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56" r:id="rId2"/>
    <p:sldId id="257" r:id="rId3"/>
    <p:sldId id="306" r:id="rId4"/>
    <p:sldId id="281" r:id="rId5"/>
    <p:sldId id="282" r:id="rId6"/>
    <p:sldId id="321" r:id="rId7"/>
    <p:sldId id="284" r:id="rId8"/>
    <p:sldId id="285" r:id="rId9"/>
    <p:sldId id="287" r:id="rId10"/>
    <p:sldId id="322" r:id="rId11"/>
    <p:sldId id="323" r:id="rId12"/>
    <p:sldId id="325" r:id="rId13"/>
    <p:sldId id="290" r:id="rId14"/>
    <p:sldId id="324" r:id="rId15"/>
    <p:sldId id="329" r:id="rId16"/>
    <p:sldId id="294" r:id="rId17"/>
    <p:sldId id="295" r:id="rId18"/>
    <p:sldId id="297" r:id="rId19"/>
    <p:sldId id="298" r:id="rId20"/>
    <p:sldId id="299" r:id="rId21"/>
    <p:sldId id="331" r:id="rId22"/>
    <p:sldId id="313" r:id="rId23"/>
    <p:sldId id="314" r:id="rId24"/>
    <p:sldId id="333" r:id="rId25"/>
    <p:sldId id="334" r:id="rId26"/>
    <p:sldId id="335" r:id="rId27"/>
    <p:sldId id="336" r:id="rId28"/>
    <p:sldId id="337" r:id="rId29"/>
    <p:sldId id="338" r:id="rId30"/>
    <p:sldId id="339" r:id="rId31"/>
    <p:sldId id="377"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 id="354" r:id="rId47"/>
    <p:sldId id="355" r:id="rId48"/>
    <p:sldId id="356" r:id="rId49"/>
    <p:sldId id="357" r:id="rId50"/>
    <p:sldId id="358" r:id="rId51"/>
    <p:sldId id="359" r:id="rId52"/>
    <p:sldId id="360" r:id="rId53"/>
    <p:sldId id="361" r:id="rId54"/>
    <p:sldId id="362" r:id="rId55"/>
    <p:sldId id="364" r:id="rId56"/>
    <p:sldId id="365" r:id="rId57"/>
    <p:sldId id="366" r:id="rId58"/>
    <p:sldId id="367" r:id="rId59"/>
    <p:sldId id="368" r:id="rId60"/>
    <p:sldId id="369" r:id="rId61"/>
    <p:sldId id="370" r:id="rId62"/>
    <p:sldId id="371" r:id="rId63"/>
    <p:sldId id="372" r:id="rId64"/>
    <p:sldId id="373" r:id="rId65"/>
    <p:sldId id="374" r:id="rId66"/>
    <p:sldId id="375" r:id="rId67"/>
    <p:sldId id="378" r:id="rId68"/>
    <p:sldId id="379" r:id="rId69"/>
    <p:sldId id="380" r:id="rId70"/>
    <p:sldId id="381" r:id="rId71"/>
    <p:sldId id="382" r:id="rId72"/>
    <p:sldId id="383" r:id="rId73"/>
    <p:sldId id="384" r:id="rId74"/>
    <p:sldId id="385" r:id="rId75"/>
    <p:sldId id="386" r:id="rId76"/>
    <p:sldId id="376"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49" d="100"/>
          <a:sy n="49" d="100"/>
        </p:scale>
        <p:origin x="-96" y="-13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576ED-80E5-4C21-92A9-AFC3C83F463B}" type="doc">
      <dgm:prSet loTypeId="urn:microsoft.com/office/officeart/2005/8/layout/hierarchy1" loCatId="hierarchy" qsTypeId="urn:microsoft.com/office/officeart/2005/8/quickstyle/3d2" qsCatId="3D" csTypeId="urn:microsoft.com/office/officeart/2005/8/colors/colorful5" csCatId="colorful" phldr="1"/>
      <dgm:spPr/>
      <dgm:t>
        <a:bodyPr/>
        <a:lstStyle/>
        <a:p>
          <a:endParaRPr lang="en-US"/>
        </a:p>
      </dgm:t>
    </dgm:pt>
    <dgm:pt modelId="{F89E96AD-1810-465B-B525-6EBD6E193122}">
      <dgm:prSet phldrT="[Text]" custT="1"/>
      <dgm:spPr/>
      <dgm:t>
        <a:bodyPr/>
        <a:lstStyle/>
        <a:p>
          <a:r>
            <a:rPr lang="en-US" sz="1600" b="1" dirty="0" smtClean="0"/>
            <a:t>Epidemiologic studies</a:t>
          </a:r>
          <a:endParaRPr lang="en-US" sz="1600" b="1" dirty="0"/>
        </a:p>
      </dgm:t>
    </dgm:pt>
    <dgm:pt modelId="{EAE387C9-F068-4634-A69A-2D03753FA0BB}" type="parTrans" cxnId="{AB8CF67D-88EB-4E5B-8A46-FAB86FAB9801}">
      <dgm:prSet/>
      <dgm:spPr/>
      <dgm:t>
        <a:bodyPr/>
        <a:lstStyle/>
        <a:p>
          <a:endParaRPr lang="en-US" sz="1600" b="1"/>
        </a:p>
      </dgm:t>
    </dgm:pt>
    <dgm:pt modelId="{0407E042-6813-44F4-AF92-CDF3C735B340}" type="sibTrans" cxnId="{AB8CF67D-88EB-4E5B-8A46-FAB86FAB9801}">
      <dgm:prSet/>
      <dgm:spPr/>
      <dgm:t>
        <a:bodyPr/>
        <a:lstStyle/>
        <a:p>
          <a:endParaRPr lang="en-US" sz="1600" b="1"/>
        </a:p>
      </dgm:t>
    </dgm:pt>
    <dgm:pt modelId="{09B8B23E-CD03-4E09-A5FD-D3C5FC9B9D7C}">
      <dgm:prSet phldrT="[Text]" custT="1"/>
      <dgm:spPr/>
      <dgm:t>
        <a:bodyPr/>
        <a:lstStyle/>
        <a:p>
          <a:r>
            <a:rPr lang="en-US" sz="1600" b="1" dirty="0" smtClean="0"/>
            <a:t>Observational</a:t>
          </a:r>
          <a:endParaRPr lang="en-US" sz="1600" b="1" dirty="0"/>
        </a:p>
      </dgm:t>
    </dgm:pt>
    <dgm:pt modelId="{AB319939-4E10-412E-BF4F-AF95CE651B5F}" type="parTrans" cxnId="{D66CA796-5464-44A1-AE27-EFA4E81E9497}">
      <dgm:prSet/>
      <dgm:spPr/>
      <dgm:t>
        <a:bodyPr/>
        <a:lstStyle/>
        <a:p>
          <a:endParaRPr lang="en-US" sz="1600" b="1"/>
        </a:p>
      </dgm:t>
    </dgm:pt>
    <dgm:pt modelId="{4B6CC97B-3AEB-477A-8194-784296469CA6}" type="sibTrans" cxnId="{D66CA796-5464-44A1-AE27-EFA4E81E9497}">
      <dgm:prSet/>
      <dgm:spPr/>
      <dgm:t>
        <a:bodyPr/>
        <a:lstStyle/>
        <a:p>
          <a:endParaRPr lang="en-US" sz="1600" b="1"/>
        </a:p>
      </dgm:t>
    </dgm:pt>
    <dgm:pt modelId="{B126C6B2-DE91-4255-A510-3E28003C23B5}">
      <dgm:prSet phldrT="[Text]" custT="1"/>
      <dgm:spPr/>
      <dgm:t>
        <a:bodyPr/>
        <a:lstStyle/>
        <a:p>
          <a:r>
            <a:rPr lang="en-US" sz="1600" b="1" dirty="0" smtClean="0"/>
            <a:t>Individual data</a:t>
          </a:r>
          <a:endParaRPr lang="en-US" sz="1600" b="1" dirty="0"/>
        </a:p>
      </dgm:t>
    </dgm:pt>
    <dgm:pt modelId="{F0DCFB90-831C-459D-8BDD-04D2FCE49078}" type="parTrans" cxnId="{03231DA5-2046-4689-8C78-E7CCFB56E3D9}">
      <dgm:prSet/>
      <dgm:spPr/>
      <dgm:t>
        <a:bodyPr/>
        <a:lstStyle/>
        <a:p>
          <a:endParaRPr lang="en-US" sz="1600" b="1"/>
        </a:p>
      </dgm:t>
    </dgm:pt>
    <dgm:pt modelId="{53CB6D41-184A-4D54-AF26-D2FA4CE2D3A0}" type="sibTrans" cxnId="{03231DA5-2046-4689-8C78-E7CCFB56E3D9}">
      <dgm:prSet/>
      <dgm:spPr/>
      <dgm:t>
        <a:bodyPr/>
        <a:lstStyle/>
        <a:p>
          <a:endParaRPr lang="en-US" sz="1600" b="1"/>
        </a:p>
      </dgm:t>
    </dgm:pt>
    <dgm:pt modelId="{06B956B3-C47A-4128-B3B8-CE87B55992F7}">
      <dgm:prSet phldrT="[Text]" custT="1"/>
      <dgm:spPr/>
      <dgm:t>
        <a:bodyPr/>
        <a:lstStyle/>
        <a:p>
          <a:r>
            <a:rPr lang="en-US" sz="1600" b="1" dirty="0" smtClean="0"/>
            <a:t>Aggregated data</a:t>
          </a:r>
          <a:endParaRPr lang="en-US" sz="1600" b="1" dirty="0"/>
        </a:p>
      </dgm:t>
    </dgm:pt>
    <dgm:pt modelId="{7A99E66B-D0D2-4293-BE1F-5C632D43C97E}" type="parTrans" cxnId="{014EDFB0-25B2-4181-9E0A-74D07CBE566B}">
      <dgm:prSet/>
      <dgm:spPr/>
      <dgm:t>
        <a:bodyPr/>
        <a:lstStyle/>
        <a:p>
          <a:endParaRPr lang="en-US" sz="1600" b="1"/>
        </a:p>
      </dgm:t>
    </dgm:pt>
    <dgm:pt modelId="{DA787BE0-7413-4D62-A5AB-D5B3E4BCFC80}" type="sibTrans" cxnId="{014EDFB0-25B2-4181-9E0A-74D07CBE566B}">
      <dgm:prSet/>
      <dgm:spPr/>
      <dgm:t>
        <a:bodyPr/>
        <a:lstStyle/>
        <a:p>
          <a:endParaRPr lang="en-US" sz="1600" b="1"/>
        </a:p>
      </dgm:t>
    </dgm:pt>
    <dgm:pt modelId="{B030524A-5A5F-4238-B650-AB7845979AF2}">
      <dgm:prSet phldrT="[Text]" custT="1"/>
      <dgm:spPr/>
      <dgm:t>
        <a:bodyPr/>
        <a:lstStyle/>
        <a:p>
          <a:r>
            <a:rPr lang="en-US" sz="1600" b="1" dirty="0" smtClean="0"/>
            <a:t>Experimental (Interventional)</a:t>
          </a:r>
          <a:endParaRPr lang="en-US" sz="1600" b="1" dirty="0"/>
        </a:p>
      </dgm:t>
    </dgm:pt>
    <dgm:pt modelId="{4635E4D7-2B6C-4426-AD18-0B3C0A04E798}" type="parTrans" cxnId="{A453696C-595E-4B1F-A28F-CF13F0704B49}">
      <dgm:prSet/>
      <dgm:spPr/>
      <dgm:t>
        <a:bodyPr/>
        <a:lstStyle/>
        <a:p>
          <a:endParaRPr lang="en-US" sz="1600" b="1"/>
        </a:p>
      </dgm:t>
    </dgm:pt>
    <dgm:pt modelId="{8CE1773B-926D-47E1-982F-BED47C89E8F0}" type="sibTrans" cxnId="{A453696C-595E-4B1F-A28F-CF13F0704B49}">
      <dgm:prSet/>
      <dgm:spPr/>
      <dgm:t>
        <a:bodyPr/>
        <a:lstStyle/>
        <a:p>
          <a:endParaRPr lang="en-US" sz="1600" b="1"/>
        </a:p>
      </dgm:t>
    </dgm:pt>
    <dgm:pt modelId="{F10AEA56-B0EF-483E-803E-6865D1C20A4E}">
      <dgm:prSet phldrT="[Text]" custT="1"/>
      <dgm:spPr/>
      <dgm:t>
        <a:bodyPr/>
        <a:lstStyle/>
        <a:p>
          <a:r>
            <a:rPr lang="en-US" sz="1600" b="1" dirty="0" smtClean="0"/>
            <a:t>Individual data</a:t>
          </a:r>
          <a:endParaRPr lang="en-US" sz="1600" b="1" dirty="0"/>
        </a:p>
      </dgm:t>
    </dgm:pt>
    <dgm:pt modelId="{A4085DAD-E4C5-44D4-AC12-0491427082DB}" type="parTrans" cxnId="{D4B58DC0-0D7B-4DC0-A74F-4DAB8D9B02B1}">
      <dgm:prSet/>
      <dgm:spPr/>
      <dgm:t>
        <a:bodyPr/>
        <a:lstStyle/>
        <a:p>
          <a:endParaRPr lang="en-US" sz="1600" b="1"/>
        </a:p>
      </dgm:t>
    </dgm:pt>
    <dgm:pt modelId="{A3113FD8-CCF3-403B-80CA-B48B00B4ED8A}" type="sibTrans" cxnId="{D4B58DC0-0D7B-4DC0-A74F-4DAB8D9B02B1}">
      <dgm:prSet/>
      <dgm:spPr/>
      <dgm:t>
        <a:bodyPr/>
        <a:lstStyle/>
        <a:p>
          <a:endParaRPr lang="en-US" sz="1600" b="1"/>
        </a:p>
      </dgm:t>
    </dgm:pt>
    <dgm:pt modelId="{4D1B4B26-B588-4B83-AA92-43AC8D08C5D2}">
      <dgm:prSet custT="1"/>
      <dgm:spPr/>
      <dgm:t>
        <a:bodyPr/>
        <a:lstStyle/>
        <a:p>
          <a:r>
            <a:rPr lang="en-US" sz="1600" b="1" dirty="0" smtClean="0"/>
            <a:t>Aggregated</a:t>
          </a:r>
          <a:endParaRPr lang="en-US" sz="1600" b="1" dirty="0"/>
        </a:p>
      </dgm:t>
    </dgm:pt>
    <dgm:pt modelId="{9157861A-547D-4B8C-9A31-233EA0AB43D5}" type="parTrans" cxnId="{B3CD6F17-4DBD-48FF-90EC-F2095E2B5D93}">
      <dgm:prSet/>
      <dgm:spPr/>
      <dgm:t>
        <a:bodyPr/>
        <a:lstStyle/>
        <a:p>
          <a:endParaRPr lang="en-US" sz="1600" b="1"/>
        </a:p>
      </dgm:t>
    </dgm:pt>
    <dgm:pt modelId="{0F0B4020-2211-47BF-9BF1-DB02E6B630AE}" type="sibTrans" cxnId="{B3CD6F17-4DBD-48FF-90EC-F2095E2B5D93}">
      <dgm:prSet/>
      <dgm:spPr/>
      <dgm:t>
        <a:bodyPr/>
        <a:lstStyle/>
        <a:p>
          <a:endParaRPr lang="en-US" sz="1600" b="1"/>
        </a:p>
      </dgm:t>
    </dgm:pt>
    <dgm:pt modelId="{30A200A8-A9B6-401B-A765-D5F8222B7C23}">
      <dgm:prSet custT="1"/>
      <dgm:spPr/>
      <dgm:t>
        <a:bodyPr/>
        <a:lstStyle/>
        <a:p>
          <a:r>
            <a:rPr lang="en-US" sz="1600" b="1" dirty="0" smtClean="0"/>
            <a:t>Descriptive</a:t>
          </a:r>
          <a:endParaRPr lang="en-US" sz="1600" b="1" dirty="0"/>
        </a:p>
      </dgm:t>
    </dgm:pt>
    <dgm:pt modelId="{A36C35ED-27C9-43D9-8B5C-9A1E30C4C362}" type="parTrans" cxnId="{2E985555-1D3D-47CB-8645-8F0F1A31C83F}">
      <dgm:prSet/>
      <dgm:spPr/>
      <dgm:t>
        <a:bodyPr/>
        <a:lstStyle/>
        <a:p>
          <a:endParaRPr lang="en-US" sz="1600" b="1"/>
        </a:p>
      </dgm:t>
    </dgm:pt>
    <dgm:pt modelId="{135A1782-E5CC-45A5-8216-F1FCE77D65D0}" type="sibTrans" cxnId="{2E985555-1D3D-47CB-8645-8F0F1A31C83F}">
      <dgm:prSet/>
      <dgm:spPr/>
      <dgm:t>
        <a:bodyPr/>
        <a:lstStyle/>
        <a:p>
          <a:endParaRPr lang="en-US" sz="1600" b="1"/>
        </a:p>
      </dgm:t>
    </dgm:pt>
    <dgm:pt modelId="{FF79BE8D-85C4-4103-846B-D49F60D6DCE4}">
      <dgm:prSet custT="1"/>
      <dgm:spPr/>
      <dgm:t>
        <a:bodyPr/>
        <a:lstStyle/>
        <a:p>
          <a:r>
            <a:rPr lang="en-US" sz="1600" b="1" dirty="0" smtClean="0"/>
            <a:t>Analytic</a:t>
          </a:r>
          <a:endParaRPr lang="en-US" sz="1600" b="1" dirty="0"/>
        </a:p>
      </dgm:t>
    </dgm:pt>
    <dgm:pt modelId="{F7B14C19-B018-4047-9A20-0F37F831B446}" type="parTrans" cxnId="{7AE71174-0C8E-4754-8D3B-09C3B76BF556}">
      <dgm:prSet/>
      <dgm:spPr/>
      <dgm:t>
        <a:bodyPr/>
        <a:lstStyle/>
        <a:p>
          <a:endParaRPr lang="en-US" sz="1600" b="1"/>
        </a:p>
      </dgm:t>
    </dgm:pt>
    <dgm:pt modelId="{1197F32E-CBEF-4306-9FA1-C0C327641CF2}" type="sibTrans" cxnId="{7AE71174-0C8E-4754-8D3B-09C3B76BF556}">
      <dgm:prSet/>
      <dgm:spPr/>
      <dgm:t>
        <a:bodyPr/>
        <a:lstStyle/>
        <a:p>
          <a:endParaRPr lang="en-US" sz="1600" b="1"/>
        </a:p>
      </dgm:t>
    </dgm:pt>
    <dgm:pt modelId="{5F88C362-B4DD-468A-BF55-374EA8F07D6B}">
      <dgm:prSet custT="1"/>
      <dgm:spPr/>
      <dgm:t>
        <a:bodyPr/>
        <a:lstStyle/>
        <a:p>
          <a:r>
            <a:rPr lang="en-US" sz="1600" b="1" dirty="0" smtClean="0"/>
            <a:t>Descriptive or analytic</a:t>
          </a:r>
          <a:endParaRPr lang="en-US" sz="1600" b="1" dirty="0"/>
        </a:p>
      </dgm:t>
    </dgm:pt>
    <dgm:pt modelId="{42AA3631-504C-4190-9CF7-F8253DEBCE58}" type="parTrans" cxnId="{387D7D3C-896A-4415-A18A-3F4EFBC877B0}">
      <dgm:prSet/>
      <dgm:spPr/>
      <dgm:t>
        <a:bodyPr/>
        <a:lstStyle/>
        <a:p>
          <a:endParaRPr lang="en-US" sz="1600" b="1"/>
        </a:p>
      </dgm:t>
    </dgm:pt>
    <dgm:pt modelId="{96DE823C-1CF5-4125-9D95-DA7F937848DC}" type="sibTrans" cxnId="{387D7D3C-896A-4415-A18A-3F4EFBC877B0}">
      <dgm:prSet/>
      <dgm:spPr/>
      <dgm:t>
        <a:bodyPr/>
        <a:lstStyle/>
        <a:p>
          <a:endParaRPr lang="en-US" sz="1600" b="1"/>
        </a:p>
      </dgm:t>
    </dgm:pt>
    <dgm:pt modelId="{3434BFCE-692E-4E02-BD74-58D9A5895447}">
      <dgm:prSet custT="1"/>
      <dgm:spPr/>
      <dgm:t>
        <a:bodyPr/>
        <a:lstStyle/>
        <a:p>
          <a:r>
            <a:rPr lang="en-US" sz="1600" b="1" dirty="0" smtClean="0"/>
            <a:t>Case report</a:t>
          </a:r>
          <a:endParaRPr lang="en-US" sz="1600" b="1" dirty="0"/>
        </a:p>
      </dgm:t>
    </dgm:pt>
    <dgm:pt modelId="{62C1F105-DEDD-4FE1-B7AB-7FAEC6410B38}" type="parTrans" cxnId="{79895AA2-5521-4221-8D04-1481B497A008}">
      <dgm:prSet/>
      <dgm:spPr/>
      <dgm:t>
        <a:bodyPr/>
        <a:lstStyle/>
        <a:p>
          <a:endParaRPr lang="en-US" sz="1600" b="1"/>
        </a:p>
      </dgm:t>
    </dgm:pt>
    <dgm:pt modelId="{0449C0B3-B1BA-4C47-A2A4-87BDE134E2C9}" type="sibTrans" cxnId="{79895AA2-5521-4221-8D04-1481B497A008}">
      <dgm:prSet/>
      <dgm:spPr/>
      <dgm:t>
        <a:bodyPr/>
        <a:lstStyle/>
        <a:p>
          <a:endParaRPr lang="en-US" sz="1600" b="1"/>
        </a:p>
      </dgm:t>
    </dgm:pt>
    <dgm:pt modelId="{3D11476A-3143-4A75-82C8-8E336F5C1333}">
      <dgm:prSet custT="1"/>
      <dgm:spPr/>
      <dgm:t>
        <a:bodyPr/>
        <a:lstStyle/>
        <a:p>
          <a:r>
            <a:rPr lang="en-US" sz="1600" b="1" dirty="0" smtClean="0"/>
            <a:t>Case series</a:t>
          </a:r>
          <a:endParaRPr lang="en-US" sz="1600" b="1" dirty="0"/>
        </a:p>
      </dgm:t>
    </dgm:pt>
    <dgm:pt modelId="{F3D50639-6412-4FCC-8E6B-98861F531224}" type="parTrans" cxnId="{5CFB35A4-CF25-456B-8861-779AF62AC8BE}">
      <dgm:prSet/>
      <dgm:spPr/>
      <dgm:t>
        <a:bodyPr/>
        <a:lstStyle/>
        <a:p>
          <a:endParaRPr lang="en-US" sz="1600" b="1"/>
        </a:p>
      </dgm:t>
    </dgm:pt>
    <dgm:pt modelId="{A2DF5B65-C70A-4C0B-99D9-AC1CD5F76D0C}" type="sibTrans" cxnId="{5CFB35A4-CF25-456B-8861-779AF62AC8BE}">
      <dgm:prSet/>
      <dgm:spPr/>
      <dgm:t>
        <a:bodyPr/>
        <a:lstStyle/>
        <a:p>
          <a:endParaRPr lang="en-US" sz="1600" b="1"/>
        </a:p>
      </dgm:t>
    </dgm:pt>
    <dgm:pt modelId="{590090E5-6869-4B19-8E41-46D604E06FC4}">
      <dgm:prSet custT="1"/>
      <dgm:spPr/>
      <dgm:t>
        <a:bodyPr/>
        <a:lstStyle/>
        <a:p>
          <a:r>
            <a:rPr lang="en-US" sz="1600" b="1" dirty="0" smtClean="0"/>
            <a:t>Cross sectional</a:t>
          </a:r>
          <a:endParaRPr lang="en-US" sz="1600" b="1" dirty="0"/>
        </a:p>
      </dgm:t>
    </dgm:pt>
    <dgm:pt modelId="{B66D74B0-08CF-476B-8FC4-F731C9F6893B}" type="parTrans" cxnId="{DD2AD119-DF3F-4159-940E-F730CA17DF30}">
      <dgm:prSet/>
      <dgm:spPr/>
      <dgm:t>
        <a:bodyPr/>
        <a:lstStyle/>
        <a:p>
          <a:endParaRPr lang="en-US" sz="1600" b="1"/>
        </a:p>
      </dgm:t>
    </dgm:pt>
    <dgm:pt modelId="{D7E8E182-F779-48C8-835D-9BA5F0B4592D}" type="sibTrans" cxnId="{DD2AD119-DF3F-4159-940E-F730CA17DF30}">
      <dgm:prSet/>
      <dgm:spPr/>
      <dgm:t>
        <a:bodyPr/>
        <a:lstStyle/>
        <a:p>
          <a:endParaRPr lang="en-US" sz="1600" b="1"/>
        </a:p>
      </dgm:t>
    </dgm:pt>
    <dgm:pt modelId="{F205A205-75A0-4301-AEE0-F1AB46227323}">
      <dgm:prSet custT="1"/>
      <dgm:spPr/>
      <dgm:t>
        <a:bodyPr/>
        <a:lstStyle/>
        <a:p>
          <a:r>
            <a:rPr lang="en-US" sz="1600" b="1" dirty="0" smtClean="0"/>
            <a:t>Cohort</a:t>
          </a:r>
          <a:endParaRPr lang="en-US" sz="1600" b="1" dirty="0"/>
        </a:p>
      </dgm:t>
    </dgm:pt>
    <dgm:pt modelId="{B54AA256-920D-4761-A791-2092178FFAAF}" type="parTrans" cxnId="{67AF29A9-9EAE-4B53-B24E-6BBF01131ED0}">
      <dgm:prSet/>
      <dgm:spPr/>
      <dgm:t>
        <a:bodyPr/>
        <a:lstStyle/>
        <a:p>
          <a:endParaRPr lang="en-US" sz="1600" b="1"/>
        </a:p>
      </dgm:t>
    </dgm:pt>
    <dgm:pt modelId="{A809794D-FD52-4155-9BB6-FD74967F9E75}" type="sibTrans" cxnId="{67AF29A9-9EAE-4B53-B24E-6BBF01131ED0}">
      <dgm:prSet/>
      <dgm:spPr/>
      <dgm:t>
        <a:bodyPr/>
        <a:lstStyle/>
        <a:p>
          <a:endParaRPr lang="en-US" sz="1600" b="1"/>
        </a:p>
      </dgm:t>
    </dgm:pt>
    <dgm:pt modelId="{0D429CB4-7275-47AC-8503-544DF5E15ABB}">
      <dgm:prSet custT="1"/>
      <dgm:spPr/>
      <dgm:t>
        <a:bodyPr/>
        <a:lstStyle/>
        <a:p>
          <a:r>
            <a:rPr lang="en-US" sz="1600" b="1" dirty="0" smtClean="0"/>
            <a:t>Case control</a:t>
          </a:r>
          <a:endParaRPr lang="en-US" sz="1600" b="1" dirty="0"/>
        </a:p>
      </dgm:t>
    </dgm:pt>
    <dgm:pt modelId="{AA184F22-6595-46DB-881A-C6C501540A37}" type="parTrans" cxnId="{10F33390-9702-4C1F-A40F-62EDDC5AFBCF}">
      <dgm:prSet/>
      <dgm:spPr/>
      <dgm:t>
        <a:bodyPr/>
        <a:lstStyle/>
        <a:p>
          <a:endParaRPr lang="en-US" sz="1600" b="1"/>
        </a:p>
      </dgm:t>
    </dgm:pt>
    <dgm:pt modelId="{454F619D-E740-4350-A3FB-564D30477CC0}" type="sibTrans" cxnId="{10F33390-9702-4C1F-A40F-62EDDC5AFBCF}">
      <dgm:prSet/>
      <dgm:spPr/>
      <dgm:t>
        <a:bodyPr/>
        <a:lstStyle/>
        <a:p>
          <a:endParaRPr lang="en-US" sz="1600" b="1"/>
        </a:p>
      </dgm:t>
    </dgm:pt>
    <dgm:pt modelId="{51ABBE50-C263-4526-8915-6ACF62B747DE}">
      <dgm:prSet custT="1"/>
      <dgm:spPr/>
      <dgm:t>
        <a:bodyPr/>
        <a:lstStyle/>
        <a:p>
          <a:r>
            <a:rPr lang="en-US" sz="1600" b="1" dirty="0" smtClean="0"/>
            <a:t>Ecologic studies</a:t>
          </a:r>
          <a:endParaRPr lang="en-US" sz="1600" b="1" dirty="0"/>
        </a:p>
      </dgm:t>
    </dgm:pt>
    <dgm:pt modelId="{707DBCED-B9FF-498C-BFA8-812216DBD360}" type="parTrans" cxnId="{615F7AC9-C6DB-4A76-AF57-1D762D4B2CED}">
      <dgm:prSet/>
      <dgm:spPr/>
      <dgm:t>
        <a:bodyPr/>
        <a:lstStyle/>
        <a:p>
          <a:endParaRPr lang="en-US" sz="1600" b="1"/>
        </a:p>
      </dgm:t>
    </dgm:pt>
    <dgm:pt modelId="{B02B2A91-A8FD-43A2-9C51-128E736170A2}" type="sibTrans" cxnId="{615F7AC9-C6DB-4A76-AF57-1D762D4B2CED}">
      <dgm:prSet/>
      <dgm:spPr/>
      <dgm:t>
        <a:bodyPr/>
        <a:lstStyle/>
        <a:p>
          <a:endParaRPr lang="en-US" sz="1600" b="1"/>
        </a:p>
      </dgm:t>
    </dgm:pt>
    <dgm:pt modelId="{2CFF034D-F417-4E74-ADC0-B4A77D0195A4}">
      <dgm:prSet custT="1"/>
      <dgm:spPr/>
      <dgm:t>
        <a:bodyPr/>
        <a:lstStyle/>
        <a:p>
          <a:r>
            <a:rPr lang="en-US" sz="1600" b="1" dirty="0" smtClean="0"/>
            <a:t>RCT</a:t>
          </a:r>
          <a:endParaRPr lang="en-US" sz="1600" b="1" dirty="0"/>
        </a:p>
      </dgm:t>
    </dgm:pt>
    <dgm:pt modelId="{4119574D-084D-4458-BBCA-1A91E74B0874}" type="parTrans" cxnId="{9BC45469-F53E-4697-8F51-D7B703CBAB29}">
      <dgm:prSet/>
      <dgm:spPr/>
      <dgm:t>
        <a:bodyPr/>
        <a:lstStyle/>
        <a:p>
          <a:endParaRPr lang="en-US" sz="1600" b="1"/>
        </a:p>
      </dgm:t>
    </dgm:pt>
    <dgm:pt modelId="{742C7F98-78B0-4ED9-B1CF-3492D45C0F9D}" type="sibTrans" cxnId="{9BC45469-F53E-4697-8F51-D7B703CBAB29}">
      <dgm:prSet/>
      <dgm:spPr/>
      <dgm:t>
        <a:bodyPr/>
        <a:lstStyle/>
        <a:p>
          <a:endParaRPr lang="en-US" sz="1600" b="1"/>
        </a:p>
      </dgm:t>
    </dgm:pt>
    <dgm:pt modelId="{E990898F-C372-434B-B7DB-D74611611105}">
      <dgm:prSet custT="1"/>
      <dgm:spPr/>
      <dgm:t>
        <a:bodyPr/>
        <a:lstStyle/>
        <a:p>
          <a:r>
            <a:rPr lang="en-US" sz="1600" b="1" dirty="0" smtClean="0"/>
            <a:t>Quasi-experimental</a:t>
          </a:r>
          <a:endParaRPr lang="en-US" sz="1600" b="1" dirty="0"/>
        </a:p>
      </dgm:t>
    </dgm:pt>
    <dgm:pt modelId="{1E8AA294-A48C-4665-A17B-F6F61518FFEB}" type="parTrans" cxnId="{379F542C-6221-4197-8881-811736E8F427}">
      <dgm:prSet/>
      <dgm:spPr/>
      <dgm:t>
        <a:bodyPr/>
        <a:lstStyle/>
        <a:p>
          <a:endParaRPr lang="en-US" sz="1600" b="1"/>
        </a:p>
      </dgm:t>
    </dgm:pt>
    <dgm:pt modelId="{1AA6A251-ECE7-426D-B1A3-9429072A8D7A}" type="sibTrans" cxnId="{379F542C-6221-4197-8881-811736E8F427}">
      <dgm:prSet/>
      <dgm:spPr/>
      <dgm:t>
        <a:bodyPr/>
        <a:lstStyle/>
        <a:p>
          <a:endParaRPr lang="en-US" sz="1600" b="1"/>
        </a:p>
      </dgm:t>
    </dgm:pt>
    <dgm:pt modelId="{1546DDD7-D205-4A9B-9401-0FB605E6FF11}">
      <dgm:prSet custT="1"/>
      <dgm:spPr/>
      <dgm:t>
        <a:bodyPr/>
        <a:lstStyle/>
        <a:p>
          <a:r>
            <a:rPr lang="en-US" sz="1600" b="1" dirty="0" smtClean="0"/>
            <a:t>Community trial</a:t>
          </a:r>
          <a:endParaRPr lang="en-US" sz="1600" b="1" dirty="0"/>
        </a:p>
      </dgm:t>
    </dgm:pt>
    <dgm:pt modelId="{FFFA2769-70F5-41D1-9022-904D9858AE15}" type="parTrans" cxnId="{981B0903-6C29-4EEC-9C79-14283331F602}">
      <dgm:prSet/>
      <dgm:spPr/>
      <dgm:t>
        <a:bodyPr/>
        <a:lstStyle/>
        <a:p>
          <a:endParaRPr lang="en-US" sz="1600" b="1"/>
        </a:p>
      </dgm:t>
    </dgm:pt>
    <dgm:pt modelId="{91C3AEBB-3F7B-475F-B22A-9695DD07AFC4}" type="sibTrans" cxnId="{981B0903-6C29-4EEC-9C79-14283331F602}">
      <dgm:prSet/>
      <dgm:spPr/>
      <dgm:t>
        <a:bodyPr/>
        <a:lstStyle/>
        <a:p>
          <a:endParaRPr lang="en-US" sz="1600" b="1"/>
        </a:p>
      </dgm:t>
    </dgm:pt>
    <dgm:pt modelId="{94697BC7-1B76-484D-A603-0FB855AB2ED3}">
      <dgm:prSet custT="1"/>
      <dgm:spPr/>
      <dgm:t>
        <a:bodyPr/>
        <a:lstStyle/>
        <a:p>
          <a:r>
            <a:rPr lang="en-US" sz="1200" b="1" dirty="0" smtClean="0"/>
            <a:t>Prospective</a:t>
          </a:r>
          <a:endParaRPr lang="en-US" sz="1200" b="1" dirty="0"/>
        </a:p>
      </dgm:t>
    </dgm:pt>
    <dgm:pt modelId="{4B5C96DD-92F7-490E-B29B-75A7F1D8E576}" type="parTrans" cxnId="{DF15581E-609C-4497-8A6B-D50B956CFD32}">
      <dgm:prSet/>
      <dgm:spPr/>
      <dgm:t>
        <a:bodyPr/>
        <a:lstStyle/>
        <a:p>
          <a:endParaRPr lang="en-US"/>
        </a:p>
      </dgm:t>
    </dgm:pt>
    <dgm:pt modelId="{BEC8E7A6-62EC-4274-84F8-463E249FA712}" type="sibTrans" cxnId="{DF15581E-609C-4497-8A6B-D50B956CFD32}">
      <dgm:prSet/>
      <dgm:spPr/>
      <dgm:t>
        <a:bodyPr/>
        <a:lstStyle/>
        <a:p>
          <a:endParaRPr lang="en-US"/>
        </a:p>
      </dgm:t>
    </dgm:pt>
    <dgm:pt modelId="{835E50F0-85D3-46C1-AF56-8767D6389DBD}">
      <dgm:prSet custT="1"/>
      <dgm:spPr/>
      <dgm:t>
        <a:bodyPr/>
        <a:lstStyle/>
        <a:p>
          <a:r>
            <a:rPr lang="en-US" sz="1200" b="1" dirty="0" smtClean="0"/>
            <a:t>Retrospective</a:t>
          </a:r>
          <a:endParaRPr lang="en-US" sz="1200" b="1" dirty="0"/>
        </a:p>
      </dgm:t>
    </dgm:pt>
    <dgm:pt modelId="{39FF5F21-5EC3-4737-A41C-57C1775751D2}" type="parTrans" cxnId="{0B13E2DA-10E8-4C20-87CF-2FA7BC2DABFC}">
      <dgm:prSet/>
      <dgm:spPr/>
      <dgm:t>
        <a:bodyPr/>
        <a:lstStyle/>
        <a:p>
          <a:endParaRPr lang="en-US"/>
        </a:p>
      </dgm:t>
    </dgm:pt>
    <dgm:pt modelId="{8761A4FF-8B12-45F2-A9C2-3E693FBB3090}" type="sibTrans" cxnId="{0B13E2DA-10E8-4C20-87CF-2FA7BC2DABFC}">
      <dgm:prSet/>
      <dgm:spPr/>
      <dgm:t>
        <a:bodyPr/>
        <a:lstStyle/>
        <a:p>
          <a:endParaRPr lang="en-US"/>
        </a:p>
      </dgm:t>
    </dgm:pt>
    <dgm:pt modelId="{0A1AC8B9-3CF9-4E79-8540-27124F11B3FE}">
      <dgm:prSet custT="1"/>
      <dgm:spPr/>
      <dgm:t>
        <a:bodyPr/>
        <a:lstStyle/>
        <a:p>
          <a:r>
            <a:rPr lang="en-US" sz="1600" b="1" dirty="0" smtClean="0"/>
            <a:t>Longitudinal</a:t>
          </a:r>
          <a:endParaRPr lang="en-US" sz="1600" b="1" dirty="0"/>
        </a:p>
      </dgm:t>
    </dgm:pt>
    <dgm:pt modelId="{FE3D50D3-6692-486C-9AFD-B119F4C93C95}" type="parTrans" cxnId="{639674B5-0E16-4EF6-AB13-0F701DB562BA}">
      <dgm:prSet/>
      <dgm:spPr/>
      <dgm:t>
        <a:bodyPr/>
        <a:lstStyle/>
        <a:p>
          <a:endParaRPr lang="en-US"/>
        </a:p>
      </dgm:t>
    </dgm:pt>
    <dgm:pt modelId="{06082236-7C2D-4134-9AE7-1BA31ACB784A}" type="sibTrans" cxnId="{639674B5-0E16-4EF6-AB13-0F701DB562BA}">
      <dgm:prSet/>
      <dgm:spPr/>
      <dgm:t>
        <a:bodyPr/>
        <a:lstStyle/>
        <a:p>
          <a:endParaRPr lang="en-US"/>
        </a:p>
      </dgm:t>
    </dgm:pt>
    <dgm:pt modelId="{3C49E8B8-4124-4209-9D7C-1F7FBC24F6AC}" type="pres">
      <dgm:prSet presAssocID="{060576ED-80E5-4C21-92A9-AFC3C83F463B}" presName="hierChild1" presStyleCnt="0">
        <dgm:presLayoutVars>
          <dgm:chPref val="1"/>
          <dgm:dir/>
          <dgm:animOne val="branch"/>
          <dgm:animLvl val="lvl"/>
          <dgm:resizeHandles/>
        </dgm:presLayoutVars>
      </dgm:prSet>
      <dgm:spPr/>
      <dgm:t>
        <a:bodyPr/>
        <a:lstStyle/>
        <a:p>
          <a:endParaRPr lang="en-US"/>
        </a:p>
      </dgm:t>
    </dgm:pt>
    <dgm:pt modelId="{38F1EE24-529E-4CBB-9DFB-BBA1ED58DFB5}" type="pres">
      <dgm:prSet presAssocID="{F89E96AD-1810-465B-B525-6EBD6E193122}" presName="hierRoot1" presStyleCnt="0"/>
      <dgm:spPr/>
    </dgm:pt>
    <dgm:pt modelId="{C2F0341F-15BA-4824-9C00-B48314D5FF3B}" type="pres">
      <dgm:prSet presAssocID="{F89E96AD-1810-465B-B525-6EBD6E193122}" presName="composite" presStyleCnt="0"/>
      <dgm:spPr/>
    </dgm:pt>
    <dgm:pt modelId="{00676CEC-7792-4002-95E9-12F227281F1C}" type="pres">
      <dgm:prSet presAssocID="{F89E96AD-1810-465B-B525-6EBD6E193122}" presName="background" presStyleLbl="node0" presStyleIdx="0" presStyleCnt="1"/>
      <dgm:spPr/>
    </dgm:pt>
    <dgm:pt modelId="{3D017FC4-9250-42C7-81BF-0A3A400847E5}" type="pres">
      <dgm:prSet presAssocID="{F89E96AD-1810-465B-B525-6EBD6E193122}" presName="text" presStyleLbl="fgAcc0" presStyleIdx="0" presStyleCnt="1" custScaleX="182306">
        <dgm:presLayoutVars>
          <dgm:chPref val="3"/>
        </dgm:presLayoutVars>
      </dgm:prSet>
      <dgm:spPr/>
      <dgm:t>
        <a:bodyPr/>
        <a:lstStyle/>
        <a:p>
          <a:endParaRPr lang="en-US"/>
        </a:p>
      </dgm:t>
    </dgm:pt>
    <dgm:pt modelId="{E9FA4A51-2AC7-42ED-A065-E6C87FE9E99B}" type="pres">
      <dgm:prSet presAssocID="{F89E96AD-1810-465B-B525-6EBD6E193122}" presName="hierChild2" presStyleCnt="0"/>
      <dgm:spPr/>
    </dgm:pt>
    <dgm:pt modelId="{350AF83B-B6F5-4B12-892B-A29C00F33318}" type="pres">
      <dgm:prSet presAssocID="{AB319939-4E10-412E-BF4F-AF95CE651B5F}" presName="Name10" presStyleLbl="parChTrans1D2" presStyleIdx="0" presStyleCnt="2"/>
      <dgm:spPr/>
      <dgm:t>
        <a:bodyPr/>
        <a:lstStyle/>
        <a:p>
          <a:endParaRPr lang="en-US"/>
        </a:p>
      </dgm:t>
    </dgm:pt>
    <dgm:pt modelId="{C7114433-4A33-49E6-8B25-6707A912A5CE}" type="pres">
      <dgm:prSet presAssocID="{09B8B23E-CD03-4E09-A5FD-D3C5FC9B9D7C}" presName="hierRoot2" presStyleCnt="0"/>
      <dgm:spPr/>
    </dgm:pt>
    <dgm:pt modelId="{025B0D00-1866-40E4-BB38-AB1562B011C1}" type="pres">
      <dgm:prSet presAssocID="{09B8B23E-CD03-4E09-A5FD-D3C5FC9B9D7C}" presName="composite2" presStyleCnt="0"/>
      <dgm:spPr/>
    </dgm:pt>
    <dgm:pt modelId="{7E20EF34-9E05-412D-8101-2A72B12D4447}" type="pres">
      <dgm:prSet presAssocID="{09B8B23E-CD03-4E09-A5FD-D3C5FC9B9D7C}" presName="background2" presStyleLbl="node2" presStyleIdx="0" presStyleCnt="2"/>
      <dgm:spPr/>
    </dgm:pt>
    <dgm:pt modelId="{488C8311-55D6-4786-A8D5-6C1FFB632CC5}" type="pres">
      <dgm:prSet presAssocID="{09B8B23E-CD03-4E09-A5FD-D3C5FC9B9D7C}" presName="text2" presStyleLbl="fgAcc2" presStyleIdx="0" presStyleCnt="2" custScaleX="164565">
        <dgm:presLayoutVars>
          <dgm:chPref val="3"/>
        </dgm:presLayoutVars>
      </dgm:prSet>
      <dgm:spPr/>
      <dgm:t>
        <a:bodyPr/>
        <a:lstStyle/>
        <a:p>
          <a:endParaRPr lang="en-US"/>
        </a:p>
      </dgm:t>
    </dgm:pt>
    <dgm:pt modelId="{58FF1FFE-D134-4A40-9AE7-2B818C1ACCB6}" type="pres">
      <dgm:prSet presAssocID="{09B8B23E-CD03-4E09-A5FD-D3C5FC9B9D7C}" presName="hierChild3" presStyleCnt="0"/>
      <dgm:spPr/>
    </dgm:pt>
    <dgm:pt modelId="{DD66422A-52F8-484D-8770-C03FDDDC6B6A}" type="pres">
      <dgm:prSet presAssocID="{F0DCFB90-831C-459D-8BDD-04D2FCE49078}" presName="Name17" presStyleLbl="parChTrans1D3" presStyleIdx="0" presStyleCnt="4"/>
      <dgm:spPr/>
      <dgm:t>
        <a:bodyPr/>
        <a:lstStyle/>
        <a:p>
          <a:endParaRPr lang="en-US"/>
        </a:p>
      </dgm:t>
    </dgm:pt>
    <dgm:pt modelId="{410E7C78-3648-4622-962E-EDF49445AD34}" type="pres">
      <dgm:prSet presAssocID="{B126C6B2-DE91-4255-A510-3E28003C23B5}" presName="hierRoot3" presStyleCnt="0"/>
      <dgm:spPr/>
    </dgm:pt>
    <dgm:pt modelId="{54E554AD-F5AC-43F6-81DF-F03EC0AA3E1C}" type="pres">
      <dgm:prSet presAssocID="{B126C6B2-DE91-4255-A510-3E28003C23B5}" presName="composite3" presStyleCnt="0"/>
      <dgm:spPr/>
    </dgm:pt>
    <dgm:pt modelId="{5B77AAB3-B15E-4877-B9FA-9BBCEF91BF66}" type="pres">
      <dgm:prSet presAssocID="{B126C6B2-DE91-4255-A510-3E28003C23B5}" presName="background3" presStyleLbl="node3" presStyleIdx="0" presStyleCnt="4"/>
      <dgm:spPr/>
    </dgm:pt>
    <dgm:pt modelId="{BFBDE5CD-B778-48DF-8736-F4403360F73B}" type="pres">
      <dgm:prSet presAssocID="{B126C6B2-DE91-4255-A510-3E28003C23B5}" presName="text3" presStyleLbl="fgAcc3" presStyleIdx="0" presStyleCnt="4" custScaleX="198932">
        <dgm:presLayoutVars>
          <dgm:chPref val="3"/>
        </dgm:presLayoutVars>
      </dgm:prSet>
      <dgm:spPr/>
      <dgm:t>
        <a:bodyPr/>
        <a:lstStyle/>
        <a:p>
          <a:endParaRPr lang="en-US"/>
        </a:p>
      </dgm:t>
    </dgm:pt>
    <dgm:pt modelId="{8D685F75-70AA-4446-8AB6-E8F040BFA239}" type="pres">
      <dgm:prSet presAssocID="{B126C6B2-DE91-4255-A510-3E28003C23B5}" presName="hierChild4" presStyleCnt="0"/>
      <dgm:spPr/>
    </dgm:pt>
    <dgm:pt modelId="{EFF67007-5FA6-4E6D-B2A6-3231A3BA40F6}" type="pres">
      <dgm:prSet presAssocID="{A36C35ED-27C9-43D9-8B5C-9A1E30C4C362}" presName="Name23" presStyleLbl="parChTrans1D4" presStyleIdx="0" presStyleCnt="15"/>
      <dgm:spPr/>
      <dgm:t>
        <a:bodyPr/>
        <a:lstStyle/>
        <a:p>
          <a:endParaRPr lang="en-US"/>
        </a:p>
      </dgm:t>
    </dgm:pt>
    <dgm:pt modelId="{24F98D33-43C9-4CDC-8F33-39286DAA2476}" type="pres">
      <dgm:prSet presAssocID="{30A200A8-A9B6-401B-A765-D5F8222B7C23}" presName="hierRoot4" presStyleCnt="0"/>
      <dgm:spPr/>
    </dgm:pt>
    <dgm:pt modelId="{8A8F0619-E2E3-4676-A63B-8D5CEA82D5EB}" type="pres">
      <dgm:prSet presAssocID="{30A200A8-A9B6-401B-A765-D5F8222B7C23}" presName="composite4" presStyleCnt="0"/>
      <dgm:spPr/>
    </dgm:pt>
    <dgm:pt modelId="{9E24887E-4586-48F4-B271-705A0BFE15D1}" type="pres">
      <dgm:prSet presAssocID="{30A200A8-A9B6-401B-A765-D5F8222B7C23}" presName="background4" presStyleLbl="node4" presStyleIdx="0" presStyleCnt="15"/>
      <dgm:spPr/>
    </dgm:pt>
    <dgm:pt modelId="{FEFBC5E6-9B40-4DB4-BD7A-B3642910C0E1}" type="pres">
      <dgm:prSet presAssocID="{30A200A8-A9B6-401B-A765-D5F8222B7C23}" presName="text4" presStyleLbl="fgAcc4" presStyleIdx="0" presStyleCnt="15" custScaleX="133910">
        <dgm:presLayoutVars>
          <dgm:chPref val="3"/>
        </dgm:presLayoutVars>
      </dgm:prSet>
      <dgm:spPr/>
      <dgm:t>
        <a:bodyPr/>
        <a:lstStyle/>
        <a:p>
          <a:endParaRPr lang="en-US"/>
        </a:p>
      </dgm:t>
    </dgm:pt>
    <dgm:pt modelId="{80B1E8F1-A011-4F18-8F98-EE98500E2560}" type="pres">
      <dgm:prSet presAssocID="{30A200A8-A9B6-401B-A765-D5F8222B7C23}" presName="hierChild5" presStyleCnt="0"/>
      <dgm:spPr/>
    </dgm:pt>
    <dgm:pt modelId="{EB2A4895-A517-4BAF-A335-F8ED51726EC6}" type="pres">
      <dgm:prSet presAssocID="{62C1F105-DEDD-4FE1-B7AB-7FAEC6410B38}" presName="Name23" presStyleLbl="parChTrans1D4" presStyleIdx="1" presStyleCnt="15"/>
      <dgm:spPr/>
      <dgm:t>
        <a:bodyPr/>
        <a:lstStyle/>
        <a:p>
          <a:endParaRPr lang="en-US"/>
        </a:p>
      </dgm:t>
    </dgm:pt>
    <dgm:pt modelId="{6DA6587A-BD67-4C4F-A69A-0C44777358BF}" type="pres">
      <dgm:prSet presAssocID="{3434BFCE-692E-4E02-BD74-58D9A5895447}" presName="hierRoot4" presStyleCnt="0"/>
      <dgm:spPr/>
    </dgm:pt>
    <dgm:pt modelId="{440ED09C-134A-4203-BAFC-7CC47A4DA7BD}" type="pres">
      <dgm:prSet presAssocID="{3434BFCE-692E-4E02-BD74-58D9A5895447}" presName="composite4" presStyleCnt="0"/>
      <dgm:spPr/>
    </dgm:pt>
    <dgm:pt modelId="{E9D717F5-E302-4323-96D3-12D407B11F42}" type="pres">
      <dgm:prSet presAssocID="{3434BFCE-692E-4E02-BD74-58D9A5895447}" presName="background4" presStyleLbl="node4" presStyleIdx="1" presStyleCnt="15"/>
      <dgm:spPr/>
    </dgm:pt>
    <dgm:pt modelId="{2F7B3E27-18DD-4BF6-8CD6-9324AA6D81D2}" type="pres">
      <dgm:prSet presAssocID="{3434BFCE-692E-4E02-BD74-58D9A5895447}" presName="text4" presStyleLbl="fgAcc4" presStyleIdx="1" presStyleCnt="15" custLinFactNeighborX="4898" custLinFactNeighborY="-595">
        <dgm:presLayoutVars>
          <dgm:chPref val="3"/>
        </dgm:presLayoutVars>
      </dgm:prSet>
      <dgm:spPr/>
      <dgm:t>
        <a:bodyPr/>
        <a:lstStyle/>
        <a:p>
          <a:endParaRPr lang="en-US"/>
        </a:p>
      </dgm:t>
    </dgm:pt>
    <dgm:pt modelId="{CB6A3C93-CA9B-44E4-B5C7-E024FB0E985C}" type="pres">
      <dgm:prSet presAssocID="{3434BFCE-692E-4E02-BD74-58D9A5895447}" presName="hierChild5" presStyleCnt="0"/>
      <dgm:spPr/>
    </dgm:pt>
    <dgm:pt modelId="{EEBD2262-DA3C-42CD-8898-443BEA4D8F72}" type="pres">
      <dgm:prSet presAssocID="{F3D50639-6412-4FCC-8E6B-98861F531224}" presName="Name23" presStyleLbl="parChTrans1D4" presStyleIdx="2" presStyleCnt="15"/>
      <dgm:spPr/>
      <dgm:t>
        <a:bodyPr/>
        <a:lstStyle/>
        <a:p>
          <a:endParaRPr lang="en-US"/>
        </a:p>
      </dgm:t>
    </dgm:pt>
    <dgm:pt modelId="{9E31F493-EC8C-4315-97C7-41566CF77BCB}" type="pres">
      <dgm:prSet presAssocID="{3D11476A-3143-4A75-82C8-8E336F5C1333}" presName="hierRoot4" presStyleCnt="0"/>
      <dgm:spPr/>
    </dgm:pt>
    <dgm:pt modelId="{15F1539F-695E-4248-9430-BA35A15F82D2}" type="pres">
      <dgm:prSet presAssocID="{3D11476A-3143-4A75-82C8-8E336F5C1333}" presName="composite4" presStyleCnt="0"/>
      <dgm:spPr/>
    </dgm:pt>
    <dgm:pt modelId="{D7052D91-A758-4C77-B675-753AA1AD4C5A}" type="pres">
      <dgm:prSet presAssocID="{3D11476A-3143-4A75-82C8-8E336F5C1333}" presName="background4" presStyleLbl="node4" presStyleIdx="2" presStyleCnt="15"/>
      <dgm:spPr/>
    </dgm:pt>
    <dgm:pt modelId="{253422BB-0202-45BA-B54F-59AF710E92A7}" type="pres">
      <dgm:prSet presAssocID="{3D11476A-3143-4A75-82C8-8E336F5C1333}" presName="text4" presStyleLbl="fgAcc4" presStyleIdx="2" presStyleCnt="15">
        <dgm:presLayoutVars>
          <dgm:chPref val="3"/>
        </dgm:presLayoutVars>
      </dgm:prSet>
      <dgm:spPr/>
      <dgm:t>
        <a:bodyPr/>
        <a:lstStyle/>
        <a:p>
          <a:endParaRPr lang="en-US"/>
        </a:p>
      </dgm:t>
    </dgm:pt>
    <dgm:pt modelId="{CA1C92EA-344F-4DAA-8CB5-83F5C9D7813F}" type="pres">
      <dgm:prSet presAssocID="{3D11476A-3143-4A75-82C8-8E336F5C1333}" presName="hierChild5" presStyleCnt="0"/>
      <dgm:spPr/>
    </dgm:pt>
    <dgm:pt modelId="{66A2D886-7097-4A09-884C-0A0190A25489}" type="pres">
      <dgm:prSet presAssocID="{B66D74B0-08CF-476B-8FC4-F731C9F6893B}" presName="Name23" presStyleLbl="parChTrans1D4" presStyleIdx="3" presStyleCnt="15"/>
      <dgm:spPr/>
      <dgm:t>
        <a:bodyPr/>
        <a:lstStyle/>
        <a:p>
          <a:endParaRPr lang="en-US"/>
        </a:p>
      </dgm:t>
    </dgm:pt>
    <dgm:pt modelId="{98B2A79E-1EB0-4F8A-ADCA-49D2FD668A05}" type="pres">
      <dgm:prSet presAssocID="{590090E5-6869-4B19-8E41-46D604E06FC4}" presName="hierRoot4" presStyleCnt="0"/>
      <dgm:spPr/>
    </dgm:pt>
    <dgm:pt modelId="{ABE43084-8C6F-49AE-9B94-32A81F02D440}" type="pres">
      <dgm:prSet presAssocID="{590090E5-6869-4B19-8E41-46D604E06FC4}" presName="composite4" presStyleCnt="0"/>
      <dgm:spPr/>
    </dgm:pt>
    <dgm:pt modelId="{069CF244-8DC1-463E-8A71-F80440F10551}" type="pres">
      <dgm:prSet presAssocID="{590090E5-6869-4B19-8E41-46D604E06FC4}" presName="background4" presStyleLbl="node4" presStyleIdx="3" presStyleCnt="15"/>
      <dgm:spPr/>
    </dgm:pt>
    <dgm:pt modelId="{94F132A0-E483-43A3-927F-9AC1C3954127}" type="pres">
      <dgm:prSet presAssocID="{590090E5-6869-4B19-8E41-46D604E06FC4}" presName="text4" presStyleLbl="fgAcc4" presStyleIdx="3" presStyleCnt="15" custScaleX="119410" custLinFactNeighborX="-4495" custLinFactNeighborY="2318">
        <dgm:presLayoutVars>
          <dgm:chPref val="3"/>
        </dgm:presLayoutVars>
      </dgm:prSet>
      <dgm:spPr/>
      <dgm:t>
        <a:bodyPr/>
        <a:lstStyle/>
        <a:p>
          <a:endParaRPr lang="en-US"/>
        </a:p>
      </dgm:t>
    </dgm:pt>
    <dgm:pt modelId="{3DB8160C-F757-4316-ADDA-2E87483E0BE6}" type="pres">
      <dgm:prSet presAssocID="{590090E5-6869-4B19-8E41-46D604E06FC4}" presName="hierChild5" presStyleCnt="0"/>
      <dgm:spPr/>
    </dgm:pt>
    <dgm:pt modelId="{1A708DE8-AFDC-4A5C-9A18-E1F801375192}" type="pres">
      <dgm:prSet presAssocID="{FE3D50D3-6692-486C-9AFD-B119F4C93C95}" presName="Name23" presStyleLbl="parChTrans1D4" presStyleIdx="4" presStyleCnt="15"/>
      <dgm:spPr/>
      <dgm:t>
        <a:bodyPr/>
        <a:lstStyle/>
        <a:p>
          <a:endParaRPr lang="en-US"/>
        </a:p>
      </dgm:t>
    </dgm:pt>
    <dgm:pt modelId="{33B75A7D-D78C-414C-8BB4-2739C95213B2}" type="pres">
      <dgm:prSet presAssocID="{0A1AC8B9-3CF9-4E79-8540-27124F11B3FE}" presName="hierRoot4" presStyleCnt="0"/>
      <dgm:spPr/>
    </dgm:pt>
    <dgm:pt modelId="{E6536E97-D478-41E2-8E1E-09833F149993}" type="pres">
      <dgm:prSet presAssocID="{0A1AC8B9-3CF9-4E79-8540-27124F11B3FE}" presName="composite4" presStyleCnt="0"/>
      <dgm:spPr/>
    </dgm:pt>
    <dgm:pt modelId="{1D8A65DE-5245-4B2F-B7F1-CAB4E800A54F}" type="pres">
      <dgm:prSet presAssocID="{0A1AC8B9-3CF9-4E79-8540-27124F11B3FE}" presName="background4" presStyleLbl="node4" presStyleIdx="4" presStyleCnt="15"/>
      <dgm:spPr/>
    </dgm:pt>
    <dgm:pt modelId="{A2AC4487-2832-4768-9DB8-B970C9DCF406}" type="pres">
      <dgm:prSet presAssocID="{0A1AC8B9-3CF9-4E79-8540-27124F11B3FE}" presName="text4" presStyleLbl="fgAcc4" presStyleIdx="4" presStyleCnt="15" custScaleX="164671">
        <dgm:presLayoutVars>
          <dgm:chPref val="3"/>
        </dgm:presLayoutVars>
      </dgm:prSet>
      <dgm:spPr/>
      <dgm:t>
        <a:bodyPr/>
        <a:lstStyle/>
        <a:p>
          <a:endParaRPr lang="en-US"/>
        </a:p>
      </dgm:t>
    </dgm:pt>
    <dgm:pt modelId="{89E44FEB-5D87-42A3-8910-A5E747AA707C}" type="pres">
      <dgm:prSet presAssocID="{0A1AC8B9-3CF9-4E79-8540-27124F11B3FE}" presName="hierChild5" presStyleCnt="0"/>
      <dgm:spPr/>
    </dgm:pt>
    <dgm:pt modelId="{BD98642B-4214-4537-BEF7-AB6B70EC9A24}" type="pres">
      <dgm:prSet presAssocID="{F7B14C19-B018-4047-9A20-0F37F831B446}" presName="Name23" presStyleLbl="parChTrans1D4" presStyleIdx="5" presStyleCnt="15"/>
      <dgm:spPr/>
      <dgm:t>
        <a:bodyPr/>
        <a:lstStyle/>
        <a:p>
          <a:endParaRPr lang="en-US"/>
        </a:p>
      </dgm:t>
    </dgm:pt>
    <dgm:pt modelId="{DD420CED-FEB2-4A6D-AABF-3FEC199B3E87}" type="pres">
      <dgm:prSet presAssocID="{FF79BE8D-85C4-4103-846B-D49F60D6DCE4}" presName="hierRoot4" presStyleCnt="0"/>
      <dgm:spPr/>
    </dgm:pt>
    <dgm:pt modelId="{28CBBF7E-E14F-4EFC-BF38-8F81ED23EA15}" type="pres">
      <dgm:prSet presAssocID="{FF79BE8D-85C4-4103-846B-D49F60D6DCE4}" presName="composite4" presStyleCnt="0"/>
      <dgm:spPr/>
    </dgm:pt>
    <dgm:pt modelId="{FDFE26D6-76C0-41ED-BD26-237E8DB037FC}" type="pres">
      <dgm:prSet presAssocID="{FF79BE8D-85C4-4103-846B-D49F60D6DCE4}" presName="background4" presStyleLbl="node4" presStyleIdx="5" presStyleCnt="15"/>
      <dgm:spPr/>
    </dgm:pt>
    <dgm:pt modelId="{AD1E5AF6-BBED-4AB3-BE17-45C43F0E143C}" type="pres">
      <dgm:prSet presAssocID="{FF79BE8D-85C4-4103-846B-D49F60D6DCE4}" presName="text4" presStyleLbl="fgAcc4" presStyleIdx="5" presStyleCnt="15">
        <dgm:presLayoutVars>
          <dgm:chPref val="3"/>
        </dgm:presLayoutVars>
      </dgm:prSet>
      <dgm:spPr/>
      <dgm:t>
        <a:bodyPr/>
        <a:lstStyle/>
        <a:p>
          <a:endParaRPr lang="en-US"/>
        </a:p>
      </dgm:t>
    </dgm:pt>
    <dgm:pt modelId="{56503744-2A37-49D8-9E50-F5286F5D529A}" type="pres">
      <dgm:prSet presAssocID="{FF79BE8D-85C4-4103-846B-D49F60D6DCE4}" presName="hierChild5" presStyleCnt="0"/>
      <dgm:spPr/>
    </dgm:pt>
    <dgm:pt modelId="{1C6A9149-046D-4B13-9FD7-FA4CD6309593}" type="pres">
      <dgm:prSet presAssocID="{B54AA256-920D-4761-A791-2092178FFAAF}" presName="Name23" presStyleLbl="parChTrans1D4" presStyleIdx="6" presStyleCnt="15"/>
      <dgm:spPr/>
      <dgm:t>
        <a:bodyPr/>
        <a:lstStyle/>
        <a:p>
          <a:endParaRPr lang="en-US"/>
        </a:p>
      </dgm:t>
    </dgm:pt>
    <dgm:pt modelId="{C5A085BC-AB03-47B9-8A27-14DBC4B021EF}" type="pres">
      <dgm:prSet presAssocID="{F205A205-75A0-4301-AEE0-F1AB46227323}" presName="hierRoot4" presStyleCnt="0"/>
      <dgm:spPr/>
    </dgm:pt>
    <dgm:pt modelId="{E19A455E-D9F9-4850-BE03-4687D685C67B}" type="pres">
      <dgm:prSet presAssocID="{F205A205-75A0-4301-AEE0-F1AB46227323}" presName="composite4" presStyleCnt="0"/>
      <dgm:spPr/>
    </dgm:pt>
    <dgm:pt modelId="{579B293F-1334-4EE7-8259-2584BB2A1C07}" type="pres">
      <dgm:prSet presAssocID="{F205A205-75A0-4301-AEE0-F1AB46227323}" presName="background4" presStyleLbl="node4" presStyleIdx="6" presStyleCnt="15"/>
      <dgm:spPr/>
    </dgm:pt>
    <dgm:pt modelId="{B6963105-46A9-4233-B609-60D9D0D2EEBE}" type="pres">
      <dgm:prSet presAssocID="{F205A205-75A0-4301-AEE0-F1AB46227323}" presName="text4" presStyleLbl="fgAcc4" presStyleIdx="6" presStyleCnt="15">
        <dgm:presLayoutVars>
          <dgm:chPref val="3"/>
        </dgm:presLayoutVars>
      </dgm:prSet>
      <dgm:spPr/>
      <dgm:t>
        <a:bodyPr/>
        <a:lstStyle/>
        <a:p>
          <a:endParaRPr lang="en-US"/>
        </a:p>
      </dgm:t>
    </dgm:pt>
    <dgm:pt modelId="{ED37C85E-B009-47A9-B413-B72F48BB921D}" type="pres">
      <dgm:prSet presAssocID="{F205A205-75A0-4301-AEE0-F1AB46227323}" presName="hierChild5" presStyleCnt="0"/>
      <dgm:spPr/>
    </dgm:pt>
    <dgm:pt modelId="{535716C8-83E8-42A1-BA1A-0C00A8C79B37}" type="pres">
      <dgm:prSet presAssocID="{4B5C96DD-92F7-490E-B29B-75A7F1D8E576}" presName="Name23" presStyleLbl="parChTrans1D4" presStyleIdx="7" presStyleCnt="15"/>
      <dgm:spPr/>
      <dgm:t>
        <a:bodyPr/>
        <a:lstStyle/>
        <a:p>
          <a:endParaRPr lang="en-US"/>
        </a:p>
      </dgm:t>
    </dgm:pt>
    <dgm:pt modelId="{6DA8868A-6333-4B02-83F1-B8E2EDC09BC4}" type="pres">
      <dgm:prSet presAssocID="{94697BC7-1B76-484D-A603-0FB855AB2ED3}" presName="hierRoot4" presStyleCnt="0"/>
      <dgm:spPr/>
    </dgm:pt>
    <dgm:pt modelId="{075C3D09-9120-4A13-A671-03EB29B182FC}" type="pres">
      <dgm:prSet presAssocID="{94697BC7-1B76-484D-A603-0FB855AB2ED3}" presName="composite4" presStyleCnt="0"/>
      <dgm:spPr/>
    </dgm:pt>
    <dgm:pt modelId="{C18FE825-2650-45E3-94B6-6816CF3FDB85}" type="pres">
      <dgm:prSet presAssocID="{94697BC7-1B76-484D-A603-0FB855AB2ED3}" presName="background4" presStyleLbl="node4" presStyleIdx="7" presStyleCnt="15"/>
      <dgm:spPr/>
    </dgm:pt>
    <dgm:pt modelId="{BB4D8FB0-C9E4-4B1A-80E2-89CD155C2C1F}" type="pres">
      <dgm:prSet presAssocID="{94697BC7-1B76-484D-A603-0FB855AB2ED3}" presName="text4" presStyleLbl="fgAcc4" presStyleIdx="7" presStyleCnt="15">
        <dgm:presLayoutVars>
          <dgm:chPref val="3"/>
        </dgm:presLayoutVars>
      </dgm:prSet>
      <dgm:spPr/>
      <dgm:t>
        <a:bodyPr/>
        <a:lstStyle/>
        <a:p>
          <a:endParaRPr lang="en-US"/>
        </a:p>
      </dgm:t>
    </dgm:pt>
    <dgm:pt modelId="{936CA085-8B2B-431D-BD73-62AFBF352682}" type="pres">
      <dgm:prSet presAssocID="{94697BC7-1B76-484D-A603-0FB855AB2ED3}" presName="hierChild5" presStyleCnt="0"/>
      <dgm:spPr/>
    </dgm:pt>
    <dgm:pt modelId="{AFDCD257-681F-49F4-A6F7-80B8E46E465F}" type="pres">
      <dgm:prSet presAssocID="{39FF5F21-5EC3-4737-A41C-57C1775751D2}" presName="Name23" presStyleLbl="parChTrans1D4" presStyleIdx="8" presStyleCnt="15"/>
      <dgm:spPr/>
      <dgm:t>
        <a:bodyPr/>
        <a:lstStyle/>
        <a:p>
          <a:endParaRPr lang="en-US"/>
        </a:p>
      </dgm:t>
    </dgm:pt>
    <dgm:pt modelId="{983CA6A8-0EF1-4E85-9937-12E30B36EABA}" type="pres">
      <dgm:prSet presAssocID="{835E50F0-85D3-46C1-AF56-8767D6389DBD}" presName="hierRoot4" presStyleCnt="0"/>
      <dgm:spPr/>
    </dgm:pt>
    <dgm:pt modelId="{1593FFFC-ECE3-409A-9674-4BC9BFF482B8}" type="pres">
      <dgm:prSet presAssocID="{835E50F0-85D3-46C1-AF56-8767D6389DBD}" presName="composite4" presStyleCnt="0"/>
      <dgm:spPr/>
    </dgm:pt>
    <dgm:pt modelId="{312D8968-615B-4882-8094-37449D5EA408}" type="pres">
      <dgm:prSet presAssocID="{835E50F0-85D3-46C1-AF56-8767D6389DBD}" presName="background4" presStyleLbl="node4" presStyleIdx="8" presStyleCnt="15"/>
      <dgm:spPr/>
    </dgm:pt>
    <dgm:pt modelId="{311D70AF-EB57-42FD-A280-9B7353BE7541}" type="pres">
      <dgm:prSet presAssocID="{835E50F0-85D3-46C1-AF56-8767D6389DBD}" presName="text4" presStyleLbl="fgAcc4" presStyleIdx="8" presStyleCnt="15" custScaleX="124538" custScaleY="95830">
        <dgm:presLayoutVars>
          <dgm:chPref val="3"/>
        </dgm:presLayoutVars>
      </dgm:prSet>
      <dgm:spPr/>
      <dgm:t>
        <a:bodyPr/>
        <a:lstStyle/>
        <a:p>
          <a:endParaRPr lang="en-US"/>
        </a:p>
      </dgm:t>
    </dgm:pt>
    <dgm:pt modelId="{707EB966-CC11-4924-89BA-B3CDAF8684C0}" type="pres">
      <dgm:prSet presAssocID="{835E50F0-85D3-46C1-AF56-8767D6389DBD}" presName="hierChild5" presStyleCnt="0"/>
      <dgm:spPr/>
    </dgm:pt>
    <dgm:pt modelId="{F14C8B47-977C-4DF8-8525-D2E9EAE25B4D}" type="pres">
      <dgm:prSet presAssocID="{AA184F22-6595-46DB-881A-C6C501540A37}" presName="Name23" presStyleLbl="parChTrans1D4" presStyleIdx="9" presStyleCnt="15"/>
      <dgm:spPr/>
      <dgm:t>
        <a:bodyPr/>
        <a:lstStyle/>
        <a:p>
          <a:endParaRPr lang="en-US"/>
        </a:p>
      </dgm:t>
    </dgm:pt>
    <dgm:pt modelId="{A33E4A51-C010-4805-BD8C-F4A5B0258F3D}" type="pres">
      <dgm:prSet presAssocID="{0D429CB4-7275-47AC-8503-544DF5E15ABB}" presName="hierRoot4" presStyleCnt="0"/>
      <dgm:spPr/>
    </dgm:pt>
    <dgm:pt modelId="{F22E92AB-9AA6-421D-8068-60010D17B371}" type="pres">
      <dgm:prSet presAssocID="{0D429CB4-7275-47AC-8503-544DF5E15ABB}" presName="composite4" presStyleCnt="0"/>
      <dgm:spPr/>
    </dgm:pt>
    <dgm:pt modelId="{DA32326F-4C38-43C0-8599-42A87EEF3F05}" type="pres">
      <dgm:prSet presAssocID="{0D429CB4-7275-47AC-8503-544DF5E15ABB}" presName="background4" presStyleLbl="node4" presStyleIdx="9" presStyleCnt="15"/>
      <dgm:spPr/>
    </dgm:pt>
    <dgm:pt modelId="{3DDBF2F4-E660-4968-959E-6596B44D4C53}" type="pres">
      <dgm:prSet presAssocID="{0D429CB4-7275-47AC-8503-544DF5E15ABB}" presName="text4" presStyleLbl="fgAcc4" presStyleIdx="9" presStyleCnt="15">
        <dgm:presLayoutVars>
          <dgm:chPref val="3"/>
        </dgm:presLayoutVars>
      </dgm:prSet>
      <dgm:spPr/>
      <dgm:t>
        <a:bodyPr/>
        <a:lstStyle/>
        <a:p>
          <a:endParaRPr lang="en-US"/>
        </a:p>
      </dgm:t>
    </dgm:pt>
    <dgm:pt modelId="{47685A81-EC86-4887-B3F2-5CE9D34530CF}" type="pres">
      <dgm:prSet presAssocID="{0D429CB4-7275-47AC-8503-544DF5E15ABB}" presName="hierChild5" presStyleCnt="0"/>
      <dgm:spPr/>
    </dgm:pt>
    <dgm:pt modelId="{D96A2B53-1805-4668-B1BB-3F71AA5A19A0}" type="pres">
      <dgm:prSet presAssocID="{7A99E66B-D0D2-4293-BE1F-5C632D43C97E}" presName="Name17" presStyleLbl="parChTrans1D3" presStyleIdx="1" presStyleCnt="4"/>
      <dgm:spPr/>
      <dgm:t>
        <a:bodyPr/>
        <a:lstStyle/>
        <a:p>
          <a:endParaRPr lang="en-US"/>
        </a:p>
      </dgm:t>
    </dgm:pt>
    <dgm:pt modelId="{41F8C093-8F7B-40E1-AD21-B9861965C104}" type="pres">
      <dgm:prSet presAssocID="{06B956B3-C47A-4128-B3B8-CE87B55992F7}" presName="hierRoot3" presStyleCnt="0"/>
      <dgm:spPr/>
    </dgm:pt>
    <dgm:pt modelId="{5E0F83AE-7E17-4CE4-881D-E8697D7CA727}" type="pres">
      <dgm:prSet presAssocID="{06B956B3-C47A-4128-B3B8-CE87B55992F7}" presName="composite3" presStyleCnt="0"/>
      <dgm:spPr/>
    </dgm:pt>
    <dgm:pt modelId="{E334BE2E-34DA-4689-98AE-5BF04E0C6A25}" type="pres">
      <dgm:prSet presAssocID="{06B956B3-C47A-4128-B3B8-CE87B55992F7}" presName="background3" presStyleLbl="node3" presStyleIdx="1" presStyleCnt="4"/>
      <dgm:spPr/>
    </dgm:pt>
    <dgm:pt modelId="{17688DBB-FD33-49C3-83B9-A32F9D7262EA}" type="pres">
      <dgm:prSet presAssocID="{06B956B3-C47A-4128-B3B8-CE87B55992F7}" presName="text3" presStyleLbl="fgAcc3" presStyleIdx="1" presStyleCnt="4" custScaleX="136303">
        <dgm:presLayoutVars>
          <dgm:chPref val="3"/>
        </dgm:presLayoutVars>
      </dgm:prSet>
      <dgm:spPr/>
      <dgm:t>
        <a:bodyPr/>
        <a:lstStyle/>
        <a:p>
          <a:endParaRPr lang="en-US"/>
        </a:p>
      </dgm:t>
    </dgm:pt>
    <dgm:pt modelId="{619D2999-ECBB-41E7-B2B3-0CEF7CD941FB}" type="pres">
      <dgm:prSet presAssocID="{06B956B3-C47A-4128-B3B8-CE87B55992F7}" presName="hierChild4" presStyleCnt="0"/>
      <dgm:spPr/>
    </dgm:pt>
    <dgm:pt modelId="{CD06EEDC-6306-46DD-A3DA-64E1E029A6BB}" type="pres">
      <dgm:prSet presAssocID="{42AA3631-504C-4190-9CF7-F8253DEBCE58}" presName="Name23" presStyleLbl="parChTrans1D4" presStyleIdx="10" presStyleCnt="15"/>
      <dgm:spPr/>
      <dgm:t>
        <a:bodyPr/>
        <a:lstStyle/>
        <a:p>
          <a:endParaRPr lang="en-US"/>
        </a:p>
      </dgm:t>
    </dgm:pt>
    <dgm:pt modelId="{95769BA2-5A60-4BF6-A938-845AC4706ECF}" type="pres">
      <dgm:prSet presAssocID="{5F88C362-B4DD-468A-BF55-374EA8F07D6B}" presName="hierRoot4" presStyleCnt="0"/>
      <dgm:spPr/>
    </dgm:pt>
    <dgm:pt modelId="{F7BEEEE0-E80E-4C85-B815-F6263BA2C718}" type="pres">
      <dgm:prSet presAssocID="{5F88C362-B4DD-468A-BF55-374EA8F07D6B}" presName="composite4" presStyleCnt="0"/>
      <dgm:spPr/>
    </dgm:pt>
    <dgm:pt modelId="{4C63709A-4154-434A-9BC6-4DD56C2F3B8E}" type="pres">
      <dgm:prSet presAssocID="{5F88C362-B4DD-468A-BF55-374EA8F07D6B}" presName="background4" presStyleLbl="node4" presStyleIdx="10" presStyleCnt="15"/>
      <dgm:spPr/>
    </dgm:pt>
    <dgm:pt modelId="{A53B616C-105D-49C7-A51D-0A794281B714}" type="pres">
      <dgm:prSet presAssocID="{5F88C362-B4DD-468A-BF55-374EA8F07D6B}" presName="text4" presStyleLbl="fgAcc4" presStyleIdx="10" presStyleCnt="15" custScaleX="128770">
        <dgm:presLayoutVars>
          <dgm:chPref val="3"/>
        </dgm:presLayoutVars>
      </dgm:prSet>
      <dgm:spPr/>
      <dgm:t>
        <a:bodyPr/>
        <a:lstStyle/>
        <a:p>
          <a:endParaRPr lang="en-US"/>
        </a:p>
      </dgm:t>
    </dgm:pt>
    <dgm:pt modelId="{4BBF781D-937F-430D-84DB-33F7E46C6C4F}" type="pres">
      <dgm:prSet presAssocID="{5F88C362-B4DD-468A-BF55-374EA8F07D6B}" presName="hierChild5" presStyleCnt="0"/>
      <dgm:spPr/>
    </dgm:pt>
    <dgm:pt modelId="{EFE6AE8E-3BCA-466A-9EB3-0F01BC7F08EB}" type="pres">
      <dgm:prSet presAssocID="{707DBCED-B9FF-498C-BFA8-812216DBD360}" presName="Name23" presStyleLbl="parChTrans1D4" presStyleIdx="11" presStyleCnt="15"/>
      <dgm:spPr/>
      <dgm:t>
        <a:bodyPr/>
        <a:lstStyle/>
        <a:p>
          <a:endParaRPr lang="en-US"/>
        </a:p>
      </dgm:t>
    </dgm:pt>
    <dgm:pt modelId="{2DF22194-4606-4E04-A43F-5B15A0E8EB1A}" type="pres">
      <dgm:prSet presAssocID="{51ABBE50-C263-4526-8915-6ACF62B747DE}" presName="hierRoot4" presStyleCnt="0"/>
      <dgm:spPr/>
    </dgm:pt>
    <dgm:pt modelId="{863CD0C1-4DF0-4560-B822-CA2B5CAB624D}" type="pres">
      <dgm:prSet presAssocID="{51ABBE50-C263-4526-8915-6ACF62B747DE}" presName="composite4" presStyleCnt="0"/>
      <dgm:spPr/>
    </dgm:pt>
    <dgm:pt modelId="{A9FD1688-597C-4135-B57C-EE4DDF72598C}" type="pres">
      <dgm:prSet presAssocID="{51ABBE50-C263-4526-8915-6ACF62B747DE}" presName="background4" presStyleLbl="node4" presStyleIdx="11" presStyleCnt="15"/>
      <dgm:spPr/>
    </dgm:pt>
    <dgm:pt modelId="{D265C11E-D1CB-436A-A832-E8515AD5FB68}" type="pres">
      <dgm:prSet presAssocID="{51ABBE50-C263-4526-8915-6ACF62B747DE}" presName="text4" presStyleLbl="fgAcc4" presStyleIdx="11" presStyleCnt="15">
        <dgm:presLayoutVars>
          <dgm:chPref val="3"/>
        </dgm:presLayoutVars>
      </dgm:prSet>
      <dgm:spPr/>
      <dgm:t>
        <a:bodyPr/>
        <a:lstStyle/>
        <a:p>
          <a:endParaRPr lang="en-US"/>
        </a:p>
      </dgm:t>
    </dgm:pt>
    <dgm:pt modelId="{C47ACA7C-BBB1-4FF0-B507-149DE1C20D98}" type="pres">
      <dgm:prSet presAssocID="{51ABBE50-C263-4526-8915-6ACF62B747DE}" presName="hierChild5" presStyleCnt="0"/>
      <dgm:spPr/>
    </dgm:pt>
    <dgm:pt modelId="{F31A123A-9A34-4392-96A5-1138205769E9}" type="pres">
      <dgm:prSet presAssocID="{4635E4D7-2B6C-4426-AD18-0B3C0A04E798}" presName="Name10" presStyleLbl="parChTrans1D2" presStyleIdx="1" presStyleCnt="2"/>
      <dgm:spPr/>
      <dgm:t>
        <a:bodyPr/>
        <a:lstStyle/>
        <a:p>
          <a:endParaRPr lang="en-US"/>
        </a:p>
      </dgm:t>
    </dgm:pt>
    <dgm:pt modelId="{4C06EECA-ED06-41A0-B64A-EFDB348295C4}" type="pres">
      <dgm:prSet presAssocID="{B030524A-5A5F-4238-B650-AB7845979AF2}" presName="hierRoot2" presStyleCnt="0"/>
      <dgm:spPr/>
    </dgm:pt>
    <dgm:pt modelId="{E4E424B1-936B-4556-A0EB-76CB884C5950}" type="pres">
      <dgm:prSet presAssocID="{B030524A-5A5F-4238-B650-AB7845979AF2}" presName="composite2" presStyleCnt="0"/>
      <dgm:spPr/>
    </dgm:pt>
    <dgm:pt modelId="{8C9C3231-46F4-4855-A113-DA43E8FECFA4}" type="pres">
      <dgm:prSet presAssocID="{B030524A-5A5F-4238-B650-AB7845979AF2}" presName="background2" presStyleLbl="node2" presStyleIdx="1" presStyleCnt="2"/>
      <dgm:spPr/>
    </dgm:pt>
    <dgm:pt modelId="{8636A875-5D50-4E33-BBAB-91158708CFB6}" type="pres">
      <dgm:prSet presAssocID="{B030524A-5A5F-4238-B650-AB7845979AF2}" presName="text2" presStyleLbl="fgAcc2" presStyleIdx="1" presStyleCnt="2" custScaleX="250135">
        <dgm:presLayoutVars>
          <dgm:chPref val="3"/>
        </dgm:presLayoutVars>
      </dgm:prSet>
      <dgm:spPr/>
      <dgm:t>
        <a:bodyPr/>
        <a:lstStyle/>
        <a:p>
          <a:endParaRPr lang="en-US"/>
        </a:p>
      </dgm:t>
    </dgm:pt>
    <dgm:pt modelId="{7B0F36D1-E913-4702-97A2-964908AEFA73}" type="pres">
      <dgm:prSet presAssocID="{B030524A-5A5F-4238-B650-AB7845979AF2}" presName="hierChild3" presStyleCnt="0"/>
      <dgm:spPr/>
    </dgm:pt>
    <dgm:pt modelId="{B2BCC848-E2B0-400E-A38E-1F8ED9F22252}" type="pres">
      <dgm:prSet presAssocID="{A4085DAD-E4C5-44D4-AC12-0491427082DB}" presName="Name17" presStyleLbl="parChTrans1D3" presStyleIdx="2" presStyleCnt="4"/>
      <dgm:spPr/>
      <dgm:t>
        <a:bodyPr/>
        <a:lstStyle/>
        <a:p>
          <a:endParaRPr lang="en-US"/>
        </a:p>
      </dgm:t>
    </dgm:pt>
    <dgm:pt modelId="{C3E9C3BA-3E2F-4BCF-9E9C-F05A7C5251EB}" type="pres">
      <dgm:prSet presAssocID="{F10AEA56-B0EF-483E-803E-6865D1C20A4E}" presName="hierRoot3" presStyleCnt="0"/>
      <dgm:spPr/>
    </dgm:pt>
    <dgm:pt modelId="{4DE605BA-8C76-419C-86BC-F1A0D768E3DA}" type="pres">
      <dgm:prSet presAssocID="{F10AEA56-B0EF-483E-803E-6865D1C20A4E}" presName="composite3" presStyleCnt="0"/>
      <dgm:spPr/>
    </dgm:pt>
    <dgm:pt modelId="{C3633647-2A64-4CCA-B3B8-8B66F23023C0}" type="pres">
      <dgm:prSet presAssocID="{F10AEA56-B0EF-483E-803E-6865D1C20A4E}" presName="background3" presStyleLbl="node3" presStyleIdx="2" presStyleCnt="4"/>
      <dgm:spPr/>
    </dgm:pt>
    <dgm:pt modelId="{97B6851B-E7BC-4B4A-9D40-9EC2AF58326B}" type="pres">
      <dgm:prSet presAssocID="{F10AEA56-B0EF-483E-803E-6865D1C20A4E}" presName="text3" presStyleLbl="fgAcc3" presStyleIdx="2" presStyleCnt="4" custScaleX="149795">
        <dgm:presLayoutVars>
          <dgm:chPref val="3"/>
        </dgm:presLayoutVars>
      </dgm:prSet>
      <dgm:spPr/>
      <dgm:t>
        <a:bodyPr/>
        <a:lstStyle/>
        <a:p>
          <a:endParaRPr lang="en-US"/>
        </a:p>
      </dgm:t>
    </dgm:pt>
    <dgm:pt modelId="{FB61239C-E189-4F18-B00A-96765CB39F20}" type="pres">
      <dgm:prSet presAssocID="{F10AEA56-B0EF-483E-803E-6865D1C20A4E}" presName="hierChild4" presStyleCnt="0"/>
      <dgm:spPr/>
    </dgm:pt>
    <dgm:pt modelId="{16E1FD21-B1FE-4536-99EE-9DAE84D20F74}" type="pres">
      <dgm:prSet presAssocID="{4119574D-084D-4458-BBCA-1A91E74B0874}" presName="Name23" presStyleLbl="parChTrans1D4" presStyleIdx="12" presStyleCnt="15"/>
      <dgm:spPr/>
      <dgm:t>
        <a:bodyPr/>
        <a:lstStyle/>
        <a:p>
          <a:endParaRPr lang="en-US"/>
        </a:p>
      </dgm:t>
    </dgm:pt>
    <dgm:pt modelId="{3821E528-F74E-4FA2-94AB-305D673180D7}" type="pres">
      <dgm:prSet presAssocID="{2CFF034D-F417-4E74-ADC0-B4A77D0195A4}" presName="hierRoot4" presStyleCnt="0"/>
      <dgm:spPr/>
    </dgm:pt>
    <dgm:pt modelId="{FAFFC927-DB21-4A49-A678-67AE0DFEDE46}" type="pres">
      <dgm:prSet presAssocID="{2CFF034D-F417-4E74-ADC0-B4A77D0195A4}" presName="composite4" presStyleCnt="0"/>
      <dgm:spPr/>
    </dgm:pt>
    <dgm:pt modelId="{716433D8-C8E1-44FD-BA44-F57B40EF102C}" type="pres">
      <dgm:prSet presAssocID="{2CFF034D-F417-4E74-ADC0-B4A77D0195A4}" presName="background4" presStyleLbl="node4" presStyleIdx="12" presStyleCnt="15"/>
      <dgm:spPr/>
    </dgm:pt>
    <dgm:pt modelId="{1BB38D4C-A683-4E08-A126-80B4002D89E9}" type="pres">
      <dgm:prSet presAssocID="{2CFF034D-F417-4E74-ADC0-B4A77D0195A4}" presName="text4" presStyleLbl="fgAcc4" presStyleIdx="12" presStyleCnt="15">
        <dgm:presLayoutVars>
          <dgm:chPref val="3"/>
        </dgm:presLayoutVars>
      </dgm:prSet>
      <dgm:spPr/>
      <dgm:t>
        <a:bodyPr/>
        <a:lstStyle/>
        <a:p>
          <a:endParaRPr lang="en-US"/>
        </a:p>
      </dgm:t>
    </dgm:pt>
    <dgm:pt modelId="{F06C6E2D-3E7A-4C1D-B4C9-29F555893FF3}" type="pres">
      <dgm:prSet presAssocID="{2CFF034D-F417-4E74-ADC0-B4A77D0195A4}" presName="hierChild5" presStyleCnt="0"/>
      <dgm:spPr/>
    </dgm:pt>
    <dgm:pt modelId="{70BB59CA-6875-47DC-9EB9-D4A510FB2544}" type="pres">
      <dgm:prSet presAssocID="{1E8AA294-A48C-4665-A17B-F6F61518FFEB}" presName="Name23" presStyleLbl="parChTrans1D4" presStyleIdx="13" presStyleCnt="15"/>
      <dgm:spPr/>
      <dgm:t>
        <a:bodyPr/>
        <a:lstStyle/>
        <a:p>
          <a:endParaRPr lang="en-US"/>
        </a:p>
      </dgm:t>
    </dgm:pt>
    <dgm:pt modelId="{F7A3D756-CEA0-4AD8-906F-49A0E46B6BCC}" type="pres">
      <dgm:prSet presAssocID="{E990898F-C372-434B-B7DB-D74611611105}" presName="hierRoot4" presStyleCnt="0"/>
      <dgm:spPr/>
    </dgm:pt>
    <dgm:pt modelId="{4EB87502-16AD-4CAD-B35B-EABC1A416A45}" type="pres">
      <dgm:prSet presAssocID="{E990898F-C372-434B-B7DB-D74611611105}" presName="composite4" presStyleCnt="0"/>
      <dgm:spPr/>
    </dgm:pt>
    <dgm:pt modelId="{AE5657B1-515A-4815-AD26-6E0B761C3B95}" type="pres">
      <dgm:prSet presAssocID="{E990898F-C372-434B-B7DB-D74611611105}" presName="background4" presStyleLbl="node4" presStyleIdx="13" presStyleCnt="15"/>
      <dgm:spPr/>
    </dgm:pt>
    <dgm:pt modelId="{D6E552A2-FD25-4B00-9DF4-13D6E6D3BC95}" type="pres">
      <dgm:prSet presAssocID="{E990898F-C372-434B-B7DB-D74611611105}" presName="text4" presStyleLbl="fgAcc4" presStyleIdx="13" presStyleCnt="15">
        <dgm:presLayoutVars>
          <dgm:chPref val="3"/>
        </dgm:presLayoutVars>
      </dgm:prSet>
      <dgm:spPr/>
      <dgm:t>
        <a:bodyPr/>
        <a:lstStyle/>
        <a:p>
          <a:endParaRPr lang="en-US"/>
        </a:p>
      </dgm:t>
    </dgm:pt>
    <dgm:pt modelId="{30F1199F-DB89-4283-AE01-5A0C69220C9A}" type="pres">
      <dgm:prSet presAssocID="{E990898F-C372-434B-B7DB-D74611611105}" presName="hierChild5" presStyleCnt="0"/>
      <dgm:spPr/>
    </dgm:pt>
    <dgm:pt modelId="{816B3EA0-7AB2-4E58-9F1A-744D4D31E16E}" type="pres">
      <dgm:prSet presAssocID="{9157861A-547D-4B8C-9A31-233EA0AB43D5}" presName="Name17" presStyleLbl="parChTrans1D3" presStyleIdx="3" presStyleCnt="4"/>
      <dgm:spPr/>
      <dgm:t>
        <a:bodyPr/>
        <a:lstStyle/>
        <a:p>
          <a:endParaRPr lang="en-US"/>
        </a:p>
      </dgm:t>
    </dgm:pt>
    <dgm:pt modelId="{55BE76ED-44AC-4E85-9311-7D707EA7FFF1}" type="pres">
      <dgm:prSet presAssocID="{4D1B4B26-B588-4B83-AA92-43AC8D08C5D2}" presName="hierRoot3" presStyleCnt="0"/>
      <dgm:spPr/>
    </dgm:pt>
    <dgm:pt modelId="{26625078-A68B-46B7-8080-884780554173}" type="pres">
      <dgm:prSet presAssocID="{4D1B4B26-B588-4B83-AA92-43AC8D08C5D2}" presName="composite3" presStyleCnt="0"/>
      <dgm:spPr/>
    </dgm:pt>
    <dgm:pt modelId="{915E93FD-EC28-45CE-B419-11A775F793F0}" type="pres">
      <dgm:prSet presAssocID="{4D1B4B26-B588-4B83-AA92-43AC8D08C5D2}" presName="background3" presStyleLbl="node3" presStyleIdx="3" presStyleCnt="4"/>
      <dgm:spPr/>
    </dgm:pt>
    <dgm:pt modelId="{F9C3EE07-29C6-426F-8F89-DCA07829D76C}" type="pres">
      <dgm:prSet presAssocID="{4D1B4B26-B588-4B83-AA92-43AC8D08C5D2}" presName="text3" presStyleLbl="fgAcc3" presStyleIdx="3" presStyleCnt="4" custScaleX="149008">
        <dgm:presLayoutVars>
          <dgm:chPref val="3"/>
        </dgm:presLayoutVars>
      </dgm:prSet>
      <dgm:spPr/>
      <dgm:t>
        <a:bodyPr/>
        <a:lstStyle/>
        <a:p>
          <a:endParaRPr lang="en-US"/>
        </a:p>
      </dgm:t>
    </dgm:pt>
    <dgm:pt modelId="{8665B678-E2CC-4272-A7DD-2A9131A42BCC}" type="pres">
      <dgm:prSet presAssocID="{4D1B4B26-B588-4B83-AA92-43AC8D08C5D2}" presName="hierChild4" presStyleCnt="0"/>
      <dgm:spPr/>
    </dgm:pt>
    <dgm:pt modelId="{7DDA1978-D308-4AF8-A29E-49E78352F156}" type="pres">
      <dgm:prSet presAssocID="{FFFA2769-70F5-41D1-9022-904D9858AE15}" presName="Name23" presStyleLbl="parChTrans1D4" presStyleIdx="14" presStyleCnt="15"/>
      <dgm:spPr/>
      <dgm:t>
        <a:bodyPr/>
        <a:lstStyle/>
        <a:p>
          <a:endParaRPr lang="en-US"/>
        </a:p>
      </dgm:t>
    </dgm:pt>
    <dgm:pt modelId="{677BA2C6-D980-432C-A9AE-A7F3B60F54F6}" type="pres">
      <dgm:prSet presAssocID="{1546DDD7-D205-4A9B-9401-0FB605E6FF11}" presName="hierRoot4" presStyleCnt="0"/>
      <dgm:spPr/>
    </dgm:pt>
    <dgm:pt modelId="{ED707481-C8A7-4A9A-80BE-C21512201A53}" type="pres">
      <dgm:prSet presAssocID="{1546DDD7-D205-4A9B-9401-0FB605E6FF11}" presName="composite4" presStyleCnt="0"/>
      <dgm:spPr/>
    </dgm:pt>
    <dgm:pt modelId="{DCF0C38D-7CA7-4FE1-B51B-9ADF4187B592}" type="pres">
      <dgm:prSet presAssocID="{1546DDD7-D205-4A9B-9401-0FB605E6FF11}" presName="background4" presStyleLbl="node4" presStyleIdx="14" presStyleCnt="15"/>
      <dgm:spPr/>
    </dgm:pt>
    <dgm:pt modelId="{755B2A15-76E2-4BF2-9C7F-9DE3549B0B85}" type="pres">
      <dgm:prSet presAssocID="{1546DDD7-D205-4A9B-9401-0FB605E6FF11}" presName="text4" presStyleLbl="fgAcc4" presStyleIdx="14" presStyleCnt="15" custScaleX="133407">
        <dgm:presLayoutVars>
          <dgm:chPref val="3"/>
        </dgm:presLayoutVars>
      </dgm:prSet>
      <dgm:spPr/>
      <dgm:t>
        <a:bodyPr/>
        <a:lstStyle/>
        <a:p>
          <a:endParaRPr lang="en-US"/>
        </a:p>
      </dgm:t>
    </dgm:pt>
    <dgm:pt modelId="{AFC51E06-6121-48F1-B71C-2AB46A888434}" type="pres">
      <dgm:prSet presAssocID="{1546DDD7-D205-4A9B-9401-0FB605E6FF11}" presName="hierChild5" presStyleCnt="0"/>
      <dgm:spPr/>
    </dgm:pt>
  </dgm:ptLst>
  <dgm:cxnLst>
    <dgm:cxn modelId="{CD265054-A8A5-412A-AF3C-69B4C4676252}" type="presOf" srcId="{AA184F22-6595-46DB-881A-C6C501540A37}" destId="{F14C8B47-977C-4DF8-8525-D2E9EAE25B4D}" srcOrd="0" destOrd="0" presId="urn:microsoft.com/office/officeart/2005/8/layout/hierarchy1"/>
    <dgm:cxn modelId="{264885D9-C08A-4C95-A4B4-E840F6B83EB6}" type="presOf" srcId="{0D429CB4-7275-47AC-8503-544DF5E15ABB}" destId="{3DDBF2F4-E660-4968-959E-6596B44D4C53}" srcOrd="0" destOrd="0" presId="urn:microsoft.com/office/officeart/2005/8/layout/hierarchy1"/>
    <dgm:cxn modelId="{BE2A4F47-D6E5-4DBF-A258-D0636BB2499B}" type="presOf" srcId="{42AA3631-504C-4190-9CF7-F8253DEBCE58}" destId="{CD06EEDC-6306-46DD-A3DA-64E1E029A6BB}" srcOrd="0" destOrd="0" presId="urn:microsoft.com/office/officeart/2005/8/layout/hierarchy1"/>
    <dgm:cxn modelId="{B5DB767F-3B06-47A0-AC3D-CB01BF54270F}" type="presOf" srcId="{09B8B23E-CD03-4E09-A5FD-D3C5FC9B9D7C}" destId="{488C8311-55D6-4786-A8D5-6C1FFB632CC5}" srcOrd="0" destOrd="0" presId="urn:microsoft.com/office/officeart/2005/8/layout/hierarchy1"/>
    <dgm:cxn modelId="{67AF29A9-9EAE-4B53-B24E-6BBF01131ED0}" srcId="{FF79BE8D-85C4-4103-846B-D49F60D6DCE4}" destId="{F205A205-75A0-4301-AEE0-F1AB46227323}" srcOrd="0" destOrd="0" parTransId="{B54AA256-920D-4761-A791-2092178FFAAF}" sibTransId="{A809794D-FD52-4155-9BB6-FD74967F9E75}"/>
    <dgm:cxn modelId="{035A2BB5-3E00-45D5-AC66-3650DF636FBB}" type="presOf" srcId="{AB319939-4E10-412E-BF4F-AF95CE651B5F}" destId="{350AF83B-B6F5-4B12-892B-A29C00F33318}" srcOrd="0" destOrd="0" presId="urn:microsoft.com/office/officeart/2005/8/layout/hierarchy1"/>
    <dgm:cxn modelId="{A82C691C-0E46-4128-9862-4E53889B2CF4}" type="presOf" srcId="{4D1B4B26-B588-4B83-AA92-43AC8D08C5D2}" destId="{F9C3EE07-29C6-426F-8F89-DCA07829D76C}" srcOrd="0" destOrd="0" presId="urn:microsoft.com/office/officeart/2005/8/layout/hierarchy1"/>
    <dgm:cxn modelId="{C1063745-2813-4DCC-A1DF-004C4D405D8B}" type="presOf" srcId="{4119574D-084D-4458-BBCA-1A91E74B0874}" destId="{16E1FD21-B1FE-4536-99EE-9DAE84D20F74}" srcOrd="0" destOrd="0" presId="urn:microsoft.com/office/officeart/2005/8/layout/hierarchy1"/>
    <dgm:cxn modelId="{B78D631D-423F-4932-AD30-BB9C02C38EFD}" type="presOf" srcId="{2CFF034D-F417-4E74-ADC0-B4A77D0195A4}" destId="{1BB38D4C-A683-4E08-A126-80B4002D89E9}" srcOrd="0" destOrd="0" presId="urn:microsoft.com/office/officeart/2005/8/layout/hierarchy1"/>
    <dgm:cxn modelId="{9989255E-D860-46E6-B761-C8B626D46C75}" type="presOf" srcId="{51ABBE50-C263-4526-8915-6ACF62B747DE}" destId="{D265C11E-D1CB-436A-A832-E8515AD5FB68}" srcOrd="0" destOrd="0" presId="urn:microsoft.com/office/officeart/2005/8/layout/hierarchy1"/>
    <dgm:cxn modelId="{2E985555-1D3D-47CB-8645-8F0F1A31C83F}" srcId="{B126C6B2-DE91-4255-A510-3E28003C23B5}" destId="{30A200A8-A9B6-401B-A765-D5F8222B7C23}" srcOrd="0" destOrd="0" parTransId="{A36C35ED-27C9-43D9-8B5C-9A1E30C4C362}" sibTransId="{135A1782-E5CC-45A5-8216-F1FCE77D65D0}"/>
    <dgm:cxn modelId="{10F33390-9702-4C1F-A40F-62EDDC5AFBCF}" srcId="{FF79BE8D-85C4-4103-846B-D49F60D6DCE4}" destId="{0D429CB4-7275-47AC-8503-544DF5E15ABB}" srcOrd="1" destOrd="0" parTransId="{AA184F22-6595-46DB-881A-C6C501540A37}" sibTransId="{454F619D-E740-4350-A3FB-564D30477CC0}"/>
    <dgm:cxn modelId="{5CFB35A4-CF25-456B-8861-779AF62AC8BE}" srcId="{30A200A8-A9B6-401B-A765-D5F8222B7C23}" destId="{3D11476A-3143-4A75-82C8-8E336F5C1333}" srcOrd="1" destOrd="0" parTransId="{F3D50639-6412-4FCC-8E6B-98861F531224}" sibTransId="{A2DF5B65-C70A-4C0B-99D9-AC1CD5F76D0C}"/>
    <dgm:cxn modelId="{3CB4D218-FFA3-4696-AE8F-154AFC7A2158}" type="presOf" srcId="{F3D50639-6412-4FCC-8E6B-98861F531224}" destId="{EEBD2262-DA3C-42CD-8898-443BEA4D8F72}" srcOrd="0" destOrd="0" presId="urn:microsoft.com/office/officeart/2005/8/layout/hierarchy1"/>
    <dgm:cxn modelId="{A453696C-595E-4B1F-A28F-CF13F0704B49}" srcId="{F89E96AD-1810-465B-B525-6EBD6E193122}" destId="{B030524A-5A5F-4238-B650-AB7845979AF2}" srcOrd="1" destOrd="0" parTransId="{4635E4D7-2B6C-4426-AD18-0B3C0A04E798}" sibTransId="{8CE1773B-926D-47E1-982F-BED47C89E8F0}"/>
    <dgm:cxn modelId="{981B0903-6C29-4EEC-9C79-14283331F602}" srcId="{4D1B4B26-B588-4B83-AA92-43AC8D08C5D2}" destId="{1546DDD7-D205-4A9B-9401-0FB605E6FF11}" srcOrd="0" destOrd="0" parTransId="{FFFA2769-70F5-41D1-9022-904D9858AE15}" sibTransId="{91C3AEBB-3F7B-475F-B22A-9695DD07AFC4}"/>
    <dgm:cxn modelId="{AC9A3C37-B82E-4B9D-AD45-3452C9249C27}" type="presOf" srcId="{590090E5-6869-4B19-8E41-46D604E06FC4}" destId="{94F132A0-E483-43A3-927F-9AC1C3954127}" srcOrd="0" destOrd="0" presId="urn:microsoft.com/office/officeart/2005/8/layout/hierarchy1"/>
    <dgm:cxn modelId="{CF2FF96B-7028-410B-BFE3-4B97C4D01AA2}" type="presOf" srcId="{3434BFCE-692E-4E02-BD74-58D9A5895447}" destId="{2F7B3E27-18DD-4BF6-8CD6-9324AA6D81D2}" srcOrd="0" destOrd="0" presId="urn:microsoft.com/office/officeart/2005/8/layout/hierarchy1"/>
    <dgm:cxn modelId="{8606CC6D-4D79-4BC1-BF89-020E3F8A4743}" type="presOf" srcId="{B66D74B0-08CF-476B-8FC4-F731C9F6893B}" destId="{66A2D886-7097-4A09-884C-0A0190A25489}" srcOrd="0" destOrd="0" presId="urn:microsoft.com/office/officeart/2005/8/layout/hierarchy1"/>
    <dgm:cxn modelId="{38C5C2FC-74B4-4142-BF6A-989AB8259DEC}" type="presOf" srcId="{3D11476A-3143-4A75-82C8-8E336F5C1333}" destId="{253422BB-0202-45BA-B54F-59AF710E92A7}" srcOrd="0" destOrd="0" presId="urn:microsoft.com/office/officeart/2005/8/layout/hierarchy1"/>
    <dgm:cxn modelId="{03231DA5-2046-4689-8C78-E7CCFB56E3D9}" srcId="{09B8B23E-CD03-4E09-A5FD-D3C5FC9B9D7C}" destId="{B126C6B2-DE91-4255-A510-3E28003C23B5}" srcOrd="0" destOrd="0" parTransId="{F0DCFB90-831C-459D-8BDD-04D2FCE49078}" sibTransId="{53CB6D41-184A-4D54-AF26-D2FA4CE2D3A0}"/>
    <dgm:cxn modelId="{2B388141-CE65-4F9C-9674-6B3846CA8342}" type="presOf" srcId="{F10AEA56-B0EF-483E-803E-6865D1C20A4E}" destId="{97B6851B-E7BC-4B4A-9D40-9EC2AF58326B}" srcOrd="0" destOrd="0" presId="urn:microsoft.com/office/officeart/2005/8/layout/hierarchy1"/>
    <dgm:cxn modelId="{D66CA796-5464-44A1-AE27-EFA4E81E9497}" srcId="{F89E96AD-1810-465B-B525-6EBD6E193122}" destId="{09B8B23E-CD03-4E09-A5FD-D3C5FC9B9D7C}" srcOrd="0" destOrd="0" parTransId="{AB319939-4E10-412E-BF4F-AF95CE651B5F}" sibTransId="{4B6CC97B-3AEB-477A-8194-784296469CA6}"/>
    <dgm:cxn modelId="{3F049FAC-84A7-4A32-AEFB-77301F089574}" type="presOf" srcId="{62C1F105-DEDD-4FE1-B7AB-7FAEC6410B38}" destId="{EB2A4895-A517-4BAF-A335-F8ED51726EC6}" srcOrd="0" destOrd="0" presId="urn:microsoft.com/office/officeart/2005/8/layout/hierarchy1"/>
    <dgm:cxn modelId="{1AD33459-EB7D-4592-999D-1186AB5DCE0D}" type="presOf" srcId="{06B956B3-C47A-4128-B3B8-CE87B55992F7}" destId="{17688DBB-FD33-49C3-83B9-A32F9D7262EA}" srcOrd="0" destOrd="0" presId="urn:microsoft.com/office/officeart/2005/8/layout/hierarchy1"/>
    <dgm:cxn modelId="{379F542C-6221-4197-8881-811736E8F427}" srcId="{F10AEA56-B0EF-483E-803E-6865D1C20A4E}" destId="{E990898F-C372-434B-B7DB-D74611611105}" srcOrd="1" destOrd="0" parTransId="{1E8AA294-A48C-4665-A17B-F6F61518FFEB}" sibTransId="{1AA6A251-ECE7-426D-B1A3-9429072A8D7A}"/>
    <dgm:cxn modelId="{79895AA2-5521-4221-8D04-1481B497A008}" srcId="{30A200A8-A9B6-401B-A765-D5F8222B7C23}" destId="{3434BFCE-692E-4E02-BD74-58D9A5895447}" srcOrd="0" destOrd="0" parTransId="{62C1F105-DEDD-4FE1-B7AB-7FAEC6410B38}" sibTransId="{0449C0B3-B1BA-4C47-A2A4-87BDE134E2C9}"/>
    <dgm:cxn modelId="{C3E90293-9BEE-4D25-99A3-E43F46978335}" type="presOf" srcId="{FE3D50D3-6692-486C-9AFD-B119F4C93C95}" destId="{1A708DE8-AFDC-4A5C-9A18-E1F801375192}" srcOrd="0" destOrd="0" presId="urn:microsoft.com/office/officeart/2005/8/layout/hierarchy1"/>
    <dgm:cxn modelId="{AAB6CACF-FB25-40FE-9E9A-C9CB230CA67A}" type="presOf" srcId="{4B5C96DD-92F7-490E-B29B-75A7F1D8E576}" destId="{535716C8-83E8-42A1-BA1A-0C00A8C79B37}" srcOrd="0" destOrd="0" presId="urn:microsoft.com/office/officeart/2005/8/layout/hierarchy1"/>
    <dgm:cxn modelId="{D077B170-116E-4995-AD65-653FF0375CBE}" type="presOf" srcId="{1546DDD7-D205-4A9B-9401-0FB605E6FF11}" destId="{755B2A15-76E2-4BF2-9C7F-9DE3549B0B85}" srcOrd="0" destOrd="0" presId="urn:microsoft.com/office/officeart/2005/8/layout/hierarchy1"/>
    <dgm:cxn modelId="{0089C8CB-763D-4BDB-B5FA-77514AC5DEC2}" type="presOf" srcId="{A4085DAD-E4C5-44D4-AC12-0491427082DB}" destId="{B2BCC848-E2B0-400E-A38E-1F8ED9F22252}" srcOrd="0" destOrd="0" presId="urn:microsoft.com/office/officeart/2005/8/layout/hierarchy1"/>
    <dgm:cxn modelId="{74436682-24F4-4A3D-9D59-7CAD072AC015}" type="presOf" srcId="{F0DCFB90-831C-459D-8BDD-04D2FCE49078}" destId="{DD66422A-52F8-484D-8770-C03FDDDC6B6A}" srcOrd="0" destOrd="0" presId="urn:microsoft.com/office/officeart/2005/8/layout/hierarchy1"/>
    <dgm:cxn modelId="{E28CE577-47B5-4BF7-A37C-95CF091964C9}" type="presOf" srcId="{30A200A8-A9B6-401B-A765-D5F8222B7C23}" destId="{FEFBC5E6-9B40-4DB4-BD7A-B3642910C0E1}" srcOrd="0" destOrd="0" presId="urn:microsoft.com/office/officeart/2005/8/layout/hierarchy1"/>
    <dgm:cxn modelId="{03D968E4-713C-4465-9127-42EDC4FDB032}" type="presOf" srcId="{F7B14C19-B018-4047-9A20-0F37F831B446}" destId="{BD98642B-4214-4537-BEF7-AB6B70EC9A24}" srcOrd="0" destOrd="0" presId="urn:microsoft.com/office/officeart/2005/8/layout/hierarchy1"/>
    <dgm:cxn modelId="{5E5BD7E6-8234-495F-A4C8-85E29358F416}" type="presOf" srcId="{F205A205-75A0-4301-AEE0-F1AB46227323}" destId="{B6963105-46A9-4233-B609-60D9D0D2EEBE}" srcOrd="0" destOrd="0" presId="urn:microsoft.com/office/officeart/2005/8/layout/hierarchy1"/>
    <dgm:cxn modelId="{05F16F6B-AB9E-448E-8D80-8ACA0C359FC0}" type="presOf" srcId="{F89E96AD-1810-465B-B525-6EBD6E193122}" destId="{3D017FC4-9250-42C7-81BF-0A3A400847E5}" srcOrd="0" destOrd="0" presId="urn:microsoft.com/office/officeart/2005/8/layout/hierarchy1"/>
    <dgm:cxn modelId="{FF6AFCAB-FD40-4227-BD9D-B8D78AC72C36}" type="presOf" srcId="{4635E4D7-2B6C-4426-AD18-0B3C0A04E798}" destId="{F31A123A-9A34-4392-96A5-1138205769E9}" srcOrd="0" destOrd="0" presId="urn:microsoft.com/office/officeart/2005/8/layout/hierarchy1"/>
    <dgm:cxn modelId="{872FB4BB-C936-4320-80C6-DCD97233B8FB}" type="presOf" srcId="{FFFA2769-70F5-41D1-9022-904D9858AE15}" destId="{7DDA1978-D308-4AF8-A29E-49E78352F156}" srcOrd="0" destOrd="0" presId="urn:microsoft.com/office/officeart/2005/8/layout/hierarchy1"/>
    <dgm:cxn modelId="{639674B5-0E16-4EF6-AB13-0F701DB562BA}" srcId="{30A200A8-A9B6-401B-A765-D5F8222B7C23}" destId="{0A1AC8B9-3CF9-4E79-8540-27124F11B3FE}" srcOrd="3" destOrd="0" parTransId="{FE3D50D3-6692-486C-9AFD-B119F4C93C95}" sibTransId="{06082236-7C2D-4134-9AE7-1BA31ACB784A}"/>
    <dgm:cxn modelId="{0336BE4A-E018-4E81-A2E8-3629200F6F0E}" type="presOf" srcId="{B030524A-5A5F-4238-B650-AB7845979AF2}" destId="{8636A875-5D50-4E33-BBAB-91158708CFB6}" srcOrd="0" destOrd="0" presId="urn:microsoft.com/office/officeart/2005/8/layout/hierarchy1"/>
    <dgm:cxn modelId="{750F612F-32A1-401A-AEC7-1823B45345BC}" type="presOf" srcId="{5F88C362-B4DD-468A-BF55-374EA8F07D6B}" destId="{A53B616C-105D-49C7-A51D-0A794281B714}" srcOrd="0" destOrd="0" presId="urn:microsoft.com/office/officeart/2005/8/layout/hierarchy1"/>
    <dgm:cxn modelId="{328367EF-27A9-4AD9-92D0-93597FD89628}" type="presOf" srcId="{7A99E66B-D0D2-4293-BE1F-5C632D43C97E}" destId="{D96A2B53-1805-4668-B1BB-3F71AA5A19A0}" srcOrd="0" destOrd="0" presId="urn:microsoft.com/office/officeart/2005/8/layout/hierarchy1"/>
    <dgm:cxn modelId="{615F7AC9-C6DB-4A76-AF57-1D762D4B2CED}" srcId="{5F88C362-B4DD-468A-BF55-374EA8F07D6B}" destId="{51ABBE50-C263-4526-8915-6ACF62B747DE}" srcOrd="0" destOrd="0" parTransId="{707DBCED-B9FF-498C-BFA8-812216DBD360}" sibTransId="{B02B2A91-A8FD-43A2-9C51-128E736170A2}"/>
    <dgm:cxn modelId="{205EFFE4-CCA0-4646-9579-84BDA178A4E6}" type="presOf" srcId="{707DBCED-B9FF-498C-BFA8-812216DBD360}" destId="{EFE6AE8E-3BCA-466A-9EB3-0F01BC7F08EB}" srcOrd="0" destOrd="0" presId="urn:microsoft.com/office/officeart/2005/8/layout/hierarchy1"/>
    <dgm:cxn modelId="{9BC45469-F53E-4697-8F51-D7B703CBAB29}" srcId="{F10AEA56-B0EF-483E-803E-6865D1C20A4E}" destId="{2CFF034D-F417-4E74-ADC0-B4A77D0195A4}" srcOrd="0" destOrd="0" parTransId="{4119574D-084D-4458-BBCA-1A91E74B0874}" sibTransId="{742C7F98-78B0-4ED9-B1CF-3492D45C0F9D}"/>
    <dgm:cxn modelId="{7AE71174-0C8E-4754-8D3B-09C3B76BF556}" srcId="{B126C6B2-DE91-4255-A510-3E28003C23B5}" destId="{FF79BE8D-85C4-4103-846B-D49F60D6DCE4}" srcOrd="1" destOrd="0" parTransId="{F7B14C19-B018-4047-9A20-0F37F831B446}" sibTransId="{1197F32E-CBEF-4306-9FA1-C0C327641CF2}"/>
    <dgm:cxn modelId="{5A3DE60D-C1D3-47ED-A178-ECB33217C069}" type="presOf" srcId="{A36C35ED-27C9-43D9-8B5C-9A1E30C4C362}" destId="{EFF67007-5FA6-4E6D-B2A6-3231A3BA40F6}" srcOrd="0" destOrd="0" presId="urn:microsoft.com/office/officeart/2005/8/layout/hierarchy1"/>
    <dgm:cxn modelId="{DF15581E-609C-4497-8A6B-D50B956CFD32}" srcId="{F205A205-75A0-4301-AEE0-F1AB46227323}" destId="{94697BC7-1B76-484D-A603-0FB855AB2ED3}" srcOrd="0" destOrd="0" parTransId="{4B5C96DD-92F7-490E-B29B-75A7F1D8E576}" sibTransId="{BEC8E7A6-62EC-4274-84F8-463E249FA712}"/>
    <dgm:cxn modelId="{298F61AD-4D82-4019-87E6-EF888E805C55}" type="presOf" srcId="{FF79BE8D-85C4-4103-846B-D49F60D6DCE4}" destId="{AD1E5AF6-BBED-4AB3-BE17-45C43F0E143C}" srcOrd="0" destOrd="0" presId="urn:microsoft.com/office/officeart/2005/8/layout/hierarchy1"/>
    <dgm:cxn modelId="{AB8CF67D-88EB-4E5B-8A46-FAB86FAB9801}" srcId="{060576ED-80E5-4C21-92A9-AFC3C83F463B}" destId="{F89E96AD-1810-465B-B525-6EBD6E193122}" srcOrd="0" destOrd="0" parTransId="{EAE387C9-F068-4634-A69A-2D03753FA0BB}" sibTransId="{0407E042-6813-44F4-AF92-CDF3C735B340}"/>
    <dgm:cxn modelId="{AD0E28EE-51F0-4923-BFAF-7EAE94F3D13F}" type="presOf" srcId="{94697BC7-1B76-484D-A603-0FB855AB2ED3}" destId="{BB4D8FB0-C9E4-4B1A-80E2-89CD155C2C1F}" srcOrd="0" destOrd="0" presId="urn:microsoft.com/office/officeart/2005/8/layout/hierarchy1"/>
    <dgm:cxn modelId="{387D7D3C-896A-4415-A18A-3F4EFBC877B0}" srcId="{06B956B3-C47A-4128-B3B8-CE87B55992F7}" destId="{5F88C362-B4DD-468A-BF55-374EA8F07D6B}" srcOrd="0" destOrd="0" parTransId="{42AA3631-504C-4190-9CF7-F8253DEBCE58}" sibTransId="{96DE823C-1CF5-4125-9D95-DA7F937848DC}"/>
    <dgm:cxn modelId="{0CCB26D9-FDC3-46E0-BDAE-AF7826F6FD37}" type="presOf" srcId="{835E50F0-85D3-46C1-AF56-8767D6389DBD}" destId="{311D70AF-EB57-42FD-A280-9B7353BE7541}" srcOrd="0" destOrd="0" presId="urn:microsoft.com/office/officeart/2005/8/layout/hierarchy1"/>
    <dgm:cxn modelId="{AD540D42-CD07-43DD-83DB-D077D4314D16}" type="presOf" srcId="{9157861A-547D-4B8C-9A31-233EA0AB43D5}" destId="{816B3EA0-7AB2-4E58-9F1A-744D4D31E16E}" srcOrd="0" destOrd="0" presId="urn:microsoft.com/office/officeart/2005/8/layout/hierarchy1"/>
    <dgm:cxn modelId="{DD2AD119-DF3F-4159-940E-F730CA17DF30}" srcId="{30A200A8-A9B6-401B-A765-D5F8222B7C23}" destId="{590090E5-6869-4B19-8E41-46D604E06FC4}" srcOrd="2" destOrd="0" parTransId="{B66D74B0-08CF-476B-8FC4-F731C9F6893B}" sibTransId="{D7E8E182-F779-48C8-835D-9BA5F0B4592D}"/>
    <dgm:cxn modelId="{014EDFB0-25B2-4181-9E0A-74D07CBE566B}" srcId="{09B8B23E-CD03-4E09-A5FD-D3C5FC9B9D7C}" destId="{06B956B3-C47A-4128-B3B8-CE87B55992F7}" srcOrd="1" destOrd="0" parTransId="{7A99E66B-D0D2-4293-BE1F-5C632D43C97E}" sibTransId="{DA787BE0-7413-4D62-A5AB-D5B3E4BCFC80}"/>
    <dgm:cxn modelId="{0B13E2DA-10E8-4C20-87CF-2FA7BC2DABFC}" srcId="{F205A205-75A0-4301-AEE0-F1AB46227323}" destId="{835E50F0-85D3-46C1-AF56-8767D6389DBD}" srcOrd="1" destOrd="0" parTransId="{39FF5F21-5EC3-4737-A41C-57C1775751D2}" sibTransId="{8761A4FF-8B12-45F2-A9C2-3E693FBB3090}"/>
    <dgm:cxn modelId="{645938A7-FFE8-465F-A6A2-DB9E4614A076}" type="presOf" srcId="{B54AA256-920D-4761-A791-2092178FFAAF}" destId="{1C6A9149-046D-4B13-9FD7-FA4CD6309593}" srcOrd="0" destOrd="0" presId="urn:microsoft.com/office/officeart/2005/8/layout/hierarchy1"/>
    <dgm:cxn modelId="{680AE46D-5E69-49B8-B657-E98C491C135E}" type="presOf" srcId="{B126C6B2-DE91-4255-A510-3E28003C23B5}" destId="{BFBDE5CD-B778-48DF-8736-F4403360F73B}" srcOrd="0" destOrd="0" presId="urn:microsoft.com/office/officeart/2005/8/layout/hierarchy1"/>
    <dgm:cxn modelId="{B3CD6F17-4DBD-48FF-90EC-F2095E2B5D93}" srcId="{B030524A-5A5F-4238-B650-AB7845979AF2}" destId="{4D1B4B26-B588-4B83-AA92-43AC8D08C5D2}" srcOrd="1" destOrd="0" parTransId="{9157861A-547D-4B8C-9A31-233EA0AB43D5}" sibTransId="{0F0B4020-2211-47BF-9BF1-DB02E6B630AE}"/>
    <dgm:cxn modelId="{AE197DB6-2D02-455C-832F-D46E3EBB7A29}" type="presOf" srcId="{0A1AC8B9-3CF9-4E79-8540-27124F11B3FE}" destId="{A2AC4487-2832-4768-9DB8-B970C9DCF406}" srcOrd="0" destOrd="0" presId="urn:microsoft.com/office/officeart/2005/8/layout/hierarchy1"/>
    <dgm:cxn modelId="{D4B58DC0-0D7B-4DC0-A74F-4DAB8D9B02B1}" srcId="{B030524A-5A5F-4238-B650-AB7845979AF2}" destId="{F10AEA56-B0EF-483E-803E-6865D1C20A4E}" srcOrd="0" destOrd="0" parTransId="{A4085DAD-E4C5-44D4-AC12-0491427082DB}" sibTransId="{A3113FD8-CCF3-403B-80CA-B48B00B4ED8A}"/>
    <dgm:cxn modelId="{9C1C577C-FEDE-48B3-B9B4-B271829AE03F}" type="presOf" srcId="{E990898F-C372-434B-B7DB-D74611611105}" destId="{D6E552A2-FD25-4B00-9DF4-13D6E6D3BC95}" srcOrd="0" destOrd="0" presId="urn:microsoft.com/office/officeart/2005/8/layout/hierarchy1"/>
    <dgm:cxn modelId="{4D721B71-B658-48D0-A741-6EADBAEE8B1E}" type="presOf" srcId="{060576ED-80E5-4C21-92A9-AFC3C83F463B}" destId="{3C49E8B8-4124-4209-9D7C-1F7FBC24F6AC}" srcOrd="0" destOrd="0" presId="urn:microsoft.com/office/officeart/2005/8/layout/hierarchy1"/>
    <dgm:cxn modelId="{E334F369-05DC-44B7-85A7-AF76EEE5FC41}" type="presOf" srcId="{1E8AA294-A48C-4665-A17B-F6F61518FFEB}" destId="{70BB59CA-6875-47DC-9EB9-D4A510FB2544}" srcOrd="0" destOrd="0" presId="urn:microsoft.com/office/officeart/2005/8/layout/hierarchy1"/>
    <dgm:cxn modelId="{9478B907-65D0-4D0F-B310-FC6B99BF8ACA}" type="presOf" srcId="{39FF5F21-5EC3-4737-A41C-57C1775751D2}" destId="{AFDCD257-681F-49F4-A6F7-80B8E46E465F}" srcOrd="0" destOrd="0" presId="urn:microsoft.com/office/officeart/2005/8/layout/hierarchy1"/>
    <dgm:cxn modelId="{50A876A3-AFEB-491C-90C4-DF19CC79AA00}" type="presParOf" srcId="{3C49E8B8-4124-4209-9D7C-1F7FBC24F6AC}" destId="{38F1EE24-529E-4CBB-9DFB-BBA1ED58DFB5}" srcOrd="0" destOrd="0" presId="urn:microsoft.com/office/officeart/2005/8/layout/hierarchy1"/>
    <dgm:cxn modelId="{7B43C3EC-218A-4F55-94CB-567C272A76A1}" type="presParOf" srcId="{38F1EE24-529E-4CBB-9DFB-BBA1ED58DFB5}" destId="{C2F0341F-15BA-4824-9C00-B48314D5FF3B}" srcOrd="0" destOrd="0" presId="urn:microsoft.com/office/officeart/2005/8/layout/hierarchy1"/>
    <dgm:cxn modelId="{C398CD92-69C7-48D5-87B7-50B6CAEB3209}" type="presParOf" srcId="{C2F0341F-15BA-4824-9C00-B48314D5FF3B}" destId="{00676CEC-7792-4002-95E9-12F227281F1C}" srcOrd="0" destOrd="0" presId="urn:microsoft.com/office/officeart/2005/8/layout/hierarchy1"/>
    <dgm:cxn modelId="{79AD4C7C-A9A3-463C-9384-C52873091424}" type="presParOf" srcId="{C2F0341F-15BA-4824-9C00-B48314D5FF3B}" destId="{3D017FC4-9250-42C7-81BF-0A3A400847E5}" srcOrd="1" destOrd="0" presId="urn:microsoft.com/office/officeart/2005/8/layout/hierarchy1"/>
    <dgm:cxn modelId="{74D0A5D8-57BE-441E-9429-2B3AF3CB1CDC}" type="presParOf" srcId="{38F1EE24-529E-4CBB-9DFB-BBA1ED58DFB5}" destId="{E9FA4A51-2AC7-42ED-A065-E6C87FE9E99B}" srcOrd="1" destOrd="0" presId="urn:microsoft.com/office/officeart/2005/8/layout/hierarchy1"/>
    <dgm:cxn modelId="{5EA56BBC-40B5-45DF-B773-B7CB92F1740F}" type="presParOf" srcId="{E9FA4A51-2AC7-42ED-A065-E6C87FE9E99B}" destId="{350AF83B-B6F5-4B12-892B-A29C00F33318}" srcOrd="0" destOrd="0" presId="urn:microsoft.com/office/officeart/2005/8/layout/hierarchy1"/>
    <dgm:cxn modelId="{5AAB6AC5-299A-4533-AB20-658BC00DA06F}" type="presParOf" srcId="{E9FA4A51-2AC7-42ED-A065-E6C87FE9E99B}" destId="{C7114433-4A33-49E6-8B25-6707A912A5CE}" srcOrd="1" destOrd="0" presId="urn:microsoft.com/office/officeart/2005/8/layout/hierarchy1"/>
    <dgm:cxn modelId="{471FBC27-F21A-4BB1-A4FF-ACB4B06E7797}" type="presParOf" srcId="{C7114433-4A33-49E6-8B25-6707A912A5CE}" destId="{025B0D00-1866-40E4-BB38-AB1562B011C1}" srcOrd="0" destOrd="0" presId="urn:microsoft.com/office/officeart/2005/8/layout/hierarchy1"/>
    <dgm:cxn modelId="{D299B145-022E-4947-B590-FD289F30B870}" type="presParOf" srcId="{025B0D00-1866-40E4-BB38-AB1562B011C1}" destId="{7E20EF34-9E05-412D-8101-2A72B12D4447}" srcOrd="0" destOrd="0" presId="urn:microsoft.com/office/officeart/2005/8/layout/hierarchy1"/>
    <dgm:cxn modelId="{FDBE0397-DF42-40C5-91B8-808AEF729AFD}" type="presParOf" srcId="{025B0D00-1866-40E4-BB38-AB1562B011C1}" destId="{488C8311-55D6-4786-A8D5-6C1FFB632CC5}" srcOrd="1" destOrd="0" presId="urn:microsoft.com/office/officeart/2005/8/layout/hierarchy1"/>
    <dgm:cxn modelId="{A11E824E-F8C4-44A6-B32D-5AFBDD44C13B}" type="presParOf" srcId="{C7114433-4A33-49E6-8B25-6707A912A5CE}" destId="{58FF1FFE-D134-4A40-9AE7-2B818C1ACCB6}" srcOrd="1" destOrd="0" presId="urn:microsoft.com/office/officeart/2005/8/layout/hierarchy1"/>
    <dgm:cxn modelId="{463ECEE8-02AF-4F69-A8B7-2A76F9DEF590}" type="presParOf" srcId="{58FF1FFE-D134-4A40-9AE7-2B818C1ACCB6}" destId="{DD66422A-52F8-484D-8770-C03FDDDC6B6A}" srcOrd="0" destOrd="0" presId="urn:microsoft.com/office/officeart/2005/8/layout/hierarchy1"/>
    <dgm:cxn modelId="{25EA3042-1975-4E02-9464-54C3F21637C4}" type="presParOf" srcId="{58FF1FFE-D134-4A40-9AE7-2B818C1ACCB6}" destId="{410E7C78-3648-4622-962E-EDF49445AD34}" srcOrd="1" destOrd="0" presId="urn:microsoft.com/office/officeart/2005/8/layout/hierarchy1"/>
    <dgm:cxn modelId="{3D8E1DC0-B0BF-4EB6-9385-C185B86EA9DC}" type="presParOf" srcId="{410E7C78-3648-4622-962E-EDF49445AD34}" destId="{54E554AD-F5AC-43F6-81DF-F03EC0AA3E1C}" srcOrd="0" destOrd="0" presId="urn:microsoft.com/office/officeart/2005/8/layout/hierarchy1"/>
    <dgm:cxn modelId="{E1F2CF85-1730-4730-BC56-CD4914E140B8}" type="presParOf" srcId="{54E554AD-F5AC-43F6-81DF-F03EC0AA3E1C}" destId="{5B77AAB3-B15E-4877-B9FA-9BBCEF91BF66}" srcOrd="0" destOrd="0" presId="urn:microsoft.com/office/officeart/2005/8/layout/hierarchy1"/>
    <dgm:cxn modelId="{6C0ADC7A-FDF7-4910-987A-A27E8E9A3117}" type="presParOf" srcId="{54E554AD-F5AC-43F6-81DF-F03EC0AA3E1C}" destId="{BFBDE5CD-B778-48DF-8736-F4403360F73B}" srcOrd="1" destOrd="0" presId="urn:microsoft.com/office/officeart/2005/8/layout/hierarchy1"/>
    <dgm:cxn modelId="{A7CB52E2-4DAD-45C6-A548-59175F66967B}" type="presParOf" srcId="{410E7C78-3648-4622-962E-EDF49445AD34}" destId="{8D685F75-70AA-4446-8AB6-E8F040BFA239}" srcOrd="1" destOrd="0" presId="urn:microsoft.com/office/officeart/2005/8/layout/hierarchy1"/>
    <dgm:cxn modelId="{8B2F3AEB-978E-47D0-8365-68611C5F95F0}" type="presParOf" srcId="{8D685F75-70AA-4446-8AB6-E8F040BFA239}" destId="{EFF67007-5FA6-4E6D-B2A6-3231A3BA40F6}" srcOrd="0" destOrd="0" presId="urn:microsoft.com/office/officeart/2005/8/layout/hierarchy1"/>
    <dgm:cxn modelId="{0962059C-0B53-4E97-A855-8F241DCB80E9}" type="presParOf" srcId="{8D685F75-70AA-4446-8AB6-E8F040BFA239}" destId="{24F98D33-43C9-4CDC-8F33-39286DAA2476}" srcOrd="1" destOrd="0" presId="urn:microsoft.com/office/officeart/2005/8/layout/hierarchy1"/>
    <dgm:cxn modelId="{45E7633B-2F73-41DF-A31B-EBD2D5202E1A}" type="presParOf" srcId="{24F98D33-43C9-4CDC-8F33-39286DAA2476}" destId="{8A8F0619-E2E3-4676-A63B-8D5CEA82D5EB}" srcOrd="0" destOrd="0" presId="urn:microsoft.com/office/officeart/2005/8/layout/hierarchy1"/>
    <dgm:cxn modelId="{16C7B703-43BE-49AB-9C42-0598A0DF9E74}" type="presParOf" srcId="{8A8F0619-E2E3-4676-A63B-8D5CEA82D5EB}" destId="{9E24887E-4586-48F4-B271-705A0BFE15D1}" srcOrd="0" destOrd="0" presId="urn:microsoft.com/office/officeart/2005/8/layout/hierarchy1"/>
    <dgm:cxn modelId="{B9784A5C-9CA7-4045-A615-BC07508243BE}" type="presParOf" srcId="{8A8F0619-E2E3-4676-A63B-8D5CEA82D5EB}" destId="{FEFBC5E6-9B40-4DB4-BD7A-B3642910C0E1}" srcOrd="1" destOrd="0" presId="urn:microsoft.com/office/officeart/2005/8/layout/hierarchy1"/>
    <dgm:cxn modelId="{CFB92285-B01C-4D96-A0AF-DA3DB023F9EF}" type="presParOf" srcId="{24F98D33-43C9-4CDC-8F33-39286DAA2476}" destId="{80B1E8F1-A011-4F18-8F98-EE98500E2560}" srcOrd="1" destOrd="0" presId="urn:microsoft.com/office/officeart/2005/8/layout/hierarchy1"/>
    <dgm:cxn modelId="{874A6428-4F9E-4ECB-8C87-644D141FA201}" type="presParOf" srcId="{80B1E8F1-A011-4F18-8F98-EE98500E2560}" destId="{EB2A4895-A517-4BAF-A335-F8ED51726EC6}" srcOrd="0" destOrd="0" presId="urn:microsoft.com/office/officeart/2005/8/layout/hierarchy1"/>
    <dgm:cxn modelId="{73FDE5F1-440A-4D9E-9069-6130C6A8C324}" type="presParOf" srcId="{80B1E8F1-A011-4F18-8F98-EE98500E2560}" destId="{6DA6587A-BD67-4C4F-A69A-0C44777358BF}" srcOrd="1" destOrd="0" presId="urn:microsoft.com/office/officeart/2005/8/layout/hierarchy1"/>
    <dgm:cxn modelId="{98F16670-7FDF-4F36-AC9B-482C29C3D333}" type="presParOf" srcId="{6DA6587A-BD67-4C4F-A69A-0C44777358BF}" destId="{440ED09C-134A-4203-BAFC-7CC47A4DA7BD}" srcOrd="0" destOrd="0" presId="urn:microsoft.com/office/officeart/2005/8/layout/hierarchy1"/>
    <dgm:cxn modelId="{1B85B76F-706E-43C3-878A-66243814C3D1}" type="presParOf" srcId="{440ED09C-134A-4203-BAFC-7CC47A4DA7BD}" destId="{E9D717F5-E302-4323-96D3-12D407B11F42}" srcOrd="0" destOrd="0" presId="urn:microsoft.com/office/officeart/2005/8/layout/hierarchy1"/>
    <dgm:cxn modelId="{5466F794-C858-4698-B271-AC65C94D78B2}" type="presParOf" srcId="{440ED09C-134A-4203-BAFC-7CC47A4DA7BD}" destId="{2F7B3E27-18DD-4BF6-8CD6-9324AA6D81D2}" srcOrd="1" destOrd="0" presId="urn:microsoft.com/office/officeart/2005/8/layout/hierarchy1"/>
    <dgm:cxn modelId="{2795C300-47F1-4BF5-AD0E-D986CC3F4A5E}" type="presParOf" srcId="{6DA6587A-BD67-4C4F-A69A-0C44777358BF}" destId="{CB6A3C93-CA9B-44E4-B5C7-E024FB0E985C}" srcOrd="1" destOrd="0" presId="urn:microsoft.com/office/officeart/2005/8/layout/hierarchy1"/>
    <dgm:cxn modelId="{280CC5C8-6248-4587-BC20-4CE2D0271295}" type="presParOf" srcId="{80B1E8F1-A011-4F18-8F98-EE98500E2560}" destId="{EEBD2262-DA3C-42CD-8898-443BEA4D8F72}" srcOrd="2" destOrd="0" presId="urn:microsoft.com/office/officeart/2005/8/layout/hierarchy1"/>
    <dgm:cxn modelId="{017C2D97-D04D-48E0-B498-1CAF1B460701}" type="presParOf" srcId="{80B1E8F1-A011-4F18-8F98-EE98500E2560}" destId="{9E31F493-EC8C-4315-97C7-41566CF77BCB}" srcOrd="3" destOrd="0" presId="urn:microsoft.com/office/officeart/2005/8/layout/hierarchy1"/>
    <dgm:cxn modelId="{EB18D65A-5F3F-483C-B247-0138350ACB70}" type="presParOf" srcId="{9E31F493-EC8C-4315-97C7-41566CF77BCB}" destId="{15F1539F-695E-4248-9430-BA35A15F82D2}" srcOrd="0" destOrd="0" presId="urn:microsoft.com/office/officeart/2005/8/layout/hierarchy1"/>
    <dgm:cxn modelId="{BA992FCA-274E-40D1-B22E-AE80ABBA9AC1}" type="presParOf" srcId="{15F1539F-695E-4248-9430-BA35A15F82D2}" destId="{D7052D91-A758-4C77-B675-753AA1AD4C5A}" srcOrd="0" destOrd="0" presId="urn:microsoft.com/office/officeart/2005/8/layout/hierarchy1"/>
    <dgm:cxn modelId="{6204AB60-B002-41B8-A353-274367F93B62}" type="presParOf" srcId="{15F1539F-695E-4248-9430-BA35A15F82D2}" destId="{253422BB-0202-45BA-B54F-59AF710E92A7}" srcOrd="1" destOrd="0" presId="urn:microsoft.com/office/officeart/2005/8/layout/hierarchy1"/>
    <dgm:cxn modelId="{CBB6A595-6D1C-42AB-B73A-DB4006503DFE}" type="presParOf" srcId="{9E31F493-EC8C-4315-97C7-41566CF77BCB}" destId="{CA1C92EA-344F-4DAA-8CB5-83F5C9D7813F}" srcOrd="1" destOrd="0" presId="urn:microsoft.com/office/officeart/2005/8/layout/hierarchy1"/>
    <dgm:cxn modelId="{ED5BFE77-45A9-4D1E-A781-C72466A73E9E}" type="presParOf" srcId="{80B1E8F1-A011-4F18-8F98-EE98500E2560}" destId="{66A2D886-7097-4A09-884C-0A0190A25489}" srcOrd="4" destOrd="0" presId="urn:microsoft.com/office/officeart/2005/8/layout/hierarchy1"/>
    <dgm:cxn modelId="{70D94114-6424-44F5-9175-687E420501DC}" type="presParOf" srcId="{80B1E8F1-A011-4F18-8F98-EE98500E2560}" destId="{98B2A79E-1EB0-4F8A-ADCA-49D2FD668A05}" srcOrd="5" destOrd="0" presId="urn:microsoft.com/office/officeart/2005/8/layout/hierarchy1"/>
    <dgm:cxn modelId="{4D347BA5-F4E0-45AE-AD7A-DDC710C41A23}" type="presParOf" srcId="{98B2A79E-1EB0-4F8A-ADCA-49D2FD668A05}" destId="{ABE43084-8C6F-49AE-9B94-32A81F02D440}" srcOrd="0" destOrd="0" presId="urn:microsoft.com/office/officeart/2005/8/layout/hierarchy1"/>
    <dgm:cxn modelId="{293D3C71-19B8-49F6-B970-99315EAC8F24}" type="presParOf" srcId="{ABE43084-8C6F-49AE-9B94-32A81F02D440}" destId="{069CF244-8DC1-463E-8A71-F80440F10551}" srcOrd="0" destOrd="0" presId="urn:microsoft.com/office/officeart/2005/8/layout/hierarchy1"/>
    <dgm:cxn modelId="{B7C8AF28-3B1F-4326-83EE-9BE99EB8F67F}" type="presParOf" srcId="{ABE43084-8C6F-49AE-9B94-32A81F02D440}" destId="{94F132A0-E483-43A3-927F-9AC1C3954127}" srcOrd="1" destOrd="0" presId="urn:microsoft.com/office/officeart/2005/8/layout/hierarchy1"/>
    <dgm:cxn modelId="{03E2E84F-80A5-4FF1-894E-BB0698318934}" type="presParOf" srcId="{98B2A79E-1EB0-4F8A-ADCA-49D2FD668A05}" destId="{3DB8160C-F757-4316-ADDA-2E87483E0BE6}" srcOrd="1" destOrd="0" presId="urn:microsoft.com/office/officeart/2005/8/layout/hierarchy1"/>
    <dgm:cxn modelId="{AD882EC0-6F3A-4AB2-86F9-3D7C47F346B7}" type="presParOf" srcId="{80B1E8F1-A011-4F18-8F98-EE98500E2560}" destId="{1A708DE8-AFDC-4A5C-9A18-E1F801375192}" srcOrd="6" destOrd="0" presId="urn:microsoft.com/office/officeart/2005/8/layout/hierarchy1"/>
    <dgm:cxn modelId="{612F345F-361C-4693-B512-7E7F724E43A3}" type="presParOf" srcId="{80B1E8F1-A011-4F18-8F98-EE98500E2560}" destId="{33B75A7D-D78C-414C-8BB4-2739C95213B2}" srcOrd="7" destOrd="0" presId="urn:microsoft.com/office/officeart/2005/8/layout/hierarchy1"/>
    <dgm:cxn modelId="{5DB79EA4-9ED3-4164-8414-2A42F1353D62}" type="presParOf" srcId="{33B75A7D-D78C-414C-8BB4-2739C95213B2}" destId="{E6536E97-D478-41E2-8E1E-09833F149993}" srcOrd="0" destOrd="0" presId="urn:microsoft.com/office/officeart/2005/8/layout/hierarchy1"/>
    <dgm:cxn modelId="{22F71CDA-DE23-4E65-9746-85856A0F33A0}" type="presParOf" srcId="{E6536E97-D478-41E2-8E1E-09833F149993}" destId="{1D8A65DE-5245-4B2F-B7F1-CAB4E800A54F}" srcOrd="0" destOrd="0" presId="urn:microsoft.com/office/officeart/2005/8/layout/hierarchy1"/>
    <dgm:cxn modelId="{BD1D65AB-D625-4DF1-8262-DD9225D248FB}" type="presParOf" srcId="{E6536E97-D478-41E2-8E1E-09833F149993}" destId="{A2AC4487-2832-4768-9DB8-B970C9DCF406}" srcOrd="1" destOrd="0" presId="urn:microsoft.com/office/officeart/2005/8/layout/hierarchy1"/>
    <dgm:cxn modelId="{C8DF8E1F-426A-4A07-BDE6-50436EEBE2DD}" type="presParOf" srcId="{33B75A7D-D78C-414C-8BB4-2739C95213B2}" destId="{89E44FEB-5D87-42A3-8910-A5E747AA707C}" srcOrd="1" destOrd="0" presId="urn:microsoft.com/office/officeart/2005/8/layout/hierarchy1"/>
    <dgm:cxn modelId="{D6ACABB2-03EA-42B0-87BA-7CAA4B515ED5}" type="presParOf" srcId="{8D685F75-70AA-4446-8AB6-E8F040BFA239}" destId="{BD98642B-4214-4537-BEF7-AB6B70EC9A24}" srcOrd="2" destOrd="0" presId="urn:microsoft.com/office/officeart/2005/8/layout/hierarchy1"/>
    <dgm:cxn modelId="{B84E29C4-1FC5-4E72-B134-29D728D60C7A}" type="presParOf" srcId="{8D685F75-70AA-4446-8AB6-E8F040BFA239}" destId="{DD420CED-FEB2-4A6D-AABF-3FEC199B3E87}" srcOrd="3" destOrd="0" presId="urn:microsoft.com/office/officeart/2005/8/layout/hierarchy1"/>
    <dgm:cxn modelId="{842A1532-33E0-44B1-BF98-6AA6D299F77C}" type="presParOf" srcId="{DD420CED-FEB2-4A6D-AABF-3FEC199B3E87}" destId="{28CBBF7E-E14F-4EFC-BF38-8F81ED23EA15}" srcOrd="0" destOrd="0" presId="urn:microsoft.com/office/officeart/2005/8/layout/hierarchy1"/>
    <dgm:cxn modelId="{9491DE73-F0C4-47CB-BCC0-6D828A5F6E02}" type="presParOf" srcId="{28CBBF7E-E14F-4EFC-BF38-8F81ED23EA15}" destId="{FDFE26D6-76C0-41ED-BD26-237E8DB037FC}" srcOrd="0" destOrd="0" presId="urn:microsoft.com/office/officeart/2005/8/layout/hierarchy1"/>
    <dgm:cxn modelId="{35B03D5A-5CBE-4E76-9EF7-693988742607}" type="presParOf" srcId="{28CBBF7E-E14F-4EFC-BF38-8F81ED23EA15}" destId="{AD1E5AF6-BBED-4AB3-BE17-45C43F0E143C}" srcOrd="1" destOrd="0" presId="urn:microsoft.com/office/officeart/2005/8/layout/hierarchy1"/>
    <dgm:cxn modelId="{8E139E51-7A23-42ED-B3F8-FD6A4E66596D}" type="presParOf" srcId="{DD420CED-FEB2-4A6D-AABF-3FEC199B3E87}" destId="{56503744-2A37-49D8-9E50-F5286F5D529A}" srcOrd="1" destOrd="0" presId="urn:microsoft.com/office/officeart/2005/8/layout/hierarchy1"/>
    <dgm:cxn modelId="{C64167CE-C32D-4C73-9C36-E59BCFCC4093}" type="presParOf" srcId="{56503744-2A37-49D8-9E50-F5286F5D529A}" destId="{1C6A9149-046D-4B13-9FD7-FA4CD6309593}" srcOrd="0" destOrd="0" presId="urn:microsoft.com/office/officeart/2005/8/layout/hierarchy1"/>
    <dgm:cxn modelId="{42061CFB-60D8-452E-8DFB-D0A8E353B468}" type="presParOf" srcId="{56503744-2A37-49D8-9E50-F5286F5D529A}" destId="{C5A085BC-AB03-47B9-8A27-14DBC4B021EF}" srcOrd="1" destOrd="0" presId="urn:microsoft.com/office/officeart/2005/8/layout/hierarchy1"/>
    <dgm:cxn modelId="{A65301CA-9484-4FC9-BE62-B1E41E42167A}" type="presParOf" srcId="{C5A085BC-AB03-47B9-8A27-14DBC4B021EF}" destId="{E19A455E-D9F9-4850-BE03-4687D685C67B}" srcOrd="0" destOrd="0" presId="urn:microsoft.com/office/officeart/2005/8/layout/hierarchy1"/>
    <dgm:cxn modelId="{FF90CA58-D726-4575-8917-B9D8263A5E90}" type="presParOf" srcId="{E19A455E-D9F9-4850-BE03-4687D685C67B}" destId="{579B293F-1334-4EE7-8259-2584BB2A1C07}" srcOrd="0" destOrd="0" presId="urn:microsoft.com/office/officeart/2005/8/layout/hierarchy1"/>
    <dgm:cxn modelId="{12DC6524-B553-446C-88E6-876637F1F13E}" type="presParOf" srcId="{E19A455E-D9F9-4850-BE03-4687D685C67B}" destId="{B6963105-46A9-4233-B609-60D9D0D2EEBE}" srcOrd="1" destOrd="0" presId="urn:microsoft.com/office/officeart/2005/8/layout/hierarchy1"/>
    <dgm:cxn modelId="{0B7D6709-2E6E-4EE0-ACCB-F35CEF1C6299}" type="presParOf" srcId="{C5A085BC-AB03-47B9-8A27-14DBC4B021EF}" destId="{ED37C85E-B009-47A9-B413-B72F48BB921D}" srcOrd="1" destOrd="0" presId="urn:microsoft.com/office/officeart/2005/8/layout/hierarchy1"/>
    <dgm:cxn modelId="{532EF3D7-E713-406B-A3B8-5B2675BD169A}" type="presParOf" srcId="{ED37C85E-B009-47A9-B413-B72F48BB921D}" destId="{535716C8-83E8-42A1-BA1A-0C00A8C79B37}" srcOrd="0" destOrd="0" presId="urn:microsoft.com/office/officeart/2005/8/layout/hierarchy1"/>
    <dgm:cxn modelId="{E2FB66E8-61D4-4B13-BB3C-648EDEC473D8}" type="presParOf" srcId="{ED37C85E-B009-47A9-B413-B72F48BB921D}" destId="{6DA8868A-6333-4B02-83F1-B8E2EDC09BC4}" srcOrd="1" destOrd="0" presId="urn:microsoft.com/office/officeart/2005/8/layout/hierarchy1"/>
    <dgm:cxn modelId="{B61BFCA4-E6FB-4317-ABCA-D0D2A90DAA9B}" type="presParOf" srcId="{6DA8868A-6333-4B02-83F1-B8E2EDC09BC4}" destId="{075C3D09-9120-4A13-A671-03EB29B182FC}" srcOrd="0" destOrd="0" presId="urn:microsoft.com/office/officeart/2005/8/layout/hierarchy1"/>
    <dgm:cxn modelId="{C27A2DD9-C23C-4413-98B6-A10A0A1240EE}" type="presParOf" srcId="{075C3D09-9120-4A13-A671-03EB29B182FC}" destId="{C18FE825-2650-45E3-94B6-6816CF3FDB85}" srcOrd="0" destOrd="0" presId="urn:microsoft.com/office/officeart/2005/8/layout/hierarchy1"/>
    <dgm:cxn modelId="{C3ADD12E-29A4-4853-9BE4-BCA295D70DF4}" type="presParOf" srcId="{075C3D09-9120-4A13-A671-03EB29B182FC}" destId="{BB4D8FB0-C9E4-4B1A-80E2-89CD155C2C1F}" srcOrd="1" destOrd="0" presId="urn:microsoft.com/office/officeart/2005/8/layout/hierarchy1"/>
    <dgm:cxn modelId="{23BC0E41-922F-4B53-B818-81FCAF992668}" type="presParOf" srcId="{6DA8868A-6333-4B02-83F1-B8E2EDC09BC4}" destId="{936CA085-8B2B-431D-BD73-62AFBF352682}" srcOrd="1" destOrd="0" presId="urn:microsoft.com/office/officeart/2005/8/layout/hierarchy1"/>
    <dgm:cxn modelId="{86BF5A29-8658-4761-97B2-97AC49A42667}" type="presParOf" srcId="{ED37C85E-B009-47A9-B413-B72F48BB921D}" destId="{AFDCD257-681F-49F4-A6F7-80B8E46E465F}" srcOrd="2" destOrd="0" presId="urn:microsoft.com/office/officeart/2005/8/layout/hierarchy1"/>
    <dgm:cxn modelId="{FABD9155-B981-43FC-BA67-187757A7E712}" type="presParOf" srcId="{ED37C85E-B009-47A9-B413-B72F48BB921D}" destId="{983CA6A8-0EF1-4E85-9937-12E30B36EABA}" srcOrd="3" destOrd="0" presId="urn:microsoft.com/office/officeart/2005/8/layout/hierarchy1"/>
    <dgm:cxn modelId="{5EBE9CA1-0956-4CEF-B855-630EABEC6D83}" type="presParOf" srcId="{983CA6A8-0EF1-4E85-9937-12E30B36EABA}" destId="{1593FFFC-ECE3-409A-9674-4BC9BFF482B8}" srcOrd="0" destOrd="0" presId="urn:microsoft.com/office/officeart/2005/8/layout/hierarchy1"/>
    <dgm:cxn modelId="{99B29A72-FFFD-435C-AFCF-A2C0DA67B040}" type="presParOf" srcId="{1593FFFC-ECE3-409A-9674-4BC9BFF482B8}" destId="{312D8968-615B-4882-8094-37449D5EA408}" srcOrd="0" destOrd="0" presId="urn:microsoft.com/office/officeart/2005/8/layout/hierarchy1"/>
    <dgm:cxn modelId="{6D647626-374A-450F-8D7E-222C883E717E}" type="presParOf" srcId="{1593FFFC-ECE3-409A-9674-4BC9BFF482B8}" destId="{311D70AF-EB57-42FD-A280-9B7353BE7541}" srcOrd="1" destOrd="0" presId="urn:microsoft.com/office/officeart/2005/8/layout/hierarchy1"/>
    <dgm:cxn modelId="{EF2CE00D-B9B6-48A0-B34E-AF6207E5372A}" type="presParOf" srcId="{983CA6A8-0EF1-4E85-9937-12E30B36EABA}" destId="{707EB966-CC11-4924-89BA-B3CDAF8684C0}" srcOrd="1" destOrd="0" presId="urn:microsoft.com/office/officeart/2005/8/layout/hierarchy1"/>
    <dgm:cxn modelId="{B549EC7D-9CB4-4042-ABAA-A6375A266B03}" type="presParOf" srcId="{56503744-2A37-49D8-9E50-F5286F5D529A}" destId="{F14C8B47-977C-4DF8-8525-D2E9EAE25B4D}" srcOrd="2" destOrd="0" presId="urn:microsoft.com/office/officeart/2005/8/layout/hierarchy1"/>
    <dgm:cxn modelId="{1B500B4A-7E6D-4C86-80EB-C27196A9241F}" type="presParOf" srcId="{56503744-2A37-49D8-9E50-F5286F5D529A}" destId="{A33E4A51-C010-4805-BD8C-F4A5B0258F3D}" srcOrd="3" destOrd="0" presId="urn:microsoft.com/office/officeart/2005/8/layout/hierarchy1"/>
    <dgm:cxn modelId="{6D560D81-5E87-4BFF-9DA3-60BAD0EE2F5E}" type="presParOf" srcId="{A33E4A51-C010-4805-BD8C-F4A5B0258F3D}" destId="{F22E92AB-9AA6-421D-8068-60010D17B371}" srcOrd="0" destOrd="0" presId="urn:microsoft.com/office/officeart/2005/8/layout/hierarchy1"/>
    <dgm:cxn modelId="{0A8DA28B-B815-48F1-B72F-B5376B6D8EC1}" type="presParOf" srcId="{F22E92AB-9AA6-421D-8068-60010D17B371}" destId="{DA32326F-4C38-43C0-8599-42A87EEF3F05}" srcOrd="0" destOrd="0" presId="urn:microsoft.com/office/officeart/2005/8/layout/hierarchy1"/>
    <dgm:cxn modelId="{F1F977BC-F26C-4EDE-96D6-C947669A3A25}" type="presParOf" srcId="{F22E92AB-9AA6-421D-8068-60010D17B371}" destId="{3DDBF2F4-E660-4968-959E-6596B44D4C53}" srcOrd="1" destOrd="0" presId="urn:microsoft.com/office/officeart/2005/8/layout/hierarchy1"/>
    <dgm:cxn modelId="{44CE2896-3F39-4761-B388-1073BCE2259D}" type="presParOf" srcId="{A33E4A51-C010-4805-BD8C-F4A5B0258F3D}" destId="{47685A81-EC86-4887-B3F2-5CE9D34530CF}" srcOrd="1" destOrd="0" presId="urn:microsoft.com/office/officeart/2005/8/layout/hierarchy1"/>
    <dgm:cxn modelId="{0D7C0E83-CA4D-4D3F-9284-B4E8FC58104E}" type="presParOf" srcId="{58FF1FFE-D134-4A40-9AE7-2B818C1ACCB6}" destId="{D96A2B53-1805-4668-B1BB-3F71AA5A19A0}" srcOrd="2" destOrd="0" presId="urn:microsoft.com/office/officeart/2005/8/layout/hierarchy1"/>
    <dgm:cxn modelId="{2C965454-D174-49DC-8929-DC3E4AF5DAD8}" type="presParOf" srcId="{58FF1FFE-D134-4A40-9AE7-2B818C1ACCB6}" destId="{41F8C093-8F7B-40E1-AD21-B9861965C104}" srcOrd="3" destOrd="0" presId="urn:microsoft.com/office/officeart/2005/8/layout/hierarchy1"/>
    <dgm:cxn modelId="{2D25E014-74D3-474F-B946-C2EE20EC0D91}" type="presParOf" srcId="{41F8C093-8F7B-40E1-AD21-B9861965C104}" destId="{5E0F83AE-7E17-4CE4-881D-E8697D7CA727}" srcOrd="0" destOrd="0" presId="urn:microsoft.com/office/officeart/2005/8/layout/hierarchy1"/>
    <dgm:cxn modelId="{4A3BEEE2-BE36-40BF-8EE1-BB8C95C0D0ED}" type="presParOf" srcId="{5E0F83AE-7E17-4CE4-881D-E8697D7CA727}" destId="{E334BE2E-34DA-4689-98AE-5BF04E0C6A25}" srcOrd="0" destOrd="0" presId="urn:microsoft.com/office/officeart/2005/8/layout/hierarchy1"/>
    <dgm:cxn modelId="{9589079C-21CD-4DFC-9681-62A057D7C0D2}" type="presParOf" srcId="{5E0F83AE-7E17-4CE4-881D-E8697D7CA727}" destId="{17688DBB-FD33-49C3-83B9-A32F9D7262EA}" srcOrd="1" destOrd="0" presId="urn:microsoft.com/office/officeart/2005/8/layout/hierarchy1"/>
    <dgm:cxn modelId="{F0B417FA-A4A5-41E9-A072-285B5FD2F57B}" type="presParOf" srcId="{41F8C093-8F7B-40E1-AD21-B9861965C104}" destId="{619D2999-ECBB-41E7-B2B3-0CEF7CD941FB}" srcOrd="1" destOrd="0" presId="urn:microsoft.com/office/officeart/2005/8/layout/hierarchy1"/>
    <dgm:cxn modelId="{F8B5B980-307C-4C96-9588-04BD52247DE0}" type="presParOf" srcId="{619D2999-ECBB-41E7-B2B3-0CEF7CD941FB}" destId="{CD06EEDC-6306-46DD-A3DA-64E1E029A6BB}" srcOrd="0" destOrd="0" presId="urn:microsoft.com/office/officeart/2005/8/layout/hierarchy1"/>
    <dgm:cxn modelId="{44D042A2-376D-4991-9D09-C03D6D7120AD}" type="presParOf" srcId="{619D2999-ECBB-41E7-B2B3-0CEF7CD941FB}" destId="{95769BA2-5A60-4BF6-A938-845AC4706ECF}" srcOrd="1" destOrd="0" presId="urn:microsoft.com/office/officeart/2005/8/layout/hierarchy1"/>
    <dgm:cxn modelId="{BBDCF0D4-4F65-4301-8261-AF659417E28C}" type="presParOf" srcId="{95769BA2-5A60-4BF6-A938-845AC4706ECF}" destId="{F7BEEEE0-E80E-4C85-B815-F6263BA2C718}" srcOrd="0" destOrd="0" presId="urn:microsoft.com/office/officeart/2005/8/layout/hierarchy1"/>
    <dgm:cxn modelId="{8E21568D-2456-4192-8A10-F0AE9ACEF6F3}" type="presParOf" srcId="{F7BEEEE0-E80E-4C85-B815-F6263BA2C718}" destId="{4C63709A-4154-434A-9BC6-4DD56C2F3B8E}" srcOrd="0" destOrd="0" presId="urn:microsoft.com/office/officeart/2005/8/layout/hierarchy1"/>
    <dgm:cxn modelId="{6232AFA8-20A6-4016-8A1F-2EB1964CA42B}" type="presParOf" srcId="{F7BEEEE0-E80E-4C85-B815-F6263BA2C718}" destId="{A53B616C-105D-49C7-A51D-0A794281B714}" srcOrd="1" destOrd="0" presId="urn:microsoft.com/office/officeart/2005/8/layout/hierarchy1"/>
    <dgm:cxn modelId="{B04D14B9-F89A-437B-9CCE-2B01757ECE62}" type="presParOf" srcId="{95769BA2-5A60-4BF6-A938-845AC4706ECF}" destId="{4BBF781D-937F-430D-84DB-33F7E46C6C4F}" srcOrd="1" destOrd="0" presId="urn:microsoft.com/office/officeart/2005/8/layout/hierarchy1"/>
    <dgm:cxn modelId="{48B15898-84F8-4698-8D00-D5D40929B986}" type="presParOf" srcId="{4BBF781D-937F-430D-84DB-33F7E46C6C4F}" destId="{EFE6AE8E-3BCA-466A-9EB3-0F01BC7F08EB}" srcOrd="0" destOrd="0" presId="urn:microsoft.com/office/officeart/2005/8/layout/hierarchy1"/>
    <dgm:cxn modelId="{5FBE3FB9-BC96-47E3-840B-9CDBA3251E71}" type="presParOf" srcId="{4BBF781D-937F-430D-84DB-33F7E46C6C4F}" destId="{2DF22194-4606-4E04-A43F-5B15A0E8EB1A}" srcOrd="1" destOrd="0" presId="urn:microsoft.com/office/officeart/2005/8/layout/hierarchy1"/>
    <dgm:cxn modelId="{9CE00694-2399-40DC-99E8-3BD0150155A0}" type="presParOf" srcId="{2DF22194-4606-4E04-A43F-5B15A0E8EB1A}" destId="{863CD0C1-4DF0-4560-B822-CA2B5CAB624D}" srcOrd="0" destOrd="0" presId="urn:microsoft.com/office/officeart/2005/8/layout/hierarchy1"/>
    <dgm:cxn modelId="{1F1D16FA-3E10-4E29-8A59-9861747EF3E0}" type="presParOf" srcId="{863CD0C1-4DF0-4560-B822-CA2B5CAB624D}" destId="{A9FD1688-597C-4135-B57C-EE4DDF72598C}" srcOrd="0" destOrd="0" presId="urn:microsoft.com/office/officeart/2005/8/layout/hierarchy1"/>
    <dgm:cxn modelId="{F3F919DC-56FB-4B2F-8277-2812D8AE9FB1}" type="presParOf" srcId="{863CD0C1-4DF0-4560-B822-CA2B5CAB624D}" destId="{D265C11E-D1CB-436A-A832-E8515AD5FB68}" srcOrd="1" destOrd="0" presId="urn:microsoft.com/office/officeart/2005/8/layout/hierarchy1"/>
    <dgm:cxn modelId="{EDE20828-116E-486D-9353-45BD3C65167C}" type="presParOf" srcId="{2DF22194-4606-4E04-A43F-5B15A0E8EB1A}" destId="{C47ACA7C-BBB1-4FF0-B507-149DE1C20D98}" srcOrd="1" destOrd="0" presId="urn:microsoft.com/office/officeart/2005/8/layout/hierarchy1"/>
    <dgm:cxn modelId="{FD090719-364B-4992-9387-C15C1CDF70A4}" type="presParOf" srcId="{E9FA4A51-2AC7-42ED-A065-E6C87FE9E99B}" destId="{F31A123A-9A34-4392-96A5-1138205769E9}" srcOrd="2" destOrd="0" presId="urn:microsoft.com/office/officeart/2005/8/layout/hierarchy1"/>
    <dgm:cxn modelId="{96870D07-064B-4F9C-89C8-F6361F808D9A}" type="presParOf" srcId="{E9FA4A51-2AC7-42ED-A065-E6C87FE9E99B}" destId="{4C06EECA-ED06-41A0-B64A-EFDB348295C4}" srcOrd="3" destOrd="0" presId="urn:microsoft.com/office/officeart/2005/8/layout/hierarchy1"/>
    <dgm:cxn modelId="{84D48DE5-C300-4D8A-96C4-42795B2E82C6}" type="presParOf" srcId="{4C06EECA-ED06-41A0-B64A-EFDB348295C4}" destId="{E4E424B1-936B-4556-A0EB-76CB884C5950}" srcOrd="0" destOrd="0" presId="urn:microsoft.com/office/officeart/2005/8/layout/hierarchy1"/>
    <dgm:cxn modelId="{61BF4566-5AF9-47C9-9A45-4F9AFE68C6F5}" type="presParOf" srcId="{E4E424B1-936B-4556-A0EB-76CB884C5950}" destId="{8C9C3231-46F4-4855-A113-DA43E8FECFA4}" srcOrd="0" destOrd="0" presId="urn:microsoft.com/office/officeart/2005/8/layout/hierarchy1"/>
    <dgm:cxn modelId="{36257B07-0AD2-4937-B069-F5E3208F4E86}" type="presParOf" srcId="{E4E424B1-936B-4556-A0EB-76CB884C5950}" destId="{8636A875-5D50-4E33-BBAB-91158708CFB6}" srcOrd="1" destOrd="0" presId="urn:microsoft.com/office/officeart/2005/8/layout/hierarchy1"/>
    <dgm:cxn modelId="{083E59A8-0737-464D-9263-FC0A37408AEE}" type="presParOf" srcId="{4C06EECA-ED06-41A0-B64A-EFDB348295C4}" destId="{7B0F36D1-E913-4702-97A2-964908AEFA73}" srcOrd="1" destOrd="0" presId="urn:microsoft.com/office/officeart/2005/8/layout/hierarchy1"/>
    <dgm:cxn modelId="{F577AA5C-98FF-41AF-B2DF-F74C06BDCA66}" type="presParOf" srcId="{7B0F36D1-E913-4702-97A2-964908AEFA73}" destId="{B2BCC848-E2B0-400E-A38E-1F8ED9F22252}" srcOrd="0" destOrd="0" presId="urn:microsoft.com/office/officeart/2005/8/layout/hierarchy1"/>
    <dgm:cxn modelId="{CFB9C7CF-F529-4649-95C9-44505585F755}" type="presParOf" srcId="{7B0F36D1-E913-4702-97A2-964908AEFA73}" destId="{C3E9C3BA-3E2F-4BCF-9E9C-F05A7C5251EB}" srcOrd="1" destOrd="0" presId="urn:microsoft.com/office/officeart/2005/8/layout/hierarchy1"/>
    <dgm:cxn modelId="{8F4F8E50-58AC-4C34-9BD9-0A04526EAF16}" type="presParOf" srcId="{C3E9C3BA-3E2F-4BCF-9E9C-F05A7C5251EB}" destId="{4DE605BA-8C76-419C-86BC-F1A0D768E3DA}" srcOrd="0" destOrd="0" presId="urn:microsoft.com/office/officeart/2005/8/layout/hierarchy1"/>
    <dgm:cxn modelId="{40724F84-2F9D-4B9A-B353-CB806EAF02C5}" type="presParOf" srcId="{4DE605BA-8C76-419C-86BC-F1A0D768E3DA}" destId="{C3633647-2A64-4CCA-B3B8-8B66F23023C0}" srcOrd="0" destOrd="0" presId="urn:microsoft.com/office/officeart/2005/8/layout/hierarchy1"/>
    <dgm:cxn modelId="{6516F560-61E9-495A-90F0-3A4EDEAA2ECE}" type="presParOf" srcId="{4DE605BA-8C76-419C-86BC-F1A0D768E3DA}" destId="{97B6851B-E7BC-4B4A-9D40-9EC2AF58326B}" srcOrd="1" destOrd="0" presId="urn:microsoft.com/office/officeart/2005/8/layout/hierarchy1"/>
    <dgm:cxn modelId="{8D4F55BE-D214-4C9F-B260-A3530F67AC0B}" type="presParOf" srcId="{C3E9C3BA-3E2F-4BCF-9E9C-F05A7C5251EB}" destId="{FB61239C-E189-4F18-B00A-96765CB39F20}" srcOrd="1" destOrd="0" presId="urn:microsoft.com/office/officeart/2005/8/layout/hierarchy1"/>
    <dgm:cxn modelId="{5CD87FE3-2EC6-4F24-B7A2-2842264647EF}" type="presParOf" srcId="{FB61239C-E189-4F18-B00A-96765CB39F20}" destId="{16E1FD21-B1FE-4536-99EE-9DAE84D20F74}" srcOrd="0" destOrd="0" presId="urn:microsoft.com/office/officeart/2005/8/layout/hierarchy1"/>
    <dgm:cxn modelId="{14040444-D6AA-4CB0-9120-90BF635A4E7A}" type="presParOf" srcId="{FB61239C-E189-4F18-B00A-96765CB39F20}" destId="{3821E528-F74E-4FA2-94AB-305D673180D7}" srcOrd="1" destOrd="0" presId="urn:microsoft.com/office/officeart/2005/8/layout/hierarchy1"/>
    <dgm:cxn modelId="{16AD0D9B-A488-485C-8853-D0E2186E024C}" type="presParOf" srcId="{3821E528-F74E-4FA2-94AB-305D673180D7}" destId="{FAFFC927-DB21-4A49-A678-67AE0DFEDE46}" srcOrd="0" destOrd="0" presId="urn:microsoft.com/office/officeart/2005/8/layout/hierarchy1"/>
    <dgm:cxn modelId="{514623EA-1221-4963-8A92-59582998A563}" type="presParOf" srcId="{FAFFC927-DB21-4A49-A678-67AE0DFEDE46}" destId="{716433D8-C8E1-44FD-BA44-F57B40EF102C}" srcOrd="0" destOrd="0" presId="urn:microsoft.com/office/officeart/2005/8/layout/hierarchy1"/>
    <dgm:cxn modelId="{EF6E6CD9-BAA8-4EB8-96AC-752B4DAEBDC9}" type="presParOf" srcId="{FAFFC927-DB21-4A49-A678-67AE0DFEDE46}" destId="{1BB38D4C-A683-4E08-A126-80B4002D89E9}" srcOrd="1" destOrd="0" presId="urn:microsoft.com/office/officeart/2005/8/layout/hierarchy1"/>
    <dgm:cxn modelId="{682AF3FB-A7CD-48D6-A781-FF0A273739B8}" type="presParOf" srcId="{3821E528-F74E-4FA2-94AB-305D673180D7}" destId="{F06C6E2D-3E7A-4C1D-B4C9-29F555893FF3}" srcOrd="1" destOrd="0" presId="urn:microsoft.com/office/officeart/2005/8/layout/hierarchy1"/>
    <dgm:cxn modelId="{7215DFC4-ECBE-43D3-9D83-218814291D08}" type="presParOf" srcId="{FB61239C-E189-4F18-B00A-96765CB39F20}" destId="{70BB59CA-6875-47DC-9EB9-D4A510FB2544}" srcOrd="2" destOrd="0" presId="urn:microsoft.com/office/officeart/2005/8/layout/hierarchy1"/>
    <dgm:cxn modelId="{5F74351A-A6AC-4CFE-8115-7625C6B2816A}" type="presParOf" srcId="{FB61239C-E189-4F18-B00A-96765CB39F20}" destId="{F7A3D756-CEA0-4AD8-906F-49A0E46B6BCC}" srcOrd="3" destOrd="0" presId="urn:microsoft.com/office/officeart/2005/8/layout/hierarchy1"/>
    <dgm:cxn modelId="{1B76D97A-097E-49E1-B7FB-2A531CDD76B2}" type="presParOf" srcId="{F7A3D756-CEA0-4AD8-906F-49A0E46B6BCC}" destId="{4EB87502-16AD-4CAD-B35B-EABC1A416A45}" srcOrd="0" destOrd="0" presId="urn:microsoft.com/office/officeart/2005/8/layout/hierarchy1"/>
    <dgm:cxn modelId="{9DE067A0-90ED-42AC-83F5-B30F90AADD98}" type="presParOf" srcId="{4EB87502-16AD-4CAD-B35B-EABC1A416A45}" destId="{AE5657B1-515A-4815-AD26-6E0B761C3B95}" srcOrd="0" destOrd="0" presId="urn:microsoft.com/office/officeart/2005/8/layout/hierarchy1"/>
    <dgm:cxn modelId="{CE0EB9CF-864A-4260-AE91-EAD4FA75AC76}" type="presParOf" srcId="{4EB87502-16AD-4CAD-B35B-EABC1A416A45}" destId="{D6E552A2-FD25-4B00-9DF4-13D6E6D3BC95}" srcOrd="1" destOrd="0" presId="urn:microsoft.com/office/officeart/2005/8/layout/hierarchy1"/>
    <dgm:cxn modelId="{5290464F-AF4C-4AEF-8185-EC974AD716CA}" type="presParOf" srcId="{F7A3D756-CEA0-4AD8-906F-49A0E46B6BCC}" destId="{30F1199F-DB89-4283-AE01-5A0C69220C9A}" srcOrd="1" destOrd="0" presId="urn:microsoft.com/office/officeart/2005/8/layout/hierarchy1"/>
    <dgm:cxn modelId="{0C8BC11A-4F16-4F14-AE02-9011A1C28554}" type="presParOf" srcId="{7B0F36D1-E913-4702-97A2-964908AEFA73}" destId="{816B3EA0-7AB2-4E58-9F1A-744D4D31E16E}" srcOrd="2" destOrd="0" presId="urn:microsoft.com/office/officeart/2005/8/layout/hierarchy1"/>
    <dgm:cxn modelId="{7D3E6BED-FF11-4DA4-905A-9B90CB62697E}" type="presParOf" srcId="{7B0F36D1-E913-4702-97A2-964908AEFA73}" destId="{55BE76ED-44AC-4E85-9311-7D707EA7FFF1}" srcOrd="3" destOrd="0" presId="urn:microsoft.com/office/officeart/2005/8/layout/hierarchy1"/>
    <dgm:cxn modelId="{BADE26F6-CF17-4FDD-93B9-014E42D9CE9F}" type="presParOf" srcId="{55BE76ED-44AC-4E85-9311-7D707EA7FFF1}" destId="{26625078-A68B-46B7-8080-884780554173}" srcOrd="0" destOrd="0" presId="urn:microsoft.com/office/officeart/2005/8/layout/hierarchy1"/>
    <dgm:cxn modelId="{5820B0CF-D0E9-40E5-8881-73A38C402501}" type="presParOf" srcId="{26625078-A68B-46B7-8080-884780554173}" destId="{915E93FD-EC28-45CE-B419-11A775F793F0}" srcOrd="0" destOrd="0" presId="urn:microsoft.com/office/officeart/2005/8/layout/hierarchy1"/>
    <dgm:cxn modelId="{E9BBDF05-2874-4678-8AD1-F494084990E7}" type="presParOf" srcId="{26625078-A68B-46B7-8080-884780554173}" destId="{F9C3EE07-29C6-426F-8F89-DCA07829D76C}" srcOrd="1" destOrd="0" presId="urn:microsoft.com/office/officeart/2005/8/layout/hierarchy1"/>
    <dgm:cxn modelId="{5D45646B-3964-4F5C-85E0-FFF5D73F745F}" type="presParOf" srcId="{55BE76ED-44AC-4E85-9311-7D707EA7FFF1}" destId="{8665B678-E2CC-4272-A7DD-2A9131A42BCC}" srcOrd="1" destOrd="0" presId="urn:microsoft.com/office/officeart/2005/8/layout/hierarchy1"/>
    <dgm:cxn modelId="{2819664D-2B6B-4563-8065-C2E16CEE7BE5}" type="presParOf" srcId="{8665B678-E2CC-4272-A7DD-2A9131A42BCC}" destId="{7DDA1978-D308-4AF8-A29E-49E78352F156}" srcOrd="0" destOrd="0" presId="urn:microsoft.com/office/officeart/2005/8/layout/hierarchy1"/>
    <dgm:cxn modelId="{DD2027A5-414D-4F51-9D54-18751D63C7F0}" type="presParOf" srcId="{8665B678-E2CC-4272-A7DD-2A9131A42BCC}" destId="{677BA2C6-D980-432C-A9AE-A7F3B60F54F6}" srcOrd="1" destOrd="0" presId="urn:microsoft.com/office/officeart/2005/8/layout/hierarchy1"/>
    <dgm:cxn modelId="{1E11E430-FB78-49BD-A3F0-0A9352E61E46}" type="presParOf" srcId="{677BA2C6-D980-432C-A9AE-A7F3B60F54F6}" destId="{ED707481-C8A7-4A9A-80BE-C21512201A53}" srcOrd="0" destOrd="0" presId="urn:microsoft.com/office/officeart/2005/8/layout/hierarchy1"/>
    <dgm:cxn modelId="{28DEAC63-580D-4CDD-A7FB-543738AE0C90}" type="presParOf" srcId="{ED707481-C8A7-4A9A-80BE-C21512201A53}" destId="{DCF0C38D-7CA7-4FE1-B51B-9ADF4187B592}" srcOrd="0" destOrd="0" presId="urn:microsoft.com/office/officeart/2005/8/layout/hierarchy1"/>
    <dgm:cxn modelId="{D52D514D-F6B5-41E4-9B8B-B9667D029887}" type="presParOf" srcId="{ED707481-C8A7-4A9A-80BE-C21512201A53}" destId="{755B2A15-76E2-4BF2-9C7F-9DE3549B0B85}" srcOrd="1" destOrd="0" presId="urn:microsoft.com/office/officeart/2005/8/layout/hierarchy1"/>
    <dgm:cxn modelId="{E8A705ED-92E6-4F63-A755-A38BE4D95896}" type="presParOf" srcId="{677BA2C6-D980-432C-A9AE-A7F3B60F54F6}" destId="{AFC51E06-6121-48F1-B71C-2AB46A888434}"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98B29F-B134-4011-8B5A-20C290F617DF}" type="datetimeFigureOut">
              <a:rPr lang="en-GB" smtClean="0"/>
              <a:pPr/>
              <a:t>17/07/2019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8C48AD-F305-4844-A522-CC9D1A6829E6}" type="slidenum">
              <a:rPr lang="en-GB" smtClean="0"/>
              <a:pPr/>
              <a:t>‹#›</a:t>
            </a:fld>
            <a:endParaRPr lang="en-GB"/>
          </a:p>
        </p:txBody>
      </p:sp>
    </p:spTree>
    <p:extLst>
      <p:ext uri="{BB962C8B-B14F-4D97-AF65-F5344CB8AC3E}">
        <p14:creationId xmlns:p14="http://schemas.microsoft.com/office/powerpoint/2010/main" xmlns="" val="632485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ar-JO"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800">
                <a:solidFill>
                  <a:schemeClr val="tx1"/>
                </a:solidFill>
                <a:latin typeface="Arial" panose="020B0604020202020204" pitchFamily="34" charset="0"/>
              </a:defRPr>
            </a:lvl1pPr>
            <a:lvl2pPr marL="742950" indent="-285750" defTabSz="966788" eaLnBrk="0" hangingPunct="0">
              <a:defRPr sz="2800">
                <a:solidFill>
                  <a:schemeClr val="tx1"/>
                </a:solidFill>
                <a:latin typeface="Arial" panose="020B0604020202020204" pitchFamily="34" charset="0"/>
              </a:defRPr>
            </a:lvl2pPr>
            <a:lvl3pPr marL="1143000" indent="-228600" defTabSz="966788" eaLnBrk="0" hangingPunct="0">
              <a:defRPr sz="2800">
                <a:solidFill>
                  <a:schemeClr val="tx1"/>
                </a:solidFill>
                <a:latin typeface="Arial" panose="020B0604020202020204" pitchFamily="34" charset="0"/>
              </a:defRPr>
            </a:lvl3pPr>
            <a:lvl4pPr marL="1600200" indent="-228600" defTabSz="966788" eaLnBrk="0" hangingPunct="0">
              <a:defRPr sz="2800">
                <a:solidFill>
                  <a:schemeClr val="tx1"/>
                </a:solidFill>
                <a:latin typeface="Arial" panose="020B0604020202020204" pitchFamily="34" charset="0"/>
              </a:defRPr>
            </a:lvl4pPr>
            <a:lvl5pPr marL="2057400" indent="-228600" defTabSz="966788" eaLnBrk="0" hangingPunct="0">
              <a:defRPr sz="28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defRPr>
            </a:lvl9pPr>
          </a:lstStyle>
          <a:p>
            <a:fld id="{3F575D3E-3A5C-4998-BBD2-C41C35F99186}" type="slidenum">
              <a:rPr lang="en-US" altLang="en-US" sz="1300">
                <a:latin typeface="Times New Roman" panose="02020603050405020304" pitchFamily="18" charset="0"/>
              </a:rPr>
              <a:pPr/>
              <a:t>5</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xmlns="" val="753279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ar-JO"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66788" eaLnBrk="0" hangingPunct="0">
              <a:defRPr sz="2800">
                <a:solidFill>
                  <a:schemeClr val="tx1"/>
                </a:solidFill>
                <a:latin typeface="Arial" panose="020B0604020202020204" pitchFamily="34" charset="0"/>
              </a:defRPr>
            </a:lvl1pPr>
            <a:lvl2pPr marL="742950" indent="-285750" defTabSz="966788" eaLnBrk="0" hangingPunct="0">
              <a:defRPr sz="2800">
                <a:solidFill>
                  <a:schemeClr val="tx1"/>
                </a:solidFill>
                <a:latin typeface="Arial" panose="020B0604020202020204" pitchFamily="34" charset="0"/>
              </a:defRPr>
            </a:lvl2pPr>
            <a:lvl3pPr marL="1143000" indent="-228600" defTabSz="966788" eaLnBrk="0" hangingPunct="0">
              <a:defRPr sz="2800">
                <a:solidFill>
                  <a:schemeClr val="tx1"/>
                </a:solidFill>
                <a:latin typeface="Arial" panose="020B0604020202020204" pitchFamily="34" charset="0"/>
              </a:defRPr>
            </a:lvl3pPr>
            <a:lvl4pPr marL="1600200" indent="-228600" defTabSz="966788" eaLnBrk="0" hangingPunct="0">
              <a:defRPr sz="2800">
                <a:solidFill>
                  <a:schemeClr val="tx1"/>
                </a:solidFill>
                <a:latin typeface="Arial" panose="020B0604020202020204" pitchFamily="34" charset="0"/>
              </a:defRPr>
            </a:lvl4pPr>
            <a:lvl5pPr marL="2057400" indent="-228600" defTabSz="966788" eaLnBrk="0" hangingPunct="0">
              <a:defRPr sz="28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800">
                <a:solidFill>
                  <a:schemeClr val="tx1"/>
                </a:solidFill>
                <a:latin typeface="Arial" panose="020B0604020202020204" pitchFamily="34" charset="0"/>
              </a:defRPr>
            </a:lvl9pPr>
          </a:lstStyle>
          <a:p>
            <a:fld id="{F2D98BBE-8308-4C56-A730-15FB415538E0}" type="slidenum">
              <a:rPr lang="en-US" altLang="en-US" sz="1300">
                <a:latin typeface="Times New Roman" panose="02020603050405020304" pitchFamily="18" charset="0"/>
              </a:rPr>
              <a:pPr/>
              <a:t>13</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xmlns="" val="86773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sz="2400">
                <a:solidFill>
                  <a:schemeClr val="tx1"/>
                </a:solidFill>
                <a:latin typeface="Times New Roman" panose="02020603050405020304" pitchFamily="18" charset="0"/>
              </a:defRPr>
            </a:lvl1pPr>
            <a:lvl2pPr marL="742950" indent="-285750" defTabSz="933450">
              <a:defRPr sz="2400">
                <a:solidFill>
                  <a:schemeClr val="tx1"/>
                </a:solidFill>
                <a:latin typeface="Times New Roman" panose="02020603050405020304" pitchFamily="18" charset="0"/>
              </a:defRPr>
            </a:lvl2pPr>
            <a:lvl3pPr marL="1143000" indent="-228600" defTabSz="933450">
              <a:defRPr sz="2400">
                <a:solidFill>
                  <a:schemeClr val="tx1"/>
                </a:solidFill>
                <a:latin typeface="Times New Roman" panose="02020603050405020304" pitchFamily="18" charset="0"/>
              </a:defRPr>
            </a:lvl3pPr>
            <a:lvl4pPr marL="1600200" indent="-228600" defTabSz="933450">
              <a:defRPr sz="2400">
                <a:solidFill>
                  <a:schemeClr val="tx1"/>
                </a:solidFill>
                <a:latin typeface="Times New Roman" panose="02020603050405020304" pitchFamily="18" charset="0"/>
              </a:defRPr>
            </a:lvl4pPr>
            <a:lvl5pPr marL="2057400" indent="-228600" defTabSz="933450">
              <a:defRPr sz="2400">
                <a:solidFill>
                  <a:schemeClr val="tx1"/>
                </a:solidFill>
                <a:latin typeface="Times New Roman" panose="02020603050405020304" pitchFamily="18" charset="0"/>
              </a:defRPr>
            </a:lvl5pPr>
            <a:lvl6pPr marL="2514600" indent="-228600" defTabSz="9334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334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334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33450" eaLnBrk="0" fontAlgn="base" hangingPunct="0">
              <a:spcBef>
                <a:spcPct val="0"/>
              </a:spcBef>
              <a:spcAft>
                <a:spcPct val="0"/>
              </a:spcAft>
              <a:defRPr sz="2400">
                <a:solidFill>
                  <a:schemeClr val="tx1"/>
                </a:solidFill>
                <a:latin typeface="Times New Roman" panose="02020603050405020304" pitchFamily="18" charset="0"/>
              </a:defRPr>
            </a:lvl9pPr>
          </a:lstStyle>
          <a:p>
            <a:fld id="{B4124193-707C-4DD9-AE9A-ED8340D9C551}" type="slidenum">
              <a:rPr lang="en-US" altLang="en-US" sz="1000"/>
              <a:pPr/>
              <a:t>60</a:t>
            </a:fld>
            <a:endParaRPr lang="en-US" altLang="en-US" sz="10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t>Cross section al studies are some of the first studies completed because of  ease and low cost</a:t>
            </a:r>
          </a:p>
        </p:txBody>
      </p:sp>
    </p:spTree>
    <p:extLst>
      <p:ext uri="{BB962C8B-B14F-4D97-AF65-F5344CB8AC3E}">
        <p14:creationId xmlns:p14="http://schemas.microsoft.com/office/powerpoint/2010/main" xmlns="" val="242828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28F3A2-3FC7-4782-99C1-1C464ECD99A4}" type="datetimeFigureOut">
              <a:rPr lang="en-GB" smtClean="0"/>
              <a:pPr/>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ED8BEB-2CDD-4C17-82BA-2F9D95E1FDC6}" type="slidenum">
              <a:rPr lang="en-GB" smtClean="0"/>
              <a:pPr/>
              <a:t>‹#›</a:t>
            </a:fld>
            <a:endParaRPr lang="en-GB"/>
          </a:p>
        </p:txBody>
      </p:sp>
    </p:spTree>
    <p:extLst>
      <p:ext uri="{BB962C8B-B14F-4D97-AF65-F5344CB8AC3E}">
        <p14:creationId xmlns:p14="http://schemas.microsoft.com/office/powerpoint/2010/main" xmlns="" val="407834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28F3A2-3FC7-4782-99C1-1C464ECD99A4}" type="datetimeFigureOut">
              <a:rPr lang="en-GB" smtClean="0"/>
              <a:pPr/>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ED8BEB-2CDD-4C17-82BA-2F9D95E1FDC6}" type="slidenum">
              <a:rPr lang="en-GB" smtClean="0"/>
              <a:pPr/>
              <a:t>‹#›</a:t>
            </a:fld>
            <a:endParaRPr lang="en-GB"/>
          </a:p>
        </p:txBody>
      </p:sp>
    </p:spTree>
    <p:extLst>
      <p:ext uri="{BB962C8B-B14F-4D97-AF65-F5344CB8AC3E}">
        <p14:creationId xmlns:p14="http://schemas.microsoft.com/office/powerpoint/2010/main" xmlns="" val="2210945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28F3A2-3FC7-4782-99C1-1C464ECD99A4}" type="datetimeFigureOut">
              <a:rPr lang="en-GB" smtClean="0"/>
              <a:pPr/>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ED8BEB-2CDD-4C17-82BA-2F9D95E1FDC6}" type="slidenum">
              <a:rPr lang="en-GB" smtClean="0"/>
              <a:pPr/>
              <a:t>‹#›</a:t>
            </a:fld>
            <a:endParaRPr lang="en-GB"/>
          </a:p>
        </p:txBody>
      </p:sp>
    </p:spTree>
    <p:extLst>
      <p:ext uri="{BB962C8B-B14F-4D97-AF65-F5344CB8AC3E}">
        <p14:creationId xmlns:p14="http://schemas.microsoft.com/office/powerpoint/2010/main" xmlns="" val="1370799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176338"/>
            <a:ext cx="11074400" cy="533400"/>
          </a:xfrm>
        </p:spPr>
        <p:txBody>
          <a:bodyPr/>
          <a:lstStyle/>
          <a:p>
            <a:r>
              <a:rPr lang="en-US" smtClean="0"/>
              <a:t>Click to edit Master title style</a:t>
            </a:r>
            <a:endParaRPr lang="ar-JO"/>
          </a:p>
        </p:txBody>
      </p:sp>
      <p:sp>
        <p:nvSpPr>
          <p:cNvPr id="3" name="Table Placeholder 2"/>
          <p:cNvSpPr>
            <a:spLocks noGrp="1"/>
          </p:cNvSpPr>
          <p:nvPr>
            <p:ph type="tbl" idx="1"/>
          </p:nvPr>
        </p:nvSpPr>
        <p:spPr>
          <a:xfrm>
            <a:off x="609600" y="2209800"/>
            <a:ext cx="11074400" cy="4006850"/>
          </a:xfrm>
        </p:spPr>
        <p:txBody>
          <a:bodyPr/>
          <a:lstStyle/>
          <a:p>
            <a:pPr lvl="0"/>
            <a:endParaRPr lang="ar-JO" noProof="0" smtClean="0"/>
          </a:p>
        </p:txBody>
      </p:sp>
    </p:spTree>
    <p:extLst>
      <p:ext uri="{BB962C8B-B14F-4D97-AF65-F5344CB8AC3E}">
        <p14:creationId xmlns:p14="http://schemas.microsoft.com/office/powerpoint/2010/main" xmlns="" val="3121916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ar-JO"/>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046558-17E6-48E0-AB36-F94688FAD432}" type="slidenum">
              <a:rPr lang="en-US" altLang="en-US"/>
              <a:pPr/>
              <a:t>‹#›</a:t>
            </a:fld>
            <a:endParaRPr lang="en-US" altLang="en-US"/>
          </a:p>
        </p:txBody>
      </p:sp>
    </p:spTree>
    <p:extLst>
      <p:ext uri="{BB962C8B-B14F-4D97-AF65-F5344CB8AC3E}">
        <p14:creationId xmlns:p14="http://schemas.microsoft.com/office/powerpoint/2010/main" xmlns="" val="4171738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28F3A2-3FC7-4782-99C1-1C464ECD99A4}" type="datetimeFigureOut">
              <a:rPr lang="en-GB" smtClean="0"/>
              <a:pPr/>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ED8BEB-2CDD-4C17-82BA-2F9D95E1FDC6}" type="slidenum">
              <a:rPr lang="en-GB" smtClean="0"/>
              <a:pPr/>
              <a:t>‹#›</a:t>
            </a:fld>
            <a:endParaRPr lang="en-GB"/>
          </a:p>
        </p:txBody>
      </p:sp>
    </p:spTree>
    <p:extLst>
      <p:ext uri="{BB962C8B-B14F-4D97-AF65-F5344CB8AC3E}">
        <p14:creationId xmlns:p14="http://schemas.microsoft.com/office/powerpoint/2010/main" xmlns="" val="1486081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28F3A2-3FC7-4782-99C1-1C464ECD99A4}" type="datetimeFigureOut">
              <a:rPr lang="en-GB" smtClean="0"/>
              <a:pPr/>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ED8BEB-2CDD-4C17-82BA-2F9D95E1FDC6}" type="slidenum">
              <a:rPr lang="en-GB" smtClean="0"/>
              <a:pPr/>
              <a:t>‹#›</a:t>
            </a:fld>
            <a:endParaRPr lang="en-GB"/>
          </a:p>
        </p:txBody>
      </p:sp>
    </p:spTree>
    <p:extLst>
      <p:ext uri="{BB962C8B-B14F-4D97-AF65-F5344CB8AC3E}">
        <p14:creationId xmlns:p14="http://schemas.microsoft.com/office/powerpoint/2010/main" xmlns="" val="97329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28F3A2-3FC7-4782-99C1-1C464ECD99A4}" type="datetimeFigureOut">
              <a:rPr lang="en-GB" smtClean="0"/>
              <a:pPr/>
              <a:t>17/07/2019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ED8BEB-2CDD-4C17-82BA-2F9D95E1FDC6}" type="slidenum">
              <a:rPr lang="en-GB" smtClean="0"/>
              <a:pPr/>
              <a:t>‹#›</a:t>
            </a:fld>
            <a:endParaRPr lang="en-GB"/>
          </a:p>
        </p:txBody>
      </p:sp>
    </p:spTree>
    <p:extLst>
      <p:ext uri="{BB962C8B-B14F-4D97-AF65-F5344CB8AC3E}">
        <p14:creationId xmlns:p14="http://schemas.microsoft.com/office/powerpoint/2010/main" xmlns="" val="3970231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28F3A2-3FC7-4782-99C1-1C464ECD99A4}" type="datetimeFigureOut">
              <a:rPr lang="en-GB" smtClean="0"/>
              <a:pPr/>
              <a:t>17/07/2019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ED8BEB-2CDD-4C17-82BA-2F9D95E1FDC6}" type="slidenum">
              <a:rPr lang="en-GB" smtClean="0"/>
              <a:pPr/>
              <a:t>‹#›</a:t>
            </a:fld>
            <a:endParaRPr lang="en-GB"/>
          </a:p>
        </p:txBody>
      </p:sp>
    </p:spTree>
    <p:extLst>
      <p:ext uri="{BB962C8B-B14F-4D97-AF65-F5344CB8AC3E}">
        <p14:creationId xmlns:p14="http://schemas.microsoft.com/office/powerpoint/2010/main" xmlns="" val="103113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28F3A2-3FC7-4782-99C1-1C464ECD99A4}" type="datetimeFigureOut">
              <a:rPr lang="en-GB" smtClean="0"/>
              <a:pPr/>
              <a:t>17/07/2019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ED8BEB-2CDD-4C17-82BA-2F9D95E1FDC6}" type="slidenum">
              <a:rPr lang="en-GB" smtClean="0"/>
              <a:pPr/>
              <a:t>‹#›</a:t>
            </a:fld>
            <a:endParaRPr lang="en-GB"/>
          </a:p>
        </p:txBody>
      </p:sp>
    </p:spTree>
    <p:extLst>
      <p:ext uri="{BB962C8B-B14F-4D97-AF65-F5344CB8AC3E}">
        <p14:creationId xmlns:p14="http://schemas.microsoft.com/office/powerpoint/2010/main" xmlns="" val="2654739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8F3A2-3FC7-4782-99C1-1C464ECD99A4}" type="datetimeFigureOut">
              <a:rPr lang="en-GB" smtClean="0"/>
              <a:pPr/>
              <a:t>17/07/2019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ED8BEB-2CDD-4C17-82BA-2F9D95E1FDC6}" type="slidenum">
              <a:rPr lang="en-GB" smtClean="0"/>
              <a:pPr/>
              <a:t>‹#›</a:t>
            </a:fld>
            <a:endParaRPr lang="en-GB"/>
          </a:p>
        </p:txBody>
      </p:sp>
    </p:spTree>
    <p:extLst>
      <p:ext uri="{BB962C8B-B14F-4D97-AF65-F5344CB8AC3E}">
        <p14:creationId xmlns:p14="http://schemas.microsoft.com/office/powerpoint/2010/main" xmlns="" val="3648602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28F3A2-3FC7-4782-99C1-1C464ECD99A4}" type="datetimeFigureOut">
              <a:rPr lang="en-GB" smtClean="0"/>
              <a:pPr/>
              <a:t>17/07/2019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ED8BEB-2CDD-4C17-82BA-2F9D95E1FDC6}" type="slidenum">
              <a:rPr lang="en-GB" smtClean="0"/>
              <a:pPr/>
              <a:t>‹#›</a:t>
            </a:fld>
            <a:endParaRPr lang="en-GB"/>
          </a:p>
        </p:txBody>
      </p:sp>
    </p:spTree>
    <p:extLst>
      <p:ext uri="{BB962C8B-B14F-4D97-AF65-F5344CB8AC3E}">
        <p14:creationId xmlns:p14="http://schemas.microsoft.com/office/powerpoint/2010/main" xmlns="" val="22322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28F3A2-3FC7-4782-99C1-1C464ECD99A4}" type="datetimeFigureOut">
              <a:rPr lang="en-GB" smtClean="0"/>
              <a:pPr/>
              <a:t>17/07/2019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ED8BEB-2CDD-4C17-82BA-2F9D95E1FDC6}" type="slidenum">
              <a:rPr lang="en-GB" smtClean="0"/>
              <a:pPr/>
              <a:t>‹#›</a:t>
            </a:fld>
            <a:endParaRPr lang="en-GB"/>
          </a:p>
        </p:txBody>
      </p:sp>
    </p:spTree>
    <p:extLst>
      <p:ext uri="{BB962C8B-B14F-4D97-AF65-F5344CB8AC3E}">
        <p14:creationId xmlns:p14="http://schemas.microsoft.com/office/powerpoint/2010/main" xmlns="" val="380929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8F3A2-3FC7-4782-99C1-1C464ECD99A4}" type="datetimeFigureOut">
              <a:rPr lang="en-GB" smtClean="0"/>
              <a:pPr/>
              <a:t>17/07/2019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D8BEB-2CDD-4C17-82BA-2F9D95E1FDC6}" type="slidenum">
              <a:rPr lang="en-GB" smtClean="0"/>
              <a:pPr/>
              <a:t>‹#›</a:t>
            </a:fld>
            <a:endParaRPr lang="en-GB"/>
          </a:p>
        </p:txBody>
      </p:sp>
    </p:spTree>
    <p:extLst>
      <p:ext uri="{BB962C8B-B14F-4D97-AF65-F5344CB8AC3E}">
        <p14:creationId xmlns:p14="http://schemas.microsoft.com/office/powerpoint/2010/main" xmlns="" val="2864678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Analytical study designs</a:t>
            </a:r>
            <a:endParaRPr lang="en-GB" dirty="0"/>
          </a:p>
        </p:txBody>
      </p:sp>
      <p:sp>
        <p:nvSpPr>
          <p:cNvPr id="4" name="Subtitle 2"/>
          <p:cNvSpPr>
            <a:spLocks noGrp="1"/>
          </p:cNvSpPr>
          <p:nvPr>
            <p:ph type="subTitle" idx="1"/>
          </p:nvPr>
        </p:nvSpPr>
        <p:spPr>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solidFill>
                  <a:schemeClr val="tx1"/>
                </a:solidFill>
              </a:rPr>
              <a:t>Dr. Israa Al-Rawashdeh </a:t>
            </a:r>
            <a:r>
              <a:rPr lang="en-US" dirty="0" err="1" smtClean="0">
                <a:solidFill>
                  <a:schemeClr val="tx1"/>
                </a:solidFill>
              </a:rPr>
              <a:t>MD,MPH,PhD</a:t>
            </a:r>
            <a:endParaRPr lang="en-US" dirty="0" smtClean="0">
              <a:solidFill>
                <a:schemeClr val="tx1"/>
              </a:solidFill>
            </a:endParaRPr>
          </a:p>
          <a:p>
            <a:r>
              <a:rPr lang="en-US" dirty="0" smtClean="0">
                <a:solidFill>
                  <a:schemeClr val="tx1"/>
                </a:solidFill>
              </a:rPr>
              <a:t>Faculty of Medicine</a:t>
            </a:r>
          </a:p>
          <a:p>
            <a:r>
              <a:rPr lang="en-US" dirty="0" smtClean="0">
                <a:solidFill>
                  <a:schemeClr val="tx1"/>
                </a:solidFill>
              </a:rPr>
              <a:t>Mutah University</a:t>
            </a:r>
          </a:p>
          <a:p>
            <a:endParaRPr lang="en-US" dirty="0"/>
          </a:p>
        </p:txBody>
      </p:sp>
    </p:spTree>
    <p:extLst>
      <p:ext uri="{BB962C8B-B14F-4D97-AF65-F5344CB8AC3E}">
        <p14:creationId xmlns:p14="http://schemas.microsoft.com/office/powerpoint/2010/main" xmlns="" val="1956502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Selecting Cases (cont.)</a:t>
            </a:r>
            <a:endParaRPr lang="en-GB" dirty="0"/>
          </a:p>
        </p:txBody>
      </p:sp>
      <p:sp>
        <p:nvSpPr>
          <p:cNvPr id="3" name="Content Placeholder 2"/>
          <p:cNvSpPr>
            <a:spLocks noGrp="1"/>
          </p:cNvSpPr>
          <p:nvPr>
            <p:ph idx="1"/>
          </p:nvPr>
        </p:nvSpPr>
        <p:spPr>
          <a:xfrm>
            <a:off x="838200" y="1352282"/>
            <a:ext cx="10688392" cy="4824681"/>
          </a:xfrm>
        </p:spPr>
        <p:txBody>
          <a:bodyPr>
            <a:normAutofit/>
          </a:bodyPr>
          <a:lstStyle/>
          <a:p>
            <a:r>
              <a:rPr lang="en-US" altLang="en-US" b="1" dirty="0"/>
              <a:t>Incident cases are </a:t>
            </a:r>
            <a:r>
              <a:rPr lang="en-US" altLang="en-US" sz="3600" b="1" dirty="0">
                <a:solidFill>
                  <a:srgbClr val="00B050"/>
                </a:solidFill>
              </a:rPr>
              <a:t>preferable</a:t>
            </a:r>
            <a:r>
              <a:rPr lang="en-US" altLang="en-US" b="1" dirty="0"/>
              <a:t> to prevalent cases for reducing </a:t>
            </a:r>
            <a:endParaRPr lang="en-US" altLang="en-US" b="1" dirty="0" smtClean="0"/>
          </a:p>
          <a:p>
            <a:pPr marL="0" indent="0">
              <a:buNone/>
            </a:pPr>
            <a:r>
              <a:rPr lang="en-US" altLang="en-US" b="1" u="sng" dirty="0" smtClean="0">
                <a:solidFill>
                  <a:srgbClr val="FF0000"/>
                </a:solidFill>
              </a:rPr>
              <a:t>(</a:t>
            </a:r>
            <a:r>
              <a:rPr lang="en-US" altLang="en-US" b="1" u="sng" dirty="0">
                <a:solidFill>
                  <a:srgbClr val="FF0000"/>
                </a:solidFill>
              </a:rPr>
              <a:t>a) </a:t>
            </a:r>
            <a:r>
              <a:rPr lang="en-US" altLang="en-US" b="1" u="sng" dirty="0" smtClean="0">
                <a:solidFill>
                  <a:srgbClr val="FF0000"/>
                </a:solidFill>
              </a:rPr>
              <a:t>Recall </a:t>
            </a:r>
            <a:r>
              <a:rPr lang="en-US" altLang="en-US" b="1" u="sng" dirty="0">
                <a:solidFill>
                  <a:srgbClr val="FF0000"/>
                </a:solidFill>
              </a:rPr>
              <a:t>bias and </a:t>
            </a:r>
            <a:endParaRPr lang="en-US" altLang="en-US" b="1" u="sng" dirty="0" smtClean="0">
              <a:solidFill>
                <a:srgbClr val="FF0000"/>
              </a:solidFill>
            </a:endParaRPr>
          </a:p>
          <a:p>
            <a:pPr marL="0" indent="0">
              <a:buNone/>
            </a:pPr>
            <a:r>
              <a:rPr lang="en-US" altLang="en-US" b="1" u="sng" dirty="0" smtClean="0">
                <a:solidFill>
                  <a:srgbClr val="FF0000"/>
                </a:solidFill>
              </a:rPr>
              <a:t>(</a:t>
            </a:r>
            <a:r>
              <a:rPr lang="en-US" altLang="en-US" b="1" u="sng" dirty="0">
                <a:solidFill>
                  <a:srgbClr val="FF0000"/>
                </a:solidFill>
              </a:rPr>
              <a:t>b) </a:t>
            </a:r>
            <a:r>
              <a:rPr lang="en-US" altLang="en-US" b="1" u="sng" dirty="0" smtClean="0">
                <a:solidFill>
                  <a:srgbClr val="FF0000"/>
                </a:solidFill>
              </a:rPr>
              <a:t>Selection bias or (over-representation </a:t>
            </a:r>
            <a:r>
              <a:rPr lang="en-US" altLang="en-US" b="1" u="sng" dirty="0">
                <a:solidFill>
                  <a:srgbClr val="FF0000"/>
                </a:solidFill>
              </a:rPr>
              <a:t>of </a:t>
            </a:r>
            <a:r>
              <a:rPr lang="en-US" altLang="en-US" b="1" u="sng" dirty="0" smtClean="0">
                <a:solidFill>
                  <a:srgbClr val="FF0000"/>
                </a:solidFill>
              </a:rPr>
              <a:t>certain cases (less severe , more severe))</a:t>
            </a:r>
          </a:p>
          <a:p>
            <a:pPr marL="0" indent="0">
              <a:buNone/>
            </a:pPr>
            <a:r>
              <a:rPr lang="en-US" b="1" u="sng" dirty="0" smtClean="0">
                <a:solidFill>
                  <a:srgbClr val="FF0000"/>
                </a:solidFill>
              </a:rPr>
              <a:t>(c) </a:t>
            </a:r>
            <a:r>
              <a:rPr lang="en-GB" b="1" dirty="0" smtClean="0">
                <a:solidFill>
                  <a:srgbClr val="FF0000"/>
                </a:solidFill>
              </a:rPr>
              <a:t>Confusion of the </a:t>
            </a:r>
            <a:r>
              <a:rPr lang="en-GB" b="1" dirty="0">
                <a:solidFill>
                  <a:srgbClr val="FF0000"/>
                </a:solidFill>
              </a:rPr>
              <a:t>direction of </a:t>
            </a:r>
            <a:r>
              <a:rPr lang="en-GB" b="1" dirty="0" smtClean="0">
                <a:solidFill>
                  <a:srgbClr val="FF0000"/>
                </a:solidFill>
              </a:rPr>
              <a:t>causality (</a:t>
            </a:r>
            <a:r>
              <a:rPr lang="en-GB" b="1" dirty="0">
                <a:solidFill>
                  <a:srgbClr val="FF0000"/>
                </a:solidFill>
              </a:rPr>
              <a:t>disease influences exposure so unsure of the direction of </a:t>
            </a:r>
            <a:r>
              <a:rPr lang="en-GB" b="1" dirty="0" smtClean="0">
                <a:solidFill>
                  <a:srgbClr val="FF0000"/>
                </a:solidFill>
              </a:rPr>
              <a:t>causality)</a:t>
            </a:r>
            <a:endParaRPr lang="en-GB" b="1" dirty="0">
              <a:solidFill>
                <a:srgbClr val="FF0000"/>
              </a:solidFill>
            </a:endParaRPr>
          </a:p>
          <a:p>
            <a:pPr marL="0" indent="0">
              <a:buNone/>
            </a:pPr>
            <a:endParaRPr lang="en-US" altLang="en-US" b="1" u="sng" dirty="0">
              <a:solidFill>
                <a:srgbClr val="FF0000"/>
              </a:solidFill>
            </a:endParaRPr>
          </a:p>
          <a:p>
            <a:pPr marL="0" indent="0">
              <a:buNone/>
            </a:pPr>
            <a:endParaRPr lang="en-US" altLang="en-US" b="1" u="sng" dirty="0">
              <a:solidFill>
                <a:srgbClr val="FF0000"/>
              </a:solidFill>
            </a:endParaRPr>
          </a:p>
          <a:p>
            <a:r>
              <a:rPr lang="en-US" altLang="en-US" b="1" dirty="0"/>
              <a:t>The most desirable way to obtain cases is to </a:t>
            </a:r>
            <a:r>
              <a:rPr lang="en-US" altLang="en-US" b="1" u="sng" dirty="0"/>
              <a:t>include all incident cases in a defined population over a specified period of time</a:t>
            </a:r>
          </a:p>
          <a:p>
            <a:endParaRPr lang="en-GB" dirty="0"/>
          </a:p>
        </p:txBody>
      </p:sp>
    </p:spTree>
    <p:extLst>
      <p:ext uri="{BB962C8B-B14F-4D97-AF65-F5344CB8AC3E}">
        <p14:creationId xmlns:p14="http://schemas.microsoft.com/office/powerpoint/2010/main" xmlns="" val="2257391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81884" y="609600"/>
            <a:ext cx="9144000" cy="6248400"/>
          </a:xfrm>
        </p:spPr>
        <p:txBody>
          <a:bodyPr>
            <a:normAutofit/>
          </a:bodyPr>
          <a:lstStyle/>
          <a:p>
            <a:pPr marL="790575" indent="-609600" algn="ctr">
              <a:buNone/>
            </a:pPr>
            <a:r>
              <a:rPr lang="en-US" altLang="en-US" sz="3600" b="1" dirty="0">
                <a:latin typeface="Arial" panose="020B0604020202020204" pitchFamily="34" charset="0"/>
                <a:cs typeface="Courier New" panose="02070309020205020404" pitchFamily="49" charset="0"/>
              </a:rPr>
              <a:t> </a:t>
            </a:r>
            <a:r>
              <a:rPr lang="en-US" altLang="en-US" sz="4000" b="1" dirty="0">
                <a:solidFill>
                  <a:schemeClr val="tx2"/>
                </a:solidFill>
                <a:latin typeface="Arial" panose="020B0604020202020204" pitchFamily="34" charset="0"/>
                <a:cs typeface="Courier New" panose="02070309020205020404" pitchFamily="49" charset="0"/>
              </a:rPr>
              <a:t>Selecting CONTROLS</a:t>
            </a:r>
          </a:p>
          <a:p>
            <a:pPr marL="790575" indent="-609600" algn="ctr">
              <a:buNone/>
            </a:pPr>
            <a:endParaRPr lang="en-US" altLang="en-US" sz="3600" b="1" dirty="0">
              <a:solidFill>
                <a:schemeClr val="tx2"/>
              </a:solidFill>
              <a:latin typeface="Arial" panose="020B0604020202020204" pitchFamily="34" charset="0"/>
              <a:cs typeface="Courier New" panose="02070309020205020404" pitchFamily="49" charset="0"/>
            </a:endParaRPr>
          </a:p>
          <a:p>
            <a:pPr marL="790575" indent="-609600"/>
            <a:r>
              <a:rPr lang="en-US" altLang="en-US" b="1" dirty="0"/>
              <a:t>Controls should come from the </a:t>
            </a:r>
            <a:r>
              <a:rPr lang="en-US" altLang="en-US" b="1" u="sng" dirty="0">
                <a:solidFill>
                  <a:srgbClr val="FF0000"/>
                </a:solidFill>
              </a:rPr>
              <a:t>same population at risk for the disease as the cases (comparable</a:t>
            </a:r>
            <a:r>
              <a:rPr lang="en-US" altLang="en-US" b="1" u="sng" dirty="0" smtClean="0">
                <a:solidFill>
                  <a:srgbClr val="FF0000"/>
                </a:solidFill>
              </a:rPr>
              <a:t>)</a:t>
            </a:r>
            <a:endParaRPr lang="en-US" altLang="en-US" b="1" dirty="0" smtClean="0">
              <a:latin typeface="Arial" panose="020B0604020202020204" pitchFamily="34" charset="0"/>
              <a:cs typeface="Courier New" panose="02070309020205020404" pitchFamily="49" charset="0"/>
            </a:endParaRPr>
          </a:p>
          <a:p>
            <a:pPr marL="790575" indent="-609600"/>
            <a:r>
              <a:rPr lang="en-US" altLang="en-US" b="1" dirty="0" smtClean="0">
                <a:latin typeface="Arial" panose="020B0604020202020204" pitchFamily="34" charset="0"/>
                <a:cs typeface="Courier New" panose="02070309020205020404" pitchFamily="49" charset="0"/>
              </a:rPr>
              <a:t>Key </a:t>
            </a:r>
            <a:r>
              <a:rPr lang="en-US" altLang="en-US" b="1" dirty="0">
                <a:latin typeface="Arial" panose="020B0604020202020204" pitchFamily="34" charset="0"/>
                <a:cs typeface="Courier New" panose="02070309020205020404" pitchFamily="49" charset="0"/>
              </a:rPr>
              <a:t>concept:</a:t>
            </a:r>
            <a:r>
              <a:rPr lang="en-US" altLang="en-US" b="1" dirty="0">
                <a:solidFill>
                  <a:schemeClr val="tx2"/>
                </a:solidFill>
                <a:latin typeface="Arial" panose="020B0604020202020204" pitchFamily="34" charset="0"/>
                <a:cs typeface="Courier New" panose="02070309020205020404" pitchFamily="49" charset="0"/>
              </a:rPr>
              <a:t> </a:t>
            </a:r>
            <a:r>
              <a:rPr lang="en-US" altLang="en-US" b="1" dirty="0">
                <a:solidFill>
                  <a:srgbClr val="FF0000"/>
                </a:solidFill>
                <a:latin typeface="Arial" panose="020B0604020202020204" pitchFamily="34" charset="0"/>
                <a:cs typeface="Courier New" panose="02070309020205020404" pitchFamily="49" charset="0"/>
              </a:rPr>
              <a:t>Comparability</a:t>
            </a:r>
            <a:r>
              <a:rPr lang="en-US" altLang="en-US" b="1" dirty="0">
                <a:solidFill>
                  <a:schemeClr val="tx2"/>
                </a:solidFill>
                <a:latin typeface="Arial" panose="020B0604020202020204" pitchFamily="34" charset="0"/>
                <a:cs typeface="Courier New" panose="02070309020205020404" pitchFamily="49" charset="0"/>
              </a:rPr>
              <a:t> </a:t>
            </a:r>
            <a:r>
              <a:rPr lang="en-US" altLang="en-US" b="1" dirty="0">
                <a:latin typeface="Arial" panose="020B0604020202020204" pitchFamily="34" charset="0"/>
                <a:cs typeface="Courier New" panose="02070309020205020404" pitchFamily="49" charset="0"/>
              </a:rPr>
              <a:t>is more important than</a:t>
            </a:r>
            <a:r>
              <a:rPr lang="en-US" altLang="en-US" b="1" dirty="0">
                <a:solidFill>
                  <a:schemeClr val="tx2"/>
                </a:solidFill>
                <a:latin typeface="Arial" panose="020B0604020202020204" pitchFamily="34" charset="0"/>
                <a:cs typeface="Courier New" panose="02070309020205020404" pitchFamily="49" charset="0"/>
              </a:rPr>
              <a:t> </a:t>
            </a:r>
            <a:r>
              <a:rPr lang="en-US" altLang="en-US" b="1" dirty="0">
                <a:solidFill>
                  <a:srgbClr val="FF0000"/>
                </a:solidFill>
                <a:latin typeface="Arial" panose="020B0604020202020204" pitchFamily="34" charset="0"/>
                <a:cs typeface="Courier New" panose="02070309020205020404" pitchFamily="49" charset="0"/>
              </a:rPr>
              <a:t>representativeness</a:t>
            </a:r>
            <a:r>
              <a:rPr lang="en-US" altLang="en-US" b="1" dirty="0">
                <a:solidFill>
                  <a:schemeClr val="tx2"/>
                </a:solidFill>
                <a:latin typeface="Arial" panose="020B0604020202020204" pitchFamily="34" charset="0"/>
                <a:cs typeface="Courier New" panose="02070309020205020404" pitchFamily="49" charset="0"/>
              </a:rPr>
              <a:t> </a:t>
            </a:r>
            <a:r>
              <a:rPr lang="en-US" altLang="en-US" b="1" dirty="0">
                <a:latin typeface="Arial" panose="020B0604020202020204" pitchFamily="34" charset="0"/>
                <a:cs typeface="Courier New" panose="02070309020205020404" pitchFamily="49" charset="0"/>
              </a:rPr>
              <a:t>in the selection of controls</a:t>
            </a:r>
            <a:r>
              <a:rPr lang="en-US" altLang="en-US" b="1" dirty="0">
                <a:solidFill>
                  <a:schemeClr val="tx2"/>
                </a:solidFill>
                <a:latin typeface="Arial" panose="020B0604020202020204" pitchFamily="34" charset="0"/>
                <a:cs typeface="Courier New" panose="02070309020205020404" pitchFamily="49" charset="0"/>
              </a:rPr>
              <a:t> </a:t>
            </a:r>
          </a:p>
          <a:p>
            <a:pPr marL="790575" indent="-609600"/>
            <a:r>
              <a:rPr lang="en-US" altLang="en-US" b="1" dirty="0" smtClean="0">
                <a:latin typeface="Arial" panose="020B0604020202020204" pitchFamily="34" charset="0"/>
                <a:cs typeface="Courier New" panose="02070309020205020404" pitchFamily="49" charset="0"/>
              </a:rPr>
              <a:t>The </a:t>
            </a:r>
            <a:r>
              <a:rPr lang="en-US" altLang="en-US" b="1" dirty="0">
                <a:latin typeface="Arial" panose="020B0604020202020204" pitchFamily="34" charset="0"/>
                <a:cs typeface="Courier New" panose="02070309020205020404" pitchFamily="49" charset="0"/>
              </a:rPr>
              <a:t>control should </a:t>
            </a:r>
            <a:r>
              <a:rPr lang="en-US" altLang="en-US" b="1" dirty="0">
                <a:solidFill>
                  <a:srgbClr val="FF0000"/>
                </a:solidFill>
                <a:latin typeface="Arial" panose="020B0604020202020204" pitchFamily="34" charset="0"/>
                <a:cs typeface="Courier New" panose="02070309020205020404" pitchFamily="49" charset="0"/>
              </a:rPr>
              <a:t>resemble the case in all respects except</a:t>
            </a:r>
            <a:r>
              <a:rPr lang="en-US" altLang="en-US" b="1" dirty="0">
                <a:latin typeface="Arial" panose="020B0604020202020204" pitchFamily="34" charset="0"/>
                <a:cs typeface="Courier New" panose="02070309020205020404" pitchFamily="49" charset="0"/>
              </a:rPr>
              <a:t> for the presence of </a:t>
            </a:r>
            <a:r>
              <a:rPr lang="en-US" altLang="en-US" b="1" dirty="0" smtClean="0">
                <a:latin typeface="Arial" panose="020B0604020202020204" pitchFamily="34" charset="0"/>
                <a:cs typeface="Courier New" panose="02070309020205020404" pitchFamily="49" charset="0"/>
              </a:rPr>
              <a:t>disease</a:t>
            </a:r>
          </a:p>
          <a:p>
            <a:pPr marL="790575" indent="-609600"/>
            <a:r>
              <a:rPr lang="en-US" altLang="en-US" b="1" dirty="0" smtClean="0">
                <a:latin typeface="Arial" panose="020B0604020202020204" pitchFamily="34" charset="0"/>
                <a:cs typeface="Courier New" panose="02070309020205020404" pitchFamily="49" charset="0"/>
              </a:rPr>
              <a:t>The control must be </a:t>
            </a:r>
            <a:r>
              <a:rPr lang="en-US" altLang="en-US" b="1" dirty="0" smtClean="0">
                <a:solidFill>
                  <a:srgbClr val="FF0000"/>
                </a:solidFill>
                <a:latin typeface="Arial" panose="020B0604020202020204" pitchFamily="34" charset="0"/>
                <a:cs typeface="Courier New" panose="02070309020205020404" pitchFamily="49" charset="0"/>
              </a:rPr>
              <a:t>at risk </a:t>
            </a:r>
            <a:r>
              <a:rPr lang="en-US" altLang="en-US" b="1" dirty="0" smtClean="0">
                <a:latin typeface="Arial" panose="020B0604020202020204" pitchFamily="34" charset="0"/>
                <a:cs typeface="Courier New" panose="02070309020205020404" pitchFamily="49" charset="0"/>
              </a:rPr>
              <a:t>of getting the disease. </a:t>
            </a:r>
          </a:p>
          <a:p>
            <a:pPr marL="790575" indent="-609600"/>
            <a:endParaRPr lang="en-US" altLang="en-US" dirty="0">
              <a:cs typeface="Courier New" panose="02070309020205020404" pitchFamily="49" charset="0"/>
            </a:endParaRPr>
          </a:p>
        </p:txBody>
      </p:sp>
      <p:pic>
        <p:nvPicPr>
          <p:cNvPr id="3" name="Picture 2" descr="Image result for selecting controls in study funn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615965" y="108518"/>
            <a:ext cx="3065173" cy="17663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407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Selecting Controls</a:t>
            </a:r>
            <a:endParaRPr lang="en-GB" dirty="0"/>
          </a:p>
        </p:txBody>
      </p:sp>
      <p:sp>
        <p:nvSpPr>
          <p:cNvPr id="3" name="Content Placeholder 2"/>
          <p:cNvSpPr>
            <a:spLocks noGrp="1"/>
          </p:cNvSpPr>
          <p:nvPr>
            <p:ph idx="1"/>
          </p:nvPr>
        </p:nvSpPr>
        <p:spPr>
          <a:xfrm>
            <a:off x="838200" y="1496290"/>
            <a:ext cx="10744200" cy="4959927"/>
          </a:xfrm>
        </p:spPr>
        <p:txBody>
          <a:bodyPr/>
          <a:lstStyle/>
          <a:p>
            <a:pPr>
              <a:buFontTx/>
              <a:buNone/>
            </a:pPr>
            <a:r>
              <a:rPr lang="en-US" altLang="en-US" b="1" dirty="0" smtClean="0">
                <a:latin typeface="Arial" panose="020B0604020202020204" pitchFamily="34" charset="0"/>
                <a:cs typeface="Courier New" panose="02070309020205020404" pitchFamily="49" charset="0"/>
              </a:rPr>
              <a:t>A </a:t>
            </a:r>
            <a:r>
              <a:rPr lang="en-US" altLang="en-US" b="1" dirty="0" smtClean="0">
                <a:solidFill>
                  <a:schemeClr val="tx2"/>
                </a:solidFill>
                <a:latin typeface="Arial" panose="020B0604020202020204" pitchFamily="34" charset="0"/>
                <a:cs typeface="Courier New" panose="02070309020205020404" pitchFamily="49" charset="0"/>
              </a:rPr>
              <a:t>pool </a:t>
            </a:r>
            <a:r>
              <a:rPr lang="en-US" altLang="en-US" b="1" dirty="0" smtClean="0">
                <a:latin typeface="Arial" panose="020B0604020202020204" pitchFamily="34" charset="0"/>
                <a:cs typeface="Courier New" panose="02070309020205020404" pitchFamily="49" charset="0"/>
              </a:rPr>
              <a:t>of potential controls must be defined. </a:t>
            </a:r>
          </a:p>
          <a:p>
            <a:pPr>
              <a:buFontTx/>
              <a:buNone/>
            </a:pPr>
            <a:r>
              <a:rPr lang="en-US" altLang="en-US" b="1" dirty="0" smtClean="0">
                <a:latin typeface="Arial" panose="020B0604020202020204" pitchFamily="34" charset="0"/>
                <a:cs typeface="Courier New" panose="02070309020205020404" pitchFamily="49" charset="0"/>
              </a:rPr>
              <a:t>This pool must </a:t>
            </a:r>
            <a:r>
              <a:rPr lang="en-US" altLang="en-US" b="1" dirty="0" smtClean="0">
                <a:solidFill>
                  <a:schemeClr val="tx2"/>
                </a:solidFill>
                <a:latin typeface="Arial" panose="020B0604020202020204" pitchFamily="34" charset="0"/>
                <a:cs typeface="Courier New" panose="02070309020205020404" pitchFamily="49" charset="0"/>
              </a:rPr>
              <a:t>mirror the study base</a:t>
            </a:r>
            <a:r>
              <a:rPr lang="en-US" altLang="en-US" b="1" dirty="0" smtClean="0">
                <a:latin typeface="Arial" panose="020B0604020202020204" pitchFamily="34" charset="0"/>
                <a:cs typeface="Courier New" panose="02070309020205020404" pitchFamily="49" charset="0"/>
              </a:rPr>
              <a:t> of the </a:t>
            </a:r>
            <a:r>
              <a:rPr lang="en-US" altLang="en-US" b="1" dirty="0">
                <a:latin typeface="Arial" panose="020B0604020202020204" pitchFamily="34" charset="0"/>
                <a:cs typeface="Courier New" panose="02070309020205020404" pitchFamily="49" charset="0"/>
              </a:rPr>
              <a:t>cases (matching</a:t>
            </a:r>
            <a:r>
              <a:rPr lang="en-US" altLang="en-US" b="1" dirty="0" smtClean="0">
                <a:latin typeface="Arial" panose="020B0604020202020204" pitchFamily="34" charset="0"/>
                <a:cs typeface="Courier New" panose="02070309020205020404" pitchFamily="49" charset="0"/>
              </a:rPr>
              <a:t>).</a:t>
            </a:r>
          </a:p>
          <a:p>
            <a:pPr>
              <a:buFontTx/>
              <a:buNone/>
            </a:pPr>
            <a:r>
              <a:rPr lang="en-US" altLang="en-US" b="1" dirty="0" smtClean="0">
                <a:solidFill>
                  <a:srgbClr val="FF0000"/>
                </a:solidFill>
                <a:latin typeface="Arial" panose="020B0604020202020204" pitchFamily="34" charset="0"/>
                <a:cs typeface="Courier New" panose="02070309020205020404" pitchFamily="49" charset="0"/>
              </a:rPr>
              <a:t>i.e. </a:t>
            </a:r>
            <a:r>
              <a:rPr lang="en-US" altLang="en-US" b="1" dirty="0" smtClean="0">
                <a:latin typeface="Arial" panose="020B0604020202020204" pitchFamily="34" charset="0"/>
                <a:cs typeface="Courier New" panose="02070309020205020404" pitchFamily="49" charset="0"/>
              </a:rPr>
              <a:t>If</a:t>
            </a:r>
            <a:r>
              <a:rPr lang="en-US" altLang="en-US" b="1" dirty="0">
                <a:latin typeface="Arial" panose="020B0604020202020204" pitchFamily="34" charset="0"/>
                <a:cs typeface="Courier New" panose="02070309020205020404" pitchFamily="49" charset="0"/>
              </a:rPr>
              <a:t> </a:t>
            </a:r>
            <a:r>
              <a:rPr lang="en-US" altLang="en-US" b="1" dirty="0" smtClean="0">
                <a:latin typeface="Arial" panose="020B0604020202020204" pitchFamily="34" charset="0"/>
                <a:cs typeface="Courier New" panose="02070309020205020404" pitchFamily="49" charset="0"/>
              </a:rPr>
              <a:t>cases emerge within a study base.  Controls should emerge </a:t>
            </a:r>
            <a:r>
              <a:rPr lang="en-US" altLang="en-US" b="1" dirty="0" smtClean="0">
                <a:solidFill>
                  <a:schemeClr val="tx2"/>
                </a:solidFill>
                <a:latin typeface="Arial" panose="020B0604020202020204" pitchFamily="34" charset="0"/>
                <a:cs typeface="Courier New" panose="02070309020205020404" pitchFamily="49" charset="0"/>
              </a:rPr>
              <a:t>from the same study base,</a:t>
            </a:r>
            <a:r>
              <a:rPr lang="en-US" altLang="en-US" b="1" dirty="0" smtClean="0">
                <a:latin typeface="Arial" panose="020B0604020202020204" pitchFamily="34" charset="0"/>
                <a:cs typeface="Courier New" panose="02070309020205020404" pitchFamily="49" charset="0"/>
              </a:rPr>
              <a:t> except that they are not cases.</a:t>
            </a:r>
            <a:endParaRPr lang="en-US" altLang="en-US" b="1" dirty="0">
              <a:latin typeface="Arial" panose="020B0604020202020204" pitchFamily="34" charset="0"/>
              <a:cs typeface="Times New Roman" panose="02020603050405020304" pitchFamily="18" charset="0"/>
            </a:endParaRPr>
          </a:p>
          <a:p>
            <a:pPr>
              <a:buFontTx/>
              <a:buNone/>
            </a:pPr>
            <a:r>
              <a:rPr lang="en-US" altLang="en-US" b="1" dirty="0" smtClean="0">
                <a:latin typeface="Arial" panose="020B0604020202020204" pitchFamily="34" charset="0"/>
                <a:cs typeface="Courier New" panose="02070309020205020404" pitchFamily="49" charset="0"/>
              </a:rPr>
              <a:t>For example, if cases are selected exclusively from hospitalized patients, controls must also be selected from hospitalized patients.</a:t>
            </a:r>
            <a:r>
              <a:rPr lang="en-US" altLang="en-US" b="1" dirty="0" smtClean="0">
                <a:latin typeface="Arial" panose="020B0604020202020204" pitchFamily="34" charset="0"/>
              </a:rPr>
              <a:t> </a:t>
            </a:r>
          </a:p>
          <a:p>
            <a:pPr>
              <a:buNone/>
            </a:pPr>
            <a:r>
              <a:rPr lang="en-US" altLang="en-US" b="1" dirty="0">
                <a:latin typeface="Arial" panose="020B0604020202020204" pitchFamily="34" charset="0"/>
                <a:cs typeface="Courier New" panose="02070309020205020404" pitchFamily="49" charset="0"/>
              </a:rPr>
              <a:t>If cases must have gone through a certain </a:t>
            </a:r>
            <a:r>
              <a:rPr lang="en-US" altLang="en-US" b="1" dirty="0">
                <a:solidFill>
                  <a:schemeClr val="tx2"/>
                </a:solidFill>
                <a:latin typeface="Arial" panose="020B0604020202020204" pitchFamily="34" charset="0"/>
                <a:cs typeface="Courier New" panose="02070309020205020404" pitchFamily="49" charset="0"/>
              </a:rPr>
              <a:t>ascertainment process</a:t>
            </a:r>
            <a:r>
              <a:rPr lang="en-US" altLang="en-US" b="1" dirty="0">
                <a:latin typeface="Arial" panose="020B0604020202020204" pitchFamily="34" charset="0"/>
                <a:cs typeface="Courier New" panose="02070309020205020404" pitchFamily="49" charset="0"/>
              </a:rPr>
              <a:t> (e.g. screening), controls must have also.	(e.g. mammogram-detected breast cancer) </a:t>
            </a:r>
            <a:r>
              <a:rPr lang="en-US" altLang="en-US" b="1" dirty="0" smtClean="0">
                <a:latin typeface="Arial" panose="020B0604020202020204" pitchFamily="34" charset="0"/>
                <a:cs typeface="Courier New" panose="02070309020205020404" pitchFamily="49" charset="0"/>
              </a:rPr>
              <a:t>etc..</a:t>
            </a:r>
            <a:endParaRPr lang="en-US" altLang="en-US" b="1" dirty="0">
              <a:latin typeface="Arial" panose="020B0604020202020204" pitchFamily="34" charset="0"/>
              <a:cs typeface="Courier New" panose="02070309020205020404" pitchFamily="49" charset="0"/>
            </a:endParaRPr>
          </a:p>
          <a:p>
            <a:pPr>
              <a:buFontTx/>
              <a:buNone/>
            </a:pPr>
            <a:endParaRPr lang="en-US" altLang="en-US" b="1" dirty="0" smtClean="0">
              <a:latin typeface="Arial" panose="020B0604020202020204" pitchFamily="34" charset="0"/>
            </a:endParaRPr>
          </a:p>
          <a:p>
            <a:pPr>
              <a:buFontTx/>
              <a:buNone/>
            </a:pPr>
            <a:endParaRPr lang="en-US" altLang="en-US" b="1" dirty="0" smtClean="0">
              <a:latin typeface="Arial" panose="020B0604020202020204" pitchFamily="34" charset="0"/>
              <a:cs typeface="Courier New" panose="02070309020205020404" pitchFamily="49" charset="0"/>
            </a:endParaRPr>
          </a:p>
          <a:p>
            <a:endParaRPr lang="en-GB" dirty="0"/>
          </a:p>
        </p:txBody>
      </p:sp>
      <p:pic>
        <p:nvPicPr>
          <p:cNvPr id="4" name="Picture 2" descr="Image result for controls must mirror cases study"/>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156"/>
          <a:stretch/>
        </p:blipFill>
        <p:spPr bwMode="auto">
          <a:xfrm>
            <a:off x="8565284" y="42286"/>
            <a:ext cx="3515880" cy="17768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18762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000"/>
              <a:t>Selecting Controls (cont.)</a:t>
            </a:r>
            <a:endParaRPr lang="en-US" altLang="en-US" smtClean="0"/>
          </a:p>
        </p:txBody>
      </p:sp>
      <p:sp>
        <p:nvSpPr>
          <p:cNvPr id="12291" name="Rectangle 3"/>
          <p:cNvSpPr>
            <a:spLocks noGrp="1" noChangeArrowheads="1"/>
          </p:cNvSpPr>
          <p:nvPr>
            <p:ph type="body" idx="1"/>
          </p:nvPr>
        </p:nvSpPr>
        <p:spPr>
          <a:xfrm>
            <a:off x="1738314" y="1676400"/>
            <a:ext cx="8715375" cy="4324350"/>
          </a:xfrm>
        </p:spPr>
        <p:txBody>
          <a:bodyPr/>
          <a:lstStyle/>
          <a:p>
            <a:pPr eaLnBrk="1" hangingPunct="1">
              <a:lnSpc>
                <a:spcPct val="100000"/>
              </a:lnSpc>
            </a:pPr>
            <a:r>
              <a:rPr lang="en-US" altLang="en-US" sz="3000" b="1" dirty="0"/>
              <a:t>Multiple controls can be used to help add statistical power when cases are excessively difficult to obtain</a:t>
            </a:r>
          </a:p>
          <a:p>
            <a:pPr eaLnBrk="1" hangingPunct="1">
              <a:lnSpc>
                <a:spcPct val="100000"/>
              </a:lnSpc>
            </a:pPr>
            <a:r>
              <a:rPr lang="en-US" altLang="en-US" sz="3000" b="1" dirty="0"/>
              <a:t>Using more than one control group provides credibility (reliability) to the results</a:t>
            </a:r>
          </a:p>
          <a:p>
            <a:pPr eaLnBrk="1" hangingPunct="1">
              <a:lnSpc>
                <a:spcPct val="100000"/>
              </a:lnSpc>
            </a:pPr>
            <a:r>
              <a:rPr lang="en-US" altLang="en-US" sz="3000" b="1" dirty="0"/>
              <a:t>More than 3 controls for a case is usually not </a:t>
            </a:r>
            <a:r>
              <a:rPr lang="en-US" altLang="en-US" sz="3000" b="1" dirty="0" smtClean="0"/>
              <a:t>cost-efficient as well as not effective for statistical considerations</a:t>
            </a:r>
          </a:p>
          <a:p>
            <a:pPr eaLnBrk="1" hangingPunct="1">
              <a:lnSpc>
                <a:spcPct val="100000"/>
              </a:lnSpc>
            </a:pPr>
            <a:endParaRPr lang="en-US" altLang="en-US" sz="3000" b="1" dirty="0" smtClean="0"/>
          </a:p>
          <a:p>
            <a:pPr eaLnBrk="1" hangingPunct="1">
              <a:lnSpc>
                <a:spcPct val="100000"/>
              </a:lnSpc>
            </a:pPr>
            <a:endParaRPr lang="en-US" altLang="en-US" sz="3000" b="1" dirty="0"/>
          </a:p>
          <a:p>
            <a:pPr eaLnBrk="1" hangingPunct="1">
              <a:lnSpc>
                <a:spcPct val="100000"/>
              </a:lnSpc>
            </a:pPr>
            <a:endParaRPr lang="en-US" altLang="en-US" sz="3000" b="1" dirty="0"/>
          </a:p>
          <a:p>
            <a:pPr eaLnBrk="1" hangingPunct="1">
              <a:lnSpc>
                <a:spcPct val="100000"/>
              </a:lnSpc>
            </a:pPr>
            <a:endParaRPr lang="en-US" altLang="en-US" sz="2600" b="1" dirty="0"/>
          </a:p>
          <a:p>
            <a:pPr eaLnBrk="1" hangingPunct="1">
              <a:lnSpc>
                <a:spcPct val="100000"/>
              </a:lnSpc>
            </a:pPr>
            <a:endParaRPr lang="en-US" altLang="en-US" sz="2600" b="1" dirty="0"/>
          </a:p>
        </p:txBody>
      </p:sp>
    </p:spTree>
    <p:extLst>
      <p:ext uri="{BB962C8B-B14F-4D97-AF65-F5344CB8AC3E}">
        <p14:creationId xmlns:p14="http://schemas.microsoft.com/office/powerpoint/2010/main" xmlns="" val="650560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821"/>
            <a:ext cx="10515600" cy="1325563"/>
          </a:xfrm>
        </p:spPr>
        <p:txBody>
          <a:bodyPr>
            <a:normAutofit fontScale="90000"/>
          </a:bodyPr>
          <a:lstStyle/>
          <a:p>
            <a:r>
              <a:rPr lang="en-GB" b="1" dirty="0"/>
              <a:t>Measuring exposure status (Ascertainment of exposure)</a:t>
            </a:r>
            <a:r>
              <a:rPr lang="en-GB" b="1" dirty="0" smtClean="0"/>
              <a:t/>
            </a:r>
            <a:br>
              <a:rPr lang="en-GB" b="1" dirty="0" smtClean="0"/>
            </a:br>
            <a:endParaRPr lang="en-GB" dirty="0"/>
          </a:p>
        </p:txBody>
      </p:sp>
      <p:sp>
        <p:nvSpPr>
          <p:cNvPr id="3" name="Content Placeholder 2"/>
          <p:cNvSpPr>
            <a:spLocks noGrp="1"/>
          </p:cNvSpPr>
          <p:nvPr>
            <p:ph idx="1"/>
          </p:nvPr>
        </p:nvSpPr>
        <p:spPr>
          <a:xfrm>
            <a:off x="154545" y="1171977"/>
            <a:ext cx="11655381" cy="5370491"/>
          </a:xfrm>
        </p:spPr>
        <p:txBody>
          <a:bodyPr>
            <a:normAutofit fontScale="92500" lnSpcReduction="20000"/>
          </a:bodyPr>
          <a:lstStyle/>
          <a:p>
            <a:pPr marL="0" indent="0">
              <a:lnSpc>
                <a:spcPct val="100000"/>
              </a:lnSpc>
              <a:buNone/>
            </a:pPr>
            <a:r>
              <a:rPr lang="en-GB" b="1" dirty="0">
                <a:solidFill>
                  <a:srgbClr val="00B050"/>
                </a:solidFill>
              </a:rPr>
              <a:t>Exposure status is measured to assess the presence or level of exposure for each individual for the period of time prior to the onset of the disease or condition under investigation. Various methods can be used to ascertain exposure status. These include:</a:t>
            </a:r>
          </a:p>
          <a:p>
            <a:pPr marL="0" indent="0">
              <a:lnSpc>
                <a:spcPct val="100000"/>
              </a:lnSpc>
              <a:buNone/>
            </a:pPr>
            <a:endParaRPr lang="en-GB" dirty="0" smtClean="0"/>
          </a:p>
          <a:p>
            <a:pPr>
              <a:lnSpc>
                <a:spcPct val="100000"/>
              </a:lnSpc>
              <a:buFont typeface="Wingdings" panose="05000000000000000000" pitchFamily="2" charset="2"/>
              <a:buChar char="q"/>
            </a:pPr>
            <a:r>
              <a:rPr lang="en-GB" dirty="0" smtClean="0"/>
              <a:t>Personal </a:t>
            </a:r>
            <a:r>
              <a:rPr lang="en-GB" dirty="0"/>
              <a:t>recall, using either a self administered questionnaire or an interview. </a:t>
            </a:r>
            <a:r>
              <a:rPr lang="en-US" altLang="en-US" sz="2900" b="1" u="sng" dirty="0" smtClean="0">
                <a:solidFill>
                  <a:srgbClr val="FF0000"/>
                </a:solidFill>
              </a:rPr>
              <a:t>recall bias and interviewer bias</a:t>
            </a:r>
          </a:p>
          <a:p>
            <a:pPr marL="342900" lvl="1" indent="-342900">
              <a:lnSpc>
                <a:spcPct val="100000"/>
              </a:lnSpc>
              <a:spcBef>
                <a:spcPts val="1000"/>
              </a:spcBef>
              <a:buFont typeface="Wingdings" panose="05000000000000000000" pitchFamily="2" charset="2"/>
              <a:buChar char="ü"/>
            </a:pPr>
            <a:r>
              <a:rPr lang="en-US" altLang="en-US" b="1" dirty="0"/>
              <a:t>Some protection may be afforded by blinding interviewers and carefully phrasing interview </a:t>
            </a:r>
            <a:r>
              <a:rPr lang="en-US" altLang="en-US" b="1" dirty="0" smtClean="0"/>
              <a:t>questions</a:t>
            </a:r>
            <a:endParaRPr lang="en-US" altLang="en-US" sz="2900" b="1" u="sng" dirty="0" smtClean="0">
              <a:solidFill>
                <a:srgbClr val="FF0000"/>
              </a:solidFill>
            </a:endParaRPr>
          </a:p>
          <a:p>
            <a:pPr>
              <a:lnSpc>
                <a:spcPct val="100000"/>
              </a:lnSpc>
              <a:buFont typeface="Wingdings" panose="05000000000000000000" pitchFamily="2" charset="2"/>
              <a:buChar char="q"/>
            </a:pPr>
            <a:r>
              <a:rPr lang="en-GB" dirty="0" smtClean="0"/>
              <a:t>Historical records (e.g</a:t>
            </a:r>
            <a:r>
              <a:rPr lang="en-GB" dirty="0"/>
              <a:t>. Medical </a:t>
            </a:r>
            <a:r>
              <a:rPr lang="en-GB" dirty="0" smtClean="0"/>
              <a:t>records, Employment records, Pharmacy records) (more accurate)</a:t>
            </a:r>
          </a:p>
          <a:p>
            <a:pPr>
              <a:buFont typeface="Wingdings" panose="05000000000000000000" pitchFamily="2" charset="2"/>
              <a:buChar char="q"/>
            </a:pPr>
            <a:r>
              <a:rPr lang="en-GB" dirty="0" smtClean="0"/>
              <a:t>Biological </a:t>
            </a:r>
            <a:r>
              <a:rPr lang="en-GB" dirty="0"/>
              <a:t>markers of </a:t>
            </a:r>
            <a:r>
              <a:rPr lang="en-GB" dirty="0" smtClean="0"/>
              <a:t>exposure</a:t>
            </a:r>
          </a:p>
          <a:p>
            <a:pPr marL="0" indent="0" algn="ctr">
              <a:buNone/>
            </a:pPr>
            <a:r>
              <a:rPr lang="en-GB" b="1" dirty="0">
                <a:solidFill>
                  <a:srgbClr val="FF0000"/>
                </a:solidFill>
              </a:rPr>
              <a:t>The procedures used for the collection of exposure data should be the same for cases and controls.</a:t>
            </a:r>
          </a:p>
          <a:p>
            <a:pPr marL="0" indent="0" algn="ctr">
              <a:buNone/>
            </a:pPr>
            <a:endParaRPr lang="en-GB" dirty="0"/>
          </a:p>
        </p:txBody>
      </p:sp>
    </p:spTree>
    <p:extLst>
      <p:ext uri="{BB962C8B-B14F-4D97-AF65-F5344CB8AC3E}">
        <p14:creationId xmlns:p14="http://schemas.microsoft.com/office/powerpoint/2010/main" xmlns="" val="441529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GB" sz="6600" b="1" dirty="0" smtClean="0">
                <a:solidFill>
                  <a:schemeClr val="accent2">
                    <a:lumMod val="50000"/>
                  </a:schemeClr>
                </a:solidFill>
                <a:effectLst>
                  <a:outerShdw blurRad="38100" dist="38100" dir="2700000" algn="tl">
                    <a:srgbClr val="000000">
                      <a:alpha val="43137"/>
                    </a:srgbClr>
                  </a:outerShdw>
                </a:effectLst>
              </a:rPr>
              <a:t>Analysis:</a:t>
            </a:r>
            <a:endParaRPr lang="en-GB" sz="6600" b="1"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7094" t="11523" r="17130" b="11523"/>
          <a:stretch/>
        </p:blipFill>
        <p:spPr>
          <a:xfrm>
            <a:off x="2310552" y="1067058"/>
            <a:ext cx="8005426" cy="5265673"/>
          </a:xfrm>
          <a:prstGeom prst="rect">
            <a:avLst/>
          </a:prstGeom>
        </p:spPr>
      </p:pic>
      <p:cxnSp>
        <p:nvCxnSpPr>
          <p:cNvPr id="6" name="Straight Arrow Connector 5"/>
          <p:cNvCxnSpPr/>
          <p:nvPr/>
        </p:nvCxnSpPr>
        <p:spPr>
          <a:xfrm>
            <a:off x="7096259" y="3348507"/>
            <a:ext cx="682580" cy="65278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096259" y="3363970"/>
            <a:ext cx="667555" cy="6718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701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000"/>
              <a:t>Odds Ratio (OR)</a:t>
            </a:r>
            <a:endParaRPr lang="en-US" altLang="en-US" smtClean="0"/>
          </a:p>
        </p:txBody>
      </p:sp>
      <p:sp>
        <p:nvSpPr>
          <p:cNvPr id="16387" name="Rectangle 3"/>
          <p:cNvSpPr>
            <a:spLocks noGrp="1" noChangeArrowheads="1"/>
          </p:cNvSpPr>
          <p:nvPr>
            <p:ph type="body" idx="1"/>
          </p:nvPr>
        </p:nvSpPr>
        <p:spPr>
          <a:xfrm>
            <a:off x="1981200" y="1981200"/>
            <a:ext cx="8305800" cy="3752850"/>
          </a:xfrm>
        </p:spPr>
        <p:txBody>
          <a:bodyPr>
            <a:normAutofit lnSpcReduction="10000"/>
          </a:bodyPr>
          <a:lstStyle/>
          <a:p>
            <a:pPr eaLnBrk="1" hangingPunct="1">
              <a:lnSpc>
                <a:spcPct val="100000"/>
              </a:lnSpc>
            </a:pPr>
            <a:r>
              <a:rPr lang="en-US" altLang="en-US" sz="2600" b="1"/>
              <a:t>A ratio that measures the </a:t>
            </a:r>
            <a:r>
              <a:rPr lang="en-US" altLang="en-US" sz="2600" b="1">
                <a:solidFill>
                  <a:srgbClr val="CC3300"/>
                </a:solidFill>
              </a:rPr>
              <a:t>odds of exposure</a:t>
            </a:r>
            <a:r>
              <a:rPr lang="en-US" altLang="en-US" sz="2600" b="1"/>
              <a:t> for cases compared to controls</a:t>
            </a:r>
          </a:p>
          <a:p>
            <a:pPr eaLnBrk="1" hangingPunct="1">
              <a:lnSpc>
                <a:spcPct val="100000"/>
              </a:lnSpc>
            </a:pPr>
            <a:endParaRPr lang="en-US" altLang="en-US" sz="2600" b="1"/>
          </a:p>
          <a:p>
            <a:pPr eaLnBrk="1" hangingPunct="1">
              <a:lnSpc>
                <a:spcPct val="100000"/>
              </a:lnSpc>
            </a:pPr>
            <a:r>
              <a:rPr lang="en-US" altLang="en-US" sz="2600" b="1">
                <a:solidFill>
                  <a:srgbClr val="CC3300"/>
                </a:solidFill>
              </a:rPr>
              <a:t>Odds of exposure</a:t>
            </a:r>
            <a:r>
              <a:rPr lang="en-US" altLang="en-US" sz="2600" b="1"/>
              <a:t> = number exposed </a:t>
            </a:r>
            <a:r>
              <a:rPr lang="en-US" altLang="en-US" sz="2600" b="1">
                <a:sym typeface="Symbol" panose="05050102010706020507" pitchFamily="18" charset="2"/>
              </a:rPr>
              <a:t> </a:t>
            </a:r>
            <a:r>
              <a:rPr lang="en-US" altLang="en-US" sz="2600" b="1"/>
              <a:t>number unexposed</a:t>
            </a:r>
          </a:p>
          <a:p>
            <a:pPr eaLnBrk="1" hangingPunct="1">
              <a:lnSpc>
                <a:spcPct val="100000"/>
              </a:lnSpc>
            </a:pPr>
            <a:endParaRPr lang="en-US" altLang="en-US" sz="2600" b="1"/>
          </a:p>
          <a:p>
            <a:pPr eaLnBrk="1" hangingPunct="1">
              <a:lnSpc>
                <a:spcPct val="100000"/>
              </a:lnSpc>
            </a:pPr>
            <a:r>
              <a:rPr lang="en-US" altLang="en-US" sz="2600" b="1"/>
              <a:t>OR Numerator:  Odds of exposure for cases</a:t>
            </a:r>
          </a:p>
          <a:p>
            <a:pPr eaLnBrk="1" hangingPunct="1">
              <a:lnSpc>
                <a:spcPct val="100000"/>
              </a:lnSpc>
            </a:pPr>
            <a:r>
              <a:rPr lang="en-US" altLang="en-US" sz="2600" b="1"/>
              <a:t>OR Denominator:  Odds of exposure for controls</a:t>
            </a:r>
          </a:p>
          <a:p>
            <a:pPr eaLnBrk="1" hangingPunct="1">
              <a:lnSpc>
                <a:spcPct val="100000"/>
              </a:lnSpc>
            </a:pPr>
            <a:endParaRPr lang="en-US" altLang="en-US" sz="2600" b="1"/>
          </a:p>
        </p:txBody>
      </p:sp>
    </p:spTree>
    <p:extLst>
      <p:ext uri="{BB962C8B-B14F-4D97-AF65-F5344CB8AC3E}">
        <p14:creationId xmlns:p14="http://schemas.microsoft.com/office/powerpoint/2010/main" xmlns="" val="9143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7829550" y="4525964"/>
            <a:ext cx="1695450" cy="509587"/>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a:solidFill>
                  <a:schemeClr val="bg1"/>
                </a:solidFill>
              </a:rPr>
              <a:t>400</a:t>
            </a:r>
          </a:p>
        </p:txBody>
      </p:sp>
      <p:sp>
        <p:nvSpPr>
          <p:cNvPr id="17411" name="Rectangle 4"/>
          <p:cNvSpPr>
            <a:spLocks noChangeArrowheads="1"/>
          </p:cNvSpPr>
          <p:nvPr/>
        </p:nvSpPr>
        <p:spPr bwMode="auto">
          <a:xfrm>
            <a:off x="6132514" y="4525964"/>
            <a:ext cx="1697037" cy="509587"/>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a:solidFill>
                  <a:schemeClr val="bg1"/>
                </a:solidFill>
              </a:rPr>
              <a:t>200</a:t>
            </a:r>
          </a:p>
        </p:txBody>
      </p:sp>
      <p:sp>
        <p:nvSpPr>
          <p:cNvPr id="17412" name="Rectangle 5"/>
          <p:cNvSpPr>
            <a:spLocks noChangeArrowheads="1"/>
          </p:cNvSpPr>
          <p:nvPr/>
        </p:nvSpPr>
        <p:spPr bwMode="auto">
          <a:xfrm>
            <a:off x="4438651" y="4525964"/>
            <a:ext cx="1693863" cy="50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a:solidFill>
                  <a:srgbClr val="2C2824"/>
                </a:solidFill>
              </a:rPr>
              <a:t>Total</a:t>
            </a:r>
          </a:p>
        </p:txBody>
      </p:sp>
      <p:sp>
        <p:nvSpPr>
          <p:cNvPr id="17413" name="Rectangle 6"/>
          <p:cNvSpPr>
            <a:spLocks noChangeArrowheads="1"/>
          </p:cNvSpPr>
          <p:nvPr/>
        </p:nvSpPr>
        <p:spPr bwMode="auto">
          <a:xfrm>
            <a:off x="2743200" y="4525964"/>
            <a:ext cx="1695450" cy="50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endParaRPr lang="ar-JO" altLang="en-US" sz="2600">
              <a:solidFill>
                <a:srgbClr val="2C2824"/>
              </a:solidFill>
            </a:endParaRPr>
          </a:p>
        </p:txBody>
      </p:sp>
      <p:sp>
        <p:nvSpPr>
          <p:cNvPr id="17414" name="Rectangle 7"/>
          <p:cNvSpPr>
            <a:spLocks noChangeArrowheads="1"/>
          </p:cNvSpPr>
          <p:nvPr/>
        </p:nvSpPr>
        <p:spPr bwMode="auto">
          <a:xfrm>
            <a:off x="7829550" y="3698875"/>
            <a:ext cx="1695450" cy="82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a:solidFill>
                  <a:srgbClr val="2C2824"/>
                </a:solidFill>
              </a:rPr>
              <a:t>224</a:t>
            </a:r>
          </a:p>
        </p:txBody>
      </p:sp>
      <p:sp>
        <p:nvSpPr>
          <p:cNvPr id="17415" name="Rectangle 8"/>
          <p:cNvSpPr>
            <a:spLocks noChangeArrowheads="1"/>
          </p:cNvSpPr>
          <p:nvPr/>
        </p:nvSpPr>
        <p:spPr bwMode="auto">
          <a:xfrm>
            <a:off x="6132514" y="3698875"/>
            <a:ext cx="1697037" cy="82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a:solidFill>
                  <a:srgbClr val="2C2824"/>
                </a:solidFill>
              </a:rPr>
              <a:t>88</a:t>
            </a:r>
          </a:p>
        </p:txBody>
      </p:sp>
      <p:sp>
        <p:nvSpPr>
          <p:cNvPr id="17416" name="Rectangle 9"/>
          <p:cNvSpPr>
            <a:spLocks noChangeArrowheads="1"/>
          </p:cNvSpPr>
          <p:nvPr/>
        </p:nvSpPr>
        <p:spPr bwMode="auto">
          <a:xfrm>
            <a:off x="4438651" y="3698875"/>
            <a:ext cx="1693863" cy="827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b="1" dirty="0">
                <a:solidFill>
                  <a:srgbClr val="CC3300"/>
                </a:solidFill>
              </a:rPr>
              <a:t>Non-smoker</a:t>
            </a:r>
          </a:p>
        </p:txBody>
      </p:sp>
      <p:sp>
        <p:nvSpPr>
          <p:cNvPr id="17417" name="Rectangle 10"/>
          <p:cNvSpPr>
            <a:spLocks noChangeArrowheads="1"/>
          </p:cNvSpPr>
          <p:nvPr/>
        </p:nvSpPr>
        <p:spPr bwMode="auto">
          <a:xfrm>
            <a:off x="7829550" y="3189289"/>
            <a:ext cx="1695450" cy="50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a:solidFill>
                  <a:srgbClr val="2C2824"/>
                </a:solidFill>
              </a:rPr>
              <a:t>176</a:t>
            </a:r>
          </a:p>
        </p:txBody>
      </p:sp>
      <p:sp>
        <p:nvSpPr>
          <p:cNvPr id="17418" name="Rectangle 11"/>
          <p:cNvSpPr>
            <a:spLocks noChangeArrowheads="1"/>
          </p:cNvSpPr>
          <p:nvPr/>
        </p:nvSpPr>
        <p:spPr bwMode="auto">
          <a:xfrm>
            <a:off x="6132514" y="3189289"/>
            <a:ext cx="1697037" cy="50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a:solidFill>
                  <a:srgbClr val="2C2824"/>
                </a:solidFill>
              </a:rPr>
              <a:t>112</a:t>
            </a:r>
          </a:p>
        </p:txBody>
      </p:sp>
      <p:sp>
        <p:nvSpPr>
          <p:cNvPr id="17419" name="Rectangle 12"/>
          <p:cNvSpPr>
            <a:spLocks noChangeArrowheads="1"/>
          </p:cNvSpPr>
          <p:nvPr/>
        </p:nvSpPr>
        <p:spPr bwMode="auto">
          <a:xfrm>
            <a:off x="4438651" y="3189289"/>
            <a:ext cx="1693863" cy="50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dirty="0">
                <a:solidFill>
                  <a:srgbClr val="CC3300"/>
                </a:solidFill>
              </a:rPr>
              <a:t>Smoker</a:t>
            </a:r>
          </a:p>
        </p:txBody>
      </p:sp>
      <p:sp>
        <p:nvSpPr>
          <p:cNvPr id="17420" name="Rectangle 13"/>
          <p:cNvSpPr>
            <a:spLocks noChangeArrowheads="1"/>
          </p:cNvSpPr>
          <p:nvPr/>
        </p:nvSpPr>
        <p:spPr bwMode="auto">
          <a:xfrm>
            <a:off x="2743200" y="3189289"/>
            <a:ext cx="1695450" cy="1336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u="sng">
                <a:solidFill>
                  <a:srgbClr val="2C2824"/>
                </a:solidFill>
              </a:rPr>
              <a:t>Exposure Status</a:t>
            </a:r>
          </a:p>
        </p:txBody>
      </p:sp>
      <p:sp>
        <p:nvSpPr>
          <p:cNvPr id="17421" name="Rectangle 14"/>
          <p:cNvSpPr>
            <a:spLocks noChangeArrowheads="1"/>
          </p:cNvSpPr>
          <p:nvPr/>
        </p:nvSpPr>
        <p:spPr bwMode="auto">
          <a:xfrm>
            <a:off x="7696200" y="2044700"/>
            <a:ext cx="192405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a:solidFill>
                  <a:srgbClr val="CC3300"/>
                </a:solidFill>
              </a:rPr>
              <a:t>No CHD</a:t>
            </a:r>
          </a:p>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a:solidFill>
                  <a:srgbClr val="2C2824"/>
                </a:solidFill>
              </a:rPr>
              <a:t>(Controls)</a:t>
            </a:r>
          </a:p>
        </p:txBody>
      </p:sp>
      <p:sp>
        <p:nvSpPr>
          <p:cNvPr id="17422" name="Rectangle 15"/>
          <p:cNvSpPr>
            <a:spLocks noChangeArrowheads="1"/>
          </p:cNvSpPr>
          <p:nvPr/>
        </p:nvSpPr>
        <p:spPr bwMode="auto">
          <a:xfrm>
            <a:off x="5962650" y="2057401"/>
            <a:ext cx="2038350" cy="86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a:solidFill>
                  <a:srgbClr val="CC3300"/>
                </a:solidFill>
              </a:rPr>
              <a:t>CHD cases</a:t>
            </a:r>
          </a:p>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a:solidFill>
                  <a:srgbClr val="2C2824"/>
                </a:solidFill>
              </a:rPr>
              <a:t>(Cases)</a:t>
            </a:r>
          </a:p>
        </p:txBody>
      </p:sp>
      <p:sp>
        <p:nvSpPr>
          <p:cNvPr id="17423" name="Rectangle 16"/>
          <p:cNvSpPr>
            <a:spLocks noChangeArrowheads="1"/>
          </p:cNvSpPr>
          <p:nvPr/>
        </p:nvSpPr>
        <p:spPr bwMode="auto">
          <a:xfrm>
            <a:off x="4438651" y="2262188"/>
            <a:ext cx="1693863"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lnSpc>
                <a:spcPct val="110000"/>
              </a:lnSpc>
              <a:spcBef>
                <a:spcPct val="30000"/>
              </a:spcBef>
              <a:buClr>
                <a:srgbClr val="A50021"/>
              </a:buClr>
              <a:buSzPct val="75000"/>
              <a:buFont typeface="Wingdings" panose="05000000000000000000" pitchFamily="2" charset="2"/>
              <a:buNone/>
            </a:pPr>
            <a:endParaRPr lang="ar-JO" altLang="en-US" sz="2600">
              <a:solidFill>
                <a:srgbClr val="2C2824"/>
              </a:solidFill>
            </a:endParaRPr>
          </a:p>
        </p:txBody>
      </p:sp>
      <p:sp>
        <p:nvSpPr>
          <p:cNvPr id="17424" name="Rectangle 17"/>
          <p:cNvSpPr>
            <a:spLocks noChangeArrowheads="1"/>
          </p:cNvSpPr>
          <p:nvPr/>
        </p:nvSpPr>
        <p:spPr bwMode="auto">
          <a:xfrm>
            <a:off x="2743200" y="2262188"/>
            <a:ext cx="1695450" cy="92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lnSpc>
                <a:spcPct val="110000"/>
              </a:lnSpc>
              <a:spcBef>
                <a:spcPct val="30000"/>
              </a:spcBef>
              <a:buClr>
                <a:srgbClr val="A50021"/>
              </a:buClr>
              <a:buSzPct val="75000"/>
              <a:buFont typeface="Wingdings" panose="05000000000000000000" pitchFamily="2" charset="2"/>
              <a:buNone/>
            </a:pPr>
            <a:endParaRPr lang="ar-JO" altLang="en-US" sz="2600">
              <a:solidFill>
                <a:srgbClr val="2C2824"/>
              </a:solidFill>
            </a:endParaRPr>
          </a:p>
        </p:txBody>
      </p:sp>
      <p:sp>
        <p:nvSpPr>
          <p:cNvPr id="17425" name="Rectangle 18"/>
          <p:cNvSpPr>
            <a:spLocks noChangeArrowheads="1"/>
          </p:cNvSpPr>
          <p:nvPr/>
        </p:nvSpPr>
        <p:spPr bwMode="auto">
          <a:xfrm>
            <a:off x="6132514" y="1524000"/>
            <a:ext cx="339248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3000" b="1" u="sng">
                <a:solidFill>
                  <a:srgbClr val="2C2824"/>
                </a:solidFill>
              </a:rPr>
              <a:t>Disease Status</a:t>
            </a:r>
          </a:p>
        </p:txBody>
      </p:sp>
      <p:sp>
        <p:nvSpPr>
          <p:cNvPr id="17426" name="Rectangle 19"/>
          <p:cNvSpPr>
            <a:spLocks noChangeArrowheads="1"/>
          </p:cNvSpPr>
          <p:nvPr/>
        </p:nvSpPr>
        <p:spPr bwMode="auto">
          <a:xfrm>
            <a:off x="4438651" y="1752600"/>
            <a:ext cx="1693863"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lnSpc>
                <a:spcPct val="110000"/>
              </a:lnSpc>
              <a:spcBef>
                <a:spcPct val="30000"/>
              </a:spcBef>
              <a:buClr>
                <a:srgbClr val="A50021"/>
              </a:buClr>
              <a:buSzPct val="75000"/>
              <a:buFont typeface="Wingdings" panose="05000000000000000000" pitchFamily="2" charset="2"/>
              <a:buNone/>
            </a:pPr>
            <a:endParaRPr lang="ar-JO" altLang="en-US" sz="2600">
              <a:solidFill>
                <a:srgbClr val="2C2824"/>
              </a:solidFill>
            </a:endParaRPr>
          </a:p>
        </p:txBody>
      </p:sp>
      <p:sp>
        <p:nvSpPr>
          <p:cNvPr id="17427" name="Rectangle 20"/>
          <p:cNvSpPr>
            <a:spLocks noChangeArrowheads="1"/>
          </p:cNvSpPr>
          <p:nvPr/>
        </p:nvSpPr>
        <p:spPr bwMode="auto">
          <a:xfrm>
            <a:off x="2743200" y="1752600"/>
            <a:ext cx="1695450"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lnSpc>
                <a:spcPct val="110000"/>
              </a:lnSpc>
              <a:spcBef>
                <a:spcPct val="30000"/>
              </a:spcBef>
              <a:buClr>
                <a:srgbClr val="A50021"/>
              </a:buClr>
              <a:buSzPct val="75000"/>
              <a:buFont typeface="Wingdings" panose="05000000000000000000" pitchFamily="2" charset="2"/>
              <a:buNone/>
            </a:pPr>
            <a:endParaRPr lang="ar-JO" altLang="en-US" sz="2600">
              <a:solidFill>
                <a:srgbClr val="2C2824"/>
              </a:solidFill>
            </a:endParaRPr>
          </a:p>
        </p:txBody>
      </p:sp>
      <p:sp>
        <p:nvSpPr>
          <p:cNvPr id="17428" name="Line 21"/>
          <p:cNvSpPr>
            <a:spLocks noChangeShapeType="1"/>
          </p:cNvSpPr>
          <p:nvPr/>
        </p:nvSpPr>
        <p:spPr bwMode="auto">
          <a:xfrm>
            <a:off x="2743200" y="1752600"/>
            <a:ext cx="169545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rgbClr val="000000"/>
                </a:solidFill>
                <a:miter lim="800000"/>
                <a:headEnd/>
                <a:tailEnd/>
              </a14:hiddenLine>
            </a:ext>
          </a:extLst>
        </p:spPr>
        <p:txBody>
          <a:bodyPr wrap="none"/>
          <a:lstStyle/>
          <a:p>
            <a:endParaRPr lang="en-GB"/>
          </a:p>
        </p:txBody>
      </p:sp>
      <p:sp>
        <p:nvSpPr>
          <p:cNvPr id="17429" name="Line 22"/>
          <p:cNvSpPr>
            <a:spLocks noChangeShapeType="1"/>
          </p:cNvSpPr>
          <p:nvPr/>
        </p:nvSpPr>
        <p:spPr bwMode="auto">
          <a:xfrm>
            <a:off x="2743200" y="5035550"/>
            <a:ext cx="169545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rgbClr val="000000"/>
                </a:solidFill>
                <a:miter lim="800000"/>
                <a:headEnd/>
                <a:tailEnd/>
              </a14:hiddenLine>
            </a:ext>
          </a:extLst>
        </p:spPr>
        <p:txBody>
          <a:bodyPr wrap="none"/>
          <a:lstStyle/>
          <a:p>
            <a:endParaRPr lang="en-GB"/>
          </a:p>
        </p:txBody>
      </p:sp>
      <p:sp>
        <p:nvSpPr>
          <p:cNvPr id="17430" name="Line 23"/>
          <p:cNvSpPr>
            <a:spLocks noChangeShapeType="1"/>
          </p:cNvSpPr>
          <p:nvPr/>
        </p:nvSpPr>
        <p:spPr bwMode="auto">
          <a:xfrm>
            <a:off x="2743200" y="1752600"/>
            <a:ext cx="0" cy="509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rgbClr val="000000"/>
                </a:solidFill>
                <a:miter lim="800000"/>
                <a:headEnd/>
                <a:tailEnd/>
              </a14:hiddenLine>
            </a:ext>
          </a:extLst>
        </p:spPr>
        <p:txBody>
          <a:bodyPr wrap="none"/>
          <a:lstStyle/>
          <a:p>
            <a:endParaRPr lang="en-GB"/>
          </a:p>
        </p:txBody>
      </p:sp>
      <p:sp>
        <p:nvSpPr>
          <p:cNvPr id="17431" name="Line 24"/>
          <p:cNvSpPr>
            <a:spLocks noChangeShapeType="1"/>
          </p:cNvSpPr>
          <p:nvPr/>
        </p:nvSpPr>
        <p:spPr bwMode="auto">
          <a:xfrm>
            <a:off x="9525000" y="1752600"/>
            <a:ext cx="0" cy="509588"/>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rgbClr val="000000"/>
                </a:solidFill>
                <a:miter lim="800000"/>
                <a:headEnd/>
                <a:tailEnd/>
              </a14:hiddenLine>
            </a:ext>
          </a:extLst>
        </p:spPr>
        <p:txBody>
          <a:bodyPr wrap="none"/>
          <a:lstStyle/>
          <a:p>
            <a:endParaRPr lang="en-GB"/>
          </a:p>
        </p:txBody>
      </p:sp>
      <p:sp>
        <p:nvSpPr>
          <p:cNvPr id="17432" name="Line 25"/>
          <p:cNvSpPr>
            <a:spLocks noChangeShapeType="1"/>
          </p:cNvSpPr>
          <p:nvPr/>
        </p:nvSpPr>
        <p:spPr bwMode="auto">
          <a:xfrm>
            <a:off x="4438651" y="1752600"/>
            <a:ext cx="1693863"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rgbClr val="000000"/>
                </a:solidFill>
                <a:miter lim="800000"/>
                <a:headEnd/>
                <a:tailEnd/>
              </a14:hiddenLine>
            </a:ext>
          </a:extLst>
        </p:spPr>
        <p:txBody>
          <a:bodyPr wrap="none"/>
          <a:lstStyle/>
          <a:p>
            <a:endParaRPr lang="en-GB"/>
          </a:p>
        </p:txBody>
      </p:sp>
      <p:sp>
        <p:nvSpPr>
          <p:cNvPr id="17433" name="Line 26"/>
          <p:cNvSpPr>
            <a:spLocks noChangeShapeType="1"/>
          </p:cNvSpPr>
          <p:nvPr/>
        </p:nvSpPr>
        <p:spPr bwMode="auto">
          <a:xfrm>
            <a:off x="2743200" y="2262188"/>
            <a:ext cx="0" cy="9271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rgbClr val="000000"/>
                </a:solidFill>
                <a:miter lim="800000"/>
                <a:headEnd/>
                <a:tailEnd/>
              </a14:hiddenLine>
            </a:ext>
          </a:extLst>
        </p:spPr>
        <p:txBody>
          <a:bodyPr wrap="none"/>
          <a:lstStyle/>
          <a:p>
            <a:endParaRPr lang="en-GB"/>
          </a:p>
        </p:txBody>
      </p:sp>
      <p:sp>
        <p:nvSpPr>
          <p:cNvPr id="17434" name="Line 27"/>
          <p:cNvSpPr>
            <a:spLocks noChangeShapeType="1"/>
          </p:cNvSpPr>
          <p:nvPr/>
        </p:nvSpPr>
        <p:spPr bwMode="auto">
          <a:xfrm>
            <a:off x="6132514" y="1752600"/>
            <a:ext cx="3392487"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rgbClr val="000000"/>
                </a:solidFill>
                <a:miter lim="800000"/>
                <a:headEnd/>
                <a:tailEnd/>
              </a14:hiddenLine>
            </a:ext>
          </a:extLst>
        </p:spPr>
        <p:txBody>
          <a:bodyPr wrap="none"/>
          <a:lstStyle/>
          <a:p>
            <a:endParaRPr lang="en-GB"/>
          </a:p>
        </p:txBody>
      </p:sp>
      <p:sp>
        <p:nvSpPr>
          <p:cNvPr id="17435" name="Line 28"/>
          <p:cNvSpPr>
            <a:spLocks noChangeShapeType="1"/>
          </p:cNvSpPr>
          <p:nvPr/>
        </p:nvSpPr>
        <p:spPr bwMode="auto">
          <a:xfrm>
            <a:off x="2743200" y="3189289"/>
            <a:ext cx="0" cy="1336675"/>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rgbClr val="000000"/>
                </a:solidFill>
                <a:miter lim="800000"/>
                <a:headEnd/>
                <a:tailEnd/>
              </a14:hiddenLine>
            </a:ext>
          </a:extLst>
        </p:spPr>
        <p:txBody>
          <a:bodyPr wrap="none"/>
          <a:lstStyle/>
          <a:p>
            <a:endParaRPr lang="en-GB"/>
          </a:p>
        </p:txBody>
      </p:sp>
      <p:sp>
        <p:nvSpPr>
          <p:cNvPr id="17436" name="Line 29"/>
          <p:cNvSpPr>
            <a:spLocks noChangeShapeType="1"/>
          </p:cNvSpPr>
          <p:nvPr/>
        </p:nvSpPr>
        <p:spPr bwMode="auto">
          <a:xfrm>
            <a:off x="9525000" y="3189288"/>
            <a:ext cx="0" cy="1846262"/>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7437" name="Line 30"/>
          <p:cNvSpPr>
            <a:spLocks noChangeShapeType="1"/>
          </p:cNvSpPr>
          <p:nvPr/>
        </p:nvSpPr>
        <p:spPr bwMode="auto">
          <a:xfrm>
            <a:off x="2743200" y="4525964"/>
            <a:ext cx="0" cy="509587"/>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rgbClr val="000000"/>
                </a:solidFill>
                <a:miter lim="800000"/>
                <a:headEnd/>
                <a:tailEnd/>
              </a14:hiddenLine>
            </a:ext>
          </a:extLst>
        </p:spPr>
        <p:txBody>
          <a:bodyPr wrap="none"/>
          <a:lstStyle/>
          <a:p>
            <a:endParaRPr lang="en-GB"/>
          </a:p>
        </p:txBody>
      </p:sp>
      <p:sp>
        <p:nvSpPr>
          <p:cNvPr id="17438" name="Line 31"/>
          <p:cNvSpPr>
            <a:spLocks noChangeShapeType="1"/>
          </p:cNvSpPr>
          <p:nvPr/>
        </p:nvSpPr>
        <p:spPr bwMode="auto">
          <a:xfrm>
            <a:off x="4438651" y="5035550"/>
            <a:ext cx="1693863"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rgbClr val="000000"/>
                </a:solidFill>
                <a:miter lim="800000"/>
                <a:headEnd/>
                <a:tailEnd/>
              </a14:hiddenLine>
            </a:ext>
          </a:extLst>
        </p:spPr>
        <p:txBody>
          <a:bodyPr wrap="none"/>
          <a:lstStyle/>
          <a:p>
            <a:endParaRPr lang="en-GB"/>
          </a:p>
        </p:txBody>
      </p:sp>
      <p:sp>
        <p:nvSpPr>
          <p:cNvPr id="17439" name="Line 32"/>
          <p:cNvSpPr>
            <a:spLocks noChangeShapeType="1"/>
          </p:cNvSpPr>
          <p:nvPr/>
        </p:nvSpPr>
        <p:spPr bwMode="auto">
          <a:xfrm>
            <a:off x="6132514" y="5035550"/>
            <a:ext cx="1697037"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rgbClr val="000000"/>
                </a:solidFill>
                <a:miter lim="800000"/>
                <a:headEnd/>
                <a:tailEnd/>
              </a14:hiddenLine>
            </a:ext>
          </a:extLst>
        </p:spPr>
        <p:txBody>
          <a:bodyPr wrap="none"/>
          <a:lstStyle/>
          <a:p>
            <a:endParaRPr lang="en-GB"/>
          </a:p>
        </p:txBody>
      </p:sp>
      <p:sp>
        <p:nvSpPr>
          <p:cNvPr id="17440" name="Line 33"/>
          <p:cNvSpPr>
            <a:spLocks noChangeShapeType="1"/>
          </p:cNvSpPr>
          <p:nvPr/>
        </p:nvSpPr>
        <p:spPr bwMode="auto">
          <a:xfrm>
            <a:off x="7829550" y="5035550"/>
            <a:ext cx="1695450" cy="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rgbClr val="000000"/>
                </a:solidFill>
                <a:miter lim="800000"/>
                <a:headEnd/>
                <a:tailEnd/>
              </a14:hiddenLine>
            </a:ext>
          </a:extLst>
        </p:spPr>
        <p:txBody>
          <a:bodyPr wrap="none"/>
          <a:lstStyle/>
          <a:p>
            <a:endParaRPr lang="en-GB"/>
          </a:p>
        </p:txBody>
      </p:sp>
      <p:sp>
        <p:nvSpPr>
          <p:cNvPr id="17441" name="Line 34"/>
          <p:cNvSpPr>
            <a:spLocks noChangeShapeType="1"/>
          </p:cNvSpPr>
          <p:nvPr/>
        </p:nvSpPr>
        <p:spPr bwMode="auto">
          <a:xfrm>
            <a:off x="6132514" y="3189288"/>
            <a:ext cx="3392487" cy="0"/>
          </a:xfrm>
          <a:prstGeom prst="line">
            <a:avLst/>
          </a:prstGeom>
          <a:noFill/>
          <a:ln w="12700" cap="sq">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7442" name="Line 35"/>
          <p:cNvSpPr>
            <a:spLocks noChangeShapeType="1"/>
          </p:cNvSpPr>
          <p:nvPr/>
        </p:nvSpPr>
        <p:spPr bwMode="auto">
          <a:xfrm>
            <a:off x="6132513" y="3189289"/>
            <a:ext cx="0" cy="1336675"/>
          </a:xfrm>
          <a:prstGeom prst="line">
            <a:avLst/>
          </a:prstGeom>
          <a:noFill/>
          <a:ln w="12700" cap="sq">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7443" name="Line 36"/>
          <p:cNvSpPr>
            <a:spLocks noChangeShapeType="1"/>
          </p:cNvSpPr>
          <p:nvPr/>
        </p:nvSpPr>
        <p:spPr bwMode="auto">
          <a:xfrm>
            <a:off x="7829550" y="3189289"/>
            <a:ext cx="0" cy="1336675"/>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7444" name="Line 37"/>
          <p:cNvSpPr>
            <a:spLocks noChangeShapeType="1"/>
          </p:cNvSpPr>
          <p:nvPr/>
        </p:nvSpPr>
        <p:spPr bwMode="auto">
          <a:xfrm>
            <a:off x="6132514" y="3698875"/>
            <a:ext cx="3392487"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7445" name="Line 38"/>
          <p:cNvSpPr>
            <a:spLocks noChangeShapeType="1"/>
          </p:cNvSpPr>
          <p:nvPr/>
        </p:nvSpPr>
        <p:spPr bwMode="auto">
          <a:xfrm>
            <a:off x="6132514" y="4525963"/>
            <a:ext cx="3392487" cy="0"/>
          </a:xfrm>
          <a:prstGeom prst="line">
            <a:avLst/>
          </a:prstGeom>
          <a:noFill/>
          <a:ln w="12700" cap="sq">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7446" name="Line 39"/>
          <p:cNvSpPr>
            <a:spLocks noChangeShapeType="1"/>
          </p:cNvSpPr>
          <p:nvPr/>
        </p:nvSpPr>
        <p:spPr bwMode="auto">
          <a:xfrm>
            <a:off x="9525000" y="2262188"/>
            <a:ext cx="0" cy="927100"/>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28575" cap="sq">
                <a:solidFill>
                  <a:srgbClr val="000000"/>
                </a:solidFill>
                <a:miter lim="800000"/>
                <a:headEnd/>
                <a:tailEnd/>
              </a14:hiddenLine>
            </a:ext>
          </a:extLst>
        </p:spPr>
        <p:txBody>
          <a:bodyPr wrap="none"/>
          <a:lstStyle/>
          <a:p>
            <a:endParaRPr lang="en-GB"/>
          </a:p>
        </p:txBody>
      </p:sp>
      <p:sp>
        <p:nvSpPr>
          <p:cNvPr id="17447" name="Rectangle 40"/>
          <p:cNvSpPr>
            <a:spLocks noGrp="1" noChangeArrowheads="1"/>
          </p:cNvSpPr>
          <p:nvPr>
            <p:ph type="title"/>
          </p:nvPr>
        </p:nvSpPr>
        <p:spPr>
          <a:xfrm>
            <a:off x="1981200" y="1176338"/>
            <a:ext cx="8305800" cy="355600"/>
          </a:xfrm>
          <a:noFill/>
        </p:spPr>
        <p:txBody>
          <a:bodyPr>
            <a:normAutofit fontScale="90000"/>
          </a:bodyPr>
          <a:lstStyle/>
          <a:p>
            <a:pPr eaLnBrk="1" hangingPunct="1"/>
            <a:r>
              <a:rPr lang="en-US" altLang="en-US" sz="4000"/>
              <a:t>Calculating the Odds Ratio</a:t>
            </a:r>
            <a:endParaRPr lang="en-US" altLang="en-US" smtClean="0"/>
          </a:p>
        </p:txBody>
      </p:sp>
      <p:sp>
        <p:nvSpPr>
          <p:cNvPr id="17448" name="Text Box 41"/>
          <p:cNvSpPr txBox="1">
            <a:spLocks noChangeArrowheads="1"/>
          </p:cNvSpPr>
          <p:nvPr/>
        </p:nvSpPr>
        <p:spPr bwMode="auto">
          <a:xfrm>
            <a:off x="2590800" y="5302250"/>
            <a:ext cx="21336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600" b="1" dirty="0">
                <a:solidFill>
                  <a:srgbClr val="00B050"/>
                </a:solidFill>
              </a:rPr>
              <a:t>Odds Ratio</a:t>
            </a:r>
          </a:p>
        </p:txBody>
      </p:sp>
      <p:sp>
        <p:nvSpPr>
          <p:cNvPr id="17449" name="Text Box 42"/>
          <p:cNvSpPr txBox="1">
            <a:spLocks noChangeArrowheads="1"/>
          </p:cNvSpPr>
          <p:nvPr/>
        </p:nvSpPr>
        <p:spPr bwMode="auto">
          <a:xfrm>
            <a:off x="4648200" y="53340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400" b="1">
                <a:solidFill>
                  <a:srgbClr val="CC3300"/>
                </a:solidFill>
                <a:latin typeface="Times New Roman" panose="02020603050405020304" pitchFamily="18" charset="0"/>
              </a:rPr>
              <a:t>=</a:t>
            </a:r>
          </a:p>
        </p:txBody>
      </p:sp>
      <p:sp>
        <p:nvSpPr>
          <p:cNvPr id="17450" name="Text Box 43"/>
          <p:cNvSpPr txBox="1">
            <a:spLocks noChangeArrowheads="1"/>
          </p:cNvSpPr>
          <p:nvPr/>
        </p:nvSpPr>
        <p:spPr bwMode="auto">
          <a:xfrm>
            <a:off x="6172200" y="53340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400" b="1">
                <a:solidFill>
                  <a:srgbClr val="CC3300"/>
                </a:solidFill>
                <a:latin typeface="Times New Roman" panose="02020603050405020304" pitchFamily="18" charset="0"/>
              </a:rPr>
              <a:t>=</a:t>
            </a:r>
          </a:p>
        </p:txBody>
      </p:sp>
      <p:sp>
        <p:nvSpPr>
          <p:cNvPr id="17451" name="Text Box 44"/>
          <p:cNvSpPr txBox="1">
            <a:spLocks noChangeArrowheads="1"/>
          </p:cNvSpPr>
          <p:nvPr/>
        </p:nvSpPr>
        <p:spPr bwMode="auto">
          <a:xfrm>
            <a:off x="5257800" y="510540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B050"/>
                </a:solidFill>
                <a:latin typeface="Times New Roman" panose="02020603050405020304" pitchFamily="18" charset="0"/>
              </a:rPr>
              <a:t>AD</a:t>
            </a:r>
          </a:p>
        </p:txBody>
      </p:sp>
      <p:sp>
        <p:nvSpPr>
          <p:cNvPr id="17452" name="Text Box 45"/>
          <p:cNvSpPr txBox="1">
            <a:spLocks noChangeArrowheads="1"/>
          </p:cNvSpPr>
          <p:nvPr/>
        </p:nvSpPr>
        <p:spPr bwMode="auto">
          <a:xfrm>
            <a:off x="5257800" y="563880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B050"/>
                </a:solidFill>
                <a:latin typeface="Times New Roman" panose="02020603050405020304" pitchFamily="18" charset="0"/>
              </a:rPr>
              <a:t>BC</a:t>
            </a:r>
          </a:p>
        </p:txBody>
      </p:sp>
      <p:sp>
        <p:nvSpPr>
          <p:cNvPr id="17453" name="Line 46"/>
          <p:cNvSpPr>
            <a:spLocks noChangeShapeType="1"/>
          </p:cNvSpPr>
          <p:nvPr/>
        </p:nvSpPr>
        <p:spPr bwMode="auto">
          <a:xfrm>
            <a:off x="5181600" y="5613400"/>
            <a:ext cx="762000" cy="0"/>
          </a:xfrm>
          <a:prstGeom prst="line">
            <a:avLst/>
          </a:prstGeom>
          <a:noFill/>
          <a:ln w="38100">
            <a:solidFill>
              <a:srgbClr val="CC3300"/>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7454" name="Text Box 47"/>
          <p:cNvSpPr txBox="1">
            <a:spLocks noChangeArrowheads="1"/>
          </p:cNvSpPr>
          <p:nvPr/>
        </p:nvSpPr>
        <p:spPr bwMode="auto">
          <a:xfrm>
            <a:off x="6705600" y="5105400"/>
            <a:ext cx="1447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B050"/>
                </a:solidFill>
                <a:latin typeface="Times New Roman" panose="02020603050405020304" pitchFamily="18" charset="0"/>
              </a:rPr>
              <a:t>112 x 224</a:t>
            </a:r>
          </a:p>
        </p:txBody>
      </p:sp>
      <p:sp>
        <p:nvSpPr>
          <p:cNvPr id="17455" name="Line 48"/>
          <p:cNvSpPr>
            <a:spLocks noChangeShapeType="1"/>
          </p:cNvSpPr>
          <p:nvPr/>
        </p:nvSpPr>
        <p:spPr bwMode="auto">
          <a:xfrm>
            <a:off x="6629400" y="5613400"/>
            <a:ext cx="1447800" cy="0"/>
          </a:xfrm>
          <a:prstGeom prst="line">
            <a:avLst/>
          </a:prstGeom>
          <a:noFill/>
          <a:ln w="38100">
            <a:solidFill>
              <a:srgbClr val="CC3300"/>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7456" name="Text Box 49"/>
          <p:cNvSpPr txBox="1">
            <a:spLocks noChangeArrowheads="1"/>
          </p:cNvSpPr>
          <p:nvPr/>
        </p:nvSpPr>
        <p:spPr bwMode="auto">
          <a:xfrm>
            <a:off x="6705600" y="5715000"/>
            <a:ext cx="1447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400" b="1" dirty="0">
                <a:solidFill>
                  <a:srgbClr val="00B050"/>
                </a:solidFill>
                <a:latin typeface="Times New Roman" panose="02020603050405020304" pitchFamily="18" charset="0"/>
              </a:rPr>
              <a:t>176 x 88</a:t>
            </a:r>
          </a:p>
        </p:txBody>
      </p:sp>
      <p:sp>
        <p:nvSpPr>
          <p:cNvPr id="17457" name="Text Box 50"/>
          <p:cNvSpPr txBox="1">
            <a:spLocks noChangeArrowheads="1"/>
          </p:cNvSpPr>
          <p:nvPr/>
        </p:nvSpPr>
        <p:spPr bwMode="auto">
          <a:xfrm>
            <a:off x="8229600" y="5334000"/>
            <a:ext cx="381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400" b="1">
                <a:solidFill>
                  <a:srgbClr val="CC3300"/>
                </a:solidFill>
                <a:latin typeface="Times New Roman" panose="02020603050405020304" pitchFamily="18" charset="0"/>
              </a:rPr>
              <a:t>=</a:t>
            </a:r>
          </a:p>
        </p:txBody>
      </p:sp>
      <p:sp>
        <p:nvSpPr>
          <p:cNvPr id="17458" name="Text Box 51"/>
          <p:cNvSpPr txBox="1">
            <a:spLocks noChangeArrowheads="1"/>
          </p:cNvSpPr>
          <p:nvPr/>
        </p:nvSpPr>
        <p:spPr bwMode="auto">
          <a:xfrm>
            <a:off x="8686800" y="5334000"/>
            <a:ext cx="137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400" b="1" dirty="0">
                <a:solidFill>
                  <a:srgbClr val="FF0000"/>
                </a:solidFill>
                <a:latin typeface="Times New Roman" panose="02020603050405020304" pitchFamily="18" charset="0"/>
              </a:rPr>
              <a:t>1.62</a:t>
            </a:r>
          </a:p>
        </p:txBody>
      </p:sp>
      <p:sp>
        <p:nvSpPr>
          <p:cNvPr id="2" name="TextBox 1"/>
          <p:cNvSpPr txBox="1"/>
          <p:nvPr/>
        </p:nvSpPr>
        <p:spPr>
          <a:xfrm>
            <a:off x="739486" y="6191685"/>
            <a:ext cx="10446327" cy="400110"/>
          </a:xfrm>
          <a:prstGeom prst="rect">
            <a:avLst/>
          </a:prstGeom>
          <a:noFill/>
        </p:spPr>
        <p:txBody>
          <a:bodyPr wrap="square" rtlCol="0">
            <a:spAutoFit/>
          </a:bodyPr>
          <a:lstStyle/>
          <a:p>
            <a:r>
              <a:rPr lang="en-GB" sz="2000" b="1" dirty="0">
                <a:solidFill>
                  <a:srgbClr val="0070C0"/>
                </a:solidFill>
              </a:rPr>
              <a:t>(1 = no association, &gt; 1 = </a:t>
            </a:r>
            <a:r>
              <a:rPr lang="en-GB" sz="2000" b="1" dirty="0" smtClean="0">
                <a:solidFill>
                  <a:srgbClr val="0070C0"/>
                </a:solidFill>
              </a:rPr>
              <a:t>possible </a:t>
            </a:r>
            <a:r>
              <a:rPr lang="en-GB" sz="2000" b="1" dirty="0">
                <a:solidFill>
                  <a:srgbClr val="0070C0"/>
                </a:solidFill>
              </a:rPr>
              <a:t>association, &lt; 1 = protective effect)</a:t>
            </a:r>
          </a:p>
        </p:txBody>
      </p:sp>
    </p:spTree>
    <p:extLst>
      <p:ext uri="{BB962C8B-B14F-4D97-AF65-F5344CB8AC3E}">
        <p14:creationId xmlns:p14="http://schemas.microsoft.com/office/powerpoint/2010/main" xmlns="" val="3394816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8334376" y="4162426"/>
            <a:ext cx="2333625" cy="193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400" b="1">
                <a:solidFill>
                  <a:srgbClr val="2C2824"/>
                </a:solidFill>
              </a:rPr>
              <a:t>Exposure increases disease risk</a:t>
            </a:r>
            <a:br>
              <a:rPr lang="en-US" altLang="en-US" sz="2400" b="1">
                <a:solidFill>
                  <a:srgbClr val="2C2824"/>
                </a:solidFill>
              </a:rPr>
            </a:br>
            <a:r>
              <a:rPr lang="en-US" altLang="en-US" sz="2400" b="1">
                <a:solidFill>
                  <a:srgbClr val="2C2824"/>
                </a:solidFill>
              </a:rPr>
              <a:t>(Risk factor)</a:t>
            </a:r>
          </a:p>
        </p:txBody>
      </p:sp>
      <p:sp>
        <p:nvSpPr>
          <p:cNvPr id="19459" name="Rectangle 4"/>
          <p:cNvSpPr>
            <a:spLocks noChangeArrowheads="1"/>
          </p:cNvSpPr>
          <p:nvPr/>
        </p:nvSpPr>
        <p:spPr bwMode="auto">
          <a:xfrm>
            <a:off x="6002339" y="4114801"/>
            <a:ext cx="2332037" cy="2085975"/>
          </a:xfrm>
          <a:prstGeom prst="rect">
            <a:avLst/>
          </a:prstGeom>
          <a:solidFill>
            <a:srgbClr val="CC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400" b="1">
                <a:solidFill>
                  <a:srgbClr val="2C2824"/>
                </a:solidFill>
              </a:rPr>
              <a:t>Particular exposure is not a risk factor</a:t>
            </a:r>
          </a:p>
        </p:txBody>
      </p:sp>
      <p:sp>
        <p:nvSpPr>
          <p:cNvPr id="19460" name="Rectangle 5"/>
          <p:cNvSpPr>
            <a:spLocks noChangeArrowheads="1"/>
          </p:cNvSpPr>
          <p:nvPr/>
        </p:nvSpPr>
        <p:spPr bwMode="auto">
          <a:xfrm>
            <a:off x="3835400" y="4238626"/>
            <a:ext cx="2166938" cy="193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400" b="1">
                <a:solidFill>
                  <a:srgbClr val="2C2824"/>
                </a:solidFill>
              </a:rPr>
              <a:t>Exposure reduces disease risk</a:t>
            </a:r>
          </a:p>
          <a:p>
            <a:pPr algn="ctr" eaLnBrk="1" hangingPunct="1">
              <a:lnSpc>
                <a:spcPct val="110000"/>
              </a:lnSpc>
              <a:spcBef>
                <a:spcPct val="30000"/>
              </a:spcBef>
              <a:buClr>
                <a:srgbClr val="A50021"/>
              </a:buClr>
              <a:buSzPct val="75000"/>
              <a:buFont typeface="Wingdings" panose="05000000000000000000" pitchFamily="2" charset="2"/>
              <a:buNone/>
            </a:pPr>
            <a:r>
              <a:rPr lang="en-US" altLang="en-US" sz="2400" b="1">
                <a:solidFill>
                  <a:srgbClr val="2C2824"/>
                </a:solidFill>
              </a:rPr>
              <a:t>(Protective</a:t>
            </a:r>
            <a:br>
              <a:rPr lang="en-US" altLang="en-US" sz="2400" b="1">
                <a:solidFill>
                  <a:srgbClr val="2C2824"/>
                </a:solidFill>
              </a:rPr>
            </a:br>
            <a:r>
              <a:rPr lang="en-US" altLang="en-US" sz="2400" b="1">
                <a:solidFill>
                  <a:srgbClr val="2C2824"/>
                </a:solidFill>
              </a:rPr>
              <a:t>factor)</a:t>
            </a:r>
          </a:p>
        </p:txBody>
      </p:sp>
      <p:sp>
        <p:nvSpPr>
          <p:cNvPr id="19461" name="Rectangle 6"/>
          <p:cNvSpPr>
            <a:spLocks noChangeArrowheads="1"/>
          </p:cNvSpPr>
          <p:nvPr/>
        </p:nvSpPr>
        <p:spPr bwMode="auto">
          <a:xfrm>
            <a:off x="1752600" y="4162426"/>
            <a:ext cx="2082800" cy="193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lnSpc>
                <a:spcPct val="110000"/>
              </a:lnSpc>
              <a:spcBef>
                <a:spcPct val="30000"/>
              </a:spcBef>
              <a:buClr>
                <a:srgbClr val="A50021"/>
              </a:buClr>
              <a:buSzPct val="75000"/>
              <a:buFont typeface="Wingdings" panose="05000000000000000000" pitchFamily="2" charset="2"/>
              <a:buNone/>
            </a:pPr>
            <a:r>
              <a:rPr lang="en-US" altLang="en-US" sz="2400" b="1">
                <a:solidFill>
                  <a:srgbClr val="2C2824"/>
                </a:solidFill>
              </a:rPr>
              <a:t>Exposure as a risk factor for the disease?</a:t>
            </a:r>
          </a:p>
        </p:txBody>
      </p:sp>
      <p:sp>
        <p:nvSpPr>
          <p:cNvPr id="19462" name="Rectangle 7"/>
          <p:cNvSpPr>
            <a:spLocks noChangeArrowheads="1"/>
          </p:cNvSpPr>
          <p:nvPr/>
        </p:nvSpPr>
        <p:spPr bwMode="auto">
          <a:xfrm>
            <a:off x="8153401" y="1600201"/>
            <a:ext cx="2714625" cy="248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400" b="1">
                <a:solidFill>
                  <a:srgbClr val="2C2824"/>
                </a:solidFill>
              </a:rPr>
              <a:t>Odds of exposure </a:t>
            </a:r>
            <a:br>
              <a:rPr lang="en-US" altLang="en-US" sz="2400" b="1">
                <a:solidFill>
                  <a:srgbClr val="2C2824"/>
                </a:solidFill>
              </a:rPr>
            </a:br>
            <a:r>
              <a:rPr lang="en-US" altLang="en-US" sz="2400" b="1">
                <a:solidFill>
                  <a:srgbClr val="2C2824"/>
                </a:solidFill>
              </a:rPr>
              <a:t>for cases are </a:t>
            </a:r>
            <a:r>
              <a:rPr lang="en-US" altLang="en-US" sz="2400" b="1">
                <a:solidFill>
                  <a:srgbClr val="CC3300"/>
                </a:solidFill>
              </a:rPr>
              <a:t>greater</a:t>
            </a:r>
            <a:r>
              <a:rPr lang="en-US" altLang="en-US" sz="2400" b="1">
                <a:solidFill>
                  <a:srgbClr val="2C2824"/>
                </a:solidFill>
              </a:rPr>
              <a:t> </a:t>
            </a:r>
            <a:r>
              <a:rPr lang="en-US" altLang="en-US" sz="2400" b="1">
                <a:solidFill>
                  <a:srgbClr val="CC3300"/>
                </a:solidFill>
              </a:rPr>
              <a:t>than</a:t>
            </a:r>
            <a:r>
              <a:rPr lang="en-US" altLang="en-US" sz="2400" b="1">
                <a:solidFill>
                  <a:srgbClr val="2C2824"/>
                </a:solidFill>
              </a:rPr>
              <a:t> the odds of exposure for controls</a:t>
            </a:r>
            <a:endParaRPr lang="en-US" altLang="en-US" sz="1800">
              <a:solidFill>
                <a:srgbClr val="2C2824"/>
              </a:solidFill>
            </a:endParaRPr>
          </a:p>
        </p:txBody>
      </p:sp>
      <p:sp>
        <p:nvSpPr>
          <p:cNvPr id="19463" name="Rectangle 8"/>
          <p:cNvSpPr>
            <a:spLocks noChangeArrowheads="1"/>
          </p:cNvSpPr>
          <p:nvPr/>
        </p:nvSpPr>
        <p:spPr bwMode="auto">
          <a:xfrm>
            <a:off x="6002339" y="1524001"/>
            <a:ext cx="2332037" cy="2638425"/>
          </a:xfrm>
          <a:prstGeom prst="rect">
            <a:avLst/>
          </a:prstGeom>
          <a:solidFill>
            <a:srgbClr val="CC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400" b="1">
                <a:solidFill>
                  <a:srgbClr val="2C2824"/>
                </a:solidFill>
              </a:rPr>
              <a:t>Odds of exposure are </a:t>
            </a:r>
            <a:r>
              <a:rPr lang="en-US" altLang="en-US" sz="2400" b="1">
                <a:solidFill>
                  <a:srgbClr val="CC3300"/>
                </a:solidFill>
              </a:rPr>
              <a:t>equal</a:t>
            </a:r>
            <a:r>
              <a:rPr lang="en-US" altLang="en-US" sz="2400" b="1">
                <a:solidFill>
                  <a:srgbClr val="2C2824"/>
                </a:solidFill>
              </a:rPr>
              <a:t> among cases and controls</a:t>
            </a:r>
          </a:p>
        </p:txBody>
      </p:sp>
      <p:sp>
        <p:nvSpPr>
          <p:cNvPr id="19464" name="Rectangle 9"/>
          <p:cNvSpPr>
            <a:spLocks noChangeArrowheads="1"/>
          </p:cNvSpPr>
          <p:nvPr/>
        </p:nvSpPr>
        <p:spPr bwMode="auto">
          <a:xfrm>
            <a:off x="3657600" y="1676401"/>
            <a:ext cx="2489200" cy="248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400" b="1">
                <a:solidFill>
                  <a:srgbClr val="2C2824"/>
                </a:solidFill>
              </a:rPr>
              <a:t>Odds of exposure for cases are </a:t>
            </a:r>
            <a:r>
              <a:rPr lang="en-US" altLang="en-US" sz="2400" b="1">
                <a:solidFill>
                  <a:srgbClr val="CC3300"/>
                </a:solidFill>
              </a:rPr>
              <a:t>less than</a:t>
            </a:r>
            <a:r>
              <a:rPr lang="en-US" altLang="en-US" sz="2400" b="1">
                <a:solidFill>
                  <a:srgbClr val="2C2824"/>
                </a:solidFill>
              </a:rPr>
              <a:t> the odds of exposure for controls</a:t>
            </a:r>
            <a:endParaRPr lang="en-US" altLang="en-US" sz="2000" b="1">
              <a:solidFill>
                <a:srgbClr val="2C2824"/>
              </a:solidFill>
            </a:endParaRPr>
          </a:p>
        </p:txBody>
      </p:sp>
      <p:sp>
        <p:nvSpPr>
          <p:cNvPr id="19465" name="Rectangle 10"/>
          <p:cNvSpPr>
            <a:spLocks noChangeArrowheads="1"/>
          </p:cNvSpPr>
          <p:nvPr/>
        </p:nvSpPr>
        <p:spPr bwMode="auto">
          <a:xfrm>
            <a:off x="1752600" y="1673225"/>
            <a:ext cx="2082800" cy="248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lnSpc>
                <a:spcPct val="110000"/>
              </a:lnSpc>
              <a:spcBef>
                <a:spcPct val="30000"/>
              </a:spcBef>
              <a:buClr>
                <a:srgbClr val="A50021"/>
              </a:buClr>
              <a:buSzPct val="75000"/>
              <a:buFont typeface="Wingdings" panose="05000000000000000000" pitchFamily="2" charset="2"/>
              <a:buNone/>
            </a:pPr>
            <a:r>
              <a:rPr lang="en-US" altLang="en-US" sz="2400" b="1">
                <a:solidFill>
                  <a:srgbClr val="2C2824"/>
                </a:solidFill>
              </a:rPr>
              <a:t>Odds comparison between cases and controls</a:t>
            </a:r>
            <a:endParaRPr lang="en-US" altLang="en-US" sz="1800">
              <a:solidFill>
                <a:srgbClr val="2C2824"/>
              </a:solidFill>
            </a:endParaRPr>
          </a:p>
        </p:txBody>
      </p:sp>
      <p:sp>
        <p:nvSpPr>
          <p:cNvPr id="19466" name="Rectangle 11"/>
          <p:cNvSpPr>
            <a:spLocks noChangeArrowheads="1"/>
          </p:cNvSpPr>
          <p:nvPr/>
        </p:nvSpPr>
        <p:spPr bwMode="auto">
          <a:xfrm>
            <a:off x="8334376" y="990601"/>
            <a:ext cx="2333625"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a:solidFill>
                  <a:srgbClr val="2C2824"/>
                </a:solidFill>
              </a:rPr>
              <a:t>OR&gt;1</a:t>
            </a:r>
          </a:p>
        </p:txBody>
      </p:sp>
      <p:sp>
        <p:nvSpPr>
          <p:cNvPr id="19467" name="Rectangle 12"/>
          <p:cNvSpPr>
            <a:spLocks noChangeArrowheads="1"/>
          </p:cNvSpPr>
          <p:nvPr/>
        </p:nvSpPr>
        <p:spPr bwMode="auto">
          <a:xfrm>
            <a:off x="6002339" y="990601"/>
            <a:ext cx="2332037" cy="530225"/>
          </a:xfrm>
          <a:prstGeom prst="rect">
            <a:avLst/>
          </a:prstGeom>
          <a:solidFill>
            <a:srgbClr val="CCEC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a:solidFill>
                  <a:srgbClr val="2C2824"/>
                </a:solidFill>
              </a:rPr>
              <a:t>OR=1</a:t>
            </a:r>
          </a:p>
        </p:txBody>
      </p:sp>
      <p:sp>
        <p:nvSpPr>
          <p:cNvPr id="19468" name="Rectangle 13"/>
          <p:cNvSpPr>
            <a:spLocks noChangeArrowheads="1"/>
          </p:cNvSpPr>
          <p:nvPr/>
        </p:nvSpPr>
        <p:spPr bwMode="auto">
          <a:xfrm>
            <a:off x="3835400" y="990601"/>
            <a:ext cx="2166938"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10000"/>
              </a:lnSpc>
              <a:spcBef>
                <a:spcPct val="30000"/>
              </a:spcBef>
              <a:buClr>
                <a:srgbClr val="A50021"/>
              </a:buClr>
              <a:buSzPct val="75000"/>
              <a:buFont typeface="Wingdings" panose="05000000000000000000" pitchFamily="2" charset="2"/>
              <a:buNone/>
            </a:pPr>
            <a:r>
              <a:rPr lang="en-US" altLang="en-US" sz="2600" b="1">
                <a:solidFill>
                  <a:srgbClr val="2C2824"/>
                </a:solidFill>
              </a:rPr>
              <a:t>OR&lt;1</a:t>
            </a:r>
          </a:p>
        </p:txBody>
      </p:sp>
      <p:sp>
        <p:nvSpPr>
          <p:cNvPr id="19469" name="Rectangle 14"/>
          <p:cNvSpPr>
            <a:spLocks noChangeArrowheads="1"/>
          </p:cNvSpPr>
          <p:nvPr/>
        </p:nvSpPr>
        <p:spPr bwMode="auto">
          <a:xfrm>
            <a:off x="1752600" y="1143001"/>
            <a:ext cx="2082800" cy="53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lnSpc>
                <a:spcPct val="110000"/>
              </a:lnSpc>
              <a:spcBef>
                <a:spcPct val="30000"/>
              </a:spcBef>
              <a:buClr>
                <a:srgbClr val="A50021"/>
              </a:buClr>
              <a:buSzPct val="75000"/>
              <a:buFont typeface="Wingdings" panose="05000000000000000000" pitchFamily="2" charset="2"/>
              <a:buNone/>
            </a:pPr>
            <a:endParaRPr lang="ar-JO" altLang="en-US" sz="2200">
              <a:solidFill>
                <a:srgbClr val="2C2824"/>
              </a:solidFill>
            </a:endParaRPr>
          </a:p>
        </p:txBody>
      </p:sp>
      <p:sp>
        <p:nvSpPr>
          <p:cNvPr id="19470" name="Line 15"/>
          <p:cNvSpPr>
            <a:spLocks noChangeShapeType="1"/>
          </p:cNvSpPr>
          <p:nvPr/>
        </p:nvSpPr>
        <p:spPr bwMode="auto">
          <a:xfrm>
            <a:off x="1752600" y="1066800"/>
            <a:ext cx="8915400" cy="0"/>
          </a:xfrm>
          <a:prstGeom prst="line">
            <a:avLst/>
          </a:prstGeom>
          <a:noFill/>
          <a:ln w="28575" cap="sq">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9471" name="Line 16"/>
          <p:cNvSpPr>
            <a:spLocks noChangeShapeType="1"/>
          </p:cNvSpPr>
          <p:nvPr/>
        </p:nvSpPr>
        <p:spPr bwMode="auto">
          <a:xfrm>
            <a:off x="1752600" y="1447800"/>
            <a:ext cx="891540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9472" name="Line 17"/>
          <p:cNvSpPr>
            <a:spLocks noChangeShapeType="1"/>
          </p:cNvSpPr>
          <p:nvPr/>
        </p:nvSpPr>
        <p:spPr bwMode="auto">
          <a:xfrm>
            <a:off x="1752600" y="6172200"/>
            <a:ext cx="8915400" cy="0"/>
          </a:xfrm>
          <a:prstGeom prst="line">
            <a:avLst/>
          </a:prstGeom>
          <a:noFill/>
          <a:ln w="28575" cap="sq">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9473" name="Line 18"/>
          <p:cNvSpPr>
            <a:spLocks noChangeShapeType="1"/>
          </p:cNvSpPr>
          <p:nvPr/>
        </p:nvSpPr>
        <p:spPr bwMode="auto">
          <a:xfrm>
            <a:off x="1752600" y="1143000"/>
            <a:ext cx="0" cy="4953000"/>
          </a:xfrm>
          <a:prstGeom prst="line">
            <a:avLst/>
          </a:prstGeom>
          <a:noFill/>
          <a:ln w="28575" cap="sq">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9474" name="Line 19"/>
          <p:cNvSpPr>
            <a:spLocks noChangeShapeType="1"/>
          </p:cNvSpPr>
          <p:nvPr/>
        </p:nvSpPr>
        <p:spPr bwMode="auto">
          <a:xfrm>
            <a:off x="3733800" y="1143000"/>
            <a:ext cx="0" cy="495300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9475" name="Line 20"/>
          <p:cNvSpPr>
            <a:spLocks noChangeShapeType="1"/>
          </p:cNvSpPr>
          <p:nvPr/>
        </p:nvSpPr>
        <p:spPr bwMode="auto">
          <a:xfrm>
            <a:off x="6019800" y="1143000"/>
            <a:ext cx="0" cy="495300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9476" name="Line 21"/>
          <p:cNvSpPr>
            <a:spLocks noChangeShapeType="1"/>
          </p:cNvSpPr>
          <p:nvPr/>
        </p:nvSpPr>
        <p:spPr bwMode="auto">
          <a:xfrm>
            <a:off x="8334375" y="1143000"/>
            <a:ext cx="0" cy="495300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9477" name="Line 22"/>
          <p:cNvSpPr>
            <a:spLocks noChangeShapeType="1"/>
          </p:cNvSpPr>
          <p:nvPr/>
        </p:nvSpPr>
        <p:spPr bwMode="auto">
          <a:xfrm>
            <a:off x="10668000" y="1143000"/>
            <a:ext cx="0" cy="4953000"/>
          </a:xfrm>
          <a:prstGeom prst="line">
            <a:avLst/>
          </a:prstGeom>
          <a:noFill/>
          <a:ln w="28575" cap="sq">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
        <p:nvSpPr>
          <p:cNvPr id="19478" name="Line 23"/>
          <p:cNvSpPr>
            <a:spLocks noChangeShapeType="1"/>
          </p:cNvSpPr>
          <p:nvPr/>
        </p:nvSpPr>
        <p:spPr bwMode="auto">
          <a:xfrm>
            <a:off x="1752600" y="4191000"/>
            <a:ext cx="8915400" cy="0"/>
          </a:xfrm>
          <a:prstGeom prst="line">
            <a:avLst/>
          </a:prstGeom>
          <a:noFill/>
          <a:ln w="12700">
            <a:solidFill>
              <a:schemeClr val="tx1"/>
            </a:solidFill>
            <a:miter lim="800000"/>
            <a:headEnd/>
            <a:tailEnd/>
          </a:ln>
          <a:extLst>
            <a:ext uri="{909E8E84-426E-40DD-AFC4-6F175D3DCCD1}">
              <a14:hiddenFill xmlns:a14="http://schemas.microsoft.com/office/drawing/2010/main" xmlns="">
                <a:noFill/>
              </a14:hiddenFill>
            </a:ext>
          </a:extLst>
        </p:spPr>
        <p:txBody>
          <a:bodyPr wrap="none"/>
          <a:lstStyle/>
          <a:p>
            <a:endParaRPr lang="en-GB"/>
          </a:p>
        </p:txBody>
      </p:sp>
    </p:spTree>
    <p:extLst>
      <p:ext uri="{BB962C8B-B14F-4D97-AF65-F5344CB8AC3E}">
        <p14:creationId xmlns:p14="http://schemas.microsoft.com/office/powerpoint/2010/main" xmlns="" val="2883188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1371600"/>
            <a:ext cx="8305800" cy="355600"/>
          </a:xfrm>
          <a:noFill/>
        </p:spPr>
        <p:txBody>
          <a:bodyPr>
            <a:normAutofit fontScale="90000"/>
          </a:bodyPr>
          <a:lstStyle/>
          <a:p>
            <a:pPr eaLnBrk="1" hangingPunct="1"/>
            <a:r>
              <a:rPr lang="en-US" altLang="en-US" sz="4000"/>
              <a:t>Interpreting the Odds Ratio</a:t>
            </a:r>
            <a:endParaRPr lang="en-US" altLang="en-US" smtClean="0"/>
          </a:p>
        </p:txBody>
      </p:sp>
      <p:sp>
        <p:nvSpPr>
          <p:cNvPr id="20483" name="Text Box 7"/>
          <p:cNvSpPr txBox="1">
            <a:spLocks noChangeArrowheads="1"/>
          </p:cNvSpPr>
          <p:nvPr/>
        </p:nvSpPr>
        <p:spPr bwMode="auto">
          <a:xfrm>
            <a:off x="2590800" y="4267201"/>
            <a:ext cx="73914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spcBef>
                <a:spcPct val="50000"/>
              </a:spcBef>
            </a:pPr>
            <a:r>
              <a:rPr lang="en-US" altLang="en-US" sz="4000">
                <a:latin typeface="Times New Roman" panose="02020603050405020304" pitchFamily="18" charset="0"/>
              </a:rPr>
              <a:t>or</a:t>
            </a:r>
          </a:p>
        </p:txBody>
      </p:sp>
      <p:sp>
        <p:nvSpPr>
          <p:cNvPr id="20484" name="Text Box 9"/>
          <p:cNvSpPr txBox="1">
            <a:spLocks noChangeArrowheads="1"/>
          </p:cNvSpPr>
          <p:nvPr/>
        </p:nvSpPr>
        <p:spPr bwMode="auto">
          <a:xfrm>
            <a:off x="2743200" y="2590800"/>
            <a:ext cx="71628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3200" b="1">
                <a:solidFill>
                  <a:srgbClr val="CC3300"/>
                </a:solidFill>
              </a:rPr>
              <a:t>The odds of exposure for cases are 1.62 times the odds of exposure for controls.</a:t>
            </a:r>
            <a:endParaRPr lang="en-US" altLang="en-US" sz="3200"/>
          </a:p>
        </p:txBody>
      </p:sp>
    </p:spTree>
    <p:extLst>
      <p:ext uri="{BB962C8B-B14F-4D97-AF65-F5344CB8AC3E}">
        <p14:creationId xmlns:p14="http://schemas.microsoft.com/office/powerpoint/2010/main" xmlns="" val="325758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t>Recap</a:t>
            </a:r>
          </a:p>
          <a:p>
            <a:r>
              <a:rPr lang="en-GB" dirty="0"/>
              <a:t>Last week we have covered</a:t>
            </a:r>
            <a:r>
              <a:rPr lang="en-GB" dirty="0" smtClean="0"/>
              <a:t>:</a:t>
            </a:r>
          </a:p>
          <a:p>
            <a:pPr marL="0" indent="0">
              <a:buNone/>
            </a:pPr>
            <a:r>
              <a:rPr lang="en-GB" dirty="0" smtClean="0"/>
              <a:t>- Descriptive studies; types and characteristics</a:t>
            </a:r>
            <a:endParaRPr lang="en-GB" dirty="0"/>
          </a:p>
        </p:txBody>
      </p:sp>
    </p:spTree>
    <p:extLst>
      <p:ext uri="{BB962C8B-B14F-4D97-AF65-F5344CB8AC3E}">
        <p14:creationId xmlns:p14="http://schemas.microsoft.com/office/powerpoint/2010/main" xmlns="" val="4030400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1524000"/>
            <a:ext cx="8305800" cy="355600"/>
          </a:xfrm>
          <a:noFill/>
        </p:spPr>
        <p:txBody>
          <a:bodyPr>
            <a:normAutofit fontScale="90000"/>
          </a:bodyPr>
          <a:lstStyle/>
          <a:p>
            <a:pPr eaLnBrk="1" hangingPunct="1"/>
            <a:r>
              <a:rPr lang="en-US" altLang="en-US" sz="4000"/>
              <a:t>Interpreting the Odds Ratio</a:t>
            </a:r>
            <a:endParaRPr lang="en-US" altLang="en-US" smtClean="0"/>
          </a:p>
        </p:txBody>
      </p:sp>
      <p:sp>
        <p:nvSpPr>
          <p:cNvPr id="21507" name="Text Box 7"/>
          <p:cNvSpPr txBox="1">
            <a:spLocks noChangeArrowheads="1"/>
          </p:cNvSpPr>
          <p:nvPr/>
        </p:nvSpPr>
        <p:spPr bwMode="auto">
          <a:xfrm>
            <a:off x="2743200" y="3657600"/>
            <a:ext cx="7391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endParaRPr lang="ar-JO" altLang="en-US" sz="2400">
              <a:latin typeface="Times New Roman" panose="02020603050405020304" pitchFamily="18" charset="0"/>
            </a:endParaRPr>
          </a:p>
        </p:txBody>
      </p:sp>
      <p:sp>
        <p:nvSpPr>
          <p:cNvPr id="21508" name="Text Box 8"/>
          <p:cNvSpPr txBox="1">
            <a:spLocks noChangeArrowheads="1"/>
          </p:cNvSpPr>
          <p:nvPr/>
        </p:nvSpPr>
        <p:spPr bwMode="auto">
          <a:xfrm>
            <a:off x="2743200" y="4495800"/>
            <a:ext cx="73152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b="1" dirty="0"/>
              <a:t>Those with CHD are </a:t>
            </a:r>
            <a:r>
              <a:rPr lang="en-US" altLang="en-US" b="1" dirty="0">
                <a:solidFill>
                  <a:srgbClr val="CC3300"/>
                </a:solidFill>
              </a:rPr>
              <a:t>1.62 times</a:t>
            </a:r>
            <a:r>
              <a:rPr lang="en-US" altLang="en-US" b="1" dirty="0"/>
              <a:t> more likely to be smokers than those without CHD</a:t>
            </a:r>
          </a:p>
        </p:txBody>
      </p:sp>
      <p:sp>
        <p:nvSpPr>
          <p:cNvPr id="21509" name="Text Box 9"/>
          <p:cNvSpPr txBox="1">
            <a:spLocks noChangeArrowheads="1"/>
          </p:cNvSpPr>
          <p:nvPr/>
        </p:nvSpPr>
        <p:spPr bwMode="auto">
          <a:xfrm>
            <a:off x="2819400" y="2514600"/>
            <a:ext cx="7467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GB" dirty="0"/>
              <a:t>T</a:t>
            </a:r>
            <a:r>
              <a:rPr lang="en-GB" dirty="0" smtClean="0"/>
              <a:t>he </a:t>
            </a:r>
            <a:r>
              <a:rPr lang="en-GB" dirty="0"/>
              <a:t>odds of </a:t>
            </a:r>
            <a:r>
              <a:rPr lang="en-GB" dirty="0" smtClean="0"/>
              <a:t>being a smoker were </a:t>
            </a:r>
            <a:r>
              <a:rPr lang="en-GB" b="1" dirty="0">
                <a:solidFill>
                  <a:srgbClr val="CC3300"/>
                </a:solidFill>
              </a:rPr>
              <a:t>1.6 times </a:t>
            </a:r>
            <a:r>
              <a:rPr lang="en-GB" dirty="0"/>
              <a:t>higher among case-patients than controls.</a:t>
            </a:r>
            <a:endParaRPr lang="en-US" altLang="en-US" b="1" dirty="0"/>
          </a:p>
        </p:txBody>
      </p:sp>
      <p:sp>
        <p:nvSpPr>
          <p:cNvPr id="21510" name="Text Box 10"/>
          <p:cNvSpPr txBox="1">
            <a:spLocks noChangeArrowheads="1"/>
          </p:cNvSpPr>
          <p:nvPr/>
        </p:nvSpPr>
        <p:spPr bwMode="auto">
          <a:xfrm>
            <a:off x="5791200" y="3733801"/>
            <a:ext cx="9144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4000">
                <a:latin typeface="Times New Roman" panose="02020603050405020304" pitchFamily="18" charset="0"/>
              </a:rPr>
              <a:t>or</a:t>
            </a:r>
            <a:endParaRPr lang="en-US" altLang="en-US" sz="3600">
              <a:latin typeface="Times New Roman" panose="02020603050405020304" pitchFamily="18" charset="0"/>
            </a:endParaRPr>
          </a:p>
        </p:txBody>
      </p:sp>
    </p:spTree>
    <p:extLst>
      <p:ext uri="{BB962C8B-B14F-4D97-AF65-F5344CB8AC3E}">
        <p14:creationId xmlns:p14="http://schemas.microsoft.com/office/powerpoint/2010/main" xmlns="" val="642756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Limitations Of C-C studies:</a:t>
            </a:r>
            <a:endParaRPr lang="en-GB" dirty="0"/>
          </a:p>
        </p:txBody>
      </p:sp>
      <p:sp>
        <p:nvSpPr>
          <p:cNvPr id="19459" name="Rectangle 3"/>
          <p:cNvSpPr>
            <a:spLocks noGrp="1" noChangeArrowheads="1"/>
          </p:cNvSpPr>
          <p:nvPr>
            <p:ph idx="1"/>
          </p:nvPr>
        </p:nvSpPr>
        <p:spPr>
          <a:xfrm>
            <a:off x="838199" y="1313645"/>
            <a:ext cx="10881575" cy="4863318"/>
          </a:xfrm>
        </p:spPr>
        <p:txBody>
          <a:bodyPr>
            <a:normAutofit/>
          </a:bodyPr>
          <a:lstStyle/>
          <a:p>
            <a:pPr>
              <a:buFont typeface="Wingdings" panose="05000000000000000000" pitchFamily="2" charset="2"/>
              <a:buChar char="v"/>
            </a:pPr>
            <a:r>
              <a:rPr lang="en-GB" b="1" dirty="0"/>
              <a:t>Particularly prone to bias; especially selection, recall and observer </a:t>
            </a:r>
            <a:r>
              <a:rPr lang="en-GB" b="1" dirty="0" smtClean="0"/>
              <a:t>bias</a:t>
            </a:r>
          </a:p>
          <a:p>
            <a:pPr>
              <a:buFont typeface="Wingdings" panose="05000000000000000000" pitchFamily="2" charset="2"/>
              <a:buChar char="v"/>
            </a:pPr>
            <a:r>
              <a:rPr lang="en-US" altLang="en-US" b="1" dirty="0" smtClean="0">
                <a:latin typeface="Arial" panose="020B0604020202020204" pitchFamily="34" charset="0"/>
              </a:rPr>
              <a:t>Problems </a:t>
            </a:r>
            <a:r>
              <a:rPr lang="en-US" altLang="en-US" b="1" dirty="0">
                <a:latin typeface="Arial" panose="020B0604020202020204" pitchFamily="34" charset="0"/>
              </a:rPr>
              <a:t>with assessing </a:t>
            </a:r>
            <a:r>
              <a:rPr lang="en-US" altLang="en-US" b="1" dirty="0" smtClean="0">
                <a:latin typeface="Arial" panose="020B0604020202020204" pitchFamily="34" charset="0"/>
              </a:rPr>
              <a:t>direction (potential </a:t>
            </a:r>
            <a:r>
              <a:rPr lang="en-US" altLang="en-US" b="1" dirty="0">
                <a:latin typeface="Arial" panose="020B0604020202020204" pitchFamily="34" charset="0"/>
              </a:rPr>
              <a:t>for reverse </a:t>
            </a:r>
            <a:r>
              <a:rPr lang="en-US" altLang="en-US" b="1" dirty="0" smtClean="0">
                <a:latin typeface="Arial" panose="020B0604020202020204" pitchFamily="34" charset="0"/>
              </a:rPr>
              <a:t>causality)</a:t>
            </a:r>
            <a:endParaRPr lang="en-US" altLang="en-US" b="1" dirty="0">
              <a:latin typeface="Arial" panose="020B0604020202020204" pitchFamily="34" charset="0"/>
            </a:endParaRPr>
          </a:p>
          <a:p>
            <a:pPr>
              <a:buFont typeface="Wingdings" panose="05000000000000000000" pitchFamily="2" charset="2"/>
              <a:buChar char="v"/>
            </a:pPr>
            <a:r>
              <a:rPr lang="en-US" altLang="en-US" b="1" dirty="0" smtClean="0">
                <a:latin typeface="Arial" panose="020B0604020202020204" pitchFamily="34" charset="0"/>
              </a:rPr>
              <a:t>Not </a:t>
            </a:r>
            <a:r>
              <a:rPr lang="en-US" altLang="en-US" b="1" dirty="0">
                <a:latin typeface="Arial" panose="020B0604020202020204" pitchFamily="34" charset="0"/>
              </a:rPr>
              <a:t>suitable for rare exposures</a:t>
            </a:r>
          </a:p>
          <a:p>
            <a:pPr>
              <a:buFont typeface="Wingdings" panose="05000000000000000000" pitchFamily="2" charset="2"/>
              <a:buChar char="v"/>
            </a:pPr>
            <a:r>
              <a:rPr lang="en-US" altLang="en-US" b="1" dirty="0" smtClean="0">
                <a:latin typeface="Arial" panose="020B0604020202020204" pitchFamily="34" charset="0"/>
              </a:rPr>
              <a:t>Not </a:t>
            </a:r>
            <a:r>
              <a:rPr lang="en-US" altLang="en-US" b="1" dirty="0">
                <a:latin typeface="Arial" panose="020B0604020202020204" pitchFamily="34" charset="0"/>
              </a:rPr>
              <a:t>suitable for studying multiple outcomes for </a:t>
            </a:r>
            <a:r>
              <a:rPr lang="en-US" altLang="en-US" b="1" dirty="0" smtClean="0">
                <a:latin typeface="Arial" panose="020B0604020202020204" pitchFamily="34" charset="0"/>
              </a:rPr>
              <a:t>a single </a:t>
            </a:r>
            <a:r>
              <a:rPr lang="en-US" altLang="en-US" b="1" dirty="0">
                <a:latin typeface="Arial" panose="020B0604020202020204" pitchFamily="34" charset="0"/>
              </a:rPr>
              <a:t>exposure</a:t>
            </a:r>
          </a:p>
          <a:p>
            <a:pPr>
              <a:buFont typeface="Wingdings" panose="05000000000000000000" pitchFamily="2" charset="2"/>
              <a:buChar char="v"/>
            </a:pPr>
            <a:r>
              <a:rPr lang="en-US" altLang="en-US" b="1" dirty="0" smtClean="0">
                <a:latin typeface="Arial" panose="020B0604020202020204" pitchFamily="34" charset="0"/>
              </a:rPr>
              <a:t>Cannot </a:t>
            </a:r>
            <a:r>
              <a:rPr lang="en-US" altLang="en-US" b="1" dirty="0">
                <a:latin typeface="Arial" panose="020B0604020202020204" pitchFamily="34" charset="0"/>
              </a:rPr>
              <a:t>estimate incidence or prevalence</a:t>
            </a:r>
          </a:p>
          <a:p>
            <a:pPr>
              <a:buFont typeface="Wingdings" panose="05000000000000000000" pitchFamily="2" charset="2"/>
              <a:buChar char="v"/>
            </a:pPr>
            <a:r>
              <a:rPr lang="en-US" altLang="en-US" b="1" dirty="0" smtClean="0">
                <a:latin typeface="Arial" panose="020B0604020202020204" pitchFamily="34" charset="0"/>
              </a:rPr>
              <a:t>Further </a:t>
            </a:r>
            <a:r>
              <a:rPr lang="en-US" altLang="en-US" b="1" dirty="0">
                <a:latin typeface="Arial" panose="020B0604020202020204" pitchFamily="34" charset="0"/>
              </a:rPr>
              <a:t>limitations if using prevalent cases</a:t>
            </a:r>
            <a:r>
              <a:rPr lang="en-US" altLang="en-US" b="1" dirty="0" smtClean="0">
                <a:latin typeface="Arial" panose="020B0604020202020204" pitchFamily="34" charset="0"/>
                <a:cs typeface="Courier New" panose="02070309020205020404" pitchFamily="49" charset="0"/>
              </a:rPr>
              <a:t> </a:t>
            </a:r>
            <a:r>
              <a:rPr lang="en-US" altLang="en-US" b="1" dirty="0" smtClean="0">
                <a:latin typeface="Arial" panose="020B0604020202020204" pitchFamily="34" charset="0"/>
                <a:cs typeface="Times New Roman" panose="02020603050405020304" pitchFamily="18" charset="0"/>
              </a:rPr>
              <a:t>	</a:t>
            </a:r>
            <a:endParaRPr lang="en-US" altLang="en-US" b="1" dirty="0">
              <a:solidFill>
                <a:schemeClr val="tx2"/>
              </a:solidFill>
              <a:latin typeface="Arial" panose="020B0604020202020204" pitchFamily="34" charset="0"/>
            </a:endParaRPr>
          </a:p>
        </p:txBody>
      </p:sp>
    </p:spTree>
    <p:extLst>
      <p:ext uri="{BB962C8B-B14F-4D97-AF65-F5344CB8AC3E}">
        <p14:creationId xmlns:p14="http://schemas.microsoft.com/office/powerpoint/2010/main" xmlns="" val="84756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828800" y="152400"/>
            <a:ext cx="8458200" cy="1371600"/>
          </a:xfrm>
        </p:spPr>
        <p:txBody>
          <a:bodyPr/>
          <a:lstStyle/>
          <a:p>
            <a:r>
              <a:rPr lang="en-US" altLang="en-US" sz="3600" b="1">
                <a:latin typeface="Arial" panose="020B0604020202020204" pitchFamily="34" charset="0"/>
                <a:cs typeface="Courier New" panose="02070309020205020404" pitchFamily="49" charset="0"/>
              </a:rPr>
              <a:t>SOME IMPORTANT DISCOVERIES</a:t>
            </a:r>
            <a:r>
              <a:rPr lang="en-US" altLang="en-US" sz="3600" b="1">
                <a:latin typeface="Arial" panose="020B0604020202020204" pitchFamily="34" charset="0"/>
              </a:rPr>
              <a:t> MADE IN CASE CONTROL STUDIES</a:t>
            </a:r>
            <a:endParaRPr lang="en-US" altLang="en-US" sz="3600"/>
          </a:p>
        </p:txBody>
      </p:sp>
      <p:sp>
        <p:nvSpPr>
          <p:cNvPr id="21507" name="Rectangle 3"/>
          <p:cNvSpPr>
            <a:spLocks noGrp="1" noChangeArrowheads="1"/>
          </p:cNvSpPr>
          <p:nvPr>
            <p:ph type="body" idx="1"/>
          </p:nvPr>
        </p:nvSpPr>
        <p:spPr>
          <a:xfrm>
            <a:off x="2362200" y="1828800"/>
            <a:ext cx="7772400" cy="4114800"/>
          </a:xfrm>
        </p:spPr>
        <p:txBody>
          <a:bodyPr/>
          <a:lstStyle/>
          <a:p>
            <a:pPr>
              <a:lnSpc>
                <a:spcPct val="90000"/>
              </a:lnSpc>
              <a:buFontTx/>
              <a:buNone/>
            </a:pPr>
            <a:r>
              <a:rPr lang="en-US" altLang="en-US">
                <a:latin typeface="Courier New" panose="02070309020205020404" pitchFamily="49" charset="0"/>
                <a:cs typeface="Courier New" panose="02070309020205020404" pitchFamily="49" charset="0"/>
              </a:rPr>
              <a:t> 	</a:t>
            </a:r>
            <a:r>
              <a:rPr lang="en-US" altLang="en-US" b="1">
                <a:solidFill>
                  <a:schemeClr val="tx2"/>
                </a:solidFill>
                <a:latin typeface="Arial" panose="020B0604020202020204" pitchFamily="34" charset="0"/>
                <a:cs typeface="Courier New" panose="02070309020205020404" pitchFamily="49" charset="0"/>
              </a:rPr>
              <a:t>1950's</a:t>
            </a:r>
            <a:endParaRPr lang="en-US" altLang="en-US" b="1">
              <a:solidFill>
                <a:schemeClr val="tx2"/>
              </a:solidFill>
              <a:latin typeface="Arial" panose="020B0604020202020204" pitchFamily="34" charset="0"/>
              <a:cs typeface="Times New Roman" panose="02020603050405020304" pitchFamily="18" charset="0"/>
            </a:endParaRPr>
          </a:p>
          <a:p>
            <a:pPr>
              <a:lnSpc>
                <a:spcPct val="90000"/>
              </a:lnSpc>
            </a:pPr>
            <a:r>
              <a:rPr lang="en-US" altLang="en-US" b="1">
                <a:latin typeface="Arial" panose="020B0604020202020204" pitchFamily="34" charset="0"/>
                <a:cs typeface="Courier New" panose="02070309020205020404" pitchFamily="49" charset="0"/>
              </a:rPr>
              <a:t>Cigarette smoking and lung cancer</a:t>
            </a:r>
            <a:endParaRPr lang="en-US" altLang="en-US" b="1">
              <a:latin typeface="Arial" panose="020B0604020202020204" pitchFamily="34" charset="0"/>
              <a:cs typeface="Times New Roman" panose="02020603050405020304" pitchFamily="18" charset="0"/>
            </a:endParaRPr>
          </a:p>
          <a:p>
            <a:pPr>
              <a:lnSpc>
                <a:spcPct val="90000"/>
              </a:lnSpc>
              <a:buFontTx/>
              <a:buNone/>
            </a:pPr>
            <a:r>
              <a:rPr lang="en-US" altLang="en-US" b="1">
                <a:latin typeface="Arial" panose="020B0604020202020204" pitchFamily="34" charset="0"/>
                <a:cs typeface="Courier New" panose="02070309020205020404" pitchFamily="49" charset="0"/>
              </a:rPr>
              <a:t>		</a:t>
            </a:r>
            <a:endParaRPr lang="en-US" altLang="en-US" b="1">
              <a:latin typeface="Arial" panose="020B0604020202020204" pitchFamily="34" charset="0"/>
              <a:cs typeface="Times New Roman" panose="02020603050405020304" pitchFamily="18" charset="0"/>
            </a:endParaRPr>
          </a:p>
          <a:p>
            <a:pPr>
              <a:lnSpc>
                <a:spcPct val="90000"/>
              </a:lnSpc>
              <a:buFontTx/>
              <a:buNone/>
            </a:pPr>
            <a:r>
              <a:rPr lang="en-US" altLang="en-US" b="1">
                <a:latin typeface="Arial" panose="020B0604020202020204" pitchFamily="34" charset="0"/>
                <a:cs typeface="Courier New" panose="02070309020205020404" pitchFamily="49" charset="0"/>
              </a:rPr>
              <a:t>	</a:t>
            </a:r>
            <a:r>
              <a:rPr lang="en-US" altLang="en-US" b="1">
                <a:solidFill>
                  <a:schemeClr val="tx2"/>
                </a:solidFill>
                <a:latin typeface="Arial" panose="020B0604020202020204" pitchFamily="34" charset="0"/>
                <a:cs typeface="Courier New" panose="02070309020205020404" pitchFamily="49" charset="0"/>
              </a:rPr>
              <a:t>1970's</a:t>
            </a:r>
            <a:endParaRPr lang="en-US" altLang="en-US" b="1">
              <a:solidFill>
                <a:schemeClr val="tx2"/>
              </a:solidFill>
              <a:latin typeface="Arial" panose="020B0604020202020204" pitchFamily="34" charset="0"/>
              <a:cs typeface="Times New Roman" panose="02020603050405020304" pitchFamily="18" charset="0"/>
            </a:endParaRPr>
          </a:p>
          <a:p>
            <a:pPr>
              <a:lnSpc>
                <a:spcPct val="90000"/>
              </a:lnSpc>
            </a:pPr>
            <a:r>
              <a:rPr lang="en-US" altLang="en-US" b="1">
                <a:latin typeface="Arial" panose="020B0604020202020204" pitchFamily="34" charset="0"/>
                <a:cs typeface="Courier New" panose="02070309020205020404" pitchFamily="49" charset="0"/>
              </a:rPr>
              <a:t>Diethyl stilbestrol and vaginal adenocarcinoma</a:t>
            </a:r>
            <a:endParaRPr lang="en-US" altLang="en-US" b="1">
              <a:latin typeface="Arial" panose="020B0604020202020204" pitchFamily="34" charset="0"/>
              <a:cs typeface="Times New Roman" panose="02020603050405020304" pitchFamily="18" charset="0"/>
            </a:endParaRPr>
          </a:p>
          <a:p>
            <a:pPr>
              <a:lnSpc>
                <a:spcPct val="90000"/>
              </a:lnSpc>
            </a:pPr>
            <a:r>
              <a:rPr lang="en-US" altLang="en-US" b="1">
                <a:latin typeface="Arial" panose="020B0604020202020204" pitchFamily="34" charset="0"/>
                <a:cs typeface="Courier New" panose="02070309020205020404" pitchFamily="49" charset="0"/>
              </a:rPr>
              <a:t>Post-menopausal estrogens and endometrial cancer </a:t>
            </a:r>
          </a:p>
        </p:txBody>
      </p:sp>
    </p:spTree>
    <p:extLst>
      <p:ext uri="{BB962C8B-B14F-4D97-AF65-F5344CB8AC3E}">
        <p14:creationId xmlns:p14="http://schemas.microsoft.com/office/powerpoint/2010/main" xmlns="" val="3103272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2133600" y="914400"/>
            <a:ext cx="8458200" cy="5486400"/>
          </a:xfrm>
        </p:spPr>
        <p:txBody>
          <a:bodyPr/>
          <a:lstStyle/>
          <a:p>
            <a:pPr>
              <a:buFontTx/>
              <a:buNone/>
            </a:pPr>
            <a:r>
              <a:rPr lang="en-US" altLang="en-US" b="1" dirty="0">
                <a:latin typeface="Courier New" panose="02070309020205020404" pitchFamily="49" charset="0"/>
                <a:cs typeface="Courier New" panose="02070309020205020404" pitchFamily="49" charset="0"/>
              </a:rPr>
              <a:t> </a:t>
            </a:r>
            <a:r>
              <a:rPr lang="en-US" altLang="en-US" dirty="0">
                <a:cs typeface="Times New Roman" panose="02020603050405020304" pitchFamily="18" charset="0"/>
              </a:rPr>
              <a:t>	</a:t>
            </a:r>
            <a:r>
              <a:rPr lang="en-US" altLang="en-US" b="1" dirty="0">
                <a:solidFill>
                  <a:schemeClr val="tx2"/>
                </a:solidFill>
                <a:latin typeface="Arial" panose="020B0604020202020204" pitchFamily="34" charset="0"/>
                <a:cs typeface="Courier New" panose="02070309020205020404" pitchFamily="49" charset="0"/>
              </a:rPr>
              <a:t>1980's</a:t>
            </a:r>
            <a:endParaRPr lang="en-US" altLang="en-US" b="1" dirty="0">
              <a:solidFill>
                <a:schemeClr val="tx2"/>
              </a:solidFill>
              <a:latin typeface="Arial" panose="020B0604020202020204" pitchFamily="34" charset="0"/>
              <a:cs typeface="Times New Roman" panose="02020603050405020304" pitchFamily="18" charset="0"/>
            </a:endParaRPr>
          </a:p>
          <a:p>
            <a:r>
              <a:rPr lang="en-US" altLang="en-US" b="1" dirty="0">
                <a:latin typeface="Arial" panose="020B0604020202020204" pitchFamily="34" charset="0"/>
                <a:cs typeface="Courier New" panose="02070309020205020404" pitchFamily="49" charset="0"/>
              </a:rPr>
              <a:t>Aspirin and Reyes syndrome</a:t>
            </a:r>
            <a:endParaRPr lang="en-US" altLang="en-US" b="1" dirty="0">
              <a:latin typeface="Arial" panose="020B0604020202020204" pitchFamily="34" charset="0"/>
              <a:cs typeface="Times New Roman" panose="02020603050405020304" pitchFamily="18" charset="0"/>
            </a:endParaRPr>
          </a:p>
          <a:p>
            <a:r>
              <a:rPr lang="en-US" altLang="en-US" b="1" dirty="0">
                <a:latin typeface="Arial" panose="020B0604020202020204" pitchFamily="34" charset="0"/>
                <a:cs typeface="Courier New" panose="02070309020205020404" pitchFamily="49" charset="0"/>
              </a:rPr>
              <a:t>Tampon use and toxic shock syndrome</a:t>
            </a:r>
            <a:endParaRPr lang="en-US" altLang="en-US" b="1" dirty="0">
              <a:latin typeface="Arial" panose="020B0604020202020204" pitchFamily="34" charset="0"/>
              <a:cs typeface="Times New Roman" panose="02020603050405020304" pitchFamily="18" charset="0"/>
            </a:endParaRPr>
          </a:p>
          <a:p>
            <a:r>
              <a:rPr lang="en-US" altLang="en-US" b="1" dirty="0" smtClean="0">
                <a:latin typeface="Arial" panose="020B0604020202020204" pitchFamily="34" charset="0"/>
                <a:cs typeface="Courier New" panose="02070309020205020404" pitchFamily="49" charset="0"/>
              </a:rPr>
              <a:t>AIDS </a:t>
            </a:r>
            <a:r>
              <a:rPr lang="en-US" altLang="en-US" b="1" dirty="0">
                <a:latin typeface="Arial" panose="020B0604020202020204" pitchFamily="34" charset="0"/>
                <a:cs typeface="Courier New" panose="02070309020205020404" pitchFamily="49" charset="0"/>
              </a:rPr>
              <a:t>and sexual practices</a:t>
            </a:r>
            <a:endParaRPr lang="en-US" altLang="en-US" b="1" dirty="0">
              <a:latin typeface="Arial" panose="020B0604020202020204" pitchFamily="34" charset="0"/>
              <a:cs typeface="Times New Roman" panose="02020603050405020304" pitchFamily="18" charset="0"/>
            </a:endParaRPr>
          </a:p>
          <a:p>
            <a:pPr>
              <a:buFontTx/>
              <a:buNone/>
            </a:pPr>
            <a:r>
              <a:rPr lang="en-US" altLang="en-US" b="1" dirty="0">
                <a:latin typeface="Arial" panose="020B0604020202020204" pitchFamily="34" charset="0"/>
                <a:cs typeface="Courier New" panose="02070309020205020404" pitchFamily="49" charset="0"/>
              </a:rPr>
              <a:t>	</a:t>
            </a:r>
            <a:r>
              <a:rPr lang="en-US" altLang="en-US" b="1" dirty="0">
                <a:solidFill>
                  <a:schemeClr val="tx2"/>
                </a:solidFill>
                <a:latin typeface="Arial" panose="020B0604020202020204" pitchFamily="34" charset="0"/>
                <a:cs typeface="Courier New" panose="02070309020205020404" pitchFamily="49" charset="0"/>
              </a:rPr>
              <a:t>1990's</a:t>
            </a:r>
            <a:endParaRPr lang="en-US" altLang="en-US" b="1" dirty="0">
              <a:solidFill>
                <a:schemeClr val="tx2"/>
              </a:solidFill>
              <a:latin typeface="Arial" panose="020B0604020202020204" pitchFamily="34" charset="0"/>
              <a:cs typeface="Times New Roman" panose="02020603050405020304" pitchFamily="18" charset="0"/>
            </a:endParaRPr>
          </a:p>
          <a:p>
            <a:r>
              <a:rPr lang="en-US" altLang="en-US" b="1" dirty="0">
                <a:latin typeface="Arial" panose="020B0604020202020204" pitchFamily="34" charset="0"/>
                <a:cs typeface="Courier New" panose="02070309020205020404" pitchFamily="49" charset="0"/>
              </a:rPr>
              <a:t>Vaccine effectiveness</a:t>
            </a:r>
          </a:p>
          <a:p>
            <a:r>
              <a:rPr lang="en-US" altLang="en-US" b="1" dirty="0">
                <a:latin typeface="Arial" panose="020B0604020202020204" pitchFamily="34" charset="0"/>
                <a:cs typeface="Courier New" panose="02070309020205020404" pitchFamily="49" charset="0"/>
              </a:rPr>
              <a:t>Diet and cancer</a:t>
            </a:r>
            <a:endParaRPr lang="en-US" altLang="en-US" dirty="0"/>
          </a:p>
        </p:txBody>
      </p:sp>
    </p:spTree>
    <p:extLst>
      <p:ext uri="{BB962C8B-B14F-4D97-AF65-F5344CB8AC3E}">
        <p14:creationId xmlns:p14="http://schemas.microsoft.com/office/powerpoint/2010/main" xmlns="" val="3946101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82730"/>
          </a:xfrm>
        </p:spPr>
        <p:txBody>
          <a:bodyPr>
            <a:normAutofit/>
          </a:bodyPr>
          <a:lstStyle/>
          <a:p>
            <a:pPr algn="ctr"/>
            <a:r>
              <a:rPr lang="en-GB" sz="8000" b="1" dirty="0">
                <a:solidFill>
                  <a:srgbClr val="7030A0"/>
                </a:solidFill>
                <a:effectLst>
                  <a:outerShdw blurRad="38100" dist="38100" dir="2700000" algn="tl">
                    <a:srgbClr val="000000">
                      <a:alpha val="43137"/>
                    </a:srgbClr>
                  </a:outerShdw>
                </a:effectLst>
              </a:rPr>
              <a:t>Cohort studies</a:t>
            </a:r>
            <a:endParaRPr lang="en-GB" sz="80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043496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is a cohort?</a:t>
            </a:r>
            <a:br>
              <a:rPr lang="en-GB" b="1" dirty="0"/>
            </a:br>
            <a:endParaRPr lang="en-GB" dirty="0"/>
          </a:p>
        </p:txBody>
      </p:sp>
      <p:sp>
        <p:nvSpPr>
          <p:cNvPr id="3" name="Content Placeholder 2"/>
          <p:cNvSpPr>
            <a:spLocks noGrp="1"/>
          </p:cNvSpPr>
          <p:nvPr>
            <p:ph idx="1"/>
          </p:nvPr>
        </p:nvSpPr>
        <p:spPr>
          <a:xfrm>
            <a:off x="443345" y="1825625"/>
            <a:ext cx="6095999" cy="4351338"/>
          </a:xfrm>
        </p:spPr>
        <p:txBody>
          <a:bodyPr>
            <a:normAutofit/>
          </a:bodyPr>
          <a:lstStyle/>
          <a:p>
            <a:pPr marL="0" indent="0">
              <a:buNone/>
            </a:pPr>
            <a:r>
              <a:rPr lang="en-GB" sz="4000" b="1" dirty="0" smtClean="0">
                <a:solidFill>
                  <a:srgbClr val="FF0000"/>
                </a:solidFill>
              </a:rPr>
              <a:t>Cohort: </a:t>
            </a:r>
            <a:r>
              <a:rPr lang="en-GB" sz="4000" b="1" u="sng" dirty="0" smtClean="0">
                <a:solidFill>
                  <a:srgbClr val="7030A0"/>
                </a:solidFill>
              </a:rPr>
              <a:t>a </a:t>
            </a:r>
            <a:r>
              <a:rPr lang="en-GB" sz="4000" b="1" u="sng" dirty="0">
                <a:solidFill>
                  <a:srgbClr val="7030A0"/>
                </a:solidFill>
              </a:rPr>
              <a:t>group of individuals who share a </a:t>
            </a:r>
            <a:r>
              <a:rPr lang="en-GB" sz="4000" b="1" u="sng" dirty="0" smtClean="0">
                <a:solidFill>
                  <a:srgbClr val="7030A0"/>
                </a:solidFill>
              </a:rPr>
              <a:t>common characteristic</a:t>
            </a:r>
            <a:endParaRPr lang="en-GB" sz="4000" b="1" u="sng" dirty="0">
              <a:solidFill>
                <a:srgbClr val="7030A0"/>
              </a:solidFill>
            </a:endParaRPr>
          </a:p>
          <a:p>
            <a:pPr marL="0" indent="0">
              <a:buNone/>
            </a:pPr>
            <a:r>
              <a:rPr lang="en-GB" sz="4000" dirty="0"/>
              <a:t>– e.g. </a:t>
            </a:r>
            <a:r>
              <a:rPr lang="en-GB" sz="4000" dirty="0" smtClean="0"/>
              <a:t>age, sex, workers </a:t>
            </a:r>
            <a:r>
              <a:rPr lang="en-GB" sz="4000" dirty="0"/>
              <a:t>in a </a:t>
            </a:r>
            <a:r>
              <a:rPr lang="en-GB" sz="4000" dirty="0" smtClean="0"/>
              <a:t>factory, etc.. </a:t>
            </a:r>
            <a:r>
              <a:rPr lang="en-GB" sz="4000" dirty="0"/>
              <a:t>What are other examples of cohorts?</a:t>
            </a:r>
          </a:p>
          <a:p>
            <a:pPr marL="0" indent="0">
              <a:buNone/>
            </a:pPr>
            <a:endParaRPr lang="en-GB" sz="4000" dirty="0"/>
          </a:p>
        </p:txBody>
      </p:sp>
      <p:pic>
        <p:nvPicPr>
          <p:cNvPr id="2050" name="Picture 2" descr="Image result for cohor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19611" y="898092"/>
            <a:ext cx="4352925" cy="300889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2052" name="Picture 4" descr="Image result for cohor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19611" y="4275933"/>
            <a:ext cx="4352925" cy="24384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09497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lnSpcReduction="10000"/>
          </a:bodyPr>
          <a:lstStyle/>
          <a:p>
            <a:pPr marL="0" indent="0">
              <a:buNone/>
            </a:pPr>
            <a:r>
              <a:rPr lang="en-GB" b="1" dirty="0" smtClean="0"/>
              <a:t>Cohort </a:t>
            </a:r>
            <a:r>
              <a:rPr lang="en-GB" b="1" dirty="0"/>
              <a:t>defined by its exposure to a potential risk factor</a:t>
            </a:r>
          </a:p>
          <a:p>
            <a:pPr marL="0" indent="0">
              <a:buNone/>
            </a:pPr>
            <a:r>
              <a:rPr lang="en-GB" dirty="0"/>
              <a:t>– e.g. factory workers exposed or not exposed to a chemical</a:t>
            </a:r>
          </a:p>
          <a:p>
            <a:pPr marL="0" indent="0">
              <a:buNone/>
            </a:pPr>
            <a:r>
              <a:rPr lang="en-GB" dirty="0" smtClean="0"/>
              <a:t> </a:t>
            </a:r>
            <a:r>
              <a:rPr lang="en-GB" b="1" i="1" dirty="0">
                <a:solidFill>
                  <a:srgbClr val="FF0000"/>
                </a:solidFill>
              </a:rPr>
              <a:t>Cohort members should be free of the outcome </a:t>
            </a:r>
            <a:r>
              <a:rPr lang="en-GB" b="1" i="1" dirty="0" smtClean="0">
                <a:solidFill>
                  <a:srgbClr val="FF0000"/>
                </a:solidFill>
              </a:rPr>
              <a:t>under investigation </a:t>
            </a:r>
            <a:r>
              <a:rPr lang="en-GB" b="1" i="1" dirty="0">
                <a:solidFill>
                  <a:srgbClr val="FF0000"/>
                </a:solidFill>
              </a:rPr>
              <a:t>at the start of the study</a:t>
            </a:r>
          </a:p>
          <a:p>
            <a:pPr marL="0" indent="0">
              <a:buNone/>
            </a:pPr>
            <a:r>
              <a:rPr lang="en-GB" b="1" dirty="0" smtClean="0"/>
              <a:t>The </a:t>
            </a:r>
            <a:r>
              <a:rPr lang="en-GB" b="1" dirty="0"/>
              <a:t>outcome of interest could </a:t>
            </a:r>
            <a:r>
              <a:rPr lang="en-GB" b="1" dirty="0" smtClean="0"/>
              <a:t>be: </a:t>
            </a:r>
            <a:endParaRPr lang="en-GB" b="1" dirty="0"/>
          </a:p>
          <a:p>
            <a:pPr marL="0" indent="0">
              <a:buNone/>
            </a:pPr>
            <a:r>
              <a:rPr lang="en-GB" dirty="0"/>
              <a:t>– </a:t>
            </a:r>
            <a:r>
              <a:rPr lang="en-GB" dirty="0" smtClean="0"/>
              <a:t>Development </a:t>
            </a:r>
            <a:r>
              <a:rPr lang="en-GB" dirty="0"/>
              <a:t>of a disease (so the cohort are disease free at the</a:t>
            </a:r>
          </a:p>
          <a:p>
            <a:pPr marL="0" indent="0">
              <a:buNone/>
            </a:pPr>
            <a:r>
              <a:rPr lang="en-GB" dirty="0"/>
              <a:t>start)</a:t>
            </a:r>
          </a:p>
          <a:p>
            <a:pPr marL="0" indent="0">
              <a:buNone/>
            </a:pPr>
            <a:r>
              <a:rPr lang="en-GB" dirty="0"/>
              <a:t>– </a:t>
            </a:r>
            <a:r>
              <a:rPr lang="en-GB" dirty="0" smtClean="0"/>
              <a:t>Death </a:t>
            </a:r>
            <a:r>
              <a:rPr lang="en-GB" dirty="0"/>
              <a:t>(or survival) in a cohort of people with a disease</a:t>
            </a:r>
          </a:p>
          <a:p>
            <a:pPr marL="0" indent="0">
              <a:buNone/>
            </a:pPr>
            <a:r>
              <a:rPr lang="en-GB" dirty="0"/>
              <a:t>– </a:t>
            </a:r>
            <a:r>
              <a:rPr lang="en-GB" dirty="0" smtClean="0"/>
              <a:t>Other </a:t>
            </a:r>
            <a:r>
              <a:rPr lang="en-GB" dirty="0"/>
              <a:t>outcomes e.g. admission to hospital</a:t>
            </a:r>
          </a:p>
          <a:p>
            <a:endParaRPr lang="en-GB" dirty="0"/>
          </a:p>
        </p:txBody>
      </p:sp>
    </p:spTree>
    <p:extLst>
      <p:ext uri="{BB962C8B-B14F-4D97-AF65-F5344CB8AC3E}">
        <p14:creationId xmlns:p14="http://schemas.microsoft.com/office/powerpoint/2010/main" xmlns="" val="3008134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p:txBody>
          <a:bodyPr/>
          <a:lstStyle/>
          <a:p>
            <a:pPr rtl="0" eaLnBrk="1" hangingPunct="1">
              <a:buFontTx/>
              <a:buChar char="•"/>
            </a:pPr>
            <a:r>
              <a:rPr lang="en-US" altLang="en-US" sz="2900" b="1" dirty="0">
                <a:latin typeface="+mn-lt"/>
              </a:rPr>
              <a:t>Cohort study is undertaken to support the existence of association between suspected cause and disease</a:t>
            </a:r>
          </a:p>
        </p:txBody>
      </p:sp>
      <p:sp>
        <p:nvSpPr>
          <p:cNvPr id="3075" name="Rectangle 3"/>
          <p:cNvSpPr>
            <a:spLocks noGrp="1" noChangeArrowheads="1"/>
          </p:cNvSpPr>
          <p:nvPr>
            <p:ph type="body" sz="half" idx="1"/>
          </p:nvPr>
        </p:nvSpPr>
        <p:spPr>
          <a:xfrm>
            <a:off x="1427017" y="1600201"/>
            <a:ext cx="10155383" cy="4756149"/>
          </a:xfrm>
        </p:spPr>
        <p:txBody>
          <a:bodyPr/>
          <a:lstStyle/>
          <a:p>
            <a:pPr algn="l" rtl="0" eaLnBrk="1" hangingPunct="1">
              <a:lnSpc>
                <a:spcPct val="115000"/>
              </a:lnSpc>
              <a:spcBef>
                <a:spcPct val="25000"/>
              </a:spcBef>
              <a:spcAft>
                <a:spcPct val="20000"/>
              </a:spcAft>
            </a:pPr>
            <a:r>
              <a:rPr lang="en-US" altLang="en-US" sz="2400" dirty="0"/>
              <a:t>A major limitation of cross-sectional surveys and case-control studies is </a:t>
            </a:r>
            <a:r>
              <a:rPr lang="en-US" altLang="en-US" sz="2400" dirty="0" smtClean="0"/>
              <a:t>the difficulty </a:t>
            </a:r>
            <a:r>
              <a:rPr lang="en-US" altLang="en-US" sz="2400" dirty="0"/>
              <a:t>in determining if </a:t>
            </a:r>
            <a:r>
              <a:rPr lang="en-US" altLang="en-US" sz="2400" u="sng" dirty="0"/>
              <a:t>exposure</a:t>
            </a:r>
            <a:r>
              <a:rPr lang="en-US" altLang="en-US" sz="2400" dirty="0"/>
              <a:t> or </a:t>
            </a:r>
            <a:r>
              <a:rPr lang="en-US" altLang="en-US" sz="2400" u="sng" dirty="0"/>
              <a:t>risk factor</a:t>
            </a:r>
            <a:r>
              <a:rPr lang="en-US" altLang="en-US" sz="2400" dirty="0"/>
              <a:t> </a:t>
            </a:r>
            <a:r>
              <a:rPr lang="en-US" altLang="en-US" sz="2400" dirty="0" smtClean="0"/>
              <a:t>preceded </a:t>
            </a:r>
            <a:r>
              <a:rPr lang="en-US" altLang="en-US" sz="2400" dirty="0"/>
              <a:t>the </a:t>
            </a:r>
            <a:r>
              <a:rPr lang="en-US" altLang="en-US" sz="2400" u="sng" dirty="0"/>
              <a:t>disease</a:t>
            </a:r>
            <a:r>
              <a:rPr lang="en-US" altLang="en-US" sz="2400" dirty="0"/>
              <a:t> or </a:t>
            </a:r>
            <a:r>
              <a:rPr lang="en-US" altLang="en-US" sz="2400" u="sng" dirty="0"/>
              <a:t>outcome</a:t>
            </a:r>
            <a:r>
              <a:rPr lang="en-US" altLang="en-US" sz="2400" dirty="0"/>
              <a:t>.</a:t>
            </a:r>
          </a:p>
          <a:p>
            <a:pPr algn="l" rtl="0" eaLnBrk="1" hangingPunct="1">
              <a:lnSpc>
                <a:spcPct val="90000"/>
              </a:lnSpc>
            </a:pPr>
            <a:r>
              <a:rPr lang="en-US" altLang="en-US" sz="2400" u="sng" dirty="0"/>
              <a:t>Cohort Study:</a:t>
            </a:r>
          </a:p>
          <a:p>
            <a:pPr algn="l" rtl="0" eaLnBrk="1" hangingPunct="1">
              <a:lnSpc>
                <a:spcPct val="90000"/>
              </a:lnSpc>
            </a:pPr>
            <a:endParaRPr lang="en-US" altLang="en-US" sz="2400" u="sng" dirty="0"/>
          </a:p>
          <a:p>
            <a:pPr lvl="1" algn="l" rtl="0" eaLnBrk="1" hangingPunct="1">
              <a:lnSpc>
                <a:spcPct val="90000"/>
              </a:lnSpc>
              <a:buFont typeface="Wingdings" panose="05000000000000000000" pitchFamily="2" charset="2"/>
              <a:buNone/>
            </a:pPr>
            <a:r>
              <a:rPr lang="en-US" altLang="en-US" dirty="0" smtClean="0"/>
              <a:t>		Key Point:</a:t>
            </a:r>
          </a:p>
          <a:p>
            <a:pPr lvl="1" algn="l" rtl="0" eaLnBrk="1" hangingPunct="1">
              <a:lnSpc>
                <a:spcPct val="90000"/>
              </a:lnSpc>
              <a:buFont typeface="Wingdings" panose="05000000000000000000" pitchFamily="2" charset="2"/>
              <a:buNone/>
            </a:pPr>
            <a:endParaRPr lang="en-US" altLang="en-US" dirty="0" smtClean="0"/>
          </a:p>
          <a:p>
            <a:pPr lvl="1" algn="l" rtl="0" eaLnBrk="1" hangingPunct="1">
              <a:lnSpc>
                <a:spcPct val="90000"/>
              </a:lnSpc>
            </a:pPr>
            <a:r>
              <a:rPr lang="en-US" altLang="en-US" dirty="0" smtClean="0"/>
              <a:t>Presence or absence of risk factor is determined </a:t>
            </a:r>
            <a:r>
              <a:rPr lang="en-US" altLang="en-US" u="sng" dirty="0" smtClean="0"/>
              <a:t>before </a:t>
            </a:r>
            <a:r>
              <a:rPr lang="en-US" altLang="en-US" dirty="0" smtClean="0"/>
              <a:t>outcome occurs.</a:t>
            </a:r>
          </a:p>
          <a:p>
            <a:pPr algn="l" rtl="0" eaLnBrk="1" hangingPunct="1">
              <a:lnSpc>
                <a:spcPct val="90000"/>
              </a:lnSpc>
            </a:pPr>
            <a:endParaRPr lang="en-US" altLang="en-US" sz="2400"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38386D22-0831-411B-B539-6983E0484EF5}" type="slidenum">
              <a:rPr lang="en-US" altLang="en-US">
                <a:solidFill>
                  <a:srgbClr val="898989"/>
                </a:solidFill>
              </a:rPr>
              <a:pPr eaLnBrk="1" hangingPunct="1"/>
              <a:t>27</a:t>
            </a:fld>
            <a:endParaRPr lang="en-US" altLang="en-US">
              <a:solidFill>
                <a:srgbClr val="898989"/>
              </a:solidFill>
            </a:endParaRPr>
          </a:p>
        </p:txBody>
      </p:sp>
      <p:pic>
        <p:nvPicPr>
          <p:cNvPr id="3" name="Picture 2" descr="Related imag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58064" y="3198791"/>
            <a:ext cx="1363579" cy="13335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572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872" y="-180975"/>
            <a:ext cx="10515600" cy="1325563"/>
          </a:xfrm>
        </p:spPr>
        <p:txBody>
          <a:bodyPr/>
          <a:lstStyle/>
          <a:p>
            <a:r>
              <a:rPr lang="en-GB" b="1" dirty="0" smtClean="0">
                <a:solidFill>
                  <a:srgbClr val="7030A0"/>
                </a:solidFill>
                <a:latin typeface="Arial Black" panose="020B0A04020102020204" pitchFamily="34" charset="0"/>
              </a:rPr>
              <a:t>Case-control vs cohort</a:t>
            </a:r>
            <a:endParaRPr lang="en-GB" b="1" dirty="0">
              <a:solidFill>
                <a:srgbClr val="7030A0"/>
              </a:solidFill>
              <a:latin typeface="Arial Black" panose="020B0A04020102020204" pitchFamily="34" charset="0"/>
            </a:endParaRPr>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rotWithShape="1">
          <a:blip r:embed="rId2"/>
          <a:srcRect l="17310" t="23958" r="18800" b="11080"/>
          <a:stretch/>
        </p:blipFill>
        <p:spPr>
          <a:xfrm>
            <a:off x="678873" y="846583"/>
            <a:ext cx="10515599" cy="6011417"/>
          </a:xfrm>
          <a:prstGeom prst="rect">
            <a:avLst/>
          </a:prstGeom>
        </p:spPr>
      </p:pic>
    </p:spTree>
    <p:extLst>
      <p:ext uri="{BB962C8B-B14F-4D97-AF65-F5344CB8AC3E}">
        <p14:creationId xmlns:p14="http://schemas.microsoft.com/office/powerpoint/2010/main" xmlns="" val="2746436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7710"/>
          </a:xfrm>
        </p:spPr>
        <p:txBody>
          <a:bodyPr>
            <a:normAutofit fontScale="90000"/>
          </a:bodyPr>
          <a:lstStyle/>
          <a:p>
            <a:r>
              <a:rPr lang="en-GB" b="1" dirty="0">
                <a:solidFill>
                  <a:srgbClr val="7030A0"/>
                </a:solidFill>
                <a:latin typeface="Arial Black" panose="020B0A04020102020204" pitchFamily="34" charset="0"/>
              </a:rPr>
              <a:t>Types of cohort study</a:t>
            </a:r>
            <a:r>
              <a:rPr lang="en-GB" b="1" dirty="0"/>
              <a:t/>
            </a:r>
            <a:br>
              <a:rPr lang="en-GB" b="1" dirty="0"/>
            </a:br>
            <a:endParaRPr lang="en-GB" dirty="0"/>
          </a:p>
        </p:txBody>
      </p:sp>
      <p:sp>
        <p:nvSpPr>
          <p:cNvPr id="3" name="Content Placeholder 2"/>
          <p:cNvSpPr>
            <a:spLocks noGrp="1"/>
          </p:cNvSpPr>
          <p:nvPr>
            <p:ph idx="1"/>
          </p:nvPr>
        </p:nvSpPr>
        <p:spPr>
          <a:xfrm>
            <a:off x="304801" y="595745"/>
            <a:ext cx="11499272" cy="6012873"/>
          </a:xfrm>
        </p:spPr>
        <p:txBody>
          <a:bodyPr>
            <a:noAutofit/>
          </a:bodyPr>
          <a:lstStyle/>
          <a:p>
            <a:pPr marL="0" indent="0">
              <a:buNone/>
            </a:pPr>
            <a:r>
              <a:rPr lang="en-GB" sz="2400" b="1" dirty="0" smtClean="0">
                <a:solidFill>
                  <a:srgbClr val="FF0000"/>
                </a:solidFill>
              </a:rPr>
              <a:t>Also </a:t>
            </a:r>
            <a:r>
              <a:rPr lang="en-GB" sz="2400" b="1" dirty="0">
                <a:solidFill>
                  <a:srgbClr val="FF0000"/>
                </a:solidFill>
              </a:rPr>
              <a:t>known as:</a:t>
            </a:r>
          </a:p>
          <a:p>
            <a:pPr>
              <a:buFont typeface="Wingdings" panose="05000000000000000000" pitchFamily="2" charset="2"/>
              <a:buChar char="v"/>
            </a:pPr>
            <a:r>
              <a:rPr lang="en-GB" sz="2400" b="1" dirty="0"/>
              <a:t>– incidence studies</a:t>
            </a:r>
          </a:p>
          <a:p>
            <a:pPr>
              <a:buFont typeface="Wingdings" panose="05000000000000000000" pitchFamily="2" charset="2"/>
              <a:buChar char="v"/>
            </a:pPr>
            <a:r>
              <a:rPr lang="en-GB" sz="2400" b="1" dirty="0"/>
              <a:t>– longitudinal studies</a:t>
            </a:r>
          </a:p>
          <a:p>
            <a:pPr>
              <a:buFont typeface="Wingdings" panose="05000000000000000000" pitchFamily="2" charset="2"/>
              <a:buChar char="v"/>
            </a:pPr>
            <a:r>
              <a:rPr lang="en-GB" sz="2400" b="1" dirty="0"/>
              <a:t>– follow-up studies</a:t>
            </a:r>
          </a:p>
          <a:p>
            <a:pPr>
              <a:buFont typeface="Wingdings" panose="05000000000000000000" pitchFamily="2" charset="2"/>
              <a:buChar char="v"/>
            </a:pPr>
            <a:r>
              <a:rPr lang="en-GB" sz="2400" b="1" dirty="0"/>
              <a:t>– (prospective studies</a:t>
            </a:r>
            <a:r>
              <a:rPr lang="en-GB" sz="2400" b="1" dirty="0" smtClean="0"/>
              <a:t>)</a:t>
            </a:r>
          </a:p>
          <a:p>
            <a:pPr marL="0" indent="0">
              <a:buNone/>
            </a:pPr>
            <a:r>
              <a:rPr lang="en-GB" sz="2400" b="1" dirty="0" smtClean="0">
                <a:solidFill>
                  <a:srgbClr val="FF0000"/>
                </a:solidFill>
              </a:rPr>
              <a:t>May </a:t>
            </a:r>
            <a:r>
              <a:rPr lang="en-GB" sz="2400" b="1" dirty="0">
                <a:solidFill>
                  <a:srgbClr val="FF0000"/>
                </a:solidFill>
              </a:rPr>
              <a:t>be:</a:t>
            </a:r>
          </a:p>
          <a:p>
            <a:pPr>
              <a:buFont typeface="Wingdings" panose="05000000000000000000" pitchFamily="2" charset="2"/>
              <a:buChar char="v"/>
            </a:pPr>
            <a:r>
              <a:rPr lang="en-GB" sz="2400" b="1" dirty="0"/>
              <a:t>– descriptive</a:t>
            </a:r>
          </a:p>
          <a:p>
            <a:pPr>
              <a:buFont typeface="Wingdings" panose="05000000000000000000" pitchFamily="2" charset="2"/>
              <a:buChar char="v"/>
            </a:pPr>
            <a:r>
              <a:rPr lang="en-GB" sz="2400" b="1" dirty="0"/>
              <a:t>– analytical</a:t>
            </a:r>
          </a:p>
          <a:p>
            <a:pPr marL="0" indent="0">
              <a:buNone/>
            </a:pPr>
            <a:r>
              <a:rPr lang="en-GB" sz="2400" b="1" dirty="0" smtClean="0">
                <a:solidFill>
                  <a:srgbClr val="FF0000"/>
                </a:solidFill>
              </a:rPr>
              <a:t>Two </a:t>
            </a:r>
            <a:r>
              <a:rPr lang="en-GB" sz="2400" b="1" dirty="0">
                <a:solidFill>
                  <a:srgbClr val="FF0000"/>
                </a:solidFill>
              </a:rPr>
              <a:t>main types:</a:t>
            </a:r>
          </a:p>
          <a:p>
            <a:pPr>
              <a:buFont typeface="Wingdings" panose="05000000000000000000" pitchFamily="2" charset="2"/>
              <a:buChar char="v"/>
            </a:pPr>
            <a:r>
              <a:rPr lang="en-GB" sz="2400" b="1" i="1" dirty="0">
                <a:solidFill>
                  <a:srgbClr val="0070C0"/>
                </a:solidFill>
                <a:effectLst>
                  <a:outerShdw blurRad="38100" dist="38100" dir="2700000" algn="tl">
                    <a:srgbClr val="000000">
                      <a:alpha val="43137"/>
                    </a:srgbClr>
                  </a:outerShdw>
                </a:effectLst>
              </a:rPr>
              <a:t>– Prospective cohort studies</a:t>
            </a:r>
          </a:p>
          <a:p>
            <a:pPr marL="0" indent="0">
              <a:buNone/>
            </a:pPr>
            <a:r>
              <a:rPr lang="en-GB" sz="2400" dirty="0" smtClean="0"/>
              <a:t>Start </a:t>
            </a:r>
            <a:r>
              <a:rPr lang="en-GB" sz="2400" dirty="0"/>
              <a:t>now and follow-up into the future</a:t>
            </a:r>
          </a:p>
          <a:p>
            <a:pPr>
              <a:buFont typeface="Wingdings" panose="05000000000000000000" pitchFamily="2" charset="2"/>
              <a:buChar char="v"/>
            </a:pPr>
            <a:r>
              <a:rPr lang="en-GB" sz="2400" b="1" i="1" dirty="0">
                <a:solidFill>
                  <a:srgbClr val="0070C0"/>
                </a:solidFill>
                <a:effectLst>
                  <a:outerShdw blurRad="38100" dist="38100" dir="2700000" algn="tl">
                    <a:srgbClr val="000000">
                      <a:alpha val="43137"/>
                    </a:srgbClr>
                  </a:outerShdw>
                </a:effectLst>
              </a:rPr>
              <a:t>– Retrospective (or historical) cohort studies</a:t>
            </a:r>
          </a:p>
          <a:p>
            <a:pPr marL="0" indent="0">
              <a:buNone/>
            </a:pPr>
            <a:r>
              <a:rPr lang="en-GB" sz="2400" dirty="0" smtClean="0"/>
              <a:t> </a:t>
            </a:r>
            <a:r>
              <a:rPr lang="en-GB" sz="2400" dirty="0"/>
              <a:t>Use existing data on exposures and outcomes</a:t>
            </a:r>
          </a:p>
        </p:txBody>
      </p:sp>
    </p:spTree>
    <p:extLst>
      <p:ext uri="{BB962C8B-B14F-4D97-AF65-F5344CB8AC3E}">
        <p14:creationId xmlns:p14="http://schemas.microsoft.com/office/powerpoint/2010/main" xmlns="" val="2661884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graphicFrame>
        <p:nvGraphicFramePr>
          <p:cNvPr id="4" name="Content Placeholder 3"/>
          <p:cNvGraphicFramePr>
            <a:graphicFrameLocks noGrp="1"/>
          </p:cNvGraphicFramePr>
          <p:nvPr/>
        </p:nvGraphicFramePr>
        <p:xfrm>
          <a:off x="244492" y="141194"/>
          <a:ext cx="11703016" cy="657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flipH="1">
            <a:off x="3245005" y="3824868"/>
            <a:ext cx="2642839" cy="713678"/>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6" name="Straight Arrow Connector 5"/>
          <p:cNvCxnSpPr/>
          <p:nvPr/>
        </p:nvCxnSpPr>
        <p:spPr>
          <a:xfrm>
            <a:off x="3278459" y="3914078"/>
            <a:ext cx="2286000" cy="6579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34667" y="4310602"/>
            <a:ext cx="837792" cy="9009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546387" y="4310602"/>
            <a:ext cx="837792" cy="9009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558991" y="4281490"/>
            <a:ext cx="837792" cy="9009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3811865" y="4281491"/>
            <a:ext cx="1155934" cy="9009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430625" y="4217526"/>
            <a:ext cx="837792" cy="900953"/>
          </a:xfrm>
          <a:prstGeom prst="ellipse">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283375" y="4223006"/>
            <a:ext cx="837792" cy="9009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6418021" y="4259436"/>
            <a:ext cx="837792" cy="9009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70737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mph" presetSubtype="0" grpId="1" nodeType="clickEffect">
                                  <p:stCondLst>
                                    <p:cond delay="0"/>
                                  </p:stCondLst>
                                  <p:childTnLst>
                                    <p:set>
                                      <p:cBhvr rctx="PPT">
                                        <p:cTn id="46" dur="indefinite"/>
                                        <p:tgtEl>
                                          <p:spTgt spid="9"/>
                                        </p:tgtEl>
                                        <p:attrNameLst>
                                          <p:attrName>style.opacity</p:attrName>
                                        </p:attrNameLst>
                                      </p:cBhvr>
                                      <p:to>
                                        <p:strVal val="0.25"/>
                                      </p:to>
                                    </p:set>
                                    <p:animEffect filter="image" prLst="opacity: 0.25">
                                      <p:cBhvr rctx="IE">
                                        <p:cTn id="47" dur="indefinite"/>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Prospective vs retrospective cohort</a:t>
            </a:r>
            <a:br>
              <a:rPr lang="en-GB" b="1" dirty="0"/>
            </a:br>
            <a:r>
              <a:rPr lang="en-GB" b="1" dirty="0"/>
              <a:t>studies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0506" t="23958" r="19121" b="13163"/>
          <a:stretch/>
        </p:blipFill>
        <p:spPr>
          <a:xfrm>
            <a:off x="838201" y="1690689"/>
            <a:ext cx="10093036" cy="4765530"/>
          </a:xfrm>
          <a:prstGeom prst="rect">
            <a:avLst/>
          </a:prstGeom>
          <a:solidFill>
            <a:srgbClr val="FFFFFF">
              <a:shade val="85000"/>
            </a:srgbClr>
          </a:solidFill>
          <a:ln w="1905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Oval 4"/>
          <p:cNvSpPr/>
          <p:nvPr/>
        </p:nvSpPr>
        <p:spPr>
          <a:xfrm>
            <a:off x="4668983" y="5093710"/>
            <a:ext cx="1953491" cy="8152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a:solidFill>
                  <a:schemeClr val="tx1"/>
                </a:solidFill>
              </a:ln>
            </a:endParaRPr>
          </a:p>
        </p:txBody>
      </p:sp>
      <p:cxnSp>
        <p:nvCxnSpPr>
          <p:cNvPr id="7" name="Straight Connector 6"/>
          <p:cNvCxnSpPr/>
          <p:nvPr/>
        </p:nvCxnSpPr>
        <p:spPr>
          <a:xfrm>
            <a:off x="5645728" y="1825625"/>
            <a:ext cx="0" cy="336983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54280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Retrospective cohort VS case-control</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7426" t="14679" r="27745" b="54637"/>
          <a:stretch/>
        </p:blipFill>
        <p:spPr>
          <a:xfrm>
            <a:off x="696532" y="1266646"/>
            <a:ext cx="10515600" cy="4733347"/>
          </a:xfrm>
          <a:prstGeom prst="rect">
            <a:avLst/>
          </a:prstGeom>
        </p:spPr>
      </p:pic>
    </p:spTree>
    <p:extLst>
      <p:ext uri="{BB962C8B-B14F-4D97-AF65-F5344CB8AC3E}">
        <p14:creationId xmlns:p14="http://schemas.microsoft.com/office/powerpoint/2010/main" xmlns="" val="3395484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52600" y="990601"/>
            <a:ext cx="8229600" cy="714375"/>
          </a:xfrm>
        </p:spPr>
        <p:txBody>
          <a:bodyPr/>
          <a:lstStyle/>
          <a:p>
            <a:pPr rtl="0" eaLnBrk="1" hangingPunct="1"/>
            <a:r>
              <a:rPr lang="en-US" altLang="en-US" sz="4000">
                <a:solidFill>
                  <a:srgbClr val="FF0000"/>
                </a:solidFill>
              </a:rPr>
              <a:t>Elements of cohort study</a:t>
            </a:r>
            <a:r>
              <a:rPr lang="en-US" altLang="en-US" sz="3800"/>
              <a:t>	</a:t>
            </a:r>
          </a:p>
        </p:txBody>
      </p:sp>
      <p:sp>
        <p:nvSpPr>
          <p:cNvPr id="11267" name="Rectangle 3"/>
          <p:cNvSpPr>
            <a:spLocks noGrp="1" noChangeArrowheads="1"/>
          </p:cNvSpPr>
          <p:nvPr>
            <p:ph idx="1"/>
          </p:nvPr>
        </p:nvSpPr>
        <p:spPr>
          <a:xfrm>
            <a:off x="1981200" y="2209800"/>
            <a:ext cx="8229600" cy="3429000"/>
          </a:xfrm>
        </p:spPr>
        <p:txBody>
          <a:bodyPr/>
          <a:lstStyle/>
          <a:p>
            <a:pPr marL="514350" indent="-514350">
              <a:buFont typeface="+mj-lt"/>
              <a:buAutoNum type="alphaUcPeriod"/>
              <a:defRPr/>
            </a:pPr>
            <a:r>
              <a:rPr lang="en-US" dirty="0" smtClean="0"/>
              <a:t>Selection of study subjects</a:t>
            </a:r>
          </a:p>
          <a:p>
            <a:pPr marL="514350" indent="-514350">
              <a:buFont typeface="+mj-lt"/>
              <a:buAutoNum type="alphaUcPeriod"/>
              <a:defRPr/>
            </a:pPr>
            <a:r>
              <a:rPr lang="en-US" dirty="0" smtClean="0"/>
              <a:t>Obtaining data on exposure </a:t>
            </a:r>
          </a:p>
          <a:p>
            <a:pPr marL="514350" indent="-514350">
              <a:buFont typeface="+mj-lt"/>
              <a:buAutoNum type="alphaUcPeriod"/>
              <a:defRPr/>
            </a:pPr>
            <a:r>
              <a:rPr lang="en-US" dirty="0" smtClean="0"/>
              <a:t>Selection of comparison group</a:t>
            </a:r>
          </a:p>
          <a:p>
            <a:pPr marL="514350" indent="-514350">
              <a:buFont typeface="+mj-lt"/>
              <a:buAutoNum type="alphaUcPeriod"/>
              <a:defRPr/>
            </a:pPr>
            <a:r>
              <a:rPr lang="en-US" dirty="0" smtClean="0"/>
              <a:t>Follow up</a:t>
            </a:r>
          </a:p>
          <a:p>
            <a:pPr marL="514350" indent="-514350">
              <a:buFont typeface="+mj-lt"/>
              <a:buAutoNum type="alphaUcPeriod"/>
              <a:defRPr/>
            </a:pPr>
            <a:r>
              <a:rPr lang="en-US" dirty="0" smtClean="0"/>
              <a:t>Analysis</a:t>
            </a:r>
          </a:p>
          <a:p>
            <a:pPr algn="l" rtl="0" eaLnBrk="1" hangingPunct="1">
              <a:defRPr/>
            </a:pPr>
            <a:endParaRPr lang="en-US" dirty="0" smtClean="0"/>
          </a:p>
          <a:p>
            <a:pPr algn="l" rtl="0" eaLnBrk="1" hangingPunct="1">
              <a:defRPr/>
            </a:pPr>
            <a:endParaRPr lang="en-US" dirty="0" smtClean="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FB58040-24B1-4329-B765-300A8E28A695}" type="slidenum">
              <a:rPr lang="en-US" altLang="en-US">
                <a:solidFill>
                  <a:srgbClr val="898989"/>
                </a:solidFill>
              </a:rPr>
              <a:pPr eaLnBrk="1" hangingPunct="1"/>
              <a:t>32</a:t>
            </a:fld>
            <a:endParaRPr lang="en-US" altLang="en-US">
              <a:solidFill>
                <a:srgbClr val="898989"/>
              </a:solidFill>
            </a:endParaRPr>
          </a:p>
        </p:txBody>
      </p:sp>
    </p:spTree>
    <p:extLst>
      <p:ext uri="{BB962C8B-B14F-4D97-AF65-F5344CB8AC3E}">
        <p14:creationId xmlns:p14="http://schemas.microsoft.com/office/powerpoint/2010/main" xmlns="" val="10344342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6"/>
          <p:cNvSpPr>
            <a:spLocks noChangeArrowheads="1"/>
          </p:cNvSpPr>
          <p:nvPr/>
        </p:nvSpPr>
        <p:spPr bwMode="auto">
          <a:xfrm>
            <a:off x="1981200" y="274638"/>
            <a:ext cx="8229600" cy="1143000"/>
          </a:xfrm>
          <a:prstGeom prst="rect">
            <a:avLst/>
          </a:prstGeom>
          <a:noFill/>
          <a:ln w="9525">
            <a:noFill/>
            <a:miter lim="800000"/>
            <a:headEnd/>
            <a:tailEnd/>
          </a:ln>
          <a:effectLst/>
        </p:spPr>
        <p:txBody>
          <a:bodyPr anchor="ctr"/>
          <a:lstStyle/>
          <a:p>
            <a:pPr algn="ctr">
              <a:defRPr/>
            </a:pPr>
            <a:r>
              <a:rPr lang="en-US" sz="3800" dirty="0">
                <a:solidFill>
                  <a:schemeClr val="tx2"/>
                </a:solidFill>
                <a:effectLst>
                  <a:outerShdw blurRad="38100" dist="38100" dir="2700000" algn="tl">
                    <a:srgbClr val="000000"/>
                  </a:outerShdw>
                </a:effectLst>
              </a:rPr>
              <a:t>S</a:t>
            </a:r>
            <a:r>
              <a:rPr lang="en-US" sz="3800" dirty="0" smtClean="0">
                <a:solidFill>
                  <a:schemeClr val="tx2"/>
                </a:solidFill>
                <a:effectLst>
                  <a:outerShdw blurRad="38100" dist="38100" dir="2700000" algn="tl">
                    <a:srgbClr val="000000"/>
                  </a:outerShdw>
                </a:effectLst>
              </a:rPr>
              <a:t>election </a:t>
            </a:r>
            <a:r>
              <a:rPr lang="en-US" sz="3800" dirty="0">
                <a:solidFill>
                  <a:schemeClr val="tx2"/>
                </a:solidFill>
                <a:effectLst>
                  <a:outerShdw blurRad="38100" dist="38100" dir="2700000" algn="tl">
                    <a:srgbClr val="000000"/>
                  </a:outerShdw>
                </a:effectLst>
              </a:rPr>
              <a:t>of </a:t>
            </a:r>
            <a:r>
              <a:rPr lang="en-US" sz="3800" dirty="0" smtClean="0">
                <a:solidFill>
                  <a:schemeClr val="tx2"/>
                </a:solidFill>
                <a:effectLst>
                  <a:outerShdw blurRad="38100" dist="38100" dir="2700000" algn="tl">
                    <a:srgbClr val="000000"/>
                  </a:outerShdw>
                </a:effectLst>
              </a:rPr>
              <a:t>study population</a:t>
            </a:r>
            <a:endParaRPr lang="en-US" sz="3800" dirty="0">
              <a:solidFill>
                <a:schemeClr val="tx2"/>
              </a:solidFill>
              <a:effectLst>
                <a:outerShdw blurRad="38100" dist="38100" dir="2700000" algn="tl">
                  <a:srgbClr val="000000"/>
                </a:outerShdw>
              </a:effectLst>
            </a:endParaRPr>
          </a:p>
        </p:txBody>
      </p:sp>
      <p:sp>
        <p:nvSpPr>
          <p:cNvPr id="9219" name="Rectangle 7"/>
          <p:cNvSpPr>
            <a:spLocks noChangeArrowheads="1"/>
          </p:cNvSpPr>
          <p:nvPr/>
        </p:nvSpPr>
        <p:spPr bwMode="auto">
          <a:xfrm>
            <a:off x="1981200" y="1600201"/>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514350" indent="-51435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lnSpc>
                <a:spcPct val="150000"/>
              </a:lnSpc>
              <a:spcBef>
                <a:spcPct val="20000"/>
              </a:spcBef>
              <a:buClr>
                <a:schemeClr val="hlink"/>
              </a:buClr>
              <a:buSzPct val="80000"/>
              <a:buFont typeface="Calibri" panose="020F0502020204030204" pitchFamily="34" charset="0"/>
              <a:buAutoNum type="arabicPeriod"/>
            </a:pPr>
            <a:r>
              <a:rPr lang="en-US" altLang="en-US" sz="2800" dirty="0"/>
              <a:t>Both the cohorts </a:t>
            </a:r>
            <a:r>
              <a:rPr lang="en-US" altLang="en-US" sz="2800" b="1" dirty="0">
                <a:solidFill>
                  <a:srgbClr val="FF0000"/>
                </a:solidFill>
              </a:rPr>
              <a:t>are free of the disease</a:t>
            </a:r>
            <a:r>
              <a:rPr lang="en-US" altLang="en-US" sz="2800" dirty="0"/>
              <a:t>.</a:t>
            </a:r>
          </a:p>
          <a:p>
            <a:pPr eaLnBrk="1" hangingPunct="1">
              <a:lnSpc>
                <a:spcPct val="150000"/>
              </a:lnSpc>
              <a:spcBef>
                <a:spcPct val="20000"/>
              </a:spcBef>
              <a:buClr>
                <a:schemeClr val="hlink"/>
              </a:buClr>
              <a:buSzPct val="80000"/>
              <a:buFont typeface="Calibri" panose="020F0502020204030204" pitchFamily="34" charset="0"/>
              <a:buAutoNum type="arabicPeriod"/>
            </a:pPr>
            <a:r>
              <a:rPr lang="en-US" altLang="en-US" sz="2800" dirty="0"/>
              <a:t>Both the groups should </a:t>
            </a:r>
            <a:r>
              <a:rPr lang="en-US" altLang="en-US" sz="2800" dirty="0" smtClean="0"/>
              <a:t>be equally </a:t>
            </a:r>
            <a:r>
              <a:rPr lang="en-US" altLang="en-US" sz="2800" dirty="0"/>
              <a:t>susceptible to disease </a:t>
            </a:r>
          </a:p>
          <a:p>
            <a:pPr eaLnBrk="1" hangingPunct="1">
              <a:lnSpc>
                <a:spcPct val="150000"/>
              </a:lnSpc>
              <a:spcBef>
                <a:spcPct val="20000"/>
              </a:spcBef>
              <a:buClr>
                <a:schemeClr val="hlink"/>
              </a:buClr>
              <a:buSzPct val="80000"/>
              <a:buFont typeface="Calibri" panose="020F0502020204030204" pitchFamily="34" charset="0"/>
              <a:buAutoNum type="arabicPeriod"/>
            </a:pPr>
            <a:r>
              <a:rPr lang="en-US" altLang="en-US" sz="2800" dirty="0"/>
              <a:t>Both the groups should be comparable </a:t>
            </a:r>
          </a:p>
          <a:p>
            <a:pPr eaLnBrk="1" hangingPunct="1">
              <a:lnSpc>
                <a:spcPct val="150000"/>
              </a:lnSpc>
              <a:spcBef>
                <a:spcPct val="20000"/>
              </a:spcBef>
              <a:buClr>
                <a:schemeClr val="hlink"/>
              </a:buClr>
              <a:buSzPct val="80000"/>
              <a:buFont typeface="Calibri" panose="020F0502020204030204" pitchFamily="34" charset="0"/>
              <a:buAutoNum type="arabicPeriod"/>
            </a:pPr>
            <a:r>
              <a:rPr lang="en-US" altLang="en-US" sz="2800" dirty="0"/>
              <a:t>Diagnostic and eligibility criteria for the disease should be defined well in advance.</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7A00141-80A8-4119-83CC-D50BD7F7063E}" type="slidenum">
              <a:rPr lang="en-US" altLang="en-US">
                <a:solidFill>
                  <a:srgbClr val="898989"/>
                </a:solidFill>
              </a:rPr>
              <a:pPr eaLnBrk="1" hangingPunct="1"/>
              <a:t>33</a:t>
            </a:fld>
            <a:endParaRPr lang="en-US" altLang="en-US">
              <a:solidFill>
                <a:srgbClr val="898989"/>
              </a:solidFill>
            </a:endParaRPr>
          </a:p>
        </p:txBody>
      </p:sp>
    </p:spTree>
    <p:extLst>
      <p:ext uri="{BB962C8B-B14F-4D97-AF65-F5344CB8AC3E}">
        <p14:creationId xmlns:p14="http://schemas.microsoft.com/office/powerpoint/2010/main" xmlns="" val="3263052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1" y="143452"/>
            <a:ext cx="10515600" cy="1061893"/>
          </a:xfrm>
        </p:spPr>
        <p:txBody>
          <a:bodyPr>
            <a:normAutofit fontScale="90000"/>
          </a:bodyPr>
          <a:lstStyle/>
          <a:p>
            <a:r>
              <a:rPr lang="en-GB" b="1" dirty="0"/>
              <a:t>Selection of study population</a:t>
            </a:r>
            <a:br>
              <a:rPr lang="en-GB" b="1" dirty="0"/>
            </a:br>
            <a:endParaRPr lang="en-GB" dirty="0"/>
          </a:p>
        </p:txBody>
      </p:sp>
      <p:sp>
        <p:nvSpPr>
          <p:cNvPr id="3" name="Content Placeholder 2"/>
          <p:cNvSpPr>
            <a:spLocks noGrp="1"/>
          </p:cNvSpPr>
          <p:nvPr>
            <p:ph idx="1"/>
          </p:nvPr>
        </p:nvSpPr>
        <p:spPr>
          <a:xfrm>
            <a:off x="249381" y="762000"/>
            <a:ext cx="11471563" cy="5957455"/>
          </a:xfrm>
        </p:spPr>
        <p:txBody>
          <a:bodyPr>
            <a:normAutofit/>
          </a:bodyPr>
          <a:lstStyle/>
          <a:p>
            <a:pPr marL="0" indent="0">
              <a:buNone/>
            </a:pPr>
            <a:r>
              <a:rPr lang="en-GB" sz="4000" b="1" dirty="0" smtClean="0">
                <a:effectLst>
                  <a:outerShdw blurRad="38100" dist="38100" dir="2700000" algn="tl">
                    <a:srgbClr val="000000">
                      <a:alpha val="43137"/>
                    </a:srgbClr>
                  </a:outerShdw>
                </a:effectLst>
              </a:rPr>
              <a:t>Common </a:t>
            </a:r>
            <a:r>
              <a:rPr lang="en-GB" sz="4000" b="1" dirty="0">
                <a:effectLst>
                  <a:outerShdw blurRad="38100" dist="38100" dir="2700000" algn="tl">
                    <a:srgbClr val="000000">
                      <a:alpha val="43137"/>
                    </a:srgbClr>
                  </a:outerShdw>
                </a:effectLst>
              </a:rPr>
              <a:t>exposure</a:t>
            </a:r>
          </a:p>
          <a:p>
            <a:pPr marL="0" indent="0">
              <a:buNone/>
            </a:pPr>
            <a:r>
              <a:rPr lang="en-GB" dirty="0"/>
              <a:t>– Select study population </a:t>
            </a:r>
            <a:r>
              <a:rPr lang="en-GB" b="1" i="1" dirty="0">
                <a:solidFill>
                  <a:srgbClr val="FF0000"/>
                </a:solidFill>
              </a:rPr>
              <a:t>before</a:t>
            </a:r>
            <a:r>
              <a:rPr lang="en-GB" dirty="0"/>
              <a:t> classifying individuals by exposure status</a:t>
            </a:r>
          </a:p>
          <a:p>
            <a:pPr>
              <a:buFont typeface="Wingdings" panose="05000000000000000000" pitchFamily="2" charset="2"/>
              <a:buChar char="§"/>
            </a:pPr>
            <a:r>
              <a:rPr lang="en-GB" dirty="0" smtClean="0"/>
              <a:t>Sample </a:t>
            </a:r>
            <a:r>
              <a:rPr lang="en-GB" dirty="0"/>
              <a:t>of general population</a:t>
            </a:r>
          </a:p>
          <a:p>
            <a:pPr>
              <a:buFont typeface="Wingdings" panose="05000000000000000000" pitchFamily="2" charset="2"/>
              <a:buChar char="§"/>
            </a:pPr>
            <a:r>
              <a:rPr lang="en-GB" dirty="0" smtClean="0"/>
              <a:t>Occupational </a:t>
            </a:r>
            <a:r>
              <a:rPr lang="en-GB" dirty="0"/>
              <a:t>group (workforce or occupational group) e.g. study </a:t>
            </a:r>
            <a:r>
              <a:rPr lang="en-GB" dirty="0" smtClean="0"/>
              <a:t>of Jordanian doctors investigating </a:t>
            </a:r>
            <a:r>
              <a:rPr lang="en-GB" dirty="0"/>
              <a:t>the adverse effects of smoking</a:t>
            </a:r>
          </a:p>
          <a:p>
            <a:pPr marL="0" indent="0">
              <a:buNone/>
            </a:pPr>
            <a:r>
              <a:rPr lang="en-GB" sz="4000" b="1" dirty="0">
                <a:effectLst>
                  <a:outerShdw blurRad="38100" dist="38100" dir="2700000" algn="tl">
                    <a:srgbClr val="000000">
                      <a:alpha val="43137"/>
                    </a:srgbClr>
                  </a:outerShdw>
                </a:effectLst>
              </a:rPr>
              <a:t>Rare exposure</a:t>
            </a:r>
          </a:p>
          <a:p>
            <a:pPr marL="0" indent="0">
              <a:buNone/>
            </a:pPr>
            <a:r>
              <a:rPr lang="en-GB" dirty="0"/>
              <a:t>– Select on basis of </a:t>
            </a:r>
            <a:r>
              <a:rPr lang="en-GB" dirty="0" smtClean="0"/>
              <a:t>exposure, </a:t>
            </a:r>
            <a:r>
              <a:rPr lang="en-US" altLang="en-US" dirty="0"/>
              <a:t>Person having exposure to some physical, chemical or biological </a:t>
            </a:r>
            <a:r>
              <a:rPr lang="en-US" altLang="en-US" dirty="0" smtClean="0"/>
              <a:t>agent</a:t>
            </a:r>
            <a:endParaRPr lang="en-GB" dirty="0"/>
          </a:p>
          <a:p>
            <a:pPr>
              <a:buFont typeface="Wingdings" panose="05000000000000000000" pitchFamily="2" charset="2"/>
              <a:buChar char="§"/>
            </a:pPr>
            <a:r>
              <a:rPr lang="en-GB" dirty="0" smtClean="0"/>
              <a:t>e.g</a:t>
            </a:r>
            <a:r>
              <a:rPr lang="en-GB" dirty="0"/>
              <a:t>. factory workers exposed to a </a:t>
            </a:r>
            <a:r>
              <a:rPr lang="en-GB" dirty="0" smtClean="0"/>
              <a:t>chemical</a:t>
            </a:r>
            <a:endParaRPr lang="en-GB" dirty="0"/>
          </a:p>
        </p:txBody>
      </p:sp>
    </p:spTree>
    <p:extLst>
      <p:ext uri="{BB962C8B-B14F-4D97-AF65-F5344CB8AC3E}">
        <p14:creationId xmlns:p14="http://schemas.microsoft.com/office/powerpoint/2010/main" xmlns="" val="21410520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4909" y="277814"/>
            <a:ext cx="11152909" cy="714375"/>
          </a:xfrm>
        </p:spPr>
        <p:txBody>
          <a:bodyPr>
            <a:normAutofit fontScale="90000"/>
          </a:bodyPr>
          <a:lstStyle/>
          <a:p>
            <a:r>
              <a:rPr lang="en-US" altLang="en-US" sz="3800" dirty="0"/>
              <a:t>Selection of comparison </a:t>
            </a:r>
            <a:r>
              <a:rPr lang="en-US" altLang="en-US" sz="3800" dirty="0" smtClean="0"/>
              <a:t>group, </a:t>
            </a:r>
            <a:r>
              <a:rPr lang="en-GB" sz="3600" b="1" dirty="0">
                <a:effectLst>
                  <a:outerShdw blurRad="38100" dist="38100" dir="2700000" algn="tl">
                    <a:srgbClr val="000000">
                      <a:alpha val="43137"/>
                    </a:srgbClr>
                  </a:outerShdw>
                </a:effectLst>
              </a:rPr>
              <a:t>Unexposed group?</a:t>
            </a:r>
            <a:br>
              <a:rPr lang="en-GB" sz="3600" b="1" dirty="0">
                <a:effectLst>
                  <a:outerShdw blurRad="38100" dist="38100" dir="2700000" algn="tl">
                    <a:srgbClr val="000000">
                      <a:alpha val="43137"/>
                    </a:srgbClr>
                  </a:outerShdw>
                </a:effectLst>
              </a:rPr>
            </a:br>
            <a:endParaRPr lang="en-US" altLang="en-US" sz="3800" dirty="0"/>
          </a:p>
        </p:txBody>
      </p:sp>
      <p:sp>
        <p:nvSpPr>
          <p:cNvPr id="13315" name="Rectangle 3"/>
          <p:cNvSpPr>
            <a:spLocks noGrp="1" noChangeArrowheads="1"/>
          </p:cNvSpPr>
          <p:nvPr>
            <p:ph idx="1"/>
          </p:nvPr>
        </p:nvSpPr>
        <p:spPr>
          <a:xfrm>
            <a:off x="775855" y="914401"/>
            <a:ext cx="9434945" cy="5441949"/>
          </a:xfrm>
        </p:spPr>
        <p:txBody>
          <a:bodyPr>
            <a:normAutofit lnSpcReduction="10000"/>
          </a:bodyPr>
          <a:lstStyle/>
          <a:p>
            <a:pPr algn="l" rtl="0" eaLnBrk="1" hangingPunct="1">
              <a:lnSpc>
                <a:spcPct val="90000"/>
              </a:lnSpc>
            </a:pPr>
            <a:r>
              <a:rPr lang="en-US" altLang="en-US" dirty="0"/>
              <a:t>Internal comparison</a:t>
            </a:r>
          </a:p>
          <a:p>
            <a:pPr lvl="1" algn="l" rtl="0" eaLnBrk="1" hangingPunct="1">
              <a:lnSpc>
                <a:spcPct val="90000"/>
              </a:lnSpc>
            </a:pPr>
            <a:r>
              <a:rPr lang="en-US" altLang="en-US" dirty="0"/>
              <a:t>Only one cohort involved in study</a:t>
            </a:r>
          </a:p>
          <a:p>
            <a:pPr lvl="1" algn="l" rtl="0" eaLnBrk="1" hangingPunct="1">
              <a:lnSpc>
                <a:spcPct val="90000"/>
              </a:lnSpc>
            </a:pPr>
            <a:r>
              <a:rPr lang="en-US" altLang="en-US" dirty="0"/>
              <a:t>Sub classified and internal comparison </a:t>
            </a:r>
            <a:r>
              <a:rPr lang="en-US" altLang="en-US" dirty="0" smtClean="0"/>
              <a:t>done</a:t>
            </a:r>
          </a:p>
          <a:p>
            <a:pPr lvl="1"/>
            <a:r>
              <a:rPr lang="en-US" altLang="en-US" dirty="0" smtClean="0"/>
              <a:t>E.g. </a:t>
            </a:r>
            <a:r>
              <a:rPr lang="en-GB" dirty="0"/>
              <a:t>Workers in the same factory who are not exposed (or less exposed) </a:t>
            </a:r>
            <a:endParaRPr lang="en-US" altLang="en-US" dirty="0"/>
          </a:p>
          <a:p>
            <a:pPr algn="l" rtl="0" eaLnBrk="1" hangingPunct="1">
              <a:lnSpc>
                <a:spcPct val="90000"/>
              </a:lnSpc>
            </a:pPr>
            <a:r>
              <a:rPr lang="en-US" altLang="en-US" dirty="0"/>
              <a:t>External comparison</a:t>
            </a:r>
          </a:p>
          <a:p>
            <a:pPr lvl="1" algn="l" rtl="0" eaLnBrk="1" hangingPunct="1">
              <a:lnSpc>
                <a:spcPct val="90000"/>
              </a:lnSpc>
            </a:pPr>
            <a:r>
              <a:rPr lang="en-US" altLang="en-US" dirty="0"/>
              <a:t>More than one cohort in the study for the purpose of </a:t>
            </a:r>
            <a:r>
              <a:rPr lang="en-US" altLang="en-US" dirty="0" smtClean="0"/>
              <a:t>comparison</a:t>
            </a:r>
          </a:p>
          <a:p>
            <a:pPr lvl="1"/>
            <a:r>
              <a:rPr lang="en-US" altLang="en-US" dirty="0" smtClean="0"/>
              <a:t>e.g. </a:t>
            </a:r>
            <a:r>
              <a:rPr lang="en-GB" dirty="0"/>
              <a:t>Workers in other </a:t>
            </a:r>
            <a:r>
              <a:rPr lang="en-GB" dirty="0" smtClean="0"/>
              <a:t>factories</a:t>
            </a:r>
            <a:endParaRPr lang="en-US" altLang="en-US" dirty="0"/>
          </a:p>
          <a:p>
            <a:pPr lvl="1" algn="l" rtl="0" eaLnBrk="1" hangingPunct="1">
              <a:lnSpc>
                <a:spcPct val="90000"/>
              </a:lnSpc>
            </a:pPr>
            <a:r>
              <a:rPr lang="en-US" altLang="en-US" dirty="0"/>
              <a:t>e.g. Cohort of radiologist compared with ophthalmologists</a:t>
            </a:r>
          </a:p>
          <a:p>
            <a:pPr algn="l" rtl="0" eaLnBrk="1" hangingPunct="1">
              <a:lnSpc>
                <a:spcPct val="90000"/>
              </a:lnSpc>
            </a:pPr>
            <a:r>
              <a:rPr lang="en-US" altLang="en-US" dirty="0"/>
              <a:t>Comparison with general population rates</a:t>
            </a:r>
          </a:p>
          <a:p>
            <a:pPr lvl="1" algn="l" rtl="0" eaLnBrk="1" hangingPunct="1">
              <a:lnSpc>
                <a:spcPct val="90000"/>
              </a:lnSpc>
            </a:pPr>
            <a:r>
              <a:rPr lang="en-US" altLang="en-US" dirty="0"/>
              <a:t>If no comparison group is available we can compare the rates of study cohort with general population.</a:t>
            </a:r>
          </a:p>
          <a:p>
            <a:pPr lvl="1"/>
            <a:r>
              <a:rPr lang="en-GB" dirty="0"/>
              <a:t>e</a:t>
            </a:r>
            <a:r>
              <a:rPr lang="en-GB" dirty="0" smtClean="0"/>
              <a:t>.g. </a:t>
            </a:r>
            <a:r>
              <a:rPr lang="en-US" altLang="en-US" dirty="0" smtClean="0"/>
              <a:t>Cancer </a:t>
            </a:r>
            <a:r>
              <a:rPr lang="en-US" altLang="en-US" dirty="0"/>
              <a:t>rate of uranium miners with cancer in general </a:t>
            </a:r>
            <a:r>
              <a:rPr lang="en-US" altLang="en-US" dirty="0" smtClean="0"/>
              <a:t>population (be aware of </a:t>
            </a:r>
            <a:r>
              <a:rPr lang="en-GB" b="1" dirty="0" smtClean="0">
                <a:solidFill>
                  <a:srgbClr val="FF0000"/>
                </a:solidFill>
              </a:rPr>
              <a:t>Healthy Worker Effect )</a:t>
            </a:r>
            <a:endParaRPr lang="en-US" altLang="en-US" dirty="0" smtClean="0"/>
          </a:p>
          <a:p>
            <a:pPr lvl="1" algn="l" rtl="0" eaLnBrk="1" hangingPunct="1">
              <a:lnSpc>
                <a:spcPct val="90000"/>
              </a:lnSpc>
            </a:pPr>
            <a:endParaRPr lang="en-US" alt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09578ECA-B60D-4E12-80D4-926C888CD09D}" type="slidenum">
              <a:rPr lang="en-US" altLang="en-US">
                <a:solidFill>
                  <a:srgbClr val="898989"/>
                </a:solidFill>
              </a:rPr>
              <a:pPr eaLnBrk="1" hangingPunct="1"/>
              <a:t>35</a:t>
            </a:fld>
            <a:endParaRPr lang="en-US" altLang="en-US">
              <a:solidFill>
                <a:srgbClr val="898989"/>
              </a:solidFill>
            </a:endParaRPr>
          </a:p>
        </p:txBody>
      </p:sp>
    </p:spTree>
    <p:extLst>
      <p:ext uri="{BB962C8B-B14F-4D97-AF65-F5344CB8AC3E}">
        <p14:creationId xmlns:p14="http://schemas.microsoft.com/office/powerpoint/2010/main" xmlns="" val="36057378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a:t>Exposure assessment</a:t>
            </a:r>
            <a:br>
              <a:rPr lang="en-GB" b="1" dirty="0"/>
            </a:br>
            <a:endParaRPr lang="en-GB" dirty="0"/>
          </a:p>
        </p:txBody>
      </p:sp>
      <p:sp>
        <p:nvSpPr>
          <p:cNvPr id="3" name="Content Placeholder 2"/>
          <p:cNvSpPr>
            <a:spLocks noGrp="1"/>
          </p:cNvSpPr>
          <p:nvPr>
            <p:ph idx="1"/>
          </p:nvPr>
        </p:nvSpPr>
        <p:spPr>
          <a:xfrm>
            <a:off x="386367" y="965915"/>
            <a:ext cx="11127346" cy="5434885"/>
          </a:xfrm>
        </p:spPr>
        <p:txBody>
          <a:bodyPr>
            <a:normAutofit fontScale="62500" lnSpcReduction="20000"/>
          </a:bodyPr>
          <a:lstStyle/>
          <a:p>
            <a:pPr marL="0" indent="0">
              <a:buNone/>
            </a:pPr>
            <a:r>
              <a:rPr lang="en-GB" dirty="0" smtClean="0"/>
              <a:t> </a:t>
            </a:r>
            <a:r>
              <a:rPr lang="en-GB" b="1" dirty="0">
                <a:effectLst>
                  <a:outerShdw blurRad="38100" dist="38100" dir="2700000" algn="tl">
                    <a:srgbClr val="000000">
                      <a:alpha val="43137"/>
                    </a:srgbClr>
                  </a:outerShdw>
                </a:effectLst>
                <a:latin typeface="Arial Black" panose="020B0A04020102020204" pitchFamily="34" charset="0"/>
              </a:rPr>
              <a:t>Data may be obtained by:</a:t>
            </a:r>
          </a:p>
          <a:p>
            <a:pPr marL="0" indent="0">
              <a:buNone/>
            </a:pPr>
            <a:r>
              <a:rPr lang="en-GB" dirty="0"/>
              <a:t>– Questionnaire / interview</a:t>
            </a:r>
          </a:p>
          <a:p>
            <a:pPr marL="0" indent="0">
              <a:buNone/>
            </a:pPr>
            <a:r>
              <a:rPr lang="en-GB" dirty="0"/>
              <a:t>– Medical examination</a:t>
            </a:r>
          </a:p>
          <a:p>
            <a:pPr marL="0" indent="0">
              <a:buNone/>
            </a:pPr>
            <a:r>
              <a:rPr lang="en-GB" dirty="0"/>
              <a:t>– Blood samples and other tests</a:t>
            </a:r>
          </a:p>
          <a:p>
            <a:pPr marL="0" indent="0">
              <a:buNone/>
            </a:pPr>
            <a:r>
              <a:rPr lang="en-GB" dirty="0"/>
              <a:t>– Medical </a:t>
            </a:r>
            <a:r>
              <a:rPr lang="en-GB" dirty="0" smtClean="0"/>
              <a:t>records</a:t>
            </a:r>
          </a:p>
          <a:p>
            <a:pPr marL="0" indent="0">
              <a:buNone/>
            </a:pPr>
            <a:r>
              <a:rPr lang="en-GB" dirty="0" smtClean="0"/>
              <a:t> </a:t>
            </a:r>
            <a:r>
              <a:rPr lang="en-GB" b="1" dirty="0">
                <a:effectLst>
                  <a:outerShdw blurRad="38100" dist="38100" dir="2700000" algn="tl">
                    <a:srgbClr val="000000">
                      <a:alpha val="43137"/>
                    </a:srgbClr>
                  </a:outerShdw>
                </a:effectLst>
              </a:rPr>
              <a:t>Exposure may vary over time</a:t>
            </a:r>
          </a:p>
          <a:p>
            <a:pPr marL="0" indent="0">
              <a:buNone/>
            </a:pPr>
            <a:r>
              <a:rPr lang="en-GB" dirty="0" smtClean="0"/>
              <a:t>e.g</a:t>
            </a:r>
            <a:r>
              <a:rPr lang="en-GB" dirty="0"/>
              <a:t>. smoking status</a:t>
            </a:r>
          </a:p>
          <a:p>
            <a:pPr marL="0" indent="0">
              <a:buNone/>
            </a:pPr>
            <a:r>
              <a:rPr lang="en-GB" dirty="0"/>
              <a:t>– may need to reassess at regular intervals</a:t>
            </a:r>
          </a:p>
          <a:p>
            <a:pPr marL="0" indent="0">
              <a:buNone/>
            </a:pPr>
            <a:r>
              <a:rPr lang="en-GB" dirty="0"/>
              <a:t>– use more complex statistical methods for analysis</a:t>
            </a:r>
          </a:p>
          <a:p>
            <a:pPr marL="0" indent="0">
              <a:buNone/>
            </a:pPr>
            <a:r>
              <a:rPr lang="en-GB" b="1" dirty="0" smtClean="0">
                <a:effectLst>
                  <a:outerShdw blurRad="38100" dist="38100" dir="2700000" algn="tl">
                    <a:srgbClr val="000000">
                      <a:alpha val="43137"/>
                    </a:srgbClr>
                  </a:outerShdw>
                </a:effectLst>
              </a:rPr>
              <a:t>Prospective </a:t>
            </a:r>
            <a:r>
              <a:rPr lang="en-GB" b="1" dirty="0">
                <a:effectLst>
                  <a:outerShdw blurRad="38100" dist="38100" dir="2700000" algn="tl">
                    <a:srgbClr val="000000">
                      <a:alpha val="43137"/>
                    </a:srgbClr>
                  </a:outerShdw>
                </a:effectLst>
              </a:rPr>
              <a:t>cohort study</a:t>
            </a:r>
          </a:p>
          <a:p>
            <a:pPr marL="0" indent="0">
              <a:buNone/>
            </a:pPr>
            <a:r>
              <a:rPr lang="en-GB" dirty="0"/>
              <a:t>– </a:t>
            </a:r>
            <a:r>
              <a:rPr lang="en-GB" dirty="0" smtClean="0"/>
              <a:t>Exposure </a:t>
            </a:r>
            <a:r>
              <a:rPr lang="en-GB" dirty="0"/>
              <a:t>data collected before outcomes</a:t>
            </a:r>
          </a:p>
          <a:p>
            <a:pPr marL="0" indent="0">
              <a:buNone/>
            </a:pPr>
            <a:r>
              <a:rPr lang="en-GB" b="1" dirty="0" smtClean="0">
                <a:effectLst>
                  <a:outerShdw blurRad="38100" dist="38100" dir="2700000" algn="tl">
                    <a:srgbClr val="000000">
                      <a:alpha val="43137"/>
                    </a:srgbClr>
                  </a:outerShdw>
                </a:effectLst>
              </a:rPr>
              <a:t>Retrospective </a:t>
            </a:r>
            <a:r>
              <a:rPr lang="en-GB" b="1" dirty="0">
                <a:effectLst>
                  <a:outerShdw blurRad="38100" dist="38100" dir="2700000" algn="tl">
                    <a:srgbClr val="000000">
                      <a:alpha val="43137"/>
                    </a:srgbClr>
                  </a:outerShdw>
                </a:effectLst>
              </a:rPr>
              <a:t>cohort study</a:t>
            </a:r>
          </a:p>
          <a:p>
            <a:pPr marL="0" indent="0">
              <a:buNone/>
            </a:pPr>
            <a:r>
              <a:rPr lang="en-GB" dirty="0"/>
              <a:t>– R</a:t>
            </a:r>
            <a:r>
              <a:rPr lang="en-GB" dirty="0" smtClean="0"/>
              <a:t>elies </a:t>
            </a:r>
            <a:r>
              <a:rPr lang="en-GB" dirty="0"/>
              <a:t>on pre-existing exposure data</a:t>
            </a:r>
          </a:p>
          <a:p>
            <a:pPr marL="0" indent="0">
              <a:buNone/>
            </a:pPr>
            <a:r>
              <a:rPr lang="en-GB" dirty="0"/>
              <a:t>– </a:t>
            </a:r>
            <a:r>
              <a:rPr lang="en-GB" dirty="0" smtClean="0"/>
              <a:t>Potential </a:t>
            </a:r>
            <a:r>
              <a:rPr lang="en-GB" dirty="0"/>
              <a:t>issues with accuracy and </a:t>
            </a:r>
            <a:r>
              <a:rPr lang="en-GB" dirty="0" smtClean="0"/>
              <a:t>consistency</a:t>
            </a:r>
          </a:p>
          <a:p>
            <a:pPr marL="0" indent="0">
              <a:lnSpc>
                <a:spcPct val="80000"/>
              </a:lnSpc>
              <a:buNone/>
              <a:defRPr/>
            </a:pPr>
            <a:r>
              <a:rPr lang="en-US" b="1" dirty="0"/>
              <a:t>By obtaining the data of exposure we can classify cohorts </a:t>
            </a:r>
            <a:r>
              <a:rPr lang="en-US" b="1" dirty="0" smtClean="0"/>
              <a:t>as</a:t>
            </a:r>
          </a:p>
          <a:p>
            <a:pPr marL="514350" indent="-514350">
              <a:lnSpc>
                <a:spcPct val="80000"/>
              </a:lnSpc>
              <a:buAutoNum type="arabicPeriod"/>
              <a:defRPr/>
            </a:pPr>
            <a:r>
              <a:rPr lang="en-US" b="1" u="sng" dirty="0" smtClean="0"/>
              <a:t>Exposed </a:t>
            </a:r>
            <a:r>
              <a:rPr lang="en-US" b="1" u="sng" dirty="0"/>
              <a:t>and non exposed and </a:t>
            </a:r>
            <a:endParaRPr lang="en-US" b="1" u="sng" dirty="0" smtClean="0"/>
          </a:p>
          <a:p>
            <a:pPr marL="514350" indent="-514350">
              <a:lnSpc>
                <a:spcPct val="80000"/>
              </a:lnSpc>
              <a:buAutoNum type="arabicPeriod"/>
              <a:defRPr/>
            </a:pPr>
            <a:r>
              <a:rPr lang="en-US" b="1" u="sng" dirty="0" smtClean="0"/>
              <a:t>By </a:t>
            </a:r>
            <a:r>
              <a:rPr lang="en-US" b="1" u="sng" dirty="0"/>
              <a:t>degree exposure we can sub classify cohorts</a:t>
            </a:r>
          </a:p>
          <a:p>
            <a:pPr marL="0" indent="0">
              <a:buNone/>
            </a:pPr>
            <a:endParaRPr lang="en-GB" dirty="0"/>
          </a:p>
        </p:txBody>
      </p:sp>
    </p:spTree>
    <p:extLst>
      <p:ext uri="{BB962C8B-B14F-4D97-AF65-F5344CB8AC3E}">
        <p14:creationId xmlns:p14="http://schemas.microsoft.com/office/powerpoint/2010/main" xmlns="" val="12307348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4184"/>
          </a:xfrm>
        </p:spPr>
        <p:txBody>
          <a:bodyPr>
            <a:normAutofit fontScale="90000"/>
          </a:bodyPr>
          <a:lstStyle/>
          <a:p>
            <a:r>
              <a:rPr lang="en-GB" b="1" dirty="0"/>
              <a:t>Follow-up and outcomes</a:t>
            </a:r>
            <a:br>
              <a:rPr lang="en-GB" b="1" dirty="0"/>
            </a:br>
            <a:endParaRPr lang="en-GB" dirty="0"/>
          </a:p>
        </p:txBody>
      </p:sp>
      <p:sp>
        <p:nvSpPr>
          <p:cNvPr id="3" name="Content Placeholder 2"/>
          <p:cNvSpPr>
            <a:spLocks noGrp="1"/>
          </p:cNvSpPr>
          <p:nvPr>
            <p:ph idx="1"/>
          </p:nvPr>
        </p:nvSpPr>
        <p:spPr>
          <a:xfrm>
            <a:off x="401782" y="1025236"/>
            <a:ext cx="11277600" cy="5583382"/>
          </a:xfrm>
        </p:spPr>
        <p:txBody>
          <a:bodyPr>
            <a:normAutofit fontScale="77500" lnSpcReduction="20000"/>
          </a:bodyPr>
          <a:lstStyle/>
          <a:p>
            <a:pPr marL="0" indent="0" algn="ctr">
              <a:buNone/>
            </a:pPr>
            <a:r>
              <a:rPr lang="en-US" sz="4000" b="1" dirty="0">
                <a:solidFill>
                  <a:srgbClr val="FF0000"/>
                </a:solidFill>
              </a:rPr>
              <a:t>Follow up is the most critical part of the </a:t>
            </a:r>
            <a:r>
              <a:rPr lang="en-US" sz="4000" b="1" dirty="0" smtClean="0">
                <a:solidFill>
                  <a:srgbClr val="FF0000"/>
                </a:solidFill>
              </a:rPr>
              <a:t>study</a:t>
            </a:r>
            <a:endParaRPr lang="en-GB" b="1" dirty="0" smtClean="0">
              <a:effectLst>
                <a:outerShdw blurRad="38100" dist="38100" dir="2700000" algn="tl">
                  <a:srgbClr val="000000">
                    <a:alpha val="43137"/>
                  </a:srgbClr>
                </a:outerShdw>
              </a:effectLst>
            </a:endParaRPr>
          </a:p>
          <a:p>
            <a:pPr marL="0" indent="0">
              <a:buNone/>
            </a:pPr>
            <a:r>
              <a:rPr lang="en-GB" b="1" dirty="0" smtClean="0">
                <a:effectLst>
                  <a:outerShdw blurRad="38100" dist="38100" dir="2700000" algn="tl">
                    <a:srgbClr val="000000">
                      <a:alpha val="43137"/>
                    </a:srgbClr>
                  </a:outerShdw>
                </a:effectLst>
              </a:rPr>
              <a:t>May </a:t>
            </a:r>
            <a:r>
              <a:rPr lang="en-GB" b="1" dirty="0">
                <a:effectLst>
                  <a:outerShdw blurRad="38100" dist="38100" dir="2700000" algn="tl">
                    <a:srgbClr val="000000">
                      <a:alpha val="43137"/>
                    </a:srgbClr>
                  </a:outerShdw>
                </a:effectLst>
              </a:rPr>
              <a:t>need long follow-up period</a:t>
            </a:r>
          </a:p>
          <a:p>
            <a:pPr marL="0" indent="0">
              <a:buNone/>
            </a:pPr>
            <a:r>
              <a:rPr lang="en-GB" dirty="0"/>
              <a:t>– Cost implications</a:t>
            </a:r>
          </a:p>
          <a:p>
            <a:pPr marL="0" indent="0">
              <a:buNone/>
            </a:pPr>
            <a:r>
              <a:rPr lang="en-GB" dirty="0"/>
              <a:t>– Occupational cohorts may be easier to follow-up</a:t>
            </a:r>
          </a:p>
          <a:p>
            <a:pPr marL="0" indent="0">
              <a:buNone/>
            </a:pPr>
            <a:r>
              <a:rPr lang="en-GB" b="1" dirty="0" smtClean="0">
                <a:effectLst>
                  <a:outerShdw blurRad="38100" dist="38100" dir="2700000" algn="tl">
                    <a:srgbClr val="000000">
                      <a:alpha val="43137"/>
                    </a:srgbClr>
                  </a:outerShdw>
                </a:effectLst>
              </a:rPr>
              <a:t>Retrospective cohort studies</a:t>
            </a:r>
          </a:p>
          <a:p>
            <a:pPr marL="0" indent="0">
              <a:buNone/>
            </a:pPr>
            <a:r>
              <a:rPr lang="en-GB" dirty="0" smtClean="0"/>
              <a:t>– follow-up period already occurred and avoids some of the costs</a:t>
            </a:r>
          </a:p>
          <a:p>
            <a:pPr marL="0" indent="0">
              <a:buNone/>
            </a:pPr>
            <a:r>
              <a:rPr lang="en-GB" b="1" dirty="0" smtClean="0">
                <a:effectLst>
                  <a:outerShdw blurRad="38100" dist="38100" dir="2700000" algn="tl">
                    <a:srgbClr val="000000">
                      <a:alpha val="43137"/>
                    </a:srgbClr>
                  </a:outerShdw>
                </a:effectLst>
              </a:rPr>
              <a:t>Loss </a:t>
            </a:r>
            <a:r>
              <a:rPr lang="en-GB" b="1" dirty="0">
                <a:effectLst>
                  <a:outerShdw blurRad="38100" dist="38100" dir="2700000" algn="tl">
                    <a:srgbClr val="000000">
                      <a:alpha val="43137"/>
                    </a:srgbClr>
                  </a:outerShdw>
                </a:effectLst>
              </a:rPr>
              <a:t>to follow-up a potentially serious problem</a:t>
            </a:r>
          </a:p>
          <a:p>
            <a:pPr marL="0" indent="0">
              <a:buNone/>
            </a:pPr>
            <a:r>
              <a:rPr lang="en-GB" dirty="0"/>
              <a:t>– especially if related to developing outcome</a:t>
            </a:r>
          </a:p>
          <a:p>
            <a:pPr marL="0" indent="0">
              <a:buNone/>
            </a:pPr>
            <a:r>
              <a:rPr lang="en-GB" dirty="0"/>
              <a:t>– and there are differences between exposure groups</a:t>
            </a:r>
          </a:p>
          <a:p>
            <a:pPr marL="0" indent="0">
              <a:buNone/>
            </a:pPr>
            <a:r>
              <a:rPr lang="en-GB" b="1" dirty="0" smtClean="0">
                <a:effectLst>
                  <a:outerShdw blurRad="38100" dist="38100" dir="2700000" algn="tl">
                    <a:srgbClr val="000000">
                      <a:alpha val="43137"/>
                    </a:srgbClr>
                  </a:outerShdw>
                </a:effectLst>
              </a:rPr>
              <a:t>Outcome </a:t>
            </a:r>
            <a:r>
              <a:rPr lang="en-GB" b="1" dirty="0">
                <a:effectLst>
                  <a:outerShdw blurRad="38100" dist="38100" dir="2700000" algn="tl">
                    <a:srgbClr val="000000">
                      <a:alpha val="43137"/>
                    </a:srgbClr>
                  </a:outerShdw>
                </a:effectLst>
              </a:rPr>
              <a:t>data may be collected by</a:t>
            </a:r>
          </a:p>
          <a:p>
            <a:pPr marL="0" indent="0">
              <a:buNone/>
            </a:pPr>
            <a:r>
              <a:rPr lang="en-GB" dirty="0"/>
              <a:t>– interview / questionnaire / </a:t>
            </a:r>
            <a:r>
              <a:rPr lang="en-US" dirty="0"/>
              <a:t>Periodic medical examination</a:t>
            </a:r>
          </a:p>
          <a:p>
            <a:pPr marL="0" indent="0">
              <a:buNone/>
            </a:pPr>
            <a:r>
              <a:rPr lang="en-GB" dirty="0" smtClean="0"/>
              <a:t>– </a:t>
            </a:r>
            <a:r>
              <a:rPr lang="en-GB" dirty="0"/>
              <a:t>contacting cohort members or family or doctor</a:t>
            </a:r>
          </a:p>
          <a:p>
            <a:pPr marL="0" indent="0">
              <a:buNone/>
            </a:pPr>
            <a:r>
              <a:rPr lang="en-GB" dirty="0"/>
              <a:t>– relying on routine sources (e.g. death certification</a:t>
            </a:r>
            <a:r>
              <a:rPr lang="en-GB" dirty="0" smtClean="0"/>
              <a:t>)</a:t>
            </a:r>
          </a:p>
          <a:p>
            <a:pPr marL="0" indent="0">
              <a:buNone/>
            </a:pPr>
            <a:r>
              <a:rPr lang="en-GB" dirty="0" smtClean="0"/>
              <a:t> </a:t>
            </a:r>
            <a:r>
              <a:rPr lang="en-GB" b="1" dirty="0">
                <a:effectLst>
                  <a:outerShdw blurRad="38100" dist="38100" dir="2700000" algn="tl">
                    <a:srgbClr val="000000">
                      <a:alpha val="43137"/>
                    </a:srgbClr>
                  </a:outerShdw>
                </a:effectLst>
              </a:rPr>
              <a:t>Outcomes should be collected without knowledge of exposure status</a:t>
            </a:r>
          </a:p>
          <a:p>
            <a:pPr marL="0" indent="0">
              <a:buNone/>
            </a:pPr>
            <a:r>
              <a:rPr lang="en-GB" dirty="0"/>
              <a:t>– otherwise potential for observer bias</a:t>
            </a:r>
          </a:p>
        </p:txBody>
      </p:sp>
    </p:spTree>
    <p:extLst>
      <p:ext uri="{BB962C8B-B14F-4D97-AF65-F5344CB8AC3E}">
        <p14:creationId xmlns:p14="http://schemas.microsoft.com/office/powerpoint/2010/main" xmlns="" val="26535996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Follow-up and </a:t>
            </a:r>
            <a:r>
              <a:rPr lang="en-GB" b="1" dirty="0" smtClean="0"/>
              <a:t>outcomes (cont.)</a:t>
            </a:r>
            <a:endParaRPr lang="en-GB" dirty="0"/>
          </a:p>
        </p:txBody>
      </p:sp>
      <p:sp>
        <p:nvSpPr>
          <p:cNvPr id="3" name="Content Placeholder 2"/>
          <p:cNvSpPr>
            <a:spLocks noGrp="1"/>
          </p:cNvSpPr>
          <p:nvPr>
            <p:ph idx="1"/>
          </p:nvPr>
        </p:nvSpPr>
        <p:spPr/>
        <p:txBody>
          <a:bodyPr/>
          <a:lstStyle/>
          <a:p>
            <a:pPr>
              <a:lnSpc>
                <a:spcPct val="80000"/>
              </a:lnSpc>
              <a:buFont typeface="Wingdings" panose="05000000000000000000" pitchFamily="2" charset="2"/>
              <a:buChar char="q"/>
              <a:defRPr/>
            </a:pPr>
            <a:r>
              <a:rPr lang="en-US" sz="4000" dirty="0"/>
              <a:t>Some loss to follow up is inevitable due to death, change of address, migration, change of occupation. </a:t>
            </a:r>
            <a:endParaRPr lang="en-US" sz="4000" dirty="0" smtClean="0"/>
          </a:p>
          <a:p>
            <a:pPr marL="0" indent="0">
              <a:lnSpc>
                <a:spcPct val="80000"/>
              </a:lnSpc>
              <a:buNone/>
              <a:defRPr/>
            </a:pPr>
            <a:endParaRPr lang="en-US" sz="4000" dirty="0"/>
          </a:p>
          <a:p>
            <a:pPr>
              <a:lnSpc>
                <a:spcPct val="80000"/>
              </a:lnSpc>
              <a:buFont typeface="Wingdings" panose="05000000000000000000" pitchFamily="2" charset="2"/>
              <a:buChar char="q"/>
              <a:defRPr/>
            </a:pPr>
            <a:r>
              <a:rPr lang="en-US" sz="4000" b="1" u="sng" dirty="0">
                <a:solidFill>
                  <a:srgbClr val="FF0000"/>
                </a:solidFill>
              </a:rPr>
              <a:t>Loss to follow-up is one of the draw-back of the cohort study. (Attrition)</a:t>
            </a:r>
          </a:p>
          <a:p>
            <a:endParaRPr lang="en-GB" dirty="0"/>
          </a:p>
        </p:txBody>
      </p:sp>
    </p:spTree>
    <p:extLst>
      <p:ext uri="{BB962C8B-B14F-4D97-AF65-F5344CB8AC3E}">
        <p14:creationId xmlns:p14="http://schemas.microsoft.com/office/powerpoint/2010/main" xmlns="" val="1393621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latin typeface="Arial Black" panose="020B0A04020102020204" pitchFamily="34" charset="0"/>
              </a:rPr>
              <a:t>Analysis</a:t>
            </a:r>
            <a:endParaRPr lang="en-GB" b="1" dirty="0">
              <a:effectLst>
                <a:outerShdw blurRad="38100" dist="38100" dir="2700000" algn="tl">
                  <a:srgbClr val="000000">
                    <a:alpha val="43137"/>
                  </a:srgbClr>
                </a:outerShdw>
              </a:effectLst>
              <a:latin typeface="Arial Black" panose="020B0A04020102020204" pitchFamily="34" charset="0"/>
            </a:endParaRPr>
          </a:p>
        </p:txBody>
      </p:sp>
      <p:sp>
        <p:nvSpPr>
          <p:cNvPr id="3" name="Content Placeholder 2"/>
          <p:cNvSpPr>
            <a:spLocks noGrp="1"/>
          </p:cNvSpPr>
          <p:nvPr>
            <p:ph idx="1"/>
          </p:nvPr>
        </p:nvSpPr>
        <p:spPr/>
        <p:txBody>
          <a:bodyPr/>
          <a:lstStyle/>
          <a:p>
            <a:r>
              <a:rPr lang="en-GB" dirty="0"/>
              <a:t>Analysis of a cohort study uses either </a:t>
            </a:r>
            <a:r>
              <a:rPr lang="en-GB" b="1" dirty="0">
                <a:effectLst>
                  <a:outerShdw blurRad="38100" dist="38100" dir="2700000" algn="tl">
                    <a:srgbClr val="000000">
                      <a:alpha val="43137"/>
                    </a:srgbClr>
                  </a:outerShdw>
                </a:effectLst>
              </a:rPr>
              <a:t>the risk or the rate ratio </a:t>
            </a:r>
            <a:r>
              <a:rPr lang="en-GB" dirty="0"/>
              <a:t>of disease in the exposed cohort compared with the rate or risk in the unexposed cohort</a:t>
            </a:r>
            <a:r>
              <a:rPr lang="en-GB" dirty="0" smtClean="0"/>
              <a:t>.</a:t>
            </a:r>
          </a:p>
          <a:p>
            <a:endParaRPr lang="en-GB" dirty="0"/>
          </a:p>
          <a:p>
            <a:r>
              <a:rPr lang="en-GB" b="1" i="1" dirty="0" smtClean="0">
                <a:effectLst>
                  <a:outerShdw blurRad="38100" dist="38100" dir="2700000" algn="tl">
                    <a:srgbClr val="000000">
                      <a:alpha val="43137"/>
                    </a:srgbClr>
                  </a:outerShdw>
                </a:effectLst>
              </a:rPr>
              <a:t>Risks </a:t>
            </a:r>
            <a:r>
              <a:rPr lang="en-GB" b="1" i="1" dirty="0">
                <a:effectLst>
                  <a:outerShdw blurRad="38100" dist="38100" dir="2700000" algn="tl">
                    <a:srgbClr val="000000">
                      <a:alpha val="43137"/>
                    </a:srgbClr>
                  </a:outerShdw>
                </a:effectLst>
              </a:rPr>
              <a:t>and rates </a:t>
            </a:r>
            <a:r>
              <a:rPr lang="en-GB" dirty="0"/>
              <a:t>can be further manipulated to provide additional information on the effects of the exposure of interest, such as </a:t>
            </a:r>
            <a:r>
              <a:rPr lang="en-GB" dirty="0">
                <a:solidFill>
                  <a:srgbClr val="FF0000"/>
                </a:solidFill>
              </a:rPr>
              <a:t>risk ratios</a:t>
            </a:r>
            <a:r>
              <a:rPr lang="en-GB" dirty="0"/>
              <a:t>, </a:t>
            </a:r>
            <a:r>
              <a:rPr lang="en-GB" dirty="0">
                <a:solidFill>
                  <a:srgbClr val="FF0000"/>
                </a:solidFill>
              </a:rPr>
              <a:t>rate ratios</a:t>
            </a:r>
            <a:r>
              <a:rPr lang="en-GB" dirty="0"/>
              <a:t>, </a:t>
            </a:r>
            <a:r>
              <a:rPr lang="en-GB" dirty="0">
                <a:solidFill>
                  <a:srgbClr val="FF0000"/>
                </a:solidFill>
              </a:rPr>
              <a:t>attributable risks </a:t>
            </a:r>
            <a:r>
              <a:rPr lang="en-GB" dirty="0"/>
              <a:t>(risk or rate differences) and </a:t>
            </a:r>
            <a:r>
              <a:rPr lang="en-GB" dirty="0">
                <a:solidFill>
                  <a:srgbClr val="FF0000"/>
                </a:solidFill>
              </a:rPr>
              <a:t>attributable risk percent</a:t>
            </a:r>
            <a:r>
              <a:rPr lang="en-GB" dirty="0"/>
              <a:t>.</a:t>
            </a:r>
          </a:p>
        </p:txBody>
      </p:sp>
    </p:spTree>
    <p:extLst>
      <p:ext uri="{BB962C8B-B14F-4D97-AF65-F5344CB8AC3E}">
        <p14:creationId xmlns:p14="http://schemas.microsoft.com/office/powerpoint/2010/main" xmlns="" val="4025599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en-US" altLang="en-US" sz="5400" b="1" dirty="0">
                <a:solidFill>
                  <a:srgbClr val="00B050"/>
                </a:solidFill>
                <a:effectLst>
                  <a:outerShdw blurRad="38100" dist="38100" dir="2700000" algn="tl">
                    <a:srgbClr val="000000">
                      <a:alpha val="43137"/>
                    </a:srgbClr>
                  </a:outerShdw>
                </a:effectLst>
              </a:rPr>
              <a:t>Case-Control Studies</a:t>
            </a:r>
            <a:endParaRPr lang="en-US" altLang="en-US" sz="5400" b="1" dirty="0" smtClean="0">
              <a:solidFill>
                <a:srgbClr val="00B050"/>
              </a:solidFill>
              <a:effectLst>
                <a:outerShdw blurRad="38100" dist="38100" dir="2700000" algn="tl">
                  <a:srgbClr val="000000">
                    <a:alpha val="43137"/>
                  </a:srgbClr>
                </a:outerShdw>
              </a:effectLst>
            </a:endParaRPr>
          </a:p>
        </p:txBody>
      </p:sp>
      <p:sp>
        <p:nvSpPr>
          <p:cNvPr id="3075" name="Rectangle 3"/>
          <p:cNvSpPr>
            <a:spLocks noGrp="1" noChangeArrowheads="1"/>
          </p:cNvSpPr>
          <p:nvPr>
            <p:ph idx="1"/>
          </p:nvPr>
        </p:nvSpPr>
        <p:spPr/>
        <p:txBody>
          <a:bodyPr>
            <a:normAutofit fontScale="77500" lnSpcReduction="20000"/>
          </a:bodyPr>
          <a:lstStyle/>
          <a:p>
            <a:pPr>
              <a:spcBef>
                <a:spcPct val="50000"/>
              </a:spcBef>
            </a:pPr>
            <a:r>
              <a:rPr lang="en-GB" altLang="en-US" sz="3400" b="1" dirty="0" smtClean="0"/>
              <a:t>A case-control study is a type of observational (analytic).</a:t>
            </a:r>
          </a:p>
          <a:p>
            <a:r>
              <a:rPr lang="en-GB" sz="3600" dirty="0"/>
              <a:t>A case-control study is designed to help determine if an exposure is associated with an outcome (i.e., disease or condition of interest</a:t>
            </a:r>
            <a:r>
              <a:rPr lang="en-GB" sz="3600" dirty="0" smtClean="0"/>
              <a:t>).</a:t>
            </a:r>
          </a:p>
          <a:p>
            <a:r>
              <a:rPr lang="en-GB" sz="3600" dirty="0" smtClean="0"/>
              <a:t>First</a:t>
            </a:r>
            <a:r>
              <a:rPr lang="en-GB" sz="3600" dirty="0"/>
              <a:t>, identify the cases (a group known to have the outcome) and the controls (a group known to be free of the outcome). </a:t>
            </a:r>
            <a:r>
              <a:rPr lang="en-GB" sz="3600" dirty="0" smtClean="0"/>
              <a:t>Second, </a:t>
            </a:r>
            <a:r>
              <a:rPr lang="en-GB" sz="3600" b="1" i="1" dirty="0">
                <a:solidFill>
                  <a:srgbClr val="FF0000"/>
                </a:solidFill>
              </a:rPr>
              <a:t>look back in time </a:t>
            </a:r>
            <a:r>
              <a:rPr lang="en-GB" sz="3600" dirty="0"/>
              <a:t>to learn which subjects in each group had the exposure(s), comparing the frequency of the exposure in the case group to the control group.</a:t>
            </a:r>
          </a:p>
          <a:p>
            <a:r>
              <a:rPr lang="en-GB" sz="3600" dirty="0"/>
              <a:t>By definition, a case-control study is always </a:t>
            </a:r>
            <a:r>
              <a:rPr lang="en-GB" sz="3600" b="1" dirty="0">
                <a:solidFill>
                  <a:srgbClr val="FF0000"/>
                </a:solidFill>
              </a:rPr>
              <a:t>retrospective</a:t>
            </a:r>
            <a:r>
              <a:rPr lang="en-GB" sz="3600" dirty="0"/>
              <a:t> because it starts with an outcome then traces back to investigate exposures. When the subjects are enrolled in their respective groups, the outcome of each subject is already known by the investigator. </a:t>
            </a:r>
            <a:endParaRPr lang="en-GB" sz="3600" dirty="0" smtClean="0"/>
          </a:p>
        </p:txBody>
      </p:sp>
    </p:spTree>
    <p:extLst>
      <p:ext uri="{BB962C8B-B14F-4D97-AF65-F5344CB8AC3E}">
        <p14:creationId xmlns:p14="http://schemas.microsoft.com/office/powerpoint/2010/main" xmlns="" val="22340856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and Rates</a:t>
            </a:r>
            <a:endParaRPr lang="en-GB"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fontScale="77500" lnSpcReduction="20000"/>
              </a:bodyPr>
              <a:lstStyle/>
              <a:p>
                <a:r>
                  <a:rPr lang="en-GB" dirty="0" smtClean="0"/>
                  <a:t>Risk is defined as the number of new cases divided by the total population-at-risk at the beginning of </a:t>
                </a:r>
                <a:r>
                  <a:rPr lang="en-GB" smtClean="0"/>
                  <a:t>the follow-up </a:t>
                </a:r>
                <a:r>
                  <a:rPr lang="en-GB" dirty="0"/>
                  <a:t>period</a:t>
                </a:r>
                <a:r>
                  <a:rPr lang="en-GB" dirty="0" smtClean="0"/>
                  <a:t>.</a:t>
                </a:r>
              </a:p>
              <a:p>
                <a:r>
                  <a:rPr lang="en-GB" i="1" dirty="0" smtClean="0"/>
                  <a:t>Risk </a:t>
                </a:r>
                <a14:m>
                  <m:oMath xmlns:m="http://schemas.openxmlformats.org/officeDocument/2006/math">
                    <m:r>
                      <a:rPr lang="en-GB" i="1" smtClean="0">
                        <a:latin typeface="Cambria Math" panose="02040503050406030204" pitchFamily="18" charset="0"/>
                      </a:rPr>
                      <m:t>=</m:t>
                    </m:r>
                    <m:f>
                      <m:fPr>
                        <m:ctrlPr>
                          <a:rPr lang="en-GB" i="1" smtClean="0">
                            <a:latin typeface="Cambria Math" panose="02040503050406030204" pitchFamily="18" charset="0"/>
                          </a:rPr>
                        </m:ctrlPr>
                      </m:fPr>
                      <m:num>
                        <m:r>
                          <a:rPr lang="en-GB" b="0" i="1" smtClean="0">
                            <a:latin typeface="Cambria Math" panose="02040503050406030204" pitchFamily="18" charset="0"/>
                          </a:rPr>
                          <m:t>#</m:t>
                        </m:r>
                        <m:r>
                          <a:rPr lang="en-GB" b="0" i="1" smtClean="0">
                            <a:latin typeface="Cambria Math" panose="02040503050406030204" pitchFamily="18" charset="0"/>
                          </a:rPr>
                          <m:t>𝑛𝑒𝑤</m:t>
                        </m:r>
                        <m:r>
                          <a:rPr lang="en-GB" b="0" i="1" smtClean="0">
                            <a:latin typeface="Cambria Math" panose="02040503050406030204" pitchFamily="18" charset="0"/>
                          </a:rPr>
                          <m:t> </m:t>
                        </m:r>
                        <m:r>
                          <a:rPr lang="en-GB" b="0" i="1" smtClean="0">
                            <a:latin typeface="Cambria Math" panose="02040503050406030204" pitchFamily="18" charset="0"/>
                          </a:rPr>
                          <m:t>𝑐𝑎𝑠𝑒𝑠</m:t>
                        </m:r>
                      </m:num>
                      <m:den>
                        <m:r>
                          <a:rPr lang="en-GB" b="0" i="1" smtClean="0">
                            <a:latin typeface="Cambria Math" panose="02040503050406030204" pitchFamily="18" charset="0"/>
                          </a:rPr>
                          <m:t>𝑡𝑜𝑡𝑎𝑙</m:t>
                        </m:r>
                        <m:r>
                          <a:rPr lang="en-GB" b="0" i="1" smtClean="0">
                            <a:latin typeface="Cambria Math" panose="02040503050406030204" pitchFamily="18" charset="0"/>
                          </a:rPr>
                          <m:t> # </m:t>
                        </m:r>
                        <m:r>
                          <a:rPr lang="en-GB" b="0" i="1" smtClean="0">
                            <a:latin typeface="Cambria Math" panose="02040503050406030204" pitchFamily="18" charset="0"/>
                          </a:rPr>
                          <m:t>𝑜𝑓</m:t>
                        </m:r>
                        <m:r>
                          <a:rPr lang="en-GB" b="0" i="1" smtClean="0">
                            <a:latin typeface="Cambria Math" panose="02040503050406030204" pitchFamily="18" charset="0"/>
                          </a:rPr>
                          <m:t> </m:t>
                        </m:r>
                        <m:r>
                          <a:rPr lang="en-GB" b="0" i="1" smtClean="0">
                            <a:latin typeface="Cambria Math" panose="02040503050406030204" pitchFamily="18" charset="0"/>
                          </a:rPr>
                          <m:t>𝑖𝑛𝑑𝑖𝑣𝑖𝑑𝑢𝑎𝑙𝑠</m:t>
                        </m:r>
                        <m:r>
                          <a:rPr lang="en-GB" b="0" i="1" smtClean="0">
                            <a:latin typeface="Cambria Math" panose="02040503050406030204" pitchFamily="18" charset="0"/>
                          </a:rPr>
                          <m:t> </m:t>
                        </m:r>
                        <m:r>
                          <a:rPr lang="en-GB" b="0" i="1" smtClean="0">
                            <a:latin typeface="Cambria Math" panose="02040503050406030204" pitchFamily="18" charset="0"/>
                          </a:rPr>
                          <m:t>𝑎𝑡</m:t>
                        </m:r>
                        <m:r>
                          <a:rPr lang="en-GB" b="0" i="1" smtClean="0">
                            <a:latin typeface="Cambria Math" panose="02040503050406030204" pitchFamily="18" charset="0"/>
                          </a:rPr>
                          <m:t> </m:t>
                        </m:r>
                        <m:r>
                          <a:rPr lang="en-GB" b="0" i="1" smtClean="0">
                            <a:latin typeface="Cambria Math" panose="02040503050406030204" pitchFamily="18" charset="0"/>
                          </a:rPr>
                          <m:t>𝑟𝑖𝑠𝑘</m:t>
                        </m:r>
                      </m:den>
                    </m:f>
                  </m:oMath>
                </a14:m>
                <a:endParaRPr lang="en-GB" i="1" dirty="0" smtClean="0"/>
              </a:p>
              <a:p>
                <a:endParaRPr lang="en-GB" i="1" dirty="0"/>
              </a:p>
              <a:p>
                <a:endParaRPr lang="en-GB" i="1" dirty="0" smtClean="0"/>
              </a:p>
              <a:p>
                <a:r>
                  <a:rPr lang="en-GB" dirty="0"/>
                  <a:t>A rate is the number of new cases of a health outcome divided by the total person-time-at-risk for the population. Person-time is calculated by the sum total of time all individuals remain in the study without developing the outcome of interest (the total amount of time that the study members are at risk of developing the outcome of interest). Person-time can be measured in days, months, or years, depending on the unit of time that is relevant to the study. A rate measures the rapidity of health outcome occurrence in the population</a:t>
                </a:r>
                <a:r>
                  <a:rPr lang="en-GB" dirty="0" smtClean="0"/>
                  <a:t>.</a:t>
                </a:r>
              </a:p>
              <a:p>
                <a14:m>
                  <m:oMath xmlns:m="http://schemas.openxmlformats.org/officeDocument/2006/math">
                    <m:r>
                      <a:rPr lang="en-GB" b="0" i="1" smtClean="0">
                        <a:latin typeface="Cambria Math" panose="02040503050406030204" pitchFamily="18" charset="0"/>
                      </a:rPr>
                      <m:t>𝑅𝑎𝑡𝑒</m:t>
                    </m:r>
                    <m:r>
                      <a:rPr lang="en-GB" i="1" smtClean="0">
                        <a:latin typeface="Cambria Math" panose="02040503050406030204" pitchFamily="18" charset="0"/>
                      </a:rPr>
                      <m:t>=</m:t>
                    </m:r>
                    <m:f>
                      <m:fPr>
                        <m:ctrlPr>
                          <a:rPr lang="en-GB" i="1" smtClean="0">
                            <a:latin typeface="Cambria Math" panose="02040503050406030204" pitchFamily="18" charset="0"/>
                          </a:rPr>
                        </m:ctrlPr>
                      </m:fPr>
                      <m:num>
                        <m:r>
                          <a:rPr lang="en-GB" i="1">
                            <a:latin typeface="Cambria Math" panose="02040503050406030204" pitchFamily="18" charset="0"/>
                          </a:rPr>
                          <m:t>#</m:t>
                        </m:r>
                        <m:r>
                          <a:rPr lang="en-GB" i="1">
                            <a:latin typeface="Cambria Math" panose="02040503050406030204" pitchFamily="18" charset="0"/>
                          </a:rPr>
                          <m:t>𝑛𝑒𝑤</m:t>
                        </m:r>
                        <m:r>
                          <a:rPr lang="en-GB" i="1">
                            <a:latin typeface="Cambria Math" panose="02040503050406030204" pitchFamily="18" charset="0"/>
                          </a:rPr>
                          <m:t> </m:t>
                        </m:r>
                        <m:r>
                          <a:rPr lang="en-GB" i="1">
                            <a:latin typeface="Cambria Math" panose="02040503050406030204" pitchFamily="18" charset="0"/>
                          </a:rPr>
                          <m:t>𝑐𝑎𝑠𝑒𝑠</m:t>
                        </m:r>
                      </m:num>
                      <m:den>
                        <m:r>
                          <a:rPr lang="en-GB" b="0" i="1" smtClean="0">
                            <a:latin typeface="Cambria Math" panose="02040503050406030204" pitchFamily="18" charset="0"/>
                          </a:rPr>
                          <m:t>𝑡𝑜𝑡𝑎𝑙</m:t>
                        </m:r>
                        <m:r>
                          <a:rPr lang="en-GB" b="0" i="1" smtClean="0">
                            <a:latin typeface="Cambria Math" panose="02040503050406030204" pitchFamily="18" charset="0"/>
                          </a:rPr>
                          <m:t> </m:t>
                        </m:r>
                        <m:r>
                          <a:rPr lang="en-GB" b="0" i="1" smtClean="0">
                            <a:latin typeface="Cambria Math" panose="02040503050406030204" pitchFamily="18" charset="0"/>
                          </a:rPr>
                          <m:t>𝑝𝑒𝑟𝑠𝑜𝑛</m:t>
                        </m:r>
                        <m:r>
                          <a:rPr lang="en-GB" b="0" i="1" smtClean="0">
                            <a:latin typeface="Cambria Math" panose="02040503050406030204" pitchFamily="18" charset="0"/>
                          </a:rPr>
                          <m:t>−</m:t>
                        </m:r>
                        <m:r>
                          <a:rPr lang="en-GB" b="0" i="1" smtClean="0">
                            <a:latin typeface="Cambria Math" panose="02040503050406030204" pitchFamily="18" charset="0"/>
                          </a:rPr>
                          <m:t>𝑡𝑖𝑚𝑒</m:t>
                        </m:r>
                        <m:r>
                          <a:rPr lang="en-GB" b="0" i="1" smtClean="0">
                            <a:latin typeface="Cambria Math" panose="02040503050406030204" pitchFamily="18" charset="0"/>
                          </a:rPr>
                          <m:t> </m:t>
                        </m:r>
                        <m:r>
                          <a:rPr lang="en-GB" b="0" i="1" smtClean="0">
                            <a:latin typeface="Cambria Math" panose="02040503050406030204" pitchFamily="18" charset="0"/>
                          </a:rPr>
                          <m:t>𝑎𝑡</m:t>
                        </m:r>
                        <m:r>
                          <a:rPr lang="en-GB" b="0" i="1" smtClean="0">
                            <a:latin typeface="Cambria Math" panose="02040503050406030204" pitchFamily="18" charset="0"/>
                          </a:rPr>
                          <m:t> </m:t>
                        </m:r>
                        <m:r>
                          <a:rPr lang="en-GB" b="0" i="1" smtClean="0">
                            <a:latin typeface="Cambria Math" panose="02040503050406030204" pitchFamily="18" charset="0"/>
                          </a:rPr>
                          <m:t>𝑟𝑖𝑠𝑘</m:t>
                        </m:r>
                      </m:den>
                    </m:f>
                  </m:oMath>
                </a14:m>
                <a:endParaRPr lang="en-GB"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96" t="-2801" r="-348"/>
                </a:stretch>
              </a:blipFill>
            </p:spPr>
            <p:txBody>
              <a:bodyPr/>
              <a:lstStyle/>
              <a:p>
                <a:r>
                  <a:rPr lang="en-GB">
                    <a:noFill/>
                  </a:rPr>
                  <a:t> </a:t>
                </a:r>
              </a:p>
            </p:txBody>
          </p:sp>
        </mc:Fallback>
      </mc:AlternateContent>
    </p:spTree>
    <p:extLst>
      <p:ext uri="{BB962C8B-B14F-4D97-AF65-F5344CB8AC3E}">
        <p14:creationId xmlns:p14="http://schemas.microsoft.com/office/powerpoint/2010/main" xmlns="" val="3801800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Two-by-two tables are generally used to organize the data from a study </a:t>
            </a:r>
            <a:r>
              <a:rPr lang="en-GB" dirty="0" smtClean="0"/>
              <a:t>: </a:t>
            </a:r>
            <a:endParaRPr lang="en-GB" dirty="0"/>
          </a:p>
        </p:txBody>
      </p:sp>
      <p:graphicFrame>
        <p:nvGraphicFramePr>
          <p:cNvPr id="4" name="Table 3"/>
          <p:cNvGraphicFramePr>
            <a:graphicFrameLocks noGrp="1"/>
          </p:cNvGraphicFramePr>
          <p:nvPr>
            <p:extLst/>
          </p:nvPr>
        </p:nvGraphicFramePr>
        <p:xfrm>
          <a:off x="1782618" y="3365884"/>
          <a:ext cx="8128000" cy="1483360"/>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xmlns="" val="2875815465"/>
                    </a:ext>
                  </a:extLst>
                </a:gridCol>
                <a:gridCol w="2032000">
                  <a:extLst>
                    <a:ext uri="{9D8B030D-6E8A-4147-A177-3AD203B41FA5}">
                      <a16:colId xmlns:a16="http://schemas.microsoft.com/office/drawing/2014/main" xmlns="" val="4085979966"/>
                    </a:ext>
                  </a:extLst>
                </a:gridCol>
                <a:gridCol w="2032000">
                  <a:extLst>
                    <a:ext uri="{9D8B030D-6E8A-4147-A177-3AD203B41FA5}">
                      <a16:colId xmlns:a16="http://schemas.microsoft.com/office/drawing/2014/main" xmlns="" val="2584641183"/>
                    </a:ext>
                  </a:extLst>
                </a:gridCol>
                <a:gridCol w="2032000">
                  <a:extLst>
                    <a:ext uri="{9D8B030D-6E8A-4147-A177-3AD203B41FA5}">
                      <a16:colId xmlns:a16="http://schemas.microsoft.com/office/drawing/2014/main" xmlns="" val="2934015122"/>
                    </a:ext>
                  </a:extLst>
                </a:gridCol>
              </a:tblGrid>
              <a:tr h="370840">
                <a:tc>
                  <a:txBody>
                    <a:bodyPr/>
                    <a:lstStyle/>
                    <a:p>
                      <a:endParaRPr lang="en-GB" dirty="0"/>
                    </a:p>
                  </a:txBody>
                  <a:tcPr/>
                </a:tc>
                <a:tc>
                  <a:txBody>
                    <a:bodyPr/>
                    <a:lstStyle/>
                    <a:p>
                      <a:r>
                        <a:rPr lang="en-GB" dirty="0" smtClean="0"/>
                        <a:t>Disease</a:t>
                      </a:r>
                      <a:endParaRPr lang="en-GB" dirty="0"/>
                    </a:p>
                  </a:txBody>
                  <a:tcPr/>
                </a:tc>
                <a:tc>
                  <a:txBody>
                    <a:bodyPr/>
                    <a:lstStyle/>
                    <a:p>
                      <a:r>
                        <a:rPr lang="en-GB" dirty="0" smtClean="0"/>
                        <a:t>No</a:t>
                      </a:r>
                      <a:r>
                        <a:rPr lang="en-GB" baseline="0" dirty="0" smtClean="0"/>
                        <a:t> disease</a:t>
                      </a:r>
                      <a:endParaRPr lang="en-GB" dirty="0"/>
                    </a:p>
                  </a:txBody>
                  <a:tcPr/>
                </a:tc>
                <a:tc>
                  <a:txBody>
                    <a:bodyPr/>
                    <a:lstStyle/>
                    <a:p>
                      <a:r>
                        <a:rPr lang="en-GB" dirty="0" smtClean="0"/>
                        <a:t>total</a:t>
                      </a:r>
                      <a:endParaRPr lang="en-GB" dirty="0"/>
                    </a:p>
                  </a:txBody>
                  <a:tcPr/>
                </a:tc>
                <a:extLst>
                  <a:ext uri="{0D108BD9-81ED-4DB2-BD59-A6C34878D82A}">
                    <a16:rowId xmlns:a16="http://schemas.microsoft.com/office/drawing/2014/main" xmlns="" val="442910129"/>
                  </a:ext>
                </a:extLst>
              </a:tr>
              <a:tr h="370840">
                <a:tc>
                  <a:txBody>
                    <a:bodyPr/>
                    <a:lstStyle/>
                    <a:p>
                      <a:r>
                        <a:rPr lang="en-GB" dirty="0" smtClean="0"/>
                        <a:t>Exposed</a:t>
                      </a:r>
                      <a:endParaRPr lang="en-GB" dirty="0"/>
                    </a:p>
                  </a:txBody>
                  <a:tcPr/>
                </a:tc>
                <a:tc>
                  <a:txBody>
                    <a:bodyPr/>
                    <a:lstStyle/>
                    <a:p>
                      <a:r>
                        <a:rPr lang="en-GB" dirty="0" smtClean="0"/>
                        <a:t>a</a:t>
                      </a:r>
                      <a:endParaRPr lang="en-GB" dirty="0"/>
                    </a:p>
                  </a:txBody>
                  <a:tcPr/>
                </a:tc>
                <a:tc>
                  <a:txBody>
                    <a:bodyPr/>
                    <a:lstStyle/>
                    <a:p>
                      <a:r>
                        <a:rPr lang="en-GB" dirty="0" smtClean="0"/>
                        <a:t>b</a:t>
                      </a:r>
                      <a:endParaRPr lang="en-GB" dirty="0"/>
                    </a:p>
                  </a:txBody>
                  <a:tcPr/>
                </a:tc>
                <a:tc>
                  <a:txBody>
                    <a:bodyPr/>
                    <a:lstStyle/>
                    <a:p>
                      <a:r>
                        <a:rPr lang="en-GB" dirty="0" err="1" smtClean="0"/>
                        <a:t>a+b</a:t>
                      </a:r>
                      <a:endParaRPr lang="en-GB" dirty="0"/>
                    </a:p>
                  </a:txBody>
                  <a:tcPr/>
                </a:tc>
                <a:extLst>
                  <a:ext uri="{0D108BD9-81ED-4DB2-BD59-A6C34878D82A}">
                    <a16:rowId xmlns:a16="http://schemas.microsoft.com/office/drawing/2014/main" xmlns="" val="1440087314"/>
                  </a:ext>
                </a:extLst>
              </a:tr>
              <a:tr h="370840">
                <a:tc>
                  <a:txBody>
                    <a:bodyPr/>
                    <a:lstStyle/>
                    <a:p>
                      <a:r>
                        <a:rPr lang="en-GB" dirty="0" smtClean="0"/>
                        <a:t>Non-exposed</a:t>
                      </a:r>
                      <a:endParaRPr lang="en-GB" dirty="0"/>
                    </a:p>
                  </a:txBody>
                  <a:tcPr/>
                </a:tc>
                <a:tc>
                  <a:txBody>
                    <a:bodyPr/>
                    <a:lstStyle/>
                    <a:p>
                      <a:r>
                        <a:rPr lang="en-GB" dirty="0" smtClean="0"/>
                        <a:t>c</a:t>
                      </a:r>
                      <a:endParaRPr lang="en-GB" dirty="0"/>
                    </a:p>
                  </a:txBody>
                  <a:tcPr/>
                </a:tc>
                <a:tc>
                  <a:txBody>
                    <a:bodyPr/>
                    <a:lstStyle/>
                    <a:p>
                      <a:r>
                        <a:rPr lang="en-GB" dirty="0" smtClean="0"/>
                        <a:t>d</a:t>
                      </a:r>
                      <a:endParaRPr lang="en-GB" dirty="0"/>
                    </a:p>
                  </a:txBody>
                  <a:tcPr/>
                </a:tc>
                <a:tc>
                  <a:txBody>
                    <a:bodyPr/>
                    <a:lstStyle/>
                    <a:p>
                      <a:r>
                        <a:rPr lang="en-GB" dirty="0" err="1" smtClean="0"/>
                        <a:t>c+d</a:t>
                      </a:r>
                      <a:endParaRPr lang="en-GB" dirty="0"/>
                    </a:p>
                  </a:txBody>
                  <a:tcPr/>
                </a:tc>
                <a:extLst>
                  <a:ext uri="{0D108BD9-81ED-4DB2-BD59-A6C34878D82A}">
                    <a16:rowId xmlns:a16="http://schemas.microsoft.com/office/drawing/2014/main" xmlns="" val="2112210295"/>
                  </a:ext>
                </a:extLst>
              </a:tr>
              <a:tr h="370840">
                <a:tc>
                  <a:txBody>
                    <a:bodyPr/>
                    <a:lstStyle/>
                    <a:p>
                      <a:r>
                        <a:rPr lang="en-GB" dirty="0" smtClean="0"/>
                        <a:t>Total </a:t>
                      </a:r>
                      <a:endParaRPr lang="en-GB" dirty="0"/>
                    </a:p>
                  </a:txBody>
                  <a:tcPr/>
                </a:tc>
                <a:tc>
                  <a:txBody>
                    <a:bodyPr/>
                    <a:lstStyle/>
                    <a:p>
                      <a:r>
                        <a:rPr lang="en-GB" dirty="0" err="1" smtClean="0"/>
                        <a:t>a+c</a:t>
                      </a:r>
                      <a:endParaRPr lang="en-GB" dirty="0"/>
                    </a:p>
                  </a:txBody>
                  <a:tcPr/>
                </a:tc>
                <a:tc>
                  <a:txBody>
                    <a:bodyPr/>
                    <a:lstStyle/>
                    <a:p>
                      <a:r>
                        <a:rPr lang="en-GB" dirty="0" err="1" smtClean="0"/>
                        <a:t>b+d</a:t>
                      </a:r>
                      <a:endParaRPr lang="en-GB" dirty="0"/>
                    </a:p>
                  </a:txBody>
                  <a:tcPr/>
                </a:tc>
                <a:tc>
                  <a:txBody>
                    <a:bodyPr/>
                    <a:lstStyle/>
                    <a:p>
                      <a:r>
                        <a:rPr lang="en-GB" dirty="0" err="1" smtClean="0"/>
                        <a:t>a+b+c+d</a:t>
                      </a:r>
                      <a:endParaRPr lang="en-GB" dirty="0"/>
                    </a:p>
                  </a:txBody>
                  <a:tcPr/>
                </a:tc>
                <a:extLst>
                  <a:ext uri="{0D108BD9-81ED-4DB2-BD59-A6C34878D82A}">
                    <a16:rowId xmlns:a16="http://schemas.microsoft.com/office/drawing/2014/main" xmlns="" val="1058258204"/>
                  </a:ext>
                </a:extLst>
              </a:tr>
            </a:tbl>
          </a:graphicData>
        </a:graphic>
      </p:graphicFrame>
    </p:spTree>
    <p:extLst>
      <p:ext uri="{BB962C8B-B14F-4D97-AF65-F5344CB8AC3E}">
        <p14:creationId xmlns:p14="http://schemas.microsoft.com/office/powerpoint/2010/main" xmlns="" val="4281261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Risk ratio</a:t>
            </a:r>
            <a:endParaRPr lang="en-GB"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838200" y="1593273"/>
                <a:ext cx="10515600" cy="4583690"/>
              </a:xfrm>
            </p:spPr>
            <p:txBody>
              <a:bodyPr/>
              <a:lstStyle/>
              <a:p>
                <a:endParaRPr lang="en-GB" dirty="0" smtClean="0"/>
              </a:p>
              <a:p>
                <a:r>
                  <a:rPr lang="en-GB" dirty="0"/>
                  <a:t>The risk ratio is defined as the risk in the exposed cohort </a:t>
                </a:r>
                <a:r>
                  <a:rPr lang="en-GB" dirty="0" smtClean="0"/>
                  <a:t>divided </a:t>
                </a:r>
                <a:r>
                  <a:rPr lang="en-GB" dirty="0"/>
                  <a:t>by the risk in the unexposed cohort (the </a:t>
                </a:r>
                <a:r>
                  <a:rPr lang="en-GB" dirty="0" smtClean="0"/>
                  <a:t>comparison </a:t>
                </a:r>
                <a:r>
                  <a:rPr lang="en-GB" dirty="0"/>
                  <a:t>group). A risk ratio may vary from zero to </a:t>
                </a:r>
                <a:r>
                  <a:rPr lang="en-GB" dirty="0" smtClean="0"/>
                  <a:t>infinity</a:t>
                </a:r>
              </a:p>
              <a:p>
                <a:pPr marL="0" indent="0">
                  <a:buNone/>
                </a:pPr>
                <a:endParaRPr lang="en-GB" dirty="0"/>
              </a:p>
              <a:p>
                <a14:m>
                  <m:oMath xmlns:m="http://schemas.openxmlformats.org/officeDocument/2006/math">
                    <m:r>
                      <m:rPr>
                        <m:nor/>
                      </m:rPr>
                      <a:rPr lang="en-GB"/>
                      <m:t>Risk</m:t>
                    </m:r>
                    <m:r>
                      <m:rPr>
                        <m:nor/>
                      </m:rPr>
                      <a:rPr lang="en-GB"/>
                      <m:t> </m:t>
                    </m:r>
                    <m:r>
                      <m:rPr>
                        <m:nor/>
                      </m:rPr>
                      <a:rPr lang="en-GB"/>
                      <m:t>ratio</m:t>
                    </m:r>
                    <m:r>
                      <a:rPr lang="en-GB" i="1" smtClean="0">
                        <a:latin typeface="Cambria Math" panose="02040503050406030204" pitchFamily="18" charset="0"/>
                      </a:rPr>
                      <m:t>=</m:t>
                    </m:r>
                    <m:f>
                      <m:fPr>
                        <m:ctrlPr>
                          <a:rPr lang="en-GB" i="1" smtClean="0">
                            <a:latin typeface="Cambria Math" panose="02040503050406030204" pitchFamily="18" charset="0"/>
                          </a:rPr>
                        </m:ctrlPr>
                      </m:fPr>
                      <m:num>
                        <m:r>
                          <m:rPr>
                            <m:nor/>
                          </m:rPr>
                          <a:rPr lang="en-GB"/>
                          <m:t>Risk</m:t>
                        </m:r>
                        <m:r>
                          <m:rPr>
                            <m:nor/>
                          </m:rPr>
                          <a:rPr lang="en-GB"/>
                          <m:t> (</m:t>
                        </m:r>
                        <m:r>
                          <m:rPr>
                            <m:nor/>
                          </m:rPr>
                          <a:rPr lang="en-GB"/>
                          <m:t>cumulative</m:t>
                        </m:r>
                        <m:r>
                          <m:rPr>
                            <m:nor/>
                          </m:rPr>
                          <a:rPr lang="en-GB"/>
                          <m:t> </m:t>
                        </m:r>
                        <m:r>
                          <m:rPr>
                            <m:nor/>
                          </m:rPr>
                          <a:rPr lang="en-GB"/>
                          <m:t>incidence</m:t>
                        </m:r>
                        <m:r>
                          <m:rPr>
                            <m:nor/>
                          </m:rPr>
                          <a:rPr lang="en-GB"/>
                          <m:t>) </m:t>
                        </m:r>
                        <m:r>
                          <m:rPr>
                            <m:nor/>
                          </m:rPr>
                          <a:rPr lang="en-GB"/>
                          <m:t>in</m:t>
                        </m:r>
                        <m:r>
                          <m:rPr>
                            <m:nor/>
                          </m:rPr>
                          <a:rPr lang="en-GB"/>
                          <m:t> </m:t>
                        </m:r>
                        <m:r>
                          <m:rPr>
                            <m:nor/>
                          </m:rPr>
                          <a:rPr lang="en-GB"/>
                          <m:t>the</m:t>
                        </m:r>
                        <m:r>
                          <m:rPr>
                            <m:nor/>
                          </m:rPr>
                          <a:rPr lang="en-GB"/>
                          <m:t> </m:t>
                        </m:r>
                        <m:r>
                          <m:rPr>
                            <m:nor/>
                          </m:rPr>
                          <a:rPr lang="en-GB"/>
                          <m:t>exposed</m:t>
                        </m:r>
                        <m:r>
                          <m:rPr>
                            <m:nor/>
                          </m:rPr>
                          <a:rPr lang="en-GB"/>
                          <m:t> </m:t>
                        </m:r>
                        <m:r>
                          <m:rPr>
                            <m:nor/>
                          </m:rPr>
                          <a:rPr lang="en-GB"/>
                          <m:t>group</m:t>
                        </m:r>
                      </m:num>
                      <m:den>
                        <m:r>
                          <m:rPr>
                            <m:nor/>
                          </m:rPr>
                          <a:rPr lang="en-GB"/>
                          <m:t>Risk</m:t>
                        </m:r>
                        <m:r>
                          <m:rPr>
                            <m:nor/>
                          </m:rPr>
                          <a:rPr lang="en-GB"/>
                          <m:t> (</m:t>
                        </m:r>
                        <m:r>
                          <m:rPr>
                            <m:nor/>
                          </m:rPr>
                          <a:rPr lang="en-GB"/>
                          <m:t>cumulative</m:t>
                        </m:r>
                        <m:r>
                          <m:rPr>
                            <m:nor/>
                          </m:rPr>
                          <a:rPr lang="en-GB"/>
                          <m:t> </m:t>
                        </m:r>
                        <m:r>
                          <m:rPr>
                            <m:nor/>
                          </m:rPr>
                          <a:rPr lang="en-GB"/>
                          <m:t>incidence</m:t>
                        </m:r>
                        <m:r>
                          <m:rPr>
                            <m:nor/>
                          </m:rPr>
                          <a:rPr lang="en-GB"/>
                          <m:t>) </m:t>
                        </m:r>
                        <m:r>
                          <m:rPr>
                            <m:nor/>
                          </m:rPr>
                          <a:rPr lang="en-GB"/>
                          <m:t>in</m:t>
                        </m:r>
                        <m:r>
                          <m:rPr>
                            <m:nor/>
                          </m:rPr>
                          <a:rPr lang="en-GB"/>
                          <m:t> </m:t>
                        </m:r>
                        <m:r>
                          <m:rPr>
                            <m:nor/>
                          </m:rPr>
                          <a:rPr lang="en-GB"/>
                          <m:t>the</m:t>
                        </m:r>
                        <m:r>
                          <m:rPr>
                            <m:nor/>
                          </m:rPr>
                          <a:rPr lang="en-GB"/>
                          <m:t> </m:t>
                        </m:r>
                        <m:r>
                          <m:rPr>
                            <m:nor/>
                          </m:rPr>
                          <a:rPr lang="en-GB"/>
                          <m:t>unexposed</m:t>
                        </m:r>
                        <m:r>
                          <m:rPr>
                            <m:nor/>
                          </m:rPr>
                          <a:rPr lang="en-GB"/>
                          <m:t> </m:t>
                        </m:r>
                        <m:r>
                          <m:rPr>
                            <m:nor/>
                          </m:rPr>
                          <a:rPr lang="en-GB"/>
                          <m:t>group</m:t>
                        </m:r>
                      </m:den>
                    </m:f>
                  </m:oMath>
                </a14:m>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1593273"/>
                <a:ext cx="10515600" cy="4583690"/>
              </a:xfrm>
              <a:blipFill rotWithShape="0">
                <a:blip r:embed="rId2"/>
                <a:stretch>
                  <a:fillRect l="-1043"/>
                </a:stretch>
              </a:blipFill>
            </p:spPr>
            <p:txBody>
              <a:bodyPr/>
              <a:lstStyle/>
              <a:p>
                <a:r>
                  <a:rPr lang="en-GB">
                    <a:noFill/>
                  </a:rPr>
                  <a:t> </a:t>
                </a:r>
              </a:p>
            </p:txBody>
          </p:sp>
        </mc:Fallback>
      </mc:AlternateContent>
    </p:spTree>
    <p:extLst>
      <p:ext uri="{BB962C8B-B14F-4D97-AF65-F5344CB8AC3E}">
        <p14:creationId xmlns:p14="http://schemas.microsoft.com/office/powerpoint/2010/main" xmlns="" val="297594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rtl="0" eaLnBrk="1" hangingPunct="1"/>
            <a:r>
              <a:rPr lang="en-US" altLang="en-US" smtClean="0"/>
              <a:t>Incidence rate</a:t>
            </a:r>
          </a:p>
        </p:txBody>
      </p:sp>
      <p:sp>
        <p:nvSpPr>
          <p:cNvPr id="17411" name="Rectangle 3"/>
          <p:cNvSpPr>
            <a:spLocks noGrp="1" noChangeArrowheads="1"/>
          </p:cNvSpPr>
          <p:nvPr>
            <p:ph idx="1"/>
          </p:nvPr>
        </p:nvSpPr>
        <p:spPr/>
        <p:txBody>
          <a:bodyPr/>
          <a:lstStyle/>
          <a:p>
            <a:pPr algn="l" rtl="0" eaLnBrk="1" hangingPunct="1"/>
            <a:r>
              <a:rPr lang="en-US" altLang="en-US" dirty="0" smtClean="0"/>
              <a:t>Incidence among exposed = R1</a:t>
            </a:r>
          </a:p>
          <a:p>
            <a:pPr algn="l" rtl="0" eaLnBrk="1" hangingPunct="1">
              <a:buFont typeface="Wingdings" panose="05000000000000000000" pitchFamily="2" charset="2"/>
              <a:buNone/>
            </a:pPr>
            <a:r>
              <a:rPr lang="en-US" altLang="en-US" dirty="0" smtClean="0"/>
              <a:t>		a</a:t>
            </a:r>
          </a:p>
          <a:p>
            <a:pPr algn="l" rtl="0" eaLnBrk="1" hangingPunct="1">
              <a:buFont typeface="Wingdings" panose="05000000000000000000" pitchFamily="2" charset="2"/>
              <a:buNone/>
            </a:pPr>
            <a:r>
              <a:rPr lang="en-US" altLang="en-US" dirty="0" smtClean="0"/>
              <a:t>		</a:t>
            </a:r>
            <a:r>
              <a:rPr lang="en-US" altLang="en-US" dirty="0" err="1" smtClean="0"/>
              <a:t>a+b</a:t>
            </a:r>
            <a:endParaRPr lang="en-US" altLang="en-US" dirty="0" smtClean="0"/>
          </a:p>
          <a:p>
            <a:pPr algn="l" rtl="0" eaLnBrk="1" hangingPunct="1"/>
            <a:r>
              <a:rPr lang="en-US" altLang="en-US" dirty="0" smtClean="0"/>
              <a:t>Incidence among non-exposed = R2</a:t>
            </a:r>
          </a:p>
          <a:p>
            <a:pPr algn="l" rtl="0" eaLnBrk="1" hangingPunct="1">
              <a:buFont typeface="Wingdings" panose="05000000000000000000" pitchFamily="2" charset="2"/>
              <a:buNone/>
            </a:pPr>
            <a:r>
              <a:rPr lang="en-US" altLang="en-US" dirty="0" smtClean="0"/>
              <a:t>		c</a:t>
            </a:r>
          </a:p>
          <a:p>
            <a:pPr algn="l" rtl="0" eaLnBrk="1" hangingPunct="1">
              <a:buFont typeface="Wingdings" panose="05000000000000000000" pitchFamily="2" charset="2"/>
              <a:buNone/>
            </a:pPr>
            <a:r>
              <a:rPr lang="en-US" altLang="en-US" dirty="0" smtClean="0"/>
              <a:t>		</a:t>
            </a:r>
            <a:r>
              <a:rPr lang="en-US" altLang="en-US" dirty="0" err="1" smtClean="0"/>
              <a:t>c+d</a:t>
            </a:r>
            <a:endParaRPr lang="en-US" altLang="en-US" dirty="0" smtClean="0"/>
          </a:p>
          <a:p>
            <a:pPr algn="l" rtl="0" eaLnBrk="1" hangingPunct="1"/>
            <a:endParaRPr lang="en-US" altLang="en-US" dirty="0" smtClean="0"/>
          </a:p>
        </p:txBody>
      </p:sp>
      <p:sp>
        <p:nvSpPr>
          <p:cNvPr id="17412" name="Line 5"/>
          <p:cNvSpPr>
            <a:spLocks noChangeShapeType="1"/>
          </p:cNvSpPr>
          <p:nvPr/>
        </p:nvSpPr>
        <p:spPr bwMode="auto">
          <a:xfrm>
            <a:off x="1586345" y="2847109"/>
            <a:ext cx="914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7413" name="Line 6"/>
          <p:cNvSpPr>
            <a:spLocks noChangeShapeType="1"/>
          </p:cNvSpPr>
          <p:nvPr/>
        </p:nvSpPr>
        <p:spPr bwMode="auto">
          <a:xfrm>
            <a:off x="1586345" y="4357254"/>
            <a:ext cx="914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6" name="Slide Number Placeholder 5"/>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BD85822D-E03F-441E-BE6D-CA7112F8F844}" type="slidenum">
              <a:rPr lang="en-US" altLang="en-US">
                <a:solidFill>
                  <a:srgbClr val="898989"/>
                </a:solidFill>
              </a:rPr>
              <a:pPr eaLnBrk="1" hangingPunct="1"/>
              <a:t>43</a:t>
            </a:fld>
            <a:endParaRPr lang="en-US" altLang="en-US">
              <a:solidFill>
                <a:srgbClr val="898989"/>
              </a:solidFill>
            </a:endParaRPr>
          </a:p>
        </p:txBody>
      </p:sp>
    </p:spTree>
    <p:extLst>
      <p:ext uri="{BB962C8B-B14F-4D97-AF65-F5344CB8AC3E}">
        <p14:creationId xmlns:p14="http://schemas.microsoft.com/office/powerpoint/2010/main" xmlns="" val="377110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rtl="0" eaLnBrk="1" hangingPunct="1"/>
            <a:r>
              <a:rPr lang="en-US" altLang="en-US" smtClean="0"/>
              <a:t>Estimation of risk</a:t>
            </a:r>
          </a:p>
        </p:txBody>
      </p:sp>
      <mc:AlternateContent xmlns:mc="http://schemas.openxmlformats.org/markup-compatibility/2006">
        <mc:Choice xmlns:a14="http://schemas.microsoft.com/office/drawing/2010/main" xmlns="" Requires="a14">
          <p:sp>
            <p:nvSpPr>
              <p:cNvPr id="18435" name="Rectangle 3"/>
              <p:cNvSpPr>
                <a:spLocks noGrp="1" noChangeArrowheads="1"/>
              </p:cNvSpPr>
              <p:nvPr>
                <p:ph idx="1"/>
              </p:nvPr>
            </p:nvSpPr>
            <p:spPr/>
            <p:txBody>
              <a:bodyPr/>
              <a:lstStyle/>
              <a:p>
                <a:pPr algn="l" rtl="0" eaLnBrk="1" hangingPunct="1"/>
                <a:r>
                  <a:rPr lang="en-US" altLang="en-US" dirty="0" smtClean="0"/>
                  <a:t>Relative Risk</a:t>
                </a:r>
              </a:p>
              <a:p>
                <a:pPr>
                  <a:buNone/>
                </a:pPr>
                <a:r>
                  <a:rPr lang="en-US" altLang="en-US" dirty="0" smtClean="0"/>
                  <a:t/>
                </a:r>
                <a14:m>
                  <m:oMath xmlns:m="http://schemas.openxmlformats.org/officeDocument/2006/math">
                    <m:r>
                      <m:rPr>
                        <m:nor/>
                      </m:rPr>
                      <a:rPr lang="en-GB"/>
                      <m:t>Risk</m:t>
                    </m:r>
                    <m:r>
                      <m:rPr>
                        <m:nor/>
                      </m:rPr>
                      <a:rPr lang="en-GB"/>
                      <m:t> </m:t>
                    </m:r>
                    <m:r>
                      <m:rPr>
                        <m:nor/>
                      </m:rPr>
                      <a:rPr lang="en-GB"/>
                      <m:t>ratio</m:t>
                    </m:r>
                    <m:r>
                      <a:rPr lang="en-GB" i="1">
                        <a:latin typeface="Cambria Math" panose="02040503050406030204" pitchFamily="18" charset="0"/>
                      </a:rPr>
                      <m:t>=</m:t>
                    </m:r>
                    <m:f>
                      <m:fPr>
                        <m:ctrlPr>
                          <a:rPr lang="en-GB" i="1">
                            <a:latin typeface="Cambria Math" panose="02040503050406030204" pitchFamily="18" charset="0"/>
                          </a:rPr>
                        </m:ctrlPr>
                      </m:fPr>
                      <m:num>
                        <m:r>
                          <m:rPr>
                            <m:nor/>
                          </m:rPr>
                          <a:rPr lang="en-GB"/>
                          <m:t>Risk</m:t>
                        </m:r>
                        <m:r>
                          <m:rPr>
                            <m:nor/>
                          </m:rPr>
                          <a:rPr lang="en-GB"/>
                          <m:t> (</m:t>
                        </m:r>
                        <m:r>
                          <m:rPr>
                            <m:nor/>
                          </m:rPr>
                          <a:rPr lang="en-GB"/>
                          <m:t>cumulative</m:t>
                        </m:r>
                        <m:r>
                          <m:rPr>
                            <m:nor/>
                          </m:rPr>
                          <a:rPr lang="en-GB"/>
                          <m:t> </m:t>
                        </m:r>
                        <m:r>
                          <m:rPr>
                            <m:nor/>
                          </m:rPr>
                          <a:rPr lang="en-GB"/>
                          <m:t>incidence</m:t>
                        </m:r>
                        <m:r>
                          <m:rPr>
                            <m:nor/>
                          </m:rPr>
                          <a:rPr lang="en-GB"/>
                          <m:t>) </m:t>
                        </m:r>
                        <m:r>
                          <m:rPr>
                            <m:nor/>
                          </m:rPr>
                          <a:rPr lang="en-GB"/>
                          <m:t>in</m:t>
                        </m:r>
                        <m:r>
                          <m:rPr>
                            <m:nor/>
                          </m:rPr>
                          <a:rPr lang="en-GB"/>
                          <m:t> </m:t>
                        </m:r>
                        <m:r>
                          <m:rPr>
                            <m:nor/>
                          </m:rPr>
                          <a:rPr lang="en-GB"/>
                          <m:t>the</m:t>
                        </m:r>
                        <m:r>
                          <m:rPr>
                            <m:nor/>
                          </m:rPr>
                          <a:rPr lang="en-GB"/>
                          <m:t> </m:t>
                        </m:r>
                        <m:r>
                          <m:rPr>
                            <m:nor/>
                          </m:rPr>
                          <a:rPr lang="en-GB"/>
                          <m:t>exposed</m:t>
                        </m:r>
                        <m:r>
                          <m:rPr>
                            <m:nor/>
                          </m:rPr>
                          <a:rPr lang="en-GB"/>
                          <m:t> </m:t>
                        </m:r>
                        <m:r>
                          <m:rPr>
                            <m:nor/>
                          </m:rPr>
                          <a:rPr lang="en-GB"/>
                          <m:t>group</m:t>
                        </m:r>
                      </m:num>
                      <m:den>
                        <m:r>
                          <m:rPr>
                            <m:nor/>
                          </m:rPr>
                          <a:rPr lang="en-GB"/>
                          <m:t>Risk</m:t>
                        </m:r>
                        <m:r>
                          <m:rPr>
                            <m:nor/>
                          </m:rPr>
                          <a:rPr lang="en-GB"/>
                          <m:t> (</m:t>
                        </m:r>
                        <m:r>
                          <m:rPr>
                            <m:nor/>
                          </m:rPr>
                          <a:rPr lang="en-GB"/>
                          <m:t>cumulative</m:t>
                        </m:r>
                        <m:r>
                          <m:rPr>
                            <m:nor/>
                          </m:rPr>
                          <a:rPr lang="en-GB"/>
                          <m:t> </m:t>
                        </m:r>
                        <m:r>
                          <m:rPr>
                            <m:nor/>
                          </m:rPr>
                          <a:rPr lang="en-GB"/>
                          <m:t>incidence</m:t>
                        </m:r>
                        <m:r>
                          <m:rPr>
                            <m:nor/>
                          </m:rPr>
                          <a:rPr lang="en-GB"/>
                          <m:t>) </m:t>
                        </m:r>
                        <m:r>
                          <m:rPr>
                            <m:nor/>
                          </m:rPr>
                          <a:rPr lang="en-GB"/>
                          <m:t>in</m:t>
                        </m:r>
                        <m:r>
                          <m:rPr>
                            <m:nor/>
                          </m:rPr>
                          <a:rPr lang="en-GB"/>
                          <m:t> </m:t>
                        </m:r>
                        <m:r>
                          <m:rPr>
                            <m:nor/>
                          </m:rPr>
                          <a:rPr lang="en-GB"/>
                          <m:t>the</m:t>
                        </m:r>
                        <m:r>
                          <m:rPr>
                            <m:nor/>
                          </m:rPr>
                          <a:rPr lang="en-GB"/>
                          <m:t> </m:t>
                        </m:r>
                        <m:r>
                          <m:rPr>
                            <m:nor/>
                          </m:rPr>
                          <a:rPr lang="en-GB"/>
                          <m:t>unexposed</m:t>
                        </m:r>
                        <m:r>
                          <m:rPr>
                            <m:nor/>
                          </m:rPr>
                          <a:rPr lang="en-GB"/>
                          <m:t> </m:t>
                        </m:r>
                        <m:r>
                          <m:rPr>
                            <m:nor/>
                          </m:rPr>
                          <a:rPr lang="en-GB"/>
                          <m:t>group</m:t>
                        </m:r>
                      </m:den>
                    </m:f>
                  </m:oMath>
                </a14:m>
                <a:endParaRPr lang="en-US" altLang="en-US" dirty="0" smtClean="0"/>
              </a:p>
              <a:p>
                <a:pPr>
                  <a:buNone/>
                </a:pPr>
                <a:endParaRPr lang="en-US" altLang="en-US" dirty="0"/>
              </a:p>
              <a:p>
                <a:pPr>
                  <a:buNone/>
                </a:pPr>
                <a:endParaRPr lang="en-US" altLang="en-US" dirty="0" smtClean="0"/>
              </a:p>
              <a:p>
                <a:pPr>
                  <a:buNone/>
                </a:pPr>
                <a:r>
                  <a:rPr lang="en-US" altLang="en-US" dirty="0" smtClean="0"/>
                  <a:t/>
                </a:r>
                <a14:m>
                  <m:oMath xmlns:m="http://schemas.openxmlformats.org/officeDocument/2006/math">
                    <m:r>
                      <a:rPr lang="en-US" altLang="en-US" i="1" smtClean="0">
                        <a:latin typeface="Cambria Math" panose="02040503050406030204" pitchFamily="18" charset="0"/>
                      </a:rPr>
                      <m:t>=</m:t>
                    </m:r>
                    <m:f>
                      <m:fPr>
                        <m:ctrlPr>
                          <a:rPr lang="en-US" altLang="en-US" i="1" smtClean="0">
                            <a:latin typeface="Cambria Math" panose="02040503050406030204" pitchFamily="18" charset="0"/>
                          </a:rPr>
                        </m:ctrlPr>
                      </m:fPr>
                      <m:num>
                        <m:r>
                          <m:rPr>
                            <m:nor/>
                          </m:rPr>
                          <a:rPr lang="en-US" altLang="en-US" dirty="0"/>
                          <m:t>a</m:t>
                        </m:r>
                        <m:r>
                          <m:rPr>
                            <m:nor/>
                          </m:rPr>
                          <a:rPr lang="en-US" altLang="en-US" dirty="0"/>
                          <m:t>/</m:t>
                        </m:r>
                        <m:r>
                          <m:rPr>
                            <m:nor/>
                          </m:rPr>
                          <a:rPr lang="en-US" altLang="en-US" dirty="0"/>
                          <m:t>a</m:t>
                        </m:r>
                        <m:r>
                          <m:rPr>
                            <m:nor/>
                          </m:rPr>
                          <a:rPr lang="en-US" altLang="en-US" dirty="0"/>
                          <m:t>+</m:t>
                        </m:r>
                        <m:r>
                          <m:rPr>
                            <m:nor/>
                          </m:rPr>
                          <a:rPr lang="en-US" altLang="en-US" dirty="0"/>
                          <m:t>b</m:t>
                        </m:r>
                        <m:r>
                          <m:rPr>
                            <m:nor/>
                          </m:rPr>
                          <a:rPr lang="en-US" altLang="en-US" dirty="0"/>
                          <m:t>  </m:t>
                        </m:r>
                      </m:num>
                      <m:den>
                        <m:r>
                          <m:rPr>
                            <m:nor/>
                          </m:rPr>
                          <a:rPr lang="en-US" altLang="en-US" dirty="0"/>
                          <m:t>c</m:t>
                        </m:r>
                        <m:r>
                          <m:rPr>
                            <m:nor/>
                          </m:rPr>
                          <a:rPr lang="en-US" altLang="en-US" dirty="0"/>
                          <m:t>/</m:t>
                        </m:r>
                        <m:r>
                          <m:rPr>
                            <m:nor/>
                          </m:rPr>
                          <a:rPr lang="en-US" altLang="en-US" dirty="0"/>
                          <m:t>c</m:t>
                        </m:r>
                        <m:r>
                          <m:rPr>
                            <m:nor/>
                          </m:rPr>
                          <a:rPr lang="en-US" altLang="en-US" dirty="0"/>
                          <m:t>+</m:t>
                        </m:r>
                        <m:r>
                          <m:rPr>
                            <m:nor/>
                          </m:rPr>
                          <a:rPr lang="en-US" altLang="en-US" dirty="0"/>
                          <m:t>d</m:t>
                        </m:r>
                        <m:r>
                          <m:rPr>
                            <m:nor/>
                          </m:rPr>
                          <a:rPr lang="en-US" altLang="en-US" dirty="0"/>
                          <m:t> </m:t>
                        </m:r>
                      </m:den>
                    </m:f>
                    <m:r>
                      <a:rPr lang="en-US" altLang="en-US" i="1" smtClean="0">
                        <a:latin typeface="Cambria Math" panose="02040503050406030204" pitchFamily="18" charset="0"/>
                      </a:rPr>
                      <m:t>=</m:t>
                    </m:r>
                    <m:f>
                      <m:fPr>
                        <m:ctrlPr>
                          <a:rPr lang="en-US" altLang="en-US" i="1" smtClean="0">
                            <a:latin typeface="Cambria Math" panose="02040503050406030204" pitchFamily="18" charset="0"/>
                          </a:rPr>
                        </m:ctrlPr>
                      </m:fPr>
                      <m:num>
                        <m:r>
                          <a:rPr lang="en-GB" altLang="en-US" b="0" i="1" smtClean="0">
                            <a:latin typeface="Cambria Math" panose="02040503050406030204" pitchFamily="18" charset="0"/>
                          </a:rPr>
                          <m:t>𝑅</m:t>
                        </m:r>
                        <m:r>
                          <a:rPr lang="en-GB" altLang="en-US" b="0" i="1" smtClean="0">
                            <a:latin typeface="Cambria Math" panose="02040503050406030204" pitchFamily="18" charset="0"/>
                          </a:rPr>
                          <m:t>1</m:t>
                        </m:r>
                      </m:num>
                      <m:den>
                        <m:r>
                          <a:rPr lang="en-GB" altLang="en-US" b="0" i="1" smtClean="0">
                            <a:latin typeface="Cambria Math" panose="02040503050406030204" pitchFamily="18" charset="0"/>
                          </a:rPr>
                          <m:t>𝑅</m:t>
                        </m:r>
                        <m:r>
                          <a:rPr lang="en-GB" altLang="en-US" b="0" i="1" smtClean="0">
                            <a:latin typeface="Cambria Math" panose="02040503050406030204" pitchFamily="18" charset="0"/>
                          </a:rPr>
                          <m:t>2</m:t>
                        </m:r>
                      </m:den>
                    </m:f>
                  </m:oMath>
                </a14:m>
                <a:endParaRPr lang="en-US" altLang="en-US" dirty="0" smtClean="0"/>
              </a:p>
              <a:p>
                <a:pPr algn="l" rtl="0" eaLnBrk="1" hangingPunct="1">
                  <a:buFont typeface="Wingdings" panose="05000000000000000000" pitchFamily="2" charset="2"/>
                  <a:buNone/>
                </a:pPr>
                <a:r>
                  <a:rPr lang="en-US" altLang="en-US" dirty="0"/>
                  <a:t/>
                </a:r>
                <a:endParaRPr lang="en-US" altLang="en-US" dirty="0" smtClean="0"/>
              </a:p>
            </p:txBody>
          </p:sp>
        </mc:Choice>
        <mc:Fallback>
          <p:sp>
            <p:nvSpPr>
              <p:cNvPr id="18435" name="Rectangle 3"/>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91B41AD1-C06B-48EF-99C6-096BBE5B6352}" type="slidenum">
              <a:rPr lang="en-US" altLang="en-US">
                <a:solidFill>
                  <a:srgbClr val="898989"/>
                </a:solidFill>
              </a:rPr>
              <a:pPr eaLnBrk="1" hangingPunct="1"/>
              <a:t>44</a:t>
            </a:fld>
            <a:endParaRPr lang="en-US" altLang="en-US">
              <a:solidFill>
                <a:srgbClr val="898989"/>
              </a:solidFill>
            </a:endParaRPr>
          </a:p>
        </p:txBody>
      </p:sp>
    </p:spTree>
    <p:extLst>
      <p:ext uri="{BB962C8B-B14F-4D97-AF65-F5344CB8AC3E}">
        <p14:creationId xmlns:p14="http://schemas.microsoft.com/office/powerpoint/2010/main" xmlns="" val="32598506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graphicFrame>
        <p:nvGraphicFramePr>
          <p:cNvPr id="4" name="Content Placeholder 3"/>
          <p:cNvGraphicFramePr>
            <a:graphicFrameLocks noGrp="1"/>
          </p:cNvGraphicFramePr>
          <p:nvPr>
            <p:ph idx="1"/>
            <p:extLst/>
          </p:nvPr>
        </p:nvGraphicFramePr>
        <p:xfrm>
          <a:off x="644236" y="2599558"/>
          <a:ext cx="10515600" cy="1483360"/>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xmlns="" val="1207881349"/>
                    </a:ext>
                  </a:extLst>
                </a:gridCol>
                <a:gridCol w="2628900">
                  <a:extLst>
                    <a:ext uri="{9D8B030D-6E8A-4147-A177-3AD203B41FA5}">
                      <a16:colId xmlns:a16="http://schemas.microsoft.com/office/drawing/2014/main" xmlns="" val="1345552587"/>
                    </a:ext>
                  </a:extLst>
                </a:gridCol>
                <a:gridCol w="2628900">
                  <a:extLst>
                    <a:ext uri="{9D8B030D-6E8A-4147-A177-3AD203B41FA5}">
                      <a16:colId xmlns:a16="http://schemas.microsoft.com/office/drawing/2014/main" xmlns="" val="1459578040"/>
                    </a:ext>
                  </a:extLst>
                </a:gridCol>
                <a:gridCol w="2628900">
                  <a:extLst>
                    <a:ext uri="{9D8B030D-6E8A-4147-A177-3AD203B41FA5}">
                      <a16:colId xmlns:a16="http://schemas.microsoft.com/office/drawing/2014/main" xmlns="" val="1626919463"/>
                    </a:ext>
                  </a:extLst>
                </a:gridCol>
              </a:tblGrid>
              <a:tr h="370840">
                <a:tc>
                  <a:txBody>
                    <a:bodyPr/>
                    <a:lstStyle/>
                    <a:p>
                      <a:endParaRPr lang="en-GB" dirty="0"/>
                    </a:p>
                  </a:txBody>
                  <a:tcPr/>
                </a:tc>
                <a:tc>
                  <a:txBody>
                    <a:bodyPr/>
                    <a:lstStyle/>
                    <a:p>
                      <a:r>
                        <a:rPr lang="en-GB" dirty="0" smtClean="0"/>
                        <a:t>Disease</a:t>
                      </a:r>
                      <a:endParaRPr lang="en-GB" dirty="0"/>
                    </a:p>
                  </a:txBody>
                  <a:tcPr/>
                </a:tc>
                <a:tc>
                  <a:txBody>
                    <a:bodyPr/>
                    <a:lstStyle/>
                    <a:p>
                      <a:r>
                        <a:rPr lang="en-GB" dirty="0" smtClean="0"/>
                        <a:t>No</a:t>
                      </a:r>
                      <a:r>
                        <a:rPr lang="en-GB" baseline="0" dirty="0" smtClean="0"/>
                        <a:t> disease</a:t>
                      </a:r>
                      <a:endParaRPr lang="en-GB" dirty="0"/>
                    </a:p>
                  </a:txBody>
                  <a:tcPr/>
                </a:tc>
                <a:tc>
                  <a:txBody>
                    <a:bodyPr/>
                    <a:lstStyle/>
                    <a:p>
                      <a:r>
                        <a:rPr lang="en-GB" dirty="0" smtClean="0"/>
                        <a:t>total</a:t>
                      </a:r>
                      <a:endParaRPr lang="en-GB" dirty="0"/>
                    </a:p>
                  </a:txBody>
                  <a:tcPr/>
                </a:tc>
                <a:extLst>
                  <a:ext uri="{0D108BD9-81ED-4DB2-BD59-A6C34878D82A}">
                    <a16:rowId xmlns:a16="http://schemas.microsoft.com/office/drawing/2014/main" xmlns="" val="2991279181"/>
                  </a:ext>
                </a:extLst>
              </a:tr>
              <a:tr h="370840">
                <a:tc>
                  <a:txBody>
                    <a:bodyPr/>
                    <a:lstStyle/>
                    <a:p>
                      <a:r>
                        <a:rPr lang="en-GB" dirty="0" smtClean="0"/>
                        <a:t>Exposed</a:t>
                      </a:r>
                      <a:endParaRPr lang="en-GB" dirty="0"/>
                    </a:p>
                  </a:txBody>
                  <a:tcPr/>
                </a:tc>
                <a:tc>
                  <a:txBody>
                    <a:bodyPr/>
                    <a:lstStyle/>
                    <a:p>
                      <a:r>
                        <a:rPr lang="en-GB" dirty="0" smtClean="0"/>
                        <a:t>60</a:t>
                      </a:r>
                      <a:endParaRPr lang="en-GB" dirty="0"/>
                    </a:p>
                  </a:txBody>
                  <a:tcPr/>
                </a:tc>
                <a:tc>
                  <a:txBody>
                    <a:bodyPr/>
                    <a:lstStyle/>
                    <a:p>
                      <a:r>
                        <a:rPr lang="en-GB" dirty="0" smtClean="0"/>
                        <a:t>140</a:t>
                      </a:r>
                      <a:endParaRPr lang="en-GB" dirty="0"/>
                    </a:p>
                  </a:txBody>
                  <a:tcPr/>
                </a:tc>
                <a:tc>
                  <a:txBody>
                    <a:bodyPr/>
                    <a:lstStyle/>
                    <a:p>
                      <a:r>
                        <a:rPr lang="en-GB" dirty="0" smtClean="0"/>
                        <a:t>200</a:t>
                      </a:r>
                      <a:endParaRPr lang="en-GB" dirty="0"/>
                    </a:p>
                  </a:txBody>
                  <a:tcPr/>
                </a:tc>
                <a:extLst>
                  <a:ext uri="{0D108BD9-81ED-4DB2-BD59-A6C34878D82A}">
                    <a16:rowId xmlns:a16="http://schemas.microsoft.com/office/drawing/2014/main" xmlns="" val="2889546155"/>
                  </a:ext>
                </a:extLst>
              </a:tr>
              <a:tr h="370840">
                <a:tc>
                  <a:txBody>
                    <a:bodyPr/>
                    <a:lstStyle/>
                    <a:p>
                      <a:r>
                        <a:rPr lang="en-GB" dirty="0" smtClean="0"/>
                        <a:t>Non-exposed</a:t>
                      </a:r>
                      <a:endParaRPr lang="en-GB" dirty="0"/>
                    </a:p>
                  </a:txBody>
                  <a:tcPr/>
                </a:tc>
                <a:tc>
                  <a:txBody>
                    <a:bodyPr/>
                    <a:lstStyle/>
                    <a:p>
                      <a:r>
                        <a:rPr lang="en-GB" dirty="0" smtClean="0"/>
                        <a:t>25</a:t>
                      </a:r>
                      <a:endParaRPr lang="en-GB" dirty="0"/>
                    </a:p>
                  </a:txBody>
                  <a:tcPr/>
                </a:tc>
                <a:tc>
                  <a:txBody>
                    <a:bodyPr/>
                    <a:lstStyle/>
                    <a:p>
                      <a:r>
                        <a:rPr lang="en-GB" dirty="0" smtClean="0"/>
                        <a:t>175</a:t>
                      </a:r>
                      <a:endParaRPr lang="en-GB" dirty="0"/>
                    </a:p>
                  </a:txBody>
                  <a:tcPr/>
                </a:tc>
                <a:tc>
                  <a:txBody>
                    <a:bodyPr/>
                    <a:lstStyle/>
                    <a:p>
                      <a:r>
                        <a:rPr lang="en-GB" dirty="0" smtClean="0"/>
                        <a:t>200</a:t>
                      </a:r>
                      <a:endParaRPr lang="en-GB" dirty="0"/>
                    </a:p>
                  </a:txBody>
                  <a:tcPr/>
                </a:tc>
                <a:extLst>
                  <a:ext uri="{0D108BD9-81ED-4DB2-BD59-A6C34878D82A}">
                    <a16:rowId xmlns:a16="http://schemas.microsoft.com/office/drawing/2014/main" xmlns="" val="1141453640"/>
                  </a:ext>
                </a:extLst>
              </a:tr>
              <a:tr h="370840">
                <a:tc>
                  <a:txBody>
                    <a:bodyPr/>
                    <a:lstStyle/>
                    <a:p>
                      <a:r>
                        <a:rPr lang="en-GB" dirty="0" smtClean="0"/>
                        <a:t>Total </a:t>
                      </a:r>
                      <a:endParaRPr lang="en-GB" dirty="0"/>
                    </a:p>
                  </a:txBody>
                  <a:tcPr/>
                </a:tc>
                <a:tc>
                  <a:txBody>
                    <a:bodyPr/>
                    <a:lstStyle/>
                    <a:p>
                      <a:r>
                        <a:rPr lang="en-GB" dirty="0" smtClean="0"/>
                        <a:t>85</a:t>
                      </a:r>
                      <a:endParaRPr lang="en-GB" dirty="0"/>
                    </a:p>
                  </a:txBody>
                  <a:tcPr/>
                </a:tc>
                <a:tc>
                  <a:txBody>
                    <a:bodyPr/>
                    <a:lstStyle/>
                    <a:p>
                      <a:r>
                        <a:rPr lang="en-GB" dirty="0" smtClean="0"/>
                        <a:t>315</a:t>
                      </a:r>
                      <a:endParaRPr lang="en-GB" dirty="0"/>
                    </a:p>
                  </a:txBody>
                  <a:tcPr/>
                </a:tc>
                <a:tc>
                  <a:txBody>
                    <a:bodyPr/>
                    <a:lstStyle/>
                    <a:p>
                      <a:r>
                        <a:rPr lang="en-GB" dirty="0" smtClean="0"/>
                        <a:t>400</a:t>
                      </a:r>
                      <a:endParaRPr lang="en-GB" dirty="0"/>
                    </a:p>
                  </a:txBody>
                  <a:tcPr/>
                </a:tc>
                <a:extLst>
                  <a:ext uri="{0D108BD9-81ED-4DB2-BD59-A6C34878D82A}">
                    <a16:rowId xmlns:a16="http://schemas.microsoft.com/office/drawing/2014/main" xmlns="" val="3417529224"/>
                  </a:ext>
                </a:extLst>
              </a:tr>
            </a:tbl>
          </a:graphicData>
        </a:graphic>
      </p:graphicFrame>
      <p:sp>
        <p:nvSpPr>
          <p:cNvPr id="5" name="Rectangle 4"/>
          <p:cNvSpPr/>
          <p:nvPr/>
        </p:nvSpPr>
        <p:spPr>
          <a:xfrm>
            <a:off x="838200" y="1530016"/>
            <a:ext cx="10515600" cy="646331"/>
          </a:xfrm>
          <a:prstGeom prst="rect">
            <a:avLst/>
          </a:prstGeom>
        </p:spPr>
        <p:txBody>
          <a:bodyPr wrap="square">
            <a:spAutoFit/>
          </a:bodyPr>
          <a:lstStyle/>
          <a:p>
            <a:r>
              <a:rPr lang="en-GB" dirty="0"/>
              <a:t>S</a:t>
            </a:r>
            <a:r>
              <a:rPr lang="en-GB" dirty="0" smtClean="0"/>
              <a:t>uppose </a:t>
            </a:r>
            <a:r>
              <a:rPr lang="en-GB" dirty="0"/>
              <a:t>researchers conduct a cohort study and gather the following data on the effects of </a:t>
            </a:r>
            <a:r>
              <a:rPr lang="en-GB" dirty="0" smtClean="0"/>
              <a:t>air pollution exposure </a:t>
            </a:r>
            <a:r>
              <a:rPr lang="en-GB" dirty="0"/>
              <a:t>on respiratory illness among </a:t>
            </a:r>
            <a:r>
              <a:rPr lang="en-GB" dirty="0" smtClean="0"/>
              <a:t>factory workers</a:t>
            </a:r>
            <a:endParaRPr lang="en-GB" dirty="0"/>
          </a:p>
        </p:txBody>
      </p:sp>
      <p:sp>
        <p:nvSpPr>
          <p:cNvPr id="6" name="Rectangle 5"/>
          <p:cNvSpPr/>
          <p:nvPr/>
        </p:nvSpPr>
        <p:spPr>
          <a:xfrm>
            <a:off x="838200" y="4506129"/>
            <a:ext cx="10515600" cy="2308324"/>
          </a:xfrm>
          <a:prstGeom prst="rect">
            <a:avLst/>
          </a:prstGeom>
        </p:spPr>
        <p:txBody>
          <a:bodyPr wrap="square">
            <a:spAutoFit/>
          </a:bodyPr>
          <a:lstStyle/>
          <a:p>
            <a:r>
              <a:rPr lang="en-GB" dirty="0"/>
              <a:t>In this study, the risk in the exposed group is 60/200, or 0.30 cases per person (30 cases per 100 people), and the risk in the unexposed group is 25/200, or 0.125 cases per person (13 cases per 100 people). </a:t>
            </a:r>
            <a:endParaRPr lang="en-GB" dirty="0" smtClean="0"/>
          </a:p>
          <a:p>
            <a:endParaRPr lang="en-GB" dirty="0"/>
          </a:p>
          <a:p>
            <a:endParaRPr lang="en-GB" dirty="0" smtClean="0"/>
          </a:p>
          <a:p>
            <a:r>
              <a:rPr lang="en-GB" dirty="0" smtClean="0"/>
              <a:t>Therefore</a:t>
            </a:r>
            <a:r>
              <a:rPr lang="en-GB" dirty="0"/>
              <a:t>, the </a:t>
            </a:r>
            <a:r>
              <a:rPr lang="en-GB" b="1" dirty="0" smtClean="0"/>
              <a:t>RR</a:t>
            </a:r>
            <a:r>
              <a:rPr lang="en-GB" dirty="0" smtClean="0"/>
              <a:t> is 0.30/0.125,= 2.4</a:t>
            </a:r>
            <a:r>
              <a:rPr lang="en-GB" dirty="0"/>
              <a:t>. </a:t>
            </a:r>
            <a:endParaRPr lang="en-GB" dirty="0" smtClean="0"/>
          </a:p>
          <a:p>
            <a:endParaRPr lang="en-GB" dirty="0"/>
          </a:p>
          <a:p>
            <a:r>
              <a:rPr lang="en-GB" dirty="0" smtClean="0"/>
              <a:t>A </a:t>
            </a:r>
            <a:r>
              <a:rPr lang="en-GB" dirty="0"/>
              <a:t>risk ratio of 2.4 </a:t>
            </a:r>
            <a:r>
              <a:rPr lang="en-GB" dirty="0" smtClean="0"/>
              <a:t>means:  </a:t>
            </a:r>
            <a:r>
              <a:rPr lang="en-GB" dirty="0"/>
              <a:t>that the exposed group has </a:t>
            </a:r>
            <a:r>
              <a:rPr lang="en-GB" b="1" i="1" dirty="0">
                <a:solidFill>
                  <a:srgbClr val="FF0000"/>
                </a:solidFill>
              </a:rPr>
              <a:t>2.4 times </a:t>
            </a:r>
            <a:r>
              <a:rPr lang="en-GB" dirty="0"/>
              <a:t>the risk of developing respiratory illness as the unexposed group. </a:t>
            </a:r>
          </a:p>
        </p:txBody>
      </p:sp>
    </p:spTree>
    <p:extLst>
      <p:ext uri="{BB962C8B-B14F-4D97-AF65-F5344CB8AC3E}">
        <p14:creationId xmlns:p14="http://schemas.microsoft.com/office/powerpoint/2010/main" xmlns="" val="2918596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Rate ratio</a:t>
            </a:r>
            <a:endParaRPr lang="en-GB" dirty="0"/>
          </a:p>
        </p:txBody>
      </p:sp>
      <mc:AlternateContent xmlns:mc="http://schemas.openxmlformats.org/markup-compatibility/2006">
        <mc:Choice xmlns:a14="http://schemas.microsoft.com/office/drawing/2010/main" xmlns="" Requires="a14">
          <p:sp>
            <p:nvSpPr>
              <p:cNvPr id="5" name="Content Placeholder 4"/>
              <p:cNvSpPr txBox="1">
                <a:spLocks noGrp="1"/>
              </p:cNvSpPr>
              <p:nvPr>
                <p:ph idx="1"/>
              </p:nvPr>
            </p:nvSpPr>
            <p:spPr>
              <a:xfrm>
                <a:off x="605776" y="3682856"/>
                <a:ext cx="10980448" cy="695383"/>
              </a:xfrm>
              <a:prstGeom prst="rect">
                <a:avLst/>
              </a:prstGeom>
              <a:noFill/>
            </p:spPr>
            <p:txBody>
              <a:bodyPr wrap="square" lIns="0" tIns="0" rIns="0" bIns="0" rtlCol="0">
                <a:spAutoFit/>
              </a:bodyPr>
              <a:lstStyle/>
              <a:p>
                <a14:m>
                  <m:oMath xmlns:m="http://schemas.openxmlformats.org/officeDocument/2006/math">
                    <m:r>
                      <m:rPr>
                        <m:nor/>
                      </m:rPr>
                      <a:rPr lang="en-GB" b="1"/>
                      <m:t>Rate</m:t>
                    </m:r>
                    <m:r>
                      <m:rPr>
                        <m:nor/>
                      </m:rPr>
                      <a:rPr lang="en-GB" b="1"/>
                      <m:t> </m:t>
                    </m:r>
                    <m:r>
                      <m:rPr>
                        <m:nor/>
                      </m:rPr>
                      <a:rPr lang="en-GB" b="1"/>
                      <m:t>ratio</m:t>
                    </m:r>
                    <m:r>
                      <a:rPr lang="en-GB" i="1" smtClean="0">
                        <a:latin typeface="Cambria Math" panose="02040503050406030204" pitchFamily="18" charset="0"/>
                      </a:rPr>
                      <m:t>=</m:t>
                    </m:r>
                    <m:f>
                      <m:fPr>
                        <m:ctrlPr>
                          <a:rPr lang="en-GB" i="1" smtClean="0">
                            <a:latin typeface="Cambria Math" panose="02040503050406030204" pitchFamily="18" charset="0"/>
                          </a:rPr>
                        </m:ctrlPr>
                      </m:fPr>
                      <m:num>
                        <m:r>
                          <m:rPr>
                            <m:nor/>
                          </m:rPr>
                          <a:rPr lang="en-GB"/>
                          <m:t>Incidence</m:t>
                        </m:r>
                        <m:r>
                          <m:rPr>
                            <m:nor/>
                          </m:rPr>
                          <a:rPr lang="en-GB"/>
                          <m:t> </m:t>
                        </m:r>
                        <m:r>
                          <m:rPr>
                            <m:nor/>
                          </m:rPr>
                          <a:rPr lang="en-GB"/>
                          <m:t>rate</m:t>
                        </m:r>
                        <m:r>
                          <m:rPr>
                            <m:nor/>
                          </m:rPr>
                          <a:rPr lang="en-GB"/>
                          <m:t> </m:t>
                        </m:r>
                        <m:r>
                          <m:rPr>
                            <m:nor/>
                          </m:rPr>
                          <a:rPr lang="en-GB"/>
                          <m:t>in</m:t>
                        </m:r>
                        <m:r>
                          <m:rPr>
                            <m:nor/>
                          </m:rPr>
                          <a:rPr lang="en-GB"/>
                          <m:t> </m:t>
                        </m:r>
                        <m:r>
                          <m:rPr>
                            <m:nor/>
                          </m:rPr>
                          <a:rPr lang="en-GB"/>
                          <m:t>the</m:t>
                        </m:r>
                        <m:r>
                          <m:rPr>
                            <m:nor/>
                          </m:rPr>
                          <a:rPr lang="en-GB"/>
                          <m:t> </m:t>
                        </m:r>
                        <m:r>
                          <m:rPr>
                            <m:nor/>
                          </m:rPr>
                          <a:rPr lang="en-GB"/>
                          <m:t>exposed</m:t>
                        </m:r>
                        <m:r>
                          <m:rPr>
                            <m:nor/>
                          </m:rPr>
                          <a:rPr lang="en-GB"/>
                          <m:t> </m:t>
                        </m:r>
                        <m:r>
                          <m:rPr>
                            <m:nor/>
                          </m:rPr>
                          <a:rPr lang="en-GB"/>
                          <m:t>group</m:t>
                        </m:r>
                      </m:num>
                      <m:den>
                        <m:r>
                          <m:rPr>
                            <m:nor/>
                          </m:rPr>
                          <a:rPr lang="en-GB"/>
                          <m:t>Incidence</m:t>
                        </m:r>
                        <m:r>
                          <m:rPr>
                            <m:nor/>
                          </m:rPr>
                          <a:rPr lang="en-GB"/>
                          <m:t> </m:t>
                        </m:r>
                        <m:r>
                          <m:rPr>
                            <m:nor/>
                          </m:rPr>
                          <a:rPr lang="en-GB"/>
                          <m:t>rate</m:t>
                        </m:r>
                        <m:r>
                          <m:rPr>
                            <m:nor/>
                          </m:rPr>
                          <a:rPr lang="en-GB"/>
                          <m:t> </m:t>
                        </m:r>
                        <m:r>
                          <m:rPr>
                            <m:nor/>
                          </m:rPr>
                          <a:rPr lang="en-GB"/>
                          <m:t>in</m:t>
                        </m:r>
                        <m:r>
                          <m:rPr>
                            <m:nor/>
                          </m:rPr>
                          <a:rPr lang="en-GB"/>
                          <m:t> </m:t>
                        </m:r>
                        <m:r>
                          <m:rPr>
                            <m:nor/>
                          </m:rPr>
                          <a:rPr lang="en-GB"/>
                          <m:t>the</m:t>
                        </m:r>
                        <m:r>
                          <m:rPr>
                            <m:nor/>
                          </m:rPr>
                          <a:rPr lang="en-GB"/>
                          <m:t> </m:t>
                        </m:r>
                        <m:r>
                          <m:rPr>
                            <m:nor/>
                          </m:rPr>
                          <a:rPr lang="en-GB"/>
                          <m:t>unexposed</m:t>
                        </m:r>
                        <m:r>
                          <m:rPr>
                            <m:nor/>
                          </m:rPr>
                          <a:rPr lang="en-GB"/>
                          <m:t> </m:t>
                        </m:r>
                        <m:r>
                          <m:rPr>
                            <m:nor/>
                          </m:rPr>
                          <a:rPr lang="en-GB"/>
                          <m:t>group</m:t>
                        </m:r>
                      </m:den>
                    </m:f>
                  </m:oMath>
                </a14:m>
                <a:endParaRPr lang="en-GB" dirty="0"/>
              </a:p>
            </p:txBody>
          </p:sp>
        </mc:Choice>
        <mc:Fallback>
          <p:sp>
            <p:nvSpPr>
              <p:cNvPr id="5" name="Content Placeholder 4"/>
              <p:cNvSpPr txBox="1">
                <a:spLocks noGrp="1" noRot="1" noChangeAspect="1" noMove="1" noResize="1" noEditPoints="1" noAdjustHandles="1" noChangeArrowheads="1" noChangeShapeType="1" noTextEdit="1"/>
              </p:cNvSpPr>
              <p:nvPr>
                <p:ph idx="1"/>
              </p:nvPr>
            </p:nvSpPr>
            <p:spPr>
              <a:xfrm>
                <a:off x="605776" y="3682856"/>
                <a:ext cx="10980448" cy="695383"/>
              </a:xfrm>
              <a:prstGeom prst="rect">
                <a:avLst/>
              </a:prstGeom>
              <a:blipFill rotWithShape="0">
                <a:blip r:embed="rId2"/>
                <a:stretch>
                  <a:fillRect t="-877"/>
                </a:stretch>
              </a:blipFill>
            </p:spPr>
            <p:txBody>
              <a:bodyPr/>
              <a:lstStyle/>
              <a:p>
                <a:r>
                  <a:rPr lang="en-GB">
                    <a:noFill/>
                  </a:rPr>
                  <a:t> </a:t>
                </a:r>
              </a:p>
            </p:txBody>
          </p:sp>
        </mc:Fallback>
      </mc:AlternateContent>
      <p:sp>
        <p:nvSpPr>
          <p:cNvPr id="6" name="Rectangle 5"/>
          <p:cNvSpPr/>
          <p:nvPr/>
        </p:nvSpPr>
        <p:spPr>
          <a:xfrm>
            <a:off x="726643" y="1430840"/>
            <a:ext cx="9581139" cy="646331"/>
          </a:xfrm>
          <a:prstGeom prst="rect">
            <a:avLst/>
          </a:prstGeom>
        </p:spPr>
        <p:txBody>
          <a:bodyPr wrap="square">
            <a:spAutoFit/>
          </a:bodyPr>
          <a:lstStyle/>
          <a:p>
            <a:r>
              <a:rPr lang="en-GB" dirty="0"/>
              <a:t>The rate ratio is defined as rate of health outcome occurrence in the exposed </a:t>
            </a:r>
            <a:r>
              <a:rPr lang="en-GB" dirty="0" smtClean="0"/>
              <a:t> group divided </a:t>
            </a:r>
            <a:r>
              <a:rPr lang="en-GB" dirty="0"/>
              <a:t>by the rate of </a:t>
            </a:r>
            <a:r>
              <a:rPr lang="en-GB" dirty="0" smtClean="0"/>
              <a:t>health outcome occurrence </a:t>
            </a:r>
            <a:r>
              <a:rPr lang="en-GB" dirty="0"/>
              <a:t>in </a:t>
            </a:r>
            <a:r>
              <a:rPr lang="en-GB" dirty="0" smtClean="0"/>
              <a:t>the unexposed group or less exposed (comparison group)</a:t>
            </a:r>
            <a:endParaRPr lang="en-GB" dirty="0"/>
          </a:p>
        </p:txBody>
      </p:sp>
    </p:spTree>
    <p:extLst>
      <p:ext uri="{BB962C8B-B14F-4D97-AF65-F5344CB8AC3E}">
        <p14:creationId xmlns:p14="http://schemas.microsoft.com/office/powerpoint/2010/main" xmlns="" val="7029209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a:xfrm>
            <a:off x="838200" y="1534678"/>
            <a:ext cx="10515600" cy="5018522"/>
          </a:xfrm>
        </p:spPr>
        <p:txBody>
          <a:bodyPr>
            <a:normAutofit fontScale="92500" lnSpcReduction="10000"/>
          </a:bodyPr>
          <a:lstStyle/>
          <a:p>
            <a:endParaRPr lang="en-GB" dirty="0" smtClean="0"/>
          </a:p>
          <a:p>
            <a:endParaRPr lang="en-GB" dirty="0"/>
          </a:p>
          <a:p>
            <a:endParaRPr lang="en-GB" dirty="0" smtClean="0"/>
          </a:p>
          <a:p>
            <a:endParaRPr lang="en-GB" dirty="0"/>
          </a:p>
          <a:p>
            <a:r>
              <a:rPr lang="en-GB" dirty="0" smtClean="0"/>
              <a:t>The </a:t>
            </a:r>
            <a:r>
              <a:rPr lang="en-GB" dirty="0"/>
              <a:t>rate in the exposed cohort is 60/175 person- </a:t>
            </a:r>
            <a:r>
              <a:rPr lang="en-GB" dirty="0" smtClean="0"/>
              <a:t>years</a:t>
            </a:r>
            <a:r>
              <a:rPr lang="en-GB" dirty="0"/>
              <a:t>=</a:t>
            </a:r>
            <a:r>
              <a:rPr lang="en-GB" dirty="0" smtClean="0"/>
              <a:t> </a:t>
            </a:r>
            <a:r>
              <a:rPr lang="en-GB" b="1" dirty="0">
                <a:solidFill>
                  <a:srgbClr val="FF0000"/>
                </a:solidFill>
              </a:rPr>
              <a:t>0.34</a:t>
            </a:r>
            <a:r>
              <a:rPr lang="en-GB" dirty="0"/>
              <a:t> cases/person-year. </a:t>
            </a:r>
            <a:endParaRPr lang="en-GB" dirty="0" smtClean="0"/>
          </a:p>
          <a:p>
            <a:r>
              <a:rPr lang="en-GB" dirty="0" smtClean="0"/>
              <a:t>The </a:t>
            </a:r>
            <a:r>
              <a:rPr lang="en-GB" dirty="0"/>
              <a:t>rate in the unexposed cohort is 25/188 </a:t>
            </a:r>
            <a:r>
              <a:rPr lang="en-GB" dirty="0" smtClean="0"/>
              <a:t>person-years=  </a:t>
            </a:r>
            <a:r>
              <a:rPr lang="en-GB" b="1" dirty="0">
                <a:solidFill>
                  <a:srgbClr val="FF0000"/>
                </a:solidFill>
              </a:rPr>
              <a:t>0.13 </a:t>
            </a:r>
            <a:r>
              <a:rPr lang="en-GB" dirty="0"/>
              <a:t>cases/ person-year. </a:t>
            </a:r>
            <a:endParaRPr lang="en-GB" dirty="0" smtClean="0"/>
          </a:p>
          <a:p>
            <a:r>
              <a:rPr lang="en-GB" dirty="0" smtClean="0"/>
              <a:t>The </a:t>
            </a:r>
            <a:r>
              <a:rPr lang="en-GB" dirty="0"/>
              <a:t>rate ratio in this study is </a:t>
            </a:r>
            <a:r>
              <a:rPr lang="en-GB" b="1" dirty="0" smtClean="0">
                <a:solidFill>
                  <a:srgbClr val="FF0000"/>
                </a:solidFill>
              </a:rPr>
              <a:t>0.34/0.13=  2.6.</a:t>
            </a:r>
          </a:p>
          <a:p>
            <a:r>
              <a:rPr lang="en-GB" dirty="0" smtClean="0"/>
              <a:t>This </a:t>
            </a:r>
            <a:r>
              <a:rPr lang="en-GB" dirty="0"/>
              <a:t>rate ratio reveals that respiratory illness among workers exposed to </a:t>
            </a:r>
            <a:r>
              <a:rPr lang="en-GB" dirty="0" smtClean="0"/>
              <a:t>air pollution is </a:t>
            </a:r>
            <a:r>
              <a:rPr lang="en-GB" dirty="0"/>
              <a:t>developing at 2.6 times the rate that respiratory illness is developing among workers not exposed to </a:t>
            </a:r>
            <a:r>
              <a:rPr lang="en-GB" dirty="0" smtClean="0"/>
              <a:t>air pollution. </a:t>
            </a:r>
            <a:endParaRPr lang="en-GB" dirty="0"/>
          </a:p>
        </p:txBody>
      </p:sp>
      <p:graphicFrame>
        <p:nvGraphicFramePr>
          <p:cNvPr id="4" name="Content Placeholder 3"/>
          <p:cNvGraphicFramePr>
            <a:graphicFrameLocks/>
          </p:cNvGraphicFramePr>
          <p:nvPr>
            <p:extLst/>
          </p:nvPr>
        </p:nvGraphicFramePr>
        <p:xfrm>
          <a:off x="838200" y="1534678"/>
          <a:ext cx="10515600" cy="1564194"/>
        </p:xfrm>
        <a:graphic>
          <a:graphicData uri="http://schemas.openxmlformats.org/drawingml/2006/table">
            <a:tbl>
              <a:tblPr firstRow="1" bandRow="1">
                <a:tableStyleId>{5940675A-B579-460E-94D1-54222C63F5DA}</a:tableStyleId>
              </a:tblPr>
              <a:tblGrid>
                <a:gridCol w="2628900">
                  <a:extLst>
                    <a:ext uri="{9D8B030D-6E8A-4147-A177-3AD203B41FA5}">
                      <a16:colId xmlns:a16="http://schemas.microsoft.com/office/drawing/2014/main" xmlns="" val="1207881349"/>
                    </a:ext>
                  </a:extLst>
                </a:gridCol>
                <a:gridCol w="2628900">
                  <a:extLst>
                    <a:ext uri="{9D8B030D-6E8A-4147-A177-3AD203B41FA5}">
                      <a16:colId xmlns:a16="http://schemas.microsoft.com/office/drawing/2014/main" xmlns="" val="1345552587"/>
                    </a:ext>
                  </a:extLst>
                </a:gridCol>
                <a:gridCol w="2628900">
                  <a:extLst>
                    <a:ext uri="{9D8B030D-6E8A-4147-A177-3AD203B41FA5}">
                      <a16:colId xmlns:a16="http://schemas.microsoft.com/office/drawing/2014/main" xmlns="" val="1459578040"/>
                    </a:ext>
                  </a:extLst>
                </a:gridCol>
                <a:gridCol w="2628900">
                  <a:extLst>
                    <a:ext uri="{9D8B030D-6E8A-4147-A177-3AD203B41FA5}">
                      <a16:colId xmlns:a16="http://schemas.microsoft.com/office/drawing/2014/main" xmlns="" val="1626919463"/>
                    </a:ext>
                  </a:extLst>
                </a:gridCol>
              </a:tblGrid>
              <a:tr h="370840">
                <a:tc>
                  <a:txBody>
                    <a:bodyPr/>
                    <a:lstStyle/>
                    <a:p>
                      <a:endParaRPr lang="en-GB" dirty="0"/>
                    </a:p>
                  </a:txBody>
                  <a:tcPr/>
                </a:tc>
                <a:tc>
                  <a:txBody>
                    <a:bodyPr/>
                    <a:lstStyle/>
                    <a:p>
                      <a:r>
                        <a:rPr lang="en-GB" dirty="0" smtClean="0"/>
                        <a:t>Disease</a:t>
                      </a:r>
                      <a:endParaRPr lang="en-GB" dirty="0"/>
                    </a:p>
                  </a:txBody>
                  <a:tcPr/>
                </a:tc>
                <a:tc>
                  <a:txBody>
                    <a:bodyPr/>
                    <a:lstStyle/>
                    <a:p>
                      <a:r>
                        <a:rPr lang="en-GB" dirty="0" smtClean="0"/>
                        <a:t>No</a:t>
                      </a:r>
                      <a:r>
                        <a:rPr lang="en-GB" baseline="0" dirty="0" smtClean="0"/>
                        <a:t> disease</a:t>
                      </a:r>
                      <a:endParaRPr lang="en-GB" dirty="0"/>
                    </a:p>
                  </a:txBody>
                  <a:tcPr/>
                </a:tc>
                <a:tc>
                  <a:txBody>
                    <a:bodyPr/>
                    <a:lstStyle/>
                    <a:p>
                      <a:r>
                        <a:rPr lang="en-GB" dirty="0" smtClean="0"/>
                        <a:t>Person-year at risk</a:t>
                      </a:r>
                      <a:endParaRPr lang="en-GB" dirty="0"/>
                    </a:p>
                  </a:txBody>
                  <a:tcPr/>
                </a:tc>
                <a:extLst>
                  <a:ext uri="{0D108BD9-81ED-4DB2-BD59-A6C34878D82A}">
                    <a16:rowId xmlns:a16="http://schemas.microsoft.com/office/drawing/2014/main" xmlns="" val="2991279181"/>
                  </a:ext>
                </a:extLst>
              </a:tr>
              <a:tr h="451674">
                <a:tc>
                  <a:txBody>
                    <a:bodyPr/>
                    <a:lstStyle/>
                    <a:p>
                      <a:r>
                        <a:rPr lang="en-GB" dirty="0" smtClean="0"/>
                        <a:t>Exposed</a:t>
                      </a:r>
                      <a:endParaRPr lang="en-GB" dirty="0"/>
                    </a:p>
                  </a:txBody>
                  <a:tcPr/>
                </a:tc>
                <a:tc>
                  <a:txBody>
                    <a:bodyPr/>
                    <a:lstStyle/>
                    <a:p>
                      <a:r>
                        <a:rPr lang="en-GB" dirty="0" smtClean="0"/>
                        <a:t>60</a:t>
                      </a:r>
                      <a:endParaRPr lang="en-GB" dirty="0"/>
                    </a:p>
                  </a:txBody>
                  <a:tcPr/>
                </a:tc>
                <a:tc>
                  <a:txBody>
                    <a:bodyPr/>
                    <a:lstStyle/>
                    <a:p>
                      <a:r>
                        <a:rPr lang="en-GB" dirty="0" smtClean="0"/>
                        <a:t>140</a:t>
                      </a:r>
                      <a:endParaRPr lang="en-GB" dirty="0"/>
                    </a:p>
                  </a:txBody>
                  <a:tcPr/>
                </a:tc>
                <a:tc>
                  <a:txBody>
                    <a:bodyPr/>
                    <a:lstStyle/>
                    <a:p>
                      <a:r>
                        <a:rPr lang="en-GB" dirty="0" smtClean="0"/>
                        <a:t>175</a:t>
                      </a:r>
                      <a:endParaRPr lang="en-GB" dirty="0"/>
                    </a:p>
                  </a:txBody>
                  <a:tcPr/>
                </a:tc>
                <a:extLst>
                  <a:ext uri="{0D108BD9-81ED-4DB2-BD59-A6C34878D82A}">
                    <a16:rowId xmlns:a16="http://schemas.microsoft.com/office/drawing/2014/main" xmlns="" val="2889546155"/>
                  </a:ext>
                </a:extLst>
              </a:tr>
              <a:tr h="370840">
                <a:tc>
                  <a:txBody>
                    <a:bodyPr/>
                    <a:lstStyle/>
                    <a:p>
                      <a:r>
                        <a:rPr lang="en-GB" dirty="0" smtClean="0"/>
                        <a:t>Non-exposed</a:t>
                      </a:r>
                      <a:endParaRPr lang="en-GB" dirty="0"/>
                    </a:p>
                  </a:txBody>
                  <a:tcPr/>
                </a:tc>
                <a:tc>
                  <a:txBody>
                    <a:bodyPr/>
                    <a:lstStyle/>
                    <a:p>
                      <a:r>
                        <a:rPr lang="en-GB" dirty="0" smtClean="0"/>
                        <a:t>25</a:t>
                      </a:r>
                      <a:endParaRPr lang="en-GB" dirty="0"/>
                    </a:p>
                  </a:txBody>
                  <a:tcPr/>
                </a:tc>
                <a:tc>
                  <a:txBody>
                    <a:bodyPr/>
                    <a:lstStyle/>
                    <a:p>
                      <a:r>
                        <a:rPr lang="en-GB" dirty="0" smtClean="0"/>
                        <a:t>175</a:t>
                      </a:r>
                      <a:endParaRPr lang="en-GB" dirty="0"/>
                    </a:p>
                  </a:txBody>
                  <a:tcPr/>
                </a:tc>
                <a:tc>
                  <a:txBody>
                    <a:bodyPr/>
                    <a:lstStyle/>
                    <a:p>
                      <a:r>
                        <a:rPr lang="en-GB" dirty="0" smtClean="0"/>
                        <a:t>188</a:t>
                      </a:r>
                      <a:endParaRPr lang="en-GB" dirty="0"/>
                    </a:p>
                  </a:txBody>
                  <a:tcPr/>
                </a:tc>
                <a:extLst>
                  <a:ext uri="{0D108BD9-81ED-4DB2-BD59-A6C34878D82A}">
                    <a16:rowId xmlns:a16="http://schemas.microsoft.com/office/drawing/2014/main" xmlns="" val="1141453640"/>
                  </a:ext>
                </a:extLst>
              </a:tr>
              <a:tr h="370840">
                <a:tc>
                  <a:txBody>
                    <a:bodyPr/>
                    <a:lstStyle/>
                    <a:p>
                      <a:r>
                        <a:rPr lang="en-GB" dirty="0" smtClean="0"/>
                        <a:t>Total </a:t>
                      </a:r>
                      <a:endParaRPr lang="en-GB" dirty="0"/>
                    </a:p>
                  </a:txBody>
                  <a:tcPr/>
                </a:tc>
                <a:tc>
                  <a:txBody>
                    <a:bodyPr/>
                    <a:lstStyle/>
                    <a:p>
                      <a:r>
                        <a:rPr lang="en-GB" dirty="0" smtClean="0"/>
                        <a:t>85</a:t>
                      </a:r>
                      <a:endParaRPr lang="en-GB" dirty="0"/>
                    </a:p>
                  </a:txBody>
                  <a:tcPr/>
                </a:tc>
                <a:tc>
                  <a:txBody>
                    <a:bodyPr/>
                    <a:lstStyle/>
                    <a:p>
                      <a:r>
                        <a:rPr lang="en-GB" dirty="0" smtClean="0"/>
                        <a:t>315</a:t>
                      </a:r>
                      <a:endParaRPr lang="en-GB" dirty="0"/>
                    </a:p>
                  </a:txBody>
                  <a:tcPr/>
                </a:tc>
                <a:tc>
                  <a:txBody>
                    <a:bodyPr/>
                    <a:lstStyle/>
                    <a:p>
                      <a:r>
                        <a:rPr lang="en-GB" dirty="0" smtClean="0"/>
                        <a:t>363</a:t>
                      </a:r>
                      <a:endParaRPr lang="en-GB" dirty="0"/>
                    </a:p>
                  </a:txBody>
                  <a:tcPr/>
                </a:tc>
                <a:extLst>
                  <a:ext uri="{0D108BD9-81ED-4DB2-BD59-A6C34878D82A}">
                    <a16:rowId xmlns:a16="http://schemas.microsoft.com/office/drawing/2014/main" xmlns="" val="3417529224"/>
                  </a:ext>
                </a:extLst>
              </a:tr>
            </a:tbl>
          </a:graphicData>
        </a:graphic>
      </p:graphicFrame>
    </p:spTree>
    <p:extLst>
      <p:ext uri="{BB962C8B-B14F-4D97-AF65-F5344CB8AC3E}">
        <p14:creationId xmlns:p14="http://schemas.microsoft.com/office/powerpoint/2010/main" xmlns="" val="8437970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 following table may be applied to both risk and rate ratios</a:t>
            </a:r>
            <a:r>
              <a:rPr lang="en-GB" dirty="0" smtClean="0"/>
              <a:t>.:</a:t>
            </a:r>
            <a:endParaRPr lang="en-GB" dirty="0"/>
          </a:p>
        </p:txBody>
      </p:sp>
      <p:pic>
        <p:nvPicPr>
          <p:cNvPr id="4" name="Picture 3"/>
          <p:cNvPicPr>
            <a:picLocks noChangeAspect="1"/>
          </p:cNvPicPr>
          <p:nvPr/>
        </p:nvPicPr>
        <p:blipFill rotWithShape="1">
          <a:blip r:embed="rId2"/>
          <a:srcRect l="49681" t="44034" r="10069" b="28125"/>
          <a:stretch/>
        </p:blipFill>
        <p:spPr>
          <a:xfrm>
            <a:off x="1302326" y="2982985"/>
            <a:ext cx="8465129" cy="3291994"/>
          </a:xfrm>
          <a:prstGeom prst="rect">
            <a:avLst/>
          </a:prstGeom>
        </p:spPr>
      </p:pic>
    </p:spTree>
    <p:extLst>
      <p:ext uri="{BB962C8B-B14F-4D97-AF65-F5344CB8AC3E}">
        <p14:creationId xmlns:p14="http://schemas.microsoft.com/office/powerpoint/2010/main" xmlns="" val="991813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Attributable Risk (Rate difference) </a:t>
            </a:r>
            <a:endParaRPr lang="en-GB" dirty="0"/>
          </a:p>
        </p:txBody>
      </p:sp>
      <p:sp>
        <p:nvSpPr>
          <p:cNvPr id="3" name="Content Placeholder 2"/>
          <p:cNvSpPr>
            <a:spLocks noGrp="1"/>
          </p:cNvSpPr>
          <p:nvPr>
            <p:ph idx="1"/>
          </p:nvPr>
        </p:nvSpPr>
        <p:spPr/>
        <p:txBody>
          <a:bodyPr/>
          <a:lstStyle/>
          <a:p>
            <a:r>
              <a:rPr lang="en-GB" dirty="0"/>
              <a:t>In order to find the absolute effect of an exposure a health outcome the attributable </a:t>
            </a:r>
            <a:r>
              <a:rPr lang="en-GB" dirty="0" smtClean="0"/>
              <a:t>risk </a:t>
            </a:r>
            <a:r>
              <a:rPr lang="en-GB" dirty="0"/>
              <a:t>(AR), or rate difference, must be computed</a:t>
            </a:r>
            <a:r>
              <a:rPr lang="en-GB" dirty="0" smtClean="0"/>
              <a:t>.</a:t>
            </a:r>
          </a:p>
          <a:p>
            <a:endParaRPr lang="en-GB" dirty="0"/>
          </a:p>
          <a:p>
            <a:r>
              <a:rPr lang="en-GB" dirty="0" smtClean="0"/>
              <a:t> </a:t>
            </a:r>
            <a:r>
              <a:rPr lang="en-GB" dirty="0"/>
              <a:t>The term attributable </a:t>
            </a:r>
            <a:r>
              <a:rPr lang="en-GB" dirty="0" smtClean="0"/>
              <a:t>risk </a:t>
            </a:r>
            <a:r>
              <a:rPr lang="en-GB" dirty="0"/>
              <a:t>is same as rate difference (RD). </a:t>
            </a:r>
            <a:endParaRPr lang="en-GB" dirty="0" smtClean="0"/>
          </a:p>
          <a:p>
            <a:r>
              <a:rPr lang="en-GB" dirty="0" smtClean="0"/>
              <a:t>The </a:t>
            </a:r>
            <a:r>
              <a:rPr lang="en-GB" dirty="0"/>
              <a:t>attributable </a:t>
            </a:r>
            <a:r>
              <a:rPr lang="en-GB" dirty="0" smtClean="0"/>
              <a:t>risk </a:t>
            </a:r>
            <a:r>
              <a:rPr lang="en-GB" dirty="0"/>
              <a:t>is the excess </a:t>
            </a:r>
            <a:r>
              <a:rPr lang="en-GB" dirty="0" smtClean="0"/>
              <a:t>rate </a:t>
            </a:r>
            <a:r>
              <a:rPr lang="en-GB" dirty="0"/>
              <a:t>among the exposed population attributed to exposure</a:t>
            </a:r>
            <a:r>
              <a:rPr lang="en-GB" dirty="0" smtClean="0"/>
              <a:t>.</a:t>
            </a:r>
          </a:p>
          <a:p>
            <a:r>
              <a:rPr lang="en-GB" dirty="0" smtClean="0"/>
              <a:t> </a:t>
            </a:r>
            <a:r>
              <a:rPr lang="en-GB" dirty="0"/>
              <a:t>It is defined as the </a:t>
            </a:r>
            <a:r>
              <a:rPr lang="en-GB" dirty="0" smtClean="0"/>
              <a:t>rate </a:t>
            </a:r>
            <a:r>
              <a:rPr lang="en-GB" dirty="0"/>
              <a:t>in the exposed minus the rate in the unexposed. </a:t>
            </a:r>
            <a:endParaRPr lang="en-GB" dirty="0" smtClean="0"/>
          </a:p>
          <a:p>
            <a:r>
              <a:rPr lang="en-GB" dirty="0" smtClean="0"/>
              <a:t>The </a:t>
            </a:r>
            <a:r>
              <a:rPr lang="en-GB" dirty="0"/>
              <a:t>rate difference can also be reported as a percent </a:t>
            </a:r>
          </a:p>
        </p:txBody>
      </p:sp>
    </p:spTree>
    <p:extLst>
      <p:ext uri="{BB962C8B-B14F-4D97-AF65-F5344CB8AC3E}">
        <p14:creationId xmlns:p14="http://schemas.microsoft.com/office/powerpoint/2010/main" xmlns="" val="3440149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z="4000"/>
              <a:t>Case-Control Studies</a:t>
            </a:r>
            <a:endParaRPr lang="en-US" altLang="en-US" smtClean="0"/>
          </a:p>
        </p:txBody>
      </p:sp>
      <p:sp>
        <p:nvSpPr>
          <p:cNvPr id="4099" name="Rectangle 3"/>
          <p:cNvSpPr>
            <a:spLocks noGrp="1" noChangeArrowheads="1"/>
          </p:cNvSpPr>
          <p:nvPr>
            <p:ph type="body" idx="1"/>
          </p:nvPr>
        </p:nvSpPr>
        <p:spPr>
          <a:xfrm>
            <a:off x="1052945" y="1860550"/>
            <a:ext cx="9822873" cy="4387849"/>
          </a:xfrm>
        </p:spPr>
        <p:txBody>
          <a:bodyPr>
            <a:normAutofit fontScale="77500" lnSpcReduction="20000"/>
          </a:bodyPr>
          <a:lstStyle/>
          <a:p>
            <a:pPr eaLnBrk="1" hangingPunct="1"/>
            <a:r>
              <a:rPr lang="en-US" altLang="en-US" sz="3000" b="1" dirty="0"/>
              <a:t>Case-control studies are </a:t>
            </a:r>
            <a:r>
              <a:rPr lang="en-US" altLang="en-US" sz="3000" b="1" i="1" dirty="0"/>
              <a:t>the most frequently </a:t>
            </a:r>
            <a:r>
              <a:rPr lang="en-US" altLang="en-US" sz="3000" b="1" dirty="0"/>
              <a:t>undertaken analytical epidemiological </a:t>
            </a:r>
            <a:r>
              <a:rPr lang="en-US" altLang="en-US" sz="3000" b="1" dirty="0" smtClean="0"/>
              <a:t>studies.</a:t>
            </a:r>
          </a:p>
          <a:p>
            <a:pPr marL="0" indent="0">
              <a:buNone/>
            </a:pPr>
            <a:r>
              <a:rPr lang="en-GB" altLang="en-US" sz="3000" b="1" i="1" dirty="0" smtClean="0">
                <a:solidFill>
                  <a:srgbClr val="FF0000"/>
                </a:solidFill>
                <a:effectLst>
                  <a:outerShdw blurRad="38100" dist="38100" dir="2700000" algn="tl">
                    <a:srgbClr val="000000">
                      <a:alpha val="43137"/>
                    </a:srgbClr>
                  </a:outerShdw>
                </a:effectLst>
              </a:rPr>
              <a:t>When to Conduct a Case-Control Study?</a:t>
            </a:r>
          </a:p>
          <a:p>
            <a:r>
              <a:rPr lang="en-GB" altLang="en-US" sz="3000" b="1" dirty="0" smtClean="0"/>
              <a:t>Appropriate for </a:t>
            </a:r>
            <a:r>
              <a:rPr lang="en-GB" altLang="en-US" sz="3000" b="1" dirty="0"/>
              <a:t>investigating </a:t>
            </a:r>
            <a:r>
              <a:rPr lang="en-GB" altLang="en-US" sz="3000" b="1" dirty="0" smtClean="0"/>
              <a:t>outbreaks (e.g</a:t>
            </a:r>
            <a:r>
              <a:rPr lang="en-GB" altLang="en-US" sz="3000" b="1" dirty="0"/>
              <a:t>. a study of </a:t>
            </a:r>
            <a:r>
              <a:rPr lang="en-GB" altLang="en-US" sz="3000" b="1" dirty="0" smtClean="0"/>
              <a:t>Hepatitis A after eating from a Cafeteria)</a:t>
            </a:r>
          </a:p>
          <a:p>
            <a:r>
              <a:rPr lang="en-GB" altLang="en-US" sz="3000" b="1" dirty="0" smtClean="0"/>
              <a:t> </a:t>
            </a:r>
            <a:r>
              <a:rPr lang="en-GB" altLang="en-US" sz="3000" b="1" dirty="0"/>
              <a:t>The outcome of interest is </a:t>
            </a:r>
            <a:r>
              <a:rPr lang="en-GB" altLang="en-US" sz="3000" b="1" dirty="0" smtClean="0"/>
              <a:t>rare (e.g</a:t>
            </a:r>
            <a:r>
              <a:rPr lang="en-GB" altLang="en-US" sz="3000" b="1" dirty="0"/>
              <a:t>. a study of risk factors for </a:t>
            </a:r>
            <a:r>
              <a:rPr lang="en-GB" altLang="en-US" sz="3000" b="1" dirty="0" err="1"/>
              <a:t>uveal</a:t>
            </a:r>
            <a:r>
              <a:rPr lang="en-GB" altLang="en-US" sz="3000" b="1" dirty="0"/>
              <a:t> melanoma, or corneal </a:t>
            </a:r>
            <a:r>
              <a:rPr lang="en-GB" altLang="en-US" sz="3000" b="1" dirty="0" smtClean="0"/>
              <a:t>ulcers).</a:t>
            </a:r>
          </a:p>
          <a:p>
            <a:r>
              <a:rPr lang="en-GB" altLang="en-US" sz="3200" b="1" dirty="0" smtClean="0"/>
              <a:t>Multiple </a:t>
            </a:r>
            <a:r>
              <a:rPr lang="en-GB" altLang="en-US" sz="3200" b="1" dirty="0"/>
              <a:t>exposures </a:t>
            </a:r>
            <a:r>
              <a:rPr lang="en-GB" altLang="en-US" sz="3200" b="1" dirty="0" smtClean="0"/>
              <a:t>that may </a:t>
            </a:r>
            <a:r>
              <a:rPr lang="en-GB" altLang="en-US" sz="3200" b="1" dirty="0"/>
              <a:t>be associated with </a:t>
            </a:r>
            <a:r>
              <a:rPr lang="en-GB" altLang="en-US" sz="3200" b="1" dirty="0" smtClean="0"/>
              <a:t>a single outcome.</a:t>
            </a:r>
          </a:p>
          <a:p>
            <a:r>
              <a:rPr lang="en-GB" altLang="en-US" sz="3000" b="1" dirty="0" smtClean="0"/>
              <a:t>Funding or time is limited</a:t>
            </a:r>
          </a:p>
          <a:p>
            <a:r>
              <a:rPr lang="en-GB" altLang="en-US" sz="3000" b="1" dirty="0" smtClean="0"/>
              <a:t>Outcomes </a:t>
            </a:r>
            <a:r>
              <a:rPr lang="en-GB" altLang="en-US" sz="3000" b="1" dirty="0"/>
              <a:t>with long latent </a:t>
            </a:r>
            <a:r>
              <a:rPr lang="en-GB" altLang="en-US" sz="3000" b="1" dirty="0" smtClean="0"/>
              <a:t>periods (AIDS)</a:t>
            </a:r>
          </a:p>
          <a:p>
            <a:r>
              <a:rPr lang="en-GB" altLang="en-US" sz="3000" b="1" dirty="0" smtClean="0"/>
              <a:t>Ideal </a:t>
            </a:r>
            <a:r>
              <a:rPr lang="en-GB" altLang="en-US" sz="3000" b="1" dirty="0"/>
              <a:t>for preliminary investigation of a suspected risk factor for a common condition; conclusions may be used to justify a more costly and time-consuming longitudinal study later</a:t>
            </a:r>
          </a:p>
          <a:p>
            <a:pPr marL="0" indent="0">
              <a:buNone/>
            </a:pPr>
            <a:endParaRPr lang="en-US" altLang="en-US" sz="3000" b="1" dirty="0"/>
          </a:p>
        </p:txBody>
      </p:sp>
    </p:spTree>
    <p:extLst>
      <p:ext uri="{BB962C8B-B14F-4D97-AF65-F5344CB8AC3E}">
        <p14:creationId xmlns:p14="http://schemas.microsoft.com/office/powerpoint/2010/main" xmlns="" val="23033822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277814"/>
            <a:ext cx="8229600" cy="790575"/>
          </a:xfrm>
        </p:spPr>
        <p:txBody>
          <a:bodyPr/>
          <a:lstStyle/>
          <a:p>
            <a:pPr rtl="0" eaLnBrk="1" hangingPunct="1"/>
            <a:r>
              <a:rPr lang="en-US" altLang="en-US" smtClean="0"/>
              <a:t>Estimation of Risk</a:t>
            </a:r>
          </a:p>
        </p:txBody>
      </p:sp>
      <mc:AlternateContent xmlns:mc="http://schemas.openxmlformats.org/markup-compatibility/2006">
        <mc:Choice xmlns:a14="http://schemas.microsoft.com/office/drawing/2010/main" xmlns="" Requires="a14">
          <p:sp>
            <p:nvSpPr>
              <p:cNvPr id="19459" name="Rectangle 3"/>
              <p:cNvSpPr>
                <a:spLocks noGrp="1" noChangeArrowheads="1"/>
              </p:cNvSpPr>
              <p:nvPr>
                <p:ph idx="1"/>
              </p:nvPr>
            </p:nvSpPr>
            <p:spPr>
              <a:xfrm>
                <a:off x="249381" y="1825625"/>
                <a:ext cx="11651673" cy="4658302"/>
              </a:xfrm>
            </p:spPr>
            <p:txBody>
              <a:bodyPr>
                <a:normAutofit fontScale="92500"/>
              </a:bodyPr>
              <a:lstStyle/>
              <a:p>
                <a:r>
                  <a:rPr lang="en-US" altLang="en-US" dirty="0" smtClean="0"/>
                  <a:t>Attributable Risk </a:t>
                </a:r>
                <a:r>
                  <a:rPr lang="en-GB" dirty="0" smtClean="0"/>
                  <a:t>(</a:t>
                </a:r>
                <a:r>
                  <a:rPr lang="en-GB" dirty="0"/>
                  <a:t>risk or rate differences) </a:t>
                </a:r>
                <a:endParaRPr lang="en-US" altLang="en-US" dirty="0" smtClean="0"/>
              </a:p>
              <a:p>
                <a:r>
                  <a:rPr lang="en-US" altLang="en-US" dirty="0" smtClean="0"/>
                  <a:t>AR</a:t>
                </a:r>
                <a14:m>
                  <m:oMath xmlns:m="http://schemas.openxmlformats.org/officeDocument/2006/math">
                    <m:r>
                      <a:rPr lang="en-US" altLang="en-US" i="1" smtClean="0">
                        <a:latin typeface="Cambria Math" panose="02040503050406030204" pitchFamily="18" charset="0"/>
                      </a:rPr>
                      <m:t>=</m:t>
                    </m:r>
                    <m:f>
                      <m:fPr>
                        <m:ctrlPr>
                          <a:rPr lang="en-US" altLang="en-US" i="1" smtClean="0">
                            <a:latin typeface="Cambria Math" panose="02040503050406030204" pitchFamily="18" charset="0"/>
                          </a:rPr>
                        </m:ctrlPr>
                      </m:fPr>
                      <m:num>
                        <m:r>
                          <m:rPr>
                            <m:nor/>
                          </m:rPr>
                          <a:rPr lang="en-US" altLang="en-US" dirty="0"/>
                          <m:t>Incidence</m:t>
                        </m:r>
                        <m:r>
                          <m:rPr>
                            <m:nor/>
                          </m:rPr>
                          <a:rPr lang="en-US" altLang="en-US" dirty="0"/>
                          <m:t> </m:t>
                        </m:r>
                        <m:r>
                          <m:rPr>
                            <m:nor/>
                          </m:rPr>
                          <a:rPr lang="en-US" altLang="en-US" dirty="0"/>
                          <m:t>of</m:t>
                        </m:r>
                        <m:r>
                          <m:rPr>
                            <m:nor/>
                          </m:rPr>
                          <a:rPr lang="en-US" altLang="en-US" dirty="0"/>
                          <m:t> </m:t>
                        </m:r>
                        <m:r>
                          <m:rPr>
                            <m:nor/>
                          </m:rPr>
                          <a:rPr lang="en-US" altLang="en-US" dirty="0"/>
                          <m:t>disease</m:t>
                        </m:r>
                        <m:r>
                          <m:rPr>
                            <m:nor/>
                          </m:rPr>
                          <a:rPr lang="en-US" altLang="en-US" dirty="0"/>
                          <m:t> </m:t>
                        </m:r>
                        <m:r>
                          <m:rPr>
                            <m:nor/>
                          </m:rPr>
                          <a:rPr lang="en-US" altLang="en-US" dirty="0"/>
                          <m:t>among</m:t>
                        </m:r>
                        <m:r>
                          <m:rPr>
                            <m:nor/>
                          </m:rPr>
                          <a:rPr lang="en-US" altLang="en-US" dirty="0"/>
                          <m:t> </m:t>
                        </m:r>
                        <m:r>
                          <m:rPr>
                            <m:nor/>
                          </m:rPr>
                          <a:rPr lang="en-US" altLang="en-US" dirty="0"/>
                          <m:t>exposed</m:t>
                        </m:r>
                        <m:r>
                          <m:rPr>
                            <m:nor/>
                          </m:rPr>
                          <a:rPr lang="en-US" altLang="en-US" dirty="0"/>
                          <m:t> </m:t>
                        </m:r>
                        <m:r>
                          <m:rPr>
                            <m:nor/>
                          </m:rPr>
                          <a:rPr lang="en-US" altLang="en-US" dirty="0"/>
                          <m:t>– </m:t>
                        </m:r>
                        <m:r>
                          <m:rPr>
                            <m:nor/>
                          </m:rPr>
                          <a:rPr lang="en-US" altLang="en-US" dirty="0"/>
                          <m:t>incidence</m:t>
                        </m:r>
                        <m:r>
                          <m:rPr>
                            <m:nor/>
                          </m:rPr>
                          <a:rPr lang="en-US" altLang="en-US" dirty="0"/>
                          <m:t> </m:t>
                        </m:r>
                        <m:r>
                          <m:rPr>
                            <m:nor/>
                          </m:rPr>
                          <a:rPr lang="en-US" altLang="en-US" dirty="0"/>
                          <m:t>of</m:t>
                        </m:r>
                        <m:r>
                          <m:rPr>
                            <m:nor/>
                          </m:rPr>
                          <a:rPr lang="en-US" altLang="en-US" dirty="0"/>
                          <m:t> </m:t>
                        </m:r>
                        <m:r>
                          <m:rPr>
                            <m:nor/>
                          </m:rPr>
                          <a:rPr lang="en-US" altLang="en-US" dirty="0"/>
                          <m:t>disease</m:t>
                        </m:r>
                        <m:r>
                          <m:rPr>
                            <m:nor/>
                          </m:rPr>
                          <a:rPr lang="en-US" altLang="en-US" dirty="0"/>
                          <m:t> </m:t>
                        </m:r>
                        <m:r>
                          <m:rPr>
                            <m:nor/>
                          </m:rPr>
                          <a:rPr lang="en-US" altLang="en-US" dirty="0"/>
                          <m:t>among</m:t>
                        </m:r>
                        <m:r>
                          <m:rPr>
                            <m:nor/>
                          </m:rPr>
                          <a:rPr lang="en-US" altLang="en-US" dirty="0"/>
                          <m:t> </m:t>
                        </m:r>
                        <m:r>
                          <m:rPr>
                            <m:nor/>
                          </m:rPr>
                          <a:rPr lang="en-US" altLang="en-US" dirty="0"/>
                          <m:t>non</m:t>
                        </m:r>
                        <m:r>
                          <m:rPr>
                            <m:nor/>
                          </m:rPr>
                          <a:rPr lang="en-US" altLang="en-US" dirty="0"/>
                          <m:t> </m:t>
                        </m:r>
                        <m:r>
                          <m:rPr>
                            <m:nor/>
                          </m:rPr>
                          <a:rPr lang="en-US" altLang="en-US" dirty="0"/>
                          <m:t>exposed</m:t>
                        </m:r>
                        <m:r>
                          <m:rPr>
                            <m:nor/>
                          </m:rPr>
                          <a:rPr lang="en-US" altLang="en-US" dirty="0"/>
                          <m:t> </m:t>
                        </m:r>
                      </m:num>
                      <m:den>
                        <m:r>
                          <m:rPr>
                            <m:nor/>
                          </m:rPr>
                          <a:rPr lang="en-US" altLang="en-US" dirty="0"/>
                          <m:t>Incidence</m:t>
                        </m:r>
                        <m:r>
                          <m:rPr>
                            <m:nor/>
                          </m:rPr>
                          <a:rPr lang="en-US" altLang="en-US" dirty="0"/>
                          <m:t> </m:t>
                        </m:r>
                        <m:r>
                          <m:rPr>
                            <m:nor/>
                          </m:rPr>
                          <a:rPr lang="en-US" altLang="en-US" dirty="0"/>
                          <m:t>of</m:t>
                        </m:r>
                        <m:r>
                          <m:rPr>
                            <m:nor/>
                          </m:rPr>
                          <a:rPr lang="en-US" altLang="en-US" dirty="0"/>
                          <m:t> </m:t>
                        </m:r>
                        <m:r>
                          <m:rPr>
                            <m:nor/>
                          </m:rPr>
                          <a:rPr lang="en-US" altLang="en-US" dirty="0"/>
                          <m:t>disease</m:t>
                        </m:r>
                        <m:r>
                          <m:rPr>
                            <m:nor/>
                          </m:rPr>
                          <a:rPr lang="en-US" altLang="en-US" dirty="0"/>
                          <m:t> </m:t>
                        </m:r>
                        <m:r>
                          <m:rPr>
                            <m:nor/>
                          </m:rPr>
                          <a:rPr lang="en-US" altLang="en-US" dirty="0"/>
                          <m:t>among</m:t>
                        </m:r>
                        <m:r>
                          <m:rPr>
                            <m:nor/>
                          </m:rPr>
                          <a:rPr lang="en-US" altLang="en-US" dirty="0"/>
                          <m:t> </m:t>
                        </m:r>
                        <m:r>
                          <m:rPr>
                            <m:nor/>
                          </m:rPr>
                          <a:rPr lang="en-US" altLang="en-US" dirty="0"/>
                          <m:t>exposed</m:t>
                        </m:r>
                        <m:r>
                          <m:rPr>
                            <m:nor/>
                          </m:rPr>
                          <a:rPr lang="en-US" altLang="en-US" dirty="0"/>
                          <m:t>  </m:t>
                        </m:r>
                      </m:den>
                    </m:f>
                  </m:oMath>
                </a14:m>
                <a:endParaRPr lang="en-US" altLang="en-US" dirty="0" smtClean="0"/>
              </a:p>
              <a:p>
                <a:pPr marL="0" indent="0">
                  <a:buNone/>
                </a:pPr>
                <a:endParaRPr lang="en-US" altLang="en-US" dirty="0" smtClean="0"/>
              </a:p>
              <a:p>
                <a:pPr algn="l" rtl="0" eaLnBrk="1" hangingPunct="1">
                  <a:lnSpc>
                    <a:spcPct val="90000"/>
                  </a:lnSpc>
                  <a:buFont typeface="Wingdings" panose="05000000000000000000" pitchFamily="2" charset="2"/>
                  <a:buNone/>
                </a:pPr>
                <a:r>
                  <a:rPr lang="en-US" altLang="en-US" dirty="0" smtClean="0"/>
                  <a:t/>
                </a:r>
                <a14:m>
                  <m:oMath xmlns:m="http://schemas.openxmlformats.org/officeDocument/2006/math">
                    <m:r>
                      <m:rPr>
                        <m:sty m:val="p"/>
                      </m:rPr>
                      <a:rPr lang="en-GB" altLang="en-US" b="0" i="0" smtClean="0">
                        <a:latin typeface="Cambria Math" panose="02040503050406030204" pitchFamily="18" charset="0"/>
                      </a:rPr>
                      <m:t>AR</m:t>
                    </m:r>
                    <m:r>
                      <a:rPr lang="en-US" altLang="en-US" i="0" smtClean="0">
                        <a:latin typeface="Cambria Math" panose="02040503050406030204" pitchFamily="18" charset="0"/>
                      </a:rPr>
                      <m:t>=</m:t>
                    </m:r>
                    <m:f>
                      <m:fPr>
                        <m:ctrlPr>
                          <a:rPr lang="en-US" altLang="en-US" i="1" smtClean="0">
                            <a:latin typeface="Cambria Math" panose="02040503050406030204" pitchFamily="18" charset="0"/>
                          </a:rPr>
                        </m:ctrlPr>
                      </m:fPr>
                      <m:num>
                        <m:r>
                          <m:rPr>
                            <m:nor/>
                          </m:rPr>
                          <a:rPr lang="en-US" altLang="en-US" dirty="0"/>
                          <m:t>a</m:t>
                        </m:r>
                        <m:r>
                          <m:rPr>
                            <m:nor/>
                          </m:rPr>
                          <a:rPr lang="en-US" altLang="en-US" dirty="0"/>
                          <m:t>/</m:t>
                        </m:r>
                        <m:r>
                          <m:rPr>
                            <m:nor/>
                          </m:rPr>
                          <a:rPr lang="en-US" altLang="en-US" dirty="0"/>
                          <m:t>a</m:t>
                        </m:r>
                        <m:r>
                          <m:rPr>
                            <m:nor/>
                          </m:rPr>
                          <a:rPr lang="en-US" altLang="en-US" dirty="0"/>
                          <m:t>+</m:t>
                        </m:r>
                        <m:r>
                          <m:rPr>
                            <m:nor/>
                          </m:rPr>
                          <a:rPr lang="en-US" altLang="en-US" dirty="0"/>
                          <m:t>b</m:t>
                        </m:r>
                        <m:r>
                          <m:rPr>
                            <m:nor/>
                          </m:rPr>
                          <a:rPr lang="en-US" altLang="en-US" dirty="0"/>
                          <m:t> </m:t>
                        </m:r>
                        <m:r>
                          <m:rPr>
                            <m:nor/>
                          </m:rPr>
                          <a:rPr lang="en-US" altLang="en-US" dirty="0"/>
                          <m:t>– </m:t>
                        </m:r>
                        <m:r>
                          <m:rPr>
                            <m:nor/>
                          </m:rPr>
                          <a:rPr lang="en-US" altLang="en-US" dirty="0"/>
                          <m:t>c</m:t>
                        </m:r>
                        <m:r>
                          <m:rPr>
                            <m:nor/>
                          </m:rPr>
                          <a:rPr lang="en-US" altLang="en-US" dirty="0"/>
                          <m:t>/</m:t>
                        </m:r>
                        <m:r>
                          <m:rPr>
                            <m:nor/>
                          </m:rPr>
                          <a:rPr lang="en-US" altLang="en-US" dirty="0"/>
                          <m:t>c</m:t>
                        </m:r>
                        <m:r>
                          <m:rPr>
                            <m:nor/>
                          </m:rPr>
                          <a:rPr lang="en-US" altLang="en-US" dirty="0"/>
                          <m:t>+</m:t>
                        </m:r>
                        <m:r>
                          <m:rPr>
                            <m:nor/>
                          </m:rPr>
                          <a:rPr lang="en-US" altLang="en-US" dirty="0"/>
                          <m:t>d</m:t>
                        </m:r>
                        <m:r>
                          <m:rPr>
                            <m:nor/>
                          </m:rPr>
                          <a:rPr lang="en-US" altLang="en-US" dirty="0"/>
                          <m:t> </m:t>
                        </m:r>
                      </m:num>
                      <m:den>
                        <m:r>
                          <m:rPr>
                            <m:nor/>
                          </m:rPr>
                          <a:rPr lang="en-US" altLang="en-US" dirty="0"/>
                          <m:t>a</m:t>
                        </m:r>
                        <m:r>
                          <m:rPr>
                            <m:nor/>
                          </m:rPr>
                          <a:rPr lang="en-US" altLang="en-US" dirty="0"/>
                          <m:t>/</m:t>
                        </m:r>
                        <m:r>
                          <m:rPr>
                            <m:nor/>
                          </m:rPr>
                          <a:rPr lang="en-US" altLang="en-US" dirty="0"/>
                          <m:t>a</m:t>
                        </m:r>
                        <m:r>
                          <m:rPr>
                            <m:nor/>
                          </m:rPr>
                          <a:rPr lang="en-US" altLang="en-US" dirty="0"/>
                          <m:t>+</m:t>
                        </m:r>
                        <m:r>
                          <m:rPr>
                            <m:nor/>
                          </m:rPr>
                          <a:rPr lang="en-US" altLang="en-US" dirty="0"/>
                          <m:t>b</m:t>
                        </m:r>
                        <m:r>
                          <m:rPr>
                            <m:nor/>
                          </m:rPr>
                          <a:rPr lang="en-US" altLang="en-US" dirty="0"/>
                          <m:t> </m:t>
                        </m:r>
                      </m:den>
                    </m:f>
                  </m:oMath>
                </a14:m>
                <a:endParaRPr lang="en-US" altLang="en-US" dirty="0" smtClean="0"/>
              </a:p>
              <a:p>
                <a:pPr algn="l" rtl="0" eaLnBrk="1" hangingPunct="1">
                  <a:lnSpc>
                    <a:spcPct val="90000"/>
                  </a:lnSpc>
                  <a:buFont typeface="Wingdings" panose="05000000000000000000" pitchFamily="2" charset="2"/>
                  <a:buNone/>
                </a:pPr>
                <a:r>
                  <a:rPr lang="en-US" altLang="en-US" dirty="0" smtClean="0"/>
                  <a:t/>
                </a:r>
              </a:p>
            </p:txBody>
          </p:sp>
        </mc:Choice>
        <mc:Fallback>
          <p:sp>
            <p:nvSpPr>
              <p:cNvPr id="19459" name="Rectangle 3"/>
              <p:cNvSpPr>
                <a:spLocks noGrp="1" noRot="1" noChangeAspect="1" noMove="1" noResize="1" noEditPoints="1" noAdjustHandles="1" noChangeArrowheads="1" noChangeShapeType="1" noTextEdit="1"/>
              </p:cNvSpPr>
              <p:nvPr>
                <p:ph idx="1"/>
              </p:nvPr>
            </p:nvSpPr>
            <p:spPr>
              <a:xfrm>
                <a:off x="249381" y="1825625"/>
                <a:ext cx="11651673" cy="4658302"/>
              </a:xfrm>
              <a:blipFill rotWithShape="0">
                <a:blip r:embed="rId2"/>
                <a:stretch>
                  <a:fillRect l="-837" t="-196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2201412F-AFDE-406B-81CB-64B2F84EE03F}" type="slidenum">
              <a:rPr lang="en-US" altLang="en-US">
                <a:solidFill>
                  <a:srgbClr val="898989"/>
                </a:solidFill>
              </a:rPr>
              <a:pPr eaLnBrk="1" hangingPunct="1"/>
              <a:t>50</a:t>
            </a:fld>
            <a:endParaRPr lang="en-US" altLang="en-US">
              <a:solidFill>
                <a:srgbClr val="898989"/>
              </a:solidFill>
            </a:endParaRPr>
          </a:p>
        </p:txBody>
      </p:sp>
    </p:spTree>
    <p:extLst>
      <p:ext uri="{BB962C8B-B14F-4D97-AF65-F5344CB8AC3E}">
        <p14:creationId xmlns:p14="http://schemas.microsoft.com/office/powerpoint/2010/main" xmlns="" val="5840895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8046" t="9944" r="40204" b="31344"/>
          <a:stretch/>
        </p:blipFill>
        <p:spPr>
          <a:xfrm>
            <a:off x="838201" y="671349"/>
            <a:ext cx="9649690" cy="5505614"/>
          </a:xfrm>
          <a:prstGeom prst="rect">
            <a:avLst/>
          </a:prstGeom>
        </p:spPr>
      </p:pic>
    </p:spTree>
    <p:extLst>
      <p:ext uri="{BB962C8B-B14F-4D97-AF65-F5344CB8AC3E}">
        <p14:creationId xmlns:p14="http://schemas.microsoft.com/office/powerpoint/2010/main" xmlns="" val="8595559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113" name="Group 129"/>
          <p:cNvGraphicFramePr>
            <a:graphicFrameLocks noGrp="1"/>
          </p:cNvGraphicFramePr>
          <p:nvPr/>
        </p:nvGraphicFramePr>
        <p:xfrm>
          <a:off x="2819400" y="914401"/>
          <a:ext cx="6477000" cy="4114801"/>
        </p:xfrm>
        <a:graphic>
          <a:graphicData uri="http://schemas.openxmlformats.org/drawingml/2006/table">
            <a:tbl>
              <a:tblPr/>
              <a:tblGrid>
                <a:gridCol w="1619250">
                  <a:extLst>
                    <a:ext uri="{9D8B030D-6E8A-4147-A177-3AD203B41FA5}">
                      <a16:colId xmlns:a16="http://schemas.microsoft.com/office/drawing/2014/main" xmlns="" val="20000"/>
                    </a:ext>
                  </a:extLst>
                </a:gridCol>
                <a:gridCol w="1619250">
                  <a:extLst>
                    <a:ext uri="{9D8B030D-6E8A-4147-A177-3AD203B41FA5}">
                      <a16:colId xmlns:a16="http://schemas.microsoft.com/office/drawing/2014/main" xmlns="" val="20001"/>
                    </a:ext>
                  </a:extLst>
                </a:gridCol>
                <a:gridCol w="1619250">
                  <a:extLst>
                    <a:ext uri="{9D8B030D-6E8A-4147-A177-3AD203B41FA5}">
                      <a16:colId xmlns:a16="http://schemas.microsoft.com/office/drawing/2014/main" xmlns="" val="20002"/>
                    </a:ext>
                  </a:extLst>
                </a:gridCol>
                <a:gridCol w="1619250">
                  <a:extLst>
                    <a:ext uri="{9D8B030D-6E8A-4147-A177-3AD203B41FA5}">
                      <a16:colId xmlns:a16="http://schemas.microsoft.com/office/drawing/2014/main" xmlns="" val="20003"/>
                    </a:ext>
                  </a:extLst>
                </a:gridCol>
              </a:tblGrid>
              <a:tr h="758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Smoking</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Lung cancer</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tc hMerge="1">
                  <a:txBody>
                    <a:bodyPr/>
                    <a:lstStyle/>
                    <a:p>
                      <a:pPr rtl="1"/>
                      <a:endParaRPr lang="ar-JO"/>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Total</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xmlns="" val="10000"/>
                  </a:ext>
                </a:extLst>
              </a:tr>
              <a:tr h="919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ar-JO"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NO</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ar-JO"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xmlns="" val="10001"/>
                  </a:ext>
                </a:extLst>
              </a:tr>
              <a:tr h="758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YES</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70</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6930</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7000</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xmlns="" val="10002"/>
                  </a:ext>
                </a:extLst>
              </a:tr>
              <a:tr h="7588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NO</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2997</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3000</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triangle" w="med" len="med"/>
                    </a:lnB>
                    <a:lnTlToBr>
                      <a:noFill/>
                    </a:lnTlToBr>
                    <a:lnBlToTr>
                      <a:noFill/>
                    </a:lnBlToTr>
                    <a:noFill/>
                  </a:tcPr>
                </a:tc>
                <a:extLst>
                  <a:ext uri="{0D108BD9-81ED-4DB2-BD59-A6C34878D82A}">
                    <a16:rowId xmlns:a16="http://schemas.microsoft.com/office/drawing/2014/main" xmlns="" val="10003"/>
                  </a:ext>
                </a:extLst>
              </a:tr>
              <a:tr h="919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ar-JO" sz="2400" b="1"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73</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9927</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triangl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10000</a:t>
                      </a:r>
                      <a:endParaRPr kumimoji="0" lang="en-US" sz="2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triangl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triangl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20513" name="Text Box 130"/>
          <p:cNvSpPr txBox="1">
            <a:spLocks noChangeArrowheads="1"/>
          </p:cNvSpPr>
          <p:nvPr/>
        </p:nvSpPr>
        <p:spPr bwMode="auto">
          <a:xfrm>
            <a:off x="2514600" y="5486400"/>
            <a:ext cx="6629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en-US" altLang="en-US" sz="2400">
                <a:latin typeface="Arial" panose="020B0604020202020204" pitchFamily="34" charset="0"/>
              </a:rPr>
              <a:t>Find out RR and AR for above data</a:t>
            </a:r>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4FE84D0D-4BD4-4F9E-88AB-44E91E7643AB}" type="slidenum">
              <a:rPr lang="en-US" altLang="en-US">
                <a:solidFill>
                  <a:srgbClr val="898989"/>
                </a:solidFill>
              </a:rPr>
              <a:pPr eaLnBrk="1" hangingPunct="1"/>
              <a:t>52</a:t>
            </a:fld>
            <a:endParaRPr lang="en-US" altLang="en-US">
              <a:solidFill>
                <a:srgbClr val="898989"/>
              </a:solidFill>
            </a:endParaRPr>
          </a:p>
        </p:txBody>
      </p:sp>
    </p:spTree>
    <p:extLst>
      <p:ext uri="{BB962C8B-B14F-4D97-AF65-F5344CB8AC3E}">
        <p14:creationId xmlns:p14="http://schemas.microsoft.com/office/powerpoint/2010/main" xmlns="" val="40511104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1981200" y="381001"/>
            <a:ext cx="8229600" cy="5745163"/>
          </a:xfrm>
        </p:spPr>
        <p:txBody>
          <a:bodyPr/>
          <a:lstStyle/>
          <a:p>
            <a:pPr algn="l" rtl="0" eaLnBrk="1" hangingPunct="1"/>
            <a:r>
              <a:rPr lang="en-US" altLang="en-US"/>
              <a:t>Incidence of lung cancer among smokers</a:t>
            </a:r>
          </a:p>
          <a:p>
            <a:pPr algn="l" rtl="0" eaLnBrk="1" hangingPunct="1">
              <a:buFont typeface="Wingdings" panose="05000000000000000000" pitchFamily="2" charset="2"/>
              <a:buNone/>
            </a:pPr>
            <a:r>
              <a:rPr lang="en-US" altLang="en-US"/>
              <a:t>		70/7000  = 10 per 1000</a:t>
            </a:r>
          </a:p>
          <a:p>
            <a:pPr algn="l" rtl="0" eaLnBrk="1" hangingPunct="1"/>
            <a:r>
              <a:rPr lang="en-US" altLang="en-US"/>
              <a:t>Incidence of lung cancer among non-smokers</a:t>
            </a:r>
          </a:p>
          <a:p>
            <a:pPr algn="l" rtl="0" eaLnBrk="1" hangingPunct="1">
              <a:buFont typeface="Wingdings" panose="05000000000000000000" pitchFamily="2" charset="2"/>
              <a:buNone/>
            </a:pPr>
            <a:r>
              <a:rPr lang="en-US" altLang="en-US"/>
              <a:t>		3/3000 = 1 per thousand</a:t>
            </a:r>
          </a:p>
          <a:p>
            <a:pPr algn="l" rtl="0" eaLnBrk="1" hangingPunct="1">
              <a:buFont typeface="Wingdings" panose="05000000000000000000" pitchFamily="2" charset="2"/>
              <a:buNone/>
            </a:pPr>
            <a:r>
              <a:rPr lang="en-US" altLang="en-US"/>
              <a:t>RR = 10 / 1 = 10</a:t>
            </a:r>
          </a:p>
          <a:p>
            <a:pPr algn="l" rtl="0" eaLnBrk="1" hangingPunct="1">
              <a:buFont typeface="Wingdings" panose="05000000000000000000" pitchFamily="2" charset="2"/>
              <a:buNone/>
            </a:pPr>
            <a:r>
              <a:rPr lang="en-US" altLang="en-US"/>
              <a:t>	(lung cancer is 10 times more common among smokers than non smokers)</a:t>
            </a:r>
          </a:p>
          <a:p>
            <a:pPr algn="l" rtl="0" eaLnBrk="1" hangingPunct="1">
              <a:buFont typeface="Wingdings" panose="05000000000000000000" pitchFamily="2" charset="2"/>
              <a:buNone/>
            </a:pPr>
            <a:r>
              <a:rPr lang="en-US" altLang="en-US"/>
              <a:t>AR = 10 – 1 / 10 X 100</a:t>
            </a:r>
          </a:p>
          <a:p>
            <a:pPr algn="l" rtl="0" eaLnBrk="1" hangingPunct="1">
              <a:buFont typeface="Wingdings" panose="05000000000000000000" pitchFamily="2" charset="2"/>
              <a:buNone/>
            </a:pPr>
            <a:r>
              <a:rPr lang="en-US" altLang="en-US"/>
              <a:t>		= 90 % </a:t>
            </a:r>
          </a:p>
          <a:p>
            <a:pPr algn="l" rtl="0" eaLnBrk="1" hangingPunct="1">
              <a:buFont typeface="Wingdings" panose="05000000000000000000" pitchFamily="2" charset="2"/>
              <a:buNone/>
            </a:pPr>
            <a:r>
              <a:rPr lang="en-US" altLang="en-US"/>
              <a:t>	(90% of the cases of lung cancer among smokers are attributed to their habit of smoking)</a:t>
            </a:r>
          </a:p>
          <a:p>
            <a:pPr algn="l" rtl="0" eaLnBrk="1" hangingPunct="1"/>
            <a:endParaRPr lang="en-US" altLang="en-US"/>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fld id="{C1535AE6-67F5-435A-9B32-4E1A194C692C}" type="slidenum">
              <a:rPr lang="en-US" altLang="en-US">
                <a:solidFill>
                  <a:srgbClr val="898989"/>
                </a:solidFill>
              </a:rPr>
              <a:pPr eaLnBrk="1" hangingPunct="1"/>
              <a:t>53</a:t>
            </a:fld>
            <a:endParaRPr lang="en-US" altLang="en-US">
              <a:solidFill>
                <a:srgbClr val="898989"/>
              </a:solidFill>
            </a:endParaRPr>
          </a:p>
        </p:txBody>
      </p:sp>
    </p:spTree>
    <p:extLst>
      <p:ext uri="{BB962C8B-B14F-4D97-AF65-F5344CB8AC3E}">
        <p14:creationId xmlns:p14="http://schemas.microsoft.com/office/powerpoint/2010/main" xmlns="" val="14617145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Analysis (risk / odds ratio example)</a:t>
            </a:r>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20292" t="24716" r="25935" b="15814"/>
          <a:stretch/>
        </p:blipFill>
        <p:spPr>
          <a:xfrm>
            <a:off x="2230582" y="1825625"/>
            <a:ext cx="6996546" cy="4350327"/>
          </a:xfrm>
          <a:prstGeom prst="rect">
            <a:avLst/>
          </a:prstGeom>
        </p:spPr>
      </p:pic>
    </p:spTree>
    <p:extLst>
      <p:ext uri="{BB962C8B-B14F-4D97-AF65-F5344CB8AC3E}">
        <p14:creationId xmlns:p14="http://schemas.microsoft.com/office/powerpoint/2010/main" xmlns="" val="286209332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Black" panose="020B0A04020102020204" pitchFamily="34" charset="0"/>
              </a:rPr>
              <a:t>Cohort studies - strengths</a:t>
            </a:r>
            <a:r>
              <a:rPr lang="en-GB" b="1" dirty="0"/>
              <a:t/>
            </a:r>
            <a:br>
              <a:rPr lang="en-GB" b="1" dirty="0"/>
            </a:b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smtClean="0"/>
              <a:t>Useful </a:t>
            </a:r>
            <a:r>
              <a:rPr lang="en-GB" dirty="0"/>
              <a:t>for rare exposures</a:t>
            </a:r>
          </a:p>
          <a:p>
            <a:pPr marL="0" indent="0">
              <a:buNone/>
            </a:pPr>
            <a:r>
              <a:rPr lang="en-GB" dirty="0" smtClean="0"/>
              <a:t>Can </a:t>
            </a:r>
            <a:r>
              <a:rPr lang="en-GB" dirty="0"/>
              <a:t>study the effect of exposure on disease risk </a:t>
            </a:r>
            <a:r>
              <a:rPr lang="en-GB" dirty="0" smtClean="0"/>
              <a:t>for a </a:t>
            </a:r>
            <a:r>
              <a:rPr lang="en-GB" dirty="0"/>
              <a:t>wide range of diseases</a:t>
            </a:r>
          </a:p>
          <a:p>
            <a:pPr marL="0" indent="0">
              <a:buNone/>
            </a:pPr>
            <a:r>
              <a:rPr lang="en-GB" dirty="0" smtClean="0"/>
              <a:t>Accurate </a:t>
            </a:r>
            <a:r>
              <a:rPr lang="en-GB" dirty="0"/>
              <a:t>and detailed exposure assessment can </a:t>
            </a:r>
            <a:r>
              <a:rPr lang="en-GB" dirty="0" smtClean="0"/>
              <a:t>be carried </a:t>
            </a:r>
            <a:r>
              <a:rPr lang="en-GB" dirty="0"/>
              <a:t>out prospectively</a:t>
            </a:r>
          </a:p>
          <a:p>
            <a:pPr marL="0" indent="0">
              <a:buNone/>
            </a:pPr>
            <a:r>
              <a:rPr lang="en-GB" dirty="0"/>
              <a:t>– assess dose response</a:t>
            </a:r>
          </a:p>
          <a:p>
            <a:pPr marL="0" indent="0">
              <a:buNone/>
            </a:pPr>
            <a:r>
              <a:rPr lang="en-GB" dirty="0"/>
              <a:t>– see if there is a threshold</a:t>
            </a:r>
          </a:p>
          <a:p>
            <a:pPr marL="0" indent="0">
              <a:buNone/>
            </a:pPr>
            <a:r>
              <a:rPr lang="en-GB" dirty="0" smtClean="0"/>
              <a:t>Data </a:t>
            </a:r>
            <a:r>
              <a:rPr lang="en-GB" dirty="0"/>
              <a:t>on potential confounders can be </a:t>
            </a:r>
            <a:r>
              <a:rPr lang="en-GB" dirty="0" smtClean="0"/>
              <a:t>collected prospectively</a:t>
            </a:r>
            <a:endParaRPr lang="en-GB" dirty="0"/>
          </a:p>
          <a:p>
            <a:pPr marL="0" indent="0">
              <a:buNone/>
            </a:pPr>
            <a:r>
              <a:rPr lang="en-GB" dirty="0" smtClean="0"/>
              <a:t>Meet </a:t>
            </a:r>
            <a:r>
              <a:rPr lang="en-GB" dirty="0"/>
              <a:t>the temporality criterion for causality</a:t>
            </a:r>
          </a:p>
          <a:p>
            <a:pPr marL="0" indent="0">
              <a:buNone/>
            </a:pPr>
            <a:r>
              <a:rPr lang="en-GB" dirty="0"/>
              <a:t>– i.e. cause comes before effect</a:t>
            </a:r>
          </a:p>
        </p:txBody>
      </p:sp>
    </p:spTree>
    <p:extLst>
      <p:ext uri="{BB962C8B-B14F-4D97-AF65-F5344CB8AC3E}">
        <p14:creationId xmlns:p14="http://schemas.microsoft.com/office/powerpoint/2010/main" xmlns="" val="22830985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Black" panose="020B0A04020102020204" pitchFamily="34" charset="0"/>
              </a:rPr>
              <a:t>Cohort studies - limitations</a:t>
            </a:r>
            <a:r>
              <a:rPr lang="en-GB" b="1" dirty="0"/>
              <a:t/>
            </a:r>
            <a:br>
              <a:rPr lang="en-GB" b="1" dirty="0"/>
            </a:b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b="1" dirty="0" smtClean="0"/>
              <a:t>Large </a:t>
            </a:r>
            <a:r>
              <a:rPr lang="en-GB" b="1" dirty="0"/>
              <a:t>sample size may be required</a:t>
            </a:r>
          </a:p>
          <a:p>
            <a:pPr marL="0" indent="0">
              <a:buNone/>
            </a:pPr>
            <a:r>
              <a:rPr lang="en-GB" b="1" dirty="0" smtClean="0"/>
              <a:t>Impractical </a:t>
            </a:r>
            <a:r>
              <a:rPr lang="en-GB" b="1" dirty="0"/>
              <a:t>for rare diseases</a:t>
            </a:r>
          </a:p>
          <a:p>
            <a:pPr marL="0" indent="0">
              <a:buNone/>
            </a:pPr>
            <a:r>
              <a:rPr lang="en-GB" b="1" dirty="0" smtClean="0"/>
              <a:t>Costs:</a:t>
            </a:r>
            <a:endParaRPr lang="en-GB" b="1" dirty="0"/>
          </a:p>
          <a:p>
            <a:pPr marL="0" indent="0">
              <a:buNone/>
            </a:pPr>
            <a:r>
              <a:rPr lang="en-GB" dirty="0" smtClean="0"/>
              <a:t>– Relatively expensive (less </a:t>
            </a:r>
            <a:r>
              <a:rPr lang="en-GB" dirty="0"/>
              <a:t>of an issue with retrospective cohort </a:t>
            </a:r>
            <a:r>
              <a:rPr lang="en-GB" dirty="0" smtClean="0"/>
              <a:t>studies)</a:t>
            </a:r>
            <a:endParaRPr lang="en-GB" dirty="0"/>
          </a:p>
          <a:p>
            <a:pPr marL="0" indent="0">
              <a:buNone/>
            </a:pPr>
            <a:r>
              <a:rPr lang="en-GB" dirty="0"/>
              <a:t>– active follow-up more costly than passive follow-up</a:t>
            </a:r>
          </a:p>
          <a:p>
            <a:pPr marL="0" indent="0">
              <a:buNone/>
            </a:pPr>
            <a:r>
              <a:rPr lang="en-GB" b="1" dirty="0" smtClean="0"/>
              <a:t>Time </a:t>
            </a:r>
            <a:r>
              <a:rPr lang="en-GB" b="1" dirty="0"/>
              <a:t>required for follow-up</a:t>
            </a:r>
          </a:p>
          <a:p>
            <a:pPr marL="0" indent="0">
              <a:buNone/>
            </a:pPr>
            <a:r>
              <a:rPr lang="en-GB" dirty="0"/>
              <a:t>– overcome by retrospective cohort studies</a:t>
            </a:r>
          </a:p>
          <a:p>
            <a:pPr marL="0" indent="0">
              <a:buNone/>
            </a:pPr>
            <a:r>
              <a:rPr lang="en-GB" dirty="0" smtClean="0"/>
              <a:t> </a:t>
            </a:r>
            <a:r>
              <a:rPr lang="en-GB" b="1" dirty="0"/>
              <a:t>Retrospective cohort studies</a:t>
            </a:r>
          </a:p>
          <a:p>
            <a:pPr marL="0" indent="0">
              <a:buNone/>
            </a:pPr>
            <a:r>
              <a:rPr lang="en-GB" dirty="0"/>
              <a:t>– may not have the advantages of accurate and consistent</a:t>
            </a:r>
          </a:p>
          <a:p>
            <a:pPr marL="0" indent="0">
              <a:buNone/>
            </a:pPr>
            <a:r>
              <a:rPr lang="en-GB" dirty="0"/>
              <a:t>exposure assessment</a:t>
            </a:r>
          </a:p>
          <a:p>
            <a:pPr marL="0" indent="0">
              <a:buNone/>
            </a:pPr>
            <a:r>
              <a:rPr lang="en-GB" dirty="0"/>
              <a:t>– may lack data on </a:t>
            </a:r>
            <a:r>
              <a:rPr lang="en-GB" dirty="0" smtClean="0"/>
              <a:t>confounders</a:t>
            </a:r>
          </a:p>
          <a:p>
            <a:pPr marL="0" indent="0">
              <a:buNone/>
            </a:pPr>
            <a:r>
              <a:rPr lang="en-US" altLang="en-US" b="1" dirty="0"/>
              <a:t>Ethical issues</a:t>
            </a:r>
          </a:p>
          <a:p>
            <a:pPr marL="0" indent="0">
              <a:buNone/>
            </a:pPr>
            <a:endParaRPr lang="en-GB" dirty="0"/>
          </a:p>
        </p:txBody>
      </p:sp>
    </p:spTree>
    <p:extLst>
      <p:ext uri="{BB962C8B-B14F-4D97-AF65-F5344CB8AC3E}">
        <p14:creationId xmlns:p14="http://schemas.microsoft.com/office/powerpoint/2010/main" xmlns="" val="22282986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Analytical cross-sectional study</a:t>
            </a:r>
            <a:endParaRPr lang="en-GB" dirty="0"/>
          </a:p>
        </p:txBody>
      </p:sp>
      <p:sp>
        <p:nvSpPr>
          <p:cNvPr id="7" name="Subtitle 6"/>
          <p:cNvSpPr>
            <a:spLocks noGrp="1"/>
          </p:cNvSpPr>
          <p:nvPr>
            <p:ph type="subTitle" idx="1"/>
          </p:nvPr>
        </p:nvSpPr>
        <p:spPr/>
        <p:txBody>
          <a:bodyPr/>
          <a:lstStyle/>
          <a:p>
            <a:endParaRPr lang="en-GB"/>
          </a:p>
        </p:txBody>
      </p:sp>
    </p:spTree>
    <p:extLst>
      <p:ext uri="{BB962C8B-B14F-4D97-AF65-F5344CB8AC3E}">
        <p14:creationId xmlns:p14="http://schemas.microsoft.com/office/powerpoint/2010/main" xmlns="" val="336813260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365125"/>
            <a:ext cx="10868891" cy="1460500"/>
          </a:xfrm>
        </p:spPr>
        <p:txBody>
          <a:bodyPr>
            <a:normAutofit/>
          </a:bodyPr>
          <a:lstStyle/>
          <a:p>
            <a:r>
              <a:rPr lang="en-GB" dirty="0" smtClean="0"/>
              <a:t>Brief Summary: </a:t>
            </a:r>
            <a:r>
              <a:rPr lang="en-GB" b="1" dirty="0"/>
              <a:t>C</a:t>
            </a:r>
            <a:r>
              <a:rPr lang="en-GB" b="1" dirty="0" smtClean="0"/>
              <a:t>ross-sectional </a:t>
            </a:r>
            <a:r>
              <a:rPr lang="en-GB" b="1" dirty="0"/>
              <a:t>studies</a:t>
            </a:r>
            <a:br>
              <a:rPr lang="en-GB" b="1" dirty="0"/>
            </a:br>
            <a:endParaRPr lang="en-GB" dirty="0"/>
          </a:p>
        </p:txBody>
      </p:sp>
      <p:sp>
        <p:nvSpPr>
          <p:cNvPr id="3" name="Content Placeholder 2"/>
          <p:cNvSpPr>
            <a:spLocks noGrp="1"/>
          </p:cNvSpPr>
          <p:nvPr>
            <p:ph idx="1"/>
          </p:nvPr>
        </p:nvSpPr>
        <p:spPr>
          <a:xfrm>
            <a:off x="484909" y="1094508"/>
            <a:ext cx="10868891" cy="5417127"/>
          </a:xfrm>
        </p:spPr>
        <p:txBody>
          <a:bodyPr>
            <a:normAutofit fontScale="92500" lnSpcReduction="20000"/>
          </a:bodyPr>
          <a:lstStyle/>
          <a:p>
            <a:pPr>
              <a:buFont typeface="Wingdings" panose="05000000000000000000" pitchFamily="2" charset="2"/>
              <a:buChar char="q"/>
            </a:pPr>
            <a:r>
              <a:rPr lang="en-GB" b="1" dirty="0"/>
              <a:t>A study in which data are collected on </a:t>
            </a:r>
            <a:r>
              <a:rPr lang="en-GB" b="1" dirty="0" smtClean="0"/>
              <a:t>each study </a:t>
            </a:r>
            <a:r>
              <a:rPr lang="en-GB" b="1" dirty="0"/>
              <a:t>participant at a single point in </a:t>
            </a:r>
            <a:r>
              <a:rPr lang="en-GB" b="1" dirty="0" smtClean="0"/>
              <a:t>time</a:t>
            </a:r>
          </a:p>
          <a:p>
            <a:pPr>
              <a:buFont typeface="Wingdings" panose="05000000000000000000" pitchFamily="2" charset="2"/>
              <a:buChar char="q"/>
            </a:pPr>
            <a:r>
              <a:rPr lang="en-GB" b="1" dirty="0" smtClean="0"/>
              <a:t>Also </a:t>
            </a:r>
            <a:r>
              <a:rPr lang="en-GB" b="1" dirty="0"/>
              <a:t>called ‘prevalence study’</a:t>
            </a:r>
          </a:p>
          <a:p>
            <a:pPr>
              <a:buFont typeface="Wingdings" panose="05000000000000000000" pitchFamily="2" charset="2"/>
              <a:buChar char="q"/>
            </a:pPr>
            <a:r>
              <a:rPr lang="en-GB" b="1" dirty="0" smtClean="0"/>
              <a:t>Usually </a:t>
            </a:r>
            <a:r>
              <a:rPr lang="en-GB" b="1" dirty="0"/>
              <a:t>a survey</a:t>
            </a:r>
          </a:p>
          <a:p>
            <a:pPr>
              <a:buFont typeface="Wingdings" panose="05000000000000000000" pitchFamily="2" charset="2"/>
              <a:buChar char="q"/>
            </a:pPr>
            <a:r>
              <a:rPr lang="en-GB" b="1" dirty="0" smtClean="0"/>
              <a:t>Two </a:t>
            </a:r>
            <a:r>
              <a:rPr lang="en-GB" b="1" dirty="0"/>
              <a:t>types:</a:t>
            </a:r>
          </a:p>
          <a:p>
            <a:pPr marL="0" indent="0">
              <a:buNone/>
            </a:pPr>
            <a:r>
              <a:rPr lang="en-GB" b="1" dirty="0"/>
              <a:t>– Descriptive cross-sectional study</a:t>
            </a:r>
          </a:p>
          <a:p>
            <a:pPr marL="0" indent="0">
              <a:buNone/>
            </a:pPr>
            <a:r>
              <a:rPr lang="en-GB" b="1" dirty="0"/>
              <a:t>– Analytical cross-sectional study</a:t>
            </a:r>
          </a:p>
          <a:p>
            <a:pPr>
              <a:buFont typeface="Wingdings" panose="05000000000000000000" pitchFamily="2" charset="2"/>
              <a:buChar char="q"/>
            </a:pPr>
            <a:r>
              <a:rPr lang="en-GB" b="1" dirty="0" smtClean="0"/>
              <a:t>Collect </a:t>
            </a:r>
            <a:r>
              <a:rPr lang="en-GB" b="1" dirty="0"/>
              <a:t>information on the frequency and </a:t>
            </a:r>
            <a:r>
              <a:rPr lang="en-GB" b="1" dirty="0" smtClean="0"/>
              <a:t>distribution of </a:t>
            </a:r>
            <a:r>
              <a:rPr lang="en-GB" b="1" dirty="0"/>
              <a:t>health-related exposures or outcomes in a </a:t>
            </a:r>
            <a:r>
              <a:rPr lang="en-GB" b="1" dirty="0" smtClean="0"/>
              <a:t>defined population</a:t>
            </a:r>
            <a:endParaRPr lang="en-GB" b="1" dirty="0"/>
          </a:p>
          <a:p>
            <a:pPr>
              <a:buFont typeface="Wingdings" panose="05000000000000000000" pitchFamily="2" charset="2"/>
              <a:buChar char="q"/>
            </a:pPr>
            <a:r>
              <a:rPr lang="en-GB" b="1" dirty="0" smtClean="0"/>
              <a:t>Measure </a:t>
            </a:r>
            <a:r>
              <a:rPr lang="en-GB" b="1" dirty="0"/>
              <a:t>the point or period prevalence of </a:t>
            </a:r>
            <a:r>
              <a:rPr lang="en-GB" b="1" dirty="0" smtClean="0"/>
              <a:t>the outcome </a:t>
            </a:r>
            <a:r>
              <a:rPr lang="en-GB" b="1" dirty="0"/>
              <a:t>or exposure</a:t>
            </a:r>
          </a:p>
          <a:p>
            <a:pPr marL="0" indent="0">
              <a:buNone/>
            </a:pPr>
            <a:r>
              <a:rPr lang="en-GB" dirty="0"/>
              <a:t>– e.g. prevalence of depression (outcome)</a:t>
            </a:r>
          </a:p>
          <a:p>
            <a:pPr marL="0" indent="0">
              <a:buNone/>
            </a:pPr>
            <a:r>
              <a:rPr lang="en-GB" dirty="0"/>
              <a:t>– e.g. prevalence of smoking (exposure)</a:t>
            </a:r>
          </a:p>
          <a:p>
            <a:pPr>
              <a:buFont typeface="Wingdings" panose="05000000000000000000" pitchFamily="2" charset="2"/>
              <a:buChar char="q"/>
            </a:pPr>
            <a:r>
              <a:rPr lang="en-GB" b="1" dirty="0" smtClean="0"/>
              <a:t>Response </a:t>
            </a:r>
            <a:r>
              <a:rPr lang="en-GB" b="1" dirty="0"/>
              <a:t>rate =&gt; Non-response bias</a:t>
            </a:r>
          </a:p>
        </p:txBody>
      </p:sp>
    </p:spTree>
    <p:extLst>
      <p:ext uri="{BB962C8B-B14F-4D97-AF65-F5344CB8AC3E}">
        <p14:creationId xmlns:p14="http://schemas.microsoft.com/office/powerpoint/2010/main" xmlns="" val="19215436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Analytical cross-sectional studies</a:t>
            </a:r>
            <a:br>
              <a:rPr lang="en-GB" b="1" dirty="0"/>
            </a:br>
            <a:endParaRPr lang="en-GB" dirty="0"/>
          </a:p>
        </p:txBody>
      </p:sp>
      <p:sp>
        <p:nvSpPr>
          <p:cNvPr id="3" name="Content Placeholder 2"/>
          <p:cNvSpPr>
            <a:spLocks noGrp="1"/>
          </p:cNvSpPr>
          <p:nvPr>
            <p:ph idx="1"/>
          </p:nvPr>
        </p:nvSpPr>
        <p:spPr>
          <a:xfrm>
            <a:off x="415635" y="1316181"/>
            <a:ext cx="11208329" cy="5250873"/>
          </a:xfrm>
        </p:spPr>
        <p:txBody>
          <a:bodyPr>
            <a:normAutofit/>
          </a:bodyPr>
          <a:lstStyle/>
          <a:p>
            <a:pPr marL="0" indent="0">
              <a:buNone/>
            </a:pPr>
            <a:r>
              <a:rPr lang="en-GB" b="1" dirty="0" smtClean="0">
                <a:solidFill>
                  <a:srgbClr val="002060"/>
                </a:solidFill>
              </a:rPr>
              <a:t>􀁺 </a:t>
            </a:r>
            <a:r>
              <a:rPr lang="en-GB" b="1" dirty="0">
                <a:solidFill>
                  <a:srgbClr val="002060"/>
                </a:solidFill>
              </a:rPr>
              <a:t>Investigate the association between exposure to </a:t>
            </a:r>
            <a:r>
              <a:rPr lang="en-GB" b="1" dirty="0" smtClean="0">
                <a:solidFill>
                  <a:srgbClr val="002060"/>
                </a:solidFill>
              </a:rPr>
              <a:t>risk factors </a:t>
            </a:r>
            <a:r>
              <a:rPr lang="en-GB" b="1" dirty="0">
                <a:solidFill>
                  <a:srgbClr val="002060"/>
                </a:solidFill>
              </a:rPr>
              <a:t>and the outcome of interest</a:t>
            </a:r>
          </a:p>
          <a:p>
            <a:pPr marL="0" indent="0">
              <a:buNone/>
            </a:pPr>
            <a:r>
              <a:rPr lang="en-GB" b="1" dirty="0">
                <a:solidFill>
                  <a:srgbClr val="002060"/>
                </a:solidFill>
              </a:rPr>
              <a:t>􀁺 Information collected simultaneously on </a:t>
            </a:r>
            <a:r>
              <a:rPr lang="en-GB" b="1" dirty="0" smtClean="0">
                <a:solidFill>
                  <a:srgbClr val="002060"/>
                </a:solidFill>
              </a:rPr>
              <a:t>each individual</a:t>
            </a:r>
            <a:endParaRPr lang="en-GB" b="1" dirty="0">
              <a:solidFill>
                <a:srgbClr val="002060"/>
              </a:solidFill>
            </a:endParaRPr>
          </a:p>
          <a:p>
            <a:pPr marL="0" indent="0">
              <a:buNone/>
            </a:pPr>
            <a:r>
              <a:rPr lang="en-GB" b="1" dirty="0">
                <a:solidFill>
                  <a:srgbClr val="002060"/>
                </a:solidFill>
              </a:rPr>
              <a:t>􀁺 Recall bias</a:t>
            </a:r>
          </a:p>
          <a:p>
            <a:pPr marL="0" indent="0">
              <a:buNone/>
            </a:pPr>
            <a:r>
              <a:rPr lang="en-GB" dirty="0"/>
              <a:t>– May not remember accurately if exposure was a long </a:t>
            </a:r>
            <a:r>
              <a:rPr lang="en-GB" dirty="0" smtClean="0"/>
              <a:t>time ago</a:t>
            </a:r>
          </a:p>
          <a:p>
            <a:pPr marL="0" indent="0">
              <a:buNone/>
            </a:pPr>
            <a:endParaRPr lang="en-GB" dirty="0"/>
          </a:p>
          <a:p>
            <a:pPr marL="0" indent="0">
              <a:buNone/>
            </a:pPr>
            <a:r>
              <a:rPr lang="en-GB" dirty="0"/>
              <a:t>– Systematic difference in recall – e.g. person with </a:t>
            </a:r>
            <a:r>
              <a:rPr lang="en-GB" dirty="0" smtClean="0"/>
              <a:t>the disease </a:t>
            </a:r>
            <a:r>
              <a:rPr lang="en-GB" dirty="0"/>
              <a:t>may be more likely to remember exposure to </a:t>
            </a:r>
            <a:r>
              <a:rPr lang="en-GB" dirty="0" smtClean="0"/>
              <a:t>a potential </a:t>
            </a:r>
            <a:r>
              <a:rPr lang="en-GB" dirty="0"/>
              <a:t>risk factor, especially if they are aware that </a:t>
            </a:r>
            <a:r>
              <a:rPr lang="en-GB" dirty="0" smtClean="0"/>
              <a:t>there may </a:t>
            </a:r>
            <a:r>
              <a:rPr lang="en-GB" dirty="0"/>
              <a:t>be a link</a:t>
            </a:r>
          </a:p>
        </p:txBody>
      </p:sp>
    </p:spTree>
    <p:extLst>
      <p:ext uri="{BB962C8B-B14F-4D97-AF65-F5344CB8AC3E}">
        <p14:creationId xmlns:p14="http://schemas.microsoft.com/office/powerpoint/2010/main" xmlns="" val="376509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362200" y="228600"/>
            <a:ext cx="7772400" cy="1143000"/>
          </a:xfrm>
        </p:spPr>
        <p:txBody>
          <a:bodyPr>
            <a:normAutofit fontScale="90000"/>
          </a:bodyPr>
          <a:lstStyle/>
          <a:p>
            <a:r>
              <a:rPr lang="en-US" altLang="en-US" sz="4000" b="1">
                <a:latin typeface="Arial" panose="020B0604020202020204" pitchFamily="34" charset="0"/>
                <a:cs typeface="Courier New" panose="02070309020205020404" pitchFamily="49" charset="0"/>
              </a:rPr>
              <a:t>FEATURES OF CASE-CONTROL STUDIES</a:t>
            </a:r>
            <a:endParaRPr lang="en-US" altLang="en-US">
              <a:cs typeface="Times New Roman" panose="02020603050405020304" pitchFamily="18" charset="0"/>
            </a:endParaRPr>
          </a:p>
        </p:txBody>
      </p:sp>
      <p:sp>
        <p:nvSpPr>
          <p:cNvPr id="6147" name="Rectangle 3"/>
          <p:cNvSpPr>
            <a:spLocks noGrp="1" noChangeArrowheads="1"/>
          </p:cNvSpPr>
          <p:nvPr>
            <p:ph type="body" idx="1"/>
          </p:nvPr>
        </p:nvSpPr>
        <p:spPr>
          <a:xfrm>
            <a:off x="2133600" y="1676400"/>
            <a:ext cx="7772400" cy="4876800"/>
          </a:xfrm>
        </p:spPr>
        <p:txBody>
          <a:bodyPr/>
          <a:lstStyle/>
          <a:p>
            <a:pPr>
              <a:buFontTx/>
              <a:buNone/>
            </a:pPr>
            <a:r>
              <a:rPr lang="en-US" altLang="en-US" b="1" dirty="0">
                <a:solidFill>
                  <a:schemeClr val="tx2"/>
                </a:solidFill>
                <a:cs typeface="Courier New" panose="02070309020205020404" pitchFamily="49" charset="0"/>
              </a:rPr>
              <a:t>	</a:t>
            </a:r>
            <a:r>
              <a:rPr lang="en-US" altLang="en-US" b="1" dirty="0">
                <a:solidFill>
                  <a:schemeClr val="tx2"/>
                </a:solidFill>
                <a:latin typeface="Arial" panose="020B0604020202020204" pitchFamily="34" charset="0"/>
                <a:cs typeface="Courier New" panose="02070309020205020404" pitchFamily="49" charset="0"/>
              </a:rPr>
              <a:t>1. DIRECTIONALITY: </a:t>
            </a:r>
          </a:p>
          <a:p>
            <a:pPr>
              <a:buFontTx/>
              <a:buNone/>
            </a:pPr>
            <a:r>
              <a:rPr lang="en-US" altLang="en-US" b="1" dirty="0">
                <a:latin typeface="Arial" panose="020B0604020202020204" pitchFamily="34" charset="0"/>
                <a:cs typeface="Courier New" panose="02070309020205020404" pitchFamily="49" charset="0"/>
              </a:rPr>
              <a:t>		Outcome to </a:t>
            </a:r>
            <a:r>
              <a:rPr lang="en-US" altLang="en-US" b="1" dirty="0" smtClean="0">
                <a:latin typeface="Arial" panose="020B0604020202020204" pitchFamily="34" charset="0"/>
                <a:cs typeface="Courier New" panose="02070309020205020404" pitchFamily="49" charset="0"/>
              </a:rPr>
              <a:t>          exposure</a:t>
            </a:r>
            <a:r>
              <a:rPr lang="en-US" altLang="en-US" b="1" dirty="0">
                <a:latin typeface="Arial" panose="020B0604020202020204" pitchFamily="34" charset="0"/>
                <a:cs typeface="Courier New" panose="02070309020205020404" pitchFamily="49" charset="0"/>
              </a:rPr>
              <a:t>		</a:t>
            </a:r>
          </a:p>
          <a:p>
            <a:pPr>
              <a:buFontTx/>
              <a:buNone/>
            </a:pPr>
            <a:r>
              <a:rPr lang="en-US" altLang="en-US" b="1" dirty="0">
                <a:latin typeface="Arial" panose="020B0604020202020204" pitchFamily="34" charset="0"/>
                <a:cs typeface="Courier New" panose="02070309020205020404" pitchFamily="49" charset="0"/>
              </a:rPr>
              <a:t>	</a:t>
            </a:r>
            <a:r>
              <a:rPr lang="en-US" altLang="en-US" b="1" dirty="0">
                <a:solidFill>
                  <a:schemeClr val="tx2"/>
                </a:solidFill>
                <a:latin typeface="Arial" panose="020B0604020202020204" pitchFamily="34" charset="0"/>
                <a:cs typeface="Courier New" panose="02070309020205020404" pitchFamily="49" charset="0"/>
              </a:rPr>
              <a:t>2. TIMING:	</a:t>
            </a:r>
            <a:r>
              <a:rPr lang="en-US" altLang="en-US" b="1" dirty="0">
                <a:latin typeface="Arial" panose="020B0604020202020204" pitchFamily="34" charset="0"/>
                <a:cs typeface="Courier New" panose="02070309020205020404" pitchFamily="49" charset="0"/>
              </a:rPr>
              <a:t>	</a:t>
            </a:r>
          </a:p>
          <a:p>
            <a:pPr>
              <a:buFontTx/>
              <a:buNone/>
            </a:pPr>
            <a:r>
              <a:rPr lang="en-US" altLang="en-US" b="1" dirty="0">
                <a:latin typeface="Arial" panose="020B0604020202020204" pitchFamily="34" charset="0"/>
                <a:cs typeface="Courier New" panose="02070309020205020404" pitchFamily="49" charset="0"/>
              </a:rPr>
              <a:t>	</a:t>
            </a:r>
            <a:r>
              <a:rPr lang="en-US" altLang="en-US" b="1" i="1" dirty="0">
                <a:latin typeface="Arial" panose="020B0604020202020204" pitchFamily="34" charset="0"/>
                <a:cs typeface="Courier New" panose="02070309020205020404" pitchFamily="49" charset="0"/>
              </a:rPr>
              <a:t>Retrospective for exposure</a:t>
            </a:r>
            <a:r>
              <a:rPr lang="en-US" altLang="en-US" b="1" dirty="0">
                <a:latin typeface="Arial" panose="020B0604020202020204" pitchFamily="34" charset="0"/>
                <a:cs typeface="Courier New" panose="02070309020205020404" pitchFamily="49" charset="0"/>
              </a:rPr>
              <a:t>, but case-ascertainment can be either retrospective or concurrent.		</a:t>
            </a:r>
          </a:p>
          <a:p>
            <a:pPr>
              <a:buFontTx/>
              <a:buNone/>
            </a:pPr>
            <a:r>
              <a:rPr lang="en-US" altLang="en-US" b="1" dirty="0">
                <a:latin typeface="Arial" panose="020B0604020202020204" pitchFamily="34" charset="0"/>
                <a:cs typeface="Courier New" panose="02070309020205020404" pitchFamily="49" charset="0"/>
              </a:rPr>
              <a:t>	</a:t>
            </a:r>
            <a:r>
              <a:rPr lang="en-US" altLang="en-US" b="1" dirty="0">
                <a:solidFill>
                  <a:schemeClr val="tx2"/>
                </a:solidFill>
                <a:latin typeface="Arial" panose="020B0604020202020204" pitchFamily="34" charset="0"/>
                <a:cs typeface="Courier New" panose="02070309020205020404" pitchFamily="49" charset="0"/>
              </a:rPr>
              <a:t>3. SAMPLING: 	</a:t>
            </a:r>
            <a:r>
              <a:rPr lang="en-US" altLang="en-US" b="1" dirty="0">
                <a:latin typeface="Arial" panose="020B0604020202020204" pitchFamily="34" charset="0"/>
                <a:cs typeface="Courier New" panose="02070309020205020404" pitchFamily="49" charset="0"/>
              </a:rPr>
              <a:t>			</a:t>
            </a:r>
            <a:endParaRPr lang="en-US" altLang="en-US" b="1" dirty="0" smtClean="0">
              <a:latin typeface="Arial" panose="020B0604020202020204" pitchFamily="34" charset="0"/>
              <a:cs typeface="Courier New" panose="02070309020205020404" pitchFamily="49" charset="0"/>
            </a:endParaRPr>
          </a:p>
          <a:p>
            <a:pPr>
              <a:buFontTx/>
              <a:buNone/>
            </a:pPr>
            <a:r>
              <a:rPr lang="en-US" altLang="en-US" b="1" dirty="0" smtClean="0">
                <a:latin typeface="Arial" panose="020B0604020202020204" pitchFamily="34" charset="0"/>
                <a:cs typeface="Courier New" panose="02070309020205020404" pitchFamily="49" charset="0"/>
              </a:rPr>
              <a:t>Almost </a:t>
            </a:r>
            <a:r>
              <a:rPr lang="en-US" altLang="en-US" b="1" dirty="0">
                <a:latin typeface="Arial" panose="020B0604020202020204" pitchFamily="34" charset="0"/>
                <a:cs typeface="Courier New" panose="02070309020205020404" pitchFamily="49" charset="0"/>
              </a:rPr>
              <a:t>always on outcome, with matching of controls to cases</a:t>
            </a:r>
          </a:p>
          <a:p>
            <a:pPr>
              <a:buFontTx/>
              <a:buNone/>
            </a:pPr>
            <a:endParaRPr lang="en-US" altLang="en-US" b="1" dirty="0">
              <a:latin typeface="Arial" panose="020B0604020202020204" pitchFamily="34" charset="0"/>
            </a:endParaRPr>
          </a:p>
        </p:txBody>
      </p:sp>
      <p:cxnSp>
        <p:nvCxnSpPr>
          <p:cNvPr id="3" name="Straight Arrow Connector 2"/>
          <p:cNvCxnSpPr/>
          <p:nvPr/>
        </p:nvCxnSpPr>
        <p:spPr>
          <a:xfrm>
            <a:off x="5190186" y="2421228"/>
            <a:ext cx="940158" cy="1287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58933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209800" y="304800"/>
            <a:ext cx="7772400" cy="1143000"/>
          </a:xfrm>
        </p:spPr>
        <p:txBody>
          <a:bodyPr/>
          <a:lstStyle/>
          <a:p>
            <a:r>
              <a:rPr lang="en-US" altLang="en-US" b="1" smtClean="0"/>
              <a:t>Cross-sectional studies</a:t>
            </a:r>
            <a:endParaRPr lang="en-US" altLang="en-US" smtClean="0"/>
          </a:p>
        </p:txBody>
      </p:sp>
      <p:sp>
        <p:nvSpPr>
          <p:cNvPr id="1028" name="Rectangle 3"/>
          <p:cNvSpPr>
            <a:spLocks noGrp="1" noChangeArrowheads="1"/>
          </p:cNvSpPr>
          <p:nvPr>
            <p:ph type="body" idx="1"/>
          </p:nvPr>
        </p:nvSpPr>
        <p:spPr>
          <a:xfrm>
            <a:off x="1219200" y="1676399"/>
            <a:ext cx="9144000" cy="1676401"/>
          </a:xfrm>
        </p:spPr>
        <p:txBody>
          <a:bodyPr/>
          <a:lstStyle/>
          <a:p>
            <a:r>
              <a:rPr lang="en-US" altLang="en-US" b="1" dirty="0" smtClean="0"/>
              <a:t>An “observational” design that surveys exposures and disease status at a single point in time  (a cross-section of the population)</a:t>
            </a:r>
          </a:p>
        </p:txBody>
      </p:sp>
      <p:sp>
        <p:nvSpPr>
          <p:cNvPr id="1029" name="Rectangle 4"/>
          <p:cNvSpPr>
            <a:spLocks noChangeArrowheads="1"/>
          </p:cNvSpPr>
          <p:nvPr/>
        </p:nvSpPr>
        <p:spPr bwMode="auto">
          <a:xfrm>
            <a:off x="4572000" y="3581400"/>
            <a:ext cx="908050" cy="1898650"/>
          </a:xfrm>
          <a:prstGeom prst="rect">
            <a:avLst/>
          </a:prstGeom>
          <a:solidFill>
            <a:schemeClr val="accent1"/>
          </a:solidFill>
          <a:ln w="12700">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0" name="Line 5"/>
          <p:cNvSpPr>
            <a:spLocks noChangeShapeType="1"/>
          </p:cNvSpPr>
          <p:nvPr/>
        </p:nvSpPr>
        <p:spPr bwMode="auto">
          <a:xfrm>
            <a:off x="3505200" y="5562600"/>
            <a:ext cx="6400800" cy="0"/>
          </a:xfrm>
          <a:prstGeom prst="line">
            <a:avLst/>
          </a:prstGeom>
          <a:noFill/>
          <a:ln w="63500">
            <a:solidFill>
              <a:srgbClr val="008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1031" name="Text Box 6"/>
          <p:cNvSpPr txBox="1">
            <a:spLocks noChangeArrowheads="1"/>
          </p:cNvSpPr>
          <p:nvPr/>
        </p:nvSpPr>
        <p:spPr bwMode="auto">
          <a:xfrm>
            <a:off x="6248401" y="5562600"/>
            <a:ext cx="7588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solidFill>
                  <a:srgbClr val="009900"/>
                </a:solidFill>
              </a:rPr>
              <a:t>time</a:t>
            </a:r>
          </a:p>
        </p:txBody>
      </p:sp>
      <p:sp>
        <p:nvSpPr>
          <p:cNvPr id="1032" name="AutoShape 7"/>
          <p:cNvSpPr>
            <a:spLocks noChangeArrowheads="1"/>
          </p:cNvSpPr>
          <p:nvPr/>
        </p:nvSpPr>
        <p:spPr bwMode="auto">
          <a:xfrm>
            <a:off x="4800600" y="5791200"/>
            <a:ext cx="452438" cy="762000"/>
          </a:xfrm>
          <a:prstGeom prst="upArrow">
            <a:avLst>
              <a:gd name="adj1" fmla="val 50000"/>
              <a:gd name="adj2" fmla="val 42105"/>
            </a:avLst>
          </a:prstGeom>
          <a:solidFill>
            <a:srgbClr val="FFCC00"/>
          </a:solidFill>
          <a:ln w="9525">
            <a:solidFill>
              <a:schemeClr val="tx1"/>
            </a:solidFill>
            <a:miter lim="800000"/>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1033" name="Text Box 8"/>
          <p:cNvSpPr txBox="1">
            <a:spLocks noChangeArrowheads="1"/>
          </p:cNvSpPr>
          <p:nvPr/>
        </p:nvSpPr>
        <p:spPr bwMode="auto">
          <a:xfrm>
            <a:off x="5486400" y="6019800"/>
            <a:ext cx="49863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b="1"/>
              <a:t>Study only exists at this point in time</a:t>
            </a:r>
          </a:p>
        </p:txBody>
      </p:sp>
      <p:graphicFrame>
        <p:nvGraphicFramePr>
          <p:cNvPr id="1026" name="Object 9"/>
          <p:cNvGraphicFramePr>
            <a:graphicFrameLocks noChangeAspect="1"/>
          </p:cNvGraphicFramePr>
          <p:nvPr/>
        </p:nvGraphicFramePr>
        <p:xfrm>
          <a:off x="9753600" y="228600"/>
          <a:ext cx="668338" cy="1371600"/>
        </p:xfrm>
        <a:graphic>
          <a:graphicData uri="http://schemas.openxmlformats.org/presentationml/2006/ole">
            <p:oleObj spid="_x0000_s1039" name="Clip" r:id="rId4" imgW="1526540" imgH="3131820" progId="">
              <p:embed/>
            </p:oleObj>
          </a:graphicData>
        </a:graphic>
      </p:graphicFrame>
    </p:spTree>
    <p:extLst>
      <p:ext uri="{BB962C8B-B14F-4D97-AF65-F5344CB8AC3E}">
        <p14:creationId xmlns:p14="http://schemas.microsoft.com/office/powerpoint/2010/main" xmlns="" val="10866146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Analytical cross-sectional studies</a:t>
            </a:r>
            <a:br>
              <a:rPr lang="en-GB" b="1" dirty="0"/>
            </a:br>
            <a:endParaRPr lang="en-GB" dirty="0"/>
          </a:p>
        </p:txBody>
      </p:sp>
      <p:sp>
        <p:nvSpPr>
          <p:cNvPr id="3" name="Content Placeholder 2"/>
          <p:cNvSpPr>
            <a:spLocks noGrp="1"/>
          </p:cNvSpPr>
          <p:nvPr>
            <p:ph idx="1"/>
          </p:nvPr>
        </p:nvSpPr>
        <p:spPr>
          <a:xfrm>
            <a:off x="512618" y="1825625"/>
            <a:ext cx="10841182" cy="4658302"/>
          </a:xfrm>
        </p:spPr>
        <p:txBody>
          <a:bodyPr>
            <a:normAutofit/>
          </a:bodyPr>
          <a:lstStyle/>
          <a:p>
            <a:pPr marL="0" indent="0">
              <a:buNone/>
            </a:pPr>
            <a:r>
              <a:rPr lang="en-GB" dirty="0" smtClean="0"/>
              <a:t>􀁺 This design has Issues </a:t>
            </a:r>
            <a:r>
              <a:rPr lang="en-GB" dirty="0"/>
              <a:t>with assessing causality (should </a:t>
            </a:r>
            <a:r>
              <a:rPr lang="en-GB" dirty="0" smtClean="0"/>
              <a:t>have exposure </a:t>
            </a:r>
            <a:r>
              <a:rPr lang="en-GB" dirty="0"/>
              <a:t>before developing the disease)</a:t>
            </a:r>
          </a:p>
          <a:p>
            <a:pPr marL="0" indent="0">
              <a:buNone/>
            </a:pPr>
            <a:r>
              <a:rPr lang="en-GB" dirty="0"/>
              <a:t>– If exposure remains constant e.g. blood group or genetic</a:t>
            </a:r>
          </a:p>
          <a:p>
            <a:pPr marL="0" indent="0">
              <a:buNone/>
            </a:pPr>
            <a:r>
              <a:rPr lang="en-GB" dirty="0"/>
              <a:t>factor, then not a problem</a:t>
            </a:r>
          </a:p>
          <a:p>
            <a:pPr marL="0" indent="0">
              <a:buNone/>
            </a:pPr>
            <a:r>
              <a:rPr lang="en-GB" dirty="0"/>
              <a:t>– Risk factors such as diet and lifestyle may change over time</a:t>
            </a:r>
          </a:p>
          <a:p>
            <a:pPr marL="0" indent="0">
              <a:buNone/>
            </a:pPr>
            <a:r>
              <a:rPr lang="en-GB" dirty="0"/>
              <a:t>– Particular problem is change of exposure e.g. diet </a:t>
            </a:r>
            <a:r>
              <a:rPr lang="en-GB" dirty="0" smtClean="0"/>
              <a:t>after development </a:t>
            </a:r>
            <a:r>
              <a:rPr lang="en-GB" dirty="0"/>
              <a:t>of the disease</a:t>
            </a:r>
          </a:p>
          <a:p>
            <a:pPr marL="0" indent="0">
              <a:buNone/>
            </a:pPr>
            <a:r>
              <a:rPr lang="en-GB" dirty="0"/>
              <a:t>􀁺 Non-response =&gt; may be a problem if </a:t>
            </a:r>
            <a:r>
              <a:rPr lang="en-GB" dirty="0" smtClean="0"/>
              <a:t>associated with </a:t>
            </a:r>
            <a:r>
              <a:rPr lang="en-GB" dirty="0"/>
              <a:t>exposure and outcome</a:t>
            </a:r>
          </a:p>
        </p:txBody>
      </p:sp>
    </p:spTree>
    <p:extLst>
      <p:ext uri="{BB962C8B-B14F-4D97-AF65-F5344CB8AC3E}">
        <p14:creationId xmlns:p14="http://schemas.microsoft.com/office/powerpoint/2010/main" xmlns="" val="7598719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Analysis</a:t>
            </a:r>
            <a:br>
              <a:rPr lang="en-GB" b="1" dirty="0"/>
            </a:br>
            <a:endParaRPr lang="en-GB" dirty="0"/>
          </a:p>
        </p:txBody>
      </p:sp>
      <p:sp>
        <p:nvSpPr>
          <p:cNvPr id="3" name="Content Placeholder 2"/>
          <p:cNvSpPr>
            <a:spLocks noGrp="1"/>
          </p:cNvSpPr>
          <p:nvPr>
            <p:ph idx="1"/>
          </p:nvPr>
        </p:nvSpPr>
        <p:spPr>
          <a:xfrm>
            <a:off x="484909" y="1066800"/>
            <a:ext cx="10868891" cy="5334000"/>
          </a:xfrm>
        </p:spPr>
        <p:txBody>
          <a:bodyPr>
            <a:normAutofit/>
          </a:bodyPr>
          <a:lstStyle/>
          <a:p>
            <a:pPr marL="0" indent="0">
              <a:buNone/>
            </a:pPr>
            <a:r>
              <a:rPr lang="en-GB" dirty="0" smtClean="0"/>
              <a:t>􀁺 </a:t>
            </a:r>
            <a:r>
              <a:rPr lang="en-GB" dirty="0"/>
              <a:t>Data may be continuous or categorical</a:t>
            </a:r>
          </a:p>
          <a:p>
            <a:pPr marL="0" indent="0">
              <a:buNone/>
            </a:pPr>
            <a:r>
              <a:rPr lang="en-GB" dirty="0"/>
              <a:t>􀁺 For categorical data, may calculate</a:t>
            </a:r>
          </a:p>
          <a:p>
            <a:pPr marL="0" indent="0">
              <a:buNone/>
            </a:pPr>
            <a:r>
              <a:rPr lang="en-GB" dirty="0"/>
              <a:t>– Prevalence</a:t>
            </a:r>
          </a:p>
          <a:p>
            <a:pPr marL="0" indent="0">
              <a:buNone/>
            </a:pPr>
            <a:r>
              <a:rPr lang="fr-FR" dirty="0"/>
              <a:t>􀁺 </a:t>
            </a:r>
            <a:r>
              <a:rPr lang="fr-FR" dirty="0" err="1"/>
              <a:t>Prevalence</a:t>
            </a:r>
            <a:r>
              <a:rPr lang="fr-FR" dirty="0"/>
              <a:t> </a:t>
            </a:r>
            <a:r>
              <a:rPr lang="fr-FR" dirty="0" err="1"/>
              <a:t>odds</a:t>
            </a:r>
            <a:r>
              <a:rPr lang="fr-FR" dirty="0"/>
              <a:t> (</a:t>
            </a:r>
            <a:r>
              <a:rPr lang="fr-FR" dirty="0" err="1"/>
              <a:t>prevalence</a:t>
            </a:r>
            <a:r>
              <a:rPr lang="fr-FR" dirty="0"/>
              <a:t> / 1 – </a:t>
            </a:r>
            <a:r>
              <a:rPr lang="fr-FR" dirty="0" err="1"/>
              <a:t>prevalence</a:t>
            </a:r>
            <a:r>
              <a:rPr lang="fr-FR" dirty="0"/>
              <a:t>)</a:t>
            </a:r>
          </a:p>
          <a:p>
            <a:pPr marL="0" indent="0">
              <a:buNone/>
            </a:pPr>
            <a:r>
              <a:rPr lang="en-GB" dirty="0"/>
              <a:t>􀁺 Analytical study</a:t>
            </a:r>
          </a:p>
          <a:p>
            <a:pPr marL="0" indent="0">
              <a:buNone/>
            </a:pPr>
            <a:r>
              <a:rPr lang="en-GB" dirty="0"/>
              <a:t>– Comparison of disease status among exposed and</a:t>
            </a:r>
          </a:p>
          <a:p>
            <a:pPr marL="0" indent="0">
              <a:buNone/>
            </a:pPr>
            <a:r>
              <a:rPr lang="en-GB" dirty="0"/>
              <a:t>unexposed</a:t>
            </a:r>
          </a:p>
          <a:p>
            <a:pPr marL="0" indent="0">
              <a:buNone/>
            </a:pPr>
            <a:r>
              <a:rPr lang="en-GB" dirty="0"/>
              <a:t>– Comparison of exposure status among diseased and </a:t>
            </a:r>
            <a:r>
              <a:rPr lang="en-GB" dirty="0" smtClean="0"/>
              <a:t>non-diseased</a:t>
            </a:r>
            <a:endParaRPr lang="en-GB" dirty="0"/>
          </a:p>
          <a:p>
            <a:pPr marL="0" indent="0">
              <a:buNone/>
            </a:pPr>
            <a:r>
              <a:rPr lang="en-GB" dirty="0"/>
              <a:t>– Both lead to prevalence odds ratio</a:t>
            </a:r>
          </a:p>
          <a:p>
            <a:pPr marL="0" indent="0">
              <a:buNone/>
            </a:pPr>
            <a:r>
              <a:rPr lang="en-GB" dirty="0"/>
              <a:t>– Could also use prevalence </a:t>
            </a:r>
            <a:r>
              <a:rPr lang="en-GB" dirty="0" smtClean="0"/>
              <a:t>ratio</a:t>
            </a:r>
            <a:endParaRPr lang="en-GB" dirty="0"/>
          </a:p>
        </p:txBody>
      </p:sp>
    </p:spTree>
    <p:extLst>
      <p:ext uri="{BB962C8B-B14F-4D97-AF65-F5344CB8AC3E}">
        <p14:creationId xmlns:p14="http://schemas.microsoft.com/office/powerpoint/2010/main" xmlns="" val="16854667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34986" t="39868" r="24871" b="25663"/>
          <a:stretch/>
        </p:blipFill>
        <p:spPr>
          <a:xfrm>
            <a:off x="1593273" y="1825625"/>
            <a:ext cx="9005454" cy="4347460"/>
          </a:xfrm>
          <a:prstGeom prst="rect">
            <a:avLst/>
          </a:prstGeom>
        </p:spPr>
      </p:pic>
    </p:spTree>
    <p:extLst>
      <p:ext uri="{BB962C8B-B14F-4D97-AF65-F5344CB8AC3E}">
        <p14:creationId xmlns:p14="http://schemas.microsoft.com/office/powerpoint/2010/main" xmlns="" val="9250126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Analysis</a:t>
            </a:r>
            <a:br>
              <a:rPr lang="en-GB" b="1" dirty="0"/>
            </a:br>
            <a:endParaRPr lang="en-GB"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GB" dirty="0" smtClean="0"/>
              <a:t>Prevalence </a:t>
            </a:r>
            <a:r>
              <a:rPr lang="en-GB" dirty="0"/>
              <a:t>of disease = (</a:t>
            </a:r>
            <a:r>
              <a:rPr lang="en-GB" dirty="0" err="1"/>
              <a:t>a+c</a:t>
            </a:r>
            <a:r>
              <a:rPr lang="en-GB" dirty="0"/>
              <a:t>) / (</a:t>
            </a:r>
            <a:r>
              <a:rPr lang="en-GB" dirty="0" err="1"/>
              <a:t>a+b+c+d</a:t>
            </a:r>
            <a:r>
              <a:rPr lang="en-GB" dirty="0"/>
              <a:t>)</a:t>
            </a:r>
          </a:p>
          <a:p>
            <a:pPr marL="0" indent="0">
              <a:buNone/>
            </a:pPr>
            <a:r>
              <a:rPr lang="en-GB" dirty="0" smtClean="0"/>
              <a:t>Prevalence </a:t>
            </a:r>
            <a:r>
              <a:rPr lang="en-GB" dirty="0"/>
              <a:t>of exposure = (</a:t>
            </a:r>
            <a:r>
              <a:rPr lang="en-GB" dirty="0" err="1"/>
              <a:t>a+b</a:t>
            </a:r>
            <a:r>
              <a:rPr lang="en-GB" dirty="0"/>
              <a:t>) / (</a:t>
            </a:r>
            <a:r>
              <a:rPr lang="en-GB" dirty="0" err="1"/>
              <a:t>a+b+c+d</a:t>
            </a:r>
            <a:r>
              <a:rPr lang="en-GB" dirty="0"/>
              <a:t>)</a:t>
            </a:r>
          </a:p>
          <a:p>
            <a:pPr marL="0" indent="0">
              <a:buNone/>
            </a:pPr>
            <a:r>
              <a:rPr lang="en-GB" dirty="0" smtClean="0"/>
              <a:t>Prevalence </a:t>
            </a:r>
            <a:r>
              <a:rPr lang="en-GB" dirty="0"/>
              <a:t>ratio for disease (in exposed vs unexposed) = a/(</a:t>
            </a:r>
            <a:r>
              <a:rPr lang="en-GB" dirty="0" err="1"/>
              <a:t>a+b</a:t>
            </a:r>
            <a:r>
              <a:rPr lang="en-GB" dirty="0"/>
              <a:t>) / c/(</a:t>
            </a:r>
            <a:r>
              <a:rPr lang="en-GB" dirty="0" err="1"/>
              <a:t>c+d</a:t>
            </a:r>
            <a:r>
              <a:rPr lang="en-GB" dirty="0"/>
              <a:t>)</a:t>
            </a:r>
          </a:p>
          <a:p>
            <a:pPr marL="0" indent="0">
              <a:buNone/>
            </a:pPr>
            <a:r>
              <a:rPr lang="en-GB" dirty="0" smtClean="0"/>
              <a:t>Prevalence </a:t>
            </a:r>
            <a:r>
              <a:rPr lang="en-GB" dirty="0"/>
              <a:t>odds ratio for disease (in exposed vs unexposed) = a/b / c/d</a:t>
            </a:r>
          </a:p>
          <a:p>
            <a:pPr marL="0" indent="0">
              <a:buNone/>
            </a:pPr>
            <a:r>
              <a:rPr lang="en-GB" dirty="0" smtClean="0"/>
              <a:t>Prevalence </a:t>
            </a:r>
            <a:r>
              <a:rPr lang="en-GB" dirty="0"/>
              <a:t>ratio for exposure (in diseased vs non-diseased) = a/(</a:t>
            </a:r>
            <a:r>
              <a:rPr lang="en-GB" dirty="0" err="1"/>
              <a:t>a+c</a:t>
            </a:r>
            <a:r>
              <a:rPr lang="en-GB" dirty="0"/>
              <a:t>) / b/(</a:t>
            </a:r>
            <a:r>
              <a:rPr lang="en-GB" dirty="0" err="1"/>
              <a:t>b+d</a:t>
            </a:r>
            <a:r>
              <a:rPr lang="en-GB" dirty="0"/>
              <a:t>)</a:t>
            </a:r>
          </a:p>
          <a:p>
            <a:pPr marL="0" indent="0">
              <a:buNone/>
            </a:pPr>
            <a:r>
              <a:rPr lang="en-GB" dirty="0" smtClean="0"/>
              <a:t>Prevalence </a:t>
            </a:r>
            <a:r>
              <a:rPr lang="en-GB" dirty="0"/>
              <a:t>odds ratio for exposure (in diseased vs non-diseased) = a/c / b/d</a:t>
            </a:r>
          </a:p>
        </p:txBody>
      </p:sp>
    </p:spTree>
    <p:extLst>
      <p:ext uri="{BB962C8B-B14F-4D97-AF65-F5344CB8AC3E}">
        <p14:creationId xmlns:p14="http://schemas.microsoft.com/office/powerpoint/2010/main" xmlns="" val="26088389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Advantages</a:t>
            </a:r>
            <a:br>
              <a:rPr lang="en-GB" b="1" dirty="0"/>
            </a:br>
            <a:endParaRPr lang="en-GB" dirty="0"/>
          </a:p>
        </p:txBody>
      </p:sp>
      <p:sp>
        <p:nvSpPr>
          <p:cNvPr id="3" name="Content Placeholder 2"/>
          <p:cNvSpPr>
            <a:spLocks noGrp="1"/>
          </p:cNvSpPr>
          <p:nvPr>
            <p:ph idx="1"/>
          </p:nvPr>
        </p:nvSpPr>
        <p:spPr>
          <a:xfrm>
            <a:off x="277091" y="1260764"/>
            <a:ext cx="11076709" cy="5153891"/>
          </a:xfrm>
        </p:spPr>
        <p:txBody>
          <a:bodyPr>
            <a:normAutofit/>
          </a:bodyPr>
          <a:lstStyle/>
          <a:p>
            <a:pPr>
              <a:buFont typeface="Wingdings" panose="05000000000000000000" pitchFamily="2" charset="2"/>
              <a:buChar char="v"/>
            </a:pPr>
            <a:r>
              <a:rPr lang="en-GB" dirty="0" smtClean="0"/>
              <a:t>Relatively </a:t>
            </a:r>
            <a:r>
              <a:rPr lang="en-GB" dirty="0"/>
              <a:t>quick to carry out</a:t>
            </a:r>
          </a:p>
          <a:p>
            <a:pPr>
              <a:buFont typeface="Wingdings" panose="05000000000000000000" pitchFamily="2" charset="2"/>
              <a:buChar char="v"/>
            </a:pPr>
            <a:r>
              <a:rPr lang="en-GB" dirty="0" smtClean="0"/>
              <a:t>Provides </a:t>
            </a:r>
            <a:r>
              <a:rPr lang="en-GB" dirty="0"/>
              <a:t>prevalence of risk factors </a:t>
            </a:r>
            <a:r>
              <a:rPr lang="en-GB" dirty="0" smtClean="0"/>
              <a:t>and disease </a:t>
            </a:r>
            <a:r>
              <a:rPr lang="en-GB" dirty="0"/>
              <a:t>in a defined population</a:t>
            </a:r>
          </a:p>
          <a:p>
            <a:pPr>
              <a:buFont typeface="Wingdings" panose="05000000000000000000" pitchFamily="2" charset="2"/>
              <a:buChar char="v"/>
            </a:pPr>
            <a:r>
              <a:rPr lang="en-GB" dirty="0" smtClean="0"/>
              <a:t>Useful </a:t>
            </a:r>
            <a:r>
              <a:rPr lang="en-GB" dirty="0"/>
              <a:t>when planning health services</a:t>
            </a:r>
          </a:p>
          <a:p>
            <a:pPr>
              <a:buFont typeface="Wingdings" panose="05000000000000000000" pitchFamily="2" charset="2"/>
              <a:buChar char="v"/>
            </a:pPr>
            <a:r>
              <a:rPr lang="en-GB" dirty="0" smtClean="0"/>
              <a:t>Repeated </a:t>
            </a:r>
            <a:r>
              <a:rPr lang="en-GB" dirty="0"/>
              <a:t>studies can monitor changes </a:t>
            </a:r>
            <a:r>
              <a:rPr lang="en-GB" dirty="0" smtClean="0"/>
              <a:t>over time</a:t>
            </a:r>
            <a:endParaRPr lang="en-GB" dirty="0"/>
          </a:p>
          <a:p>
            <a:endParaRPr lang="en-GB" dirty="0"/>
          </a:p>
        </p:txBody>
      </p:sp>
    </p:spTree>
    <p:extLst>
      <p:ext uri="{BB962C8B-B14F-4D97-AF65-F5344CB8AC3E}">
        <p14:creationId xmlns:p14="http://schemas.microsoft.com/office/powerpoint/2010/main" xmlns="" val="4556916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Disadvantages</a:t>
            </a:r>
            <a:br>
              <a:rPr lang="en-GB" b="1" dirty="0"/>
            </a:br>
            <a:endParaRPr lang="en-GB" dirty="0"/>
          </a:p>
        </p:txBody>
      </p:sp>
      <p:sp>
        <p:nvSpPr>
          <p:cNvPr id="3" name="Content Placeholder 2"/>
          <p:cNvSpPr>
            <a:spLocks noGrp="1"/>
          </p:cNvSpPr>
          <p:nvPr>
            <p:ph idx="1"/>
          </p:nvPr>
        </p:nvSpPr>
        <p:spPr>
          <a:xfrm>
            <a:off x="484909" y="1219200"/>
            <a:ext cx="10868891" cy="5292436"/>
          </a:xfrm>
        </p:spPr>
        <p:txBody>
          <a:bodyPr>
            <a:normAutofit/>
          </a:bodyPr>
          <a:lstStyle/>
          <a:p>
            <a:pPr>
              <a:buFont typeface="Wingdings" panose="05000000000000000000" pitchFamily="2" charset="2"/>
              <a:buChar char="v"/>
            </a:pPr>
            <a:r>
              <a:rPr lang="en-GB" dirty="0" smtClean="0"/>
              <a:t>Exposure and disease information collected simultaneously</a:t>
            </a:r>
          </a:p>
          <a:p>
            <a:pPr marL="0" indent="0">
              <a:buNone/>
            </a:pPr>
            <a:r>
              <a:rPr lang="en-GB" dirty="0" smtClean="0"/>
              <a:t>– Problems with sorting out </a:t>
            </a:r>
            <a:r>
              <a:rPr lang="en-GB" dirty="0"/>
              <a:t>temporal sequence (difficult to work out whether the disease or the exposure came first, so causation should always be confirmed by more rigorous </a:t>
            </a:r>
            <a:r>
              <a:rPr lang="en-GB" dirty="0" smtClean="0"/>
              <a:t>studies)</a:t>
            </a:r>
          </a:p>
          <a:p>
            <a:pPr marL="0" indent="0">
              <a:buNone/>
            </a:pPr>
            <a:r>
              <a:rPr lang="en-GB" dirty="0" smtClean="0"/>
              <a:t>– Disease may modify exposure</a:t>
            </a:r>
          </a:p>
          <a:p>
            <a:pPr marL="0" indent="0">
              <a:buNone/>
            </a:pPr>
            <a:r>
              <a:rPr lang="en-GB" dirty="0" smtClean="0"/>
              <a:t>– Cannot distinguish between factors that cause disease and factors that cause the disease to persist in a population</a:t>
            </a:r>
          </a:p>
          <a:p>
            <a:pPr>
              <a:buFont typeface="Wingdings" panose="05000000000000000000" pitchFamily="2" charset="2"/>
              <a:buChar char="v"/>
            </a:pPr>
            <a:r>
              <a:rPr lang="en-GB" dirty="0" smtClean="0"/>
              <a:t>Studying prevalent cases (so less likely to include cases that recover quickly or have short survival)</a:t>
            </a:r>
          </a:p>
          <a:p>
            <a:pPr>
              <a:buFont typeface="Wingdings" panose="05000000000000000000" pitchFamily="2" charset="2"/>
              <a:buChar char="v"/>
            </a:pPr>
            <a:r>
              <a:rPr lang="en-GB" dirty="0" smtClean="0"/>
              <a:t>Other problems (recall bias, non-response bias)</a:t>
            </a:r>
          </a:p>
          <a:p>
            <a:pPr marL="0" indent="0">
              <a:buNone/>
            </a:pPr>
            <a:endParaRPr lang="en-GB" dirty="0"/>
          </a:p>
        </p:txBody>
      </p:sp>
    </p:spTree>
    <p:extLst>
      <p:ext uri="{BB962C8B-B14F-4D97-AF65-F5344CB8AC3E}">
        <p14:creationId xmlns:p14="http://schemas.microsoft.com/office/powerpoint/2010/main" xmlns="" val="18651942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Analysis example</a:t>
            </a:r>
            <a:br>
              <a:rPr lang="en-GB" dirty="0" smtClean="0"/>
            </a:br>
            <a:r>
              <a:rPr lang="en-GB" dirty="0" smtClean="0"/>
              <a:t>(cross-sectional study)</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xmlns="" val="24358875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They look at the prevalence of disease and/or exposure at one moment in time. </a:t>
            </a:r>
          </a:p>
          <a:p>
            <a:endParaRPr lang="en-GB" dirty="0"/>
          </a:p>
          <a:p>
            <a:r>
              <a:rPr lang="en-GB" dirty="0"/>
              <a:t>D</a:t>
            </a:r>
            <a:r>
              <a:rPr lang="en-GB" dirty="0" smtClean="0"/>
              <a:t>ata on the prevalence of both exposure and a health outcome are obtained for the purpose of comparing health outcome differences between exposed and unexposed.</a:t>
            </a:r>
          </a:p>
          <a:p>
            <a:endParaRPr lang="en-GB" dirty="0"/>
          </a:p>
          <a:p>
            <a:r>
              <a:rPr lang="en-GB" dirty="0" smtClean="0"/>
              <a:t>These studies differ from pure descriptive cross-sectional studies in that they compare the </a:t>
            </a:r>
            <a:r>
              <a:rPr lang="en-GB" i="1" dirty="0" smtClean="0"/>
              <a:t>proportion of exposed persons who are diseased </a:t>
            </a:r>
            <a:r>
              <a:rPr lang="en-GB" dirty="0" smtClean="0">
                <a:solidFill>
                  <a:srgbClr val="FF0000"/>
                </a:solidFill>
              </a:rPr>
              <a:t>(a/(</a:t>
            </a:r>
            <a:r>
              <a:rPr lang="en-GB" dirty="0" err="1" smtClean="0">
                <a:solidFill>
                  <a:srgbClr val="FF0000"/>
                </a:solidFill>
              </a:rPr>
              <a:t>a+b</a:t>
            </a:r>
            <a:r>
              <a:rPr lang="en-GB" dirty="0" smtClean="0">
                <a:solidFill>
                  <a:srgbClr val="FF0000"/>
                </a:solidFill>
              </a:rPr>
              <a:t>)) </a:t>
            </a:r>
            <a:r>
              <a:rPr lang="en-GB" dirty="0" smtClean="0"/>
              <a:t>with </a:t>
            </a:r>
            <a:r>
              <a:rPr lang="en-GB" i="1" dirty="0" smtClean="0"/>
              <a:t>the proportion of non-exposed persons who are diseased </a:t>
            </a:r>
            <a:r>
              <a:rPr lang="en-GB" i="1" dirty="0" smtClean="0">
                <a:solidFill>
                  <a:srgbClr val="FF0000"/>
                </a:solidFill>
              </a:rPr>
              <a:t>(c/ (</a:t>
            </a:r>
            <a:r>
              <a:rPr lang="en-GB" i="1" dirty="0" err="1" smtClean="0">
                <a:solidFill>
                  <a:srgbClr val="FF0000"/>
                </a:solidFill>
              </a:rPr>
              <a:t>c+d</a:t>
            </a:r>
            <a:r>
              <a:rPr lang="en-GB" i="1" dirty="0" smtClean="0">
                <a:solidFill>
                  <a:srgbClr val="FF0000"/>
                </a:solidFill>
              </a:rPr>
              <a:t>))</a:t>
            </a:r>
            <a:endParaRPr lang="en-GB" i="1" dirty="0">
              <a:solidFill>
                <a:srgbClr val="FF0000"/>
              </a:solidFill>
            </a:endParaRPr>
          </a:p>
        </p:txBody>
      </p:sp>
    </p:spTree>
    <p:extLst>
      <p:ext uri="{BB962C8B-B14F-4D97-AF65-F5344CB8AC3E}">
        <p14:creationId xmlns:p14="http://schemas.microsoft.com/office/powerpoint/2010/main" xmlns="" val="42105115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Calculating prevalence </a:t>
            </a:r>
            <a:endParaRPr lang="en-GB" dirty="0"/>
          </a:p>
        </p:txBody>
      </p:sp>
      <p:sp>
        <p:nvSpPr>
          <p:cNvPr id="3" name="Content Placeholder 2"/>
          <p:cNvSpPr>
            <a:spLocks noGrp="1"/>
          </p:cNvSpPr>
          <p:nvPr>
            <p:ph idx="1"/>
          </p:nvPr>
        </p:nvSpPr>
        <p:spPr/>
        <p:txBody>
          <a:bodyPr/>
          <a:lstStyle/>
          <a:p>
            <a:r>
              <a:rPr lang="en-GB" dirty="0" smtClean="0"/>
              <a:t>The prevalence of a health outcome is simply the proportion of individuals with the health outcome in a population. </a:t>
            </a:r>
          </a:p>
          <a:p>
            <a:endParaRPr lang="en-GB" dirty="0"/>
          </a:p>
          <a:p>
            <a:r>
              <a:rPr lang="en-GB" dirty="0" smtClean="0"/>
              <a:t>Prevalence = cases / total population </a:t>
            </a:r>
            <a:endParaRPr lang="en-GB" dirty="0"/>
          </a:p>
        </p:txBody>
      </p:sp>
    </p:spTree>
    <p:extLst>
      <p:ext uri="{BB962C8B-B14F-4D97-AF65-F5344CB8AC3E}">
        <p14:creationId xmlns:p14="http://schemas.microsoft.com/office/powerpoint/2010/main" xmlns="" val="230797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81200" y="1176339"/>
            <a:ext cx="8305800" cy="390525"/>
          </a:xfrm>
        </p:spPr>
        <p:txBody>
          <a:bodyPr>
            <a:normAutofit fontScale="90000"/>
          </a:bodyPr>
          <a:lstStyle/>
          <a:p>
            <a:pPr eaLnBrk="1" hangingPunct="1"/>
            <a:r>
              <a:rPr lang="en-US" altLang="en-US" sz="4000" dirty="0"/>
              <a:t>Case Control Study Design</a:t>
            </a:r>
            <a:endParaRPr lang="en-US" altLang="en-US" dirty="0" smtClean="0"/>
          </a:p>
        </p:txBody>
      </p:sp>
      <p:sp>
        <p:nvSpPr>
          <p:cNvPr id="6147" name="Text Box 3"/>
          <p:cNvSpPr txBox="1">
            <a:spLocks noChangeArrowheads="1"/>
          </p:cNvSpPr>
          <p:nvPr/>
        </p:nvSpPr>
        <p:spPr bwMode="auto">
          <a:xfrm>
            <a:off x="1752600" y="3581401"/>
            <a:ext cx="2286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spcBef>
                <a:spcPct val="50000"/>
              </a:spcBef>
            </a:pPr>
            <a:r>
              <a:rPr lang="en-US" altLang="en-US" sz="2400" b="1">
                <a:latin typeface="Times New Roman" panose="02020603050405020304" pitchFamily="18" charset="0"/>
              </a:rPr>
              <a:t>Target          Population</a:t>
            </a:r>
          </a:p>
        </p:txBody>
      </p:sp>
      <p:sp>
        <p:nvSpPr>
          <p:cNvPr id="6148" name="Text Box 4"/>
          <p:cNvSpPr txBox="1">
            <a:spLocks noChangeArrowheads="1"/>
          </p:cNvSpPr>
          <p:nvPr/>
        </p:nvSpPr>
        <p:spPr bwMode="auto">
          <a:xfrm>
            <a:off x="5562600" y="2819401"/>
            <a:ext cx="142875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spcBef>
                <a:spcPct val="20000"/>
              </a:spcBef>
            </a:pPr>
            <a:r>
              <a:rPr lang="en-US" altLang="en-US" sz="2400" b="1">
                <a:latin typeface="Times New Roman" panose="02020603050405020304" pitchFamily="18" charset="0"/>
              </a:rPr>
              <a:t>Diseased</a:t>
            </a:r>
          </a:p>
          <a:p>
            <a:pPr algn="ctr" eaLnBrk="1" hangingPunct="1">
              <a:spcBef>
                <a:spcPct val="20000"/>
              </a:spcBef>
            </a:pPr>
            <a:r>
              <a:rPr lang="en-US" altLang="en-US" sz="2000" b="1">
                <a:solidFill>
                  <a:srgbClr val="CC3300"/>
                </a:solidFill>
                <a:latin typeface="Times New Roman" panose="02020603050405020304" pitchFamily="18" charset="0"/>
              </a:rPr>
              <a:t>(Cases)</a:t>
            </a:r>
          </a:p>
        </p:txBody>
      </p:sp>
      <p:sp>
        <p:nvSpPr>
          <p:cNvPr id="6149" name="Text Box 5"/>
          <p:cNvSpPr txBox="1">
            <a:spLocks noChangeArrowheads="1"/>
          </p:cNvSpPr>
          <p:nvPr/>
        </p:nvSpPr>
        <p:spPr bwMode="auto">
          <a:xfrm>
            <a:off x="5257800" y="4572001"/>
            <a:ext cx="21336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spcBef>
                <a:spcPct val="20000"/>
              </a:spcBef>
            </a:pPr>
            <a:r>
              <a:rPr lang="en-US" altLang="en-US" sz="2400" b="1">
                <a:latin typeface="Times New Roman" panose="02020603050405020304" pitchFamily="18" charset="0"/>
              </a:rPr>
              <a:t>Not Diseased</a:t>
            </a:r>
            <a:endParaRPr lang="en-US" altLang="en-US" sz="2000">
              <a:latin typeface="Times New Roman" panose="02020603050405020304" pitchFamily="18" charset="0"/>
            </a:endParaRPr>
          </a:p>
          <a:p>
            <a:pPr algn="ctr" eaLnBrk="1" hangingPunct="1">
              <a:spcBef>
                <a:spcPct val="20000"/>
              </a:spcBef>
            </a:pPr>
            <a:r>
              <a:rPr lang="en-US" altLang="en-US" sz="2000" b="1">
                <a:solidFill>
                  <a:srgbClr val="CC3300"/>
                </a:solidFill>
                <a:latin typeface="Times New Roman" panose="02020603050405020304" pitchFamily="18" charset="0"/>
              </a:rPr>
              <a:t>(Controls)</a:t>
            </a:r>
          </a:p>
        </p:txBody>
      </p:sp>
      <p:sp>
        <p:nvSpPr>
          <p:cNvPr id="6150" name="Text Box 6"/>
          <p:cNvSpPr txBox="1">
            <a:spLocks noChangeArrowheads="1"/>
          </p:cNvSpPr>
          <p:nvPr/>
        </p:nvSpPr>
        <p:spPr bwMode="auto">
          <a:xfrm>
            <a:off x="8610600" y="23622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rPr>
              <a:t>Exposed</a:t>
            </a:r>
          </a:p>
        </p:txBody>
      </p:sp>
      <p:sp>
        <p:nvSpPr>
          <p:cNvPr id="6151" name="Text Box 7"/>
          <p:cNvSpPr txBox="1">
            <a:spLocks noChangeArrowheads="1"/>
          </p:cNvSpPr>
          <p:nvPr/>
        </p:nvSpPr>
        <p:spPr bwMode="auto">
          <a:xfrm>
            <a:off x="8458200" y="335280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rPr>
              <a:t>Not Exposed</a:t>
            </a:r>
          </a:p>
        </p:txBody>
      </p:sp>
      <p:sp>
        <p:nvSpPr>
          <p:cNvPr id="6152" name="Text Box 8"/>
          <p:cNvSpPr txBox="1">
            <a:spLocks noChangeArrowheads="1"/>
          </p:cNvSpPr>
          <p:nvPr/>
        </p:nvSpPr>
        <p:spPr bwMode="auto">
          <a:xfrm>
            <a:off x="8610600" y="4191000"/>
            <a:ext cx="1295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rPr>
              <a:t>Exposed</a:t>
            </a:r>
          </a:p>
        </p:txBody>
      </p:sp>
      <p:sp>
        <p:nvSpPr>
          <p:cNvPr id="6153" name="Text Box 9"/>
          <p:cNvSpPr txBox="1">
            <a:spLocks noChangeArrowheads="1"/>
          </p:cNvSpPr>
          <p:nvPr/>
        </p:nvSpPr>
        <p:spPr bwMode="auto">
          <a:xfrm>
            <a:off x="8458200" y="5181600"/>
            <a:ext cx="2057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rPr>
              <a:t>Not Exposed</a:t>
            </a:r>
          </a:p>
        </p:txBody>
      </p:sp>
      <p:cxnSp>
        <p:nvCxnSpPr>
          <p:cNvPr id="6154" name="AutoShape 10"/>
          <p:cNvCxnSpPr>
            <a:cxnSpLocks noChangeShapeType="1"/>
          </p:cNvCxnSpPr>
          <p:nvPr/>
        </p:nvCxnSpPr>
        <p:spPr bwMode="auto">
          <a:xfrm flipV="1">
            <a:off x="7010400" y="2590800"/>
            <a:ext cx="1524000" cy="5334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6155" name="AutoShape 11"/>
          <p:cNvCxnSpPr>
            <a:cxnSpLocks noChangeShapeType="1"/>
          </p:cNvCxnSpPr>
          <p:nvPr/>
        </p:nvCxnSpPr>
        <p:spPr bwMode="auto">
          <a:xfrm>
            <a:off x="7010400" y="3124200"/>
            <a:ext cx="1524000" cy="4572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6156" name="AutoShape 12"/>
          <p:cNvCxnSpPr>
            <a:cxnSpLocks noChangeShapeType="1"/>
          </p:cNvCxnSpPr>
          <p:nvPr/>
        </p:nvCxnSpPr>
        <p:spPr bwMode="auto">
          <a:xfrm flipV="1">
            <a:off x="7162800" y="4419600"/>
            <a:ext cx="1295400" cy="5334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6157" name="AutoShape 13"/>
          <p:cNvCxnSpPr>
            <a:cxnSpLocks noChangeShapeType="1"/>
          </p:cNvCxnSpPr>
          <p:nvPr/>
        </p:nvCxnSpPr>
        <p:spPr bwMode="auto">
          <a:xfrm>
            <a:off x="7162800" y="4953000"/>
            <a:ext cx="1295400" cy="4572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6158" name="AutoShape 14"/>
          <p:cNvCxnSpPr>
            <a:cxnSpLocks noChangeShapeType="1"/>
          </p:cNvCxnSpPr>
          <p:nvPr/>
        </p:nvCxnSpPr>
        <p:spPr bwMode="auto">
          <a:xfrm flipV="1">
            <a:off x="3886200" y="3124200"/>
            <a:ext cx="1600200" cy="9144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xmlns="">
                <a:noFill/>
              </a14:hiddenFill>
            </a:ext>
          </a:extLst>
        </p:spPr>
      </p:cxnSp>
      <p:cxnSp>
        <p:nvCxnSpPr>
          <p:cNvPr id="6159" name="AutoShape 15"/>
          <p:cNvCxnSpPr>
            <a:cxnSpLocks noChangeShapeType="1"/>
          </p:cNvCxnSpPr>
          <p:nvPr/>
        </p:nvCxnSpPr>
        <p:spPr bwMode="auto">
          <a:xfrm>
            <a:off x="3886200" y="4038600"/>
            <a:ext cx="1600200" cy="914400"/>
          </a:xfrm>
          <a:prstGeom prst="bentConnector3">
            <a:avLst>
              <a:gd name="adj1" fmla="val 50000"/>
            </a:avLst>
          </a:prstGeom>
          <a:noFill/>
          <a:ln w="28575">
            <a:solidFill>
              <a:schemeClr val="tx1"/>
            </a:solidFill>
            <a:miter lim="800000"/>
            <a:headEnd/>
            <a:tailEnd type="triangle" w="med" len="med"/>
          </a:ln>
          <a:extLst>
            <a:ext uri="{909E8E84-426E-40DD-AFC4-6F175D3DCCD1}">
              <a14:hiddenFill xmlns:a14="http://schemas.microsoft.com/office/drawing/2010/main" xmlns="">
                <a:noFill/>
              </a14:hiddenFill>
            </a:ext>
          </a:extLst>
        </p:spPr>
      </p:cxnSp>
      <p:sp>
        <p:nvSpPr>
          <p:cNvPr id="6160" name="Rectangle 16"/>
          <p:cNvSpPr>
            <a:spLocks noChangeArrowheads="1"/>
          </p:cNvSpPr>
          <p:nvPr/>
        </p:nvSpPr>
        <p:spPr bwMode="auto">
          <a:xfrm>
            <a:off x="2362200" y="1981200"/>
            <a:ext cx="7924800" cy="4114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endParaRPr lang="ar-JO" altLang="en-US" sz="2400">
              <a:latin typeface="Times New Roman" panose="02020603050405020304" pitchFamily="18" charset="0"/>
            </a:endParaRPr>
          </a:p>
        </p:txBody>
      </p:sp>
    </p:spTree>
    <p:extLst>
      <p:ext uri="{BB962C8B-B14F-4D97-AF65-F5344CB8AC3E}">
        <p14:creationId xmlns:p14="http://schemas.microsoft.com/office/powerpoint/2010/main" xmlns="" val="30726582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lstStyle/>
          <a:p>
            <a:r>
              <a:rPr lang="en-GB" dirty="0" smtClean="0"/>
              <a:t>A study that aims to compare the prevalence of coronary heart disease (CHD) among the exposed (people who are not physically active) and the prevalence of CHD among the unexposed (people who are physically active). </a:t>
            </a:r>
          </a:p>
          <a:p>
            <a:r>
              <a:rPr lang="en-GB" dirty="0" smtClean="0"/>
              <a:t>Here, two different measures of prevalence can be calculated:</a:t>
            </a:r>
            <a:endParaRPr lang="en-GB" dirty="0"/>
          </a:p>
        </p:txBody>
      </p:sp>
    </p:spTree>
    <p:extLst>
      <p:ext uri="{BB962C8B-B14F-4D97-AF65-F5344CB8AC3E}">
        <p14:creationId xmlns:p14="http://schemas.microsoft.com/office/powerpoint/2010/main" xmlns="" val="16685723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727363" y="495588"/>
          <a:ext cx="10515600" cy="148336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3903635659"/>
                    </a:ext>
                  </a:extLst>
                </a:gridCol>
                <a:gridCol w="2628900">
                  <a:extLst>
                    <a:ext uri="{9D8B030D-6E8A-4147-A177-3AD203B41FA5}">
                      <a16:colId xmlns="" xmlns:a16="http://schemas.microsoft.com/office/drawing/2014/main" val="1694198006"/>
                    </a:ext>
                  </a:extLst>
                </a:gridCol>
                <a:gridCol w="2628900">
                  <a:extLst>
                    <a:ext uri="{9D8B030D-6E8A-4147-A177-3AD203B41FA5}">
                      <a16:colId xmlns="" xmlns:a16="http://schemas.microsoft.com/office/drawing/2014/main" val="1906849266"/>
                    </a:ext>
                  </a:extLst>
                </a:gridCol>
                <a:gridCol w="2628900">
                  <a:extLst>
                    <a:ext uri="{9D8B030D-6E8A-4147-A177-3AD203B41FA5}">
                      <a16:colId xmlns="" xmlns:a16="http://schemas.microsoft.com/office/drawing/2014/main" val="3286445352"/>
                    </a:ext>
                  </a:extLst>
                </a:gridCol>
              </a:tblGrid>
              <a:tr h="370840">
                <a:tc>
                  <a:txBody>
                    <a:bodyPr/>
                    <a:lstStyle/>
                    <a:p>
                      <a:endParaRPr lang="en-GB" dirty="0"/>
                    </a:p>
                  </a:txBody>
                  <a:tcPr/>
                </a:tc>
                <a:tc>
                  <a:txBody>
                    <a:bodyPr/>
                    <a:lstStyle/>
                    <a:p>
                      <a:r>
                        <a:rPr lang="en-GB" dirty="0" smtClean="0"/>
                        <a:t>CHD </a:t>
                      </a:r>
                      <a:endParaRPr lang="en-GB" dirty="0"/>
                    </a:p>
                  </a:txBody>
                  <a:tcPr/>
                </a:tc>
                <a:tc>
                  <a:txBody>
                    <a:bodyPr/>
                    <a:lstStyle/>
                    <a:p>
                      <a:r>
                        <a:rPr lang="en-GB" dirty="0" smtClean="0"/>
                        <a:t>No CHD</a:t>
                      </a:r>
                      <a:endParaRPr lang="en-GB" dirty="0"/>
                    </a:p>
                  </a:txBody>
                  <a:tcPr/>
                </a:tc>
                <a:tc>
                  <a:txBody>
                    <a:bodyPr/>
                    <a:lstStyle/>
                    <a:p>
                      <a:r>
                        <a:rPr lang="en-GB" dirty="0" smtClean="0"/>
                        <a:t>Total</a:t>
                      </a:r>
                      <a:endParaRPr lang="en-GB" dirty="0"/>
                    </a:p>
                  </a:txBody>
                  <a:tcPr/>
                </a:tc>
                <a:extLst>
                  <a:ext uri="{0D108BD9-81ED-4DB2-BD59-A6C34878D82A}">
                    <a16:rowId xmlns="" xmlns:a16="http://schemas.microsoft.com/office/drawing/2014/main" val="1756131848"/>
                  </a:ext>
                </a:extLst>
              </a:tr>
              <a:tr h="370840">
                <a:tc>
                  <a:txBody>
                    <a:bodyPr/>
                    <a:lstStyle/>
                    <a:p>
                      <a:r>
                        <a:rPr lang="en-GB" dirty="0" smtClean="0"/>
                        <a:t>Not active</a:t>
                      </a:r>
                      <a:endParaRPr lang="en-GB" dirty="0"/>
                    </a:p>
                  </a:txBody>
                  <a:tcPr/>
                </a:tc>
                <a:tc>
                  <a:txBody>
                    <a:bodyPr/>
                    <a:lstStyle/>
                    <a:p>
                      <a:r>
                        <a:rPr lang="en-GB" dirty="0" smtClean="0"/>
                        <a:t>50</a:t>
                      </a:r>
                      <a:endParaRPr lang="en-GB" dirty="0"/>
                    </a:p>
                  </a:txBody>
                  <a:tcPr/>
                </a:tc>
                <a:tc>
                  <a:txBody>
                    <a:bodyPr/>
                    <a:lstStyle/>
                    <a:p>
                      <a:r>
                        <a:rPr lang="en-GB" dirty="0" smtClean="0"/>
                        <a:t>200</a:t>
                      </a:r>
                      <a:endParaRPr lang="en-GB" dirty="0"/>
                    </a:p>
                  </a:txBody>
                  <a:tcPr/>
                </a:tc>
                <a:tc>
                  <a:txBody>
                    <a:bodyPr/>
                    <a:lstStyle/>
                    <a:p>
                      <a:r>
                        <a:rPr lang="en-GB" b="1" dirty="0" smtClean="0">
                          <a:solidFill>
                            <a:srgbClr val="7030A0"/>
                          </a:solidFill>
                        </a:rPr>
                        <a:t>250</a:t>
                      </a:r>
                      <a:endParaRPr lang="en-GB" b="1" dirty="0">
                        <a:solidFill>
                          <a:srgbClr val="7030A0"/>
                        </a:solidFill>
                      </a:endParaRPr>
                    </a:p>
                  </a:txBody>
                  <a:tcPr/>
                </a:tc>
                <a:extLst>
                  <a:ext uri="{0D108BD9-81ED-4DB2-BD59-A6C34878D82A}">
                    <a16:rowId xmlns="" xmlns:a16="http://schemas.microsoft.com/office/drawing/2014/main" val="3134120654"/>
                  </a:ext>
                </a:extLst>
              </a:tr>
              <a:tr h="370840">
                <a:tc>
                  <a:txBody>
                    <a:bodyPr/>
                    <a:lstStyle/>
                    <a:p>
                      <a:r>
                        <a:rPr lang="en-GB" dirty="0" smtClean="0"/>
                        <a:t>Active</a:t>
                      </a:r>
                      <a:endParaRPr lang="en-GB" dirty="0"/>
                    </a:p>
                  </a:txBody>
                  <a:tcPr/>
                </a:tc>
                <a:tc>
                  <a:txBody>
                    <a:bodyPr/>
                    <a:lstStyle/>
                    <a:p>
                      <a:r>
                        <a:rPr lang="en-GB" dirty="0" smtClean="0"/>
                        <a:t>50</a:t>
                      </a:r>
                      <a:endParaRPr lang="en-GB" dirty="0"/>
                    </a:p>
                  </a:txBody>
                  <a:tcPr/>
                </a:tc>
                <a:tc>
                  <a:txBody>
                    <a:bodyPr/>
                    <a:lstStyle/>
                    <a:p>
                      <a:r>
                        <a:rPr lang="en-GB" dirty="0" smtClean="0"/>
                        <a:t>700</a:t>
                      </a:r>
                      <a:endParaRPr lang="en-GB" dirty="0"/>
                    </a:p>
                  </a:txBody>
                  <a:tcPr/>
                </a:tc>
                <a:tc>
                  <a:txBody>
                    <a:bodyPr/>
                    <a:lstStyle/>
                    <a:p>
                      <a:r>
                        <a:rPr lang="en-GB" b="1" dirty="0" smtClean="0">
                          <a:solidFill>
                            <a:srgbClr val="7030A0"/>
                          </a:solidFill>
                        </a:rPr>
                        <a:t>750</a:t>
                      </a:r>
                      <a:endParaRPr lang="en-GB" b="1" dirty="0">
                        <a:solidFill>
                          <a:srgbClr val="7030A0"/>
                        </a:solidFill>
                      </a:endParaRPr>
                    </a:p>
                  </a:txBody>
                  <a:tcPr/>
                </a:tc>
                <a:extLst>
                  <a:ext uri="{0D108BD9-81ED-4DB2-BD59-A6C34878D82A}">
                    <a16:rowId xmlns="" xmlns:a16="http://schemas.microsoft.com/office/drawing/2014/main" val="2353872526"/>
                  </a:ext>
                </a:extLst>
              </a:tr>
              <a:tr h="370840">
                <a:tc>
                  <a:txBody>
                    <a:bodyPr/>
                    <a:lstStyle/>
                    <a:p>
                      <a:r>
                        <a:rPr lang="en-GB" dirty="0" smtClean="0"/>
                        <a:t>Total</a:t>
                      </a:r>
                      <a:endParaRPr lang="en-GB" dirty="0"/>
                    </a:p>
                  </a:txBody>
                  <a:tcPr/>
                </a:tc>
                <a:tc>
                  <a:txBody>
                    <a:bodyPr/>
                    <a:lstStyle/>
                    <a:p>
                      <a:pPr marL="0" algn="l" defTabSz="914400" rtl="0" eaLnBrk="1" latinLnBrk="0" hangingPunct="1"/>
                      <a:r>
                        <a:rPr lang="en-GB" sz="1800" b="1" kern="1200" dirty="0" smtClean="0">
                          <a:solidFill>
                            <a:srgbClr val="7030A0"/>
                          </a:solidFill>
                          <a:latin typeface="+mn-lt"/>
                          <a:ea typeface="+mn-ea"/>
                          <a:cs typeface="+mn-cs"/>
                        </a:rPr>
                        <a:t>100</a:t>
                      </a:r>
                      <a:endParaRPr lang="en-GB" sz="1800" b="1" kern="1200" dirty="0">
                        <a:solidFill>
                          <a:srgbClr val="7030A0"/>
                        </a:solidFill>
                        <a:latin typeface="+mn-lt"/>
                        <a:ea typeface="+mn-ea"/>
                        <a:cs typeface="+mn-cs"/>
                      </a:endParaRPr>
                    </a:p>
                  </a:txBody>
                  <a:tcPr/>
                </a:tc>
                <a:tc>
                  <a:txBody>
                    <a:bodyPr/>
                    <a:lstStyle/>
                    <a:p>
                      <a:pPr marL="0" algn="l" defTabSz="914400" rtl="0" eaLnBrk="1" latinLnBrk="0" hangingPunct="1"/>
                      <a:r>
                        <a:rPr lang="en-GB" sz="1800" b="1" kern="1200" dirty="0" smtClean="0">
                          <a:solidFill>
                            <a:srgbClr val="7030A0"/>
                          </a:solidFill>
                          <a:latin typeface="+mn-lt"/>
                          <a:ea typeface="+mn-ea"/>
                          <a:cs typeface="+mn-cs"/>
                        </a:rPr>
                        <a:t>900</a:t>
                      </a:r>
                      <a:endParaRPr lang="en-GB" sz="1800" b="1" kern="1200" dirty="0">
                        <a:solidFill>
                          <a:srgbClr val="7030A0"/>
                        </a:solidFill>
                        <a:latin typeface="+mn-lt"/>
                        <a:ea typeface="+mn-ea"/>
                        <a:cs typeface="+mn-cs"/>
                      </a:endParaRPr>
                    </a:p>
                  </a:txBody>
                  <a:tcPr/>
                </a:tc>
                <a:tc>
                  <a:txBody>
                    <a:bodyPr/>
                    <a:lstStyle/>
                    <a:p>
                      <a:r>
                        <a:rPr lang="en-GB" b="1" dirty="0" smtClean="0">
                          <a:solidFill>
                            <a:srgbClr val="FF0000"/>
                          </a:solidFill>
                        </a:rPr>
                        <a:t>1000</a:t>
                      </a:r>
                      <a:endParaRPr lang="en-GB" b="1" dirty="0">
                        <a:solidFill>
                          <a:srgbClr val="FF0000"/>
                        </a:solidFill>
                      </a:endParaRPr>
                    </a:p>
                  </a:txBody>
                  <a:tcPr/>
                </a:tc>
                <a:extLst>
                  <a:ext uri="{0D108BD9-81ED-4DB2-BD59-A6C34878D82A}">
                    <a16:rowId xmlns="" xmlns:a16="http://schemas.microsoft.com/office/drawing/2014/main" val="3210203636"/>
                  </a:ext>
                </a:extLst>
              </a:tr>
            </a:tbl>
          </a:graphicData>
        </a:graphic>
      </p:graphicFrame>
      <p:sp>
        <p:nvSpPr>
          <p:cNvPr id="5" name="Title 4"/>
          <p:cNvSpPr>
            <a:spLocks noGrp="1"/>
          </p:cNvSpPr>
          <p:nvPr>
            <p:ph type="title"/>
          </p:nvPr>
        </p:nvSpPr>
        <p:spPr>
          <a:xfrm>
            <a:off x="727363" y="2304762"/>
            <a:ext cx="10515600" cy="3347893"/>
          </a:xfrm>
        </p:spPr>
        <p:txBody>
          <a:bodyPr>
            <a:normAutofit fontScale="90000"/>
          </a:bodyPr>
          <a:lstStyle/>
          <a:p>
            <a:pPr marL="0" indent="0"/>
            <a:r>
              <a:rPr lang="en-GB" dirty="0" smtClean="0"/>
              <a:t>Prevalence of disease = (</a:t>
            </a:r>
            <a:r>
              <a:rPr lang="en-GB" dirty="0" err="1" smtClean="0"/>
              <a:t>a+c</a:t>
            </a:r>
            <a:r>
              <a:rPr lang="en-GB" dirty="0" smtClean="0"/>
              <a:t>) / (</a:t>
            </a:r>
            <a:r>
              <a:rPr lang="en-GB" dirty="0" err="1" smtClean="0"/>
              <a:t>a+b+c+d</a:t>
            </a:r>
            <a:r>
              <a:rPr lang="en-GB" dirty="0" smtClean="0"/>
              <a:t>) = 100/1000 = 0.1 (10%) </a:t>
            </a:r>
            <a:r>
              <a:rPr lang="en-GB" sz="3600" b="1" dirty="0" smtClean="0">
                <a:solidFill>
                  <a:srgbClr val="7030A0"/>
                </a:solidFill>
              </a:rPr>
              <a:t>The disease occurs in 10% of the study population</a:t>
            </a:r>
            <a:br>
              <a:rPr lang="en-GB" sz="3600" b="1" dirty="0" smtClean="0">
                <a:solidFill>
                  <a:srgbClr val="7030A0"/>
                </a:solidFill>
              </a:rPr>
            </a:br>
            <a:r>
              <a:rPr lang="en-GB" dirty="0" smtClean="0"/>
              <a:t>Prevalence of exposure = (</a:t>
            </a:r>
            <a:r>
              <a:rPr lang="en-GB" dirty="0" err="1" smtClean="0"/>
              <a:t>a+b</a:t>
            </a:r>
            <a:r>
              <a:rPr lang="en-GB" dirty="0" smtClean="0"/>
              <a:t>) / (</a:t>
            </a:r>
            <a:r>
              <a:rPr lang="en-GB" dirty="0" err="1" smtClean="0"/>
              <a:t>a+b+c+d</a:t>
            </a:r>
            <a:r>
              <a:rPr lang="en-GB" dirty="0" smtClean="0"/>
              <a:t>) =250/1000 = 0.25 (25%) </a:t>
            </a:r>
            <a:r>
              <a:rPr lang="en-GB" sz="3600" b="1" dirty="0" smtClean="0">
                <a:solidFill>
                  <a:srgbClr val="7030A0"/>
                </a:solidFill>
              </a:rPr>
              <a:t>25% of the study population are exposed to the risk factor (not active)</a:t>
            </a:r>
            <a:br>
              <a:rPr lang="en-GB" sz="3600" b="1" dirty="0" smtClean="0">
                <a:solidFill>
                  <a:srgbClr val="7030A0"/>
                </a:solidFill>
              </a:rPr>
            </a:br>
            <a:endParaRPr lang="en-GB" sz="3600" b="1" dirty="0">
              <a:solidFill>
                <a:srgbClr val="7030A0"/>
              </a:solidFill>
            </a:endParaRPr>
          </a:p>
        </p:txBody>
      </p:sp>
    </p:spTree>
    <p:extLst>
      <p:ext uri="{BB962C8B-B14F-4D97-AF65-F5344CB8AC3E}">
        <p14:creationId xmlns:p14="http://schemas.microsoft.com/office/powerpoint/2010/main" xmlns="" val="27418736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Prevalence of disease in exposed vs unexposed</a:t>
            </a:r>
            <a:endParaRPr lang="en-GB" dirty="0"/>
          </a:p>
        </p:txBody>
      </p:sp>
      <p:sp>
        <p:nvSpPr>
          <p:cNvPr id="4" name="Title 1"/>
          <p:cNvSpPr>
            <a:spLocks noGrp="1"/>
          </p:cNvSpPr>
          <p:nvPr>
            <p:ph idx="1"/>
          </p:nvPr>
        </p:nvSpPr>
        <p:spPr/>
        <p:txBody>
          <a:bodyPr/>
          <a:lstStyle/>
          <a:p>
            <a:r>
              <a:rPr lang="en-GB" dirty="0" smtClean="0"/>
              <a:t>P1= a/</a:t>
            </a:r>
            <a:r>
              <a:rPr lang="en-GB" dirty="0" err="1" smtClean="0"/>
              <a:t>a+b</a:t>
            </a:r>
            <a:r>
              <a:rPr lang="en-GB" dirty="0" smtClean="0"/>
              <a:t>= 50/250 = 0.2 (20%) </a:t>
            </a:r>
            <a:r>
              <a:rPr lang="en-GB" sz="2800" b="1" dirty="0" smtClean="0">
                <a:solidFill>
                  <a:srgbClr val="7030A0"/>
                </a:solidFill>
              </a:rPr>
              <a:t>prevalence of CHD among people who are not active. </a:t>
            </a:r>
            <a:br>
              <a:rPr lang="en-GB" sz="2800" b="1" dirty="0" smtClean="0">
                <a:solidFill>
                  <a:srgbClr val="7030A0"/>
                </a:solidFill>
              </a:rPr>
            </a:br>
            <a:r>
              <a:rPr lang="en-GB" sz="2800" dirty="0" smtClean="0"/>
              <a:t/>
            </a:r>
            <a:br>
              <a:rPr lang="en-GB" sz="2800" dirty="0" smtClean="0"/>
            </a:br>
            <a:r>
              <a:rPr lang="en-GB" dirty="0" smtClean="0"/>
              <a:t>P2= c/</a:t>
            </a:r>
            <a:r>
              <a:rPr lang="en-GB" dirty="0" err="1" smtClean="0"/>
              <a:t>c+d</a:t>
            </a:r>
            <a:r>
              <a:rPr lang="en-GB" dirty="0" smtClean="0"/>
              <a:t> =50/750 = 0.067 (67%) </a:t>
            </a:r>
            <a:r>
              <a:rPr lang="en-GB" sz="3200" b="1" dirty="0" smtClean="0">
                <a:solidFill>
                  <a:srgbClr val="7030A0"/>
                </a:solidFill>
              </a:rPr>
              <a:t>prevalence of CHD among people who are active. </a:t>
            </a:r>
            <a:endParaRPr lang="en-GB" sz="3200" b="1" dirty="0">
              <a:solidFill>
                <a:srgbClr val="7030A0"/>
              </a:solidFill>
            </a:endParaRPr>
          </a:p>
        </p:txBody>
      </p:sp>
    </p:spTree>
    <p:extLst>
      <p:ext uri="{BB962C8B-B14F-4D97-AF65-F5344CB8AC3E}">
        <p14:creationId xmlns:p14="http://schemas.microsoft.com/office/powerpoint/2010/main" xmlns="" val="32081252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prevalence ratio </a:t>
            </a:r>
            <a:endParaRPr lang="en-GB" dirty="0"/>
          </a:p>
        </p:txBody>
      </p:sp>
      <p:sp>
        <p:nvSpPr>
          <p:cNvPr id="3" name="Content Placeholder 2"/>
          <p:cNvSpPr>
            <a:spLocks noGrp="1"/>
          </p:cNvSpPr>
          <p:nvPr>
            <p:ph idx="1"/>
          </p:nvPr>
        </p:nvSpPr>
        <p:spPr/>
        <p:txBody>
          <a:bodyPr/>
          <a:lstStyle/>
          <a:p>
            <a:r>
              <a:rPr lang="en-GB" dirty="0" smtClean="0"/>
              <a:t>The prevalence ratio (PR) is similar to the risk ratio (RR) of cohort studies. </a:t>
            </a:r>
          </a:p>
          <a:p>
            <a:r>
              <a:rPr lang="en-GB" dirty="0" smtClean="0"/>
              <a:t>a/(</a:t>
            </a:r>
            <a:r>
              <a:rPr lang="en-GB" dirty="0" err="1" smtClean="0"/>
              <a:t>a+b</a:t>
            </a:r>
            <a:r>
              <a:rPr lang="en-GB" dirty="0" smtClean="0"/>
              <a:t>) / c/(</a:t>
            </a:r>
            <a:r>
              <a:rPr lang="en-GB" dirty="0" err="1" smtClean="0"/>
              <a:t>c+d</a:t>
            </a:r>
            <a:r>
              <a:rPr lang="en-GB" dirty="0" smtClean="0"/>
              <a:t>) = 0.2/0.067 =~ </a:t>
            </a:r>
            <a:r>
              <a:rPr lang="en-GB" b="1" dirty="0" smtClean="0">
                <a:solidFill>
                  <a:srgbClr val="FF0000"/>
                </a:solidFill>
              </a:rPr>
              <a:t>3.0</a:t>
            </a:r>
          </a:p>
          <a:p>
            <a:pPr marL="0" indent="0">
              <a:buNone/>
            </a:pPr>
            <a:r>
              <a:rPr lang="en-GB" dirty="0" smtClean="0">
                <a:solidFill>
                  <a:srgbClr val="7030A0"/>
                </a:solidFill>
              </a:rPr>
              <a:t>the proportion of people with CHD is 3-fold greater if a person is not physically active.</a:t>
            </a:r>
            <a:endParaRPr lang="en-GB" dirty="0">
              <a:solidFill>
                <a:srgbClr val="7030A0"/>
              </a:solidFill>
            </a:endParaRPr>
          </a:p>
        </p:txBody>
      </p:sp>
    </p:spTree>
    <p:extLst>
      <p:ext uri="{BB962C8B-B14F-4D97-AF65-F5344CB8AC3E}">
        <p14:creationId xmlns:p14="http://schemas.microsoft.com/office/powerpoint/2010/main" xmlns="" val="28068806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prevalence odds ratio</a:t>
            </a:r>
            <a:endParaRPr lang="en-GB" dirty="0"/>
          </a:p>
        </p:txBody>
      </p:sp>
      <p:sp>
        <p:nvSpPr>
          <p:cNvPr id="3" name="Content Placeholder 2"/>
          <p:cNvSpPr>
            <a:spLocks noGrp="1"/>
          </p:cNvSpPr>
          <p:nvPr>
            <p:ph idx="1"/>
          </p:nvPr>
        </p:nvSpPr>
        <p:spPr/>
        <p:txBody>
          <a:bodyPr/>
          <a:lstStyle/>
          <a:p>
            <a:r>
              <a:rPr lang="en-GB" dirty="0" smtClean="0"/>
              <a:t>The prevalence odds ratio (POR) is calculated in the same manner as the odds ratio. POR = ad / </a:t>
            </a:r>
            <a:r>
              <a:rPr lang="en-GB" dirty="0" err="1" smtClean="0"/>
              <a:t>bc</a:t>
            </a:r>
            <a:r>
              <a:rPr lang="en-GB" dirty="0" smtClean="0"/>
              <a:t> </a:t>
            </a:r>
          </a:p>
          <a:p>
            <a:endParaRPr lang="en-GB" dirty="0"/>
          </a:p>
          <a:p>
            <a:r>
              <a:rPr lang="en-GB" dirty="0" smtClean="0"/>
              <a:t>POR =</a:t>
            </a:r>
            <a:r>
              <a:rPr lang="en-GB" b="1" dirty="0" smtClean="0">
                <a:solidFill>
                  <a:srgbClr val="FF0000"/>
                </a:solidFill>
              </a:rPr>
              <a:t> 3.5 </a:t>
            </a:r>
            <a:r>
              <a:rPr lang="en-GB" b="1" dirty="0" smtClean="0"/>
              <a:t>(</a:t>
            </a:r>
            <a:r>
              <a:rPr lang="en-US" altLang="en-US" b="1" dirty="0" smtClean="0"/>
              <a:t>The proportion of people with CHD are 3.5 times more likely to be inactive than those without CHD)</a:t>
            </a:r>
          </a:p>
          <a:p>
            <a:endParaRPr lang="en-GB" b="1" dirty="0">
              <a:solidFill>
                <a:srgbClr val="FF0000"/>
              </a:solidFill>
            </a:endParaRPr>
          </a:p>
        </p:txBody>
      </p:sp>
    </p:spTree>
    <p:extLst>
      <p:ext uri="{BB962C8B-B14F-4D97-AF65-F5344CB8AC3E}">
        <p14:creationId xmlns:p14="http://schemas.microsoft.com/office/powerpoint/2010/main" xmlns="" val="27861103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It is preferable to calculate </a:t>
            </a:r>
            <a:r>
              <a:rPr lang="en-GB" b="1" i="1" dirty="0" smtClean="0"/>
              <a:t>the prevalence odds ratio </a:t>
            </a:r>
            <a:r>
              <a:rPr lang="en-GB" dirty="0" smtClean="0"/>
              <a:t>when the period for being at risk of developing the outcome extends over a considerable time (months to years).</a:t>
            </a:r>
          </a:p>
          <a:p>
            <a:endParaRPr lang="en-GB" dirty="0"/>
          </a:p>
          <a:p>
            <a:r>
              <a:rPr lang="en-GB" dirty="0" smtClean="0"/>
              <a:t>For chronic disease studies or studies of long-lasting risk factors, POR is the preferred measure of association in cross-sectional studies.</a:t>
            </a:r>
          </a:p>
          <a:p>
            <a:endParaRPr lang="en-GB" dirty="0"/>
          </a:p>
          <a:p>
            <a:r>
              <a:rPr lang="en-GB" dirty="0" smtClean="0"/>
              <a:t>For acute disease studies, PR is the preferred measure of association.</a:t>
            </a:r>
          </a:p>
          <a:p>
            <a:endParaRPr lang="en-GB" dirty="0"/>
          </a:p>
          <a:p>
            <a:r>
              <a:rPr lang="en-GB" dirty="0" smtClean="0"/>
              <a:t>If the prevalence of disease is low, i.e. 10% or less in exposed and unexposed populations, POR = PR.  </a:t>
            </a:r>
            <a:endParaRPr lang="en-GB" dirty="0"/>
          </a:p>
        </p:txBody>
      </p:sp>
    </p:spTree>
    <p:extLst>
      <p:ext uri="{BB962C8B-B14F-4D97-AF65-F5344CB8AC3E}">
        <p14:creationId xmlns:p14="http://schemas.microsoft.com/office/powerpoint/2010/main" xmlns="" val="40831948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7772400" cy="1295400"/>
          </a:xfrm>
        </p:spPr>
        <p:txBody>
          <a:bodyPr>
            <a:normAutofit fontScale="90000"/>
          </a:bodyPr>
          <a:lstStyle/>
          <a:p>
            <a:r>
              <a:rPr lang="en-US" dirty="0" smtClean="0"/>
              <a:t>Observational Studies </a:t>
            </a:r>
            <a:br>
              <a:rPr lang="en-US" dirty="0" smtClean="0"/>
            </a:br>
            <a:r>
              <a:rPr lang="en-US" dirty="0" smtClean="0"/>
              <a:t>and Timeframe</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41518" y="1610482"/>
            <a:ext cx="5604164" cy="47458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0D53AC49-643E-420A-B40D-48AA515F4E26}" type="slidenum">
              <a:rPr lang="en-US" smtClean="0"/>
              <a:pPr>
                <a:defRPr/>
              </a:pPr>
              <a:t>76</a:t>
            </a:fld>
            <a:endParaRPr lang="en-US"/>
          </a:p>
        </p:txBody>
      </p:sp>
    </p:spTree>
    <p:extLst>
      <p:ext uri="{BB962C8B-B14F-4D97-AF65-F5344CB8AC3E}">
        <p14:creationId xmlns:p14="http://schemas.microsoft.com/office/powerpoint/2010/main" xmlns="" val="611819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10515600" cy="1325563"/>
          </a:xfrm>
        </p:spPr>
        <p:txBody>
          <a:bodyPr/>
          <a:lstStyle/>
          <a:p>
            <a:pPr eaLnBrk="1" hangingPunct="1"/>
            <a:r>
              <a:rPr lang="en-US" altLang="en-US" sz="4000" dirty="0"/>
              <a:t>Selecting Cases</a:t>
            </a:r>
            <a:endParaRPr lang="en-US" altLang="en-US" dirty="0" smtClean="0"/>
          </a:p>
        </p:txBody>
      </p:sp>
      <p:sp>
        <p:nvSpPr>
          <p:cNvPr id="7171" name="Rectangle 3"/>
          <p:cNvSpPr>
            <a:spLocks noGrp="1" noChangeArrowheads="1"/>
          </p:cNvSpPr>
          <p:nvPr>
            <p:ph type="body" idx="1"/>
          </p:nvPr>
        </p:nvSpPr>
        <p:spPr>
          <a:xfrm>
            <a:off x="257577" y="1043189"/>
            <a:ext cx="11500834" cy="5628067"/>
          </a:xfrm>
        </p:spPr>
        <p:txBody>
          <a:bodyPr>
            <a:normAutofit fontScale="62500" lnSpcReduction="20000"/>
          </a:bodyPr>
          <a:lstStyle/>
          <a:p>
            <a:pPr marL="685800" indent="-457200">
              <a:spcBef>
                <a:spcPct val="100000"/>
              </a:spcBef>
              <a:buFont typeface="Wingdings" panose="05000000000000000000" pitchFamily="2" charset="2"/>
              <a:buChar char="q"/>
            </a:pPr>
            <a:r>
              <a:rPr lang="en-GB" altLang="en-US" sz="3300" b="1" dirty="0" smtClean="0">
                <a:solidFill>
                  <a:srgbClr val="0070C0"/>
                </a:solidFill>
              </a:rPr>
              <a:t>The starting point of most case-control studies is the identification of cases.</a:t>
            </a:r>
            <a:endParaRPr lang="en-US" altLang="en-US" sz="3300" b="1" dirty="0" smtClean="0">
              <a:solidFill>
                <a:srgbClr val="0070C0"/>
              </a:solidFill>
            </a:endParaRPr>
          </a:p>
          <a:p>
            <a:pPr marL="685800" indent="-457200">
              <a:spcBef>
                <a:spcPct val="100000"/>
              </a:spcBef>
              <a:buFont typeface="Wingdings" panose="05000000000000000000" pitchFamily="2" charset="2"/>
              <a:buChar char="q"/>
            </a:pPr>
            <a:r>
              <a:rPr lang="en-US" altLang="en-US" sz="3300" b="1" dirty="0" smtClean="0">
                <a:solidFill>
                  <a:srgbClr val="0070C0"/>
                </a:solidFill>
              </a:rPr>
              <a:t>Select </a:t>
            </a:r>
            <a:r>
              <a:rPr lang="en-US" altLang="en-US" sz="3300" b="1" dirty="0">
                <a:solidFill>
                  <a:srgbClr val="0070C0"/>
                </a:solidFill>
              </a:rPr>
              <a:t>cases after the </a:t>
            </a:r>
            <a:r>
              <a:rPr lang="en-US" altLang="en-US" sz="3300" b="1" u="sng" dirty="0">
                <a:solidFill>
                  <a:srgbClr val="0070C0"/>
                </a:solidFill>
              </a:rPr>
              <a:t>Diagnostic Criteria And Definition </a:t>
            </a:r>
            <a:r>
              <a:rPr lang="en-US" altLang="en-US" sz="3300" b="1" dirty="0">
                <a:solidFill>
                  <a:srgbClr val="0070C0"/>
                </a:solidFill>
              </a:rPr>
              <a:t>of the disease is clearly </a:t>
            </a:r>
            <a:r>
              <a:rPr lang="en-US" altLang="en-US" sz="3300" b="1" dirty="0" smtClean="0">
                <a:solidFill>
                  <a:srgbClr val="0070C0"/>
                </a:solidFill>
              </a:rPr>
              <a:t>established</a:t>
            </a:r>
          </a:p>
          <a:p>
            <a:pPr marL="0" indent="0">
              <a:buNone/>
            </a:pPr>
            <a:r>
              <a:rPr lang="en-GB" sz="3600" dirty="0"/>
              <a:t>Case definition</a:t>
            </a:r>
          </a:p>
          <a:p>
            <a:pPr marL="0" indent="0">
              <a:buNone/>
            </a:pPr>
            <a:r>
              <a:rPr lang="en-GB" sz="3600" dirty="0"/>
              <a:t>– needs a precise definition</a:t>
            </a:r>
          </a:p>
          <a:p>
            <a:pPr marL="0" indent="0">
              <a:buNone/>
            </a:pPr>
            <a:r>
              <a:rPr lang="en-GB" sz="3600" dirty="0"/>
              <a:t>– inclusion and exclusion criteria</a:t>
            </a:r>
          </a:p>
          <a:p>
            <a:pPr marL="0" indent="0">
              <a:buNone/>
            </a:pPr>
            <a:r>
              <a:rPr lang="en-GB" sz="3600" dirty="0"/>
              <a:t>– e.g. could be based on</a:t>
            </a:r>
          </a:p>
          <a:p>
            <a:r>
              <a:rPr lang="en-GB" sz="3600" dirty="0" smtClean="0"/>
              <a:t>clinical </a:t>
            </a:r>
            <a:r>
              <a:rPr lang="en-GB" sz="3600" dirty="0"/>
              <a:t>features (history, examination)</a:t>
            </a:r>
          </a:p>
          <a:p>
            <a:r>
              <a:rPr lang="en-GB" sz="3600" dirty="0" smtClean="0"/>
              <a:t>clinical </a:t>
            </a:r>
            <a:r>
              <a:rPr lang="en-GB" sz="3600" dirty="0"/>
              <a:t>measurement</a:t>
            </a:r>
          </a:p>
          <a:p>
            <a:r>
              <a:rPr lang="en-GB" sz="3600" dirty="0" smtClean="0"/>
              <a:t>laboratory </a:t>
            </a:r>
            <a:r>
              <a:rPr lang="en-GB" sz="3600" dirty="0"/>
              <a:t>data</a:t>
            </a:r>
          </a:p>
          <a:p>
            <a:r>
              <a:rPr lang="en-GB" sz="3600" dirty="0" smtClean="0"/>
              <a:t>post-mortem </a:t>
            </a:r>
            <a:r>
              <a:rPr lang="en-GB" sz="3600" dirty="0"/>
              <a:t>findings</a:t>
            </a:r>
            <a:endParaRPr lang="en-US" altLang="en-US" sz="3300" b="1" dirty="0" smtClean="0">
              <a:solidFill>
                <a:srgbClr val="0070C0"/>
              </a:solidFill>
            </a:endParaRPr>
          </a:p>
          <a:p>
            <a:pPr marL="800100" indent="-571500">
              <a:spcBef>
                <a:spcPct val="100000"/>
              </a:spcBef>
              <a:buFont typeface="Wingdings" panose="05000000000000000000" pitchFamily="2" charset="2"/>
              <a:buChar char="q"/>
            </a:pPr>
            <a:r>
              <a:rPr lang="en-GB" sz="3600" b="1" dirty="0" smtClean="0">
                <a:solidFill>
                  <a:srgbClr val="0070C0"/>
                </a:solidFill>
              </a:rPr>
              <a:t>Source </a:t>
            </a:r>
            <a:r>
              <a:rPr lang="en-GB" sz="3600" b="1" dirty="0">
                <a:solidFill>
                  <a:srgbClr val="0070C0"/>
                </a:solidFill>
              </a:rPr>
              <a:t>of cases</a:t>
            </a:r>
            <a:r>
              <a:rPr lang="en-GB" sz="3600" dirty="0"/>
              <a:t/>
            </a:r>
            <a:br>
              <a:rPr lang="en-GB" sz="3600" dirty="0"/>
            </a:br>
            <a:r>
              <a:rPr lang="en-GB" sz="3600" dirty="0" err="1"/>
              <a:t>Cases</a:t>
            </a:r>
            <a:r>
              <a:rPr lang="en-GB" sz="3600" dirty="0"/>
              <a:t> </a:t>
            </a:r>
            <a:r>
              <a:rPr lang="en-GB" sz="3600" dirty="0" smtClean="0"/>
              <a:t>may </a:t>
            </a:r>
            <a:r>
              <a:rPr lang="en-GB" sz="3600" dirty="0"/>
              <a:t>be recruited from </a:t>
            </a:r>
            <a:r>
              <a:rPr lang="en-GB" sz="3600" b="1" dirty="0"/>
              <a:t>a hospital</a:t>
            </a:r>
            <a:r>
              <a:rPr lang="en-GB" sz="3600" dirty="0"/>
              <a:t>, </a:t>
            </a:r>
            <a:r>
              <a:rPr lang="en-GB" sz="3600" b="1" dirty="0"/>
              <a:t>clinic, GP registers </a:t>
            </a:r>
            <a:r>
              <a:rPr lang="en-GB" sz="3600" dirty="0"/>
              <a:t>or may be </a:t>
            </a:r>
            <a:r>
              <a:rPr lang="en-GB" sz="3600" b="1" dirty="0"/>
              <a:t>population bases</a:t>
            </a:r>
            <a:r>
              <a:rPr lang="en-GB" sz="3600" dirty="0"/>
              <a:t>. Population based case control studies are generally more expensive and difficult to conduct.</a:t>
            </a:r>
          </a:p>
          <a:p>
            <a:pPr marL="457200">
              <a:spcBef>
                <a:spcPct val="100000"/>
              </a:spcBef>
            </a:pPr>
            <a:endParaRPr lang="en-US" altLang="en-US" sz="3300" dirty="0"/>
          </a:p>
        </p:txBody>
      </p:sp>
    </p:spTree>
    <p:extLst>
      <p:ext uri="{BB962C8B-B14F-4D97-AF65-F5344CB8AC3E}">
        <p14:creationId xmlns:p14="http://schemas.microsoft.com/office/powerpoint/2010/main" xmlns="" val="4050817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z="4000" dirty="0"/>
              <a:t>Selecting Cases (cont.)</a:t>
            </a:r>
            <a:endParaRPr lang="en-US" altLang="en-US" dirty="0" smtClean="0"/>
          </a:p>
        </p:txBody>
      </p:sp>
      <p:sp>
        <p:nvSpPr>
          <p:cNvPr id="9219" name="Rectangle 3"/>
          <p:cNvSpPr>
            <a:spLocks noGrp="1" noChangeArrowheads="1"/>
          </p:cNvSpPr>
          <p:nvPr>
            <p:ph type="body" idx="1"/>
          </p:nvPr>
        </p:nvSpPr>
        <p:spPr>
          <a:xfrm>
            <a:off x="1122218" y="1551710"/>
            <a:ext cx="9337964" cy="4691064"/>
          </a:xfrm>
        </p:spPr>
        <p:txBody>
          <a:bodyPr>
            <a:normAutofit lnSpcReduction="10000"/>
          </a:bodyPr>
          <a:lstStyle/>
          <a:p>
            <a:pPr marL="636587" indent="-457200">
              <a:buFont typeface="Wingdings" panose="05000000000000000000" pitchFamily="2" charset="2"/>
              <a:buChar char="q"/>
            </a:pPr>
            <a:r>
              <a:rPr lang="en-US" altLang="en-US" sz="3200" b="1" dirty="0" smtClean="0">
                <a:solidFill>
                  <a:srgbClr val="0070C0"/>
                </a:solidFill>
                <a:latin typeface="Arial" panose="020B0604020202020204" pitchFamily="34" charset="0"/>
                <a:cs typeface="Courier New" panose="02070309020205020404" pitchFamily="49" charset="0"/>
              </a:rPr>
              <a:t>Selection may be from </a:t>
            </a:r>
            <a:r>
              <a:rPr lang="en-US" altLang="en-US" sz="3200" b="1" i="1" dirty="0" smtClean="0">
                <a:solidFill>
                  <a:srgbClr val="0070C0"/>
                </a:solidFill>
                <a:latin typeface="Arial" panose="020B0604020202020204" pitchFamily="34" charset="0"/>
                <a:cs typeface="Courier New" panose="02070309020205020404" pitchFamily="49" charset="0"/>
              </a:rPr>
              <a:t>incident</a:t>
            </a:r>
            <a:r>
              <a:rPr lang="en-US" altLang="en-US" sz="3200" b="1" dirty="0" smtClean="0">
                <a:solidFill>
                  <a:srgbClr val="0070C0"/>
                </a:solidFill>
                <a:latin typeface="Arial" panose="020B0604020202020204" pitchFamily="34" charset="0"/>
                <a:cs typeface="Courier New" panose="02070309020205020404" pitchFamily="49" charset="0"/>
              </a:rPr>
              <a:t> or </a:t>
            </a:r>
            <a:r>
              <a:rPr lang="en-US" altLang="en-US" sz="3200" b="1" i="1" dirty="0" smtClean="0">
                <a:solidFill>
                  <a:srgbClr val="0070C0"/>
                </a:solidFill>
                <a:latin typeface="Arial" panose="020B0604020202020204" pitchFamily="34" charset="0"/>
                <a:cs typeface="Courier New" panose="02070309020205020404" pitchFamily="49" charset="0"/>
              </a:rPr>
              <a:t>prevalent</a:t>
            </a:r>
            <a:r>
              <a:rPr lang="en-US" altLang="en-US" sz="3200" b="1" dirty="0" smtClean="0">
                <a:solidFill>
                  <a:srgbClr val="0070C0"/>
                </a:solidFill>
                <a:latin typeface="Arial" panose="020B0604020202020204" pitchFamily="34" charset="0"/>
                <a:cs typeface="Courier New" panose="02070309020205020404" pitchFamily="49" charset="0"/>
              </a:rPr>
              <a:t> cases:</a:t>
            </a:r>
          </a:p>
          <a:p>
            <a:pPr indent="-49213">
              <a:buFontTx/>
              <a:buNone/>
            </a:pPr>
            <a:endParaRPr lang="en-US" altLang="en-US" sz="3200" dirty="0" smtClean="0">
              <a:latin typeface="Arial" panose="020B0604020202020204" pitchFamily="34" charset="0"/>
              <a:cs typeface="Times New Roman" panose="02020603050405020304" pitchFamily="18" charset="0"/>
            </a:endParaRPr>
          </a:p>
          <a:p>
            <a:pPr indent="-49213"/>
            <a:r>
              <a:rPr lang="en-US" altLang="en-US" sz="3200" b="1" dirty="0" smtClean="0">
                <a:latin typeface="Arial" panose="020B0604020202020204" pitchFamily="34" charset="0"/>
                <a:cs typeface="Courier New" panose="02070309020205020404" pitchFamily="49" charset="0"/>
              </a:rPr>
              <a:t>	Incident cases are those derived from </a:t>
            </a:r>
            <a:r>
              <a:rPr lang="en-US" altLang="en-US" sz="3200" b="1" dirty="0" smtClean="0">
                <a:solidFill>
                  <a:schemeClr val="tx2"/>
                </a:solidFill>
                <a:latin typeface="Arial" panose="020B0604020202020204" pitchFamily="34" charset="0"/>
                <a:cs typeface="Courier New" panose="02070309020205020404" pitchFamily="49" charset="0"/>
              </a:rPr>
              <a:t>ongoing ascertainment of cases over time (</a:t>
            </a:r>
            <a:r>
              <a:rPr lang="en-GB" altLang="en-US" sz="3200" b="1" dirty="0">
                <a:solidFill>
                  <a:schemeClr val="tx2"/>
                </a:solidFill>
                <a:latin typeface="Arial" panose="020B0604020202020204" pitchFamily="34" charset="0"/>
                <a:cs typeface="Courier New" panose="02070309020205020404" pitchFamily="49" charset="0"/>
              </a:rPr>
              <a:t>newly diagnosed during a defined time </a:t>
            </a:r>
            <a:r>
              <a:rPr lang="en-GB" altLang="en-US" sz="3200" b="1" dirty="0" smtClean="0">
                <a:solidFill>
                  <a:schemeClr val="tx2"/>
                </a:solidFill>
                <a:latin typeface="Arial" panose="020B0604020202020204" pitchFamily="34" charset="0"/>
                <a:cs typeface="Courier New" panose="02070309020205020404" pitchFamily="49" charset="0"/>
              </a:rPr>
              <a:t>period)</a:t>
            </a:r>
            <a:r>
              <a:rPr lang="en-US" altLang="en-US" sz="3200" b="1" dirty="0" smtClean="0">
                <a:solidFill>
                  <a:schemeClr val="tx2"/>
                </a:solidFill>
                <a:latin typeface="Arial" panose="020B0604020202020204" pitchFamily="34" charset="0"/>
                <a:cs typeface="Courier New" panose="02070309020205020404" pitchFamily="49" charset="0"/>
              </a:rPr>
              <a:t>.</a:t>
            </a:r>
            <a:endParaRPr lang="en-US" altLang="en-US" sz="3200" dirty="0" smtClean="0">
              <a:solidFill>
                <a:schemeClr val="tx2"/>
              </a:solidFill>
              <a:latin typeface="Arial" panose="020B0604020202020204" pitchFamily="34" charset="0"/>
              <a:cs typeface="Times New Roman" panose="02020603050405020304" pitchFamily="18" charset="0"/>
            </a:endParaRPr>
          </a:p>
          <a:p>
            <a:pPr indent="-49213">
              <a:buFontTx/>
              <a:buNone/>
            </a:pPr>
            <a:endParaRPr lang="en-US" altLang="en-US" sz="3200" b="1" dirty="0" smtClean="0">
              <a:solidFill>
                <a:schemeClr val="tx2"/>
              </a:solidFill>
              <a:latin typeface="Arial" panose="020B0604020202020204" pitchFamily="34" charset="0"/>
              <a:cs typeface="Courier New" panose="02070309020205020404" pitchFamily="49" charset="0"/>
            </a:endParaRPr>
          </a:p>
          <a:p>
            <a:pPr indent="-49213"/>
            <a:r>
              <a:rPr lang="en-US" altLang="en-US" sz="3200" b="1" dirty="0" smtClean="0">
                <a:latin typeface="Arial" panose="020B0604020202020204" pitchFamily="34" charset="0"/>
                <a:cs typeface="Courier New" panose="02070309020205020404" pitchFamily="49" charset="0"/>
              </a:rPr>
              <a:t>	Prevalent cases are derived from a </a:t>
            </a:r>
            <a:r>
              <a:rPr lang="en-US" altLang="en-US" sz="3200" b="1" dirty="0" smtClean="0">
                <a:solidFill>
                  <a:schemeClr val="tx2"/>
                </a:solidFill>
                <a:latin typeface="Arial" panose="020B0604020202020204" pitchFamily="34" charset="0"/>
                <a:cs typeface="Courier New" panose="02070309020205020404" pitchFamily="49" charset="0"/>
              </a:rPr>
              <a:t>cross-sectional survey (</a:t>
            </a:r>
            <a:r>
              <a:rPr lang="en-GB" sz="3200" b="1" dirty="0" smtClean="0">
                <a:solidFill>
                  <a:schemeClr val="tx2"/>
                </a:solidFill>
                <a:latin typeface="Arial" panose="020B0604020202020204" pitchFamily="34" charset="0"/>
                <a:cs typeface="Courier New" panose="02070309020205020404" pitchFamily="49" charset="0"/>
              </a:rPr>
              <a:t>existing cases). </a:t>
            </a:r>
            <a:endParaRPr lang="en-US" altLang="en-US" sz="3200" b="1" dirty="0">
              <a:solidFill>
                <a:schemeClr val="tx2"/>
              </a:solidFill>
              <a:latin typeface="Arial" panose="020B0604020202020204" pitchFamily="34" charset="0"/>
              <a:cs typeface="Courier New" panose="02070309020205020404" pitchFamily="49" charset="0"/>
            </a:endParaRPr>
          </a:p>
          <a:p>
            <a:pPr indent="-49213"/>
            <a:endParaRPr lang="en-US" altLang="en-US" sz="3000" b="1" dirty="0"/>
          </a:p>
        </p:txBody>
      </p:sp>
    </p:spTree>
    <p:extLst>
      <p:ext uri="{BB962C8B-B14F-4D97-AF65-F5344CB8AC3E}">
        <p14:creationId xmlns:p14="http://schemas.microsoft.com/office/powerpoint/2010/main" xmlns="" val="2779860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2762</TotalTime>
  <Words>3391</Words>
  <Application>Microsoft Office PowerPoint</Application>
  <PresentationFormat>Custom</PresentationFormat>
  <Paragraphs>558</Paragraphs>
  <Slides>76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78" baseType="lpstr">
      <vt:lpstr>Office Theme</vt:lpstr>
      <vt:lpstr>Clip</vt:lpstr>
      <vt:lpstr>Analytical study designs</vt:lpstr>
      <vt:lpstr>Slide 2</vt:lpstr>
      <vt:lpstr>Slide 3</vt:lpstr>
      <vt:lpstr>Case-Control Studies</vt:lpstr>
      <vt:lpstr>Case-Control Studies</vt:lpstr>
      <vt:lpstr>FEATURES OF CASE-CONTROL STUDIES</vt:lpstr>
      <vt:lpstr>Case Control Study Design</vt:lpstr>
      <vt:lpstr>Selecting Cases</vt:lpstr>
      <vt:lpstr>Selecting Cases (cont.)</vt:lpstr>
      <vt:lpstr>Selecting Cases (cont.)</vt:lpstr>
      <vt:lpstr>Slide 11</vt:lpstr>
      <vt:lpstr>Selecting Controls</vt:lpstr>
      <vt:lpstr>Selecting Controls (cont.)</vt:lpstr>
      <vt:lpstr>Measuring exposure status (Ascertainment of exposure) </vt:lpstr>
      <vt:lpstr>Analysis:</vt:lpstr>
      <vt:lpstr>Odds Ratio (OR)</vt:lpstr>
      <vt:lpstr>Calculating the Odds Ratio</vt:lpstr>
      <vt:lpstr>Slide 18</vt:lpstr>
      <vt:lpstr>Interpreting the Odds Ratio</vt:lpstr>
      <vt:lpstr>Interpreting the Odds Ratio</vt:lpstr>
      <vt:lpstr>Limitations Of C-C studies:</vt:lpstr>
      <vt:lpstr>SOME IMPORTANT DISCOVERIES MADE IN CASE CONTROL STUDIES</vt:lpstr>
      <vt:lpstr>Slide 23</vt:lpstr>
      <vt:lpstr>Cohort studies</vt:lpstr>
      <vt:lpstr>What is a cohort? </vt:lpstr>
      <vt:lpstr>Slide 26</vt:lpstr>
      <vt:lpstr>Cohort study is undertaken to support the existence of association between suspected cause and disease</vt:lpstr>
      <vt:lpstr>Case-control vs cohort</vt:lpstr>
      <vt:lpstr>Types of cohort study </vt:lpstr>
      <vt:lpstr>Prospective vs retrospective cohort studies</vt:lpstr>
      <vt:lpstr>Retrospective cohort VS case-control</vt:lpstr>
      <vt:lpstr>Elements of cohort study </vt:lpstr>
      <vt:lpstr>Slide 33</vt:lpstr>
      <vt:lpstr>Selection of study population </vt:lpstr>
      <vt:lpstr>Selection of comparison group, Unexposed group? </vt:lpstr>
      <vt:lpstr>Exposure assessment </vt:lpstr>
      <vt:lpstr>Follow-up and outcomes </vt:lpstr>
      <vt:lpstr>Follow-up and outcomes (cont.)</vt:lpstr>
      <vt:lpstr>Analysis</vt:lpstr>
      <vt:lpstr>Risk and Rates</vt:lpstr>
      <vt:lpstr>Slide 41</vt:lpstr>
      <vt:lpstr>Risk ratio</vt:lpstr>
      <vt:lpstr>Incidence rate</vt:lpstr>
      <vt:lpstr>Estimation of risk</vt:lpstr>
      <vt:lpstr>Example</vt:lpstr>
      <vt:lpstr>Rate ratio</vt:lpstr>
      <vt:lpstr>Example</vt:lpstr>
      <vt:lpstr>Slide 48</vt:lpstr>
      <vt:lpstr>Attributable Risk (Rate difference) </vt:lpstr>
      <vt:lpstr>Estimation of Risk</vt:lpstr>
      <vt:lpstr>Slide 51</vt:lpstr>
      <vt:lpstr>Slide 52</vt:lpstr>
      <vt:lpstr>Slide 53</vt:lpstr>
      <vt:lpstr>Analysis (risk / odds ratio example)</vt:lpstr>
      <vt:lpstr>Cohort studies - strengths </vt:lpstr>
      <vt:lpstr>Cohort studies - limitations </vt:lpstr>
      <vt:lpstr>Analytical cross-sectional study</vt:lpstr>
      <vt:lpstr>Brief Summary: Cross-sectional studies </vt:lpstr>
      <vt:lpstr>Analytical cross-sectional studies </vt:lpstr>
      <vt:lpstr>Cross-sectional studies</vt:lpstr>
      <vt:lpstr>Analytical cross-sectional studies </vt:lpstr>
      <vt:lpstr>Analysis </vt:lpstr>
      <vt:lpstr>Slide 63</vt:lpstr>
      <vt:lpstr>Analysis </vt:lpstr>
      <vt:lpstr>Advantages </vt:lpstr>
      <vt:lpstr>Disadvantages </vt:lpstr>
      <vt:lpstr>Analysis example (cross-sectional study)</vt:lpstr>
      <vt:lpstr>Slide 68</vt:lpstr>
      <vt:lpstr>Calculating prevalence </vt:lpstr>
      <vt:lpstr>Example:</vt:lpstr>
      <vt:lpstr>Prevalence of disease = (a+c) / (a+b+c+d) = 100/1000 = 0.1 (10%) The disease occurs in 10% of the study population Prevalence of exposure = (a+b) / (a+b+c+d) =250/1000 = 0.25 (25%) 25% of the study population are exposed to the risk factor (not active) </vt:lpstr>
      <vt:lpstr>Prevalence of disease in exposed vs unexposed</vt:lpstr>
      <vt:lpstr>The prevalence ratio </vt:lpstr>
      <vt:lpstr>The prevalence odds ratio</vt:lpstr>
      <vt:lpstr>Notes</vt:lpstr>
      <vt:lpstr>Observational Studies  and Timeframe</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israa rawashdeh</dc:creator>
  <cp:lastModifiedBy>INTERNET</cp:lastModifiedBy>
  <cp:revision>85</cp:revision>
  <dcterms:created xsi:type="dcterms:W3CDTF">2018-07-07T18:09:24Z</dcterms:created>
  <dcterms:modified xsi:type="dcterms:W3CDTF">2019-07-18T04:21:07Z</dcterms:modified>
</cp:coreProperties>
</file>