
<file path=[Content_Types].xml><?xml version="1.0" encoding="utf-8"?>
<Types xmlns="http://schemas.openxmlformats.org/package/2006/content-types">
  <Default Extension="bmp" ContentType="image/bmp"/>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92" r:id="rId4"/>
  </p:sldMasterIdLst>
  <p:notesMasterIdLst>
    <p:notesMasterId r:id="rId44"/>
  </p:notesMasterIdLst>
  <p:sldIdLst>
    <p:sldId id="256" r:id="rId5"/>
    <p:sldId id="260" r:id="rId6"/>
    <p:sldId id="265" r:id="rId7"/>
    <p:sldId id="293" r:id="rId8"/>
    <p:sldId id="292" r:id="rId9"/>
    <p:sldId id="272" r:id="rId10"/>
    <p:sldId id="266" r:id="rId11"/>
    <p:sldId id="294" r:id="rId12"/>
    <p:sldId id="267" r:id="rId13"/>
    <p:sldId id="268" r:id="rId14"/>
    <p:sldId id="295" r:id="rId15"/>
    <p:sldId id="296" r:id="rId16"/>
    <p:sldId id="269" r:id="rId17"/>
    <p:sldId id="270" r:id="rId18"/>
    <p:sldId id="271" r:id="rId19"/>
    <p:sldId id="274" r:id="rId20"/>
    <p:sldId id="263" r:id="rId21"/>
    <p:sldId id="262" r:id="rId22"/>
    <p:sldId id="264" r:id="rId23"/>
    <p:sldId id="275" r:id="rId24"/>
    <p:sldId id="276" r:id="rId25"/>
    <p:sldId id="277" r:id="rId26"/>
    <p:sldId id="278" r:id="rId27"/>
    <p:sldId id="279" r:id="rId28"/>
    <p:sldId id="291" r:id="rId29"/>
    <p:sldId id="280" r:id="rId30"/>
    <p:sldId id="297" r:id="rId31"/>
    <p:sldId id="281" r:id="rId32"/>
    <p:sldId id="282" r:id="rId33"/>
    <p:sldId id="283" r:id="rId34"/>
    <p:sldId id="298" r:id="rId35"/>
    <p:sldId id="284" r:id="rId36"/>
    <p:sldId id="285" r:id="rId37"/>
    <p:sldId id="286" r:id="rId38"/>
    <p:sldId id="287" r:id="rId39"/>
    <p:sldId id="288" r:id="rId40"/>
    <p:sldId id="299" r:id="rId41"/>
    <p:sldId id="289" r:id="rId42"/>
    <p:sldId id="30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44" autoAdjust="0"/>
    <p:restoredTop sz="91103" autoAdjust="0"/>
  </p:normalViewPr>
  <p:slideViewPr>
    <p:cSldViewPr snapToGrid="0">
      <p:cViewPr varScale="1">
        <p:scale>
          <a:sx n="61" d="100"/>
          <a:sy n="61" d="100"/>
        </p:scale>
        <p:origin x="136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en.wikipedia.org/wiki/Red_Eye_Records_(label)" TargetMode="External"/><Relationship Id="rId1" Type="http://schemas.openxmlformats.org/officeDocument/2006/relationships/image" Target="../media/image15.png"/><Relationship Id="rId4" Type="http://schemas.openxmlformats.org/officeDocument/2006/relationships/hyperlink" Target="http://simple.wikipedia.org/wiki/File:Eye_I.jpg"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en.wikipedia.org/wiki/Red_Eye_Records_(label)" TargetMode="External"/><Relationship Id="rId1" Type="http://schemas.openxmlformats.org/officeDocument/2006/relationships/image" Target="../media/image15.png"/><Relationship Id="rId4" Type="http://schemas.openxmlformats.org/officeDocument/2006/relationships/hyperlink" Target="http://simple.wikipedia.org/wiki/File:Eye_I.jp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8955F3-F79A-4B02-A022-B6690AC447A2}"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CA"/>
        </a:p>
      </dgm:t>
    </dgm:pt>
    <dgm:pt modelId="{545C22DC-3A55-4C8B-879F-9BBE112D106A}">
      <dgm:prSet phldrT="[Text]"/>
      <dgm:spPr/>
      <dgm:t>
        <a:bodyPr/>
        <a:lstStyle/>
        <a:p>
          <a:r>
            <a:rPr lang="en-CA" dirty="0"/>
            <a:t>With pain</a:t>
          </a:r>
        </a:p>
      </dgm:t>
    </dgm:pt>
    <dgm:pt modelId="{E5BFFBE9-4327-4373-9C64-F5E07096EEB4}" type="parTrans" cxnId="{3D84F65E-B44F-44BC-A6FF-32B05D4D332D}">
      <dgm:prSet/>
      <dgm:spPr/>
      <dgm:t>
        <a:bodyPr/>
        <a:lstStyle/>
        <a:p>
          <a:endParaRPr lang="en-CA"/>
        </a:p>
      </dgm:t>
    </dgm:pt>
    <dgm:pt modelId="{13F040DD-EBF7-4CB9-B795-8FD2B77263A4}" type="sibTrans" cxnId="{3D84F65E-B44F-44BC-A6FF-32B05D4D332D}">
      <dgm:prSet/>
      <dgm:spPr/>
      <dgm:t>
        <a:bodyPr/>
        <a:lstStyle/>
        <a:p>
          <a:endParaRPr lang="en-CA"/>
        </a:p>
      </dgm:t>
    </dgm:pt>
    <dgm:pt modelId="{28EE2657-05DB-4F59-B2AA-1151EDA461BC}">
      <dgm:prSet phldrT="[Text]"/>
      <dgm:spPr/>
      <dgm:t>
        <a:bodyPr/>
        <a:lstStyle/>
        <a:p>
          <a:r>
            <a:rPr lang="en-CA" dirty="0"/>
            <a:t>Closed angle glaucoma</a:t>
          </a:r>
        </a:p>
      </dgm:t>
    </dgm:pt>
    <dgm:pt modelId="{A3AAD7F7-02FC-4C76-B28A-354E3562597B}" type="parTrans" cxnId="{13585C39-BC61-45A4-A455-C58B6588CCB6}">
      <dgm:prSet/>
      <dgm:spPr/>
      <dgm:t>
        <a:bodyPr/>
        <a:lstStyle/>
        <a:p>
          <a:endParaRPr lang="en-CA"/>
        </a:p>
      </dgm:t>
    </dgm:pt>
    <dgm:pt modelId="{2FBD2BD5-8B8E-4F42-8136-34AC7F5137C5}" type="sibTrans" cxnId="{13585C39-BC61-45A4-A455-C58B6588CCB6}">
      <dgm:prSet/>
      <dgm:spPr/>
      <dgm:t>
        <a:bodyPr/>
        <a:lstStyle/>
        <a:p>
          <a:endParaRPr lang="en-CA"/>
        </a:p>
      </dgm:t>
    </dgm:pt>
    <dgm:pt modelId="{0DD16BCB-3F3F-4D90-99B7-45758B199A21}">
      <dgm:prSet phldrT="[Text]"/>
      <dgm:spPr/>
      <dgm:t>
        <a:bodyPr/>
        <a:lstStyle/>
        <a:p>
          <a:r>
            <a:rPr lang="en-CA" dirty="0"/>
            <a:t>Keratitis</a:t>
          </a:r>
        </a:p>
      </dgm:t>
    </dgm:pt>
    <dgm:pt modelId="{0F4C096E-923A-49E2-8FC5-0B39AED8710F}" type="parTrans" cxnId="{832C8991-380A-43A4-A2DF-F440F5703A7A}">
      <dgm:prSet/>
      <dgm:spPr/>
      <dgm:t>
        <a:bodyPr/>
        <a:lstStyle/>
        <a:p>
          <a:endParaRPr lang="en-CA"/>
        </a:p>
      </dgm:t>
    </dgm:pt>
    <dgm:pt modelId="{9897316D-3F66-459D-8D91-813DD7F8A53B}" type="sibTrans" cxnId="{832C8991-380A-43A4-A2DF-F440F5703A7A}">
      <dgm:prSet/>
      <dgm:spPr/>
      <dgm:t>
        <a:bodyPr/>
        <a:lstStyle/>
        <a:p>
          <a:endParaRPr lang="en-CA"/>
        </a:p>
      </dgm:t>
    </dgm:pt>
    <dgm:pt modelId="{30736981-2BB4-42A9-A482-2702E2A81ACE}">
      <dgm:prSet phldrT="[Text]"/>
      <dgm:spPr/>
      <dgm:t>
        <a:bodyPr/>
        <a:lstStyle/>
        <a:p>
          <a:r>
            <a:rPr lang="en-CA" dirty="0"/>
            <a:t>Without pain</a:t>
          </a:r>
        </a:p>
      </dgm:t>
    </dgm:pt>
    <dgm:pt modelId="{D0CF111F-A450-43E5-B4A2-5FBC47F26BF0}" type="parTrans" cxnId="{3B554645-FDF8-4180-9ABE-F1A11405A293}">
      <dgm:prSet/>
      <dgm:spPr/>
      <dgm:t>
        <a:bodyPr/>
        <a:lstStyle/>
        <a:p>
          <a:endParaRPr lang="en-CA"/>
        </a:p>
      </dgm:t>
    </dgm:pt>
    <dgm:pt modelId="{2AA2D56B-1656-4DB8-8331-45B7E5E61F49}" type="sibTrans" cxnId="{3B554645-FDF8-4180-9ABE-F1A11405A293}">
      <dgm:prSet/>
      <dgm:spPr/>
      <dgm:t>
        <a:bodyPr/>
        <a:lstStyle/>
        <a:p>
          <a:endParaRPr lang="en-CA"/>
        </a:p>
      </dgm:t>
    </dgm:pt>
    <dgm:pt modelId="{128CB5F5-324A-4320-BE29-C28C8BEA9B2D}">
      <dgm:prSet phldrT="[Text]"/>
      <dgm:spPr/>
      <dgm:t>
        <a:bodyPr/>
        <a:lstStyle/>
        <a:p>
          <a:r>
            <a:rPr lang="en-CA" dirty="0"/>
            <a:t>Macular edema </a:t>
          </a:r>
        </a:p>
      </dgm:t>
    </dgm:pt>
    <dgm:pt modelId="{2D587FDA-112B-4777-A4ED-95981547FC75}" type="parTrans" cxnId="{845B95D8-4F58-4E98-88F0-2C19FB96D4AE}">
      <dgm:prSet/>
      <dgm:spPr/>
      <dgm:t>
        <a:bodyPr/>
        <a:lstStyle/>
        <a:p>
          <a:endParaRPr lang="en-CA"/>
        </a:p>
      </dgm:t>
    </dgm:pt>
    <dgm:pt modelId="{DD4D68DA-9D1B-4262-B304-6FABD3D015CB}" type="sibTrans" cxnId="{845B95D8-4F58-4E98-88F0-2C19FB96D4AE}">
      <dgm:prSet/>
      <dgm:spPr/>
      <dgm:t>
        <a:bodyPr/>
        <a:lstStyle/>
        <a:p>
          <a:endParaRPr lang="en-CA"/>
        </a:p>
      </dgm:t>
    </dgm:pt>
    <dgm:pt modelId="{F159B406-6DB1-494E-8B6D-DAD670AB244C}">
      <dgm:prSet phldrT="[Text]"/>
      <dgm:spPr/>
      <dgm:t>
        <a:bodyPr/>
        <a:lstStyle/>
        <a:p>
          <a:r>
            <a:rPr lang="en-CA" dirty="0"/>
            <a:t>Retinal artery occlusion </a:t>
          </a:r>
        </a:p>
      </dgm:t>
    </dgm:pt>
    <dgm:pt modelId="{58AB0574-4821-4FB2-B329-BD7F02ED161A}" type="parTrans" cxnId="{ADABB7EA-195A-4C0F-A68C-713D702B6C16}">
      <dgm:prSet/>
      <dgm:spPr/>
      <dgm:t>
        <a:bodyPr/>
        <a:lstStyle/>
        <a:p>
          <a:endParaRPr lang="en-CA"/>
        </a:p>
      </dgm:t>
    </dgm:pt>
    <dgm:pt modelId="{C19C0B7A-07C7-4713-A050-652F738A88AE}" type="sibTrans" cxnId="{ADABB7EA-195A-4C0F-A68C-713D702B6C16}">
      <dgm:prSet/>
      <dgm:spPr/>
      <dgm:t>
        <a:bodyPr/>
        <a:lstStyle/>
        <a:p>
          <a:endParaRPr lang="en-CA"/>
        </a:p>
      </dgm:t>
    </dgm:pt>
    <dgm:pt modelId="{18AEB722-B6EB-417F-A9EC-90B19478F70B}">
      <dgm:prSet phldrT="[Text]"/>
      <dgm:spPr/>
      <dgm:t>
        <a:bodyPr/>
        <a:lstStyle/>
        <a:p>
          <a:r>
            <a:rPr lang="en-CA" dirty="0"/>
            <a:t>endophthalmitis</a:t>
          </a:r>
        </a:p>
      </dgm:t>
    </dgm:pt>
    <dgm:pt modelId="{AE315657-78F2-4BD2-B9E7-CA59D60D74FE}" type="parTrans" cxnId="{70780446-B870-45C2-B168-3CF8DF80A982}">
      <dgm:prSet/>
      <dgm:spPr/>
      <dgm:t>
        <a:bodyPr/>
        <a:lstStyle/>
        <a:p>
          <a:endParaRPr lang="en-CA"/>
        </a:p>
      </dgm:t>
    </dgm:pt>
    <dgm:pt modelId="{E7D26251-19F5-458A-8BFA-7A3B99D97803}" type="sibTrans" cxnId="{70780446-B870-45C2-B168-3CF8DF80A982}">
      <dgm:prSet/>
      <dgm:spPr/>
      <dgm:t>
        <a:bodyPr/>
        <a:lstStyle/>
        <a:p>
          <a:endParaRPr lang="en-CA"/>
        </a:p>
      </dgm:t>
    </dgm:pt>
    <dgm:pt modelId="{9A999A1F-C914-4597-B61F-0A1B12EBF4E7}">
      <dgm:prSet phldrT="[Text]"/>
      <dgm:spPr/>
      <dgm:t>
        <a:bodyPr/>
        <a:lstStyle/>
        <a:p>
          <a:r>
            <a:rPr lang="en-CA" dirty="0"/>
            <a:t>Uveitis</a:t>
          </a:r>
        </a:p>
      </dgm:t>
    </dgm:pt>
    <dgm:pt modelId="{DBFBCC31-89AB-4958-8738-8242FC411E46}" type="parTrans" cxnId="{F25ECFF3-CE80-4FB7-A2FC-A31155545E39}">
      <dgm:prSet/>
      <dgm:spPr/>
      <dgm:t>
        <a:bodyPr/>
        <a:lstStyle/>
        <a:p>
          <a:endParaRPr lang="en-CA"/>
        </a:p>
      </dgm:t>
    </dgm:pt>
    <dgm:pt modelId="{1268CAB9-51EE-487D-ADFF-EB71E3024688}" type="sibTrans" cxnId="{F25ECFF3-CE80-4FB7-A2FC-A31155545E39}">
      <dgm:prSet/>
      <dgm:spPr/>
      <dgm:t>
        <a:bodyPr/>
        <a:lstStyle/>
        <a:p>
          <a:endParaRPr lang="en-CA"/>
        </a:p>
      </dgm:t>
    </dgm:pt>
    <dgm:pt modelId="{9227CD3F-9D52-41D2-AF4E-CD7F039EF6CB}">
      <dgm:prSet phldrT="[Text]"/>
      <dgm:spPr/>
      <dgm:t>
        <a:bodyPr/>
        <a:lstStyle/>
        <a:p>
          <a:endParaRPr lang="en-CA" dirty="0"/>
        </a:p>
      </dgm:t>
    </dgm:pt>
    <dgm:pt modelId="{AB16C5C3-2D78-4A9C-92FA-E7EDBDCE3D00}" type="parTrans" cxnId="{CA59E954-D84F-46EB-8184-99696E78FBC2}">
      <dgm:prSet/>
      <dgm:spPr/>
      <dgm:t>
        <a:bodyPr/>
        <a:lstStyle/>
        <a:p>
          <a:endParaRPr lang="en-CA"/>
        </a:p>
      </dgm:t>
    </dgm:pt>
    <dgm:pt modelId="{54EF1517-57EF-439A-9D65-D2A91CDC5C52}" type="sibTrans" cxnId="{CA59E954-D84F-46EB-8184-99696E78FBC2}">
      <dgm:prSet/>
      <dgm:spPr/>
      <dgm:t>
        <a:bodyPr/>
        <a:lstStyle/>
        <a:p>
          <a:endParaRPr lang="en-CA"/>
        </a:p>
      </dgm:t>
    </dgm:pt>
    <dgm:pt modelId="{7D8538BF-F5F4-4EB3-A775-4EDDCA0DFDDD}">
      <dgm:prSet phldrT="[Text]"/>
      <dgm:spPr/>
      <dgm:t>
        <a:bodyPr/>
        <a:lstStyle/>
        <a:p>
          <a:endParaRPr lang="en-CA" dirty="0"/>
        </a:p>
      </dgm:t>
    </dgm:pt>
    <dgm:pt modelId="{46EB5028-64EF-4B7B-B51C-2AF1C7CAA8D5}" type="parTrans" cxnId="{6324547D-D53C-4045-8DB0-F4F9D120DD29}">
      <dgm:prSet/>
      <dgm:spPr/>
      <dgm:t>
        <a:bodyPr/>
        <a:lstStyle/>
        <a:p>
          <a:endParaRPr lang="en-CA"/>
        </a:p>
      </dgm:t>
    </dgm:pt>
    <dgm:pt modelId="{38ADFA3A-1439-4ECD-87BB-96183F8CB4DA}" type="sibTrans" cxnId="{6324547D-D53C-4045-8DB0-F4F9D120DD29}">
      <dgm:prSet/>
      <dgm:spPr/>
      <dgm:t>
        <a:bodyPr/>
        <a:lstStyle/>
        <a:p>
          <a:endParaRPr lang="en-CA"/>
        </a:p>
      </dgm:t>
    </dgm:pt>
    <dgm:pt modelId="{864DDF0F-6D00-42C6-AD75-738AA6037D6D}">
      <dgm:prSet phldrT="[Text]"/>
      <dgm:spPr/>
      <dgm:t>
        <a:bodyPr/>
        <a:lstStyle/>
        <a:p>
          <a:r>
            <a:rPr lang="en-CA" dirty="0"/>
            <a:t>Retinal detachment</a:t>
          </a:r>
        </a:p>
      </dgm:t>
    </dgm:pt>
    <dgm:pt modelId="{EC6D08DC-3C12-4265-A929-A00C9918AA84}" type="parTrans" cxnId="{D9B23877-2022-447E-B7E2-B6056737DCFB}">
      <dgm:prSet/>
      <dgm:spPr/>
      <dgm:t>
        <a:bodyPr/>
        <a:lstStyle/>
        <a:p>
          <a:pPr rtl="1"/>
          <a:endParaRPr lang="ar-SA"/>
        </a:p>
      </dgm:t>
    </dgm:pt>
    <dgm:pt modelId="{682FA947-8362-4936-92B8-2B86F6F8A964}" type="sibTrans" cxnId="{D9B23877-2022-447E-B7E2-B6056737DCFB}">
      <dgm:prSet/>
      <dgm:spPr/>
      <dgm:t>
        <a:bodyPr/>
        <a:lstStyle/>
        <a:p>
          <a:pPr rtl="1"/>
          <a:endParaRPr lang="ar-SA"/>
        </a:p>
      </dgm:t>
    </dgm:pt>
    <dgm:pt modelId="{0FF27B1E-04C4-485A-AC81-114746163D6F}">
      <dgm:prSet phldrT="[Text]"/>
      <dgm:spPr/>
      <dgm:t>
        <a:bodyPr/>
        <a:lstStyle/>
        <a:p>
          <a:r>
            <a:rPr lang="en-CA" dirty="0"/>
            <a:t>Retinal hemorrhage</a:t>
          </a:r>
        </a:p>
      </dgm:t>
    </dgm:pt>
    <dgm:pt modelId="{F54C5884-71C3-44BF-B6C9-77E86001E4C5}" type="parTrans" cxnId="{26491A20-1FF3-447F-B89D-C389E721E1DE}">
      <dgm:prSet/>
      <dgm:spPr/>
      <dgm:t>
        <a:bodyPr/>
        <a:lstStyle/>
        <a:p>
          <a:pPr rtl="1"/>
          <a:endParaRPr lang="ar-SA"/>
        </a:p>
      </dgm:t>
    </dgm:pt>
    <dgm:pt modelId="{75FDDED0-418C-4036-8F32-000017360099}" type="sibTrans" cxnId="{26491A20-1FF3-447F-B89D-C389E721E1DE}">
      <dgm:prSet/>
      <dgm:spPr/>
      <dgm:t>
        <a:bodyPr/>
        <a:lstStyle/>
        <a:p>
          <a:pPr rtl="1"/>
          <a:endParaRPr lang="ar-SA"/>
        </a:p>
      </dgm:t>
    </dgm:pt>
    <dgm:pt modelId="{CF31D40E-A7B6-40BF-8BD1-CE3ACD8587DE}">
      <dgm:prSet phldrT="[Text]"/>
      <dgm:spPr/>
      <dgm:t>
        <a:bodyPr/>
        <a:lstStyle/>
        <a:p>
          <a:r>
            <a:rPr lang="en-CA" dirty="0"/>
            <a:t>Retinal vein occlusion</a:t>
          </a:r>
        </a:p>
      </dgm:t>
    </dgm:pt>
    <dgm:pt modelId="{B563046A-34BC-448C-84B3-F59C2ADB067B}" type="parTrans" cxnId="{211EEB6C-169F-433C-ADBF-0977F8804F17}">
      <dgm:prSet/>
      <dgm:spPr/>
      <dgm:t>
        <a:bodyPr/>
        <a:lstStyle/>
        <a:p>
          <a:pPr rtl="1"/>
          <a:endParaRPr lang="ar-SA"/>
        </a:p>
      </dgm:t>
    </dgm:pt>
    <dgm:pt modelId="{70A99EE5-C993-4DA8-847E-9CC4CCFC102A}" type="sibTrans" cxnId="{211EEB6C-169F-433C-ADBF-0977F8804F17}">
      <dgm:prSet/>
      <dgm:spPr/>
      <dgm:t>
        <a:bodyPr/>
        <a:lstStyle/>
        <a:p>
          <a:pPr rtl="1"/>
          <a:endParaRPr lang="ar-SA"/>
        </a:p>
      </dgm:t>
    </dgm:pt>
    <dgm:pt modelId="{31D2D1B1-6FB8-47F5-B2D3-954C8F6BF854}">
      <dgm:prSet phldrT="[Text]"/>
      <dgm:spPr/>
      <dgm:t>
        <a:bodyPr/>
        <a:lstStyle/>
        <a:p>
          <a:r>
            <a:rPr lang="en-CA" dirty="0"/>
            <a:t>Optic neuritis!!</a:t>
          </a:r>
        </a:p>
      </dgm:t>
    </dgm:pt>
    <dgm:pt modelId="{42E450FE-7A11-4839-AE9D-D0E06FE572AE}" type="parTrans" cxnId="{18F3C15E-5C66-4524-8DEC-2DD1B11C9484}">
      <dgm:prSet/>
      <dgm:spPr/>
      <dgm:t>
        <a:bodyPr/>
        <a:lstStyle/>
        <a:p>
          <a:pPr rtl="1"/>
          <a:endParaRPr lang="ar-SA"/>
        </a:p>
      </dgm:t>
    </dgm:pt>
    <dgm:pt modelId="{C5143680-1239-45BF-893E-E26F53DE9B38}" type="sibTrans" cxnId="{18F3C15E-5C66-4524-8DEC-2DD1B11C9484}">
      <dgm:prSet/>
      <dgm:spPr/>
      <dgm:t>
        <a:bodyPr/>
        <a:lstStyle/>
        <a:p>
          <a:pPr rtl="1"/>
          <a:endParaRPr lang="ar-SA"/>
        </a:p>
      </dgm:t>
    </dgm:pt>
    <dgm:pt modelId="{21E1FAA3-822B-40AB-8A63-CF3D7CE3F853}" type="pres">
      <dgm:prSet presAssocID="{EA8955F3-F79A-4B02-A022-B6690AC447A2}" presName="linearFlow" presStyleCnt="0">
        <dgm:presLayoutVars>
          <dgm:dir/>
          <dgm:animLvl val="lvl"/>
          <dgm:resizeHandles/>
        </dgm:presLayoutVars>
      </dgm:prSet>
      <dgm:spPr/>
    </dgm:pt>
    <dgm:pt modelId="{6CC6203C-DE5A-4439-9AD0-9729AD72185B}" type="pres">
      <dgm:prSet presAssocID="{545C22DC-3A55-4C8B-879F-9BBE112D106A}" presName="compositeNode" presStyleCnt="0">
        <dgm:presLayoutVars>
          <dgm:bulletEnabled val="1"/>
        </dgm:presLayoutVars>
      </dgm:prSet>
      <dgm:spPr/>
    </dgm:pt>
    <dgm:pt modelId="{33CB7C6F-ED4A-4018-9D65-BCA2159E2BE5}" type="pres">
      <dgm:prSet presAssocID="{545C22DC-3A55-4C8B-879F-9BBE112D106A}" presName="imag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pt>
    <dgm:pt modelId="{D4EAAED9-F053-4B64-A9C5-960BA425D474}" type="pres">
      <dgm:prSet presAssocID="{545C22DC-3A55-4C8B-879F-9BBE112D106A}" presName="childNode" presStyleLbl="node1" presStyleIdx="0" presStyleCnt="2">
        <dgm:presLayoutVars>
          <dgm:bulletEnabled val="1"/>
        </dgm:presLayoutVars>
      </dgm:prSet>
      <dgm:spPr/>
    </dgm:pt>
    <dgm:pt modelId="{C17804C7-6771-4A30-9A96-BAB4A4DE14FA}" type="pres">
      <dgm:prSet presAssocID="{545C22DC-3A55-4C8B-879F-9BBE112D106A}" presName="parentNode" presStyleLbl="revTx" presStyleIdx="0" presStyleCnt="2">
        <dgm:presLayoutVars>
          <dgm:chMax val="0"/>
          <dgm:bulletEnabled val="1"/>
        </dgm:presLayoutVars>
      </dgm:prSet>
      <dgm:spPr/>
    </dgm:pt>
    <dgm:pt modelId="{71452402-6A72-4D47-8982-BE82F1F235D4}" type="pres">
      <dgm:prSet presAssocID="{13F040DD-EBF7-4CB9-B795-8FD2B77263A4}" presName="sibTrans" presStyleCnt="0"/>
      <dgm:spPr/>
    </dgm:pt>
    <dgm:pt modelId="{EE31A407-DB38-40BF-AE7A-74343BA2E3A9}" type="pres">
      <dgm:prSet presAssocID="{30736981-2BB4-42A9-A482-2702E2A81ACE}" presName="compositeNode" presStyleCnt="0">
        <dgm:presLayoutVars>
          <dgm:bulletEnabled val="1"/>
        </dgm:presLayoutVars>
      </dgm:prSet>
      <dgm:spPr/>
    </dgm:pt>
    <dgm:pt modelId="{1B5EAA89-9931-4EA1-BE38-C662874D3062}" type="pres">
      <dgm:prSet presAssocID="{30736981-2BB4-42A9-A482-2702E2A81ACE}" presName="image" presStyleLbl="fgImgPlace1" presStyleIdx="1" presStyleCnt="2" custLinFactNeighborX="44129"/>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000" r="-1000"/>
          </a:stretch>
        </a:blipFill>
      </dgm:spPr>
    </dgm:pt>
    <dgm:pt modelId="{84C0DB5A-B4C1-4E41-9B2C-D3F8034D2369}" type="pres">
      <dgm:prSet presAssocID="{30736981-2BB4-42A9-A482-2702E2A81ACE}" presName="childNode" presStyleLbl="node1" presStyleIdx="1" presStyleCnt="2">
        <dgm:presLayoutVars>
          <dgm:bulletEnabled val="1"/>
        </dgm:presLayoutVars>
      </dgm:prSet>
      <dgm:spPr/>
    </dgm:pt>
    <dgm:pt modelId="{AC493A52-3EEE-4521-B538-47254CE66255}" type="pres">
      <dgm:prSet presAssocID="{30736981-2BB4-42A9-A482-2702E2A81ACE}" presName="parentNode" presStyleLbl="revTx" presStyleIdx="1" presStyleCnt="2">
        <dgm:presLayoutVars>
          <dgm:chMax val="0"/>
          <dgm:bulletEnabled val="1"/>
        </dgm:presLayoutVars>
      </dgm:prSet>
      <dgm:spPr/>
    </dgm:pt>
  </dgm:ptLst>
  <dgm:cxnLst>
    <dgm:cxn modelId="{059A1608-9B39-4C0A-AC6D-FC7AEEF8AEFF}" type="presOf" srcId="{128CB5F5-324A-4320-BE29-C28C8BEA9B2D}" destId="{84C0DB5A-B4C1-4E41-9B2C-D3F8034D2369}" srcOrd="0" destOrd="0" presId="urn:microsoft.com/office/officeart/2005/8/layout/hList2"/>
    <dgm:cxn modelId="{3478E112-688D-4A5B-9E18-D222CC85CE52}" type="presOf" srcId="{31D2D1B1-6FB8-47F5-B2D3-954C8F6BF854}" destId="{D4EAAED9-F053-4B64-A9C5-960BA425D474}" srcOrd="0" destOrd="4" presId="urn:microsoft.com/office/officeart/2005/8/layout/hList2"/>
    <dgm:cxn modelId="{26491A20-1FF3-447F-B89D-C389E721E1DE}" srcId="{30736981-2BB4-42A9-A482-2702E2A81ACE}" destId="{0FF27B1E-04C4-485A-AC81-114746163D6F}" srcOrd="2" destOrd="0" parTransId="{F54C5884-71C3-44BF-B6C9-77E86001E4C5}" sibTransId="{75FDDED0-418C-4036-8F32-000017360099}"/>
    <dgm:cxn modelId="{5B51D025-C5CD-4E8D-88A2-138CAE4CF24F}" type="presOf" srcId="{EA8955F3-F79A-4B02-A022-B6690AC447A2}" destId="{21E1FAA3-822B-40AB-8A63-CF3D7CE3F853}" srcOrd="0" destOrd="0" presId="urn:microsoft.com/office/officeart/2005/8/layout/hList2"/>
    <dgm:cxn modelId="{339EFD2A-5C4A-4815-A0BA-63FF250DFF7D}" type="presOf" srcId="{7D8538BF-F5F4-4EB3-A775-4EDDCA0DFDDD}" destId="{D4EAAED9-F053-4B64-A9C5-960BA425D474}" srcOrd="0" destOrd="5" presId="urn:microsoft.com/office/officeart/2005/8/layout/hList2"/>
    <dgm:cxn modelId="{3609DA33-ADDC-4578-95B6-411ADD1328DC}" type="presOf" srcId="{0DD16BCB-3F3F-4D90-99B7-45758B199A21}" destId="{D4EAAED9-F053-4B64-A9C5-960BA425D474}" srcOrd="0" destOrd="2" presId="urn:microsoft.com/office/officeart/2005/8/layout/hList2"/>
    <dgm:cxn modelId="{13585C39-BC61-45A4-A455-C58B6588CCB6}" srcId="{545C22DC-3A55-4C8B-879F-9BBE112D106A}" destId="{28EE2657-05DB-4F59-B2AA-1151EDA461BC}" srcOrd="0" destOrd="0" parTransId="{A3AAD7F7-02FC-4C76-B28A-354E3562597B}" sibTransId="{2FBD2BD5-8B8E-4F42-8136-34AC7F5137C5}"/>
    <dgm:cxn modelId="{C791E43A-4FC7-4B6C-9DF5-C87A620FCBA1}" type="presOf" srcId="{545C22DC-3A55-4C8B-879F-9BBE112D106A}" destId="{C17804C7-6771-4A30-9A96-BAB4A4DE14FA}" srcOrd="0" destOrd="0" presId="urn:microsoft.com/office/officeart/2005/8/layout/hList2"/>
    <dgm:cxn modelId="{18F3C15E-5C66-4524-8DEC-2DD1B11C9484}" srcId="{545C22DC-3A55-4C8B-879F-9BBE112D106A}" destId="{31D2D1B1-6FB8-47F5-B2D3-954C8F6BF854}" srcOrd="4" destOrd="0" parTransId="{42E450FE-7A11-4839-AE9D-D0E06FE572AE}" sibTransId="{C5143680-1239-45BF-893E-E26F53DE9B38}"/>
    <dgm:cxn modelId="{3D84F65E-B44F-44BC-A6FF-32B05D4D332D}" srcId="{EA8955F3-F79A-4B02-A022-B6690AC447A2}" destId="{545C22DC-3A55-4C8B-879F-9BBE112D106A}" srcOrd="0" destOrd="0" parTransId="{E5BFFBE9-4327-4373-9C64-F5E07096EEB4}" sibTransId="{13F040DD-EBF7-4CB9-B795-8FD2B77263A4}"/>
    <dgm:cxn modelId="{3B554645-FDF8-4180-9ABE-F1A11405A293}" srcId="{EA8955F3-F79A-4B02-A022-B6690AC447A2}" destId="{30736981-2BB4-42A9-A482-2702E2A81ACE}" srcOrd="1" destOrd="0" parTransId="{D0CF111F-A450-43E5-B4A2-5FBC47F26BF0}" sibTransId="{2AA2D56B-1656-4DB8-8331-45B7E5E61F49}"/>
    <dgm:cxn modelId="{70780446-B870-45C2-B168-3CF8DF80A982}" srcId="{545C22DC-3A55-4C8B-879F-9BBE112D106A}" destId="{18AEB722-B6EB-417F-A9EC-90B19478F70B}" srcOrd="1" destOrd="0" parTransId="{AE315657-78F2-4BD2-B9E7-CA59D60D74FE}" sibTransId="{E7D26251-19F5-458A-8BFA-7A3B99D97803}"/>
    <dgm:cxn modelId="{211EEB6C-169F-433C-ADBF-0977F8804F17}" srcId="{30736981-2BB4-42A9-A482-2702E2A81ACE}" destId="{CF31D40E-A7B6-40BF-8BD1-CE3ACD8587DE}" srcOrd="4" destOrd="0" parTransId="{B563046A-34BC-448C-84B3-F59C2ADB067B}" sibTransId="{70A99EE5-C993-4DA8-847E-9CC4CCFC102A}"/>
    <dgm:cxn modelId="{CA59E954-D84F-46EB-8184-99696E78FBC2}" srcId="{545C22DC-3A55-4C8B-879F-9BBE112D106A}" destId="{9227CD3F-9D52-41D2-AF4E-CD7F039EF6CB}" srcOrd="6" destOrd="0" parTransId="{AB16C5C3-2D78-4A9C-92FA-E7EDBDCE3D00}" sibTransId="{54EF1517-57EF-439A-9D65-D2A91CDC5C52}"/>
    <dgm:cxn modelId="{D9B23877-2022-447E-B7E2-B6056737DCFB}" srcId="{30736981-2BB4-42A9-A482-2702E2A81ACE}" destId="{864DDF0F-6D00-42C6-AD75-738AA6037D6D}" srcOrd="1" destOrd="0" parTransId="{EC6D08DC-3C12-4265-A929-A00C9918AA84}" sibTransId="{682FA947-8362-4936-92B8-2B86F6F8A964}"/>
    <dgm:cxn modelId="{6324547D-D53C-4045-8DB0-F4F9D120DD29}" srcId="{545C22DC-3A55-4C8B-879F-9BBE112D106A}" destId="{7D8538BF-F5F4-4EB3-A775-4EDDCA0DFDDD}" srcOrd="5" destOrd="0" parTransId="{46EB5028-64EF-4B7B-B51C-2AF1C7CAA8D5}" sibTransId="{38ADFA3A-1439-4ECD-87BB-96183F8CB4DA}"/>
    <dgm:cxn modelId="{95299F88-BD52-4299-91ED-DFFFA827E2B4}" type="presOf" srcId="{F159B406-6DB1-494E-8B6D-DAD670AB244C}" destId="{84C0DB5A-B4C1-4E41-9B2C-D3F8034D2369}" srcOrd="0" destOrd="3" presId="urn:microsoft.com/office/officeart/2005/8/layout/hList2"/>
    <dgm:cxn modelId="{EE53B18C-C8FB-4E58-B5A4-0742FDA19F3E}" type="presOf" srcId="{30736981-2BB4-42A9-A482-2702E2A81ACE}" destId="{AC493A52-3EEE-4521-B538-47254CE66255}" srcOrd="0" destOrd="0" presId="urn:microsoft.com/office/officeart/2005/8/layout/hList2"/>
    <dgm:cxn modelId="{832C8991-380A-43A4-A2DF-F440F5703A7A}" srcId="{545C22DC-3A55-4C8B-879F-9BBE112D106A}" destId="{0DD16BCB-3F3F-4D90-99B7-45758B199A21}" srcOrd="2" destOrd="0" parTransId="{0F4C096E-923A-49E2-8FC5-0B39AED8710F}" sibTransId="{9897316D-3F66-459D-8D91-813DD7F8A53B}"/>
    <dgm:cxn modelId="{9135D19D-F6AF-4207-8F94-FB9D0730E87D}" type="presOf" srcId="{9A999A1F-C914-4597-B61F-0A1B12EBF4E7}" destId="{D4EAAED9-F053-4B64-A9C5-960BA425D474}" srcOrd="0" destOrd="3" presId="urn:microsoft.com/office/officeart/2005/8/layout/hList2"/>
    <dgm:cxn modelId="{BD5C6FA5-A2B0-4173-9025-EBB5A39A3302}" type="presOf" srcId="{18AEB722-B6EB-417F-A9EC-90B19478F70B}" destId="{D4EAAED9-F053-4B64-A9C5-960BA425D474}" srcOrd="0" destOrd="1" presId="urn:microsoft.com/office/officeart/2005/8/layout/hList2"/>
    <dgm:cxn modelId="{117054B2-B8BD-495F-80C0-231CB47822CF}" type="presOf" srcId="{0FF27B1E-04C4-485A-AC81-114746163D6F}" destId="{84C0DB5A-B4C1-4E41-9B2C-D3F8034D2369}" srcOrd="0" destOrd="2" presId="urn:microsoft.com/office/officeart/2005/8/layout/hList2"/>
    <dgm:cxn modelId="{93560FC4-9D9D-4545-A578-B18510F4CDFE}" type="presOf" srcId="{864DDF0F-6D00-42C6-AD75-738AA6037D6D}" destId="{84C0DB5A-B4C1-4E41-9B2C-D3F8034D2369}" srcOrd="0" destOrd="1" presId="urn:microsoft.com/office/officeart/2005/8/layout/hList2"/>
    <dgm:cxn modelId="{B5B359CA-FFB7-49FE-BA2F-B4B693D07B17}" type="presOf" srcId="{9227CD3F-9D52-41D2-AF4E-CD7F039EF6CB}" destId="{D4EAAED9-F053-4B64-A9C5-960BA425D474}" srcOrd="0" destOrd="6" presId="urn:microsoft.com/office/officeart/2005/8/layout/hList2"/>
    <dgm:cxn modelId="{845B95D8-4F58-4E98-88F0-2C19FB96D4AE}" srcId="{30736981-2BB4-42A9-A482-2702E2A81ACE}" destId="{128CB5F5-324A-4320-BE29-C28C8BEA9B2D}" srcOrd="0" destOrd="0" parTransId="{2D587FDA-112B-4777-A4ED-95981547FC75}" sibTransId="{DD4D68DA-9D1B-4262-B304-6FABD3D015CB}"/>
    <dgm:cxn modelId="{ADABB7EA-195A-4C0F-A68C-713D702B6C16}" srcId="{30736981-2BB4-42A9-A482-2702E2A81ACE}" destId="{F159B406-6DB1-494E-8B6D-DAD670AB244C}" srcOrd="3" destOrd="0" parTransId="{58AB0574-4821-4FB2-B329-BD7F02ED161A}" sibTransId="{C19C0B7A-07C7-4713-A050-652F738A88AE}"/>
    <dgm:cxn modelId="{7910E1EF-0F2D-43BB-ACDC-C51F8886A510}" type="presOf" srcId="{28EE2657-05DB-4F59-B2AA-1151EDA461BC}" destId="{D4EAAED9-F053-4B64-A9C5-960BA425D474}" srcOrd="0" destOrd="0" presId="urn:microsoft.com/office/officeart/2005/8/layout/hList2"/>
    <dgm:cxn modelId="{E7549BF3-D15A-4990-9E6E-35BFBF527939}" type="presOf" srcId="{CF31D40E-A7B6-40BF-8BD1-CE3ACD8587DE}" destId="{84C0DB5A-B4C1-4E41-9B2C-D3F8034D2369}" srcOrd="0" destOrd="4" presId="urn:microsoft.com/office/officeart/2005/8/layout/hList2"/>
    <dgm:cxn modelId="{F25ECFF3-CE80-4FB7-A2FC-A31155545E39}" srcId="{545C22DC-3A55-4C8B-879F-9BBE112D106A}" destId="{9A999A1F-C914-4597-B61F-0A1B12EBF4E7}" srcOrd="3" destOrd="0" parTransId="{DBFBCC31-89AB-4958-8738-8242FC411E46}" sibTransId="{1268CAB9-51EE-487D-ADFF-EB71E3024688}"/>
    <dgm:cxn modelId="{D9236A43-EDA8-4BBF-ABFB-C05C53F77B02}" type="presParOf" srcId="{21E1FAA3-822B-40AB-8A63-CF3D7CE3F853}" destId="{6CC6203C-DE5A-4439-9AD0-9729AD72185B}" srcOrd="0" destOrd="0" presId="urn:microsoft.com/office/officeart/2005/8/layout/hList2"/>
    <dgm:cxn modelId="{34A4C037-40C4-49E2-9549-2C511964FCED}" type="presParOf" srcId="{6CC6203C-DE5A-4439-9AD0-9729AD72185B}" destId="{33CB7C6F-ED4A-4018-9D65-BCA2159E2BE5}" srcOrd="0" destOrd="0" presId="urn:microsoft.com/office/officeart/2005/8/layout/hList2"/>
    <dgm:cxn modelId="{D71AD04C-2599-492C-8806-F6161CC713DF}" type="presParOf" srcId="{6CC6203C-DE5A-4439-9AD0-9729AD72185B}" destId="{D4EAAED9-F053-4B64-A9C5-960BA425D474}" srcOrd="1" destOrd="0" presId="urn:microsoft.com/office/officeart/2005/8/layout/hList2"/>
    <dgm:cxn modelId="{989C08F1-EB49-4354-AF6B-8E1B6C889DF5}" type="presParOf" srcId="{6CC6203C-DE5A-4439-9AD0-9729AD72185B}" destId="{C17804C7-6771-4A30-9A96-BAB4A4DE14FA}" srcOrd="2" destOrd="0" presId="urn:microsoft.com/office/officeart/2005/8/layout/hList2"/>
    <dgm:cxn modelId="{B84A7C59-1258-4B68-8792-7F7B9552CE20}" type="presParOf" srcId="{21E1FAA3-822B-40AB-8A63-CF3D7CE3F853}" destId="{71452402-6A72-4D47-8982-BE82F1F235D4}" srcOrd="1" destOrd="0" presId="urn:microsoft.com/office/officeart/2005/8/layout/hList2"/>
    <dgm:cxn modelId="{5C251C6F-8A8A-429F-9E72-40FDDF27CCAA}" type="presParOf" srcId="{21E1FAA3-822B-40AB-8A63-CF3D7CE3F853}" destId="{EE31A407-DB38-40BF-AE7A-74343BA2E3A9}" srcOrd="2" destOrd="0" presId="urn:microsoft.com/office/officeart/2005/8/layout/hList2"/>
    <dgm:cxn modelId="{471F8573-620F-401A-8C78-F2290D7332D1}" type="presParOf" srcId="{EE31A407-DB38-40BF-AE7A-74343BA2E3A9}" destId="{1B5EAA89-9931-4EA1-BE38-C662874D3062}" srcOrd="0" destOrd="0" presId="urn:microsoft.com/office/officeart/2005/8/layout/hList2"/>
    <dgm:cxn modelId="{734ABFBC-FB39-48B9-BA63-293349F99E64}" type="presParOf" srcId="{EE31A407-DB38-40BF-AE7A-74343BA2E3A9}" destId="{84C0DB5A-B4C1-4E41-9B2C-D3F8034D2369}" srcOrd="1" destOrd="0" presId="urn:microsoft.com/office/officeart/2005/8/layout/hList2"/>
    <dgm:cxn modelId="{A7611911-4E11-45F0-A8DC-841769F740AD}" type="presParOf" srcId="{EE31A407-DB38-40BF-AE7A-74343BA2E3A9}" destId="{AC493A52-3EEE-4521-B538-47254CE66255}"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804C7-6771-4A30-9A96-BAB4A4DE14FA}">
      <dsp:nvSpPr>
        <dsp:cNvPr id="0" name=""/>
        <dsp:cNvSpPr/>
      </dsp:nvSpPr>
      <dsp:spPr>
        <a:xfrm rot="16200000">
          <a:off x="-1843786" y="3047045"/>
          <a:ext cx="4566248" cy="749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61255" bIns="0" numCol="1" spcCol="1270" anchor="t" anchorCtr="0">
          <a:noAutofit/>
        </a:bodyPr>
        <a:lstStyle/>
        <a:p>
          <a:pPr marL="0" lvl="0" indent="0" algn="r" defTabSz="1600200">
            <a:lnSpc>
              <a:spcPct val="90000"/>
            </a:lnSpc>
            <a:spcBef>
              <a:spcPct val="0"/>
            </a:spcBef>
            <a:spcAft>
              <a:spcPct val="35000"/>
            </a:spcAft>
            <a:buNone/>
          </a:pPr>
          <a:r>
            <a:rPr lang="en-CA" sz="3600" kern="1200" dirty="0"/>
            <a:t>With pain</a:t>
          </a:r>
        </a:p>
      </dsp:txBody>
      <dsp:txXfrm>
        <a:off x="-1843786" y="3047045"/>
        <a:ext cx="4566248" cy="749769"/>
      </dsp:txXfrm>
    </dsp:sp>
    <dsp:sp modelId="{D4EAAED9-F053-4B64-A9C5-960BA425D474}">
      <dsp:nvSpPr>
        <dsp:cNvPr id="0" name=""/>
        <dsp:cNvSpPr/>
      </dsp:nvSpPr>
      <dsp:spPr>
        <a:xfrm>
          <a:off x="814222" y="1138806"/>
          <a:ext cx="3734649" cy="45662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661255" rIns="199136" bIns="199136" numCol="1" spcCol="1270" anchor="t" anchorCtr="0">
          <a:noAutofit/>
        </a:bodyPr>
        <a:lstStyle/>
        <a:p>
          <a:pPr marL="228600" lvl="1" indent="-228600" algn="l" defTabSz="977900">
            <a:lnSpc>
              <a:spcPct val="90000"/>
            </a:lnSpc>
            <a:spcBef>
              <a:spcPct val="0"/>
            </a:spcBef>
            <a:spcAft>
              <a:spcPct val="15000"/>
            </a:spcAft>
            <a:buChar char="•"/>
          </a:pPr>
          <a:r>
            <a:rPr lang="en-CA" sz="2200" kern="1200" dirty="0"/>
            <a:t>Closed angle glaucoma</a:t>
          </a:r>
        </a:p>
        <a:p>
          <a:pPr marL="228600" lvl="1" indent="-228600" algn="l" defTabSz="977900">
            <a:lnSpc>
              <a:spcPct val="90000"/>
            </a:lnSpc>
            <a:spcBef>
              <a:spcPct val="0"/>
            </a:spcBef>
            <a:spcAft>
              <a:spcPct val="15000"/>
            </a:spcAft>
            <a:buChar char="•"/>
          </a:pPr>
          <a:r>
            <a:rPr lang="en-CA" sz="2200" kern="1200" dirty="0"/>
            <a:t>endophthalmitis</a:t>
          </a:r>
        </a:p>
        <a:p>
          <a:pPr marL="228600" lvl="1" indent="-228600" algn="l" defTabSz="977900">
            <a:lnSpc>
              <a:spcPct val="90000"/>
            </a:lnSpc>
            <a:spcBef>
              <a:spcPct val="0"/>
            </a:spcBef>
            <a:spcAft>
              <a:spcPct val="15000"/>
            </a:spcAft>
            <a:buChar char="•"/>
          </a:pPr>
          <a:r>
            <a:rPr lang="en-CA" sz="2200" kern="1200" dirty="0"/>
            <a:t>Keratitis</a:t>
          </a:r>
        </a:p>
        <a:p>
          <a:pPr marL="228600" lvl="1" indent="-228600" algn="l" defTabSz="977900">
            <a:lnSpc>
              <a:spcPct val="90000"/>
            </a:lnSpc>
            <a:spcBef>
              <a:spcPct val="0"/>
            </a:spcBef>
            <a:spcAft>
              <a:spcPct val="15000"/>
            </a:spcAft>
            <a:buChar char="•"/>
          </a:pPr>
          <a:r>
            <a:rPr lang="en-CA" sz="2200" kern="1200" dirty="0"/>
            <a:t>Uveitis</a:t>
          </a:r>
        </a:p>
        <a:p>
          <a:pPr marL="228600" lvl="1" indent="-228600" algn="l" defTabSz="977900">
            <a:lnSpc>
              <a:spcPct val="90000"/>
            </a:lnSpc>
            <a:spcBef>
              <a:spcPct val="0"/>
            </a:spcBef>
            <a:spcAft>
              <a:spcPct val="15000"/>
            </a:spcAft>
            <a:buChar char="•"/>
          </a:pPr>
          <a:r>
            <a:rPr lang="en-CA" sz="2200" kern="1200" dirty="0"/>
            <a:t>Optic neuritis!!</a:t>
          </a:r>
        </a:p>
        <a:p>
          <a:pPr marL="228600" lvl="1" indent="-228600" algn="l" defTabSz="977900">
            <a:lnSpc>
              <a:spcPct val="90000"/>
            </a:lnSpc>
            <a:spcBef>
              <a:spcPct val="0"/>
            </a:spcBef>
            <a:spcAft>
              <a:spcPct val="15000"/>
            </a:spcAft>
            <a:buChar char="•"/>
          </a:pPr>
          <a:endParaRPr lang="en-CA" sz="2200" kern="1200" dirty="0"/>
        </a:p>
        <a:p>
          <a:pPr marL="228600" lvl="1" indent="-228600" algn="l" defTabSz="977900">
            <a:lnSpc>
              <a:spcPct val="90000"/>
            </a:lnSpc>
            <a:spcBef>
              <a:spcPct val="0"/>
            </a:spcBef>
            <a:spcAft>
              <a:spcPct val="15000"/>
            </a:spcAft>
            <a:buChar char="•"/>
          </a:pPr>
          <a:endParaRPr lang="en-CA" sz="2200" kern="1200" dirty="0"/>
        </a:p>
      </dsp:txBody>
      <dsp:txXfrm>
        <a:off x="814222" y="1138806"/>
        <a:ext cx="3734649" cy="4566248"/>
      </dsp:txXfrm>
    </dsp:sp>
    <dsp:sp modelId="{33CB7C6F-ED4A-4018-9D65-BCA2159E2BE5}">
      <dsp:nvSpPr>
        <dsp:cNvPr id="0" name=""/>
        <dsp:cNvSpPr/>
      </dsp:nvSpPr>
      <dsp:spPr>
        <a:xfrm>
          <a:off x="64453" y="149110"/>
          <a:ext cx="1499539" cy="1499539"/>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493A52-3EEE-4521-B538-47254CE66255}">
      <dsp:nvSpPr>
        <dsp:cNvPr id="0" name=""/>
        <dsp:cNvSpPr/>
      </dsp:nvSpPr>
      <dsp:spPr>
        <a:xfrm rot="16200000">
          <a:off x="3601288" y="3047045"/>
          <a:ext cx="4566248" cy="749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61255" bIns="0" numCol="1" spcCol="1270" anchor="t" anchorCtr="0">
          <a:noAutofit/>
        </a:bodyPr>
        <a:lstStyle/>
        <a:p>
          <a:pPr marL="0" lvl="0" indent="0" algn="r" defTabSz="1600200">
            <a:lnSpc>
              <a:spcPct val="90000"/>
            </a:lnSpc>
            <a:spcBef>
              <a:spcPct val="0"/>
            </a:spcBef>
            <a:spcAft>
              <a:spcPct val="35000"/>
            </a:spcAft>
            <a:buNone/>
          </a:pPr>
          <a:r>
            <a:rPr lang="en-CA" sz="3600" kern="1200" dirty="0"/>
            <a:t>Without pain</a:t>
          </a:r>
        </a:p>
      </dsp:txBody>
      <dsp:txXfrm>
        <a:off x="3601288" y="3047045"/>
        <a:ext cx="4566248" cy="749769"/>
      </dsp:txXfrm>
    </dsp:sp>
    <dsp:sp modelId="{84C0DB5A-B4C1-4E41-9B2C-D3F8034D2369}">
      <dsp:nvSpPr>
        <dsp:cNvPr id="0" name=""/>
        <dsp:cNvSpPr/>
      </dsp:nvSpPr>
      <dsp:spPr>
        <a:xfrm>
          <a:off x="6259297" y="1138806"/>
          <a:ext cx="3734649" cy="45662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661255" rIns="199136" bIns="199136" numCol="1" spcCol="1270" anchor="t" anchorCtr="0">
          <a:noAutofit/>
        </a:bodyPr>
        <a:lstStyle/>
        <a:p>
          <a:pPr marL="228600" lvl="1" indent="-228600" algn="l" defTabSz="977900">
            <a:lnSpc>
              <a:spcPct val="90000"/>
            </a:lnSpc>
            <a:spcBef>
              <a:spcPct val="0"/>
            </a:spcBef>
            <a:spcAft>
              <a:spcPct val="15000"/>
            </a:spcAft>
            <a:buChar char="•"/>
          </a:pPr>
          <a:r>
            <a:rPr lang="en-CA" sz="2200" kern="1200" dirty="0"/>
            <a:t>Macular edema </a:t>
          </a:r>
        </a:p>
        <a:p>
          <a:pPr marL="228600" lvl="1" indent="-228600" algn="l" defTabSz="977900">
            <a:lnSpc>
              <a:spcPct val="90000"/>
            </a:lnSpc>
            <a:spcBef>
              <a:spcPct val="0"/>
            </a:spcBef>
            <a:spcAft>
              <a:spcPct val="15000"/>
            </a:spcAft>
            <a:buChar char="•"/>
          </a:pPr>
          <a:r>
            <a:rPr lang="en-CA" sz="2200" kern="1200" dirty="0"/>
            <a:t>Retinal detachment</a:t>
          </a:r>
        </a:p>
        <a:p>
          <a:pPr marL="228600" lvl="1" indent="-228600" algn="l" defTabSz="977900">
            <a:lnSpc>
              <a:spcPct val="90000"/>
            </a:lnSpc>
            <a:spcBef>
              <a:spcPct val="0"/>
            </a:spcBef>
            <a:spcAft>
              <a:spcPct val="15000"/>
            </a:spcAft>
            <a:buChar char="•"/>
          </a:pPr>
          <a:r>
            <a:rPr lang="en-CA" sz="2200" kern="1200" dirty="0"/>
            <a:t>Retinal hemorrhage</a:t>
          </a:r>
        </a:p>
        <a:p>
          <a:pPr marL="228600" lvl="1" indent="-228600" algn="l" defTabSz="977900">
            <a:lnSpc>
              <a:spcPct val="90000"/>
            </a:lnSpc>
            <a:spcBef>
              <a:spcPct val="0"/>
            </a:spcBef>
            <a:spcAft>
              <a:spcPct val="15000"/>
            </a:spcAft>
            <a:buChar char="•"/>
          </a:pPr>
          <a:r>
            <a:rPr lang="en-CA" sz="2200" kern="1200" dirty="0"/>
            <a:t>Retinal artery occlusion </a:t>
          </a:r>
        </a:p>
        <a:p>
          <a:pPr marL="228600" lvl="1" indent="-228600" algn="l" defTabSz="977900">
            <a:lnSpc>
              <a:spcPct val="90000"/>
            </a:lnSpc>
            <a:spcBef>
              <a:spcPct val="0"/>
            </a:spcBef>
            <a:spcAft>
              <a:spcPct val="15000"/>
            </a:spcAft>
            <a:buChar char="•"/>
          </a:pPr>
          <a:r>
            <a:rPr lang="en-CA" sz="2200" kern="1200" dirty="0"/>
            <a:t>Retinal vein occlusion</a:t>
          </a:r>
        </a:p>
      </dsp:txBody>
      <dsp:txXfrm>
        <a:off x="6259297" y="1138806"/>
        <a:ext cx="3734649" cy="4566248"/>
      </dsp:txXfrm>
    </dsp:sp>
    <dsp:sp modelId="{1B5EAA89-9931-4EA1-BE38-C662874D3062}">
      <dsp:nvSpPr>
        <dsp:cNvPr id="0" name=""/>
        <dsp:cNvSpPr/>
      </dsp:nvSpPr>
      <dsp:spPr>
        <a:xfrm>
          <a:off x="6171259" y="149110"/>
          <a:ext cx="1499539" cy="1499539"/>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A8AB93-B059-4E06-9F18-AD2E0AD97F1A}" type="datetimeFigureOut">
              <a:rPr lang="en-CA" smtClean="0"/>
              <a:t>2022-09-12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12613D-7E94-463E-85A4-5D8AE19364CE}" type="slidenum">
              <a:rPr lang="en-CA" smtClean="0"/>
              <a:t>‹#›</a:t>
            </a:fld>
            <a:endParaRPr lang="en-CA"/>
          </a:p>
        </p:txBody>
      </p:sp>
    </p:spTree>
    <p:extLst>
      <p:ext uri="{BB962C8B-B14F-4D97-AF65-F5344CB8AC3E}">
        <p14:creationId xmlns:p14="http://schemas.microsoft.com/office/powerpoint/2010/main" val="255285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5253203"/>
            <a:ext cx="12192000" cy="1248139"/>
          </a:xfrm>
          <a:prstGeom prst="rect">
            <a:avLst/>
          </a:prstGeom>
          <a:gradFill flip="none" rotWithShape="1">
            <a:gsLst>
              <a:gs pos="0">
                <a:schemeClr val="bg1"/>
              </a:gs>
              <a:gs pos="27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extLst>
      <p:ext uri="{BB962C8B-B14F-4D97-AF65-F5344CB8AC3E}">
        <p14:creationId xmlns:p14="http://schemas.microsoft.com/office/powerpoint/2010/main" val="766826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
        <p:nvSpPr>
          <p:cNvPr id="3" name="Vertical Text Placeholder 2"/>
          <p:cNvSpPr>
            <a:spLocks noGrp="1"/>
          </p:cNvSpPr>
          <p:nvPr>
            <p:ph type="body" orient="vert" idx="1"/>
          </p:nvPr>
        </p:nvSpPr>
        <p:spPr/>
        <p:txBody>
          <a:bodyPr vert="eaVert"/>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p:cNvSpPr>
            <a:spLocks noGrp="1"/>
          </p:cNvSpPr>
          <p:nvPr>
            <p:ph type="dt" sz="half" idx="10"/>
          </p:nvPr>
        </p:nvSpPr>
        <p:spPr/>
        <p:txBody>
          <a:bodyPr/>
          <a:lstStyle/>
          <a:p>
            <a:fld id="{DEA555DA-5BCA-4672-9B3B-7A7B69507E7C}" type="datetime1">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82022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ltLang="ko-KR"/>
              <a:t>Click to edit Master title style</a:t>
            </a:r>
            <a:endParaRPr lang="ko-KR" alt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p:cNvSpPr>
            <a:spLocks noGrp="1"/>
          </p:cNvSpPr>
          <p:nvPr>
            <p:ph type="dt" sz="half" idx="10"/>
          </p:nvPr>
        </p:nvSpPr>
        <p:spPr/>
        <p:txBody>
          <a:bodyPr/>
          <a:lstStyle/>
          <a:p>
            <a:fld id="{97B700E1-B6D7-493E-9E71-B7C24ABB2F58}" type="datetime1">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35011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65264E-C815-4A4D-8B19-2E36C138CD0F}" type="datetime1">
              <a:rPr lang="en-US" smtClean="0">
                <a:solidFill>
                  <a:prstClr val="white">
                    <a:tint val="75000"/>
                    <a:alpha val="60000"/>
                  </a:prstClr>
                </a:solidFill>
              </a:rPr>
              <a:t>9/12/2022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A0110E9-D6AC-4EF7-A4D3-30686EBF65E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62175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6288"/>
            <a:ext cx="12192000" cy="1143000"/>
          </a:xfrm>
        </p:spPr>
        <p:txBody>
          <a:bodyPr/>
          <a:lstStyle>
            <a:lvl1pPr algn="l">
              <a:defRPr/>
            </a:lvl1pPr>
          </a:lstStyle>
          <a:p>
            <a:r>
              <a:rPr lang="en-US" altLang="ko-KR" dirty="0"/>
              <a:t> Click to edit Master title style</a:t>
            </a:r>
            <a:endParaRPr lang="ko-KR" altLang="en-US" dirty="0"/>
          </a:p>
        </p:txBody>
      </p:sp>
      <p:sp>
        <p:nvSpPr>
          <p:cNvPr id="3" name="Content Placeholder 2"/>
          <p:cNvSpPr>
            <a:spLocks noGrp="1"/>
          </p:cNvSpPr>
          <p:nvPr>
            <p:ph idx="1"/>
          </p:nvPr>
        </p:nvSpPr>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
        <p:nvSpPr>
          <p:cNvPr id="4" name="Date Placeholder 3"/>
          <p:cNvSpPr>
            <a:spLocks noGrp="1"/>
          </p:cNvSpPr>
          <p:nvPr>
            <p:ph type="dt" sz="half" idx="10"/>
          </p:nvPr>
        </p:nvSpPr>
        <p:spPr/>
        <p:txBody>
          <a:bodyPr/>
          <a:lstStyle/>
          <a:p>
            <a:fld id="{1EFA7998-A647-4586-8BC2-C8257FB32C50}" type="datetime1">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24672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ltLang="ko-KR"/>
              <a:t>Click to edit Master title style</a:t>
            </a:r>
            <a:endParaRPr lang="ko-KR" alt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ltLang="ko-KR"/>
              <a:t>Click to edit Master text styles</a:t>
            </a:r>
          </a:p>
        </p:txBody>
      </p:sp>
      <p:sp>
        <p:nvSpPr>
          <p:cNvPr id="4" name="Date Placeholder 3"/>
          <p:cNvSpPr>
            <a:spLocks noGrp="1"/>
          </p:cNvSpPr>
          <p:nvPr>
            <p:ph type="dt" sz="half" idx="10"/>
          </p:nvPr>
        </p:nvSpPr>
        <p:spPr/>
        <p:txBody>
          <a:bodyPr/>
          <a:lstStyle/>
          <a:p>
            <a:fld id="{AED6483E-61C8-4735-8BFC-A771FA665CF3}" type="datetime1">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10616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Date Placeholder 4"/>
          <p:cNvSpPr>
            <a:spLocks noGrp="1"/>
          </p:cNvSpPr>
          <p:nvPr>
            <p:ph type="dt" sz="half" idx="10"/>
          </p:nvPr>
        </p:nvSpPr>
        <p:spPr/>
        <p:txBody>
          <a:bodyPr/>
          <a:lstStyle/>
          <a:p>
            <a:fld id="{1193067E-ACE0-46AB-8233-849238468C04}" type="datetime1">
              <a:rPr lang="en-US" smtClean="0"/>
              <a:t>9/12/2022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63289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ltLang="ko-KR"/>
              <a:t>Click to edit Master title style</a:t>
            </a:r>
            <a:endParaRPr lang="ko-KR" alt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ltLang="ko-KR"/>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ltLang="ko-KR"/>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7" name="Date Placeholder 6"/>
          <p:cNvSpPr>
            <a:spLocks noGrp="1"/>
          </p:cNvSpPr>
          <p:nvPr>
            <p:ph type="dt" sz="half" idx="10"/>
          </p:nvPr>
        </p:nvSpPr>
        <p:spPr/>
        <p:txBody>
          <a:bodyPr/>
          <a:lstStyle/>
          <a:p>
            <a:fld id="{35F01DDA-3846-4CAD-801D-4A160F2B3C0A}" type="datetime1">
              <a:rPr lang="en-US" smtClean="0"/>
              <a:t>9/12/2022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334994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
        <p:nvSpPr>
          <p:cNvPr id="3" name="Date Placeholder 2"/>
          <p:cNvSpPr>
            <a:spLocks noGrp="1"/>
          </p:cNvSpPr>
          <p:nvPr>
            <p:ph type="dt" sz="half" idx="10"/>
          </p:nvPr>
        </p:nvSpPr>
        <p:spPr/>
        <p:txBody>
          <a:bodyPr/>
          <a:lstStyle/>
          <a:p>
            <a:fld id="{67E770A8-E41F-4539-887B-DB00CC9416AC}" type="datetime1">
              <a:rPr lang="en-US" smtClean="0"/>
              <a:t>9/12/2022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297344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6EC898-5FBB-47BE-845B-168739662B94}" type="datetime1">
              <a:rPr lang="en-US" smtClean="0"/>
              <a:t>9/12/2022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695209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ltLang="ko-KR"/>
              <a:t>Click to edit Master title style</a:t>
            </a:r>
            <a:endParaRPr lang="ko-KR" alt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ltLang="ko-KR"/>
              <a:t>Click to edit Master text styles</a:t>
            </a:r>
          </a:p>
        </p:txBody>
      </p:sp>
      <p:sp>
        <p:nvSpPr>
          <p:cNvPr id="5" name="Date Placeholder 4"/>
          <p:cNvSpPr>
            <a:spLocks noGrp="1"/>
          </p:cNvSpPr>
          <p:nvPr>
            <p:ph type="dt" sz="half" idx="10"/>
          </p:nvPr>
        </p:nvSpPr>
        <p:spPr/>
        <p:txBody>
          <a:bodyPr/>
          <a:lstStyle/>
          <a:p>
            <a:fld id="{C941CA37-3088-4ACD-9863-4D80EB291A10}" type="datetime1">
              <a:rPr lang="en-US" smtClean="0"/>
              <a:t>9/12/2022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383619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ltLang="ko-KR"/>
              <a:t>Click to edit Master title style</a:t>
            </a:r>
            <a:endParaRPr lang="ko-KR" alt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a:t>Click icon to add picture</a:t>
            </a:r>
            <a:endParaRPr lang="ko-KR" alt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ltLang="ko-KR"/>
              <a:t>Click to edit Master text styles</a:t>
            </a:r>
          </a:p>
        </p:txBody>
      </p:sp>
      <p:sp>
        <p:nvSpPr>
          <p:cNvPr id="5" name="Date Placeholder 4"/>
          <p:cNvSpPr>
            <a:spLocks noGrp="1"/>
          </p:cNvSpPr>
          <p:nvPr>
            <p:ph type="dt" sz="half" idx="10"/>
          </p:nvPr>
        </p:nvSpPr>
        <p:spPr/>
        <p:txBody>
          <a:bodyPr/>
          <a:lstStyle/>
          <a:p>
            <a:fld id="{A049A5A7-160A-4BB9-B290-9386CA117A52}" type="datetime1">
              <a:rPr lang="en-US" smtClean="0"/>
              <a:t>9/12/2022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82275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6288"/>
            <a:ext cx="9264352" cy="1143000"/>
          </a:xfrm>
          <a:prstGeom prst="rect">
            <a:avLst/>
          </a:prstGeom>
        </p:spPr>
        <p:txBody>
          <a:bodyPr vert="horz" lIns="91440" tIns="45720" rIns="91440" bIns="45720" rtlCol="0" anchor="ctr">
            <a:normAutofit/>
          </a:bodyPr>
          <a:lstStyle/>
          <a:p>
            <a:r>
              <a:rPr lang="en-US" altLang="ko-KR"/>
              <a:t>Click to edit Master title style</a:t>
            </a:r>
            <a:endParaRPr lang="ko-KR" alt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8248A82-47E8-4ED2-8218-06AF8FFCDE07}" type="datetime1">
              <a:rPr lang="en-US" smtClean="0"/>
              <a:t>9/12/2022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76741219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hdr="0" ftr="0" dt="0"/>
  <p:txStyles>
    <p:titleStyle>
      <a:lvl1pPr algn="ctr" defTabSz="1219170" rtl="0" eaLnBrk="1" latinLnBrk="1" hangingPunct="1">
        <a:spcBef>
          <a:spcPct val="0"/>
        </a:spcBef>
        <a:buNone/>
        <a:defRPr sz="4800" b="1" kern="1200">
          <a:solidFill>
            <a:schemeClr val="tx1"/>
          </a:solidFill>
          <a:latin typeface="Arial" pitchFamily="34" charset="0"/>
          <a:ea typeface="+mj-ea"/>
          <a:cs typeface="Arial" pitchFamily="34" charset="0"/>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b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p:cNvSpPr txBox="1">
            <a:spLocks noChangeArrowheads="1"/>
          </p:cNvSpPr>
          <p:nvPr/>
        </p:nvSpPr>
        <p:spPr bwMode="auto">
          <a:xfrm>
            <a:off x="0" y="5112897"/>
            <a:ext cx="10558612" cy="1569660"/>
          </a:xfrm>
          <a:prstGeom prst="rect">
            <a:avLst/>
          </a:prstGeom>
          <a:noFill/>
          <a:ln w="9525">
            <a:noFill/>
            <a:miter lim="800000"/>
            <a:headEnd/>
            <a:tailEnd/>
          </a:ln>
        </p:spPr>
        <p:txBody>
          <a:bodyPr wrap="square">
            <a:spAutoFit/>
          </a:bodyPr>
          <a:lstStyle/>
          <a:p>
            <a:r>
              <a:rPr lang="en-US" sz="4800" b="1" dirty="0">
                <a:latin typeface="Arial Rounded MT Bold" pitchFamily="34" charset="0"/>
              </a:rPr>
              <a:t>Ophthalmology </a:t>
            </a:r>
            <a:br>
              <a:rPr lang="en-US" sz="4800" b="1" dirty="0">
                <a:latin typeface="Arial Rounded MT Bold" pitchFamily="34" charset="0"/>
              </a:rPr>
            </a:br>
            <a:r>
              <a:rPr lang="en-US" sz="4800" b="1" dirty="0">
                <a:latin typeface="Arial Rounded MT Bold" pitchFamily="34" charset="0"/>
              </a:rPr>
              <a:t>History &amp; physical examination</a:t>
            </a:r>
            <a:endParaRPr lang="en-US" altLang="ko-KR" sz="4800" b="1" dirty="0">
              <a:solidFill>
                <a:schemeClr val="tx1">
                  <a:lumMod val="75000"/>
                  <a:lumOff val="25000"/>
                </a:schemeClr>
              </a:solidFill>
              <a:latin typeface="Arial" pitchFamily="34" charset="0"/>
              <a:ea typeface="맑은 고딕" pitchFamily="50" charset="-127"/>
              <a:cs typeface="Arial" pitchFamily="34" charset="0"/>
            </a:endParaRPr>
          </a:p>
        </p:txBody>
      </p:sp>
      <p:sp>
        <p:nvSpPr>
          <p:cNvPr id="2" name="TextBox 1">
            <a:extLst>
              <a:ext uri="{FF2B5EF4-FFF2-40B4-BE49-F238E27FC236}">
                <a16:creationId xmlns:a16="http://schemas.microsoft.com/office/drawing/2014/main" id="{589D926A-F2E1-A6DD-98D3-C6558AEEDE64}"/>
              </a:ext>
            </a:extLst>
          </p:cNvPr>
          <p:cNvSpPr txBox="1"/>
          <p:nvPr/>
        </p:nvSpPr>
        <p:spPr>
          <a:xfrm>
            <a:off x="9412013" y="5657671"/>
            <a:ext cx="3074276" cy="1200329"/>
          </a:xfrm>
          <a:prstGeom prst="rect">
            <a:avLst/>
          </a:prstGeom>
          <a:noFill/>
        </p:spPr>
        <p:txBody>
          <a:bodyPr wrap="square" rtlCol="0">
            <a:spAutoFit/>
          </a:bodyPr>
          <a:lstStyle/>
          <a:p>
            <a:r>
              <a:rPr lang="en-US" sz="2400" dirty="0"/>
              <a:t>Presented By :</a:t>
            </a:r>
          </a:p>
          <a:p>
            <a:r>
              <a:rPr lang="en-US" sz="2400" dirty="0"/>
              <a:t>Othman </a:t>
            </a:r>
            <a:r>
              <a:rPr lang="en-US" sz="2400" dirty="0" err="1"/>
              <a:t>ali</a:t>
            </a:r>
            <a:r>
              <a:rPr lang="en-US" sz="2400" dirty="0"/>
              <a:t> </a:t>
            </a:r>
          </a:p>
          <a:p>
            <a:r>
              <a:rPr lang="en-US" sz="2400" dirty="0"/>
              <a:t>Salih al-</a:t>
            </a:r>
            <a:r>
              <a:rPr lang="en-US" sz="2400" dirty="0" err="1"/>
              <a:t>omari</a:t>
            </a:r>
            <a:endParaRPr lang="en-US" sz="2400" dirty="0"/>
          </a:p>
        </p:txBody>
      </p:sp>
    </p:spTree>
    <p:extLst>
      <p:ext uri="{BB962C8B-B14F-4D97-AF65-F5344CB8AC3E}">
        <p14:creationId xmlns:p14="http://schemas.microsoft.com/office/powerpoint/2010/main" val="303447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6DCD1-679E-4826-B535-B79CAD6F0128}"/>
              </a:ext>
            </a:extLst>
          </p:cNvPr>
          <p:cNvSpPr>
            <a:spLocks noGrp="1"/>
          </p:cNvSpPr>
          <p:nvPr>
            <p:ph type="title"/>
          </p:nvPr>
        </p:nvSpPr>
        <p:spPr/>
        <p:txBody>
          <a:bodyPr/>
          <a:lstStyle/>
          <a:p>
            <a:pPr marL="571500" indent="-571500">
              <a:buFont typeface="Wingdings" pitchFamily="2" charset="2"/>
              <a:buChar char="q"/>
            </a:pPr>
            <a:r>
              <a:rPr lang="en-CA" dirty="0"/>
              <a:t>Ocular pain:</a:t>
            </a:r>
          </a:p>
        </p:txBody>
      </p:sp>
      <p:sp>
        <p:nvSpPr>
          <p:cNvPr id="3" name="Content Placeholder 2">
            <a:extLst>
              <a:ext uri="{FF2B5EF4-FFF2-40B4-BE49-F238E27FC236}">
                <a16:creationId xmlns:a16="http://schemas.microsoft.com/office/drawing/2014/main" id="{06A82B6C-578B-4158-99E6-B74F29039A14}"/>
              </a:ext>
            </a:extLst>
          </p:cNvPr>
          <p:cNvSpPr>
            <a:spLocks noGrp="1"/>
          </p:cNvSpPr>
          <p:nvPr>
            <p:ph idx="1"/>
          </p:nvPr>
        </p:nvSpPr>
        <p:spPr>
          <a:xfrm>
            <a:off x="0" y="1497725"/>
            <a:ext cx="12192000" cy="4858626"/>
          </a:xfrm>
        </p:spPr>
        <p:txBody>
          <a:bodyPr>
            <a:normAutofit lnSpcReduction="10000"/>
          </a:bodyPr>
          <a:lstStyle/>
          <a:p>
            <a:r>
              <a:rPr lang="en-CA" sz="3200" dirty="0"/>
              <a:t>Site of pain</a:t>
            </a:r>
          </a:p>
          <a:p>
            <a:r>
              <a:rPr lang="en-CA" sz="3200" dirty="0"/>
              <a:t>Onset of pain </a:t>
            </a:r>
          </a:p>
          <a:p>
            <a:r>
              <a:rPr lang="en-CA" sz="3200" dirty="0"/>
              <a:t>Severity </a:t>
            </a:r>
          </a:p>
          <a:p>
            <a:r>
              <a:rPr lang="en-CA" sz="3200" dirty="0"/>
              <a:t>Aggravating factors </a:t>
            </a:r>
          </a:p>
          <a:p>
            <a:r>
              <a:rPr lang="en-CA" sz="3200" dirty="0"/>
              <a:t>Relieving factors</a:t>
            </a:r>
          </a:p>
          <a:p>
            <a:r>
              <a:rPr lang="en-CA" sz="3200" dirty="0"/>
              <a:t>Radiation </a:t>
            </a:r>
          </a:p>
          <a:p>
            <a:r>
              <a:rPr lang="en-CA" sz="3200" dirty="0"/>
              <a:t>Associated symptoms, </a:t>
            </a:r>
            <a:r>
              <a:rPr lang="en-CA" sz="3200" dirty="0" err="1"/>
              <a:t>Neusea</a:t>
            </a:r>
            <a:r>
              <a:rPr lang="en-CA" sz="3200" dirty="0"/>
              <a:t>, vomiting, fever, </a:t>
            </a:r>
            <a:r>
              <a:rPr lang="en-CA" sz="3200" dirty="0" err="1"/>
              <a:t>weekness</a:t>
            </a:r>
            <a:r>
              <a:rPr lang="en-CA" sz="3200" dirty="0"/>
              <a:t>, </a:t>
            </a:r>
          </a:p>
          <a:p>
            <a:pPr marL="0" indent="0">
              <a:buNone/>
            </a:pPr>
            <a:r>
              <a:rPr lang="en-CA" sz="3200" dirty="0"/>
              <a:t>headache.  </a:t>
            </a:r>
          </a:p>
          <a:p>
            <a:pPr>
              <a:buFont typeface="Wingdings" pitchFamily="2" charset="2"/>
              <a:buChar char="Ø"/>
            </a:pPr>
            <a:r>
              <a:rPr lang="en-CA" sz="3200" dirty="0"/>
              <a:t>  History of associated trauma !!</a:t>
            </a:r>
          </a:p>
          <a:p>
            <a:endParaRPr lang="en-CA" sz="3200" dirty="0"/>
          </a:p>
        </p:txBody>
      </p:sp>
      <p:sp>
        <p:nvSpPr>
          <p:cNvPr id="4" name="Slide Number Placeholder 3">
            <a:extLst>
              <a:ext uri="{FF2B5EF4-FFF2-40B4-BE49-F238E27FC236}">
                <a16:creationId xmlns:a16="http://schemas.microsoft.com/office/drawing/2014/main" id="{3BF4D1F2-4A7B-8D1F-3FE4-06E1C9207762}"/>
              </a:ext>
            </a:extLst>
          </p:cNvPr>
          <p:cNvSpPr>
            <a:spLocks noGrp="1"/>
          </p:cNvSpPr>
          <p:nvPr>
            <p:ph type="sldNum" sz="quarter" idx="12"/>
          </p:nvPr>
        </p:nvSpPr>
        <p:spPr/>
        <p:txBody>
          <a:bodyPr/>
          <a:lstStyle/>
          <a:p>
            <a:fld id="{34B7E4EF-A1BD-40F4-AB7B-04F084DD991D}" type="slidenum">
              <a:rPr lang="en-US" smtClean="0"/>
              <a:t>10</a:t>
            </a:fld>
            <a:endParaRPr lang="en-US" dirty="0"/>
          </a:p>
        </p:txBody>
      </p:sp>
    </p:spTree>
    <p:extLst>
      <p:ext uri="{BB962C8B-B14F-4D97-AF65-F5344CB8AC3E}">
        <p14:creationId xmlns:p14="http://schemas.microsoft.com/office/powerpoint/2010/main" val="827305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6DCD1-679E-4826-B535-B79CAD6F0128}"/>
              </a:ext>
            </a:extLst>
          </p:cNvPr>
          <p:cNvSpPr>
            <a:spLocks noGrp="1"/>
          </p:cNvSpPr>
          <p:nvPr>
            <p:ph type="title"/>
          </p:nvPr>
        </p:nvSpPr>
        <p:spPr/>
        <p:txBody>
          <a:bodyPr/>
          <a:lstStyle/>
          <a:p>
            <a:pPr marL="571500" indent="-571500">
              <a:buFont typeface="Wingdings" pitchFamily="2" charset="2"/>
              <a:buChar char="q"/>
            </a:pPr>
            <a:r>
              <a:rPr lang="en-CA" dirty="0"/>
              <a:t>Diplopia : </a:t>
            </a:r>
          </a:p>
        </p:txBody>
      </p:sp>
      <p:sp>
        <p:nvSpPr>
          <p:cNvPr id="3" name="Content Placeholder 2">
            <a:extLst>
              <a:ext uri="{FF2B5EF4-FFF2-40B4-BE49-F238E27FC236}">
                <a16:creationId xmlns:a16="http://schemas.microsoft.com/office/drawing/2014/main" id="{06A82B6C-578B-4158-99E6-B74F29039A14}"/>
              </a:ext>
            </a:extLst>
          </p:cNvPr>
          <p:cNvSpPr>
            <a:spLocks noGrp="1"/>
          </p:cNvSpPr>
          <p:nvPr>
            <p:ph idx="1"/>
          </p:nvPr>
        </p:nvSpPr>
        <p:spPr>
          <a:xfrm>
            <a:off x="0" y="1497725"/>
            <a:ext cx="12192000" cy="4858626"/>
          </a:xfrm>
        </p:spPr>
        <p:txBody>
          <a:bodyPr>
            <a:normAutofit/>
          </a:bodyPr>
          <a:lstStyle/>
          <a:p>
            <a:pPr marL="0" indent="0">
              <a:buNone/>
            </a:pPr>
            <a:endParaRPr lang="en-CA" sz="3200" dirty="0"/>
          </a:p>
          <a:p>
            <a:endParaRPr lang="en-CA" sz="3200" dirty="0"/>
          </a:p>
        </p:txBody>
      </p:sp>
      <p:sp>
        <p:nvSpPr>
          <p:cNvPr id="4" name="Slide Number Placeholder 3">
            <a:extLst>
              <a:ext uri="{FF2B5EF4-FFF2-40B4-BE49-F238E27FC236}">
                <a16:creationId xmlns:a16="http://schemas.microsoft.com/office/drawing/2014/main" id="{3BF4D1F2-4A7B-8D1F-3FE4-06E1C9207762}"/>
              </a:ext>
            </a:extLst>
          </p:cNvPr>
          <p:cNvSpPr>
            <a:spLocks noGrp="1"/>
          </p:cNvSpPr>
          <p:nvPr>
            <p:ph type="sldNum" sz="quarter" idx="12"/>
          </p:nvPr>
        </p:nvSpPr>
        <p:spPr/>
        <p:txBody>
          <a:bodyPr/>
          <a:lstStyle/>
          <a:p>
            <a:fld id="{34B7E4EF-A1BD-40F4-AB7B-04F084DD991D}" type="slidenum">
              <a:rPr lang="en-US" smtClean="0"/>
              <a:t>11</a:t>
            </a:fld>
            <a:endParaRPr lang="en-US" dirty="0"/>
          </a:p>
        </p:txBody>
      </p:sp>
    </p:spTree>
    <p:extLst>
      <p:ext uri="{BB962C8B-B14F-4D97-AF65-F5344CB8AC3E}">
        <p14:creationId xmlns:p14="http://schemas.microsoft.com/office/powerpoint/2010/main" val="518566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6DCD1-679E-4826-B535-B79CAD6F0128}"/>
              </a:ext>
            </a:extLst>
          </p:cNvPr>
          <p:cNvSpPr>
            <a:spLocks noGrp="1"/>
          </p:cNvSpPr>
          <p:nvPr>
            <p:ph type="title"/>
          </p:nvPr>
        </p:nvSpPr>
        <p:spPr/>
        <p:txBody>
          <a:bodyPr/>
          <a:lstStyle/>
          <a:p>
            <a:pPr marL="571500" indent="-571500">
              <a:buFont typeface="Wingdings" pitchFamily="2" charset="2"/>
              <a:buChar char="q"/>
            </a:pPr>
            <a:r>
              <a:rPr lang="en-CA" dirty="0"/>
              <a:t>Diplopia :</a:t>
            </a:r>
            <a:r>
              <a:rPr lang="en-CA" sz="3600" dirty="0"/>
              <a:t>(</a:t>
            </a:r>
            <a:r>
              <a:rPr lang="en-CA" sz="3200" dirty="0"/>
              <a:t>double vision) </a:t>
            </a:r>
            <a:r>
              <a:rPr lang="en-CA" dirty="0"/>
              <a:t> </a:t>
            </a:r>
          </a:p>
        </p:txBody>
      </p:sp>
      <p:sp>
        <p:nvSpPr>
          <p:cNvPr id="3" name="Content Placeholder 2">
            <a:extLst>
              <a:ext uri="{FF2B5EF4-FFF2-40B4-BE49-F238E27FC236}">
                <a16:creationId xmlns:a16="http://schemas.microsoft.com/office/drawing/2014/main" id="{06A82B6C-578B-4158-99E6-B74F29039A14}"/>
              </a:ext>
            </a:extLst>
          </p:cNvPr>
          <p:cNvSpPr>
            <a:spLocks noGrp="1"/>
          </p:cNvSpPr>
          <p:nvPr>
            <p:ph idx="1"/>
          </p:nvPr>
        </p:nvSpPr>
        <p:spPr>
          <a:xfrm>
            <a:off x="0" y="1310821"/>
            <a:ext cx="8303451" cy="4858626"/>
          </a:xfrm>
        </p:spPr>
        <p:txBody>
          <a:bodyPr>
            <a:normAutofit lnSpcReduction="10000"/>
          </a:bodyPr>
          <a:lstStyle/>
          <a:p>
            <a:r>
              <a:rPr lang="en-US" sz="2400" b="0" i="0" dirty="0">
                <a:solidFill>
                  <a:srgbClr val="000000"/>
                </a:solidFill>
                <a:effectLst/>
                <a:latin typeface="Times New Roman" panose="02020603050405020304" pitchFamily="18" charset="0"/>
              </a:rPr>
              <a:t>perception of two images of a single object that may be displaced horizontally or vertically in relation to each other.</a:t>
            </a:r>
          </a:p>
          <a:p>
            <a:r>
              <a:rPr lang="en-US" sz="2400" dirty="0">
                <a:solidFill>
                  <a:srgbClr val="000000"/>
                </a:solidFill>
                <a:latin typeface="Times New Roman" panose="02020603050405020304" pitchFamily="18" charset="0"/>
              </a:rPr>
              <a:t>Causes:</a:t>
            </a:r>
          </a:p>
          <a:p>
            <a:pPr marL="0" indent="0">
              <a:buNone/>
            </a:pPr>
            <a:r>
              <a:rPr lang="en-US" sz="2400" b="0" i="0" dirty="0">
                <a:solidFill>
                  <a:srgbClr val="000000"/>
                </a:solidFill>
                <a:effectLst/>
                <a:latin typeface="Times New Roman" panose="02020603050405020304" pitchFamily="18" charset="0"/>
              </a:rPr>
              <a:t>Abscess</a:t>
            </a:r>
            <a:br>
              <a:rPr lang="en-US" sz="2400" dirty="0"/>
            </a:br>
            <a:r>
              <a:rPr lang="en-US" sz="2400" b="0" i="0" dirty="0">
                <a:solidFill>
                  <a:srgbClr val="000000"/>
                </a:solidFill>
                <a:effectLst/>
                <a:latin typeface="Times New Roman" panose="02020603050405020304" pitchFamily="18" charset="0"/>
              </a:rPr>
              <a:t>Antipsychotics (haloperidol, fluphenazine, chlorpromazine etc.)</a:t>
            </a:r>
            <a:br>
              <a:rPr lang="en-US" sz="2400" dirty="0"/>
            </a:br>
            <a:r>
              <a:rPr lang="en-US" sz="2400" b="0" i="0" dirty="0">
                <a:solidFill>
                  <a:srgbClr val="000000"/>
                </a:solidFill>
                <a:effectLst/>
                <a:latin typeface="Times New Roman" panose="02020603050405020304" pitchFamily="18" charset="0"/>
              </a:rPr>
              <a:t>Brain tumor</a:t>
            </a:r>
            <a:br>
              <a:rPr lang="en-US" sz="2400" dirty="0"/>
            </a:br>
            <a:r>
              <a:rPr lang="en-US" sz="2400" b="0" i="0" dirty="0">
                <a:solidFill>
                  <a:srgbClr val="000000"/>
                </a:solidFill>
                <a:effectLst/>
                <a:latin typeface="Times New Roman" panose="02020603050405020304" pitchFamily="18" charset="0"/>
              </a:rPr>
              <a:t>Damaged third, fourth, or sixth cranial nerves, which control eye movements</a:t>
            </a:r>
            <a:br>
              <a:rPr lang="en-US" sz="2400" dirty="0"/>
            </a:br>
            <a:r>
              <a:rPr lang="en-US" sz="2400" b="0" i="0" dirty="0">
                <a:solidFill>
                  <a:srgbClr val="000000"/>
                </a:solidFill>
                <a:effectLst/>
                <a:latin typeface="Times New Roman" panose="02020603050405020304" pitchFamily="18" charset="0"/>
              </a:rPr>
              <a:t>Drunkenness</a:t>
            </a:r>
            <a:br>
              <a:rPr lang="en-US" sz="2400" dirty="0"/>
            </a:br>
            <a:r>
              <a:rPr lang="en-US" sz="2400" b="0" i="0" dirty="0">
                <a:solidFill>
                  <a:srgbClr val="000000"/>
                </a:solidFill>
                <a:effectLst/>
                <a:latin typeface="Times New Roman" panose="02020603050405020304" pitchFamily="18" charset="0"/>
              </a:rPr>
              <a:t>Lasik complications</a:t>
            </a:r>
            <a:br>
              <a:rPr lang="en-US" sz="2400" dirty="0"/>
            </a:br>
            <a:r>
              <a:rPr lang="en-US" sz="2400" b="0" i="0" dirty="0">
                <a:solidFill>
                  <a:srgbClr val="000000"/>
                </a:solidFill>
                <a:effectLst/>
                <a:latin typeface="Times New Roman" panose="02020603050405020304" pitchFamily="18" charset="0"/>
              </a:rPr>
              <a:t>Opioids</a:t>
            </a:r>
            <a:br>
              <a:rPr lang="en-US" sz="2400" dirty="0"/>
            </a:br>
            <a:r>
              <a:rPr lang="en-US" sz="2400" b="0" i="0" dirty="0">
                <a:solidFill>
                  <a:srgbClr val="000000"/>
                </a:solidFill>
                <a:effectLst/>
                <a:latin typeface="Times New Roman" panose="02020603050405020304" pitchFamily="18" charset="0"/>
              </a:rPr>
              <a:t>Trauma</a:t>
            </a:r>
            <a:br>
              <a:rPr lang="en-US" sz="2400" dirty="0"/>
            </a:br>
            <a:r>
              <a:rPr lang="en-US" sz="2400" b="0" i="0" dirty="0">
                <a:solidFill>
                  <a:srgbClr val="000000"/>
                </a:solidFill>
                <a:effectLst/>
                <a:latin typeface="Times New Roman" panose="02020603050405020304" pitchFamily="18" charset="0"/>
              </a:rPr>
              <a:t>Increased intracranial pressure </a:t>
            </a:r>
            <a:endParaRPr lang="en-CA" sz="5400" dirty="0"/>
          </a:p>
        </p:txBody>
      </p:sp>
      <p:sp>
        <p:nvSpPr>
          <p:cNvPr id="4" name="Slide Number Placeholder 3">
            <a:extLst>
              <a:ext uri="{FF2B5EF4-FFF2-40B4-BE49-F238E27FC236}">
                <a16:creationId xmlns:a16="http://schemas.microsoft.com/office/drawing/2014/main" id="{3BF4D1F2-4A7B-8D1F-3FE4-06E1C9207762}"/>
              </a:ext>
            </a:extLst>
          </p:cNvPr>
          <p:cNvSpPr>
            <a:spLocks noGrp="1"/>
          </p:cNvSpPr>
          <p:nvPr>
            <p:ph type="sldNum" sz="quarter" idx="12"/>
          </p:nvPr>
        </p:nvSpPr>
        <p:spPr/>
        <p:txBody>
          <a:bodyPr/>
          <a:lstStyle/>
          <a:p>
            <a:fld id="{34B7E4EF-A1BD-40F4-AB7B-04F084DD991D}" type="slidenum">
              <a:rPr lang="en-US" smtClean="0"/>
              <a:t>12</a:t>
            </a:fld>
            <a:endParaRPr lang="en-US" dirty="0"/>
          </a:p>
        </p:txBody>
      </p:sp>
      <p:pic>
        <p:nvPicPr>
          <p:cNvPr id="6" name="Picture 5">
            <a:extLst>
              <a:ext uri="{FF2B5EF4-FFF2-40B4-BE49-F238E27FC236}">
                <a16:creationId xmlns:a16="http://schemas.microsoft.com/office/drawing/2014/main" id="{EC06D604-C4FB-DFC9-308B-6B97EA6BDFB5}"/>
              </a:ext>
            </a:extLst>
          </p:cNvPr>
          <p:cNvPicPr>
            <a:picLocks noChangeAspect="1"/>
          </p:cNvPicPr>
          <p:nvPr/>
        </p:nvPicPr>
        <p:blipFill>
          <a:blip r:embed="rId2"/>
          <a:stretch>
            <a:fillRect/>
          </a:stretch>
        </p:blipFill>
        <p:spPr>
          <a:xfrm>
            <a:off x="8303452" y="1179288"/>
            <a:ext cx="3713095" cy="2477261"/>
          </a:xfrm>
          <a:prstGeom prst="rect">
            <a:avLst/>
          </a:prstGeom>
        </p:spPr>
      </p:pic>
      <p:pic>
        <p:nvPicPr>
          <p:cNvPr id="8" name="Picture 7">
            <a:extLst>
              <a:ext uri="{FF2B5EF4-FFF2-40B4-BE49-F238E27FC236}">
                <a16:creationId xmlns:a16="http://schemas.microsoft.com/office/drawing/2014/main" id="{08F8C5E0-17AC-6D85-A977-BAEDCDEE2EDA}"/>
              </a:ext>
            </a:extLst>
          </p:cNvPr>
          <p:cNvPicPr>
            <a:picLocks noChangeAspect="1"/>
          </p:cNvPicPr>
          <p:nvPr/>
        </p:nvPicPr>
        <p:blipFill>
          <a:blip r:embed="rId3"/>
          <a:stretch>
            <a:fillRect/>
          </a:stretch>
        </p:blipFill>
        <p:spPr>
          <a:xfrm>
            <a:off x="8303451" y="3692186"/>
            <a:ext cx="3713095" cy="3029290"/>
          </a:xfrm>
          <a:prstGeom prst="rect">
            <a:avLst/>
          </a:prstGeom>
        </p:spPr>
      </p:pic>
    </p:spTree>
    <p:extLst>
      <p:ext uri="{BB962C8B-B14F-4D97-AF65-F5344CB8AC3E}">
        <p14:creationId xmlns:p14="http://schemas.microsoft.com/office/powerpoint/2010/main" val="3322694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BB6BC-8375-4E11-83F7-249A10A47E93}"/>
              </a:ext>
            </a:extLst>
          </p:cNvPr>
          <p:cNvSpPr>
            <a:spLocks noGrp="1"/>
          </p:cNvSpPr>
          <p:nvPr>
            <p:ph type="title"/>
          </p:nvPr>
        </p:nvSpPr>
        <p:spPr>
          <a:xfrm>
            <a:off x="0" y="46036"/>
            <a:ext cx="10058400" cy="1371600"/>
          </a:xfrm>
        </p:spPr>
        <p:txBody>
          <a:bodyPr/>
          <a:lstStyle/>
          <a:p>
            <a:pPr marL="571500" indent="-571500">
              <a:buFont typeface="Wingdings" pitchFamily="2" charset="2"/>
              <a:buChar char="q"/>
            </a:pPr>
            <a:r>
              <a:rPr lang="en-CA" dirty="0"/>
              <a:t>Eye i</a:t>
            </a:r>
            <a:r>
              <a:rPr lang="en-US" dirty="0"/>
              <a:t>t</a:t>
            </a:r>
            <a:r>
              <a:rPr lang="en-CA" dirty="0" err="1"/>
              <a:t>ching</a:t>
            </a:r>
            <a:r>
              <a:rPr lang="en-CA" dirty="0"/>
              <a:t>: </a:t>
            </a:r>
          </a:p>
        </p:txBody>
      </p:sp>
      <p:sp>
        <p:nvSpPr>
          <p:cNvPr id="3" name="Content Placeholder 2">
            <a:extLst>
              <a:ext uri="{FF2B5EF4-FFF2-40B4-BE49-F238E27FC236}">
                <a16:creationId xmlns:a16="http://schemas.microsoft.com/office/drawing/2014/main" id="{3DE42AAD-4181-4747-8A93-F675260BA375}"/>
              </a:ext>
            </a:extLst>
          </p:cNvPr>
          <p:cNvSpPr>
            <a:spLocks noGrp="1"/>
          </p:cNvSpPr>
          <p:nvPr>
            <p:ph idx="1"/>
          </p:nvPr>
        </p:nvSpPr>
        <p:spPr>
          <a:xfrm>
            <a:off x="168166" y="1357404"/>
            <a:ext cx="10972800" cy="4525963"/>
          </a:xfrm>
        </p:spPr>
        <p:txBody>
          <a:bodyPr>
            <a:normAutofit/>
          </a:bodyPr>
          <a:lstStyle/>
          <a:p>
            <a:r>
              <a:rPr lang="en-CA" sz="3200" dirty="0"/>
              <a:t>Dryness (keratoconjunctivitis sicca )</a:t>
            </a:r>
          </a:p>
          <a:p>
            <a:r>
              <a:rPr lang="en-CA" sz="3200" dirty="0"/>
              <a:t>Eye allergy </a:t>
            </a:r>
          </a:p>
          <a:p>
            <a:r>
              <a:rPr lang="en-CA" sz="3200" dirty="0"/>
              <a:t>Contact dermatitis</a:t>
            </a:r>
          </a:p>
          <a:p>
            <a:r>
              <a:rPr lang="en-CA" sz="3200" dirty="0"/>
              <a:t>Eyelid mass ( ex: sclerosing basal cell carcinoma) </a:t>
            </a:r>
          </a:p>
          <a:p>
            <a:r>
              <a:rPr lang="en-CA" sz="3200" dirty="0"/>
              <a:t>Blepharitis (inflammation of eyelid)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4401" y="4327499"/>
            <a:ext cx="5296675" cy="2393977"/>
          </a:xfrm>
          <a:prstGeom prst="rect">
            <a:avLst/>
          </a:prstGeom>
        </p:spPr>
      </p:pic>
      <p:sp>
        <p:nvSpPr>
          <p:cNvPr id="5" name="Slide Number Placeholder 4">
            <a:extLst>
              <a:ext uri="{FF2B5EF4-FFF2-40B4-BE49-F238E27FC236}">
                <a16:creationId xmlns:a16="http://schemas.microsoft.com/office/drawing/2014/main" id="{42AB3156-C220-F00E-7C89-3C5AB1D8E52C}"/>
              </a:ext>
            </a:extLst>
          </p:cNvPr>
          <p:cNvSpPr>
            <a:spLocks noGrp="1"/>
          </p:cNvSpPr>
          <p:nvPr>
            <p:ph type="sldNum" sz="quarter" idx="12"/>
          </p:nvPr>
        </p:nvSpPr>
        <p:spPr/>
        <p:txBody>
          <a:bodyPr/>
          <a:lstStyle/>
          <a:p>
            <a:fld id="{34B7E4EF-A1BD-40F4-AB7B-04F084DD991D}" type="slidenum">
              <a:rPr lang="en-US" smtClean="0"/>
              <a:t>13</a:t>
            </a:fld>
            <a:endParaRPr lang="en-US" dirty="0"/>
          </a:p>
        </p:txBody>
      </p:sp>
    </p:spTree>
    <p:extLst>
      <p:ext uri="{BB962C8B-B14F-4D97-AF65-F5344CB8AC3E}">
        <p14:creationId xmlns:p14="http://schemas.microsoft.com/office/powerpoint/2010/main" val="3374407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14C62-20B4-4222-AC0B-EDF2971FE6CD}"/>
              </a:ext>
            </a:extLst>
          </p:cNvPr>
          <p:cNvSpPr>
            <a:spLocks noGrp="1"/>
          </p:cNvSpPr>
          <p:nvPr>
            <p:ph type="title"/>
          </p:nvPr>
        </p:nvSpPr>
        <p:spPr/>
        <p:txBody>
          <a:bodyPr/>
          <a:lstStyle/>
          <a:p>
            <a:pPr marL="571500" indent="-571500">
              <a:buFont typeface="Wingdings" pitchFamily="2" charset="2"/>
              <a:buChar char="q"/>
            </a:pPr>
            <a:r>
              <a:rPr lang="en-CA" dirty="0"/>
              <a:t>Photophobia : </a:t>
            </a:r>
            <a:r>
              <a:rPr lang="en-CA" sz="2000" dirty="0"/>
              <a:t>eye discomfort in bright light .</a:t>
            </a:r>
            <a:r>
              <a:rPr lang="en-CA" dirty="0"/>
              <a:t> </a:t>
            </a:r>
          </a:p>
        </p:txBody>
      </p:sp>
      <p:sp>
        <p:nvSpPr>
          <p:cNvPr id="3" name="Content Placeholder 2">
            <a:extLst>
              <a:ext uri="{FF2B5EF4-FFF2-40B4-BE49-F238E27FC236}">
                <a16:creationId xmlns:a16="http://schemas.microsoft.com/office/drawing/2014/main" id="{65B65D67-B58F-4DB7-A379-E4BC14DFBD93}"/>
              </a:ext>
            </a:extLst>
          </p:cNvPr>
          <p:cNvSpPr>
            <a:spLocks noGrp="1"/>
          </p:cNvSpPr>
          <p:nvPr>
            <p:ph idx="1"/>
          </p:nvPr>
        </p:nvSpPr>
        <p:spPr>
          <a:xfrm>
            <a:off x="0" y="1504838"/>
            <a:ext cx="12192000" cy="5216638"/>
          </a:xfrm>
        </p:spPr>
        <p:txBody>
          <a:bodyPr>
            <a:normAutofit/>
          </a:bodyPr>
          <a:lstStyle/>
          <a:p>
            <a:pPr marL="0" indent="0">
              <a:buNone/>
            </a:pPr>
            <a:r>
              <a:rPr lang="en-US" sz="3200" b="0" i="0" dirty="0">
                <a:solidFill>
                  <a:srgbClr val="000000"/>
                </a:solidFill>
                <a:effectLst/>
                <a:latin typeface="Times New Roman" panose="02020603050405020304" pitchFamily="18" charset="0"/>
              </a:rPr>
              <a:t>Causes may include:</a:t>
            </a:r>
            <a:br>
              <a:rPr lang="en-US" sz="3200" dirty="0"/>
            </a:br>
            <a:br>
              <a:rPr lang="en-US" sz="3200" dirty="0"/>
            </a:br>
            <a:r>
              <a:rPr lang="en-US" sz="3200" b="0" i="0" dirty="0">
                <a:solidFill>
                  <a:srgbClr val="000000"/>
                </a:solidFill>
                <a:effectLst/>
                <a:latin typeface="Times New Roman" panose="02020603050405020304" pitchFamily="18" charset="0"/>
              </a:rPr>
              <a:t>Acute iritis or uveitis (inflammation inside the eye)</a:t>
            </a:r>
            <a:br>
              <a:rPr lang="en-US" sz="3200" dirty="0"/>
            </a:br>
            <a:r>
              <a:rPr lang="en-US" sz="3200" b="0" i="0" dirty="0">
                <a:solidFill>
                  <a:srgbClr val="000000"/>
                </a:solidFill>
                <a:effectLst/>
                <a:latin typeface="Times New Roman" panose="02020603050405020304" pitchFamily="18" charset="0"/>
              </a:rPr>
              <a:t>Burns to the eye</a:t>
            </a:r>
            <a:br>
              <a:rPr lang="en-US" sz="3200" dirty="0"/>
            </a:br>
            <a:r>
              <a:rPr lang="en-US" sz="3200" b="0" i="0" dirty="0">
                <a:solidFill>
                  <a:srgbClr val="000000"/>
                </a:solidFill>
                <a:effectLst/>
                <a:latin typeface="Times New Roman" panose="02020603050405020304" pitchFamily="18" charset="0"/>
              </a:rPr>
              <a:t>Corneal abrasion &amp; ulcer</a:t>
            </a:r>
            <a:br>
              <a:rPr lang="en-US" sz="3200" dirty="0"/>
            </a:br>
            <a:r>
              <a:rPr lang="en-US" sz="3200" b="0" i="0" dirty="0">
                <a:solidFill>
                  <a:srgbClr val="000000"/>
                </a:solidFill>
                <a:effectLst/>
                <a:latin typeface="Times New Roman" panose="02020603050405020304" pitchFamily="18" charset="0"/>
              </a:rPr>
              <a:t>Drugs such as amphetamines, atropine, cocaine .</a:t>
            </a:r>
            <a:br>
              <a:rPr lang="en-US" sz="3200" dirty="0"/>
            </a:br>
            <a:r>
              <a:rPr lang="en-US" sz="3200" b="0" i="0" dirty="0">
                <a:solidFill>
                  <a:srgbClr val="000000"/>
                </a:solidFill>
                <a:effectLst/>
                <a:latin typeface="Times New Roman" panose="02020603050405020304" pitchFamily="18" charset="0"/>
              </a:rPr>
              <a:t>Excessive wearing of contact lenses, or wearing poorly-fitting contact lenses </a:t>
            </a:r>
            <a:br>
              <a:rPr lang="en-US" sz="3200" dirty="0"/>
            </a:br>
            <a:r>
              <a:rPr lang="en-US" sz="3200" b="0" i="0" dirty="0">
                <a:solidFill>
                  <a:srgbClr val="000000"/>
                </a:solidFill>
                <a:effectLst/>
                <a:latin typeface="Times New Roman" panose="02020603050405020304" pitchFamily="18" charset="0"/>
              </a:rPr>
              <a:t>Migraine headache</a:t>
            </a:r>
            <a:br>
              <a:rPr lang="en-US" sz="3200" dirty="0"/>
            </a:br>
            <a:r>
              <a:rPr lang="en-US" sz="3200" b="0" i="0" dirty="0">
                <a:solidFill>
                  <a:srgbClr val="000000"/>
                </a:solidFill>
                <a:effectLst/>
                <a:latin typeface="Times New Roman" panose="02020603050405020304" pitchFamily="18" charset="0"/>
              </a:rPr>
              <a:t>Recovery from eye surgery</a:t>
            </a:r>
            <a:endParaRPr lang="en-CA" sz="6600" dirty="0"/>
          </a:p>
        </p:txBody>
      </p:sp>
      <p:sp>
        <p:nvSpPr>
          <p:cNvPr id="4" name="Slide Number Placeholder 3">
            <a:extLst>
              <a:ext uri="{FF2B5EF4-FFF2-40B4-BE49-F238E27FC236}">
                <a16:creationId xmlns:a16="http://schemas.microsoft.com/office/drawing/2014/main" id="{F819B764-1096-475C-7A59-52CF8F39EB57}"/>
              </a:ext>
            </a:extLst>
          </p:cNvPr>
          <p:cNvSpPr>
            <a:spLocks noGrp="1"/>
          </p:cNvSpPr>
          <p:nvPr>
            <p:ph type="sldNum" sz="quarter" idx="12"/>
          </p:nvPr>
        </p:nvSpPr>
        <p:spPr/>
        <p:txBody>
          <a:bodyPr/>
          <a:lstStyle/>
          <a:p>
            <a:fld id="{34B7E4EF-A1BD-40F4-AB7B-04F084DD991D}" type="slidenum">
              <a:rPr lang="en-US" smtClean="0"/>
              <a:t>14</a:t>
            </a:fld>
            <a:endParaRPr lang="en-US" dirty="0"/>
          </a:p>
        </p:txBody>
      </p:sp>
    </p:spTree>
    <p:extLst>
      <p:ext uri="{BB962C8B-B14F-4D97-AF65-F5344CB8AC3E}">
        <p14:creationId xmlns:p14="http://schemas.microsoft.com/office/powerpoint/2010/main" val="3666433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8005A-0B09-40B0-ADC3-BC56C46DE225}"/>
              </a:ext>
            </a:extLst>
          </p:cNvPr>
          <p:cNvSpPr>
            <a:spLocks noGrp="1"/>
          </p:cNvSpPr>
          <p:nvPr>
            <p:ph type="title"/>
          </p:nvPr>
        </p:nvSpPr>
        <p:spPr/>
        <p:txBody>
          <a:bodyPr/>
          <a:lstStyle/>
          <a:p>
            <a:pPr marL="571500" indent="-571500">
              <a:buFont typeface="Wingdings" pitchFamily="2" charset="2"/>
              <a:buChar char="q"/>
            </a:pPr>
            <a:r>
              <a:rPr lang="en-CA" dirty="0"/>
              <a:t>floaters</a:t>
            </a:r>
          </a:p>
        </p:txBody>
      </p:sp>
      <p:sp>
        <p:nvSpPr>
          <p:cNvPr id="3" name="Content Placeholder 2">
            <a:extLst>
              <a:ext uri="{FF2B5EF4-FFF2-40B4-BE49-F238E27FC236}">
                <a16:creationId xmlns:a16="http://schemas.microsoft.com/office/drawing/2014/main" id="{9BE2106C-EB29-4F24-BE2A-0B52979103F6}"/>
              </a:ext>
            </a:extLst>
          </p:cNvPr>
          <p:cNvSpPr>
            <a:spLocks noGrp="1"/>
          </p:cNvSpPr>
          <p:nvPr>
            <p:ph idx="1"/>
          </p:nvPr>
        </p:nvSpPr>
        <p:spPr>
          <a:xfrm>
            <a:off x="0" y="1363087"/>
            <a:ext cx="12192000" cy="4525963"/>
          </a:xfrm>
        </p:spPr>
        <p:txBody>
          <a:bodyPr>
            <a:normAutofit/>
          </a:bodyPr>
          <a:lstStyle/>
          <a:p>
            <a:r>
              <a:rPr lang="en-CA" sz="2400" dirty="0"/>
              <a:t>The sense of swimming flies or amorphous organism in space that are no sticking to one side of visual field, typically floaters change position with eye movement</a:t>
            </a:r>
          </a:p>
          <a:p>
            <a:r>
              <a:rPr lang="en-CA" sz="2400" dirty="0"/>
              <a:t>Causes :</a:t>
            </a:r>
          </a:p>
          <a:p>
            <a:pPr marL="514350" indent="-514350">
              <a:buFont typeface="+mj-lt"/>
              <a:buAutoNum type="arabicPeriod"/>
            </a:pPr>
            <a:r>
              <a:rPr lang="en-CA" sz="2400" dirty="0"/>
              <a:t>Uveitis </a:t>
            </a:r>
          </a:p>
          <a:p>
            <a:pPr marL="514350" indent="-514350">
              <a:buFont typeface="+mj-lt"/>
              <a:buAutoNum type="arabicPeriod"/>
            </a:pPr>
            <a:r>
              <a:rPr lang="en-CA" sz="2400" dirty="0"/>
              <a:t> post. Vitreous detachment</a:t>
            </a:r>
          </a:p>
          <a:p>
            <a:pPr marL="514350" indent="-514350">
              <a:buFont typeface="+mj-lt"/>
              <a:buAutoNum type="arabicPeriod"/>
            </a:pPr>
            <a:r>
              <a:rPr lang="en-CA" sz="2400" dirty="0"/>
              <a:t>Retinal detachment</a:t>
            </a:r>
          </a:p>
          <a:p>
            <a:pPr marL="514350" indent="-514350">
              <a:buFont typeface="+mj-lt"/>
              <a:buAutoNum type="arabicPeriod"/>
            </a:pPr>
            <a:endParaRPr lang="en-CA" sz="2400" dirty="0"/>
          </a:p>
          <a:p>
            <a:endParaRPr lang="en-CA" sz="2400" dirty="0"/>
          </a:p>
          <a:p>
            <a:pPr marL="0" indent="0">
              <a:buNone/>
            </a:pPr>
            <a:endParaRPr lang="en-CA" sz="2400" dirty="0"/>
          </a:p>
        </p:txBody>
      </p:sp>
      <p:pic>
        <p:nvPicPr>
          <p:cNvPr id="5" name="Picture 4">
            <a:extLst>
              <a:ext uri="{FF2B5EF4-FFF2-40B4-BE49-F238E27FC236}">
                <a16:creationId xmlns:a16="http://schemas.microsoft.com/office/drawing/2014/main" id="{E297DF80-71BF-01BC-E64C-F73FD8BCE198}"/>
              </a:ext>
            </a:extLst>
          </p:cNvPr>
          <p:cNvPicPr>
            <a:picLocks noChangeAspect="1"/>
          </p:cNvPicPr>
          <p:nvPr/>
        </p:nvPicPr>
        <p:blipFill>
          <a:blip r:embed="rId2"/>
          <a:stretch>
            <a:fillRect/>
          </a:stretch>
        </p:blipFill>
        <p:spPr>
          <a:xfrm>
            <a:off x="8324193" y="2434140"/>
            <a:ext cx="3590596" cy="2394927"/>
          </a:xfrm>
          <a:prstGeom prst="rect">
            <a:avLst/>
          </a:prstGeom>
        </p:spPr>
      </p:pic>
      <p:sp>
        <p:nvSpPr>
          <p:cNvPr id="4" name="Slide Number Placeholder 3">
            <a:extLst>
              <a:ext uri="{FF2B5EF4-FFF2-40B4-BE49-F238E27FC236}">
                <a16:creationId xmlns:a16="http://schemas.microsoft.com/office/drawing/2014/main" id="{CA75D23A-C2AD-D7D9-7393-80AD985F5ED3}"/>
              </a:ext>
            </a:extLst>
          </p:cNvPr>
          <p:cNvSpPr>
            <a:spLocks noGrp="1"/>
          </p:cNvSpPr>
          <p:nvPr>
            <p:ph type="sldNum" sz="quarter" idx="12"/>
          </p:nvPr>
        </p:nvSpPr>
        <p:spPr/>
        <p:txBody>
          <a:bodyPr/>
          <a:lstStyle/>
          <a:p>
            <a:fld id="{34B7E4EF-A1BD-40F4-AB7B-04F084DD991D}" type="slidenum">
              <a:rPr lang="en-US" smtClean="0"/>
              <a:t>15</a:t>
            </a:fld>
            <a:endParaRPr lang="en-US" dirty="0"/>
          </a:p>
        </p:txBody>
      </p:sp>
      <p:pic>
        <p:nvPicPr>
          <p:cNvPr id="7" name="Picture 6">
            <a:extLst>
              <a:ext uri="{FF2B5EF4-FFF2-40B4-BE49-F238E27FC236}">
                <a16:creationId xmlns:a16="http://schemas.microsoft.com/office/drawing/2014/main" id="{AD67DF72-7F58-E30E-FBBA-E1DDB368DCE2}"/>
              </a:ext>
            </a:extLst>
          </p:cNvPr>
          <p:cNvPicPr>
            <a:picLocks noChangeAspect="1"/>
          </p:cNvPicPr>
          <p:nvPr/>
        </p:nvPicPr>
        <p:blipFill>
          <a:blip r:embed="rId3"/>
          <a:stretch>
            <a:fillRect/>
          </a:stretch>
        </p:blipFill>
        <p:spPr>
          <a:xfrm>
            <a:off x="0" y="4240924"/>
            <a:ext cx="3610303" cy="2580788"/>
          </a:xfrm>
          <a:prstGeom prst="rect">
            <a:avLst/>
          </a:prstGeom>
        </p:spPr>
      </p:pic>
      <p:pic>
        <p:nvPicPr>
          <p:cNvPr id="9" name="Picture 8">
            <a:extLst>
              <a:ext uri="{FF2B5EF4-FFF2-40B4-BE49-F238E27FC236}">
                <a16:creationId xmlns:a16="http://schemas.microsoft.com/office/drawing/2014/main" id="{A97DF6B1-2D10-F2E8-087D-8B0DC00B4A61}"/>
              </a:ext>
            </a:extLst>
          </p:cNvPr>
          <p:cNvPicPr>
            <a:picLocks noChangeAspect="1"/>
          </p:cNvPicPr>
          <p:nvPr/>
        </p:nvPicPr>
        <p:blipFill>
          <a:blip r:embed="rId4"/>
          <a:stretch>
            <a:fillRect/>
          </a:stretch>
        </p:blipFill>
        <p:spPr>
          <a:xfrm>
            <a:off x="3867808" y="3583620"/>
            <a:ext cx="4221215" cy="3238092"/>
          </a:xfrm>
          <a:prstGeom prst="rect">
            <a:avLst/>
          </a:prstGeom>
        </p:spPr>
      </p:pic>
    </p:spTree>
    <p:extLst>
      <p:ext uri="{BB962C8B-B14F-4D97-AF65-F5344CB8AC3E}">
        <p14:creationId xmlns:p14="http://schemas.microsoft.com/office/powerpoint/2010/main" val="496765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71500" indent="-571500">
              <a:buFont typeface="Wingdings" pitchFamily="2" charset="2"/>
              <a:buChar char="q"/>
            </a:pPr>
            <a:r>
              <a:rPr lang="en-US" dirty="0"/>
              <a:t>Lacrimation and discharge</a:t>
            </a:r>
          </a:p>
        </p:txBody>
      </p:sp>
      <p:sp>
        <p:nvSpPr>
          <p:cNvPr id="3" name="Content Placeholder 2"/>
          <p:cNvSpPr>
            <a:spLocks noGrp="1"/>
          </p:cNvSpPr>
          <p:nvPr>
            <p:ph idx="1"/>
          </p:nvPr>
        </p:nvSpPr>
        <p:spPr>
          <a:xfrm>
            <a:off x="110359" y="1418897"/>
            <a:ext cx="11472041" cy="4707267"/>
          </a:xfrm>
        </p:spPr>
        <p:txBody>
          <a:bodyPr>
            <a:normAutofit/>
          </a:bodyPr>
          <a:lstStyle/>
          <a:p>
            <a:pPr>
              <a:buFont typeface="Wingdings" pitchFamily="2" charset="2"/>
              <a:buChar char="ü"/>
            </a:pPr>
            <a:r>
              <a:rPr lang="en-US" sz="4000" b="1" dirty="0"/>
              <a:t>Ask</a:t>
            </a:r>
            <a:r>
              <a:rPr lang="en-US" sz="3600" dirty="0"/>
              <a:t> :</a:t>
            </a:r>
          </a:p>
          <a:p>
            <a:pPr marL="0" indent="0">
              <a:buNone/>
            </a:pPr>
            <a:r>
              <a:rPr lang="en-US" sz="3600" dirty="0"/>
              <a:t>- Is the discharge clear or opaque? Amount ?</a:t>
            </a:r>
          </a:p>
          <a:p>
            <a:pPr marL="0" indent="0">
              <a:buNone/>
            </a:pPr>
            <a:r>
              <a:rPr lang="en-US" sz="3600" dirty="0"/>
              <a:t>- Associated pain? Foreign body sensation? Itchiness?</a:t>
            </a:r>
          </a:p>
          <a:p>
            <a:pPr marL="0" indent="0">
              <a:buNone/>
            </a:pPr>
            <a:r>
              <a:rPr lang="en-US" sz="3600" dirty="0"/>
              <a:t>- Other symptoms (e.g. red eye)?</a:t>
            </a:r>
          </a:p>
          <a:p>
            <a:pPr marL="0" indent="0">
              <a:buNone/>
            </a:pPr>
            <a:endParaRPr lang="en-US" sz="4800" dirty="0"/>
          </a:p>
        </p:txBody>
      </p:sp>
      <p:sp>
        <p:nvSpPr>
          <p:cNvPr id="4" name="Slide Number Placeholder 3">
            <a:extLst>
              <a:ext uri="{FF2B5EF4-FFF2-40B4-BE49-F238E27FC236}">
                <a16:creationId xmlns:a16="http://schemas.microsoft.com/office/drawing/2014/main" id="{09CC890A-C2A5-FC8B-F096-3E6A0AE6DAF5}"/>
              </a:ext>
            </a:extLst>
          </p:cNvPr>
          <p:cNvSpPr>
            <a:spLocks noGrp="1"/>
          </p:cNvSpPr>
          <p:nvPr>
            <p:ph type="sldNum" sz="quarter" idx="12"/>
          </p:nvPr>
        </p:nvSpPr>
        <p:spPr/>
        <p:txBody>
          <a:bodyPr/>
          <a:lstStyle/>
          <a:p>
            <a:fld id="{34B7E4EF-A1BD-40F4-AB7B-04F084DD991D}" type="slidenum">
              <a:rPr lang="en-US" smtClean="0"/>
              <a:t>16</a:t>
            </a:fld>
            <a:endParaRPr lang="en-US" dirty="0"/>
          </a:p>
        </p:txBody>
      </p:sp>
    </p:spTree>
    <p:extLst>
      <p:ext uri="{BB962C8B-B14F-4D97-AF65-F5344CB8AC3E}">
        <p14:creationId xmlns:p14="http://schemas.microsoft.com/office/powerpoint/2010/main" val="243591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485AB-8607-48D9-B117-36BB1AC69FBE}"/>
              </a:ext>
            </a:extLst>
          </p:cNvPr>
          <p:cNvSpPr>
            <a:spLocks noGrp="1"/>
          </p:cNvSpPr>
          <p:nvPr>
            <p:ph type="title"/>
          </p:nvPr>
        </p:nvSpPr>
        <p:spPr>
          <a:xfrm>
            <a:off x="463640" y="140319"/>
            <a:ext cx="10058400" cy="1371600"/>
          </a:xfrm>
        </p:spPr>
        <p:txBody>
          <a:bodyPr/>
          <a:lstStyle/>
          <a:p>
            <a:pPr marL="571500" indent="-571500">
              <a:buFont typeface="Wingdings" pitchFamily="2" charset="2"/>
              <a:buChar char="è"/>
            </a:pPr>
            <a:r>
              <a:rPr lang="en-CA" dirty="0"/>
              <a:t> </a:t>
            </a:r>
            <a:r>
              <a:rPr lang="en-CA" dirty="0">
                <a:solidFill>
                  <a:schemeClr val="accent1"/>
                </a:solidFill>
              </a:rPr>
              <a:t>Past medical history</a:t>
            </a:r>
            <a:r>
              <a:rPr lang="en-CA" b="1" dirty="0"/>
              <a:t>: </a:t>
            </a:r>
          </a:p>
        </p:txBody>
      </p:sp>
      <p:sp>
        <p:nvSpPr>
          <p:cNvPr id="3" name="Content Placeholder 2">
            <a:extLst>
              <a:ext uri="{FF2B5EF4-FFF2-40B4-BE49-F238E27FC236}">
                <a16:creationId xmlns:a16="http://schemas.microsoft.com/office/drawing/2014/main" id="{5F786C49-862E-41A3-A407-6CE22049A669}"/>
              </a:ext>
            </a:extLst>
          </p:cNvPr>
          <p:cNvSpPr>
            <a:spLocks noGrp="1"/>
          </p:cNvSpPr>
          <p:nvPr>
            <p:ph idx="1"/>
          </p:nvPr>
        </p:nvSpPr>
        <p:spPr>
          <a:xfrm>
            <a:off x="463640" y="1137206"/>
            <a:ext cx="11565450" cy="2687820"/>
          </a:xfrm>
        </p:spPr>
        <p:txBody>
          <a:bodyPr>
            <a:normAutofit/>
          </a:bodyPr>
          <a:lstStyle/>
          <a:p>
            <a:r>
              <a:rPr lang="en-CA" sz="2400" dirty="0"/>
              <a:t>History of D.M , Dyslipidemia , HT: ask about duration, control, complication, medications ( type and compliance)</a:t>
            </a:r>
          </a:p>
          <a:p>
            <a:r>
              <a:rPr lang="en-CA" sz="2400" dirty="0"/>
              <a:t>Congenital diseases ( bleeding disorders) </a:t>
            </a:r>
          </a:p>
          <a:p>
            <a:r>
              <a:rPr lang="en-CA" sz="2400" dirty="0"/>
              <a:t>Drug allergies</a:t>
            </a:r>
          </a:p>
          <a:p>
            <a:r>
              <a:rPr lang="en-CA" sz="2400" dirty="0"/>
              <a:t>History of uveitis or any medical eye problems</a:t>
            </a:r>
            <a:r>
              <a:rPr lang="en-CA" sz="3200" dirty="0"/>
              <a:t>. </a:t>
            </a:r>
          </a:p>
          <a:p>
            <a:endParaRPr lang="en-CA" sz="2800" dirty="0"/>
          </a:p>
        </p:txBody>
      </p:sp>
      <p:sp>
        <p:nvSpPr>
          <p:cNvPr id="4" name="TextBox 3"/>
          <p:cNvSpPr txBox="1"/>
          <p:nvPr/>
        </p:nvSpPr>
        <p:spPr>
          <a:xfrm>
            <a:off x="463640" y="3481321"/>
            <a:ext cx="10856890" cy="3262432"/>
          </a:xfrm>
          <a:prstGeom prst="rect">
            <a:avLst/>
          </a:prstGeom>
          <a:noFill/>
        </p:spPr>
        <p:txBody>
          <a:bodyPr wrap="square" rtlCol="1">
            <a:spAutoFit/>
          </a:bodyPr>
          <a:lstStyle/>
          <a:p>
            <a:pPr marL="571500" indent="-571500">
              <a:buFont typeface="Wingdings" pitchFamily="2" charset="2"/>
              <a:buChar char="è"/>
            </a:pPr>
            <a:r>
              <a:rPr lang="en-US" sz="4800" dirty="0"/>
              <a:t> </a:t>
            </a:r>
            <a:r>
              <a:rPr lang="en-US" sz="4800" dirty="0">
                <a:solidFill>
                  <a:schemeClr val="accent1"/>
                </a:solidFill>
              </a:rPr>
              <a:t>Drug history</a:t>
            </a:r>
            <a:r>
              <a:rPr lang="en-US" sz="4800" dirty="0"/>
              <a:t> : </a:t>
            </a:r>
          </a:p>
          <a:p>
            <a:r>
              <a:rPr lang="en-US" sz="2800" dirty="0"/>
              <a:t>- Insulin </a:t>
            </a:r>
          </a:p>
          <a:p>
            <a:r>
              <a:rPr lang="en-US" sz="2800" dirty="0"/>
              <a:t>- HTN treatment </a:t>
            </a:r>
          </a:p>
          <a:p>
            <a:r>
              <a:rPr lang="en-US" sz="2800" dirty="0"/>
              <a:t>- </a:t>
            </a:r>
            <a:r>
              <a:rPr lang="en-US" sz="2800" dirty="0" err="1"/>
              <a:t>Chlorquine</a:t>
            </a:r>
            <a:r>
              <a:rPr lang="en-US" sz="2800" dirty="0"/>
              <a:t> </a:t>
            </a:r>
            <a:r>
              <a:rPr lang="en-US" sz="2800" b="1" dirty="0"/>
              <a:t>&gt;</a:t>
            </a:r>
            <a:r>
              <a:rPr lang="en-US" sz="2800" dirty="0"/>
              <a:t> </a:t>
            </a:r>
            <a:r>
              <a:rPr lang="en-US" sz="2800" dirty="0">
                <a:solidFill>
                  <a:schemeClr val="accent4"/>
                </a:solidFill>
              </a:rPr>
              <a:t>Retinal toxicity</a:t>
            </a:r>
          </a:p>
          <a:p>
            <a:r>
              <a:rPr lang="en-US" sz="2800" dirty="0"/>
              <a:t>- </a:t>
            </a:r>
            <a:r>
              <a:rPr lang="en-US" sz="2800" dirty="0" err="1"/>
              <a:t>Isoniazide</a:t>
            </a:r>
            <a:r>
              <a:rPr lang="en-US" sz="2800" dirty="0"/>
              <a:t> </a:t>
            </a:r>
            <a:r>
              <a:rPr lang="en-US" sz="2800" b="1" dirty="0"/>
              <a:t>&gt;</a:t>
            </a:r>
            <a:r>
              <a:rPr lang="en-US" sz="2800" dirty="0"/>
              <a:t> </a:t>
            </a:r>
            <a:r>
              <a:rPr lang="en-US" sz="2800" dirty="0">
                <a:solidFill>
                  <a:schemeClr val="accent4"/>
                </a:solidFill>
              </a:rPr>
              <a:t>Impaired visual function </a:t>
            </a:r>
            <a:endParaRPr lang="en-US" sz="2800" dirty="0"/>
          </a:p>
          <a:p>
            <a:r>
              <a:rPr lang="en-US" sz="2800" dirty="0"/>
              <a:t>- Steroids </a:t>
            </a:r>
            <a:r>
              <a:rPr lang="en-US" sz="2800" b="1" dirty="0"/>
              <a:t>&gt;</a:t>
            </a:r>
            <a:r>
              <a:rPr lang="en-US" sz="2800" dirty="0"/>
              <a:t> ( Acute : </a:t>
            </a:r>
            <a:r>
              <a:rPr lang="en-US" sz="2800" dirty="0">
                <a:solidFill>
                  <a:schemeClr val="accent4"/>
                </a:solidFill>
              </a:rPr>
              <a:t>Glaucoma </a:t>
            </a:r>
            <a:r>
              <a:rPr lang="en-US" sz="2800" dirty="0"/>
              <a:t>, Chronic Use : </a:t>
            </a:r>
            <a:r>
              <a:rPr lang="en-US" sz="2800" dirty="0">
                <a:solidFill>
                  <a:schemeClr val="accent4"/>
                </a:solidFill>
              </a:rPr>
              <a:t>cataract </a:t>
            </a:r>
            <a:r>
              <a:rPr lang="en-US" sz="2800" dirty="0"/>
              <a:t>)</a:t>
            </a:r>
          </a:p>
          <a:p>
            <a:endParaRPr lang="ar-SA" sz="2000" dirty="0"/>
          </a:p>
        </p:txBody>
      </p:sp>
      <p:sp>
        <p:nvSpPr>
          <p:cNvPr id="5" name="Slide Number Placeholder 4">
            <a:extLst>
              <a:ext uri="{FF2B5EF4-FFF2-40B4-BE49-F238E27FC236}">
                <a16:creationId xmlns:a16="http://schemas.microsoft.com/office/drawing/2014/main" id="{A17993A1-5641-0EF2-B130-10781AC663FE}"/>
              </a:ext>
            </a:extLst>
          </p:cNvPr>
          <p:cNvSpPr>
            <a:spLocks noGrp="1"/>
          </p:cNvSpPr>
          <p:nvPr>
            <p:ph type="sldNum" sz="quarter" idx="12"/>
          </p:nvPr>
        </p:nvSpPr>
        <p:spPr/>
        <p:txBody>
          <a:bodyPr/>
          <a:lstStyle/>
          <a:p>
            <a:fld id="{34B7E4EF-A1BD-40F4-AB7B-04F084DD991D}" type="slidenum">
              <a:rPr lang="en-US" smtClean="0"/>
              <a:t>17</a:t>
            </a:fld>
            <a:endParaRPr lang="en-US" dirty="0"/>
          </a:p>
        </p:txBody>
      </p:sp>
    </p:spTree>
    <p:extLst>
      <p:ext uri="{BB962C8B-B14F-4D97-AF65-F5344CB8AC3E}">
        <p14:creationId xmlns:p14="http://schemas.microsoft.com/office/powerpoint/2010/main" val="3140183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32776-FCE6-4E4A-8040-B77348AB9DBF}"/>
              </a:ext>
            </a:extLst>
          </p:cNvPr>
          <p:cNvSpPr>
            <a:spLocks noGrp="1"/>
          </p:cNvSpPr>
          <p:nvPr>
            <p:ph type="title"/>
          </p:nvPr>
        </p:nvSpPr>
        <p:spPr>
          <a:xfrm>
            <a:off x="867674" y="205868"/>
            <a:ext cx="10058400" cy="1371600"/>
          </a:xfrm>
        </p:spPr>
        <p:txBody>
          <a:bodyPr/>
          <a:lstStyle/>
          <a:p>
            <a:pPr marL="571500" indent="-571500">
              <a:buFont typeface="Wingdings" pitchFamily="2" charset="2"/>
              <a:buChar char="è"/>
            </a:pPr>
            <a:r>
              <a:rPr lang="en-CA" dirty="0"/>
              <a:t> </a:t>
            </a:r>
            <a:r>
              <a:rPr lang="en-CA" dirty="0">
                <a:solidFill>
                  <a:schemeClr val="accent1"/>
                </a:solidFill>
              </a:rPr>
              <a:t>Social history</a:t>
            </a:r>
            <a:r>
              <a:rPr lang="en-CA" dirty="0"/>
              <a:t>:</a:t>
            </a:r>
          </a:p>
        </p:txBody>
      </p:sp>
      <p:sp>
        <p:nvSpPr>
          <p:cNvPr id="3" name="Content Placeholder 2">
            <a:extLst>
              <a:ext uri="{FF2B5EF4-FFF2-40B4-BE49-F238E27FC236}">
                <a16:creationId xmlns:a16="http://schemas.microsoft.com/office/drawing/2014/main" id="{77180237-912E-4ABE-9BAE-DF23A301A79D}"/>
              </a:ext>
            </a:extLst>
          </p:cNvPr>
          <p:cNvSpPr>
            <a:spLocks noGrp="1"/>
          </p:cNvSpPr>
          <p:nvPr>
            <p:ph idx="1"/>
          </p:nvPr>
        </p:nvSpPr>
        <p:spPr>
          <a:xfrm>
            <a:off x="126124" y="1210614"/>
            <a:ext cx="12065876" cy="4456089"/>
          </a:xfrm>
        </p:spPr>
        <p:txBody>
          <a:bodyPr>
            <a:noAutofit/>
          </a:bodyPr>
          <a:lstStyle/>
          <a:p>
            <a:pPr>
              <a:buFont typeface="Courier New" pitchFamily="49" charset="0"/>
              <a:buChar char="o"/>
            </a:pPr>
            <a:r>
              <a:rPr lang="en-US" sz="2400" dirty="0"/>
              <a:t>Smoking and alcohol use: this may affect vascular and optic nerve function within the eye.</a:t>
            </a:r>
            <a:endParaRPr lang="en-CA" sz="2400" dirty="0"/>
          </a:p>
          <a:p>
            <a:pPr>
              <a:buFont typeface="Courier New" pitchFamily="49" charset="0"/>
              <a:buChar char="o"/>
            </a:pPr>
            <a:r>
              <a:rPr lang="en-CA" sz="2400" dirty="0"/>
              <a:t>Socioeconomic status : examples trachoma is more prevalent in the poor . Gout is more prevalent in the rich</a:t>
            </a:r>
          </a:p>
          <a:p>
            <a:pPr>
              <a:buFont typeface="Courier New" pitchFamily="49" charset="0"/>
              <a:buChar char="o"/>
            </a:pPr>
            <a:r>
              <a:rPr lang="en-CA" sz="2400" dirty="0"/>
              <a:t>Occupation: </a:t>
            </a:r>
          </a:p>
          <a:p>
            <a:pPr>
              <a:buFontTx/>
              <a:buChar char="-"/>
            </a:pPr>
            <a:r>
              <a:rPr lang="en-CA" sz="2400" dirty="0"/>
              <a:t>certain occupations are more likely to get injured in the eye more than others. Example: the act of welding, carpenters, black smiths. </a:t>
            </a:r>
          </a:p>
          <a:p>
            <a:pPr>
              <a:buFontTx/>
              <a:buChar char="-"/>
            </a:pPr>
            <a:r>
              <a:rPr lang="en-US" sz="2400" dirty="0"/>
              <a:t>certain professions, including drivers of heavy goods and pilots, require specific visual acuity criteria.</a:t>
            </a:r>
            <a:endParaRPr lang="en-CA" sz="2400" dirty="0"/>
          </a:p>
          <a:p>
            <a:pPr>
              <a:buFont typeface="Wingdings" pitchFamily="2" charset="2"/>
              <a:buChar char="Ø"/>
            </a:pPr>
            <a:r>
              <a:rPr lang="en-US" sz="2400" dirty="0"/>
              <a:t> Visual impairment has a wide range of effects on daily life.</a:t>
            </a:r>
            <a:br>
              <a:rPr lang="en-US" sz="2400" dirty="0"/>
            </a:br>
            <a:r>
              <a:rPr lang="en-US" sz="2400" dirty="0"/>
              <a:t>Ask about:</a:t>
            </a:r>
          </a:p>
          <a:p>
            <a:pPr>
              <a:buFont typeface="Courier New" pitchFamily="49" charset="0"/>
              <a:buChar char="o"/>
            </a:pPr>
            <a:r>
              <a:rPr lang="en-US" sz="2400" dirty="0"/>
              <a:t>Daily activities requiring good vision: reading, television, sport, hobbies and so on</a:t>
            </a:r>
          </a:p>
          <a:p>
            <a:pPr>
              <a:buFont typeface="Courier New" pitchFamily="49" charset="0"/>
              <a:buChar char="o"/>
            </a:pPr>
            <a:r>
              <a:rPr lang="en-US" sz="2400" dirty="0"/>
              <a:t> Driving.</a:t>
            </a:r>
          </a:p>
        </p:txBody>
      </p:sp>
      <p:sp>
        <p:nvSpPr>
          <p:cNvPr id="4" name="Slide Number Placeholder 3">
            <a:extLst>
              <a:ext uri="{FF2B5EF4-FFF2-40B4-BE49-F238E27FC236}">
                <a16:creationId xmlns:a16="http://schemas.microsoft.com/office/drawing/2014/main" id="{C362CEA1-D249-7523-A710-CC09876A40BB}"/>
              </a:ext>
            </a:extLst>
          </p:cNvPr>
          <p:cNvSpPr>
            <a:spLocks noGrp="1"/>
          </p:cNvSpPr>
          <p:nvPr>
            <p:ph type="sldNum" sz="quarter" idx="12"/>
          </p:nvPr>
        </p:nvSpPr>
        <p:spPr/>
        <p:txBody>
          <a:bodyPr/>
          <a:lstStyle/>
          <a:p>
            <a:fld id="{34B7E4EF-A1BD-40F4-AB7B-04F084DD991D}" type="slidenum">
              <a:rPr lang="en-US" smtClean="0"/>
              <a:t>18</a:t>
            </a:fld>
            <a:endParaRPr lang="en-US" dirty="0"/>
          </a:p>
        </p:txBody>
      </p:sp>
    </p:spTree>
    <p:extLst>
      <p:ext uri="{BB962C8B-B14F-4D97-AF65-F5344CB8AC3E}">
        <p14:creationId xmlns:p14="http://schemas.microsoft.com/office/powerpoint/2010/main" val="3497908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6CA60-F5B9-4358-B31A-F177C264D546}"/>
              </a:ext>
            </a:extLst>
          </p:cNvPr>
          <p:cNvSpPr>
            <a:spLocks noGrp="1"/>
          </p:cNvSpPr>
          <p:nvPr>
            <p:ph type="title"/>
          </p:nvPr>
        </p:nvSpPr>
        <p:spPr/>
        <p:txBody>
          <a:bodyPr/>
          <a:lstStyle/>
          <a:p>
            <a:pPr marL="571500" indent="-571500">
              <a:buFont typeface="Wingdings" pitchFamily="2" charset="2"/>
              <a:buChar char="è"/>
            </a:pPr>
            <a:r>
              <a:rPr lang="en-CA" dirty="0"/>
              <a:t> </a:t>
            </a:r>
            <a:r>
              <a:rPr lang="en-CA" dirty="0">
                <a:solidFill>
                  <a:schemeClr val="accent1"/>
                </a:solidFill>
              </a:rPr>
              <a:t>Past surgical history </a:t>
            </a:r>
            <a:r>
              <a:rPr lang="en-CA" dirty="0"/>
              <a:t>: </a:t>
            </a:r>
          </a:p>
        </p:txBody>
      </p:sp>
      <p:sp>
        <p:nvSpPr>
          <p:cNvPr id="3" name="Content Placeholder 2">
            <a:extLst>
              <a:ext uri="{FF2B5EF4-FFF2-40B4-BE49-F238E27FC236}">
                <a16:creationId xmlns:a16="http://schemas.microsoft.com/office/drawing/2014/main" id="{B6A42501-53A4-4155-AC82-EFFA1DC64E9F}"/>
              </a:ext>
            </a:extLst>
          </p:cNvPr>
          <p:cNvSpPr>
            <a:spLocks noGrp="1"/>
          </p:cNvSpPr>
          <p:nvPr>
            <p:ph idx="1"/>
          </p:nvPr>
        </p:nvSpPr>
        <p:spPr/>
        <p:txBody>
          <a:bodyPr>
            <a:normAutofit/>
          </a:bodyPr>
          <a:lstStyle/>
          <a:p>
            <a:r>
              <a:rPr lang="en-CA" sz="3200" dirty="0"/>
              <a:t>Previous surgeries </a:t>
            </a:r>
          </a:p>
          <a:p>
            <a:r>
              <a:rPr lang="en-CA" sz="3200" dirty="0"/>
              <a:t>Previous use of eye glasses </a:t>
            </a:r>
          </a:p>
          <a:p>
            <a:r>
              <a:rPr lang="en-CA" sz="3200" dirty="0"/>
              <a:t>Previous eye injections . </a:t>
            </a:r>
          </a:p>
          <a:p>
            <a:r>
              <a:rPr lang="en-CA" sz="3200" dirty="0"/>
              <a:t>Previous laser to the eye. </a:t>
            </a:r>
          </a:p>
        </p:txBody>
      </p:sp>
      <p:sp>
        <p:nvSpPr>
          <p:cNvPr id="4" name="Slide Number Placeholder 3">
            <a:extLst>
              <a:ext uri="{FF2B5EF4-FFF2-40B4-BE49-F238E27FC236}">
                <a16:creationId xmlns:a16="http://schemas.microsoft.com/office/drawing/2014/main" id="{0A43F408-3E24-09FF-B0E6-93EC611AB8F0}"/>
              </a:ext>
            </a:extLst>
          </p:cNvPr>
          <p:cNvSpPr>
            <a:spLocks noGrp="1"/>
          </p:cNvSpPr>
          <p:nvPr>
            <p:ph type="sldNum" sz="quarter" idx="12"/>
          </p:nvPr>
        </p:nvSpPr>
        <p:spPr/>
        <p:txBody>
          <a:bodyPr/>
          <a:lstStyle/>
          <a:p>
            <a:fld id="{34B7E4EF-A1BD-40F4-AB7B-04F084DD991D}" type="slidenum">
              <a:rPr lang="en-US" smtClean="0"/>
              <a:t>19</a:t>
            </a:fld>
            <a:endParaRPr lang="en-US" dirty="0"/>
          </a:p>
        </p:txBody>
      </p:sp>
    </p:spTree>
    <p:extLst>
      <p:ext uri="{BB962C8B-B14F-4D97-AF65-F5344CB8AC3E}">
        <p14:creationId xmlns:p14="http://schemas.microsoft.com/office/powerpoint/2010/main" val="2790994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267F-75D9-4445-ADAC-6D536DD10520}"/>
              </a:ext>
            </a:extLst>
          </p:cNvPr>
          <p:cNvSpPr>
            <a:spLocks noGrp="1"/>
          </p:cNvSpPr>
          <p:nvPr>
            <p:ph type="title"/>
          </p:nvPr>
        </p:nvSpPr>
        <p:spPr>
          <a:xfrm>
            <a:off x="0" y="0"/>
            <a:ext cx="10058400" cy="1371600"/>
          </a:xfrm>
        </p:spPr>
        <p:txBody>
          <a:bodyPr/>
          <a:lstStyle/>
          <a:p>
            <a:pPr marL="571500" indent="-571500">
              <a:buFont typeface="Wingdings" pitchFamily="2" charset="2"/>
              <a:buChar char="è"/>
            </a:pPr>
            <a:r>
              <a:rPr lang="en-CA" dirty="0">
                <a:solidFill>
                  <a:schemeClr val="tx1"/>
                </a:solidFill>
              </a:rPr>
              <a:t> </a:t>
            </a:r>
            <a:r>
              <a:rPr lang="en-CA" dirty="0">
                <a:solidFill>
                  <a:schemeClr val="accent1"/>
                </a:solidFill>
              </a:rPr>
              <a:t>Patients profile</a:t>
            </a:r>
            <a:r>
              <a:rPr lang="en-CA" dirty="0"/>
              <a:t>:</a:t>
            </a:r>
          </a:p>
        </p:txBody>
      </p:sp>
      <p:sp>
        <p:nvSpPr>
          <p:cNvPr id="3" name="Content Placeholder 2">
            <a:extLst>
              <a:ext uri="{FF2B5EF4-FFF2-40B4-BE49-F238E27FC236}">
                <a16:creationId xmlns:a16="http://schemas.microsoft.com/office/drawing/2014/main" id="{A245CF93-C3AC-44E1-8782-8B8489D608BB}"/>
              </a:ext>
            </a:extLst>
          </p:cNvPr>
          <p:cNvSpPr>
            <a:spLocks noGrp="1"/>
          </p:cNvSpPr>
          <p:nvPr>
            <p:ph idx="1"/>
          </p:nvPr>
        </p:nvSpPr>
        <p:spPr>
          <a:xfrm>
            <a:off x="183931" y="1531084"/>
            <a:ext cx="10058400" cy="4373217"/>
          </a:xfrm>
        </p:spPr>
        <p:txBody>
          <a:bodyPr>
            <a:normAutofit/>
          </a:bodyPr>
          <a:lstStyle/>
          <a:p>
            <a:pPr>
              <a:buFont typeface="Courier New" pitchFamily="49" charset="0"/>
              <a:buChar char="o"/>
            </a:pPr>
            <a:r>
              <a:rPr lang="en-CA" sz="3200" dirty="0"/>
              <a:t>Name of the patient</a:t>
            </a:r>
          </a:p>
          <a:p>
            <a:pPr>
              <a:buFont typeface="Courier New" pitchFamily="49" charset="0"/>
              <a:buChar char="o"/>
            </a:pPr>
            <a:r>
              <a:rPr lang="en-US" sz="3200" dirty="0"/>
              <a:t>Age</a:t>
            </a:r>
          </a:p>
          <a:p>
            <a:pPr>
              <a:buFont typeface="Courier New" pitchFamily="49" charset="0"/>
              <a:buChar char="o"/>
            </a:pPr>
            <a:r>
              <a:rPr lang="en-US" sz="3200" dirty="0"/>
              <a:t>Sex</a:t>
            </a:r>
          </a:p>
          <a:p>
            <a:pPr>
              <a:buFont typeface="Courier New" pitchFamily="49" charset="0"/>
              <a:buChar char="o"/>
            </a:pPr>
            <a:r>
              <a:rPr lang="en-US" sz="3200" dirty="0"/>
              <a:t>Residence</a:t>
            </a:r>
          </a:p>
          <a:p>
            <a:pPr>
              <a:buFont typeface="Courier New" pitchFamily="49" charset="0"/>
              <a:buChar char="o"/>
            </a:pPr>
            <a:r>
              <a:rPr lang="en-US" sz="3200" dirty="0"/>
              <a:t>Occupation </a:t>
            </a:r>
          </a:p>
          <a:p>
            <a:pPr>
              <a:buFont typeface="Courier New" pitchFamily="49" charset="0"/>
              <a:buChar char="o"/>
            </a:pPr>
            <a:r>
              <a:rPr lang="en-US" sz="3200" dirty="0"/>
              <a:t>Date of admission </a:t>
            </a:r>
          </a:p>
          <a:p>
            <a:pPr marL="0" indent="0">
              <a:buNone/>
            </a:pPr>
            <a:endParaRPr lang="en-CA" sz="3200" dirty="0"/>
          </a:p>
          <a:p>
            <a:pPr marL="0" indent="0">
              <a:buNone/>
            </a:pPr>
            <a:endParaRPr lang="en-CA" sz="3200" dirty="0"/>
          </a:p>
        </p:txBody>
      </p:sp>
      <p:sp>
        <p:nvSpPr>
          <p:cNvPr id="4" name="Slide Number Placeholder 3">
            <a:extLst>
              <a:ext uri="{FF2B5EF4-FFF2-40B4-BE49-F238E27FC236}">
                <a16:creationId xmlns:a16="http://schemas.microsoft.com/office/drawing/2014/main" id="{1A77DB0E-CE72-1E20-7861-B0CBBAE31D86}"/>
              </a:ext>
            </a:extLst>
          </p:cNvPr>
          <p:cNvSpPr>
            <a:spLocks noGrp="1"/>
          </p:cNvSpPr>
          <p:nvPr>
            <p:ph type="sldNum" sz="quarter" idx="12"/>
          </p:nvPr>
        </p:nvSpPr>
        <p:spPr/>
        <p:txBody>
          <a:bodyPr/>
          <a:lstStyle/>
          <a:p>
            <a:fld id="{34B7E4EF-A1BD-40F4-AB7B-04F084DD991D}" type="slidenum">
              <a:rPr lang="en-US" smtClean="0"/>
              <a:t>2</a:t>
            </a:fld>
            <a:endParaRPr lang="en-US" dirty="0"/>
          </a:p>
        </p:txBody>
      </p:sp>
    </p:spTree>
    <p:extLst>
      <p:ext uri="{BB962C8B-B14F-4D97-AF65-F5344CB8AC3E}">
        <p14:creationId xmlns:p14="http://schemas.microsoft.com/office/powerpoint/2010/main" val="1884841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9882090" cy="3329581"/>
          </a:xfrm>
        </p:spPr>
        <p:txBody>
          <a:bodyPr/>
          <a:lstStyle/>
          <a:p>
            <a:r>
              <a:rPr lang="en-US" dirty="0"/>
              <a:t>Physical examination</a:t>
            </a:r>
          </a:p>
        </p:txBody>
      </p:sp>
      <p:sp>
        <p:nvSpPr>
          <p:cNvPr id="5" name="Subtitle 4">
            <a:extLst>
              <a:ext uri="{FF2B5EF4-FFF2-40B4-BE49-F238E27FC236}">
                <a16:creationId xmlns:a16="http://schemas.microsoft.com/office/drawing/2014/main" id="{F7CB8E6A-4813-9740-D788-D84C37E293B6}"/>
              </a:ext>
            </a:extLst>
          </p:cNvPr>
          <p:cNvSpPr>
            <a:spLocks noGrp="1"/>
          </p:cNvSpPr>
          <p:nvPr>
            <p:ph type="subTitle" idx="1"/>
          </p:nvPr>
        </p:nvSpPr>
        <p:spPr/>
        <p:txBody>
          <a:bodyPr/>
          <a:lstStyle/>
          <a:p>
            <a:endParaRPr lang="en-US">
              <a:solidFill>
                <a:schemeClr val="tx1"/>
              </a:solidFill>
            </a:endParaRPr>
          </a:p>
        </p:txBody>
      </p:sp>
      <p:sp>
        <p:nvSpPr>
          <p:cNvPr id="6" name="Slide Number Placeholder 5">
            <a:extLst>
              <a:ext uri="{FF2B5EF4-FFF2-40B4-BE49-F238E27FC236}">
                <a16:creationId xmlns:a16="http://schemas.microsoft.com/office/drawing/2014/main" id="{D448B073-221E-1A73-1F9A-5887865A8C5A}"/>
              </a:ext>
            </a:extLst>
          </p:cNvPr>
          <p:cNvSpPr>
            <a:spLocks noGrp="1"/>
          </p:cNvSpPr>
          <p:nvPr>
            <p:ph type="sldNum" sz="quarter" idx="12"/>
          </p:nvPr>
        </p:nvSpPr>
        <p:spPr/>
        <p:txBody>
          <a:bodyPr/>
          <a:lstStyle/>
          <a:p>
            <a:fld id="{8A0110E9-D6AC-4EF7-A4D3-30686EBF65E9}" type="slidenum">
              <a:rPr lang="en-US" smtClean="0">
                <a:solidFill>
                  <a:prstClr val="white">
                    <a:tint val="75000"/>
                  </a:prstClr>
                </a:solidFill>
              </a:rPr>
              <a:pPr/>
              <a:t>20</a:t>
            </a:fld>
            <a:endParaRPr lang="en-US">
              <a:solidFill>
                <a:prstClr val="white">
                  <a:tint val="75000"/>
                </a:prstClr>
              </a:solidFill>
            </a:endParaRPr>
          </a:p>
        </p:txBody>
      </p:sp>
    </p:spTree>
    <p:extLst>
      <p:ext uri="{BB962C8B-B14F-4D97-AF65-F5344CB8AC3E}">
        <p14:creationId xmlns:p14="http://schemas.microsoft.com/office/powerpoint/2010/main" val="2670997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examination</a:t>
            </a:r>
          </a:p>
        </p:txBody>
      </p:sp>
      <p:sp>
        <p:nvSpPr>
          <p:cNvPr id="3" name="Content Placeholder 2"/>
          <p:cNvSpPr>
            <a:spLocks noGrp="1"/>
          </p:cNvSpPr>
          <p:nvPr>
            <p:ph idx="1"/>
          </p:nvPr>
        </p:nvSpPr>
        <p:spPr/>
        <p:txBody>
          <a:bodyPr>
            <a:normAutofit fontScale="92500" lnSpcReduction="20000"/>
          </a:bodyPr>
          <a:lstStyle/>
          <a:p>
            <a:pPr>
              <a:lnSpc>
                <a:spcPct val="90000"/>
              </a:lnSpc>
            </a:pPr>
            <a:r>
              <a:rPr lang="en-US" dirty="0"/>
              <a:t>General examination</a:t>
            </a:r>
          </a:p>
          <a:p>
            <a:pPr>
              <a:lnSpc>
                <a:spcPct val="90000"/>
              </a:lnSpc>
            </a:pPr>
            <a:r>
              <a:rPr lang="en-US" dirty="0"/>
              <a:t>Visual acuity </a:t>
            </a:r>
          </a:p>
          <a:p>
            <a:pPr>
              <a:lnSpc>
                <a:spcPct val="90000"/>
              </a:lnSpc>
            </a:pPr>
            <a:r>
              <a:rPr lang="en-US" dirty="0"/>
              <a:t>Pupils </a:t>
            </a:r>
          </a:p>
          <a:p>
            <a:pPr>
              <a:lnSpc>
                <a:spcPct val="90000"/>
              </a:lnSpc>
            </a:pPr>
            <a:r>
              <a:rPr lang="en-US" dirty="0"/>
              <a:t>Extra-ocular motility</a:t>
            </a:r>
          </a:p>
          <a:p>
            <a:pPr>
              <a:lnSpc>
                <a:spcPct val="90000"/>
              </a:lnSpc>
            </a:pPr>
            <a:r>
              <a:rPr lang="en-US" dirty="0"/>
              <a:t>Slit-lamp exam </a:t>
            </a:r>
          </a:p>
          <a:p>
            <a:pPr>
              <a:lnSpc>
                <a:spcPct val="90000"/>
              </a:lnSpc>
            </a:pPr>
            <a:r>
              <a:rPr lang="en-US" dirty="0"/>
              <a:t>IOP</a:t>
            </a:r>
          </a:p>
          <a:p>
            <a:pPr>
              <a:lnSpc>
                <a:spcPct val="90000"/>
              </a:lnSpc>
            </a:pPr>
            <a:r>
              <a:rPr lang="en-US" dirty="0" err="1"/>
              <a:t>Funduscopy</a:t>
            </a:r>
            <a:endParaRPr lang="en-US" dirty="0"/>
          </a:p>
          <a:p>
            <a:pPr>
              <a:lnSpc>
                <a:spcPct val="90000"/>
              </a:lnSpc>
            </a:pPr>
            <a:r>
              <a:rPr lang="en-US" dirty="0"/>
              <a:t>Visual field </a:t>
            </a:r>
          </a:p>
        </p:txBody>
      </p:sp>
      <p:sp>
        <p:nvSpPr>
          <p:cNvPr id="4" name="Slide Number Placeholder 3">
            <a:extLst>
              <a:ext uri="{FF2B5EF4-FFF2-40B4-BE49-F238E27FC236}">
                <a16:creationId xmlns:a16="http://schemas.microsoft.com/office/drawing/2014/main" id="{6BA25539-13AB-03C9-7E32-C661E236D2BB}"/>
              </a:ext>
            </a:extLst>
          </p:cNvPr>
          <p:cNvSpPr>
            <a:spLocks noGrp="1"/>
          </p:cNvSpPr>
          <p:nvPr>
            <p:ph type="sldNum" sz="quarter" idx="12"/>
          </p:nvPr>
        </p:nvSpPr>
        <p:spPr/>
        <p:txBody>
          <a:bodyPr/>
          <a:lstStyle/>
          <a:p>
            <a:fld id="{34B7E4EF-A1BD-40F4-AB7B-04F084DD991D}" type="slidenum">
              <a:rPr lang="en-US" smtClean="0"/>
              <a:t>21</a:t>
            </a:fld>
            <a:endParaRPr lang="en-US" dirty="0"/>
          </a:p>
        </p:txBody>
      </p:sp>
    </p:spTree>
    <p:extLst>
      <p:ext uri="{BB962C8B-B14F-4D97-AF65-F5344CB8AC3E}">
        <p14:creationId xmlns:p14="http://schemas.microsoft.com/office/powerpoint/2010/main" val="2504507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examination</a:t>
            </a:r>
          </a:p>
        </p:txBody>
      </p:sp>
      <p:sp>
        <p:nvSpPr>
          <p:cNvPr id="3" name="Content Placeholder 2"/>
          <p:cNvSpPr>
            <a:spLocks noGrp="1"/>
          </p:cNvSpPr>
          <p:nvPr>
            <p:ph idx="1"/>
          </p:nvPr>
        </p:nvSpPr>
        <p:spPr/>
        <p:txBody>
          <a:bodyPr>
            <a:normAutofit fontScale="92500" lnSpcReduction="10000"/>
          </a:bodyPr>
          <a:lstStyle/>
          <a:p>
            <a:r>
              <a:rPr lang="en-US" dirty="0"/>
              <a:t>Carefully and systematically examine:</a:t>
            </a:r>
          </a:p>
          <a:p>
            <a:pPr marL="0" indent="0">
              <a:buNone/>
            </a:pPr>
            <a:r>
              <a:rPr lang="en-US" dirty="0"/>
              <a:t>-Posture and gait</a:t>
            </a:r>
          </a:p>
          <a:p>
            <a:pPr marL="0" indent="0">
              <a:buNone/>
            </a:pPr>
            <a:r>
              <a:rPr lang="en-US" dirty="0"/>
              <a:t>-Head position</a:t>
            </a:r>
          </a:p>
          <a:p>
            <a:pPr marL="0" indent="0">
              <a:buNone/>
            </a:pPr>
            <a:r>
              <a:rPr lang="en-US" dirty="0"/>
              <a:t>-Facial asymmetry and </a:t>
            </a:r>
            <a:r>
              <a:rPr lang="en-US" dirty="0" err="1"/>
              <a:t>dysmorphic</a:t>
            </a:r>
            <a:r>
              <a:rPr lang="en-US" dirty="0"/>
              <a:t> features</a:t>
            </a:r>
          </a:p>
          <a:p>
            <a:pPr marL="0" indent="0">
              <a:buNone/>
            </a:pPr>
            <a:r>
              <a:rPr lang="en-US" dirty="0"/>
              <a:t>-Eyelid position and </a:t>
            </a:r>
            <a:r>
              <a:rPr lang="en-US" dirty="0" err="1"/>
              <a:t>periocular</a:t>
            </a:r>
            <a:r>
              <a:rPr lang="en-US" dirty="0"/>
              <a:t> skin</a:t>
            </a:r>
          </a:p>
          <a:p>
            <a:pPr marL="0" indent="0">
              <a:buNone/>
            </a:pPr>
            <a:r>
              <a:rPr lang="en-US" dirty="0"/>
              <a:t>-Position and symmetry of gaze (any squint/strabismus?).</a:t>
            </a:r>
          </a:p>
        </p:txBody>
      </p:sp>
      <p:sp>
        <p:nvSpPr>
          <p:cNvPr id="4" name="Slide Number Placeholder 3">
            <a:extLst>
              <a:ext uri="{FF2B5EF4-FFF2-40B4-BE49-F238E27FC236}">
                <a16:creationId xmlns:a16="http://schemas.microsoft.com/office/drawing/2014/main" id="{0449D445-C231-2D71-5D6D-532429C27C8F}"/>
              </a:ext>
            </a:extLst>
          </p:cNvPr>
          <p:cNvSpPr>
            <a:spLocks noGrp="1"/>
          </p:cNvSpPr>
          <p:nvPr>
            <p:ph type="sldNum" sz="quarter" idx="12"/>
          </p:nvPr>
        </p:nvSpPr>
        <p:spPr/>
        <p:txBody>
          <a:bodyPr/>
          <a:lstStyle/>
          <a:p>
            <a:fld id="{34B7E4EF-A1BD-40F4-AB7B-04F084DD991D}" type="slidenum">
              <a:rPr lang="en-US" smtClean="0"/>
              <a:t>22</a:t>
            </a:fld>
            <a:endParaRPr lang="en-US" dirty="0"/>
          </a:p>
        </p:txBody>
      </p:sp>
    </p:spTree>
    <p:extLst>
      <p:ext uri="{BB962C8B-B14F-4D97-AF65-F5344CB8AC3E}">
        <p14:creationId xmlns:p14="http://schemas.microsoft.com/office/powerpoint/2010/main" val="239270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acuity</a:t>
            </a:r>
          </a:p>
        </p:txBody>
      </p:sp>
      <p:sp>
        <p:nvSpPr>
          <p:cNvPr id="3" name="Content Placeholder 2"/>
          <p:cNvSpPr>
            <a:spLocks noGrp="1"/>
          </p:cNvSpPr>
          <p:nvPr>
            <p:ph idx="1"/>
          </p:nvPr>
        </p:nvSpPr>
        <p:spPr>
          <a:xfrm>
            <a:off x="1103312" y="2052918"/>
            <a:ext cx="7823405" cy="4195481"/>
          </a:xfrm>
        </p:spPr>
        <p:txBody>
          <a:bodyPr>
            <a:normAutofit fontScale="47500" lnSpcReduction="20000"/>
          </a:bodyPr>
          <a:lstStyle/>
          <a:p>
            <a:r>
              <a:rPr lang="en-US" dirty="0"/>
              <a:t>Using </a:t>
            </a:r>
            <a:r>
              <a:rPr lang="en-US" dirty="0" err="1"/>
              <a:t>Snellen</a:t>
            </a:r>
            <a:r>
              <a:rPr lang="en-US" dirty="0"/>
              <a:t> chart, 6m away from the patient.</a:t>
            </a:r>
          </a:p>
          <a:p>
            <a:r>
              <a:rPr lang="en-US" dirty="0"/>
              <a:t>Test each eye separately.</a:t>
            </a:r>
          </a:p>
          <a:p>
            <a:r>
              <a:rPr lang="en-US" dirty="0"/>
              <a:t>If the patient cannot see the largest font, reduce the chart distance to 3m, then to 1m if necessary. If they still cannot see the largest font, document whether they can count fingers, see hand movement or just perceive the difference between light and dark.</a:t>
            </a:r>
          </a:p>
          <a:p>
            <a:r>
              <a:rPr lang="en-US" dirty="0"/>
              <a:t>Express visual acuity as the distance at which the text is read (6 </a:t>
            </a:r>
            <a:r>
              <a:rPr lang="en-US" dirty="0" err="1"/>
              <a:t>metres</a:t>
            </a:r>
            <a:r>
              <a:rPr lang="en-US" dirty="0"/>
              <a:t>) over the number of the smallest font line read correctly on the chart. </a:t>
            </a:r>
            <a:br>
              <a:rPr lang="en-US" dirty="0"/>
            </a:br>
            <a:r>
              <a:rPr lang="en-US" dirty="0"/>
              <a:t>Example: 6/60 means the patient can read the largest font line from 6 </a:t>
            </a:r>
            <a:r>
              <a:rPr lang="en-US" dirty="0" err="1"/>
              <a:t>metres</a:t>
            </a:r>
            <a:r>
              <a:rPr lang="en-US" dirty="0"/>
              <a:t> away, while someone with normal visual acuity can read the same font from 60 </a:t>
            </a:r>
            <a:r>
              <a:rPr lang="en-US" dirty="0" err="1"/>
              <a:t>metres</a:t>
            </a:r>
            <a:r>
              <a:rPr lang="en-US" dirty="0"/>
              <a:t> away.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6963" y="298809"/>
            <a:ext cx="2456817" cy="6405282"/>
          </a:xfrm>
          <a:prstGeom prst="rect">
            <a:avLst/>
          </a:prstGeom>
        </p:spPr>
      </p:pic>
      <p:sp>
        <p:nvSpPr>
          <p:cNvPr id="5" name="Slide Number Placeholder 4">
            <a:extLst>
              <a:ext uri="{FF2B5EF4-FFF2-40B4-BE49-F238E27FC236}">
                <a16:creationId xmlns:a16="http://schemas.microsoft.com/office/drawing/2014/main" id="{C8E281EA-8EDF-61A4-41CA-5EB2197CE2A0}"/>
              </a:ext>
            </a:extLst>
          </p:cNvPr>
          <p:cNvSpPr>
            <a:spLocks noGrp="1"/>
          </p:cNvSpPr>
          <p:nvPr>
            <p:ph type="sldNum" sz="quarter" idx="12"/>
          </p:nvPr>
        </p:nvSpPr>
        <p:spPr/>
        <p:txBody>
          <a:bodyPr/>
          <a:lstStyle/>
          <a:p>
            <a:fld id="{34B7E4EF-A1BD-40F4-AB7B-04F084DD991D}" type="slidenum">
              <a:rPr lang="en-US" smtClean="0"/>
              <a:t>23</a:t>
            </a:fld>
            <a:endParaRPr lang="en-US" dirty="0"/>
          </a:p>
        </p:txBody>
      </p:sp>
    </p:spTree>
    <p:extLst>
      <p:ext uri="{BB962C8B-B14F-4D97-AF65-F5344CB8AC3E}">
        <p14:creationId xmlns:p14="http://schemas.microsoft.com/office/powerpoint/2010/main" val="1978898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acuity cont.</a:t>
            </a:r>
          </a:p>
        </p:txBody>
      </p:sp>
      <p:sp>
        <p:nvSpPr>
          <p:cNvPr id="3" name="Content Placeholder 2"/>
          <p:cNvSpPr>
            <a:spLocks noGrp="1"/>
          </p:cNvSpPr>
          <p:nvPr>
            <p:ph idx="1"/>
          </p:nvPr>
        </p:nvSpPr>
        <p:spPr>
          <a:xfrm>
            <a:off x="1103313" y="2052918"/>
            <a:ext cx="7633282" cy="4195481"/>
          </a:xfrm>
        </p:spPr>
        <p:txBody>
          <a:bodyPr>
            <a:normAutofit fontScale="62500" lnSpcReduction="20000"/>
          </a:bodyPr>
          <a:lstStyle/>
          <a:p>
            <a:r>
              <a:rPr lang="en-US" dirty="0"/>
              <a:t>If the patient cannot read down to the last line, place a pinhole directly in front of the eye. If the visual acuity does not improve, this indicates the presence of eye disease not related to the refractive apparatus alone, such as retinal or optic nerve pathology.</a:t>
            </a:r>
            <a:endParaRPr lang="ar-JO" dirty="0"/>
          </a:p>
          <a:p>
            <a:r>
              <a:rPr lang="en-US" dirty="0" err="1"/>
              <a:t>Phinole</a:t>
            </a:r>
            <a:r>
              <a:rPr lang="en-US" dirty="0"/>
              <a:t> can correct up to +4to-4 of refraction </a:t>
            </a:r>
          </a:p>
          <a:p>
            <a:r>
              <a:rPr lang="en-US" dirty="0"/>
              <a:t>Assess near vision with a similar test using text of reducing font size held at comfortable reading distance.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10333" y="1976341"/>
            <a:ext cx="3265235" cy="2514178"/>
          </a:xfrm>
          <a:prstGeom prst="rect">
            <a:avLst/>
          </a:prstGeom>
        </p:spPr>
      </p:pic>
      <p:sp>
        <p:nvSpPr>
          <p:cNvPr id="5" name="Slide Number Placeholder 4">
            <a:extLst>
              <a:ext uri="{FF2B5EF4-FFF2-40B4-BE49-F238E27FC236}">
                <a16:creationId xmlns:a16="http://schemas.microsoft.com/office/drawing/2014/main" id="{FC59B2DD-2CC5-A7FE-9EC6-8F793929F169}"/>
              </a:ext>
            </a:extLst>
          </p:cNvPr>
          <p:cNvSpPr>
            <a:spLocks noGrp="1"/>
          </p:cNvSpPr>
          <p:nvPr>
            <p:ph type="sldNum" sz="quarter" idx="12"/>
          </p:nvPr>
        </p:nvSpPr>
        <p:spPr/>
        <p:txBody>
          <a:bodyPr/>
          <a:lstStyle/>
          <a:p>
            <a:fld id="{34B7E4EF-A1BD-40F4-AB7B-04F084DD991D}" type="slidenum">
              <a:rPr lang="en-US" smtClean="0"/>
              <a:t>24</a:t>
            </a:fld>
            <a:endParaRPr lang="en-US" dirty="0"/>
          </a:p>
        </p:txBody>
      </p:sp>
    </p:spTree>
    <p:extLst>
      <p:ext uri="{BB962C8B-B14F-4D97-AF65-F5344CB8AC3E}">
        <p14:creationId xmlns:p14="http://schemas.microsoft.com/office/powerpoint/2010/main" val="624151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4CAA7-7523-043C-ED88-ABE5B85199FD}"/>
              </a:ext>
            </a:extLst>
          </p:cNvPr>
          <p:cNvSpPr>
            <a:spLocks noGrp="1"/>
          </p:cNvSpPr>
          <p:nvPr>
            <p:ph type="ctrTitle"/>
          </p:nvPr>
        </p:nvSpPr>
        <p:spPr/>
        <p:txBody>
          <a:bodyPr/>
          <a:lstStyle/>
          <a:p>
            <a:r>
              <a:rPr lang="en-US" sz="2000" dirty="0"/>
              <a:t>How to take visual acuity for children?</a:t>
            </a:r>
            <a:br>
              <a:rPr lang="en-US" sz="2000" dirty="0"/>
            </a:br>
            <a:r>
              <a:rPr lang="en-US" sz="2000" dirty="0"/>
              <a:t> </a:t>
            </a:r>
            <a:r>
              <a:rPr lang="en-US" sz="2000" dirty="0" err="1"/>
              <a:t>Children</a:t>
            </a:r>
            <a:r>
              <a:rPr lang="en-US" sz="2000" dirty="0"/>
              <a:t> might be quite challenging . Some might be shy , others might have developmental delay or they might not up to the adequate age to cooperate with the examiner</a:t>
            </a:r>
            <a:br>
              <a:rPr lang="en-US" sz="2000" dirty="0"/>
            </a:br>
            <a:r>
              <a:rPr lang="en-US" sz="2000" dirty="0"/>
              <a:t> In this case we use the cover uncover test to see if the patient cries when one eye is closed . This is call objection sign </a:t>
            </a:r>
            <a:br>
              <a:rPr lang="en-US" sz="2000" dirty="0"/>
            </a:br>
            <a:r>
              <a:rPr lang="en-US" sz="2000" dirty="0"/>
              <a:t>Another important way of assessment is the use of </a:t>
            </a:r>
            <a:r>
              <a:rPr lang="en-US" sz="2000" dirty="0" err="1"/>
              <a:t>cyclo</a:t>
            </a:r>
            <a:r>
              <a:rPr lang="en-US" sz="2000" dirty="0"/>
              <a:t> - </a:t>
            </a:r>
            <a:r>
              <a:rPr lang="en-US" sz="2000" dirty="0" err="1"/>
              <a:t>refration</a:t>
            </a:r>
            <a:r>
              <a:rPr lang="en-US" sz="2000" dirty="0"/>
              <a:t> in children . the examiner rely on the clinical judgment to make adequate eye glasses for the child , it is very common to find a +2 refraction in those</a:t>
            </a:r>
          </a:p>
        </p:txBody>
      </p:sp>
      <p:sp>
        <p:nvSpPr>
          <p:cNvPr id="3" name="Subtitle 2">
            <a:extLst>
              <a:ext uri="{FF2B5EF4-FFF2-40B4-BE49-F238E27FC236}">
                <a16:creationId xmlns:a16="http://schemas.microsoft.com/office/drawing/2014/main" id="{A6DC5A32-5525-5C24-3716-89612BFF7794}"/>
              </a:ext>
            </a:extLst>
          </p:cNvPr>
          <p:cNvSpPr>
            <a:spLocks noGrp="1"/>
          </p:cNvSpPr>
          <p:nvPr>
            <p:ph type="subTitle" idx="1"/>
          </p:nvPr>
        </p:nvSpPr>
        <p:spPr/>
        <p:txBody>
          <a:bodyPr/>
          <a:lstStyle/>
          <a:p>
            <a:r>
              <a:rPr lang="en-US" dirty="0"/>
              <a:t> </a:t>
            </a:r>
          </a:p>
        </p:txBody>
      </p:sp>
      <p:sp>
        <p:nvSpPr>
          <p:cNvPr id="4" name="Slide Number Placeholder 3">
            <a:extLst>
              <a:ext uri="{FF2B5EF4-FFF2-40B4-BE49-F238E27FC236}">
                <a16:creationId xmlns:a16="http://schemas.microsoft.com/office/drawing/2014/main" id="{6490F7B9-6E1F-4C44-B7A1-E5EE0A2E39F2}"/>
              </a:ext>
            </a:extLst>
          </p:cNvPr>
          <p:cNvSpPr>
            <a:spLocks noGrp="1"/>
          </p:cNvSpPr>
          <p:nvPr>
            <p:ph type="sldNum" sz="quarter" idx="12"/>
          </p:nvPr>
        </p:nvSpPr>
        <p:spPr/>
        <p:txBody>
          <a:bodyPr/>
          <a:lstStyle/>
          <a:p>
            <a:fld id="{8A0110E9-D6AC-4EF7-A4D3-30686EBF65E9}" type="slidenum">
              <a:rPr lang="en-US" smtClean="0">
                <a:solidFill>
                  <a:prstClr val="white">
                    <a:tint val="75000"/>
                  </a:prstClr>
                </a:solidFill>
              </a:rPr>
              <a:pPr/>
              <a:t>25</a:t>
            </a:fld>
            <a:endParaRPr lang="en-US">
              <a:solidFill>
                <a:prstClr val="white">
                  <a:tint val="75000"/>
                </a:prstClr>
              </a:solidFill>
            </a:endParaRPr>
          </a:p>
        </p:txBody>
      </p:sp>
    </p:spTree>
    <p:extLst>
      <p:ext uri="{BB962C8B-B14F-4D97-AF65-F5344CB8AC3E}">
        <p14:creationId xmlns:p14="http://schemas.microsoft.com/office/powerpoint/2010/main" val="2384808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Pupils</a:t>
            </a:r>
          </a:p>
        </p:txBody>
      </p:sp>
      <p:sp>
        <p:nvSpPr>
          <p:cNvPr id="3" name="Content Placeholder 2"/>
          <p:cNvSpPr>
            <a:spLocks noGrp="1"/>
          </p:cNvSpPr>
          <p:nvPr>
            <p:ph idx="1"/>
          </p:nvPr>
        </p:nvSpPr>
        <p:spPr/>
        <p:txBody>
          <a:bodyPr>
            <a:normAutofit fontScale="62500" lnSpcReduction="20000"/>
          </a:bodyPr>
          <a:lstStyle/>
          <a:p>
            <a:r>
              <a:rPr lang="en-US" dirty="0"/>
              <a:t>Pupil examination</a:t>
            </a:r>
          </a:p>
          <a:p>
            <a:r>
              <a:rPr lang="en-US" dirty="0"/>
              <a:t> The size and shape of the pupils are noted , and pupillary reaction to light is tested in each eye , one at a time , while the patient looks in the distance . Then the swinging flashlight test</a:t>
            </a:r>
          </a:p>
          <a:p>
            <a:r>
              <a:rPr lang="en-US" dirty="0"/>
              <a:t> test is done with a penlight to compare direct and consensual pupillary response There are 3 steps One pupil is maximally constricted by being exposed to .</a:t>
            </a:r>
          </a:p>
          <a:p>
            <a:r>
              <a:rPr lang="en-US" dirty="0"/>
              <a:t> light from the penlight for 1 to 3 sec </a:t>
            </a:r>
          </a:p>
          <a:p>
            <a:r>
              <a:rPr lang="en-US" dirty="0"/>
              <a:t>The penlight is rapidly moved to the other eye for 1 to 3 .</a:t>
            </a:r>
          </a:p>
          <a:p>
            <a:r>
              <a:rPr lang="en-US" dirty="0"/>
              <a:t> The light is moved back to the first eye.</a:t>
            </a:r>
          </a:p>
        </p:txBody>
      </p:sp>
      <p:sp>
        <p:nvSpPr>
          <p:cNvPr id="4" name="Slide Number Placeholder 3">
            <a:extLst>
              <a:ext uri="{FF2B5EF4-FFF2-40B4-BE49-F238E27FC236}">
                <a16:creationId xmlns:a16="http://schemas.microsoft.com/office/drawing/2014/main" id="{6424B376-E117-6A2A-57E9-1C8098CE1C0E}"/>
              </a:ext>
            </a:extLst>
          </p:cNvPr>
          <p:cNvSpPr>
            <a:spLocks noGrp="1"/>
          </p:cNvSpPr>
          <p:nvPr>
            <p:ph type="sldNum" sz="quarter" idx="12"/>
          </p:nvPr>
        </p:nvSpPr>
        <p:spPr/>
        <p:txBody>
          <a:bodyPr/>
          <a:lstStyle/>
          <a:p>
            <a:fld id="{34B7E4EF-A1BD-40F4-AB7B-04F084DD991D}" type="slidenum">
              <a:rPr lang="en-US" smtClean="0"/>
              <a:t>26</a:t>
            </a:fld>
            <a:endParaRPr lang="en-US" dirty="0"/>
          </a:p>
        </p:txBody>
      </p:sp>
    </p:spTree>
    <p:extLst>
      <p:ext uri="{BB962C8B-B14F-4D97-AF65-F5344CB8AC3E}">
        <p14:creationId xmlns:p14="http://schemas.microsoft.com/office/powerpoint/2010/main" val="29949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97C3-04EC-185B-B1F3-CC9C67CE8412}"/>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02A8409C-44CA-9D2C-0C77-0F3C212296A8}"/>
              </a:ext>
            </a:extLst>
          </p:cNvPr>
          <p:cNvSpPr>
            <a:spLocks noGrp="1"/>
          </p:cNvSpPr>
          <p:nvPr>
            <p:ph idx="1"/>
          </p:nvPr>
        </p:nvSpPr>
        <p:spPr/>
        <p:txBody>
          <a:bodyPr>
            <a:normAutofit fontScale="77500" lnSpcReduction="20000"/>
          </a:bodyPr>
          <a:lstStyle/>
          <a:p>
            <a:r>
              <a:rPr lang="en-US" dirty="0"/>
              <a:t>Normally , a pupil constricts similarly when light is shone on ( direct response ) and when light is shone on the other eye . ( consensual response</a:t>
            </a:r>
          </a:p>
          <a:p>
            <a:r>
              <a:rPr lang="en-US" dirty="0"/>
              <a:t>However , if one eye has less light perception than the other , as caused by dysfunction of the afferent limb ( from the optic nerve to the optic chiasm ) or extensive retinal disease , then consensual response in the affected eye is stronger than the direct response</a:t>
            </a:r>
          </a:p>
          <a:p>
            <a:r>
              <a:rPr lang="en-US" dirty="0"/>
              <a:t>ACCOMMODATION REFLEX; You should observe constriction &amp; convergence of the pupils</a:t>
            </a:r>
          </a:p>
          <a:p>
            <a:endParaRPr lang="en-US" dirty="0"/>
          </a:p>
        </p:txBody>
      </p:sp>
      <p:sp>
        <p:nvSpPr>
          <p:cNvPr id="4" name="Slide Number Placeholder 3">
            <a:extLst>
              <a:ext uri="{FF2B5EF4-FFF2-40B4-BE49-F238E27FC236}">
                <a16:creationId xmlns:a16="http://schemas.microsoft.com/office/drawing/2014/main" id="{14B8277E-FD56-331C-8B09-04BA038A5DC0}"/>
              </a:ext>
            </a:extLst>
          </p:cNvPr>
          <p:cNvSpPr>
            <a:spLocks noGrp="1"/>
          </p:cNvSpPr>
          <p:nvPr>
            <p:ph type="sldNum" sz="quarter" idx="12"/>
          </p:nvPr>
        </p:nvSpPr>
        <p:spPr/>
        <p:txBody>
          <a:bodyPr/>
          <a:lstStyle/>
          <a:p>
            <a:fld id="{34B7E4EF-A1BD-40F4-AB7B-04F084DD991D}" type="slidenum">
              <a:rPr lang="en-US" smtClean="0"/>
              <a:t>27</a:t>
            </a:fld>
            <a:endParaRPr lang="en-US" dirty="0"/>
          </a:p>
        </p:txBody>
      </p:sp>
    </p:spTree>
    <p:extLst>
      <p:ext uri="{BB962C8B-B14F-4D97-AF65-F5344CB8AC3E}">
        <p14:creationId xmlns:p14="http://schemas.microsoft.com/office/powerpoint/2010/main" val="2795450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953061"/>
          </a:xfrm>
        </p:spPr>
      </p:pic>
      <p:sp>
        <p:nvSpPr>
          <p:cNvPr id="3" name="Slide Number Placeholder 2">
            <a:extLst>
              <a:ext uri="{FF2B5EF4-FFF2-40B4-BE49-F238E27FC236}">
                <a16:creationId xmlns:a16="http://schemas.microsoft.com/office/drawing/2014/main" id="{27184FB4-14D3-EBFE-1CCE-2E003A531681}"/>
              </a:ext>
            </a:extLst>
          </p:cNvPr>
          <p:cNvSpPr>
            <a:spLocks noGrp="1"/>
          </p:cNvSpPr>
          <p:nvPr>
            <p:ph type="sldNum" sz="quarter" idx="12"/>
          </p:nvPr>
        </p:nvSpPr>
        <p:spPr/>
        <p:txBody>
          <a:bodyPr/>
          <a:lstStyle/>
          <a:p>
            <a:fld id="{34B7E4EF-A1BD-40F4-AB7B-04F084DD991D}" type="slidenum">
              <a:rPr lang="en-US" smtClean="0"/>
              <a:t>28</a:t>
            </a:fld>
            <a:endParaRPr lang="en-US" dirty="0"/>
          </a:p>
        </p:txBody>
      </p:sp>
    </p:spTree>
    <p:extLst>
      <p:ext uri="{BB962C8B-B14F-4D97-AF65-F5344CB8AC3E}">
        <p14:creationId xmlns:p14="http://schemas.microsoft.com/office/powerpoint/2010/main" val="566264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Extraocular</a:t>
            </a:r>
            <a:r>
              <a:rPr lang="en-US" dirty="0"/>
              <a:t> motility</a:t>
            </a:r>
          </a:p>
        </p:txBody>
      </p:sp>
      <p:sp>
        <p:nvSpPr>
          <p:cNvPr id="3" name="Content Placeholder 2"/>
          <p:cNvSpPr>
            <a:spLocks noGrp="1"/>
          </p:cNvSpPr>
          <p:nvPr>
            <p:ph idx="1"/>
          </p:nvPr>
        </p:nvSpPr>
        <p:spPr/>
        <p:txBody>
          <a:bodyPr/>
          <a:lstStyle/>
          <a:p>
            <a:r>
              <a:rPr lang="en-US" dirty="0"/>
              <a:t>Ocular alignment and eye movements.</a:t>
            </a:r>
          </a:p>
          <a:p>
            <a:r>
              <a:rPr lang="en-US" dirty="0"/>
              <a:t>Detection of squint.</a:t>
            </a:r>
          </a:p>
          <a:p>
            <a:r>
              <a:rPr lang="en-US" dirty="0"/>
              <a:t>Ocular movements.</a:t>
            </a:r>
          </a:p>
          <a:p>
            <a:pPr marL="0" indent="0">
              <a:buNone/>
            </a:pPr>
            <a:endParaRPr lang="en-US" dirty="0"/>
          </a:p>
        </p:txBody>
      </p:sp>
      <p:sp>
        <p:nvSpPr>
          <p:cNvPr id="4" name="Slide Number Placeholder 3">
            <a:extLst>
              <a:ext uri="{FF2B5EF4-FFF2-40B4-BE49-F238E27FC236}">
                <a16:creationId xmlns:a16="http://schemas.microsoft.com/office/drawing/2014/main" id="{6C8392CB-EFD7-3342-8FC2-135681AD1004}"/>
              </a:ext>
            </a:extLst>
          </p:cNvPr>
          <p:cNvSpPr>
            <a:spLocks noGrp="1"/>
          </p:cNvSpPr>
          <p:nvPr>
            <p:ph type="sldNum" sz="quarter" idx="12"/>
          </p:nvPr>
        </p:nvSpPr>
        <p:spPr/>
        <p:txBody>
          <a:bodyPr/>
          <a:lstStyle/>
          <a:p>
            <a:fld id="{34B7E4EF-A1BD-40F4-AB7B-04F084DD991D}" type="slidenum">
              <a:rPr lang="en-US" smtClean="0"/>
              <a:t>29</a:t>
            </a:fld>
            <a:endParaRPr lang="en-US" dirty="0"/>
          </a:p>
        </p:txBody>
      </p:sp>
    </p:spTree>
    <p:extLst>
      <p:ext uri="{BB962C8B-B14F-4D97-AF65-F5344CB8AC3E}">
        <p14:creationId xmlns:p14="http://schemas.microsoft.com/office/powerpoint/2010/main" val="1270520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259BE-47DE-4EB8-9700-3486E756B219}"/>
              </a:ext>
            </a:extLst>
          </p:cNvPr>
          <p:cNvSpPr>
            <a:spLocks noGrp="1"/>
          </p:cNvSpPr>
          <p:nvPr>
            <p:ph type="title"/>
          </p:nvPr>
        </p:nvSpPr>
        <p:spPr>
          <a:xfrm>
            <a:off x="0" y="193968"/>
            <a:ext cx="11254153" cy="1371600"/>
          </a:xfrm>
        </p:spPr>
        <p:txBody>
          <a:bodyPr>
            <a:noAutofit/>
          </a:bodyPr>
          <a:lstStyle/>
          <a:p>
            <a:pPr marL="571500" indent="-571500">
              <a:buFont typeface="Wingdings" pitchFamily="2" charset="2"/>
              <a:buChar char="è"/>
            </a:pPr>
            <a:r>
              <a:rPr lang="en-CA" sz="4000" dirty="0"/>
              <a:t> </a:t>
            </a:r>
            <a:r>
              <a:rPr lang="en-CA" sz="4000" dirty="0">
                <a:solidFill>
                  <a:schemeClr val="accent1"/>
                </a:solidFill>
              </a:rPr>
              <a:t>Chief complaint and the main Symptoms</a:t>
            </a:r>
            <a:r>
              <a:rPr lang="en-CA" sz="4000" dirty="0"/>
              <a:t>: </a:t>
            </a:r>
          </a:p>
        </p:txBody>
      </p:sp>
      <p:sp>
        <p:nvSpPr>
          <p:cNvPr id="3" name="Content Placeholder 2">
            <a:extLst>
              <a:ext uri="{FF2B5EF4-FFF2-40B4-BE49-F238E27FC236}">
                <a16:creationId xmlns:a16="http://schemas.microsoft.com/office/drawing/2014/main" id="{51B75674-0B6C-435B-849E-EF3D9CD48E5B}"/>
              </a:ext>
            </a:extLst>
          </p:cNvPr>
          <p:cNvSpPr>
            <a:spLocks noGrp="1"/>
          </p:cNvSpPr>
          <p:nvPr>
            <p:ph idx="1"/>
          </p:nvPr>
        </p:nvSpPr>
        <p:spPr>
          <a:xfrm>
            <a:off x="233313" y="1800933"/>
            <a:ext cx="10058400" cy="4555418"/>
          </a:xfrm>
        </p:spPr>
        <p:txBody>
          <a:bodyPr>
            <a:normAutofit lnSpcReduction="10000"/>
          </a:bodyPr>
          <a:lstStyle/>
          <a:p>
            <a:r>
              <a:rPr lang="en-CA" sz="3200" dirty="0"/>
              <a:t>Blurring of vision.</a:t>
            </a:r>
          </a:p>
          <a:p>
            <a:pPr marL="514350" indent="-514350">
              <a:buFont typeface="+mj-lt"/>
              <a:buAutoNum type="arabicPeriod"/>
            </a:pPr>
            <a:r>
              <a:rPr lang="en-CA" sz="3200" dirty="0"/>
              <a:t>Scotoma: </a:t>
            </a:r>
            <a:r>
              <a:rPr lang="en-CA" sz="2000" dirty="0"/>
              <a:t>are of partially </a:t>
            </a:r>
          </a:p>
          <a:p>
            <a:pPr marL="0" indent="0">
              <a:buNone/>
            </a:pPr>
            <a:r>
              <a:rPr lang="en-CA" sz="2000" dirty="0"/>
              <a:t>alteration in field of vision </a:t>
            </a:r>
          </a:p>
          <a:p>
            <a:pPr marL="0" indent="0">
              <a:buNone/>
            </a:pPr>
            <a:r>
              <a:rPr lang="en-CA" sz="2000" dirty="0"/>
              <a:t>(partially or entirely degenerated visual acuity )</a:t>
            </a:r>
          </a:p>
          <a:p>
            <a:pPr marL="514350" indent="-514350">
              <a:buFont typeface="+mj-lt"/>
              <a:buAutoNum type="arabicPeriod"/>
            </a:pPr>
            <a:endParaRPr lang="en-CA" sz="3200" dirty="0"/>
          </a:p>
          <a:p>
            <a:pPr marL="514350" indent="-514350">
              <a:buFont typeface="+mj-lt"/>
              <a:buAutoNum type="arabicPeriod"/>
            </a:pPr>
            <a:endParaRPr lang="en-CA" sz="3200" dirty="0"/>
          </a:p>
          <a:p>
            <a:pPr marL="0" indent="0">
              <a:buNone/>
            </a:pPr>
            <a:r>
              <a:rPr lang="en-CA" sz="3200" dirty="0"/>
              <a:t>2. metamorphopsia:</a:t>
            </a:r>
          </a:p>
          <a:p>
            <a:pPr marL="0" indent="0">
              <a:buNone/>
            </a:pPr>
            <a:r>
              <a:rPr lang="en-CA" sz="2200" dirty="0"/>
              <a:t>a syndrome in which the shape </a:t>
            </a:r>
          </a:p>
          <a:p>
            <a:pPr marL="0" indent="0">
              <a:buNone/>
            </a:pPr>
            <a:r>
              <a:rPr lang="en-CA" sz="2200" dirty="0"/>
              <a:t>of objects appears distorted .</a:t>
            </a:r>
          </a:p>
          <a:p>
            <a:pPr marL="0" indent="0">
              <a:buNone/>
            </a:pPr>
            <a:r>
              <a:rPr lang="en-CA" sz="2200" dirty="0"/>
              <a:t> </a:t>
            </a:r>
          </a:p>
          <a:p>
            <a:pPr marL="0" indent="0">
              <a:buNone/>
            </a:pPr>
            <a:endParaRPr lang="en-CA" sz="3200" dirty="0"/>
          </a:p>
          <a:p>
            <a:pPr marL="0" indent="0">
              <a:buNone/>
            </a:pPr>
            <a:endParaRPr lang="en-CA" sz="32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2968" y="3990794"/>
            <a:ext cx="3542794" cy="2332951"/>
          </a:xfrm>
          <a:prstGeom prst="rect">
            <a:avLst/>
          </a:prstGeom>
        </p:spPr>
      </p:pic>
      <p:pic>
        <p:nvPicPr>
          <p:cNvPr id="7" name="Picture 6">
            <a:extLst>
              <a:ext uri="{FF2B5EF4-FFF2-40B4-BE49-F238E27FC236}">
                <a16:creationId xmlns:a16="http://schemas.microsoft.com/office/drawing/2014/main" id="{294A13B2-9691-788A-A6CC-4C97FED3C71A}"/>
              </a:ext>
            </a:extLst>
          </p:cNvPr>
          <p:cNvPicPr>
            <a:picLocks noChangeAspect="1"/>
          </p:cNvPicPr>
          <p:nvPr/>
        </p:nvPicPr>
        <p:blipFill>
          <a:blip r:embed="rId3"/>
          <a:stretch>
            <a:fillRect/>
          </a:stretch>
        </p:blipFill>
        <p:spPr>
          <a:xfrm>
            <a:off x="5262513" y="1200552"/>
            <a:ext cx="3323045" cy="1976338"/>
          </a:xfrm>
          <a:prstGeom prst="rect">
            <a:avLst/>
          </a:prstGeom>
        </p:spPr>
      </p:pic>
      <p:pic>
        <p:nvPicPr>
          <p:cNvPr id="11" name="Picture 10">
            <a:extLst>
              <a:ext uri="{FF2B5EF4-FFF2-40B4-BE49-F238E27FC236}">
                <a16:creationId xmlns:a16="http://schemas.microsoft.com/office/drawing/2014/main" id="{CD4E54BB-AB24-15F5-DA61-6F5B781B8B84}"/>
              </a:ext>
            </a:extLst>
          </p:cNvPr>
          <p:cNvPicPr>
            <a:picLocks noChangeAspect="1"/>
          </p:cNvPicPr>
          <p:nvPr/>
        </p:nvPicPr>
        <p:blipFill>
          <a:blip r:embed="rId4"/>
          <a:stretch>
            <a:fillRect/>
          </a:stretch>
        </p:blipFill>
        <p:spPr>
          <a:xfrm>
            <a:off x="8505763" y="3714727"/>
            <a:ext cx="3686238" cy="2951537"/>
          </a:xfrm>
          <a:prstGeom prst="rect">
            <a:avLst/>
          </a:prstGeom>
        </p:spPr>
      </p:pic>
      <p:pic>
        <p:nvPicPr>
          <p:cNvPr id="5" name="Picture 4">
            <a:extLst>
              <a:ext uri="{FF2B5EF4-FFF2-40B4-BE49-F238E27FC236}">
                <a16:creationId xmlns:a16="http://schemas.microsoft.com/office/drawing/2014/main" id="{186C4A25-7A72-6630-6932-936AA65BDD1D}"/>
              </a:ext>
            </a:extLst>
          </p:cNvPr>
          <p:cNvPicPr>
            <a:picLocks noChangeAspect="1"/>
          </p:cNvPicPr>
          <p:nvPr/>
        </p:nvPicPr>
        <p:blipFill>
          <a:blip r:embed="rId5"/>
          <a:stretch>
            <a:fillRect/>
          </a:stretch>
        </p:blipFill>
        <p:spPr>
          <a:xfrm>
            <a:off x="8694427" y="1200552"/>
            <a:ext cx="3283521" cy="2193392"/>
          </a:xfrm>
          <a:prstGeom prst="rect">
            <a:avLst/>
          </a:prstGeom>
        </p:spPr>
      </p:pic>
      <p:sp>
        <p:nvSpPr>
          <p:cNvPr id="6" name="Slide Number Placeholder 5">
            <a:extLst>
              <a:ext uri="{FF2B5EF4-FFF2-40B4-BE49-F238E27FC236}">
                <a16:creationId xmlns:a16="http://schemas.microsoft.com/office/drawing/2014/main" id="{26C7A4A0-8252-BBB3-F0BE-AA5E7493D653}"/>
              </a:ext>
            </a:extLst>
          </p:cNvPr>
          <p:cNvSpPr>
            <a:spLocks noGrp="1"/>
          </p:cNvSpPr>
          <p:nvPr>
            <p:ph type="sldNum" sz="quarter" idx="12"/>
          </p:nvPr>
        </p:nvSpPr>
        <p:spPr/>
        <p:txBody>
          <a:bodyPr/>
          <a:lstStyle/>
          <a:p>
            <a:fld id="{34B7E4EF-A1BD-40F4-AB7B-04F084DD991D}" type="slidenum">
              <a:rPr lang="en-US" smtClean="0"/>
              <a:t>3</a:t>
            </a:fld>
            <a:endParaRPr lang="en-US" dirty="0"/>
          </a:p>
        </p:txBody>
      </p:sp>
    </p:spTree>
    <p:extLst>
      <p:ext uri="{BB962C8B-B14F-4D97-AF65-F5344CB8AC3E}">
        <p14:creationId xmlns:p14="http://schemas.microsoft.com/office/powerpoint/2010/main" val="1442660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930" y="629267"/>
            <a:ext cx="9252154" cy="1016654"/>
          </a:xfrm>
        </p:spPr>
        <p:txBody>
          <a:bodyPr>
            <a:normAutofit/>
          </a:bodyPr>
          <a:lstStyle/>
          <a:p>
            <a:r>
              <a:rPr lang="en-US"/>
              <a:t>Detection of squint</a:t>
            </a:r>
          </a:p>
        </p:txBody>
      </p:sp>
      <p:sp>
        <p:nvSpPr>
          <p:cNvPr id="3" name="Content Placeholder 2"/>
          <p:cNvSpPr>
            <a:spLocks noGrp="1"/>
          </p:cNvSpPr>
          <p:nvPr>
            <p:ph idx="1"/>
          </p:nvPr>
        </p:nvSpPr>
        <p:spPr>
          <a:xfrm>
            <a:off x="648931" y="2548281"/>
            <a:ext cx="5122606" cy="3658689"/>
          </a:xfrm>
        </p:spPr>
        <p:txBody>
          <a:bodyPr>
            <a:normAutofit/>
          </a:bodyPr>
          <a:lstStyle/>
          <a:p>
            <a:pPr>
              <a:lnSpc>
                <a:spcPct val="90000"/>
              </a:lnSpc>
            </a:pPr>
            <a:r>
              <a:rPr lang="en-US" sz="1700" dirty="0"/>
              <a:t>Sit 1 </a:t>
            </a:r>
            <a:r>
              <a:rPr lang="en-US" sz="1700" dirty="0" err="1"/>
              <a:t>metre</a:t>
            </a:r>
            <a:r>
              <a:rPr lang="en-US" sz="1700" dirty="0"/>
              <a:t> away from the patient and hold a pen torch directly in front of them and instruct them to look at the light. </a:t>
            </a:r>
          </a:p>
          <a:p>
            <a:pPr>
              <a:lnSpc>
                <a:spcPct val="90000"/>
              </a:lnSpc>
            </a:pPr>
            <a:r>
              <a:rPr lang="en-US" sz="1700" dirty="0"/>
              <a:t>Observe the reflection of the light on the cornea in relation to the pupil. The reflections should be symmetrical between the two eyes. </a:t>
            </a:r>
          </a:p>
          <a:p>
            <a:pPr>
              <a:lnSpc>
                <a:spcPct val="90000"/>
              </a:lnSpc>
            </a:pPr>
            <a:r>
              <a:rPr lang="en-US" sz="1700" dirty="0"/>
              <a:t>Ask the patient if they see single or double light (seeing double light may indicate the presence of squint, but not seeing double does not exclude it).</a:t>
            </a:r>
          </a:p>
          <a:p>
            <a:pPr>
              <a:lnSpc>
                <a:spcPct val="90000"/>
              </a:lnSpc>
            </a:pPr>
            <a:r>
              <a:rPr lang="en-US" sz="1700"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1916" y="3355719"/>
            <a:ext cx="5451627" cy="2047141"/>
          </a:xfrm>
          <a:prstGeom prst="rect">
            <a:avLst/>
          </a:prstGeom>
          <a:effectLst/>
        </p:spPr>
      </p:pic>
      <p:sp>
        <p:nvSpPr>
          <p:cNvPr id="5" name="Slide Number Placeholder 4">
            <a:extLst>
              <a:ext uri="{FF2B5EF4-FFF2-40B4-BE49-F238E27FC236}">
                <a16:creationId xmlns:a16="http://schemas.microsoft.com/office/drawing/2014/main" id="{5A331951-1178-756A-3C8C-5D5B8443D435}"/>
              </a:ext>
            </a:extLst>
          </p:cNvPr>
          <p:cNvSpPr>
            <a:spLocks noGrp="1"/>
          </p:cNvSpPr>
          <p:nvPr>
            <p:ph type="sldNum" sz="quarter" idx="12"/>
          </p:nvPr>
        </p:nvSpPr>
        <p:spPr/>
        <p:txBody>
          <a:bodyPr/>
          <a:lstStyle/>
          <a:p>
            <a:fld id="{34B7E4EF-A1BD-40F4-AB7B-04F084DD991D}" type="slidenum">
              <a:rPr lang="en-US" smtClean="0">
                <a:solidFill>
                  <a:schemeClr val="tx1"/>
                </a:solidFill>
              </a:rPr>
              <a:t>30</a:t>
            </a:fld>
            <a:endParaRPr lang="en-US" dirty="0">
              <a:solidFill>
                <a:schemeClr val="tx1"/>
              </a:solidFill>
            </a:endParaRPr>
          </a:p>
        </p:txBody>
      </p:sp>
    </p:spTree>
    <p:extLst>
      <p:ext uri="{BB962C8B-B14F-4D97-AF65-F5344CB8AC3E}">
        <p14:creationId xmlns:p14="http://schemas.microsoft.com/office/powerpoint/2010/main" val="3696364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9D5DC-FC6D-0F90-617C-E23A874323A0}"/>
              </a:ext>
            </a:extLst>
          </p:cNvPr>
          <p:cNvSpPr>
            <a:spLocks noGrp="1"/>
          </p:cNvSpPr>
          <p:nvPr>
            <p:ph type="title"/>
          </p:nvPr>
        </p:nvSpPr>
        <p:spPr>
          <a:xfrm>
            <a:off x="648931" y="629266"/>
            <a:ext cx="4166510" cy="1622321"/>
          </a:xfrm>
        </p:spPr>
        <p:txBody>
          <a:bodyPr>
            <a:normAutofit/>
          </a:bodyPr>
          <a:lstStyle/>
          <a:p>
            <a:r>
              <a:rPr lang="en-US"/>
              <a:t> </a:t>
            </a:r>
          </a:p>
        </p:txBody>
      </p:sp>
      <p:pic>
        <p:nvPicPr>
          <p:cNvPr id="5" name="Content Placeholder 4" descr="Shape">
            <a:extLst>
              <a:ext uri="{FF2B5EF4-FFF2-40B4-BE49-F238E27FC236}">
                <a16:creationId xmlns:a16="http://schemas.microsoft.com/office/drawing/2014/main" id="{0D38AC1C-302E-1522-2114-03B4353F01A9}"/>
              </a:ext>
            </a:extLst>
          </p:cNvPr>
          <p:cNvPicPr>
            <a:picLocks noChangeAspect="1"/>
          </p:cNvPicPr>
          <p:nvPr/>
        </p:nvPicPr>
        <p:blipFill>
          <a:blip r:embed="rId2"/>
          <a:stretch>
            <a:fillRect/>
          </a:stretch>
        </p:blipFill>
        <p:spPr>
          <a:xfrm>
            <a:off x="5732071" y="339148"/>
            <a:ext cx="6327407" cy="6179704"/>
          </a:xfrm>
          <a:prstGeom prst="rect">
            <a:avLst/>
          </a:prstGeom>
          <a:effectLst/>
        </p:spPr>
      </p:pic>
      <p:sp>
        <p:nvSpPr>
          <p:cNvPr id="9" name="Content Placeholder 8">
            <a:extLst>
              <a:ext uri="{FF2B5EF4-FFF2-40B4-BE49-F238E27FC236}">
                <a16:creationId xmlns:a16="http://schemas.microsoft.com/office/drawing/2014/main" id="{D66DC894-B760-0EC4-07B4-0BE615B5F713}"/>
              </a:ext>
            </a:extLst>
          </p:cNvPr>
          <p:cNvSpPr>
            <a:spLocks noGrp="1"/>
          </p:cNvSpPr>
          <p:nvPr>
            <p:ph idx="1"/>
          </p:nvPr>
        </p:nvSpPr>
        <p:spPr>
          <a:xfrm>
            <a:off x="648931" y="2438400"/>
            <a:ext cx="4166509" cy="3785419"/>
          </a:xfrm>
        </p:spPr>
        <p:txBody>
          <a:bodyPr>
            <a:normAutofit/>
          </a:bodyPr>
          <a:lstStyle/>
          <a:p>
            <a:r>
              <a:rPr lang="en-US" dirty="0"/>
              <a:t>Ocular alignment and eye movement</a:t>
            </a:r>
          </a:p>
          <a:p>
            <a:endParaRPr lang="en-US" dirty="0"/>
          </a:p>
        </p:txBody>
      </p:sp>
      <p:sp>
        <p:nvSpPr>
          <p:cNvPr id="3" name="Slide Number Placeholder 2">
            <a:extLst>
              <a:ext uri="{FF2B5EF4-FFF2-40B4-BE49-F238E27FC236}">
                <a16:creationId xmlns:a16="http://schemas.microsoft.com/office/drawing/2014/main" id="{85D3F1EA-BF87-EF9E-8521-E67E2AAA7FF7}"/>
              </a:ext>
            </a:extLst>
          </p:cNvPr>
          <p:cNvSpPr>
            <a:spLocks noGrp="1"/>
          </p:cNvSpPr>
          <p:nvPr>
            <p:ph type="sldNum" sz="quarter" idx="12"/>
          </p:nvPr>
        </p:nvSpPr>
        <p:spPr/>
        <p:txBody>
          <a:bodyPr/>
          <a:lstStyle/>
          <a:p>
            <a:fld id="{34B7E4EF-A1BD-40F4-AB7B-04F084DD991D}" type="slidenum">
              <a:rPr lang="en-US" smtClean="0">
                <a:solidFill>
                  <a:schemeClr val="tx1"/>
                </a:solidFill>
              </a:rPr>
              <a:t>31</a:t>
            </a:fld>
            <a:endParaRPr lang="en-US" dirty="0">
              <a:solidFill>
                <a:schemeClr val="tx1"/>
              </a:solidFill>
            </a:endParaRPr>
          </a:p>
        </p:txBody>
      </p:sp>
    </p:spTree>
    <p:extLst>
      <p:ext uri="{BB962C8B-B14F-4D97-AF65-F5344CB8AC3E}">
        <p14:creationId xmlns:p14="http://schemas.microsoft.com/office/powerpoint/2010/main" val="2832011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Detection of squint cont.</a:t>
            </a:r>
          </a:p>
        </p:txBody>
      </p:sp>
      <p:sp>
        <p:nvSpPr>
          <p:cNvPr id="3" name="Content Placeholder 2"/>
          <p:cNvSpPr>
            <a:spLocks noGrp="1"/>
          </p:cNvSpPr>
          <p:nvPr>
            <p:ph idx="1"/>
          </p:nvPr>
        </p:nvSpPr>
        <p:spPr/>
        <p:txBody>
          <a:bodyPr>
            <a:normAutofit fontScale="70000" lnSpcReduction="20000"/>
          </a:bodyPr>
          <a:lstStyle/>
          <a:p>
            <a:r>
              <a:rPr lang="en-US" dirty="0"/>
              <a:t>To confirm the presence of squint, perform the cover/uncover test:</a:t>
            </a:r>
          </a:p>
          <a:p>
            <a:pPr marL="0" indent="0">
              <a:buNone/>
            </a:pPr>
            <a:r>
              <a:rPr lang="en-US" dirty="0"/>
              <a:t>-Ask the patient to look at the pen torch at all times and then cover one eye.</a:t>
            </a:r>
          </a:p>
          <a:p>
            <a:pPr marL="0" indent="0">
              <a:buNone/>
            </a:pPr>
            <a:r>
              <a:rPr lang="en-US" dirty="0"/>
              <a:t>-Look at the uncovered eye for any movement. It may be helpful to repeat this several times.</a:t>
            </a:r>
          </a:p>
          <a:p>
            <a:pPr marL="0" indent="0">
              <a:buNone/>
            </a:pPr>
            <a:r>
              <a:rPr lang="en-US" b="1" i="0" dirty="0">
                <a:effectLst/>
                <a:latin typeface="Arial" panose="020B0604020202020204" pitchFamily="34" charset="0"/>
              </a:rPr>
              <a:t>Esotropia</a:t>
            </a:r>
            <a:r>
              <a:rPr lang="en-US" b="0" i="0" dirty="0">
                <a:effectLst/>
                <a:latin typeface="Arial" panose="020B0604020202020204" pitchFamily="34" charset="0"/>
              </a:rPr>
              <a:t> is a form of </a:t>
            </a:r>
            <a:r>
              <a:rPr lang="en-US" dirty="0">
                <a:latin typeface="Arial" panose="020B0604020202020204" pitchFamily="34" charset="0"/>
              </a:rPr>
              <a:t>strabismus</a:t>
            </a:r>
            <a:r>
              <a:rPr lang="en-US" b="0" i="0" dirty="0">
                <a:effectLst/>
                <a:latin typeface="Arial" panose="020B0604020202020204" pitchFamily="34" charset="0"/>
              </a:rPr>
              <a:t> in which one or both </a:t>
            </a:r>
            <a:r>
              <a:rPr lang="en-US" dirty="0">
                <a:latin typeface="Arial" panose="020B0604020202020204" pitchFamily="34" charset="0"/>
              </a:rPr>
              <a:t>eyes</a:t>
            </a:r>
            <a:r>
              <a:rPr lang="en-US" b="0" i="0" dirty="0">
                <a:effectLst/>
                <a:latin typeface="Arial" panose="020B0604020202020204" pitchFamily="34" charset="0"/>
              </a:rPr>
              <a:t> turns inward</a:t>
            </a:r>
          </a:p>
          <a:p>
            <a:pPr marL="0" indent="0">
              <a:buNone/>
            </a:pPr>
            <a:r>
              <a:rPr lang="en-US" b="1" i="0" dirty="0">
                <a:effectLst/>
                <a:latin typeface="Arial" panose="020B0604020202020204" pitchFamily="34" charset="0"/>
              </a:rPr>
              <a:t>Exotropia</a:t>
            </a:r>
            <a:r>
              <a:rPr lang="en-US" b="0" i="0" dirty="0">
                <a:effectLst/>
                <a:latin typeface="Arial" panose="020B0604020202020204" pitchFamily="34" charset="0"/>
              </a:rPr>
              <a:t> is a form of </a:t>
            </a:r>
            <a:r>
              <a:rPr lang="en-US" dirty="0">
                <a:latin typeface="Arial" panose="020B0604020202020204" pitchFamily="34" charset="0"/>
              </a:rPr>
              <a:t>strabismus</a:t>
            </a:r>
            <a:r>
              <a:rPr lang="en-US" b="0" i="0" dirty="0">
                <a:effectLst/>
                <a:latin typeface="Arial" panose="020B0604020202020204" pitchFamily="34" charset="0"/>
              </a:rPr>
              <a:t> where the eyes are deviated outward. It is the opposite of </a:t>
            </a:r>
            <a:r>
              <a:rPr lang="en-US" dirty="0">
                <a:latin typeface="Arial" panose="020B0604020202020204" pitchFamily="34" charset="0"/>
              </a:rPr>
              <a:t>esotropia</a:t>
            </a:r>
            <a:r>
              <a:rPr lang="en-US" b="0" i="0" dirty="0">
                <a:effectLst/>
                <a:latin typeface="Arial" panose="020B0604020202020204" pitchFamily="34" charset="0"/>
              </a:rPr>
              <a:t> and usually involves more severe axis deviation than </a:t>
            </a:r>
            <a:r>
              <a:rPr lang="en-US" dirty="0">
                <a:latin typeface="Arial" panose="020B0604020202020204" pitchFamily="34" charset="0"/>
              </a:rPr>
              <a:t>exophoria</a:t>
            </a:r>
            <a:endParaRPr lang="en-US" dirty="0"/>
          </a:p>
        </p:txBody>
      </p:sp>
      <p:sp>
        <p:nvSpPr>
          <p:cNvPr id="4" name="Slide Number Placeholder 3">
            <a:extLst>
              <a:ext uri="{FF2B5EF4-FFF2-40B4-BE49-F238E27FC236}">
                <a16:creationId xmlns:a16="http://schemas.microsoft.com/office/drawing/2014/main" id="{FB9CD1C5-97DF-6255-9415-C28839524278}"/>
              </a:ext>
            </a:extLst>
          </p:cNvPr>
          <p:cNvSpPr>
            <a:spLocks noGrp="1"/>
          </p:cNvSpPr>
          <p:nvPr>
            <p:ph type="sldNum" sz="quarter" idx="12"/>
          </p:nvPr>
        </p:nvSpPr>
        <p:spPr/>
        <p:txBody>
          <a:bodyPr/>
          <a:lstStyle/>
          <a:p>
            <a:fld id="{34B7E4EF-A1BD-40F4-AB7B-04F084DD991D}" type="slidenum">
              <a:rPr lang="en-US" smtClean="0"/>
              <a:t>32</a:t>
            </a:fld>
            <a:endParaRPr lang="en-US" dirty="0"/>
          </a:p>
        </p:txBody>
      </p:sp>
    </p:spTree>
    <p:extLst>
      <p:ext uri="{BB962C8B-B14F-4D97-AF65-F5344CB8AC3E}">
        <p14:creationId xmlns:p14="http://schemas.microsoft.com/office/powerpoint/2010/main" val="153964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Ocular movements</a:t>
            </a:r>
          </a:p>
        </p:txBody>
      </p:sp>
      <p:sp>
        <p:nvSpPr>
          <p:cNvPr id="3" name="Content Placeholder 2"/>
          <p:cNvSpPr>
            <a:spLocks noGrp="1"/>
          </p:cNvSpPr>
          <p:nvPr>
            <p:ph idx="1"/>
          </p:nvPr>
        </p:nvSpPr>
        <p:spPr/>
        <p:txBody>
          <a:bodyPr>
            <a:normAutofit fontScale="62500" lnSpcReduction="20000"/>
          </a:bodyPr>
          <a:lstStyle/>
          <a:p>
            <a:r>
              <a:rPr lang="en-US" dirty="0"/>
              <a:t>In the same seating position, ask the patient to look at a target or pen-torch light about 50 cm away.</a:t>
            </a:r>
          </a:p>
          <a:p>
            <a:r>
              <a:rPr lang="en-US" dirty="0"/>
              <a:t>Ask them to say if and when they experience diplopia.</a:t>
            </a:r>
          </a:p>
          <a:p>
            <a:r>
              <a:rPr lang="en-US" dirty="0"/>
              <a:t>Starting from the primary position, move the target in the 8 positions of gaze.</a:t>
            </a:r>
          </a:p>
          <a:p>
            <a:r>
              <a:rPr lang="en-US" dirty="0"/>
              <a:t>If diplopia is present, ask whether this is horizontal,</a:t>
            </a:r>
            <a:br>
              <a:rPr lang="en-US" dirty="0"/>
            </a:br>
            <a:r>
              <a:rPr lang="en-US" dirty="0"/>
              <a:t> vertical or a combination of the two.</a:t>
            </a:r>
          </a:p>
          <a:p>
            <a:r>
              <a:rPr lang="en-US" dirty="0"/>
              <a:t>Determine where the image separation is most </a:t>
            </a:r>
            <a:br>
              <a:rPr lang="en-US" dirty="0"/>
            </a:br>
            <a:r>
              <a:rPr lang="en-US" dirty="0"/>
              <a:t>pronounced.</a:t>
            </a:r>
          </a:p>
          <a:p>
            <a:r>
              <a:rPr lang="en-US" dirty="0"/>
              <a:t>Look for </a:t>
            </a:r>
            <a:r>
              <a:rPr lang="en-US" dirty="0" err="1"/>
              <a:t>nystagmus</a:t>
            </a:r>
            <a:r>
              <a:rPr lang="en-US" dirty="0"/>
              <a:t> and determine whether </a:t>
            </a:r>
            <a:br>
              <a:rPr lang="en-US" dirty="0"/>
            </a:br>
            <a:r>
              <a:rPr lang="en-US" dirty="0"/>
              <a:t>the eye movement is smooth.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0574" y="4335516"/>
            <a:ext cx="3611425" cy="2557139"/>
          </a:xfrm>
          <a:prstGeom prst="rect">
            <a:avLst/>
          </a:prstGeom>
        </p:spPr>
      </p:pic>
      <p:sp>
        <p:nvSpPr>
          <p:cNvPr id="5" name="Slide Number Placeholder 4">
            <a:extLst>
              <a:ext uri="{FF2B5EF4-FFF2-40B4-BE49-F238E27FC236}">
                <a16:creationId xmlns:a16="http://schemas.microsoft.com/office/drawing/2014/main" id="{20564DD5-2B5D-D33C-1E34-9879FF654336}"/>
              </a:ext>
            </a:extLst>
          </p:cNvPr>
          <p:cNvSpPr>
            <a:spLocks noGrp="1"/>
          </p:cNvSpPr>
          <p:nvPr>
            <p:ph type="sldNum" sz="quarter" idx="12"/>
          </p:nvPr>
        </p:nvSpPr>
        <p:spPr/>
        <p:txBody>
          <a:bodyPr/>
          <a:lstStyle/>
          <a:p>
            <a:fld id="{34B7E4EF-A1BD-40F4-AB7B-04F084DD991D}" type="slidenum">
              <a:rPr lang="en-US" smtClean="0"/>
              <a:t>33</a:t>
            </a:fld>
            <a:endParaRPr lang="en-US" dirty="0"/>
          </a:p>
        </p:txBody>
      </p:sp>
    </p:spTree>
    <p:extLst>
      <p:ext uri="{BB962C8B-B14F-4D97-AF65-F5344CB8AC3E}">
        <p14:creationId xmlns:p14="http://schemas.microsoft.com/office/powerpoint/2010/main" val="1485359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fields</a:t>
            </a:r>
          </a:p>
        </p:txBody>
      </p:sp>
      <p:sp>
        <p:nvSpPr>
          <p:cNvPr id="3" name="Content Placeholder 2"/>
          <p:cNvSpPr>
            <a:spLocks noGrp="1"/>
          </p:cNvSpPr>
          <p:nvPr>
            <p:ph idx="1"/>
          </p:nvPr>
        </p:nvSpPr>
        <p:spPr/>
        <p:txBody>
          <a:bodyPr>
            <a:normAutofit fontScale="70000" lnSpcReduction="20000"/>
          </a:bodyPr>
          <a:lstStyle/>
          <a:p>
            <a:r>
              <a:rPr lang="en-US" dirty="0"/>
              <a:t>Sit directly facing the patient about 1 </a:t>
            </a:r>
            <a:r>
              <a:rPr lang="en-US" dirty="0" err="1"/>
              <a:t>metre</a:t>
            </a:r>
            <a:r>
              <a:rPr lang="en-US" dirty="0"/>
              <a:t> away, and ask the patient whether they have any difficulty seeing parts of your face.</a:t>
            </a:r>
          </a:p>
          <a:p>
            <a:r>
              <a:rPr lang="en-US" dirty="0"/>
              <a:t>Ask the patient to close or cover one eye, and cover yours too.</a:t>
            </a:r>
          </a:p>
          <a:p>
            <a:r>
              <a:rPr lang="en-US" dirty="0"/>
              <a:t>Hold your hands out and bring an extended finger in from the periphery towards the </a:t>
            </a:r>
            <a:r>
              <a:rPr lang="en-US" dirty="0" err="1"/>
              <a:t>centre</a:t>
            </a:r>
            <a:r>
              <a:rPr lang="en-US" dirty="0"/>
              <a:t> of the visual field. Ask the patient to point to it when they first see it. If the patient </a:t>
            </a:r>
            <a:br>
              <a:rPr lang="en-US" dirty="0"/>
            </a:br>
            <a:r>
              <a:rPr lang="en-US" dirty="0"/>
              <a:t>fails to notice your finger when it is clearly </a:t>
            </a:r>
            <a:br>
              <a:rPr lang="en-US" dirty="0"/>
            </a:br>
            <a:r>
              <a:rPr lang="en-US" dirty="0"/>
              <a:t>visible to you, their field is reduced in </a:t>
            </a:r>
          </a:p>
          <a:p>
            <a:pPr marL="0" indent="0">
              <a:buNone/>
            </a:pPr>
            <a:r>
              <a:rPr lang="en-US" dirty="0"/>
              <a:t>that area.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986" y="4760434"/>
            <a:ext cx="3316014" cy="2061278"/>
          </a:xfrm>
          <a:prstGeom prst="rect">
            <a:avLst/>
          </a:prstGeom>
        </p:spPr>
      </p:pic>
      <p:sp>
        <p:nvSpPr>
          <p:cNvPr id="5" name="Slide Number Placeholder 4">
            <a:extLst>
              <a:ext uri="{FF2B5EF4-FFF2-40B4-BE49-F238E27FC236}">
                <a16:creationId xmlns:a16="http://schemas.microsoft.com/office/drawing/2014/main" id="{E1380B85-AB95-7EEC-068A-ADF3DE490C06}"/>
              </a:ext>
            </a:extLst>
          </p:cNvPr>
          <p:cNvSpPr>
            <a:spLocks noGrp="1"/>
          </p:cNvSpPr>
          <p:nvPr>
            <p:ph type="sldNum" sz="quarter" idx="12"/>
          </p:nvPr>
        </p:nvSpPr>
        <p:spPr/>
        <p:txBody>
          <a:bodyPr/>
          <a:lstStyle/>
          <a:p>
            <a:fld id="{34B7E4EF-A1BD-40F4-AB7B-04F084DD991D}" type="slidenum">
              <a:rPr lang="en-US" smtClean="0"/>
              <a:t>34</a:t>
            </a:fld>
            <a:endParaRPr lang="en-US" dirty="0"/>
          </a:p>
        </p:txBody>
      </p:sp>
    </p:spTree>
    <p:extLst>
      <p:ext uri="{BB962C8B-B14F-4D97-AF65-F5344CB8AC3E}">
        <p14:creationId xmlns:p14="http://schemas.microsoft.com/office/powerpoint/2010/main" val="1098483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Ophthalmoscopy</a:t>
            </a:r>
          </a:p>
        </p:txBody>
      </p:sp>
      <p:sp>
        <p:nvSpPr>
          <p:cNvPr id="3" name="Content Placeholder 2"/>
          <p:cNvSpPr>
            <a:spLocks noGrp="1"/>
          </p:cNvSpPr>
          <p:nvPr>
            <p:ph idx="1"/>
          </p:nvPr>
        </p:nvSpPr>
        <p:spPr/>
        <p:txBody>
          <a:bodyPr/>
          <a:lstStyle/>
          <a:p>
            <a:r>
              <a:rPr lang="en-US" dirty="0"/>
              <a:t>Pharmacological pupil dilatation is essential for a thorough fundus examination.</a:t>
            </a:r>
          </a:p>
          <a:p>
            <a:r>
              <a:rPr lang="en-US" dirty="0"/>
              <a:t>Direct &amp; indirect </a:t>
            </a:r>
            <a:r>
              <a:rPr lang="en-US" dirty="0" err="1"/>
              <a:t>opthalmoscope</a:t>
            </a:r>
            <a:r>
              <a:rPr lang="en-US" dirty="0"/>
              <a:t>.</a:t>
            </a:r>
          </a:p>
          <a:p>
            <a:r>
              <a:rPr lang="en-US" dirty="0"/>
              <a:t>Ophthalmoscopy can detect lens or vitreous opacities and identify retinal and vascular changes.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2430" y="3868848"/>
            <a:ext cx="3931338" cy="26843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38" y="4006133"/>
            <a:ext cx="4638034" cy="2648667"/>
          </a:xfrm>
          <a:prstGeom prst="rect">
            <a:avLst/>
          </a:prstGeom>
        </p:spPr>
      </p:pic>
      <p:sp>
        <p:nvSpPr>
          <p:cNvPr id="6" name="Slide Number Placeholder 5">
            <a:extLst>
              <a:ext uri="{FF2B5EF4-FFF2-40B4-BE49-F238E27FC236}">
                <a16:creationId xmlns:a16="http://schemas.microsoft.com/office/drawing/2014/main" id="{E5E5F9D8-2558-ED4A-F7DE-CCA9236826E6}"/>
              </a:ext>
            </a:extLst>
          </p:cNvPr>
          <p:cNvSpPr>
            <a:spLocks noGrp="1"/>
          </p:cNvSpPr>
          <p:nvPr>
            <p:ph type="sldNum" sz="quarter" idx="12"/>
          </p:nvPr>
        </p:nvSpPr>
        <p:spPr/>
        <p:txBody>
          <a:bodyPr/>
          <a:lstStyle/>
          <a:p>
            <a:fld id="{34B7E4EF-A1BD-40F4-AB7B-04F084DD991D}" type="slidenum">
              <a:rPr lang="en-US" smtClean="0"/>
              <a:t>35</a:t>
            </a:fld>
            <a:endParaRPr lang="en-US" dirty="0"/>
          </a:p>
        </p:txBody>
      </p:sp>
    </p:spTree>
    <p:extLst>
      <p:ext uri="{BB962C8B-B14F-4D97-AF65-F5344CB8AC3E}">
        <p14:creationId xmlns:p14="http://schemas.microsoft.com/office/powerpoint/2010/main" val="24904844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Slit-lamp examination</a:t>
            </a:r>
          </a:p>
        </p:txBody>
      </p:sp>
      <p:sp>
        <p:nvSpPr>
          <p:cNvPr id="3" name="Content Placeholder 2"/>
          <p:cNvSpPr>
            <a:spLocks noGrp="1"/>
          </p:cNvSpPr>
          <p:nvPr>
            <p:ph idx="1"/>
          </p:nvPr>
        </p:nvSpPr>
        <p:spPr>
          <a:xfrm>
            <a:off x="1103312" y="1270000"/>
            <a:ext cx="5713947" cy="4978399"/>
          </a:xfrm>
        </p:spPr>
        <p:txBody>
          <a:bodyPr>
            <a:normAutofit fontScale="55000" lnSpcReduction="20000"/>
          </a:bodyPr>
          <a:lstStyle/>
          <a:p>
            <a:pPr marL="0" indent="0">
              <a:buNone/>
            </a:pPr>
            <a:r>
              <a:rPr lang="en-US" dirty="0"/>
              <a:t>A slit lamp focuses the height and width of a beam of light for precise stereoscopic view of the eyelids , conjunctiva , cornea anterior chamber , iris , lens , and anterior vitreous . With a handheld condensing lens , it can also be used for detailed examination of the retina and macula</a:t>
            </a:r>
          </a:p>
          <a:p>
            <a:pPr marL="0" indent="0">
              <a:buNone/>
            </a:pPr>
            <a:r>
              <a:rPr lang="en-US" dirty="0"/>
              <a:t> Identifying corneal foreign bodies and abrasions .</a:t>
            </a:r>
          </a:p>
          <a:p>
            <a:pPr marL="0" indent="0">
              <a:buNone/>
            </a:pPr>
            <a:r>
              <a:rPr lang="en-US" dirty="0"/>
              <a:t> Measuring depth of the anterior chamber </a:t>
            </a:r>
          </a:p>
          <a:p>
            <a:pPr marL="0" indent="0">
              <a:buNone/>
            </a:pPr>
            <a:r>
              <a:rPr lang="en-US" dirty="0"/>
              <a:t> Detecting cells ( RBCs or WBCs ) and flare ( evidence of protein ) in the anterior chamber</a:t>
            </a:r>
          </a:p>
          <a:p>
            <a:pPr marL="0" indent="0">
              <a:buNone/>
            </a:pPr>
            <a:r>
              <a:rPr lang="en-US"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6277" y="1956237"/>
            <a:ext cx="4988365" cy="3883560"/>
          </a:xfrm>
          <a:prstGeom prst="rect">
            <a:avLst/>
          </a:prstGeom>
        </p:spPr>
      </p:pic>
      <p:sp>
        <p:nvSpPr>
          <p:cNvPr id="5" name="Slide Number Placeholder 4">
            <a:extLst>
              <a:ext uri="{FF2B5EF4-FFF2-40B4-BE49-F238E27FC236}">
                <a16:creationId xmlns:a16="http://schemas.microsoft.com/office/drawing/2014/main" id="{88EE3B31-A6A3-6C0F-9A14-51965EA3A8DE}"/>
              </a:ext>
            </a:extLst>
          </p:cNvPr>
          <p:cNvSpPr>
            <a:spLocks noGrp="1"/>
          </p:cNvSpPr>
          <p:nvPr>
            <p:ph type="sldNum" sz="quarter" idx="12"/>
          </p:nvPr>
        </p:nvSpPr>
        <p:spPr/>
        <p:txBody>
          <a:bodyPr/>
          <a:lstStyle/>
          <a:p>
            <a:fld id="{34B7E4EF-A1BD-40F4-AB7B-04F084DD991D}" type="slidenum">
              <a:rPr lang="en-US" smtClean="0"/>
              <a:t>36</a:t>
            </a:fld>
            <a:endParaRPr lang="en-US" dirty="0"/>
          </a:p>
        </p:txBody>
      </p:sp>
    </p:spTree>
    <p:extLst>
      <p:ext uri="{BB962C8B-B14F-4D97-AF65-F5344CB8AC3E}">
        <p14:creationId xmlns:p14="http://schemas.microsoft.com/office/powerpoint/2010/main" val="4092848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9767E-2B90-DA00-44EE-B97B57A4A263}"/>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84C83140-B5F4-F459-8CCC-1D8DCCBCD290}"/>
              </a:ext>
            </a:extLst>
          </p:cNvPr>
          <p:cNvSpPr>
            <a:spLocks noGrp="1"/>
          </p:cNvSpPr>
          <p:nvPr>
            <p:ph idx="1"/>
          </p:nvPr>
        </p:nvSpPr>
        <p:spPr>
          <a:xfrm>
            <a:off x="409903" y="1600201"/>
            <a:ext cx="11172497" cy="4525963"/>
          </a:xfrm>
        </p:spPr>
        <p:txBody>
          <a:bodyPr>
            <a:normAutofit fontScale="92500"/>
          </a:bodyPr>
          <a:lstStyle/>
          <a:p>
            <a:r>
              <a:rPr lang="en-US" dirty="0"/>
              <a:t>Identifying diseases such as macular</a:t>
            </a:r>
          </a:p>
          <a:p>
            <a:pPr marL="0" indent="0">
              <a:buNone/>
            </a:pPr>
            <a:r>
              <a:rPr lang="en-US" dirty="0"/>
              <a:t>  degeneration , diabetic eye disease , </a:t>
            </a:r>
          </a:p>
          <a:p>
            <a:pPr marL="0" indent="0">
              <a:buNone/>
            </a:pPr>
            <a:r>
              <a:rPr lang="en-US" dirty="0"/>
              <a:t>   preretinal membranes , macular edema , and            retinal tears ( when using a condensing lens )</a:t>
            </a:r>
          </a:p>
          <a:p>
            <a:r>
              <a:rPr lang="en-US" dirty="0"/>
              <a:t>Identifying scleral edema , which is seen </a:t>
            </a:r>
          </a:p>
          <a:p>
            <a:pPr marL="0" indent="0">
              <a:buNone/>
            </a:pPr>
            <a:r>
              <a:rPr lang="en-US" dirty="0"/>
              <a:t>   as a bowing forward of the slit beam</a:t>
            </a:r>
          </a:p>
          <a:p>
            <a:endParaRPr lang="en-US" dirty="0"/>
          </a:p>
        </p:txBody>
      </p:sp>
      <p:sp>
        <p:nvSpPr>
          <p:cNvPr id="4" name="Slide Number Placeholder 3">
            <a:extLst>
              <a:ext uri="{FF2B5EF4-FFF2-40B4-BE49-F238E27FC236}">
                <a16:creationId xmlns:a16="http://schemas.microsoft.com/office/drawing/2014/main" id="{9589C109-D41B-1C71-C747-D3FDDDDAB5FF}"/>
              </a:ext>
            </a:extLst>
          </p:cNvPr>
          <p:cNvSpPr>
            <a:spLocks noGrp="1"/>
          </p:cNvSpPr>
          <p:nvPr>
            <p:ph type="sldNum" sz="quarter" idx="12"/>
          </p:nvPr>
        </p:nvSpPr>
        <p:spPr/>
        <p:txBody>
          <a:bodyPr/>
          <a:lstStyle/>
          <a:p>
            <a:fld id="{34B7E4EF-A1BD-40F4-AB7B-04F084DD991D}" type="slidenum">
              <a:rPr lang="en-US" smtClean="0"/>
              <a:t>37</a:t>
            </a:fld>
            <a:endParaRPr lang="en-US" dirty="0"/>
          </a:p>
        </p:txBody>
      </p:sp>
    </p:spTree>
    <p:extLst>
      <p:ext uri="{BB962C8B-B14F-4D97-AF65-F5344CB8AC3E}">
        <p14:creationId xmlns:p14="http://schemas.microsoft.com/office/powerpoint/2010/main" val="3684620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Intra-ocular pressure</a:t>
            </a:r>
          </a:p>
        </p:txBody>
      </p:sp>
      <p:sp>
        <p:nvSpPr>
          <p:cNvPr id="3" name="Content Placeholder 2"/>
          <p:cNvSpPr>
            <a:spLocks noGrp="1"/>
          </p:cNvSpPr>
          <p:nvPr>
            <p:ph idx="1"/>
          </p:nvPr>
        </p:nvSpPr>
        <p:spPr/>
        <p:txBody>
          <a:bodyPr>
            <a:normAutofit fontScale="70000" lnSpcReduction="20000"/>
          </a:bodyPr>
          <a:lstStyle/>
          <a:p>
            <a:r>
              <a:rPr lang="en-US" dirty="0"/>
              <a:t>Intraocular pressure (IOP) is the fluid pressure inside </a:t>
            </a:r>
          </a:p>
          <a:p>
            <a:pPr marL="0" indent="0">
              <a:buNone/>
            </a:pPr>
            <a:r>
              <a:rPr lang="en-US" dirty="0"/>
              <a:t>    the eye. It is normally between 9 and 21 mmHg. </a:t>
            </a:r>
            <a:br>
              <a:rPr lang="en-US" dirty="0"/>
            </a:br>
            <a:endParaRPr lang="en-US" dirty="0"/>
          </a:p>
          <a:p>
            <a:r>
              <a:rPr lang="en-US" dirty="0"/>
              <a:t>Methods of measurement : </a:t>
            </a:r>
            <a:r>
              <a:rPr lang="en-US" dirty="0" err="1"/>
              <a:t>Applanation</a:t>
            </a:r>
            <a:r>
              <a:rPr lang="en-US" dirty="0"/>
              <a:t>, Indentation</a:t>
            </a:r>
            <a:br>
              <a:rPr lang="en-US" dirty="0"/>
            </a:br>
            <a:endParaRPr lang="en-US" dirty="0"/>
          </a:p>
          <a:p>
            <a:r>
              <a:rPr lang="en-US" dirty="0"/>
              <a:t>Hand-held </a:t>
            </a:r>
            <a:r>
              <a:rPr lang="en-GB" dirty="0" err="1"/>
              <a:t>tonometers</a:t>
            </a:r>
            <a:r>
              <a:rPr lang="en-US" dirty="0"/>
              <a:t>, noncontact air-puff tonometry, </a:t>
            </a:r>
          </a:p>
          <a:p>
            <a:pPr marL="0" indent="0">
              <a:buNone/>
            </a:pPr>
            <a:r>
              <a:rPr lang="en-US" dirty="0"/>
              <a:t>   </a:t>
            </a:r>
            <a:r>
              <a:rPr lang="en-US" dirty="0" err="1"/>
              <a:t>Goldmann</a:t>
            </a:r>
            <a:r>
              <a:rPr lang="en-US" dirty="0"/>
              <a:t> </a:t>
            </a:r>
            <a:r>
              <a:rPr lang="en-US" dirty="0" err="1"/>
              <a:t>applantation</a:t>
            </a:r>
            <a:r>
              <a:rPr lang="en-US" dirty="0"/>
              <a:t> tonometry.</a:t>
            </a:r>
            <a:br>
              <a:rPr lang="en-US" dirty="0"/>
            </a:br>
            <a:r>
              <a:rPr lang="en-US" dirty="0"/>
              <a:t>*</a:t>
            </a:r>
            <a:r>
              <a:rPr lang="en-US" dirty="0" err="1"/>
              <a:t>Goldmann</a:t>
            </a:r>
            <a:r>
              <a:rPr lang="en-US" dirty="0"/>
              <a:t> </a:t>
            </a:r>
            <a:r>
              <a:rPr lang="en-US" dirty="0" err="1"/>
              <a:t>applantation</a:t>
            </a:r>
            <a:r>
              <a:rPr lang="en-US" dirty="0"/>
              <a:t> </a:t>
            </a:r>
            <a:r>
              <a:rPr lang="en-US" dirty="0" err="1"/>
              <a:t>tonometre</a:t>
            </a:r>
            <a:r>
              <a:rPr lang="en-US" dirty="0"/>
              <a:t> is the most </a:t>
            </a:r>
          </a:p>
          <a:p>
            <a:pPr marL="0" indent="0">
              <a:buNone/>
            </a:pPr>
            <a:r>
              <a:rPr lang="en-US" dirty="0"/>
              <a:t>    accurate one but it requires practice as it is difficult</a:t>
            </a:r>
          </a:p>
          <a:p>
            <a:pPr marL="0" indent="0">
              <a:buNone/>
            </a:pPr>
            <a:r>
              <a:rPr lang="en-US" dirty="0"/>
              <a:t>     to use.</a:t>
            </a:r>
          </a:p>
        </p:txBody>
      </p:sp>
      <p:sp>
        <p:nvSpPr>
          <p:cNvPr id="4" name="Slide Number Placeholder 3">
            <a:extLst>
              <a:ext uri="{FF2B5EF4-FFF2-40B4-BE49-F238E27FC236}">
                <a16:creationId xmlns:a16="http://schemas.microsoft.com/office/drawing/2014/main" id="{06978B49-463C-E726-71AB-28020D34199C}"/>
              </a:ext>
            </a:extLst>
          </p:cNvPr>
          <p:cNvSpPr>
            <a:spLocks noGrp="1"/>
          </p:cNvSpPr>
          <p:nvPr>
            <p:ph type="sldNum" sz="quarter" idx="12"/>
          </p:nvPr>
        </p:nvSpPr>
        <p:spPr/>
        <p:txBody>
          <a:bodyPr/>
          <a:lstStyle/>
          <a:p>
            <a:fld id="{34B7E4EF-A1BD-40F4-AB7B-04F084DD991D}" type="slidenum">
              <a:rPr lang="en-US" smtClean="0"/>
              <a:t>38</a:t>
            </a:fld>
            <a:endParaRPr lang="en-US" dirty="0"/>
          </a:p>
        </p:txBody>
      </p:sp>
    </p:spTree>
    <p:extLst>
      <p:ext uri="{BB962C8B-B14F-4D97-AF65-F5344CB8AC3E}">
        <p14:creationId xmlns:p14="http://schemas.microsoft.com/office/powerpoint/2010/main" val="120081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123" y="855785"/>
            <a:ext cx="10433539" cy="4900246"/>
          </a:xfrm>
          <a:prstGeom prst="rect">
            <a:avLst/>
          </a:prstGeom>
        </p:spPr>
      </p:pic>
      <p:sp>
        <p:nvSpPr>
          <p:cNvPr id="2" name="Slide Number Placeholder 1">
            <a:extLst>
              <a:ext uri="{FF2B5EF4-FFF2-40B4-BE49-F238E27FC236}">
                <a16:creationId xmlns:a16="http://schemas.microsoft.com/office/drawing/2014/main" id="{85FCA706-6140-2571-A616-FB06C6DC2DE8}"/>
              </a:ext>
            </a:extLst>
          </p:cNvPr>
          <p:cNvSpPr>
            <a:spLocks noGrp="1"/>
          </p:cNvSpPr>
          <p:nvPr>
            <p:ph type="sldNum" sz="quarter" idx="12"/>
          </p:nvPr>
        </p:nvSpPr>
        <p:spPr/>
        <p:txBody>
          <a:bodyPr/>
          <a:lstStyle/>
          <a:p>
            <a:fld id="{34B7E4EF-A1BD-40F4-AB7B-04F084DD991D}" type="slidenum">
              <a:rPr lang="en-US" smtClean="0"/>
              <a:t>39</a:t>
            </a:fld>
            <a:endParaRPr lang="en-US" dirty="0"/>
          </a:p>
        </p:txBody>
      </p:sp>
    </p:spTree>
    <p:extLst>
      <p:ext uri="{BB962C8B-B14F-4D97-AF65-F5344CB8AC3E}">
        <p14:creationId xmlns:p14="http://schemas.microsoft.com/office/powerpoint/2010/main" val="533709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259BE-47DE-4EB8-9700-3486E756B219}"/>
              </a:ext>
            </a:extLst>
          </p:cNvPr>
          <p:cNvSpPr>
            <a:spLocks noGrp="1"/>
          </p:cNvSpPr>
          <p:nvPr>
            <p:ph type="title"/>
          </p:nvPr>
        </p:nvSpPr>
        <p:spPr>
          <a:xfrm>
            <a:off x="0" y="96902"/>
            <a:ext cx="11871433" cy="1371600"/>
          </a:xfrm>
        </p:spPr>
        <p:txBody>
          <a:bodyPr>
            <a:noAutofit/>
          </a:bodyPr>
          <a:lstStyle/>
          <a:p>
            <a:pPr marL="571500" indent="-571500">
              <a:buFont typeface="Wingdings" pitchFamily="2" charset="2"/>
              <a:buChar char="è"/>
            </a:pPr>
            <a:r>
              <a:rPr lang="en-CA" sz="4000" dirty="0"/>
              <a:t> </a:t>
            </a:r>
            <a:r>
              <a:rPr lang="en-CA" sz="4000" dirty="0">
                <a:solidFill>
                  <a:schemeClr val="accent1"/>
                </a:solidFill>
              </a:rPr>
              <a:t>Chief complaint and the main Symptoms</a:t>
            </a:r>
            <a:r>
              <a:rPr lang="en-CA" sz="4000" dirty="0"/>
              <a:t>: </a:t>
            </a:r>
          </a:p>
        </p:txBody>
      </p:sp>
      <p:sp>
        <p:nvSpPr>
          <p:cNvPr id="3" name="Content Placeholder 2">
            <a:extLst>
              <a:ext uri="{FF2B5EF4-FFF2-40B4-BE49-F238E27FC236}">
                <a16:creationId xmlns:a16="http://schemas.microsoft.com/office/drawing/2014/main" id="{51B75674-0B6C-435B-849E-EF3D9CD48E5B}"/>
              </a:ext>
            </a:extLst>
          </p:cNvPr>
          <p:cNvSpPr>
            <a:spLocks noGrp="1"/>
          </p:cNvSpPr>
          <p:nvPr>
            <p:ph idx="1"/>
          </p:nvPr>
        </p:nvSpPr>
        <p:spPr>
          <a:xfrm>
            <a:off x="320567" y="1291573"/>
            <a:ext cx="11466785" cy="5450260"/>
          </a:xfrm>
        </p:spPr>
        <p:txBody>
          <a:bodyPr>
            <a:normAutofit/>
          </a:bodyPr>
          <a:lstStyle/>
          <a:p>
            <a:pPr marL="0" indent="0">
              <a:buNone/>
            </a:pPr>
            <a:endParaRPr lang="en-CA" sz="3200" dirty="0"/>
          </a:p>
          <a:p>
            <a:r>
              <a:rPr lang="en-CA" sz="3200" dirty="0"/>
              <a:t>Eye pain</a:t>
            </a:r>
          </a:p>
          <a:p>
            <a:r>
              <a:rPr lang="en-CA" sz="3200" dirty="0"/>
              <a:t>Eye itching</a:t>
            </a:r>
          </a:p>
          <a:p>
            <a:r>
              <a:rPr lang="en-CA" sz="3200" dirty="0"/>
              <a:t>Eye redness</a:t>
            </a:r>
          </a:p>
          <a:p>
            <a:pPr marL="0" indent="0">
              <a:buNone/>
            </a:pPr>
            <a:endParaRPr lang="en-CA" sz="3200" dirty="0"/>
          </a:p>
        </p:txBody>
      </p:sp>
      <p:pic>
        <p:nvPicPr>
          <p:cNvPr id="8" name="Picture 7">
            <a:extLst>
              <a:ext uri="{FF2B5EF4-FFF2-40B4-BE49-F238E27FC236}">
                <a16:creationId xmlns:a16="http://schemas.microsoft.com/office/drawing/2014/main" id="{3509BFF6-2623-6AA2-4C39-F3A9A55E0871}"/>
              </a:ext>
            </a:extLst>
          </p:cNvPr>
          <p:cNvPicPr>
            <a:picLocks noChangeAspect="1"/>
          </p:cNvPicPr>
          <p:nvPr/>
        </p:nvPicPr>
        <p:blipFill>
          <a:blip r:embed="rId2"/>
          <a:stretch>
            <a:fillRect/>
          </a:stretch>
        </p:blipFill>
        <p:spPr>
          <a:xfrm>
            <a:off x="5423339" y="1418078"/>
            <a:ext cx="5830814" cy="5257464"/>
          </a:xfrm>
          <a:prstGeom prst="rect">
            <a:avLst/>
          </a:prstGeom>
        </p:spPr>
      </p:pic>
      <p:sp>
        <p:nvSpPr>
          <p:cNvPr id="4" name="Slide Number Placeholder 3">
            <a:extLst>
              <a:ext uri="{FF2B5EF4-FFF2-40B4-BE49-F238E27FC236}">
                <a16:creationId xmlns:a16="http://schemas.microsoft.com/office/drawing/2014/main" id="{D751C6D5-6DD0-6CC5-9E6F-C92DEE20553D}"/>
              </a:ext>
            </a:extLst>
          </p:cNvPr>
          <p:cNvSpPr>
            <a:spLocks noGrp="1"/>
          </p:cNvSpPr>
          <p:nvPr>
            <p:ph type="sldNum" sz="quarter" idx="12"/>
          </p:nvPr>
        </p:nvSpPr>
        <p:spPr/>
        <p:txBody>
          <a:bodyPr/>
          <a:lstStyle/>
          <a:p>
            <a:fld id="{34B7E4EF-A1BD-40F4-AB7B-04F084DD991D}" type="slidenum">
              <a:rPr lang="en-US" smtClean="0"/>
              <a:t>4</a:t>
            </a:fld>
            <a:endParaRPr lang="en-US" dirty="0"/>
          </a:p>
        </p:txBody>
      </p:sp>
    </p:spTree>
    <p:extLst>
      <p:ext uri="{BB962C8B-B14F-4D97-AF65-F5344CB8AC3E}">
        <p14:creationId xmlns:p14="http://schemas.microsoft.com/office/powerpoint/2010/main" val="995657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259BE-47DE-4EB8-9700-3486E756B219}"/>
              </a:ext>
            </a:extLst>
          </p:cNvPr>
          <p:cNvSpPr>
            <a:spLocks noGrp="1"/>
          </p:cNvSpPr>
          <p:nvPr>
            <p:ph type="title"/>
          </p:nvPr>
        </p:nvSpPr>
        <p:spPr>
          <a:xfrm>
            <a:off x="0" y="54422"/>
            <a:ext cx="11976942" cy="1371600"/>
          </a:xfrm>
        </p:spPr>
        <p:txBody>
          <a:bodyPr>
            <a:normAutofit fontScale="90000"/>
          </a:bodyPr>
          <a:lstStyle/>
          <a:p>
            <a:pPr marL="571500" indent="-571500">
              <a:buFont typeface="Wingdings" pitchFamily="2" charset="2"/>
              <a:buChar char="è"/>
            </a:pPr>
            <a:r>
              <a:rPr lang="en-CA" dirty="0"/>
              <a:t> </a:t>
            </a:r>
            <a:r>
              <a:rPr lang="en-CA" dirty="0">
                <a:solidFill>
                  <a:schemeClr val="accent1"/>
                </a:solidFill>
              </a:rPr>
              <a:t>Chief complaint and the main Symptoms</a:t>
            </a:r>
            <a:r>
              <a:rPr lang="en-CA" dirty="0"/>
              <a:t>: </a:t>
            </a:r>
          </a:p>
        </p:txBody>
      </p:sp>
      <p:sp>
        <p:nvSpPr>
          <p:cNvPr id="3" name="Content Placeholder 2">
            <a:extLst>
              <a:ext uri="{FF2B5EF4-FFF2-40B4-BE49-F238E27FC236}">
                <a16:creationId xmlns:a16="http://schemas.microsoft.com/office/drawing/2014/main" id="{51B75674-0B6C-435B-849E-EF3D9CD48E5B}"/>
              </a:ext>
            </a:extLst>
          </p:cNvPr>
          <p:cNvSpPr>
            <a:spLocks noGrp="1"/>
          </p:cNvSpPr>
          <p:nvPr>
            <p:ph idx="1"/>
          </p:nvPr>
        </p:nvSpPr>
        <p:spPr>
          <a:xfrm>
            <a:off x="215058" y="1407740"/>
            <a:ext cx="11466785" cy="5450260"/>
          </a:xfrm>
        </p:spPr>
        <p:txBody>
          <a:bodyPr>
            <a:normAutofit/>
          </a:bodyPr>
          <a:lstStyle/>
          <a:p>
            <a:pPr marL="0" indent="0">
              <a:buNone/>
            </a:pPr>
            <a:endParaRPr lang="en-CA" sz="3200" dirty="0"/>
          </a:p>
          <a:p>
            <a:r>
              <a:rPr lang="en-CA" sz="3200" dirty="0"/>
              <a:t>Eye lacrimation And discharge</a:t>
            </a:r>
          </a:p>
          <a:p>
            <a:pPr marL="0" indent="0">
              <a:buNone/>
            </a:pPr>
            <a:endParaRPr lang="en-CA" sz="3200" dirty="0"/>
          </a:p>
        </p:txBody>
      </p:sp>
      <p:pic>
        <p:nvPicPr>
          <p:cNvPr id="11" name="Picture 10">
            <a:extLst>
              <a:ext uri="{FF2B5EF4-FFF2-40B4-BE49-F238E27FC236}">
                <a16:creationId xmlns:a16="http://schemas.microsoft.com/office/drawing/2014/main" id="{7EDC3273-7902-9E82-411D-1A78257BD2AB}"/>
              </a:ext>
            </a:extLst>
          </p:cNvPr>
          <p:cNvPicPr>
            <a:picLocks noChangeAspect="1"/>
          </p:cNvPicPr>
          <p:nvPr/>
        </p:nvPicPr>
        <p:blipFill>
          <a:blip r:embed="rId2"/>
          <a:stretch>
            <a:fillRect/>
          </a:stretch>
        </p:blipFill>
        <p:spPr>
          <a:xfrm>
            <a:off x="8000303" y="4135367"/>
            <a:ext cx="3834989" cy="2556659"/>
          </a:xfrm>
          <a:prstGeom prst="rect">
            <a:avLst/>
          </a:prstGeom>
        </p:spPr>
      </p:pic>
      <p:pic>
        <p:nvPicPr>
          <p:cNvPr id="13" name="Picture 12">
            <a:extLst>
              <a:ext uri="{FF2B5EF4-FFF2-40B4-BE49-F238E27FC236}">
                <a16:creationId xmlns:a16="http://schemas.microsoft.com/office/drawing/2014/main" id="{2B3C5C1A-0C06-0A63-5F8D-A3C72B8EBF79}"/>
              </a:ext>
            </a:extLst>
          </p:cNvPr>
          <p:cNvPicPr>
            <a:picLocks noChangeAspect="1"/>
          </p:cNvPicPr>
          <p:nvPr/>
        </p:nvPicPr>
        <p:blipFill>
          <a:blip r:embed="rId3"/>
          <a:stretch>
            <a:fillRect/>
          </a:stretch>
        </p:blipFill>
        <p:spPr>
          <a:xfrm>
            <a:off x="7841592" y="1444303"/>
            <a:ext cx="3840251" cy="2476962"/>
          </a:xfrm>
          <a:prstGeom prst="rect">
            <a:avLst/>
          </a:prstGeom>
        </p:spPr>
      </p:pic>
      <p:pic>
        <p:nvPicPr>
          <p:cNvPr id="15" name="Picture 14">
            <a:extLst>
              <a:ext uri="{FF2B5EF4-FFF2-40B4-BE49-F238E27FC236}">
                <a16:creationId xmlns:a16="http://schemas.microsoft.com/office/drawing/2014/main" id="{B35D3545-8289-6CB3-53AC-7F31C4C26259}"/>
              </a:ext>
            </a:extLst>
          </p:cNvPr>
          <p:cNvPicPr>
            <a:picLocks noChangeAspect="1"/>
          </p:cNvPicPr>
          <p:nvPr/>
        </p:nvPicPr>
        <p:blipFill>
          <a:blip r:embed="rId4"/>
          <a:stretch>
            <a:fillRect/>
          </a:stretch>
        </p:blipFill>
        <p:spPr>
          <a:xfrm>
            <a:off x="3501425" y="3025204"/>
            <a:ext cx="3841408" cy="2819382"/>
          </a:xfrm>
          <a:prstGeom prst="rect">
            <a:avLst/>
          </a:prstGeom>
        </p:spPr>
      </p:pic>
      <p:sp>
        <p:nvSpPr>
          <p:cNvPr id="16" name="Slide Number Placeholder 15">
            <a:extLst>
              <a:ext uri="{FF2B5EF4-FFF2-40B4-BE49-F238E27FC236}">
                <a16:creationId xmlns:a16="http://schemas.microsoft.com/office/drawing/2014/main" id="{88B206DE-88E5-F563-726E-FE79B64D4166}"/>
              </a:ext>
            </a:extLst>
          </p:cNvPr>
          <p:cNvSpPr>
            <a:spLocks noGrp="1"/>
          </p:cNvSpPr>
          <p:nvPr>
            <p:ph type="sldNum" sz="quarter" idx="12"/>
          </p:nvPr>
        </p:nvSpPr>
        <p:spPr/>
        <p:txBody>
          <a:bodyPr/>
          <a:lstStyle/>
          <a:p>
            <a:fld id="{34B7E4EF-A1BD-40F4-AB7B-04F084DD991D}" type="slidenum">
              <a:rPr lang="en-US" smtClean="0"/>
              <a:t>5</a:t>
            </a:fld>
            <a:endParaRPr lang="en-US" dirty="0"/>
          </a:p>
        </p:txBody>
      </p:sp>
    </p:spTree>
    <p:extLst>
      <p:ext uri="{BB962C8B-B14F-4D97-AF65-F5344CB8AC3E}">
        <p14:creationId xmlns:p14="http://schemas.microsoft.com/office/powerpoint/2010/main" val="116020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 related symptoms</a:t>
            </a:r>
          </a:p>
        </p:txBody>
      </p:sp>
      <p:sp>
        <p:nvSpPr>
          <p:cNvPr id="3" name="Content Placeholder 2"/>
          <p:cNvSpPr>
            <a:spLocks noGrp="1"/>
          </p:cNvSpPr>
          <p:nvPr>
            <p:ph idx="1"/>
          </p:nvPr>
        </p:nvSpPr>
        <p:spPr>
          <a:xfrm>
            <a:off x="0" y="1403131"/>
            <a:ext cx="12029089" cy="5318345"/>
          </a:xfrm>
        </p:spPr>
        <p:txBody>
          <a:bodyPr>
            <a:noAutofit/>
          </a:bodyPr>
          <a:lstStyle/>
          <a:p>
            <a:pPr>
              <a:buFont typeface="Wingdings" pitchFamily="2" charset="2"/>
              <a:buChar char="ü"/>
            </a:pPr>
            <a:r>
              <a:rPr lang="en-US" sz="3600" b="1" dirty="0"/>
              <a:t> Ask</a:t>
            </a:r>
            <a:r>
              <a:rPr lang="en-US" sz="2800" dirty="0"/>
              <a:t>:</a:t>
            </a:r>
          </a:p>
          <a:p>
            <a:pPr marL="0" indent="0">
              <a:buNone/>
            </a:pPr>
            <a:r>
              <a:rPr lang="en-US" sz="2800" dirty="0"/>
              <a:t>-Onset :Did the change in vision start suddenly or gradually?</a:t>
            </a:r>
          </a:p>
          <a:p>
            <a:pPr marL="0" indent="0">
              <a:buNone/>
            </a:pPr>
            <a:r>
              <a:rPr lang="en-US" sz="2800" dirty="0"/>
              <a:t>-How is the vision affected exactly? ( is it loss of vision? Cloudy vision? </a:t>
            </a:r>
          </a:p>
          <a:p>
            <a:pPr marL="0" indent="0">
              <a:buNone/>
            </a:pPr>
            <a:r>
              <a:rPr lang="en-US" sz="2800" dirty="0"/>
              <a:t>Floaters? )</a:t>
            </a:r>
          </a:p>
          <a:p>
            <a:pPr marL="0" indent="0">
              <a:buNone/>
            </a:pPr>
            <a:r>
              <a:rPr lang="en-US" sz="2800" dirty="0"/>
              <a:t>-Unilateral or bilateral?</a:t>
            </a:r>
          </a:p>
          <a:p>
            <a:pPr marL="0" indent="0">
              <a:buNone/>
            </a:pPr>
            <a:r>
              <a:rPr lang="en-US" sz="2800" dirty="0"/>
              <a:t>-Whole or part of the visual field affected?</a:t>
            </a:r>
          </a:p>
          <a:p>
            <a:pPr marL="0" indent="0">
              <a:buNone/>
            </a:pPr>
            <a:r>
              <a:rPr lang="en-US" sz="2800" dirty="0"/>
              <a:t>-If partial, which part of the visual field affected?</a:t>
            </a:r>
          </a:p>
        </p:txBody>
      </p:sp>
      <p:sp>
        <p:nvSpPr>
          <p:cNvPr id="4" name="Slide Number Placeholder 3">
            <a:extLst>
              <a:ext uri="{FF2B5EF4-FFF2-40B4-BE49-F238E27FC236}">
                <a16:creationId xmlns:a16="http://schemas.microsoft.com/office/drawing/2014/main" id="{39B303D5-A28A-2DF5-6ACC-447814F0D971}"/>
              </a:ext>
            </a:extLst>
          </p:cNvPr>
          <p:cNvSpPr>
            <a:spLocks noGrp="1"/>
          </p:cNvSpPr>
          <p:nvPr>
            <p:ph type="sldNum" sz="quarter" idx="12"/>
          </p:nvPr>
        </p:nvSpPr>
        <p:spPr/>
        <p:txBody>
          <a:bodyPr/>
          <a:lstStyle/>
          <a:p>
            <a:fld id="{34B7E4EF-A1BD-40F4-AB7B-04F084DD991D}" type="slidenum">
              <a:rPr lang="en-US" smtClean="0"/>
              <a:t>6</a:t>
            </a:fld>
            <a:endParaRPr lang="en-US" dirty="0"/>
          </a:p>
        </p:txBody>
      </p:sp>
    </p:spTree>
    <p:extLst>
      <p:ext uri="{BB962C8B-B14F-4D97-AF65-F5344CB8AC3E}">
        <p14:creationId xmlns:p14="http://schemas.microsoft.com/office/powerpoint/2010/main" val="404966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BE2428-4D59-DA37-1F2E-91C941EBCA32}"/>
              </a:ext>
            </a:extLst>
          </p:cNvPr>
          <p:cNvPicPr>
            <a:picLocks noChangeAspect="1"/>
          </p:cNvPicPr>
          <p:nvPr/>
        </p:nvPicPr>
        <p:blipFill>
          <a:blip r:embed="rId2"/>
          <a:stretch>
            <a:fillRect/>
          </a:stretch>
        </p:blipFill>
        <p:spPr>
          <a:xfrm>
            <a:off x="6455569" y="2780323"/>
            <a:ext cx="5376862" cy="3830843"/>
          </a:xfrm>
          <a:prstGeom prst="rect">
            <a:avLst/>
          </a:prstGeom>
        </p:spPr>
      </p:pic>
      <p:sp>
        <p:nvSpPr>
          <p:cNvPr id="2" name="Title 1">
            <a:extLst>
              <a:ext uri="{FF2B5EF4-FFF2-40B4-BE49-F238E27FC236}">
                <a16:creationId xmlns:a16="http://schemas.microsoft.com/office/drawing/2014/main" id="{7649721A-6AA9-4546-96A2-1468DB50663B}"/>
              </a:ext>
            </a:extLst>
          </p:cNvPr>
          <p:cNvSpPr>
            <a:spLocks noGrp="1"/>
          </p:cNvSpPr>
          <p:nvPr>
            <p:ph type="title"/>
          </p:nvPr>
        </p:nvSpPr>
        <p:spPr>
          <a:xfrm>
            <a:off x="0" y="-191252"/>
            <a:ext cx="10058400" cy="1371600"/>
          </a:xfrm>
        </p:spPr>
        <p:txBody>
          <a:bodyPr/>
          <a:lstStyle/>
          <a:p>
            <a:pPr marL="571500" indent="-571500">
              <a:buFont typeface="Wingdings" pitchFamily="2" charset="2"/>
              <a:buChar char="q"/>
            </a:pPr>
            <a:r>
              <a:rPr lang="en-CA" dirty="0"/>
              <a:t>Blurring of vision: </a:t>
            </a:r>
          </a:p>
        </p:txBody>
      </p:sp>
      <p:sp>
        <p:nvSpPr>
          <p:cNvPr id="3" name="Content Placeholder 2">
            <a:extLst>
              <a:ext uri="{FF2B5EF4-FFF2-40B4-BE49-F238E27FC236}">
                <a16:creationId xmlns:a16="http://schemas.microsoft.com/office/drawing/2014/main" id="{B2AD5885-F202-4D37-8705-1AE756FDAC0A}"/>
              </a:ext>
            </a:extLst>
          </p:cNvPr>
          <p:cNvSpPr>
            <a:spLocks noGrp="1"/>
          </p:cNvSpPr>
          <p:nvPr>
            <p:ph idx="1"/>
          </p:nvPr>
        </p:nvSpPr>
        <p:spPr>
          <a:xfrm>
            <a:off x="0" y="1330927"/>
            <a:ext cx="12192000" cy="5207986"/>
          </a:xfrm>
        </p:spPr>
        <p:txBody>
          <a:bodyPr>
            <a:normAutofit/>
          </a:bodyPr>
          <a:lstStyle/>
          <a:p>
            <a:r>
              <a:rPr lang="en-CA" sz="3200" dirty="0"/>
              <a:t>Refractive error : (</a:t>
            </a:r>
            <a:r>
              <a:rPr lang="en-CA" sz="2400" dirty="0"/>
              <a:t>shape of eye keep the light form focusing on retina). </a:t>
            </a:r>
            <a:endParaRPr lang="en-CA" sz="3200" dirty="0"/>
          </a:p>
          <a:p>
            <a:r>
              <a:rPr lang="en-CA" sz="3200" dirty="0"/>
              <a:t>Organic problem in the eye (retina, vitreous , optic nerve disease)</a:t>
            </a:r>
          </a:p>
          <a:p>
            <a:endParaRPr lang="en-CA" sz="3200" dirty="0"/>
          </a:p>
          <a:p>
            <a:pPr marL="0" indent="0">
              <a:buNone/>
            </a:pPr>
            <a:endParaRPr lang="en-CA" sz="3200" dirty="0"/>
          </a:p>
          <a:p>
            <a:endParaRPr lang="en-CA" sz="3200" dirty="0"/>
          </a:p>
        </p:txBody>
      </p:sp>
      <p:sp>
        <p:nvSpPr>
          <p:cNvPr id="5" name="Slide Number Placeholder 4">
            <a:extLst>
              <a:ext uri="{FF2B5EF4-FFF2-40B4-BE49-F238E27FC236}">
                <a16:creationId xmlns:a16="http://schemas.microsoft.com/office/drawing/2014/main" id="{C8B65676-096D-BD50-65AB-E442CF1358FC}"/>
              </a:ext>
            </a:extLst>
          </p:cNvPr>
          <p:cNvSpPr>
            <a:spLocks noGrp="1"/>
          </p:cNvSpPr>
          <p:nvPr>
            <p:ph type="sldNum" sz="quarter" idx="12"/>
          </p:nvPr>
        </p:nvSpPr>
        <p:spPr>
          <a:xfrm>
            <a:off x="9167416" y="6356350"/>
            <a:ext cx="2844800" cy="365125"/>
          </a:xfrm>
        </p:spPr>
        <p:txBody>
          <a:bodyPr/>
          <a:lstStyle/>
          <a:p>
            <a:fld id="{34B7E4EF-A1BD-40F4-AB7B-04F084DD991D}" type="slidenum">
              <a:rPr lang="en-US" smtClean="0"/>
              <a:t>7</a:t>
            </a:fld>
            <a:endParaRPr lang="en-US" dirty="0"/>
          </a:p>
        </p:txBody>
      </p:sp>
      <p:pic>
        <p:nvPicPr>
          <p:cNvPr id="7" name="Picture 6">
            <a:extLst>
              <a:ext uri="{FF2B5EF4-FFF2-40B4-BE49-F238E27FC236}">
                <a16:creationId xmlns:a16="http://schemas.microsoft.com/office/drawing/2014/main" id="{12268E3C-A13B-5FA1-71A9-6A35FF4F0AED}"/>
              </a:ext>
            </a:extLst>
          </p:cNvPr>
          <p:cNvPicPr>
            <a:picLocks noChangeAspect="1"/>
          </p:cNvPicPr>
          <p:nvPr/>
        </p:nvPicPr>
        <p:blipFill>
          <a:blip r:embed="rId3"/>
          <a:stretch>
            <a:fillRect/>
          </a:stretch>
        </p:blipFill>
        <p:spPr>
          <a:xfrm>
            <a:off x="1372708" y="2656906"/>
            <a:ext cx="4903076" cy="4077676"/>
          </a:xfrm>
          <a:prstGeom prst="rect">
            <a:avLst/>
          </a:prstGeom>
        </p:spPr>
      </p:pic>
    </p:spTree>
    <p:extLst>
      <p:ext uri="{BB962C8B-B14F-4D97-AF65-F5344CB8AC3E}">
        <p14:creationId xmlns:p14="http://schemas.microsoft.com/office/powerpoint/2010/main" val="2950850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9721A-6AA9-4546-96A2-1468DB50663B}"/>
              </a:ext>
            </a:extLst>
          </p:cNvPr>
          <p:cNvSpPr>
            <a:spLocks noGrp="1"/>
          </p:cNvSpPr>
          <p:nvPr>
            <p:ph type="title"/>
          </p:nvPr>
        </p:nvSpPr>
        <p:spPr>
          <a:xfrm>
            <a:off x="0" y="-191252"/>
            <a:ext cx="10058400" cy="1371600"/>
          </a:xfrm>
        </p:spPr>
        <p:txBody>
          <a:bodyPr/>
          <a:lstStyle/>
          <a:p>
            <a:pPr marL="571500" indent="-571500">
              <a:buFont typeface="Wingdings" pitchFamily="2" charset="2"/>
              <a:buChar char="q"/>
            </a:pPr>
            <a:r>
              <a:rPr lang="en-CA" dirty="0"/>
              <a:t>Blurring of vision: </a:t>
            </a:r>
          </a:p>
        </p:txBody>
      </p:sp>
      <p:sp>
        <p:nvSpPr>
          <p:cNvPr id="3" name="Content Placeholder 2">
            <a:extLst>
              <a:ext uri="{FF2B5EF4-FFF2-40B4-BE49-F238E27FC236}">
                <a16:creationId xmlns:a16="http://schemas.microsoft.com/office/drawing/2014/main" id="{B2AD5885-F202-4D37-8705-1AE756FDAC0A}"/>
              </a:ext>
            </a:extLst>
          </p:cNvPr>
          <p:cNvSpPr>
            <a:spLocks noGrp="1"/>
          </p:cNvSpPr>
          <p:nvPr>
            <p:ph idx="1"/>
          </p:nvPr>
        </p:nvSpPr>
        <p:spPr>
          <a:xfrm>
            <a:off x="0" y="1180348"/>
            <a:ext cx="12192000" cy="5207986"/>
          </a:xfrm>
        </p:spPr>
        <p:txBody>
          <a:bodyPr>
            <a:normAutofit/>
          </a:bodyPr>
          <a:lstStyle/>
          <a:p>
            <a:pPr marL="0" indent="0">
              <a:buNone/>
            </a:pPr>
            <a:r>
              <a:rPr lang="en-CA" sz="3200" dirty="0"/>
              <a:t>How to differentiate:</a:t>
            </a:r>
          </a:p>
          <a:p>
            <a:pPr>
              <a:buFont typeface="Wingdings" pitchFamily="2" charset="2"/>
              <a:buChar char="ü"/>
            </a:pPr>
            <a:r>
              <a:rPr lang="en-CA" sz="3200" dirty="0"/>
              <a:t>  Pinhole test: </a:t>
            </a:r>
          </a:p>
          <a:p>
            <a:pPr marL="0" indent="0">
              <a:buNone/>
            </a:pPr>
            <a:r>
              <a:rPr lang="en-CA" sz="3200" dirty="0"/>
              <a:t>(the test can correct +/- 4 Diopters)</a:t>
            </a:r>
          </a:p>
          <a:p>
            <a:endParaRPr lang="en-CA"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1496" y="3146661"/>
            <a:ext cx="4410504" cy="3209690"/>
          </a:xfrm>
          <a:prstGeom prst="rect">
            <a:avLst/>
          </a:prstGeom>
        </p:spPr>
      </p:pic>
      <p:sp>
        <p:nvSpPr>
          <p:cNvPr id="5" name="Slide Number Placeholder 4">
            <a:extLst>
              <a:ext uri="{FF2B5EF4-FFF2-40B4-BE49-F238E27FC236}">
                <a16:creationId xmlns:a16="http://schemas.microsoft.com/office/drawing/2014/main" id="{C8B65676-096D-BD50-65AB-E442CF1358FC}"/>
              </a:ext>
            </a:extLst>
          </p:cNvPr>
          <p:cNvSpPr>
            <a:spLocks noGrp="1"/>
          </p:cNvSpPr>
          <p:nvPr>
            <p:ph type="sldNum" sz="quarter" idx="12"/>
          </p:nvPr>
        </p:nvSpPr>
        <p:spPr/>
        <p:txBody>
          <a:bodyPr/>
          <a:lstStyle/>
          <a:p>
            <a:fld id="{34B7E4EF-A1BD-40F4-AB7B-04F084DD991D}" type="slidenum">
              <a:rPr lang="en-US" smtClean="0"/>
              <a:t>8</a:t>
            </a:fld>
            <a:endParaRPr lang="en-US" dirty="0"/>
          </a:p>
        </p:txBody>
      </p:sp>
      <p:pic>
        <p:nvPicPr>
          <p:cNvPr id="8" name="Picture 7">
            <a:extLst>
              <a:ext uri="{FF2B5EF4-FFF2-40B4-BE49-F238E27FC236}">
                <a16:creationId xmlns:a16="http://schemas.microsoft.com/office/drawing/2014/main" id="{B7E93409-7691-0B5E-A524-D5EE961CFA6B}"/>
              </a:ext>
            </a:extLst>
          </p:cNvPr>
          <p:cNvPicPr>
            <a:picLocks noChangeAspect="1"/>
          </p:cNvPicPr>
          <p:nvPr/>
        </p:nvPicPr>
        <p:blipFill>
          <a:blip r:embed="rId3"/>
          <a:stretch>
            <a:fillRect/>
          </a:stretch>
        </p:blipFill>
        <p:spPr>
          <a:xfrm>
            <a:off x="494527" y="3080615"/>
            <a:ext cx="5540164" cy="3777385"/>
          </a:xfrm>
          <a:prstGeom prst="rect">
            <a:avLst/>
          </a:prstGeom>
        </p:spPr>
      </p:pic>
      <p:sp>
        <p:nvSpPr>
          <p:cNvPr id="9" name="TextBox 8">
            <a:extLst>
              <a:ext uri="{FF2B5EF4-FFF2-40B4-BE49-F238E27FC236}">
                <a16:creationId xmlns:a16="http://schemas.microsoft.com/office/drawing/2014/main" id="{360A1666-4D35-689D-EB2B-B0821AAC918D}"/>
              </a:ext>
            </a:extLst>
          </p:cNvPr>
          <p:cNvSpPr txBox="1"/>
          <p:nvPr/>
        </p:nvSpPr>
        <p:spPr>
          <a:xfrm>
            <a:off x="835571" y="3429000"/>
            <a:ext cx="1513491" cy="370490"/>
          </a:xfrm>
          <a:prstGeom prst="rect">
            <a:avLst/>
          </a:prstGeom>
          <a:solidFill>
            <a:schemeClr val="accent2"/>
          </a:solidFill>
        </p:spPr>
        <p:txBody>
          <a:bodyPr wrap="square" rtlCol="0">
            <a:spAutoFit/>
          </a:bodyPr>
          <a:lstStyle/>
          <a:p>
            <a:r>
              <a:rPr lang="en-US" dirty="0"/>
              <a:t>Pinhole lens</a:t>
            </a:r>
          </a:p>
        </p:txBody>
      </p:sp>
    </p:spTree>
    <p:extLst>
      <p:ext uri="{BB962C8B-B14F-4D97-AF65-F5344CB8AC3E}">
        <p14:creationId xmlns:p14="http://schemas.microsoft.com/office/powerpoint/2010/main" val="1689260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75F82-E4BE-4A08-B598-92812480D6A0}"/>
              </a:ext>
            </a:extLst>
          </p:cNvPr>
          <p:cNvSpPr>
            <a:spLocks noGrp="1"/>
          </p:cNvSpPr>
          <p:nvPr>
            <p:ph type="title"/>
          </p:nvPr>
        </p:nvSpPr>
        <p:spPr>
          <a:xfrm>
            <a:off x="2715064" y="501917"/>
            <a:ext cx="8747759" cy="1371600"/>
          </a:xfrm>
        </p:spPr>
        <p:txBody>
          <a:bodyPr/>
          <a:lstStyle/>
          <a:p>
            <a:r>
              <a:rPr lang="en-CA" dirty="0"/>
              <a:t>Blurred vision:</a:t>
            </a:r>
          </a:p>
        </p:txBody>
      </p:sp>
      <p:graphicFrame>
        <p:nvGraphicFramePr>
          <p:cNvPr id="4" name="Content Placeholder 3">
            <a:extLst>
              <a:ext uri="{FF2B5EF4-FFF2-40B4-BE49-F238E27FC236}">
                <a16:creationId xmlns:a16="http://schemas.microsoft.com/office/drawing/2014/main" id="{711554ED-B8D5-454D-AE5D-589466FD5796}"/>
              </a:ext>
            </a:extLst>
          </p:cNvPr>
          <p:cNvGraphicFramePr>
            <a:graphicFrameLocks noGrp="1"/>
          </p:cNvGraphicFramePr>
          <p:nvPr>
            <p:ph idx="1"/>
            <p:extLst>
              <p:ext uri="{D42A27DB-BD31-4B8C-83A1-F6EECF244321}">
                <p14:modId xmlns:p14="http://schemas.microsoft.com/office/powerpoint/2010/main" val="3726131738"/>
              </p:ext>
            </p:extLst>
          </p:nvPr>
        </p:nvGraphicFramePr>
        <p:xfrm>
          <a:off x="1066800" y="501917"/>
          <a:ext cx="10058400" cy="5854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E8063AF7-8DB5-5E04-2DDE-F81BDEA15725}"/>
              </a:ext>
            </a:extLst>
          </p:cNvPr>
          <p:cNvSpPr>
            <a:spLocks noGrp="1"/>
          </p:cNvSpPr>
          <p:nvPr>
            <p:ph type="sldNum" sz="quarter" idx="12"/>
          </p:nvPr>
        </p:nvSpPr>
        <p:spPr/>
        <p:txBody>
          <a:bodyPr/>
          <a:lstStyle/>
          <a:p>
            <a:fld id="{34B7E4EF-A1BD-40F4-AB7B-04F084DD991D}" type="slidenum">
              <a:rPr lang="en-US" smtClean="0"/>
              <a:t>9</a:t>
            </a:fld>
            <a:endParaRPr lang="en-US" dirty="0"/>
          </a:p>
        </p:txBody>
      </p:sp>
    </p:spTree>
    <p:extLst>
      <p:ext uri="{BB962C8B-B14F-4D97-AF65-F5344CB8AC3E}">
        <p14:creationId xmlns:p14="http://schemas.microsoft.com/office/powerpoint/2010/main" val="565510408"/>
      </p:ext>
    </p:extLst>
  </p:cSld>
  <p:clrMapOvr>
    <a:masterClrMapping/>
  </p:clrMapOvr>
</p:sld>
</file>

<file path=ppt/theme/theme1.xml><?xml version="1.0" encoding="utf-8"?>
<a:theme xmlns:a="http://schemas.openxmlformats.org/drawingml/2006/main" name="Colored-Eye-Medical-PowerPoint-Templates-Widesc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92E9E5-79AF-4029-8FCA-9C327D54FD8F}">
  <ds:schemaRef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71af3243-3dd4-4a8d-8c0d-dd76da1f02a5"/>
    <ds:schemaRef ds:uri="http://www.w3.org/XML/1998/namespace"/>
  </ds:schemaRefs>
</ds:datastoreItem>
</file>

<file path=customXml/itemProps3.xml><?xml version="1.0" encoding="utf-8"?>
<ds:datastoreItem xmlns:ds="http://schemas.openxmlformats.org/officeDocument/2006/customXml" ds:itemID="{659927E4-E194-47BE-91C2-B87D50CF51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{BE03BBBB-9E3D-4E32-A2FA-CA918A364476}tf56410444</Template>
  <TotalTime>0</TotalTime>
  <Words>2007</Words>
  <Application>Microsoft Office PowerPoint</Application>
  <PresentationFormat>Widescreen</PresentationFormat>
  <Paragraphs>250</Paragraphs>
  <Slides>39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맑은 고딕</vt:lpstr>
      <vt:lpstr>Arial</vt:lpstr>
      <vt:lpstr>Arial Rounded MT Bold</vt:lpstr>
      <vt:lpstr>Calibri</vt:lpstr>
      <vt:lpstr>Courier New</vt:lpstr>
      <vt:lpstr>Times New Roman</vt:lpstr>
      <vt:lpstr>Wingdings</vt:lpstr>
      <vt:lpstr>Colored-Eye-Medical-PowerPoint-Templates-Widescreen</vt:lpstr>
      <vt:lpstr>PowerPoint Presentation</vt:lpstr>
      <vt:lpstr> Patients profile:</vt:lpstr>
      <vt:lpstr> Chief complaint and the main Symptoms: </vt:lpstr>
      <vt:lpstr> Chief complaint and the main Symptoms: </vt:lpstr>
      <vt:lpstr> Chief complaint and the main Symptoms: </vt:lpstr>
      <vt:lpstr>Vision related symptoms</vt:lpstr>
      <vt:lpstr>Blurring of vision: </vt:lpstr>
      <vt:lpstr>Blurring of vision: </vt:lpstr>
      <vt:lpstr>Blurred vision:</vt:lpstr>
      <vt:lpstr>Ocular pain:</vt:lpstr>
      <vt:lpstr>Diplopia : </vt:lpstr>
      <vt:lpstr>Diplopia :(double vision)  </vt:lpstr>
      <vt:lpstr>Eye itching: </vt:lpstr>
      <vt:lpstr>Photophobia : eye discomfort in bright light . </vt:lpstr>
      <vt:lpstr>floaters</vt:lpstr>
      <vt:lpstr>Lacrimation and discharge</vt:lpstr>
      <vt:lpstr> Past medical history: </vt:lpstr>
      <vt:lpstr> Social history:</vt:lpstr>
      <vt:lpstr> Past surgical history : </vt:lpstr>
      <vt:lpstr>Physical examination</vt:lpstr>
      <vt:lpstr>Physical examination</vt:lpstr>
      <vt:lpstr>General examination</vt:lpstr>
      <vt:lpstr>Visual acuity</vt:lpstr>
      <vt:lpstr>Visual acuity cont.</vt:lpstr>
      <vt:lpstr>How to take visual acuity for children?  Children might be quite challenging . Some might be shy , others might have developmental delay or they might not up to the adequate age to cooperate with the examiner  In this case we use the cover uncover test to see if the patient cries when one eye is closed . This is call objection sign  Another important way of assessment is the use of cyclo - refration in children . the examiner rely on the clinical judgment to make adequate eye glasses for the child , it is very common to find a +2 refraction in those</vt:lpstr>
      <vt:lpstr>Pupils</vt:lpstr>
      <vt:lpstr> </vt:lpstr>
      <vt:lpstr>PowerPoint Presentation</vt:lpstr>
      <vt:lpstr>Extraocular motility</vt:lpstr>
      <vt:lpstr>Detection of squint</vt:lpstr>
      <vt:lpstr> </vt:lpstr>
      <vt:lpstr>Detection of squint cont.</vt:lpstr>
      <vt:lpstr>Ocular movements</vt:lpstr>
      <vt:lpstr>Visual fields</vt:lpstr>
      <vt:lpstr>Ophthalmoscopy</vt:lpstr>
      <vt:lpstr>Slit-lamp examination</vt:lpstr>
      <vt:lpstr> </vt:lpstr>
      <vt:lpstr>Intra-ocular pressure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2020-03-22T06:14:07Z</dcterms:created>
  <dcterms:modified xsi:type="dcterms:W3CDTF">2022-09-12T02:22:19Z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