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4" r:id="rId9"/>
    <p:sldId id="29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75458F-3D06-436D-953A-5F0D81CDCB15}" type="datetimeFigureOut">
              <a:rPr lang="en-US" smtClean="0"/>
              <a:t>03/07/2022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293875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5458F-3D06-436D-953A-5F0D81CDCB15}" type="datetimeFigureOut">
              <a:rPr lang="en-US" smtClean="0"/>
              <a:t>03/07/2022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297319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5458F-3D06-436D-953A-5F0D81CDCB15}" type="datetimeFigureOut">
              <a:rPr lang="en-US" smtClean="0"/>
              <a:t>03/07/2022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6465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5458F-3D06-436D-953A-5F0D81CDCB15}" type="datetimeFigureOut">
              <a:rPr lang="en-US" smtClean="0"/>
              <a:t>03/07/2022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202196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75458F-3D06-436D-953A-5F0D81CDCB15}" type="datetimeFigureOut">
              <a:rPr lang="en-US" smtClean="0"/>
              <a:t>03/07/2022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2794887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75458F-3D06-436D-953A-5F0D81CDCB15}" type="datetimeFigureOut">
              <a:rPr lang="en-US" smtClean="0"/>
              <a:t>03/07/2022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1271259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75458F-3D06-436D-953A-5F0D81CDCB15}" type="datetimeFigureOut">
              <a:rPr lang="en-US" smtClean="0"/>
              <a:t>03/07/2022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116529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75458F-3D06-436D-953A-5F0D81CDCB15}" type="datetimeFigureOut">
              <a:rPr lang="en-US" smtClean="0"/>
              <a:t>03/07/2022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34207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5458F-3D06-436D-953A-5F0D81CDCB15}" type="datetimeFigureOut">
              <a:rPr lang="en-US" smtClean="0"/>
              <a:t>03/07/2022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159194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5458F-3D06-436D-953A-5F0D81CDCB15}" type="datetimeFigureOut">
              <a:rPr lang="en-US" smtClean="0"/>
              <a:t>03/07/2022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116361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5458F-3D06-436D-953A-5F0D81CDCB15}" type="datetimeFigureOut">
              <a:rPr lang="en-US" smtClean="0"/>
              <a:t>03/07/2022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1EE03-C5EC-422D-BF31-DDF26F1118F6}" type="slidenum">
              <a:rPr lang="en-US" smtClean="0"/>
              <a:t>‹#›</a:t>
            </a:fld>
            <a:endParaRPr lang="en-US"/>
          </a:p>
        </p:txBody>
      </p:sp>
    </p:spTree>
    <p:extLst>
      <p:ext uri="{BB962C8B-B14F-4D97-AF65-F5344CB8AC3E}">
        <p14:creationId xmlns:p14="http://schemas.microsoft.com/office/powerpoint/2010/main" val="250786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5458F-3D06-436D-953A-5F0D81CDCB15}" type="datetimeFigureOut">
              <a:rPr lang="en-US" smtClean="0"/>
              <a:t>03/07/2022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1EE03-C5EC-422D-BF31-DDF26F1118F6}" type="slidenum">
              <a:rPr lang="en-US" smtClean="0"/>
              <a:t>‹#›</a:t>
            </a:fld>
            <a:endParaRPr lang="en-US"/>
          </a:p>
        </p:txBody>
      </p:sp>
    </p:spTree>
    <p:extLst>
      <p:ext uri="{BB962C8B-B14F-4D97-AF65-F5344CB8AC3E}">
        <p14:creationId xmlns:p14="http://schemas.microsoft.com/office/powerpoint/2010/main" val="275067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History taking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54603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components of health history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1- Identifying data : </a:t>
            </a:r>
          </a:p>
          <a:p>
            <a:pPr marL="0" indent="0">
              <a:buNone/>
            </a:pPr>
            <a:r>
              <a:rPr lang="en-US" dirty="0" smtClean="0"/>
              <a:t>*Name ( full , 3 parts ) , Age , and gender . </a:t>
            </a:r>
            <a:endParaRPr lang="en-US" dirty="0"/>
          </a:p>
          <a:p>
            <a:pPr marL="0" indent="0">
              <a:buNone/>
            </a:pPr>
            <a:r>
              <a:rPr lang="en-US" dirty="0" smtClean="0"/>
              <a:t>*May be called patient’s profile</a:t>
            </a:r>
          </a:p>
          <a:p>
            <a:pPr marL="0" indent="0">
              <a:buNone/>
            </a:pPr>
            <a:r>
              <a:rPr lang="en-US" dirty="0" smtClean="0"/>
              <a:t>The Importance of each item :</a:t>
            </a:r>
          </a:p>
          <a:p>
            <a:pPr>
              <a:buFontTx/>
              <a:buChar char="-"/>
            </a:pPr>
            <a:r>
              <a:rPr lang="en-US" dirty="0" smtClean="0"/>
              <a:t>Name : familiar with the patient </a:t>
            </a:r>
            <a:r>
              <a:rPr lang="en-US" smtClean="0"/>
              <a:t>, to avoid errors( patients with the same name ) </a:t>
            </a:r>
            <a:endParaRPr lang="en-US" dirty="0" smtClean="0"/>
          </a:p>
          <a:p>
            <a:pPr>
              <a:buFontTx/>
              <a:buChar char="-"/>
            </a:pPr>
            <a:r>
              <a:rPr lang="en-US" smtClean="0"/>
              <a:t>Age </a:t>
            </a:r>
            <a:r>
              <a:rPr lang="en-US"/>
              <a:t>: incidence/prevelance of diseases </a:t>
            </a:r>
            <a:r>
              <a:rPr lang="en-US" dirty="0" smtClean="0"/>
              <a:t>varies between age groups </a:t>
            </a:r>
          </a:p>
          <a:p>
            <a:pPr>
              <a:buFontTx/>
              <a:buChar char="-"/>
            </a:pPr>
            <a:r>
              <a:rPr lang="en-US" dirty="0" smtClean="0"/>
              <a:t>Gender </a:t>
            </a:r>
            <a:r>
              <a:rPr lang="en-US" smtClean="0"/>
              <a:t>: incidence/prevelance of diseases </a:t>
            </a:r>
            <a:r>
              <a:rPr lang="en-US" dirty="0" smtClean="0"/>
              <a:t>varies between males and females .</a:t>
            </a:r>
          </a:p>
          <a:p>
            <a:pPr>
              <a:buFontTx/>
              <a:buChar char="-"/>
            </a:pPr>
            <a:endParaRPr lang="en-US" dirty="0" smtClean="0"/>
          </a:p>
        </p:txBody>
      </p:sp>
    </p:spTree>
    <p:extLst>
      <p:ext uri="{BB962C8B-B14F-4D97-AF65-F5344CB8AC3E}">
        <p14:creationId xmlns:p14="http://schemas.microsoft.com/office/powerpoint/2010/main" val="8858314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0" indent="0">
              <a:buNone/>
            </a:pPr>
            <a:r>
              <a:rPr lang="en-US" dirty="0" smtClean="0"/>
              <a:t>**Saddam Ibrahim </a:t>
            </a:r>
            <a:r>
              <a:rPr lang="en-US" dirty="0" err="1" smtClean="0"/>
              <a:t>abuqudairi</a:t>
            </a:r>
            <a:r>
              <a:rPr lang="en-US" dirty="0" smtClean="0"/>
              <a:t> is a 31 year old male patient .</a:t>
            </a:r>
          </a:p>
        </p:txBody>
      </p:sp>
    </p:spTree>
    <p:extLst>
      <p:ext uri="{BB962C8B-B14F-4D97-AF65-F5344CB8AC3E}">
        <p14:creationId xmlns:p14="http://schemas.microsoft.com/office/powerpoint/2010/main" val="3293662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2- Source/Reliability Source of the history—usually the patient, but can be a family member, caregiver or friend, or the clinical record Reliability varies according to the patient’s memory, trust, and mood </a:t>
            </a:r>
          </a:p>
          <a:p>
            <a:r>
              <a:rPr lang="en-US" dirty="0" smtClean="0"/>
              <a:t>3- Chief Complaint(s)/presenting complaint/chief concerns:</a:t>
            </a:r>
          </a:p>
          <a:p>
            <a:pPr marL="0" indent="0">
              <a:buNone/>
            </a:pPr>
            <a:r>
              <a:rPr lang="en-US" dirty="0" smtClean="0"/>
              <a:t>-The primary problem or condition of the patient prompting the clinician visit (reason for visit)</a:t>
            </a:r>
          </a:p>
          <a:p>
            <a:pPr marL="0" indent="0">
              <a:buNone/>
            </a:pPr>
            <a:r>
              <a:rPr lang="en-US" dirty="0" smtClean="0"/>
              <a:t>-There is usually one primary complaint with other accompanying minor symptoms</a:t>
            </a:r>
          </a:p>
          <a:p>
            <a:pPr marL="0" indent="0">
              <a:buNone/>
            </a:pPr>
            <a:r>
              <a:rPr lang="en-US" dirty="0" smtClean="0"/>
              <a:t>-patient’s own words + duration </a:t>
            </a:r>
          </a:p>
          <a:p>
            <a:pPr marL="0" indent="0">
              <a:buNone/>
            </a:pPr>
            <a:r>
              <a:rPr lang="en-US" dirty="0" smtClean="0"/>
              <a:t>-As short as possible .</a:t>
            </a:r>
            <a:endParaRPr lang="en-US" dirty="0"/>
          </a:p>
        </p:txBody>
      </p:sp>
    </p:spTree>
    <p:extLst>
      <p:ext uri="{BB962C8B-B14F-4D97-AF65-F5344CB8AC3E}">
        <p14:creationId xmlns:p14="http://schemas.microsoft.com/office/powerpoint/2010/main" val="973672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 History was taken from the patient himself or from the family </a:t>
            </a:r>
            <a:endParaRPr lang="en-US" dirty="0"/>
          </a:p>
          <a:p>
            <a:pPr marL="0" indent="0">
              <a:buNone/>
            </a:pPr>
            <a:r>
              <a:rPr lang="en-US" dirty="0" smtClean="0"/>
              <a:t>***Xxx has chest pain  that was associated with dyspnea  and palpitation since 2 days .</a:t>
            </a:r>
          </a:p>
          <a:p>
            <a:pPr marL="0" indent="0">
              <a:buNone/>
            </a:pPr>
            <a:endParaRPr lang="en-US" dirty="0"/>
          </a:p>
          <a:p>
            <a:pPr marL="0" indent="0">
              <a:buNone/>
            </a:pPr>
            <a:r>
              <a:rPr lang="en-US" dirty="0" smtClean="0"/>
              <a:t>CC : The patient has been  complaining of chest pain for  2 days .</a:t>
            </a:r>
          </a:p>
          <a:p>
            <a:pPr marL="0" indent="0">
              <a:buNone/>
            </a:pPr>
            <a:endParaRPr lang="en-US" dirty="0"/>
          </a:p>
          <a:p>
            <a:pPr marL="0" indent="0">
              <a:buNone/>
            </a:pPr>
            <a:r>
              <a:rPr lang="en-US" dirty="0" smtClean="0"/>
              <a:t>***</a:t>
            </a:r>
            <a:r>
              <a:rPr lang="en-US" smtClean="0"/>
              <a:t>Xxx coughing up  </a:t>
            </a:r>
            <a:r>
              <a:rPr lang="en-US" dirty="0" smtClean="0"/>
              <a:t>blood for the last 3 days ( not hemoptysis ) </a:t>
            </a:r>
            <a:endParaRPr lang="en-US" dirty="0"/>
          </a:p>
          <a:p>
            <a:pPr marL="0" indent="0">
              <a:buNone/>
            </a:pPr>
            <a:endParaRPr lang="en-US" dirty="0"/>
          </a:p>
        </p:txBody>
      </p:sp>
    </p:spTree>
    <p:extLst>
      <p:ext uri="{BB962C8B-B14F-4D97-AF65-F5344CB8AC3E}">
        <p14:creationId xmlns:p14="http://schemas.microsoft.com/office/powerpoint/2010/main" val="2757327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4- History of present illness /HPI : </a:t>
            </a:r>
          </a:p>
          <a:p>
            <a:pPr>
              <a:buFontTx/>
              <a:buChar char="-"/>
            </a:pPr>
            <a:r>
              <a:rPr lang="en-US" dirty="0" smtClean="0"/>
              <a:t>The HPI in its most basic form is the story of the patient’s problem.</a:t>
            </a:r>
          </a:p>
          <a:p>
            <a:pPr>
              <a:buFontTx/>
              <a:buChar char="-"/>
            </a:pPr>
            <a:r>
              <a:rPr lang="en-US" dirty="0" smtClean="0"/>
              <a:t>concise, clear, and chronologic description of the problems prompting the patient’s visit, including the onset of the problem, the setting in which it developed, its manifestations, and any treatments to date</a:t>
            </a:r>
          </a:p>
          <a:p>
            <a:pPr>
              <a:buFontTx/>
              <a:buChar char="-"/>
            </a:pPr>
            <a:r>
              <a:rPr lang="en-US" dirty="0" smtClean="0"/>
              <a:t>The information flows spontaneously from the patient, but the task of oral and written organization is yours.</a:t>
            </a:r>
          </a:p>
          <a:p>
            <a:pPr>
              <a:buFontTx/>
              <a:buChar char="-"/>
            </a:pPr>
            <a:r>
              <a:rPr lang="en-US" dirty="0" smtClean="0"/>
              <a:t>The HPI is where you characterize the CC fully by describing its attributes.</a:t>
            </a:r>
          </a:p>
          <a:p>
            <a:pPr>
              <a:buFontTx/>
              <a:buChar char="-"/>
            </a:pPr>
            <a:endParaRPr lang="en-US" dirty="0"/>
          </a:p>
        </p:txBody>
      </p:sp>
    </p:spTree>
    <p:extLst>
      <p:ext uri="{BB962C8B-B14F-4D97-AF65-F5344CB8AC3E}">
        <p14:creationId xmlns:p14="http://schemas.microsoft.com/office/powerpoint/2010/main" val="3426420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HPI</a:t>
            </a:r>
            <a:endParaRPr lang="en-US" dirty="0"/>
          </a:p>
        </p:txBody>
      </p:sp>
      <p:sp>
        <p:nvSpPr>
          <p:cNvPr id="3" name="Content Placeholder 2"/>
          <p:cNvSpPr>
            <a:spLocks noGrp="1"/>
          </p:cNvSpPr>
          <p:nvPr>
            <p:ph idx="1"/>
          </p:nvPr>
        </p:nvSpPr>
        <p:spPr>
          <a:xfrm>
            <a:off x="838200" y="1838688"/>
            <a:ext cx="10515600" cy="4351338"/>
          </a:xfrm>
        </p:spPr>
        <p:txBody>
          <a:bodyPr/>
          <a:lstStyle/>
          <a:p>
            <a:r>
              <a:rPr lang="en-US" dirty="0" smtClean="0"/>
              <a:t>Strat by open questions </a:t>
            </a:r>
          </a:p>
          <a:p>
            <a:r>
              <a:rPr lang="en-US" dirty="0" smtClean="0"/>
              <a:t>Show empathy</a:t>
            </a:r>
          </a:p>
          <a:p>
            <a:r>
              <a:rPr lang="en-US" dirty="0" smtClean="0"/>
              <a:t>As history progress : open&gt;closed questions</a:t>
            </a:r>
          </a:p>
          <a:p>
            <a:r>
              <a:rPr lang="en-US" dirty="0" smtClean="0"/>
              <a:t>Clarify exactly what the patient means </a:t>
            </a:r>
          </a:p>
          <a:p>
            <a:r>
              <a:rPr lang="en-US" dirty="0" smtClean="0"/>
              <a:t>Pick the main 2-3 symptoms , analysis , associated symptoms </a:t>
            </a:r>
            <a:r>
              <a:rPr lang="en-US" smtClean="0"/>
              <a:t>, pertinent ( releavant)  </a:t>
            </a:r>
            <a:r>
              <a:rPr lang="en-US" dirty="0" smtClean="0"/>
              <a:t>positive or negative .</a:t>
            </a:r>
          </a:p>
          <a:p>
            <a:r>
              <a:rPr lang="en-US" smtClean="0"/>
              <a:t> look for the Pattern </a:t>
            </a:r>
            <a:r>
              <a:rPr lang="en-US" dirty="0" smtClean="0"/>
              <a:t>of symptoms , mental list of possible causes ( differential diagnosis).</a:t>
            </a:r>
          </a:p>
          <a:p>
            <a:r>
              <a:rPr lang="en-US" dirty="0"/>
              <a:t>how the illness is impacting on the life of your patient</a:t>
            </a:r>
            <a:endParaRPr lang="en-US" dirty="0" smtClean="0"/>
          </a:p>
          <a:p>
            <a:endParaRPr lang="en-US" dirty="0" smtClean="0"/>
          </a:p>
        </p:txBody>
      </p:sp>
    </p:spTree>
    <p:extLst>
      <p:ext uri="{BB962C8B-B14F-4D97-AF65-F5344CB8AC3E}">
        <p14:creationId xmlns:p14="http://schemas.microsoft.com/office/powerpoint/2010/main" val="1448481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 of a symptom </a:t>
            </a:r>
            <a:endParaRPr lang="en-US" dirty="0"/>
          </a:p>
        </p:txBody>
      </p:sp>
      <p:sp>
        <p:nvSpPr>
          <p:cNvPr id="3" name="Content Placeholder 2"/>
          <p:cNvSpPr>
            <a:spLocks noGrp="1"/>
          </p:cNvSpPr>
          <p:nvPr>
            <p:ph idx="1"/>
          </p:nvPr>
        </p:nvSpPr>
        <p:spPr/>
        <p:txBody>
          <a:bodyPr>
            <a:normAutofit fontScale="92500" lnSpcReduction="20000"/>
          </a:bodyPr>
          <a:lstStyle/>
          <a:p>
            <a:r>
              <a:rPr lang="en-US" dirty="0"/>
              <a:t>1- Location : Where in/on the body the problem, symptom, or pain occur or move to other areas &gt;“Where did the pain start?” “Does your pain move anywhere</a:t>
            </a:r>
            <a:r>
              <a:rPr lang="en-US" dirty="0" smtClean="0"/>
              <a:t>?”.</a:t>
            </a:r>
          </a:p>
          <a:p>
            <a:r>
              <a:rPr lang="en-US" dirty="0"/>
              <a:t>2- Quality : An adjective describing the type of problem, symptom, or pain&gt;“Can you describe the pain for me?” “Tell me how you feel when you . . . (use the patient’s words about the quality of the pain</a:t>
            </a:r>
            <a:r>
              <a:rPr lang="en-US" dirty="0" smtClean="0"/>
              <a:t>)”.</a:t>
            </a:r>
          </a:p>
          <a:p>
            <a:r>
              <a:rPr lang="en-US" dirty="0"/>
              <a:t>3- Severity : Patient’s nonverbal actions or verbal description as to the degree or extent of the problem, symptom, or pain: pain scale 0–10, comparison of the current problem, symptom, or pain to previous </a:t>
            </a:r>
            <a:r>
              <a:rPr lang="en-US" dirty="0" smtClean="0"/>
              <a:t>experiences&gt; “</a:t>
            </a:r>
            <a:r>
              <a:rPr lang="en-US" dirty="0"/>
              <a:t>On a scale of 1–10, with 10 being the worst possible pain, how would you rate your pain? At its worst? At its best?” “How would you characterize the severity of your shortness of breath —mild, moderate, or severe?” “Overall, has the pain been getting better, worse, or staying the same?”</a:t>
            </a:r>
          </a:p>
        </p:txBody>
      </p:sp>
    </p:spTree>
    <p:extLst>
      <p:ext uri="{BB962C8B-B14F-4D97-AF65-F5344CB8AC3E}">
        <p14:creationId xmlns:p14="http://schemas.microsoft.com/office/powerpoint/2010/main" val="3212294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Attributes of a symptom </a:t>
            </a:r>
          </a:p>
        </p:txBody>
      </p:sp>
      <p:sp>
        <p:nvSpPr>
          <p:cNvPr id="3" name="Content Placeholder 2"/>
          <p:cNvSpPr>
            <a:spLocks noGrp="1"/>
          </p:cNvSpPr>
          <p:nvPr>
            <p:ph idx="1"/>
          </p:nvPr>
        </p:nvSpPr>
        <p:spPr/>
        <p:txBody>
          <a:bodyPr>
            <a:normAutofit lnSpcReduction="10000"/>
          </a:bodyPr>
          <a:lstStyle/>
          <a:p>
            <a:r>
              <a:rPr lang="en-US" dirty="0"/>
              <a:t>4- Timing :Describes when the symptom or pain started , including: </a:t>
            </a:r>
          </a:p>
          <a:p>
            <a:pPr marL="0" indent="0">
              <a:buNone/>
            </a:pPr>
            <a:r>
              <a:rPr lang="en-US" dirty="0"/>
              <a:t>A- Onset : Setting in which it occurs, what actions or circumstances cause the problem, symptom, or pain to occur, worsen, or improve  &gt; “When did this start?” “Tell me what you were doing when this started?” “Was anything unusual going on in your life when this started</a:t>
            </a:r>
            <a:r>
              <a:rPr lang="en-US" dirty="0" smtClean="0"/>
              <a:t>?</a:t>
            </a:r>
          </a:p>
          <a:p>
            <a:pPr marL="0" indent="0">
              <a:buNone/>
            </a:pPr>
            <a:r>
              <a:rPr lang="en-US" dirty="0"/>
              <a:t>B- Duration : How long the problem, symptom, or pain have been present or how  long the problem, symptom, or pain last </a:t>
            </a:r>
            <a:r>
              <a:rPr lang="en-US" dirty="0" smtClean="0"/>
              <a:t>“</a:t>
            </a:r>
            <a:r>
              <a:rPr lang="en-US" dirty="0"/>
              <a:t>How long does the headache last</a:t>
            </a:r>
            <a:r>
              <a:rPr lang="en-US" dirty="0" smtClean="0"/>
              <a:t>?” .</a:t>
            </a:r>
          </a:p>
          <a:p>
            <a:pPr marL="0" indent="0">
              <a:buNone/>
            </a:pPr>
            <a:r>
              <a:rPr lang="en-US" dirty="0"/>
              <a:t>C- Frequency : How often the problem, symptom, or pain occur &gt; “How often did you vomit yesterday?” “Is the dizziness more frequent today?</a:t>
            </a:r>
          </a:p>
        </p:txBody>
      </p:sp>
    </p:spTree>
    <p:extLst>
      <p:ext uri="{BB962C8B-B14F-4D97-AF65-F5344CB8AC3E}">
        <p14:creationId xmlns:p14="http://schemas.microsoft.com/office/powerpoint/2010/main" val="1330950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Attributes of a symptom </a:t>
            </a:r>
          </a:p>
        </p:txBody>
      </p:sp>
      <p:sp>
        <p:nvSpPr>
          <p:cNvPr id="3" name="Content Placeholder 2"/>
          <p:cNvSpPr>
            <a:spLocks noGrp="1"/>
          </p:cNvSpPr>
          <p:nvPr>
            <p:ph idx="1"/>
          </p:nvPr>
        </p:nvSpPr>
        <p:spPr/>
        <p:txBody>
          <a:bodyPr/>
          <a:lstStyle/>
          <a:p>
            <a:r>
              <a:rPr lang="en-US" dirty="0"/>
              <a:t>5- Modifying </a:t>
            </a:r>
            <a:r>
              <a:rPr lang="en-US" dirty="0" smtClean="0"/>
              <a:t>factors </a:t>
            </a:r>
            <a:r>
              <a:rPr lang="en-US" dirty="0"/>
              <a:t>: Actions or activities taken to improve the problem, symptom, or pain and their outcome &gt;“Does anything make it worse? “Does anything make it better</a:t>
            </a:r>
            <a:r>
              <a:rPr lang="en-US" dirty="0" smtClean="0"/>
              <a:t>?”</a:t>
            </a:r>
          </a:p>
          <a:p>
            <a:r>
              <a:rPr lang="en-US" dirty="0"/>
              <a:t>6- Associated manifestations : Other signs or symptoms that occur when the problem, symptom, or pain occur &gt; “Do you get nauseous when you are dizzy?” “Are there any other things that happen when you are experiencing this problem?</a:t>
            </a:r>
          </a:p>
        </p:txBody>
      </p:sp>
    </p:spTree>
    <p:extLst>
      <p:ext uri="{BB962C8B-B14F-4D97-AF65-F5344CB8AC3E}">
        <p14:creationId xmlns:p14="http://schemas.microsoft.com/office/powerpoint/2010/main" val="4128983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0440" y="1938843"/>
            <a:ext cx="9631119" cy="4124901"/>
          </a:xfrm>
        </p:spPr>
      </p:pic>
    </p:spTree>
    <p:extLst>
      <p:ext uri="{BB962C8B-B14F-4D97-AF65-F5344CB8AC3E}">
        <p14:creationId xmlns:p14="http://schemas.microsoft.com/office/powerpoint/2010/main" val="4278850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encounter : Steps </a:t>
            </a:r>
            <a:endParaRPr lang="en-US" dirty="0"/>
          </a:p>
        </p:txBody>
      </p:sp>
      <p:sp>
        <p:nvSpPr>
          <p:cNvPr id="3" name="Content Placeholder 2"/>
          <p:cNvSpPr>
            <a:spLocks noGrp="1"/>
          </p:cNvSpPr>
          <p:nvPr>
            <p:ph idx="1"/>
          </p:nvPr>
        </p:nvSpPr>
        <p:spPr/>
        <p:txBody>
          <a:bodyPr/>
          <a:lstStyle/>
          <a:p>
            <a:r>
              <a:rPr lang="en-US" dirty="0" smtClean="0"/>
              <a:t>1- History taking </a:t>
            </a:r>
          </a:p>
          <a:p>
            <a:r>
              <a:rPr lang="en-US" dirty="0" smtClean="0"/>
              <a:t>2- Physical examination </a:t>
            </a:r>
          </a:p>
          <a:p>
            <a:r>
              <a:rPr lang="en-US" dirty="0" smtClean="0"/>
              <a:t>3- Investigations</a:t>
            </a:r>
          </a:p>
          <a:p>
            <a:r>
              <a:rPr lang="en-US" dirty="0" smtClean="0"/>
              <a:t>4- Diagnosis </a:t>
            </a:r>
          </a:p>
          <a:p>
            <a:r>
              <a:rPr lang="en-US" dirty="0" smtClean="0"/>
              <a:t>5- Treatment </a:t>
            </a:r>
            <a:endParaRPr lang="en-US" dirty="0"/>
          </a:p>
        </p:txBody>
      </p:sp>
    </p:spTree>
    <p:extLst>
      <p:ext uri="{BB962C8B-B14F-4D97-AF65-F5344CB8AC3E}">
        <p14:creationId xmlns:p14="http://schemas.microsoft.com/office/powerpoint/2010/main" val="2632152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6287" y="822960"/>
            <a:ext cx="9431382" cy="5747657"/>
          </a:xfrm>
        </p:spPr>
      </p:pic>
    </p:spTree>
    <p:extLst>
      <p:ext uri="{BB962C8B-B14F-4D97-AF65-F5344CB8AC3E}">
        <p14:creationId xmlns:p14="http://schemas.microsoft.com/office/powerpoint/2010/main" val="635721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HPI </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 Start </a:t>
            </a:r>
            <a:r>
              <a:rPr lang="en-US" dirty="0"/>
              <a:t>with an opening statement :This first statement should be the CC stated within the patient’s clinical context</a:t>
            </a:r>
            <a:endParaRPr lang="en-US" dirty="0" smtClean="0"/>
          </a:p>
          <a:p>
            <a:pPr marL="0" indent="0">
              <a:buNone/>
            </a:pPr>
            <a:r>
              <a:rPr lang="en-US" dirty="0" smtClean="0"/>
              <a:t>“ </a:t>
            </a:r>
            <a:r>
              <a:rPr lang="en-US" dirty="0"/>
              <a:t>a 48-year-old male </a:t>
            </a:r>
            <a:r>
              <a:rPr lang="en-US" dirty="0" smtClean="0"/>
              <a:t>presenting </a:t>
            </a:r>
            <a:r>
              <a:rPr lang="en-US" dirty="0"/>
              <a:t>with 3 days of </a:t>
            </a:r>
            <a:r>
              <a:rPr lang="en-US" dirty="0" smtClean="0"/>
              <a:t>fever”</a:t>
            </a:r>
          </a:p>
          <a:p>
            <a:pPr marL="0" indent="0">
              <a:buNone/>
            </a:pPr>
            <a:r>
              <a:rPr lang="en-US" dirty="0" smtClean="0"/>
              <a:t>“a </a:t>
            </a:r>
            <a:r>
              <a:rPr lang="en-US" dirty="0"/>
              <a:t>23-year-old male </a:t>
            </a:r>
            <a:r>
              <a:rPr lang="en-US" dirty="0" smtClean="0"/>
              <a:t>presenting </a:t>
            </a:r>
            <a:r>
              <a:rPr lang="en-US" dirty="0"/>
              <a:t>with 1 month of low-grade fever and night sweats</a:t>
            </a:r>
            <a:r>
              <a:rPr lang="en-US" dirty="0" smtClean="0"/>
              <a:t>.”</a:t>
            </a:r>
          </a:p>
          <a:p>
            <a:pPr marL="0" indent="0">
              <a:buNone/>
            </a:pPr>
            <a:r>
              <a:rPr lang="en-US" dirty="0" smtClean="0"/>
              <a:t>“a </a:t>
            </a:r>
            <a:r>
              <a:rPr lang="en-US" dirty="0"/>
              <a:t>54-year-old female with a remote history of intermittent headaches who states that her “head has been aching for the past 3 months.”</a:t>
            </a:r>
          </a:p>
          <a:p>
            <a:pPr marL="0" indent="0">
              <a:buNone/>
            </a:pPr>
            <a:r>
              <a:rPr lang="en-US" dirty="0"/>
              <a:t>2- Elaboration of </a:t>
            </a:r>
            <a:r>
              <a:rPr lang="en-US" dirty="0" smtClean="0"/>
              <a:t>chief complaint </a:t>
            </a:r>
            <a:r>
              <a:rPr lang="en-US" dirty="0"/>
              <a:t>with </a:t>
            </a:r>
            <a:r>
              <a:rPr lang="en-US" dirty="0" smtClean="0"/>
              <a:t>attention </a:t>
            </a:r>
            <a:r>
              <a:rPr lang="en-US" dirty="0"/>
              <a:t>to </a:t>
            </a:r>
            <a:r>
              <a:rPr lang="en-US" dirty="0" smtClean="0"/>
              <a:t>chronology</a:t>
            </a:r>
          </a:p>
          <a:p>
            <a:pPr marL="0" indent="0">
              <a:buNone/>
            </a:pPr>
            <a:r>
              <a:rPr lang="en-US" dirty="0"/>
              <a:t>A- the CC should be documented and well characterized by its attending </a:t>
            </a:r>
            <a:r>
              <a:rPr lang="en-US" dirty="0" smtClean="0"/>
              <a:t>attributes</a:t>
            </a:r>
          </a:p>
          <a:p>
            <a:pPr marL="0" indent="0">
              <a:buNone/>
            </a:pPr>
            <a:r>
              <a:rPr lang="en-US" dirty="0"/>
              <a:t>B- </a:t>
            </a:r>
            <a:r>
              <a:rPr lang="en-US" dirty="0" smtClean="0"/>
              <a:t>A </a:t>
            </a:r>
            <a:r>
              <a:rPr lang="en-US" dirty="0"/>
              <a:t>chronologic account of </a:t>
            </a:r>
            <a:r>
              <a:rPr lang="en-US" dirty="0" smtClean="0"/>
              <a:t>events</a:t>
            </a:r>
          </a:p>
          <a:p>
            <a:pPr marL="0" indent="0">
              <a:buNone/>
            </a:pPr>
            <a:r>
              <a:rPr lang="en-US" dirty="0"/>
              <a:t>C- One method to maintain clarity of the patient’s story is to anchor each event to a timeline or its chronology.</a:t>
            </a:r>
          </a:p>
        </p:txBody>
      </p:sp>
    </p:spTree>
    <p:extLst>
      <p:ext uri="{BB962C8B-B14F-4D97-AF65-F5344CB8AC3E}">
        <p14:creationId xmlns:p14="http://schemas.microsoft.com/office/powerpoint/2010/main" val="1804104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dirty="0"/>
              <a:t>She was in her usual good health until 3 months prior to consultation when she started experiencing episodes of headache. These episodes occur on both sides of the front of her head without any radiation. They are throbbing and mild to moderately severe in intensity (rated as 3 to 6 out of 10 in the 10- point pain scale). The headaches usually last 4–6 hours, started as one to two episodes a month but now average once a week. The episodes are usually related to stress. The headaches are relieved by sleep and placing a damp cool towel over her forehead. There is little relief from acetaminophen</a:t>
            </a:r>
          </a:p>
        </p:txBody>
      </p:sp>
    </p:spTree>
    <p:extLst>
      <p:ext uri="{BB962C8B-B14F-4D97-AF65-F5344CB8AC3E}">
        <p14:creationId xmlns:p14="http://schemas.microsoft.com/office/powerpoint/2010/main" val="1835763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HPI </a:t>
            </a:r>
          </a:p>
        </p:txBody>
      </p:sp>
      <p:sp>
        <p:nvSpPr>
          <p:cNvPr id="3" name="Content Placeholder 2"/>
          <p:cNvSpPr>
            <a:spLocks noGrp="1"/>
          </p:cNvSpPr>
          <p:nvPr>
            <p:ph idx="1"/>
          </p:nvPr>
        </p:nvSpPr>
        <p:spPr/>
        <p:txBody>
          <a:bodyPr/>
          <a:lstStyle/>
          <a:p>
            <a:r>
              <a:rPr lang="en-US" dirty="0"/>
              <a:t>3- Pertinent </a:t>
            </a:r>
            <a:r>
              <a:rPr lang="en-US" dirty="0" smtClean="0"/>
              <a:t>accompanying </a:t>
            </a:r>
            <a:r>
              <a:rPr lang="en-US" dirty="0"/>
              <a:t>s</a:t>
            </a:r>
            <a:r>
              <a:rPr lang="en-US" dirty="0" smtClean="0"/>
              <a:t>ymptoms </a:t>
            </a:r>
            <a:r>
              <a:rPr lang="en-US" dirty="0"/>
              <a:t>and </a:t>
            </a:r>
            <a:r>
              <a:rPr lang="en-US" dirty="0" smtClean="0"/>
              <a:t>absent Symptoms</a:t>
            </a:r>
            <a:endParaRPr lang="en-US" dirty="0"/>
          </a:p>
          <a:p>
            <a:pPr marL="0" indent="0">
              <a:buNone/>
            </a:pPr>
            <a:r>
              <a:rPr lang="en-US" dirty="0"/>
              <a:t>A- Pertinent positives are “symptoms or signs that you would expect to find if a possible cause for a patient’s problem were true, which then supports this diagnosis</a:t>
            </a:r>
            <a:r>
              <a:rPr lang="en-US" dirty="0" smtClean="0"/>
              <a:t>.”</a:t>
            </a:r>
          </a:p>
          <a:p>
            <a:pPr marL="0" indent="0">
              <a:buNone/>
            </a:pPr>
            <a:r>
              <a:rPr lang="en-US" dirty="0"/>
              <a:t>B- Pertinent negatives are “expected symptoms or signs that are not present, facts that you would expect to find if a possible cause for a patient’s problem were true, which then weaken this diagnosis by their absence</a:t>
            </a:r>
            <a:r>
              <a:rPr lang="en-US" dirty="0" smtClean="0"/>
              <a:t>.”</a:t>
            </a:r>
          </a:p>
          <a:p>
            <a:pPr marL="0" indent="0">
              <a:buNone/>
            </a:pPr>
            <a:endParaRPr lang="en-US" dirty="0"/>
          </a:p>
        </p:txBody>
      </p:sp>
    </p:spTree>
    <p:extLst>
      <p:ext uri="{BB962C8B-B14F-4D97-AF65-F5344CB8AC3E}">
        <p14:creationId xmlns:p14="http://schemas.microsoft.com/office/powerpoint/2010/main" val="3469684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 (Pertinent positive and negative )</a:t>
            </a:r>
            <a:endParaRPr lang="en-US" dirty="0"/>
          </a:p>
        </p:txBody>
      </p:sp>
      <p:sp>
        <p:nvSpPr>
          <p:cNvPr id="3" name="Content Placeholder 2"/>
          <p:cNvSpPr>
            <a:spLocks noGrp="1"/>
          </p:cNvSpPr>
          <p:nvPr>
            <p:ph idx="1"/>
          </p:nvPr>
        </p:nvSpPr>
        <p:spPr/>
        <p:txBody>
          <a:bodyPr/>
          <a:lstStyle/>
          <a:p>
            <a:r>
              <a:rPr lang="en-US" smtClean="0"/>
              <a:t>She  </a:t>
            </a:r>
            <a:r>
              <a:rPr lang="en-US" dirty="0"/>
              <a:t>has missed work on several occasions because of associated nausea and occasional vomiting during the episodes. There are no associated visual changes, motor-sensory deficits, loss of consciousness, or </a:t>
            </a:r>
            <a:r>
              <a:rPr lang="en-US" dirty="0" smtClean="0"/>
              <a:t>paresthesia</a:t>
            </a:r>
            <a:endParaRPr lang="en-US" dirty="0"/>
          </a:p>
        </p:txBody>
      </p:sp>
    </p:spTree>
    <p:extLst>
      <p:ext uri="{BB962C8B-B14F-4D97-AF65-F5344CB8AC3E}">
        <p14:creationId xmlns:p14="http://schemas.microsoft.com/office/powerpoint/2010/main" val="2320899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HPI </a:t>
            </a:r>
          </a:p>
        </p:txBody>
      </p:sp>
      <p:sp>
        <p:nvSpPr>
          <p:cNvPr id="3" name="Content Placeholder 2"/>
          <p:cNvSpPr>
            <a:spLocks noGrp="1"/>
          </p:cNvSpPr>
          <p:nvPr>
            <p:ph idx="1"/>
          </p:nvPr>
        </p:nvSpPr>
        <p:spPr/>
        <p:txBody>
          <a:bodyPr>
            <a:normAutofit fontScale="92500" lnSpcReduction="10000"/>
          </a:bodyPr>
          <a:lstStyle/>
          <a:p>
            <a:r>
              <a:rPr lang="en-US" dirty="0"/>
              <a:t>4- Additional Pertinent </a:t>
            </a:r>
            <a:r>
              <a:rPr lang="en-US" dirty="0" smtClean="0"/>
              <a:t>Information : Here </a:t>
            </a:r>
            <a:r>
              <a:rPr lang="en-US" dirty="0"/>
              <a:t>you should note any additional facts pertinent to the CC, regardless of where they are typically </a:t>
            </a:r>
            <a:r>
              <a:rPr lang="en-US" dirty="0" smtClean="0"/>
              <a:t>documented</a:t>
            </a:r>
          </a:p>
          <a:p>
            <a:pPr marL="0" indent="0">
              <a:buNone/>
            </a:pPr>
            <a:r>
              <a:rPr lang="en-US" dirty="0" smtClean="0"/>
              <a:t>Examples : </a:t>
            </a:r>
          </a:p>
          <a:p>
            <a:pPr>
              <a:buFontTx/>
              <a:buChar char="-"/>
            </a:pPr>
            <a:r>
              <a:rPr lang="en-US" dirty="0" smtClean="0"/>
              <a:t>your </a:t>
            </a:r>
            <a:r>
              <a:rPr lang="en-US" dirty="0"/>
              <a:t>patient has a fever and cough whom you believe has pneumonia, you may want to include the patient’s smoking history in the </a:t>
            </a:r>
            <a:r>
              <a:rPr lang="en-US" dirty="0" smtClean="0"/>
              <a:t>HPI.</a:t>
            </a:r>
          </a:p>
          <a:p>
            <a:pPr marL="0" indent="0">
              <a:buNone/>
            </a:pPr>
            <a:r>
              <a:rPr lang="en-US" dirty="0"/>
              <a:t>5- how and why the patient came to seek medical attention. This concluding statement in the HPI gives insight into the severity of the condition, as well as the patient’s motivations for seeking care. For example: “He went to his primary doctor when the fevers did not resolve with acetaminophen.” or “He was brought to the ER by ambulance when he nearly passed out on the subway.”</a:t>
            </a:r>
            <a:endParaRPr lang="en-US" dirty="0" smtClean="0"/>
          </a:p>
          <a:p>
            <a:pPr>
              <a:buFontTx/>
              <a:buChar char="-"/>
            </a:pPr>
            <a:endParaRPr lang="en-US" dirty="0"/>
          </a:p>
        </p:txBody>
      </p:sp>
    </p:spTree>
    <p:extLst>
      <p:ext uri="{BB962C8B-B14F-4D97-AF65-F5344CB8AC3E}">
        <p14:creationId xmlns:p14="http://schemas.microsoft.com/office/powerpoint/2010/main" val="918020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dirty="0"/>
              <a:t>She had headaches with nausea and vomiting beginning at age 15 years. These recurred throughout her mid-20s, then decreased to one every 2 or 3 months, and almost disappeared. She thinks her headaches may be like those in the past but wants to be sure because her mother. had a headache just before she died of a stroke. She is concerned because her headaches interfere with her work and make her irritable with her family. She reports increased pressure at work from a demanding supervisor as well as being worried about her daughter. She eats three meals a day and drinks three cups of coffee a day and tea at night. Due to the increasing frequency of the headaches, she decided to come to the clinic </a:t>
            </a:r>
            <a:r>
              <a:rPr lang="en-US" dirty="0" smtClean="0"/>
              <a:t>today.</a:t>
            </a:r>
            <a:endParaRPr lang="en-US" dirty="0"/>
          </a:p>
        </p:txBody>
      </p:sp>
    </p:spTree>
    <p:extLst>
      <p:ext uri="{BB962C8B-B14F-4D97-AF65-F5344CB8AC3E}">
        <p14:creationId xmlns:p14="http://schemas.microsoft.com/office/powerpoint/2010/main" val="3129769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690688"/>
            <a:ext cx="10515600" cy="4351338"/>
          </a:xfrm>
        </p:spPr>
        <p:txBody>
          <a:bodyPr/>
          <a:lstStyle/>
          <a:p>
            <a:r>
              <a:rPr lang="en-US" dirty="0" smtClean="0"/>
              <a:t>5- Past </a:t>
            </a:r>
            <a:r>
              <a:rPr lang="en-US" dirty="0"/>
              <a:t>medical history :should include childhood illnesses, adult illnesses and its four areas: medical, surgical, psychiatric, obstetric/gynecologic health information. Also ask for information regarding the patient’s immunizations, and age-appropriate preventive measures such as colonoscopy and mammography are also included in this section</a:t>
            </a:r>
            <a:r>
              <a:rPr lang="en-US" dirty="0" smtClean="0"/>
              <a:t>.</a:t>
            </a:r>
          </a:p>
          <a:p>
            <a:pPr marL="0" indent="0">
              <a:buNone/>
            </a:pPr>
            <a:r>
              <a:rPr lang="en-US" dirty="0"/>
              <a:t>-Childhood </a:t>
            </a:r>
            <a:r>
              <a:rPr lang="en-US" dirty="0" smtClean="0"/>
              <a:t>Illnesses</a:t>
            </a:r>
          </a:p>
          <a:p>
            <a:pPr marL="0" indent="0">
              <a:buNone/>
            </a:pPr>
            <a:r>
              <a:rPr lang="en-US" dirty="0"/>
              <a:t>-Adult </a:t>
            </a:r>
            <a:r>
              <a:rPr lang="en-US" dirty="0" smtClean="0"/>
              <a:t>Illnesses , </a:t>
            </a:r>
            <a:r>
              <a:rPr lang="en-US" dirty="0"/>
              <a:t>four areas : Medical , Surgical , Obstetric/Gynecologic and </a:t>
            </a:r>
            <a:r>
              <a:rPr lang="en-US" dirty="0" smtClean="0"/>
              <a:t>Psychiatric history </a:t>
            </a:r>
          </a:p>
          <a:p>
            <a:pPr marL="0" indent="0">
              <a:buNone/>
            </a:pPr>
            <a:r>
              <a:rPr lang="en-US" dirty="0"/>
              <a:t>- Health Maintenance: Ask about immunizations and screening tests</a:t>
            </a:r>
            <a:endParaRPr lang="en-US" dirty="0" smtClean="0"/>
          </a:p>
        </p:txBody>
      </p:sp>
    </p:spTree>
    <p:extLst>
      <p:ext uri="{BB962C8B-B14F-4D97-AF65-F5344CB8AC3E}">
        <p14:creationId xmlns:p14="http://schemas.microsoft.com/office/powerpoint/2010/main" val="9427205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medical </a:t>
            </a:r>
            <a:r>
              <a:rPr lang="en-US" dirty="0" smtClean="0"/>
              <a:t>history/Adult illnesses </a:t>
            </a:r>
            <a:endParaRPr lang="en-US" dirty="0"/>
          </a:p>
        </p:txBody>
      </p:sp>
      <p:sp>
        <p:nvSpPr>
          <p:cNvPr id="3" name="Content Placeholder 2"/>
          <p:cNvSpPr>
            <a:spLocks noGrp="1"/>
          </p:cNvSpPr>
          <p:nvPr>
            <p:ph idx="1"/>
          </p:nvPr>
        </p:nvSpPr>
        <p:spPr/>
        <p:txBody>
          <a:bodyPr/>
          <a:lstStyle/>
          <a:p>
            <a:r>
              <a:rPr lang="en-US" dirty="0"/>
              <a:t>Medical: Ask about illnesses </a:t>
            </a:r>
            <a:r>
              <a:rPr lang="en-US" dirty="0" smtClean="0"/>
              <a:t>as </a:t>
            </a:r>
            <a:r>
              <a:rPr lang="en-US" dirty="0"/>
              <a:t>well as time frame and </a:t>
            </a:r>
            <a:r>
              <a:rPr lang="en-US" dirty="0" smtClean="0"/>
              <a:t>hospitalizations.</a:t>
            </a:r>
          </a:p>
          <a:p>
            <a:r>
              <a:rPr lang="en-US" dirty="0"/>
              <a:t>Surgical: Ask dates and types of operations or procedures. If they are unable to recall the name of the operation or procedure, ask for the reason why it was performed (indication</a:t>
            </a:r>
            <a:r>
              <a:rPr lang="en-US" dirty="0" smtClean="0"/>
              <a:t>)</a:t>
            </a:r>
          </a:p>
          <a:p>
            <a:r>
              <a:rPr lang="en-US" dirty="0"/>
              <a:t>Obstetric/Gynecologic: Ask about obstetric history, menstrual history, methods of contraception, and sexual </a:t>
            </a:r>
            <a:r>
              <a:rPr lang="en-US" dirty="0" smtClean="0"/>
              <a:t>function</a:t>
            </a:r>
          </a:p>
          <a:p>
            <a:r>
              <a:rPr lang="en-US" dirty="0"/>
              <a:t>Ask patient for any illnesses such as depression, anxiety, suicidal ideations/attempts; including time frame, diagnoses, hospitalizations, and treatments</a:t>
            </a:r>
          </a:p>
        </p:txBody>
      </p:sp>
    </p:spTree>
    <p:extLst>
      <p:ext uri="{BB962C8B-B14F-4D97-AF65-F5344CB8AC3E}">
        <p14:creationId xmlns:p14="http://schemas.microsoft.com/office/powerpoint/2010/main" val="16484271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PMH/ </a:t>
            </a:r>
            <a:r>
              <a:rPr lang="en-US" dirty="0" smtClean="0"/>
              <a:t>Documentation , Examples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Childhood Illnesses: Measles, chickenpox. No scarlet fever or rheumatic </a:t>
            </a:r>
            <a:r>
              <a:rPr lang="en-US" dirty="0" smtClean="0"/>
              <a:t>fever</a:t>
            </a:r>
          </a:p>
          <a:p>
            <a:r>
              <a:rPr lang="en-US" dirty="0"/>
              <a:t>Medical: Pyelonephritis, 2016, with fever and right flank pain; treated with </a:t>
            </a:r>
            <a:r>
              <a:rPr lang="en-US" dirty="0" smtClean="0"/>
              <a:t>ampicillin</a:t>
            </a:r>
          </a:p>
          <a:p>
            <a:r>
              <a:rPr lang="en-US" dirty="0"/>
              <a:t>Surgical: Tonsillectomy, age 6; appendectomy, age 13. Sutures for laceration, 2012, after stepping on piece of </a:t>
            </a:r>
            <a:r>
              <a:rPr lang="en-US" dirty="0" smtClean="0"/>
              <a:t>glass</a:t>
            </a:r>
          </a:p>
          <a:p>
            <a:r>
              <a:rPr lang="en-US" dirty="0"/>
              <a:t>Ob/</a:t>
            </a:r>
            <a:r>
              <a:rPr lang="en-US" dirty="0" err="1"/>
              <a:t>Gyn</a:t>
            </a:r>
            <a:r>
              <a:rPr lang="en-US" dirty="0"/>
              <a:t>: G3P3 (3-0-0-3), with normal vaginal deliveries. Three living children. Menarche age 12. Last menses 6 months </a:t>
            </a:r>
            <a:r>
              <a:rPr lang="en-US" dirty="0" smtClean="0"/>
              <a:t>ago</a:t>
            </a:r>
          </a:p>
          <a:p>
            <a:r>
              <a:rPr lang="en-US" dirty="0"/>
              <a:t>Psychiatric: None</a:t>
            </a:r>
            <a:r>
              <a:rPr lang="en-US" dirty="0" smtClean="0"/>
              <a:t>.</a:t>
            </a:r>
          </a:p>
          <a:p>
            <a:r>
              <a:rPr lang="en-US" dirty="0"/>
              <a:t>Health Maintenance: Immunizations: Oral polio vaccine, year uncertain; tetanus shots × 2, 1982, followed with booster 1 year later; flu vaccine, 2000, no reaction. Screening tests: Last Pap smear, 2018, normal. Mammograms, 2019, normal</a:t>
            </a:r>
          </a:p>
        </p:txBody>
      </p:sp>
    </p:spTree>
    <p:extLst>
      <p:ext uri="{BB962C8B-B14F-4D97-AF65-F5344CB8AC3E}">
        <p14:creationId xmlns:p14="http://schemas.microsoft.com/office/powerpoint/2010/main" val="3523621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Reason for the encounter ? Seek the advice of a doctor when they feel sick or they have any concerns .</a:t>
            </a:r>
          </a:p>
          <a:p>
            <a:r>
              <a:rPr lang="en-US" dirty="0" smtClean="0"/>
              <a:t>Clinical environment : calm, private environment. The layout of the consulting room is important and furniture should be arranged to put the patient at ease by avoiding face-to-face, confrontational positioning across a table and the incursion of computer screens between patient and doctor</a:t>
            </a:r>
          </a:p>
          <a:p>
            <a:endParaRPr lang="en-US" dirty="0"/>
          </a:p>
        </p:txBody>
      </p:sp>
    </p:spTree>
    <p:extLst>
      <p:ext uri="{BB962C8B-B14F-4D97-AF65-F5344CB8AC3E}">
        <p14:creationId xmlns:p14="http://schemas.microsoft.com/office/powerpoint/2010/main" val="26421285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6- Drug history : ask the patient to bring his/her medication </a:t>
            </a:r>
          </a:p>
          <a:p>
            <a:pPr>
              <a:buFontTx/>
              <a:buChar char="-"/>
            </a:pPr>
            <a:r>
              <a:rPr lang="en-US" dirty="0" smtClean="0"/>
              <a:t>Prescribed and non-prescribed drugs ( over the counter , supplements , vitamins , herbals and illicit drugs ) </a:t>
            </a:r>
          </a:p>
          <a:p>
            <a:pPr>
              <a:buFontTx/>
              <a:buChar char="-"/>
            </a:pPr>
            <a:r>
              <a:rPr lang="en-US" dirty="0" smtClean="0"/>
              <a:t>Take information from the patient and compare with health record , check adherence </a:t>
            </a:r>
          </a:p>
          <a:p>
            <a:pPr>
              <a:buFontTx/>
              <a:buChar char="-"/>
            </a:pPr>
            <a:r>
              <a:rPr lang="en-US" dirty="0" smtClean="0"/>
              <a:t>Name ( generic ) , dose , route , since when , indications , possible side effects or patient’s concerns.</a:t>
            </a:r>
            <a:endParaRPr lang="en-US" dirty="0"/>
          </a:p>
        </p:txBody>
      </p:sp>
    </p:spTree>
    <p:extLst>
      <p:ext uri="{BB962C8B-B14F-4D97-AF65-F5344CB8AC3E}">
        <p14:creationId xmlns:p14="http://schemas.microsoft.com/office/powerpoint/2010/main" val="14928488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7- Allergies /Reaction : </a:t>
            </a:r>
          </a:p>
          <a:p>
            <a:pPr>
              <a:buFontTx/>
              <a:buChar char="-"/>
            </a:pPr>
            <a:r>
              <a:rPr lang="en-US" dirty="0" smtClean="0"/>
              <a:t>Drugs , vaccines , contrast , food , environmental </a:t>
            </a:r>
          </a:p>
          <a:p>
            <a:pPr>
              <a:buFontTx/>
              <a:buChar char="-"/>
            </a:pPr>
            <a:r>
              <a:rPr lang="en-US" dirty="0" smtClean="0"/>
              <a:t>Side effects vs allergy </a:t>
            </a:r>
          </a:p>
          <a:p>
            <a:pPr>
              <a:buFontTx/>
              <a:buChar char="-"/>
            </a:pPr>
            <a:r>
              <a:rPr lang="en-US" dirty="0" smtClean="0"/>
              <a:t>Is it life threatening ?</a:t>
            </a:r>
          </a:p>
          <a:p>
            <a:pPr>
              <a:buFontTx/>
              <a:buChar char="-"/>
            </a:pPr>
            <a:r>
              <a:rPr lang="en-US" dirty="0" smtClean="0"/>
              <a:t>Document this in the patient record</a:t>
            </a:r>
          </a:p>
          <a:p>
            <a:pPr>
              <a:buFontTx/>
              <a:buChar char="-"/>
            </a:pPr>
            <a:r>
              <a:rPr lang="en-US" dirty="0" smtClean="0"/>
              <a:t>Advice </a:t>
            </a:r>
            <a:r>
              <a:rPr lang="en-US" dirty="0"/>
              <a:t>to wear an alert necklace or </a:t>
            </a:r>
            <a:r>
              <a:rPr lang="en-US" dirty="0" smtClean="0"/>
              <a:t>bracelet.</a:t>
            </a:r>
            <a:endParaRPr lang="en-US" dirty="0"/>
          </a:p>
        </p:txBody>
      </p:sp>
    </p:spTree>
    <p:extLst>
      <p:ext uri="{BB962C8B-B14F-4D97-AF65-F5344CB8AC3E}">
        <p14:creationId xmlns:p14="http://schemas.microsoft.com/office/powerpoint/2010/main" val="2317563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8 – Family history : </a:t>
            </a:r>
          </a:p>
          <a:p>
            <a:pPr>
              <a:buFontTx/>
              <a:buChar char="-"/>
            </a:pPr>
            <a:r>
              <a:rPr lang="en-US" dirty="0" smtClean="0"/>
              <a:t>First degree relatives : Siblings , parents and children.</a:t>
            </a:r>
          </a:p>
          <a:p>
            <a:pPr>
              <a:buFontTx/>
              <a:buChar char="-"/>
            </a:pPr>
            <a:r>
              <a:rPr lang="en-US" dirty="0" smtClean="0"/>
              <a:t>Negative family history doesn’t r/o the diagnosis : example cystic fibrosis.</a:t>
            </a:r>
          </a:p>
          <a:p>
            <a:pPr>
              <a:buFontTx/>
              <a:buChar char="-"/>
            </a:pPr>
            <a:r>
              <a:rPr lang="en-US" dirty="0"/>
              <a:t>f you suspect an inherited disorder such as </a:t>
            </a:r>
            <a:r>
              <a:rPr lang="en-US" dirty="0" err="1"/>
              <a:t>haemophilia</a:t>
            </a:r>
            <a:r>
              <a:rPr lang="en-US" dirty="0"/>
              <a:t>, construct a pedigree </a:t>
            </a:r>
            <a:r>
              <a:rPr lang="en-US" dirty="0" smtClean="0"/>
              <a:t>chart. </a:t>
            </a:r>
            <a:endParaRPr lang="en-US" dirty="0"/>
          </a:p>
        </p:txBody>
      </p:sp>
    </p:spTree>
    <p:extLst>
      <p:ext uri="{BB962C8B-B14F-4D97-AF65-F5344CB8AC3E}">
        <p14:creationId xmlns:p14="http://schemas.microsoft.com/office/powerpoint/2010/main" val="42175899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48126" y="783770"/>
            <a:ext cx="9663415" cy="5614085"/>
          </a:xfrm>
          <a:prstGeom prst="rect">
            <a:avLst/>
          </a:prstGeom>
        </p:spPr>
      </p:pic>
    </p:spTree>
    <p:extLst>
      <p:ext uri="{BB962C8B-B14F-4D97-AF65-F5344CB8AC3E}">
        <p14:creationId xmlns:p14="http://schemas.microsoft.com/office/powerpoint/2010/main" val="19320691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9- Social history and </a:t>
            </a:r>
            <a:r>
              <a:rPr lang="en-US" dirty="0" smtClean="0"/>
              <a:t>lifestyle : may </a:t>
            </a:r>
            <a:r>
              <a:rPr lang="en-US" dirty="0"/>
              <a:t>be relevant to the causes of their illness and may also influence the management and outcome</a:t>
            </a:r>
            <a:r>
              <a:rPr lang="en-US" dirty="0" smtClean="0"/>
              <a:t>.</a:t>
            </a:r>
          </a:p>
          <a:p>
            <a:pPr>
              <a:buFontTx/>
              <a:buChar char="-"/>
            </a:pPr>
            <a:r>
              <a:rPr lang="en-US" dirty="0" smtClean="0"/>
              <a:t>Smoking history : form </a:t>
            </a:r>
            <a:r>
              <a:rPr lang="en-US" dirty="0"/>
              <a:t>of tobacco </a:t>
            </a:r>
            <a:r>
              <a:rPr lang="en-US" dirty="0" smtClean="0"/>
              <a:t> (</a:t>
            </a:r>
            <a:r>
              <a:rPr lang="en-US" dirty="0"/>
              <a:t>cigarettes, cigars, pipe, </a:t>
            </a:r>
            <a:r>
              <a:rPr lang="en-US" dirty="0" smtClean="0"/>
              <a:t>chewed) , at which age , average number of cigarettes/day  &gt;convert </a:t>
            </a:r>
            <a:r>
              <a:rPr lang="en-US" dirty="0"/>
              <a:t>to A ‘pack-year</a:t>
            </a:r>
            <a:r>
              <a:rPr lang="en-US" dirty="0" smtClean="0"/>
              <a:t>’.</a:t>
            </a:r>
          </a:p>
          <a:p>
            <a:pPr>
              <a:buFontTx/>
              <a:buChar char="-"/>
            </a:pPr>
            <a:r>
              <a:rPr lang="en-US" dirty="0" smtClean="0"/>
              <a:t>Alcohol : &gt;14 units/w , binge drinking</a:t>
            </a:r>
          </a:p>
          <a:p>
            <a:pPr marL="0" indent="0">
              <a:buNone/>
            </a:pPr>
            <a:r>
              <a:rPr lang="en-US" dirty="0" smtClean="0"/>
              <a:t>Type : wine , beer or spirits </a:t>
            </a:r>
          </a:p>
          <a:p>
            <a:pPr marL="0" indent="0">
              <a:buNone/>
            </a:pPr>
            <a:r>
              <a:rPr lang="en-US" dirty="0" smtClean="0"/>
              <a:t>1 unit(10 ml of ethanol)  : small glass of wine , half a pint of beer , 25 ml of standard spirit </a:t>
            </a:r>
          </a:p>
          <a:p>
            <a:pPr marL="0" indent="0">
              <a:buNone/>
            </a:pPr>
            <a:r>
              <a:rPr lang="en-US" dirty="0" smtClean="0"/>
              <a:t>Screen for alcohol dependence </a:t>
            </a:r>
          </a:p>
          <a:p>
            <a:pPr marL="0" indent="0">
              <a:buNone/>
            </a:pPr>
            <a:r>
              <a:rPr lang="en-US" dirty="0" smtClean="0"/>
              <a:t>-Occupational </a:t>
            </a:r>
            <a:r>
              <a:rPr lang="en-US" dirty="0"/>
              <a:t>history and home </a:t>
            </a:r>
            <a:r>
              <a:rPr lang="en-US" dirty="0" smtClean="0"/>
              <a:t>environment: employed or unemployed , occupations , possible exposure , hobbies , housing .</a:t>
            </a:r>
          </a:p>
          <a:p>
            <a:pPr marL="0" indent="0">
              <a:buNone/>
            </a:pPr>
            <a:endParaRPr lang="en-US" dirty="0"/>
          </a:p>
        </p:txBody>
      </p:sp>
    </p:spTree>
    <p:extLst>
      <p:ext uri="{BB962C8B-B14F-4D97-AF65-F5344CB8AC3E}">
        <p14:creationId xmlns:p14="http://schemas.microsoft.com/office/powerpoint/2010/main" val="1868206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history and lifestyle</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049371" y="1978025"/>
            <a:ext cx="7858125" cy="4333875"/>
          </a:xfrm>
          <a:prstGeom prst="rect">
            <a:avLst/>
          </a:prstGeom>
        </p:spPr>
      </p:pic>
    </p:spTree>
    <p:extLst>
      <p:ext uri="{BB962C8B-B14F-4D97-AF65-F5344CB8AC3E}">
        <p14:creationId xmlns:p14="http://schemas.microsoft.com/office/powerpoint/2010/main" val="3469303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history and lifestyle</a:t>
            </a:r>
          </a:p>
        </p:txBody>
      </p:sp>
      <p:sp>
        <p:nvSpPr>
          <p:cNvPr id="3" name="Content Placeholder 2"/>
          <p:cNvSpPr>
            <a:spLocks noGrp="1"/>
          </p:cNvSpPr>
          <p:nvPr>
            <p:ph idx="1"/>
          </p:nvPr>
        </p:nvSpPr>
        <p:spPr/>
        <p:txBody>
          <a:bodyPr/>
          <a:lstStyle/>
          <a:p>
            <a:pPr marL="0" indent="0">
              <a:buNone/>
            </a:pPr>
            <a:r>
              <a:rPr lang="en-US" dirty="0" smtClean="0"/>
              <a:t>-</a:t>
            </a:r>
            <a:r>
              <a:rPr lang="en-US" dirty="0"/>
              <a:t>Travel history: List the locations visited and </a:t>
            </a:r>
            <a:r>
              <a:rPr lang="en-US" dirty="0" smtClean="0"/>
              <a:t>dates , vaccinations or prophylaxis &gt;tropical infections , DVT/PE. </a:t>
            </a:r>
          </a:p>
          <a:p>
            <a:pPr>
              <a:buFontTx/>
              <a:buChar char="-"/>
            </a:pPr>
            <a:r>
              <a:rPr lang="en-US" dirty="0" smtClean="0"/>
              <a:t>Sexual </a:t>
            </a:r>
            <a:r>
              <a:rPr lang="en-US" dirty="0"/>
              <a:t>history </a:t>
            </a:r>
            <a:r>
              <a:rPr lang="en-US" dirty="0" smtClean="0"/>
              <a:t>: Ask only if relevant .</a:t>
            </a:r>
          </a:p>
          <a:p>
            <a:pPr>
              <a:buFontTx/>
              <a:buChar char="-"/>
            </a:pPr>
            <a:endParaRPr lang="en-US" dirty="0" smtClean="0"/>
          </a:p>
          <a:p>
            <a:pPr marL="0" indent="0">
              <a:buNone/>
            </a:pPr>
            <a:endParaRPr lang="en-US" dirty="0"/>
          </a:p>
        </p:txBody>
      </p:sp>
    </p:spTree>
    <p:extLst>
      <p:ext uri="{BB962C8B-B14F-4D97-AF65-F5344CB8AC3E}">
        <p14:creationId xmlns:p14="http://schemas.microsoft.com/office/powerpoint/2010/main" val="23092838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 Systematic enquiry</a:t>
            </a:r>
          </a:p>
        </p:txBody>
      </p:sp>
      <p:sp>
        <p:nvSpPr>
          <p:cNvPr id="3" name="Content Placeholder 2"/>
          <p:cNvSpPr>
            <a:spLocks noGrp="1"/>
          </p:cNvSpPr>
          <p:nvPr>
            <p:ph idx="1"/>
          </p:nvPr>
        </p:nvSpPr>
        <p:spPr/>
        <p:txBody>
          <a:bodyPr/>
          <a:lstStyle/>
          <a:p>
            <a:r>
              <a:rPr lang="en-US" dirty="0"/>
              <a:t>Systematic </a:t>
            </a:r>
            <a:r>
              <a:rPr lang="en-US" dirty="0" smtClean="0"/>
              <a:t>enquiry : to uncover </a:t>
            </a:r>
            <a:r>
              <a:rPr lang="en-US" dirty="0"/>
              <a:t>forgotten </a:t>
            </a:r>
            <a:r>
              <a:rPr lang="en-US"/>
              <a:t>symptoms </a:t>
            </a:r>
            <a:r>
              <a:rPr lang="en-US" smtClean="0"/>
              <a:t>,is there </a:t>
            </a:r>
            <a:r>
              <a:rPr lang="en-US" dirty="0"/>
              <a:t>anything else you would like to tell me about</a:t>
            </a:r>
            <a:r>
              <a:rPr lang="en-US" dirty="0" smtClean="0"/>
              <a:t>?</a:t>
            </a:r>
          </a:p>
          <a:p>
            <a:pPr marL="0" indent="0">
              <a:buNone/>
            </a:pPr>
            <a:r>
              <a:rPr lang="en-US" dirty="0"/>
              <a:t>- </a:t>
            </a:r>
            <a:r>
              <a:rPr lang="en-US" dirty="0" smtClean="0"/>
              <a:t>Asking </a:t>
            </a:r>
            <a:r>
              <a:rPr lang="en-US" dirty="0"/>
              <a:t>about all of these is inappropriate and takes too long, so judgement and context are used to select areas to explore in detail.</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8549806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51883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3749" y="365125"/>
            <a:ext cx="6129166" cy="6461504"/>
          </a:xfrm>
        </p:spPr>
      </p:pic>
    </p:spTree>
    <p:extLst>
      <p:ext uri="{BB962C8B-B14F-4D97-AF65-F5344CB8AC3E}">
        <p14:creationId xmlns:p14="http://schemas.microsoft.com/office/powerpoint/2010/main" val="1889149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the encounter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Appropriate dressing , Name tag , friendly smile</a:t>
            </a:r>
          </a:p>
          <a:p>
            <a:r>
              <a:rPr lang="en-US" dirty="0" smtClean="0"/>
              <a:t>Avoid hand jewellery , tie long hair , short sleeves or roll up long sleeves : during </a:t>
            </a:r>
            <a:r>
              <a:rPr lang="en-US" smtClean="0"/>
              <a:t>examination .</a:t>
            </a:r>
          </a:p>
          <a:p>
            <a:r>
              <a:rPr lang="en-US" smtClean="0"/>
              <a:t>Adjust the environment </a:t>
            </a:r>
          </a:p>
          <a:p>
            <a:r>
              <a:rPr lang="en-US" smtClean="0"/>
              <a:t>Review the clinical record </a:t>
            </a:r>
          </a:p>
          <a:p>
            <a:r>
              <a:rPr lang="en-US" smtClean="0"/>
              <a:t>Set you ajenda : as a student is comprehensive history </a:t>
            </a:r>
            <a:endParaRPr lang="en-US" dirty="0" smtClean="0"/>
          </a:p>
          <a:p>
            <a:r>
              <a:rPr lang="en-US" dirty="0" smtClean="0"/>
              <a:t>Establish a rapport : Greet your patient , introduce yourself and describe your role.</a:t>
            </a:r>
          </a:p>
          <a:p>
            <a:r>
              <a:rPr lang="en-US" dirty="0" smtClean="0"/>
              <a:t>Ask the patient how can I call </a:t>
            </a:r>
            <a:r>
              <a:rPr lang="en-US" smtClean="0"/>
              <a:t>you </a:t>
            </a:r>
            <a:r>
              <a:rPr lang="en-US"/>
              <a:t>?</a:t>
            </a:r>
            <a:endParaRPr lang="en-US" dirty="0" smtClean="0"/>
          </a:p>
          <a:p>
            <a:r>
              <a:rPr lang="en-US"/>
              <a:t>Establish the Agenda for the Patient Encounter </a:t>
            </a:r>
            <a:r>
              <a:rPr lang="en-US" smtClean="0"/>
              <a:t>: </a:t>
            </a:r>
            <a:r>
              <a:rPr lang="en-US" dirty="0" smtClean="0"/>
              <a:t>How can I help you ? , What has brought you along to see me today?</a:t>
            </a:r>
            <a:endParaRPr lang="en-US" dirty="0"/>
          </a:p>
        </p:txBody>
      </p:sp>
    </p:spTree>
    <p:extLst>
      <p:ext uri="{BB962C8B-B14F-4D97-AF65-F5344CB8AC3E}">
        <p14:creationId xmlns:p14="http://schemas.microsoft.com/office/powerpoint/2010/main" val="2131048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Hello </a:t>
            </a:r>
          </a:p>
          <a:p>
            <a:r>
              <a:rPr lang="en-US" dirty="0" smtClean="0"/>
              <a:t>My name is </a:t>
            </a:r>
            <a:r>
              <a:rPr lang="en-US" dirty="0" err="1" smtClean="0"/>
              <a:t>saddam</a:t>
            </a:r>
            <a:r>
              <a:rPr lang="en-US" dirty="0" smtClean="0"/>
              <a:t> </a:t>
            </a:r>
            <a:r>
              <a:rPr lang="en-US" dirty="0" err="1" smtClean="0"/>
              <a:t>abuqudairi</a:t>
            </a:r>
            <a:r>
              <a:rPr lang="en-US" dirty="0" smtClean="0"/>
              <a:t> </a:t>
            </a:r>
          </a:p>
          <a:p>
            <a:r>
              <a:rPr lang="en-US" dirty="0" smtClean="0"/>
              <a:t>I am the doctor on duty today </a:t>
            </a:r>
          </a:p>
          <a:p>
            <a:r>
              <a:rPr lang="en-US" dirty="0" smtClean="0"/>
              <a:t>Shake hands if appropriate </a:t>
            </a:r>
          </a:p>
          <a:p>
            <a:r>
              <a:rPr lang="en-US" dirty="0" smtClean="0"/>
              <a:t>How can I call you  ? Mohammed Ali </a:t>
            </a:r>
          </a:p>
          <a:p>
            <a:r>
              <a:rPr lang="en-US" dirty="0" smtClean="0"/>
              <a:t>Confirm the name .</a:t>
            </a:r>
          </a:p>
          <a:p>
            <a:r>
              <a:rPr lang="en-US" dirty="0" smtClean="0"/>
              <a:t>Nice to meet </a:t>
            </a:r>
            <a:r>
              <a:rPr lang="en-US" dirty="0" err="1" smtClean="0"/>
              <a:t>Mr</a:t>
            </a:r>
            <a:r>
              <a:rPr lang="en-US" dirty="0" smtClean="0"/>
              <a:t> Mohammed  , How can I help you ? </a:t>
            </a:r>
            <a:endParaRPr lang="en-US" dirty="0"/>
          </a:p>
        </p:txBody>
      </p:sp>
    </p:spTree>
    <p:extLst>
      <p:ext uri="{BB962C8B-B14F-4D97-AF65-F5344CB8AC3E}">
        <p14:creationId xmlns:p14="http://schemas.microsoft.com/office/powerpoint/2010/main" val="107944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information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Allow sufficient time</a:t>
            </a:r>
            <a:endParaRPr lang="en-US" dirty="0"/>
          </a:p>
          <a:p>
            <a:r>
              <a:rPr lang="en-US" dirty="0" smtClean="0"/>
              <a:t>Clear plain language </a:t>
            </a:r>
          </a:p>
          <a:p>
            <a:r>
              <a:rPr lang="en-US" dirty="0" smtClean="0"/>
              <a:t>Active listening </a:t>
            </a:r>
          </a:p>
          <a:p>
            <a:r>
              <a:rPr lang="en-US" dirty="0" smtClean="0"/>
              <a:t>Verbal and non-verbal communication including body language</a:t>
            </a:r>
          </a:p>
          <a:p>
            <a:r>
              <a:rPr lang="en-US" dirty="0" smtClean="0"/>
              <a:t>Handling sensitive information and third parties : Take a permission from the patient to ask someone else . Third party : listen , don’t share and ask the patient for conformation and permission to share information with third party .</a:t>
            </a:r>
          </a:p>
          <a:p>
            <a:r>
              <a:rPr lang="en-US" dirty="0" smtClean="0"/>
              <a:t>Ideas , concerns and expectations : ask and explain and check understanding and show empathy .</a:t>
            </a:r>
          </a:p>
          <a:p>
            <a:r>
              <a:rPr lang="en-US" dirty="0" smtClean="0"/>
              <a:t>Showing cultural sensitivities :  eye contact , hand </a:t>
            </a:r>
            <a:r>
              <a:rPr lang="en-US" smtClean="0"/>
              <a:t>shaking..etc.</a:t>
            </a:r>
            <a:endParaRPr lang="en-US" dirty="0" smtClean="0"/>
          </a:p>
          <a:p>
            <a:r>
              <a:rPr lang="en-US" dirty="0" smtClean="0"/>
              <a:t>Addressing the problem , check understanding </a:t>
            </a:r>
          </a:p>
          <a:p>
            <a:r>
              <a:rPr lang="en-US" dirty="0" smtClean="0"/>
              <a:t>Closing the consultation : summarize , confirm agreement with the plan , allow questions , arrange an appointment .</a:t>
            </a:r>
          </a:p>
          <a:p>
            <a:endParaRPr lang="en-US" dirty="0"/>
          </a:p>
        </p:txBody>
      </p:sp>
    </p:spTree>
    <p:extLst>
      <p:ext uri="{BB962C8B-B14F-4D97-AF65-F5344CB8AC3E}">
        <p14:creationId xmlns:p14="http://schemas.microsoft.com/office/powerpoint/2010/main" val="3797711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information </a:t>
            </a:r>
            <a:endParaRPr lang="en-US" dirty="0"/>
          </a:p>
        </p:txBody>
      </p:sp>
      <p:sp>
        <p:nvSpPr>
          <p:cNvPr id="3" name="Content Placeholder 2"/>
          <p:cNvSpPr>
            <a:spLocks noGrp="1"/>
          </p:cNvSpPr>
          <p:nvPr>
            <p:ph idx="1"/>
          </p:nvPr>
        </p:nvSpPr>
        <p:spPr/>
        <p:txBody>
          <a:bodyPr/>
          <a:lstStyle/>
          <a:p>
            <a:r>
              <a:rPr lang="en-US" dirty="0" smtClean="0"/>
              <a:t>Open questions : general invitations to talk&gt; listen , redirect patient if necessary </a:t>
            </a:r>
          </a:p>
          <a:p>
            <a:r>
              <a:rPr lang="en-US" dirty="0" smtClean="0"/>
              <a:t>Closed questions seek specific information and are used for clarification.</a:t>
            </a:r>
          </a:p>
          <a:p>
            <a:r>
              <a:rPr lang="en-US" dirty="0"/>
              <a:t>N</a:t>
            </a:r>
            <a:r>
              <a:rPr lang="en-US" dirty="0" smtClean="0"/>
              <a:t>ormally clinicians move gradually from open to closed questions as the interview progresses.</a:t>
            </a:r>
            <a:endParaRPr lang="en-US" dirty="0"/>
          </a:p>
        </p:txBody>
      </p:sp>
    </p:spTree>
    <p:extLst>
      <p:ext uri="{BB962C8B-B14F-4D97-AF65-F5344CB8AC3E}">
        <p14:creationId xmlns:p14="http://schemas.microsoft.com/office/powerpoint/2010/main" val="2602644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Components of the Comprehensive Adult Health History</a:t>
            </a:r>
          </a:p>
        </p:txBody>
      </p:sp>
      <p:sp>
        <p:nvSpPr>
          <p:cNvPr id="3" name="Content Placeholder 2"/>
          <p:cNvSpPr>
            <a:spLocks noGrp="1"/>
          </p:cNvSpPr>
          <p:nvPr>
            <p:ph idx="1"/>
          </p:nvPr>
        </p:nvSpPr>
        <p:spPr/>
        <p:txBody>
          <a:bodyPr/>
          <a:lstStyle/>
          <a:p>
            <a:r>
              <a:rPr lang="en-US"/>
              <a:t>Initial information </a:t>
            </a:r>
            <a:endParaRPr lang="en-US" smtClean="0"/>
          </a:p>
          <a:p>
            <a:r>
              <a:rPr lang="en-US" smtClean="0"/>
              <a:t>Chief </a:t>
            </a:r>
            <a:r>
              <a:rPr lang="en-US"/>
              <a:t>complaint(s) </a:t>
            </a:r>
            <a:endParaRPr lang="en-US" smtClean="0"/>
          </a:p>
          <a:p>
            <a:r>
              <a:rPr lang="en-US" smtClean="0"/>
              <a:t>History </a:t>
            </a:r>
            <a:r>
              <a:rPr lang="en-US"/>
              <a:t>of present illness </a:t>
            </a:r>
            <a:endParaRPr lang="en-US" smtClean="0"/>
          </a:p>
          <a:p>
            <a:r>
              <a:rPr lang="en-US" smtClean="0"/>
              <a:t>Past </a:t>
            </a:r>
            <a:r>
              <a:rPr lang="en-US"/>
              <a:t>medical history </a:t>
            </a:r>
            <a:endParaRPr lang="en-US" smtClean="0"/>
          </a:p>
          <a:p>
            <a:r>
              <a:rPr lang="en-US" smtClean="0"/>
              <a:t>Family </a:t>
            </a:r>
            <a:r>
              <a:rPr lang="en-US"/>
              <a:t>history </a:t>
            </a:r>
            <a:endParaRPr lang="en-US" smtClean="0"/>
          </a:p>
          <a:p>
            <a:r>
              <a:rPr lang="en-US" smtClean="0"/>
              <a:t>Personal </a:t>
            </a:r>
            <a:r>
              <a:rPr lang="en-US"/>
              <a:t>and social history </a:t>
            </a:r>
            <a:endParaRPr lang="en-US" smtClean="0"/>
          </a:p>
          <a:p>
            <a:r>
              <a:rPr lang="en-US" smtClean="0"/>
              <a:t>Review </a:t>
            </a:r>
            <a:r>
              <a:rPr lang="en-US"/>
              <a:t>of systems</a:t>
            </a:r>
          </a:p>
        </p:txBody>
      </p:sp>
    </p:spTree>
    <p:extLst>
      <p:ext uri="{BB962C8B-B14F-4D97-AF65-F5344CB8AC3E}">
        <p14:creationId xmlns:p14="http://schemas.microsoft.com/office/powerpoint/2010/main" val="136675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2300</TotalTime>
  <Words>2495</Words>
  <Application>Microsoft Office PowerPoint</Application>
  <PresentationFormat>Widescreen</PresentationFormat>
  <Paragraphs>166</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History taking </vt:lpstr>
      <vt:lpstr>Patient encounter : Steps </vt:lpstr>
      <vt:lpstr>PowerPoint Presentation</vt:lpstr>
      <vt:lpstr>PowerPoint Presentation</vt:lpstr>
      <vt:lpstr>Opening the encounter</vt:lpstr>
      <vt:lpstr>example</vt:lpstr>
      <vt:lpstr>Gathering information </vt:lpstr>
      <vt:lpstr>Gathering information </vt:lpstr>
      <vt:lpstr>Components of the Comprehensive Adult Health History</vt:lpstr>
      <vt:lpstr>The components of health history </vt:lpstr>
      <vt:lpstr>Examples</vt:lpstr>
      <vt:lpstr>PowerPoint Presentation</vt:lpstr>
      <vt:lpstr>Examples </vt:lpstr>
      <vt:lpstr>PowerPoint Presentation</vt:lpstr>
      <vt:lpstr>HPI</vt:lpstr>
      <vt:lpstr>Attributes of a symptom </vt:lpstr>
      <vt:lpstr>Attributes of a symptom </vt:lpstr>
      <vt:lpstr>Attributes of a symptom </vt:lpstr>
      <vt:lpstr>PowerPoint Presentation</vt:lpstr>
      <vt:lpstr>PowerPoint Presentation</vt:lpstr>
      <vt:lpstr>Documenting HPI </vt:lpstr>
      <vt:lpstr>Example </vt:lpstr>
      <vt:lpstr>Documenting HPI </vt:lpstr>
      <vt:lpstr>Example (Pertinent positive and negative )</vt:lpstr>
      <vt:lpstr>Documenting HPI </vt:lpstr>
      <vt:lpstr>Example </vt:lpstr>
      <vt:lpstr>PowerPoint Presentation</vt:lpstr>
      <vt:lpstr>Past medical history/Adult illnesses </vt:lpstr>
      <vt:lpstr>PMH/ Documentation , Examples </vt:lpstr>
      <vt:lpstr>PowerPoint Presentation</vt:lpstr>
      <vt:lpstr>PowerPoint Presentation</vt:lpstr>
      <vt:lpstr>PowerPoint Presentation</vt:lpstr>
      <vt:lpstr>PowerPoint Presentation</vt:lpstr>
      <vt:lpstr>PowerPoint Presentation</vt:lpstr>
      <vt:lpstr>Social history and lifestyle</vt:lpstr>
      <vt:lpstr>Social history and lifestyle</vt:lpstr>
      <vt:lpstr>10 - Systematic enquiry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dc:title>
  <dc:creator>Admin</dc:creator>
  <cp:lastModifiedBy>Admin</cp:lastModifiedBy>
  <cp:revision>31</cp:revision>
  <dcterms:created xsi:type="dcterms:W3CDTF">2022-06-25T10:33:09Z</dcterms:created>
  <dcterms:modified xsi:type="dcterms:W3CDTF">2022-07-03T04:27:01Z</dcterms:modified>
</cp:coreProperties>
</file>