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1" r:id="rId1"/>
  </p:sldMasterIdLst>
  <p:notesMasterIdLst>
    <p:notesMasterId r:id="rId35"/>
  </p:notesMasterIdLst>
  <p:sldIdLst>
    <p:sldId id="256" r:id="rId2"/>
    <p:sldId id="282" r:id="rId3"/>
    <p:sldId id="285" r:id="rId4"/>
    <p:sldId id="293" r:id="rId5"/>
    <p:sldId id="292" r:id="rId6"/>
    <p:sldId id="300" r:id="rId7"/>
    <p:sldId id="283" r:id="rId8"/>
    <p:sldId id="291" r:id="rId9"/>
    <p:sldId id="290" r:id="rId10"/>
    <p:sldId id="289" r:id="rId11"/>
    <p:sldId id="288" r:id="rId12"/>
    <p:sldId id="294" r:id="rId13"/>
    <p:sldId id="280" r:id="rId14"/>
    <p:sldId id="299" r:id="rId15"/>
    <p:sldId id="310" r:id="rId16"/>
    <p:sldId id="308" r:id="rId17"/>
    <p:sldId id="306" r:id="rId18"/>
    <p:sldId id="315" r:id="rId19"/>
    <p:sldId id="305" r:id="rId20"/>
    <p:sldId id="313" r:id="rId21"/>
    <p:sldId id="302" r:id="rId22"/>
    <p:sldId id="303" r:id="rId23"/>
    <p:sldId id="311" r:id="rId24"/>
    <p:sldId id="301" r:id="rId25"/>
    <p:sldId id="259" r:id="rId26"/>
    <p:sldId id="263" r:id="rId27"/>
    <p:sldId id="258" r:id="rId28"/>
    <p:sldId id="316" r:id="rId29"/>
    <p:sldId id="264" r:id="rId30"/>
    <p:sldId id="265" r:id="rId31"/>
    <p:sldId id="272" r:id="rId32"/>
    <p:sldId id="262" r:id="rId33"/>
    <p:sldId id="317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78980" autoAdjust="0"/>
  </p:normalViewPr>
  <p:slideViewPr>
    <p:cSldViewPr snapToGrid="0">
      <p:cViewPr varScale="1">
        <p:scale>
          <a:sx n="68" d="100"/>
          <a:sy n="68" d="100"/>
        </p:scale>
        <p:origin x="1262" y="67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E6C2C4-5E9E-47E3-9D86-66D56545BAF2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38DC89-1044-4175-8A59-6A73974B4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035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Normal Intra</a:t>
            </a:r>
            <a:r>
              <a:rPr lang="en-US" baseline="0" dirty="0" smtClean="0"/>
              <a:t> abdominal pr. = 5-7mmHg.</a:t>
            </a: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Intra</a:t>
            </a:r>
            <a:r>
              <a:rPr lang="en-US" baseline="0" dirty="0" smtClean="0"/>
              <a:t> abdominal pr. In adults &gt;12mmHg , or in children &gt;10 mmHg </a:t>
            </a:r>
            <a:r>
              <a:rPr lang="en-US" baseline="0" dirty="0" smtClean="0">
                <a:sym typeface="Wingdings" panose="05000000000000000000" pitchFamily="2" charset="2"/>
              </a:rPr>
              <a:t> Intra abdominal HTN.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Intra</a:t>
            </a:r>
            <a:r>
              <a:rPr lang="en-US" baseline="0" dirty="0" smtClean="0"/>
              <a:t> abdominal pr. In adults &gt;20mmHg , or in children &gt;10 mmHg </a:t>
            </a:r>
            <a:r>
              <a:rPr lang="en-US" baseline="0" dirty="0" smtClean="0">
                <a:sym typeface="Wingdings" panose="05000000000000000000" pitchFamily="2" charset="2"/>
              </a:rPr>
              <a:t>+ Organ dysfunction  Abdominal Compartment Syndrome.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 smtClean="0">
              <a:sym typeface="Wingdings" panose="05000000000000000000" pitchFamily="2" charset="2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>
                <a:sym typeface="Wingdings" panose="05000000000000000000" pitchFamily="2" charset="2"/>
              </a:rPr>
              <a:t>Types: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aseline="0" dirty="0" smtClean="0">
                <a:sym typeface="Wingdings" panose="05000000000000000000" pitchFamily="2" charset="2"/>
              </a:rPr>
              <a:t>1  12-15mmHg.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aseline="0" dirty="0" smtClean="0">
                <a:sym typeface="Wingdings" panose="05000000000000000000" pitchFamily="2" charset="2"/>
              </a:rPr>
              <a:t>2  16-20mmHg.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aseline="0" dirty="0" smtClean="0">
                <a:sym typeface="Wingdings" panose="05000000000000000000" pitchFamily="2" charset="2"/>
              </a:rPr>
              <a:t>3  21-25mmHg.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aseline="0" dirty="0" smtClean="0">
                <a:sym typeface="Wingdings" panose="05000000000000000000" pitchFamily="2" charset="2"/>
              </a:rPr>
              <a:t>4  &gt;25mmHg.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baseline="0" dirty="0" smtClean="0">
              <a:sym typeface="Wingdings" panose="05000000000000000000" pitchFamily="2" charset="2"/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smtClean="0"/>
              <a:t>Intra</a:t>
            </a:r>
            <a:r>
              <a:rPr lang="en-US" baseline="0" dirty="0" smtClean="0"/>
              <a:t> abdominal pr. Increase </a:t>
            </a:r>
            <a:r>
              <a:rPr lang="en-US" baseline="0" dirty="0" smtClean="0">
                <a:sym typeface="Wingdings" panose="05000000000000000000" pitchFamily="2" charset="2"/>
              </a:rPr>
              <a:t> stretch abdominal covering “skin, muscles, &amp; fascia”  compress the internal organs till it collapse + compressing vessels “compress the IVC  decrease VR to heart   decrease COP” leading  to ischemia &amp; organ dysfunction.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>
                <a:sym typeface="Wingdings" panose="05000000000000000000" pitchFamily="2" charset="2"/>
              </a:rPr>
              <a:t>Due to ischemia  anaerobic metabolism  Lactic acid production  metabolic acidosis.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baseline="0" dirty="0" smtClean="0">
              <a:sym typeface="Wingdings" panose="05000000000000000000" pitchFamily="2" charset="2"/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>
                <a:sym typeface="Wingdings" panose="05000000000000000000" pitchFamily="2" charset="2"/>
              </a:rPr>
              <a:t>Increase i</a:t>
            </a:r>
            <a:r>
              <a:rPr lang="en-US" dirty="0" smtClean="0"/>
              <a:t>ntra</a:t>
            </a:r>
            <a:r>
              <a:rPr lang="en-US" baseline="0" dirty="0" smtClean="0"/>
              <a:t> abdominal pr. </a:t>
            </a:r>
            <a:r>
              <a:rPr lang="en-US" baseline="0" dirty="0" smtClean="0">
                <a:sym typeface="Wingdings" panose="05000000000000000000" pitchFamily="2" charset="2"/>
              </a:rPr>
              <a:t> Increase intra cranial pr. (hydrocephalus).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>
                <a:sym typeface="Wingdings" panose="05000000000000000000" pitchFamily="2" charset="2"/>
              </a:rPr>
              <a:t>Due to ischemia  decrease blood flow to the brain  Hypoxic encephalopathy  confusion / convulsions / coma.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baseline="0" dirty="0" smtClean="0">
              <a:sym typeface="Wingdings" panose="05000000000000000000" pitchFamily="2" charset="2"/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>
                <a:sym typeface="Wingdings" panose="05000000000000000000" pitchFamily="2" charset="2"/>
              </a:rPr>
              <a:t>Due to ischemia  liver &amp; kidney won’t detoxification “clear toxins”  increase lactate  lactic acidosis.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>
                <a:sym typeface="Wingdings" panose="05000000000000000000" pitchFamily="2" charset="2"/>
              </a:rPr>
              <a:t>Due to ischemia  kidney reduce renal blood flow  decrease GFR  oliguria, anuria, &amp; renal failure.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>
                <a:sym typeface="Wingdings" panose="05000000000000000000" pitchFamily="2" charset="2"/>
              </a:rPr>
              <a:t>Adrenal ischemia  adrenal insufficiency  Glucocorticoids &amp; mineralocorticoids decrease  salt &amp; water excretion + potential hypovolemia  Addison crisis.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>
                <a:sym typeface="Wingdings" panose="05000000000000000000" pitchFamily="2" charset="2"/>
              </a:rPr>
              <a:t>Decrease blood flow in intestines’ vessels  mesenteric ischemia  bowel ischemia  bowel perforation  peritonitis  fluid accumulation  paralytic ileus “decrease intestinal motility&amp; delay defecation”.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>
                <a:sym typeface="Wingdings" panose="05000000000000000000" pitchFamily="2" charset="2"/>
              </a:rPr>
              <a:t>Due to ischemia  Stomach reduce gastric peristalsis  Gastroparesis.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>
                <a:sym typeface="Wingdings" panose="05000000000000000000" pitchFamily="2" charset="2"/>
              </a:rPr>
              <a:t>Compression on aorta  decrease blood supply to lower limb  pain &amp; numbness in the feet then edema and DVT.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>
                <a:sym typeface="Wingdings" panose="05000000000000000000" pitchFamily="2" charset="2"/>
              </a:rPr>
              <a:t>Increase i</a:t>
            </a:r>
            <a:r>
              <a:rPr lang="en-US" dirty="0" smtClean="0"/>
              <a:t>ntra</a:t>
            </a:r>
            <a:r>
              <a:rPr lang="en-US" baseline="0" dirty="0" smtClean="0"/>
              <a:t> abdominal pr. </a:t>
            </a:r>
            <a:r>
              <a:rPr lang="en-US" baseline="0" dirty="0" smtClean="0">
                <a:sym typeface="Wingdings" panose="05000000000000000000" pitchFamily="2" charset="2"/>
              </a:rPr>
              <a:t> increase intra thoracic pr.  atelectasis, reduced lung volume, respiratory distress, &amp; respiratory failure.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>
                <a:sym typeface="Wingdings" panose="05000000000000000000" pitchFamily="2" charset="2"/>
              </a:rPr>
              <a:t>Increase i</a:t>
            </a:r>
            <a:r>
              <a:rPr lang="en-US" dirty="0" smtClean="0"/>
              <a:t>ntra</a:t>
            </a:r>
            <a:r>
              <a:rPr lang="en-US" baseline="0" dirty="0" smtClean="0"/>
              <a:t> abdominal pr. </a:t>
            </a:r>
            <a:r>
              <a:rPr lang="en-US" baseline="0" dirty="0" smtClean="0">
                <a:sym typeface="Wingdings" panose="05000000000000000000" pitchFamily="2" charset="2"/>
              </a:rPr>
              <a:t> push the stomach upward  Hiatus hernia  GERD.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>
                <a:sym typeface="Wingdings" panose="05000000000000000000" pitchFamily="2" charset="2"/>
              </a:rPr>
              <a:t>Increase i</a:t>
            </a:r>
            <a:r>
              <a:rPr lang="en-US" dirty="0" smtClean="0"/>
              <a:t>ntra</a:t>
            </a:r>
            <a:r>
              <a:rPr lang="en-US" baseline="0" dirty="0" smtClean="0"/>
              <a:t> abdominal pr. </a:t>
            </a:r>
            <a:r>
              <a:rPr lang="en-US" baseline="0" dirty="0" smtClean="0">
                <a:sym typeface="Wingdings" panose="05000000000000000000" pitchFamily="2" charset="2"/>
              </a:rPr>
              <a:t> bilateral inguinal hernia.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baseline="0" dirty="0" smtClean="0">
              <a:sym typeface="Wingdings" panose="05000000000000000000" pitchFamily="2" charset="2"/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>
                <a:sym typeface="Wingdings" panose="05000000000000000000" pitchFamily="2" charset="2"/>
              </a:rPr>
              <a:t>MAP is stable, while systemic vascular resistance after load is increased, &amp; decrease of VR &amp; COP.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baseline="0" dirty="0" smtClean="0">
              <a:sym typeface="Wingdings" panose="05000000000000000000" pitchFamily="2" charset="2"/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>
                <a:sym typeface="Wingdings" panose="05000000000000000000" pitchFamily="2" charset="2"/>
              </a:rPr>
              <a:t>Cardinal signs: abdominal distension, difficulty breathing, &amp; reduce urine output.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baseline="0" dirty="0" smtClean="0">
              <a:sym typeface="Wingdings" panose="05000000000000000000" pitchFamily="2" charset="2"/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0" baseline="0" dirty="0" smtClean="0">
                <a:sym typeface="Wingdings" panose="05000000000000000000" pitchFamily="2" charset="2"/>
              </a:rPr>
              <a:t>Types of </a:t>
            </a:r>
            <a:r>
              <a:rPr lang="en-GB" b="0" dirty="0" smtClean="0">
                <a:ea typeface="+mn-lt"/>
                <a:cs typeface="+mn-lt"/>
              </a:rPr>
              <a:t>Abdominal Compartment Syndrome: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arenR"/>
              <a:tabLst/>
              <a:defRPr/>
            </a:pPr>
            <a:r>
              <a:rPr lang="en-GB" b="0" baseline="0" dirty="0" smtClean="0">
                <a:ea typeface="+mn-lt"/>
                <a:cs typeface="+mn-lt"/>
                <a:sym typeface="Wingdings" panose="05000000000000000000" pitchFamily="2" charset="2"/>
              </a:rPr>
              <a:t>Primary (acute): due to underlying  intra-abdominal pathology (ex: </a:t>
            </a:r>
            <a:r>
              <a:rPr lang="en-GB" b="0" baseline="0" dirty="0" err="1" smtClean="0">
                <a:ea typeface="+mn-lt"/>
                <a:cs typeface="+mn-lt"/>
                <a:sym typeface="Wingdings" panose="05000000000000000000" pitchFamily="2" charset="2"/>
              </a:rPr>
              <a:t>Hemo</a:t>
            </a:r>
            <a:r>
              <a:rPr lang="en-GB" b="0" baseline="0" dirty="0" smtClean="0">
                <a:ea typeface="+mn-lt"/>
                <a:cs typeface="+mn-lt"/>
                <a:sym typeface="Wingdings" panose="05000000000000000000" pitchFamily="2" charset="2"/>
              </a:rPr>
              <a:t>-peritoneum due to intra-abdominal INJURY)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arenR"/>
              <a:tabLst/>
              <a:defRPr/>
            </a:pPr>
            <a:r>
              <a:rPr lang="en-GB" b="0" baseline="0" dirty="0" smtClean="0">
                <a:ea typeface="+mn-lt"/>
                <a:cs typeface="+mn-lt"/>
                <a:sym typeface="Wingdings" panose="05000000000000000000" pitchFamily="2" charset="2"/>
              </a:rPr>
              <a:t>Secondary: No intra-abdominal injury involved (ex: ascites “in acute pancreatitis”, or leakage of gut content “in peptic ulcer perforation”, or blood accumulation “in ruptured aortic aneurysm or ectopic pregnancy”, or fluid over-</a:t>
            </a:r>
            <a:r>
              <a:rPr lang="en-GB" b="0" baseline="0" dirty="0" err="1" smtClean="0">
                <a:ea typeface="+mn-lt"/>
                <a:cs typeface="+mn-lt"/>
                <a:sym typeface="Wingdings" panose="05000000000000000000" pitchFamily="2" charset="2"/>
              </a:rPr>
              <a:t>laod</a:t>
            </a:r>
            <a:r>
              <a:rPr lang="en-GB" b="0" baseline="0" dirty="0" smtClean="0">
                <a:ea typeface="+mn-lt"/>
                <a:cs typeface="+mn-lt"/>
                <a:sym typeface="Wingdings" panose="05000000000000000000" pitchFamily="2" charset="2"/>
              </a:rPr>
              <a:t> ”after massive bl. Transfusion or fluid replacement”).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arenR"/>
              <a:tabLst/>
              <a:defRPr/>
            </a:pPr>
            <a:r>
              <a:rPr lang="en-GB" b="0" baseline="0" dirty="0" smtClean="0">
                <a:ea typeface="+mn-lt"/>
                <a:cs typeface="+mn-lt"/>
                <a:sym typeface="Wingdings" panose="05000000000000000000" pitchFamily="2" charset="2"/>
              </a:rPr>
              <a:t>Chronic: chronic diseases “as cirrhosis, chronic kidney disease with long term peritoneal dialysis, </a:t>
            </a:r>
            <a:r>
              <a:rPr lang="en-GB" b="0" baseline="0" dirty="0" err="1" smtClean="0">
                <a:ea typeface="+mn-lt"/>
                <a:cs typeface="+mn-lt"/>
                <a:sym typeface="Wingdings" panose="05000000000000000000" pitchFamily="2" charset="2"/>
              </a:rPr>
              <a:t>Meig’s</a:t>
            </a:r>
            <a:r>
              <a:rPr lang="en-GB" b="0" baseline="0" dirty="0" smtClean="0">
                <a:ea typeface="+mn-lt"/>
                <a:cs typeface="+mn-lt"/>
                <a:sym typeface="Wingdings" panose="05000000000000000000" pitchFamily="2" charset="2"/>
              </a:rPr>
              <a:t> syndrome, or intra abdominal malignancy”.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arenR"/>
              <a:tabLst/>
              <a:defRPr/>
            </a:pPr>
            <a:endParaRPr lang="en-GB" b="0" baseline="0" dirty="0" smtClean="0">
              <a:ea typeface="+mn-lt"/>
              <a:cs typeface="+mn-lt"/>
              <a:sym typeface="Wingdings" panose="05000000000000000000" pitchFamily="2" charset="2"/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b="0" baseline="0" dirty="0" smtClean="0">
                <a:ea typeface="+mn-lt"/>
                <a:cs typeface="+mn-lt"/>
                <a:sym typeface="Wingdings" panose="05000000000000000000" pitchFamily="2" charset="2"/>
              </a:rPr>
              <a:t>Clinical features: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b="0" baseline="0" dirty="0" smtClean="0">
                <a:ea typeface="+mn-lt"/>
                <a:cs typeface="+mn-lt"/>
                <a:sym typeface="Wingdings" panose="05000000000000000000" pitchFamily="2" charset="2"/>
              </a:rPr>
              <a:t>Abdominal pain, oliguria, and dyspnoea (</a:t>
            </a:r>
            <a:r>
              <a:rPr lang="en-GB" b="1" baseline="0" dirty="0" smtClean="0">
                <a:ea typeface="+mn-lt"/>
                <a:cs typeface="+mn-lt"/>
                <a:sym typeface="Wingdings" panose="05000000000000000000" pitchFamily="2" charset="2"/>
              </a:rPr>
              <a:t>not</a:t>
            </a:r>
            <a:r>
              <a:rPr lang="en-GB" b="0" baseline="0" dirty="0" smtClean="0">
                <a:ea typeface="+mn-lt"/>
                <a:cs typeface="+mn-lt"/>
                <a:sym typeface="Wingdings" panose="05000000000000000000" pitchFamily="2" charset="2"/>
              </a:rPr>
              <a:t> seen in Chronic type).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b="0" baseline="0" dirty="0" smtClean="0">
              <a:ea typeface="+mn-lt"/>
              <a:cs typeface="+mn-lt"/>
              <a:sym typeface="Wingdings" panose="05000000000000000000" pitchFamily="2" charset="2"/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b="0" baseline="0" dirty="0" smtClean="0">
                <a:ea typeface="+mn-lt"/>
                <a:cs typeface="+mn-lt"/>
                <a:sym typeface="Wingdings" panose="05000000000000000000" pitchFamily="2" charset="2"/>
              </a:rPr>
              <a:t>Investigations: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arenR"/>
              <a:tabLst/>
              <a:defRPr/>
            </a:pPr>
            <a:r>
              <a:rPr lang="en-GB" b="0" baseline="0" dirty="0" smtClean="0">
                <a:ea typeface="+mn-lt"/>
                <a:cs typeface="+mn-lt"/>
                <a:sym typeface="Wingdings" panose="05000000000000000000" pitchFamily="2" charset="2"/>
              </a:rPr>
              <a:t>Foley’s catheter with manometer (GOLD STANDERD)  measure intra vesicle pressure.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arenR"/>
              <a:tabLst/>
              <a:defRPr/>
            </a:pPr>
            <a:r>
              <a:rPr lang="en-GB" b="0" baseline="0" dirty="0" smtClean="0">
                <a:ea typeface="+mn-lt"/>
                <a:cs typeface="+mn-lt"/>
                <a:sym typeface="Wingdings" panose="05000000000000000000" pitchFamily="2" charset="2"/>
              </a:rPr>
              <a:t>Abdominal US and CT  abdominal distention with increased anteroposterior to transverse diameter &gt; 0.8 “ROUND BELLY SIGN”.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en-GB" b="0" baseline="0" dirty="0" smtClean="0">
                <a:ea typeface="+mn-lt"/>
                <a:cs typeface="+mn-lt"/>
                <a:sym typeface="Wingdings" panose="05000000000000000000" pitchFamily="2" charset="2"/>
              </a:rPr>
              <a:t>Bowel thickening with superimposed bacterial infection “due to stasis &amp; collapse of IVC”.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endParaRPr lang="en-GB" b="0" baseline="0" dirty="0" smtClean="0">
              <a:ea typeface="+mn-lt"/>
              <a:cs typeface="+mn-lt"/>
              <a:sym typeface="Wingdings" panose="05000000000000000000" pitchFamily="2" charset="2"/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b="0" baseline="0" dirty="0" smtClean="0">
                <a:ea typeface="+mn-lt"/>
                <a:cs typeface="+mn-lt"/>
                <a:sym typeface="Wingdings" panose="05000000000000000000" pitchFamily="2" charset="2"/>
              </a:rPr>
              <a:t>Management: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b="0" baseline="0" dirty="0" smtClean="0">
                <a:ea typeface="+mn-lt"/>
                <a:cs typeface="+mn-lt"/>
                <a:sym typeface="Wingdings" panose="05000000000000000000" pitchFamily="2" charset="2"/>
              </a:rPr>
              <a:t>1) MILD cases: fluid restriction, medications “Diuretics/ analgesics”  to relieve pain and distention.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b="0" baseline="0" dirty="0" smtClean="0">
                <a:ea typeface="+mn-lt"/>
                <a:cs typeface="+mn-lt"/>
                <a:sym typeface="Wingdings" panose="05000000000000000000" pitchFamily="2" charset="2"/>
              </a:rPr>
              <a:t>2) MODERATE cases: Interventional therapies: “</a:t>
            </a:r>
            <a:r>
              <a:rPr lang="en-GB" b="1" baseline="0" dirty="0" smtClean="0">
                <a:solidFill>
                  <a:srgbClr val="FF0000"/>
                </a:solidFill>
                <a:ea typeface="+mn-lt"/>
                <a:cs typeface="+mn-lt"/>
                <a:sym typeface="Wingdings" panose="05000000000000000000" pitchFamily="2" charset="2"/>
              </a:rPr>
              <a:t>ABDOMINAL PARACENTESIS</a:t>
            </a:r>
            <a:r>
              <a:rPr lang="en-GB" b="0" baseline="0" dirty="0" smtClean="0">
                <a:ea typeface="+mn-lt"/>
                <a:cs typeface="+mn-lt"/>
                <a:sym typeface="Wingdings" panose="05000000000000000000" pitchFamily="2" charset="2"/>
              </a:rPr>
              <a:t>” which remove fluid from peritoneal cavity by needle, &amp; gastric decompression using “</a:t>
            </a:r>
            <a:r>
              <a:rPr lang="en-GB" b="1" baseline="0" dirty="0" smtClean="0">
                <a:ea typeface="+mn-lt"/>
                <a:cs typeface="+mn-lt"/>
                <a:sym typeface="Wingdings" panose="05000000000000000000" pitchFamily="2" charset="2"/>
              </a:rPr>
              <a:t>RYLE’S TUBE</a:t>
            </a:r>
            <a:r>
              <a:rPr lang="en-GB" b="0" baseline="0" dirty="0" smtClean="0">
                <a:ea typeface="+mn-lt"/>
                <a:cs typeface="+mn-lt"/>
                <a:sym typeface="Wingdings" panose="05000000000000000000" pitchFamily="2" charset="2"/>
              </a:rPr>
              <a:t>”, &amp; bowel decompression using “</a:t>
            </a:r>
            <a:r>
              <a:rPr lang="en-GB" b="1" baseline="0" dirty="0" smtClean="0">
                <a:ea typeface="+mn-lt"/>
                <a:cs typeface="+mn-lt"/>
                <a:sym typeface="Wingdings" panose="05000000000000000000" pitchFamily="2" charset="2"/>
              </a:rPr>
              <a:t>RECTAL CATHETER</a:t>
            </a:r>
            <a:r>
              <a:rPr lang="en-GB" b="0" baseline="0" dirty="0" smtClean="0">
                <a:ea typeface="+mn-lt"/>
                <a:cs typeface="+mn-lt"/>
                <a:sym typeface="Wingdings" panose="05000000000000000000" pitchFamily="2" charset="2"/>
              </a:rPr>
              <a:t>”, &amp; Bladder decompression using “</a:t>
            </a:r>
            <a:r>
              <a:rPr lang="en-GB" b="1" baseline="0" dirty="0" smtClean="0">
                <a:ea typeface="+mn-lt"/>
                <a:cs typeface="+mn-lt"/>
                <a:sym typeface="Wingdings" panose="05000000000000000000" pitchFamily="2" charset="2"/>
              </a:rPr>
              <a:t>FOLEY’S CATHETER</a:t>
            </a:r>
            <a:r>
              <a:rPr lang="en-GB" b="0" baseline="0" dirty="0" smtClean="0">
                <a:ea typeface="+mn-lt"/>
                <a:cs typeface="+mn-lt"/>
                <a:sym typeface="Wingdings" panose="05000000000000000000" pitchFamily="2" charset="2"/>
              </a:rPr>
              <a:t>”.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b="0" baseline="0" dirty="0" smtClean="0">
                <a:ea typeface="+mn-lt"/>
                <a:cs typeface="+mn-lt"/>
                <a:sym typeface="Wingdings" panose="05000000000000000000" pitchFamily="2" charset="2"/>
              </a:rPr>
              <a:t>3) SEVERE cases: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b="0" baseline="0" dirty="0" smtClean="0">
                <a:ea typeface="+mn-lt"/>
                <a:cs typeface="+mn-lt"/>
                <a:sym typeface="Wingdings" panose="05000000000000000000" pitchFamily="2" charset="2"/>
              </a:rPr>
              <a:t>a) Stop enteral nutrition to avoid GI overload.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b="0" baseline="0" dirty="0" smtClean="0">
                <a:ea typeface="+mn-lt"/>
                <a:cs typeface="+mn-lt"/>
                <a:sym typeface="Wingdings" panose="05000000000000000000" pitchFamily="2" charset="2"/>
              </a:rPr>
              <a:t>b) Medication “</a:t>
            </a:r>
            <a:r>
              <a:rPr lang="en-GB" b="1" baseline="0" dirty="0" smtClean="0">
                <a:ea typeface="+mn-lt"/>
                <a:cs typeface="+mn-lt"/>
                <a:sym typeface="Wingdings" panose="05000000000000000000" pitchFamily="2" charset="2"/>
              </a:rPr>
              <a:t>Temporary Neuromuscular Blockage </a:t>
            </a:r>
            <a:r>
              <a:rPr lang="en-GB" b="0" baseline="0" dirty="0" smtClean="0">
                <a:ea typeface="+mn-lt"/>
                <a:cs typeface="+mn-lt"/>
                <a:sym typeface="Wingdings" panose="05000000000000000000" pitchFamily="2" charset="2"/>
              </a:rPr>
              <a:t> to paralysis of abdominal wall muscles  improve the elasticity of abdominal wall  decreasing the intra- abdominal pressure“.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b="0" baseline="0" dirty="0" smtClean="0">
                <a:ea typeface="+mn-lt"/>
                <a:cs typeface="+mn-lt"/>
                <a:sym typeface="Wingdings" panose="05000000000000000000" pitchFamily="2" charset="2"/>
              </a:rPr>
              <a:t>c) Surgery “</a:t>
            </a:r>
            <a:r>
              <a:rPr lang="en-GB" b="1" baseline="0" dirty="0" err="1" smtClean="0">
                <a:ea typeface="+mn-lt"/>
                <a:cs typeface="+mn-lt"/>
                <a:sym typeface="Wingdings" panose="05000000000000000000" pitchFamily="2" charset="2"/>
              </a:rPr>
              <a:t>Decompressive</a:t>
            </a:r>
            <a:r>
              <a:rPr lang="en-GB" b="1" baseline="0" dirty="0" smtClean="0">
                <a:ea typeface="+mn-lt"/>
                <a:cs typeface="+mn-lt"/>
                <a:sym typeface="Wingdings" panose="05000000000000000000" pitchFamily="2" charset="2"/>
              </a:rPr>
              <a:t> surgery</a:t>
            </a:r>
            <a:r>
              <a:rPr lang="en-GB" b="0" baseline="0" dirty="0" smtClean="0">
                <a:ea typeface="+mn-lt"/>
                <a:cs typeface="+mn-lt"/>
                <a:sym typeface="Wingdings" panose="05000000000000000000" pitchFamily="2" charset="2"/>
              </a:rPr>
              <a:t>”  midline incision, 2 drain tubes to drainage of fluid, then spread the </a:t>
            </a:r>
            <a:r>
              <a:rPr lang="en-GB" b="0" baseline="0" dirty="0" err="1" smtClean="0">
                <a:ea typeface="+mn-lt"/>
                <a:cs typeface="+mn-lt"/>
                <a:sym typeface="Wingdings" panose="05000000000000000000" pitchFamily="2" charset="2"/>
              </a:rPr>
              <a:t>guoze</a:t>
            </a:r>
            <a:r>
              <a:rPr lang="en-GB" b="0" baseline="0" dirty="0" smtClean="0">
                <a:ea typeface="+mn-lt"/>
                <a:cs typeface="+mn-lt"/>
                <a:sym typeface="Wingdings" panose="05000000000000000000" pitchFamily="2" charset="2"/>
              </a:rPr>
              <a:t> , then sterile drape used to cover wound.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b="0" baseline="0" dirty="0" smtClean="0">
              <a:ea typeface="+mn-lt"/>
              <a:cs typeface="+mn-lt"/>
              <a:sym typeface="Wingdings" panose="05000000000000000000" pitchFamily="2" charset="2"/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b="0" baseline="0" dirty="0" smtClean="0">
                <a:ea typeface="+mn-lt"/>
                <a:cs typeface="+mn-lt"/>
                <a:sym typeface="Wingdings" panose="05000000000000000000" pitchFamily="2" charset="2"/>
              </a:rPr>
              <a:t>Complication after </a:t>
            </a:r>
            <a:r>
              <a:rPr lang="en-GB" b="0" baseline="0" dirty="0" err="1" smtClean="0">
                <a:ea typeface="+mn-lt"/>
                <a:cs typeface="+mn-lt"/>
                <a:sym typeface="Wingdings" panose="05000000000000000000" pitchFamily="2" charset="2"/>
              </a:rPr>
              <a:t>decompressive</a:t>
            </a:r>
            <a:r>
              <a:rPr lang="en-GB" b="0" baseline="0" dirty="0" smtClean="0">
                <a:ea typeface="+mn-lt"/>
                <a:cs typeface="+mn-lt"/>
                <a:sym typeface="Wingdings" panose="05000000000000000000" pitchFamily="2" charset="2"/>
              </a:rPr>
              <a:t> surgery: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b="0" baseline="0" dirty="0" smtClean="0">
                <a:ea typeface="+mn-lt"/>
                <a:cs typeface="+mn-lt"/>
                <a:sym typeface="Wingdings" panose="05000000000000000000" pitchFamily="2" charset="2"/>
              </a:rPr>
              <a:t>Reperfusion syndrome (damage of tissues and organs after restoration of blood flow, prolonged ischemic state lead to direct toxicity to the tissues.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b="0" baseline="0" dirty="0" smtClean="0">
                <a:ea typeface="+mn-lt"/>
                <a:cs typeface="+mn-lt"/>
                <a:sym typeface="Wingdings" panose="05000000000000000000" pitchFamily="2" charset="2"/>
              </a:rPr>
              <a:t>This can be prevented by giving </a:t>
            </a:r>
            <a:r>
              <a:rPr lang="en-GB" b="1" baseline="0" dirty="0" smtClean="0">
                <a:ea typeface="+mn-lt"/>
                <a:cs typeface="+mn-lt"/>
                <a:sym typeface="Wingdings" panose="05000000000000000000" pitchFamily="2" charset="2"/>
              </a:rPr>
              <a:t>fluid replacements </a:t>
            </a:r>
            <a:r>
              <a:rPr lang="en-GB" b="0" baseline="0" dirty="0" smtClean="0">
                <a:ea typeface="+mn-lt"/>
                <a:cs typeface="+mn-lt"/>
                <a:sym typeface="Wingdings" panose="05000000000000000000" pitchFamily="2" charset="2"/>
              </a:rPr>
              <a:t>immediately after decompression, to wash away the excess free radicals.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arenR"/>
              <a:tabLst/>
              <a:defRPr/>
            </a:pPr>
            <a:endParaRPr lang="en-US" b="0" baseline="0" dirty="0" smtClean="0">
              <a:sym typeface="Wingdings" panose="05000000000000000000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38DC89-1044-4175-8A59-6A73974B4E0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1375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Liver cirrhosis </a:t>
            </a:r>
            <a:r>
              <a:rPr lang="en-US" dirty="0" smtClean="0">
                <a:sym typeface="Wingdings" panose="05000000000000000000" pitchFamily="2" charset="2"/>
              </a:rPr>
              <a:t> compress vessels</a:t>
            </a:r>
          </a:p>
          <a:p>
            <a:r>
              <a:rPr lang="en-US" dirty="0" err="1" smtClean="0">
                <a:sym typeface="Wingdings" panose="05000000000000000000" pitchFamily="2" charset="2"/>
              </a:rPr>
              <a:t>Atelachtasis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38DC89-1044-4175-8A59-6A73974B4E0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6247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4170" indent="-344170"/>
            <a:r>
              <a:rPr lang="en-GB" sz="1200" b="1" dirty="0" smtClean="0">
                <a:cs typeface="Arial"/>
              </a:rPr>
              <a:t>Percutaneous drainage</a:t>
            </a:r>
            <a:r>
              <a:rPr lang="en-GB" sz="1200" dirty="0" smtClean="0">
                <a:cs typeface="Arial"/>
              </a:rPr>
              <a:t> is </a:t>
            </a:r>
            <a:r>
              <a:rPr lang="en-GB" sz="1200" dirty="0" smtClean="0">
                <a:ea typeface="+mn-lt"/>
                <a:cs typeface="+mn-lt"/>
              </a:rPr>
              <a:t>a </a:t>
            </a:r>
            <a:r>
              <a:rPr lang="en-GB" sz="1200" dirty="0" err="1" smtClean="0">
                <a:ea typeface="+mn-lt"/>
                <a:cs typeface="+mn-lt"/>
              </a:rPr>
              <a:t>decompressive</a:t>
            </a:r>
            <a:r>
              <a:rPr lang="en-GB" sz="1200" dirty="0" smtClean="0">
                <a:ea typeface="+mn-lt"/>
                <a:cs typeface="+mn-lt"/>
              </a:rPr>
              <a:t> procedure </a:t>
            </a:r>
            <a:r>
              <a:rPr lang="en-GB" sz="1200" dirty="0" smtClean="0">
                <a:cs typeface="Arial"/>
              </a:rPr>
              <a:t>used </a:t>
            </a:r>
            <a:r>
              <a:rPr lang="en-GB" sz="1200" dirty="0" smtClean="0">
                <a:solidFill>
                  <a:srgbClr val="FF0000"/>
                </a:solidFill>
                <a:cs typeface="Arial"/>
              </a:rPr>
              <a:t>for; abscesses, ascites, or any free fluid in the abdominal compartment.</a:t>
            </a:r>
            <a:endParaRPr lang="en-GB" sz="1200" dirty="0" smtClean="0">
              <a:solidFill>
                <a:srgbClr val="FF0000"/>
              </a:solidFill>
              <a:ea typeface="+mn-lt"/>
              <a:cs typeface="+mn-lt"/>
            </a:endParaRPr>
          </a:p>
          <a:p>
            <a:pPr marL="0" indent="0">
              <a:buNone/>
            </a:pPr>
            <a:r>
              <a:rPr lang="en-GB" sz="1200" dirty="0" smtClean="0">
                <a:cs typeface="Arial"/>
              </a:rPr>
              <a:t>    -These patients are identified by bedside </a:t>
            </a:r>
            <a:r>
              <a:rPr lang="en-GB" sz="1200" b="1" dirty="0" smtClean="0">
                <a:cs typeface="Arial"/>
              </a:rPr>
              <a:t>ultrasound</a:t>
            </a:r>
            <a:r>
              <a:rPr lang="en-GB" sz="1200" dirty="0" smtClean="0">
                <a:cs typeface="Arial"/>
              </a:rPr>
              <a:t>.</a:t>
            </a:r>
            <a:endParaRPr lang="en-US" sz="1200" dirty="0" smtClean="0">
              <a:cs typeface="Arial"/>
            </a:endParaRPr>
          </a:p>
          <a:p>
            <a:pPr marL="0" indent="0">
              <a:buNone/>
            </a:pPr>
            <a:r>
              <a:rPr lang="en-GB" sz="1200" dirty="0" smtClean="0">
                <a:cs typeface="Arial"/>
              </a:rPr>
              <a:t>    -The morbidity of a laparotomy is avoided.</a:t>
            </a:r>
            <a:endParaRPr lang="en-GB" sz="1200" dirty="0" smtClean="0">
              <a:ea typeface="+mn-lt"/>
              <a:cs typeface="+mn-lt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38DC89-1044-4175-8A59-6A73974B4E0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8333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4170" indent="-344170"/>
            <a:r>
              <a:rPr lang="en-GB" sz="1200" dirty="0" smtClean="0">
                <a:ea typeface="+mn-lt"/>
                <a:cs typeface="+mn-lt"/>
              </a:rPr>
              <a:t>With decompression, </a:t>
            </a:r>
            <a:r>
              <a:rPr lang="en-GB" sz="1200" b="1" dirty="0" smtClean="0">
                <a:ea typeface="+mn-lt"/>
                <a:cs typeface="+mn-lt"/>
              </a:rPr>
              <a:t>organ dysfunction</a:t>
            </a:r>
            <a:r>
              <a:rPr lang="en-GB" sz="1200" dirty="0" smtClean="0">
                <a:ea typeface="+mn-lt"/>
                <a:cs typeface="+mn-lt"/>
              </a:rPr>
              <a:t> may improve rapidly.</a:t>
            </a:r>
          </a:p>
          <a:p>
            <a:pPr marL="344170" indent="-344170"/>
            <a:r>
              <a:rPr lang="en-GB" sz="1200" dirty="0" smtClean="0">
                <a:ea typeface="+mn-lt"/>
                <a:cs typeface="+mn-lt"/>
              </a:rPr>
              <a:t>The diaphragmatic excursion can increase, leading to </a:t>
            </a:r>
            <a:r>
              <a:rPr lang="en-GB" sz="1200" b="1" dirty="0" smtClean="0">
                <a:ea typeface="+mn-lt"/>
                <a:cs typeface="+mn-lt"/>
              </a:rPr>
              <a:t>improved ventilation</a:t>
            </a:r>
            <a:r>
              <a:rPr lang="en-GB" sz="1200" dirty="0" smtClean="0">
                <a:ea typeface="+mn-lt"/>
                <a:cs typeface="+mn-lt"/>
              </a:rPr>
              <a:t> and </a:t>
            </a:r>
            <a:r>
              <a:rPr lang="en-GB" sz="1200" b="1" dirty="0" smtClean="0">
                <a:ea typeface="+mn-lt"/>
                <a:cs typeface="+mn-lt"/>
              </a:rPr>
              <a:t>reduction of peak airway pressures</a:t>
            </a:r>
            <a:r>
              <a:rPr lang="en-GB" sz="1200" dirty="0" smtClean="0">
                <a:ea typeface="+mn-lt"/>
                <a:cs typeface="+mn-lt"/>
              </a:rPr>
              <a:t>.</a:t>
            </a:r>
            <a:endParaRPr lang="en-US" sz="1200" dirty="0" smtClean="0">
              <a:ea typeface="+mn-lt"/>
              <a:cs typeface="+mn-lt"/>
            </a:endParaRPr>
          </a:p>
          <a:p>
            <a:pPr marL="344170" indent="-344170"/>
            <a:r>
              <a:rPr lang="en-GB" sz="1200" dirty="0" smtClean="0">
                <a:ea typeface="+mn-lt"/>
                <a:cs typeface="+mn-lt"/>
              </a:rPr>
              <a:t>As the compression of the IVC and circulatory system are resolved, there is an improvement in the cardiac output, and we are able to </a:t>
            </a:r>
            <a:r>
              <a:rPr lang="en-GB" sz="1200" b="1" dirty="0" smtClean="0">
                <a:ea typeface="+mn-lt"/>
                <a:cs typeface="+mn-lt"/>
              </a:rPr>
              <a:t>wean</a:t>
            </a:r>
            <a:r>
              <a:rPr lang="en-GB" sz="1200" dirty="0" smtClean="0">
                <a:ea typeface="+mn-lt"/>
                <a:cs typeface="+mn-lt"/>
              </a:rPr>
              <a:t> patients off vasopressor and inotropic support.</a:t>
            </a:r>
            <a:endParaRPr lang="en-GB" sz="1200" dirty="0" smtClean="0">
              <a:cs typeface="Arial" panose="020B0604020202020204"/>
            </a:endParaRPr>
          </a:p>
          <a:p>
            <a:pPr marL="344170" indent="-344170"/>
            <a:r>
              <a:rPr lang="en-GB" sz="1200" dirty="0" smtClean="0">
                <a:ea typeface="+mn-lt"/>
                <a:cs typeface="+mn-lt"/>
              </a:rPr>
              <a:t>Acute kidney injury is reversed with less compression of the renal arteries and ureters.</a:t>
            </a:r>
          </a:p>
          <a:p>
            <a:pPr marL="344170" indent="-344170"/>
            <a:endParaRPr lang="en-GB" sz="1200" dirty="0" smtClean="0">
              <a:ea typeface="+mn-lt"/>
              <a:cs typeface="+mn-lt"/>
            </a:endParaRPr>
          </a:p>
          <a:p>
            <a:pPr marL="342900" indent="-342900"/>
            <a:r>
              <a:rPr lang="en-GB" sz="1200" b="1" dirty="0" smtClean="0">
                <a:ea typeface="+mn-lt"/>
                <a:cs typeface="+mn-lt"/>
              </a:rPr>
              <a:t>Abdominal wall closure</a:t>
            </a:r>
            <a:r>
              <a:rPr lang="en-GB" sz="1200" dirty="0" smtClean="0">
                <a:ea typeface="+mn-lt"/>
                <a:cs typeface="+mn-lt"/>
              </a:rPr>
              <a:t> should be attempted </a:t>
            </a:r>
            <a:r>
              <a:rPr lang="en-GB" sz="1200" b="1" dirty="0" smtClean="0">
                <a:ea typeface="+mn-lt"/>
                <a:cs typeface="+mn-lt"/>
              </a:rPr>
              <a:t>every 48 to 72 hours</a:t>
            </a:r>
            <a:r>
              <a:rPr lang="en-GB" sz="1200" dirty="0" smtClean="0">
                <a:ea typeface="+mn-lt"/>
                <a:cs typeface="+mn-lt"/>
              </a:rPr>
              <a:t> until the fascia can be </a:t>
            </a:r>
            <a:r>
              <a:rPr lang="en-GB" sz="1200" dirty="0" err="1" smtClean="0">
                <a:ea typeface="+mn-lt"/>
                <a:cs typeface="+mn-lt"/>
              </a:rPr>
              <a:t>reapproximated</a:t>
            </a:r>
            <a:r>
              <a:rPr lang="en-GB" sz="1200" dirty="0" smtClean="0">
                <a:ea typeface="+mn-lt"/>
                <a:cs typeface="+mn-lt"/>
              </a:rPr>
              <a:t>.</a:t>
            </a:r>
            <a:endParaRPr lang="en-GB" dirty="0" smtClean="0"/>
          </a:p>
          <a:p>
            <a:pPr marL="342900" indent="-342900"/>
            <a:r>
              <a:rPr lang="en-GB" sz="1200" dirty="0" smtClean="0">
                <a:ea typeface="+mn-lt"/>
                <a:cs typeface="+mn-lt"/>
              </a:rPr>
              <a:t>If the abdomen cannot be closed </a:t>
            </a:r>
            <a:r>
              <a:rPr lang="en-GB" sz="1200" b="1" dirty="0" smtClean="0">
                <a:ea typeface="+mn-lt"/>
                <a:cs typeface="+mn-lt"/>
              </a:rPr>
              <a:t>within 5 to 7 days</a:t>
            </a:r>
            <a:r>
              <a:rPr lang="en-GB" sz="1200" dirty="0" smtClean="0">
                <a:ea typeface="+mn-lt"/>
                <a:cs typeface="+mn-lt"/>
              </a:rPr>
              <a:t> , a large </a:t>
            </a:r>
            <a:r>
              <a:rPr lang="en-GB" sz="1200" b="1" dirty="0" smtClean="0">
                <a:ea typeface="+mn-lt"/>
                <a:cs typeface="+mn-lt"/>
              </a:rPr>
              <a:t>incisional hernia</a:t>
            </a:r>
            <a:r>
              <a:rPr lang="en-GB" sz="1200" dirty="0" smtClean="0">
                <a:ea typeface="+mn-lt"/>
                <a:cs typeface="+mn-lt"/>
              </a:rPr>
              <a:t> is the net result.</a:t>
            </a:r>
          </a:p>
          <a:p>
            <a:pPr marL="344170" indent="-344170"/>
            <a:r>
              <a:rPr lang="en-GB" sz="1200" dirty="0" smtClean="0">
                <a:cs typeface="Arial"/>
              </a:rPr>
              <a:t>The goal of the operative team is </a:t>
            </a:r>
            <a:r>
              <a:rPr lang="en-GB" sz="1200" b="1" dirty="0" smtClean="0">
                <a:cs typeface="Arial"/>
              </a:rPr>
              <a:t>to close the abdomen as quickly as possible, </a:t>
            </a:r>
            <a:r>
              <a:rPr lang="en-GB" sz="1200" dirty="0" smtClean="0">
                <a:cs typeface="Arial"/>
              </a:rPr>
              <a:t>to minimize morbidity and cost of care. </a:t>
            </a:r>
            <a:endParaRPr lang="en-GB" sz="1200" dirty="0" smtClean="0">
              <a:ea typeface="+mn-lt"/>
              <a:cs typeface="+mn-lt"/>
            </a:endParaRPr>
          </a:p>
          <a:p>
            <a:pPr marL="344170" indent="-344170"/>
            <a:endParaRPr lang="en-GB" sz="1200" dirty="0" smtClean="0">
              <a:cs typeface="Arial" panose="020B0604020202020204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38DC89-1044-4175-8A59-6A73974B4E0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1138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Normal Intra abdominal pr. = 5-7mmHg.</a:t>
            </a:r>
          </a:p>
          <a:p>
            <a:r>
              <a:rPr lang="en-US" dirty="0" smtClean="0"/>
              <a:t>Intra abdominal pr. In adults &gt;12mmHg , or in children &gt;10 mmHg  Intra abdominal HTN.</a:t>
            </a:r>
          </a:p>
          <a:p>
            <a:r>
              <a:rPr lang="en-US" dirty="0" smtClean="0"/>
              <a:t>Intra abdominal pr. In adults &gt;20mmHg , or in children &gt;10 mmHg + Organ dysfunction  Abdominal Compartment Syndrome.</a:t>
            </a:r>
          </a:p>
          <a:p>
            <a:endParaRPr lang="en-US" dirty="0" smtClean="0"/>
          </a:p>
          <a:p>
            <a:r>
              <a:rPr lang="en-US" dirty="0" smtClean="0"/>
              <a:t>Types: </a:t>
            </a:r>
          </a:p>
          <a:p>
            <a:r>
              <a:rPr lang="en-US" dirty="0" smtClean="0"/>
              <a:t>1  12-15mmHg.</a:t>
            </a:r>
          </a:p>
          <a:p>
            <a:r>
              <a:rPr lang="en-US" dirty="0" smtClean="0"/>
              <a:t>2  16-20mmHg.</a:t>
            </a:r>
          </a:p>
          <a:p>
            <a:r>
              <a:rPr lang="en-US" dirty="0" smtClean="0"/>
              <a:t>3  21-25mmHg.</a:t>
            </a:r>
          </a:p>
          <a:p>
            <a:r>
              <a:rPr lang="en-US" dirty="0" smtClean="0"/>
              <a:t>4  &gt;25mmHg.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38DC89-1044-4175-8A59-6A73974B4E0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6177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Types: </a:t>
            </a:r>
          </a:p>
          <a:p>
            <a:r>
              <a:rPr lang="en-US" dirty="0" smtClean="0"/>
              <a:t>1  12-15mmHg.</a:t>
            </a:r>
          </a:p>
          <a:p>
            <a:r>
              <a:rPr lang="en-US" dirty="0" smtClean="0"/>
              <a:t>2  16-20mmHg.</a:t>
            </a:r>
          </a:p>
          <a:p>
            <a:r>
              <a:rPr lang="en-US" dirty="0" smtClean="0"/>
              <a:t>3  21-25mmHg.</a:t>
            </a:r>
          </a:p>
          <a:p>
            <a:r>
              <a:rPr lang="en-US" dirty="0" smtClean="0"/>
              <a:t>4  &gt;25mmHg.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IAH is defined as a sustained or repeated pathologic increase in IAP of &gt;12 mmHg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38DC89-1044-4175-8A59-6A73974B4E0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046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800" dirty="0" smtClean="0"/>
              <a:t>Risk</a:t>
            </a:r>
            <a:r>
              <a:rPr lang="en-US" sz="800" baseline="0" dirty="0" smtClean="0"/>
              <a:t> factors </a:t>
            </a:r>
          </a:p>
          <a:p>
            <a:r>
              <a:rPr lang="en-US" sz="800" dirty="0" smtClean="0"/>
              <a:t>acute respiratory failure (especially with elevated intrathoracic pressure)</a:t>
            </a:r>
          </a:p>
          <a:p>
            <a:r>
              <a:rPr lang="en-US" sz="800" dirty="0" smtClean="0"/>
              <a:t>abdominal surgery with fascial closure.</a:t>
            </a:r>
          </a:p>
          <a:p>
            <a:r>
              <a:rPr lang="en-US" sz="800" dirty="0" smtClean="0"/>
              <a:t>major trauma/burns.</a:t>
            </a:r>
          </a:p>
          <a:p>
            <a:r>
              <a:rPr lang="en-US" sz="800" dirty="0" smtClean="0"/>
              <a:t>prone positioning..</a:t>
            </a:r>
          </a:p>
          <a:p>
            <a:r>
              <a:rPr lang="en-US" sz="800" dirty="0" smtClean="0"/>
              <a:t>high BMI.</a:t>
            </a:r>
          </a:p>
          <a:p>
            <a:r>
              <a:rPr lang="en-US" sz="800" dirty="0" smtClean="0"/>
              <a:t>central obesity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38DC89-1044-4175-8A59-6A73974B4E0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6534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0" baseline="0" dirty="0" smtClean="0">
                <a:sym typeface="Wingdings" panose="05000000000000000000" pitchFamily="2" charset="2"/>
              </a:rPr>
              <a:t>Types of </a:t>
            </a:r>
            <a:r>
              <a:rPr lang="en-GB" b="0" dirty="0" smtClean="0">
                <a:ea typeface="+mn-lt"/>
                <a:cs typeface="+mn-lt"/>
              </a:rPr>
              <a:t>Abdominal Compartment Syndrome: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arenR"/>
              <a:tabLst/>
              <a:defRPr/>
            </a:pPr>
            <a:r>
              <a:rPr lang="en-GB" b="0" baseline="0" dirty="0" smtClean="0">
                <a:ea typeface="+mn-lt"/>
                <a:cs typeface="+mn-lt"/>
                <a:sym typeface="Wingdings" panose="05000000000000000000" pitchFamily="2" charset="2"/>
              </a:rPr>
              <a:t>Primary (acute): due to underlying  intra-abdominal pathology (ex: </a:t>
            </a:r>
            <a:r>
              <a:rPr lang="en-GB" b="0" baseline="0" dirty="0" err="1" smtClean="0">
                <a:ea typeface="+mn-lt"/>
                <a:cs typeface="+mn-lt"/>
                <a:sym typeface="Wingdings" panose="05000000000000000000" pitchFamily="2" charset="2"/>
              </a:rPr>
              <a:t>Hemo</a:t>
            </a:r>
            <a:r>
              <a:rPr lang="en-GB" b="0" baseline="0" dirty="0" smtClean="0">
                <a:ea typeface="+mn-lt"/>
                <a:cs typeface="+mn-lt"/>
                <a:sym typeface="Wingdings" panose="05000000000000000000" pitchFamily="2" charset="2"/>
              </a:rPr>
              <a:t>-peritoneum due to intra-abdominal INJURY)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arenR"/>
              <a:tabLst/>
              <a:defRPr/>
            </a:pPr>
            <a:r>
              <a:rPr lang="en-GB" b="0" baseline="0" dirty="0" smtClean="0">
                <a:ea typeface="+mn-lt"/>
                <a:cs typeface="+mn-lt"/>
                <a:sym typeface="Wingdings" panose="05000000000000000000" pitchFamily="2" charset="2"/>
              </a:rPr>
              <a:t>Secondary: No intra-abdominal injury involved (ex: ascites “in acute pancreatitis”, or leakage of gut content “in peptic ulcer perforation”, or blood accumulation “in ruptured aortic aneurysm or ectopic pregnancy”, or fluid over-</a:t>
            </a:r>
            <a:r>
              <a:rPr lang="en-GB" b="0" baseline="0" dirty="0" err="1" smtClean="0">
                <a:ea typeface="+mn-lt"/>
                <a:cs typeface="+mn-lt"/>
                <a:sym typeface="Wingdings" panose="05000000000000000000" pitchFamily="2" charset="2"/>
              </a:rPr>
              <a:t>laod</a:t>
            </a:r>
            <a:r>
              <a:rPr lang="en-GB" b="0" baseline="0" dirty="0" smtClean="0">
                <a:ea typeface="+mn-lt"/>
                <a:cs typeface="+mn-lt"/>
                <a:sym typeface="Wingdings" panose="05000000000000000000" pitchFamily="2" charset="2"/>
              </a:rPr>
              <a:t> ”after massive bl. Transfusion or fluid replacement”).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arenR"/>
              <a:tabLst/>
              <a:defRPr/>
            </a:pPr>
            <a:r>
              <a:rPr lang="en-GB" b="0" baseline="0" dirty="0" smtClean="0">
                <a:ea typeface="+mn-lt"/>
                <a:cs typeface="+mn-lt"/>
                <a:sym typeface="Wingdings" panose="05000000000000000000" pitchFamily="2" charset="2"/>
              </a:rPr>
              <a:t>Chronic: chronic diseases “as cirrhosis, chronic kidney disease with long term peritoneal dialysis, </a:t>
            </a:r>
            <a:r>
              <a:rPr lang="en-GB" b="0" baseline="0" dirty="0" err="1" smtClean="0">
                <a:ea typeface="+mn-lt"/>
                <a:cs typeface="+mn-lt"/>
                <a:sym typeface="Wingdings" panose="05000000000000000000" pitchFamily="2" charset="2"/>
              </a:rPr>
              <a:t>Meig’s</a:t>
            </a:r>
            <a:r>
              <a:rPr lang="en-GB" b="0" baseline="0" dirty="0" smtClean="0">
                <a:ea typeface="+mn-lt"/>
                <a:cs typeface="+mn-lt"/>
                <a:sym typeface="Wingdings" panose="05000000000000000000" pitchFamily="2" charset="2"/>
              </a:rPr>
              <a:t> syndrome, or intra abdominal malignancy”.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38DC89-1044-4175-8A59-6A73974B4E0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0281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1) Increase </a:t>
            </a:r>
            <a:r>
              <a:rPr lang="en-US" dirty="0" err="1" smtClean="0"/>
              <a:t>pr</a:t>
            </a:r>
            <a:r>
              <a:rPr lang="en-US" baseline="0" dirty="0" smtClean="0"/>
              <a:t> on </a:t>
            </a:r>
            <a:r>
              <a:rPr lang="en-US" baseline="0" dirty="0" err="1" smtClean="0"/>
              <a:t>ivc</a:t>
            </a:r>
            <a:r>
              <a:rPr lang="en-US" baseline="0" dirty="0" smtClean="0"/>
              <a:t> </a:t>
            </a:r>
            <a:r>
              <a:rPr lang="en-US" baseline="0" dirty="0" smtClean="0">
                <a:sym typeface="Wingdings" panose="05000000000000000000" pitchFamily="2" charset="2"/>
              </a:rPr>
              <a:t> decreases </a:t>
            </a:r>
            <a:r>
              <a:rPr lang="en-US" baseline="0" dirty="0" err="1" smtClean="0">
                <a:sym typeface="Wingdings" panose="05000000000000000000" pitchFamily="2" charset="2"/>
              </a:rPr>
              <a:t>vr</a:t>
            </a:r>
            <a:r>
              <a:rPr lang="en-US" baseline="0" dirty="0" smtClean="0">
                <a:sym typeface="Wingdings" panose="05000000000000000000" pitchFamily="2" charset="2"/>
              </a:rPr>
              <a:t> to heart  decreases co  decreases </a:t>
            </a:r>
            <a:r>
              <a:rPr lang="en-US" baseline="0" dirty="0" err="1" smtClean="0">
                <a:sym typeface="Wingdings" panose="05000000000000000000" pitchFamily="2" charset="2"/>
              </a:rPr>
              <a:t>bp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</a:p>
          <a:p>
            <a:r>
              <a:rPr lang="en-US" baseline="0" dirty="0" smtClean="0">
                <a:sym typeface="Wingdings" panose="05000000000000000000" pitchFamily="2" charset="2"/>
              </a:rPr>
              <a:t>2) Narrow thoracic space  collapse of the lung  decreases lung </a:t>
            </a:r>
            <a:r>
              <a:rPr lang="en-US" baseline="0" dirty="0" err="1" smtClean="0">
                <a:sym typeface="Wingdings" panose="05000000000000000000" pitchFamily="2" charset="2"/>
              </a:rPr>
              <a:t>vol</a:t>
            </a:r>
            <a:r>
              <a:rPr lang="en-US" baseline="0" dirty="0" smtClean="0">
                <a:sym typeface="Wingdings" panose="05000000000000000000" pitchFamily="2" charset="2"/>
              </a:rPr>
              <a:t>  RDRF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38DC89-1044-4175-8A59-6A73974B4E0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3748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Decrease</a:t>
            </a:r>
            <a:r>
              <a:rPr lang="en-US" baseline="0" dirty="0" smtClean="0"/>
              <a:t> renal blood flow </a:t>
            </a:r>
            <a:r>
              <a:rPr lang="en-US" baseline="0" dirty="0" smtClean="0">
                <a:sym typeface="Wingdings" panose="05000000000000000000" pitchFamily="2" charset="2"/>
              </a:rPr>
              <a:t> decrease GFR  renal failure </a:t>
            </a:r>
            <a:r>
              <a:rPr lang="en-US" baseline="0" dirty="0" smtClean="0">
                <a:sym typeface="Wingdings" panose="05000000000000000000" pitchFamily="2" charset="2"/>
              </a:rPr>
              <a:t> </a:t>
            </a:r>
            <a:r>
              <a:rPr lang="en-US" baseline="0" dirty="0" err="1" smtClean="0">
                <a:sym typeface="Wingdings" panose="05000000000000000000" pitchFamily="2" charset="2"/>
              </a:rPr>
              <a:t>oligouria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38DC89-1044-4175-8A59-6A73974B4E0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1250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Decrease mesenteric </a:t>
            </a:r>
            <a:r>
              <a:rPr lang="en-US" dirty="0" smtClean="0"/>
              <a:t>vessels blood flow</a:t>
            </a:r>
            <a:r>
              <a:rPr lang="en-US" baseline="0" dirty="0" smtClean="0"/>
              <a:t> 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 bowel ischemia </a:t>
            </a:r>
            <a:r>
              <a:rPr lang="en-US" dirty="0" smtClean="0">
                <a:sym typeface="Wingdings" panose="05000000000000000000" pitchFamily="2" charset="2"/>
              </a:rPr>
              <a:t> perforation  </a:t>
            </a:r>
            <a:r>
              <a:rPr lang="en-US" dirty="0" smtClean="0">
                <a:sym typeface="Wingdings" panose="05000000000000000000" pitchFamily="2" charset="2"/>
              </a:rPr>
              <a:t>peritonitis </a:t>
            </a:r>
            <a:r>
              <a:rPr lang="en-US" dirty="0" smtClean="0">
                <a:sym typeface="Wingdings" panose="05000000000000000000" pitchFamily="2" charset="2"/>
              </a:rPr>
              <a:t> more </a:t>
            </a:r>
            <a:r>
              <a:rPr lang="en-US" dirty="0" smtClean="0">
                <a:sym typeface="Wingdings" panose="05000000000000000000" pitchFamily="2" charset="2"/>
              </a:rPr>
              <a:t>fluid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baseline="0" dirty="0" smtClean="0">
                <a:sym typeface="Wingdings" panose="05000000000000000000" pitchFamily="2" charset="2"/>
              </a:rPr>
              <a:t>accumulation  increase intra abdominal </a:t>
            </a:r>
            <a:r>
              <a:rPr lang="en-US" baseline="0" dirty="0" err="1" smtClean="0">
                <a:sym typeface="Wingdings" panose="05000000000000000000" pitchFamily="2" charset="2"/>
              </a:rPr>
              <a:t>pr</a:t>
            </a:r>
            <a:r>
              <a:rPr lang="en-US" baseline="0" dirty="0" smtClean="0">
                <a:sym typeface="Wingdings" panose="05000000000000000000" pitchFamily="2" charset="2"/>
              </a:rPr>
              <a:t>  paralytic ileus </a:t>
            </a:r>
          </a:p>
          <a:p>
            <a:endParaRPr lang="en-US" baseline="0" dirty="0" smtClean="0">
              <a:sym typeface="Wingdings" panose="05000000000000000000" pitchFamily="2" charset="2"/>
            </a:endParaRPr>
          </a:p>
          <a:p>
            <a:r>
              <a:rPr lang="en-US" baseline="0" dirty="0" smtClean="0">
                <a:sym typeface="Wingdings" panose="05000000000000000000" pitchFamily="2" charset="2"/>
              </a:rPr>
              <a:t>Liver  detoxification impaired  increases lactate  metabolic acidosis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38DC89-1044-4175-8A59-6A73974B4E0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3859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increases ICP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Decrease</a:t>
            </a:r>
            <a:r>
              <a:rPr lang="en-US" baseline="0" dirty="0" smtClean="0"/>
              <a:t> in cerebral perfusion </a:t>
            </a:r>
            <a:r>
              <a:rPr lang="en-US" baseline="0" dirty="0" smtClean="0">
                <a:sym typeface="Wingdings" panose="05000000000000000000" pitchFamily="2" charset="2"/>
              </a:rPr>
              <a:t> hypoxic encephalopathy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38DC89-1044-4175-8A59-6A73974B4E0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7827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7B7810A5-1A13-4087-8DFA-155E6E5B5D73}" type="datetimeFigureOut">
              <a:rPr lang="tr-TR" smtClean="0"/>
              <a:t>11.10.2023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600CBFCC-E1FF-473E-BF42-70E7405CF1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107051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t>11.10.2023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922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t>11.10.2023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451770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t>11.10.2023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642639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t>11.10.2023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866758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t>11.10.2023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149225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t>11.10.2023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191088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t>11.10.2023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t>‹#›</a:t>
            </a:fld>
            <a:endParaRPr lang="tr-TR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9780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t>11.10.2023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62401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t>11.10.2023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13323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t>11.10.2023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90517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t>11.10.2023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23786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t>11.10.2023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32103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t>11.10.2023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76637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t>11.10.2023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13116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t>11.10.2023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51769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t>11.10.2023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32082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B7810A5-1A13-4087-8DFA-155E6E5B5D73}" type="datetimeFigureOut">
              <a:rPr lang="tr-TR" smtClean="0"/>
              <a:t>11.10.2023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00CBFCC-E1FF-473E-BF42-70E7405CF1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29105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92" r:id="rId1"/>
    <p:sldLayoutId id="2147483993" r:id="rId2"/>
    <p:sldLayoutId id="2147483994" r:id="rId3"/>
    <p:sldLayoutId id="2147483995" r:id="rId4"/>
    <p:sldLayoutId id="2147483996" r:id="rId5"/>
    <p:sldLayoutId id="2147483997" r:id="rId6"/>
    <p:sldLayoutId id="2147483998" r:id="rId7"/>
    <p:sldLayoutId id="2147483999" r:id="rId8"/>
    <p:sldLayoutId id="2147484000" r:id="rId9"/>
    <p:sldLayoutId id="2147484001" r:id="rId10"/>
    <p:sldLayoutId id="2147484002" r:id="rId11"/>
    <p:sldLayoutId id="2147484003" r:id="rId12"/>
    <p:sldLayoutId id="2147484004" r:id="rId13"/>
    <p:sldLayoutId id="2147484005" r:id="rId14"/>
    <p:sldLayoutId id="2147484006" r:id="rId15"/>
    <p:sldLayoutId id="2147484007" r:id="rId16"/>
    <p:sldLayoutId id="214748400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B28281-3783-403A-B1AB-0182A003DF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386" y="224805"/>
            <a:ext cx="10388023" cy="206998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600" b="1" dirty="0" smtClean="0">
                <a:solidFill>
                  <a:srgbClr val="FF0000"/>
                </a:solidFill>
                <a:cs typeface="Arial"/>
              </a:rPr>
              <a:t>Abdominal </a:t>
            </a:r>
            <a:r>
              <a:rPr lang="tr-TR" sz="6600" b="1" dirty="0" smtClean="0">
                <a:solidFill>
                  <a:srgbClr val="FF0000"/>
                </a:solidFill>
                <a:cs typeface="Arial"/>
              </a:rPr>
              <a:t>Compartment </a:t>
            </a:r>
            <a:r>
              <a:rPr lang="tr-TR" sz="6600" b="1" dirty="0">
                <a:solidFill>
                  <a:srgbClr val="FF0000"/>
                </a:solidFill>
                <a:cs typeface="Arial"/>
              </a:rPr>
              <a:t>Syndrome</a:t>
            </a:r>
            <a:endParaRPr lang="tr-TR" sz="6600" dirty="0">
              <a:solidFill>
                <a:srgbClr val="FF0000"/>
              </a:solidFill>
              <a:cs typeface="Arial" panose="020B060402020202020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6F22AC-6582-4BCC-BA96-4B5E7DEC98A9}"/>
              </a:ext>
            </a:extLst>
          </p:cNvPr>
          <p:cNvSpPr txBox="1"/>
          <p:nvPr/>
        </p:nvSpPr>
        <p:spPr>
          <a:xfrm>
            <a:off x="684386" y="3795989"/>
            <a:ext cx="3609975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dirty="0">
                <a:cs typeface="Arial"/>
              </a:rPr>
              <a:t>Done By</a:t>
            </a:r>
            <a:r>
              <a:rPr lang="en-GB" sz="2400" dirty="0" smtClean="0">
                <a:cs typeface="Arial"/>
              </a:rPr>
              <a:t>:</a:t>
            </a:r>
            <a:endParaRPr lang="en-GB" sz="2400" dirty="0">
              <a:cs typeface="Arial"/>
            </a:endParaRPr>
          </a:p>
          <a:p>
            <a:r>
              <a:rPr lang="en-GB" sz="2400" dirty="0" err="1" smtClean="0">
                <a:cs typeface="Arial"/>
              </a:rPr>
              <a:t>Seeveen</a:t>
            </a:r>
            <a:r>
              <a:rPr lang="en-GB" sz="2400" dirty="0" smtClean="0">
                <a:cs typeface="Arial"/>
              </a:rPr>
              <a:t> </a:t>
            </a:r>
            <a:r>
              <a:rPr lang="en-GB" sz="2400" dirty="0" err="1" smtClean="0">
                <a:cs typeface="Arial"/>
              </a:rPr>
              <a:t>Hanieh</a:t>
            </a:r>
            <a:r>
              <a:rPr lang="en-GB" sz="2400" dirty="0" smtClean="0">
                <a:cs typeface="Arial"/>
              </a:rPr>
              <a:t> </a:t>
            </a:r>
          </a:p>
          <a:p>
            <a:r>
              <a:rPr lang="en-GB" sz="2400" dirty="0" err="1" smtClean="0">
                <a:cs typeface="Arial"/>
              </a:rPr>
              <a:t>Nayfeh</a:t>
            </a:r>
            <a:r>
              <a:rPr lang="en-GB" sz="2400" dirty="0" smtClean="0">
                <a:cs typeface="Arial"/>
              </a:rPr>
              <a:t> Al-Momani</a:t>
            </a:r>
            <a:endParaRPr lang="en-GB" sz="2400" dirty="0">
              <a:cs typeface="Arial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3550" y="1638300"/>
            <a:ext cx="2838450" cy="5219700"/>
          </a:xfrm>
          <a:prstGeom prst="rect">
            <a:avLst/>
          </a:prstGeom>
        </p:spPr>
      </p:pic>
      <p:pic>
        <p:nvPicPr>
          <p:cNvPr id="1026" name="Picture 2" descr="Abdominal Pressure Monitoring — From New to I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1967" y="2879556"/>
            <a:ext cx="5427540" cy="315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37265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1EB46C-B831-455D-9AB9-750D885FDD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0476" y="936787"/>
            <a:ext cx="10950465" cy="636898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4170" indent="-344170"/>
            <a:r>
              <a:rPr lang="en-GB" sz="2400" b="1" u="sng" dirty="0">
                <a:solidFill>
                  <a:srgbClr val="FF0000"/>
                </a:solidFill>
                <a:ea typeface="+mn-lt"/>
                <a:cs typeface="+mn-lt"/>
              </a:rPr>
              <a:t>Ileus</a:t>
            </a:r>
            <a:r>
              <a:rPr lang="en-GB" sz="2400" dirty="0">
                <a:ea typeface="+mn-lt"/>
                <a:cs typeface="+mn-lt"/>
              </a:rPr>
              <a:t> :any process that decreases or impairs the normal transit of bowel contents (paralytic, mechanical, or pseudo-obstructive ileus) can </a:t>
            </a:r>
            <a:r>
              <a:rPr lang="en-GB" sz="2400" dirty="0">
                <a:solidFill>
                  <a:srgbClr val="FF0000"/>
                </a:solidFill>
                <a:ea typeface="+mn-lt"/>
                <a:cs typeface="+mn-lt"/>
              </a:rPr>
              <a:t>produce accumulation of luminal contents leading to bowel distension and an </a:t>
            </a:r>
            <a:r>
              <a:rPr lang="en-GB" sz="2400" b="1" dirty="0">
                <a:solidFill>
                  <a:srgbClr val="FF0000"/>
                </a:solidFill>
                <a:ea typeface="+mn-lt"/>
                <a:cs typeface="+mn-lt"/>
              </a:rPr>
              <a:t>increase in IAP</a:t>
            </a:r>
            <a:r>
              <a:rPr lang="en-GB" sz="2400" dirty="0">
                <a:solidFill>
                  <a:srgbClr val="FF0000"/>
                </a:solidFill>
                <a:ea typeface="+mn-lt"/>
                <a:cs typeface="+mn-lt"/>
              </a:rPr>
              <a:t>.</a:t>
            </a:r>
            <a:endParaRPr lang="en-GB" sz="2400" dirty="0">
              <a:solidFill>
                <a:srgbClr val="FF0000"/>
              </a:solidFill>
              <a:cs typeface="Arial" panose="020B0604020202020204"/>
            </a:endParaRPr>
          </a:p>
          <a:p>
            <a:pPr marL="344170" indent="-344170"/>
            <a:r>
              <a:rPr lang="en-GB" sz="2400" b="1" u="sng" dirty="0">
                <a:solidFill>
                  <a:srgbClr val="FF0000"/>
                </a:solidFill>
                <a:ea typeface="+mn-lt"/>
                <a:cs typeface="+mn-lt"/>
              </a:rPr>
              <a:t>Liver cirrhosis</a:t>
            </a:r>
            <a:r>
              <a:rPr lang="en-GB" sz="2400" u="sng" dirty="0">
                <a:solidFill>
                  <a:srgbClr val="FF0000"/>
                </a:solidFill>
                <a:ea typeface="+mn-lt"/>
                <a:cs typeface="+mn-lt"/>
              </a:rPr>
              <a:t>: </a:t>
            </a:r>
            <a:r>
              <a:rPr lang="en-GB" sz="2400" dirty="0">
                <a:ea typeface="+mn-lt"/>
                <a:cs typeface="+mn-lt"/>
              </a:rPr>
              <a:t>patients with </a:t>
            </a:r>
            <a:r>
              <a:rPr lang="en-GB" sz="2400" dirty="0">
                <a:solidFill>
                  <a:srgbClr val="FF0000"/>
                </a:solidFill>
                <a:ea typeface="+mn-lt"/>
                <a:cs typeface="+mn-lt"/>
              </a:rPr>
              <a:t>higher amounts of ascites </a:t>
            </a:r>
            <a:r>
              <a:rPr lang="en-GB" sz="2400" dirty="0">
                <a:ea typeface="+mn-lt"/>
                <a:cs typeface="+mn-lt"/>
              </a:rPr>
              <a:t>at baseline are at higher risk of developing ACS if abdominal pressure is increased by another cause.</a:t>
            </a:r>
          </a:p>
          <a:p>
            <a:pPr marL="344170" indent="-344170"/>
            <a:r>
              <a:rPr lang="en-GB" sz="2400" b="1" u="sng" dirty="0" err="1">
                <a:solidFill>
                  <a:srgbClr val="FF0000"/>
                </a:solidFill>
                <a:ea typeface="+mn-lt"/>
                <a:cs typeface="+mn-lt"/>
              </a:rPr>
              <a:t>Hemoperitoneum</a:t>
            </a:r>
            <a:r>
              <a:rPr lang="en-GB" sz="2400" dirty="0">
                <a:ea typeface="+mn-lt"/>
                <a:cs typeface="+mn-lt"/>
              </a:rPr>
              <a:t> produced by a </a:t>
            </a:r>
            <a:r>
              <a:rPr lang="en-GB" sz="2400" dirty="0">
                <a:solidFill>
                  <a:srgbClr val="FF0000"/>
                </a:solidFill>
                <a:ea typeface="+mn-lt"/>
                <a:cs typeface="+mn-lt"/>
              </a:rPr>
              <a:t>ruptured abdominal aortic aneurysm, arterial or venous trauma, or ruptured hepatic tumours. </a:t>
            </a:r>
          </a:p>
          <a:p>
            <a:pPr marL="344170" indent="-344170"/>
            <a:r>
              <a:rPr lang="en-GB" sz="2400" b="1" u="sng" dirty="0">
                <a:solidFill>
                  <a:srgbClr val="FF0000"/>
                </a:solidFill>
                <a:ea typeface="+mn-lt"/>
                <a:cs typeface="+mn-lt"/>
              </a:rPr>
              <a:t>Pneumoperitoneum</a:t>
            </a:r>
            <a:r>
              <a:rPr lang="en-GB" sz="2400" dirty="0">
                <a:ea typeface="+mn-lt"/>
                <a:cs typeface="+mn-lt"/>
              </a:rPr>
              <a:t> this can arise from progression of a pathophysiological process, such as peptic ulcer disease or diverticulitis</a:t>
            </a:r>
            <a:r>
              <a:rPr lang="en-GB" sz="2400" dirty="0">
                <a:solidFill>
                  <a:srgbClr val="FF0000"/>
                </a:solidFill>
                <a:ea typeface="+mn-lt"/>
                <a:cs typeface="+mn-lt"/>
              </a:rPr>
              <a:t>, that leads to a perforated viscus</a:t>
            </a:r>
            <a:r>
              <a:rPr lang="en-GB" sz="2400" dirty="0">
                <a:ea typeface="+mn-lt"/>
                <a:cs typeface="+mn-lt"/>
              </a:rPr>
              <a:t>.</a:t>
            </a:r>
            <a:endParaRPr lang="en-GB" sz="24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653228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1EB46C-B831-455D-9AB9-750D885FDD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2360" y="657634"/>
            <a:ext cx="10874265" cy="6445189"/>
          </a:xfrm>
        </p:spPr>
        <p:txBody>
          <a:bodyPr anchor="t">
            <a:normAutofit/>
          </a:bodyPr>
          <a:lstStyle/>
          <a:p>
            <a:pPr marL="344170" indent="-344170"/>
            <a:r>
              <a:rPr lang="en-GB" sz="3600" b="1" dirty="0">
                <a:solidFill>
                  <a:srgbClr val="FF0000"/>
                </a:solidFill>
                <a:ea typeface="+mn-lt"/>
                <a:cs typeface="+mn-lt"/>
              </a:rPr>
              <a:t>Secondary causes </a:t>
            </a:r>
            <a:endParaRPr lang="en-GB" sz="3600" b="1" dirty="0">
              <a:solidFill>
                <a:srgbClr val="FF0000"/>
              </a:solidFill>
              <a:cs typeface="Arial" panose="020B0604020202020204"/>
            </a:endParaRPr>
          </a:p>
          <a:p>
            <a:pPr marL="344170" indent="-344170"/>
            <a:r>
              <a:rPr lang="en-GB" sz="2200" dirty="0">
                <a:ea typeface="+mn-lt"/>
                <a:cs typeface="+mn-lt"/>
              </a:rPr>
              <a:t>Are due to </a:t>
            </a:r>
            <a:r>
              <a:rPr lang="en-GB" sz="2200" b="1" dirty="0">
                <a:solidFill>
                  <a:srgbClr val="FF0000"/>
                </a:solidFill>
                <a:ea typeface="+mn-lt"/>
                <a:cs typeface="+mn-lt"/>
              </a:rPr>
              <a:t>tense</a:t>
            </a:r>
            <a:r>
              <a:rPr lang="en-GB" sz="2200" dirty="0">
                <a:solidFill>
                  <a:srgbClr val="FF0000"/>
                </a:solidFill>
                <a:ea typeface="+mn-lt"/>
                <a:cs typeface="+mn-lt"/>
              </a:rPr>
              <a:t> ascites or oedema</a:t>
            </a:r>
            <a:r>
              <a:rPr lang="en-GB" sz="2200" dirty="0">
                <a:ea typeface="+mn-lt"/>
                <a:cs typeface="+mn-lt"/>
              </a:rPr>
              <a:t> of an otherwise normal bowel.</a:t>
            </a:r>
            <a:endParaRPr lang="en-GB" sz="2200" dirty="0">
              <a:cs typeface="Arial"/>
            </a:endParaRPr>
          </a:p>
          <a:p>
            <a:pPr marL="344170" indent="-344170"/>
            <a:r>
              <a:rPr lang="en-GB" sz="2200" b="1" u="sng" dirty="0">
                <a:solidFill>
                  <a:srgbClr val="FF0000"/>
                </a:solidFill>
                <a:ea typeface="+mn-lt"/>
                <a:cs typeface="+mn-lt"/>
              </a:rPr>
              <a:t>Excess fluid resuscitation</a:t>
            </a:r>
            <a:r>
              <a:rPr lang="en-GB" sz="2200" dirty="0">
                <a:ea typeface="+mn-lt"/>
                <a:cs typeface="+mn-lt"/>
              </a:rPr>
              <a:t> ( more than 3 L within a 24-hour period) is the most common cause of ACS, usually with a significant crystalloid component .</a:t>
            </a:r>
            <a:endParaRPr lang="en-GB" sz="2200" dirty="0">
              <a:cs typeface="Arial"/>
            </a:endParaRPr>
          </a:p>
          <a:p>
            <a:pPr marL="344170" indent="-344170"/>
            <a:r>
              <a:rPr lang="en-GB" sz="2200" dirty="0">
                <a:ea typeface="+mn-lt"/>
                <a:cs typeface="+mn-lt"/>
              </a:rPr>
              <a:t>This level of resuscitation is frequently required in patients with sepsis, severe trauma, bleeding, burns, or coagulopathies.</a:t>
            </a:r>
            <a:endParaRPr lang="en-GB" sz="2200" dirty="0">
              <a:cs typeface="Arial"/>
            </a:endParaRPr>
          </a:p>
          <a:p>
            <a:pPr marL="344170" indent="-344170"/>
            <a:r>
              <a:rPr lang="en-GB" sz="2200" b="1" u="sng" dirty="0">
                <a:solidFill>
                  <a:srgbClr val="FF0000"/>
                </a:solidFill>
                <a:ea typeface="+mn-lt"/>
                <a:cs typeface="+mn-lt"/>
              </a:rPr>
              <a:t>Massive blood transfusion</a:t>
            </a:r>
            <a:r>
              <a:rPr lang="en-GB" sz="2200" u="sng" dirty="0">
                <a:solidFill>
                  <a:srgbClr val="FF0000"/>
                </a:solidFill>
                <a:ea typeface="+mn-lt"/>
                <a:cs typeface="+mn-lt"/>
              </a:rPr>
              <a:t> </a:t>
            </a:r>
            <a:r>
              <a:rPr lang="en-GB" sz="2200" dirty="0">
                <a:ea typeface="+mn-lt"/>
                <a:cs typeface="+mn-lt"/>
              </a:rPr>
              <a:t>protocols (&gt;10 units in 24 hours) are also common causes; these are usually given to patients with severe traumatic injury or post-traumatic coagulopathy.</a:t>
            </a:r>
            <a:endParaRPr lang="en-GB" sz="2200" dirty="0">
              <a:cs typeface="Arial"/>
            </a:endParaRPr>
          </a:p>
          <a:p>
            <a:pPr marL="344170" indent="-344170"/>
            <a:r>
              <a:rPr lang="en-GB" sz="2200" dirty="0">
                <a:ea typeface="+mn-lt"/>
                <a:cs typeface="+mn-lt"/>
              </a:rPr>
              <a:t>In practice, </a:t>
            </a:r>
            <a:r>
              <a:rPr lang="en-GB" sz="2200" dirty="0">
                <a:solidFill>
                  <a:srgbClr val="FF0000"/>
                </a:solidFill>
                <a:ea typeface="+mn-lt"/>
                <a:cs typeface="+mn-lt"/>
              </a:rPr>
              <a:t>many </a:t>
            </a:r>
            <a:r>
              <a:rPr lang="en-GB" sz="2200" b="1" dirty="0">
                <a:solidFill>
                  <a:srgbClr val="FF0000"/>
                </a:solidFill>
                <a:ea typeface="+mn-lt"/>
                <a:cs typeface="+mn-lt"/>
              </a:rPr>
              <a:t>primary causes</a:t>
            </a:r>
            <a:r>
              <a:rPr lang="en-GB" sz="2200" dirty="0">
                <a:solidFill>
                  <a:srgbClr val="FF0000"/>
                </a:solidFill>
                <a:ea typeface="+mn-lt"/>
                <a:cs typeface="+mn-lt"/>
              </a:rPr>
              <a:t> require fluid resuscitation and/or massive transfusion; these patients will have mixed primary and secondary causes for increased IAP.</a:t>
            </a:r>
            <a:endParaRPr lang="en-GB" sz="2200" dirty="0">
              <a:solidFill>
                <a:srgbClr val="FF0000"/>
              </a:solidFill>
              <a:cs typeface="Arial"/>
            </a:endParaRPr>
          </a:p>
          <a:p>
            <a:pPr marL="344170" indent="-344170"/>
            <a:endParaRPr lang="en-GB" sz="22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648995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A3AA2-D9F9-4722-83A2-C2D0A23DD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4822" y="254823"/>
            <a:ext cx="10056440" cy="799858"/>
          </a:xfrm>
        </p:spPr>
        <p:txBody>
          <a:bodyPr>
            <a:normAutofit fontScale="90000"/>
          </a:bodyPr>
          <a:lstStyle/>
          <a:p>
            <a:pPr algn="l"/>
            <a:r>
              <a:rPr lang="en-GB" sz="4800" dirty="0">
                <a:solidFill>
                  <a:srgbClr val="FF0000"/>
                </a:solidFill>
                <a:cs typeface="Arial"/>
              </a:rPr>
              <a:t>Risk Factors</a:t>
            </a:r>
            <a:endParaRPr lang="en-GB" sz="4800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7D6C9E-8818-4D4E-B5E0-2FEB6CA01C63}"/>
              </a:ext>
            </a:extLst>
          </p:cNvPr>
          <p:cNvSpPr txBox="1"/>
          <p:nvPr/>
        </p:nvSpPr>
        <p:spPr>
          <a:xfrm>
            <a:off x="7515225" y="1352550"/>
            <a:ext cx="4543425" cy="41498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Font typeface="Wingdings"/>
              <a:buChar char="q"/>
            </a:pPr>
            <a:r>
              <a:rPr lang="en-GB" sz="4000" b="1" u="sng" dirty="0">
                <a:solidFill>
                  <a:srgbClr val="FF0000"/>
                </a:solidFill>
              </a:rPr>
              <a:t>Weak :</a:t>
            </a:r>
            <a:endParaRPr lang="en-GB" sz="4000" b="1" u="sng" dirty="0">
              <a:solidFill>
                <a:srgbClr val="FF0000"/>
              </a:solidFill>
              <a:ea typeface="+mn-lt"/>
              <a:cs typeface="+mn-lt"/>
            </a:endParaRPr>
          </a:p>
          <a:p>
            <a:pPr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</a:pPr>
            <a:r>
              <a:rPr lang="en-GB" sz="2000" dirty="0"/>
              <a:t>     - Ileus</a:t>
            </a:r>
            <a:endParaRPr lang="en-GB" sz="2000" dirty="0">
              <a:ea typeface="+mn-lt"/>
              <a:cs typeface="+mn-lt"/>
            </a:endParaRPr>
          </a:p>
          <a:p>
            <a:pPr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</a:pPr>
            <a:r>
              <a:rPr lang="en-GB" sz="2000" dirty="0"/>
              <a:t>     - Pneumoperitoneum</a:t>
            </a:r>
            <a:endParaRPr lang="en-GB" sz="2000" dirty="0">
              <a:ea typeface="+mn-lt"/>
              <a:cs typeface="+mn-lt"/>
            </a:endParaRPr>
          </a:p>
          <a:p>
            <a:pPr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</a:pPr>
            <a:r>
              <a:rPr lang="en-GB" sz="2000" dirty="0"/>
              <a:t>     - Loss of abdominal domain</a:t>
            </a:r>
            <a:endParaRPr lang="en-GB" sz="2000" dirty="0">
              <a:ea typeface="+mn-lt"/>
              <a:cs typeface="+mn-lt"/>
            </a:endParaRPr>
          </a:p>
          <a:p>
            <a:pPr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</a:pPr>
            <a:r>
              <a:rPr lang="en-GB" sz="2000" dirty="0"/>
              <a:t>     - Comorbid cirrhosis</a:t>
            </a:r>
            <a:endParaRPr lang="en-GB" sz="2000" dirty="0">
              <a:ea typeface="+mn-lt"/>
              <a:cs typeface="+mn-lt"/>
            </a:endParaRPr>
          </a:p>
          <a:p>
            <a:pPr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</a:pPr>
            <a:r>
              <a:rPr lang="en-GB" sz="2000" dirty="0"/>
              <a:t>     - Retroperitoneal haematoma</a:t>
            </a:r>
            <a:endParaRPr lang="en-GB" sz="2000" dirty="0">
              <a:ea typeface="+mn-lt"/>
              <a:cs typeface="+mn-lt"/>
            </a:endParaRPr>
          </a:p>
          <a:p>
            <a:pPr algn="l"/>
            <a:endParaRPr lang="en-GB" sz="2400" dirty="0">
              <a:cs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567824-E8EB-4B88-BAF7-4D31A1C35112}"/>
              </a:ext>
            </a:extLst>
          </p:cNvPr>
          <p:cNvSpPr txBox="1"/>
          <p:nvPr/>
        </p:nvSpPr>
        <p:spPr>
          <a:xfrm>
            <a:off x="1057275" y="1352550"/>
            <a:ext cx="6248400" cy="496443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GB" sz="4000" b="1" u="sng" dirty="0">
                <a:solidFill>
                  <a:srgbClr val="FF0000"/>
                </a:solidFill>
                <a:cs typeface="Arial"/>
              </a:rPr>
              <a:t>Strong :</a:t>
            </a:r>
            <a:endParaRPr lang="en-GB" sz="4000" b="1" u="sng" dirty="0">
              <a:solidFill>
                <a:srgbClr val="FF0000"/>
              </a:solidFill>
              <a:ea typeface="+mn-lt"/>
              <a:cs typeface="+mn-lt"/>
            </a:endParaRPr>
          </a:p>
          <a:p>
            <a:pPr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</a:pPr>
            <a:r>
              <a:rPr lang="en-GB" sz="2000" dirty="0">
                <a:cs typeface="Arial"/>
              </a:rPr>
              <a:t>     - Excessive fluid resuscitation (&gt;3 L in 24 hours)</a:t>
            </a:r>
            <a:endParaRPr lang="en-GB" sz="2000" dirty="0">
              <a:ea typeface="+mn-lt"/>
              <a:cs typeface="+mn-lt"/>
            </a:endParaRPr>
          </a:p>
          <a:p>
            <a:pPr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</a:pPr>
            <a:r>
              <a:rPr lang="en-GB" sz="2000" dirty="0">
                <a:cs typeface="Arial"/>
              </a:rPr>
              <a:t>     - Massive blood transfusion (&gt;10 units in 24 hours)</a:t>
            </a:r>
            <a:endParaRPr lang="en-GB" sz="2000" dirty="0">
              <a:ea typeface="+mn-lt"/>
              <a:cs typeface="+mn-lt"/>
            </a:endParaRPr>
          </a:p>
          <a:p>
            <a:pPr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</a:pPr>
            <a:r>
              <a:rPr lang="en-GB" sz="2000" dirty="0">
                <a:cs typeface="Arial"/>
              </a:rPr>
              <a:t>     - Decreased abdominal compliance</a:t>
            </a:r>
            <a:endParaRPr lang="en-GB" sz="2000" dirty="0">
              <a:ea typeface="+mn-lt"/>
              <a:cs typeface="+mn-lt"/>
            </a:endParaRPr>
          </a:p>
          <a:p>
            <a:pPr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</a:pPr>
            <a:r>
              <a:rPr lang="en-GB" sz="2000" dirty="0">
                <a:cs typeface="Arial"/>
              </a:rPr>
              <a:t>     - Intra-abdominal infection/inflammation</a:t>
            </a:r>
            <a:endParaRPr lang="en-GB" sz="2000" dirty="0">
              <a:ea typeface="+mn-lt"/>
              <a:cs typeface="+mn-lt"/>
            </a:endParaRPr>
          </a:p>
          <a:p>
            <a:pPr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</a:pPr>
            <a:r>
              <a:rPr lang="en-GB" sz="2000" dirty="0">
                <a:cs typeface="Arial"/>
              </a:rPr>
              <a:t>     - </a:t>
            </a:r>
            <a:r>
              <a:rPr lang="en-GB" sz="2000" dirty="0" err="1">
                <a:cs typeface="Arial"/>
              </a:rPr>
              <a:t>Haemoperitoneum</a:t>
            </a:r>
            <a:r>
              <a:rPr lang="en-GB" sz="2000" dirty="0">
                <a:cs typeface="Arial"/>
              </a:rPr>
              <a:t> </a:t>
            </a:r>
            <a:endParaRPr lang="en-GB" sz="2000" dirty="0">
              <a:ea typeface="+mn-lt"/>
              <a:cs typeface="+mn-lt"/>
            </a:endParaRPr>
          </a:p>
          <a:p>
            <a:pPr marL="344170" indent="-344170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Font typeface="Arial"/>
              <a:buChar char="•"/>
            </a:pPr>
            <a:endParaRPr lang="en-GB" dirty="0">
              <a:ea typeface="+mn-lt"/>
              <a:cs typeface="+mn-lt"/>
            </a:endParaRPr>
          </a:p>
          <a:p>
            <a:pPr algn="l"/>
            <a:endParaRPr lang="en-GB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606650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C644D5-4C2B-4E17-A209-39FE73E227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1744" y="2012878"/>
            <a:ext cx="7908513" cy="249505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6600" dirty="0">
                <a:solidFill>
                  <a:srgbClr val="FF0000"/>
                </a:solidFill>
                <a:cs typeface="Arial"/>
              </a:rPr>
              <a:t>Clinical Manifestations &amp; Diagnosis</a:t>
            </a:r>
          </a:p>
        </p:txBody>
      </p:sp>
    </p:spTree>
    <p:extLst>
      <p:ext uri="{BB962C8B-B14F-4D97-AF65-F5344CB8AC3E}">
        <p14:creationId xmlns:p14="http://schemas.microsoft.com/office/powerpoint/2010/main" val="31946360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1EB46C-B831-455D-9AB9-750D885FDD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8270" y="1023261"/>
            <a:ext cx="11097113" cy="5314230"/>
          </a:xfrm>
        </p:spPr>
        <p:txBody>
          <a:bodyPr anchor="t">
            <a:normAutofit/>
          </a:bodyPr>
          <a:lstStyle/>
          <a:p>
            <a:pPr marL="344170" indent="-344170"/>
            <a:r>
              <a:rPr lang="en-GB" sz="3200" b="1" u="sng" dirty="0">
                <a:solidFill>
                  <a:srgbClr val="FF0000"/>
                </a:solidFill>
                <a:ea typeface="+mn-lt"/>
                <a:cs typeface="+mn-lt"/>
              </a:rPr>
              <a:t>Cardiovascular</a:t>
            </a:r>
            <a:endParaRPr lang="en-GB" sz="3200" b="1" u="sng" dirty="0">
              <a:solidFill>
                <a:srgbClr val="FF0000"/>
              </a:solidFill>
              <a:cs typeface="Arial"/>
            </a:endParaRPr>
          </a:p>
          <a:p>
            <a:pPr marL="0" indent="0">
              <a:buNone/>
            </a:pPr>
            <a:r>
              <a:rPr lang="en-GB" sz="2800" dirty="0">
                <a:ea typeface="+mn-lt"/>
                <a:cs typeface="+mn-lt"/>
              </a:rPr>
              <a:t>     1.Impaired cardiac function.</a:t>
            </a:r>
            <a:endParaRPr lang="en-GB" dirty="0">
              <a:cs typeface="Arial" panose="020B0604020202020204"/>
            </a:endParaRPr>
          </a:p>
          <a:p>
            <a:pPr marL="0" indent="0">
              <a:buNone/>
            </a:pPr>
            <a:r>
              <a:rPr lang="en-GB" sz="2800" dirty="0">
                <a:ea typeface="+mn-lt"/>
                <a:cs typeface="+mn-lt"/>
              </a:rPr>
              <a:t>     2.Reduced venous return. </a:t>
            </a:r>
            <a:endParaRPr lang="en-GB" dirty="0">
              <a:cs typeface="Arial" panose="020B0604020202020204"/>
            </a:endParaRPr>
          </a:p>
          <a:p>
            <a:pPr marL="344170" indent="-344170"/>
            <a:endParaRPr lang="en-GB" sz="3200" b="1" dirty="0">
              <a:ea typeface="+mn-lt"/>
              <a:cs typeface="+mn-lt"/>
            </a:endParaRPr>
          </a:p>
          <a:p>
            <a:pPr marL="344170" indent="-344170"/>
            <a:r>
              <a:rPr lang="en-GB" sz="3200" b="1" u="sng" dirty="0">
                <a:solidFill>
                  <a:srgbClr val="FF0000"/>
                </a:solidFill>
                <a:ea typeface="+mn-lt"/>
                <a:cs typeface="+mn-lt"/>
              </a:rPr>
              <a:t>Pulmonary</a:t>
            </a:r>
            <a:endParaRPr lang="en-GB" sz="3200" b="1" u="sng" dirty="0">
              <a:solidFill>
                <a:srgbClr val="FF0000"/>
              </a:solidFill>
              <a:cs typeface="Arial"/>
            </a:endParaRPr>
          </a:p>
          <a:p>
            <a:pPr marL="0" indent="0">
              <a:buNone/>
            </a:pPr>
            <a:r>
              <a:rPr lang="en-GB" sz="2800" dirty="0">
                <a:ea typeface="+mn-lt"/>
                <a:cs typeface="+mn-lt"/>
              </a:rPr>
              <a:t>    1.These effects are likely due to elevation of the diaphragm causing extrinsic compression of the lung.</a:t>
            </a:r>
            <a:endParaRPr lang="en-GB" dirty="0">
              <a:cs typeface="Arial" panose="020B0604020202020204"/>
            </a:endParaRPr>
          </a:p>
          <a:p>
            <a:pPr marL="0" indent="0">
              <a:buNone/>
            </a:pPr>
            <a:r>
              <a:rPr lang="en-GB" sz="2800" dirty="0">
                <a:ea typeface="+mn-lt"/>
                <a:cs typeface="+mn-lt"/>
              </a:rPr>
              <a:t>    2. also have reduced chest wall compliance and spontaneous tidal volumes.</a:t>
            </a:r>
            <a:endParaRPr lang="en-GB" dirty="0">
              <a:cs typeface="Arial" panose="020B0604020202020204"/>
            </a:endParaRPr>
          </a:p>
          <a:p>
            <a:pPr marL="344170" indent="-344170"/>
            <a:endParaRPr lang="en-GB" sz="28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56086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1EB46C-B831-455D-9AB9-750D885FDD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3893" y="1109525"/>
            <a:ext cx="10881452" cy="5371739"/>
          </a:xfrm>
        </p:spPr>
        <p:txBody>
          <a:bodyPr anchor="t">
            <a:normAutofit/>
          </a:bodyPr>
          <a:lstStyle/>
          <a:p>
            <a:pPr marL="344170" indent="-344170"/>
            <a:r>
              <a:rPr lang="en-GB" sz="3200" b="1" u="sng" dirty="0">
                <a:solidFill>
                  <a:srgbClr val="FF0000"/>
                </a:solidFill>
                <a:ea typeface="+mn-lt"/>
                <a:cs typeface="+mn-lt"/>
              </a:rPr>
              <a:t>Renal</a:t>
            </a:r>
            <a:endParaRPr lang="en-GB" sz="3200" b="1" u="sng" dirty="0">
              <a:solidFill>
                <a:srgbClr val="FF0000"/>
              </a:solidFill>
              <a:cs typeface="Arial"/>
            </a:endParaRPr>
          </a:p>
          <a:p>
            <a:pPr marL="0" indent="0">
              <a:buNone/>
            </a:pPr>
            <a:r>
              <a:rPr lang="en-GB" sz="2600" dirty="0">
                <a:ea typeface="+mn-lt"/>
                <a:cs typeface="+mn-lt"/>
              </a:rPr>
              <a:t>     1.Renal vein compression increases venous resistance.</a:t>
            </a:r>
            <a:endParaRPr lang="en-GB" dirty="0">
              <a:cs typeface="Arial" panose="020B0604020202020204"/>
            </a:endParaRPr>
          </a:p>
          <a:p>
            <a:pPr marL="0" indent="0">
              <a:buNone/>
            </a:pPr>
            <a:r>
              <a:rPr lang="en-GB" sz="2600" dirty="0">
                <a:ea typeface="+mn-lt"/>
                <a:cs typeface="+mn-lt"/>
              </a:rPr>
              <a:t>     2.Renal artery vasoconstriction. </a:t>
            </a:r>
            <a:endParaRPr lang="en-GB" dirty="0">
              <a:cs typeface="Arial" panose="020B0604020202020204"/>
            </a:endParaRPr>
          </a:p>
          <a:p>
            <a:pPr marL="0" indent="0">
              <a:buNone/>
            </a:pPr>
            <a:r>
              <a:rPr lang="en-GB" sz="2600" dirty="0">
                <a:ea typeface="+mn-lt"/>
                <a:cs typeface="+mn-lt"/>
              </a:rPr>
              <a:t>     3. Oliguria generally develops at an intra-abdominal pressure of approximately 15 mmHg, while anuria usually develops at an intra-abdominal pressure of approximately 30 mmHg.</a:t>
            </a:r>
            <a:endParaRPr lang="en-GB" dirty="0">
              <a:cs typeface="Arial" panose="020B0604020202020204"/>
            </a:endParaRPr>
          </a:p>
          <a:p>
            <a:pPr marL="344170" indent="-344170"/>
            <a:endParaRPr lang="en-GB" sz="26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231787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1EB46C-B831-455D-9AB9-750D885FDD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780" y="865110"/>
            <a:ext cx="10867075" cy="571679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4170" indent="-344170"/>
            <a:r>
              <a:rPr lang="en-GB" sz="3200" b="1" dirty="0">
                <a:solidFill>
                  <a:srgbClr val="FF0000"/>
                </a:solidFill>
                <a:ea typeface="+mn-lt"/>
                <a:cs typeface="+mn-lt"/>
              </a:rPr>
              <a:t>Gastrointestinal</a:t>
            </a:r>
          </a:p>
          <a:p>
            <a:pPr marL="0" indent="0">
              <a:buNone/>
            </a:pPr>
            <a:r>
              <a:rPr lang="en-GB" sz="2600" dirty="0">
                <a:ea typeface="+mn-lt"/>
                <a:cs typeface="+mn-lt"/>
              </a:rPr>
              <a:t>     1.Intestinal mucosal perfusion is decreased at an intra-abdominal pressure of approximately 20 mmHg.</a:t>
            </a:r>
            <a:endParaRPr lang="en-GB" dirty="0">
              <a:cs typeface="Arial" panose="020B0604020202020204"/>
            </a:endParaRPr>
          </a:p>
          <a:p>
            <a:pPr marL="0" indent="0">
              <a:buNone/>
            </a:pPr>
            <a:r>
              <a:rPr lang="en-GB" sz="2600" dirty="0">
                <a:ea typeface="+mn-lt"/>
                <a:cs typeface="+mn-lt"/>
              </a:rPr>
              <a:t>     2.Celiac artery and superior mesenteric artery blood flow are decreased at an intra-abdominal pressure of approximately 40 mmHg. </a:t>
            </a:r>
            <a:endParaRPr lang="en-GB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en-GB" sz="2600" dirty="0">
                <a:ea typeface="+mn-lt"/>
                <a:cs typeface="+mn-lt"/>
              </a:rPr>
              <a:t>     3.</a:t>
            </a:r>
            <a:r>
              <a:rPr lang="en-GB" sz="2600" b="1" dirty="0">
                <a:ea typeface="+mn-lt"/>
                <a:cs typeface="+mn-lt"/>
              </a:rPr>
              <a:t>Hepatic</a:t>
            </a:r>
            <a:r>
              <a:rPr lang="en-GB" sz="2600" dirty="0">
                <a:ea typeface="+mn-lt"/>
                <a:cs typeface="+mn-lt"/>
              </a:rPr>
              <a:t> : The liver's ability to remove lactic acid is impaired by increases of intra-abdominal pressure as small as 10 mmHg.</a:t>
            </a:r>
            <a:endParaRPr lang="en-GB" dirty="0">
              <a:cs typeface="Arial" panose="020B0604020202020204"/>
            </a:endParaRPr>
          </a:p>
          <a:p>
            <a:pPr marL="344170" indent="-344170"/>
            <a:endParaRPr lang="en-GB" sz="26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023529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1EB46C-B831-455D-9AB9-750D885FDD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2044" y="980130"/>
            <a:ext cx="10838321" cy="5644908"/>
          </a:xfrm>
        </p:spPr>
        <p:txBody>
          <a:bodyPr anchor="t">
            <a:normAutofit/>
          </a:bodyPr>
          <a:lstStyle/>
          <a:p>
            <a:pPr marL="344170" indent="-344170"/>
            <a:r>
              <a:rPr lang="en-GB" sz="3200" b="1" dirty="0">
                <a:solidFill>
                  <a:srgbClr val="FF0000"/>
                </a:solidFill>
                <a:ea typeface="+mn-lt"/>
                <a:cs typeface="+mn-lt"/>
              </a:rPr>
              <a:t>Central nervous system</a:t>
            </a:r>
          </a:p>
          <a:p>
            <a:pPr marL="0" indent="0">
              <a:buNone/>
            </a:pPr>
            <a:r>
              <a:rPr lang="en-GB" sz="2800" dirty="0">
                <a:ea typeface="+mn-lt"/>
                <a:cs typeface="+mn-lt"/>
              </a:rPr>
              <a:t>    1.Intracranial pressure (ICP) transiently increases during the short-lived elevation of intra-abdominal pressure that occurs with coughing, defecating, or emesis.</a:t>
            </a:r>
            <a:endParaRPr lang="en-GB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en-GB" sz="2800" dirty="0">
                <a:ea typeface="+mn-lt"/>
                <a:cs typeface="+mn-lt"/>
              </a:rPr>
              <a:t>    2.critical decrease in cerebral perfusion and progressive cerebral ischemia.</a:t>
            </a:r>
            <a:endParaRPr lang="en-GB" dirty="0">
              <a:cs typeface="Arial" panose="020B0604020202020204"/>
            </a:endParaRPr>
          </a:p>
          <a:p>
            <a:pPr marL="344170" indent="-344170"/>
            <a:endParaRPr lang="en-GB" sz="2800" dirty="0">
              <a:cs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4472967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458" y="1735654"/>
            <a:ext cx="11061595" cy="3718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9393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A3AA2-D9F9-4722-83A2-C2D0A23DD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79" y="658918"/>
            <a:ext cx="12170521" cy="984203"/>
          </a:xfrm>
        </p:spPr>
        <p:txBody>
          <a:bodyPr>
            <a:normAutofit/>
          </a:bodyPr>
          <a:lstStyle/>
          <a:p>
            <a:pPr algn="ctr"/>
            <a:r>
              <a:rPr lang="en-GB" sz="5400" b="1" dirty="0">
                <a:solidFill>
                  <a:srgbClr val="C00000"/>
                </a:solidFill>
                <a:ea typeface="+mj-lt"/>
                <a:cs typeface="+mj-lt"/>
              </a:rPr>
              <a:t>CLINICAL </a:t>
            </a:r>
            <a:r>
              <a:rPr lang="en-GB" sz="5400" b="1" dirty="0" smtClean="0">
                <a:solidFill>
                  <a:srgbClr val="C00000"/>
                </a:solidFill>
                <a:ea typeface="+mj-lt"/>
                <a:cs typeface="+mj-lt"/>
              </a:rPr>
              <a:t>PRESENTATION</a:t>
            </a:r>
            <a:endParaRPr lang="en-US" sz="5400" b="1" dirty="0">
              <a:solidFill>
                <a:srgbClr val="C00000"/>
              </a:solidFill>
              <a:cs typeface="Arial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81A3BB-4224-4565-BCE1-11528F488F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5675" y="1926678"/>
            <a:ext cx="6771583" cy="537275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4170" indent="-344170"/>
            <a:r>
              <a:rPr lang="en-GB" sz="2400" b="1" dirty="0">
                <a:solidFill>
                  <a:schemeClr val="accent6">
                    <a:lumMod val="75000"/>
                  </a:schemeClr>
                </a:solidFill>
                <a:ea typeface="+mn-lt"/>
                <a:cs typeface="+mn-lt"/>
              </a:rPr>
              <a:t>Signs:</a:t>
            </a:r>
          </a:p>
          <a:p>
            <a:pPr marL="344170" indent="-344170"/>
            <a:r>
              <a:rPr lang="en-GB" dirty="0">
                <a:ea typeface="+mn-lt"/>
                <a:cs typeface="+mn-lt"/>
              </a:rPr>
              <a:t>Progressive oliguria </a:t>
            </a:r>
          </a:p>
          <a:p>
            <a:pPr marL="344170" indent="-344170"/>
            <a:r>
              <a:rPr lang="en-GB" dirty="0">
                <a:ea typeface="+mn-lt"/>
                <a:cs typeface="+mn-lt"/>
              </a:rPr>
              <a:t>Increased </a:t>
            </a:r>
            <a:r>
              <a:rPr lang="en-GB" dirty="0" err="1">
                <a:ea typeface="+mn-lt"/>
                <a:cs typeface="+mn-lt"/>
              </a:rPr>
              <a:t>ventilatory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smtClean="0">
                <a:ea typeface="+mn-lt"/>
                <a:cs typeface="+mn-lt"/>
              </a:rPr>
              <a:t>requirements.</a:t>
            </a:r>
            <a:r>
              <a:rPr lang="en-GB" dirty="0">
                <a:ea typeface="+mn-lt"/>
                <a:cs typeface="+mn-lt"/>
              </a:rPr>
              <a:t> </a:t>
            </a:r>
          </a:p>
          <a:p>
            <a:pPr marL="344170" indent="-344170"/>
            <a:r>
              <a:rPr lang="en-GB" dirty="0">
                <a:ea typeface="+mn-lt"/>
                <a:cs typeface="+mn-lt"/>
              </a:rPr>
              <a:t>Hypotension, </a:t>
            </a:r>
            <a:r>
              <a:rPr lang="en-GB" dirty="0" smtClean="0">
                <a:ea typeface="+mn-lt"/>
                <a:cs typeface="+mn-lt"/>
              </a:rPr>
              <a:t>tachycardia.</a:t>
            </a:r>
            <a:endParaRPr lang="en-GB" dirty="0">
              <a:ea typeface="+mn-lt"/>
              <a:cs typeface="+mn-lt"/>
            </a:endParaRPr>
          </a:p>
          <a:p>
            <a:pPr marL="344170" indent="-344170"/>
            <a:r>
              <a:rPr lang="en-GB" dirty="0">
                <a:ea typeface="+mn-lt"/>
                <a:cs typeface="+mn-lt"/>
              </a:rPr>
              <a:t>Elevated jugular venous pressure, jugular venous distension, peripheral </a:t>
            </a:r>
            <a:r>
              <a:rPr lang="en-GB" dirty="0" smtClean="0">
                <a:ea typeface="+mn-lt"/>
                <a:cs typeface="+mn-lt"/>
              </a:rPr>
              <a:t>oedema.</a:t>
            </a:r>
            <a:endParaRPr lang="en-GB" dirty="0">
              <a:cs typeface="Arial"/>
            </a:endParaRPr>
          </a:p>
          <a:p>
            <a:pPr marL="344170" indent="-344170"/>
            <a:r>
              <a:rPr lang="en-GB" dirty="0">
                <a:ea typeface="+mn-lt"/>
                <a:cs typeface="+mn-lt"/>
              </a:rPr>
              <a:t>Abdominal </a:t>
            </a:r>
            <a:r>
              <a:rPr lang="en-GB" dirty="0" smtClean="0">
                <a:ea typeface="+mn-lt"/>
                <a:cs typeface="+mn-lt"/>
              </a:rPr>
              <a:t>tenderness.</a:t>
            </a:r>
            <a:endParaRPr lang="en-GB" dirty="0">
              <a:cs typeface="Arial"/>
            </a:endParaRPr>
          </a:p>
          <a:p>
            <a:pPr marL="344170" indent="-344170"/>
            <a:r>
              <a:rPr lang="en-GB" dirty="0">
                <a:ea typeface="+mn-lt"/>
                <a:cs typeface="+mn-lt"/>
              </a:rPr>
              <a:t>Hypoperfusion; including cool skin, restlessness, or lactic </a:t>
            </a:r>
            <a:r>
              <a:rPr lang="en-GB" dirty="0" smtClean="0">
                <a:ea typeface="+mn-lt"/>
                <a:cs typeface="+mn-lt"/>
              </a:rPr>
              <a:t>acidosis.</a:t>
            </a:r>
            <a:endParaRPr lang="en-GB" dirty="0">
              <a:ea typeface="+mn-lt"/>
              <a:cs typeface="+mn-lt"/>
            </a:endParaRPr>
          </a:p>
          <a:p>
            <a:pPr marL="0" indent="0">
              <a:buNone/>
            </a:pPr>
            <a:endParaRPr lang="en-GB" dirty="0"/>
          </a:p>
          <a:p>
            <a:pPr marL="344170" indent="-344170"/>
            <a:endParaRPr lang="en-GB" sz="1800" b="1" dirty="0">
              <a:cs typeface="Arial"/>
            </a:endParaRPr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3E14EFD0-2586-4465-8A89-AE3211A4F660}"/>
              </a:ext>
            </a:extLst>
          </p:cNvPr>
          <p:cNvSpPr txBox="1">
            <a:spLocks/>
          </p:cNvSpPr>
          <p:nvPr/>
        </p:nvSpPr>
        <p:spPr>
          <a:xfrm>
            <a:off x="909502" y="1926678"/>
            <a:ext cx="3766717" cy="47114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4488" indent="-344488" algn="l" defTabSz="914400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95338" indent="-33813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58888" indent="-34448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709738" indent="-33813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173288" indent="-34448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642616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3108960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575304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404164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344170" indent="-344170"/>
            <a:r>
              <a:rPr lang="en-GB" sz="2400" b="1" dirty="0">
                <a:solidFill>
                  <a:schemeClr val="accent6">
                    <a:lumMod val="75000"/>
                  </a:schemeClr>
                </a:solidFill>
                <a:ea typeface="+mn-lt"/>
                <a:cs typeface="+mn-lt"/>
              </a:rPr>
              <a:t>Symptoms:</a:t>
            </a:r>
          </a:p>
          <a:p>
            <a:pPr marL="344170" indent="-344170">
              <a:buFont typeface="Wingdings" panose="05000000000000000000" pitchFamily="2" charset="2"/>
              <a:buChar char="§"/>
            </a:pPr>
            <a:r>
              <a:rPr lang="en-GB" sz="2400" dirty="0">
                <a:ea typeface="+mn-lt"/>
                <a:cs typeface="+mn-lt"/>
              </a:rPr>
              <a:t>Malaise, </a:t>
            </a:r>
            <a:r>
              <a:rPr lang="en-GB" sz="2400" dirty="0" smtClean="0">
                <a:ea typeface="+mn-lt"/>
                <a:cs typeface="+mn-lt"/>
              </a:rPr>
              <a:t>weakness.</a:t>
            </a:r>
            <a:endParaRPr lang="en-GB" dirty="0"/>
          </a:p>
          <a:p>
            <a:pPr marL="344170" indent="-344170"/>
            <a:r>
              <a:rPr lang="en-GB" sz="2400" dirty="0" smtClean="0">
                <a:ea typeface="+mn-lt"/>
                <a:cs typeface="+mn-lt"/>
              </a:rPr>
              <a:t>Light-headedness.</a:t>
            </a:r>
            <a:endParaRPr lang="en-GB" dirty="0"/>
          </a:p>
          <a:p>
            <a:pPr marL="344170" indent="-344170"/>
            <a:r>
              <a:rPr lang="en-GB" sz="2400" dirty="0" smtClean="0">
                <a:ea typeface="+mn-lt"/>
                <a:cs typeface="+mn-lt"/>
              </a:rPr>
              <a:t>Dyspnoea &amp; SOB.</a:t>
            </a:r>
            <a:endParaRPr lang="en-GB" dirty="0"/>
          </a:p>
          <a:p>
            <a:pPr marL="344170" indent="-344170"/>
            <a:r>
              <a:rPr lang="en-GB" sz="2400" dirty="0">
                <a:ea typeface="+mn-lt"/>
                <a:cs typeface="+mn-lt"/>
              </a:rPr>
              <a:t>Abdominal bloating, or abdominal </a:t>
            </a:r>
            <a:r>
              <a:rPr lang="en-GB" sz="2400" dirty="0" smtClean="0">
                <a:ea typeface="+mn-lt"/>
                <a:cs typeface="+mn-lt"/>
              </a:rPr>
              <a:t>pain.</a:t>
            </a:r>
          </a:p>
          <a:p>
            <a:pPr marL="344170" indent="-344170"/>
            <a:endParaRPr lang="en-GB" sz="2400" dirty="0">
              <a:ea typeface="+mn-lt"/>
              <a:cs typeface="+mn-lt"/>
            </a:endParaRPr>
          </a:p>
          <a:p>
            <a:pPr marL="0" indent="0">
              <a:buNone/>
            </a:pPr>
            <a:endParaRPr lang="en-GB" sz="2400" b="1" dirty="0">
              <a:cs typeface="Arial" panose="020B0604020202020204"/>
            </a:endParaRPr>
          </a:p>
          <a:p>
            <a:pPr marL="344170" indent="-344170"/>
            <a:endParaRPr lang="en-GB" sz="24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271407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29640-07B7-4A3B-8203-FA7710208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1744" y="2018808"/>
            <a:ext cx="7908513" cy="249505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600" dirty="0">
                <a:solidFill>
                  <a:srgbClr val="FF0000"/>
                </a:solidFill>
                <a:cs typeface="Arial"/>
              </a:rPr>
              <a:t>Definitions &amp; Concepts</a:t>
            </a:r>
          </a:p>
        </p:txBody>
      </p:sp>
    </p:spTree>
    <p:extLst>
      <p:ext uri="{BB962C8B-B14F-4D97-AF65-F5344CB8AC3E}">
        <p14:creationId xmlns:p14="http://schemas.microsoft.com/office/powerpoint/2010/main" val="30735936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/>
          <p:cNvSpPr/>
          <p:nvPr/>
        </p:nvSpPr>
        <p:spPr>
          <a:xfrm>
            <a:off x="2806997" y="891170"/>
            <a:ext cx="5816009" cy="4603898"/>
          </a:xfrm>
          <a:prstGeom prst="triangl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                                                          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981352" y="2024604"/>
            <a:ext cx="1674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Abdominal distention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05076" y="4645852"/>
            <a:ext cx="1414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Oliguria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43061" y="4507353"/>
            <a:ext cx="1871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Difficulty breathing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19206" y="3272571"/>
            <a:ext cx="22328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Abdominal compartment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Syndrome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25302" y="564929"/>
            <a:ext cx="33758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ACS Triade 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2801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6DCDBAC5-4EA7-4913-B28C-6DD423987C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1292" y="252050"/>
            <a:ext cx="10044600" cy="634664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636415A-2E9D-45CD-B8AA-70843C4773AC}"/>
              </a:ext>
            </a:extLst>
          </p:cNvPr>
          <p:cNvSpPr txBox="1"/>
          <p:nvPr/>
        </p:nvSpPr>
        <p:spPr>
          <a:xfrm>
            <a:off x="8907313" y="2926332"/>
            <a:ext cx="2096219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6000" b="1" dirty="0">
                <a:solidFill>
                  <a:schemeClr val="bg1"/>
                </a:solidFill>
                <a:latin typeface="Arial Black"/>
                <a:cs typeface="Arial"/>
              </a:rPr>
              <a:t>ACS</a:t>
            </a:r>
          </a:p>
        </p:txBody>
      </p:sp>
    </p:spTree>
    <p:extLst>
      <p:ext uri="{BB962C8B-B14F-4D97-AF65-F5344CB8AC3E}">
        <p14:creationId xmlns:p14="http://schemas.microsoft.com/office/powerpoint/2010/main" val="29219681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A3AA2-D9F9-4722-83A2-C2D0A23DD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592" y="738154"/>
            <a:ext cx="10488746" cy="955448"/>
          </a:xfrm>
        </p:spPr>
        <p:txBody>
          <a:bodyPr>
            <a:noAutofit/>
          </a:bodyPr>
          <a:lstStyle/>
          <a:p>
            <a:pPr algn="ctr"/>
            <a:r>
              <a:rPr lang="en-GB" sz="6000" b="1" dirty="0">
                <a:solidFill>
                  <a:srgbClr val="C00000"/>
                </a:solidFill>
                <a:ea typeface="+mj-lt"/>
                <a:cs typeface="+mj-lt"/>
              </a:rPr>
              <a:t>Imaging </a:t>
            </a:r>
            <a:r>
              <a:rPr lang="en-GB" sz="6000" b="1" dirty="0" smtClean="0">
                <a:solidFill>
                  <a:srgbClr val="C00000"/>
                </a:solidFill>
                <a:ea typeface="+mj-lt"/>
                <a:cs typeface="+mj-lt"/>
              </a:rPr>
              <a:t>findings</a:t>
            </a:r>
            <a:endParaRPr lang="en-US" sz="44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1EB46C-B831-455D-9AB9-750D885FDD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7592" y="1907961"/>
            <a:ext cx="10493265" cy="4897286"/>
          </a:xfrm>
        </p:spPr>
        <p:txBody>
          <a:bodyPr anchor="t">
            <a:normAutofit/>
          </a:bodyPr>
          <a:lstStyle/>
          <a:p>
            <a:pPr marL="344170" indent="-344170"/>
            <a:r>
              <a:rPr lang="en-GB" sz="2800" dirty="0">
                <a:ea typeface="+mn-lt"/>
                <a:cs typeface="+mn-lt"/>
              </a:rPr>
              <a:t>A </a:t>
            </a:r>
            <a:r>
              <a:rPr lang="en-GB" sz="2800" b="1" dirty="0">
                <a:ea typeface="+mn-lt"/>
                <a:cs typeface="+mn-lt"/>
              </a:rPr>
              <a:t>chest radiograph </a:t>
            </a:r>
            <a:r>
              <a:rPr lang="en-GB" sz="2800" dirty="0">
                <a:ea typeface="+mn-lt"/>
                <a:cs typeface="+mn-lt"/>
              </a:rPr>
              <a:t>may show decreased lung volumes, atelectasis, or elevated hemidiaphragms.</a:t>
            </a:r>
            <a:endParaRPr lang="en-GB" sz="2800" dirty="0">
              <a:cs typeface="Arial" panose="020B0604020202020204"/>
            </a:endParaRPr>
          </a:p>
          <a:p>
            <a:pPr marL="344170" indent="-344170"/>
            <a:r>
              <a:rPr lang="en-GB" sz="2800" dirty="0">
                <a:ea typeface="+mn-lt"/>
                <a:cs typeface="+mn-lt"/>
              </a:rPr>
              <a:t>Chest </a:t>
            </a:r>
            <a:r>
              <a:rPr lang="en-GB" sz="2800" b="1" dirty="0">
                <a:ea typeface="+mn-lt"/>
                <a:cs typeface="+mn-lt"/>
              </a:rPr>
              <a:t>computed tomography (CT)</a:t>
            </a:r>
            <a:r>
              <a:rPr lang="en-GB" sz="2800" dirty="0">
                <a:ea typeface="+mn-lt"/>
                <a:cs typeface="+mn-lt"/>
              </a:rPr>
              <a:t> may demonstrate tense infiltration of the retroperitoneum that is out of proportion to peritoneal disease, extrinsic compression of the inferior vena cava, massive abdominal distention, direct renal compression or displacement.</a:t>
            </a:r>
            <a:endParaRPr lang="en-GB" sz="2800" dirty="0">
              <a:cs typeface="Arial"/>
            </a:endParaRPr>
          </a:p>
          <a:p>
            <a:pPr marL="344170" indent="-344170"/>
            <a:endParaRPr lang="en-GB" sz="28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607110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لا يتوفر وصف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420" y="493220"/>
            <a:ext cx="4773479" cy="5851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لا يتوفر وصف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787" y="493220"/>
            <a:ext cx="5331416" cy="566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1936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A3AA2-D9F9-4722-83A2-C2D0A23DD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463" y="645832"/>
            <a:ext cx="10388104" cy="998580"/>
          </a:xfrm>
        </p:spPr>
        <p:txBody>
          <a:bodyPr>
            <a:normAutofit/>
          </a:bodyPr>
          <a:lstStyle/>
          <a:p>
            <a:pPr algn="ctr"/>
            <a:r>
              <a:rPr lang="en-GB" sz="5400" b="1" dirty="0" smtClean="0">
                <a:solidFill>
                  <a:srgbClr val="C00000"/>
                </a:solidFill>
                <a:ea typeface="+mj-lt"/>
                <a:cs typeface="+mj-lt"/>
              </a:rPr>
              <a:t>DIAGNOSIS</a:t>
            </a:r>
            <a:endParaRPr lang="en-US" sz="54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1EB46C-B831-455D-9AB9-750D885FDD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463" y="1943352"/>
            <a:ext cx="10737680" cy="5213588"/>
          </a:xfrm>
        </p:spPr>
        <p:txBody>
          <a:bodyPr anchor="t">
            <a:normAutofit/>
          </a:bodyPr>
          <a:lstStyle/>
          <a:p>
            <a:pPr marL="344170" indent="-344170"/>
            <a:r>
              <a:rPr lang="en-GB" sz="2600" dirty="0">
                <a:solidFill>
                  <a:srgbClr val="FF0000"/>
                </a:solidFill>
                <a:ea typeface="+mn-lt"/>
                <a:cs typeface="+mn-lt"/>
              </a:rPr>
              <a:t>Definitive </a:t>
            </a:r>
            <a:r>
              <a:rPr lang="en-GB" sz="2600" dirty="0" smtClean="0">
                <a:solidFill>
                  <a:srgbClr val="FF0000"/>
                </a:solidFill>
                <a:ea typeface="+mn-lt"/>
                <a:cs typeface="+mn-lt"/>
              </a:rPr>
              <a:t>diagnosis </a:t>
            </a:r>
            <a:r>
              <a:rPr lang="en-GB" sz="2600" dirty="0">
                <a:ea typeface="+mn-lt"/>
                <a:cs typeface="+mn-lt"/>
              </a:rPr>
              <a:t>requires measurement of the intra-abdominal pressure.</a:t>
            </a:r>
            <a:endParaRPr lang="en-GB" sz="2600" dirty="0">
              <a:cs typeface="Arial" panose="020B0604020202020204"/>
            </a:endParaRPr>
          </a:p>
          <a:p>
            <a:pPr marL="344170" indent="-344170"/>
            <a:r>
              <a:rPr lang="en-GB" sz="2600" dirty="0" smtClean="0">
                <a:ea typeface="+mn-lt"/>
                <a:cs typeface="+mn-lt"/>
              </a:rPr>
              <a:t>Intra-abdominal </a:t>
            </a:r>
            <a:r>
              <a:rPr lang="en-GB" sz="2600" dirty="0">
                <a:ea typeface="+mn-lt"/>
                <a:cs typeface="+mn-lt"/>
              </a:rPr>
              <a:t>pressure can be measured indirectly using intragastric, intracolonic, intravesical (bladder), or inferior vena cava catheters.</a:t>
            </a:r>
            <a:endParaRPr lang="en-GB" sz="2600" dirty="0">
              <a:cs typeface="Arial"/>
            </a:endParaRPr>
          </a:p>
          <a:p>
            <a:pPr marL="344170" indent="-344170"/>
            <a:r>
              <a:rPr lang="en-GB" sz="2600" dirty="0">
                <a:ea typeface="+mn-lt"/>
                <a:cs typeface="+mn-lt"/>
              </a:rPr>
              <a:t>Measurement of </a:t>
            </a:r>
            <a:r>
              <a:rPr lang="en-GB" sz="2600" dirty="0">
                <a:solidFill>
                  <a:srgbClr val="FF0000"/>
                </a:solidFill>
                <a:ea typeface="+mn-lt"/>
                <a:cs typeface="+mn-lt"/>
              </a:rPr>
              <a:t>bladder </a:t>
            </a:r>
            <a:r>
              <a:rPr lang="en-GB" sz="2600" dirty="0" smtClean="0">
                <a:solidFill>
                  <a:srgbClr val="FF0000"/>
                </a:solidFill>
                <a:ea typeface="+mn-lt"/>
                <a:cs typeface="+mn-lt"/>
              </a:rPr>
              <a:t>(</a:t>
            </a:r>
            <a:r>
              <a:rPr lang="en-GB" sz="2600" dirty="0" err="1" smtClean="0">
                <a:solidFill>
                  <a:srgbClr val="FF0000"/>
                </a:solidFill>
                <a:ea typeface="+mn-lt"/>
                <a:cs typeface="+mn-lt"/>
              </a:rPr>
              <a:t>intravesical</a:t>
            </a:r>
            <a:r>
              <a:rPr lang="en-GB" sz="2600" dirty="0">
                <a:solidFill>
                  <a:srgbClr val="FF0000"/>
                </a:solidFill>
                <a:ea typeface="+mn-lt"/>
                <a:cs typeface="+mn-lt"/>
              </a:rPr>
              <a:t>) pressure </a:t>
            </a:r>
            <a:r>
              <a:rPr lang="en-GB" sz="2600" dirty="0">
                <a:ea typeface="+mn-lt"/>
                <a:cs typeface="+mn-lt"/>
              </a:rPr>
              <a:t>is the</a:t>
            </a:r>
            <a:r>
              <a:rPr lang="en-GB" sz="2600" b="1" dirty="0">
                <a:ea typeface="+mn-lt"/>
                <a:cs typeface="+mn-lt"/>
              </a:rPr>
              <a:t> standard method</a:t>
            </a:r>
            <a:r>
              <a:rPr lang="en-GB" sz="2600" dirty="0">
                <a:ea typeface="+mn-lt"/>
                <a:cs typeface="+mn-lt"/>
              </a:rPr>
              <a:t> to screen for </a:t>
            </a:r>
            <a:r>
              <a:rPr lang="en-GB" sz="2600" u="sng" dirty="0">
                <a:ea typeface="+mn-lt"/>
                <a:cs typeface="+mn-lt"/>
              </a:rPr>
              <a:t>intra-abdominal hypertension (IAH) and </a:t>
            </a:r>
            <a:r>
              <a:rPr lang="en-GB" sz="2600" u="sng" dirty="0" smtClean="0">
                <a:ea typeface="+mn-lt"/>
                <a:cs typeface="+mn-lt"/>
              </a:rPr>
              <a:t>ACS</a:t>
            </a:r>
            <a:r>
              <a:rPr lang="en-GB" sz="2600" dirty="0" smtClean="0">
                <a:ea typeface="+mn-lt"/>
                <a:cs typeface="+mn-lt"/>
              </a:rPr>
              <a:t>.</a:t>
            </a:r>
            <a:endParaRPr lang="en-GB" sz="2600" dirty="0">
              <a:cs typeface="Arial"/>
            </a:endParaRPr>
          </a:p>
          <a:p>
            <a:pPr marL="344170" indent="-344170"/>
            <a:endParaRPr lang="en-GB" sz="26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135370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B8DBD-0E36-48A8-9963-A69C46A1A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702" y="1336394"/>
            <a:ext cx="11340790" cy="1298746"/>
          </a:xfrm>
        </p:spPr>
        <p:txBody>
          <a:bodyPr>
            <a:noAutofit/>
          </a:bodyPr>
          <a:lstStyle/>
          <a:p>
            <a:pPr algn="l"/>
            <a:r>
              <a:rPr lang="en-GB" dirty="0" smtClean="0">
                <a:solidFill>
                  <a:srgbClr val="C00000"/>
                </a:solidFill>
                <a:cs typeface="Arial"/>
              </a:rPr>
              <a:t> Conservative </a:t>
            </a:r>
            <a:r>
              <a:rPr lang="en-GB" dirty="0">
                <a:solidFill>
                  <a:srgbClr val="C00000"/>
                </a:solidFill>
                <a:cs typeface="Arial"/>
              </a:rPr>
              <a:t>(non-Surgical) 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9E2BC2-E916-4C07-857C-909015A44C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341" y="2555980"/>
            <a:ext cx="10706990" cy="4456476"/>
          </a:xfrm>
        </p:spPr>
        <p:txBody>
          <a:bodyPr anchor="t">
            <a:normAutofit/>
          </a:bodyPr>
          <a:lstStyle/>
          <a:p>
            <a:pPr marL="344170" indent="-344170"/>
            <a:r>
              <a:rPr lang="en-GB" sz="2300" dirty="0">
                <a:ea typeface="+mn-lt"/>
                <a:cs typeface="+mn-lt"/>
              </a:rPr>
              <a:t>The early use of non-surgical interventions may prevent the progression of IAH to ACS.</a:t>
            </a:r>
          </a:p>
          <a:p>
            <a:pPr marL="344170" indent="-344170"/>
            <a:r>
              <a:rPr lang="en-GB" sz="2300" dirty="0">
                <a:ea typeface="+mn-lt"/>
                <a:cs typeface="+mn-lt"/>
              </a:rPr>
              <a:t>The </a:t>
            </a:r>
            <a:r>
              <a:rPr lang="en-GB" sz="2300" b="1" dirty="0">
                <a:solidFill>
                  <a:srgbClr val="C00000"/>
                </a:solidFill>
                <a:ea typeface="+mn-lt"/>
                <a:cs typeface="+mn-lt"/>
              </a:rPr>
              <a:t>neuromuscular blockade</a:t>
            </a:r>
            <a:r>
              <a:rPr lang="en-GB" sz="2300" dirty="0">
                <a:solidFill>
                  <a:srgbClr val="C00000"/>
                </a:solidFill>
                <a:ea typeface="+mn-lt"/>
                <a:cs typeface="+mn-lt"/>
              </a:rPr>
              <a:t> </a:t>
            </a:r>
            <a:r>
              <a:rPr lang="en-GB" sz="2300" dirty="0">
                <a:ea typeface="+mn-lt"/>
                <a:cs typeface="+mn-lt"/>
              </a:rPr>
              <a:t>is used for relaxation of the abdominal musculature, leading to a decrease in pressures. These patients </a:t>
            </a:r>
            <a:r>
              <a:rPr lang="en-GB" sz="2300" dirty="0">
                <a:solidFill>
                  <a:srgbClr val="FF0000"/>
                </a:solidFill>
                <a:ea typeface="+mn-lt"/>
                <a:cs typeface="+mn-lt"/>
              </a:rPr>
              <a:t>must be put on a </a:t>
            </a:r>
            <a:r>
              <a:rPr lang="en-GB" sz="2300" b="1" dirty="0">
                <a:solidFill>
                  <a:srgbClr val="FF0000"/>
                </a:solidFill>
                <a:ea typeface="+mn-lt"/>
                <a:cs typeface="+mn-lt"/>
              </a:rPr>
              <a:t>ventilator</a:t>
            </a:r>
            <a:r>
              <a:rPr lang="en-GB" sz="2300" dirty="0">
                <a:ea typeface="+mn-lt"/>
                <a:cs typeface="+mn-lt"/>
              </a:rPr>
              <a:t>. </a:t>
            </a:r>
          </a:p>
          <a:p>
            <a:pPr marL="344170" indent="-344170"/>
            <a:r>
              <a:rPr lang="en-GB" sz="2300" dirty="0">
                <a:solidFill>
                  <a:srgbClr val="FF0000"/>
                </a:solidFill>
                <a:ea typeface="+mn-lt"/>
                <a:cs typeface="+mn-lt"/>
              </a:rPr>
              <a:t>Gastric decompression </a:t>
            </a:r>
            <a:r>
              <a:rPr lang="en-GB" sz="2300" dirty="0">
                <a:ea typeface="+mn-lt"/>
                <a:cs typeface="+mn-lt"/>
              </a:rPr>
              <a:t>is done with </a:t>
            </a:r>
            <a:r>
              <a:rPr lang="en-GB" sz="2300" b="1" dirty="0">
                <a:solidFill>
                  <a:srgbClr val="C00000"/>
                </a:solidFill>
                <a:ea typeface="+mn-lt"/>
                <a:cs typeface="+mn-lt"/>
              </a:rPr>
              <a:t>NG tube</a:t>
            </a:r>
            <a:r>
              <a:rPr lang="en-GB" sz="2300" dirty="0">
                <a:ea typeface="+mn-lt"/>
                <a:cs typeface="+mn-lt"/>
              </a:rPr>
              <a:t>. </a:t>
            </a:r>
            <a:r>
              <a:rPr lang="en-GB" sz="2300" dirty="0">
                <a:solidFill>
                  <a:srgbClr val="FF0000"/>
                </a:solidFill>
                <a:ea typeface="+mn-lt"/>
                <a:cs typeface="+mn-lt"/>
              </a:rPr>
              <a:t>Colonic decompression </a:t>
            </a:r>
            <a:r>
              <a:rPr lang="en-GB" sz="2300" dirty="0">
                <a:ea typeface="+mn-lt"/>
                <a:cs typeface="+mn-lt"/>
              </a:rPr>
              <a:t>is done with </a:t>
            </a:r>
            <a:r>
              <a:rPr lang="en-GB" sz="2300" b="1" dirty="0">
                <a:solidFill>
                  <a:srgbClr val="C00000"/>
                </a:solidFill>
                <a:ea typeface="+mn-lt"/>
                <a:cs typeface="+mn-lt"/>
              </a:rPr>
              <a:t>rectal tube</a:t>
            </a:r>
            <a:r>
              <a:rPr lang="en-GB" sz="2300" dirty="0">
                <a:ea typeface="+mn-lt"/>
                <a:cs typeface="+mn-lt"/>
              </a:rPr>
              <a:t>. These are done to evacuate the Lumen.</a:t>
            </a:r>
          </a:p>
          <a:p>
            <a:pPr marL="344170" indent="-344170"/>
            <a:r>
              <a:rPr lang="en-GB" sz="2300" dirty="0">
                <a:cs typeface="Arial" panose="020B0604020202020204"/>
              </a:rPr>
              <a:t>The </a:t>
            </a:r>
            <a:r>
              <a:rPr lang="en-GB" sz="2300" u="sng" dirty="0">
                <a:cs typeface="Arial" panose="020B0604020202020204"/>
              </a:rPr>
              <a:t>head of the patient's bed </a:t>
            </a:r>
            <a:r>
              <a:rPr lang="en-GB" sz="2300" u="sng" dirty="0">
                <a:solidFill>
                  <a:srgbClr val="C00000"/>
                </a:solidFill>
                <a:cs typeface="Arial" panose="020B0604020202020204"/>
              </a:rPr>
              <a:t>should </a:t>
            </a:r>
            <a:r>
              <a:rPr lang="en-GB" sz="2300" b="1" u="sng" dirty="0">
                <a:solidFill>
                  <a:srgbClr val="C00000"/>
                </a:solidFill>
                <a:cs typeface="Arial" panose="020B0604020202020204"/>
              </a:rPr>
              <a:t>not</a:t>
            </a:r>
            <a:r>
              <a:rPr lang="en-GB" sz="2300" u="sng" dirty="0">
                <a:solidFill>
                  <a:srgbClr val="C00000"/>
                </a:solidFill>
                <a:cs typeface="Arial" panose="020B0604020202020204"/>
              </a:rPr>
              <a:t> be raised for more than 30°.</a:t>
            </a:r>
            <a:endParaRPr lang="en-GB" sz="2300" u="sng" dirty="0">
              <a:solidFill>
                <a:srgbClr val="C00000"/>
              </a:solidFill>
              <a:ea typeface="+mn-lt"/>
              <a:cs typeface="+mn-lt"/>
            </a:endParaRPr>
          </a:p>
          <a:p>
            <a:pPr marL="344170" indent="-344170"/>
            <a:endParaRPr lang="en-GB" sz="2300" dirty="0">
              <a:cs typeface="Arial" panose="020B0604020202020204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485C19E-39DC-4E54-B90C-750A879B3759}"/>
              </a:ext>
            </a:extLst>
          </p:cNvPr>
          <p:cNvSpPr txBox="1">
            <a:spLocks/>
          </p:cNvSpPr>
          <p:nvPr/>
        </p:nvSpPr>
        <p:spPr bwMode="gray">
          <a:xfrm>
            <a:off x="840919" y="474784"/>
            <a:ext cx="10533834" cy="133639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6000" b="1" dirty="0" smtClean="0">
                <a:solidFill>
                  <a:srgbClr val="C00000"/>
                </a:solidFill>
              </a:rPr>
              <a:t>Management </a:t>
            </a:r>
            <a:endParaRPr lang="en-US" sz="6000" b="1" dirty="0">
              <a:solidFill>
                <a:srgbClr val="C00000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879571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C709CB-8F1C-494F-8921-FEC02E0195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2948" y="1070168"/>
            <a:ext cx="10556025" cy="5938557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4170" indent="-344170"/>
            <a:r>
              <a:rPr lang="en-GB" sz="2600" b="1" dirty="0">
                <a:solidFill>
                  <a:srgbClr val="C00000"/>
                </a:solidFill>
                <a:cs typeface="Arial"/>
              </a:rPr>
              <a:t>Percutaneous drainage</a:t>
            </a:r>
            <a:r>
              <a:rPr lang="en-GB" sz="2600" dirty="0">
                <a:solidFill>
                  <a:srgbClr val="C00000"/>
                </a:solidFill>
                <a:cs typeface="Arial"/>
              </a:rPr>
              <a:t> </a:t>
            </a:r>
            <a:r>
              <a:rPr lang="en-GB" sz="2600" dirty="0">
                <a:cs typeface="Arial"/>
              </a:rPr>
              <a:t>is </a:t>
            </a:r>
            <a:r>
              <a:rPr lang="en-GB" sz="2600" dirty="0">
                <a:ea typeface="+mn-lt"/>
                <a:cs typeface="+mn-lt"/>
              </a:rPr>
              <a:t>a decompressive procedure </a:t>
            </a:r>
            <a:r>
              <a:rPr lang="en-GB" sz="2600" dirty="0">
                <a:cs typeface="Arial"/>
              </a:rPr>
              <a:t>used </a:t>
            </a:r>
            <a:r>
              <a:rPr lang="en-GB" sz="2600" dirty="0">
                <a:solidFill>
                  <a:srgbClr val="FF0000"/>
                </a:solidFill>
                <a:cs typeface="Arial"/>
              </a:rPr>
              <a:t>for; abscesses, ascites, or any free fluid in the abdominal compartment.</a:t>
            </a:r>
            <a:endParaRPr lang="en-GB" sz="2600" dirty="0">
              <a:solidFill>
                <a:srgbClr val="FF0000"/>
              </a:solidFill>
              <a:ea typeface="+mn-lt"/>
              <a:cs typeface="+mn-lt"/>
            </a:endParaRPr>
          </a:p>
          <a:p>
            <a:pPr marL="344170" indent="-344170"/>
            <a:r>
              <a:rPr lang="en-GB" sz="2600" b="1" dirty="0" smtClean="0">
                <a:cs typeface="Arial"/>
              </a:rPr>
              <a:t>Positive </a:t>
            </a:r>
            <a:r>
              <a:rPr lang="en-GB" sz="2600" b="1" dirty="0">
                <a:cs typeface="Arial"/>
              </a:rPr>
              <a:t>fluid balance (Hypervolemia)</a:t>
            </a:r>
            <a:r>
              <a:rPr lang="en-GB" sz="2600" dirty="0">
                <a:cs typeface="Arial"/>
              </a:rPr>
              <a:t> is associated with high mortality </a:t>
            </a:r>
            <a:r>
              <a:rPr lang="en-GB" sz="2600" dirty="0" smtClean="0">
                <a:cs typeface="Arial"/>
              </a:rPr>
              <a:t>rates and </a:t>
            </a:r>
            <a:r>
              <a:rPr lang="en-GB" sz="2600" dirty="0">
                <a:cs typeface="Arial"/>
              </a:rPr>
              <a:t>it is managed by; </a:t>
            </a:r>
            <a:r>
              <a:rPr lang="en-GB" sz="2600" b="1" dirty="0">
                <a:solidFill>
                  <a:srgbClr val="C00000"/>
                </a:solidFill>
                <a:cs typeface="Arial"/>
              </a:rPr>
              <a:t>dialysis</a:t>
            </a:r>
            <a:r>
              <a:rPr lang="en-GB" sz="2600" dirty="0">
                <a:cs typeface="Arial"/>
              </a:rPr>
              <a:t>. It is usually accompanied by </a:t>
            </a:r>
            <a:r>
              <a:rPr lang="en-GB" sz="2600" dirty="0" smtClean="0">
                <a:solidFill>
                  <a:srgbClr val="FF0000"/>
                </a:solidFill>
                <a:cs typeface="Arial"/>
              </a:rPr>
              <a:t>CHF “Congestive heart failure”.</a:t>
            </a:r>
            <a:r>
              <a:rPr lang="en-GB" sz="2600" dirty="0">
                <a:cs typeface="Arial"/>
              </a:rPr>
              <a:t> </a:t>
            </a:r>
            <a:r>
              <a:rPr lang="en-GB" sz="2600" dirty="0" smtClean="0">
                <a:cs typeface="Arial"/>
              </a:rPr>
              <a:t>Furthermore</a:t>
            </a:r>
            <a:r>
              <a:rPr lang="en-GB" sz="2600" dirty="0">
                <a:cs typeface="Arial"/>
              </a:rPr>
              <a:t>, on the occurrence of </a:t>
            </a:r>
            <a:r>
              <a:rPr lang="en-GB" sz="2600" dirty="0">
                <a:solidFill>
                  <a:srgbClr val="FF0000"/>
                </a:solidFill>
                <a:cs typeface="Arial"/>
              </a:rPr>
              <a:t>Pulmonary Edema</a:t>
            </a:r>
            <a:r>
              <a:rPr lang="en-GB" sz="2600" dirty="0">
                <a:cs typeface="Arial"/>
              </a:rPr>
              <a:t>, </a:t>
            </a:r>
            <a:r>
              <a:rPr lang="en-GB" sz="2600" b="1" dirty="0">
                <a:solidFill>
                  <a:srgbClr val="C00000"/>
                </a:solidFill>
                <a:cs typeface="Arial"/>
              </a:rPr>
              <a:t>ventilation</a:t>
            </a:r>
            <a:r>
              <a:rPr lang="en-GB" sz="2600" dirty="0">
                <a:cs typeface="Arial"/>
              </a:rPr>
              <a:t> must be supported.</a:t>
            </a:r>
            <a:endParaRPr lang="en-GB" sz="2600" dirty="0">
              <a:ea typeface="+mn-lt"/>
              <a:cs typeface="+mn-lt"/>
            </a:endParaRPr>
          </a:p>
          <a:p>
            <a:pPr marL="344170" indent="-344170"/>
            <a:r>
              <a:rPr lang="en-GB" sz="2600" dirty="0">
                <a:cs typeface="Arial"/>
              </a:rPr>
              <a:t>The </a:t>
            </a:r>
            <a:r>
              <a:rPr lang="en-GB" sz="2600" b="1" dirty="0">
                <a:solidFill>
                  <a:srgbClr val="C00000"/>
                </a:solidFill>
                <a:cs typeface="Arial"/>
              </a:rPr>
              <a:t>relief</a:t>
            </a:r>
            <a:r>
              <a:rPr lang="en-GB" sz="2600" dirty="0">
                <a:cs typeface="Arial"/>
              </a:rPr>
              <a:t> of any concomitant </a:t>
            </a:r>
            <a:r>
              <a:rPr lang="en-GB" sz="2600" b="1" dirty="0">
                <a:solidFill>
                  <a:srgbClr val="C00000"/>
                </a:solidFill>
                <a:cs typeface="Arial"/>
              </a:rPr>
              <a:t>pain</a:t>
            </a:r>
            <a:r>
              <a:rPr lang="en-GB" sz="2600" dirty="0">
                <a:solidFill>
                  <a:srgbClr val="C00000"/>
                </a:solidFill>
                <a:cs typeface="Arial"/>
              </a:rPr>
              <a:t> is</a:t>
            </a:r>
            <a:r>
              <a:rPr lang="en-GB" sz="2600" b="1" dirty="0">
                <a:solidFill>
                  <a:srgbClr val="C00000"/>
                </a:solidFill>
                <a:cs typeface="Arial"/>
              </a:rPr>
              <a:t> essential</a:t>
            </a:r>
            <a:r>
              <a:rPr lang="en-GB" sz="2600" dirty="0">
                <a:cs typeface="Arial"/>
              </a:rPr>
              <a:t>.</a:t>
            </a:r>
            <a:endParaRPr lang="en-GB" sz="2600" dirty="0">
              <a:ea typeface="+mn-lt"/>
              <a:cs typeface="+mn-lt"/>
            </a:endParaRPr>
          </a:p>
          <a:p>
            <a:pPr marL="344170" indent="-344170"/>
            <a:endParaRPr lang="en-GB" sz="2800" dirty="0">
              <a:cs typeface="Arial"/>
            </a:endParaRPr>
          </a:p>
          <a:p>
            <a:pPr marL="344170" indent="-344170"/>
            <a:endParaRPr lang="en-GB" sz="2800" dirty="0">
              <a:cs typeface="Arial"/>
            </a:endParaRPr>
          </a:p>
          <a:p>
            <a:pPr marL="344170" indent="-344170"/>
            <a:endParaRPr lang="en-GB" sz="24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196619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AF68A-F8BB-476B-8A4A-115B20899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326" y="416377"/>
            <a:ext cx="10609673" cy="872926"/>
          </a:xfrm>
        </p:spPr>
        <p:txBody>
          <a:bodyPr>
            <a:normAutofit fontScale="90000"/>
          </a:bodyPr>
          <a:lstStyle/>
          <a:p>
            <a:pPr algn="l"/>
            <a:r>
              <a:rPr lang="en-GB" sz="5400" dirty="0">
                <a:solidFill>
                  <a:srgbClr val="C00000"/>
                </a:solidFill>
                <a:cs typeface="Arial"/>
              </a:rPr>
              <a:t>Surgical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661668-5FFB-401C-9396-5029F53B43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591" y="1519188"/>
            <a:ext cx="10751141" cy="5338812"/>
          </a:xfrm>
        </p:spPr>
        <p:txBody>
          <a:bodyPr anchor="t">
            <a:normAutofit/>
          </a:bodyPr>
          <a:lstStyle/>
          <a:p>
            <a:pPr marL="344170" indent="-344170"/>
            <a:r>
              <a:rPr lang="en-GB" sz="2200" dirty="0">
                <a:ea typeface="+mn-lt"/>
                <a:cs typeface="+mn-lt"/>
              </a:rPr>
              <a:t>It is the Primary treatment of ACS; If conservative management does not resolve the IAH, or end-organ damage is seen. </a:t>
            </a:r>
            <a:endParaRPr lang="en-US" sz="2200" dirty="0">
              <a:cs typeface="Arial"/>
            </a:endParaRPr>
          </a:p>
          <a:p>
            <a:pPr marL="344170" indent="-344170"/>
            <a:r>
              <a:rPr lang="en-GB" sz="2200" dirty="0">
                <a:ea typeface="+mn-lt"/>
                <a:cs typeface="+mn-lt"/>
              </a:rPr>
              <a:t>The treatment of ACS is  to </a:t>
            </a:r>
            <a:r>
              <a:rPr lang="en-GB" sz="2200" b="1" dirty="0">
                <a:ea typeface="+mn-lt"/>
                <a:cs typeface="+mn-lt"/>
              </a:rPr>
              <a:t>release the abdominal fascia</a:t>
            </a:r>
            <a:r>
              <a:rPr lang="en-GB" sz="2200" dirty="0">
                <a:ea typeface="+mn-lt"/>
                <a:cs typeface="+mn-lt"/>
              </a:rPr>
              <a:t>.</a:t>
            </a:r>
          </a:p>
          <a:p>
            <a:pPr marL="344170" indent="-344170"/>
            <a:r>
              <a:rPr lang="en-GB" sz="2200" dirty="0">
                <a:ea typeface="+mn-lt"/>
                <a:cs typeface="+mn-lt"/>
              </a:rPr>
              <a:t>When management for ACS is considered in the </a:t>
            </a:r>
            <a:r>
              <a:rPr lang="en-GB" sz="2200" b="1" dirty="0" smtClean="0">
                <a:ea typeface="+mn-lt"/>
                <a:cs typeface="+mn-lt"/>
              </a:rPr>
              <a:t>OR “operation room”</a:t>
            </a:r>
            <a:r>
              <a:rPr lang="en-GB" sz="2200" dirty="0" smtClean="0">
                <a:ea typeface="+mn-lt"/>
                <a:cs typeface="+mn-lt"/>
              </a:rPr>
              <a:t>, </a:t>
            </a:r>
            <a:r>
              <a:rPr lang="en-GB" sz="2200" dirty="0">
                <a:ea typeface="+mn-lt"/>
                <a:cs typeface="+mn-lt"/>
              </a:rPr>
              <a:t>the abdominal fascia should be </a:t>
            </a:r>
            <a:r>
              <a:rPr lang="en-GB" sz="2200" b="1" dirty="0">
                <a:ea typeface="+mn-lt"/>
                <a:cs typeface="+mn-lt"/>
              </a:rPr>
              <a:t>left open</a:t>
            </a:r>
            <a:r>
              <a:rPr lang="en-GB" sz="2200" dirty="0">
                <a:ea typeface="+mn-lt"/>
                <a:cs typeface="+mn-lt"/>
              </a:rPr>
              <a:t> and </a:t>
            </a:r>
            <a:r>
              <a:rPr lang="en-GB" sz="2200" b="1" dirty="0">
                <a:ea typeface="+mn-lt"/>
                <a:cs typeface="+mn-lt"/>
              </a:rPr>
              <a:t>covered under sterile conditions, </a:t>
            </a:r>
            <a:r>
              <a:rPr lang="en-GB" sz="2200" dirty="0">
                <a:ea typeface="+mn-lt"/>
                <a:cs typeface="+mn-lt"/>
              </a:rPr>
              <a:t>with </a:t>
            </a:r>
            <a:r>
              <a:rPr lang="en-GB" sz="2200" b="1" dirty="0">
                <a:ea typeface="+mn-lt"/>
                <a:cs typeface="+mn-lt"/>
              </a:rPr>
              <a:t>delayed fascial closure</a:t>
            </a:r>
            <a:r>
              <a:rPr lang="en-GB" sz="2200" dirty="0">
                <a:ea typeface="+mn-lt"/>
                <a:cs typeface="+mn-lt"/>
              </a:rPr>
              <a:t>.</a:t>
            </a:r>
          </a:p>
          <a:p>
            <a:pPr marL="344170" indent="-344170"/>
            <a:r>
              <a:rPr lang="en-GB" sz="2200" b="1" dirty="0">
                <a:ea typeface="+mn-lt"/>
                <a:cs typeface="+mn-lt"/>
              </a:rPr>
              <a:t>Laparotomy</a:t>
            </a:r>
            <a:r>
              <a:rPr lang="en-GB" sz="2200" dirty="0">
                <a:ea typeface="+mn-lt"/>
                <a:cs typeface="+mn-lt"/>
              </a:rPr>
              <a:t> is considered;</a:t>
            </a:r>
            <a:endParaRPr lang="en-GB" sz="2200" dirty="0">
              <a:cs typeface="Arial"/>
            </a:endParaRPr>
          </a:p>
          <a:p>
            <a:pPr marL="0" indent="0">
              <a:buNone/>
            </a:pPr>
            <a:r>
              <a:rPr lang="en-GB" sz="2200" dirty="0">
                <a:ea typeface="+mn-lt"/>
                <a:cs typeface="+mn-lt"/>
              </a:rPr>
              <a:t>    - After </a:t>
            </a:r>
            <a:r>
              <a:rPr lang="en-GB" sz="2200" b="1" dirty="0">
                <a:ea typeface="+mn-lt"/>
                <a:cs typeface="+mn-lt"/>
              </a:rPr>
              <a:t>surgical laparotomy</a:t>
            </a:r>
            <a:r>
              <a:rPr lang="en-GB" sz="2200" dirty="0">
                <a:ea typeface="+mn-lt"/>
                <a:cs typeface="+mn-lt"/>
              </a:rPr>
              <a:t>, the abdominal fascia can be </a:t>
            </a:r>
            <a:r>
              <a:rPr lang="en-GB" sz="2200" b="1" dirty="0">
                <a:ea typeface="+mn-lt"/>
                <a:cs typeface="+mn-lt"/>
              </a:rPr>
              <a:t>temporarily closed</a:t>
            </a:r>
            <a:r>
              <a:rPr lang="en-GB" sz="2200" dirty="0">
                <a:ea typeface="+mn-lt"/>
                <a:cs typeface="+mn-lt"/>
              </a:rPr>
              <a:t> (fascia approximation), </a:t>
            </a:r>
            <a:r>
              <a:rPr lang="en-GB" sz="2200" u="sng" dirty="0">
                <a:ea typeface="+mn-lt"/>
                <a:cs typeface="+mn-lt"/>
              </a:rPr>
              <a:t>by</a:t>
            </a:r>
            <a:r>
              <a:rPr lang="en-GB" sz="2200" dirty="0">
                <a:ea typeface="+mn-lt"/>
                <a:cs typeface="+mn-lt"/>
              </a:rPr>
              <a:t> devices such as </a:t>
            </a:r>
            <a:r>
              <a:rPr lang="en-GB" sz="2200" u="sng" dirty="0">
                <a:ea typeface="+mn-lt"/>
                <a:cs typeface="+mn-lt"/>
              </a:rPr>
              <a:t>(VACs, meshes, and zippers)</a:t>
            </a:r>
            <a:r>
              <a:rPr lang="en-GB" sz="2200" dirty="0">
                <a:ea typeface="+mn-lt"/>
                <a:cs typeface="+mn-lt"/>
              </a:rPr>
              <a:t>. </a:t>
            </a:r>
          </a:p>
          <a:p>
            <a:pPr marL="0" indent="0">
              <a:buNone/>
            </a:pPr>
            <a:r>
              <a:rPr lang="en-GB" sz="2200" dirty="0">
                <a:ea typeface="+mn-lt"/>
                <a:cs typeface="+mn-lt"/>
              </a:rPr>
              <a:t>    - The fascia can be </a:t>
            </a:r>
            <a:r>
              <a:rPr lang="en-GB" sz="2200" b="1" dirty="0">
                <a:ea typeface="+mn-lt"/>
                <a:cs typeface="+mn-lt"/>
              </a:rPr>
              <a:t>completely closed</a:t>
            </a:r>
            <a:r>
              <a:rPr lang="en-GB" sz="2200" dirty="0">
                <a:ea typeface="+mn-lt"/>
                <a:cs typeface="+mn-lt"/>
              </a:rPr>
              <a:t> </a:t>
            </a:r>
            <a:r>
              <a:rPr lang="en-GB" sz="2200" u="sng" dirty="0">
                <a:ea typeface="+mn-lt"/>
                <a:cs typeface="+mn-lt"/>
              </a:rPr>
              <a:t>after 5-7 days, if there is a pressure decrease</a:t>
            </a:r>
            <a:r>
              <a:rPr lang="en-GB" sz="2200" dirty="0">
                <a:ea typeface="+mn-lt"/>
                <a:cs typeface="+mn-lt"/>
              </a:rPr>
              <a:t>.</a:t>
            </a:r>
            <a:endParaRPr lang="en-GB" sz="2200" dirty="0">
              <a:cs typeface="Arial"/>
            </a:endParaRPr>
          </a:p>
          <a:p>
            <a:pPr marL="344170" indent="-344170"/>
            <a:endParaRPr lang="en-GB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055200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1" y="401376"/>
            <a:ext cx="10131425" cy="461399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81828" y="5061668"/>
            <a:ext cx="3114675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Roboto"/>
              </a:rPr>
              <a:t>a) Temporary closure of the abdomen entails covering the bowel with a fenestrated </a:t>
            </a:r>
            <a:r>
              <a:rPr lang="en-GB" dirty="0" err="1">
                <a:latin typeface="Roboto"/>
              </a:rPr>
              <a:t>subfascial</a:t>
            </a:r>
            <a:r>
              <a:rPr lang="en-GB" dirty="0">
                <a:latin typeface="Roboto"/>
              </a:rPr>
              <a:t> 45 × 60 cm sterile</a:t>
            </a:r>
            <a:r>
              <a:rPr lang="en-US" dirty="0">
                <a:latin typeface="Roboto"/>
              </a:rPr>
              <a:t> </a:t>
            </a:r>
            <a:r>
              <a:rPr lang="en-US" dirty="0" smtClean="0">
                <a:latin typeface="Roboto"/>
              </a:rPr>
              <a:t>drape</a:t>
            </a:r>
            <a:endParaRPr lang="en-US" b="0" i="0" dirty="0">
              <a:effectLst/>
              <a:latin typeface="Roboto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43350" y="5061668"/>
            <a:ext cx="3276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Roboto"/>
              </a:rPr>
              <a:t>b) placement of </a:t>
            </a:r>
            <a:r>
              <a:rPr lang="en-US" dirty="0" smtClean="0">
                <a:solidFill>
                  <a:srgbClr val="FF0000"/>
                </a:solidFill>
                <a:latin typeface="Roboto"/>
              </a:rPr>
              <a:t>JP (</a:t>
            </a:r>
            <a:r>
              <a:rPr lang="en-GB" dirty="0" smtClean="0">
                <a:solidFill>
                  <a:srgbClr val="FF0000"/>
                </a:solidFill>
                <a:latin typeface="Roboto"/>
              </a:rPr>
              <a:t>Jackson-Pratt)</a:t>
            </a:r>
            <a:r>
              <a:rPr lang="en-US" dirty="0" smtClean="0">
                <a:solidFill>
                  <a:srgbClr val="FF0000"/>
                </a:solidFill>
                <a:latin typeface="Roboto"/>
              </a:rPr>
              <a:t> </a:t>
            </a:r>
            <a:r>
              <a:rPr lang="en-US" dirty="0" smtClean="0">
                <a:latin typeface="Roboto"/>
              </a:rPr>
              <a:t>drains and a blue towel. </a:t>
            </a:r>
            <a:endParaRPr lang="en-US" dirty="0">
              <a:latin typeface="Roboto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228872" y="5030355"/>
            <a:ext cx="34504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Roboto"/>
              </a:rPr>
              <a:t>c) followed by </a:t>
            </a:r>
            <a:r>
              <a:rPr lang="en-US" dirty="0" err="1">
                <a:solidFill>
                  <a:srgbClr val="FF0000"/>
                </a:solidFill>
                <a:latin typeface="Roboto"/>
              </a:rPr>
              <a:t>ioban</a:t>
            </a:r>
            <a:r>
              <a:rPr lang="en-US" dirty="0">
                <a:solidFill>
                  <a:srgbClr val="FF0000"/>
                </a:solidFill>
                <a:latin typeface="Roboto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Roboto"/>
              </a:rPr>
              <a:t>occlusion </a:t>
            </a:r>
            <a:r>
              <a:rPr lang="en-US" dirty="0">
                <a:latin typeface="Roboto"/>
                <a:sym typeface="Wingdings" panose="05000000000000000000" pitchFamily="2" charset="2"/>
              </a:rPr>
              <a:t> </a:t>
            </a:r>
            <a:r>
              <a:rPr lang="en-GB" dirty="0">
                <a:latin typeface="Roboto"/>
              </a:rPr>
              <a:t>prevent bacterial wound contamination.</a:t>
            </a:r>
            <a:endParaRPr lang="en-US" dirty="0">
              <a:latin typeface="Roboto"/>
            </a:endParaRPr>
          </a:p>
        </p:txBody>
      </p:sp>
      <p:pic>
        <p:nvPicPr>
          <p:cNvPr id="1026" name="Picture 2" descr="Jackson Pratt (JP) Drain - Saint John's Cancer Institute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0921" y="5030355"/>
            <a:ext cx="1880999" cy="1880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3M™ Ioban™ Antimicrobial Incise Drape 6600 Series | 3M Trinidad and Toba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0211" y="-2691"/>
            <a:ext cx="2741789" cy="2068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41663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A2FB7A-C7E6-4796-8CF6-9B9A6E143C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7346" y="1041394"/>
            <a:ext cx="10668641" cy="5311714"/>
          </a:xfrm>
        </p:spPr>
        <p:txBody>
          <a:bodyPr anchor="t">
            <a:normAutofit/>
          </a:bodyPr>
          <a:lstStyle/>
          <a:p>
            <a:pPr marL="344170" indent="-344170"/>
            <a:r>
              <a:rPr lang="en-GB" sz="2400" b="1" dirty="0">
                <a:ea typeface="+mn-lt"/>
                <a:cs typeface="+mn-lt"/>
              </a:rPr>
              <a:t>Timing of decompression </a:t>
            </a:r>
            <a:r>
              <a:rPr lang="en-GB" sz="2400" dirty="0">
                <a:ea typeface="+mn-lt"/>
                <a:cs typeface="+mn-lt"/>
              </a:rPr>
              <a:t>is crucial; as </a:t>
            </a:r>
            <a:r>
              <a:rPr lang="en-GB" sz="2400" b="1" dirty="0">
                <a:ea typeface="+mn-lt"/>
                <a:cs typeface="+mn-lt"/>
              </a:rPr>
              <a:t>70%</a:t>
            </a:r>
            <a:r>
              <a:rPr lang="en-GB" sz="2400" dirty="0">
                <a:ea typeface="+mn-lt"/>
                <a:cs typeface="+mn-lt"/>
              </a:rPr>
              <a:t> mortality in patients with a </a:t>
            </a:r>
            <a:r>
              <a:rPr lang="en-GB" sz="2400" b="1" dirty="0">
                <a:ea typeface="+mn-lt"/>
                <a:cs typeface="+mn-lt"/>
              </a:rPr>
              <a:t>delay</a:t>
            </a:r>
            <a:r>
              <a:rPr lang="en-GB" sz="2400" dirty="0">
                <a:ea typeface="+mn-lt"/>
                <a:cs typeface="+mn-lt"/>
              </a:rPr>
              <a:t> in decompression, and a uniform mortality in those </a:t>
            </a:r>
            <a:r>
              <a:rPr lang="en-GB" sz="2400" b="1" dirty="0">
                <a:ea typeface="+mn-lt"/>
                <a:cs typeface="+mn-lt"/>
              </a:rPr>
              <a:t>not</a:t>
            </a:r>
            <a:r>
              <a:rPr lang="en-GB" sz="2400" dirty="0">
                <a:ea typeface="+mn-lt"/>
                <a:cs typeface="+mn-lt"/>
              </a:rPr>
              <a:t> undergoing decompression.</a:t>
            </a:r>
            <a:endParaRPr lang="en-GB" sz="2400" dirty="0">
              <a:cs typeface="Arial"/>
            </a:endParaRPr>
          </a:p>
          <a:p>
            <a:pPr marL="344170" indent="-344170"/>
            <a:r>
              <a:rPr lang="en-GB" sz="2400" dirty="0">
                <a:ea typeface="+mn-lt"/>
                <a:cs typeface="+mn-lt"/>
              </a:rPr>
              <a:t>Decompression is usually performed operatively, either in the</a:t>
            </a:r>
            <a:r>
              <a:rPr lang="en-GB" sz="2400" b="1" dirty="0">
                <a:ea typeface="+mn-lt"/>
                <a:cs typeface="+mn-lt"/>
              </a:rPr>
              <a:t> ICU </a:t>
            </a:r>
            <a:r>
              <a:rPr lang="en-GB" sz="2400" dirty="0">
                <a:ea typeface="+mn-lt"/>
                <a:cs typeface="+mn-lt"/>
              </a:rPr>
              <a:t>if the patient is hemodynamically unstable, or in the</a:t>
            </a:r>
            <a:r>
              <a:rPr lang="en-GB" sz="2400" b="1" dirty="0">
                <a:ea typeface="+mn-lt"/>
                <a:cs typeface="+mn-lt"/>
              </a:rPr>
              <a:t> OR </a:t>
            </a:r>
            <a:r>
              <a:rPr lang="en-GB" sz="2400" dirty="0">
                <a:ea typeface="+mn-lt"/>
                <a:cs typeface="+mn-lt"/>
              </a:rPr>
              <a:t>if they were stable.</a:t>
            </a:r>
          </a:p>
          <a:p>
            <a:pPr marL="344170" indent="-344170"/>
            <a:r>
              <a:rPr lang="en-GB" sz="2400" b="1" dirty="0">
                <a:ea typeface="+mn-lt"/>
                <a:cs typeface="+mn-lt"/>
              </a:rPr>
              <a:t>ICU bedside laparotomy</a:t>
            </a:r>
            <a:r>
              <a:rPr lang="en-GB" sz="2400" dirty="0">
                <a:ea typeface="+mn-lt"/>
                <a:cs typeface="+mn-lt"/>
              </a:rPr>
              <a:t> is easily accomplished, avoids transport of hemodynamically compromised patients, and requires </a:t>
            </a:r>
            <a:r>
              <a:rPr lang="en-GB" sz="2400" b="1" dirty="0">
                <a:ea typeface="+mn-lt"/>
                <a:cs typeface="+mn-lt"/>
              </a:rPr>
              <a:t>minimal equipment</a:t>
            </a:r>
            <a:r>
              <a:rPr lang="en-GB" sz="2400" dirty="0">
                <a:ea typeface="+mn-lt"/>
                <a:cs typeface="+mn-lt"/>
              </a:rPr>
              <a:t> (e.g., scalpel, suction device, cautery, and dressings for temporary abdominal closure)</a:t>
            </a:r>
          </a:p>
        </p:txBody>
      </p:sp>
    </p:spTree>
    <p:extLst>
      <p:ext uri="{BB962C8B-B14F-4D97-AF65-F5344CB8AC3E}">
        <p14:creationId xmlns:p14="http://schemas.microsoft.com/office/powerpoint/2010/main" val="41240509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A3AA2-D9F9-4722-83A2-C2D0A23DD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9561" y="140001"/>
            <a:ext cx="7958331" cy="789419"/>
          </a:xfrm>
        </p:spPr>
        <p:txBody>
          <a:bodyPr>
            <a:normAutofit fontScale="90000"/>
          </a:bodyPr>
          <a:lstStyle/>
          <a:p>
            <a:pPr algn="l"/>
            <a:r>
              <a:rPr lang="en-GB" sz="4800" dirty="0">
                <a:solidFill>
                  <a:srgbClr val="FF0000"/>
                </a:solidFill>
                <a:cs typeface="Arial"/>
              </a:rPr>
              <a:t>Terminology</a:t>
            </a:r>
            <a:endParaRPr lang="en-GB" sz="4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1EB46C-B831-455D-9AB9-750D885FDD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1148" y="929514"/>
            <a:ext cx="7257375" cy="5642347"/>
          </a:xfrm>
        </p:spPr>
        <p:txBody>
          <a:bodyPr anchor="t">
            <a:normAutofit/>
          </a:bodyPr>
          <a:lstStyle/>
          <a:p>
            <a:pPr marL="344170" indent="-344170"/>
            <a:endParaRPr lang="en-GB" dirty="0">
              <a:cs typeface="Arial" panose="020B0604020202020204"/>
            </a:endParaRPr>
          </a:p>
          <a:p>
            <a:pPr marL="344170" indent="-344170"/>
            <a:r>
              <a:rPr lang="en-GB" dirty="0">
                <a:ea typeface="+mn-lt"/>
                <a:cs typeface="+mn-lt"/>
              </a:rPr>
              <a:t>Abdominal perfusion pressure (APP) is a supplementary measurement, with values less than 60 mmHg concerning for compromised organ perfusion. </a:t>
            </a:r>
            <a:endParaRPr lang="en-GB" dirty="0"/>
          </a:p>
          <a:p>
            <a:pPr marL="344170" indent="-344170"/>
            <a:r>
              <a:rPr lang="en-GB" dirty="0">
                <a:solidFill>
                  <a:srgbClr val="FF0000"/>
                </a:solidFill>
                <a:ea typeface="+mn-lt"/>
                <a:cs typeface="+mn-lt"/>
              </a:rPr>
              <a:t>Pathologically elevated intraabdominal compartment pressures exceeding 12 mmHg define intraabdominal hypertension (IAH)</a:t>
            </a:r>
            <a:r>
              <a:rPr lang="en-GB" dirty="0">
                <a:ea typeface="+mn-lt"/>
                <a:cs typeface="+mn-lt"/>
              </a:rPr>
              <a:t>, which is </a:t>
            </a:r>
            <a:r>
              <a:rPr lang="en-GB" dirty="0">
                <a:solidFill>
                  <a:srgbClr val="FF0000"/>
                </a:solidFill>
                <a:ea typeface="+mn-lt"/>
                <a:cs typeface="+mn-lt"/>
              </a:rPr>
              <a:t>further subdivided into four grades based on the degree of elevation.</a:t>
            </a:r>
            <a:r>
              <a:rPr lang="en-GB" dirty="0">
                <a:ea typeface="+mn-lt"/>
                <a:cs typeface="+mn-lt"/>
              </a:rPr>
              <a:t> </a:t>
            </a:r>
            <a:endParaRPr lang="en-GB" dirty="0"/>
          </a:p>
          <a:p>
            <a:pPr marL="344170" indent="-344170"/>
            <a:r>
              <a:rPr lang="en-GB" b="1" u="sng" dirty="0">
                <a:solidFill>
                  <a:srgbClr val="FF0000"/>
                </a:solidFill>
                <a:ea typeface="+mn-lt"/>
                <a:cs typeface="+mn-lt"/>
              </a:rPr>
              <a:t>Abdominal Compartment </a:t>
            </a:r>
            <a:r>
              <a:rPr lang="en-GB" b="1" u="sng" dirty="0" smtClean="0">
                <a:solidFill>
                  <a:srgbClr val="FF0000"/>
                </a:solidFill>
                <a:ea typeface="+mn-lt"/>
                <a:cs typeface="+mn-lt"/>
              </a:rPr>
              <a:t>Syndrome:</a:t>
            </a:r>
            <a:r>
              <a:rPr lang="en-GB" b="1" dirty="0">
                <a:solidFill>
                  <a:srgbClr val="FF0000"/>
                </a:solidFill>
                <a:ea typeface="+mn-lt"/>
                <a:cs typeface="+mn-lt"/>
              </a:rPr>
              <a:t> </a:t>
            </a:r>
            <a:r>
              <a:rPr lang="en-GB" dirty="0">
                <a:solidFill>
                  <a:srgbClr val="FF0000"/>
                </a:solidFill>
                <a:ea typeface="+mn-lt"/>
                <a:cs typeface="+mn-lt"/>
              </a:rPr>
              <a:t>in adults </a:t>
            </a:r>
            <a:r>
              <a:rPr lang="en-GB" dirty="0">
                <a:ea typeface="+mn-lt"/>
                <a:cs typeface="+mn-lt"/>
              </a:rPr>
              <a:t>is defined as an </a:t>
            </a:r>
            <a:r>
              <a:rPr lang="en-GB" dirty="0">
                <a:solidFill>
                  <a:srgbClr val="FF0000"/>
                </a:solidFill>
                <a:ea typeface="+mn-lt"/>
                <a:cs typeface="+mn-lt"/>
              </a:rPr>
              <a:t>intraabdominal pressure of </a:t>
            </a:r>
            <a:r>
              <a:rPr lang="en-GB" b="1" dirty="0">
                <a:solidFill>
                  <a:srgbClr val="FF0000"/>
                </a:solidFill>
                <a:ea typeface="+mn-lt"/>
                <a:cs typeface="+mn-lt"/>
              </a:rPr>
              <a:t>&gt;20 mmHg</a:t>
            </a:r>
            <a:r>
              <a:rPr lang="en-GB" dirty="0">
                <a:solidFill>
                  <a:srgbClr val="FF0000"/>
                </a:solidFill>
                <a:ea typeface="+mn-lt"/>
                <a:cs typeface="+mn-lt"/>
              </a:rPr>
              <a:t> with evidence of organ dysfunction.</a:t>
            </a:r>
          </a:p>
          <a:p>
            <a:pPr marL="344170" indent="-344170"/>
            <a:r>
              <a:rPr lang="en-GB" dirty="0">
                <a:solidFill>
                  <a:srgbClr val="FF0000"/>
                </a:solidFill>
                <a:ea typeface="+mn-lt"/>
                <a:cs typeface="+mn-lt"/>
              </a:rPr>
              <a:t> </a:t>
            </a:r>
            <a:endParaRPr lang="en-GB" dirty="0">
              <a:solidFill>
                <a:srgbClr val="FF0000"/>
              </a:solidFill>
              <a:cs typeface="Arial"/>
            </a:endParaRPr>
          </a:p>
        </p:txBody>
      </p:sp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83900101-9AE9-46B0-AC83-CB52B56CF6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9222" y="1231778"/>
            <a:ext cx="3484323" cy="4394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5342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5B543-FF10-4512-93B6-DD98C3DE8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8139" y="495068"/>
            <a:ext cx="10720581" cy="959042"/>
          </a:xfrm>
        </p:spPr>
        <p:txBody>
          <a:bodyPr>
            <a:normAutofit/>
          </a:bodyPr>
          <a:lstStyle/>
          <a:p>
            <a:pPr algn="l"/>
            <a:r>
              <a:rPr lang="en-GB" sz="4800" dirty="0">
                <a:solidFill>
                  <a:srgbClr val="C00000"/>
                </a:solidFill>
                <a:cs typeface="Arial"/>
              </a:rPr>
              <a:t>Operative Decompression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70171D-C0DA-463D-A836-1D70C2395F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0062" y="1454110"/>
            <a:ext cx="10720581" cy="5104107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4170" indent="-344170"/>
            <a:r>
              <a:rPr lang="en-GB" sz="2400" dirty="0">
                <a:ea typeface="+mn-lt"/>
                <a:cs typeface="+mn-lt"/>
              </a:rPr>
              <a:t>Damage control surgery ,and the recognition of abdominal compartment syndrome have dramatically improved patient survival, but at the risk of an open abdomen.</a:t>
            </a:r>
            <a:endParaRPr lang="en-GB" sz="2400" dirty="0">
              <a:cs typeface="Arial" panose="020B0604020202020204"/>
            </a:endParaRPr>
          </a:p>
          <a:p>
            <a:pPr marL="344170" indent="-344170"/>
            <a:r>
              <a:rPr lang="en-GB" sz="2400" dirty="0">
                <a:ea typeface="+mn-lt"/>
                <a:cs typeface="+mn-lt"/>
              </a:rPr>
              <a:t>Despite having a widely open abdomen; </a:t>
            </a:r>
            <a:r>
              <a:rPr lang="en-GB" sz="2400" b="1" dirty="0">
                <a:ea typeface="+mn-lt"/>
                <a:cs typeface="+mn-lt"/>
              </a:rPr>
              <a:t>patients can develop recurrent abdominal compartment syndrome</a:t>
            </a:r>
            <a:r>
              <a:rPr lang="en-GB" sz="2400" dirty="0">
                <a:ea typeface="+mn-lt"/>
                <a:cs typeface="+mn-lt"/>
              </a:rPr>
              <a:t>. Therefore, </a:t>
            </a:r>
            <a:r>
              <a:rPr lang="en-GB" sz="2400" b="1" dirty="0">
                <a:ea typeface="+mn-lt"/>
                <a:cs typeface="+mn-lt"/>
              </a:rPr>
              <a:t>bladder pressure should be monitored every 4 hours.</a:t>
            </a:r>
            <a:endParaRPr lang="en-GB" sz="2400" dirty="0">
              <a:ea typeface="+mn-lt"/>
              <a:cs typeface="+mn-lt"/>
            </a:endParaRPr>
          </a:p>
          <a:p>
            <a:pPr marL="344170" indent="-344170"/>
            <a:r>
              <a:rPr lang="en-GB" sz="2400" b="1" dirty="0">
                <a:ea typeface="+mn-lt"/>
                <a:cs typeface="+mn-lt"/>
              </a:rPr>
              <a:t>Patients with an open abdomen lose between 500 and 2500 mL per day of</a:t>
            </a:r>
            <a:r>
              <a:rPr lang="en-GB" sz="2400" dirty="0">
                <a:ea typeface="+mn-lt"/>
                <a:cs typeface="+mn-lt"/>
              </a:rPr>
              <a:t> abdominal effluent (</a:t>
            </a:r>
            <a:r>
              <a:rPr lang="en-GB" sz="2400" b="1" dirty="0">
                <a:ea typeface="+mn-lt"/>
                <a:cs typeface="+mn-lt"/>
              </a:rPr>
              <a:t>peritoneal fluid</a:t>
            </a:r>
            <a:r>
              <a:rPr lang="en-GB" sz="2400" dirty="0">
                <a:ea typeface="+mn-lt"/>
                <a:cs typeface="+mn-lt"/>
              </a:rPr>
              <a:t>); thus, </a:t>
            </a:r>
            <a:r>
              <a:rPr lang="en-GB" sz="2400" b="1" u="sng" dirty="0">
                <a:ea typeface="+mn-lt"/>
                <a:cs typeface="+mn-lt"/>
              </a:rPr>
              <a:t>volume compensation with </a:t>
            </a:r>
            <a:r>
              <a:rPr lang="en-GB" sz="2400" b="1" u="sng" dirty="0">
                <a:solidFill>
                  <a:srgbClr val="FF0000"/>
                </a:solidFill>
                <a:ea typeface="+mn-lt"/>
                <a:cs typeface="+mn-lt"/>
              </a:rPr>
              <a:t>albumin-rich fluid </a:t>
            </a:r>
            <a:r>
              <a:rPr lang="en-GB" sz="2400" dirty="0">
                <a:ea typeface="+mn-lt"/>
                <a:cs typeface="+mn-lt"/>
              </a:rPr>
              <a:t>must be carried out. </a:t>
            </a:r>
            <a:endParaRPr lang="en-GB" sz="2400" dirty="0">
              <a:cs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8695038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1E7C4-2DF4-4CCC-B2CB-820883335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6446" y="298918"/>
            <a:ext cx="10004248" cy="1113008"/>
          </a:xfrm>
        </p:spPr>
        <p:txBody>
          <a:bodyPr>
            <a:normAutofit/>
          </a:bodyPr>
          <a:lstStyle/>
          <a:p>
            <a:pPr algn="l"/>
            <a:r>
              <a:rPr lang="en-GB" sz="4800" dirty="0">
                <a:solidFill>
                  <a:srgbClr val="C00000"/>
                </a:solidFill>
                <a:cs typeface="Arial"/>
              </a:rPr>
              <a:t>Sequential Closure Technique</a:t>
            </a:r>
            <a:endParaRPr lang="en-GB" sz="4800" dirty="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7BDD58-E92D-4EB1-83DE-8E55F537F6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3998" y="1347693"/>
            <a:ext cx="11038195" cy="475274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/>
            <a:r>
              <a:rPr lang="en-GB" sz="2600" b="1" dirty="0">
                <a:ea typeface="+mn-lt"/>
                <a:cs typeface="+mn-lt"/>
              </a:rPr>
              <a:t>Sequential closure technique</a:t>
            </a:r>
            <a:r>
              <a:rPr lang="en-GB" sz="2600" dirty="0">
                <a:ea typeface="+mn-lt"/>
                <a:cs typeface="+mn-lt"/>
              </a:rPr>
              <a:t> is </a:t>
            </a:r>
            <a:r>
              <a:rPr lang="en-GB" sz="2600" b="1" dirty="0">
                <a:ea typeface="+mn-lt"/>
                <a:cs typeface="+mn-lt"/>
              </a:rPr>
              <a:t>currently used.</a:t>
            </a:r>
            <a:endParaRPr lang="en-US" sz="2600" dirty="0">
              <a:ea typeface="+mn-lt"/>
              <a:cs typeface="+mn-lt"/>
            </a:endParaRPr>
          </a:p>
          <a:p>
            <a:pPr marL="342900" indent="-342900"/>
            <a:r>
              <a:rPr lang="en-GB" sz="2600" dirty="0">
                <a:ea typeface="+mn-lt"/>
                <a:cs typeface="+mn-lt"/>
              </a:rPr>
              <a:t>Recurrent return to the OR every 48 hours </a:t>
            </a:r>
            <a:r>
              <a:rPr lang="en-GB" sz="2600" b="1" dirty="0">
                <a:ea typeface="+mn-lt"/>
                <a:cs typeface="+mn-lt"/>
              </a:rPr>
              <a:t>until closure is complete</a:t>
            </a:r>
            <a:r>
              <a:rPr lang="en-GB" sz="2600" dirty="0">
                <a:ea typeface="+mn-lt"/>
                <a:cs typeface="+mn-lt"/>
              </a:rPr>
              <a:t>. </a:t>
            </a:r>
            <a:endParaRPr lang="en-US" sz="2600" dirty="0">
              <a:cs typeface="Arial"/>
            </a:endParaRPr>
          </a:p>
          <a:p>
            <a:pPr marL="344170" indent="-344170"/>
            <a:r>
              <a:rPr lang="en-GB" sz="2600" dirty="0">
                <a:ea typeface="+mn-lt"/>
                <a:cs typeface="+mn-lt"/>
              </a:rPr>
              <a:t>Success rate with this approach exceeds 95% .</a:t>
            </a:r>
            <a:endParaRPr lang="en-GB" sz="2600" dirty="0">
              <a:cs typeface="Arial"/>
            </a:endParaRPr>
          </a:p>
          <a:p>
            <a:pPr marL="344170" indent="-344170"/>
            <a:r>
              <a:rPr lang="en-GB" sz="2600" dirty="0">
                <a:ea typeface="+mn-lt"/>
                <a:cs typeface="+mn-lt"/>
              </a:rPr>
              <a:t>Patients not attaining fascial closure; </a:t>
            </a:r>
            <a:r>
              <a:rPr lang="en-GB" sz="2600" b="1" dirty="0">
                <a:ea typeface="+mn-lt"/>
                <a:cs typeface="+mn-lt"/>
              </a:rPr>
              <a:t>20%</a:t>
            </a:r>
            <a:r>
              <a:rPr lang="en-GB" sz="2600" dirty="0">
                <a:ea typeface="+mn-lt"/>
                <a:cs typeface="+mn-lt"/>
              </a:rPr>
              <a:t> suffer GI tract complications that prolong their hospital stays. These include; abscesses, enteric fistulae, and bowel perforations.</a:t>
            </a:r>
            <a:endParaRPr lang="en-GB" sz="2600" dirty="0">
              <a:cs typeface="Arial" panose="020B060402020202020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4696" y="3960932"/>
            <a:ext cx="3065253" cy="27371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0320" y="3960932"/>
            <a:ext cx="4222723" cy="2737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1279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8CEE1-597D-40B4-8E56-8D28B5B9C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3643" y="745928"/>
            <a:ext cx="9722413" cy="1008624"/>
          </a:xfrm>
        </p:spPr>
        <p:txBody>
          <a:bodyPr>
            <a:normAutofit/>
          </a:bodyPr>
          <a:lstStyle/>
          <a:p>
            <a:pPr algn="ctr"/>
            <a:r>
              <a:rPr lang="en-GB" sz="5400" b="1" dirty="0">
                <a:solidFill>
                  <a:srgbClr val="C00000"/>
                </a:solidFill>
                <a:cs typeface="Arial"/>
              </a:rPr>
              <a:t>Prognosis</a:t>
            </a:r>
            <a:endParaRPr lang="en-GB" sz="54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D39195-B72D-48A9-BEF9-9764723F18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3643" y="1939293"/>
            <a:ext cx="10794933" cy="4409709"/>
          </a:xfrm>
        </p:spPr>
        <p:txBody>
          <a:bodyPr anchor="t">
            <a:normAutofit/>
          </a:bodyPr>
          <a:lstStyle/>
          <a:p>
            <a:pPr marL="344170" indent="-344170"/>
            <a:r>
              <a:rPr lang="en-GB" sz="2400" b="1" dirty="0">
                <a:ea typeface="+mn-lt"/>
                <a:cs typeface="+mn-lt"/>
              </a:rPr>
              <a:t>Abdominal</a:t>
            </a:r>
            <a:r>
              <a:rPr lang="en-GB" sz="2400" dirty="0">
                <a:ea typeface="+mn-lt"/>
                <a:cs typeface="+mn-lt"/>
              </a:rPr>
              <a:t> </a:t>
            </a:r>
            <a:r>
              <a:rPr lang="en-GB" sz="2400" b="1" dirty="0">
                <a:ea typeface="+mn-lt"/>
                <a:cs typeface="+mn-lt"/>
              </a:rPr>
              <a:t>compartment</a:t>
            </a:r>
            <a:r>
              <a:rPr lang="en-GB" sz="2400" dirty="0">
                <a:ea typeface="+mn-lt"/>
                <a:cs typeface="+mn-lt"/>
              </a:rPr>
              <a:t> </a:t>
            </a:r>
            <a:r>
              <a:rPr lang="en-GB" sz="2400" b="1" dirty="0">
                <a:ea typeface="+mn-lt"/>
                <a:cs typeface="+mn-lt"/>
              </a:rPr>
              <a:t>syndrome</a:t>
            </a:r>
            <a:r>
              <a:rPr lang="en-GB" sz="2400" dirty="0">
                <a:ea typeface="+mn-lt"/>
                <a:cs typeface="+mn-lt"/>
              </a:rPr>
              <a:t> is a </a:t>
            </a:r>
            <a:r>
              <a:rPr lang="en-GB" sz="2400" dirty="0">
                <a:solidFill>
                  <a:srgbClr val="FF0000"/>
                </a:solidFill>
                <a:ea typeface="+mn-lt"/>
                <a:cs typeface="+mn-lt"/>
              </a:rPr>
              <a:t>fatal</a:t>
            </a:r>
            <a:r>
              <a:rPr lang="en-GB" sz="2400" dirty="0">
                <a:ea typeface="+mn-lt"/>
                <a:cs typeface="+mn-lt"/>
              </a:rPr>
              <a:t> complication, </a:t>
            </a:r>
            <a:r>
              <a:rPr lang="en-GB" sz="2400" dirty="0">
                <a:solidFill>
                  <a:srgbClr val="FF0000"/>
                </a:solidFill>
                <a:ea typeface="+mn-lt"/>
                <a:cs typeface="+mn-lt"/>
              </a:rPr>
              <a:t>If</a:t>
            </a:r>
            <a:r>
              <a:rPr lang="en-GB" sz="2400" dirty="0">
                <a:ea typeface="+mn-lt"/>
                <a:cs typeface="+mn-lt"/>
              </a:rPr>
              <a:t> it is </a:t>
            </a:r>
            <a:r>
              <a:rPr lang="en-GB" sz="2400" dirty="0">
                <a:solidFill>
                  <a:srgbClr val="FF0000"/>
                </a:solidFill>
                <a:ea typeface="+mn-lt"/>
                <a:cs typeface="+mn-lt"/>
              </a:rPr>
              <a:t>left untreated or was delayed in treatment</a:t>
            </a:r>
            <a:r>
              <a:rPr lang="en-GB" sz="2400" dirty="0">
                <a:ea typeface="+mn-lt"/>
                <a:cs typeface="+mn-lt"/>
              </a:rPr>
              <a:t>.</a:t>
            </a:r>
          </a:p>
          <a:p>
            <a:pPr marL="344170" indent="-344170"/>
            <a:r>
              <a:rPr lang="en-GB" sz="2400" dirty="0">
                <a:solidFill>
                  <a:srgbClr val="FF0000"/>
                </a:solidFill>
                <a:ea typeface="+mn-lt"/>
                <a:cs typeface="+mn-lt"/>
              </a:rPr>
              <a:t>Risk factors for mortality</a:t>
            </a:r>
            <a:r>
              <a:rPr lang="en-GB" sz="2400" dirty="0">
                <a:ea typeface="+mn-lt"/>
                <a:cs typeface="+mn-lt"/>
              </a:rPr>
              <a:t> include a history of </a:t>
            </a:r>
            <a:r>
              <a:rPr lang="en-GB" sz="2400" b="1" dirty="0">
                <a:ea typeface="+mn-lt"/>
                <a:cs typeface="+mn-lt"/>
              </a:rPr>
              <a:t>diabetes</a:t>
            </a:r>
            <a:r>
              <a:rPr lang="en-GB" sz="2400" dirty="0">
                <a:ea typeface="+mn-lt"/>
                <a:cs typeface="+mn-lt"/>
              </a:rPr>
              <a:t> and the </a:t>
            </a:r>
            <a:r>
              <a:rPr lang="en-GB" sz="2400" b="1" dirty="0">
                <a:ea typeface="+mn-lt"/>
                <a:cs typeface="+mn-lt"/>
              </a:rPr>
              <a:t>transfusion of a high volumes of blood products</a:t>
            </a:r>
            <a:r>
              <a:rPr lang="en-GB" sz="2400" dirty="0">
                <a:ea typeface="+mn-lt"/>
                <a:cs typeface="+mn-lt"/>
              </a:rPr>
              <a:t>.</a:t>
            </a:r>
            <a:endParaRPr lang="en-GB" sz="2400" dirty="0">
              <a:cs typeface="Arial"/>
            </a:endParaRPr>
          </a:p>
          <a:p>
            <a:pPr marL="344170" indent="-344170"/>
            <a:r>
              <a:rPr lang="en-GB" sz="2400" dirty="0">
                <a:ea typeface="+mn-lt"/>
                <a:cs typeface="+mn-lt"/>
              </a:rPr>
              <a:t>Many reports state that even with treatment, multiorgan failure can delay recovery for weeks or months. </a:t>
            </a:r>
            <a:r>
              <a:rPr lang="en-GB" sz="2400" dirty="0">
                <a:solidFill>
                  <a:srgbClr val="FF0000"/>
                </a:solidFill>
                <a:ea typeface="+mn-lt"/>
                <a:cs typeface="+mn-lt"/>
              </a:rPr>
              <a:t>These patients are usually characterized by</a:t>
            </a:r>
            <a:r>
              <a:rPr lang="en-GB" sz="2400" dirty="0">
                <a:ea typeface="+mn-lt"/>
                <a:cs typeface="+mn-lt"/>
              </a:rPr>
              <a:t>; a </a:t>
            </a:r>
            <a:r>
              <a:rPr lang="en-GB" sz="2400" b="1" dirty="0">
                <a:ea typeface="+mn-lt"/>
                <a:cs typeface="+mn-lt"/>
              </a:rPr>
              <a:t>prolonged need for mechanical ventilation</a:t>
            </a:r>
            <a:r>
              <a:rPr lang="en-GB" sz="2400" dirty="0">
                <a:ea typeface="+mn-lt"/>
                <a:cs typeface="+mn-lt"/>
              </a:rPr>
              <a:t>, </a:t>
            </a:r>
            <a:r>
              <a:rPr lang="en-GB" sz="2400" b="1" dirty="0">
                <a:ea typeface="+mn-lt"/>
                <a:cs typeface="+mn-lt"/>
              </a:rPr>
              <a:t>need for dialysis</a:t>
            </a:r>
            <a:r>
              <a:rPr lang="en-GB" sz="2400" dirty="0">
                <a:ea typeface="+mn-lt"/>
                <a:cs typeface="+mn-lt"/>
              </a:rPr>
              <a:t>, and </a:t>
            </a:r>
            <a:r>
              <a:rPr lang="en-GB" sz="2400" b="1" dirty="0">
                <a:ea typeface="+mn-lt"/>
                <a:cs typeface="+mn-lt"/>
              </a:rPr>
              <a:t>prolonged hospital stays</a:t>
            </a:r>
            <a:r>
              <a:rPr lang="en-GB" sz="2400" dirty="0">
                <a:ea typeface="+mn-lt"/>
                <a:cs typeface="+mn-lt"/>
              </a:rPr>
              <a:t>.</a:t>
            </a:r>
            <a:endParaRPr lang="en-GB" sz="2400" dirty="0">
              <a:cs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2557227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8676" y="2552700"/>
            <a:ext cx="10131425" cy="1456267"/>
          </a:xfrm>
        </p:spPr>
        <p:txBody>
          <a:bodyPr>
            <a:noAutofit/>
          </a:bodyPr>
          <a:lstStyle/>
          <a:p>
            <a:pPr algn="ctr"/>
            <a:r>
              <a:rPr lang="en-US" sz="9600" dirty="0" smtClean="0"/>
              <a:t>Thank you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343775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1EB46C-B831-455D-9AB9-750D885FDD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8746" y="476922"/>
            <a:ext cx="10934109" cy="5874946"/>
          </a:xfrm>
        </p:spPr>
        <p:txBody>
          <a:bodyPr anchor="t">
            <a:normAutofit/>
          </a:bodyPr>
          <a:lstStyle/>
          <a:p>
            <a:pPr marL="344170" indent="-344170"/>
            <a:r>
              <a:rPr lang="en-GB" sz="2400" b="1" dirty="0">
                <a:ea typeface="+mn-lt"/>
                <a:cs typeface="+mn-lt"/>
              </a:rPr>
              <a:t>Intra-abdominal pressure;</a:t>
            </a:r>
            <a:endParaRPr lang="en-GB" sz="2400" b="1" dirty="0">
              <a:cs typeface="Arial" panose="020B0604020202020204"/>
            </a:endParaRPr>
          </a:p>
          <a:p>
            <a:pPr marL="344170" indent="-344170"/>
            <a:r>
              <a:rPr lang="en-GB" dirty="0">
                <a:ea typeface="+mn-lt"/>
                <a:cs typeface="+mn-lt"/>
              </a:rPr>
              <a:t>The abdomen can be considered a </a:t>
            </a:r>
            <a:r>
              <a:rPr lang="en-GB" dirty="0">
                <a:solidFill>
                  <a:srgbClr val="FF0000"/>
                </a:solidFill>
                <a:ea typeface="+mn-lt"/>
                <a:cs typeface="+mn-lt"/>
              </a:rPr>
              <a:t>closed box</a:t>
            </a:r>
            <a:r>
              <a:rPr lang="en-GB" dirty="0">
                <a:ea typeface="+mn-lt"/>
                <a:cs typeface="+mn-lt"/>
              </a:rPr>
              <a:t> with walls both </a:t>
            </a:r>
            <a:r>
              <a:rPr lang="en-GB" dirty="0">
                <a:solidFill>
                  <a:srgbClr val="FF0000"/>
                </a:solidFill>
                <a:ea typeface="+mn-lt"/>
                <a:cs typeface="+mn-lt"/>
              </a:rPr>
              <a:t>rigid</a:t>
            </a:r>
            <a:r>
              <a:rPr lang="en-GB" dirty="0">
                <a:ea typeface="+mn-lt"/>
                <a:cs typeface="+mn-lt"/>
              </a:rPr>
              <a:t> (costal arch, spine, and pelvis) and </a:t>
            </a:r>
            <a:r>
              <a:rPr lang="en-GB" dirty="0">
                <a:solidFill>
                  <a:srgbClr val="FF0000"/>
                </a:solidFill>
                <a:ea typeface="+mn-lt"/>
                <a:cs typeface="+mn-lt"/>
              </a:rPr>
              <a:t>flexible</a:t>
            </a:r>
            <a:r>
              <a:rPr lang="en-GB" dirty="0">
                <a:ea typeface="+mn-lt"/>
                <a:cs typeface="+mn-lt"/>
              </a:rPr>
              <a:t> (abdominal wall and diaphragm). </a:t>
            </a:r>
            <a:endParaRPr lang="en-GB" dirty="0"/>
          </a:p>
          <a:p>
            <a:pPr marL="344170" indent="-344170"/>
            <a:r>
              <a:rPr lang="en-GB" dirty="0">
                <a:ea typeface="+mn-lt"/>
                <a:cs typeface="+mn-lt"/>
              </a:rPr>
              <a:t> Since the abdomen and its contents can be considered as relatively non-compressive and primarily fluid in character. Therefore, the IAP measured at one point may be assumed to represent the IAP throughout the abdomen (with the rare exception of upper ACS).</a:t>
            </a:r>
          </a:p>
          <a:p>
            <a:pPr marL="344170" indent="-344170"/>
            <a:r>
              <a:rPr lang="en-GB" dirty="0">
                <a:solidFill>
                  <a:srgbClr val="FF0000"/>
                </a:solidFill>
                <a:ea typeface="+mn-lt"/>
                <a:cs typeface="+mn-lt"/>
              </a:rPr>
              <a:t> </a:t>
            </a:r>
            <a:r>
              <a:rPr lang="en-GB" b="1" dirty="0">
                <a:solidFill>
                  <a:srgbClr val="FF0000"/>
                </a:solidFill>
                <a:ea typeface="+mn-lt"/>
                <a:cs typeface="+mn-lt"/>
              </a:rPr>
              <a:t>IAP increases with inspiration</a:t>
            </a:r>
            <a:r>
              <a:rPr lang="en-GB" dirty="0">
                <a:solidFill>
                  <a:srgbClr val="FF0000"/>
                </a:solidFill>
                <a:ea typeface="+mn-lt"/>
                <a:cs typeface="+mn-lt"/>
              </a:rPr>
              <a:t> </a:t>
            </a:r>
            <a:r>
              <a:rPr lang="en-GB" dirty="0">
                <a:ea typeface="+mn-lt"/>
                <a:cs typeface="+mn-lt"/>
              </a:rPr>
              <a:t>(diaphragmatic contraction) and </a:t>
            </a:r>
            <a:r>
              <a:rPr lang="en-GB" b="1" dirty="0">
                <a:solidFill>
                  <a:srgbClr val="FF0000"/>
                </a:solidFill>
                <a:ea typeface="+mn-lt"/>
                <a:cs typeface="+mn-lt"/>
              </a:rPr>
              <a:t>decreases with expiration </a:t>
            </a:r>
            <a:r>
              <a:rPr lang="en-GB" dirty="0">
                <a:ea typeface="+mn-lt"/>
                <a:cs typeface="+mn-lt"/>
              </a:rPr>
              <a:t>(diaphragmatic relaxation).</a:t>
            </a:r>
            <a:endParaRPr lang="en-GB" dirty="0">
              <a:cs typeface="Arial"/>
            </a:endParaRPr>
          </a:p>
          <a:p>
            <a:pPr marL="344170" indent="-344170"/>
            <a:r>
              <a:rPr lang="en-GB" dirty="0">
                <a:ea typeface="+mn-lt"/>
                <a:cs typeface="+mn-lt"/>
              </a:rPr>
              <a:t>It is also directly affected by the </a:t>
            </a:r>
            <a:r>
              <a:rPr lang="en-GB" b="1" dirty="0">
                <a:ea typeface="+mn-lt"/>
                <a:cs typeface="+mn-lt"/>
              </a:rPr>
              <a:t>volume of the solid organs or hollow viscera</a:t>
            </a:r>
            <a:r>
              <a:rPr lang="en-GB" dirty="0">
                <a:ea typeface="+mn-lt"/>
                <a:cs typeface="+mn-lt"/>
              </a:rPr>
              <a:t> (which may be either empty or filled with air, liquid or </a:t>
            </a:r>
            <a:r>
              <a:rPr lang="en-GB" dirty="0" err="1">
                <a:ea typeface="+mn-lt"/>
                <a:cs typeface="+mn-lt"/>
              </a:rPr>
              <a:t>fecal</a:t>
            </a:r>
            <a:r>
              <a:rPr lang="en-GB" dirty="0">
                <a:ea typeface="+mn-lt"/>
                <a:cs typeface="+mn-lt"/>
              </a:rPr>
              <a:t> matter), the presence of </a:t>
            </a:r>
            <a:r>
              <a:rPr lang="en-GB" b="1" dirty="0">
                <a:ea typeface="+mn-lt"/>
                <a:cs typeface="+mn-lt"/>
              </a:rPr>
              <a:t>ascites</a:t>
            </a:r>
            <a:r>
              <a:rPr lang="en-GB" dirty="0">
                <a:ea typeface="+mn-lt"/>
                <a:cs typeface="+mn-lt"/>
              </a:rPr>
              <a:t>, </a:t>
            </a:r>
            <a:r>
              <a:rPr lang="en-GB" b="1" dirty="0">
                <a:ea typeface="+mn-lt"/>
                <a:cs typeface="+mn-lt"/>
              </a:rPr>
              <a:t>blood</a:t>
            </a:r>
            <a:r>
              <a:rPr lang="en-GB" dirty="0">
                <a:ea typeface="+mn-lt"/>
                <a:cs typeface="+mn-lt"/>
              </a:rPr>
              <a:t> or other </a:t>
            </a:r>
            <a:r>
              <a:rPr lang="en-GB" b="1" dirty="0">
                <a:ea typeface="+mn-lt"/>
                <a:cs typeface="+mn-lt"/>
              </a:rPr>
              <a:t>space-occupying lesions</a:t>
            </a:r>
            <a:r>
              <a:rPr lang="en-GB" dirty="0">
                <a:ea typeface="+mn-lt"/>
                <a:cs typeface="+mn-lt"/>
              </a:rPr>
              <a:t> (such as </a:t>
            </a:r>
            <a:r>
              <a:rPr lang="en-GB" dirty="0" err="1">
                <a:ea typeface="+mn-lt"/>
                <a:cs typeface="+mn-lt"/>
              </a:rPr>
              <a:t>tumors</a:t>
            </a:r>
            <a:r>
              <a:rPr lang="en-GB" dirty="0">
                <a:ea typeface="+mn-lt"/>
                <a:cs typeface="+mn-lt"/>
              </a:rPr>
              <a:t> or gravid uterus), and the presence of </a:t>
            </a:r>
            <a:r>
              <a:rPr lang="en-GB" b="1" dirty="0">
                <a:ea typeface="+mn-lt"/>
                <a:cs typeface="+mn-lt"/>
              </a:rPr>
              <a:t>conditions that limit expansion of the abdominal wall</a:t>
            </a:r>
            <a:r>
              <a:rPr lang="en-GB" dirty="0">
                <a:ea typeface="+mn-lt"/>
                <a:cs typeface="+mn-lt"/>
              </a:rPr>
              <a:t> (such as burn or third-space </a:t>
            </a:r>
            <a:r>
              <a:rPr lang="en-GB" dirty="0" err="1">
                <a:ea typeface="+mn-lt"/>
                <a:cs typeface="+mn-lt"/>
              </a:rPr>
              <a:t>edema</a:t>
            </a:r>
            <a:r>
              <a:rPr lang="en-GB" dirty="0">
                <a:ea typeface="+mn-lt"/>
                <a:cs typeface="+mn-lt"/>
              </a:rPr>
              <a:t>)</a:t>
            </a:r>
            <a:endParaRPr lang="en-GB" dirty="0"/>
          </a:p>
          <a:p>
            <a:pPr marL="344170" indent="-344170"/>
            <a:endParaRPr lang="en-GB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217542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Text&#10;&#10;Description automatically generated">
            <a:extLst>
              <a:ext uri="{FF2B5EF4-FFF2-40B4-BE49-F238E27FC236}">
                <a16:creationId xmlns:a16="http://schemas.microsoft.com/office/drawing/2014/main" id="{67F5F82E-3CDF-4EE0-955C-26BCB9322A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83206" y="202222"/>
            <a:ext cx="7887893" cy="4844561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3688C24-A01C-4C28-ABF1-1D9ED56BF20A}"/>
              </a:ext>
            </a:extLst>
          </p:cNvPr>
          <p:cNvSpPr txBox="1"/>
          <p:nvPr/>
        </p:nvSpPr>
        <p:spPr>
          <a:xfrm>
            <a:off x="1029420" y="5184475"/>
            <a:ext cx="11038935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buChar char="•"/>
            </a:pPr>
            <a:r>
              <a:rPr lang="en-US" sz="2400" dirty="0">
                <a:solidFill>
                  <a:srgbClr val="C00000"/>
                </a:solidFill>
                <a:latin typeface="Times New Roman"/>
              </a:rPr>
              <a:t>Normal IAP</a:t>
            </a:r>
            <a:r>
              <a:rPr lang="en-US" sz="2400" dirty="0">
                <a:latin typeface="Times New Roman"/>
              </a:rPr>
              <a:t> ranges from  0-5 mmHg , 5–7 mm Hg in critically ill patients.</a:t>
            </a:r>
            <a:endParaRPr lang="en-US" sz="2400" dirty="0">
              <a:latin typeface="Times New Roman"/>
              <a:cs typeface="Times New Roman"/>
            </a:endParaRPr>
          </a:p>
          <a:p>
            <a:r>
              <a:rPr lang="en-US" sz="2400" dirty="0">
                <a:solidFill>
                  <a:srgbClr val="0070C0"/>
                </a:solidFill>
                <a:latin typeface="arial"/>
              </a:rPr>
              <a:t>Intra-abdominal hypertension; </a:t>
            </a:r>
            <a:r>
              <a:rPr lang="en-US" sz="2400" dirty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lang="en-US" sz="2400" dirty="0">
                <a:latin typeface="Times New Roman"/>
              </a:rPr>
              <a:t> healthy individuals, normal IAP is &lt;5–7 mmHg, The </a:t>
            </a:r>
            <a:r>
              <a:rPr lang="en-US" sz="2400" dirty="0">
                <a:solidFill>
                  <a:srgbClr val="FF0000"/>
                </a:solidFill>
                <a:latin typeface="Times New Roman"/>
              </a:rPr>
              <a:t>upper limit of IAP is generally accepted to be 12 mmHg </a:t>
            </a:r>
            <a:r>
              <a:rPr lang="en-US" sz="2400" dirty="0">
                <a:latin typeface="Times New Roman"/>
              </a:rPr>
              <a:t>by the WSACS</a:t>
            </a:r>
            <a:endParaRPr lang="en-US" sz="2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464905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1EB46C-B831-455D-9AB9-750D885FDD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0800" y="850734"/>
            <a:ext cx="10659314" cy="5141701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GB" sz="4400" b="1" dirty="0" smtClean="0">
                <a:solidFill>
                  <a:srgbClr val="FF0000"/>
                </a:solidFill>
                <a:ea typeface="+mn-lt"/>
                <a:cs typeface="+mn-lt"/>
              </a:rPr>
              <a:t>Types of ACS :</a:t>
            </a:r>
            <a:endParaRPr lang="en-GB" sz="4400" b="1" dirty="0">
              <a:solidFill>
                <a:srgbClr val="FF0000"/>
              </a:solidFill>
              <a:cs typeface="Arial" panose="020B0604020202020204"/>
            </a:endParaRPr>
          </a:p>
          <a:p>
            <a:pPr marL="344170" indent="-344170"/>
            <a:r>
              <a:rPr lang="en-GB" sz="2400" dirty="0">
                <a:ea typeface="+mn-lt"/>
                <a:cs typeface="+mn-lt"/>
              </a:rPr>
              <a:t>According to the level of IAP, IAH is graded as follows:</a:t>
            </a:r>
            <a:endParaRPr lang="en-GB" sz="2400" dirty="0">
              <a:cs typeface="Arial"/>
            </a:endParaRPr>
          </a:p>
          <a:p>
            <a:pPr marL="0" indent="0">
              <a:buNone/>
            </a:pPr>
            <a:r>
              <a:rPr lang="en-GB" sz="2400" dirty="0">
                <a:ea typeface="+mn-lt"/>
                <a:cs typeface="+mn-lt"/>
              </a:rPr>
              <a:t>       •Grade I: IAP 12–15 mmHg</a:t>
            </a:r>
            <a:endParaRPr lang="en-GB" sz="2400" dirty="0">
              <a:cs typeface="Arial" panose="020B0604020202020204"/>
            </a:endParaRPr>
          </a:p>
          <a:p>
            <a:pPr marL="0" indent="0">
              <a:buNone/>
            </a:pPr>
            <a:r>
              <a:rPr lang="en-GB" sz="2400" dirty="0">
                <a:ea typeface="+mn-lt"/>
                <a:cs typeface="+mn-lt"/>
              </a:rPr>
              <a:t>       •Grade II: IAP 16–20 mmHg</a:t>
            </a:r>
            <a:endParaRPr lang="en-GB" sz="2400" dirty="0">
              <a:cs typeface="Arial" panose="020B0604020202020204"/>
            </a:endParaRPr>
          </a:p>
          <a:p>
            <a:pPr marL="0" indent="0">
              <a:buNone/>
            </a:pPr>
            <a:r>
              <a:rPr lang="en-GB" sz="2400" dirty="0">
                <a:ea typeface="+mn-lt"/>
                <a:cs typeface="+mn-lt"/>
              </a:rPr>
              <a:t>       •Grade III: IAP 21–25 mmHg</a:t>
            </a:r>
            <a:endParaRPr lang="en-GB" sz="2400" dirty="0">
              <a:cs typeface="Arial" panose="020B0604020202020204"/>
            </a:endParaRPr>
          </a:p>
          <a:p>
            <a:pPr marL="0" indent="0">
              <a:buNone/>
            </a:pPr>
            <a:r>
              <a:rPr lang="en-GB" sz="2400" dirty="0">
                <a:ea typeface="+mn-lt"/>
                <a:cs typeface="+mn-lt"/>
              </a:rPr>
              <a:t>       •Grade IV: IAP &gt;25 mmHg</a:t>
            </a:r>
            <a:endParaRPr lang="en-GB" sz="2400" dirty="0">
              <a:cs typeface="Arial" panose="020B0604020202020204"/>
            </a:endParaRPr>
          </a:p>
          <a:p>
            <a:pPr marL="344170" indent="-344170"/>
            <a:endParaRPr lang="en-GB" sz="2400" dirty="0">
              <a:cs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7093152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A3AA2-D9F9-4722-83A2-C2D0A23DD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0438" y="181755"/>
            <a:ext cx="10077317" cy="883364"/>
          </a:xfrm>
        </p:spPr>
        <p:txBody>
          <a:bodyPr>
            <a:normAutofit/>
          </a:bodyPr>
          <a:lstStyle/>
          <a:p>
            <a:pPr algn="l"/>
            <a:r>
              <a:rPr lang="en-GB" sz="4800" dirty="0">
                <a:solidFill>
                  <a:srgbClr val="FF0000"/>
                </a:solidFill>
                <a:cs typeface="Arial"/>
              </a:rPr>
              <a:t>Epidemiology</a:t>
            </a:r>
            <a:endParaRPr lang="en-GB" sz="4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1EB46C-B831-455D-9AB9-750D885FDD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2025" y="1347047"/>
            <a:ext cx="10221867" cy="4702896"/>
          </a:xfrm>
        </p:spPr>
        <p:txBody>
          <a:bodyPr anchor="t">
            <a:normAutofit/>
          </a:bodyPr>
          <a:lstStyle/>
          <a:p>
            <a:pPr marL="344170" indent="-344170"/>
            <a:r>
              <a:rPr lang="en-GB" dirty="0">
                <a:ea typeface="+mn-lt"/>
                <a:cs typeface="+mn-lt"/>
              </a:rPr>
              <a:t>Historically, the prevalence of ACS was most frequently studied in the context of trauma, where it has been shown to occur in 1% of all general trauma admissions, and 5% to 15% of trauma ICU admissions.</a:t>
            </a:r>
            <a:endParaRPr lang="en-GB" dirty="0">
              <a:cs typeface="Arial" panose="020B0604020202020204"/>
            </a:endParaRPr>
          </a:p>
          <a:p>
            <a:pPr marL="344170" indent="-344170"/>
            <a:r>
              <a:rPr lang="en-GB" dirty="0">
                <a:ea typeface="+mn-lt"/>
                <a:cs typeface="+mn-lt"/>
              </a:rPr>
              <a:t>However, improvement in resuscitation and operative strategies in trauma patients has significantly reduced the prevalence of ACS.</a:t>
            </a:r>
            <a:endParaRPr lang="en-GB" dirty="0"/>
          </a:p>
          <a:p>
            <a:pPr marL="344170" indent="-344170"/>
            <a:r>
              <a:rPr lang="en-GB" b="1" dirty="0">
                <a:ea typeface="+mn-lt"/>
                <a:cs typeface="+mn-lt"/>
              </a:rPr>
              <a:t>Currently</a:t>
            </a:r>
            <a:r>
              <a:rPr lang="en-GB" dirty="0">
                <a:ea typeface="+mn-lt"/>
                <a:cs typeface="+mn-lt"/>
              </a:rPr>
              <a:t>, in patients with known </a:t>
            </a:r>
            <a:r>
              <a:rPr lang="en-GB" dirty="0">
                <a:solidFill>
                  <a:srgbClr val="FF0000"/>
                </a:solidFill>
                <a:ea typeface="+mn-lt"/>
                <a:cs typeface="+mn-lt"/>
              </a:rPr>
              <a:t>risk factors</a:t>
            </a:r>
            <a:r>
              <a:rPr lang="en-GB" dirty="0">
                <a:ea typeface="+mn-lt"/>
                <a:cs typeface="+mn-lt"/>
              </a:rPr>
              <a:t>, intra-abdominal hypertension can be found in approximately 25% of ICU admissions with almost 3% having ACS.</a:t>
            </a:r>
            <a:endParaRPr lang="en-GB" dirty="0"/>
          </a:p>
          <a:p>
            <a:pPr marL="344170" indent="-344170"/>
            <a:r>
              <a:rPr lang="en-GB" dirty="0">
                <a:solidFill>
                  <a:srgbClr val="FF0000"/>
                </a:solidFill>
                <a:ea typeface="+mn-lt"/>
                <a:cs typeface="+mn-lt"/>
              </a:rPr>
              <a:t>Mortality rate is high</a:t>
            </a:r>
            <a:r>
              <a:rPr lang="en-GB" dirty="0">
                <a:ea typeface="+mn-lt"/>
                <a:cs typeface="+mn-lt"/>
              </a:rPr>
              <a:t>, ranging from 25% to 75%, due to the presence of multi-organ failure and severe underlying injuries.</a:t>
            </a:r>
            <a:endParaRPr lang="en-GB" dirty="0"/>
          </a:p>
          <a:p>
            <a:pPr marL="344170" indent="-344170"/>
            <a:r>
              <a:rPr lang="en-GB" dirty="0">
                <a:ea typeface="+mn-lt"/>
                <a:cs typeface="+mn-lt"/>
              </a:rPr>
              <a:t>The mortality associated with raised intra-abdominal pressure itself is attributable to ACS.</a:t>
            </a:r>
            <a:endParaRPr lang="en-GB" dirty="0"/>
          </a:p>
          <a:p>
            <a:pPr marL="344170" indent="-344170"/>
            <a:endParaRPr lang="en-GB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087704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A3AA2-D9F9-4722-83A2-C2D0A23DD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8246" y="562707"/>
            <a:ext cx="10588797" cy="1242571"/>
          </a:xfrm>
        </p:spPr>
        <p:txBody>
          <a:bodyPr>
            <a:normAutofit/>
          </a:bodyPr>
          <a:lstStyle/>
          <a:p>
            <a:pPr algn="l"/>
            <a:r>
              <a:rPr lang="en-GB" sz="4800" dirty="0">
                <a:solidFill>
                  <a:srgbClr val="FF0000"/>
                </a:solidFill>
                <a:cs typeface="Arial"/>
              </a:rPr>
              <a:t> Classification according to cause</a:t>
            </a:r>
            <a:endParaRPr lang="en-GB" sz="4800" dirty="0">
              <a:solidFill>
                <a:srgbClr val="FF0000"/>
              </a:solidFill>
              <a:ea typeface="+mj-lt"/>
              <a:cs typeface="+mj-lt"/>
            </a:endParaRPr>
          </a:p>
          <a:p>
            <a:pPr algn="l"/>
            <a:endParaRPr lang="en-GB" sz="4800" dirty="0">
              <a:solidFill>
                <a:srgbClr val="C00000"/>
              </a:solidFill>
              <a:cs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1EB46C-B831-455D-9AB9-750D885FDD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9833" y="1482746"/>
            <a:ext cx="10587210" cy="4775965"/>
          </a:xfrm>
        </p:spPr>
        <p:txBody>
          <a:bodyPr anchor="t">
            <a:normAutofit/>
          </a:bodyPr>
          <a:lstStyle/>
          <a:p>
            <a:pPr marL="342900" indent="-342900"/>
            <a:r>
              <a:rPr lang="en-GB" sz="2400" b="1" dirty="0">
                <a:ea typeface="+mn-lt"/>
                <a:cs typeface="+mn-lt"/>
              </a:rPr>
              <a:t>Primary :</a:t>
            </a:r>
            <a:endParaRPr lang="en-GB" sz="2400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en-GB" dirty="0">
                <a:ea typeface="+mn-lt"/>
                <a:cs typeface="+mn-lt"/>
              </a:rPr>
              <a:t>Due to </a:t>
            </a:r>
            <a:r>
              <a:rPr lang="en-GB" dirty="0">
                <a:solidFill>
                  <a:srgbClr val="FF0000"/>
                </a:solidFill>
                <a:ea typeface="+mn-lt"/>
                <a:cs typeface="+mn-lt"/>
              </a:rPr>
              <a:t>decreased abdominal compliance </a:t>
            </a:r>
            <a:r>
              <a:rPr lang="en-GB" dirty="0">
                <a:ea typeface="+mn-lt"/>
                <a:cs typeface="+mn-lt"/>
              </a:rPr>
              <a:t>(i.e., the elasticity of the abdominal wall and diaphragm), presence of an intra-abdominal or retro-peritoneal injury, or a pathological process.</a:t>
            </a:r>
            <a:endParaRPr lang="en-GB" dirty="0">
              <a:cs typeface="Arial"/>
            </a:endParaRPr>
          </a:p>
          <a:p>
            <a:pPr marL="344170" indent="-344170"/>
            <a:r>
              <a:rPr lang="en-GB" sz="2400" b="1" dirty="0">
                <a:ea typeface="+mn-lt"/>
                <a:cs typeface="+mn-lt"/>
              </a:rPr>
              <a:t>Secondary :</a:t>
            </a:r>
            <a:endParaRPr lang="en-GB" sz="2400" dirty="0"/>
          </a:p>
          <a:p>
            <a:pPr marL="0" indent="0">
              <a:buNone/>
            </a:pPr>
            <a:r>
              <a:rPr lang="en-GB" dirty="0">
                <a:ea typeface="+mn-lt"/>
                <a:cs typeface="+mn-lt"/>
              </a:rPr>
              <a:t>Due to </a:t>
            </a:r>
            <a:r>
              <a:rPr lang="en-GB" dirty="0">
                <a:solidFill>
                  <a:srgbClr val="FF0000"/>
                </a:solidFill>
                <a:ea typeface="+mn-lt"/>
                <a:cs typeface="+mn-lt"/>
              </a:rPr>
              <a:t>tense ascites or oedema </a:t>
            </a:r>
            <a:r>
              <a:rPr lang="en-GB" dirty="0">
                <a:ea typeface="+mn-lt"/>
                <a:cs typeface="+mn-lt"/>
              </a:rPr>
              <a:t>of otherwise normal bowel. This is the most common form.</a:t>
            </a:r>
            <a:endParaRPr lang="en-GB" dirty="0">
              <a:cs typeface="Arial" panose="020B0604020202020204"/>
            </a:endParaRPr>
          </a:p>
          <a:p>
            <a:pPr marL="344170" indent="-344170"/>
            <a:r>
              <a:rPr lang="en-GB" sz="2400" b="1" dirty="0">
                <a:ea typeface="+mn-lt"/>
                <a:cs typeface="+mn-lt"/>
              </a:rPr>
              <a:t>Recurrent :</a:t>
            </a:r>
            <a:endParaRPr lang="en-GB" sz="2400" dirty="0">
              <a:cs typeface="Arial"/>
            </a:endParaRPr>
          </a:p>
          <a:p>
            <a:pPr marL="0" indent="0">
              <a:buNone/>
            </a:pPr>
            <a:r>
              <a:rPr lang="en-GB" dirty="0">
                <a:ea typeface="+mn-lt"/>
                <a:cs typeface="+mn-lt"/>
              </a:rPr>
              <a:t>Recurrence of abdominal compartment syndrome (ACS) after treatment for either primary or secondary ACS.</a:t>
            </a:r>
            <a:endParaRPr lang="en-GB" dirty="0">
              <a:cs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121570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A3AA2-D9F9-4722-83A2-C2D0A23DD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2697" y="604368"/>
            <a:ext cx="9949056" cy="901892"/>
          </a:xfrm>
        </p:spPr>
        <p:txBody>
          <a:bodyPr>
            <a:normAutofit/>
          </a:bodyPr>
          <a:lstStyle/>
          <a:p>
            <a:pPr algn="l"/>
            <a:r>
              <a:rPr lang="en-GB" sz="4800" dirty="0" err="1">
                <a:solidFill>
                  <a:srgbClr val="FF0000"/>
                </a:solidFill>
                <a:cs typeface="Arial"/>
              </a:rPr>
              <a:t>Etiology</a:t>
            </a:r>
            <a:endParaRPr lang="en-GB" sz="4800" dirty="0" err="1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1EB46C-B831-455D-9AB9-750D885FDD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8283" y="1743484"/>
            <a:ext cx="10674240" cy="5483164"/>
          </a:xfrm>
        </p:spPr>
        <p:txBody>
          <a:bodyPr anchor="t">
            <a:normAutofit/>
          </a:bodyPr>
          <a:lstStyle/>
          <a:p>
            <a:pPr marL="344170" indent="-344170"/>
            <a:r>
              <a:rPr lang="en-GB" sz="3600" b="1" dirty="0">
                <a:solidFill>
                  <a:srgbClr val="FF0000"/>
                </a:solidFill>
                <a:ea typeface="+mn-lt"/>
                <a:cs typeface="+mn-lt"/>
              </a:rPr>
              <a:t>Primary causes</a:t>
            </a:r>
            <a:endParaRPr lang="en-GB" sz="3600" dirty="0">
              <a:solidFill>
                <a:srgbClr val="FF0000"/>
              </a:solidFill>
              <a:cs typeface="Arial" panose="020B0604020202020204"/>
            </a:endParaRPr>
          </a:p>
          <a:p>
            <a:pPr marL="344170" indent="-344170"/>
            <a:r>
              <a:rPr lang="en-GB" sz="2400" dirty="0">
                <a:ea typeface="+mn-lt"/>
                <a:cs typeface="+mn-lt"/>
              </a:rPr>
              <a:t>Are due to decreased abdominal compliance, presence of an intra-abdominal or retro-peritoneal injury, or a pathological process.</a:t>
            </a:r>
          </a:p>
          <a:p>
            <a:pPr marL="344170" indent="-344170"/>
            <a:r>
              <a:rPr lang="en-GB" sz="2400" b="1" u="sng" dirty="0">
                <a:solidFill>
                  <a:srgbClr val="FF0000"/>
                </a:solidFill>
                <a:ea typeface="+mn-lt"/>
                <a:cs typeface="+mn-lt"/>
              </a:rPr>
              <a:t>Decreased abdominal compliance</a:t>
            </a:r>
            <a:r>
              <a:rPr lang="en-GB" sz="2400" u="sng" dirty="0">
                <a:ea typeface="+mn-lt"/>
                <a:cs typeface="+mn-lt"/>
              </a:rPr>
              <a:t>:  </a:t>
            </a:r>
            <a:r>
              <a:rPr lang="en-GB" sz="2400" dirty="0">
                <a:solidFill>
                  <a:srgbClr val="FF0000"/>
                </a:solidFill>
                <a:ea typeface="+mn-lt"/>
                <a:cs typeface="+mn-lt"/>
              </a:rPr>
              <a:t>the elasticity of the abdominal wall and </a:t>
            </a:r>
            <a:r>
              <a:rPr lang="en-GB" sz="2400" dirty="0" smtClean="0">
                <a:solidFill>
                  <a:srgbClr val="FF0000"/>
                </a:solidFill>
                <a:ea typeface="+mn-lt"/>
                <a:cs typeface="+mn-lt"/>
              </a:rPr>
              <a:t>diaphragm</a:t>
            </a:r>
            <a:r>
              <a:rPr lang="en-GB" sz="2400" dirty="0" smtClean="0">
                <a:ea typeface="+mn-lt"/>
                <a:cs typeface="+mn-lt"/>
              </a:rPr>
              <a:t>, </a:t>
            </a:r>
            <a:r>
              <a:rPr lang="en-GB" sz="2400" dirty="0">
                <a:ea typeface="+mn-lt"/>
                <a:cs typeface="+mn-lt"/>
              </a:rPr>
              <a:t>such as severe obesity, burns with abdominal wall eschars .</a:t>
            </a:r>
            <a:endParaRPr lang="en-GB" sz="2400" dirty="0">
              <a:cs typeface="Arial"/>
            </a:endParaRPr>
          </a:p>
          <a:p>
            <a:pPr marL="344170" indent="-344170"/>
            <a:r>
              <a:rPr lang="en-GB" sz="2400" b="1" u="sng" dirty="0">
                <a:solidFill>
                  <a:srgbClr val="FF0000"/>
                </a:solidFill>
                <a:ea typeface="+mn-lt"/>
                <a:cs typeface="+mn-lt"/>
              </a:rPr>
              <a:t>Intra-abdominal infection/inflammation</a:t>
            </a:r>
            <a:endParaRPr lang="en-GB" sz="2400" b="1" u="sng" dirty="0">
              <a:solidFill>
                <a:srgbClr val="FF0000"/>
              </a:solidFill>
              <a:cs typeface="Arial"/>
            </a:endParaRPr>
          </a:p>
          <a:p>
            <a:pPr marL="344170" indent="-344170"/>
            <a:endParaRPr lang="en-GB" sz="24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148351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910</TotalTime>
  <Words>1959</Words>
  <Application>Microsoft Office PowerPoint</Application>
  <PresentationFormat>Widescreen</PresentationFormat>
  <Paragraphs>266</Paragraphs>
  <Slides>33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2" baseType="lpstr">
      <vt:lpstr>Arial</vt:lpstr>
      <vt:lpstr>Arial</vt:lpstr>
      <vt:lpstr>Arial Black</vt:lpstr>
      <vt:lpstr>Calibri</vt:lpstr>
      <vt:lpstr>Calibri Light</vt:lpstr>
      <vt:lpstr>Roboto</vt:lpstr>
      <vt:lpstr>Times New Roman</vt:lpstr>
      <vt:lpstr>Wingdings</vt:lpstr>
      <vt:lpstr>Celestial</vt:lpstr>
      <vt:lpstr>Abdominal Compartment Syndrome</vt:lpstr>
      <vt:lpstr>Definitions &amp; Concepts</vt:lpstr>
      <vt:lpstr>Terminology</vt:lpstr>
      <vt:lpstr>PowerPoint Presentation</vt:lpstr>
      <vt:lpstr>PowerPoint Presentation</vt:lpstr>
      <vt:lpstr>PowerPoint Presentation</vt:lpstr>
      <vt:lpstr>Epidemiology</vt:lpstr>
      <vt:lpstr> Classification according to cause </vt:lpstr>
      <vt:lpstr>Etiology</vt:lpstr>
      <vt:lpstr>PowerPoint Presentation</vt:lpstr>
      <vt:lpstr>PowerPoint Presentation</vt:lpstr>
      <vt:lpstr>Risk Factors</vt:lpstr>
      <vt:lpstr>Clinical Manifestations &amp; Diagnosis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CLINICAL PRESENTATION</vt:lpstr>
      <vt:lpstr>PowerPoint Presentation</vt:lpstr>
      <vt:lpstr>PowerPoint Presentation</vt:lpstr>
      <vt:lpstr>Imaging findings</vt:lpstr>
      <vt:lpstr>PowerPoint Presentation</vt:lpstr>
      <vt:lpstr>DIAGNOSIS</vt:lpstr>
      <vt:lpstr> Conservative (non-Surgical) Management</vt:lpstr>
      <vt:lpstr>PowerPoint Presentation</vt:lpstr>
      <vt:lpstr>Surgical Management</vt:lpstr>
      <vt:lpstr>PowerPoint Presentation</vt:lpstr>
      <vt:lpstr>PowerPoint Presentation</vt:lpstr>
      <vt:lpstr>Operative Decompression</vt:lpstr>
      <vt:lpstr>Sequential Closure Technique</vt:lpstr>
      <vt:lpstr>Prognosis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USER</cp:lastModifiedBy>
  <cp:revision>2315</cp:revision>
  <dcterms:created xsi:type="dcterms:W3CDTF">2021-01-29T08:27:23Z</dcterms:created>
  <dcterms:modified xsi:type="dcterms:W3CDTF">2023-10-11T20:45:30Z</dcterms:modified>
</cp:coreProperties>
</file>