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4"/>
  </p:notesMasterIdLst>
  <p:sldIdLst>
    <p:sldId id="267" r:id="rId4"/>
    <p:sldId id="324" r:id="rId5"/>
    <p:sldId id="287" r:id="rId6"/>
    <p:sldId id="292" r:id="rId7"/>
    <p:sldId id="310" r:id="rId8"/>
    <p:sldId id="297" r:id="rId9"/>
    <p:sldId id="309" r:id="rId10"/>
    <p:sldId id="308" r:id="rId11"/>
    <p:sldId id="312" r:id="rId12"/>
    <p:sldId id="323" r:id="rId13"/>
    <p:sldId id="313" r:id="rId14"/>
    <p:sldId id="314" r:id="rId15"/>
    <p:sldId id="315" r:id="rId16"/>
    <p:sldId id="316" r:id="rId17"/>
    <p:sldId id="322" r:id="rId18"/>
    <p:sldId id="317" r:id="rId19"/>
    <p:sldId id="318" r:id="rId20"/>
    <p:sldId id="320" r:id="rId21"/>
    <p:sldId id="319" r:id="rId22"/>
    <p:sldId id="321" r:id="rId23"/>
  </p:sldIdLst>
  <p:sldSz cx="9144000" cy="6858000" type="screen4x3"/>
  <p:notesSz cx="6858000" cy="9144000"/>
  <p:defaultTextStyle>
    <a:defPPr>
      <a:defRPr lang="en-AU"/>
    </a:defPPr>
    <a:lvl1pPr algn="l" rtl="0" fontAlgn="base">
      <a:spcBef>
        <a:spcPct val="0"/>
      </a:spcBef>
      <a:spcAft>
        <a:spcPct val="0"/>
      </a:spcAft>
      <a:defRPr sz="4000" b="1" kern="1200">
        <a:solidFill>
          <a:schemeClr val="tx2"/>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4000" b="1" kern="1200">
        <a:solidFill>
          <a:schemeClr val="tx2"/>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4000" b="1" kern="1200">
        <a:solidFill>
          <a:schemeClr val="tx2"/>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4000" b="1" kern="1200">
        <a:solidFill>
          <a:schemeClr val="tx2"/>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4000" b="1"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b="1"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b="1"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b="1"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b="1"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33CC"/>
    <a:srgbClr val="0066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12" autoAdjust="0"/>
  </p:normalViewPr>
  <p:slideViewPr>
    <p:cSldViewPr>
      <p:cViewPr varScale="1">
        <p:scale>
          <a:sx n="85" d="100"/>
          <a:sy n="85" d="100"/>
        </p:scale>
        <p:origin x="-151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viewProps" Target="viewProps.xml" /><Relationship Id="rId3" Type="http://schemas.openxmlformats.org/officeDocument/2006/relationships/slideMaster" Target="slideMasters/slideMaster1.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notesMaster" Target="notesMasters/notesMaster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tableStyles" Target="tableStyles.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42625A-7F22-4133-8AF2-D042CB9C608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cs typeface="Arial" pitchFamily="34" charset="0"/>
              </a:defRPr>
            </a:lvl1pPr>
          </a:lstStyle>
          <a:p>
            <a:pPr>
              <a:defRPr/>
            </a:pPr>
            <a:endParaRPr lang="en-AU"/>
          </a:p>
        </p:txBody>
      </p:sp>
      <p:sp>
        <p:nvSpPr>
          <p:cNvPr id="6147" name="Rectangle 3">
            <a:extLst>
              <a:ext uri="{FF2B5EF4-FFF2-40B4-BE49-F238E27FC236}">
                <a16:creationId xmlns:a16="http://schemas.microsoft.com/office/drawing/2014/main" id="{6252EC3B-CE61-4AC7-A9D0-95AF0C59A13F}"/>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cs typeface="Arial" pitchFamily="34" charset="0"/>
              </a:defRPr>
            </a:lvl1pPr>
          </a:lstStyle>
          <a:p>
            <a:pPr>
              <a:defRPr/>
            </a:pPr>
            <a:endParaRPr lang="en-AU"/>
          </a:p>
        </p:txBody>
      </p:sp>
      <p:sp>
        <p:nvSpPr>
          <p:cNvPr id="22532" name="Rectangle 4">
            <a:extLst>
              <a:ext uri="{FF2B5EF4-FFF2-40B4-BE49-F238E27FC236}">
                <a16:creationId xmlns:a16="http://schemas.microsoft.com/office/drawing/2014/main" id="{D6C10389-AB24-4AE8-9BD0-274132674EE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329EC5DE-5A8B-4D1F-BE7A-26490638AAB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6150" name="Rectangle 6">
            <a:extLst>
              <a:ext uri="{FF2B5EF4-FFF2-40B4-BE49-F238E27FC236}">
                <a16:creationId xmlns:a16="http://schemas.microsoft.com/office/drawing/2014/main" id="{41B484E8-1AC8-4F69-8860-C48FF39EDCB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cs typeface="Arial" pitchFamily="34" charset="0"/>
              </a:defRPr>
            </a:lvl1pPr>
          </a:lstStyle>
          <a:p>
            <a:pPr>
              <a:defRPr/>
            </a:pPr>
            <a:endParaRPr lang="en-AU"/>
          </a:p>
        </p:txBody>
      </p:sp>
      <p:sp>
        <p:nvSpPr>
          <p:cNvPr id="6151" name="Rectangle 7">
            <a:extLst>
              <a:ext uri="{FF2B5EF4-FFF2-40B4-BE49-F238E27FC236}">
                <a16:creationId xmlns:a16="http://schemas.microsoft.com/office/drawing/2014/main" id="{3B98948D-FB95-4BDF-A988-8D90014263F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557052F6-D6AF-462A-BC1F-4D4D0835A43F}"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06BA13E-2888-4EB8-B612-2069881568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9D50FDBC-3435-4BAB-9772-67CF757B5927}" type="slidenum">
              <a:rPr lang="ar-SA" altLang="en-US" sz="1200" b="0">
                <a:solidFill>
                  <a:schemeClr val="tx1"/>
                </a:solidFill>
              </a:rPr>
              <a:pPr eaLnBrk="1" hangingPunct="1"/>
              <a:t>1</a:t>
            </a:fld>
            <a:endParaRPr lang="en-AU" altLang="en-US" sz="1200" b="0">
              <a:solidFill>
                <a:schemeClr val="tx1"/>
              </a:solidFill>
            </a:endParaRPr>
          </a:p>
        </p:txBody>
      </p:sp>
      <p:sp>
        <p:nvSpPr>
          <p:cNvPr id="23555" name="Rectangle 2">
            <a:extLst>
              <a:ext uri="{FF2B5EF4-FFF2-40B4-BE49-F238E27FC236}">
                <a16:creationId xmlns:a16="http://schemas.microsoft.com/office/drawing/2014/main" id="{681D2DE0-80DD-48CA-8758-96287C54579A}"/>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1297847E-0C76-49BC-AA76-8004837819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5DB0593-31DB-469E-A261-E375D46FD3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EFE2770D-C544-48D2-950F-C85404FB064B}" type="slidenum">
              <a:rPr lang="ar-SA" altLang="en-US" sz="1200" b="0">
                <a:solidFill>
                  <a:schemeClr val="tx1"/>
                </a:solidFill>
              </a:rPr>
              <a:pPr eaLnBrk="1" hangingPunct="1"/>
              <a:t>11</a:t>
            </a:fld>
            <a:endParaRPr lang="en-AU" altLang="en-US" sz="1200" b="0">
              <a:solidFill>
                <a:schemeClr val="tx1"/>
              </a:solidFill>
            </a:endParaRPr>
          </a:p>
        </p:txBody>
      </p:sp>
      <p:sp>
        <p:nvSpPr>
          <p:cNvPr id="32771" name="Rectangle 2">
            <a:extLst>
              <a:ext uri="{FF2B5EF4-FFF2-40B4-BE49-F238E27FC236}">
                <a16:creationId xmlns:a16="http://schemas.microsoft.com/office/drawing/2014/main" id="{ADB54D6F-6078-4CCE-9FCE-BADDEDD8C05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80563BAA-E571-427E-9856-FC3F1AE5BB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ADD1F00-DD3F-4D4D-A372-45E5C5A52A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1DCEE38B-C5A8-444F-A67E-E90C7B5C193E}" type="slidenum">
              <a:rPr lang="ar-SA" altLang="en-US" sz="1200" b="0">
                <a:solidFill>
                  <a:schemeClr val="tx1"/>
                </a:solidFill>
              </a:rPr>
              <a:pPr eaLnBrk="1" hangingPunct="1"/>
              <a:t>12</a:t>
            </a:fld>
            <a:endParaRPr lang="en-AU" altLang="en-US" sz="1200" b="0">
              <a:solidFill>
                <a:schemeClr val="tx1"/>
              </a:solidFill>
            </a:endParaRPr>
          </a:p>
        </p:txBody>
      </p:sp>
      <p:sp>
        <p:nvSpPr>
          <p:cNvPr id="33795" name="Rectangle 2">
            <a:extLst>
              <a:ext uri="{FF2B5EF4-FFF2-40B4-BE49-F238E27FC236}">
                <a16:creationId xmlns:a16="http://schemas.microsoft.com/office/drawing/2014/main" id="{CA0786C0-4E78-48C6-A781-F32A8EB9BB3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97F22FC-21A8-4AE6-93E0-EC571FFF37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8320A76-9EF0-4168-8300-305F6D153F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58EB377C-EDE3-4DB1-A016-243D925B8E7A}" type="slidenum">
              <a:rPr lang="ar-SA" altLang="en-US" sz="1200" b="0">
                <a:solidFill>
                  <a:schemeClr val="tx1"/>
                </a:solidFill>
              </a:rPr>
              <a:pPr eaLnBrk="1" hangingPunct="1"/>
              <a:t>13</a:t>
            </a:fld>
            <a:endParaRPr lang="en-AU" altLang="en-US" sz="1200" b="0">
              <a:solidFill>
                <a:schemeClr val="tx1"/>
              </a:solidFill>
            </a:endParaRPr>
          </a:p>
        </p:txBody>
      </p:sp>
      <p:sp>
        <p:nvSpPr>
          <p:cNvPr id="34819" name="Rectangle 2">
            <a:extLst>
              <a:ext uri="{FF2B5EF4-FFF2-40B4-BE49-F238E27FC236}">
                <a16:creationId xmlns:a16="http://schemas.microsoft.com/office/drawing/2014/main" id="{3F2F5268-12C9-4C39-B557-BD88E8AD2B12}"/>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280C48F-15F6-4BA2-8F5B-66623879C0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88906DA-0C38-4A4C-BFB6-3F38F1F3A1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34459EA7-8A20-4DD8-A7C7-4E747431BACB}" type="slidenum">
              <a:rPr lang="ar-SA" altLang="en-US" sz="1200" b="0">
                <a:solidFill>
                  <a:schemeClr val="tx1"/>
                </a:solidFill>
              </a:rPr>
              <a:pPr eaLnBrk="1" hangingPunct="1"/>
              <a:t>14</a:t>
            </a:fld>
            <a:endParaRPr lang="en-AU" altLang="en-US" sz="1200" b="0">
              <a:solidFill>
                <a:schemeClr val="tx1"/>
              </a:solidFill>
            </a:endParaRPr>
          </a:p>
        </p:txBody>
      </p:sp>
      <p:sp>
        <p:nvSpPr>
          <p:cNvPr id="35843" name="Rectangle 2">
            <a:extLst>
              <a:ext uri="{FF2B5EF4-FFF2-40B4-BE49-F238E27FC236}">
                <a16:creationId xmlns:a16="http://schemas.microsoft.com/office/drawing/2014/main" id="{2D25C143-36FC-4384-8CEF-271C1DC38EB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5A28CCC-508E-4CF4-B495-496C7F89E3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89B94A0-8210-4E1E-A201-83ADAAE42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E0167A91-2CCF-4F83-8CC6-7DB28AF18F0C}" type="slidenum">
              <a:rPr lang="ar-SA" altLang="en-US" sz="1200" b="0">
                <a:solidFill>
                  <a:schemeClr val="tx1"/>
                </a:solidFill>
              </a:rPr>
              <a:pPr eaLnBrk="1" hangingPunct="1"/>
              <a:t>15</a:t>
            </a:fld>
            <a:endParaRPr lang="en-AU" altLang="en-US" sz="1200" b="0">
              <a:solidFill>
                <a:schemeClr val="tx1"/>
              </a:solidFill>
            </a:endParaRPr>
          </a:p>
        </p:txBody>
      </p:sp>
      <p:sp>
        <p:nvSpPr>
          <p:cNvPr id="36867" name="Rectangle 2">
            <a:extLst>
              <a:ext uri="{FF2B5EF4-FFF2-40B4-BE49-F238E27FC236}">
                <a16:creationId xmlns:a16="http://schemas.microsoft.com/office/drawing/2014/main" id="{378B0B5A-BFB1-431F-95F4-917FC74BB0E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E3402B4-8F5E-4D98-B079-B36223031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32C95975-2F53-4BA8-A711-0729C9CB79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E8F57B8B-8D46-4333-835D-71BA52DA20FF}" type="slidenum">
              <a:rPr lang="ar-SA" altLang="en-US" sz="1200" b="0">
                <a:solidFill>
                  <a:schemeClr val="tx1"/>
                </a:solidFill>
              </a:rPr>
              <a:pPr eaLnBrk="1" hangingPunct="1"/>
              <a:t>16</a:t>
            </a:fld>
            <a:endParaRPr lang="en-AU" altLang="en-US" sz="1200" b="0">
              <a:solidFill>
                <a:schemeClr val="tx1"/>
              </a:solidFill>
            </a:endParaRPr>
          </a:p>
        </p:txBody>
      </p:sp>
      <p:sp>
        <p:nvSpPr>
          <p:cNvPr id="37891" name="Rectangle 2">
            <a:extLst>
              <a:ext uri="{FF2B5EF4-FFF2-40B4-BE49-F238E27FC236}">
                <a16:creationId xmlns:a16="http://schemas.microsoft.com/office/drawing/2014/main" id="{2902BA71-89BD-415A-A61E-D67E6B4B7C9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C432F68-8647-4D8C-A45C-ECAAB43B78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A08BD314-BEC4-4B41-8CC8-78DEC7C2E0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AA3D3394-B65E-4448-A978-AA10F414EF3F}" type="slidenum">
              <a:rPr lang="ar-SA" altLang="en-US" sz="1200" b="0">
                <a:solidFill>
                  <a:schemeClr val="tx1"/>
                </a:solidFill>
              </a:rPr>
              <a:pPr eaLnBrk="1" hangingPunct="1"/>
              <a:t>17</a:t>
            </a:fld>
            <a:endParaRPr lang="en-AU" altLang="en-US" sz="1200" b="0">
              <a:solidFill>
                <a:schemeClr val="tx1"/>
              </a:solidFill>
            </a:endParaRPr>
          </a:p>
        </p:txBody>
      </p:sp>
      <p:sp>
        <p:nvSpPr>
          <p:cNvPr id="38915" name="Rectangle 2">
            <a:extLst>
              <a:ext uri="{FF2B5EF4-FFF2-40B4-BE49-F238E27FC236}">
                <a16:creationId xmlns:a16="http://schemas.microsoft.com/office/drawing/2014/main" id="{86506E1B-3C56-4FA4-B3E4-751FCBBC8A66}"/>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EB9BDDE-E9AE-429B-9C85-C4E421718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667744A9-ED49-4A8D-A039-D7D65B59CD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3E2C70D4-F0A0-4669-973E-2DB4BFAC11C4}" type="slidenum">
              <a:rPr lang="ar-SA" altLang="en-US" sz="1200" b="0">
                <a:solidFill>
                  <a:schemeClr val="tx1"/>
                </a:solidFill>
              </a:rPr>
              <a:pPr eaLnBrk="1" hangingPunct="1"/>
              <a:t>18</a:t>
            </a:fld>
            <a:endParaRPr lang="en-AU" altLang="en-US" sz="1200" b="0">
              <a:solidFill>
                <a:schemeClr val="tx1"/>
              </a:solidFill>
            </a:endParaRPr>
          </a:p>
        </p:txBody>
      </p:sp>
      <p:sp>
        <p:nvSpPr>
          <p:cNvPr id="39939" name="Rectangle 2">
            <a:extLst>
              <a:ext uri="{FF2B5EF4-FFF2-40B4-BE49-F238E27FC236}">
                <a16:creationId xmlns:a16="http://schemas.microsoft.com/office/drawing/2014/main" id="{A6441C85-3011-4B1E-851B-FDE1595D2176}"/>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6FA70726-52A5-4A03-90E5-BC7D3CD413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74D6BEC-9B89-4123-A5DF-AA2674938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965DB19E-90DA-434F-A849-9556868184F8}" type="slidenum">
              <a:rPr lang="ar-SA" altLang="en-US" sz="1200" b="0">
                <a:solidFill>
                  <a:schemeClr val="tx1"/>
                </a:solidFill>
              </a:rPr>
              <a:pPr eaLnBrk="1" hangingPunct="1"/>
              <a:t>19</a:t>
            </a:fld>
            <a:endParaRPr lang="en-AU" altLang="en-US" sz="1200" b="0">
              <a:solidFill>
                <a:schemeClr val="tx1"/>
              </a:solidFill>
            </a:endParaRPr>
          </a:p>
        </p:txBody>
      </p:sp>
      <p:sp>
        <p:nvSpPr>
          <p:cNvPr id="40963" name="Rectangle 2">
            <a:extLst>
              <a:ext uri="{FF2B5EF4-FFF2-40B4-BE49-F238E27FC236}">
                <a16:creationId xmlns:a16="http://schemas.microsoft.com/office/drawing/2014/main" id="{E33725F0-F05E-433D-863D-92006D66EEC5}"/>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CC3613F4-4F96-4F6E-BFE8-5B9D341D5C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CC5FFDED-6048-4294-9863-6493296F81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DB78A517-EF8F-4DCE-B557-118D48CF0CE0}" type="slidenum">
              <a:rPr lang="ar-SA" altLang="en-US" sz="1200" b="0">
                <a:solidFill>
                  <a:schemeClr val="tx1"/>
                </a:solidFill>
              </a:rPr>
              <a:pPr eaLnBrk="1" hangingPunct="1"/>
              <a:t>20</a:t>
            </a:fld>
            <a:endParaRPr lang="en-AU" altLang="en-US" sz="1200" b="0">
              <a:solidFill>
                <a:schemeClr val="tx1"/>
              </a:solidFill>
            </a:endParaRPr>
          </a:p>
        </p:txBody>
      </p:sp>
      <p:sp>
        <p:nvSpPr>
          <p:cNvPr id="41987" name="Rectangle 2">
            <a:extLst>
              <a:ext uri="{FF2B5EF4-FFF2-40B4-BE49-F238E27FC236}">
                <a16:creationId xmlns:a16="http://schemas.microsoft.com/office/drawing/2014/main" id="{A40E8858-9B63-4A54-AAA3-E6BB01F27A61}"/>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6381418-D1FC-4908-8A96-DED318A6F7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BCBF2696-59A0-443E-ADD3-8825782D61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52A209B3-21A1-4519-B348-023047AE9D11}" type="slidenum">
              <a:rPr lang="ar-SA" altLang="en-US" sz="1200" b="0">
                <a:solidFill>
                  <a:schemeClr val="tx1"/>
                </a:solidFill>
              </a:rPr>
              <a:pPr eaLnBrk="1" hangingPunct="1"/>
              <a:t>3</a:t>
            </a:fld>
            <a:endParaRPr lang="en-AU" altLang="en-US" sz="1200" b="0">
              <a:solidFill>
                <a:schemeClr val="tx1"/>
              </a:solidFill>
            </a:endParaRPr>
          </a:p>
        </p:txBody>
      </p:sp>
      <p:sp>
        <p:nvSpPr>
          <p:cNvPr id="24579" name="Rectangle 2">
            <a:extLst>
              <a:ext uri="{FF2B5EF4-FFF2-40B4-BE49-F238E27FC236}">
                <a16:creationId xmlns:a16="http://schemas.microsoft.com/office/drawing/2014/main" id="{AFA3D1A4-EE97-4CBA-A8CB-C39FDA20CAC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F6FF469-2B12-46F2-85FA-AA6CCA766B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1C60105E-632D-4D0A-ACC9-9507AB358A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AB57C05F-3043-4DD7-8C43-D587FC004FC7}" type="slidenum">
              <a:rPr lang="ar-SA" altLang="en-US" sz="1200" b="0">
                <a:solidFill>
                  <a:schemeClr val="tx1"/>
                </a:solidFill>
              </a:rPr>
              <a:pPr eaLnBrk="1" hangingPunct="1"/>
              <a:t>4</a:t>
            </a:fld>
            <a:endParaRPr lang="en-AU" altLang="en-US" sz="1200" b="0">
              <a:solidFill>
                <a:schemeClr val="tx1"/>
              </a:solidFill>
            </a:endParaRPr>
          </a:p>
        </p:txBody>
      </p:sp>
      <p:sp>
        <p:nvSpPr>
          <p:cNvPr id="25603" name="Rectangle 2">
            <a:extLst>
              <a:ext uri="{FF2B5EF4-FFF2-40B4-BE49-F238E27FC236}">
                <a16:creationId xmlns:a16="http://schemas.microsoft.com/office/drawing/2014/main" id="{6D6A24F5-1069-4C35-95D9-C3ED3F21E7E2}"/>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51CDA64-E0D9-4ABB-B6B6-787DA79E3B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FA9BE3E-3B13-45A8-B119-257943B091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1649577C-180B-4E4F-B156-B06AA1DA31F3}" type="slidenum">
              <a:rPr lang="ar-SA" altLang="en-US" sz="1200" b="0">
                <a:solidFill>
                  <a:schemeClr val="tx1"/>
                </a:solidFill>
              </a:rPr>
              <a:pPr eaLnBrk="1" hangingPunct="1"/>
              <a:t>5</a:t>
            </a:fld>
            <a:endParaRPr lang="en-AU" altLang="en-US" sz="1200" b="0">
              <a:solidFill>
                <a:schemeClr val="tx1"/>
              </a:solidFill>
            </a:endParaRPr>
          </a:p>
        </p:txBody>
      </p:sp>
      <p:sp>
        <p:nvSpPr>
          <p:cNvPr id="26627" name="Rectangle 2">
            <a:extLst>
              <a:ext uri="{FF2B5EF4-FFF2-40B4-BE49-F238E27FC236}">
                <a16:creationId xmlns:a16="http://schemas.microsoft.com/office/drawing/2014/main" id="{77020697-AC47-4E10-AFDD-B479D7AC5F5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9E18285A-4F69-42EF-9AC0-1BA009CFAF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BF1776E-2EED-4ECE-8293-27485AA7FC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E89E2A06-10CE-462C-A992-F63CC65A6F6F}" type="slidenum">
              <a:rPr lang="ar-SA" altLang="en-US" sz="1200" b="0">
                <a:solidFill>
                  <a:schemeClr val="tx1"/>
                </a:solidFill>
              </a:rPr>
              <a:pPr eaLnBrk="1" hangingPunct="1"/>
              <a:t>6</a:t>
            </a:fld>
            <a:endParaRPr lang="en-AU" altLang="en-US" sz="1200" b="0">
              <a:solidFill>
                <a:schemeClr val="tx1"/>
              </a:solidFill>
            </a:endParaRPr>
          </a:p>
        </p:txBody>
      </p:sp>
      <p:sp>
        <p:nvSpPr>
          <p:cNvPr id="27651" name="Rectangle 2">
            <a:extLst>
              <a:ext uri="{FF2B5EF4-FFF2-40B4-BE49-F238E27FC236}">
                <a16:creationId xmlns:a16="http://schemas.microsoft.com/office/drawing/2014/main" id="{33AE75EC-7FD8-4FD3-AEB8-6687AE4F979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7D1E239F-98D3-4EF2-BA8D-B80F2030B8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F325402-A433-4CAA-AD43-DA360C0A11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443AF22B-FC23-4DD3-B14C-1309BBD936BC}" type="slidenum">
              <a:rPr lang="ar-SA" altLang="en-US" sz="1200" b="0">
                <a:solidFill>
                  <a:schemeClr val="tx1"/>
                </a:solidFill>
              </a:rPr>
              <a:pPr eaLnBrk="1" hangingPunct="1"/>
              <a:t>7</a:t>
            </a:fld>
            <a:endParaRPr lang="en-AU" altLang="en-US" sz="1200" b="0">
              <a:solidFill>
                <a:schemeClr val="tx1"/>
              </a:solidFill>
            </a:endParaRPr>
          </a:p>
        </p:txBody>
      </p:sp>
      <p:sp>
        <p:nvSpPr>
          <p:cNvPr id="28675" name="Rectangle 2">
            <a:extLst>
              <a:ext uri="{FF2B5EF4-FFF2-40B4-BE49-F238E27FC236}">
                <a16:creationId xmlns:a16="http://schemas.microsoft.com/office/drawing/2014/main" id="{770BFB5D-3928-414F-AA16-63EFD63CEF4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9DEEFFB-728A-49CC-9D50-03F1AD934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9922AB3-1436-46BC-A652-DC1B8A7163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760CDE28-E9B7-42AC-82A2-B2E961F78EE3}" type="slidenum">
              <a:rPr lang="ar-SA" altLang="en-US" sz="1200" b="0">
                <a:solidFill>
                  <a:schemeClr val="tx1"/>
                </a:solidFill>
              </a:rPr>
              <a:pPr eaLnBrk="1" hangingPunct="1"/>
              <a:t>8</a:t>
            </a:fld>
            <a:endParaRPr lang="en-AU" altLang="en-US" sz="1200" b="0">
              <a:solidFill>
                <a:schemeClr val="tx1"/>
              </a:solidFill>
            </a:endParaRPr>
          </a:p>
        </p:txBody>
      </p:sp>
      <p:sp>
        <p:nvSpPr>
          <p:cNvPr id="29699" name="Rectangle 2">
            <a:extLst>
              <a:ext uri="{FF2B5EF4-FFF2-40B4-BE49-F238E27FC236}">
                <a16:creationId xmlns:a16="http://schemas.microsoft.com/office/drawing/2014/main" id="{0FC4CACF-8203-4674-BCBE-ECE897641AEB}"/>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B7C3C302-DD43-4E7D-97F6-DC36DBB669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D7980FC-696D-42D1-BF74-FEE414CB58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89FC9C69-23C8-493A-B57F-1E2BB0A18197}" type="slidenum">
              <a:rPr lang="ar-SA" altLang="en-US" sz="1200" b="0">
                <a:solidFill>
                  <a:schemeClr val="tx1"/>
                </a:solidFill>
              </a:rPr>
              <a:pPr eaLnBrk="1" hangingPunct="1"/>
              <a:t>9</a:t>
            </a:fld>
            <a:endParaRPr lang="en-AU" altLang="en-US" sz="1200" b="0">
              <a:solidFill>
                <a:schemeClr val="tx1"/>
              </a:solidFill>
            </a:endParaRPr>
          </a:p>
        </p:txBody>
      </p:sp>
      <p:sp>
        <p:nvSpPr>
          <p:cNvPr id="30723" name="Rectangle 2">
            <a:extLst>
              <a:ext uri="{FF2B5EF4-FFF2-40B4-BE49-F238E27FC236}">
                <a16:creationId xmlns:a16="http://schemas.microsoft.com/office/drawing/2014/main" id="{1FCEAF52-CAC5-4354-AB63-F7B361DEC74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08A7F72-15F5-4D27-8ABE-622F06E10B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600730B9-40ED-4261-B147-0E9B2EBFBE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fld id="{E4A628D0-1AD5-40C0-9CE7-B7892FDBF1C1}" type="slidenum">
              <a:rPr lang="ar-SA" altLang="en-US" sz="1200" b="0">
                <a:solidFill>
                  <a:schemeClr val="tx1"/>
                </a:solidFill>
              </a:rPr>
              <a:pPr eaLnBrk="1" hangingPunct="1"/>
              <a:t>10</a:t>
            </a:fld>
            <a:endParaRPr lang="en-AU" altLang="en-US" sz="1200" b="0">
              <a:solidFill>
                <a:schemeClr val="tx1"/>
              </a:solidFill>
            </a:endParaRPr>
          </a:p>
        </p:txBody>
      </p:sp>
      <p:sp>
        <p:nvSpPr>
          <p:cNvPr id="31747" name="Rectangle 2">
            <a:extLst>
              <a:ext uri="{FF2B5EF4-FFF2-40B4-BE49-F238E27FC236}">
                <a16:creationId xmlns:a16="http://schemas.microsoft.com/office/drawing/2014/main" id="{5D57D724-3F6A-4AB8-9589-491BCAEAF33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65395E08-277D-41E3-9ED4-DDE61BA47B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BD67F675-421B-458D-A379-D76BF9B78706}"/>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AF8FB731-0722-44AD-8ADE-07888EABC85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0EC9CD75-1D00-40B8-9F74-35BDF72C3148}"/>
              </a:ext>
            </a:extLst>
          </p:cNvPr>
          <p:cNvSpPr>
            <a:spLocks noGrp="1" noChangeArrowheads="1"/>
          </p:cNvSpPr>
          <p:nvPr>
            <p:ph type="sldNum" sz="quarter" idx="12"/>
          </p:nvPr>
        </p:nvSpPr>
        <p:spPr>
          <a:ln/>
        </p:spPr>
        <p:txBody>
          <a:bodyPr/>
          <a:lstStyle>
            <a:lvl1pPr>
              <a:defRPr/>
            </a:lvl1pPr>
          </a:lstStyle>
          <a:p>
            <a:fld id="{DE31B7F2-8FAE-4DE0-A322-8BFDE5D22DE6}" type="slidenum">
              <a:rPr lang="ar-SA" altLang="en-US"/>
              <a:pPr/>
              <a:t>‹#›</a:t>
            </a:fld>
            <a:endParaRPr lang="en-AU" altLang="en-US"/>
          </a:p>
        </p:txBody>
      </p:sp>
    </p:spTree>
    <p:extLst>
      <p:ext uri="{BB962C8B-B14F-4D97-AF65-F5344CB8AC3E}">
        <p14:creationId xmlns:p14="http://schemas.microsoft.com/office/powerpoint/2010/main" val="47648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1DB3886B-3C1D-4D13-80D3-DCDD0A18E781}"/>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523262A4-8CC0-4AC9-BA1F-ACFA4738599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A1651DCC-DF28-467A-B673-72E606FB9DC8}"/>
              </a:ext>
            </a:extLst>
          </p:cNvPr>
          <p:cNvSpPr>
            <a:spLocks noGrp="1" noChangeArrowheads="1"/>
          </p:cNvSpPr>
          <p:nvPr>
            <p:ph type="sldNum" sz="quarter" idx="12"/>
          </p:nvPr>
        </p:nvSpPr>
        <p:spPr>
          <a:ln/>
        </p:spPr>
        <p:txBody>
          <a:bodyPr/>
          <a:lstStyle>
            <a:lvl1pPr>
              <a:defRPr/>
            </a:lvl1pPr>
          </a:lstStyle>
          <a:p>
            <a:fld id="{461A2FCF-062A-4EAA-B3AE-F367F8462CA8}" type="slidenum">
              <a:rPr lang="ar-SA" altLang="en-US"/>
              <a:pPr/>
              <a:t>‹#›</a:t>
            </a:fld>
            <a:endParaRPr lang="en-AU" altLang="en-US"/>
          </a:p>
        </p:txBody>
      </p:sp>
    </p:spTree>
    <p:extLst>
      <p:ext uri="{BB962C8B-B14F-4D97-AF65-F5344CB8AC3E}">
        <p14:creationId xmlns:p14="http://schemas.microsoft.com/office/powerpoint/2010/main" val="250350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D20B2244-E6CC-4992-A4D4-2C3CF2083704}"/>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C2F44D46-2FAD-4B48-81EF-ED28F57AB0D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6DF8AF81-4B78-4E9D-89DD-C8DE7BAF0126}"/>
              </a:ext>
            </a:extLst>
          </p:cNvPr>
          <p:cNvSpPr>
            <a:spLocks noGrp="1" noChangeArrowheads="1"/>
          </p:cNvSpPr>
          <p:nvPr>
            <p:ph type="sldNum" sz="quarter" idx="12"/>
          </p:nvPr>
        </p:nvSpPr>
        <p:spPr>
          <a:ln/>
        </p:spPr>
        <p:txBody>
          <a:bodyPr/>
          <a:lstStyle>
            <a:lvl1pPr>
              <a:defRPr/>
            </a:lvl1pPr>
          </a:lstStyle>
          <a:p>
            <a:fld id="{1E1BB4E3-7428-48ED-B91A-614EB16980D8}" type="slidenum">
              <a:rPr lang="ar-SA" altLang="en-US"/>
              <a:pPr/>
              <a:t>‹#›</a:t>
            </a:fld>
            <a:endParaRPr lang="en-AU" altLang="en-US"/>
          </a:p>
        </p:txBody>
      </p:sp>
    </p:spTree>
    <p:extLst>
      <p:ext uri="{BB962C8B-B14F-4D97-AF65-F5344CB8AC3E}">
        <p14:creationId xmlns:p14="http://schemas.microsoft.com/office/powerpoint/2010/main" val="227298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4">
            <a:extLst>
              <a:ext uri="{FF2B5EF4-FFF2-40B4-BE49-F238E27FC236}">
                <a16:creationId xmlns:a16="http://schemas.microsoft.com/office/drawing/2014/main" id="{4C8DF023-F18E-4D69-BA15-2E981054402B}"/>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5831825E-F4C5-4313-A99C-3C1F95D9793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1438C3D0-B809-40D4-B4D5-447765832255}"/>
              </a:ext>
            </a:extLst>
          </p:cNvPr>
          <p:cNvSpPr>
            <a:spLocks noGrp="1" noChangeArrowheads="1"/>
          </p:cNvSpPr>
          <p:nvPr>
            <p:ph type="sldNum" sz="quarter" idx="12"/>
          </p:nvPr>
        </p:nvSpPr>
        <p:spPr>
          <a:ln/>
        </p:spPr>
        <p:txBody>
          <a:bodyPr/>
          <a:lstStyle>
            <a:lvl1pPr>
              <a:defRPr/>
            </a:lvl1pPr>
          </a:lstStyle>
          <a:p>
            <a:fld id="{FF5FAB67-6EDD-4BE2-AFCF-3A7A5BD5B0D3}" type="slidenum">
              <a:rPr lang="ar-SA" altLang="en-US"/>
              <a:pPr/>
              <a:t>‹#›</a:t>
            </a:fld>
            <a:endParaRPr lang="en-AU" altLang="en-US"/>
          </a:p>
        </p:txBody>
      </p:sp>
    </p:spTree>
    <p:extLst>
      <p:ext uri="{BB962C8B-B14F-4D97-AF65-F5344CB8AC3E}">
        <p14:creationId xmlns:p14="http://schemas.microsoft.com/office/powerpoint/2010/main" val="322680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0A0DD0C9-85C3-421C-8F87-DA2B44AB582B}"/>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27C3DE95-782F-44C0-857A-F45A525A1FF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0BF60B76-0694-42B6-AF54-4773CBD312D4}"/>
              </a:ext>
            </a:extLst>
          </p:cNvPr>
          <p:cNvSpPr>
            <a:spLocks noGrp="1" noChangeArrowheads="1"/>
          </p:cNvSpPr>
          <p:nvPr>
            <p:ph type="sldNum" sz="quarter" idx="12"/>
          </p:nvPr>
        </p:nvSpPr>
        <p:spPr>
          <a:ln/>
        </p:spPr>
        <p:txBody>
          <a:bodyPr/>
          <a:lstStyle>
            <a:lvl1pPr>
              <a:defRPr/>
            </a:lvl1pPr>
          </a:lstStyle>
          <a:p>
            <a:fld id="{14AB6F48-D12B-48B1-9A4C-1ECC9D36B0BD}" type="slidenum">
              <a:rPr lang="ar-SA" altLang="en-US"/>
              <a:pPr/>
              <a:t>‹#›</a:t>
            </a:fld>
            <a:endParaRPr lang="en-AU" altLang="en-US"/>
          </a:p>
        </p:txBody>
      </p:sp>
    </p:spTree>
    <p:extLst>
      <p:ext uri="{BB962C8B-B14F-4D97-AF65-F5344CB8AC3E}">
        <p14:creationId xmlns:p14="http://schemas.microsoft.com/office/powerpoint/2010/main" val="158828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AAFAA70-B862-43B8-AD06-B3797E5A9D85}"/>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8A6B829A-F09C-4B75-BFA1-427216320AA5}"/>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8E09563F-D421-4E6F-B419-A1CE31345679}"/>
              </a:ext>
            </a:extLst>
          </p:cNvPr>
          <p:cNvSpPr>
            <a:spLocks noGrp="1" noChangeArrowheads="1"/>
          </p:cNvSpPr>
          <p:nvPr>
            <p:ph type="sldNum" sz="quarter" idx="12"/>
          </p:nvPr>
        </p:nvSpPr>
        <p:spPr>
          <a:ln/>
        </p:spPr>
        <p:txBody>
          <a:bodyPr/>
          <a:lstStyle>
            <a:lvl1pPr>
              <a:defRPr/>
            </a:lvl1pPr>
          </a:lstStyle>
          <a:p>
            <a:fld id="{33F39DE8-6B4C-4A44-A93C-759AE6BB7DE3}" type="slidenum">
              <a:rPr lang="ar-SA" altLang="en-US"/>
              <a:pPr/>
              <a:t>‹#›</a:t>
            </a:fld>
            <a:endParaRPr lang="en-AU" altLang="en-US"/>
          </a:p>
        </p:txBody>
      </p:sp>
    </p:spTree>
    <p:extLst>
      <p:ext uri="{BB962C8B-B14F-4D97-AF65-F5344CB8AC3E}">
        <p14:creationId xmlns:p14="http://schemas.microsoft.com/office/powerpoint/2010/main" val="282199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3E352242-464D-4624-A518-94C4D08A5A96}"/>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B9269495-9713-4B06-A240-C26921C641D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D86FDA60-8CB6-4106-AB95-73ECF8B0D28A}"/>
              </a:ext>
            </a:extLst>
          </p:cNvPr>
          <p:cNvSpPr>
            <a:spLocks noGrp="1" noChangeArrowheads="1"/>
          </p:cNvSpPr>
          <p:nvPr>
            <p:ph type="sldNum" sz="quarter" idx="12"/>
          </p:nvPr>
        </p:nvSpPr>
        <p:spPr>
          <a:ln/>
        </p:spPr>
        <p:txBody>
          <a:bodyPr/>
          <a:lstStyle>
            <a:lvl1pPr>
              <a:defRPr/>
            </a:lvl1pPr>
          </a:lstStyle>
          <a:p>
            <a:fld id="{C07DF01B-0DC6-452B-8283-05F227308EBF}" type="slidenum">
              <a:rPr lang="ar-SA" altLang="en-US"/>
              <a:pPr/>
              <a:t>‹#›</a:t>
            </a:fld>
            <a:endParaRPr lang="en-AU" altLang="en-US"/>
          </a:p>
        </p:txBody>
      </p:sp>
    </p:spTree>
    <p:extLst>
      <p:ext uri="{BB962C8B-B14F-4D97-AF65-F5344CB8AC3E}">
        <p14:creationId xmlns:p14="http://schemas.microsoft.com/office/powerpoint/2010/main" val="375408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C53051EE-5B73-4973-863E-5DDF9E2CC1F3}"/>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7ABCA1CC-B02D-481F-8581-E3EA0A93549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FBCC3934-359A-41A1-A507-B5F7F5659F0B}"/>
              </a:ext>
            </a:extLst>
          </p:cNvPr>
          <p:cNvSpPr>
            <a:spLocks noGrp="1" noChangeArrowheads="1"/>
          </p:cNvSpPr>
          <p:nvPr>
            <p:ph type="sldNum" sz="quarter" idx="12"/>
          </p:nvPr>
        </p:nvSpPr>
        <p:spPr>
          <a:ln/>
        </p:spPr>
        <p:txBody>
          <a:bodyPr/>
          <a:lstStyle>
            <a:lvl1pPr>
              <a:defRPr/>
            </a:lvl1pPr>
          </a:lstStyle>
          <a:p>
            <a:fld id="{E56049AE-5CE9-4587-996A-4FEC2979343F}" type="slidenum">
              <a:rPr lang="ar-SA" altLang="en-US"/>
              <a:pPr/>
              <a:t>‹#›</a:t>
            </a:fld>
            <a:endParaRPr lang="en-AU" altLang="en-US"/>
          </a:p>
        </p:txBody>
      </p:sp>
    </p:spTree>
    <p:extLst>
      <p:ext uri="{BB962C8B-B14F-4D97-AF65-F5344CB8AC3E}">
        <p14:creationId xmlns:p14="http://schemas.microsoft.com/office/powerpoint/2010/main" val="163233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A8E98ECE-3D8A-43FB-8662-AD8AAEAECCED}"/>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4E8FFE8C-E79B-46E8-88D3-77B7A7AEA56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21EC63F1-5BA3-4F47-9504-0C9A9DBA1F8B}"/>
              </a:ext>
            </a:extLst>
          </p:cNvPr>
          <p:cNvSpPr>
            <a:spLocks noGrp="1" noChangeArrowheads="1"/>
          </p:cNvSpPr>
          <p:nvPr>
            <p:ph type="sldNum" sz="quarter" idx="12"/>
          </p:nvPr>
        </p:nvSpPr>
        <p:spPr>
          <a:ln/>
        </p:spPr>
        <p:txBody>
          <a:bodyPr/>
          <a:lstStyle>
            <a:lvl1pPr>
              <a:defRPr/>
            </a:lvl1pPr>
          </a:lstStyle>
          <a:p>
            <a:fld id="{C761091D-1C1C-4195-AF1D-BB3E65BE4DB6}" type="slidenum">
              <a:rPr lang="ar-SA" altLang="en-US"/>
              <a:pPr/>
              <a:t>‹#›</a:t>
            </a:fld>
            <a:endParaRPr lang="en-AU" altLang="en-US"/>
          </a:p>
        </p:txBody>
      </p:sp>
    </p:spTree>
    <p:extLst>
      <p:ext uri="{BB962C8B-B14F-4D97-AF65-F5344CB8AC3E}">
        <p14:creationId xmlns:p14="http://schemas.microsoft.com/office/powerpoint/2010/main" val="282578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248D9C-53BF-412F-A649-AA7F9F517853}"/>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3AE2D7EE-1862-41D0-B25D-7AAAA100A87A}"/>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8668C067-EA54-4590-A71A-CB97DBEC2E68}"/>
              </a:ext>
            </a:extLst>
          </p:cNvPr>
          <p:cNvSpPr>
            <a:spLocks noGrp="1" noChangeArrowheads="1"/>
          </p:cNvSpPr>
          <p:nvPr>
            <p:ph type="sldNum" sz="quarter" idx="12"/>
          </p:nvPr>
        </p:nvSpPr>
        <p:spPr>
          <a:ln/>
        </p:spPr>
        <p:txBody>
          <a:bodyPr/>
          <a:lstStyle>
            <a:lvl1pPr>
              <a:defRPr/>
            </a:lvl1pPr>
          </a:lstStyle>
          <a:p>
            <a:fld id="{2652DF1D-89EB-424A-9653-699532859986}" type="slidenum">
              <a:rPr lang="ar-SA" altLang="en-US"/>
              <a:pPr/>
              <a:t>‹#›</a:t>
            </a:fld>
            <a:endParaRPr lang="en-AU" altLang="en-US"/>
          </a:p>
        </p:txBody>
      </p:sp>
    </p:spTree>
    <p:extLst>
      <p:ext uri="{BB962C8B-B14F-4D97-AF65-F5344CB8AC3E}">
        <p14:creationId xmlns:p14="http://schemas.microsoft.com/office/powerpoint/2010/main" val="423136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23432E-42F1-4125-8C46-BE55F086B928}"/>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2C545915-7EC0-4FD3-8BF1-FA06EEB61E3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2E520EF2-0136-47C4-9351-DC8C1DBDF216}"/>
              </a:ext>
            </a:extLst>
          </p:cNvPr>
          <p:cNvSpPr>
            <a:spLocks noGrp="1" noChangeArrowheads="1"/>
          </p:cNvSpPr>
          <p:nvPr>
            <p:ph type="sldNum" sz="quarter" idx="12"/>
          </p:nvPr>
        </p:nvSpPr>
        <p:spPr>
          <a:ln/>
        </p:spPr>
        <p:txBody>
          <a:bodyPr/>
          <a:lstStyle>
            <a:lvl1pPr>
              <a:defRPr/>
            </a:lvl1pPr>
          </a:lstStyle>
          <a:p>
            <a:fld id="{CC1CCC66-89FE-44D7-8619-4CC676EAA2E9}" type="slidenum">
              <a:rPr lang="ar-SA" altLang="en-US"/>
              <a:pPr/>
              <a:t>‹#›</a:t>
            </a:fld>
            <a:endParaRPr lang="en-AU" altLang="en-US"/>
          </a:p>
        </p:txBody>
      </p:sp>
    </p:spTree>
    <p:extLst>
      <p:ext uri="{BB962C8B-B14F-4D97-AF65-F5344CB8AC3E}">
        <p14:creationId xmlns:p14="http://schemas.microsoft.com/office/powerpoint/2010/main" val="740087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6CB4FD5-4EA7-492A-A521-5759C74DDFC6}"/>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2E116349-2DD6-4AC1-963D-BD08E93F63B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88F08586-49FD-4C20-839F-2AC457F1AC64}"/>
              </a:ext>
            </a:extLst>
          </p:cNvPr>
          <p:cNvSpPr>
            <a:spLocks noGrp="1" noChangeArrowheads="1"/>
          </p:cNvSpPr>
          <p:nvPr>
            <p:ph type="sldNum" sz="quarter" idx="12"/>
          </p:nvPr>
        </p:nvSpPr>
        <p:spPr>
          <a:ln/>
        </p:spPr>
        <p:txBody>
          <a:bodyPr/>
          <a:lstStyle>
            <a:lvl1pPr>
              <a:defRPr/>
            </a:lvl1pPr>
          </a:lstStyle>
          <a:p>
            <a:fld id="{DEE9F168-2632-4EDB-88F7-0403ECE55C38}" type="slidenum">
              <a:rPr lang="ar-SA" altLang="en-US"/>
              <a:pPr/>
              <a:t>‹#›</a:t>
            </a:fld>
            <a:endParaRPr lang="en-AU" altLang="en-US"/>
          </a:p>
        </p:txBody>
      </p:sp>
    </p:spTree>
    <p:extLst>
      <p:ext uri="{BB962C8B-B14F-4D97-AF65-F5344CB8AC3E}">
        <p14:creationId xmlns:p14="http://schemas.microsoft.com/office/powerpoint/2010/main" val="424362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1B92A4B-0A81-4724-B511-FA141204C5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66000F63-591D-49BD-A55C-E112919DF71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F701066F-832E-46C0-B9F6-58E9F7289F0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pitchFamily="34" charset="0"/>
                <a:cs typeface="Arial" pitchFamily="34" charset="0"/>
              </a:defRPr>
            </a:lvl1pPr>
          </a:lstStyle>
          <a:p>
            <a:pPr>
              <a:defRPr/>
            </a:pPr>
            <a:endParaRPr lang="en-AU"/>
          </a:p>
        </p:txBody>
      </p:sp>
      <p:sp>
        <p:nvSpPr>
          <p:cNvPr id="1029" name="Rectangle 5">
            <a:extLst>
              <a:ext uri="{FF2B5EF4-FFF2-40B4-BE49-F238E27FC236}">
                <a16:creationId xmlns:a16="http://schemas.microsoft.com/office/drawing/2014/main" id="{380683CE-8FF0-4664-B2AA-26EA5EEF56E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pitchFamily="34" charset="0"/>
                <a:cs typeface="Arial" pitchFamily="34" charset="0"/>
              </a:defRPr>
            </a:lvl1pPr>
          </a:lstStyle>
          <a:p>
            <a:pPr>
              <a:defRPr/>
            </a:pPr>
            <a:endParaRPr lang="en-AU"/>
          </a:p>
        </p:txBody>
      </p:sp>
      <p:sp>
        <p:nvSpPr>
          <p:cNvPr id="1030" name="Rectangle 6">
            <a:extLst>
              <a:ext uri="{FF2B5EF4-FFF2-40B4-BE49-F238E27FC236}">
                <a16:creationId xmlns:a16="http://schemas.microsoft.com/office/drawing/2014/main" id="{427F3402-0DD8-4DB1-848D-7864DEED7030}"/>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1C6214AB-F28C-4AF7-A760-38DCD782B459}"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1.emf" /><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notesSlide" Target="../notesSlides/notesSlide17.xml" /><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wmf"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3.emf" /></Relationships>
</file>

<file path=ppt/slides/_rels/slide4.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image" Target="../media/image5.emf"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3" Type="http://schemas.openxmlformats.org/officeDocument/2006/relationships/image" Target="../media/image8.emf"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8.xml" /><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184BCA8-C894-4422-92B6-673DE8DFCCD7}"/>
              </a:ext>
            </a:extLst>
          </p:cNvPr>
          <p:cNvSpPr>
            <a:spLocks noGrp="1" noChangeArrowheads="1"/>
          </p:cNvSpPr>
          <p:nvPr>
            <p:ph type="ctrTitle"/>
          </p:nvPr>
        </p:nvSpPr>
        <p:spPr>
          <a:xfrm>
            <a:off x="381000" y="1524000"/>
            <a:ext cx="8305800" cy="2667000"/>
          </a:xfrm>
          <a:solidFill>
            <a:srgbClr val="00FF00"/>
          </a:solidFill>
          <a:ln w="88900">
            <a:solidFill>
              <a:srgbClr val="FFFF00"/>
            </a:solidFill>
            <a:miter lim="800000"/>
            <a:headEnd/>
            <a:tailEnd/>
          </a:ln>
        </p:spPr>
        <p:txBody>
          <a:bodyPr/>
          <a:lstStyle/>
          <a:p>
            <a:pPr eaLnBrk="1" hangingPunct="1"/>
            <a:r>
              <a:rPr lang="en-US" altLang="en-US" b="1"/>
              <a:t>Oxygen binding to Mb &amp; Hb </a:t>
            </a:r>
            <a:br>
              <a:rPr lang="en-US" altLang="en-US" b="1"/>
            </a:br>
            <a:r>
              <a:rPr lang="en-US" altLang="en-US" b="1"/>
              <a:t>&amp; Hb-O</a:t>
            </a:r>
            <a:r>
              <a:rPr lang="en-US" altLang="en-US" b="1" baseline="-25000"/>
              <a:t>2</a:t>
            </a:r>
            <a:r>
              <a:rPr lang="en-US" altLang="en-US" b="1"/>
              <a:t> dissociation curve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1878AEA0-AB79-4702-B4BF-30ED8CB99E3B}"/>
              </a:ext>
            </a:extLst>
          </p:cNvPr>
          <p:cNvSpPr>
            <a:spLocks noGrp="1" noChangeArrowheads="1"/>
          </p:cNvSpPr>
          <p:nvPr>
            <p:ph type="body" idx="1"/>
          </p:nvPr>
        </p:nvSpPr>
        <p:spPr>
          <a:xfrm>
            <a:off x="457200" y="1524000"/>
            <a:ext cx="8229600" cy="4525963"/>
          </a:xfrm>
        </p:spPr>
        <p:txBody>
          <a:bodyPr/>
          <a:lstStyle/>
          <a:p>
            <a:pPr eaLnBrk="1" hangingPunct="1">
              <a:tabLst>
                <a:tab pos="6281738" algn="l"/>
              </a:tabLst>
            </a:pPr>
            <a:r>
              <a:rPr lang="en-US" altLang="ja-JP" b="1" u="sng">
                <a:solidFill>
                  <a:srgbClr val="FFFF00"/>
                </a:solidFill>
                <a:ea typeface="ＭＳ Ｐゴシック" panose="020B0600070205080204" pitchFamily="34" charset="-128"/>
              </a:rPr>
              <a:t>Cooperativity Hb-O</a:t>
            </a:r>
            <a:r>
              <a:rPr lang="en-US" altLang="ja-JP" b="1" u="sng" baseline="-25000">
                <a:solidFill>
                  <a:srgbClr val="FFFF00"/>
                </a:solidFill>
                <a:ea typeface="ＭＳ Ｐゴシック" panose="020B0600070205080204" pitchFamily="34" charset="-128"/>
              </a:rPr>
              <a:t>2</a:t>
            </a:r>
          </a:p>
          <a:p>
            <a:pPr eaLnBrk="1" hangingPunct="1">
              <a:tabLst>
                <a:tab pos="6281738" algn="l"/>
              </a:tabLst>
            </a:pPr>
            <a:r>
              <a:rPr lang="en-US" altLang="ja-JP" b="1" u="sng">
                <a:solidFill>
                  <a:srgbClr val="FFFF00"/>
                </a:solidFill>
                <a:ea typeface="ＭＳ Ｐゴシック" panose="020B0600070205080204" pitchFamily="34" charset="-128"/>
              </a:rPr>
              <a:t>Sigmoidal Hb</a:t>
            </a:r>
          </a:p>
          <a:p>
            <a:pPr eaLnBrk="1" hangingPunct="1">
              <a:tabLst>
                <a:tab pos="6281738" algn="l"/>
              </a:tabLst>
            </a:pPr>
            <a:r>
              <a:rPr lang="en-AU" altLang="ja-JP" b="1" u="sng">
                <a:solidFill>
                  <a:srgbClr val="FFFF00"/>
                </a:solidFill>
                <a:ea typeface="ＭＳ Ｐゴシック" panose="020B0600070205080204" pitchFamily="34" charset="-128"/>
              </a:rPr>
              <a:t>Hyperbolic Mb</a:t>
            </a:r>
            <a:endParaRPr lang="en-AU" altLang="en-US" b="1" u="sng">
              <a:solidFill>
                <a:srgbClr val="FFFF00"/>
              </a:solidFill>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497C1802-B744-44C0-B8A7-B3847FBA8347}"/>
              </a:ext>
            </a:extLst>
          </p:cNvPr>
          <p:cNvSpPr>
            <a:spLocks noGrp="1" noChangeArrowheads="1"/>
          </p:cNvSpPr>
          <p:nvPr>
            <p:ph type="body" idx="1"/>
          </p:nvPr>
        </p:nvSpPr>
        <p:spPr>
          <a:xfrm>
            <a:off x="152400" y="228600"/>
            <a:ext cx="8839200" cy="6400800"/>
          </a:xfrm>
        </p:spPr>
        <p:txBody>
          <a:bodyPr/>
          <a:lstStyle/>
          <a:p>
            <a:pPr eaLnBrk="1" hangingPunct="1"/>
            <a:r>
              <a:rPr lang="en-AU" altLang="en-US" sz="2800" b="1" u="sng">
                <a:solidFill>
                  <a:schemeClr val="bg1"/>
                </a:solidFill>
              </a:rPr>
              <a:t>Myoglobin</a:t>
            </a:r>
            <a:endParaRPr lang="en-AU" altLang="en-US" sz="2800" b="1">
              <a:solidFill>
                <a:schemeClr val="bg1"/>
              </a:solidFill>
            </a:endParaRPr>
          </a:p>
          <a:p>
            <a:pPr eaLnBrk="1" hangingPunct="1"/>
            <a:r>
              <a:rPr lang="en-AU" altLang="en-US" sz="2800">
                <a:solidFill>
                  <a:schemeClr val="bg1"/>
                </a:solidFill>
              </a:rPr>
              <a:t>Myoglobin is designed to bind oxygen released by hemoglobin at the low pO</a:t>
            </a:r>
            <a:r>
              <a:rPr lang="en-AU" altLang="en-US" sz="2800" baseline="-25000">
                <a:solidFill>
                  <a:schemeClr val="bg1"/>
                </a:solidFill>
              </a:rPr>
              <a:t>2</a:t>
            </a:r>
            <a:r>
              <a:rPr lang="en-AU" altLang="en-US" sz="2800">
                <a:solidFill>
                  <a:schemeClr val="bg1"/>
                </a:solidFill>
              </a:rPr>
              <a:t> found in muscle. Myoglobin, in turn, releases oxygen within the muscle cell in response to oxygen demand. </a:t>
            </a:r>
            <a:endParaRPr lang="en-AU" altLang="ja-JP" sz="2800">
              <a:solidFill>
                <a:schemeClr val="bg1"/>
              </a:solidFill>
              <a:ea typeface="ＭＳ Ｐゴシック" panose="020B0600070205080204" pitchFamily="34" charset="-128"/>
            </a:endParaRPr>
          </a:p>
          <a:p>
            <a:pPr eaLnBrk="1" hangingPunct="1"/>
            <a:r>
              <a:rPr lang="en-AU" altLang="ja-JP" sz="2800">
                <a:solidFill>
                  <a:schemeClr val="bg1"/>
                </a:solidFill>
                <a:ea typeface="ＭＳ Ｐゴシック" panose="020B0600070205080204" pitchFamily="34" charset="-128"/>
              </a:rPr>
              <a:t>The oxygen dissociation curve for myoglobin has a </a:t>
            </a:r>
            <a:r>
              <a:rPr lang="en-AU" altLang="ja-JP" sz="2800" b="1" u="sng">
                <a:solidFill>
                  <a:schemeClr val="bg1"/>
                </a:solidFill>
                <a:ea typeface="ＭＳ Ｐゴシック" panose="020B0600070205080204" pitchFamily="34" charset="-128"/>
              </a:rPr>
              <a:t>hyperbolic</a:t>
            </a:r>
            <a:r>
              <a:rPr lang="en-AU" altLang="ja-JP" sz="2800" b="1">
                <a:solidFill>
                  <a:schemeClr val="bg1"/>
                </a:solidFill>
                <a:ea typeface="ＭＳ Ｐゴシック" panose="020B0600070205080204" pitchFamily="34" charset="-128"/>
              </a:rPr>
              <a:t> </a:t>
            </a:r>
            <a:r>
              <a:rPr lang="en-AU" altLang="ja-JP" sz="2800">
                <a:solidFill>
                  <a:schemeClr val="bg1"/>
                </a:solidFill>
                <a:ea typeface="ＭＳ Ｐゴシック" panose="020B0600070205080204" pitchFamily="34" charset="-128"/>
              </a:rPr>
              <a:t>shape. This reflects the fact that myoglobin reversibly binds a single molecule of oxygen. Thus, oxygenated MbO2 and deoxygenated (Mb) myoglobin exist in a simple equilibrium:</a:t>
            </a:r>
            <a:endParaRPr lang="en-AU" altLang="ja-JP" sz="2800" b="1">
              <a:solidFill>
                <a:schemeClr val="bg1"/>
              </a:solidFill>
              <a:ea typeface="ＭＳ Ｐゴシック" panose="020B0600070205080204" pitchFamily="34" charset="-128"/>
            </a:endParaRPr>
          </a:p>
          <a:p>
            <a:pPr eaLnBrk="1" hangingPunct="1"/>
            <a:r>
              <a:rPr lang="en-AU" altLang="ja-JP" sz="2800" b="1">
                <a:solidFill>
                  <a:schemeClr val="bg1"/>
                </a:solidFill>
                <a:ea typeface="ＭＳ Ｐゴシック" panose="020B0600070205080204" pitchFamily="34" charset="-128"/>
              </a:rPr>
              <a:t>Mb + O2 </a:t>
            </a:r>
            <a:r>
              <a:rPr lang="en-AU" altLang="ja-JP" sz="4000" b="1">
                <a:solidFill>
                  <a:schemeClr val="bg1"/>
                </a:solidFill>
                <a:ea typeface="ＭＳ Ｐゴシック" panose="020B0600070205080204" pitchFamily="34" charset="-128"/>
              </a:rPr>
              <a:t>↔</a:t>
            </a:r>
            <a:r>
              <a:rPr lang="en-AU" altLang="ja-JP" sz="2800" b="1">
                <a:solidFill>
                  <a:schemeClr val="bg1"/>
                </a:solidFill>
                <a:ea typeface="ＭＳ Ｐゴシック" panose="020B0600070205080204" pitchFamily="34" charset="-128"/>
              </a:rPr>
              <a:t> MbO2</a:t>
            </a:r>
            <a:endParaRPr lang="en-AU" altLang="ja-JP" sz="2800">
              <a:solidFill>
                <a:schemeClr val="bg1"/>
              </a:solidFill>
              <a:ea typeface="ＭＳ Ｐゴシック" panose="020B0600070205080204" pitchFamily="34" charset="-128"/>
            </a:endParaRPr>
          </a:p>
          <a:p>
            <a:pPr eaLnBrk="1" hangingPunct="1"/>
            <a:r>
              <a:rPr lang="en-AU" altLang="ja-JP" sz="2800">
                <a:solidFill>
                  <a:schemeClr val="bg1"/>
                </a:solidFill>
                <a:ea typeface="ＭＳ Ｐゴシック" panose="020B0600070205080204" pitchFamily="34" charset="-128"/>
              </a:rPr>
              <a:t>The equilibrium is shifted to the right or to the left as oxygen is added to or removed from the system. </a:t>
            </a:r>
            <a:endParaRPr lang="en-US" altLang="en-US" sz="280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70798A3-EF19-4A5B-A791-9D896E00DEDE}"/>
              </a:ext>
            </a:extLst>
          </p:cNvPr>
          <p:cNvSpPr>
            <a:spLocks noGrp="1" noChangeArrowheads="1"/>
          </p:cNvSpPr>
          <p:nvPr>
            <p:ph type="title"/>
          </p:nvPr>
        </p:nvSpPr>
        <p:spPr>
          <a:xfrm>
            <a:off x="457200" y="152400"/>
            <a:ext cx="8229600" cy="579438"/>
          </a:xfrm>
          <a:noFill/>
        </p:spPr>
        <p:txBody>
          <a:bodyPr>
            <a:spAutoFit/>
          </a:bodyPr>
          <a:lstStyle/>
          <a:p>
            <a:pPr eaLnBrk="1" hangingPunct="1"/>
            <a:r>
              <a:rPr lang="en-AU" altLang="ja-JP" sz="3200" b="1" u="sng">
                <a:solidFill>
                  <a:schemeClr val="bg1"/>
                </a:solidFill>
                <a:ea typeface="ＭＳ Ｐゴシック" panose="020B0600070205080204" pitchFamily="34" charset="-128"/>
              </a:rPr>
              <a:t>Agents that affect oxygen binding</a:t>
            </a:r>
            <a:endParaRPr lang="en-US" altLang="en-US" sz="3200" b="1" u="sng">
              <a:solidFill>
                <a:schemeClr val="bg1"/>
              </a:solidFill>
            </a:endParaRPr>
          </a:p>
        </p:txBody>
      </p:sp>
      <p:sp>
        <p:nvSpPr>
          <p:cNvPr id="13315" name="Rectangle 3">
            <a:extLst>
              <a:ext uri="{FF2B5EF4-FFF2-40B4-BE49-F238E27FC236}">
                <a16:creationId xmlns:a16="http://schemas.microsoft.com/office/drawing/2014/main" id="{9D0DE9E2-4D27-4227-AE7B-92CC80CA1E06}"/>
              </a:ext>
            </a:extLst>
          </p:cNvPr>
          <p:cNvSpPr>
            <a:spLocks noGrp="1" noChangeArrowheads="1"/>
          </p:cNvSpPr>
          <p:nvPr>
            <p:ph type="body" idx="1"/>
          </p:nvPr>
        </p:nvSpPr>
        <p:spPr>
          <a:xfrm>
            <a:off x="228600" y="838200"/>
            <a:ext cx="8686800" cy="5791200"/>
          </a:xfrm>
        </p:spPr>
        <p:txBody>
          <a:bodyPr/>
          <a:lstStyle/>
          <a:p>
            <a:pPr eaLnBrk="1" hangingPunct="1">
              <a:lnSpc>
                <a:spcPct val="90000"/>
              </a:lnSpc>
              <a:buFontTx/>
              <a:buNone/>
            </a:pPr>
            <a:r>
              <a:rPr lang="en-US" altLang="en-US" sz="2400" u="sng">
                <a:solidFill>
                  <a:schemeClr val="bg1"/>
                </a:solidFill>
              </a:rPr>
              <a:t>1- The 2,3-bisphosphoglycerate (2,3-BPG or </a:t>
            </a:r>
            <a:r>
              <a:rPr lang="en-AU" altLang="ja-JP" sz="2400" u="sng">
                <a:solidFill>
                  <a:schemeClr val="bg1"/>
                </a:solidFill>
                <a:ea typeface="ＭＳ Ｐゴシック" panose="020B0600070205080204" pitchFamily="34" charset="-128"/>
              </a:rPr>
              <a:t>2,3-DPG</a:t>
            </a:r>
            <a:r>
              <a:rPr lang="en-US" altLang="en-US" sz="2400" u="sng">
                <a:solidFill>
                  <a:schemeClr val="bg1"/>
                </a:solidFill>
              </a:rPr>
              <a:t>)</a:t>
            </a:r>
          </a:p>
          <a:p>
            <a:pPr eaLnBrk="1" hangingPunct="1">
              <a:lnSpc>
                <a:spcPct val="90000"/>
              </a:lnSpc>
            </a:pPr>
            <a:r>
              <a:rPr lang="en-US" altLang="ja-JP" sz="2400">
                <a:solidFill>
                  <a:schemeClr val="bg1"/>
                </a:solidFill>
                <a:ea typeface="ＭＳ Ｐゴシック" panose="020B0600070205080204" pitchFamily="34" charset="-128"/>
              </a:rPr>
              <a:t>The binding of 2,3-BPG to Hb promotes the release of O</a:t>
            </a:r>
            <a:r>
              <a:rPr lang="en-US" altLang="ja-JP" sz="2400" baseline="-25000">
                <a:solidFill>
                  <a:schemeClr val="bg1"/>
                </a:solidFill>
                <a:ea typeface="ＭＳ Ｐゴシック" panose="020B0600070205080204" pitchFamily="34" charset="-128"/>
              </a:rPr>
              <a:t>2</a:t>
            </a:r>
            <a:r>
              <a:rPr lang="en-US" altLang="ja-JP" sz="2400">
                <a:solidFill>
                  <a:schemeClr val="bg1"/>
                </a:solidFill>
                <a:ea typeface="ＭＳ Ｐゴシック" panose="020B0600070205080204" pitchFamily="34" charset="-128"/>
              </a:rPr>
              <a:t> </a:t>
            </a:r>
            <a:endParaRPr lang="en-AU" altLang="ja-JP" sz="2400">
              <a:solidFill>
                <a:schemeClr val="bg1"/>
              </a:solidFill>
              <a:ea typeface="ＭＳ Ｐゴシック" panose="020B0600070205080204" pitchFamily="34" charset="-128"/>
            </a:endParaRPr>
          </a:p>
          <a:p>
            <a:pPr eaLnBrk="1" hangingPunct="1">
              <a:lnSpc>
                <a:spcPct val="90000"/>
              </a:lnSpc>
            </a:pPr>
            <a:r>
              <a:rPr lang="en-AU" altLang="ja-JP" sz="2400">
                <a:solidFill>
                  <a:schemeClr val="bg1"/>
                </a:solidFill>
                <a:ea typeface="ＭＳ Ｐゴシック" panose="020B0600070205080204" pitchFamily="34" charset="-128"/>
              </a:rPr>
              <a:t>The presence of 2,3-BPG significantly reduces the affinity of hemoglobin for oxygen</a:t>
            </a:r>
            <a:r>
              <a:rPr lang="en-US" altLang="ja-JP" sz="2400">
                <a:solidFill>
                  <a:schemeClr val="bg1"/>
                </a:solidFill>
                <a:ea typeface="ＭＳ Ｐゴシック" panose="020B0600070205080204" pitchFamily="34" charset="-128"/>
              </a:rPr>
              <a:t> </a:t>
            </a:r>
            <a:endParaRPr lang="ar-JO" altLang="ja-JP" sz="2400">
              <a:solidFill>
                <a:schemeClr val="bg1"/>
              </a:solidFill>
            </a:endParaRPr>
          </a:p>
          <a:p>
            <a:pPr eaLnBrk="1" hangingPunct="1">
              <a:lnSpc>
                <a:spcPct val="90000"/>
              </a:lnSpc>
            </a:pPr>
            <a:r>
              <a:rPr lang="en-AU" altLang="ja-JP" sz="2400">
                <a:solidFill>
                  <a:schemeClr val="bg1"/>
                </a:solidFill>
                <a:ea typeface="ＭＳ Ｐゴシック" panose="020B0600070205080204" pitchFamily="34" charset="-128"/>
              </a:rPr>
              <a:t>High levels of 2,3-DPG shift the curve to the right, while low levels of 2,3-DPG cause a leftward shift</a:t>
            </a:r>
          </a:p>
          <a:p>
            <a:pPr eaLnBrk="1" hangingPunct="1">
              <a:lnSpc>
                <a:spcPct val="90000"/>
              </a:lnSpc>
            </a:pPr>
            <a:r>
              <a:rPr lang="en-AU" altLang="ja-JP" sz="2400">
                <a:solidFill>
                  <a:schemeClr val="bg1"/>
                </a:solidFill>
                <a:ea typeface="ＭＳ Ｐゴシック" panose="020B0600070205080204" pitchFamily="34" charset="-128"/>
              </a:rPr>
              <a:t>This reduced affinity enables hemoglobin to release oxygen efficiently at the partial pressures found in the tissues</a:t>
            </a:r>
            <a:r>
              <a:rPr lang="en-US" altLang="ja-JP" sz="2400">
                <a:solidFill>
                  <a:schemeClr val="bg1"/>
                </a:solidFill>
                <a:ea typeface="ＭＳ Ｐゴシック" panose="020B0600070205080204" pitchFamily="34" charset="-128"/>
              </a:rPr>
              <a:t> </a:t>
            </a:r>
            <a:endParaRPr lang="en-AU" altLang="ja-JP" sz="2400">
              <a:solidFill>
                <a:schemeClr val="bg1"/>
              </a:solidFill>
              <a:ea typeface="ＭＳ Ｐゴシック" panose="020B0600070205080204" pitchFamily="34" charset="-128"/>
            </a:endParaRPr>
          </a:p>
          <a:p>
            <a:pPr eaLnBrk="1" hangingPunct="1">
              <a:lnSpc>
                <a:spcPct val="90000"/>
              </a:lnSpc>
            </a:pPr>
            <a:r>
              <a:rPr lang="en-US" altLang="en-US" sz="2400">
                <a:solidFill>
                  <a:schemeClr val="bg1"/>
                </a:solidFill>
              </a:rPr>
              <a:t>Hemoglobin stripped of BPG is saturated with O</a:t>
            </a:r>
            <a:r>
              <a:rPr lang="en-US" altLang="en-US" sz="2400" baseline="-25000">
                <a:solidFill>
                  <a:schemeClr val="bg1"/>
                </a:solidFill>
              </a:rPr>
              <a:t>2</a:t>
            </a:r>
            <a:r>
              <a:rPr lang="en-US" altLang="en-US" sz="2400">
                <a:solidFill>
                  <a:schemeClr val="bg1"/>
                </a:solidFill>
              </a:rPr>
              <a:t> at low pO</a:t>
            </a:r>
            <a:r>
              <a:rPr lang="en-US" altLang="en-US" sz="2400" baseline="-25000">
                <a:solidFill>
                  <a:schemeClr val="bg1"/>
                </a:solidFill>
              </a:rPr>
              <a:t>2</a:t>
            </a:r>
            <a:r>
              <a:rPr lang="en-US" altLang="en-US" sz="2400">
                <a:solidFill>
                  <a:schemeClr val="bg1"/>
                </a:solidFill>
              </a:rPr>
              <a:t> of only 20 </a:t>
            </a:r>
            <a:r>
              <a:rPr lang="en-AU" altLang="ja-JP" sz="2400">
                <a:solidFill>
                  <a:schemeClr val="bg1"/>
                </a:solidFill>
                <a:ea typeface="ＭＳ Ｐゴシック" panose="020B0600070205080204" pitchFamily="34" charset="-128"/>
              </a:rPr>
              <a:t>mmHg </a:t>
            </a:r>
            <a:r>
              <a:rPr lang="en-US" altLang="en-US" sz="2400">
                <a:solidFill>
                  <a:schemeClr val="bg1"/>
                </a:solidFill>
              </a:rPr>
              <a:t>, and it cannot release its oxygen within tissues, where the pO</a:t>
            </a:r>
            <a:r>
              <a:rPr lang="en-US" altLang="en-US" sz="2400" baseline="-25000">
                <a:solidFill>
                  <a:schemeClr val="bg1"/>
                </a:solidFill>
              </a:rPr>
              <a:t>2</a:t>
            </a:r>
            <a:r>
              <a:rPr lang="en-US" altLang="en-US" sz="2400">
                <a:solidFill>
                  <a:schemeClr val="bg1"/>
                </a:solidFill>
              </a:rPr>
              <a:t> is typically 40 </a:t>
            </a:r>
            <a:r>
              <a:rPr lang="en-AU" altLang="ja-JP" sz="2400">
                <a:solidFill>
                  <a:schemeClr val="bg1"/>
                </a:solidFill>
                <a:ea typeface="ＭＳ Ｐゴシック" panose="020B0600070205080204" pitchFamily="34" charset="-128"/>
              </a:rPr>
              <a:t>mmHg</a:t>
            </a:r>
            <a:r>
              <a:rPr lang="en-US" altLang="en-US" sz="2400">
                <a:solidFill>
                  <a:schemeClr val="bg1"/>
                </a:solidFill>
              </a:rPr>
              <a:t>. </a:t>
            </a:r>
            <a:r>
              <a:rPr lang="en-US" altLang="ja-JP" sz="2400">
                <a:solidFill>
                  <a:schemeClr val="bg1"/>
                </a:solidFill>
                <a:ea typeface="ＭＳ Ｐゴシック" panose="020B0600070205080204" pitchFamily="34" charset="-128"/>
              </a:rPr>
              <a:t> </a:t>
            </a:r>
          </a:p>
          <a:p>
            <a:pPr eaLnBrk="1" hangingPunct="1">
              <a:lnSpc>
                <a:spcPct val="90000"/>
              </a:lnSpc>
            </a:pPr>
            <a:endParaRPr lang="en-US" altLang="en-US" sz="2400">
              <a:solidFill>
                <a:schemeClr val="bg1"/>
              </a:solidFill>
            </a:endParaRPr>
          </a:p>
          <a:p>
            <a:pPr eaLnBrk="1" hangingPunct="1">
              <a:lnSpc>
                <a:spcPct val="90000"/>
              </a:lnSpc>
            </a:pPr>
            <a:r>
              <a:rPr lang="en-US" altLang="en-US" sz="2400">
                <a:solidFill>
                  <a:schemeClr val="bg1"/>
                </a:solidFill>
              </a:rPr>
              <a:t>Reduced Hb-O2 affinity------- shift the curve to right; while  </a:t>
            </a:r>
          </a:p>
          <a:p>
            <a:pPr eaLnBrk="1" hangingPunct="1">
              <a:lnSpc>
                <a:spcPct val="90000"/>
              </a:lnSpc>
              <a:buFontTx/>
              <a:buNone/>
            </a:pPr>
            <a:r>
              <a:rPr lang="en-US" altLang="en-US" sz="2400">
                <a:solidFill>
                  <a:schemeClr val="bg1"/>
                </a:solidFill>
              </a:rPr>
              <a:t>    Increase Hb-O2 affinity -------shift the curve to the left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1252264B-D2EC-410A-B2AE-7311CFD92D27}"/>
              </a:ext>
            </a:extLst>
          </p:cNvPr>
          <p:cNvSpPr>
            <a:spLocks noGrp="1" noChangeArrowheads="1"/>
          </p:cNvSpPr>
          <p:nvPr>
            <p:ph type="body" idx="1"/>
          </p:nvPr>
        </p:nvSpPr>
        <p:spPr>
          <a:xfrm>
            <a:off x="457200" y="152400"/>
            <a:ext cx="8229600" cy="6400800"/>
          </a:xfrm>
        </p:spPr>
        <p:txBody>
          <a:bodyPr/>
          <a:lstStyle/>
          <a:p>
            <a:pPr eaLnBrk="1" hangingPunct="1"/>
            <a:r>
              <a:rPr lang="en-AU" altLang="ja-JP" sz="2800">
                <a:solidFill>
                  <a:schemeClr val="bg1"/>
                </a:solidFill>
                <a:ea typeface="ＭＳ Ｐゴシック" panose="020B0600070205080204" pitchFamily="34" charset="-128"/>
              </a:rPr>
              <a:t>The concentration of 2,3-BPG in the red blood cell increases in response to chronic hypoxia, such as that observed in obstructive pulmonary </a:t>
            </a:r>
            <a:r>
              <a:rPr lang="en-AU" altLang="ja-JP" sz="2800" u="sng">
                <a:solidFill>
                  <a:schemeClr val="bg1"/>
                </a:solidFill>
                <a:ea typeface="ＭＳ Ｐゴシック" panose="020B0600070205080204" pitchFamily="34" charset="-128"/>
              </a:rPr>
              <a:t>emphysema</a:t>
            </a:r>
            <a:r>
              <a:rPr lang="en-AU" altLang="ja-JP" sz="2800">
                <a:solidFill>
                  <a:schemeClr val="bg1"/>
                </a:solidFill>
                <a:ea typeface="ＭＳ Ｐゴシック" panose="020B0600070205080204" pitchFamily="34" charset="-128"/>
              </a:rPr>
              <a:t>, or at </a:t>
            </a:r>
            <a:r>
              <a:rPr lang="en-AU" altLang="ja-JP" sz="2800" u="sng">
                <a:solidFill>
                  <a:schemeClr val="bg1"/>
                </a:solidFill>
                <a:ea typeface="ＭＳ Ｐゴシック" panose="020B0600070205080204" pitchFamily="34" charset="-128"/>
              </a:rPr>
              <a:t>high altitudes</a:t>
            </a:r>
            <a:r>
              <a:rPr lang="en-AU" altLang="ja-JP" sz="2800">
                <a:solidFill>
                  <a:schemeClr val="bg1"/>
                </a:solidFill>
                <a:ea typeface="ＭＳ Ｐゴシック" panose="020B0600070205080204" pitchFamily="34" charset="-128"/>
              </a:rPr>
              <a:t>, where circulating hemoglobin may have difficulty receiving sufficient oxygen. </a:t>
            </a:r>
          </a:p>
          <a:p>
            <a:pPr eaLnBrk="1" hangingPunct="1"/>
            <a:r>
              <a:rPr lang="en-AU" altLang="ja-JP" sz="2800">
                <a:solidFill>
                  <a:schemeClr val="bg1"/>
                </a:solidFill>
                <a:ea typeface="ＭＳ Ｐゴシック" panose="020B0600070205080204" pitchFamily="34" charset="-128"/>
              </a:rPr>
              <a:t>Intracellular levels of 2,3-BPG are also elevated in chronic </a:t>
            </a:r>
            <a:r>
              <a:rPr lang="en-AU" altLang="ja-JP" sz="2800" u="sng">
                <a:solidFill>
                  <a:schemeClr val="bg1"/>
                </a:solidFill>
                <a:ea typeface="ＭＳ Ｐゴシック" panose="020B0600070205080204" pitchFamily="34" charset="-128"/>
              </a:rPr>
              <a:t>anaemia</a:t>
            </a:r>
            <a:r>
              <a:rPr lang="en-AU" altLang="ja-JP" sz="2800">
                <a:solidFill>
                  <a:schemeClr val="bg1"/>
                </a:solidFill>
                <a:ea typeface="ＭＳ Ｐゴシック" panose="020B0600070205080204" pitchFamily="34" charset="-128"/>
              </a:rPr>
              <a:t>, in which fewer than normal red blood cells are available to supply the body's oxygen needs. </a:t>
            </a:r>
          </a:p>
          <a:p>
            <a:pPr eaLnBrk="1" hangingPunct="1"/>
            <a:r>
              <a:rPr lang="en-AU" altLang="ja-JP" sz="2800">
                <a:solidFill>
                  <a:schemeClr val="bg1"/>
                </a:solidFill>
                <a:ea typeface="ＭＳ Ｐゴシック" panose="020B0600070205080204" pitchFamily="34" charset="-128"/>
              </a:rPr>
              <a:t>Elevated 2,3-BPG levels lower the oxygen affinity of hemoglobin, permitting greater unloading of oxygen in the capillaries of the tissues </a:t>
            </a:r>
            <a:endParaRPr lang="en-US" altLang="en-US" sz="28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FA7B63B3-F08C-41B5-B696-7D3A836469D3}"/>
              </a:ext>
            </a:extLst>
          </p:cNvPr>
          <p:cNvSpPr>
            <a:spLocks noGrp="1" noChangeArrowheads="1"/>
          </p:cNvSpPr>
          <p:nvPr>
            <p:ph type="body" idx="1"/>
          </p:nvPr>
        </p:nvSpPr>
        <p:spPr>
          <a:xfrm>
            <a:off x="152400" y="228600"/>
            <a:ext cx="8763000" cy="6400800"/>
          </a:xfrm>
        </p:spPr>
        <p:txBody>
          <a:bodyPr/>
          <a:lstStyle/>
          <a:p>
            <a:pPr eaLnBrk="1" hangingPunct="1">
              <a:lnSpc>
                <a:spcPct val="90000"/>
              </a:lnSpc>
            </a:pPr>
            <a:r>
              <a:rPr lang="en-US" altLang="en-US" sz="2600" b="1" u="sng">
                <a:solidFill>
                  <a:schemeClr val="bg1"/>
                </a:solidFill>
                <a:latin typeface="Times New Roman" panose="02020603050405020304" pitchFamily="18" charset="0"/>
                <a:cs typeface="Times New Roman" panose="02020603050405020304" pitchFamily="18" charset="0"/>
              </a:rPr>
              <a:t>2- Bohr effect</a:t>
            </a:r>
            <a:endParaRPr lang="en-US" altLang="en-US" sz="2600" b="1">
              <a:solidFill>
                <a:schemeClr val="bg1"/>
              </a:solidFill>
              <a:latin typeface="Times New Roman" panose="02020603050405020304" pitchFamily="18" charset="0"/>
              <a:cs typeface="Times New Roman" panose="02020603050405020304" pitchFamily="18" charset="0"/>
            </a:endParaRPr>
          </a:p>
          <a:p>
            <a:pPr eaLnBrk="1" hangingPunct="1">
              <a:lnSpc>
                <a:spcPct val="90000"/>
              </a:lnSpc>
            </a:pPr>
            <a:r>
              <a:rPr lang="en-AU"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The binding of protons by hemoglobin lowers its affinity for oxygen </a:t>
            </a:r>
            <a:r>
              <a:rPr lang="en-US"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therefore, a shift to the right in the oxygen dissociation curve.</a:t>
            </a:r>
            <a:r>
              <a:rPr lang="en-AU"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 </a:t>
            </a:r>
          </a:p>
          <a:p>
            <a:pPr eaLnBrk="1" hangingPunct="1">
              <a:lnSpc>
                <a:spcPct val="90000"/>
              </a:lnSpc>
            </a:pPr>
            <a:r>
              <a:rPr lang="en-US"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Raising the pH or lowering the concentration of CO</a:t>
            </a:r>
            <a:r>
              <a:rPr lang="en-US" altLang="ja-JP" sz="2600" baseline="-250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 results in a greater affinity for oxygen, and a shift to the left in the oxygen dissociation curve.</a:t>
            </a:r>
          </a:p>
          <a:p>
            <a:pPr eaLnBrk="1" hangingPunct="1">
              <a:lnSpc>
                <a:spcPct val="90000"/>
              </a:lnSpc>
            </a:pPr>
            <a:r>
              <a:rPr lang="en-AU"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This phenomenon is known as the Bohr effect. </a:t>
            </a:r>
          </a:p>
          <a:p>
            <a:pPr eaLnBrk="1" hangingPunct="1">
              <a:lnSpc>
                <a:spcPct val="90000"/>
              </a:lnSpc>
            </a:pPr>
            <a:r>
              <a:rPr lang="en-AU"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The pH of the blood decreases as it enters the tissues because of CO</a:t>
            </a:r>
            <a:r>
              <a:rPr lang="en-AU" altLang="ja-JP" sz="2600" baseline="-250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AU"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 produced by metabolism. </a:t>
            </a:r>
          </a:p>
          <a:p>
            <a:pPr eaLnBrk="1" hangingPunct="1">
              <a:lnSpc>
                <a:spcPct val="90000"/>
              </a:lnSpc>
            </a:pPr>
            <a:r>
              <a:rPr lang="en-AU"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Protons that react with several amino acid residues in hemoglobin (such as histidine side chains), causing conformational changes that promote the release of oxygen.</a:t>
            </a:r>
          </a:p>
          <a:p>
            <a:pPr eaLnBrk="1" hangingPunct="1">
              <a:lnSpc>
                <a:spcPct val="90000"/>
              </a:lnSpc>
            </a:pPr>
            <a:r>
              <a:rPr lang="en-AU"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Thus, in tissues in which the pH of the blood is low because of the CO</a:t>
            </a:r>
            <a:r>
              <a:rPr lang="en-AU" altLang="ja-JP" sz="2600" baseline="-250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2</a:t>
            </a:r>
            <a:r>
              <a:rPr lang="en-AU" altLang="ja-JP" sz="2600">
                <a:solidFill>
                  <a:schemeClr val="bg1"/>
                </a:solidFill>
                <a:latin typeface="Times New Roman" panose="02020603050405020304" pitchFamily="18" charset="0"/>
                <a:ea typeface="ＭＳ Ｐゴシック" panose="020B0600070205080204" pitchFamily="34" charset="-128"/>
                <a:cs typeface="Times New Roman" panose="02020603050405020304" pitchFamily="18" charset="0"/>
              </a:rPr>
              <a:t> produced by metabolism, oxygen is released from hemoglobin. </a:t>
            </a:r>
            <a:endParaRPr lang="en-US" altLang="en-US" sz="26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27B2930-CF73-492B-935F-2B89464A3AF3}"/>
              </a:ext>
            </a:extLst>
          </p:cNvPr>
          <p:cNvSpPr>
            <a:spLocks noGrp="1" noChangeArrowheads="1"/>
          </p:cNvSpPr>
          <p:nvPr>
            <p:ph type="title"/>
          </p:nvPr>
        </p:nvSpPr>
        <p:spPr>
          <a:xfrm>
            <a:off x="228600" y="127000"/>
            <a:ext cx="8686800" cy="762000"/>
          </a:xfrm>
          <a:noFill/>
        </p:spPr>
        <p:txBody>
          <a:bodyPr>
            <a:spAutoFit/>
          </a:bodyPr>
          <a:lstStyle/>
          <a:p>
            <a:pPr eaLnBrk="1" hangingPunct="1"/>
            <a:r>
              <a:rPr lang="en-AU" altLang="ja-JP" b="1" u="sng">
                <a:solidFill>
                  <a:schemeClr val="bg1"/>
                </a:solidFill>
                <a:ea typeface="ＭＳ Ｐゴシック" panose="020B0600070205080204" pitchFamily="34" charset="-128"/>
              </a:rPr>
              <a:t>Transport of CO</a:t>
            </a:r>
            <a:r>
              <a:rPr lang="en-AU" altLang="ja-JP" b="1" u="sng" baseline="-25000">
                <a:solidFill>
                  <a:schemeClr val="bg1"/>
                </a:solidFill>
                <a:ea typeface="ＭＳ Ｐゴシック" panose="020B0600070205080204" pitchFamily="34" charset="-128"/>
              </a:rPr>
              <a:t>2</a:t>
            </a:r>
            <a:r>
              <a:rPr lang="en-AU" altLang="ja-JP" b="1" u="sng">
                <a:solidFill>
                  <a:schemeClr val="bg1"/>
                </a:solidFill>
                <a:ea typeface="ＭＳ Ｐゴシック" panose="020B0600070205080204" pitchFamily="34" charset="-128"/>
              </a:rPr>
              <a:t> by the blood</a:t>
            </a:r>
            <a:endParaRPr lang="en-AU" altLang="en-US" b="1" u="sng">
              <a:solidFill>
                <a:schemeClr val="bg1"/>
              </a:solidFill>
            </a:endParaRPr>
          </a:p>
        </p:txBody>
      </p:sp>
      <p:pic>
        <p:nvPicPr>
          <p:cNvPr id="16387" name="Picture 3">
            <a:extLst>
              <a:ext uri="{FF2B5EF4-FFF2-40B4-BE49-F238E27FC236}">
                <a16:creationId xmlns:a16="http://schemas.microsoft.com/office/drawing/2014/main" id="{FE98F510-D2CC-4C7B-97BD-44D3A0610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914400"/>
            <a:ext cx="56197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a:extLst>
              <a:ext uri="{FF2B5EF4-FFF2-40B4-BE49-F238E27FC236}">
                <a16:creationId xmlns:a16="http://schemas.microsoft.com/office/drawing/2014/main" id="{56942B93-5851-49A4-99CA-516D0DAE6F08}"/>
              </a:ext>
            </a:extLst>
          </p:cNvPr>
          <p:cNvSpPr>
            <a:spLocks noChangeArrowheads="1"/>
          </p:cNvSpPr>
          <p:nvPr/>
        </p:nvSpPr>
        <p:spPr bwMode="auto">
          <a:xfrm>
            <a:off x="0" y="804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89" name="Text Box 6">
            <a:extLst>
              <a:ext uri="{FF2B5EF4-FFF2-40B4-BE49-F238E27FC236}">
                <a16:creationId xmlns:a16="http://schemas.microsoft.com/office/drawing/2014/main" id="{D31671BC-8540-49E8-B1CD-162AF2FAE468}"/>
              </a:ext>
            </a:extLst>
          </p:cNvPr>
          <p:cNvSpPr txBox="1">
            <a:spLocks noChangeArrowheads="1"/>
          </p:cNvSpPr>
          <p:nvPr/>
        </p:nvSpPr>
        <p:spPr bwMode="auto">
          <a:xfrm>
            <a:off x="4953000" y="3429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chemeClr val="tx1"/>
                </a:solidFill>
              </a:rPr>
              <a:t>10%</a:t>
            </a:r>
            <a:endParaRPr lang="en-AU" altLang="en-US" sz="1800" b="0">
              <a:solidFill>
                <a:schemeClr val="tx1"/>
              </a:solidFill>
            </a:endParaRPr>
          </a:p>
        </p:txBody>
      </p:sp>
      <p:sp>
        <p:nvSpPr>
          <p:cNvPr id="16390" name="Text Box 7">
            <a:extLst>
              <a:ext uri="{FF2B5EF4-FFF2-40B4-BE49-F238E27FC236}">
                <a16:creationId xmlns:a16="http://schemas.microsoft.com/office/drawing/2014/main" id="{D07DF84D-379A-493D-B026-17EA41EAFFE0}"/>
              </a:ext>
            </a:extLst>
          </p:cNvPr>
          <p:cNvSpPr txBox="1">
            <a:spLocks noChangeArrowheads="1"/>
          </p:cNvSpPr>
          <p:nvPr/>
        </p:nvSpPr>
        <p:spPr bwMode="auto">
          <a:xfrm>
            <a:off x="5486400" y="397668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chemeClr val="tx1"/>
                </a:solidFill>
              </a:rPr>
              <a:t>20%</a:t>
            </a:r>
            <a:endParaRPr lang="en-AU" altLang="en-US" sz="1800" b="0">
              <a:solidFill>
                <a:schemeClr val="tx1"/>
              </a:solidFill>
            </a:endParaRPr>
          </a:p>
        </p:txBody>
      </p:sp>
      <p:sp>
        <p:nvSpPr>
          <p:cNvPr id="16391" name="Text Box 8">
            <a:extLst>
              <a:ext uri="{FF2B5EF4-FFF2-40B4-BE49-F238E27FC236}">
                <a16:creationId xmlns:a16="http://schemas.microsoft.com/office/drawing/2014/main" id="{D65881A7-BEDF-453B-8D3A-92990CB10DD6}"/>
              </a:ext>
            </a:extLst>
          </p:cNvPr>
          <p:cNvSpPr txBox="1">
            <a:spLocks noChangeArrowheads="1"/>
          </p:cNvSpPr>
          <p:nvPr/>
        </p:nvSpPr>
        <p:spPr bwMode="auto">
          <a:xfrm>
            <a:off x="6324600" y="4191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chemeClr val="tx1"/>
                </a:solidFill>
              </a:rPr>
              <a:t>70%</a:t>
            </a:r>
            <a:endParaRPr lang="en-AU" altLang="en-US" sz="1800" b="0">
              <a:solidFill>
                <a:schemeClr val="tx1"/>
              </a:solidFill>
            </a:endParaRPr>
          </a:p>
        </p:txBody>
      </p:sp>
      <p:sp>
        <p:nvSpPr>
          <p:cNvPr id="16392" name="Rectangle 9">
            <a:extLst>
              <a:ext uri="{FF2B5EF4-FFF2-40B4-BE49-F238E27FC236}">
                <a16:creationId xmlns:a16="http://schemas.microsoft.com/office/drawing/2014/main" id="{B9EC4634-DFFB-4782-804B-85899E88A7CA}"/>
              </a:ext>
            </a:extLst>
          </p:cNvPr>
          <p:cNvSpPr>
            <a:spLocks noChangeArrowheads="1"/>
          </p:cNvSpPr>
          <p:nvPr/>
        </p:nvSpPr>
        <p:spPr bwMode="auto">
          <a:xfrm>
            <a:off x="7818438" y="4267200"/>
            <a:ext cx="132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r>
              <a:rPr lang="en-AU" altLang="ja-JP" sz="1400">
                <a:solidFill>
                  <a:schemeClr val="tx1"/>
                </a:solidFill>
                <a:ea typeface="ＭＳ Ｐゴシック" panose="020B0600070205080204" pitchFamily="34" charset="-128"/>
              </a:rPr>
              <a:t>carbonic acid</a:t>
            </a:r>
            <a:endParaRPr lang="en-AU" altLang="en-US" sz="1400">
              <a:solidFill>
                <a:schemeClr val="tx1"/>
              </a:solidFill>
            </a:endParaRPr>
          </a:p>
        </p:txBody>
      </p:sp>
      <p:sp>
        <p:nvSpPr>
          <p:cNvPr id="16393" name="Text Box 10">
            <a:extLst>
              <a:ext uri="{FF2B5EF4-FFF2-40B4-BE49-F238E27FC236}">
                <a16:creationId xmlns:a16="http://schemas.microsoft.com/office/drawing/2014/main" id="{0BE8FEFB-8ABC-4325-BD5F-2DE55543A6DC}"/>
              </a:ext>
            </a:extLst>
          </p:cNvPr>
          <p:cNvSpPr txBox="1">
            <a:spLocks noChangeArrowheads="1"/>
          </p:cNvSpPr>
          <p:nvPr/>
        </p:nvSpPr>
        <p:spPr bwMode="auto">
          <a:xfrm>
            <a:off x="4800600" y="5456238"/>
            <a:ext cx="19812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lnSpc>
                <a:spcPct val="50000"/>
              </a:lnSpc>
              <a:spcBef>
                <a:spcPct val="50000"/>
              </a:spcBef>
            </a:pPr>
            <a:r>
              <a:rPr lang="en-US" altLang="en-US" sz="1400">
                <a:solidFill>
                  <a:schemeClr val="tx1"/>
                </a:solidFill>
              </a:rPr>
              <a:t>H+ combines </a:t>
            </a:r>
          </a:p>
          <a:p>
            <a:pPr eaLnBrk="1" hangingPunct="1">
              <a:lnSpc>
                <a:spcPct val="50000"/>
              </a:lnSpc>
              <a:spcBef>
                <a:spcPct val="50000"/>
              </a:spcBef>
            </a:pPr>
            <a:r>
              <a:rPr lang="en-US" altLang="en-US" sz="1400">
                <a:solidFill>
                  <a:schemeClr val="tx1"/>
                </a:solidFill>
              </a:rPr>
              <a:t>with Hb</a:t>
            </a:r>
            <a:endParaRPr lang="en-AU" altLang="en-US" sz="14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1E737815-E6F6-4D3F-A171-0B7DDB6CA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54113"/>
            <a:ext cx="6019800" cy="5378450"/>
          </a:xfrm>
          <a:prstGeom prst="rect">
            <a:avLst/>
          </a:prstGeom>
          <a:solidFill>
            <a:srgbClr val="000000"/>
          </a:solidFill>
          <a:ln w="12700">
            <a:solidFill>
              <a:srgbClr val="000000"/>
            </a:solidFill>
            <a:miter lim="800000"/>
            <a:headEnd/>
            <a:tailEnd/>
          </a:ln>
        </p:spPr>
      </p:pic>
      <p:sp>
        <p:nvSpPr>
          <p:cNvPr id="17411" name="Text Box 5">
            <a:extLst>
              <a:ext uri="{FF2B5EF4-FFF2-40B4-BE49-F238E27FC236}">
                <a16:creationId xmlns:a16="http://schemas.microsoft.com/office/drawing/2014/main" id="{7B377B7E-C060-45F3-89C1-AEF9626A6CC1}"/>
              </a:ext>
            </a:extLst>
          </p:cNvPr>
          <p:cNvSpPr txBox="1">
            <a:spLocks noChangeArrowheads="1"/>
          </p:cNvSpPr>
          <p:nvPr/>
        </p:nvSpPr>
        <p:spPr bwMode="auto">
          <a:xfrm>
            <a:off x="2133600" y="152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u="sng">
                <a:solidFill>
                  <a:schemeClr val="bg1"/>
                </a:solidFill>
              </a:rPr>
              <a:t>Bohr effect</a:t>
            </a:r>
            <a:r>
              <a:rPr lang="en-US" altLang="en-US">
                <a:solidFill>
                  <a:schemeClr val="bg1"/>
                </a:solidFill>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AB1109E5-111C-40D8-B609-00F82A3621A1}"/>
              </a:ext>
            </a:extLst>
          </p:cNvPr>
          <p:cNvSpPr>
            <a:spLocks noGrp="1" noChangeArrowheads="1"/>
          </p:cNvSpPr>
          <p:nvPr>
            <p:ph type="body" idx="1"/>
          </p:nvPr>
        </p:nvSpPr>
        <p:spPr>
          <a:xfrm>
            <a:off x="152400" y="228600"/>
            <a:ext cx="8763000" cy="6400800"/>
          </a:xfrm>
        </p:spPr>
        <p:txBody>
          <a:bodyPr/>
          <a:lstStyle/>
          <a:p>
            <a:pPr eaLnBrk="1" hangingPunct="1">
              <a:lnSpc>
                <a:spcPct val="90000"/>
              </a:lnSpc>
            </a:pPr>
            <a:r>
              <a:rPr lang="en-AU" altLang="ja-JP" sz="2600" b="1" u="sng">
                <a:solidFill>
                  <a:schemeClr val="bg1"/>
                </a:solidFill>
                <a:ea typeface="ＭＳ Ｐゴシック" panose="020B0600070205080204" pitchFamily="34" charset="-128"/>
              </a:rPr>
              <a:t>3- Binding of CO</a:t>
            </a:r>
            <a:r>
              <a:rPr lang="en-AU" altLang="ja-JP" sz="2600" b="1" u="sng" baseline="-25000">
                <a:solidFill>
                  <a:schemeClr val="bg1"/>
                </a:solidFill>
                <a:ea typeface="ＭＳ Ｐゴシック" panose="020B0600070205080204" pitchFamily="34" charset="-128"/>
              </a:rPr>
              <a:t>2</a:t>
            </a:r>
          </a:p>
          <a:p>
            <a:pPr eaLnBrk="1" hangingPunct="1">
              <a:lnSpc>
                <a:spcPct val="90000"/>
              </a:lnSpc>
            </a:pPr>
            <a:r>
              <a:rPr lang="en-AU" altLang="ja-JP" sz="2600">
                <a:solidFill>
                  <a:schemeClr val="bg1"/>
                </a:solidFill>
                <a:ea typeface="ＭＳ Ｐゴシック" panose="020B0600070205080204" pitchFamily="34" charset="-128"/>
              </a:rPr>
              <a:t>20% of CO</a:t>
            </a:r>
            <a:r>
              <a:rPr lang="en-AU" altLang="ja-JP" sz="2600" baseline="-25000">
                <a:solidFill>
                  <a:schemeClr val="bg1"/>
                </a:solidFill>
                <a:ea typeface="ＭＳ Ｐゴシック" panose="020B0600070205080204" pitchFamily="34" charset="-128"/>
              </a:rPr>
              <a:t>2</a:t>
            </a:r>
            <a:r>
              <a:rPr lang="en-AU" altLang="ja-JP" sz="2600">
                <a:solidFill>
                  <a:schemeClr val="bg1"/>
                </a:solidFill>
                <a:ea typeface="ＭＳ Ｐゴシック" panose="020B0600070205080204" pitchFamily="34" charset="-128"/>
              </a:rPr>
              <a:t> is carried as </a:t>
            </a:r>
            <a:r>
              <a:rPr lang="en-AU" altLang="ja-JP" sz="2600" b="1">
                <a:solidFill>
                  <a:schemeClr val="bg1"/>
                </a:solidFill>
                <a:ea typeface="ＭＳ Ｐゴシック" panose="020B0600070205080204" pitchFamily="34" charset="-128"/>
              </a:rPr>
              <a:t>carbamino- </a:t>
            </a:r>
            <a:r>
              <a:rPr lang="en-AU" altLang="ja-JP" sz="2600">
                <a:solidFill>
                  <a:schemeClr val="bg1"/>
                </a:solidFill>
                <a:ea typeface="ＭＳ Ｐゴシック" panose="020B0600070205080204" pitchFamily="34" charset="-128"/>
              </a:rPr>
              <a:t>hemoglobin</a:t>
            </a:r>
            <a:r>
              <a:rPr lang="en-AU" altLang="ja-JP" sz="2600" b="1">
                <a:solidFill>
                  <a:schemeClr val="bg1"/>
                </a:solidFill>
                <a:ea typeface="ＭＳ Ｐゴシック" panose="020B0600070205080204" pitchFamily="34" charset="-128"/>
              </a:rPr>
              <a:t> </a:t>
            </a:r>
            <a:r>
              <a:rPr lang="en-AU" altLang="ja-JP" sz="2600">
                <a:solidFill>
                  <a:schemeClr val="bg1"/>
                </a:solidFill>
                <a:ea typeface="ＭＳ Ｐゴシック" panose="020B0600070205080204" pitchFamily="34" charset="-128"/>
              </a:rPr>
              <a:t>bound to the uncharged α-amino groups of hemoglobin, which can be represented schematically as follows: </a:t>
            </a:r>
          </a:p>
          <a:p>
            <a:pPr eaLnBrk="1" hangingPunct="1">
              <a:lnSpc>
                <a:spcPct val="90000"/>
              </a:lnSpc>
            </a:pPr>
            <a:endParaRPr lang="en-AU" altLang="ja-JP" sz="2600" b="1">
              <a:solidFill>
                <a:schemeClr val="bg1"/>
              </a:solidFill>
              <a:ea typeface="ＭＳ Ｐゴシック" panose="020B0600070205080204" pitchFamily="34" charset="-128"/>
            </a:endParaRPr>
          </a:p>
          <a:p>
            <a:pPr algn="ctr" eaLnBrk="1" hangingPunct="1">
              <a:lnSpc>
                <a:spcPct val="90000"/>
              </a:lnSpc>
              <a:buFontTx/>
              <a:buNone/>
            </a:pPr>
            <a:r>
              <a:rPr lang="en-AU" altLang="ja-JP" sz="2600" b="1">
                <a:solidFill>
                  <a:schemeClr val="bg1"/>
                </a:solidFill>
                <a:ea typeface="ＭＳ Ｐゴシック" panose="020B0600070205080204" pitchFamily="34" charset="-128"/>
              </a:rPr>
              <a:t> Hb-NH</a:t>
            </a:r>
            <a:r>
              <a:rPr lang="en-AU" altLang="ja-JP" sz="2600" b="1" baseline="-25000">
                <a:solidFill>
                  <a:schemeClr val="bg1"/>
                </a:solidFill>
                <a:ea typeface="ＭＳ Ｐゴシック" panose="020B0600070205080204" pitchFamily="34" charset="-128"/>
              </a:rPr>
              <a:t>2</a:t>
            </a:r>
            <a:r>
              <a:rPr lang="en-AU" altLang="ja-JP" sz="2600" b="1">
                <a:solidFill>
                  <a:schemeClr val="bg1"/>
                </a:solidFill>
                <a:ea typeface="ＭＳ Ｐゴシック" panose="020B0600070205080204" pitchFamily="34" charset="-128"/>
              </a:rPr>
              <a:t>  +  CO</a:t>
            </a:r>
            <a:r>
              <a:rPr lang="en-AU" altLang="ja-JP" sz="2600" b="1" baseline="-25000">
                <a:solidFill>
                  <a:schemeClr val="bg1"/>
                </a:solidFill>
                <a:ea typeface="ＭＳ Ｐゴシック" panose="020B0600070205080204" pitchFamily="34" charset="-128"/>
              </a:rPr>
              <a:t>2</a:t>
            </a:r>
            <a:r>
              <a:rPr lang="en-AU" altLang="ja-JP" sz="2600" b="1">
                <a:solidFill>
                  <a:schemeClr val="bg1"/>
                </a:solidFill>
                <a:ea typeface="ＭＳ Ｐゴシック" panose="020B0600070205080204" pitchFamily="34" charset="-128"/>
              </a:rPr>
              <a:t> ↔  Hb-NH-COO</a:t>
            </a:r>
            <a:r>
              <a:rPr lang="en-AU" altLang="ja-JP" sz="2600" b="1" baseline="30000">
                <a:solidFill>
                  <a:schemeClr val="bg1"/>
                </a:solidFill>
                <a:ea typeface="ＭＳ Ｐゴシック" panose="020B0600070205080204" pitchFamily="34" charset="-128"/>
              </a:rPr>
              <a:t>-</a:t>
            </a:r>
            <a:r>
              <a:rPr lang="en-AU" altLang="ja-JP" sz="2600" b="1">
                <a:solidFill>
                  <a:schemeClr val="bg1"/>
                </a:solidFill>
                <a:ea typeface="ＭＳ Ｐゴシック" panose="020B0600070205080204" pitchFamily="34" charset="-128"/>
              </a:rPr>
              <a:t>  +  H</a:t>
            </a:r>
            <a:r>
              <a:rPr lang="en-AU" altLang="ja-JP" sz="2600" b="1" baseline="30000">
                <a:solidFill>
                  <a:schemeClr val="bg1"/>
                </a:solidFill>
                <a:ea typeface="ＭＳ Ｐゴシック" panose="020B0600070205080204" pitchFamily="34" charset="-128"/>
              </a:rPr>
              <a:t>+</a:t>
            </a:r>
          </a:p>
          <a:p>
            <a:pPr algn="ctr" eaLnBrk="1" hangingPunct="1">
              <a:lnSpc>
                <a:spcPct val="90000"/>
              </a:lnSpc>
              <a:buFontTx/>
              <a:buNone/>
            </a:pPr>
            <a:endParaRPr lang="en-AU" altLang="ja-JP" sz="2600" b="1">
              <a:solidFill>
                <a:schemeClr val="bg1"/>
              </a:solidFill>
              <a:ea typeface="ＭＳ Ｐゴシック" panose="020B0600070205080204" pitchFamily="34" charset="-128"/>
            </a:endParaRPr>
          </a:p>
          <a:p>
            <a:pPr eaLnBrk="1" hangingPunct="1">
              <a:lnSpc>
                <a:spcPct val="90000"/>
              </a:lnSpc>
            </a:pPr>
            <a:r>
              <a:rPr lang="en-AU" altLang="ja-JP" sz="2600">
                <a:solidFill>
                  <a:schemeClr val="bg1"/>
                </a:solidFill>
                <a:ea typeface="ＭＳ Ｐゴシック" panose="020B0600070205080204" pitchFamily="34" charset="-128"/>
              </a:rPr>
              <a:t>The binding of CO</a:t>
            </a:r>
            <a:r>
              <a:rPr lang="en-AU" altLang="ja-JP" sz="2600" baseline="-25000">
                <a:solidFill>
                  <a:schemeClr val="bg1"/>
                </a:solidFill>
                <a:ea typeface="ＭＳ Ｐゴシック" panose="020B0600070205080204" pitchFamily="34" charset="-128"/>
              </a:rPr>
              <a:t>2</a:t>
            </a:r>
            <a:r>
              <a:rPr lang="en-AU" altLang="ja-JP" sz="2600">
                <a:solidFill>
                  <a:schemeClr val="bg1"/>
                </a:solidFill>
                <a:ea typeface="ＭＳ Ｐゴシック" panose="020B0600070205080204" pitchFamily="34" charset="-128"/>
              </a:rPr>
              <a:t> </a:t>
            </a:r>
            <a:r>
              <a:rPr lang="en-AU" altLang="ja-JP" sz="2600" u="sng">
                <a:solidFill>
                  <a:schemeClr val="bg1"/>
                </a:solidFill>
                <a:ea typeface="ＭＳ Ｐゴシック" panose="020B0600070205080204" pitchFamily="34" charset="-128"/>
              </a:rPr>
              <a:t>stabilizes the T</a:t>
            </a:r>
            <a:r>
              <a:rPr lang="en-AU" altLang="ja-JP" sz="2600">
                <a:solidFill>
                  <a:schemeClr val="bg1"/>
                </a:solidFill>
                <a:ea typeface="ＭＳ Ｐゴシック" panose="020B0600070205080204" pitchFamily="34" charset="-128"/>
              </a:rPr>
              <a:t> (taut) or deoxyhemoglobin, resulting in a decrease in its affinity for oxygen. </a:t>
            </a:r>
          </a:p>
          <a:p>
            <a:pPr eaLnBrk="1" hangingPunct="1">
              <a:lnSpc>
                <a:spcPct val="90000"/>
              </a:lnSpc>
            </a:pPr>
            <a:r>
              <a:rPr lang="en-AU" altLang="ja-JP" sz="2600">
                <a:solidFill>
                  <a:schemeClr val="bg1"/>
                </a:solidFill>
                <a:ea typeface="ＭＳ Ｐゴシック" panose="020B0600070205080204" pitchFamily="34" charset="-128"/>
              </a:rPr>
              <a:t>Hemoglobin resists oxygenation because the deoxy form is stabilized by specific hydrogen bonds and salt bridges (ion-pair bonds). All of these interactions are broken in oxyhemoglobin, as the molecule stabilizes into a new conformation.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007BD67-C7E3-499E-B1E8-43E8DC2173CB}"/>
              </a:ext>
            </a:extLst>
          </p:cNvPr>
          <p:cNvSpPr>
            <a:spLocks noGrp="1" noChangeArrowheads="1"/>
          </p:cNvSpPr>
          <p:nvPr>
            <p:ph type="title"/>
          </p:nvPr>
        </p:nvSpPr>
        <p:spPr>
          <a:xfrm>
            <a:off x="685800" y="381000"/>
            <a:ext cx="7772400" cy="685800"/>
          </a:xfrm>
        </p:spPr>
        <p:txBody>
          <a:bodyPr/>
          <a:lstStyle/>
          <a:p>
            <a:pPr eaLnBrk="1" hangingPunct="1"/>
            <a:r>
              <a:rPr lang="en-AU" altLang="ja-JP" sz="3200" b="1">
                <a:solidFill>
                  <a:schemeClr val="bg1"/>
                </a:solidFill>
                <a:ea typeface="ＭＳ Ｐゴシック" panose="020B0600070205080204" pitchFamily="34" charset="-128"/>
              </a:rPr>
              <a:t>Carbamino (</a:t>
            </a:r>
            <a:r>
              <a:rPr lang="en-US" altLang="en-US" sz="3200" b="1">
                <a:solidFill>
                  <a:schemeClr val="bg1"/>
                </a:solidFill>
              </a:rPr>
              <a:t>Carbamate) formation</a:t>
            </a:r>
          </a:p>
        </p:txBody>
      </p:sp>
      <p:pic>
        <p:nvPicPr>
          <p:cNvPr id="19459" name="Picture 3" descr="unnumbered figure pg 194">
            <a:extLst>
              <a:ext uri="{FF2B5EF4-FFF2-40B4-BE49-F238E27FC236}">
                <a16:creationId xmlns:a16="http://schemas.microsoft.com/office/drawing/2014/main" id="{E6CE19C2-0A78-4DE4-8126-133521CD9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19325"/>
            <a:ext cx="85312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a:extLst>
              <a:ext uri="{FF2B5EF4-FFF2-40B4-BE49-F238E27FC236}">
                <a16:creationId xmlns:a16="http://schemas.microsoft.com/office/drawing/2014/main" id="{F6A591F2-3ADC-4B23-8CAF-573CA7A3D19B}"/>
              </a:ext>
            </a:extLst>
          </p:cNvPr>
          <p:cNvSpPr>
            <a:spLocks noChangeArrowheads="1"/>
          </p:cNvSpPr>
          <p:nvPr/>
        </p:nvSpPr>
        <p:spPr bwMode="auto">
          <a:xfrm>
            <a:off x="381000" y="1295400"/>
            <a:ext cx="82978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r>
              <a:rPr lang="en-US" altLang="en-US" sz="2600">
                <a:solidFill>
                  <a:schemeClr val="bg1"/>
                </a:solidFill>
              </a:rPr>
              <a:t> Covalent binding at the N-terminus of each subunit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0B268B69-3599-43DA-91A4-89B9DA68D6BD}"/>
              </a:ext>
            </a:extLst>
          </p:cNvPr>
          <p:cNvSpPr>
            <a:spLocks noGrp="1" noChangeArrowheads="1"/>
          </p:cNvSpPr>
          <p:nvPr>
            <p:ph type="body" idx="1"/>
          </p:nvPr>
        </p:nvSpPr>
        <p:spPr>
          <a:xfrm>
            <a:off x="152400" y="304800"/>
            <a:ext cx="8763000" cy="6248400"/>
          </a:xfrm>
        </p:spPr>
        <p:txBody>
          <a:bodyPr/>
          <a:lstStyle/>
          <a:p>
            <a:pPr eaLnBrk="1" hangingPunct="1">
              <a:lnSpc>
                <a:spcPct val="90000"/>
              </a:lnSpc>
            </a:pPr>
            <a:r>
              <a:rPr lang="en-AU" altLang="ja-JP" sz="3500" b="1" u="sng">
                <a:solidFill>
                  <a:schemeClr val="bg1"/>
                </a:solidFill>
                <a:ea typeface="ＭＳ Ｐゴシック" panose="020B0600070205080204" pitchFamily="34" charset="-128"/>
              </a:rPr>
              <a:t>Myoglobin</a:t>
            </a:r>
            <a:endParaRPr lang="en-AU" altLang="ja-JP" sz="3500" b="1">
              <a:solidFill>
                <a:schemeClr val="bg1"/>
              </a:solidFill>
              <a:ea typeface="ＭＳ Ｐゴシック" panose="020B0600070205080204" pitchFamily="34" charset="-128"/>
            </a:endParaRPr>
          </a:p>
          <a:p>
            <a:pPr eaLnBrk="1" hangingPunct="1">
              <a:lnSpc>
                <a:spcPct val="90000"/>
              </a:lnSpc>
            </a:pPr>
            <a:r>
              <a:rPr lang="en-AU" altLang="ja-JP" sz="3500">
                <a:solidFill>
                  <a:schemeClr val="bg1"/>
                </a:solidFill>
                <a:ea typeface="ＭＳ Ｐゴシック" panose="020B0600070205080204" pitchFamily="34" charset="-128"/>
              </a:rPr>
              <a:t>as an oxygen storage protein, has a greater affinity for O</a:t>
            </a:r>
            <a:r>
              <a:rPr lang="en-AU" altLang="ja-JP" sz="3500" baseline="-25000">
                <a:solidFill>
                  <a:schemeClr val="bg1"/>
                </a:solidFill>
                <a:ea typeface="ＭＳ Ｐゴシック" panose="020B0600070205080204" pitchFamily="34" charset="-128"/>
              </a:rPr>
              <a:t>2</a:t>
            </a:r>
            <a:r>
              <a:rPr lang="en-AU" altLang="ja-JP" sz="3500">
                <a:solidFill>
                  <a:schemeClr val="bg1"/>
                </a:solidFill>
                <a:ea typeface="ＭＳ Ｐゴシック" panose="020B0600070205080204" pitchFamily="34" charset="-128"/>
              </a:rPr>
              <a:t> than hemoglobin at all oxygen pressures. </a:t>
            </a:r>
          </a:p>
          <a:p>
            <a:pPr eaLnBrk="1" hangingPunct="1">
              <a:lnSpc>
                <a:spcPct val="90000"/>
              </a:lnSpc>
              <a:buFontTx/>
              <a:buNone/>
            </a:pPr>
            <a:endParaRPr lang="en-AU" altLang="ja-JP" sz="3500">
              <a:solidFill>
                <a:schemeClr val="bg1"/>
              </a:solidFill>
              <a:ea typeface="ＭＳ Ｐゴシック" panose="020B0600070205080204" pitchFamily="34" charset="-128"/>
            </a:endParaRPr>
          </a:p>
          <a:p>
            <a:pPr eaLnBrk="1" hangingPunct="1">
              <a:lnSpc>
                <a:spcPct val="90000"/>
              </a:lnSpc>
            </a:pPr>
            <a:r>
              <a:rPr lang="en-AU" altLang="ja-JP" sz="3500">
                <a:solidFill>
                  <a:schemeClr val="bg1"/>
                </a:solidFill>
                <a:ea typeface="ＭＳ Ｐゴシック" panose="020B0600070205080204" pitchFamily="34" charset="-128"/>
              </a:rPr>
              <a:t>Hemoglobin, as the oxygen carrier, becomes saturated with O</a:t>
            </a:r>
            <a:r>
              <a:rPr lang="en-AU" altLang="ja-JP" sz="3500" baseline="-25000">
                <a:solidFill>
                  <a:schemeClr val="bg1"/>
                </a:solidFill>
                <a:ea typeface="ＭＳ Ｐゴシック" panose="020B0600070205080204" pitchFamily="34" charset="-128"/>
              </a:rPr>
              <a:t>2</a:t>
            </a:r>
            <a:r>
              <a:rPr lang="en-AU" altLang="ja-JP" sz="3500">
                <a:solidFill>
                  <a:schemeClr val="bg1"/>
                </a:solidFill>
                <a:ea typeface="ＭＳ Ｐゴシック" panose="020B0600070205080204" pitchFamily="34" charset="-128"/>
              </a:rPr>
              <a:t> in the lungs, where the partial pressure of O</a:t>
            </a:r>
            <a:r>
              <a:rPr lang="en-AU" altLang="ja-JP" sz="3500" baseline="-25000">
                <a:solidFill>
                  <a:schemeClr val="bg1"/>
                </a:solidFill>
                <a:ea typeface="ＭＳ Ｐゴシック" panose="020B0600070205080204" pitchFamily="34" charset="-128"/>
              </a:rPr>
              <a:t>2</a:t>
            </a:r>
            <a:r>
              <a:rPr lang="en-AU" altLang="ja-JP" sz="3500">
                <a:solidFill>
                  <a:schemeClr val="bg1"/>
                </a:solidFill>
                <a:ea typeface="ＭＳ Ｐゴシック" panose="020B0600070205080204" pitchFamily="34" charset="-128"/>
              </a:rPr>
              <a:t> (</a:t>
            </a:r>
            <a:r>
              <a:rPr lang="en-AU" altLang="ja-JP" sz="3500" i="1">
                <a:solidFill>
                  <a:schemeClr val="bg1"/>
                </a:solidFill>
                <a:ea typeface="ＭＳ Ｐゴシック" panose="020B0600070205080204" pitchFamily="34" charset="-128"/>
              </a:rPr>
              <a:t>p</a:t>
            </a:r>
            <a:r>
              <a:rPr lang="en-AU" altLang="ja-JP" sz="3500">
                <a:solidFill>
                  <a:schemeClr val="bg1"/>
                </a:solidFill>
                <a:ea typeface="ＭＳ Ｐゴシック" panose="020B0600070205080204" pitchFamily="34" charset="-128"/>
              </a:rPr>
              <a:t>O</a:t>
            </a:r>
            <a:r>
              <a:rPr lang="en-AU" altLang="ja-JP" sz="3500" baseline="-25000">
                <a:solidFill>
                  <a:schemeClr val="bg1"/>
                </a:solidFill>
                <a:ea typeface="ＭＳ Ｐゴシック" panose="020B0600070205080204" pitchFamily="34" charset="-128"/>
              </a:rPr>
              <a:t>2</a:t>
            </a:r>
            <a:r>
              <a:rPr lang="en-AU" altLang="ja-JP" sz="3500">
                <a:solidFill>
                  <a:schemeClr val="bg1"/>
                </a:solidFill>
                <a:ea typeface="ＭＳ Ｐゴシック" panose="020B0600070205080204" pitchFamily="34" charset="-128"/>
              </a:rPr>
              <a:t>) is about 100 torr. In the capillaries of tissues, </a:t>
            </a:r>
            <a:r>
              <a:rPr lang="en-AU" altLang="ja-JP" sz="3500" i="1">
                <a:solidFill>
                  <a:schemeClr val="bg1"/>
                </a:solidFill>
                <a:ea typeface="ＭＳ Ｐゴシック" panose="020B0600070205080204" pitchFamily="34" charset="-128"/>
              </a:rPr>
              <a:t>p</a:t>
            </a:r>
            <a:r>
              <a:rPr lang="en-AU" altLang="ja-JP" sz="3500">
                <a:solidFill>
                  <a:schemeClr val="bg1"/>
                </a:solidFill>
                <a:ea typeface="ＭＳ Ｐゴシック" panose="020B0600070205080204" pitchFamily="34" charset="-128"/>
              </a:rPr>
              <a:t>O</a:t>
            </a:r>
            <a:r>
              <a:rPr lang="en-AU" altLang="ja-JP" sz="3500" baseline="-25000">
                <a:solidFill>
                  <a:schemeClr val="bg1"/>
                </a:solidFill>
                <a:ea typeface="ＭＳ Ｐゴシック" panose="020B0600070205080204" pitchFamily="34" charset="-128"/>
              </a:rPr>
              <a:t>2</a:t>
            </a:r>
            <a:r>
              <a:rPr lang="en-AU" altLang="ja-JP" sz="3500">
                <a:solidFill>
                  <a:schemeClr val="bg1"/>
                </a:solidFill>
                <a:ea typeface="ＭＳ Ｐゴシック" panose="020B0600070205080204" pitchFamily="34" charset="-128"/>
              </a:rPr>
              <a:t> is typically 40 torr so oxygen is released from Hb. </a:t>
            </a:r>
          </a:p>
          <a:p>
            <a:pPr eaLnBrk="1" hangingPunct="1">
              <a:lnSpc>
                <a:spcPct val="90000"/>
              </a:lnSpc>
            </a:pP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a:extLst>
              <a:ext uri="{FF2B5EF4-FFF2-40B4-BE49-F238E27FC236}">
                <a16:creationId xmlns:a16="http://schemas.microsoft.com/office/drawing/2014/main" id="{6B1472A3-7BC4-41E7-BBEA-F9881780A157}"/>
              </a:ext>
            </a:extLst>
          </p:cNvPr>
          <p:cNvSpPr txBox="1">
            <a:spLocks noChangeArrowheads="1"/>
          </p:cNvSpPr>
          <p:nvPr/>
        </p:nvSpPr>
        <p:spPr bwMode="auto">
          <a:xfrm>
            <a:off x="304800" y="52578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r>
              <a:rPr lang="en-US" altLang="en-US" sz="2400">
                <a:solidFill>
                  <a:schemeClr val="bg1"/>
                </a:solidFill>
              </a:rPr>
              <a:t>Oxygen is accessible only to the heme groups of the α-chains when hemoglobin is in T state.</a:t>
            </a:r>
            <a:endParaRPr lang="en-AU" altLang="en-US" sz="2400">
              <a:solidFill>
                <a:schemeClr val="bg1"/>
              </a:solidFill>
            </a:endParaRPr>
          </a:p>
        </p:txBody>
      </p:sp>
      <p:pic>
        <p:nvPicPr>
          <p:cNvPr id="3075" name="Picture 5">
            <a:extLst>
              <a:ext uri="{FF2B5EF4-FFF2-40B4-BE49-F238E27FC236}">
                <a16:creationId xmlns:a16="http://schemas.microsoft.com/office/drawing/2014/main" id="{B145D486-3C02-4FFC-839B-C7CB8F3F2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8674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48CC50F2-B718-4528-B3A0-464A63042410}"/>
              </a:ext>
            </a:extLst>
          </p:cNvPr>
          <p:cNvSpPr>
            <a:spLocks noGrp="1" noChangeArrowheads="1"/>
          </p:cNvSpPr>
          <p:nvPr>
            <p:ph type="body" idx="1"/>
          </p:nvPr>
        </p:nvSpPr>
        <p:spPr>
          <a:xfrm>
            <a:off x="228600" y="228600"/>
            <a:ext cx="8686800" cy="6400800"/>
          </a:xfrm>
        </p:spPr>
        <p:txBody>
          <a:bodyPr/>
          <a:lstStyle/>
          <a:p>
            <a:pPr eaLnBrk="1" hangingPunct="1">
              <a:buFontTx/>
              <a:buNone/>
            </a:pPr>
            <a:r>
              <a:rPr lang="en-AU" altLang="en-US" sz="2800">
                <a:solidFill>
                  <a:schemeClr val="bg1"/>
                </a:solidFill>
              </a:rPr>
              <a:t>Atmospheric air consists primarily of nitrogen (approximately 79 percent) and oxygen (approximately 21 percent), with very small quantities of water vapour, carbon dioxide, and inert gases. The sum of the partial pressures of all these gases is termed atmospheric pressure, or barometric pressure. It varies in different parts of the world as a result of differences in altitude (it also varies with local weather conditions), but at sea level it is 760 mmHg. Since the partial pressure of any gas in a mixture is the fractional concentration of that gas times the total pressure of all the gases, the </a:t>
            </a:r>
            <a:r>
              <a:rPr lang="en-AU" altLang="en-US" sz="2800" i="1">
                <a:solidFill>
                  <a:schemeClr val="bg1"/>
                </a:solidFill>
              </a:rPr>
              <a:t>P</a:t>
            </a:r>
            <a:r>
              <a:rPr lang="en-AU" altLang="en-US" sz="2800">
                <a:solidFill>
                  <a:schemeClr val="bg1"/>
                </a:solidFill>
              </a:rPr>
              <a:t>O2 of atmospheric air is </a:t>
            </a:r>
          </a:p>
          <a:p>
            <a:pPr eaLnBrk="1" hangingPunct="1">
              <a:buFontTx/>
              <a:buNone/>
            </a:pPr>
            <a:r>
              <a:rPr lang="en-AU" altLang="en-US" sz="2800">
                <a:solidFill>
                  <a:schemeClr val="bg1"/>
                </a:solidFill>
              </a:rPr>
              <a:t>   0.21 X 760 mmHg = 160 mmHg at sea level.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B597953-78B0-47D4-AA57-8F894692C239}"/>
              </a:ext>
            </a:extLst>
          </p:cNvPr>
          <p:cNvSpPr>
            <a:spLocks noGrp="1" noChangeArrowheads="1"/>
          </p:cNvSpPr>
          <p:nvPr>
            <p:ph type="title"/>
          </p:nvPr>
        </p:nvSpPr>
        <p:spPr>
          <a:xfrm>
            <a:off x="457200" y="152400"/>
            <a:ext cx="8229600" cy="762000"/>
          </a:xfrm>
          <a:noFill/>
        </p:spPr>
        <p:txBody>
          <a:bodyPr>
            <a:spAutoFit/>
          </a:bodyPr>
          <a:lstStyle/>
          <a:p>
            <a:pPr eaLnBrk="1" hangingPunct="1"/>
            <a:r>
              <a:rPr lang="en-US" altLang="en-US" b="1" u="sng">
                <a:solidFill>
                  <a:schemeClr val="bg1"/>
                </a:solidFill>
              </a:rPr>
              <a:t>Heme structure </a:t>
            </a:r>
          </a:p>
        </p:txBody>
      </p:sp>
      <p:pic>
        <p:nvPicPr>
          <p:cNvPr id="4099" name="Picture 4">
            <a:extLst>
              <a:ext uri="{FF2B5EF4-FFF2-40B4-BE49-F238E27FC236}">
                <a16:creationId xmlns:a16="http://schemas.microsoft.com/office/drawing/2014/main" id="{FAD32946-99B9-4A51-AEAF-2DA27341C941}"/>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6482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a:extLst>
              <a:ext uri="{FF2B5EF4-FFF2-40B4-BE49-F238E27FC236}">
                <a16:creationId xmlns:a16="http://schemas.microsoft.com/office/drawing/2014/main" id="{178EDDE8-358B-49DE-91E0-1E948B47B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066800"/>
            <a:ext cx="39163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B1FB8C8-ACC7-4439-B78D-10A3526B1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7561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a:extLst>
              <a:ext uri="{FF2B5EF4-FFF2-40B4-BE49-F238E27FC236}">
                <a16:creationId xmlns:a16="http://schemas.microsoft.com/office/drawing/2014/main" id="{555E0D80-6E7D-4F96-92CF-3C34FD66D9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05000"/>
            <a:ext cx="44958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a:extLst>
              <a:ext uri="{FF2B5EF4-FFF2-40B4-BE49-F238E27FC236}">
                <a16:creationId xmlns:a16="http://schemas.microsoft.com/office/drawing/2014/main" id="{47B5F0B2-A439-4D3A-AE30-A4293C45A580}"/>
              </a:ext>
            </a:extLst>
          </p:cNvPr>
          <p:cNvSpPr txBox="1">
            <a:spLocks noChangeArrowheads="1"/>
          </p:cNvSpPr>
          <p:nvPr/>
        </p:nvSpPr>
        <p:spPr bwMode="auto">
          <a:xfrm>
            <a:off x="457200" y="166688"/>
            <a:ext cx="8305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spcBef>
                <a:spcPct val="50000"/>
              </a:spcBef>
            </a:pPr>
            <a:r>
              <a:rPr lang="en-US" altLang="ja-JP" sz="2800" u="sng">
                <a:solidFill>
                  <a:srgbClr val="FFFF00"/>
                </a:solidFill>
                <a:ea typeface="ＭＳ Ｐゴシック" panose="020B0600070205080204" pitchFamily="34" charset="-128"/>
              </a:rPr>
              <a:t>Cooperativity</a:t>
            </a:r>
            <a:r>
              <a:rPr lang="en-US" altLang="ja-JP" sz="2800" u="sng">
                <a:solidFill>
                  <a:schemeClr val="bg1"/>
                </a:solidFill>
                <a:ea typeface="ＭＳ Ｐゴシック" panose="020B0600070205080204" pitchFamily="34" charset="-128"/>
              </a:rPr>
              <a:t> of O</a:t>
            </a:r>
            <a:r>
              <a:rPr lang="en-US" altLang="ja-JP" sz="2800" u="sng" baseline="-25000">
                <a:solidFill>
                  <a:schemeClr val="bg1"/>
                </a:solidFill>
                <a:ea typeface="ＭＳ Ｐゴシック" panose="020B0600070205080204" pitchFamily="34" charset="-128"/>
              </a:rPr>
              <a:t>2</a:t>
            </a:r>
            <a:r>
              <a:rPr lang="en-US" altLang="ja-JP" sz="2800" u="sng">
                <a:solidFill>
                  <a:schemeClr val="bg1"/>
                </a:solidFill>
                <a:ea typeface="ＭＳ Ｐゴシック" panose="020B0600070205080204" pitchFamily="34" charset="-128"/>
              </a:rPr>
              <a:t> Binding in Hemoglobin </a:t>
            </a:r>
            <a:endParaRPr lang="en-US" altLang="en-US" sz="2800" u="sng">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824E1098-7E21-4FDB-8472-D1916DEA4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235200"/>
            <a:ext cx="8915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a:extLst>
              <a:ext uri="{FF2B5EF4-FFF2-40B4-BE49-F238E27FC236}">
                <a16:creationId xmlns:a16="http://schemas.microsoft.com/office/drawing/2014/main" id="{B6FA889A-16D4-4DA4-92CD-8E8AE5DD3E91}"/>
              </a:ext>
            </a:extLst>
          </p:cNvPr>
          <p:cNvSpPr txBox="1">
            <a:spLocks noChangeArrowheads="1"/>
          </p:cNvSpPr>
          <p:nvPr/>
        </p:nvSpPr>
        <p:spPr bwMode="auto">
          <a:xfrm>
            <a:off x="152400" y="163513"/>
            <a:ext cx="8915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lnSpc>
                <a:spcPct val="90000"/>
              </a:lnSpc>
              <a:spcBef>
                <a:spcPct val="50000"/>
              </a:spcBef>
            </a:pPr>
            <a:r>
              <a:rPr lang="en-US" altLang="ja-JP" sz="2600" u="sng">
                <a:solidFill>
                  <a:srgbClr val="FF0000"/>
                </a:solidFill>
                <a:ea typeface="ＭＳ Ｐゴシック" panose="020B0600070205080204" pitchFamily="34" charset="-128"/>
              </a:rPr>
              <a:t>Cooperativity</a:t>
            </a:r>
            <a:r>
              <a:rPr lang="en-US" altLang="ja-JP" sz="2600" u="sng">
                <a:solidFill>
                  <a:schemeClr val="bg1"/>
                </a:solidFill>
                <a:ea typeface="ＭＳ Ｐゴシック" panose="020B0600070205080204" pitchFamily="34" charset="-128"/>
              </a:rPr>
              <a:t> of O2 Binding in Hemoglobin </a:t>
            </a:r>
            <a:endParaRPr lang="en-US" altLang="en-US" sz="2600" u="sng">
              <a:solidFill>
                <a:schemeClr val="bg1"/>
              </a:solidFill>
            </a:endParaRPr>
          </a:p>
          <a:p>
            <a:pPr eaLnBrk="1" hangingPunct="1">
              <a:lnSpc>
                <a:spcPct val="90000"/>
              </a:lnSpc>
              <a:spcBef>
                <a:spcPct val="50000"/>
              </a:spcBef>
            </a:pPr>
            <a:r>
              <a:rPr lang="en-US" altLang="ja-JP" sz="2600">
                <a:solidFill>
                  <a:schemeClr val="bg1"/>
                </a:solidFill>
                <a:ea typeface="ＭＳ Ｐゴシック" panose="020B0600070205080204" pitchFamily="34" charset="-128"/>
              </a:rPr>
              <a:t>Transition from the T to R structure </a:t>
            </a:r>
          </a:p>
          <a:p>
            <a:pPr eaLnBrk="1" hangingPunct="1">
              <a:lnSpc>
                <a:spcPct val="90000"/>
              </a:lnSpc>
              <a:spcBef>
                <a:spcPct val="50000"/>
              </a:spcBef>
            </a:pPr>
            <a:r>
              <a:rPr lang="en-US" altLang="ja-JP" sz="2600">
                <a:solidFill>
                  <a:schemeClr val="bg1"/>
                </a:solidFill>
                <a:ea typeface="ＭＳ Ｐゴシック" panose="020B0600070205080204" pitchFamily="34" charset="-128"/>
              </a:rPr>
              <a:t>Salt bridges (thin lines) linking the subunits in the T structure break progressively as oxygen is added </a:t>
            </a:r>
            <a:endParaRPr lang="en-US" altLang="en-US" sz="2600">
              <a:solidFill>
                <a:schemeClr val="bg1"/>
              </a:solidFill>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7E1E181-B22B-4940-9D59-38AAE8883794}"/>
              </a:ext>
            </a:extLst>
          </p:cNvPr>
          <p:cNvSpPr>
            <a:spLocks noGrp="1" noChangeArrowheads="1"/>
          </p:cNvSpPr>
          <p:nvPr>
            <p:ph type="title"/>
          </p:nvPr>
        </p:nvSpPr>
        <p:spPr>
          <a:xfrm>
            <a:off x="395288" y="0"/>
            <a:ext cx="8229600" cy="1143000"/>
          </a:xfrm>
        </p:spPr>
        <p:txBody>
          <a:bodyPr/>
          <a:lstStyle/>
          <a:p>
            <a:pPr eaLnBrk="1" hangingPunct="1"/>
            <a:r>
              <a:rPr kumimoji="1" lang="en-US" altLang="zh-CN" sz="4800" b="1">
                <a:solidFill>
                  <a:schemeClr val="bg1"/>
                </a:solidFill>
                <a:latin typeface="Times New Roman" panose="02020603050405020304" pitchFamily="18" charset="0"/>
                <a:ea typeface="华文行楷" panose="02010800040101010101" pitchFamily="2" charset="-122"/>
              </a:rPr>
              <a:t>Hemoglobin</a:t>
            </a:r>
          </a:p>
        </p:txBody>
      </p:sp>
      <p:pic>
        <p:nvPicPr>
          <p:cNvPr id="7171" name="Picture 6">
            <a:extLst>
              <a:ext uri="{FF2B5EF4-FFF2-40B4-BE49-F238E27FC236}">
                <a16:creationId xmlns:a16="http://schemas.microsoft.com/office/drawing/2014/main" id="{05A432C0-2145-4D33-A4DA-C272C6BEB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219200"/>
            <a:ext cx="8761412"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2FAB3C73-5C28-40DD-9763-07AE0B66DA31}"/>
              </a:ext>
            </a:extLst>
          </p:cNvPr>
          <p:cNvSpPr>
            <a:spLocks noChangeArrowheads="1"/>
          </p:cNvSpPr>
          <p:nvPr/>
        </p:nvSpPr>
        <p:spPr bwMode="auto">
          <a:xfrm>
            <a:off x="0" y="2657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8195" name="Picture 4">
            <a:extLst>
              <a:ext uri="{FF2B5EF4-FFF2-40B4-BE49-F238E27FC236}">
                <a16:creationId xmlns:a16="http://schemas.microsoft.com/office/drawing/2014/main" id="{D320E15A-3AA0-474C-BEA3-BE09A75F8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09700"/>
            <a:ext cx="7696200"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a:extLst>
              <a:ext uri="{FF2B5EF4-FFF2-40B4-BE49-F238E27FC236}">
                <a16:creationId xmlns:a16="http://schemas.microsoft.com/office/drawing/2014/main" id="{5558E83B-3AE3-4228-87AB-D1FC769A255B}"/>
              </a:ext>
            </a:extLst>
          </p:cNvPr>
          <p:cNvSpPr txBox="1">
            <a:spLocks noChangeArrowheads="1"/>
          </p:cNvSpPr>
          <p:nvPr/>
        </p:nvSpPr>
        <p:spPr bwMode="auto">
          <a:xfrm>
            <a:off x="304800" y="228600"/>
            <a:ext cx="8610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spcBef>
                <a:spcPct val="50000"/>
              </a:spcBef>
            </a:pPr>
            <a:r>
              <a:rPr lang="en-US" altLang="ja-JP" sz="2400">
                <a:solidFill>
                  <a:schemeClr val="bg1"/>
                </a:solidFill>
                <a:ea typeface="ＭＳ Ｐゴシック" panose="020B0600070205080204" pitchFamily="34" charset="-128"/>
              </a:rPr>
              <a:t>During transition of the T to R form of hemoglobin, one pair of subunits rotates through 15 degrees </a:t>
            </a:r>
            <a:endParaRPr lang="en-US" altLang="en-US" sz="240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4D69F7D-DC89-4002-B77E-DD88F68981D6}"/>
              </a:ext>
            </a:extLst>
          </p:cNvPr>
          <p:cNvSpPr>
            <a:spLocks noGrp="1" noChangeArrowheads="1"/>
          </p:cNvSpPr>
          <p:nvPr>
            <p:ph type="title"/>
          </p:nvPr>
        </p:nvSpPr>
        <p:spPr>
          <a:xfrm>
            <a:off x="457200" y="152400"/>
            <a:ext cx="8229600" cy="579438"/>
          </a:xfrm>
          <a:noFill/>
        </p:spPr>
        <p:txBody>
          <a:bodyPr>
            <a:spAutoFit/>
          </a:bodyPr>
          <a:lstStyle/>
          <a:p>
            <a:pPr eaLnBrk="1" hangingPunct="1"/>
            <a:r>
              <a:rPr lang="en-US" altLang="en-US" sz="3200" b="1" u="sng">
                <a:solidFill>
                  <a:schemeClr val="bg1"/>
                </a:solidFill>
              </a:rPr>
              <a:t>Oxygen dissociation curve</a:t>
            </a:r>
          </a:p>
        </p:txBody>
      </p:sp>
      <p:sp>
        <p:nvSpPr>
          <p:cNvPr id="9219" name="Rectangle 3">
            <a:extLst>
              <a:ext uri="{FF2B5EF4-FFF2-40B4-BE49-F238E27FC236}">
                <a16:creationId xmlns:a16="http://schemas.microsoft.com/office/drawing/2014/main" id="{ABF7F8ED-5D60-4A09-956E-25C0B1F3BE92}"/>
              </a:ext>
            </a:extLst>
          </p:cNvPr>
          <p:cNvSpPr>
            <a:spLocks noGrp="1" noChangeArrowheads="1"/>
          </p:cNvSpPr>
          <p:nvPr>
            <p:ph type="body" idx="1"/>
          </p:nvPr>
        </p:nvSpPr>
        <p:spPr>
          <a:xfrm>
            <a:off x="152400" y="990600"/>
            <a:ext cx="8686800" cy="5135563"/>
          </a:xfrm>
        </p:spPr>
        <p:txBody>
          <a:bodyPr/>
          <a:lstStyle/>
          <a:p>
            <a:pPr eaLnBrk="1" hangingPunct="1"/>
            <a:r>
              <a:rPr lang="en-US" altLang="en-US" sz="2400">
                <a:solidFill>
                  <a:schemeClr val="bg1"/>
                </a:solidFill>
              </a:rPr>
              <a:t>Describes the relation between the partial pressure of oxygen (x axis) and the oxygen saturation (y axis) </a:t>
            </a:r>
          </a:p>
          <a:p>
            <a:pPr eaLnBrk="1" hangingPunct="1"/>
            <a:r>
              <a:rPr lang="en-US" altLang="en-US" sz="2400" u="sng">
                <a:solidFill>
                  <a:schemeClr val="bg1"/>
                </a:solidFill>
              </a:rPr>
              <a:t>The oxygen saturation</a:t>
            </a:r>
            <a:r>
              <a:rPr lang="en-US" altLang="en-US" sz="2400">
                <a:solidFill>
                  <a:schemeClr val="bg1"/>
                </a:solidFill>
              </a:rPr>
              <a:t> is the ratio of the amount of oxygen bound to the hemoglobin, to the oxygen carrying capacity of the hemoglobin </a:t>
            </a:r>
          </a:p>
          <a:p>
            <a:pPr eaLnBrk="1" hangingPunct="1"/>
            <a:r>
              <a:rPr lang="en-US" altLang="en-US" sz="2400">
                <a:solidFill>
                  <a:schemeClr val="bg1"/>
                </a:solidFill>
              </a:rPr>
              <a:t>The amount of oxygen bound to the hemoglobin is related to the O</a:t>
            </a:r>
            <a:r>
              <a:rPr lang="en-US" altLang="en-US" sz="2400" baseline="-25000">
                <a:solidFill>
                  <a:schemeClr val="bg1"/>
                </a:solidFill>
              </a:rPr>
              <a:t>2</a:t>
            </a:r>
            <a:r>
              <a:rPr lang="en-US" altLang="en-US" sz="2400">
                <a:solidFill>
                  <a:schemeClr val="bg1"/>
                </a:solidFill>
              </a:rPr>
              <a:t> pressure </a:t>
            </a:r>
          </a:p>
          <a:p>
            <a:pPr eaLnBrk="1" hangingPunct="1"/>
            <a:r>
              <a:rPr lang="en-US" altLang="en-US" sz="2400">
                <a:solidFill>
                  <a:schemeClr val="bg1"/>
                </a:solidFill>
              </a:rPr>
              <a:t>Hemoglobin's affinity for oxygen increases as more molecules of oxygen bind </a:t>
            </a:r>
          </a:p>
          <a:p>
            <a:pPr eaLnBrk="1" hangingPunct="1"/>
            <a:r>
              <a:rPr lang="en-US" altLang="en-US" sz="2400">
                <a:solidFill>
                  <a:schemeClr val="bg1"/>
                </a:solidFill>
              </a:rPr>
              <a:t>The curve has a sigmoidal or S-shape </a:t>
            </a:r>
          </a:p>
          <a:p>
            <a:pPr eaLnBrk="1" hangingPunct="1"/>
            <a:endParaRPr lang="en-US" altLang="en-US" sz="24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a:extLst>
              <a:ext uri="{FF2B5EF4-FFF2-40B4-BE49-F238E27FC236}">
                <a16:creationId xmlns:a16="http://schemas.microsoft.com/office/drawing/2014/main" id="{61D9EC21-E64B-42DF-88B0-1F6DF35CAB7A}"/>
              </a:ext>
            </a:extLst>
          </p:cNvPr>
          <p:cNvSpPr txBox="1">
            <a:spLocks noChangeArrowheads="1"/>
          </p:cNvSpPr>
          <p:nvPr/>
        </p:nvSpPr>
        <p:spPr bwMode="auto">
          <a:xfrm>
            <a:off x="1066800" y="-762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000" b="1">
                <a:solidFill>
                  <a:schemeClr val="tx2"/>
                </a:solidFill>
                <a:latin typeface="Arial" panose="020B0604020202020204" pitchFamily="34" charset="0"/>
                <a:cs typeface="Arial" panose="020B0604020202020204" pitchFamily="34" charset="0"/>
              </a:defRPr>
            </a:lvl1pPr>
            <a:lvl2pPr marL="742950" indent="-285750" eaLnBrk="0" hangingPunct="0">
              <a:defRPr sz="4000" b="1">
                <a:solidFill>
                  <a:schemeClr val="tx2"/>
                </a:solidFill>
                <a:latin typeface="Arial" panose="020B0604020202020204" pitchFamily="34" charset="0"/>
                <a:cs typeface="Arial" panose="020B0604020202020204" pitchFamily="34" charset="0"/>
              </a:defRPr>
            </a:lvl2pPr>
            <a:lvl3pPr marL="1143000" indent="-228600" eaLnBrk="0" hangingPunct="0">
              <a:defRPr sz="4000" b="1">
                <a:solidFill>
                  <a:schemeClr val="tx2"/>
                </a:solidFill>
                <a:latin typeface="Arial" panose="020B0604020202020204" pitchFamily="34" charset="0"/>
                <a:cs typeface="Arial" panose="020B0604020202020204" pitchFamily="34" charset="0"/>
              </a:defRPr>
            </a:lvl3pPr>
            <a:lvl4pPr marL="1600200" indent="-228600" eaLnBrk="0" hangingPunct="0">
              <a:defRPr sz="4000" b="1">
                <a:solidFill>
                  <a:schemeClr val="tx2"/>
                </a:solidFill>
                <a:latin typeface="Arial" panose="020B0604020202020204" pitchFamily="34" charset="0"/>
                <a:cs typeface="Arial" panose="020B0604020202020204" pitchFamily="34" charset="0"/>
              </a:defRPr>
            </a:lvl4pPr>
            <a:lvl5pPr marL="2057400" indent="-228600" eaLnBrk="0" hangingPunct="0">
              <a:defRPr sz="4000" b="1">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u="sng">
                <a:solidFill>
                  <a:schemeClr val="bg1"/>
                </a:solidFill>
              </a:rPr>
              <a:t>Oxygen dissociation curve</a:t>
            </a:r>
          </a:p>
        </p:txBody>
      </p:sp>
      <p:graphicFrame>
        <p:nvGraphicFramePr>
          <p:cNvPr id="122980" name="Group 100">
            <a:extLst>
              <a:ext uri="{FF2B5EF4-FFF2-40B4-BE49-F238E27FC236}">
                <a16:creationId xmlns:a16="http://schemas.microsoft.com/office/drawing/2014/main" id="{EA5B5BD8-3E79-4DB7-BF9F-67EE7FBDFAE0}"/>
              </a:ext>
            </a:extLst>
          </p:cNvPr>
          <p:cNvGraphicFramePr>
            <a:graphicFrameLocks noGrp="1"/>
          </p:cNvGraphicFramePr>
          <p:nvPr>
            <p:ph/>
          </p:nvPr>
        </p:nvGraphicFramePr>
        <p:xfrm>
          <a:off x="152400" y="685800"/>
          <a:ext cx="4343400" cy="5505450"/>
        </p:xfrm>
        <a:graphic>
          <a:graphicData uri="http://schemas.openxmlformats.org/drawingml/2006/table">
            <a:tbl>
              <a:tblPr/>
              <a:tblGrid>
                <a:gridCol w="1600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65873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dirty="0">
                          <a:ln>
                            <a:noFill/>
                          </a:ln>
                          <a:solidFill>
                            <a:schemeClr val="bg1"/>
                          </a:solidFill>
                          <a:effectLst/>
                          <a:latin typeface="Times New Roman" pitchFamily="18" charset="0"/>
                          <a:ea typeface="Calibri" pitchFamily="34" charset="0"/>
                          <a:cs typeface="Times New Roman" pitchFamily="18" charset="0"/>
                        </a:rPr>
                        <a:t>pO2 (</a:t>
                      </a:r>
                      <a:r>
                        <a:rPr kumimoji="0" lang="en-US" sz="1800" b="1" i="0" u="sng" strike="noStrike" cap="none" normalizeH="0" baseline="0" dirty="0" err="1">
                          <a:ln>
                            <a:noFill/>
                          </a:ln>
                          <a:solidFill>
                            <a:schemeClr val="bg1"/>
                          </a:solidFill>
                          <a:effectLst/>
                          <a:latin typeface="Times New Roman" pitchFamily="18" charset="0"/>
                          <a:ea typeface="Calibri" pitchFamily="34" charset="0"/>
                          <a:cs typeface="Times New Roman" pitchFamily="18" charset="0"/>
                        </a:rPr>
                        <a:t>torr</a:t>
                      </a:r>
                      <a:r>
                        <a:rPr kumimoji="0" lang="en-US" sz="1800" b="1" i="0" u="sng" strike="noStrike" cap="none" normalizeH="0" baseline="0" dirty="0">
                          <a:ln>
                            <a:noFill/>
                          </a:ln>
                          <a:solidFill>
                            <a:schemeClr val="bg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bg1"/>
                          </a:solidFill>
                          <a:effectLst/>
                          <a:latin typeface="Times New Roman" pitchFamily="18" charset="0"/>
                          <a:ea typeface="Calibri" pitchFamily="34" charset="0"/>
                          <a:cs typeface="Times New Roman" pitchFamily="18" charset="0"/>
                        </a:rPr>
                        <a:t>% saturation of Hb</a:t>
                      </a:r>
                      <a:endParaRPr kumimoji="0" lang="en-US" sz="1800" b="0" i="0" u="none" strike="noStrike" cap="none" normalizeH="0" baseline="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477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Times New Roman" pitchFamily="18" charset="0"/>
                          <a:ea typeface="Calibri" pitchFamily="34" charset="0"/>
                          <a:cs typeface="Times New Roman" pitchFamily="18" charset="0"/>
                        </a:rPr>
                        <a:t>100</a:t>
                      </a:r>
                      <a:r>
                        <a:rPr kumimoji="0" lang="en-US" sz="1800" b="0" i="0" u="none" strike="noStrike" cap="none" normalizeH="0" baseline="0">
                          <a:ln>
                            <a:noFill/>
                          </a:ln>
                          <a:solidFill>
                            <a:schemeClr val="bg1"/>
                          </a:solidFill>
                          <a:effectLst/>
                          <a:latin typeface="Times New Roman" pitchFamily="18" charset="0"/>
                          <a:ea typeface="Calibri" pitchFamily="34" charset="0"/>
                          <a:cs typeface="Times New Roman" pitchFamily="18" charset="0"/>
                        </a:rPr>
                        <a:t> in alveoli</a:t>
                      </a:r>
                      <a:endParaRPr kumimoji="0" lang="en-US" sz="1800" b="0" i="0" u="none" strike="noStrike" cap="none" normalizeH="0" baseline="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98</a:t>
                      </a:r>
                      <a:endParaRPr kumimoji="0" lang="en-US" sz="2000" b="1" i="0" u="none" strike="noStrike" cap="none" normalizeH="0" baseline="0" dirty="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162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ea typeface="Calibri" pitchFamily="34" charset="0"/>
                          <a:cs typeface="Times New Roman" pitchFamily="18" charset="0"/>
                        </a:rPr>
                        <a:t> </a:t>
                      </a:r>
                      <a:r>
                        <a:rPr kumimoji="0" lang="en-US" sz="2000" b="1" i="0" u="none" strike="noStrike" cap="none" normalizeH="0" baseline="0">
                          <a:ln>
                            <a:noFill/>
                          </a:ln>
                          <a:solidFill>
                            <a:schemeClr val="bg1"/>
                          </a:solidFill>
                          <a:effectLst/>
                          <a:latin typeface="Times New Roman" pitchFamily="18" charset="0"/>
                          <a:ea typeface="Calibri" pitchFamily="34" charset="0"/>
                          <a:cs typeface="Times New Roman" pitchFamily="18" charset="0"/>
                        </a:rPr>
                        <a:t>40</a:t>
                      </a:r>
                      <a:r>
                        <a:rPr kumimoji="0" lang="en-US" sz="1800" b="0" i="0" u="none" strike="noStrike" cap="none" normalizeH="0" baseline="0">
                          <a:ln>
                            <a:noFill/>
                          </a:ln>
                          <a:solidFill>
                            <a:schemeClr val="bg1"/>
                          </a:solidFill>
                          <a:effectLst/>
                          <a:latin typeface="Times New Roman" pitchFamily="18" charset="0"/>
                          <a:ea typeface="Calibri" pitchFamily="34" charset="0"/>
                          <a:cs typeface="Times New Roman" pitchFamily="18" charset="0"/>
                        </a:rPr>
                        <a:t> in resting muscle</a:t>
                      </a:r>
                      <a:endParaRPr kumimoji="0" lang="en-US" sz="1800" b="0" i="0" u="none" strike="noStrike" cap="none" normalizeH="0" baseline="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75</a:t>
                      </a:r>
                      <a:r>
                        <a:rPr kumimoji="0" lang="en-US" sz="1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thus it deliver </a:t>
                      </a:r>
                      <a:r>
                        <a:rPr kumimoji="0" lang="en-US" sz="18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23%</a:t>
                      </a:r>
                      <a:r>
                        <a:rPr kumimoji="0" lang="en-US" sz="1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of its O</a:t>
                      </a:r>
                      <a:r>
                        <a:rPr kumimoji="0" lang="en-US" sz="1800" b="0" i="0" u="none" strike="noStrike" cap="none" normalizeH="0" baseline="-30000" dirty="0">
                          <a:ln>
                            <a:noFill/>
                          </a:ln>
                          <a:solidFill>
                            <a:schemeClr val="bg1"/>
                          </a:solidFill>
                          <a:effectLst/>
                          <a:latin typeface="Times New Roman" pitchFamily="18" charset="0"/>
                          <a:ea typeface="Calibri" pitchFamily="34" charset="0"/>
                          <a:cs typeface="Times New Roman" pitchFamily="18" charset="0"/>
                        </a:rPr>
                        <a:t>2</a:t>
                      </a:r>
                      <a:r>
                        <a:rPr kumimoji="0" lang="en-US" sz="1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to resting muscle and leaving the rest</a:t>
                      </a:r>
                      <a:r>
                        <a:rPr kumimoji="0" lang="en-AU" altLang="ja-JP" sz="1800" b="0" i="0" u="none" strike="noStrike" cap="none" normalizeH="0" baseline="0" dirty="0">
                          <a:ln>
                            <a:noFill/>
                          </a:ln>
                          <a:solidFill>
                            <a:schemeClr val="bg1"/>
                          </a:solidFill>
                          <a:effectLst/>
                          <a:latin typeface="Times New Roman" pitchFamily="18" charset="0"/>
                          <a:ea typeface="MS Mincho" pitchFamily="49" charset="-128"/>
                          <a:cs typeface="Times New Roman" pitchFamily="18" charset="0"/>
                        </a:rPr>
                        <a:t> of the oxygen in the blood as a reserve and to maintain life for four to five minutes if breathing is interrupted.</a:t>
                      </a:r>
                      <a:endParaRPr kumimoji="0" lang="en-AU" altLang="ja-JP" sz="1800" b="0" i="0" u="none" strike="noStrike" cap="none" normalizeH="0" baseline="0" dirty="0">
                        <a:ln>
                          <a:noFill/>
                        </a:ln>
                        <a:solidFill>
                          <a:schemeClr val="bg1"/>
                        </a:solidFill>
                        <a:effectLst/>
                        <a:latin typeface="Times New Roman" pitchFamily="18" charset="0"/>
                        <a:ea typeface="ＭＳ Ｐゴシック" pitchFamily="34" charset="-128"/>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09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Times New Roman" pitchFamily="18" charset="0"/>
                          <a:ea typeface="Calibri" pitchFamily="34" charset="0"/>
                          <a:cs typeface="Times New Roman" pitchFamily="18" charset="0"/>
                        </a:rPr>
                        <a:t>20</a:t>
                      </a:r>
                      <a:r>
                        <a:rPr kumimoji="0" lang="en-US" sz="1800" b="0" i="0" u="none" strike="noStrike" cap="none" normalizeH="0" baseline="0">
                          <a:ln>
                            <a:noFill/>
                          </a:ln>
                          <a:solidFill>
                            <a:schemeClr val="bg1"/>
                          </a:solidFill>
                          <a:effectLst/>
                          <a:latin typeface="Times New Roman" pitchFamily="18" charset="0"/>
                          <a:ea typeface="Calibri" pitchFamily="34" charset="0"/>
                          <a:cs typeface="Times New Roman" pitchFamily="18" charset="0"/>
                        </a:rPr>
                        <a:t> in working muscle</a:t>
                      </a:r>
                      <a:endParaRPr kumimoji="0" lang="en-US" sz="1800" b="0" i="0" u="none" strike="noStrike" cap="none" normalizeH="0" baseline="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bg1"/>
                          </a:solidFill>
                          <a:effectLst/>
                          <a:latin typeface="Times New Roman" pitchFamily="18" charset="0"/>
                          <a:ea typeface="Calibri" pitchFamily="34" charset="0"/>
                          <a:cs typeface="Times New Roman" pitchFamily="18" charset="0"/>
                        </a:rPr>
                        <a:t>   </a:t>
                      </a:r>
                      <a:r>
                        <a:rPr kumimoji="0" lang="en-US" sz="2000" b="1" i="0" u="none" strike="noStrike" cap="none" normalizeH="0" baseline="0">
                          <a:ln>
                            <a:noFill/>
                          </a:ln>
                          <a:solidFill>
                            <a:schemeClr val="bg1"/>
                          </a:solidFill>
                          <a:effectLst/>
                          <a:latin typeface="Times New Roman" pitchFamily="18" charset="0"/>
                          <a:ea typeface="Calibri" pitchFamily="34" charset="0"/>
                          <a:cs typeface="Times New Roman" pitchFamily="18" charset="0"/>
                        </a:rPr>
                        <a:t>20</a:t>
                      </a:r>
                      <a:endParaRPr kumimoji="0" lang="en-US" sz="2000" b="1" i="0" u="none" strike="noStrike" cap="none" normalizeH="0" baseline="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7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bg1"/>
                          </a:solidFill>
                          <a:effectLst/>
                          <a:latin typeface="Times New Roman" pitchFamily="18" charset="0"/>
                          <a:ea typeface="Calibri" pitchFamily="34" charset="0"/>
                          <a:cs typeface="Times New Roman" pitchFamily="18" charset="0"/>
                        </a:rPr>
                        <a:t>10</a:t>
                      </a:r>
                      <a:r>
                        <a:rPr kumimoji="0" lang="en-US" sz="1800" b="0" i="0" u="none" strike="noStrike" cap="none" normalizeH="0" baseline="0">
                          <a:ln>
                            <a:noFill/>
                          </a:ln>
                          <a:solidFill>
                            <a:schemeClr val="bg1"/>
                          </a:solidFill>
                          <a:effectLst/>
                          <a:latin typeface="Times New Roman" pitchFamily="18" charset="0"/>
                          <a:ea typeface="Calibri" pitchFamily="34" charset="0"/>
                          <a:cs typeface="Times New Roman" pitchFamily="18" charset="0"/>
                        </a:rPr>
                        <a:t> in vigorous exercising muscle</a:t>
                      </a:r>
                      <a:endParaRPr kumimoji="0" lang="en-US" sz="1800" b="0" i="0" u="none" strike="noStrike" cap="none" normalizeH="0" baseline="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a:ln>
                            <a:noFill/>
                          </a:ln>
                          <a:solidFill>
                            <a:schemeClr val="bg1"/>
                          </a:solidFill>
                          <a:effectLst/>
                          <a:latin typeface="Times New Roman" pitchFamily="18" charset="0"/>
                          <a:ea typeface="Calibri" pitchFamily="34" charset="0"/>
                          <a:cs typeface="Times New Roman" pitchFamily="18" charset="0"/>
                        </a:rPr>
                        <a:t>10</a:t>
                      </a:r>
                      <a:endParaRPr kumimoji="0" lang="en-US" sz="2000" b="1" i="0" u="none" strike="noStrike" cap="none" normalizeH="0" baseline="0" dirty="0">
                        <a:ln>
                          <a:noFill/>
                        </a:ln>
                        <a:solidFill>
                          <a:schemeClr val="bg1"/>
                        </a:solidFill>
                        <a:effectLst/>
                        <a:latin typeface="Arial" pitchFamily="34" charset="0"/>
                        <a:ea typeface="Calibri" pitchFamily="34" charset="0"/>
                        <a:cs typeface="Times New Roman" pitchFamily="18" charset="0"/>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0263" name="Picture 26">
            <a:extLst>
              <a:ext uri="{FF2B5EF4-FFF2-40B4-BE49-F238E27FC236}">
                <a16:creationId xmlns:a16="http://schemas.microsoft.com/office/drawing/2014/main" id="{D992BE63-5D73-4AE8-85AF-F067AD0B0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5775"/>
            <a:ext cx="44958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000" b="1" i="0" u="none" strike="noStrike" cap="none" normalizeH="0" baseline="0" smtClean="0">
            <a:ln>
              <a:noFill/>
            </a:ln>
            <a:solidFill>
              <a:schemeClr val="tx2"/>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000" b="1" i="0" u="none" strike="noStrike" cap="none" normalizeH="0" baseline="0" smtClean="0">
            <a:ln>
              <a:noFill/>
            </a:ln>
            <a:solidFill>
              <a:schemeClr val="tx2"/>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75CD05149204EA8D6A289868C053B" ma:contentTypeVersion="6" ma:contentTypeDescription="Create a new document." ma:contentTypeScope="" ma:versionID="f8febb576d308809c02a0fe23acb649b">
  <xsd:schema xmlns:xsd="http://www.w3.org/2001/XMLSchema" xmlns:xs="http://www.w3.org/2001/XMLSchema" xmlns:p="http://schemas.microsoft.com/office/2006/metadata/properties" xmlns:ns2="cc361b34-c351-46d5-aafa-b4fab23ebf94" xmlns:ns3="9856e37d-40ad-4ecd-8dba-820d65ef22d0" targetNamespace="http://schemas.microsoft.com/office/2006/metadata/properties" ma:root="true" ma:fieldsID="3b5160a8dd79d94281ffc43d42bdb09a" ns2:_="" ns3:_="">
    <xsd:import namespace="cc361b34-c351-46d5-aafa-b4fab23ebf94"/>
    <xsd:import namespace="9856e37d-40ad-4ecd-8dba-820d65ef22d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61b34-c351-46d5-aafa-b4fab23eb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56e37d-40ad-4ecd-8dba-820d65ef22d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04C6C6-8DBD-4C66-BE9C-48A621E83C72}">
  <ds:schemaRefs>
    <ds:schemaRef ds:uri="http://schemas.microsoft.com/office/2006/metadata/contentType"/>
    <ds:schemaRef ds:uri="http://schemas.microsoft.com/office/2006/metadata/properties/metaAttributes"/>
    <ds:schemaRef ds:uri="http://www.w3.org/2000/xmlns/"/>
    <ds:schemaRef ds:uri="http://www.w3.org/2001/XMLSchema"/>
    <ds:schemaRef ds:uri="cc361b34-c351-46d5-aafa-b4fab23ebf94"/>
    <ds:schemaRef ds:uri="9856e37d-40ad-4ecd-8dba-820d65ef22d0"/>
  </ds:schemaRefs>
</ds:datastoreItem>
</file>

<file path=customXml/itemProps2.xml><?xml version="1.0" encoding="utf-8"?>
<ds:datastoreItem xmlns:ds="http://schemas.openxmlformats.org/officeDocument/2006/customXml" ds:itemID="{7FE3F15C-77F3-4F24-B3BB-3C4B6E0241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2040</TotalTime>
  <Words>1051</Words>
  <Application>Microsoft Office PowerPoint</Application>
  <PresentationFormat>On-screen Show (4:3)</PresentationFormat>
  <Paragraphs>96</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Oxygen binding to Mb &amp; Hb  &amp; Hb-O2 dissociation curve</vt:lpstr>
      <vt:lpstr>PowerPoint Presentation</vt:lpstr>
      <vt:lpstr>Heme structure </vt:lpstr>
      <vt:lpstr>PowerPoint Presentation</vt:lpstr>
      <vt:lpstr>PowerPoint Presentation</vt:lpstr>
      <vt:lpstr>Hemoglobin</vt:lpstr>
      <vt:lpstr>PowerPoint Presentation</vt:lpstr>
      <vt:lpstr>Oxygen dissociation curve</vt:lpstr>
      <vt:lpstr>PowerPoint Presentation</vt:lpstr>
      <vt:lpstr>PowerPoint Presentation</vt:lpstr>
      <vt:lpstr>PowerPoint Presentation</vt:lpstr>
      <vt:lpstr>Agents that affect oxygen binding</vt:lpstr>
      <vt:lpstr>PowerPoint Presentation</vt:lpstr>
      <vt:lpstr>PowerPoint Presentation</vt:lpstr>
      <vt:lpstr>Transport of CO2 by the blood</vt:lpstr>
      <vt:lpstr>PowerPoint Presentation</vt:lpstr>
      <vt:lpstr>PowerPoint Presentation</vt:lpstr>
      <vt:lpstr>Carbamino (Carbamate) 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Sanabil Hassanat</cp:lastModifiedBy>
  <cp:revision>57</cp:revision>
  <cp:lastPrinted>1601-01-01T00:00:00Z</cp:lastPrinted>
  <dcterms:created xsi:type="dcterms:W3CDTF">2009-10-20T20:08:05Z</dcterms:created>
  <dcterms:modified xsi:type="dcterms:W3CDTF">2021-10-14T07:57:07Z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