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Props1.xml" ContentType="application/vnd.openxmlformats-officedocument.presentationml.presProps+xml"/>
  <Override PartName="/ppt/viewProps1.xml" ContentType="application/vnd.openxmlformats-officedocument.presentationml.viewProps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1.xml"/><Relationship Id="rId21" Type="http://schemas.openxmlformats.org/officeDocument/2006/relationships/slide" Target="slides/slide16.xml"/><Relationship Id="rId3" Type="http://schemas.openxmlformats.org/officeDocument/2006/relationships/presProps" Target="presProps1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viewProps" Target="viewProps1.xml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slide" Target="slides/slide18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8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034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2125" name="Google Shape;2125;p7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126" name="Google Shape;2126;p7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3" name="Google Shape;2183;p7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184" name="Google Shape;2184;p7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Google Shape;2246;p7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247" name="Google Shape;2247;p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8" name="Google Shape;2348;p7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349" name="Google Shape;2349;p7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9" name="Google Shape;2399;p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402" name="Google Shape;2402;p8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403" name="Google Shape;2403;p8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0" name="Google Shape;2460;p8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461" name="Google Shape;2461;p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8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524" name="Google Shape;2524;p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5" name="Google Shape;2625;p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626" name="Google Shape;2626;p8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6" name="Google Shape;2676;p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" name="Google Shape;2955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6" name="Google Shape;2956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Google Shape;3013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4" name="Google Shape;3014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7" name="Google Shape;3077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Google Shape;3178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79" name="Google Shape;3179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9" name="Google Shape;3229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80BFB7"/>
                </a:solidFill>
              </a:defRPr>
            </a:lvl1pPr>
            <a:lvl2pPr lvl="1">
              <a:buNone/>
              <a:defRPr>
                <a:solidFill>
                  <a:srgbClr val="80BFB7"/>
                </a:solidFill>
              </a:defRPr>
            </a:lvl2pPr>
            <a:lvl3pPr lvl="2">
              <a:buNone/>
              <a:defRPr>
                <a:solidFill>
                  <a:srgbClr val="80BFB7"/>
                </a:solidFill>
              </a:defRPr>
            </a:lvl3pPr>
            <a:lvl4pPr lvl="3">
              <a:buNone/>
              <a:defRPr>
                <a:solidFill>
                  <a:srgbClr val="80BFB7"/>
                </a:solidFill>
              </a:defRPr>
            </a:lvl4pPr>
            <a:lvl5pPr lvl="4">
              <a:buNone/>
              <a:defRPr>
                <a:solidFill>
                  <a:srgbClr val="80BFB7"/>
                </a:solidFill>
              </a:defRPr>
            </a:lvl5pPr>
            <a:lvl6pPr lvl="5">
              <a:buNone/>
              <a:defRPr>
                <a:solidFill>
                  <a:srgbClr val="80BFB7"/>
                </a:solidFill>
              </a:defRPr>
            </a:lvl6pPr>
            <a:lvl7pPr lvl="6">
              <a:buNone/>
              <a:defRPr>
                <a:solidFill>
                  <a:srgbClr val="80BFB7"/>
                </a:solidFill>
              </a:defRPr>
            </a:lvl7pPr>
            <a:lvl8pPr lvl="7">
              <a:buNone/>
              <a:defRPr>
                <a:solidFill>
                  <a:srgbClr val="80BFB7"/>
                </a:solidFill>
              </a:defRPr>
            </a:lvl8pPr>
            <a:lvl9pPr lvl="8">
              <a:buNone/>
              <a:defRPr>
                <a:solidFill>
                  <a:srgbClr val="80BFB7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4682729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4682729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FFCA3-5C7E-4516-9799-FD456094AA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1348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513285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513285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4682729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4682729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F64F-0564-4498-B85E-D975491AB2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374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6" r:id="rId6"/>
    <p:sldLayoutId id="2147483657" r:id="rId7"/>
    <p:sldLayoutId id="2147483660" r:id="rId8"/>
    <p:sldLayoutId id="2147483661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733" name="Shape 20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4" name="Google Shape;201734;p1"/>
          <p:cNvSpPr txBox="1"/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Cell Injury and Necrosis-3</a:t>
            </a:r>
            <a:endParaRPr/>
          </a:p>
        </p:txBody>
      </p:sp>
      <p:pic>
        <p:nvPicPr>
          <p:cNvPr id="201735" name="Google Shape;20173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9768" y="1851670"/>
            <a:ext cx="3566434" cy="2677621"/>
          </a:xfrm>
          <a:prstGeom prst="rect">
            <a:avLst/>
          </a:prstGeom>
          <a:noFill/>
          <a:ln>
            <a:noFill/>
          </a:ln>
        </p:spPr>
      </p:pic>
      <p:sp>
        <p:nvSpPr>
          <p:cNvPr id="201736" name="Google Shape;201736;p1"/>
          <p:cNvSpPr/>
          <p:nvPr/>
        </p:nvSpPr>
        <p:spPr>
          <a:xfrm>
            <a:off x="1043608" y="3939902"/>
            <a:ext cx="3888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Ghadeer Hayel, MD                          </a:t>
            </a:r>
            <a:r>
              <a:rPr lang="en-US">
                <a:solidFill>
                  <a:srgbClr val="BFBFBF"/>
                </a:solidFill>
              </a:rPr>
              <a:t>21</a:t>
            </a:r>
            <a:r>
              <a:rPr b="0" i="0" lang="en-US" sz="14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/10/2</a:t>
            </a:r>
            <a:r>
              <a:rPr lang="en-US">
                <a:solidFill>
                  <a:srgbClr val="BFBFBF"/>
                </a:solidFill>
              </a:rPr>
              <a:t>020</a:t>
            </a:r>
            <a:endParaRPr b="0" i="0" sz="1400" u="none" cap="none" strike="noStrik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1" y="195486"/>
            <a:ext cx="6761100" cy="785392"/>
          </a:xfrm>
        </p:spPr>
        <p:txBody>
          <a:bodyPr/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Intrinsic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pathway; mitochondrial pathway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78966" y="2067694"/>
            <a:ext cx="3312368" cy="2664296"/>
          </a:xfrm>
          <a:noFill/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/>
          <a:lstStyle/>
          <a:p>
            <a:pPr marL="127000" indent="0"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proapoptotic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/>
              <a:t>members of the family are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Bax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27000" indent="0"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Activated by BH3 proteins </a:t>
            </a:r>
            <a:r>
              <a:rPr lang="en-US" sz="1800" dirty="0"/>
              <a:t>(sensor) </a:t>
            </a:r>
            <a:endParaRPr lang="en-US" sz="1800" dirty="0" smtClean="0"/>
          </a:p>
          <a:p>
            <a:pPr marL="127000" indent="0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stimulated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dimerize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 into mitochondrial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 channels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cytochrome c escapes into cytosol</a:t>
            </a:r>
          </a:p>
          <a:p>
            <a:pPr marL="127000" indent="0"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398677" y="2067694"/>
            <a:ext cx="3312368" cy="2682690"/>
          </a:xfrm>
          <a:ln>
            <a:solidFill>
              <a:srgbClr val="0070C0"/>
            </a:solidFill>
          </a:ln>
        </p:spPr>
        <p:txBody>
          <a:bodyPr/>
          <a:lstStyle/>
          <a:p>
            <a:pPr marL="127000" indent="0"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Antiapoptotic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/>
              <a:t>members are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BCL-2 &amp; BCL-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xL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7000" indent="0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dirty="0" smtClean="0"/>
              <a:t>produced </a:t>
            </a:r>
            <a:r>
              <a:rPr lang="en-US" sz="1800" dirty="0"/>
              <a:t>in response </a:t>
            </a:r>
            <a:r>
              <a:rPr lang="en-US" sz="1800" dirty="0" smtClean="0"/>
              <a:t>to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survival signals</a:t>
            </a:r>
            <a:r>
              <a:rPr lang="en-US" sz="1800" dirty="0" smtClean="0"/>
              <a:t>.</a:t>
            </a:r>
          </a:p>
          <a:p>
            <a:pPr marL="127000" indent="0"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1800" dirty="0" smtClean="0"/>
              <a:t> </a:t>
            </a:r>
            <a:r>
              <a:rPr lang="en-US" sz="1800" dirty="0"/>
              <a:t>maintain the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 of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mitochondrial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membranes</a:t>
            </a:r>
            <a:r>
              <a:rPr lang="en-US" sz="1800" dirty="0"/>
              <a:t> </a:t>
            </a:r>
            <a:r>
              <a:rPr lang="en-US" sz="1800" dirty="0" smtClean="0">
                <a:sym typeface="Wingdings" pitchFamily="2" charset="2"/>
              </a:rPr>
              <a:t> holding </a:t>
            </a:r>
            <a:r>
              <a:rPr lang="en-US" sz="1800" dirty="0" err="1" smtClean="0">
                <a:sym typeface="Wingdings" pitchFamily="2" charset="2"/>
              </a:rPr>
              <a:t>proapoptotic</a:t>
            </a:r>
            <a:r>
              <a:rPr lang="en-US" sz="1800" dirty="0" smtClean="0">
                <a:sym typeface="Wingdings" pitchFamily="2" charset="2"/>
              </a:rPr>
              <a:t> in check.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7000" indent="0">
              <a:buNone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1150689" y="1167594"/>
            <a:ext cx="5688632" cy="7021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7000" indent="0">
              <a:spcBef>
                <a:spcPts val="600"/>
              </a:spcBef>
              <a:buClr>
                <a:srgbClr val="D3EBD5"/>
              </a:buClr>
              <a:buSzPts val="1600"/>
              <a:buFont typeface="Titillium Web Light"/>
              <a:buNone/>
              <a:defRPr sz="1800" b="1">
                <a:solidFill>
                  <a:srgbClr val="00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indent="-330200">
              <a:buClr>
                <a:srgbClr val="D3EBD5"/>
              </a:buClr>
              <a:buSzPts val="1600"/>
              <a:buFont typeface="Titillium Web Light"/>
              <a:buChar char="▫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indent="-330200">
              <a:buClr>
                <a:srgbClr val="D3EBD5"/>
              </a:buClr>
              <a:buSzPts val="1600"/>
              <a:buFont typeface="Titillium Web Light"/>
              <a:buChar char="▫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indent="-330200">
              <a:buClr>
                <a:srgbClr val="D3EBD5"/>
              </a:buClr>
              <a:buSzPts val="1600"/>
              <a:buFont typeface="Titillium Web Light"/>
              <a:buChar char="▫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indent="-330200">
              <a:buClr>
                <a:srgbClr val="D3EBD5"/>
              </a:buClr>
              <a:buSzPts val="1600"/>
              <a:buFont typeface="Titillium Web Light"/>
              <a:buChar char="▫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indent="-330200">
              <a:buClr>
                <a:srgbClr val="D3EBD5"/>
              </a:buClr>
              <a:buSzPts val="1600"/>
              <a:buFont typeface="Titillium Web Light"/>
              <a:buChar char="▫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indent="-330200">
              <a:buClr>
                <a:srgbClr val="D3EBD5"/>
              </a:buClr>
              <a:buSzPts val="1600"/>
              <a:buFont typeface="Titillium Web Light"/>
              <a:buChar char="●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indent="-330200">
              <a:buClr>
                <a:srgbClr val="D3EBD5"/>
              </a:buClr>
              <a:buSzPts val="1600"/>
              <a:buFont typeface="Titillium Web Light"/>
              <a:buChar char="○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indent="-330200">
              <a:buClr>
                <a:srgbClr val="D3EBD5"/>
              </a:buClr>
              <a:buSzPts val="1600"/>
              <a:buFont typeface="Titillium Web Light"/>
              <a:buChar char="■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r>
              <a:rPr lang="en-US" dirty="0"/>
              <a:t>A family of more than 20 proteins (prototype is Bcl-2) controls the permeability of mitochondria.</a:t>
            </a:r>
          </a:p>
        </p:txBody>
      </p:sp>
      <p:sp>
        <p:nvSpPr>
          <p:cNvPr id="9" name="Left-Right-Up Arrow 8"/>
          <p:cNvSpPr/>
          <p:nvPr/>
        </p:nvSpPr>
        <p:spPr>
          <a:xfrm>
            <a:off x="3591334" y="1869748"/>
            <a:ext cx="807343" cy="86757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6761100" cy="857400"/>
          </a:xfrm>
        </p:spPr>
        <p:txBody>
          <a:bodyPr/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Extrinsic pathway; death receptor pathway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3598"/>
            <a:ext cx="3240360" cy="3094200"/>
          </a:xfrm>
        </p:spPr>
        <p:txBody>
          <a:bodyPr/>
          <a:lstStyle/>
          <a:p>
            <a:pPr marL="127000" indent="0">
              <a:buNone/>
            </a:pPr>
            <a:r>
              <a:rPr lang="en-US" sz="1800" b="1" dirty="0" smtClean="0"/>
              <a:t>+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umor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necrosis factor (TNF) </a:t>
            </a:r>
            <a:r>
              <a:rPr lang="en-US" sz="1800" dirty="0" smtClean="0"/>
              <a:t>receptor family.</a:t>
            </a:r>
          </a:p>
          <a:p>
            <a:pPr marL="127000" indent="0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dirty="0"/>
              <a:t>The prototypic death receptors are the </a:t>
            </a:r>
            <a:r>
              <a:rPr lang="en-US" sz="1800" b="1" dirty="0"/>
              <a:t>type I </a:t>
            </a:r>
            <a:r>
              <a:rPr lang="en-US" sz="1800" b="1" dirty="0" smtClean="0"/>
              <a:t>TNF </a:t>
            </a:r>
            <a:r>
              <a:rPr lang="en-US" sz="1800" dirty="0" smtClean="0"/>
              <a:t>receptor &amp; </a:t>
            </a:r>
            <a:r>
              <a:rPr lang="en-US" sz="1800" b="1" dirty="0" smtClean="0"/>
              <a:t>Fas </a:t>
            </a:r>
            <a:r>
              <a:rPr lang="en-US" sz="1800" b="1" dirty="0"/>
              <a:t>(CD95</a:t>
            </a:r>
            <a:r>
              <a:rPr lang="en-US" sz="1800" b="1" dirty="0" smtClean="0"/>
              <a:t>).</a:t>
            </a:r>
          </a:p>
          <a:p>
            <a:pPr marL="127000" indent="0"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dirty="0" smtClean="0"/>
              <a:t>contain a cytoplasmic </a:t>
            </a:r>
            <a:r>
              <a:rPr lang="en-US" sz="1800" dirty="0"/>
              <a:t>regions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/>
              <a:t>“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domain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</a:t>
            </a:r>
          </a:p>
          <a:p>
            <a:pPr marL="127000" indent="0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 ligand (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FasL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800" dirty="0"/>
              <a:t> </a:t>
            </a:r>
            <a:r>
              <a:rPr lang="en-US" sz="1800" dirty="0" smtClean="0"/>
              <a:t>: membrane protein </a:t>
            </a:r>
            <a:r>
              <a:rPr lang="en-US" sz="1800" dirty="0"/>
              <a:t>expressed </a:t>
            </a:r>
            <a:r>
              <a:rPr lang="en-US" sz="1800" dirty="0" smtClean="0"/>
              <a:t>on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activated T lymphocytes</a:t>
            </a:r>
            <a:r>
              <a:rPr lang="en-US" sz="1800" dirty="0" smtClean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563888" y="1707654"/>
            <a:ext cx="2179200" cy="3094200"/>
          </a:xfrm>
        </p:spPr>
        <p:txBody>
          <a:bodyPr/>
          <a:lstStyle/>
          <a:p>
            <a:pPr marL="127000" indent="0">
              <a:buNone/>
            </a:pPr>
            <a:r>
              <a:rPr lang="en-US" sz="1800" dirty="0"/>
              <a:t>+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cells </a:t>
            </a:r>
            <a:r>
              <a:rPr lang="en-US" sz="1800" dirty="0"/>
              <a:t>recognize </a:t>
            </a:r>
            <a:r>
              <a:rPr lang="en-US" sz="1800" dirty="0" err="1"/>
              <a:t>fas</a:t>
            </a:r>
            <a:r>
              <a:rPr lang="en-US" sz="1800" dirty="0"/>
              <a:t> expressing target , </a:t>
            </a:r>
            <a:r>
              <a:rPr lang="en-US" sz="1800" dirty="0" err="1"/>
              <a:t>fas</a:t>
            </a:r>
            <a:r>
              <a:rPr lang="en-US" sz="1800" dirty="0"/>
              <a:t> molecules are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linked </a:t>
            </a:r>
            <a:r>
              <a:rPr lang="en-US" sz="1800" dirty="0"/>
              <a:t>by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fasL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/>
              <a:t>to activate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caspase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2" t="6729" b="5307"/>
          <a:stretch/>
        </p:blipFill>
        <p:spPr>
          <a:xfrm>
            <a:off x="5652120" y="555526"/>
            <a:ext cx="3024336" cy="40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FFCA3-5C7E-4516-9799-FD456094AA88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47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45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6761100" cy="8574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Either pathway: 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1059582"/>
            <a:ext cx="4680520" cy="3672408"/>
          </a:xfrm>
        </p:spPr>
        <p:txBody>
          <a:bodyPr/>
          <a:lstStyle/>
          <a:p>
            <a:r>
              <a:rPr lang="en-US" sz="2000" dirty="0"/>
              <a:t>A</a:t>
            </a:r>
            <a:r>
              <a:rPr lang="en-US" sz="2000" dirty="0" smtClean="0"/>
              <a:t>fter </a:t>
            </a:r>
            <a:r>
              <a:rPr lang="en-US" sz="2000" dirty="0"/>
              <a:t>caspase-9 or caspase-8 is </a:t>
            </a:r>
            <a:r>
              <a:rPr lang="en-US" sz="2000" dirty="0" smtClean="0"/>
              <a:t>activated </a:t>
            </a:r>
            <a:r>
              <a:rPr lang="en-US" sz="2000" dirty="0" smtClean="0">
                <a:sym typeface="Wingdings" pitchFamily="2" charset="2"/>
              </a:rPr>
              <a:t> i</a:t>
            </a:r>
            <a:r>
              <a:rPr lang="en-US" sz="2000" dirty="0" smtClean="0"/>
              <a:t>t </a:t>
            </a:r>
            <a:r>
              <a:rPr lang="en-US" sz="2000" dirty="0"/>
              <a:t>cleaves </a:t>
            </a:r>
            <a:r>
              <a:rPr lang="en-US" sz="2000" dirty="0" smtClean="0"/>
              <a:t>&amp; thereby </a:t>
            </a:r>
            <a:r>
              <a:rPr lang="en-US" sz="2000" dirty="0"/>
              <a:t>activates </a:t>
            </a:r>
            <a:r>
              <a:rPr lang="en-US" sz="2000" dirty="0" smtClean="0"/>
              <a:t>additional </a:t>
            </a:r>
            <a:r>
              <a:rPr lang="en-US" sz="2000" dirty="0" err="1" smtClean="0"/>
              <a:t>caspases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that </a:t>
            </a:r>
            <a:r>
              <a:rPr lang="en-US" sz="2000" dirty="0"/>
              <a:t>cleave numerous </a:t>
            </a:r>
            <a:r>
              <a:rPr lang="en-US" sz="2000" dirty="0" smtClean="0"/>
              <a:t>targets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smtClean="0"/>
              <a:t>activate </a:t>
            </a:r>
            <a:r>
              <a:rPr lang="en-US" sz="2000" dirty="0"/>
              <a:t>enzymes that degrade the cells’ proteins </a:t>
            </a:r>
            <a:r>
              <a:rPr lang="en-US" sz="2000" dirty="0" smtClean="0"/>
              <a:t>&amp; nucleus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end result is the characteristic cellular </a:t>
            </a:r>
            <a:r>
              <a:rPr lang="en-US" sz="2000" dirty="0" smtClean="0"/>
              <a:t>fragmentation of </a:t>
            </a:r>
            <a:r>
              <a:rPr lang="en-US" sz="2000" dirty="0"/>
              <a:t>apoptosis.</a:t>
            </a: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2052" name="Picture 4" descr="Image result for apoptosis pathology pathw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1"/>
          <a:stretch/>
        </p:blipFill>
        <p:spPr bwMode="auto">
          <a:xfrm>
            <a:off x="4572000" y="771550"/>
            <a:ext cx="438033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752" y="267494"/>
            <a:ext cx="5396700" cy="1159800"/>
          </a:xfrm>
        </p:spPr>
        <p:txBody>
          <a:bodyPr/>
          <a:lstStyle/>
          <a:p>
            <a:r>
              <a:rPr lang="en-US" sz="3600" b="1" dirty="0"/>
              <a:t>Clearance of apoptotic cells.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3082" y="950483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40000"/>
                  <a:lumOff val="60000"/>
                </a:schemeClr>
              </a:buClr>
              <a:buFont typeface="Wingdings" pitchFamily="2" charset="2"/>
              <a:buChar char="ü"/>
            </a:pPr>
            <a:r>
              <a:rPr lang="en-US" sz="2000" b="1" dirty="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rPr>
              <a:t>entice phagocytes by producing a number of</a:t>
            </a:r>
          </a:p>
          <a:p>
            <a:r>
              <a:rPr lang="en-US" sz="2000" b="1" dirty="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rPr>
              <a:t>“eat-me” </a:t>
            </a:r>
            <a:r>
              <a:rPr lang="en-US" sz="2000" b="1" u="sng" dirty="0" smtClean="0">
                <a:solidFill>
                  <a:srgbClr val="80BF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Light"/>
                <a:ea typeface="Dosis Light"/>
                <a:cs typeface="Dosis Light"/>
                <a:sym typeface="Dosis Light"/>
              </a:rPr>
              <a:t>signals:</a:t>
            </a:r>
          </a:p>
          <a:p>
            <a:r>
              <a:rPr lang="en-US" sz="2000" b="1" dirty="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2000" b="1" dirty="0" smtClean="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2000" b="1" dirty="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rPr>
              <a:t>+ </a:t>
            </a:r>
            <a:r>
              <a:rPr lang="en-US" sz="2000" b="1" dirty="0">
                <a:solidFill>
                  <a:srgbClr val="80BFB7"/>
                </a:solidFill>
                <a:latin typeface="Dosis Light"/>
                <a:ea typeface="Dosis Light"/>
                <a:cs typeface="Dosis Light"/>
              </a:rPr>
              <a:t>“flips” phospholipid to the outer leaflet, </a:t>
            </a:r>
            <a:r>
              <a:rPr lang="en-US" sz="2000" b="1" dirty="0" smtClean="0">
                <a:solidFill>
                  <a:srgbClr val="80BFB7"/>
                </a:solidFill>
                <a:latin typeface="Dosis Light"/>
                <a:ea typeface="Dosis Light"/>
                <a:cs typeface="Dosis Light"/>
              </a:rPr>
              <a:t>expose  </a:t>
            </a:r>
            <a:r>
              <a:rPr lang="en-US" sz="2000" b="1" dirty="0" err="1" smtClean="0">
                <a:solidFill>
                  <a:srgbClr val="80BFB7"/>
                </a:solidFill>
                <a:latin typeface="Dosis Light"/>
                <a:ea typeface="Dosis Light"/>
                <a:cs typeface="Dosis Light"/>
              </a:rPr>
              <a:t>phosphatidylserine</a:t>
            </a:r>
            <a:r>
              <a:rPr lang="en-US" sz="2000" b="1" dirty="0">
                <a:solidFill>
                  <a:srgbClr val="80BFB7"/>
                </a:solidFill>
                <a:latin typeface="Dosis Light"/>
                <a:ea typeface="Dosis Light"/>
                <a:cs typeface="Dosis Light"/>
              </a:rPr>
              <a:t>.</a:t>
            </a:r>
          </a:p>
          <a:p>
            <a:r>
              <a:rPr lang="en-US" sz="2000" b="1" dirty="0" smtClean="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rPr>
              <a:t>  + </a:t>
            </a:r>
            <a:r>
              <a:rPr lang="en-US" sz="2000" b="1" dirty="0">
                <a:solidFill>
                  <a:srgbClr val="80BFB7"/>
                </a:solidFill>
                <a:latin typeface="Dosis Light"/>
                <a:ea typeface="Dosis Light"/>
                <a:cs typeface="Dosis Light"/>
              </a:rPr>
              <a:t>secrete soluble factors that recruit </a:t>
            </a:r>
            <a:r>
              <a:rPr lang="en-US" sz="2000" b="1" dirty="0" smtClean="0">
                <a:solidFill>
                  <a:srgbClr val="80BFB7"/>
                </a:solidFill>
                <a:latin typeface="Dosis Light"/>
                <a:ea typeface="Dosis Light"/>
                <a:cs typeface="Dosis Light"/>
              </a:rPr>
              <a:t>phagocytes.</a:t>
            </a:r>
          </a:p>
          <a:p>
            <a:pPr marL="342900" indent="-342900">
              <a:buClr>
                <a:schemeClr val="accent4">
                  <a:lumMod val="20000"/>
                  <a:lumOff val="80000"/>
                </a:schemeClr>
              </a:buCl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80BFB7"/>
                </a:solidFill>
                <a:latin typeface="Dosis Light"/>
                <a:ea typeface="Dosis Light"/>
                <a:cs typeface="Dosis Light"/>
              </a:rPr>
              <a:t>Happens before the cells </a:t>
            </a:r>
            <a:r>
              <a:rPr lang="en-US" sz="2000" b="1" dirty="0">
                <a:solidFill>
                  <a:srgbClr val="80BFB7"/>
                </a:solidFill>
                <a:latin typeface="Dosis Light"/>
                <a:ea typeface="Dosis Light"/>
                <a:cs typeface="Dosis Light"/>
              </a:rPr>
              <a:t>undergo membrane damage and release their </a:t>
            </a:r>
            <a:r>
              <a:rPr lang="en-US" sz="2000" b="1" dirty="0" smtClean="0">
                <a:solidFill>
                  <a:srgbClr val="80BFB7"/>
                </a:solidFill>
                <a:latin typeface="Dosis Light"/>
                <a:ea typeface="Dosis Light"/>
                <a:cs typeface="Dosis Light"/>
              </a:rPr>
              <a:t>contents… So no inflammation! </a:t>
            </a:r>
            <a:endParaRPr lang="en-US" sz="2000" b="1" dirty="0">
              <a:solidFill>
                <a:srgbClr val="80BFB7"/>
              </a:solidFill>
              <a:latin typeface="Dosis Light"/>
              <a:ea typeface="Dosis Light"/>
              <a:cs typeface="Dosis Light"/>
              <a:sym typeface="Dosis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60316"/>
            <a:ext cx="6629400" cy="22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7494"/>
            <a:ext cx="6761100" cy="857400"/>
          </a:xfrm>
        </p:spPr>
        <p:txBody>
          <a:bodyPr lIns="90488" tIns="44450" rIns="90488" bIns="44450" anchor="ctr"/>
          <a:lstStyle/>
          <a:p>
            <a:pPr eaLnBrk="1" hangingPunct="1"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Morphology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90366"/>
            <a:ext cx="4536504" cy="2980500"/>
          </a:xfrm>
        </p:spPr>
        <p:txBody>
          <a:bodyPr lIns="90488" tIns="44450" rIns="90488" bIns="44450"/>
          <a:lstStyle/>
          <a:p>
            <a:pPr lvl="1" eaLnBrk="1" hangingPunct="1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altLang="en-US" sz="2000" dirty="0" smtClean="0"/>
              <a:t>Involves single cells or small clusters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altLang="en-US" sz="2000" dirty="0" smtClean="0"/>
              <a:t>Cells shrink rapidly, retain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intact plasma membrane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altLang="en-US" sz="2000" dirty="0" smtClean="0"/>
              <a:t>Formation of cytoplasmic buds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altLang="en-US" sz="2000" dirty="0" smtClean="0"/>
              <a:t>Fragmentation into </a:t>
            </a:r>
            <a:r>
              <a:rPr lang="en-US" altLang="en-US" sz="2000" b="1" dirty="0" smtClean="0"/>
              <a:t>apoptotic bodies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altLang="en-US" sz="2000" dirty="0" smtClean="0"/>
              <a:t>Apoptotic bodies phagocytized rapidly before inflammatory response</a:t>
            </a:r>
            <a:r>
              <a:rPr lang="en-US" altLang="en-US" sz="2000" dirty="0"/>
              <a:t>.</a:t>
            </a:r>
            <a:endParaRPr lang="en-US" alt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1470"/>
            <a:ext cx="3200632" cy="2515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2580616"/>
            <a:ext cx="3200632" cy="22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01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7494"/>
            <a:ext cx="8505479" cy="485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193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7494"/>
            <a:ext cx="6238633" cy="4744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7189511">
            <a:off x="-1355537" y="1784746"/>
            <a:ext cx="53667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Necrosis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Vs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Apoptosis</a:t>
            </a:r>
          </a:p>
        </p:txBody>
      </p:sp>
    </p:spTree>
    <p:extLst>
      <p:ext uri="{BB962C8B-B14F-4D97-AF65-F5344CB8AC3E}">
        <p14:creationId xmlns:p14="http://schemas.microsoft.com/office/powerpoint/2010/main" val="3445047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4036"/>
            <a:ext cx="6761100" cy="857400"/>
          </a:xfrm>
        </p:spPr>
        <p:txBody>
          <a:bodyPr/>
          <a:lstStyle/>
          <a:p>
            <a:r>
              <a:rPr lang="en-US" sz="2400" b="1" dirty="0"/>
              <a:t>Other Pathways of Cell </a:t>
            </a:r>
            <a:r>
              <a:rPr lang="en-US" sz="2400" b="1" dirty="0" smtClean="0"/>
              <a:t>Death: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987574"/>
            <a:ext cx="2736304" cy="3888432"/>
          </a:xfr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127000" indent="0">
              <a:buNone/>
            </a:pP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Necroptosis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F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eatures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of 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</a:rPr>
              <a:t>both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necrosis and apoptosis.</a:t>
            </a:r>
          </a:p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initiated by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engagement of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TNF receptors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receptor interacting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protein (RIP)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kinases are activated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initiating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 dissolution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of the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cell like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necrosis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987824" y="987574"/>
            <a:ext cx="2448272" cy="3888432"/>
          </a:xfr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127000" indent="0">
              <a:buNone/>
            </a:pP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Pyroptosis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dirty="0"/>
              <a:t>activation of a cytosolic danger-sensing protein </a:t>
            </a:r>
            <a:r>
              <a:rPr lang="en-US" sz="1800" dirty="0" smtClean="0"/>
              <a:t>complex called </a:t>
            </a:r>
            <a:r>
              <a:rPr lang="en-US" sz="1800" dirty="0"/>
              <a:t>the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inflammasome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1800" dirty="0" smtClean="0"/>
              <a:t>Greek</a:t>
            </a:r>
            <a:r>
              <a:rPr lang="en-US" sz="1800" dirty="0"/>
              <a:t>, </a:t>
            </a:r>
            <a:r>
              <a:rPr lang="en-US" sz="1800" i="1" dirty="0"/>
              <a:t>pyro </a:t>
            </a:r>
            <a:r>
              <a:rPr lang="en-US" sz="1800" dirty="0"/>
              <a:t>= </a:t>
            </a:r>
            <a:r>
              <a:rPr lang="en-US" sz="1800" dirty="0" smtClean="0"/>
              <a:t>fire</a:t>
            </a:r>
          </a:p>
          <a:p>
            <a:r>
              <a:rPr lang="en-US" sz="1800" dirty="0"/>
              <a:t>Used by infectious microbes </a:t>
            </a:r>
          </a:p>
          <a:p>
            <a:r>
              <a:rPr lang="en-US" sz="1800" dirty="0"/>
              <a:t>Fever + inflammation + apoptosis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5508104" y="987573"/>
            <a:ext cx="2376264" cy="3898751"/>
          </a:xfr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127000" indent="0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Autophagy</a:t>
            </a:r>
          </a:p>
          <a:p>
            <a:r>
              <a:rPr lang="en-US" sz="1800" b="1" dirty="0" smtClean="0"/>
              <a:t>(“</a:t>
            </a:r>
            <a:r>
              <a:rPr lang="en-US" sz="1800" b="1" dirty="0"/>
              <a:t>self-eating</a:t>
            </a:r>
            <a:r>
              <a:rPr lang="en-US" sz="1800" b="1" dirty="0" smtClean="0"/>
              <a:t>”)</a:t>
            </a:r>
          </a:p>
          <a:p>
            <a:r>
              <a:rPr lang="en-US" sz="1800" b="1" dirty="0" smtClean="0"/>
              <a:t>refers to </a:t>
            </a:r>
            <a:r>
              <a:rPr lang="en-US" sz="1800" b="1" dirty="0" err="1" smtClean="0"/>
              <a:t>lysosomal</a:t>
            </a:r>
            <a:r>
              <a:rPr lang="en-US" sz="1800" b="1" dirty="0" smtClean="0"/>
              <a:t> digestion</a:t>
            </a:r>
            <a:r>
              <a:rPr lang="en-US" sz="1800" b="1" dirty="0"/>
              <a:t> </a:t>
            </a:r>
            <a:r>
              <a:rPr lang="en-US" sz="1800" b="1" dirty="0" smtClean="0"/>
              <a:t>of </a:t>
            </a:r>
            <a:r>
              <a:rPr lang="en-US" sz="1800" b="1" dirty="0"/>
              <a:t>the cell’s own </a:t>
            </a:r>
            <a:r>
              <a:rPr lang="en-US" sz="1800" b="1" dirty="0" smtClean="0"/>
              <a:t>components.</a:t>
            </a:r>
          </a:p>
          <a:p>
            <a:r>
              <a:rPr lang="en-US" sz="1800" dirty="0" smtClean="0"/>
              <a:t>Nutrient deprivation</a:t>
            </a:r>
          </a:p>
          <a:p>
            <a:r>
              <a:rPr lang="en-US" sz="1800" dirty="0"/>
              <a:t>S</a:t>
            </a:r>
            <a:r>
              <a:rPr lang="en-US" sz="1800" dirty="0" smtClean="0"/>
              <a:t>urvival pathway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76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26"/>
            <a:ext cx="91440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18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478"/>
            <a:ext cx="5112568" cy="44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7" name="Google Shape;3877;p19"/>
          <p:cNvSpPr txBox="1">
            <a:spLocks noGrp="1"/>
          </p:cNvSpPr>
          <p:nvPr>
            <p:ph type="ctrTitle" idx="4294967295"/>
          </p:nvPr>
        </p:nvSpPr>
        <p:spPr>
          <a:xfrm>
            <a:off x="3923928" y="1575869"/>
            <a:ext cx="5495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smtClean="0">
                <a:solidFill>
                  <a:srgbClr val="D3EBD5"/>
                </a:solidFill>
              </a:rPr>
              <a:t>THANKS!</a:t>
            </a:r>
            <a:endParaRPr sz="7200" dirty="0">
              <a:solidFill>
                <a:srgbClr val="D3EBD5"/>
              </a:solidFill>
            </a:endParaRPr>
          </a:p>
        </p:txBody>
      </p:sp>
      <p:sp>
        <p:nvSpPr>
          <p:cNvPr id="3878" name="Google Shape;3878;p19"/>
          <p:cNvSpPr txBox="1">
            <a:spLocks noGrp="1"/>
          </p:cNvSpPr>
          <p:nvPr>
            <p:ph type="subTitle" idx="4294967295"/>
          </p:nvPr>
        </p:nvSpPr>
        <p:spPr>
          <a:xfrm>
            <a:off x="685800" y="3487750"/>
            <a:ext cx="5495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80BFB7"/>
                </a:solidFill>
              </a:rPr>
              <a:t>FEEL FREE TO ASK NOW, before it is too late </a:t>
            </a:r>
            <a:r>
              <a:rPr lang="en" dirty="0" smtClean="0">
                <a:solidFill>
                  <a:srgbClr val="80BFB7"/>
                </a:solidFill>
                <a:sym typeface="Wingdings" pitchFamily="2" charset="2"/>
              </a:rPr>
              <a:t></a:t>
            </a:r>
            <a:endParaRPr dirty="0">
              <a:solidFill>
                <a:srgbClr val="80BFB7"/>
              </a:solidFill>
            </a:endParaRPr>
          </a:p>
        </p:txBody>
      </p:sp>
      <p:sp>
        <p:nvSpPr>
          <p:cNvPr id="3879" name="Google Shape;3879;p19"/>
          <p:cNvSpPr/>
          <p:nvPr/>
        </p:nvSpPr>
        <p:spPr>
          <a:xfrm>
            <a:off x="2347313" y="2155769"/>
            <a:ext cx="270850" cy="25861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9"/>
          <p:cNvGrpSpPr/>
          <p:nvPr/>
        </p:nvGrpSpPr>
        <p:grpSpPr>
          <a:xfrm>
            <a:off x="2011275" y="703738"/>
            <a:ext cx="1160371" cy="1160688"/>
            <a:chOff x="6654650" y="3665275"/>
            <a:chExt cx="409100" cy="409125"/>
          </a:xfrm>
        </p:grpSpPr>
        <p:sp>
          <p:nvSpPr>
            <p:cNvPr id="3881" name="Google Shape;3881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3" name="Google Shape;3883;p19"/>
          <p:cNvGrpSpPr/>
          <p:nvPr/>
        </p:nvGrpSpPr>
        <p:grpSpPr>
          <a:xfrm rot="1057001">
            <a:off x="892483" y="1616446"/>
            <a:ext cx="766645" cy="766759"/>
            <a:chOff x="570875" y="4322250"/>
            <a:chExt cx="443300" cy="443325"/>
          </a:xfrm>
        </p:grpSpPr>
        <p:sp>
          <p:nvSpPr>
            <p:cNvPr id="3884" name="Google Shape;3884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8" name="Google Shape;3888;p19"/>
          <p:cNvSpPr/>
          <p:nvPr/>
        </p:nvSpPr>
        <p:spPr>
          <a:xfrm rot="2466991">
            <a:off x="978868" y="928441"/>
            <a:ext cx="376301" cy="3593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19"/>
          <p:cNvSpPr/>
          <p:nvPr/>
        </p:nvSpPr>
        <p:spPr>
          <a:xfrm rot="-1609377">
            <a:off x="1529232" y="1154513"/>
            <a:ext cx="270839" cy="25860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19"/>
          <p:cNvSpPr/>
          <p:nvPr/>
        </p:nvSpPr>
        <p:spPr>
          <a:xfrm rot="2925705">
            <a:off x="3171263" y="1359369"/>
            <a:ext cx="202799" cy="19364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19"/>
          <p:cNvSpPr/>
          <p:nvPr/>
        </p:nvSpPr>
        <p:spPr>
          <a:xfrm rot="-1609197">
            <a:off x="2135091" y="394613"/>
            <a:ext cx="182676" cy="1744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1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8" name="Google Shape;4039;p36"/>
          <p:cNvSpPr txBox="1">
            <a:spLocks/>
          </p:cNvSpPr>
          <p:nvPr/>
        </p:nvSpPr>
        <p:spPr>
          <a:xfrm>
            <a:off x="701064" y="2859782"/>
            <a:ext cx="48639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indent="0">
              <a:buFont typeface="Titillium Web Light"/>
              <a:buNone/>
            </a:pPr>
            <a:r>
              <a:rPr lang="en-US" sz="3600" smtClean="0">
                <a:solidFill>
                  <a:srgbClr val="D3EBD5"/>
                </a:solidFill>
                <a:highlight>
                  <a:srgbClr val="01597F"/>
                </a:highlight>
              </a:rPr>
              <a:t>Any questions?</a:t>
            </a:r>
            <a:endParaRPr lang="en-US" sz="3600" dirty="0">
              <a:solidFill>
                <a:srgbClr val="D3EBD5"/>
              </a:solidFill>
              <a:highlight>
                <a:srgbClr val="01597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5268900" cy="1030143"/>
          </a:xfrm>
        </p:spPr>
        <p:txBody>
          <a:bodyPr/>
          <a:lstStyle/>
          <a:p>
            <a:r>
              <a:rPr lang="en-US" dirty="0"/>
              <a:t>Apoptosis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244319"/>
            <a:ext cx="4680520" cy="3672408"/>
          </a:xfrm>
        </p:spPr>
        <p:txBody>
          <a:bodyPr/>
          <a:lstStyle/>
          <a:p>
            <a:pPr marL="0" lvl="1" indent="0">
              <a:spcBef>
                <a:spcPts val="600"/>
              </a:spcBef>
              <a:buSzPts val="2400"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+ Apoptosis - suicide - programmed cell death- regulated cell death.</a:t>
            </a:r>
          </a:p>
          <a:p>
            <a:pPr marL="0" indent="0">
              <a:spcBef>
                <a:spcPts val="600"/>
              </a:spcBef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+ is a pathway of cell death in which cells activate enzymes that degrade the cells’ own nuclear DNA and nuclear and cytoplasmic proteins.</a:t>
            </a:r>
          </a:p>
          <a:p>
            <a:pPr marL="0" indent="0">
              <a:spcBef>
                <a:spcPts val="600"/>
              </a:spcBef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+ Apoptosis = “falling off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”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Greek</a:t>
            </a:r>
            <a:endParaRPr lang="en-US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600"/>
              </a:spcBef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+ Can be pathologic and physiologic</a:t>
            </a:r>
          </a:p>
          <a:p>
            <a:pPr marL="0" indent="0">
              <a:spcBef>
                <a:spcPts val="600"/>
              </a:spcBef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+ </a:t>
            </a:r>
            <a:r>
              <a:rPr lang="en-US" sz="2200" dirty="0">
                <a:solidFill>
                  <a:srgbClr val="7030A0"/>
                </a:solidFill>
              </a:rPr>
              <a:t>Doesn’t elicit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inflammation.</a:t>
            </a:r>
          </a:p>
        </p:txBody>
      </p:sp>
      <p:pic>
        <p:nvPicPr>
          <p:cNvPr id="5" name="Picture 2" descr="0010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6"/>
          <a:stretch/>
        </p:blipFill>
        <p:spPr bwMode="auto">
          <a:xfrm>
            <a:off x="4788024" y="411510"/>
            <a:ext cx="3968468" cy="43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8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23478"/>
            <a:ext cx="6761100" cy="857400"/>
          </a:xfrm>
        </p:spPr>
        <p:txBody>
          <a:bodyPr/>
          <a:lstStyle/>
          <a:p>
            <a:r>
              <a:rPr lang="en-US" dirty="0" smtClean="0"/>
              <a:t>Can be physiologic: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7574"/>
            <a:ext cx="6940760" cy="406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7504" y="195486"/>
            <a:ext cx="6761100" cy="2980500"/>
          </a:xfrm>
        </p:spPr>
        <p:txBody>
          <a:bodyPr/>
          <a:lstStyle/>
          <a:p>
            <a:pPr marL="76200" lvl="2" indent="0">
              <a:spcBef>
                <a:spcPts val="600"/>
              </a:spcBef>
              <a:buNone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During </a:t>
            </a:r>
            <a:r>
              <a:rPr lang="en-US" alt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embryogenesis</a:t>
            </a:r>
            <a:r>
              <a:rPr lang="en-US" altLang="en-US" sz="1800" dirty="0"/>
              <a:t> (implantation, organogenesis, developmental involution, separation of digits in limb development)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4" descr="18_18_sculpts_digi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5" t="27246" r="10093" b="28671"/>
          <a:stretch/>
        </p:blipFill>
        <p:spPr bwMode="auto">
          <a:xfrm>
            <a:off x="539552" y="915566"/>
            <a:ext cx="5962262" cy="247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18_19_tadpole_fr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8" t="34015" r="4559" b="35238"/>
          <a:stretch/>
        </p:blipFill>
        <p:spPr bwMode="auto">
          <a:xfrm>
            <a:off x="4099181" y="3690207"/>
            <a:ext cx="4805265" cy="130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7462" y="3690207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3B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tillium Web Light"/>
                <a:ea typeface="Titillium Web Light"/>
                <a:cs typeface="Titillium Web Light"/>
                <a:sym typeface="Titillium Web Light"/>
              </a:rPr>
              <a:t>in adult multicellular organisms cell death is a regular occurrence. In humans EACH </a:t>
            </a:r>
            <a:r>
              <a:rPr lang="en-US" sz="1800" dirty="0" smtClean="0">
                <a:solidFill>
                  <a:srgbClr val="003B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tillium Web Light"/>
                <a:ea typeface="Titillium Web Light"/>
                <a:cs typeface="Titillium Web Light"/>
                <a:sym typeface="Titillium Web Light"/>
              </a:rPr>
              <a:t>HOUR!!</a:t>
            </a:r>
            <a:endParaRPr lang="en-US" sz="1800" dirty="0">
              <a:solidFill>
                <a:srgbClr val="003B5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</p:spTree>
    <p:extLst>
      <p:ext uri="{BB962C8B-B14F-4D97-AF65-F5344CB8AC3E}">
        <p14:creationId xmlns:p14="http://schemas.microsoft.com/office/powerpoint/2010/main" val="318191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23478"/>
            <a:ext cx="6761100" cy="857400"/>
          </a:xfrm>
        </p:spPr>
        <p:txBody>
          <a:bodyPr/>
          <a:lstStyle/>
          <a:p>
            <a:r>
              <a:rPr lang="en-US" dirty="0" smtClean="0"/>
              <a:t>Can be pathologic: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9581"/>
            <a:ext cx="7173327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323528" y="365698"/>
            <a:ext cx="72728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+ The plasma membrane remains intact.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+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Apoptotic bodies 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(contain portions of the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cytoplasm and nucleus) become targets for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phagocytosis before their contents leak out.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+ Normally, there is a biochemical pathways that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control the balance of death- and survival-inducing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signals..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49288" y="3075806"/>
            <a:ext cx="6903437" cy="15403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19100" indent="-3429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Apoptosis is regulated by this pathways 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Activation of enzymes called </a:t>
            </a:r>
            <a:r>
              <a:rPr lang="en-US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caspases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through two main pathways:</a:t>
            </a:r>
          </a:p>
          <a:p>
            <a:pPr marL="76200"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1- Mitochondrial pathway (intrinsic)</a:t>
            </a:r>
          </a:p>
          <a:p>
            <a:pPr marL="76200"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2- Death receptor pathway (extrinsic)</a:t>
            </a:r>
          </a:p>
        </p:txBody>
      </p:sp>
    </p:spTree>
    <p:extLst>
      <p:ext uri="{BB962C8B-B14F-4D97-AF65-F5344CB8AC3E}">
        <p14:creationId xmlns:p14="http://schemas.microsoft.com/office/powerpoint/2010/main" val="29087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6761100" cy="785392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Intrinsic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pathway; mitochondrial pathway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87574"/>
            <a:ext cx="6984776" cy="2304256"/>
          </a:xfrm>
        </p:spPr>
        <p:txBody>
          <a:bodyPr/>
          <a:lstStyle/>
          <a:p>
            <a:pPr marL="127000" indent="0">
              <a:buNone/>
            </a:pPr>
            <a:r>
              <a:rPr lang="en-US" sz="2200" b="1" dirty="0" smtClean="0"/>
              <a:t>+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physiologic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pathologic situations.</a:t>
            </a:r>
          </a:p>
          <a:p>
            <a:pPr marL="127000" indent="0">
              <a:buNone/>
            </a:pPr>
            <a:r>
              <a:rPr lang="en-US" sz="2200" b="1" dirty="0" smtClean="0"/>
              <a:t>+ </a:t>
            </a:r>
            <a:r>
              <a:rPr lang="en-US" sz="2200" b="1" dirty="0"/>
              <a:t>M</a:t>
            </a:r>
            <a:r>
              <a:rPr lang="en-US" sz="2200" b="1" dirty="0" smtClean="0"/>
              <a:t>itochondria </a:t>
            </a:r>
            <a:r>
              <a:rPr lang="en-US" sz="2200" dirty="0" smtClean="0"/>
              <a:t>contain several proteins capable of inducing apoptosis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ytochrome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7000" indent="0">
              <a:buNone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↑ mitochondrial permeability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2200" dirty="0"/>
              <a:t>permeable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/>
              <a:t>membrane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</a:t>
            </a:r>
            <a:r>
              <a:rPr lang="en-US" sz="2200" dirty="0"/>
              <a:t>cytochrome c </a:t>
            </a:r>
            <a:r>
              <a:rPr lang="en-US" sz="2200" dirty="0" smtClean="0"/>
              <a:t>leaks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triggering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caspase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</a:t>
            </a:r>
            <a:r>
              <a:rPr lang="en-US" sz="2200" dirty="0" smtClean="0"/>
              <a:t> 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activate apoptosis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1026" name="Picture 2" descr="Image result for permeability apoptosis cytocrome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03798"/>
            <a:ext cx="41434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6761100" cy="785392"/>
          </a:xfrm>
        </p:spPr>
        <p:txBody>
          <a:bodyPr/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Intrinsic pathway; mitochondrial pathway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347614"/>
            <a:ext cx="6840760" cy="345424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002060"/>
              </a:buClr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BH3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</a:t>
            </a:r>
            <a:r>
              <a:rPr lang="en-US" sz="2000" dirty="0" smtClean="0"/>
              <a:t>: a group of sensors (</a:t>
            </a:r>
            <a:r>
              <a:rPr lang="en-US" sz="2000" dirty="0"/>
              <a:t>called BH3 proteins because </a:t>
            </a:r>
            <a:r>
              <a:rPr lang="en-US" sz="2000" dirty="0" smtClean="0"/>
              <a:t>they contain </a:t>
            </a:r>
            <a:r>
              <a:rPr lang="en-US" sz="2000" dirty="0"/>
              <a:t>the third domain seen in </a:t>
            </a:r>
            <a:r>
              <a:rPr lang="en-US" sz="2000" dirty="0" err="1" smtClean="0"/>
              <a:t>Bcl</a:t>
            </a:r>
            <a:r>
              <a:rPr lang="en-US" sz="2000" dirty="0" smtClean="0"/>
              <a:t>-family) </a:t>
            </a:r>
          </a:p>
          <a:p>
            <a:pPr>
              <a:spcBef>
                <a:spcPts val="0"/>
              </a:spcBef>
              <a:buClr>
                <a:srgbClr val="002060"/>
              </a:buClr>
            </a:pPr>
            <a:r>
              <a:rPr lang="en-US" sz="2000" u="sng" dirty="0" smtClean="0"/>
              <a:t>Activated when:</a:t>
            </a:r>
          </a:p>
          <a:p>
            <a:pPr marL="469900" indent="-342900">
              <a:spcBef>
                <a:spcPts val="0"/>
              </a:spcBef>
              <a:buClr>
                <a:srgbClr val="002060"/>
              </a:buClr>
              <a:buAutoNum type="arabicPeriod"/>
            </a:pPr>
            <a:r>
              <a:rPr lang="en-US" sz="2000" dirty="0" smtClean="0"/>
              <a:t>Cells </a:t>
            </a:r>
            <a:r>
              <a:rPr lang="en-US" sz="2000" dirty="0"/>
              <a:t>are deprived of growth </a:t>
            </a:r>
            <a:r>
              <a:rPr lang="en-US" sz="2000" dirty="0" smtClean="0"/>
              <a:t>factors &amp; </a:t>
            </a:r>
            <a:r>
              <a:rPr lang="en-US" sz="2000" dirty="0"/>
              <a:t>survival </a:t>
            </a:r>
            <a:r>
              <a:rPr lang="en-US" sz="2000" dirty="0" smtClean="0"/>
              <a:t>signals.</a:t>
            </a:r>
          </a:p>
          <a:p>
            <a:pPr marL="469900" indent="-342900">
              <a:spcBef>
                <a:spcPts val="0"/>
              </a:spcBef>
              <a:buClr>
                <a:srgbClr val="002060"/>
              </a:buClr>
              <a:buAutoNum type="arabicPeriod"/>
            </a:pPr>
            <a:r>
              <a:rPr lang="en-US" sz="2000" dirty="0" smtClean="0"/>
              <a:t>Cells are </a:t>
            </a:r>
            <a:r>
              <a:rPr lang="en-US" sz="2000" dirty="0"/>
              <a:t>exposed to agents </a:t>
            </a:r>
            <a:r>
              <a:rPr lang="en-US" sz="2000" dirty="0" smtClean="0"/>
              <a:t>that damage DNA</a:t>
            </a:r>
          </a:p>
          <a:p>
            <a:pPr marL="469900" indent="-342900">
              <a:spcBef>
                <a:spcPts val="0"/>
              </a:spcBef>
              <a:buClr>
                <a:srgbClr val="002060"/>
              </a:buClr>
              <a:buAutoNum type="arabicPeriod"/>
            </a:pPr>
            <a:r>
              <a:rPr lang="en-US" sz="2000" dirty="0" smtClean="0"/>
              <a:t>Cells </a:t>
            </a:r>
            <a:r>
              <a:rPr lang="en-US" sz="2000" dirty="0"/>
              <a:t>accumulate unacceptable amounts </a:t>
            </a:r>
            <a:r>
              <a:rPr lang="en-US" sz="2000" dirty="0" smtClean="0"/>
              <a:t>of </a:t>
            </a:r>
            <a:r>
              <a:rPr lang="en-US" sz="2000" dirty="0" err="1" smtClean="0"/>
              <a:t>misfolded</a:t>
            </a:r>
            <a:r>
              <a:rPr lang="en-US" sz="2000" dirty="0" smtClean="0"/>
              <a:t> proteins.</a:t>
            </a:r>
          </a:p>
          <a:p>
            <a:pPr>
              <a:spcBef>
                <a:spcPts val="0"/>
              </a:spcBef>
              <a:buClr>
                <a:srgbClr val="002060"/>
              </a:buClr>
            </a:pPr>
            <a:r>
              <a:rPr lang="en-US" sz="2000" dirty="0" smtClean="0"/>
              <a:t> They turn the </a:t>
            </a:r>
            <a:r>
              <a:rPr lang="en-US" sz="2000" dirty="0"/>
              <a:t>shift </a:t>
            </a:r>
            <a:r>
              <a:rPr lang="en-US" sz="2000" dirty="0" smtClean="0"/>
              <a:t>of life-sustaining </a:t>
            </a:r>
            <a:r>
              <a:rPr lang="en-US" sz="2000" dirty="0"/>
              <a:t>balance </a:t>
            </a:r>
            <a:r>
              <a:rPr lang="en-US" sz="2000" dirty="0" smtClean="0"/>
              <a:t>in favor </a:t>
            </a:r>
            <a:r>
              <a:rPr lang="en-US" sz="2000" dirty="0"/>
              <a:t>of pro-apoptotic </a:t>
            </a:r>
            <a:r>
              <a:rPr lang="en-US" sz="2000" dirty="0" err="1"/>
              <a:t>Bak</a:t>
            </a:r>
            <a:r>
              <a:rPr lang="en-US" sz="2000" dirty="0"/>
              <a:t> and </a:t>
            </a:r>
            <a:r>
              <a:rPr lang="en-US" sz="2000" dirty="0" err="1"/>
              <a:t>Bax</a:t>
            </a:r>
            <a:r>
              <a:rPr lang="en-US" sz="2000" dirty="0"/>
              <a:t>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17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A4CE2C4C7B96C94992FCDCD516328081" ma:contentTypeVersion="2" ma:contentTypeDescription="إنشاء مستند جديد." ma:contentTypeScope="" ma:versionID="e39eb1915eaa0ac6968aed246ff79898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b9628f85f8168a3a4216218f69afe6c1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29B76C-307D-4364-847C-0B301ED6BF3A}"/>
</file>

<file path=customXml/itemProps2.xml><?xml version="1.0" encoding="utf-8"?>
<ds:datastoreItem xmlns:ds="http://schemas.openxmlformats.org/officeDocument/2006/customXml" ds:itemID="{976F92DD-2080-4131-89AD-B2EF7F306C12}"/>
</file>

<file path=customXml/itemProps3.xml><?xml version="1.0" encoding="utf-8"?>
<ds:datastoreItem xmlns:ds="http://schemas.openxmlformats.org/officeDocument/2006/customXml" ds:itemID="{29EC7E34-6F06-4127-A63F-6C2EEA7CE73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