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3" r:id="rId4"/>
    <p:sldId id="270" r:id="rId5"/>
    <p:sldId id="279" r:id="rId6"/>
    <p:sldId id="280" r:id="rId7"/>
    <p:sldId id="262" r:id="rId8"/>
    <p:sldId id="277" r:id="rId9"/>
    <p:sldId id="260" r:id="rId10"/>
    <p:sldId id="261" r:id="rId11"/>
    <p:sldId id="271" r:id="rId12"/>
    <p:sldId id="272" r:id="rId13"/>
    <p:sldId id="281" r:id="rId14"/>
    <p:sldId id="284" r:id="rId15"/>
    <p:sldId id="274" r:id="rId16"/>
    <p:sldId id="275" r:id="rId17"/>
    <p:sldId id="276" r:id="rId18"/>
    <p:sldId id="285" r:id="rId19"/>
    <p:sldId id="282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wa rawashdeh" userId="68f74494e2537d66" providerId="LiveId" clId="{805855BB-CE7B-4142-B2F6-DDA9F2917746}"/>
    <pc:docChg chg="modSld">
      <pc:chgData name="arwa rawashdeh" userId="68f74494e2537d66" providerId="LiveId" clId="{805855BB-CE7B-4142-B2F6-DDA9F2917746}" dt="2021-05-02T08:38:41.532" v="6" actId="5793"/>
      <pc:docMkLst>
        <pc:docMk/>
      </pc:docMkLst>
      <pc:sldChg chg="modSp mod">
        <pc:chgData name="arwa rawashdeh" userId="68f74494e2537d66" providerId="LiveId" clId="{805855BB-CE7B-4142-B2F6-DDA9F2917746}" dt="2021-05-02T08:38:41.532" v="6" actId="5793"/>
        <pc:sldMkLst>
          <pc:docMk/>
          <pc:sldMk cId="3050122150" sldId="274"/>
        </pc:sldMkLst>
        <pc:spChg chg="mod">
          <ac:chgData name="arwa rawashdeh" userId="68f74494e2537d66" providerId="LiveId" clId="{805855BB-CE7B-4142-B2F6-DDA9F2917746}" dt="2021-05-02T08:38:41.532" v="6" actId="5793"/>
          <ac:spMkLst>
            <pc:docMk/>
            <pc:sldMk cId="3050122150" sldId="274"/>
            <ac:spMk id="3" creationId="{FB9F3502-15F7-4FC8-B6B4-5CCF066C200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A7836-FDEA-47C4-A814-5F827EA1B0B2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6FB595-3C36-4C22-A00C-A142CEFF8B40}">
      <dgm:prSet/>
      <dgm:spPr/>
      <dgm:t>
        <a:bodyPr/>
        <a:lstStyle/>
        <a:p>
          <a:r>
            <a:rPr lang="en-US"/>
            <a:t>UMN</a:t>
          </a:r>
        </a:p>
      </dgm:t>
    </dgm:pt>
    <dgm:pt modelId="{025AA13B-EC27-4A24-9C74-1FE43B1ACD90}" type="parTrans" cxnId="{EB9E9154-3EAB-4075-AEA0-C8586349B538}">
      <dgm:prSet/>
      <dgm:spPr/>
      <dgm:t>
        <a:bodyPr/>
        <a:lstStyle/>
        <a:p>
          <a:endParaRPr lang="en-US"/>
        </a:p>
      </dgm:t>
    </dgm:pt>
    <dgm:pt modelId="{0824EEC2-0386-4BDA-9911-F7098AF17E2A}" type="sibTrans" cxnId="{EB9E9154-3EAB-4075-AEA0-C8586349B538}">
      <dgm:prSet/>
      <dgm:spPr/>
      <dgm:t>
        <a:bodyPr/>
        <a:lstStyle/>
        <a:p>
          <a:endParaRPr lang="en-US"/>
        </a:p>
      </dgm:t>
    </dgm:pt>
    <dgm:pt modelId="{2EC342C4-C652-42BD-9EBD-833F9FB21636}">
      <dgm:prSet/>
      <dgm:spPr/>
      <dgm:t>
        <a:bodyPr/>
        <a:lstStyle/>
        <a:p>
          <a:r>
            <a:rPr lang="en-US"/>
            <a:t>Corticospinal </a:t>
          </a:r>
        </a:p>
      </dgm:t>
    </dgm:pt>
    <dgm:pt modelId="{7376CA48-BE9C-41A5-9129-AF7B5AFFC293}" type="parTrans" cxnId="{DF7FD605-3C1E-444E-A052-D6298E66576D}">
      <dgm:prSet/>
      <dgm:spPr/>
      <dgm:t>
        <a:bodyPr/>
        <a:lstStyle/>
        <a:p>
          <a:endParaRPr lang="en-US"/>
        </a:p>
      </dgm:t>
    </dgm:pt>
    <dgm:pt modelId="{284EA42C-1CE1-4340-86B5-96404CB8AAEB}" type="sibTrans" cxnId="{DF7FD605-3C1E-444E-A052-D6298E66576D}">
      <dgm:prSet/>
      <dgm:spPr/>
      <dgm:t>
        <a:bodyPr/>
        <a:lstStyle/>
        <a:p>
          <a:endParaRPr lang="en-US"/>
        </a:p>
      </dgm:t>
    </dgm:pt>
    <dgm:pt modelId="{2C29848E-7F0B-4B82-8F04-1C68C694A70D}">
      <dgm:prSet/>
      <dgm:spPr/>
      <dgm:t>
        <a:bodyPr/>
        <a:lstStyle/>
        <a:p>
          <a:r>
            <a:rPr lang="en-US"/>
            <a:t>Corticobulbar</a:t>
          </a:r>
        </a:p>
      </dgm:t>
    </dgm:pt>
    <dgm:pt modelId="{D77D9BEA-C195-4A6F-B239-BA1213D4FDE9}" type="parTrans" cxnId="{F51BA77E-EE2E-483B-B7E3-BAF673EC464F}">
      <dgm:prSet/>
      <dgm:spPr/>
      <dgm:t>
        <a:bodyPr/>
        <a:lstStyle/>
        <a:p>
          <a:endParaRPr lang="en-US"/>
        </a:p>
      </dgm:t>
    </dgm:pt>
    <dgm:pt modelId="{7A5EE977-7B3F-4B1D-A0DC-1D2731434F66}" type="sibTrans" cxnId="{F51BA77E-EE2E-483B-B7E3-BAF673EC464F}">
      <dgm:prSet/>
      <dgm:spPr/>
      <dgm:t>
        <a:bodyPr/>
        <a:lstStyle/>
        <a:p>
          <a:endParaRPr lang="en-US"/>
        </a:p>
      </dgm:t>
    </dgm:pt>
    <dgm:pt modelId="{0CC19630-1354-45A4-9832-958E8639AF25}">
      <dgm:prSet/>
      <dgm:spPr/>
      <dgm:t>
        <a:bodyPr/>
        <a:lstStyle/>
        <a:p>
          <a:r>
            <a:rPr lang="en-US"/>
            <a:t>LMN</a:t>
          </a:r>
        </a:p>
      </dgm:t>
    </dgm:pt>
    <dgm:pt modelId="{30464995-D196-4DF2-AD10-29750B7ACFAE}" type="parTrans" cxnId="{55D1D4B3-F435-4A70-AAD2-1371A0F8B15D}">
      <dgm:prSet/>
      <dgm:spPr/>
      <dgm:t>
        <a:bodyPr/>
        <a:lstStyle/>
        <a:p>
          <a:endParaRPr lang="en-US"/>
        </a:p>
      </dgm:t>
    </dgm:pt>
    <dgm:pt modelId="{9D7F411D-D5F1-4C5E-8CCB-5E8035C73E07}" type="sibTrans" cxnId="{55D1D4B3-F435-4A70-AAD2-1371A0F8B15D}">
      <dgm:prSet/>
      <dgm:spPr/>
      <dgm:t>
        <a:bodyPr/>
        <a:lstStyle/>
        <a:p>
          <a:endParaRPr lang="en-US"/>
        </a:p>
      </dgm:t>
    </dgm:pt>
    <dgm:pt modelId="{794881E5-4180-4E97-B410-9EB2975E60F0}">
      <dgm:prSet/>
      <dgm:spPr/>
      <dgm:t>
        <a:bodyPr/>
        <a:lstStyle/>
        <a:p>
          <a:r>
            <a:rPr lang="en-US"/>
            <a:t>Anterior gray horn in the spinal cord</a:t>
          </a:r>
        </a:p>
      </dgm:t>
    </dgm:pt>
    <dgm:pt modelId="{CA943246-B209-466F-B026-FBBD9F3F9161}" type="parTrans" cxnId="{DAEE53D3-4E65-49F2-A66B-D6D78110CD4C}">
      <dgm:prSet/>
      <dgm:spPr/>
      <dgm:t>
        <a:bodyPr/>
        <a:lstStyle/>
        <a:p>
          <a:endParaRPr lang="en-US"/>
        </a:p>
      </dgm:t>
    </dgm:pt>
    <dgm:pt modelId="{DADB3CAA-5D04-4602-8F1F-8FDA7E699CE5}" type="sibTrans" cxnId="{DAEE53D3-4E65-49F2-A66B-D6D78110CD4C}">
      <dgm:prSet/>
      <dgm:spPr/>
      <dgm:t>
        <a:bodyPr/>
        <a:lstStyle/>
        <a:p>
          <a:endParaRPr lang="en-US"/>
        </a:p>
      </dgm:t>
    </dgm:pt>
    <dgm:pt modelId="{EA7FDD25-7974-45CC-8204-0492C083064C}">
      <dgm:prSet/>
      <dgm:spPr/>
      <dgm:t>
        <a:bodyPr/>
        <a:lstStyle/>
        <a:p>
          <a:r>
            <a:rPr lang="en-US"/>
            <a:t>Cranial  nerve nuclei  </a:t>
          </a:r>
        </a:p>
      </dgm:t>
    </dgm:pt>
    <dgm:pt modelId="{F3E53014-D823-4D5B-8C49-505EE475F421}" type="parTrans" cxnId="{E565BBDA-420E-4892-8FB8-EC1E16C2E9ED}">
      <dgm:prSet/>
      <dgm:spPr/>
      <dgm:t>
        <a:bodyPr/>
        <a:lstStyle/>
        <a:p>
          <a:endParaRPr lang="en-US"/>
        </a:p>
      </dgm:t>
    </dgm:pt>
    <dgm:pt modelId="{31ACFFDE-1D8C-460C-8384-DBBAB05E37EA}" type="sibTrans" cxnId="{E565BBDA-420E-4892-8FB8-EC1E16C2E9ED}">
      <dgm:prSet/>
      <dgm:spPr/>
      <dgm:t>
        <a:bodyPr/>
        <a:lstStyle/>
        <a:p>
          <a:endParaRPr lang="en-US"/>
        </a:p>
      </dgm:t>
    </dgm:pt>
    <dgm:pt modelId="{22AE9CD9-A616-4493-949F-D5B692BDFDBD}" type="pres">
      <dgm:prSet presAssocID="{53EA7836-FDEA-47C4-A814-5F827EA1B0B2}" presName="diagram" presStyleCnt="0">
        <dgm:presLayoutVars>
          <dgm:dir/>
          <dgm:resizeHandles val="exact"/>
        </dgm:presLayoutVars>
      </dgm:prSet>
      <dgm:spPr/>
    </dgm:pt>
    <dgm:pt modelId="{016584B7-6177-4D19-8593-C7C79F35DC00}" type="pres">
      <dgm:prSet presAssocID="{156FB595-3C36-4C22-A00C-A142CEFF8B40}" presName="node" presStyleLbl="node1" presStyleIdx="0" presStyleCnt="6">
        <dgm:presLayoutVars>
          <dgm:bulletEnabled val="1"/>
        </dgm:presLayoutVars>
      </dgm:prSet>
      <dgm:spPr/>
    </dgm:pt>
    <dgm:pt modelId="{AA49D446-4617-4AA0-A801-CB423E70293C}" type="pres">
      <dgm:prSet presAssocID="{0824EEC2-0386-4BDA-9911-F7098AF17E2A}" presName="sibTrans" presStyleCnt="0"/>
      <dgm:spPr/>
    </dgm:pt>
    <dgm:pt modelId="{5A7BDBC0-9782-4124-BF1D-316E6AF3D632}" type="pres">
      <dgm:prSet presAssocID="{2EC342C4-C652-42BD-9EBD-833F9FB21636}" presName="node" presStyleLbl="node1" presStyleIdx="1" presStyleCnt="6">
        <dgm:presLayoutVars>
          <dgm:bulletEnabled val="1"/>
        </dgm:presLayoutVars>
      </dgm:prSet>
      <dgm:spPr/>
    </dgm:pt>
    <dgm:pt modelId="{67A1C6C4-68AE-4600-971D-C9C386405611}" type="pres">
      <dgm:prSet presAssocID="{284EA42C-1CE1-4340-86B5-96404CB8AAEB}" presName="sibTrans" presStyleCnt="0"/>
      <dgm:spPr/>
    </dgm:pt>
    <dgm:pt modelId="{804A9833-865C-4170-AA3E-FD69BD337813}" type="pres">
      <dgm:prSet presAssocID="{2C29848E-7F0B-4B82-8F04-1C68C694A70D}" presName="node" presStyleLbl="node1" presStyleIdx="2" presStyleCnt="6">
        <dgm:presLayoutVars>
          <dgm:bulletEnabled val="1"/>
        </dgm:presLayoutVars>
      </dgm:prSet>
      <dgm:spPr/>
    </dgm:pt>
    <dgm:pt modelId="{A58B53C6-4C6E-43A2-9538-270DD244E4CB}" type="pres">
      <dgm:prSet presAssocID="{7A5EE977-7B3F-4B1D-A0DC-1D2731434F66}" presName="sibTrans" presStyleCnt="0"/>
      <dgm:spPr/>
    </dgm:pt>
    <dgm:pt modelId="{BA09A8C1-8CAF-48B7-961A-335D106FF2BA}" type="pres">
      <dgm:prSet presAssocID="{0CC19630-1354-45A4-9832-958E8639AF25}" presName="node" presStyleLbl="node1" presStyleIdx="3" presStyleCnt="6">
        <dgm:presLayoutVars>
          <dgm:bulletEnabled val="1"/>
        </dgm:presLayoutVars>
      </dgm:prSet>
      <dgm:spPr/>
    </dgm:pt>
    <dgm:pt modelId="{099BD18F-48D5-4182-8054-82D55FB44E6F}" type="pres">
      <dgm:prSet presAssocID="{9D7F411D-D5F1-4C5E-8CCB-5E8035C73E07}" presName="sibTrans" presStyleCnt="0"/>
      <dgm:spPr/>
    </dgm:pt>
    <dgm:pt modelId="{1D1EC92F-948A-4C3B-B762-21A3E4ACEED7}" type="pres">
      <dgm:prSet presAssocID="{794881E5-4180-4E97-B410-9EB2975E60F0}" presName="node" presStyleLbl="node1" presStyleIdx="4" presStyleCnt="6">
        <dgm:presLayoutVars>
          <dgm:bulletEnabled val="1"/>
        </dgm:presLayoutVars>
      </dgm:prSet>
      <dgm:spPr/>
    </dgm:pt>
    <dgm:pt modelId="{7314EDFA-DF49-4EEC-82D7-C476127A893C}" type="pres">
      <dgm:prSet presAssocID="{DADB3CAA-5D04-4602-8F1F-8FDA7E699CE5}" presName="sibTrans" presStyleCnt="0"/>
      <dgm:spPr/>
    </dgm:pt>
    <dgm:pt modelId="{CC07FD96-419C-4D9C-ACAC-36FCBBF483E7}" type="pres">
      <dgm:prSet presAssocID="{EA7FDD25-7974-45CC-8204-0492C083064C}" presName="node" presStyleLbl="node1" presStyleIdx="5" presStyleCnt="6">
        <dgm:presLayoutVars>
          <dgm:bulletEnabled val="1"/>
        </dgm:presLayoutVars>
      </dgm:prSet>
      <dgm:spPr/>
    </dgm:pt>
  </dgm:ptLst>
  <dgm:cxnLst>
    <dgm:cxn modelId="{DF7FD605-3C1E-444E-A052-D6298E66576D}" srcId="{53EA7836-FDEA-47C4-A814-5F827EA1B0B2}" destId="{2EC342C4-C652-42BD-9EBD-833F9FB21636}" srcOrd="1" destOrd="0" parTransId="{7376CA48-BE9C-41A5-9129-AF7B5AFFC293}" sibTransId="{284EA42C-1CE1-4340-86B5-96404CB8AAEB}"/>
    <dgm:cxn modelId="{2F5CC53B-1206-4DDB-B1F9-3F7C14BFF6EF}" type="presOf" srcId="{0CC19630-1354-45A4-9832-958E8639AF25}" destId="{BA09A8C1-8CAF-48B7-961A-335D106FF2BA}" srcOrd="0" destOrd="0" presId="urn:microsoft.com/office/officeart/2005/8/layout/default"/>
    <dgm:cxn modelId="{A2A5F75B-A57A-4AEC-984E-18E4821B2908}" type="presOf" srcId="{794881E5-4180-4E97-B410-9EB2975E60F0}" destId="{1D1EC92F-948A-4C3B-B762-21A3E4ACEED7}" srcOrd="0" destOrd="0" presId="urn:microsoft.com/office/officeart/2005/8/layout/default"/>
    <dgm:cxn modelId="{CE784852-A54E-47EA-94DA-F789729D34D2}" type="presOf" srcId="{2EC342C4-C652-42BD-9EBD-833F9FB21636}" destId="{5A7BDBC0-9782-4124-BF1D-316E6AF3D632}" srcOrd="0" destOrd="0" presId="urn:microsoft.com/office/officeart/2005/8/layout/default"/>
    <dgm:cxn modelId="{EB9E9154-3EAB-4075-AEA0-C8586349B538}" srcId="{53EA7836-FDEA-47C4-A814-5F827EA1B0B2}" destId="{156FB595-3C36-4C22-A00C-A142CEFF8B40}" srcOrd="0" destOrd="0" parTransId="{025AA13B-EC27-4A24-9C74-1FE43B1ACD90}" sibTransId="{0824EEC2-0386-4BDA-9911-F7098AF17E2A}"/>
    <dgm:cxn modelId="{4247ED76-3FB7-44EC-A77D-75C382BA93D6}" type="presOf" srcId="{53EA7836-FDEA-47C4-A814-5F827EA1B0B2}" destId="{22AE9CD9-A616-4493-949F-D5B692BDFDBD}" srcOrd="0" destOrd="0" presId="urn:microsoft.com/office/officeart/2005/8/layout/default"/>
    <dgm:cxn modelId="{979FF879-9BFD-4DB4-B592-9F6EEC828F1F}" type="presOf" srcId="{2C29848E-7F0B-4B82-8F04-1C68C694A70D}" destId="{804A9833-865C-4170-AA3E-FD69BD337813}" srcOrd="0" destOrd="0" presId="urn:microsoft.com/office/officeart/2005/8/layout/default"/>
    <dgm:cxn modelId="{F51BA77E-EE2E-483B-B7E3-BAF673EC464F}" srcId="{53EA7836-FDEA-47C4-A814-5F827EA1B0B2}" destId="{2C29848E-7F0B-4B82-8F04-1C68C694A70D}" srcOrd="2" destOrd="0" parTransId="{D77D9BEA-C195-4A6F-B239-BA1213D4FDE9}" sibTransId="{7A5EE977-7B3F-4B1D-A0DC-1D2731434F66}"/>
    <dgm:cxn modelId="{1F560BA7-D63E-4747-9FAB-D649873E75BD}" type="presOf" srcId="{156FB595-3C36-4C22-A00C-A142CEFF8B40}" destId="{016584B7-6177-4D19-8593-C7C79F35DC00}" srcOrd="0" destOrd="0" presId="urn:microsoft.com/office/officeart/2005/8/layout/default"/>
    <dgm:cxn modelId="{6165EEB1-029D-402F-A020-D7530241391B}" type="presOf" srcId="{EA7FDD25-7974-45CC-8204-0492C083064C}" destId="{CC07FD96-419C-4D9C-ACAC-36FCBBF483E7}" srcOrd="0" destOrd="0" presId="urn:microsoft.com/office/officeart/2005/8/layout/default"/>
    <dgm:cxn modelId="{55D1D4B3-F435-4A70-AAD2-1371A0F8B15D}" srcId="{53EA7836-FDEA-47C4-A814-5F827EA1B0B2}" destId="{0CC19630-1354-45A4-9832-958E8639AF25}" srcOrd="3" destOrd="0" parTransId="{30464995-D196-4DF2-AD10-29750B7ACFAE}" sibTransId="{9D7F411D-D5F1-4C5E-8CCB-5E8035C73E07}"/>
    <dgm:cxn modelId="{DAEE53D3-4E65-49F2-A66B-D6D78110CD4C}" srcId="{53EA7836-FDEA-47C4-A814-5F827EA1B0B2}" destId="{794881E5-4180-4E97-B410-9EB2975E60F0}" srcOrd="4" destOrd="0" parTransId="{CA943246-B209-466F-B026-FBBD9F3F9161}" sibTransId="{DADB3CAA-5D04-4602-8F1F-8FDA7E699CE5}"/>
    <dgm:cxn modelId="{E565BBDA-420E-4892-8FB8-EC1E16C2E9ED}" srcId="{53EA7836-FDEA-47C4-A814-5F827EA1B0B2}" destId="{EA7FDD25-7974-45CC-8204-0492C083064C}" srcOrd="5" destOrd="0" parTransId="{F3E53014-D823-4D5B-8C49-505EE475F421}" sibTransId="{31ACFFDE-1D8C-460C-8384-DBBAB05E37EA}"/>
    <dgm:cxn modelId="{E604E1FA-E82C-4DD5-A18A-8893D9BCBF8E}" type="presParOf" srcId="{22AE9CD9-A616-4493-949F-D5B692BDFDBD}" destId="{016584B7-6177-4D19-8593-C7C79F35DC00}" srcOrd="0" destOrd="0" presId="urn:microsoft.com/office/officeart/2005/8/layout/default"/>
    <dgm:cxn modelId="{1BC43F15-C9B2-40D7-A4A0-300E7CBCF6F8}" type="presParOf" srcId="{22AE9CD9-A616-4493-949F-D5B692BDFDBD}" destId="{AA49D446-4617-4AA0-A801-CB423E70293C}" srcOrd="1" destOrd="0" presId="urn:microsoft.com/office/officeart/2005/8/layout/default"/>
    <dgm:cxn modelId="{2A073962-E328-42F8-95D4-340F94C789E9}" type="presParOf" srcId="{22AE9CD9-A616-4493-949F-D5B692BDFDBD}" destId="{5A7BDBC0-9782-4124-BF1D-316E6AF3D632}" srcOrd="2" destOrd="0" presId="urn:microsoft.com/office/officeart/2005/8/layout/default"/>
    <dgm:cxn modelId="{8F90636C-3EF0-4DB1-8CAF-DDA771CA4637}" type="presParOf" srcId="{22AE9CD9-A616-4493-949F-D5B692BDFDBD}" destId="{67A1C6C4-68AE-4600-971D-C9C386405611}" srcOrd="3" destOrd="0" presId="urn:microsoft.com/office/officeart/2005/8/layout/default"/>
    <dgm:cxn modelId="{75500563-7A7F-4255-8F20-5BF8675DD989}" type="presParOf" srcId="{22AE9CD9-A616-4493-949F-D5B692BDFDBD}" destId="{804A9833-865C-4170-AA3E-FD69BD337813}" srcOrd="4" destOrd="0" presId="urn:microsoft.com/office/officeart/2005/8/layout/default"/>
    <dgm:cxn modelId="{3366575C-CAD2-4D67-B813-E0D65D3D45F8}" type="presParOf" srcId="{22AE9CD9-A616-4493-949F-D5B692BDFDBD}" destId="{A58B53C6-4C6E-43A2-9538-270DD244E4CB}" srcOrd="5" destOrd="0" presId="urn:microsoft.com/office/officeart/2005/8/layout/default"/>
    <dgm:cxn modelId="{23A75B14-3731-47ED-8D2E-AF3B182D2BC9}" type="presParOf" srcId="{22AE9CD9-A616-4493-949F-D5B692BDFDBD}" destId="{BA09A8C1-8CAF-48B7-961A-335D106FF2BA}" srcOrd="6" destOrd="0" presId="urn:microsoft.com/office/officeart/2005/8/layout/default"/>
    <dgm:cxn modelId="{07756D9A-A73E-41BD-A646-FF135E343E4C}" type="presParOf" srcId="{22AE9CD9-A616-4493-949F-D5B692BDFDBD}" destId="{099BD18F-48D5-4182-8054-82D55FB44E6F}" srcOrd="7" destOrd="0" presId="urn:microsoft.com/office/officeart/2005/8/layout/default"/>
    <dgm:cxn modelId="{FF408E59-C6F5-41E3-B1CE-9A4E72A8A966}" type="presParOf" srcId="{22AE9CD9-A616-4493-949F-D5B692BDFDBD}" destId="{1D1EC92F-948A-4C3B-B762-21A3E4ACEED7}" srcOrd="8" destOrd="0" presId="urn:microsoft.com/office/officeart/2005/8/layout/default"/>
    <dgm:cxn modelId="{4BBC83EF-8ACE-4900-B777-4C7F0073753F}" type="presParOf" srcId="{22AE9CD9-A616-4493-949F-D5B692BDFDBD}" destId="{7314EDFA-DF49-4EEC-82D7-C476127A893C}" srcOrd="9" destOrd="0" presId="urn:microsoft.com/office/officeart/2005/8/layout/default"/>
    <dgm:cxn modelId="{3DEB9820-6339-4353-A3A5-1A23EE918832}" type="presParOf" srcId="{22AE9CD9-A616-4493-949F-D5B692BDFDBD}" destId="{CC07FD96-419C-4D9C-ACAC-36FCBBF483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584B7-6177-4D19-8593-C7C79F35DC0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UMN</a:t>
          </a:r>
        </a:p>
      </dsp:txBody>
      <dsp:txXfrm>
        <a:off x="0" y="39687"/>
        <a:ext cx="3286125" cy="1971675"/>
      </dsp:txXfrm>
    </dsp:sp>
    <dsp:sp modelId="{5A7BDBC0-9782-4124-BF1D-316E6AF3D63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Corticospinal </a:t>
          </a:r>
        </a:p>
      </dsp:txBody>
      <dsp:txXfrm>
        <a:off x="3614737" y="39687"/>
        <a:ext cx="3286125" cy="1971675"/>
      </dsp:txXfrm>
    </dsp:sp>
    <dsp:sp modelId="{804A9833-865C-4170-AA3E-FD69BD33781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Corticobulbar</a:t>
          </a:r>
        </a:p>
      </dsp:txBody>
      <dsp:txXfrm>
        <a:off x="7229475" y="39687"/>
        <a:ext cx="3286125" cy="1971675"/>
      </dsp:txXfrm>
    </dsp:sp>
    <dsp:sp modelId="{BA09A8C1-8CAF-48B7-961A-335D106FF2BA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LMN</a:t>
          </a:r>
        </a:p>
      </dsp:txBody>
      <dsp:txXfrm>
        <a:off x="0" y="2339975"/>
        <a:ext cx="3286125" cy="1971675"/>
      </dsp:txXfrm>
    </dsp:sp>
    <dsp:sp modelId="{1D1EC92F-948A-4C3B-B762-21A3E4ACEED7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Anterior gray horn in the spinal cord</a:t>
          </a:r>
        </a:p>
      </dsp:txBody>
      <dsp:txXfrm>
        <a:off x="3614737" y="2339975"/>
        <a:ext cx="3286125" cy="1971675"/>
      </dsp:txXfrm>
    </dsp:sp>
    <dsp:sp modelId="{CC07FD96-419C-4D9C-ACAC-36FCBBF483E7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Cranial  nerve nuclei  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8232-BAF0-4F27-8BF4-0D974E80E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9E724-2AE2-47CA-8B86-B332C497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DBB8D-4DFD-43D5-B480-5C6804E1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5085A-086F-4987-A262-4CC1CD8B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30385-C042-4091-8415-181CB8CE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C015-B216-4259-B7B0-1361E747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7BEDC-676B-4D80-9DB9-BA0EFB1CA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FF71-231E-48CE-8373-900CB464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98EFB-9633-47CA-8F67-32D38723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0F0A-5960-4C4E-B2E1-C9BEE2D1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2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C77E2-317F-412C-9D9E-6FEABDDCC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3367E-605B-4351-A988-65DBFDCED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07DA2-EC58-4268-86FB-F40F1094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F32E9-7CD8-4912-886F-7E4A2B2C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C2101-D8DD-472D-964A-A93BF2C2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9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5605E-23A5-485D-A578-2A7BC964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B983-A09D-4173-A40B-0A4C472153E3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A4463-730E-45BA-8700-CD83270F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3CF45-38A1-4D80-BCE8-77E93069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7F81E-5961-480B-8F97-4018CE050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5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3685-44B1-4B47-A44F-1D02FD7E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719C-FEBB-40B1-AA92-62B34E37EABA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E6CA-F9D8-4293-9BA6-82F1C476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1E45-9D69-4D08-B0F6-4C268192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21538-EEF2-4433-9FAD-CB27C26C4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56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CE65F-522D-4582-B385-768077BC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50C9-2E49-42DE-8244-35D6DFB06768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CD7BC-812E-4A8F-8562-532641AF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B0DD2-017E-46F8-99F2-A855E47E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D6A8D-A13F-46B5-873D-39D47AD41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72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BA6560-7F93-41FA-B8D2-95FAD2BD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EDFB-5108-422A-871B-10A9E496C784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A65A30-8AB8-4824-BC16-3A3328D2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D01FAF-FBEB-474E-8A05-17FC8C82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8963-8E42-4C70-B47A-71A82C8B3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77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579CCB-DEE7-4CAF-8E66-D2D060FE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2712-74DC-4D00-9292-35E6DE1A4D2E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8CD52-C6F7-4CC7-973A-7EF0CE3C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CBBA69-79FF-48C4-9464-AFF94849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1803-B7D7-4EBB-B7E8-5F3C4628E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23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47CC5E-8E40-437A-8A57-FB1B6603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4213-3167-4F17-90E7-8CE8A539916D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8A9C09-56A1-46FB-B620-E9792A04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0F2DFF-2754-468E-8A56-CA0B2C7B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CB27A-40C2-4C77-821A-C2D148B9E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435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4C3B8A-AF8E-4713-8A68-CB3F582D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D109-1DFA-4DF7-90D0-43DC4D3F6CFA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05477A-C3AD-4F0C-9038-DA65787B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8E3DF-B3E0-4BB1-83ED-0C2AD0F3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3500-DA31-452D-90FF-6695032F0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87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CDA06D-F98C-489E-95A4-9801EBD1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8B4E-DF3B-45C0-BA61-4A827107F1CC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94FC31-2432-43C8-9008-BA2ECBA2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A20A6-1D29-4D3C-B1FB-1C18C0AD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9E425-D6BB-46C2-ACBE-E6EC24917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0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EA31-74F1-46E0-8360-157ABBD1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90BFB-D81E-48A7-96D8-B86C6750B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78C03-611D-4B10-B74E-067C5E01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3375D-9C7F-40C3-A90B-58E7E1B6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E50D2-1040-47E4-910C-35A4B406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4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B8526C-9B66-4691-BA9A-BEA4EE15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EF47-42CB-4191-918E-571D00A8CC61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715611-7A52-4DEB-8A0E-008AC331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9A28CF-DB16-4506-BC69-C35F6F65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E08AA-5109-4CAC-8F3B-E67472313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947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E127-7512-46AA-A2F9-234FB4EE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A08D-B61D-4E66-B46C-5D88FA2AB042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26190-7460-4048-9C61-E56E4E3F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59F2-BA3E-4728-BE33-D3A57DFD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1B784-E7D6-4804-82C7-790FE825A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289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1BB3-7038-4945-86E0-396BB10D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6F84-6AAF-47E7-9AFB-657AF8337134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7602-8AA3-4EEB-8937-83839D15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9E0E0-0D8D-4851-AA78-CF99995D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58314-6272-4BC1-BD31-E267B071C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43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4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37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6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2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5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66B7-54AC-4287-BBF1-6F312740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AC47E-4FF0-407C-BEDD-D5B0EF6C9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0AEF-579B-4B1C-B1E8-8CABFB63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37FE9-8370-4942-BEBF-F6E587EC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0D96-3821-496E-BE1B-14A79C27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8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1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4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3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56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2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937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22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36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99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0DFA-68B9-4B60-9B84-5BE1E1D4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E0A2-BB32-4437-A1EE-46791E1D0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939F4-C41F-4895-A6D1-3644C6471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49FBA-B9F3-499D-BF9D-7AEBBA45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EBAF6-844A-4C40-A0D6-22AAC6C3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44CA1-46F6-4417-A97F-77BD5098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F6EE-9F27-4C6B-A4D9-A8975638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D2D43-8C7E-4813-AF1A-D04B27E27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C7219-D596-4915-9CC9-A7C5C418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500FC-B597-4FAC-940D-EF009B610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054CC-3405-4E08-BB5E-60093A627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C40F7-7786-46E5-88FA-298C760A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B59B-9480-468B-94F1-A1BC1813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48C73-07E8-4DAF-9850-4D875C79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4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4A7C-5C61-44DA-B1E1-41B95BB3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18E25-C07A-4167-B393-EE929B07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24FA7-EE67-4852-B21E-35E8F7B1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3FBF0-E8AC-466B-979C-5479AC6A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7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89BA9-3513-4E4B-86DF-BFF4C655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730A7-6BB2-4C9E-9564-7DE81E04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01A79-D329-4E09-AB36-AB373D94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72C6-0F04-4585-A783-7D6869F6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B3EB4-3C39-4183-AD66-91BFD61F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386B3-BE63-48E5-83AB-AE5D1B1AB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649F9-D742-47F6-B482-0F9E6456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C1536-4ACB-4732-9EA6-B92C1591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0C68F-E91C-4652-9F8E-CC1D1E4B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7D41-8262-490C-AC9B-0FE4720E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BEE07-28D4-4211-AE06-000DDB984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4B02B-2534-43DB-85AC-CD187DA97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97FE3-6F69-4489-B356-FF567C89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EADAD-1197-41B6-993D-FA51159A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5D371-A469-4112-B87E-DE2E369F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BC411-4417-48B7-A583-11321D12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F2E3F-2113-4F32-B167-71E1B6A3A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5D1F4-E755-4745-97AD-12FEF863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52321-E51A-44FC-B01F-DD36D0ADBBF3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2C8FF-FAB1-4923-9933-BD02EEF28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3FA4-BBDF-4DB3-A404-B0323210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111D-537E-41B5-9335-3115AEA2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63F546-6A02-4E15-85EF-A83E8CCB40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2EFBFC-56A1-4530-8D71-453475ADFB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9728-2522-47BD-B2E0-1F6FF15D4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A278F-ACCC-44C8-BB67-733FEB92D93F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0E5BA-17D0-4CDA-8888-6DA1AA70A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D833-A4FD-4D0B-AEBB-DC68C804C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DBB235-8692-4FAF-BA5C-C5D2EDFCE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4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D7AC4-B699-4A29-8380-0A30808459B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01AA53-47EA-409D-811A-9A2A0DDB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 neurons connecting">
            <a:extLst>
              <a:ext uri="{FF2B5EF4-FFF2-40B4-BE49-F238E27FC236}">
                <a16:creationId xmlns:a16="http://schemas.microsoft.com/office/drawing/2014/main" id="{058BBF8A-B428-4B6F-89C0-B180A3EC1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113" b="76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50536-AC54-4486-9CAE-D341B8343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Overview of motor neuron function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0F4C2-0D32-4661-BF32-EDD0E3AEC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DR.Arwa Rawashdeh </a:t>
            </a:r>
          </a:p>
        </p:txBody>
      </p:sp>
    </p:spTree>
    <p:extLst>
      <p:ext uri="{BB962C8B-B14F-4D97-AF65-F5344CB8AC3E}">
        <p14:creationId xmlns:p14="http://schemas.microsoft.com/office/powerpoint/2010/main" val="312990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BAAC7-7D46-40D1-B6BA-A494E1BD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Lower motor neuron lesion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7A98-F45E-420D-9196-5F50B9930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Polio virus damage the anterior gray horn </a:t>
            </a:r>
          </a:p>
          <a:p>
            <a:pPr marL="514350" indent="-514350">
              <a:buAutoNum type="arabicPeriod"/>
            </a:pPr>
            <a:r>
              <a:rPr lang="en-US" dirty="0"/>
              <a:t>Spinal muscular atrophy ( genetic disease that damage the anterior gray horn) </a:t>
            </a:r>
          </a:p>
          <a:p>
            <a:pPr marL="514350" indent="-514350">
              <a:buAutoNum type="arabicPeriod"/>
            </a:pPr>
            <a:r>
              <a:rPr lang="en-US" dirty="0"/>
              <a:t>Neuropathy ( damage to the nerve because of herniated disc or diabetes </a:t>
            </a:r>
          </a:p>
          <a:p>
            <a:pPr marL="514350" indent="-514350">
              <a:buAutoNum type="arabicPeriod"/>
            </a:pPr>
            <a:r>
              <a:rPr lang="en-US" dirty="0"/>
              <a:t>Botulinum toxin ( inhibit the Ach release) </a:t>
            </a:r>
          </a:p>
          <a:p>
            <a:pPr marL="514350" indent="-514350">
              <a:buAutoNum type="arabicPeriod"/>
            </a:pPr>
            <a:r>
              <a:rPr lang="en-US" dirty="0"/>
              <a:t>Amyotrophic lateral sclerosis (ALS)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2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92B0-A6FD-4320-8C2E-66CA5B4D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Corticobulbar tract lesion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5311EC-FA44-48E0-9EC0-66E03AFB1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0045" y="2426818"/>
            <a:ext cx="5438961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1BC790-DB59-4FBE-9953-66B84ED5B2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45073" y="2809321"/>
            <a:ext cx="5455917" cy="32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8DAAC-B2C7-4A2C-9F06-20FB6B4B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Corticospinal tract lesions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3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EA6A7-9188-4304-BB74-637C8ED2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MASS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3502-15F7-4FC8-B6B4-5CCF066C2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749016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UMN</a:t>
            </a:r>
          </a:p>
          <a:p>
            <a:endParaRPr lang="en-US" sz="2000" dirty="0"/>
          </a:p>
          <a:p>
            <a:r>
              <a:rPr lang="en-US" sz="2000" dirty="0"/>
              <a:t>Disuse atrophy </a:t>
            </a:r>
          </a:p>
          <a:p>
            <a:r>
              <a:rPr lang="en-US" sz="2000" dirty="0"/>
              <a:t>Decrease the mass of skeletal muscle ( 15-20%) Damage to </a:t>
            </a:r>
            <a:r>
              <a:rPr lang="en-US" sz="2000" dirty="0">
                <a:solidFill>
                  <a:srgbClr val="FF0000"/>
                </a:solidFill>
              </a:rPr>
              <a:t>UPPER </a:t>
            </a:r>
            <a:r>
              <a:rPr lang="en-US" sz="2000" dirty="0"/>
              <a:t>motor neuron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78B48-9AAC-4E6B-BF03-35A70CBAC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3669" y="1181686"/>
            <a:ext cx="3748997" cy="459464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LMN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Decrease Ach release ( nicotinic and muscarinic receptors)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Nicotinic for muscle contraction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Muscarinic for cell signaling pathway and stimulate transcription factors and lead to the synthesis of muscle proteins and decrease in protein synthesis leads to proteolysis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Denervation atrophy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Decrease in muscle mass ( 70-80%) 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5012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707D0-5CAE-411F-BE6F-93FA2A98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Fasciculations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BEB30-07C8-4023-8868-62419EC1D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8"/>
            <a:ext cx="3427283" cy="4899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Only in lower motor neuron lesions</a:t>
            </a:r>
          </a:p>
          <a:p>
            <a:pPr marL="0" indent="0">
              <a:buNone/>
            </a:pPr>
            <a:r>
              <a:rPr lang="en-US" sz="2000" dirty="0"/>
              <a:t>Involuntary pathological muscle contraction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Increase the sensitivity of ligand channels ( even the tapping could stimulate the channels)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Fibrillation ( Expressed on EMG ) 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FEBE3-2A3B-47C5-95F8-70990089E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2739" y="1201456"/>
            <a:ext cx="3197701" cy="54455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              Ach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             Ach nicotinic receptors          activity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        Muscle up regulation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             Increase in  Ach nicotinic receptors        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pathological muscle contraction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86971C3-DAB6-41B7-92C5-8ABD8B7FD4C0}"/>
              </a:ext>
            </a:extLst>
          </p:cNvPr>
          <p:cNvSpPr/>
          <p:nvPr/>
        </p:nvSpPr>
        <p:spPr>
          <a:xfrm>
            <a:off x="8630202" y="1201456"/>
            <a:ext cx="484632" cy="623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480A608-D562-4675-BB0B-1C818B9E1006}"/>
              </a:ext>
            </a:extLst>
          </p:cNvPr>
          <p:cNvSpPr/>
          <p:nvPr/>
        </p:nvSpPr>
        <p:spPr>
          <a:xfrm>
            <a:off x="8630202" y="1950729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94FD53A-6F94-4F13-BDC4-E77010E94F1F}"/>
              </a:ext>
            </a:extLst>
          </p:cNvPr>
          <p:cNvSpPr/>
          <p:nvPr/>
        </p:nvSpPr>
        <p:spPr>
          <a:xfrm>
            <a:off x="9497119" y="2439933"/>
            <a:ext cx="484632" cy="500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2715CC0-1333-40D5-BF62-1E77720B1A47}"/>
              </a:ext>
            </a:extLst>
          </p:cNvPr>
          <p:cNvSpPr/>
          <p:nvPr/>
        </p:nvSpPr>
        <p:spPr>
          <a:xfrm>
            <a:off x="9497119" y="3343737"/>
            <a:ext cx="484632" cy="500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E102B78-E918-4ECA-823E-51400150DE4D}"/>
              </a:ext>
            </a:extLst>
          </p:cNvPr>
          <p:cNvSpPr/>
          <p:nvPr/>
        </p:nvSpPr>
        <p:spPr>
          <a:xfrm>
            <a:off x="10375392" y="4227706"/>
            <a:ext cx="70064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48DE-16B6-4347-83E1-00E4446F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6712"/>
          </a:xfrm>
        </p:spPr>
        <p:txBody>
          <a:bodyPr/>
          <a:lstStyle/>
          <a:p>
            <a:r>
              <a:rPr lang="en-US" dirty="0"/>
              <a:t>Tone , deep tendon reflex and reflex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A8DB-CE9C-4E62-81E9-E792A26B3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702" y="2707060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action potential the LMN </a:t>
            </a:r>
          </a:p>
          <a:p>
            <a:pPr marL="0" indent="0">
              <a:buNone/>
            </a:pPr>
            <a:r>
              <a:rPr lang="en-US" sz="2000" dirty="0"/>
              <a:t>(Extrafusal and intrafusal)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Hypotonia ( alpha)</a:t>
            </a:r>
          </a:p>
          <a:p>
            <a:pPr marL="0" indent="0">
              <a:buNone/>
            </a:pPr>
            <a:r>
              <a:rPr lang="en-US" sz="2000" dirty="0"/>
              <a:t>Hypo- </a:t>
            </a:r>
            <a:r>
              <a:rPr lang="en-US" sz="2000" dirty="0" err="1"/>
              <a:t>reflexia</a:t>
            </a:r>
            <a:r>
              <a:rPr lang="en-US" sz="2000" dirty="0"/>
              <a:t> ( Gamma) </a:t>
            </a:r>
          </a:p>
          <a:p>
            <a:pPr marL="0" indent="0">
              <a:buNone/>
            </a:pPr>
            <a:r>
              <a:rPr lang="en-US" sz="2000" dirty="0"/>
              <a:t>Decrease the activity of muscle spindle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53F79-4592-4AD0-B442-9879C28A5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2669346"/>
            <a:ext cx="5384800" cy="4580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</a:t>
            </a:r>
            <a:r>
              <a:rPr lang="en-US" sz="2000" dirty="0"/>
              <a:t>action potential  at the level of medullary nucleus 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</a:p>
          <a:p>
            <a:pPr marL="0" indent="0">
              <a:buNone/>
            </a:pPr>
            <a:r>
              <a:rPr lang="en-US" sz="2000" dirty="0"/>
              <a:t>              action potential the LMN ( Extrafusal and intrafusal)</a:t>
            </a:r>
          </a:p>
          <a:p>
            <a:pPr marL="0" indent="0">
              <a:buNone/>
            </a:pPr>
            <a:r>
              <a:rPr lang="en-US" sz="2000" dirty="0"/>
              <a:t>                         </a:t>
            </a:r>
          </a:p>
          <a:p>
            <a:pPr marL="0" indent="0">
              <a:buNone/>
            </a:pPr>
            <a:r>
              <a:rPr lang="en-US" sz="2000" dirty="0"/>
              <a:t>                 hypertonia ( alpha)</a:t>
            </a:r>
          </a:p>
          <a:p>
            <a:pPr marL="0" indent="0">
              <a:buNone/>
            </a:pPr>
            <a:r>
              <a:rPr lang="en-US" sz="2000" dirty="0"/>
              <a:t>                   hyper- </a:t>
            </a:r>
            <a:r>
              <a:rPr lang="en-US" sz="2000" dirty="0" err="1"/>
              <a:t>reflexia</a:t>
            </a:r>
            <a:r>
              <a:rPr lang="en-US" sz="2000" dirty="0"/>
              <a:t>( Gamma)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024EB90-C9C7-4D13-895C-BF2CE3983D7A}"/>
              </a:ext>
            </a:extLst>
          </p:cNvPr>
          <p:cNvSpPr/>
          <p:nvPr/>
        </p:nvSpPr>
        <p:spPr>
          <a:xfrm>
            <a:off x="6748350" y="2554230"/>
            <a:ext cx="484632" cy="579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F2D862BB-A57F-4B84-8882-71B8555440AB}"/>
              </a:ext>
            </a:extLst>
          </p:cNvPr>
          <p:cNvSpPr/>
          <p:nvPr/>
        </p:nvSpPr>
        <p:spPr>
          <a:xfrm>
            <a:off x="6659802" y="3573195"/>
            <a:ext cx="484632" cy="5799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7708872-B7D6-410B-9C53-887DBB58B0B9}"/>
              </a:ext>
            </a:extLst>
          </p:cNvPr>
          <p:cNvSpPr/>
          <p:nvPr/>
        </p:nvSpPr>
        <p:spPr>
          <a:xfrm>
            <a:off x="8201465" y="4362584"/>
            <a:ext cx="484632" cy="464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E6AA7B-7D9A-41B7-8ACD-6EBA78EEBA63}"/>
              </a:ext>
            </a:extLst>
          </p:cNvPr>
          <p:cNvSpPr txBox="1"/>
          <p:nvPr/>
        </p:nvSpPr>
        <p:spPr>
          <a:xfrm>
            <a:off x="6659802" y="1482808"/>
            <a:ext cx="4059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UMN </a:t>
            </a:r>
          </a:p>
          <a:p>
            <a:pPr marL="0" indent="0">
              <a:buNone/>
            </a:pPr>
            <a:r>
              <a:rPr lang="en-US" sz="2000" b="1" dirty="0"/>
              <a:t>Spastic paralysis 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326F161-EF19-4124-92EF-881A525CD73B}"/>
              </a:ext>
            </a:extLst>
          </p:cNvPr>
          <p:cNvSpPr/>
          <p:nvPr/>
        </p:nvSpPr>
        <p:spPr>
          <a:xfrm>
            <a:off x="164314" y="2645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2885180-3C85-4347-9E7B-268793AD6BF8}"/>
              </a:ext>
            </a:extLst>
          </p:cNvPr>
          <p:cNvSpPr/>
          <p:nvPr/>
        </p:nvSpPr>
        <p:spPr>
          <a:xfrm>
            <a:off x="1517318" y="398141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8D1C3A-0927-44AB-85C5-08F4DFFE9889}"/>
              </a:ext>
            </a:extLst>
          </p:cNvPr>
          <p:cNvSpPr txBox="1"/>
          <p:nvPr/>
        </p:nvSpPr>
        <p:spPr>
          <a:xfrm>
            <a:off x="1100719" y="1465262"/>
            <a:ext cx="4059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LMN </a:t>
            </a:r>
          </a:p>
          <a:p>
            <a:pPr marL="0" indent="0">
              <a:buNone/>
            </a:pPr>
            <a:r>
              <a:rPr lang="en-US" sz="2000" b="1" dirty="0"/>
              <a:t>Flaccid  paralysis </a:t>
            </a:r>
          </a:p>
        </p:txBody>
      </p:sp>
    </p:spTree>
    <p:extLst>
      <p:ext uri="{BB962C8B-B14F-4D97-AF65-F5344CB8AC3E}">
        <p14:creationId xmlns:p14="http://schemas.microsoft.com/office/powerpoint/2010/main" val="187686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7731-5CD1-4486-85BB-F2BFC4B2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2028825"/>
            <a:ext cx="79533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2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EB440-8CFD-4CDA-BD24-0629651D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Difference between spasticity and rigidity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6C63C-9FF2-4F7B-8661-07334037B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761582"/>
            <a:ext cx="5455917" cy="33281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AB36F9-36AC-4D77-82EE-C9F22DEB1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596836"/>
            <a:ext cx="5455917" cy="34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9F852C-6823-40F1-8265-A034E28DF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18991"/>
            <a:ext cx="9240039" cy="462001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C50A6-484F-4851-B7B2-FC0C4FB94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235B4-CAD1-4E58-89ED-781B9479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Upper (UMN)and lower motor neuron tracts (LMN) 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8B9B4D-6508-4D17-8CFE-5172CC130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073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29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15FFC-5E1E-45C3-9A6A-BFD0DD9E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Corticobulbar Tract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DEB582C-8E89-43CD-A565-E56E6FD7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59" y="2426818"/>
            <a:ext cx="3135133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491688-78EC-430C-9ADB-9D66452F9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2638824"/>
            <a:ext cx="5455917" cy="35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9167B1-2571-4280-98D9-04FF9ED3C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363538"/>
            <a:ext cx="4627563" cy="43926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9F296-F092-4293-B564-1A4F8DBD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63" y="363538"/>
            <a:ext cx="5983288" cy="4392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EF3888-55FF-4543-8F9A-24113029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Corticospinal tract </a:t>
            </a:r>
          </a:p>
        </p:txBody>
      </p:sp>
    </p:spTree>
    <p:extLst>
      <p:ext uri="{BB962C8B-B14F-4D97-AF65-F5344CB8AC3E}">
        <p14:creationId xmlns:p14="http://schemas.microsoft.com/office/powerpoint/2010/main" val="98224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02073A91-7496-4A7F-B7A2-BFF7F8C1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035" y="1327715"/>
            <a:ext cx="5129784" cy="42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F0BD31D-74F8-4B61-AC02-9E4B093D2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1646400"/>
            <a:ext cx="5129784" cy="356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9A952-CED1-4D21-92F2-DA29B9E2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The stretch reflex (myotatic reflex)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9CDDD-4EAF-4DD4-8E85-5E482D08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51" y="967417"/>
            <a:ext cx="554218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BED610-1959-4E38-8C99-CB14003B87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4" y="643467"/>
            <a:ext cx="8637312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645184-8DE4-45E2-B90C-5A3E4C207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94" y="643467"/>
            <a:ext cx="10129211" cy="55710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AD8FA-4825-4C58-93D0-152866EA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Upper motor lesion </a:t>
            </a:r>
          </a:p>
        </p:txBody>
      </p:sp>
      <p:sp>
        <p:nvSpPr>
          <p:cNvPr id="2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5ECAB-AC6C-46D9-8FCB-40A669B5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US"/>
              <a:t>Stroke (occurs when the blood supply to part of your brain is interrupted or reduced)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/>
              <a:t>Demyelination the axons of never fibers ( multiple sclerosis and B12 deficiency)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/>
              <a:t>Amyotrophic lateral sclerosis (ALS) is a neurodegenerative neuromuscular disease that results in the progressive loss of motor neurons that control voluntary muscles </a:t>
            </a:r>
          </a:p>
        </p:txBody>
      </p:sp>
    </p:spTree>
    <p:extLst>
      <p:ext uri="{BB962C8B-B14F-4D97-AF65-F5344CB8AC3E}">
        <p14:creationId xmlns:p14="http://schemas.microsoft.com/office/powerpoint/2010/main" val="212380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7B023E-443F-4992-920F-19534CE40C4B}"/>
</file>

<file path=customXml/itemProps2.xml><?xml version="1.0" encoding="utf-8"?>
<ds:datastoreItem xmlns:ds="http://schemas.openxmlformats.org/officeDocument/2006/customXml" ds:itemID="{115BCA7A-B161-44F2-A276-616EC7A014CB}"/>
</file>

<file path=customXml/itemProps3.xml><?xml version="1.0" encoding="utf-8"?>
<ds:datastoreItem xmlns:ds="http://schemas.openxmlformats.org/officeDocument/2006/customXml" ds:itemID="{F0E88902-89F8-48C8-BDB1-E761F823A1B6}"/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352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Meiryo</vt:lpstr>
      <vt:lpstr>Arial</vt:lpstr>
      <vt:lpstr>Calibri</vt:lpstr>
      <vt:lpstr>Calibri Light</vt:lpstr>
      <vt:lpstr>Century Gothic</vt:lpstr>
      <vt:lpstr>Wingdings 3</vt:lpstr>
      <vt:lpstr>Office Theme</vt:lpstr>
      <vt:lpstr>1_Office Theme</vt:lpstr>
      <vt:lpstr>Wisp</vt:lpstr>
      <vt:lpstr>Overview of motor neuron function </vt:lpstr>
      <vt:lpstr>Upper (UMN)and lower motor neuron tracts (LMN)   </vt:lpstr>
      <vt:lpstr>Corticobulbar Tract  </vt:lpstr>
      <vt:lpstr>Corticospinal tract </vt:lpstr>
      <vt:lpstr>PowerPoint Presentation</vt:lpstr>
      <vt:lpstr>The stretch reflex (myotatic reflex)</vt:lpstr>
      <vt:lpstr>PowerPoint Presentation</vt:lpstr>
      <vt:lpstr>PowerPoint Presentation</vt:lpstr>
      <vt:lpstr>Upper motor lesion </vt:lpstr>
      <vt:lpstr>Lower motor neuron lesion</vt:lpstr>
      <vt:lpstr>Corticobulbar tract lesion </vt:lpstr>
      <vt:lpstr>Corticospinal tract lesions </vt:lpstr>
      <vt:lpstr>MASS </vt:lpstr>
      <vt:lpstr>Fasciculations </vt:lpstr>
      <vt:lpstr>Tone , deep tendon reflex and reflex </vt:lpstr>
      <vt:lpstr>PowerPoint Presentation</vt:lpstr>
      <vt:lpstr>Difference between spasticity and rigidity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rawashdeh</dc:creator>
  <cp:lastModifiedBy>arwa rawashdeh</cp:lastModifiedBy>
  <cp:revision>31</cp:revision>
  <dcterms:created xsi:type="dcterms:W3CDTF">2021-04-28T08:44:23Z</dcterms:created>
  <dcterms:modified xsi:type="dcterms:W3CDTF">2021-05-02T08:38:48Z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