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82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83" r:id="rId19"/>
    <p:sldId id="270" r:id="rId20"/>
    <p:sldId id="271" r:id="rId21"/>
    <p:sldId id="284" r:id="rId22"/>
    <p:sldId id="272" r:id="rId23"/>
    <p:sldId id="273" r:id="rId24"/>
    <p:sldId id="285" r:id="rId25"/>
    <p:sldId id="274" r:id="rId26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690" autoAdjust="0"/>
  </p:normalViewPr>
  <p:slideViewPr>
    <p:cSldViewPr>
      <p:cViewPr varScale="1">
        <p:scale>
          <a:sx n="63" d="100"/>
          <a:sy n="63" d="100"/>
        </p:scale>
        <p:origin x="-64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 /><Relationship Id="rId13" Type="http://schemas.openxmlformats.org/officeDocument/2006/relationships/slide" Target="slides/slide10.xml" /><Relationship Id="rId18" Type="http://schemas.openxmlformats.org/officeDocument/2006/relationships/slide" Target="slides/slide15.xml" /><Relationship Id="rId26" Type="http://schemas.openxmlformats.org/officeDocument/2006/relationships/slide" Target="slides/slide23.xml" /><Relationship Id="rId3" Type="http://schemas.openxmlformats.org/officeDocument/2006/relationships/slideMaster" Target="slideMasters/slideMaster1.xml" /><Relationship Id="rId21" Type="http://schemas.openxmlformats.org/officeDocument/2006/relationships/slide" Target="slides/slide18.xml" /><Relationship Id="rId7" Type="http://schemas.openxmlformats.org/officeDocument/2006/relationships/slide" Target="slides/slide4.xml" /><Relationship Id="rId12" Type="http://schemas.openxmlformats.org/officeDocument/2006/relationships/slide" Target="slides/slide9.xml" /><Relationship Id="rId17" Type="http://schemas.openxmlformats.org/officeDocument/2006/relationships/slide" Target="slides/slide14.xml" /><Relationship Id="rId25" Type="http://schemas.openxmlformats.org/officeDocument/2006/relationships/slide" Target="slides/slide22.xml" /><Relationship Id="rId2" Type="http://schemas.openxmlformats.org/officeDocument/2006/relationships/customXml" Target="../customXml/item2.xml" /><Relationship Id="rId16" Type="http://schemas.openxmlformats.org/officeDocument/2006/relationships/slide" Target="slides/slide13.xml" /><Relationship Id="rId20" Type="http://schemas.openxmlformats.org/officeDocument/2006/relationships/slide" Target="slides/slide17.xml" /><Relationship Id="rId29" Type="http://schemas.openxmlformats.org/officeDocument/2006/relationships/theme" Target="theme/theme1.xml" /><Relationship Id="rId1" Type="http://schemas.openxmlformats.org/officeDocument/2006/relationships/customXml" Target="../customXml/item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24" Type="http://schemas.openxmlformats.org/officeDocument/2006/relationships/slide" Target="slides/slide21.xml" /><Relationship Id="rId5" Type="http://schemas.openxmlformats.org/officeDocument/2006/relationships/slide" Target="slides/slide2.xml" /><Relationship Id="rId15" Type="http://schemas.openxmlformats.org/officeDocument/2006/relationships/slide" Target="slides/slide12.xml" /><Relationship Id="rId23" Type="http://schemas.openxmlformats.org/officeDocument/2006/relationships/slide" Target="slides/slide20.xml" /><Relationship Id="rId28" Type="http://schemas.openxmlformats.org/officeDocument/2006/relationships/viewProps" Target="viewProps.xml" /><Relationship Id="rId10" Type="http://schemas.openxmlformats.org/officeDocument/2006/relationships/slide" Target="slides/slide7.xml" /><Relationship Id="rId19" Type="http://schemas.openxmlformats.org/officeDocument/2006/relationships/slide" Target="slides/slide16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slide" Target="slides/slide11.xml" /><Relationship Id="rId22" Type="http://schemas.openxmlformats.org/officeDocument/2006/relationships/slide" Target="slides/slide19.xml" /><Relationship Id="rId27" Type="http://schemas.openxmlformats.org/officeDocument/2006/relationships/presProps" Target="presProps.xml" /><Relationship Id="rId30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B5AD1F-728B-4493-9D69-9097EC5DE7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BC0ACF-648B-40A1-A4DF-F6BF2CCE95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A9A6B2-A99B-4098-AA8C-2A7A9A95CA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1ACAF2-ECDF-434B-A1E7-F7F589B2A3CF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9045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ABD663-65F3-47EE-9FC6-DA92A41FEE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6EE149-B14A-49C8-B16E-034623B8F4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4A0220A-F4C0-4617-97B6-3F999EABB8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B780A9-C5D9-43A7-B1D0-3144F5153A9F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484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60EDA1-B31D-4183-A919-82732CDD32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2A3B974-54D5-49A6-8436-ACC1FCB1E6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30CC80-4CCF-49AB-8502-1F5277834F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314521-6F02-4548-BA54-3DFF9BCFA6A0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9325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0A67CC3-8722-481E-AD5B-A856E99EC5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8C45B3-423F-4DD2-A2BE-763EAB7DDF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A00DAA-1E23-47CD-AF00-C0F35D2750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A5D4E4-337A-4D46-B1FD-15FED4510F41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9467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3A40C4-91A5-4A0B-8B99-E0D198DFB3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0FAC4C-76AE-485F-AC23-CC7A955C2E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F141AAA-1026-49DB-A532-B64F1FD1E5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84AEF1-8E08-4F08-A783-245DECF4CDA6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5997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9FF38B-01E4-4EB2-9E58-875030E9DF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E018D0-2CEA-4A1C-9618-56C54B1B71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31DA01-F9AE-4EDE-9ECA-3F57E0F348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3D6E55-5A20-40BB-8610-BF39A2F26AD4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6903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413D653-D8F8-40EF-AC29-C8654C9145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7897711-6710-47B2-8BBA-DE7ACA79FE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219E027-6580-497C-B442-6AB2948544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6CBF95-0A6B-48B6-99B9-A773C75009B9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4313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383BD2F-B46D-4671-887B-B85554A259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3230E7B-A825-4F64-8AB5-68740C8622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EE749DF-B6E8-46A0-B3BE-AE01DB8171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E17301-B831-4F95-BD0D-CCD2FAD6E5A5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2111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B5B56E4-25E1-4ACB-A5E9-4479ACDA42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0072BFE-A332-4977-B041-821E4B42D6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A7C39A2-E280-424D-830F-04AA0A680E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A11995-59F1-4DD5-9325-383C27197F40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3695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BE1B20-CF3E-4F50-9C77-9E4C08A7EC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129156-C083-49FF-9399-F6FBF02E36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EFE36B-3164-4625-AD3D-EF30DFB978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876543-DC6B-4CA5-AE06-18861B3D85C4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302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J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76AE75-64A8-4AA3-ACC8-3581F30E69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4CC6FA-18D8-4006-8802-0008EE8ACE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D30B0C-EFEA-4C3C-9405-852D262DF7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64AF89-EF55-407E-AAF4-FA75CCF97BF1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792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5888BBF-FE16-4DB8-9A93-4F400745B2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68E835E-33F4-4BC6-B85A-0D7535E5BC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DA26C65-9C64-4E87-A9F1-36AB6B2EE98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05BC955-8D86-4981-AFAC-9A0094CE66B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318F10B-C6CD-4C48-A2C1-1CD623D71EB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400"/>
            </a:lvl1pPr>
          </a:lstStyle>
          <a:p>
            <a:fld id="{F7880B26-AD66-452A-9420-8CE7EB9DABC8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6F3C4AD-8C7A-4E43-A8D9-D736F78D088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CNS  STIMULANTS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A42E94E-3F4F-4EFB-AF99-C9FB9505C9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</a:t>
            </a:r>
            <a:r>
              <a:rPr lang="en-US" altLang="en-US" sz="2800" b="1"/>
              <a:t>3. Amphetamines</a:t>
            </a:r>
            <a:r>
              <a:rPr lang="en-US" altLang="en-US" sz="2800"/>
              <a:t> (d-amphetamine;methamphetamine)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Taken </a:t>
            </a:r>
            <a:r>
              <a:rPr lang="en-US" altLang="en-US" sz="2800" b="1"/>
              <a:t>orally,</a:t>
            </a:r>
            <a:r>
              <a:rPr lang="en-US" altLang="en-US" sz="2800"/>
              <a:t> it causes euphoria , increase in mental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and physical activity, insomnia, and delayed fatigue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Effect last for 3-4 hours .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Psychological dependence occur rapidly with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repeated use, but physical dependence is slight.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Tolerance occurs rapidly to peripheral  effects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(tachycardia and increase in blood pressure) but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slowly to CNS effects.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</a:t>
            </a:r>
            <a:r>
              <a:rPr lang="en-US" altLang="en-US" sz="2800" b="1"/>
              <a:t>Prolonged repeated daily use of large amounts may lead to paranoid  psychosis</a:t>
            </a:r>
            <a:r>
              <a:rPr lang="en-US" altLang="en-US" sz="2800"/>
              <a:t>; this is </a:t>
            </a:r>
            <a:r>
              <a:rPr lang="en-US" altLang="en-US" sz="2800" b="1"/>
              <a:t>typically associated with delusions of bugs creeping under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the skin leading to skin scratching with excoriations.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81DF2E6-1ECB-4135-9709-0E8B5627CF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 eaLnBrk="1" hangingPunct="1">
              <a:buFontTx/>
              <a:buNone/>
            </a:pPr>
            <a:endParaRPr lang="en-US" altLang="en-US" sz="2800"/>
          </a:p>
          <a:p>
            <a:pPr algn="l" rtl="0" eaLnBrk="1" hangingPunct="1">
              <a:buFontTx/>
              <a:buNone/>
            </a:pPr>
            <a:r>
              <a:rPr lang="en-US" altLang="en-US" sz="2800"/>
              <a:t>   </a:t>
            </a:r>
            <a:r>
              <a:rPr lang="en-US" altLang="en-US" sz="2800" b="1"/>
              <a:t>Dependent patients may also take amphetamine IV or by snorting for quick onset of effects</a:t>
            </a:r>
            <a:r>
              <a:rPr lang="en-US" altLang="en-US" sz="2800"/>
              <a:t>.                   </a:t>
            </a:r>
          </a:p>
          <a:p>
            <a:pPr algn="l" rtl="0" eaLnBrk="1" hangingPunct="1">
              <a:buFontTx/>
              <a:buNone/>
            </a:pPr>
            <a:r>
              <a:rPr lang="en-US" altLang="en-US" sz="2800"/>
              <a:t>   Withdrawal from chronic users causes long deep sleep (with REM rebound) ; patient  then wakes up tired, depressed, very hungry with increased appetite. </a:t>
            </a:r>
          </a:p>
          <a:p>
            <a:pPr algn="l" rtl="0" eaLnBrk="1" hangingPunct="1">
              <a:buFontTx/>
              <a:buNone/>
            </a:pPr>
            <a:r>
              <a:rPr lang="en-US" altLang="en-US" sz="2800"/>
              <a:t> </a:t>
            </a:r>
          </a:p>
          <a:p>
            <a:pPr algn="l" rtl="0" eaLnBrk="1" hangingPunct="1">
              <a:buFontTx/>
              <a:buNone/>
            </a:pPr>
            <a:r>
              <a:rPr lang="en-US" altLang="en-US" sz="2800"/>
              <a:t>    One congener is methylene-dioxy-methamphetamine (</a:t>
            </a:r>
            <a:r>
              <a:rPr lang="en-US" altLang="en-US" sz="2800" b="1"/>
              <a:t>MDMA</a:t>
            </a:r>
            <a:r>
              <a:rPr lang="en-US" altLang="en-US" sz="2800"/>
              <a:t> ; "Ecstasy")  which also enhances serotonin neurotransmission in CNS. This enhances inter-personal communication and causes hallucinations</a:t>
            </a:r>
          </a:p>
          <a:p>
            <a:pPr algn="l" rtl="0" eaLnBrk="1" hangingPunct="1">
              <a:buFontTx/>
              <a:buNone/>
            </a:pPr>
            <a:r>
              <a:rPr lang="en-US" altLang="en-US" sz="2800"/>
              <a:t>    in addition to CNS stimulant action .  </a:t>
            </a:r>
          </a:p>
          <a:p>
            <a:pPr algn="l" rtl="0" eaLnBrk="1" hangingPunct="1">
              <a:buFontTx/>
              <a:buNone/>
            </a:pPr>
            <a:r>
              <a:rPr lang="en-US" altLang="en-US" sz="2800"/>
              <a:t>    However, its chronic use is associated with depletion of neurons in serotonergic tracts of brain 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FECD2211-88E5-4E40-AF02-AB4610F078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</a:t>
            </a:r>
            <a:r>
              <a:rPr lang="en-US" altLang="en-US" sz="2800" b="1"/>
              <a:t>4. Cocaine :</a:t>
            </a:r>
            <a:r>
              <a:rPr lang="en-US" altLang="en-US" sz="2800"/>
              <a:t>  It is found in </a:t>
            </a:r>
            <a:r>
              <a:rPr lang="en-US" altLang="en-US" sz="2800" i="1"/>
              <a:t>Coca</a:t>
            </a:r>
            <a:r>
              <a:rPr lang="en-US" altLang="en-US" sz="2800"/>
              <a:t> plant in South America.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Cocaine is a topical local anaesthetic for skin .  It also blocks noradrenaline re-uptake by noradrenergic nerve endings .   In CNS, it also blocks dopamine re-uptake.          It is  powerful CNS stimulant causing marked euphoria,  but excitement and convulsions occur with large doses.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It is taken </a:t>
            </a:r>
            <a:r>
              <a:rPr lang="en-US" altLang="en-US" sz="2800" b="1"/>
              <a:t>oral, or snorted or IV</a:t>
            </a:r>
            <a:r>
              <a:rPr lang="en-US" altLang="en-US" sz="2800"/>
              <a:t>.     Andes natives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of South America may chew Coca leaves .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The </a:t>
            </a:r>
            <a:r>
              <a:rPr lang="en-US" altLang="en-US" sz="2800" b="1"/>
              <a:t>free base can also be smoked</a:t>
            </a:r>
            <a:r>
              <a:rPr lang="en-US" altLang="en-US" sz="2800"/>
              <a:t> since it is volatile, and does not decompose with heating. 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</a:t>
            </a:r>
            <a:r>
              <a:rPr lang="en-US" altLang="en-US" sz="2800" b="1"/>
              <a:t>CNS stimulant effects are of short duration</a:t>
            </a:r>
            <a:r>
              <a:rPr lang="en-US" altLang="en-US" sz="2800"/>
              <a:t> (about 1 h) due to short t½  and </a:t>
            </a:r>
            <a:r>
              <a:rPr lang="en-US" altLang="en-US" sz="2800" b="1"/>
              <a:t>leads  to its repeated use every 20-30 min for several hours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294E48BE-1CE8-4C5C-AE0E-C45A885D9A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</a:t>
            </a:r>
            <a:r>
              <a:rPr lang="en-US" altLang="en-US" sz="2800" b="1" u="sng"/>
              <a:t>Dependence occur easily</a:t>
            </a:r>
            <a:r>
              <a:rPr lang="en-US" altLang="en-US" sz="2800" b="1"/>
              <a:t>,</a:t>
            </a:r>
            <a:r>
              <a:rPr lang="en-US" altLang="en-US" sz="2800"/>
              <a:t> and </a:t>
            </a:r>
            <a:r>
              <a:rPr lang="en-US" altLang="en-US" sz="2800" b="1"/>
              <a:t>chronic snorters can develop ischemic necrosis of nasal  septum</a:t>
            </a:r>
            <a:r>
              <a:rPr lang="en-US" altLang="en-US" sz="2800"/>
              <a:t> leading to ulceration or perforation .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Psychological dependence is severe, but physical dependence or tolerance is slight.  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</a:t>
            </a:r>
            <a:r>
              <a:rPr lang="en-US" altLang="en-US" sz="2800" b="1"/>
              <a:t>Acute overdose</a:t>
            </a:r>
            <a:r>
              <a:rPr lang="en-US" altLang="en-US" sz="2800"/>
              <a:t> occurs ,  esp. with IV use ,  causing </a:t>
            </a:r>
            <a:r>
              <a:rPr lang="en-US" altLang="en-US" sz="2800" u="sng"/>
              <a:t>psychotic behaviour</a:t>
            </a:r>
            <a:r>
              <a:rPr lang="en-US" altLang="en-US" sz="2800"/>
              <a:t>, </a:t>
            </a:r>
            <a:r>
              <a:rPr lang="en-US" altLang="en-US" sz="2800" u="sng"/>
              <a:t>convulsions,</a:t>
            </a:r>
            <a:r>
              <a:rPr lang="en-US" altLang="en-US" sz="2800"/>
              <a:t> </a:t>
            </a:r>
            <a:r>
              <a:rPr lang="en-US" altLang="en-US" sz="2800" u="sng"/>
              <a:t>hypertension  with increased risk of stroke or myocardial infarction</a:t>
            </a:r>
            <a:r>
              <a:rPr lang="en-US" altLang="en-US" sz="2800"/>
              <a:t>, and a</a:t>
            </a:r>
            <a:r>
              <a:rPr lang="en-US" altLang="en-US" sz="2800" u="sng"/>
              <a:t>rrhythmias</a:t>
            </a:r>
            <a:r>
              <a:rPr lang="en-US" altLang="en-US" sz="2800"/>
              <a:t> . It </a:t>
            </a:r>
            <a:r>
              <a:rPr lang="en-US" altLang="en-US" sz="2800" b="1"/>
              <a:t>can be fatal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This overdose is treated by :  haloperidol for psychosis ; diazepam for convulsions; phentolamine for hypertension; GTN or nifedipine for coronary spasm 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E81B729-6963-47F0-8FB5-9D5945B7D9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40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/>
              <a:t> </a:t>
            </a:r>
            <a:r>
              <a:rPr lang="en-US" altLang="en-US" sz="2400" b="1"/>
              <a:t>5. Other natural CNS stimulants :</a:t>
            </a:r>
            <a:r>
              <a:rPr lang="en-US" altLang="en-US" sz="2400"/>
              <a:t> these include :-</a:t>
            </a:r>
            <a:endParaRPr lang="en-US" altLang="en-US" sz="2400" b="1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 b="1"/>
              <a:t>      </a:t>
            </a:r>
            <a:r>
              <a:rPr lang="en-US" altLang="en-US" sz="2400"/>
              <a:t> </a:t>
            </a:r>
            <a:r>
              <a:rPr lang="en-US" altLang="en-US" sz="2400" b="1"/>
              <a:t>A. Khat</a:t>
            </a:r>
            <a:r>
              <a:rPr lang="en-US" altLang="en-US" sz="2400"/>
              <a:t> : This plant herb is found in Middle East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/>
              <a:t>                      ( e.g Yemen, Iran ) and in East Africa .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/>
              <a:t>           It is taken oral, and by chewing. </a:t>
            </a:r>
            <a:r>
              <a:rPr lang="en-US" altLang="en-US" sz="2400" b="1"/>
              <a:t>It contains amphetamine-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 b="1"/>
              <a:t>           like alkaloids esp. </a:t>
            </a:r>
            <a:r>
              <a:rPr lang="en-US" altLang="en-US" sz="2400" b="1" u="sng"/>
              <a:t>cathinine</a:t>
            </a:r>
            <a:r>
              <a:rPr lang="en-US" altLang="en-US" sz="2400" b="1"/>
              <a:t> which possess CNS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 b="1"/>
              <a:t>           stimulant  and indirect sympatho-mimetic effects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 b="1"/>
              <a:t> 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/>
              <a:t>            </a:t>
            </a:r>
            <a:r>
              <a:rPr lang="en-US" altLang="en-US" sz="2400" b="1"/>
              <a:t>After chewing esp. of fresh plant that contains more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 b="1"/>
              <a:t>              of the alkaloids, person becomes euphoric, talkative,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 b="1"/>
              <a:t>             hyperactive , and sometimes excitement occurs. 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 b="1"/>
              <a:t>           It causes marked  psychological dependence but only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 b="1"/>
              <a:t>           little tolerance or physical dependence .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1200" b="1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/>
              <a:t>      </a:t>
            </a:r>
            <a:r>
              <a:rPr lang="en-US" altLang="en-US" sz="2400" b="1"/>
              <a:t>B. Ginseng</a:t>
            </a:r>
            <a:r>
              <a:rPr lang="en-US" altLang="en-US" sz="2400"/>
              <a:t> : This is found in roots of 2 plants of the same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/>
              <a:t>                            Genus (Oriental  and Siberian Ginseng) .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/>
              <a:t>                           </a:t>
            </a:r>
            <a:r>
              <a:rPr lang="en-US" altLang="en-US" sz="2400" b="1"/>
              <a:t>Most available products are of Oriental type</a:t>
            </a:r>
            <a:r>
              <a:rPr lang="en-US" altLang="en-US" sz="2400"/>
              <a:t>.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/>
              <a:t>           </a:t>
            </a:r>
            <a:r>
              <a:rPr lang="en-US" altLang="en-US" sz="2400" b="1"/>
              <a:t>It contains ginsenosides that are CNS stimulants</a:t>
            </a:r>
            <a:endParaRPr lang="en-US" altLang="en-US" sz="240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/>
              <a:t>           causing  insomnia with increased activity and performance.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/>
              <a:t>         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147DCFE3-DE8B-490E-B5AF-2BB4B2672B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</a:t>
            </a:r>
            <a:r>
              <a:rPr lang="en-US" altLang="en-US" b="1"/>
              <a:t>II. Hallucinogens or psychodysleptics or psychoto-mimetics </a:t>
            </a:r>
            <a:r>
              <a:rPr lang="en-US" altLang="en-US" sz="2800" b="1"/>
              <a:t>:</a:t>
            </a:r>
            <a:endParaRPr lang="en-US" altLang="en-US" sz="280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They </a:t>
            </a:r>
            <a:r>
              <a:rPr lang="en-US" altLang="en-US" sz="2800" b="1"/>
              <a:t>induce mental changes</a:t>
            </a:r>
            <a:r>
              <a:rPr lang="en-US" altLang="en-US" sz="2800"/>
              <a:t> that resemble </a:t>
            </a:r>
            <a:r>
              <a:rPr lang="en-US" altLang="en-US" sz="2800" b="1"/>
              <a:t>psychotic states with hallucinations at usual doses</a:t>
            </a:r>
            <a:r>
              <a:rPr lang="en-US" altLang="en-US" sz="2800"/>
              <a:t> . Most of them are not useful therapeutically  but they may be used for experimental research .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</a:t>
            </a:r>
            <a:r>
              <a:rPr lang="en-US" altLang="en-US" sz="2800" b="1"/>
              <a:t>They are well known drugs of dependence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1. Lysergic acid diethylamide (LSD)</a:t>
            </a:r>
            <a:r>
              <a:rPr lang="en-US" altLang="en-US" sz="2800"/>
              <a:t> : it is semi-synthetic ergot derivative ; at present it is synthetic .     </a:t>
            </a:r>
            <a:r>
              <a:rPr lang="en-US" altLang="en-US" sz="2800" b="1"/>
              <a:t>LSD is very potent</a:t>
            </a:r>
            <a:r>
              <a:rPr lang="en-US" altLang="en-US" sz="2800"/>
              <a:t>, being effective in dose of 1-2 </a:t>
            </a:r>
            <a:r>
              <a:rPr lang="en-US" altLang="en-US" sz="2800" i="1"/>
              <a:t>microgram/kg</a:t>
            </a:r>
            <a:r>
              <a:rPr lang="en-US" altLang="en-US" sz="2800"/>
              <a:t>  .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CNS mechanism is complex, and includes </a:t>
            </a:r>
            <a:r>
              <a:rPr lang="en-US" altLang="en-US" sz="2800" b="1"/>
              <a:t>agonist  action at post-synaptic  5-HT</a:t>
            </a:r>
            <a:r>
              <a:rPr lang="en-US" altLang="en-US" sz="2800" b="1" baseline="-25000"/>
              <a:t>1A</a:t>
            </a:r>
            <a:r>
              <a:rPr lang="en-US" altLang="en-US" sz="2800" b="1"/>
              <a:t> and 5-HT</a:t>
            </a:r>
            <a:r>
              <a:rPr lang="en-US" altLang="en-US" sz="2800" b="1" baseline="-25000"/>
              <a:t>1C</a:t>
            </a:r>
            <a:r>
              <a:rPr lang="en-US" altLang="en-US" sz="2800" b="1"/>
              <a:t> receptors</a:t>
            </a:r>
            <a:r>
              <a:rPr lang="en-US" altLang="en-US" sz="2800"/>
              <a:t>,    and agonist action at presynaptic &amp; postsynaptic </a:t>
            </a:r>
            <a:r>
              <a:rPr lang="en-US" altLang="en-US" sz="2800" b="1"/>
              <a:t>5-HT</a:t>
            </a:r>
            <a:r>
              <a:rPr lang="en-US" altLang="en-US" sz="2800" b="1" baseline="-25000"/>
              <a:t>2</a:t>
            </a:r>
            <a:r>
              <a:rPr lang="en-US" altLang="en-US" sz="2800" b="1"/>
              <a:t> receptors</a:t>
            </a:r>
            <a:r>
              <a:rPr lang="en-US" altLang="en-US" sz="2800"/>
              <a:t>.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B21FABCF-51BF-4325-9920-ACB69663FB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8915400" cy="6629400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It is </a:t>
            </a:r>
            <a:r>
              <a:rPr lang="en-US" altLang="en-US" sz="2800" b="1"/>
              <a:t>taken orally </a:t>
            </a:r>
            <a:r>
              <a:rPr lang="en-US" altLang="en-US" sz="2800"/>
              <a:t>as stamps; it </a:t>
            </a:r>
            <a:r>
              <a:rPr lang="en-US" altLang="en-US" sz="2800" b="1"/>
              <a:t>produces a "trip" of euphoria</a:t>
            </a:r>
            <a:r>
              <a:rPr lang="en-US" altLang="en-US" sz="2800"/>
              <a:t>, </a:t>
            </a:r>
            <a:r>
              <a:rPr lang="en-US" altLang="en-US" sz="2800" b="1"/>
              <a:t>impaired memory , </a:t>
            </a:r>
            <a:r>
              <a:rPr lang="en-US" altLang="en-US" sz="2800"/>
              <a:t>and thus impaired thinking and judgement,</a:t>
            </a:r>
            <a:r>
              <a:rPr lang="en-US" altLang="en-US" sz="2800" b="1"/>
              <a:t> with perceptual symptoms of  visual  illusions and hallucinations, </a:t>
            </a:r>
            <a:r>
              <a:rPr lang="en-US" altLang="en-US" sz="2800"/>
              <a:t>esp. of coloured objects</a:t>
            </a:r>
            <a:r>
              <a:rPr lang="en-US" altLang="en-US" sz="2800" b="1"/>
              <a:t>.     Time seems to pass fast.</a:t>
            </a:r>
            <a:r>
              <a:rPr lang="en-US" altLang="en-US" sz="2800"/>
              <a:t>    </a:t>
            </a:r>
            <a:r>
              <a:rPr lang="en-US" altLang="en-US" sz="2800" b="1"/>
              <a:t>Waxing and waning of these mental symptoms is typical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These mental effects are associated with somatic effects such as parasthesia, weakness, as well as  signs of sympathetic nervous system activation that includes tachycardia, dilated pupil, tremor , and elevated blood pressure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</a:t>
            </a:r>
            <a:r>
              <a:rPr lang="en-US" altLang="en-US" sz="2800" b="1"/>
              <a:t>Tachyphylaxis (acute tolerance) occurs to LSD</a:t>
            </a:r>
            <a:r>
              <a:rPr lang="en-US" altLang="en-US" sz="2800"/>
              <a:t> .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Continued use leads to </a:t>
            </a:r>
            <a:r>
              <a:rPr lang="en-US" altLang="en-US" sz="2800" b="1"/>
              <a:t>psychological dependence</a:t>
            </a:r>
            <a:r>
              <a:rPr lang="en-US" altLang="en-US" sz="2800"/>
              <a:t>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but not to physical dependence or chronic tolerance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C9422BB8-8629-4AF1-98CA-2DB36A12CD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80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</a:t>
            </a:r>
            <a:r>
              <a:rPr lang="en-US" altLang="en-US" sz="2800" b="1"/>
              <a:t>Acute overdose causes</a:t>
            </a:r>
            <a:r>
              <a:rPr lang="en-US" altLang="en-US" sz="2800"/>
              <a:t> </a:t>
            </a:r>
            <a:r>
              <a:rPr lang="en-US" altLang="en-US" sz="2800" b="1"/>
              <a:t>"Bad trip" that may lead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   to  panic or to fatal accidents</a:t>
            </a:r>
            <a:r>
              <a:rPr lang="en-US" altLang="en-US" sz="2800"/>
              <a:t> ;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acute  psychosis may occur in predisposed persons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</a:t>
            </a:r>
            <a:r>
              <a:rPr lang="en-US" altLang="en-US" sz="2800" b="1"/>
              <a:t>Chronic toxicity</a:t>
            </a:r>
            <a:r>
              <a:rPr lang="en-US" altLang="en-US" sz="2800"/>
              <a:t> in habitual users include psychosis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  and flashback of previous hallucinations 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80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80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</a:t>
            </a:r>
            <a:r>
              <a:rPr lang="en-US" altLang="en-US" sz="2800" b="1"/>
              <a:t>2.  Psilocybin</a:t>
            </a:r>
            <a:r>
              <a:rPr lang="en-US" altLang="en-US" sz="2800"/>
              <a:t> : is found in </a:t>
            </a:r>
            <a:r>
              <a:rPr lang="en-US" altLang="en-US" sz="2800" i="1"/>
              <a:t>Psilocybe </a:t>
            </a:r>
            <a:r>
              <a:rPr lang="en-US" altLang="en-US" sz="2800"/>
              <a:t>fungi , also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        called "magic mushrooms" . 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</a:t>
            </a:r>
            <a:r>
              <a:rPr lang="en-US" altLang="en-US" sz="2800" b="1"/>
              <a:t>Mescaline </a:t>
            </a:r>
            <a:r>
              <a:rPr lang="en-US" altLang="en-US" sz="2800"/>
              <a:t>was used for religious ceremonies.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       It is found in</a:t>
            </a:r>
            <a:r>
              <a:rPr lang="en-US" altLang="en-US" sz="2800" b="1"/>
              <a:t> </a:t>
            </a:r>
            <a:r>
              <a:rPr lang="en-US" altLang="en-US" sz="2800"/>
              <a:t>Mexican peyote cactus ;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80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The effects of both psilocybin or mescaline resemble LSD</a:t>
            </a:r>
            <a:r>
              <a:rPr lang="en-US" altLang="en-US" sz="2800"/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8B51E061-9AD0-4AE9-B2AF-23E434B03B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</a:t>
            </a:r>
            <a:r>
              <a:rPr lang="en-US" altLang="en-US" sz="2800" b="1"/>
              <a:t>3. Phencyclidine (PCP) </a:t>
            </a:r>
            <a:r>
              <a:rPr lang="en-US" altLang="en-US" sz="2800"/>
              <a:t>: known as "Angel dust" .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It is synthetic ;  it is taken oral, IV, or by</a:t>
            </a:r>
            <a:r>
              <a:rPr lang="en-US" altLang="en-US" sz="2800" b="1"/>
              <a:t> </a:t>
            </a:r>
            <a:r>
              <a:rPr lang="en-US" altLang="en-US" sz="2800"/>
              <a:t>smoking .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PCP acts in brain on to block NMDA glutamate 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receptors;  it can stimulate sigma (opioid ?) receptors;    it also blocks dopamine re-uptake .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</a:t>
            </a:r>
            <a:r>
              <a:rPr lang="en-US" altLang="en-US" sz="2800" b="1"/>
              <a:t> </a:t>
            </a:r>
            <a:r>
              <a:rPr lang="en-US" altLang="en-US" sz="2800"/>
              <a:t>It produces a dissociated state of analgesia with </a:t>
            </a:r>
            <a:r>
              <a:rPr lang="en-US" altLang="en-US" sz="2800" b="1"/>
              <a:t>detachment from environment</a:t>
            </a:r>
            <a:r>
              <a:rPr lang="en-US" altLang="en-US" sz="2800"/>
              <a:t>  (but  not loss of consciousness),  </a:t>
            </a:r>
            <a:r>
              <a:rPr lang="en-US" altLang="en-US" sz="2800" b="1"/>
              <a:t>psychosis with agitation and hallucinations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  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B1068CD7-1970-4318-9A80-E07B2EA560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763000" cy="6324600"/>
          </a:xfrm>
        </p:spPr>
        <p:txBody>
          <a:bodyPr/>
          <a:lstStyle/>
          <a:p>
            <a:pPr algn="l" rtl="0" eaLnBrk="1" hangingPunct="1">
              <a:buFontTx/>
              <a:buNone/>
            </a:pPr>
            <a:r>
              <a:rPr lang="en-US" altLang="en-US"/>
              <a:t>     In </a:t>
            </a:r>
            <a:r>
              <a:rPr lang="en-US" altLang="en-US" b="1"/>
              <a:t>acute overdose</a:t>
            </a:r>
            <a:r>
              <a:rPr lang="en-US" altLang="en-US"/>
              <a:t>, convulsions, skeletal muscle rigidity, hypertension, and coma may occur ; it </a:t>
            </a:r>
            <a:r>
              <a:rPr lang="en-US" altLang="en-US" b="1"/>
              <a:t>may be fatal</a:t>
            </a:r>
            <a:r>
              <a:rPr lang="en-US" altLang="en-US"/>
              <a:t>.</a:t>
            </a:r>
          </a:p>
          <a:p>
            <a:pPr algn="l" rtl="0" eaLnBrk="1" hangingPunct="1">
              <a:buFontTx/>
              <a:buNone/>
            </a:pPr>
            <a:r>
              <a:rPr lang="en-US" altLang="en-US"/>
              <a:t>     It is treated by : diazepam to control agitation and convulsions ; haloperidol for psychosis;    and enhancing elimination from body by gastric lavage and acid diuresis .</a:t>
            </a:r>
          </a:p>
          <a:p>
            <a:pPr algn="l" rtl="0" eaLnBrk="1" hangingPunct="1">
              <a:buFontTx/>
              <a:buNone/>
            </a:pPr>
            <a:endParaRPr lang="en-US" altLang="en-US"/>
          </a:p>
          <a:p>
            <a:pPr algn="l" rtl="0" eaLnBrk="1" hangingPunct="1">
              <a:buFontTx/>
              <a:buNone/>
            </a:pPr>
            <a:r>
              <a:rPr lang="en-US" altLang="en-US"/>
              <a:t> </a:t>
            </a:r>
            <a:r>
              <a:rPr lang="en-US" altLang="en-US" b="1"/>
              <a:t>4. Scopolamine</a:t>
            </a:r>
            <a:r>
              <a:rPr lang="en-US" altLang="en-US"/>
              <a:t> : this is a delirious hallucinogen that also causes marked amnesia </a:t>
            </a:r>
          </a:p>
          <a:p>
            <a:pPr algn="l" rtl="0"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76897E1F-BD46-4087-ADEF-FAB53A12C0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448800" cy="6858000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endParaRPr lang="en-US" sz="2800" dirty="0"/>
          </a:p>
          <a:p>
            <a:pPr marL="571500" indent="-571500"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en-US" b="1" dirty="0"/>
              <a:t>   General CNS stimulants  :</a:t>
            </a:r>
            <a:r>
              <a:rPr lang="en-US" sz="2800" dirty="0"/>
              <a:t>  Classified into 3 types according to main site of action, but there is overlap to  other sites at large doses </a:t>
            </a:r>
          </a:p>
          <a:p>
            <a:pPr marL="571500" indent="-571500" algn="l" rtl="0" eaLnBrk="1" hangingPunct="1">
              <a:lnSpc>
                <a:spcPct val="80000"/>
              </a:lnSpc>
              <a:buFontTx/>
              <a:buAutoNum type="romanUcPeriod"/>
              <a:defRPr/>
            </a:pPr>
            <a:endParaRPr lang="en-US" sz="1200" dirty="0"/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dirty="0"/>
              <a:t>     </a:t>
            </a:r>
            <a:r>
              <a:rPr lang="en-US" sz="2800" b="1" dirty="0"/>
              <a:t>A. Spinal cord stimulants</a:t>
            </a:r>
            <a:r>
              <a:rPr lang="en-US" sz="2800" dirty="0"/>
              <a:t> : mainly represented by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b="1" dirty="0"/>
              <a:t>    Strychnine </a:t>
            </a:r>
            <a:r>
              <a:rPr lang="en-US" sz="2800" dirty="0"/>
              <a:t>which was obtained from </a:t>
            </a:r>
            <a:r>
              <a:rPr lang="en-US" sz="2800" i="1" dirty="0" err="1"/>
              <a:t>nux</a:t>
            </a:r>
            <a:r>
              <a:rPr lang="en-US" sz="2800" i="1" dirty="0"/>
              <a:t> </a:t>
            </a:r>
            <a:r>
              <a:rPr lang="en-US" sz="2800" i="1" dirty="0" err="1"/>
              <a:t>vomica</a:t>
            </a:r>
            <a:r>
              <a:rPr lang="en-US" sz="2800" i="1" dirty="0"/>
              <a:t>, </a:t>
            </a:r>
            <a:r>
              <a:rPr lang="en-US" sz="2800" dirty="0"/>
              <a:t> and was used as tonic to enhance appetite .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dirty="0"/>
              <a:t>     It</a:t>
            </a:r>
            <a:r>
              <a:rPr lang="en-US" sz="2800" b="1" dirty="0"/>
              <a:t> </a:t>
            </a:r>
            <a:r>
              <a:rPr lang="en-US" sz="2800" dirty="0"/>
              <a:t>antagonizes the inhibitory effect of </a:t>
            </a:r>
            <a:r>
              <a:rPr lang="en-US" sz="2800" dirty="0" err="1"/>
              <a:t>glycine</a:t>
            </a:r>
            <a:r>
              <a:rPr lang="en-US" sz="2800" dirty="0"/>
              <a:t> (released by </a:t>
            </a:r>
            <a:r>
              <a:rPr lang="en-US" sz="2800" dirty="0" err="1"/>
              <a:t>Renshaw</a:t>
            </a:r>
            <a:r>
              <a:rPr lang="en-US" sz="2800" dirty="0"/>
              <a:t> cells) on </a:t>
            </a:r>
            <a:r>
              <a:rPr lang="en-US" sz="2800" dirty="0" err="1"/>
              <a:t>motoneurons</a:t>
            </a:r>
            <a:r>
              <a:rPr lang="en-US" sz="2800" dirty="0"/>
              <a:t> in spinal cord  ; it was used as rat poison &amp; to kill stray dogs. 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dirty="0"/>
              <a:t>      </a:t>
            </a:r>
            <a:r>
              <a:rPr lang="en-US" sz="2800" b="1" dirty="0"/>
              <a:t>It is obsolete for clinical use at present .</a:t>
            </a:r>
            <a:r>
              <a:rPr lang="en-US" sz="2800" dirty="0"/>
              <a:t>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endParaRPr lang="en-US" sz="1100" b="1" dirty="0"/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dirty="0"/>
              <a:t>    It causes symmetrical tonic convulsions with spasm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dirty="0"/>
              <a:t>  of limbs in hyperextension associated with </a:t>
            </a:r>
            <a:r>
              <a:rPr lang="en-US" sz="2800" dirty="0" err="1"/>
              <a:t>hyperreflexia</a:t>
            </a:r>
            <a:r>
              <a:rPr lang="en-US" sz="2800" dirty="0"/>
              <a:t>.  Spasm of back  muscles occurs causing </a:t>
            </a:r>
            <a:r>
              <a:rPr lang="en-US" sz="2800" dirty="0" err="1"/>
              <a:t>opisthotonus</a:t>
            </a:r>
            <a:r>
              <a:rPr lang="en-US" sz="2800" dirty="0"/>
              <a:t>.  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dirty="0"/>
              <a:t>    Antidote for convulsions is IV diazepam  or </a:t>
            </a:r>
            <a:r>
              <a:rPr lang="en-US" sz="2800" dirty="0" err="1"/>
              <a:t>phenobarbital</a:t>
            </a:r>
            <a:r>
              <a:rPr lang="en-US" sz="2800" dirty="0"/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2E128741-1FA0-4365-BE51-7312BF1B9E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80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</a:t>
            </a:r>
            <a:r>
              <a:rPr lang="en-US" altLang="en-US" sz="2800" b="1"/>
              <a:t>III. Cannabis</a:t>
            </a:r>
            <a:r>
              <a:rPr lang="en-US" altLang="en-US" sz="2800"/>
              <a:t> :  This is obtained from annual plant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</a:t>
            </a:r>
            <a:r>
              <a:rPr lang="en-US" altLang="en-US" sz="2800" i="1"/>
              <a:t>Cannabis</a:t>
            </a:r>
            <a:r>
              <a:rPr lang="en-US" altLang="en-US" sz="2800"/>
              <a:t> and  its varieties  that grows </a:t>
            </a:r>
            <a:r>
              <a:rPr lang="it-IT" altLang="en-US" sz="2800"/>
              <a:t>in Asia,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it-IT" altLang="en-US" sz="2800"/>
              <a:t>      Africa ,and America (</a:t>
            </a:r>
            <a:r>
              <a:rPr lang="it-IT" altLang="en-US" sz="2800" i="1"/>
              <a:t>C.sativa; C.indica;C.americana</a:t>
            </a:r>
            <a:r>
              <a:rPr lang="it-IT" altLang="en-US" sz="2800"/>
              <a:t>) </a:t>
            </a:r>
            <a:endParaRPr lang="en-US" altLang="en-US" sz="280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</a:t>
            </a:r>
            <a:r>
              <a:rPr lang="en-US" altLang="en-US" sz="2800" b="1"/>
              <a:t>From </a:t>
            </a:r>
            <a:r>
              <a:rPr lang="en-US" altLang="en-US" sz="2800" b="1" i="1"/>
              <a:t>C.sativa</a:t>
            </a:r>
            <a:r>
              <a:rPr lang="en-US" altLang="en-US" sz="2800"/>
              <a:t>,  </a:t>
            </a:r>
            <a:r>
              <a:rPr lang="en-US" altLang="en-US" sz="2800" b="1"/>
              <a:t>it is available in 2 main forms :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   </a:t>
            </a:r>
            <a:r>
              <a:rPr lang="en-US" altLang="en-US" sz="2800" b="1"/>
              <a:t>A. Marijuana</a:t>
            </a:r>
            <a:r>
              <a:rPr lang="en-US" altLang="en-US" sz="2800"/>
              <a:t> : which is the dried crushed leaves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                              and flowers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   </a:t>
            </a:r>
            <a:r>
              <a:rPr lang="en-US" altLang="en-US" sz="2800" b="1"/>
              <a:t>B. Hashish</a:t>
            </a:r>
            <a:r>
              <a:rPr lang="en-US" altLang="en-US" sz="2800"/>
              <a:t> :  is the resin removed from the plant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The most important psychoactive substances present in it are the oily cannabinoids</a:t>
            </a:r>
            <a:r>
              <a:rPr lang="it-IT" altLang="en-US" sz="2800"/>
              <a:t>  esp. delta </a:t>
            </a:r>
            <a:r>
              <a:rPr lang="it-IT" altLang="en-US" sz="2800" baseline="30000"/>
              <a:t>9</a:t>
            </a:r>
            <a:r>
              <a:rPr lang="it-IT" altLang="en-US" sz="2800"/>
              <a:t> – THC (tetra- hydrocannabinol) .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it-IT" altLang="en-US" sz="2800"/>
              <a:t>    </a:t>
            </a:r>
            <a:r>
              <a:rPr lang="en-US" altLang="en-US" sz="2800"/>
              <a:t>Cannabinoid receptors are present in brain (CB1),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and also in periphery (CB2) 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It is</a:t>
            </a:r>
            <a:r>
              <a:rPr lang="en-US" altLang="en-US" sz="2800" b="1"/>
              <a:t> </a:t>
            </a:r>
            <a:r>
              <a:rPr lang="en-US" altLang="en-US" sz="2800" b="1" u="sng"/>
              <a:t>smoked</a:t>
            </a:r>
            <a:r>
              <a:rPr lang="en-US" altLang="en-US" sz="2800"/>
              <a:t>, </a:t>
            </a:r>
            <a:r>
              <a:rPr lang="en-US" altLang="en-US" sz="2800" b="1"/>
              <a:t>and psychoactive effects begin within few min, become maximal 20 min after last smoke ,  and last for about 2 h.</a:t>
            </a:r>
            <a:r>
              <a:rPr lang="en-US" altLang="en-US" sz="2800"/>
              <a:t>  </a:t>
            </a:r>
            <a:r>
              <a:rPr lang="en-US" altLang="en-US" sz="2800" b="1" u="sng"/>
              <a:t>Effects consist of :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213A0883-A5D8-47A0-A875-EB93CD391B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</a:t>
            </a:r>
            <a:r>
              <a:rPr lang="en-US" altLang="en-US" sz="2800" b="1"/>
              <a:t>euphoria and skeletal muscle relaxation ;</a:t>
            </a:r>
            <a:r>
              <a:rPr lang="en-US" altLang="en-US" sz="2800"/>
              <a:t>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</a:t>
            </a:r>
            <a:r>
              <a:rPr lang="en-US" altLang="en-US" sz="2800" b="1"/>
              <a:t>appetite is increased.</a:t>
            </a:r>
            <a:r>
              <a:rPr lang="en-US" altLang="en-US" sz="2800"/>
              <a:t>      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</a:t>
            </a:r>
            <a:r>
              <a:rPr lang="en-US" altLang="en-US" sz="2800" b="1"/>
              <a:t>In larger dose</a:t>
            </a:r>
            <a:r>
              <a:rPr lang="en-US" altLang="en-US" sz="2800"/>
              <a:t>, </a:t>
            </a:r>
            <a:r>
              <a:rPr lang="en-US" altLang="en-US" sz="2800" b="1"/>
              <a:t>there is impaired perception of time ,  distance of objects, and their size</a:t>
            </a:r>
            <a:r>
              <a:rPr lang="en-US" altLang="en-US" sz="2800"/>
              <a:t>;  </a:t>
            </a:r>
            <a:r>
              <a:rPr lang="en-US" altLang="en-US" sz="2800" b="1"/>
              <a:t>vivid visual sensations</a:t>
            </a:r>
            <a:r>
              <a:rPr lang="en-US" altLang="en-US" sz="2800"/>
              <a:t> may occur with </a:t>
            </a:r>
            <a:r>
              <a:rPr lang="en-US" altLang="en-US" sz="2800" b="1"/>
              <a:t>impaired memory,</a:t>
            </a:r>
            <a:r>
              <a:rPr lang="en-US" altLang="en-US" sz="2800"/>
              <a:t>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attention, &amp; judgement ;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</a:t>
            </a:r>
            <a:r>
              <a:rPr lang="en-US" altLang="en-US" sz="2800" b="1"/>
              <a:t>some skills</a:t>
            </a:r>
            <a:r>
              <a:rPr lang="en-US" altLang="en-US" sz="2800"/>
              <a:t>  e.g. mental arithmetic and appreciation of dangers of some actions </a:t>
            </a:r>
            <a:r>
              <a:rPr lang="en-US" altLang="en-US" sz="2800" b="1"/>
              <a:t>can be impaired.</a:t>
            </a:r>
            <a:r>
              <a:rPr lang="en-US" altLang="en-US" sz="2800"/>
              <a:t>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</a:t>
            </a:r>
            <a:r>
              <a:rPr lang="en-US" altLang="en-US" sz="2800" b="1"/>
              <a:t>High or repeated use may be followed by psychosis</a:t>
            </a:r>
            <a:r>
              <a:rPr lang="en-US" altLang="en-US" sz="2800"/>
              <a:t>; this disappears  quickly with stopping use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Peripheral effects</a:t>
            </a:r>
            <a:r>
              <a:rPr lang="en-US" altLang="en-US" sz="2800"/>
              <a:t> are :   tachycardia ; vasodilation causing red eyes; in high doses there is a decrease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in blood pressure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>
            <a:extLst>
              <a:ext uri="{FF2B5EF4-FFF2-40B4-BE49-F238E27FC236}">
                <a16:creationId xmlns:a16="http://schemas.microsoft.com/office/drawing/2014/main" id="{60C975E2-28BE-482F-84E6-FBB4AABC54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915400" cy="6553200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Moderate psychological and physical dependence occur ;  </a:t>
            </a:r>
            <a:r>
              <a:rPr lang="en-US" altLang="en-US" sz="2800" b="1"/>
              <a:t>Tolerance occurs only with continued heavy use.</a:t>
            </a:r>
            <a:r>
              <a:rPr lang="en-US" altLang="en-US" sz="2800"/>
              <a:t>            Withdrawal effects among  habitual users  include  drug-seeking behaviour , anxiety, dysphoria, and tremor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 Chronic toxicity among heavy habitual users</a:t>
            </a:r>
            <a:r>
              <a:rPr lang="en-US" altLang="en-US" sz="2800"/>
              <a:t> include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</a:t>
            </a:r>
            <a:r>
              <a:rPr lang="en-US" altLang="en-US" sz="2800" b="1"/>
              <a:t>impaired memory</a:t>
            </a:r>
            <a:r>
              <a:rPr lang="en-US" altLang="en-US" sz="2800"/>
              <a:t> ,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</a:t>
            </a:r>
            <a:r>
              <a:rPr lang="en-US" altLang="en-US" sz="2800" b="1"/>
              <a:t>psychosis in predisposed users</a:t>
            </a:r>
            <a:r>
              <a:rPr lang="en-US" altLang="en-US" sz="2800"/>
              <a:t> ,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</a:t>
            </a:r>
            <a:r>
              <a:rPr lang="en-US" altLang="en-US" sz="2800" b="1"/>
              <a:t>amotivational syndrome</a:t>
            </a:r>
            <a:r>
              <a:rPr lang="en-US" altLang="en-US" sz="2800"/>
              <a:t> ,      as well as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</a:t>
            </a:r>
            <a:r>
              <a:rPr lang="en-US" altLang="en-US" sz="2800" b="1"/>
              <a:t>chronic respiratory disorders</a:t>
            </a:r>
            <a:r>
              <a:rPr lang="en-US" altLang="en-US" sz="2800"/>
              <a:t> such as chronic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    bronchitis, airway obstruction,  and </a:t>
            </a:r>
            <a:r>
              <a:rPr lang="en-US" altLang="en-US" sz="2800" b="1"/>
              <a:t>cancer</a:t>
            </a:r>
            <a:r>
              <a:rPr lang="en-US" altLang="en-US" sz="2800"/>
              <a:t>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    which seem to be related to  </a:t>
            </a:r>
            <a:r>
              <a:rPr lang="en-US" altLang="en-US" sz="2800" b="1"/>
              <a:t>high tar content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           of  cannabis  smoke 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   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01DD84B3-8852-4798-A656-2050D7527E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 b="1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 b="1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 Clinical uses</a:t>
            </a:r>
            <a:r>
              <a:rPr lang="en-US" altLang="en-US" sz="2800"/>
              <a:t> of cannabinoids include :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a. </a:t>
            </a:r>
            <a:r>
              <a:rPr lang="en-US" altLang="en-US" sz="2800" b="1"/>
              <a:t>Dronabinol or nabilone</a:t>
            </a:r>
            <a:r>
              <a:rPr lang="en-US" altLang="en-US" sz="2800"/>
              <a:t> : used as </a:t>
            </a:r>
            <a:r>
              <a:rPr lang="en-US" altLang="en-US" sz="2800" b="1"/>
              <a:t>anti-emetic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                                   in cancer  chemotherapy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b. </a:t>
            </a:r>
            <a:r>
              <a:rPr lang="en-US" altLang="en-US" sz="2800" b="1"/>
              <a:t>Potential uses</a:t>
            </a:r>
            <a:r>
              <a:rPr lang="en-US" altLang="en-US" sz="2800"/>
              <a:t> for future include :    </a:t>
            </a:r>
            <a:r>
              <a:rPr lang="en-US" altLang="en-US" sz="2800" b="1"/>
              <a:t>glaucoma</a:t>
            </a:r>
            <a:r>
              <a:rPr lang="en-US" altLang="en-US" sz="2800"/>
              <a:t> ,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   stimulation of appetite ,     </a:t>
            </a:r>
            <a:r>
              <a:rPr lang="en-US" altLang="en-US" sz="2800" b="1"/>
              <a:t>chronic pain</a:t>
            </a:r>
            <a:r>
              <a:rPr lang="en-US" altLang="en-US" sz="2800"/>
              <a:t>,    and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   </a:t>
            </a:r>
            <a:r>
              <a:rPr lang="en-US" altLang="en-US" sz="2800" b="1"/>
              <a:t>spasticity</a:t>
            </a:r>
            <a:r>
              <a:rPr lang="en-US" altLang="en-US" sz="2800"/>
              <a:t> of skeletal muscles due to strokes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   or multiple sclerosis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434CF68-F9B0-402A-A374-2D0DA45DB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800" b="1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B. Medullary stimulants:</a:t>
            </a:r>
            <a:r>
              <a:rPr lang="en-US" altLang="en-US" sz="2800"/>
              <a:t> include </a:t>
            </a:r>
            <a:r>
              <a:rPr lang="en-US" altLang="en-US" sz="2800" b="1"/>
              <a:t>picrotoxin &amp; pentylenetetrazole</a:t>
            </a:r>
            <a:r>
              <a:rPr lang="en-US" altLang="en-US" sz="2800"/>
              <a:t> ; these convulsants are </a:t>
            </a:r>
            <a:r>
              <a:rPr lang="en-US" altLang="en-US" sz="2800" b="1"/>
              <a:t>obsolete for clinical use. </a:t>
            </a:r>
            <a:endParaRPr lang="en-US" altLang="en-US" sz="120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</a:t>
            </a:r>
            <a:r>
              <a:rPr lang="en-US" altLang="en-US" sz="2800" b="1" u="sng"/>
              <a:t>Analeptics</a:t>
            </a:r>
            <a:r>
              <a:rPr lang="en-US" altLang="en-US" sz="2800" b="1"/>
              <a:t> are </a:t>
            </a:r>
            <a:r>
              <a:rPr lang="en-US" altLang="en-US" sz="2800" b="1" u="sng"/>
              <a:t>used mainly as central respiratory stimulants</a:t>
            </a:r>
            <a:r>
              <a:rPr lang="en-US" altLang="en-US" sz="2800" b="1"/>
              <a:t>.</a:t>
            </a:r>
            <a:r>
              <a:rPr lang="en-US" altLang="en-US" sz="2800"/>
              <a:t>These  </a:t>
            </a:r>
            <a:r>
              <a:rPr lang="en-US" altLang="en-US" sz="2800" b="1"/>
              <a:t>include aminophylline IV and Doxapram</a:t>
            </a:r>
            <a:r>
              <a:rPr lang="en-US" altLang="en-US" sz="2800"/>
              <a:t>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120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</a:t>
            </a:r>
            <a:r>
              <a:rPr lang="en-US" altLang="en-US" sz="2800" b="1" u="sng"/>
              <a:t>Doxapram</a:t>
            </a:r>
            <a:r>
              <a:rPr lang="en-US" altLang="en-US" sz="2800" b="1"/>
              <a:t> is used IV</a:t>
            </a:r>
            <a:r>
              <a:rPr lang="en-US" altLang="en-US" sz="2800"/>
              <a:t> (by infusion) </a:t>
            </a:r>
            <a:r>
              <a:rPr lang="en-US" altLang="en-US" sz="2800" b="1"/>
              <a:t>to stimulate respiration in patients with respiratory failure </a:t>
            </a:r>
            <a:r>
              <a:rPr lang="en-US" altLang="en-US" sz="2800"/>
              <a:t>due to acute chest infection complicating chronic bronchitis &amp; emphysema; it also keeps these patient conscious enough to cough up infected secretions.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Doxapram enhances stimulation of respiratory center by carotid body chemoreceptors that  are stimulated by high PaCO</a:t>
            </a:r>
            <a:r>
              <a:rPr lang="en-US" altLang="en-US" sz="2800" baseline="-25000"/>
              <a:t>2</a:t>
            </a:r>
            <a:r>
              <a:rPr lang="en-US" altLang="en-US" sz="2800"/>
              <a:t> and acidosis in these patients .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</a:t>
            </a:r>
            <a:r>
              <a:rPr lang="en-US" altLang="en-US" sz="2800" b="1"/>
              <a:t>It has a high therapeutic  index of about 25.</a:t>
            </a:r>
            <a:r>
              <a:rPr lang="en-US" altLang="en-US" sz="2800"/>
              <a:t>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Large doses can cause convulsions and hypertension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F664DD4-6F6C-4D89-85DE-8FB6F37B6B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800" b="1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 Nikethimide </a:t>
            </a:r>
            <a:r>
              <a:rPr lang="en-US" altLang="en-US" sz="2800"/>
              <a:t>IV or IM</a:t>
            </a:r>
            <a:r>
              <a:rPr lang="en-US" altLang="en-US" sz="2800" b="1"/>
              <a:t> is another analeptic</a:t>
            </a:r>
            <a:r>
              <a:rPr lang="en-US" altLang="en-US" sz="2800"/>
              <a:t> used to stimulate respiration in patients with respiratory failure; but it </a:t>
            </a:r>
            <a:r>
              <a:rPr lang="en-US" altLang="en-US" sz="2800" b="1"/>
              <a:t>has low therapeutic index</a:t>
            </a:r>
            <a:r>
              <a:rPr lang="en-US" altLang="en-US" sz="2800"/>
              <a:t>, and convulsions occur easily in slight overdose.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80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</a:t>
            </a:r>
            <a:r>
              <a:rPr lang="en-US" altLang="en-US" sz="2800" b="1"/>
              <a:t>C. Cerebral stimulants: </a:t>
            </a:r>
            <a:r>
              <a:rPr lang="en-US" altLang="en-US" sz="2800"/>
              <a:t>These include the following :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</a:t>
            </a:r>
            <a:r>
              <a:rPr lang="en-US" altLang="en-US" sz="2800" b="1"/>
              <a:t>1. Caffeine :</a:t>
            </a:r>
            <a:r>
              <a:rPr lang="en-US" altLang="en-US" sz="2800"/>
              <a:t> This alkaloid is a </a:t>
            </a:r>
            <a:r>
              <a:rPr lang="en-US" altLang="en-US" sz="2800" b="1"/>
              <a:t>methylxanthine .</a:t>
            </a:r>
            <a:r>
              <a:rPr lang="en-US" altLang="en-US" sz="2800"/>
              <a:t> 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  it is in common social daily use. It is present in :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a. Coffee : A cup of 150 ml of  brewed boiled coffee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                       contains 80 mg +/- 20 .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      A cup of instant coffee contains 60 mg +/- 20 ,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b. Tea : contains about 30 mg / cup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c. Cocoa : contains about 4 mg / cup ;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       Chocolates contain 6-20 mg / 30 g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d. Cola drinks contain 8-13 mg / 100 ml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F399E26-65CA-4824-978C-BFD8F9FE40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Caffeine acts mainly by blocking adenosine receptors ; it also inhibits intracellular phosphodiesterase which leads to increase in intracellular cAMP .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</a:t>
            </a:r>
            <a:r>
              <a:rPr lang="en-US" altLang="en-US" sz="2800" u="sng"/>
              <a:t>Its </a:t>
            </a:r>
            <a:r>
              <a:rPr lang="en-US" altLang="en-US" sz="2800" b="1" u="sng"/>
              <a:t>CNS stimulant action</a:t>
            </a:r>
            <a:r>
              <a:rPr lang="en-US" altLang="en-US" sz="2800" u="sng"/>
              <a:t> is more prominent than other methylxanthines</a:t>
            </a:r>
            <a:r>
              <a:rPr lang="en-US" altLang="en-US" sz="2800"/>
              <a:t> ( theophylline &amp; theobromine).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It increases mental activity, enhances mood and thinking,  delays sleep and fatigue,  increases arousal, and also improves physical performance .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110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The respiratory center and vasomotor center in medulla are also stimulated.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z="110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</a:t>
            </a:r>
            <a:r>
              <a:rPr lang="en-US" altLang="en-US" sz="2800" b="1"/>
              <a:t>Children are more sensitive to its CNS stimulant action;</a:t>
            </a:r>
            <a:r>
              <a:rPr lang="en-US" altLang="en-US" sz="2800"/>
              <a:t> they quickly develop anxiety and tremor 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5B8437B-5428-4C49-993D-90557F3483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80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</a:t>
            </a:r>
            <a:r>
              <a:rPr lang="en-US" altLang="en-US" b="1"/>
              <a:t>In periphery :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Caffeine increases gastric acid secretion.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It dilates blood vessels (except cerebral vessels),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but central stimulation of vasomotor center tends to constrict vessels ;  thus the extent of rise in blood pressure is variable ,depending on dose .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      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The heart is stimulated, leading to tachycardia and, sometimes, extrasystoles occur.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80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It also causes diuresis due to increase in renal blood flow and decrease in sodium reabsorption.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80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3343067F-3A7A-4783-98D2-A8500CCA14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457200"/>
            <a:ext cx="8686800" cy="6096000"/>
          </a:xfrm>
        </p:spPr>
        <p:txBody>
          <a:bodyPr/>
          <a:lstStyle/>
          <a:p>
            <a:pPr algn="l" rtl="0" eaLnBrk="1" hangingPunct="1">
              <a:buFontTx/>
              <a:buNone/>
            </a:pPr>
            <a:r>
              <a:rPr lang="en-US" altLang="en-US"/>
              <a:t>Chronic coffee drinkers consume about 300 mg/d .  They show anxiety, insomnia,  tremor, and  extrasystoles</a:t>
            </a:r>
            <a:r>
              <a:rPr lang="en-US" altLang="en-US" b="1"/>
              <a:t>. </a:t>
            </a:r>
          </a:p>
          <a:p>
            <a:pPr algn="l" rtl="0" eaLnBrk="1" hangingPunct="1">
              <a:buFontTx/>
              <a:buNone/>
            </a:pPr>
            <a:endParaRPr lang="en-US" altLang="en-US" b="1"/>
          </a:p>
          <a:p>
            <a:pPr algn="l" rtl="0" eaLnBrk="1" hangingPunct="1">
              <a:buFontTx/>
              <a:buNone/>
            </a:pPr>
            <a:r>
              <a:rPr lang="en-US" altLang="en-US"/>
              <a:t> </a:t>
            </a:r>
            <a:r>
              <a:rPr lang="en-US" altLang="en-US" b="1"/>
              <a:t>Dependence potential is low</a:t>
            </a:r>
            <a:r>
              <a:rPr lang="en-US" altLang="en-US"/>
              <a:t> ; </a:t>
            </a:r>
          </a:p>
          <a:p>
            <a:pPr algn="l" rtl="0" eaLnBrk="1" hangingPunct="1">
              <a:buFontTx/>
              <a:buNone/>
            </a:pPr>
            <a:r>
              <a:rPr lang="en-US" altLang="en-US"/>
              <a:t>      it occurs with use of 600 mg/d and more ; </a:t>
            </a:r>
          </a:p>
          <a:p>
            <a:pPr algn="l" rtl="0" eaLnBrk="1" hangingPunct="1">
              <a:buFontTx/>
              <a:buNone/>
            </a:pPr>
            <a:r>
              <a:rPr lang="en-US" altLang="en-US"/>
              <a:t>   it is mainly psychological with only little physical dependence or tolerance.  </a:t>
            </a:r>
          </a:p>
          <a:p>
            <a:pPr algn="l" rtl="0" eaLnBrk="1" hangingPunct="1">
              <a:buFontTx/>
              <a:buNone/>
            </a:pPr>
            <a:r>
              <a:rPr lang="en-US" altLang="en-US"/>
              <a:t>  Withdrawal can cause headache &amp;  irritability lasting for  about 1 week . </a:t>
            </a:r>
          </a:p>
          <a:p>
            <a:pPr algn="l" rtl="0"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9A1D25F-A32A-47BB-895B-3192BB064F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80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</a:t>
            </a:r>
            <a:r>
              <a:rPr lang="en-US" altLang="en-US" sz="2800" b="1"/>
              <a:t>2. Nicotine : </a:t>
            </a:r>
            <a:r>
              <a:rPr lang="en-US" altLang="en-US" sz="2800"/>
              <a:t>this is present in tobacco products such cigarettes or cigars where it is inhaled by smoking ;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in some countries, natives may chew tobacco leaves.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80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</a:t>
            </a:r>
            <a:r>
              <a:rPr lang="en-US" altLang="en-US" sz="2800" b="1"/>
              <a:t>It has CNS stimulant effect</a:t>
            </a:r>
            <a:r>
              <a:rPr lang="en-US" altLang="en-US" sz="2800"/>
              <a:t> causing alertness, euphoria, as well as decreased irritability , associated with muscle relaxation. 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</a:t>
            </a:r>
            <a:r>
              <a:rPr lang="en-US" altLang="en-US" sz="2800" b="1"/>
              <a:t>Tachycardia and increase in blood pressure  occur</a:t>
            </a:r>
            <a:r>
              <a:rPr lang="en-US" altLang="en-US" sz="2800"/>
              <a:t>  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80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Repeated daily use is associated with psychological dependence &amp; tolerance;  physical dependence is slight.    </a:t>
            </a:r>
            <a:r>
              <a:rPr lang="en-US" altLang="en-US" sz="2800" b="1"/>
              <a:t>Tolerance occurs rapidly to cardiovascular effects, but later also to CNS effects</a:t>
            </a:r>
            <a:r>
              <a:rPr lang="en-US" altLang="en-US" sz="2800"/>
              <a:t>.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80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</a:t>
            </a:r>
            <a:r>
              <a:rPr lang="en-US" altLang="en-US" sz="2800" b="1"/>
              <a:t>Withdrawal in habituated persons causes irritability, anxiety, &amp; craving lasting 2-3 weeks</a:t>
            </a:r>
            <a:r>
              <a:rPr lang="en-US" altLang="en-US" sz="2800"/>
              <a:t>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802A6BA-1388-4CD4-BFCE-C205998D85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 eaLnBrk="1" hangingPunct="1">
              <a:buFontTx/>
              <a:buNone/>
            </a:pPr>
            <a:endParaRPr lang="en-US" altLang="en-US" sz="800" b="1"/>
          </a:p>
          <a:p>
            <a:pPr algn="l" rtl="0" eaLnBrk="1" hangingPunct="1">
              <a:buFontTx/>
              <a:buNone/>
            </a:pPr>
            <a:r>
              <a:rPr lang="en-US" altLang="en-US" sz="2800" b="1"/>
              <a:t>To assist in quitting the habit of smoking, nicotine gum or transdermal patch is used;   Bupropion (anti-depressant) is also helpful</a:t>
            </a:r>
            <a:r>
              <a:rPr lang="en-US" altLang="en-US" sz="2800"/>
              <a:t>, esp. in combination.</a:t>
            </a:r>
          </a:p>
          <a:p>
            <a:pPr algn="l" rtl="0" eaLnBrk="1" hangingPunct="1">
              <a:buFontTx/>
              <a:buNone/>
            </a:pPr>
            <a:r>
              <a:rPr lang="en-US" altLang="en-US" sz="2800"/>
              <a:t>    </a:t>
            </a:r>
            <a:r>
              <a:rPr lang="en-US" altLang="en-US" sz="2800" b="1" u="sng"/>
              <a:t>Chronic smoking</a:t>
            </a:r>
            <a:r>
              <a:rPr lang="en-US" altLang="en-US" sz="2800" b="1"/>
              <a:t> increases incidence of</a:t>
            </a:r>
            <a:r>
              <a:rPr lang="en-US" altLang="en-US" sz="2800"/>
              <a:t> :</a:t>
            </a:r>
          </a:p>
          <a:p>
            <a:pPr algn="l" rtl="0" eaLnBrk="1" hangingPunct="1">
              <a:buFontTx/>
              <a:buNone/>
            </a:pPr>
            <a:r>
              <a:rPr lang="en-US" altLang="en-US" sz="2800"/>
              <a:t>      a.  Atherosclerotic cardiovascular disease</a:t>
            </a:r>
          </a:p>
          <a:p>
            <a:pPr algn="l" rtl="0" eaLnBrk="1" hangingPunct="1">
              <a:buFontTx/>
              <a:buNone/>
            </a:pPr>
            <a:r>
              <a:rPr lang="en-US" altLang="en-US" sz="2800"/>
              <a:t>      b.  Hypertension </a:t>
            </a:r>
          </a:p>
          <a:p>
            <a:pPr algn="l" rtl="0" eaLnBrk="1" hangingPunct="1">
              <a:buFontTx/>
              <a:buNone/>
            </a:pPr>
            <a:r>
              <a:rPr lang="en-US" altLang="en-US" sz="2800"/>
              <a:t>      c.  Arrhythmias </a:t>
            </a:r>
          </a:p>
          <a:p>
            <a:pPr algn="l" rtl="0" eaLnBrk="1" hangingPunct="1">
              <a:buFontTx/>
              <a:buNone/>
            </a:pPr>
            <a:r>
              <a:rPr lang="en-US" altLang="en-US" sz="2800"/>
              <a:t>      d. Sudden death  </a:t>
            </a:r>
          </a:p>
          <a:p>
            <a:pPr algn="l" rtl="0" eaLnBrk="1" hangingPunct="1">
              <a:buFontTx/>
              <a:buNone/>
            </a:pPr>
            <a:r>
              <a:rPr lang="en-US" altLang="en-US" sz="2800"/>
              <a:t>      e. COPD and lung cancer . </a:t>
            </a:r>
          </a:p>
          <a:p>
            <a:pPr algn="l" rtl="0" eaLnBrk="1" hangingPunct="1">
              <a:buFontTx/>
              <a:buNone/>
            </a:pPr>
            <a:r>
              <a:rPr lang="en-US" altLang="en-US" sz="2800"/>
              <a:t> </a:t>
            </a:r>
          </a:p>
          <a:p>
            <a:pPr algn="l" rtl="0" eaLnBrk="1" hangingPunct="1">
              <a:buFontTx/>
              <a:buNone/>
            </a:pPr>
            <a:r>
              <a:rPr lang="en-US" altLang="en-US" sz="2800"/>
              <a:t>  </a:t>
            </a:r>
            <a:r>
              <a:rPr lang="en-US" altLang="en-US" sz="2800" b="1"/>
              <a:t>Chronic smoking is a major preventable cause of death in the society</a:t>
            </a:r>
            <a:r>
              <a:rPr lang="en-US" altLang="en-US" sz="2800"/>
              <a:t>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260A3FABA4A04CA8C8F93AF1FDCBA7" ma:contentTypeVersion="2" ma:contentTypeDescription="Create a new document." ma:contentTypeScope="" ma:versionID="f41312c69caf1ffd3d49f2fb3aed95f3">
  <xsd:schema xmlns:xsd="http://www.w3.org/2001/XMLSchema" xmlns:xs="http://www.w3.org/2001/XMLSchema" xmlns:p="http://schemas.microsoft.com/office/2006/metadata/properties" xmlns:ns2="20a449d1-f8ac-4040-aa3d-c83356f31b04" targetNamespace="http://schemas.microsoft.com/office/2006/metadata/properties" ma:root="true" ma:fieldsID="6b6fb25973389350444f2df26890bd63" ns2:_="">
    <xsd:import namespace="20a449d1-f8ac-4040-aa3d-c83356f31b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a449d1-f8ac-4040-aa3d-c83356f31b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520ECC8-2A05-4069-A408-08F23B9ED9ED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20a449d1-f8ac-4040-aa3d-c83356f31b04"/>
  </ds:schemaRefs>
</ds:datastoreItem>
</file>

<file path=customXml/itemProps2.xml><?xml version="1.0" encoding="utf-8"?>
<ds:datastoreItem xmlns:ds="http://schemas.openxmlformats.org/officeDocument/2006/customXml" ds:itemID="{5DC03B6D-A04D-425D-B513-12BFCB5088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</TotalTime>
  <Words>2285</Words>
  <Application>Microsoft Office PowerPoint</Application>
  <PresentationFormat>عرض على الشاشة (4:3)</PresentationFormat>
  <Paragraphs>225</Paragraphs>
  <Slides>23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23</vt:i4>
      </vt:variant>
    </vt:vector>
  </HeadingPairs>
  <TitlesOfParts>
    <vt:vector size="24" baseType="lpstr">
      <vt:lpstr>Default Design</vt:lpstr>
      <vt:lpstr>CNS  STIMULANTS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othman ali</cp:lastModifiedBy>
  <cp:revision>29</cp:revision>
  <cp:lastPrinted>1601-01-01T00:00:00Z</cp:lastPrinted>
  <dcterms:created xsi:type="dcterms:W3CDTF">1601-01-01T00:00:00Z</dcterms:created>
  <dcterms:modified xsi:type="dcterms:W3CDTF">2021-01-03T06:52:21Z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