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372" r:id="rId3"/>
    <p:sldId id="257" r:id="rId4"/>
    <p:sldId id="258" r:id="rId5"/>
    <p:sldId id="262" r:id="rId6"/>
    <p:sldId id="260" r:id="rId7"/>
    <p:sldId id="261" r:id="rId8"/>
    <p:sldId id="259" r:id="rId9"/>
    <p:sldId id="263" r:id="rId10"/>
    <p:sldId id="266" r:id="rId11"/>
    <p:sldId id="265" r:id="rId12"/>
    <p:sldId id="264" r:id="rId13"/>
    <p:sldId id="267" r:id="rId14"/>
    <p:sldId id="272" r:id="rId15"/>
    <p:sldId id="277" r:id="rId16"/>
    <p:sldId id="273" r:id="rId17"/>
    <p:sldId id="276" r:id="rId18"/>
    <p:sldId id="275" r:id="rId19"/>
    <p:sldId id="274" r:id="rId20"/>
    <p:sldId id="380" r:id="rId21"/>
    <p:sldId id="270" r:id="rId22"/>
    <p:sldId id="286" r:id="rId23"/>
    <p:sldId id="285" r:id="rId24"/>
    <p:sldId id="284" r:id="rId25"/>
    <p:sldId id="381" r:id="rId26"/>
    <p:sldId id="282" r:id="rId27"/>
    <p:sldId id="281" r:id="rId28"/>
    <p:sldId id="280" r:id="rId29"/>
    <p:sldId id="279" r:id="rId30"/>
    <p:sldId id="278" r:id="rId31"/>
    <p:sldId id="397" r:id="rId32"/>
    <p:sldId id="382" r:id="rId33"/>
    <p:sldId id="268" r:id="rId34"/>
    <p:sldId id="388" r:id="rId35"/>
    <p:sldId id="383" r:id="rId36"/>
    <p:sldId id="367" r:id="rId37"/>
    <p:sldId id="366" r:id="rId38"/>
    <p:sldId id="365" r:id="rId39"/>
    <p:sldId id="361" r:id="rId40"/>
    <p:sldId id="345" r:id="rId41"/>
    <p:sldId id="360" r:id="rId42"/>
    <p:sldId id="358" r:id="rId43"/>
    <p:sldId id="357" r:id="rId44"/>
    <p:sldId id="394" r:id="rId45"/>
    <p:sldId id="355" r:id="rId46"/>
    <p:sldId id="354" r:id="rId47"/>
    <p:sldId id="353" r:id="rId48"/>
    <p:sldId id="384" r:id="rId49"/>
    <p:sldId id="351" r:id="rId50"/>
    <p:sldId id="350" r:id="rId51"/>
    <p:sldId id="346" r:id="rId52"/>
    <p:sldId id="339" r:id="rId53"/>
    <p:sldId id="342" r:id="rId54"/>
    <p:sldId id="341" r:id="rId55"/>
    <p:sldId id="385" r:id="rId56"/>
    <p:sldId id="374" r:id="rId57"/>
    <p:sldId id="377" r:id="rId58"/>
    <p:sldId id="379" r:id="rId59"/>
    <p:sldId id="395" r:id="rId60"/>
    <p:sldId id="396" r:id="rId61"/>
    <p:sldId id="378" r:id="rId62"/>
    <p:sldId id="389" r:id="rId63"/>
    <p:sldId id="392" r:id="rId64"/>
    <p:sldId id="309" r:id="rId65"/>
    <p:sldId id="310" r:id="rId66"/>
    <p:sldId id="312" r:id="rId67"/>
    <p:sldId id="315" r:id="rId68"/>
    <p:sldId id="316" r:id="rId69"/>
    <p:sldId id="317" r:id="rId70"/>
    <p:sldId id="318" r:id="rId71"/>
    <p:sldId id="393" r:id="rId72"/>
    <p:sldId id="319" r:id="rId73"/>
    <p:sldId id="320" r:id="rId74"/>
    <p:sldId id="321" r:id="rId75"/>
    <p:sldId id="322" r:id="rId76"/>
    <p:sldId id="329" r:id="rId77"/>
    <p:sldId id="331" r:id="rId78"/>
    <p:sldId id="330" r:id="rId79"/>
    <p:sldId id="332" r:id="rId80"/>
    <p:sldId id="333" r:id="rId81"/>
    <p:sldId id="334" r:id="rId82"/>
    <p:sldId id="335" r:id="rId83"/>
    <p:sldId id="336" r:id="rId84"/>
    <p:sldId id="337" r:id="rId85"/>
    <p:sldId id="386" r:id="rId8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yah Imad" initials="AI" lastIdx="1" clrIdx="0">
    <p:extLst>
      <p:ext uri="{19B8F6BF-5375-455C-9EA6-DF929625EA0E}">
        <p15:presenceInfo xmlns:p15="http://schemas.microsoft.com/office/powerpoint/2012/main" userId="3be45c0c2956e59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B4E3"/>
    <a:srgbClr val="C8615B"/>
    <a:srgbClr val="FFFF00"/>
    <a:srgbClr val="10ABE5"/>
    <a:srgbClr val="E61F71"/>
    <a:srgbClr val="DDE7EC"/>
    <a:srgbClr val="CCDAEC"/>
    <a:srgbClr val="B7D4EF"/>
    <a:srgbClr val="B6E2F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83" autoAdjust="0"/>
    <p:restoredTop sz="94660"/>
  </p:normalViewPr>
  <p:slideViewPr>
    <p:cSldViewPr snapToGrid="0">
      <p:cViewPr varScale="1">
        <p:scale>
          <a:sx n="86" d="100"/>
          <a:sy n="86" d="100"/>
        </p:scale>
        <p:origin x="518"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commentAuthors" Target="commentAuthor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07A3C-9B16-4537-98EB-DB8B9C508DB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2AB73EB-6F78-4B8B-A1C7-BC095C73E2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DB6BDF0-A317-457E-8955-CB16B2DE1F4E}"/>
              </a:ext>
            </a:extLst>
          </p:cNvPr>
          <p:cNvSpPr>
            <a:spLocks noGrp="1"/>
          </p:cNvSpPr>
          <p:nvPr>
            <p:ph type="dt" sz="half" idx="10"/>
          </p:nvPr>
        </p:nvSpPr>
        <p:spPr/>
        <p:txBody>
          <a:bodyPr/>
          <a:lstStyle/>
          <a:p>
            <a:fld id="{C92EE300-F41C-4540-8461-BAD92C178F71}" type="datetimeFigureOut">
              <a:rPr lang="en-US" smtClean="0"/>
              <a:t>2/22/2021</a:t>
            </a:fld>
            <a:endParaRPr lang="en-US"/>
          </a:p>
        </p:txBody>
      </p:sp>
      <p:sp>
        <p:nvSpPr>
          <p:cNvPr id="5" name="Footer Placeholder 4">
            <a:extLst>
              <a:ext uri="{FF2B5EF4-FFF2-40B4-BE49-F238E27FC236}">
                <a16:creationId xmlns:a16="http://schemas.microsoft.com/office/drawing/2014/main" id="{92FC3260-59C8-4311-A4DD-259C148EB7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05A70A-6386-48C6-9A58-A802860F172D}"/>
              </a:ext>
            </a:extLst>
          </p:cNvPr>
          <p:cNvSpPr>
            <a:spLocks noGrp="1"/>
          </p:cNvSpPr>
          <p:nvPr>
            <p:ph type="sldNum" sz="quarter" idx="12"/>
          </p:nvPr>
        </p:nvSpPr>
        <p:spPr/>
        <p:txBody>
          <a:bodyPr/>
          <a:lstStyle/>
          <a:p>
            <a:fld id="{931763A8-837B-445F-B334-CC6E65421830}" type="slidenum">
              <a:rPr lang="en-US" smtClean="0"/>
              <a:t>‹#›</a:t>
            </a:fld>
            <a:endParaRPr lang="en-US"/>
          </a:p>
        </p:txBody>
      </p:sp>
    </p:spTree>
    <p:extLst>
      <p:ext uri="{BB962C8B-B14F-4D97-AF65-F5344CB8AC3E}">
        <p14:creationId xmlns:p14="http://schemas.microsoft.com/office/powerpoint/2010/main" val="3874115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6CE63-1B98-4FE8-8CEB-ABAA51E694E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3005171-4B55-439B-B8A2-F0DFC8310D6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F42387-0ABD-47E9-8AD7-4FC56157C8A5}"/>
              </a:ext>
            </a:extLst>
          </p:cNvPr>
          <p:cNvSpPr>
            <a:spLocks noGrp="1"/>
          </p:cNvSpPr>
          <p:nvPr>
            <p:ph type="dt" sz="half" idx="10"/>
          </p:nvPr>
        </p:nvSpPr>
        <p:spPr/>
        <p:txBody>
          <a:bodyPr/>
          <a:lstStyle/>
          <a:p>
            <a:fld id="{C92EE300-F41C-4540-8461-BAD92C178F71}" type="datetimeFigureOut">
              <a:rPr lang="en-US" smtClean="0"/>
              <a:t>2/22/2021</a:t>
            </a:fld>
            <a:endParaRPr lang="en-US"/>
          </a:p>
        </p:txBody>
      </p:sp>
      <p:sp>
        <p:nvSpPr>
          <p:cNvPr id="5" name="Footer Placeholder 4">
            <a:extLst>
              <a:ext uri="{FF2B5EF4-FFF2-40B4-BE49-F238E27FC236}">
                <a16:creationId xmlns:a16="http://schemas.microsoft.com/office/drawing/2014/main" id="{02A0CAB5-499B-40E6-93B2-F448231D7E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9CF6EE-F1CD-414C-882A-D3A8CD1E10A3}"/>
              </a:ext>
            </a:extLst>
          </p:cNvPr>
          <p:cNvSpPr>
            <a:spLocks noGrp="1"/>
          </p:cNvSpPr>
          <p:nvPr>
            <p:ph type="sldNum" sz="quarter" idx="12"/>
          </p:nvPr>
        </p:nvSpPr>
        <p:spPr/>
        <p:txBody>
          <a:bodyPr/>
          <a:lstStyle/>
          <a:p>
            <a:fld id="{931763A8-837B-445F-B334-CC6E65421830}" type="slidenum">
              <a:rPr lang="en-US" smtClean="0"/>
              <a:t>‹#›</a:t>
            </a:fld>
            <a:endParaRPr lang="en-US"/>
          </a:p>
        </p:txBody>
      </p:sp>
    </p:spTree>
    <p:extLst>
      <p:ext uri="{BB962C8B-B14F-4D97-AF65-F5344CB8AC3E}">
        <p14:creationId xmlns:p14="http://schemas.microsoft.com/office/powerpoint/2010/main" val="855208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D36CC9-66A7-42BF-B237-1CCF923B3DB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3756E1-1D32-4F92-8C56-FEC61ED2BB4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BCF5DD-0C3F-4E33-9FD4-7DDEC4FAE57B}"/>
              </a:ext>
            </a:extLst>
          </p:cNvPr>
          <p:cNvSpPr>
            <a:spLocks noGrp="1"/>
          </p:cNvSpPr>
          <p:nvPr>
            <p:ph type="dt" sz="half" idx="10"/>
          </p:nvPr>
        </p:nvSpPr>
        <p:spPr/>
        <p:txBody>
          <a:bodyPr/>
          <a:lstStyle/>
          <a:p>
            <a:fld id="{C92EE300-F41C-4540-8461-BAD92C178F71}" type="datetimeFigureOut">
              <a:rPr lang="en-US" smtClean="0"/>
              <a:t>2/22/2021</a:t>
            </a:fld>
            <a:endParaRPr lang="en-US"/>
          </a:p>
        </p:txBody>
      </p:sp>
      <p:sp>
        <p:nvSpPr>
          <p:cNvPr id="5" name="Footer Placeholder 4">
            <a:extLst>
              <a:ext uri="{FF2B5EF4-FFF2-40B4-BE49-F238E27FC236}">
                <a16:creationId xmlns:a16="http://schemas.microsoft.com/office/drawing/2014/main" id="{96FC2743-2C7E-48DB-ABA3-299D6446F2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124CC6-0C54-4432-9D14-311A113A1662}"/>
              </a:ext>
            </a:extLst>
          </p:cNvPr>
          <p:cNvSpPr>
            <a:spLocks noGrp="1"/>
          </p:cNvSpPr>
          <p:nvPr>
            <p:ph type="sldNum" sz="quarter" idx="12"/>
          </p:nvPr>
        </p:nvSpPr>
        <p:spPr/>
        <p:txBody>
          <a:bodyPr/>
          <a:lstStyle/>
          <a:p>
            <a:fld id="{931763A8-837B-445F-B334-CC6E65421830}" type="slidenum">
              <a:rPr lang="en-US" smtClean="0"/>
              <a:t>‹#›</a:t>
            </a:fld>
            <a:endParaRPr lang="en-US"/>
          </a:p>
        </p:txBody>
      </p:sp>
    </p:spTree>
    <p:extLst>
      <p:ext uri="{BB962C8B-B14F-4D97-AF65-F5344CB8AC3E}">
        <p14:creationId xmlns:p14="http://schemas.microsoft.com/office/powerpoint/2010/main" val="19574048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A0895-CEE2-4465-8194-2CC50D176D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96F774-E8A6-46B0-8200-6A569C757F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A7CD1E-1F57-42D1-8108-B4A53C474E0A}"/>
              </a:ext>
            </a:extLst>
          </p:cNvPr>
          <p:cNvSpPr>
            <a:spLocks noGrp="1"/>
          </p:cNvSpPr>
          <p:nvPr>
            <p:ph type="dt" sz="half" idx="10"/>
          </p:nvPr>
        </p:nvSpPr>
        <p:spPr/>
        <p:txBody>
          <a:bodyPr/>
          <a:lstStyle/>
          <a:p>
            <a:fld id="{C92EE300-F41C-4540-8461-BAD92C178F71}" type="datetimeFigureOut">
              <a:rPr lang="en-US" smtClean="0"/>
              <a:t>2/22/2021</a:t>
            </a:fld>
            <a:endParaRPr lang="en-US"/>
          </a:p>
        </p:txBody>
      </p:sp>
      <p:sp>
        <p:nvSpPr>
          <p:cNvPr id="5" name="Footer Placeholder 4">
            <a:extLst>
              <a:ext uri="{FF2B5EF4-FFF2-40B4-BE49-F238E27FC236}">
                <a16:creationId xmlns:a16="http://schemas.microsoft.com/office/drawing/2014/main" id="{6E3E17CC-2DB0-48DF-B150-7D098156F1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F562D7-F88F-4E08-8C5A-5125F2C81B0F}"/>
              </a:ext>
            </a:extLst>
          </p:cNvPr>
          <p:cNvSpPr>
            <a:spLocks noGrp="1"/>
          </p:cNvSpPr>
          <p:nvPr>
            <p:ph type="sldNum" sz="quarter" idx="12"/>
          </p:nvPr>
        </p:nvSpPr>
        <p:spPr/>
        <p:txBody>
          <a:bodyPr/>
          <a:lstStyle/>
          <a:p>
            <a:fld id="{931763A8-837B-445F-B334-CC6E65421830}" type="slidenum">
              <a:rPr lang="en-US" smtClean="0"/>
              <a:t>‹#›</a:t>
            </a:fld>
            <a:endParaRPr lang="en-US"/>
          </a:p>
        </p:txBody>
      </p:sp>
    </p:spTree>
    <p:extLst>
      <p:ext uri="{BB962C8B-B14F-4D97-AF65-F5344CB8AC3E}">
        <p14:creationId xmlns:p14="http://schemas.microsoft.com/office/powerpoint/2010/main" val="1392601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6C341-E67D-4A19-8D16-C70D38BD9B9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3A666A-6B9D-445F-A3B4-DA6DABE5E3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66D2BDD-BEAB-41CF-B55C-F821E6532AA4}"/>
              </a:ext>
            </a:extLst>
          </p:cNvPr>
          <p:cNvSpPr>
            <a:spLocks noGrp="1"/>
          </p:cNvSpPr>
          <p:nvPr>
            <p:ph type="dt" sz="half" idx="10"/>
          </p:nvPr>
        </p:nvSpPr>
        <p:spPr/>
        <p:txBody>
          <a:bodyPr/>
          <a:lstStyle/>
          <a:p>
            <a:fld id="{C92EE300-F41C-4540-8461-BAD92C178F71}" type="datetimeFigureOut">
              <a:rPr lang="en-US" smtClean="0"/>
              <a:t>2/22/2021</a:t>
            </a:fld>
            <a:endParaRPr lang="en-US"/>
          </a:p>
        </p:txBody>
      </p:sp>
      <p:sp>
        <p:nvSpPr>
          <p:cNvPr id="5" name="Footer Placeholder 4">
            <a:extLst>
              <a:ext uri="{FF2B5EF4-FFF2-40B4-BE49-F238E27FC236}">
                <a16:creationId xmlns:a16="http://schemas.microsoft.com/office/drawing/2014/main" id="{ED64AF26-33DE-4A65-816D-E99F17D22F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324CED-4A47-48DD-8D8F-CF880303785B}"/>
              </a:ext>
            </a:extLst>
          </p:cNvPr>
          <p:cNvSpPr>
            <a:spLocks noGrp="1"/>
          </p:cNvSpPr>
          <p:nvPr>
            <p:ph type="sldNum" sz="quarter" idx="12"/>
          </p:nvPr>
        </p:nvSpPr>
        <p:spPr/>
        <p:txBody>
          <a:bodyPr/>
          <a:lstStyle/>
          <a:p>
            <a:fld id="{931763A8-837B-445F-B334-CC6E65421830}" type="slidenum">
              <a:rPr lang="en-US" smtClean="0"/>
              <a:t>‹#›</a:t>
            </a:fld>
            <a:endParaRPr lang="en-US"/>
          </a:p>
        </p:txBody>
      </p:sp>
    </p:spTree>
    <p:extLst>
      <p:ext uri="{BB962C8B-B14F-4D97-AF65-F5344CB8AC3E}">
        <p14:creationId xmlns:p14="http://schemas.microsoft.com/office/powerpoint/2010/main" val="1433637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0CD63-AED0-4FBF-8151-5772325357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30983D-22BD-4976-9F26-51B93738A5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93B861-9C36-43CD-8EF7-CF6922865B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1DCEC2-8BE3-45E8-AE1A-3F8DF958F388}"/>
              </a:ext>
            </a:extLst>
          </p:cNvPr>
          <p:cNvSpPr>
            <a:spLocks noGrp="1"/>
          </p:cNvSpPr>
          <p:nvPr>
            <p:ph type="dt" sz="half" idx="10"/>
          </p:nvPr>
        </p:nvSpPr>
        <p:spPr/>
        <p:txBody>
          <a:bodyPr/>
          <a:lstStyle/>
          <a:p>
            <a:fld id="{C92EE300-F41C-4540-8461-BAD92C178F71}" type="datetimeFigureOut">
              <a:rPr lang="en-US" smtClean="0"/>
              <a:t>2/22/2021</a:t>
            </a:fld>
            <a:endParaRPr lang="en-US"/>
          </a:p>
        </p:txBody>
      </p:sp>
      <p:sp>
        <p:nvSpPr>
          <p:cNvPr id="6" name="Footer Placeholder 5">
            <a:extLst>
              <a:ext uri="{FF2B5EF4-FFF2-40B4-BE49-F238E27FC236}">
                <a16:creationId xmlns:a16="http://schemas.microsoft.com/office/drawing/2014/main" id="{3E5A37D5-B7D6-46A4-9984-1F21FE0448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C39988-FF6C-4BA3-B99A-C3DF466A99EE}"/>
              </a:ext>
            </a:extLst>
          </p:cNvPr>
          <p:cNvSpPr>
            <a:spLocks noGrp="1"/>
          </p:cNvSpPr>
          <p:nvPr>
            <p:ph type="sldNum" sz="quarter" idx="12"/>
          </p:nvPr>
        </p:nvSpPr>
        <p:spPr/>
        <p:txBody>
          <a:bodyPr/>
          <a:lstStyle/>
          <a:p>
            <a:fld id="{931763A8-837B-445F-B334-CC6E65421830}" type="slidenum">
              <a:rPr lang="en-US" smtClean="0"/>
              <a:t>‹#›</a:t>
            </a:fld>
            <a:endParaRPr lang="en-US"/>
          </a:p>
        </p:txBody>
      </p:sp>
    </p:spTree>
    <p:extLst>
      <p:ext uri="{BB962C8B-B14F-4D97-AF65-F5344CB8AC3E}">
        <p14:creationId xmlns:p14="http://schemas.microsoft.com/office/powerpoint/2010/main" val="1339344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79770-ADB0-456C-AC50-111CA7103C1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9E7E96D-4DDE-4580-B05E-489761FE69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DAAE3D-FFCF-4921-AF2E-ACDB01CA3B7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49B8C8D-FC02-4AAD-BF1A-91290E95B6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BE4D01-A5CF-44DC-9780-D00B4DBE26A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E700C4-6A0C-40F6-8A2F-E7B1F6C1FE0B}"/>
              </a:ext>
            </a:extLst>
          </p:cNvPr>
          <p:cNvSpPr>
            <a:spLocks noGrp="1"/>
          </p:cNvSpPr>
          <p:nvPr>
            <p:ph type="dt" sz="half" idx="10"/>
          </p:nvPr>
        </p:nvSpPr>
        <p:spPr/>
        <p:txBody>
          <a:bodyPr/>
          <a:lstStyle/>
          <a:p>
            <a:fld id="{C92EE300-F41C-4540-8461-BAD92C178F71}" type="datetimeFigureOut">
              <a:rPr lang="en-US" smtClean="0"/>
              <a:t>2/22/2021</a:t>
            </a:fld>
            <a:endParaRPr lang="en-US"/>
          </a:p>
        </p:txBody>
      </p:sp>
      <p:sp>
        <p:nvSpPr>
          <p:cNvPr id="8" name="Footer Placeholder 7">
            <a:extLst>
              <a:ext uri="{FF2B5EF4-FFF2-40B4-BE49-F238E27FC236}">
                <a16:creationId xmlns:a16="http://schemas.microsoft.com/office/drawing/2014/main" id="{A61CC79E-734B-4E92-B250-767E1DB664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DDF6B05-F79D-46A2-B445-2EE0BEAFA996}"/>
              </a:ext>
            </a:extLst>
          </p:cNvPr>
          <p:cNvSpPr>
            <a:spLocks noGrp="1"/>
          </p:cNvSpPr>
          <p:nvPr>
            <p:ph type="sldNum" sz="quarter" idx="12"/>
          </p:nvPr>
        </p:nvSpPr>
        <p:spPr/>
        <p:txBody>
          <a:bodyPr/>
          <a:lstStyle/>
          <a:p>
            <a:fld id="{931763A8-837B-445F-B334-CC6E65421830}" type="slidenum">
              <a:rPr lang="en-US" smtClean="0"/>
              <a:t>‹#›</a:t>
            </a:fld>
            <a:endParaRPr lang="en-US"/>
          </a:p>
        </p:txBody>
      </p:sp>
    </p:spTree>
    <p:extLst>
      <p:ext uri="{BB962C8B-B14F-4D97-AF65-F5344CB8AC3E}">
        <p14:creationId xmlns:p14="http://schemas.microsoft.com/office/powerpoint/2010/main" val="1487958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49D93-7A75-4736-82DB-3D830887622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DC3D715-9A68-40C3-BB26-341036210F7B}"/>
              </a:ext>
            </a:extLst>
          </p:cNvPr>
          <p:cNvSpPr>
            <a:spLocks noGrp="1"/>
          </p:cNvSpPr>
          <p:nvPr>
            <p:ph type="dt" sz="half" idx="10"/>
          </p:nvPr>
        </p:nvSpPr>
        <p:spPr/>
        <p:txBody>
          <a:bodyPr/>
          <a:lstStyle/>
          <a:p>
            <a:fld id="{C92EE300-F41C-4540-8461-BAD92C178F71}" type="datetimeFigureOut">
              <a:rPr lang="en-US" smtClean="0"/>
              <a:t>2/22/2021</a:t>
            </a:fld>
            <a:endParaRPr lang="en-US"/>
          </a:p>
        </p:txBody>
      </p:sp>
      <p:sp>
        <p:nvSpPr>
          <p:cNvPr id="4" name="Footer Placeholder 3">
            <a:extLst>
              <a:ext uri="{FF2B5EF4-FFF2-40B4-BE49-F238E27FC236}">
                <a16:creationId xmlns:a16="http://schemas.microsoft.com/office/drawing/2014/main" id="{CB3B90D9-35EE-4D75-9A44-E59899895C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FC5ED7-F107-4799-9600-42A580B57339}"/>
              </a:ext>
            </a:extLst>
          </p:cNvPr>
          <p:cNvSpPr>
            <a:spLocks noGrp="1"/>
          </p:cNvSpPr>
          <p:nvPr>
            <p:ph type="sldNum" sz="quarter" idx="12"/>
          </p:nvPr>
        </p:nvSpPr>
        <p:spPr/>
        <p:txBody>
          <a:bodyPr/>
          <a:lstStyle/>
          <a:p>
            <a:fld id="{931763A8-837B-445F-B334-CC6E65421830}" type="slidenum">
              <a:rPr lang="en-US" smtClean="0"/>
              <a:t>‹#›</a:t>
            </a:fld>
            <a:endParaRPr lang="en-US"/>
          </a:p>
        </p:txBody>
      </p:sp>
    </p:spTree>
    <p:extLst>
      <p:ext uri="{BB962C8B-B14F-4D97-AF65-F5344CB8AC3E}">
        <p14:creationId xmlns:p14="http://schemas.microsoft.com/office/powerpoint/2010/main" val="2700589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B3A1AB-99AA-4A97-8E52-91644DE1A454}"/>
              </a:ext>
            </a:extLst>
          </p:cNvPr>
          <p:cNvSpPr>
            <a:spLocks noGrp="1"/>
          </p:cNvSpPr>
          <p:nvPr>
            <p:ph type="dt" sz="half" idx="10"/>
          </p:nvPr>
        </p:nvSpPr>
        <p:spPr/>
        <p:txBody>
          <a:bodyPr/>
          <a:lstStyle/>
          <a:p>
            <a:fld id="{C92EE300-F41C-4540-8461-BAD92C178F71}" type="datetimeFigureOut">
              <a:rPr lang="en-US" smtClean="0"/>
              <a:t>2/22/2021</a:t>
            </a:fld>
            <a:endParaRPr lang="en-US"/>
          </a:p>
        </p:txBody>
      </p:sp>
      <p:sp>
        <p:nvSpPr>
          <p:cNvPr id="3" name="Footer Placeholder 2">
            <a:extLst>
              <a:ext uri="{FF2B5EF4-FFF2-40B4-BE49-F238E27FC236}">
                <a16:creationId xmlns:a16="http://schemas.microsoft.com/office/drawing/2014/main" id="{EB171A7F-CEDE-4A42-92F0-6EF10D228A1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A2AC2A-FE36-4BBF-9B13-73EF63F10F31}"/>
              </a:ext>
            </a:extLst>
          </p:cNvPr>
          <p:cNvSpPr>
            <a:spLocks noGrp="1"/>
          </p:cNvSpPr>
          <p:nvPr>
            <p:ph type="sldNum" sz="quarter" idx="12"/>
          </p:nvPr>
        </p:nvSpPr>
        <p:spPr/>
        <p:txBody>
          <a:bodyPr/>
          <a:lstStyle/>
          <a:p>
            <a:fld id="{931763A8-837B-445F-B334-CC6E65421830}" type="slidenum">
              <a:rPr lang="en-US" smtClean="0"/>
              <a:t>‹#›</a:t>
            </a:fld>
            <a:endParaRPr lang="en-US"/>
          </a:p>
        </p:txBody>
      </p:sp>
    </p:spTree>
    <p:extLst>
      <p:ext uri="{BB962C8B-B14F-4D97-AF65-F5344CB8AC3E}">
        <p14:creationId xmlns:p14="http://schemas.microsoft.com/office/powerpoint/2010/main" val="4239377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9FEB-2B4F-43BE-B095-95F3974A1F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268F5FF-D58C-48A3-B4E9-AD0A69B117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41BACA9-E5D1-4D1D-89C4-0FD79261CB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5A529F-4340-47D4-BC8A-0FA635E272ED}"/>
              </a:ext>
            </a:extLst>
          </p:cNvPr>
          <p:cNvSpPr>
            <a:spLocks noGrp="1"/>
          </p:cNvSpPr>
          <p:nvPr>
            <p:ph type="dt" sz="half" idx="10"/>
          </p:nvPr>
        </p:nvSpPr>
        <p:spPr/>
        <p:txBody>
          <a:bodyPr/>
          <a:lstStyle/>
          <a:p>
            <a:fld id="{C92EE300-F41C-4540-8461-BAD92C178F71}" type="datetimeFigureOut">
              <a:rPr lang="en-US" smtClean="0"/>
              <a:t>2/22/2021</a:t>
            </a:fld>
            <a:endParaRPr lang="en-US"/>
          </a:p>
        </p:txBody>
      </p:sp>
      <p:sp>
        <p:nvSpPr>
          <p:cNvPr id="6" name="Footer Placeholder 5">
            <a:extLst>
              <a:ext uri="{FF2B5EF4-FFF2-40B4-BE49-F238E27FC236}">
                <a16:creationId xmlns:a16="http://schemas.microsoft.com/office/drawing/2014/main" id="{11E7A17B-F54D-4D56-B948-6DF6A29584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EF16A1-1F22-4318-B29D-CE1FD3AFBF75}"/>
              </a:ext>
            </a:extLst>
          </p:cNvPr>
          <p:cNvSpPr>
            <a:spLocks noGrp="1"/>
          </p:cNvSpPr>
          <p:nvPr>
            <p:ph type="sldNum" sz="quarter" idx="12"/>
          </p:nvPr>
        </p:nvSpPr>
        <p:spPr/>
        <p:txBody>
          <a:bodyPr/>
          <a:lstStyle/>
          <a:p>
            <a:fld id="{931763A8-837B-445F-B334-CC6E65421830}" type="slidenum">
              <a:rPr lang="en-US" smtClean="0"/>
              <a:t>‹#›</a:t>
            </a:fld>
            <a:endParaRPr lang="en-US"/>
          </a:p>
        </p:txBody>
      </p:sp>
    </p:spTree>
    <p:extLst>
      <p:ext uri="{BB962C8B-B14F-4D97-AF65-F5344CB8AC3E}">
        <p14:creationId xmlns:p14="http://schemas.microsoft.com/office/powerpoint/2010/main" val="39863306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31682-7BAA-4A1A-B29F-062ED911C9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DF4DFA0-EB3D-4902-8BBA-D5112B456E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29AF8B1-CB2B-4B9B-8C76-F43F284B85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342983-46DE-445C-8AB4-E5B5CB735F7C}"/>
              </a:ext>
            </a:extLst>
          </p:cNvPr>
          <p:cNvSpPr>
            <a:spLocks noGrp="1"/>
          </p:cNvSpPr>
          <p:nvPr>
            <p:ph type="dt" sz="half" idx="10"/>
          </p:nvPr>
        </p:nvSpPr>
        <p:spPr/>
        <p:txBody>
          <a:bodyPr/>
          <a:lstStyle/>
          <a:p>
            <a:fld id="{C92EE300-F41C-4540-8461-BAD92C178F71}" type="datetimeFigureOut">
              <a:rPr lang="en-US" smtClean="0"/>
              <a:t>2/22/2021</a:t>
            </a:fld>
            <a:endParaRPr lang="en-US"/>
          </a:p>
        </p:txBody>
      </p:sp>
      <p:sp>
        <p:nvSpPr>
          <p:cNvPr id="6" name="Footer Placeholder 5">
            <a:extLst>
              <a:ext uri="{FF2B5EF4-FFF2-40B4-BE49-F238E27FC236}">
                <a16:creationId xmlns:a16="http://schemas.microsoft.com/office/drawing/2014/main" id="{BBD9A20F-C470-4FD1-9C99-F863A221EE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50D7F2-1F55-44C1-9EC8-6777E011DB17}"/>
              </a:ext>
            </a:extLst>
          </p:cNvPr>
          <p:cNvSpPr>
            <a:spLocks noGrp="1"/>
          </p:cNvSpPr>
          <p:nvPr>
            <p:ph type="sldNum" sz="quarter" idx="12"/>
          </p:nvPr>
        </p:nvSpPr>
        <p:spPr/>
        <p:txBody>
          <a:bodyPr/>
          <a:lstStyle/>
          <a:p>
            <a:fld id="{931763A8-837B-445F-B334-CC6E65421830}" type="slidenum">
              <a:rPr lang="en-US" smtClean="0"/>
              <a:t>‹#›</a:t>
            </a:fld>
            <a:endParaRPr lang="en-US"/>
          </a:p>
        </p:txBody>
      </p:sp>
    </p:spTree>
    <p:extLst>
      <p:ext uri="{BB962C8B-B14F-4D97-AF65-F5344CB8AC3E}">
        <p14:creationId xmlns:p14="http://schemas.microsoft.com/office/powerpoint/2010/main" val="9449403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CDAEC"/>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673922-3BF9-455A-9EFF-EA89519D7A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7C9750D-53BC-4778-8480-56A0EAC82A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B09FD7-B4D5-490D-912F-A1CD1B0D9C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2EE300-F41C-4540-8461-BAD92C178F71}" type="datetimeFigureOut">
              <a:rPr lang="en-US" smtClean="0"/>
              <a:t>2/22/2021</a:t>
            </a:fld>
            <a:endParaRPr lang="en-US"/>
          </a:p>
        </p:txBody>
      </p:sp>
      <p:sp>
        <p:nvSpPr>
          <p:cNvPr id="5" name="Footer Placeholder 4">
            <a:extLst>
              <a:ext uri="{FF2B5EF4-FFF2-40B4-BE49-F238E27FC236}">
                <a16:creationId xmlns:a16="http://schemas.microsoft.com/office/drawing/2014/main" id="{1D91470D-17BE-4EEC-AB27-C8FC3DF9D6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58D9E7-8704-4E1F-8704-97CD204C7D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1763A8-837B-445F-B334-CC6E65421830}" type="slidenum">
              <a:rPr lang="en-US" smtClean="0"/>
              <a:t>‹#›</a:t>
            </a:fld>
            <a:endParaRPr lang="en-US"/>
          </a:p>
        </p:txBody>
      </p:sp>
    </p:spTree>
    <p:extLst>
      <p:ext uri="{BB962C8B-B14F-4D97-AF65-F5344CB8AC3E}">
        <p14:creationId xmlns:p14="http://schemas.microsoft.com/office/powerpoint/2010/main" val="87942449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video" Target="https://www.youtube.com/embed/oVhKjmOrzwM?feature=oembed"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en.m.wikipedia.org/wiki/Persistent_thyroglossal_duct"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video" Target="https://www.youtube.com/embed/MYD3B-CT7C0?start=140&amp;feature=oembed"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2.jfi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2475" y="1"/>
            <a:ext cx="4262009" cy="2602764"/>
            <a:chOff x="6867015" y="-1"/>
            <a:chExt cx="5324985" cy="3251912"/>
          </a:xfrm>
          <a:solidFill>
            <a:schemeClr val="accent5">
              <a:alpha val="5000"/>
            </a:schemeClr>
          </a:solidFill>
        </p:grpSpPr>
        <p:sp>
          <p:nvSpPr>
            <p:cNvPr id="13" name="Freeform: Shape 12">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0995" y="62352"/>
            <a:ext cx="6028697" cy="6795648"/>
            <a:chOff x="6160995" y="62352"/>
            <a:chExt cx="6028697" cy="6795648"/>
          </a:xfrm>
        </p:grpSpPr>
        <p:sp>
          <p:nvSpPr>
            <p:cNvPr id="19" name="Freeform: Shape 18">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6A90512A-4CDD-4133-9283-EAFEE536E944}"/>
              </a:ext>
            </a:extLst>
          </p:cNvPr>
          <p:cNvSpPr>
            <a:spLocks noGrp="1"/>
          </p:cNvSpPr>
          <p:nvPr>
            <p:ph type="ctrTitle"/>
          </p:nvPr>
        </p:nvSpPr>
        <p:spPr>
          <a:xfrm>
            <a:off x="289871" y="1055097"/>
            <a:ext cx="7535682" cy="4747805"/>
          </a:xfrm>
        </p:spPr>
        <p:txBody>
          <a:bodyPr anchor="ctr">
            <a:normAutofit/>
          </a:bodyPr>
          <a:lstStyle/>
          <a:p>
            <a:pPr algn="l"/>
            <a:r>
              <a:rPr lang="en-US" sz="6600" b="1" i="1" dirty="0">
                <a:solidFill>
                  <a:schemeClr val="tx2"/>
                </a:solidFill>
              </a:rPr>
              <a:t>CERVICAL LUMPS</a:t>
            </a:r>
          </a:p>
        </p:txBody>
      </p:sp>
      <p:sp>
        <p:nvSpPr>
          <p:cNvPr id="3" name="Subtitle 2">
            <a:extLst>
              <a:ext uri="{FF2B5EF4-FFF2-40B4-BE49-F238E27FC236}">
                <a16:creationId xmlns:a16="http://schemas.microsoft.com/office/drawing/2014/main" id="{E29C20F5-D5F8-4DCF-9613-E85869898457}"/>
              </a:ext>
            </a:extLst>
          </p:cNvPr>
          <p:cNvSpPr>
            <a:spLocks noGrp="1"/>
          </p:cNvSpPr>
          <p:nvPr>
            <p:ph type="subTitle" idx="1"/>
          </p:nvPr>
        </p:nvSpPr>
        <p:spPr>
          <a:xfrm>
            <a:off x="7843912" y="1762478"/>
            <a:ext cx="3330531" cy="3581400"/>
          </a:xfrm>
        </p:spPr>
        <p:txBody>
          <a:bodyPr anchor="ctr">
            <a:normAutofit/>
          </a:bodyPr>
          <a:lstStyle/>
          <a:p>
            <a:pPr algn="l"/>
            <a:r>
              <a:rPr lang="en-US" i="1" dirty="0">
                <a:solidFill>
                  <a:schemeClr val="tx2"/>
                </a:solidFill>
              </a:rPr>
              <a:t>Supervised by dr. Saad Al-Azzawi</a:t>
            </a:r>
          </a:p>
          <a:p>
            <a:pPr marL="342900" indent="-342900" algn="l">
              <a:buFontTx/>
              <a:buChar char="-"/>
            </a:pPr>
            <a:r>
              <a:rPr lang="en-US" i="1" dirty="0">
                <a:solidFill>
                  <a:schemeClr val="tx2"/>
                </a:solidFill>
              </a:rPr>
              <a:t>Sondos Saleh</a:t>
            </a:r>
          </a:p>
          <a:p>
            <a:pPr marL="342900" indent="-342900" algn="l">
              <a:buFontTx/>
              <a:buChar char="-"/>
            </a:pPr>
            <a:r>
              <a:rPr lang="en-US" i="1" dirty="0">
                <a:solidFill>
                  <a:schemeClr val="tx2"/>
                </a:solidFill>
              </a:rPr>
              <a:t>Amer </a:t>
            </a:r>
            <a:r>
              <a:rPr lang="en-US" i="1" dirty="0" err="1">
                <a:solidFill>
                  <a:schemeClr val="tx2"/>
                </a:solidFill>
              </a:rPr>
              <a:t>Qolaghàssi</a:t>
            </a:r>
            <a:endParaRPr lang="en-US" i="1" dirty="0">
              <a:solidFill>
                <a:schemeClr val="tx2"/>
              </a:solidFill>
            </a:endParaRPr>
          </a:p>
          <a:p>
            <a:pPr marL="342900" indent="-342900" algn="l">
              <a:buFontTx/>
              <a:buChar char="-"/>
            </a:pPr>
            <a:r>
              <a:rPr lang="en-US" i="1" dirty="0">
                <a:solidFill>
                  <a:schemeClr val="tx2"/>
                </a:solidFill>
              </a:rPr>
              <a:t>Ahmad Baseem</a:t>
            </a:r>
          </a:p>
        </p:txBody>
      </p:sp>
    </p:spTree>
    <p:extLst>
      <p:ext uri="{BB962C8B-B14F-4D97-AF65-F5344CB8AC3E}">
        <p14:creationId xmlns:p14="http://schemas.microsoft.com/office/powerpoint/2010/main" val="8164925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8B7C8-2789-4E98-A924-E496FA15467C}"/>
              </a:ext>
            </a:extLst>
          </p:cNvPr>
          <p:cNvSpPr>
            <a:spLocks noGrp="1"/>
          </p:cNvSpPr>
          <p:nvPr>
            <p:ph type="title"/>
          </p:nvPr>
        </p:nvSpPr>
        <p:spPr>
          <a:xfrm>
            <a:off x="975819" y="110728"/>
            <a:ext cx="9404723" cy="777771"/>
          </a:xfrm>
        </p:spPr>
        <p:txBody>
          <a:bodyPr/>
          <a:lstStyle/>
          <a:p>
            <a:pPr algn="ctr"/>
            <a:r>
              <a:rPr lang="en-US" b="1" dirty="0">
                <a:solidFill>
                  <a:schemeClr val="tx2"/>
                </a:solidFill>
                <a:latin typeface="+mn-lt"/>
              </a:rPr>
              <a:t>ANTERIOR TRIANGLE SUBDIVISIONS</a:t>
            </a:r>
          </a:p>
        </p:txBody>
      </p:sp>
      <p:sp>
        <p:nvSpPr>
          <p:cNvPr id="3" name="Content Placeholder 2">
            <a:extLst>
              <a:ext uri="{FF2B5EF4-FFF2-40B4-BE49-F238E27FC236}">
                <a16:creationId xmlns:a16="http://schemas.microsoft.com/office/drawing/2014/main" id="{A39D18CB-CE8D-4E0F-A0E2-D35F3BFEA0EC}"/>
              </a:ext>
            </a:extLst>
          </p:cNvPr>
          <p:cNvSpPr>
            <a:spLocks noGrp="1"/>
          </p:cNvSpPr>
          <p:nvPr>
            <p:ph idx="1"/>
          </p:nvPr>
        </p:nvSpPr>
        <p:spPr>
          <a:xfrm>
            <a:off x="142258" y="997001"/>
            <a:ext cx="5829564" cy="5361385"/>
          </a:xfrm>
        </p:spPr>
        <p:txBody>
          <a:bodyPr>
            <a:normAutofit/>
          </a:bodyPr>
          <a:lstStyle/>
          <a:p>
            <a:pPr marL="0" indent="0">
              <a:buNone/>
            </a:pPr>
            <a:r>
              <a:rPr lang="en-US" sz="4400" b="1" dirty="0">
                <a:solidFill>
                  <a:srgbClr val="E61F71"/>
                </a:solidFill>
              </a:rPr>
              <a:t>Submental Triangle:</a:t>
            </a:r>
            <a:endParaRPr lang="en-US" dirty="0">
              <a:solidFill>
                <a:srgbClr val="E61F71"/>
              </a:solidFill>
            </a:endParaRPr>
          </a:p>
          <a:p>
            <a:pPr marL="0" indent="0">
              <a:buNone/>
            </a:pPr>
            <a:r>
              <a:rPr lang="en-US" sz="2400" b="1" dirty="0">
                <a:solidFill>
                  <a:schemeClr val="tx2"/>
                </a:solidFill>
              </a:rPr>
              <a:t>It is bounded:</a:t>
            </a:r>
          </a:p>
          <a:p>
            <a:pPr marL="0" indent="0">
              <a:buNone/>
            </a:pPr>
            <a:r>
              <a:rPr lang="en-US" sz="2400" b="1" dirty="0"/>
              <a:t> </a:t>
            </a:r>
            <a:r>
              <a:rPr lang="en-US" sz="2400" b="1" dirty="0">
                <a:solidFill>
                  <a:schemeClr val="tx2"/>
                </a:solidFill>
              </a:rPr>
              <a:t>1) Inferiorly: Hyoid bone.</a:t>
            </a:r>
          </a:p>
          <a:p>
            <a:pPr marL="0" indent="0">
              <a:buNone/>
            </a:pPr>
            <a:r>
              <a:rPr lang="en-US" sz="2400" b="1" dirty="0">
                <a:solidFill>
                  <a:schemeClr val="tx2"/>
                </a:solidFill>
              </a:rPr>
              <a:t> 2) Medially: Midline of the neck.</a:t>
            </a:r>
          </a:p>
          <a:p>
            <a:pPr marL="0" indent="0">
              <a:buNone/>
            </a:pPr>
            <a:r>
              <a:rPr lang="en-US" sz="2400" b="1" dirty="0">
                <a:solidFill>
                  <a:schemeClr val="tx2"/>
                </a:solidFill>
              </a:rPr>
              <a:t> 3) Laterally: Anterior belly of the Digastric.</a:t>
            </a:r>
          </a:p>
          <a:p>
            <a:pPr marL="0" indent="0">
              <a:buNone/>
            </a:pPr>
            <a:r>
              <a:rPr lang="en-US" sz="4400" b="1" dirty="0">
                <a:solidFill>
                  <a:srgbClr val="E61F71"/>
                </a:solidFill>
              </a:rPr>
              <a:t>Contents:</a:t>
            </a:r>
          </a:p>
          <a:p>
            <a:pPr marL="0" indent="0">
              <a:buNone/>
            </a:pPr>
            <a:r>
              <a:rPr lang="en-US" dirty="0"/>
              <a:t> </a:t>
            </a:r>
            <a:r>
              <a:rPr lang="en-US" sz="2400" b="1" dirty="0">
                <a:solidFill>
                  <a:schemeClr val="tx2"/>
                </a:solidFill>
              </a:rPr>
              <a:t>1) Submental lymph nodes.</a:t>
            </a:r>
          </a:p>
        </p:txBody>
      </p:sp>
      <p:pic>
        <p:nvPicPr>
          <p:cNvPr id="4" name="Picture 3">
            <a:extLst>
              <a:ext uri="{FF2B5EF4-FFF2-40B4-BE49-F238E27FC236}">
                <a16:creationId xmlns:a16="http://schemas.microsoft.com/office/drawing/2014/main" id="{62534F93-C67D-4DE3-AEF4-7598C4136B7F}"/>
              </a:ext>
            </a:extLst>
          </p:cNvPr>
          <p:cNvPicPr>
            <a:picLocks noChangeAspect="1"/>
          </p:cNvPicPr>
          <p:nvPr/>
        </p:nvPicPr>
        <p:blipFill>
          <a:blip r:embed="rId2"/>
          <a:stretch>
            <a:fillRect/>
          </a:stretch>
        </p:blipFill>
        <p:spPr>
          <a:xfrm>
            <a:off x="7128785" y="844099"/>
            <a:ext cx="5063215" cy="2712955"/>
          </a:xfrm>
          <a:prstGeom prst="rect">
            <a:avLst/>
          </a:prstGeom>
        </p:spPr>
      </p:pic>
      <p:pic>
        <p:nvPicPr>
          <p:cNvPr id="5" name="Picture 4">
            <a:extLst>
              <a:ext uri="{FF2B5EF4-FFF2-40B4-BE49-F238E27FC236}">
                <a16:creationId xmlns:a16="http://schemas.microsoft.com/office/drawing/2014/main" id="{763434F5-2259-4C29-96DF-1A1E80EEEDA8}"/>
              </a:ext>
            </a:extLst>
          </p:cNvPr>
          <p:cNvPicPr>
            <a:picLocks noChangeAspect="1"/>
          </p:cNvPicPr>
          <p:nvPr/>
        </p:nvPicPr>
        <p:blipFill rotWithShape="1">
          <a:blip r:embed="rId3"/>
          <a:srcRect l="7916" t="1627" r="14907"/>
          <a:stretch/>
        </p:blipFill>
        <p:spPr>
          <a:xfrm>
            <a:off x="5807766" y="3557054"/>
            <a:ext cx="2917031" cy="3190218"/>
          </a:xfrm>
          <a:prstGeom prst="rect">
            <a:avLst/>
          </a:prstGeom>
        </p:spPr>
      </p:pic>
    </p:spTree>
    <p:extLst>
      <p:ext uri="{BB962C8B-B14F-4D97-AF65-F5344CB8AC3E}">
        <p14:creationId xmlns:p14="http://schemas.microsoft.com/office/powerpoint/2010/main" val="1078507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6B3FE93-9E99-4F1F-B1DB-1B898BEC0DBE}"/>
              </a:ext>
            </a:extLst>
          </p:cNvPr>
          <p:cNvPicPr>
            <a:picLocks noChangeAspect="1"/>
          </p:cNvPicPr>
          <p:nvPr/>
        </p:nvPicPr>
        <p:blipFill>
          <a:blip r:embed="rId2"/>
          <a:stretch>
            <a:fillRect/>
          </a:stretch>
        </p:blipFill>
        <p:spPr>
          <a:xfrm>
            <a:off x="5626662" y="3262459"/>
            <a:ext cx="6565338" cy="3595541"/>
          </a:xfrm>
          <a:prstGeom prst="rect">
            <a:avLst/>
          </a:prstGeom>
        </p:spPr>
      </p:pic>
      <p:sp>
        <p:nvSpPr>
          <p:cNvPr id="3" name="Content Placeholder 2">
            <a:extLst>
              <a:ext uri="{FF2B5EF4-FFF2-40B4-BE49-F238E27FC236}">
                <a16:creationId xmlns:a16="http://schemas.microsoft.com/office/drawing/2014/main" id="{BFE9DE95-617B-4B8D-B6F9-EF09F4416BD8}"/>
              </a:ext>
            </a:extLst>
          </p:cNvPr>
          <p:cNvSpPr>
            <a:spLocks noGrp="1"/>
          </p:cNvSpPr>
          <p:nvPr>
            <p:ph idx="1"/>
          </p:nvPr>
        </p:nvSpPr>
        <p:spPr>
          <a:xfrm>
            <a:off x="0" y="917076"/>
            <a:ext cx="6565338" cy="6287911"/>
          </a:xfrm>
        </p:spPr>
        <p:txBody>
          <a:bodyPr>
            <a:normAutofit/>
          </a:bodyPr>
          <a:lstStyle/>
          <a:p>
            <a:pPr marL="0" indent="0">
              <a:buNone/>
            </a:pPr>
            <a:r>
              <a:rPr lang="en-US" sz="4400" b="1" dirty="0">
                <a:solidFill>
                  <a:schemeClr val="accent6"/>
                </a:solidFill>
              </a:rPr>
              <a:t>Submandibular Triangle:</a:t>
            </a:r>
            <a:endParaRPr lang="en-US" sz="4400" b="1" dirty="0"/>
          </a:p>
          <a:p>
            <a:pPr marL="0" indent="0">
              <a:buNone/>
            </a:pPr>
            <a:r>
              <a:rPr lang="en-US" sz="2400" b="1" dirty="0">
                <a:solidFill>
                  <a:schemeClr val="tx2"/>
                </a:solidFill>
              </a:rPr>
              <a:t>It is bounded:</a:t>
            </a:r>
          </a:p>
          <a:p>
            <a:pPr marL="0" indent="0">
              <a:buNone/>
            </a:pPr>
            <a:r>
              <a:rPr lang="en-US" sz="2400" b="1" dirty="0">
                <a:solidFill>
                  <a:schemeClr val="tx2"/>
                </a:solidFill>
              </a:rPr>
              <a:t> 1) Superiorly: Body of the mandible.</a:t>
            </a:r>
          </a:p>
          <a:p>
            <a:pPr marL="0" indent="0">
              <a:buNone/>
            </a:pPr>
            <a:r>
              <a:rPr lang="en-US" sz="2400" b="1" dirty="0">
                <a:solidFill>
                  <a:schemeClr val="tx2"/>
                </a:solidFill>
              </a:rPr>
              <a:t> 2) Anteriorly: Anterior belly of the</a:t>
            </a:r>
            <a:r>
              <a:rPr lang="ar-EG" sz="2400" b="1" dirty="0">
                <a:solidFill>
                  <a:schemeClr val="tx2"/>
                </a:solidFill>
              </a:rPr>
              <a:t> </a:t>
            </a:r>
            <a:r>
              <a:rPr lang="en-US" sz="2400" b="1" dirty="0">
                <a:solidFill>
                  <a:schemeClr val="tx2"/>
                </a:solidFill>
              </a:rPr>
              <a:t>Digastric.</a:t>
            </a:r>
          </a:p>
          <a:p>
            <a:pPr marL="0" indent="0">
              <a:buNone/>
            </a:pPr>
            <a:r>
              <a:rPr lang="en-US" sz="2400" b="1" dirty="0">
                <a:solidFill>
                  <a:schemeClr val="tx2"/>
                </a:solidFill>
              </a:rPr>
              <a:t> 3) Posteriorly: Posterior belly of the Digastric.</a:t>
            </a:r>
          </a:p>
          <a:p>
            <a:pPr marL="0" indent="0">
              <a:buNone/>
            </a:pPr>
            <a:r>
              <a:rPr lang="en-US" sz="4400" b="1" dirty="0">
                <a:solidFill>
                  <a:schemeClr val="accent6"/>
                </a:solidFill>
              </a:rPr>
              <a:t>Contents:</a:t>
            </a:r>
          </a:p>
          <a:p>
            <a:pPr marL="0" indent="0">
              <a:buNone/>
            </a:pPr>
            <a:r>
              <a:rPr lang="en-US" sz="2600" dirty="0"/>
              <a:t> </a:t>
            </a:r>
            <a:r>
              <a:rPr lang="en-US" sz="2400" b="1" dirty="0">
                <a:solidFill>
                  <a:schemeClr val="tx2"/>
                </a:solidFill>
              </a:rPr>
              <a:t>1) Submandibular gland.</a:t>
            </a:r>
          </a:p>
          <a:p>
            <a:pPr marL="0" indent="0">
              <a:buNone/>
            </a:pPr>
            <a:r>
              <a:rPr lang="en-US" sz="2400" b="1" dirty="0">
                <a:solidFill>
                  <a:schemeClr val="tx2"/>
                </a:solidFill>
              </a:rPr>
              <a:t> 2) Submandibular lymph nodes.</a:t>
            </a:r>
          </a:p>
          <a:p>
            <a:pPr marL="0" indent="0">
              <a:buNone/>
            </a:pPr>
            <a:r>
              <a:rPr lang="en-US" sz="2400" b="1" dirty="0">
                <a:solidFill>
                  <a:schemeClr val="tx2"/>
                </a:solidFill>
              </a:rPr>
              <a:t> 3) Facial artery and vein.</a:t>
            </a:r>
          </a:p>
          <a:p>
            <a:pPr marL="0" indent="0">
              <a:buNone/>
            </a:pPr>
            <a:r>
              <a:rPr lang="en-US" sz="2400" b="1" dirty="0">
                <a:solidFill>
                  <a:schemeClr val="tx2"/>
                </a:solidFill>
              </a:rPr>
              <a:t> 4) Hypoglossal nerve.</a:t>
            </a:r>
          </a:p>
        </p:txBody>
      </p:sp>
      <p:pic>
        <p:nvPicPr>
          <p:cNvPr id="4" name="Picture 3">
            <a:extLst>
              <a:ext uri="{FF2B5EF4-FFF2-40B4-BE49-F238E27FC236}">
                <a16:creationId xmlns:a16="http://schemas.microsoft.com/office/drawing/2014/main" id="{DC417410-59CD-4A1B-8B79-DF154EC38AC3}"/>
              </a:ext>
            </a:extLst>
          </p:cNvPr>
          <p:cNvPicPr>
            <a:picLocks noChangeAspect="1"/>
          </p:cNvPicPr>
          <p:nvPr/>
        </p:nvPicPr>
        <p:blipFill rotWithShape="1">
          <a:blip r:embed="rId3"/>
          <a:srcRect t="2842"/>
          <a:stretch/>
        </p:blipFill>
        <p:spPr>
          <a:xfrm>
            <a:off x="7624549" y="373753"/>
            <a:ext cx="4567451" cy="3055247"/>
          </a:xfrm>
          <a:prstGeom prst="rect">
            <a:avLst/>
          </a:prstGeom>
        </p:spPr>
      </p:pic>
      <p:sp>
        <p:nvSpPr>
          <p:cNvPr id="6" name="Title 1">
            <a:extLst>
              <a:ext uri="{FF2B5EF4-FFF2-40B4-BE49-F238E27FC236}">
                <a16:creationId xmlns:a16="http://schemas.microsoft.com/office/drawing/2014/main" id="{1CAE6558-91F4-48F4-AF6D-7194482E1FBB}"/>
              </a:ext>
            </a:extLst>
          </p:cNvPr>
          <p:cNvSpPr>
            <a:spLocks noGrp="1"/>
          </p:cNvSpPr>
          <p:nvPr>
            <p:ph type="title"/>
          </p:nvPr>
        </p:nvSpPr>
        <p:spPr>
          <a:xfrm>
            <a:off x="975819" y="110728"/>
            <a:ext cx="9404723" cy="777771"/>
          </a:xfrm>
        </p:spPr>
        <p:txBody>
          <a:bodyPr/>
          <a:lstStyle/>
          <a:p>
            <a:pPr algn="ctr"/>
            <a:r>
              <a:rPr lang="en-US" b="1" dirty="0">
                <a:solidFill>
                  <a:schemeClr val="tx2"/>
                </a:solidFill>
                <a:latin typeface="+mn-lt"/>
              </a:rPr>
              <a:t>ANTERIOR TRIANGLE SUBDIVISIONS</a:t>
            </a:r>
          </a:p>
        </p:txBody>
      </p:sp>
    </p:spTree>
    <p:extLst>
      <p:ext uri="{BB962C8B-B14F-4D97-AF65-F5344CB8AC3E}">
        <p14:creationId xmlns:p14="http://schemas.microsoft.com/office/powerpoint/2010/main" val="29012972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728782-F6D5-43BE-8BBF-0B12B16A9636}"/>
              </a:ext>
            </a:extLst>
          </p:cNvPr>
          <p:cNvSpPr>
            <a:spLocks noGrp="1"/>
          </p:cNvSpPr>
          <p:nvPr>
            <p:ph idx="1"/>
          </p:nvPr>
        </p:nvSpPr>
        <p:spPr>
          <a:xfrm>
            <a:off x="115968" y="530578"/>
            <a:ext cx="8370200" cy="5633155"/>
          </a:xfrm>
        </p:spPr>
        <p:txBody>
          <a:bodyPr>
            <a:normAutofit/>
          </a:bodyPr>
          <a:lstStyle/>
          <a:p>
            <a:endParaRPr lang="en-US" b="1" i="1" dirty="0">
              <a:solidFill>
                <a:srgbClr val="10ABE5"/>
              </a:solidFill>
            </a:endParaRPr>
          </a:p>
          <a:p>
            <a:pPr marL="0" indent="0">
              <a:buNone/>
            </a:pPr>
            <a:r>
              <a:rPr lang="en-US" sz="4400" b="1" dirty="0">
                <a:solidFill>
                  <a:srgbClr val="10ABE5"/>
                </a:solidFill>
              </a:rPr>
              <a:t>Carotid Triangle:</a:t>
            </a:r>
            <a:endParaRPr lang="en-US" sz="4400" b="1" dirty="0"/>
          </a:p>
          <a:p>
            <a:pPr marL="0" indent="0">
              <a:buNone/>
            </a:pPr>
            <a:r>
              <a:rPr lang="en-US" sz="2400" b="1" dirty="0">
                <a:solidFill>
                  <a:schemeClr val="tx2"/>
                </a:solidFill>
              </a:rPr>
              <a:t>It is bounded:</a:t>
            </a:r>
          </a:p>
          <a:p>
            <a:pPr marL="0" indent="0">
              <a:buNone/>
            </a:pPr>
            <a:r>
              <a:rPr lang="en-US" sz="2400" b="1" dirty="0">
                <a:solidFill>
                  <a:schemeClr val="tx2"/>
                </a:solidFill>
              </a:rPr>
              <a:t>1) Superiorly: Posterior belly of the Digastric.</a:t>
            </a:r>
          </a:p>
          <a:p>
            <a:pPr marL="0" indent="0">
              <a:buNone/>
            </a:pPr>
            <a:r>
              <a:rPr lang="en-US" sz="2400" b="1" dirty="0">
                <a:solidFill>
                  <a:schemeClr val="tx2"/>
                </a:solidFill>
              </a:rPr>
              <a:t>2) Laterally: Medial border of the Sternocleidomastoid.</a:t>
            </a:r>
          </a:p>
          <a:p>
            <a:pPr marL="0" indent="0">
              <a:buNone/>
            </a:pPr>
            <a:r>
              <a:rPr lang="en-US" sz="2400" b="1" dirty="0">
                <a:solidFill>
                  <a:schemeClr val="tx2"/>
                </a:solidFill>
              </a:rPr>
              <a:t>3) Inferiorly: Superior belly of the Omohyoid.</a:t>
            </a:r>
            <a:endParaRPr lang="en-US" sz="2400" b="1" dirty="0"/>
          </a:p>
          <a:p>
            <a:pPr marL="0" indent="0">
              <a:buNone/>
            </a:pPr>
            <a:r>
              <a:rPr lang="en-US" sz="4400" b="1" dirty="0">
                <a:solidFill>
                  <a:srgbClr val="10ABE5"/>
                </a:solidFill>
              </a:rPr>
              <a:t>Contents:</a:t>
            </a:r>
          </a:p>
          <a:p>
            <a:pPr marL="0" indent="0">
              <a:buNone/>
            </a:pPr>
            <a:r>
              <a:rPr lang="en-US" sz="2400" b="1" dirty="0">
                <a:solidFill>
                  <a:schemeClr val="tx2"/>
                </a:solidFill>
              </a:rPr>
              <a:t>1) Common Carotid artery.</a:t>
            </a:r>
          </a:p>
          <a:p>
            <a:pPr marL="0" indent="0">
              <a:buNone/>
            </a:pPr>
            <a:r>
              <a:rPr lang="en-US" sz="2400" b="1" dirty="0">
                <a:solidFill>
                  <a:schemeClr val="tx2"/>
                </a:solidFill>
              </a:rPr>
              <a:t>2) Internal Jugular vein.</a:t>
            </a:r>
          </a:p>
          <a:p>
            <a:pPr marL="0" indent="0">
              <a:buNone/>
            </a:pPr>
            <a:r>
              <a:rPr lang="en-US" sz="2400" b="1" dirty="0">
                <a:solidFill>
                  <a:schemeClr val="tx2"/>
                </a:solidFill>
              </a:rPr>
              <a:t>3) </a:t>
            </a:r>
            <a:r>
              <a:rPr lang="en-US" sz="2400" b="1" dirty="0" err="1">
                <a:solidFill>
                  <a:schemeClr val="tx2"/>
                </a:solidFill>
              </a:rPr>
              <a:t>Vagus</a:t>
            </a:r>
            <a:r>
              <a:rPr lang="en-US" sz="2400" b="1" dirty="0">
                <a:solidFill>
                  <a:schemeClr val="tx2"/>
                </a:solidFill>
              </a:rPr>
              <a:t> nerve.</a:t>
            </a:r>
          </a:p>
          <a:p>
            <a:pPr marL="0" indent="0">
              <a:buNone/>
            </a:pPr>
            <a:r>
              <a:rPr lang="en-US" sz="2400" b="1" dirty="0">
                <a:solidFill>
                  <a:schemeClr val="tx2"/>
                </a:solidFill>
              </a:rPr>
              <a:t>4) Hypoglossal nerve</a:t>
            </a:r>
            <a:r>
              <a:rPr lang="en-US" sz="2400" dirty="0">
                <a:solidFill>
                  <a:schemeClr val="tx2"/>
                </a:solidFill>
              </a:rPr>
              <a:t>.</a:t>
            </a:r>
          </a:p>
        </p:txBody>
      </p:sp>
      <p:pic>
        <p:nvPicPr>
          <p:cNvPr id="4" name="Picture 3">
            <a:extLst>
              <a:ext uri="{FF2B5EF4-FFF2-40B4-BE49-F238E27FC236}">
                <a16:creationId xmlns:a16="http://schemas.microsoft.com/office/drawing/2014/main" id="{CC3E843B-C130-4C5F-BEDD-F892DEB5B1E0}"/>
              </a:ext>
            </a:extLst>
          </p:cNvPr>
          <p:cNvPicPr>
            <a:picLocks noChangeAspect="1"/>
          </p:cNvPicPr>
          <p:nvPr/>
        </p:nvPicPr>
        <p:blipFill rotWithShape="1">
          <a:blip r:embed="rId2"/>
          <a:srcRect r="4759"/>
          <a:stretch/>
        </p:blipFill>
        <p:spPr>
          <a:xfrm>
            <a:off x="7371644" y="589646"/>
            <a:ext cx="4820356" cy="2317977"/>
          </a:xfrm>
          <a:prstGeom prst="rect">
            <a:avLst/>
          </a:prstGeom>
        </p:spPr>
      </p:pic>
      <p:pic>
        <p:nvPicPr>
          <p:cNvPr id="5" name="Picture 4">
            <a:extLst>
              <a:ext uri="{FF2B5EF4-FFF2-40B4-BE49-F238E27FC236}">
                <a16:creationId xmlns:a16="http://schemas.microsoft.com/office/drawing/2014/main" id="{BC9E597B-D46A-4533-A48D-50B635606F3E}"/>
              </a:ext>
            </a:extLst>
          </p:cNvPr>
          <p:cNvPicPr>
            <a:picLocks noChangeAspect="1"/>
          </p:cNvPicPr>
          <p:nvPr/>
        </p:nvPicPr>
        <p:blipFill>
          <a:blip r:embed="rId3"/>
          <a:stretch>
            <a:fillRect/>
          </a:stretch>
        </p:blipFill>
        <p:spPr>
          <a:xfrm>
            <a:off x="8398653" y="2634067"/>
            <a:ext cx="3677379" cy="3950963"/>
          </a:xfrm>
          <a:prstGeom prst="rect">
            <a:avLst/>
          </a:prstGeom>
        </p:spPr>
      </p:pic>
      <p:sp>
        <p:nvSpPr>
          <p:cNvPr id="6" name="Title 1">
            <a:extLst>
              <a:ext uri="{FF2B5EF4-FFF2-40B4-BE49-F238E27FC236}">
                <a16:creationId xmlns:a16="http://schemas.microsoft.com/office/drawing/2014/main" id="{B1A43BDC-3A65-4A74-92CD-A5D4FA8A8397}"/>
              </a:ext>
            </a:extLst>
          </p:cNvPr>
          <p:cNvSpPr>
            <a:spLocks noGrp="1"/>
          </p:cNvSpPr>
          <p:nvPr>
            <p:ph type="title"/>
          </p:nvPr>
        </p:nvSpPr>
        <p:spPr>
          <a:xfrm>
            <a:off x="975819" y="110728"/>
            <a:ext cx="9404723" cy="777771"/>
          </a:xfrm>
        </p:spPr>
        <p:txBody>
          <a:bodyPr/>
          <a:lstStyle/>
          <a:p>
            <a:pPr algn="ctr"/>
            <a:r>
              <a:rPr lang="en-US" b="1" dirty="0">
                <a:solidFill>
                  <a:schemeClr val="tx2"/>
                </a:solidFill>
                <a:latin typeface="+mn-lt"/>
              </a:rPr>
              <a:t>ANTERIOR TRIANGLE SUBDIVISIONS</a:t>
            </a:r>
          </a:p>
        </p:txBody>
      </p:sp>
    </p:spTree>
    <p:extLst>
      <p:ext uri="{BB962C8B-B14F-4D97-AF65-F5344CB8AC3E}">
        <p14:creationId xmlns:p14="http://schemas.microsoft.com/office/powerpoint/2010/main" val="21475737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4D56B7-5328-4642-B8D6-1FA453687E27}"/>
              </a:ext>
            </a:extLst>
          </p:cNvPr>
          <p:cNvPicPr>
            <a:picLocks noChangeAspect="1"/>
          </p:cNvPicPr>
          <p:nvPr/>
        </p:nvPicPr>
        <p:blipFill>
          <a:blip r:embed="rId2"/>
          <a:stretch>
            <a:fillRect/>
          </a:stretch>
        </p:blipFill>
        <p:spPr>
          <a:xfrm>
            <a:off x="7442804" y="1045232"/>
            <a:ext cx="4749196" cy="2898421"/>
          </a:xfrm>
          <a:prstGeom prst="rect">
            <a:avLst/>
          </a:prstGeom>
        </p:spPr>
      </p:pic>
      <p:sp>
        <p:nvSpPr>
          <p:cNvPr id="3" name="Content Placeholder 2">
            <a:extLst>
              <a:ext uri="{FF2B5EF4-FFF2-40B4-BE49-F238E27FC236}">
                <a16:creationId xmlns:a16="http://schemas.microsoft.com/office/drawing/2014/main" id="{7A825DDB-2AB5-4206-A089-970F4C48B777}"/>
              </a:ext>
            </a:extLst>
          </p:cNvPr>
          <p:cNvSpPr>
            <a:spLocks noGrp="1"/>
          </p:cNvSpPr>
          <p:nvPr>
            <p:ph idx="1"/>
          </p:nvPr>
        </p:nvSpPr>
        <p:spPr>
          <a:xfrm>
            <a:off x="0" y="741268"/>
            <a:ext cx="9113131" cy="5796843"/>
          </a:xfrm>
        </p:spPr>
        <p:txBody>
          <a:bodyPr>
            <a:normAutofit/>
          </a:bodyPr>
          <a:lstStyle/>
          <a:p>
            <a:pPr marL="0" indent="0">
              <a:buNone/>
            </a:pPr>
            <a:r>
              <a:rPr lang="en-US" sz="4400" b="1" dirty="0">
                <a:solidFill>
                  <a:schemeClr val="accent4"/>
                </a:solidFill>
              </a:rPr>
              <a:t>Muscular Triangle:</a:t>
            </a:r>
            <a:endParaRPr lang="en-US" sz="4400" b="1" dirty="0"/>
          </a:p>
          <a:p>
            <a:pPr marL="0" indent="0">
              <a:buNone/>
            </a:pPr>
            <a:r>
              <a:rPr lang="en-US" sz="2400" b="1" dirty="0">
                <a:solidFill>
                  <a:schemeClr val="tx2"/>
                </a:solidFill>
              </a:rPr>
              <a:t>It is bounded:</a:t>
            </a:r>
          </a:p>
          <a:p>
            <a:pPr marL="0" indent="0">
              <a:buNone/>
            </a:pPr>
            <a:r>
              <a:rPr lang="en-US" sz="2400" b="1" dirty="0">
                <a:solidFill>
                  <a:schemeClr val="tx2"/>
                </a:solidFill>
              </a:rPr>
              <a:t>1) Superiorly: Hyoid bone.</a:t>
            </a:r>
          </a:p>
          <a:p>
            <a:pPr marL="0" indent="0">
              <a:buNone/>
            </a:pPr>
            <a:r>
              <a:rPr lang="en-US" sz="2400" b="1" dirty="0">
                <a:solidFill>
                  <a:schemeClr val="tx2"/>
                </a:solidFill>
              </a:rPr>
              <a:t>2) Medially: Midline of the neck.</a:t>
            </a:r>
          </a:p>
          <a:p>
            <a:pPr marL="0" indent="0">
              <a:buNone/>
            </a:pPr>
            <a:r>
              <a:rPr lang="en-US" sz="2400" b="1" dirty="0">
                <a:solidFill>
                  <a:schemeClr val="tx2"/>
                </a:solidFill>
              </a:rPr>
              <a:t>3) </a:t>
            </a:r>
            <a:r>
              <a:rPr lang="en-US" sz="2400" b="1" dirty="0" err="1">
                <a:solidFill>
                  <a:schemeClr val="tx2"/>
                </a:solidFill>
              </a:rPr>
              <a:t>Supero</a:t>
            </a:r>
            <a:r>
              <a:rPr lang="en-US" sz="2400" b="1" dirty="0">
                <a:solidFill>
                  <a:schemeClr val="tx2"/>
                </a:solidFill>
              </a:rPr>
              <a:t>-laterally: Superior belly of the</a:t>
            </a:r>
            <a:r>
              <a:rPr lang="ar-EG" sz="2400" b="1" dirty="0">
                <a:solidFill>
                  <a:schemeClr val="tx2"/>
                </a:solidFill>
              </a:rPr>
              <a:t> </a:t>
            </a:r>
            <a:r>
              <a:rPr lang="en-US" sz="2400" b="1" dirty="0">
                <a:solidFill>
                  <a:schemeClr val="tx2"/>
                </a:solidFill>
              </a:rPr>
              <a:t>Omohyoid.</a:t>
            </a:r>
          </a:p>
          <a:p>
            <a:pPr marL="0" indent="0">
              <a:buNone/>
            </a:pPr>
            <a:r>
              <a:rPr lang="en-US" sz="2400" b="1" dirty="0">
                <a:solidFill>
                  <a:schemeClr val="tx2"/>
                </a:solidFill>
              </a:rPr>
              <a:t>4) </a:t>
            </a:r>
            <a:r>
              <a:rPr lang="en-US" sz="2400" b="1" dirty="0" err="1">
                <a:solidFill>
                  <a:schemeClr val="tx2"/>
                </a:solidFill>
              </a:rPr>
              <a:t>Infero</a:t>
            </a:r>
            <a:r>
              <a:rPr lang="en-US" sz="2400" b="1" dirty="0">
                <a:solidFill>
                  <a:schemeClr val="tx2"/>
                </a:solidFill>
              </a:rPr>
              <a:t>-laterally: Inferior portion of the</a:t>
            </a:r>
            <a:r>
              <a:rPr lang="ar-EG" sz="2400" b="1" dirty="0">
                <a:solidFill>
                  <a:schemeClr val="tx2"/>
                </a:solidFill>
              </a:rPr>
              <a:t> </a:t>
            </a:r>
            <a:r>
              <a:rPr lang="en-US" sz="2400" b="1" dirty="0">
                <a:solidFill>
                  <a:schemeClr val="tx2"/>
                </a:solidFill>
              </a:rPr>
              <a:t>sternocleidomastoid.</a:t>
            </a:r>
          </a:p>
          <a:p>
            <a:pPr marL="0" indent="0">
              <a:buNone/>
            </a:pPr>
            <a:r>
              <a:rPr lang="en-US" sz="4400" b="1" dirty="0">
                <a:solidFill>
                  <a:schemeClr val="accent4"/>
                </a:solidFill>
              </a:rPr>
              <a:t>Contents:</a:t>
            </a:r>
          </a:p>
          <a:p>
            <a:pPr marL="0" indent="0">
              <a:buNone/>
            </a:pPr>
            <a:r>
              <a:rPr lang="en-US" sz="2400" b="1" dirty="0">
                <a:solidFill>
                  <a:schemeClr val="tx2"/>
                </a:solidFill>
              </a:rPr>
              <a:t>1) Thyroid gland.</a:t>
            </a:r>
          </a:p>
          <a:p>
            <a:pPr marL="0" indent="0">
              <a:buNone/>
            </a:pPr>
            <a:r>
              <a:rPr lang="en-US" sz="2400" b="1" dirty="0">
                <a:solidFill>
                  <a:schemeClr val="tx2"/>
                </a:solidFill>
              </a:rPr>
              <a:t>2) Parathyroid gland.</a:t>
            </a:r>
          </a:p>
        </p:txBody>
      </p:sp>
      <p:pic>
        <p:nvPicPr>
          <p:cNvPr id="5" name="Picture 4">
            <a:extLst>
              <a:ext uri="{FF2B5EF4-FFF2-40B4-BE49-F238E27FC236}">
                <a16:creationId xmlns:a16="http://schemas.microsoft.com/office/drawing/2014/main" id="{F4E06AE9-8005-49F4-A160-6712F519FBDE}"/>
              </a:ext>
            </a:extLst>
          </p:cNvPr>
          <p:cNvPicPr>
            <a:picLocks noChangeAspect="1"/>
          </p:cNvPicPr>
          <p:nvPr/>
        </p:nvPicPr>
        <p:blipFill>
          <a:blip r:embed="rId3"/>
          <a:stretch>
            <a:fillRect/>
          </a:stretch>
        </p:blipFill>
        <p:spPr>
          <a:xfrm>
            <a:off x="6565451" y="3770522"/>
            <a:ext cx="5626549" cy="3087478"/>
          </a:xfrm>
          <a:prstGeom prst="rect">
            <a:avLst/>
          </a:prstGeom>
        </p:spPr>
      </p:pic>
      <p:sp>
        <p:nvSpPr>
          <p:cNvPr id="6" name="Title 1">
            <a:extLst>
              <a:ext uri="{FF2B5EF4-FFF2-40B4-BE49-F238E27FC236}">
                <a16:creationId xmlns:a16="http://schemas.microsoft.com/office/drawing/2014/main" id="{96576E49-F879-42A7-96E7-B7D97D103DB5}"/>
              </a:ext>
            </a:extLst>
          </p:cNvPr>
          <p:cNvSpPr>
            <a:spLocks noGrp="1"/>
          </p:cNvSpPr>
          <p:nvPr>
            <p:ph type="title"/>
          </p:nvPr>
        </p:nvSpPr>
        <p:spPr>
          <a:xfrm>
            <a:off x="975819" y="110728"/>
            <a:ext cx="9404723" cy="777771"/>
          </a:xfrm>
        </p:spPr>
        <p:txBody>
          <a:bodyPr/>
          <a:lstStyle/>
          <a:p>
            <a:pPr algn="ctr"/>
            <a:r>
              <a:rPr lang="en-US" b="1" dirty="0">
                <a:solidFill>
                  <a:schemeClr val="tx2"/>
                </a:solidFill>
                <a:latin typeface="+mn-lt"/>
              </a:rPr>
              <a:t>ANTERIOR TRIANGLE SUBDIVISIONS</a:t>
            </a:r>
          </a:p>
        </p:txBody>
      </p:sp>
    </p:spTree>
    <p:extLst>
      <p:ext uri="{BB962C8B-B14F-4D97-AF65-F5344CB8AC3E}">
        <p14:creationId xmlns:p14="http://schemas.microsoft.com/office/powerpoint/2010/main" val="26855249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6C22B-1BBC-48CF-B30D-648B66BEBAEF}"/>
              </a:ext>
            </a:extLst>
          </p:cNvPr>
          <p:cNvSpPr>
            <a:spLocks noGrp="1"/>
          </p:cNvSpPr>
          <p:nvPr>
            <p:ph type="title"/>
          </p:nvPr>
        </p:nvSpPr>
        <p:spPr>
          <a:xfrm>
            <a:off x="1018644" y="215071"/>
            <a:ext cx="9404723" cy="789060"/>
          </a:xfrm>
        </p:spPr>
        <p:txBody>
          <a:bodyPr/>
          <a:lstStyle/>
          <a:p>
            <a:pPr algn="ctr"/>
            <a:r>
              <a:rPr lang="en-US" b="1" dirty="0">
                <a:solidFill>
                  <a:schemeClr val="tx2"/>
                </a:solidFill>
                <a:latin typeface="+mn-lt"/>
              </a:rPr>
              <a:t>POSTERIOR TRIANGLE SUBDIVISIONS</a:t>
            </a:r>
          </a:p>
        </p:txBody>
      </p:sp>
      <p:sp>
        <p:nvSpPr>
          <p:cNvPr id="3" name="Content Placeholder 2">
            <a:extLst>
              <a:ext uri="{FF2B5EF4-FFF2-40B4-BE49-F238E27FC236}">
                <a16:creationId xmlns:a16="http://schemas.microsoft.com/office/drawing/2014/main" id="{44734A3E-4C06-4C05-8C41-7C5A7FB7720F}"/>
              </a:ext>
            </a:extLst>
          </p:cNvPr>
          <p:cNvSpPr>
            <a:spLocks noGrp="1"/>
          </p:cNvSpPr>
          <p:nvPr>
            <p:ph idx="1"/>
          </p:nvPr>
        </p:nvSpPr>
        <p:spPr>
          <a:xfrm>
            <a:off x="98602" y="1130920"/>
            <a:ext cx="8210020" cy="4848577"/>
          </a:xfrm>
        </p:spPr>
        <p:txBody>
          <a:bodyPr>
            <a:normAutofit/>
          </a:bodyPr>
          <a:lstStyle/>
          <a:p>
            <a:pPr marL="0" indent="0">
              <a:buNone/>
            </a:pPr>
            <a:r>
              <a:rPr lang="en-US" sz="4400" b="1" dirty="0">
                <a:solidFill>
                  <a:srgbClr val="C8615B"/>
                </a:solidFill>
              </a:rPr>
              <a:t>Occipital Triangle:</a:t>
            </a:r>
          </a:p>
          <a:p>
            <a:pPr marL="0" indent="0">
              <a:buNone/>
            </a:pPr>
            <a:r>
              <a:rPr lang="en-US" sz="2400" b="1" dirty="0">
                <a:solidFill>
                  <a:schemeClr val="tx2"/>
                </a:solidFill>
              </a:rPr>
              <a:t>It’s bounded:</a:t>
            </a:r>
          </a:p>
          <a:p>
            <a:pPr marL="0" indent="0">
              <a:buNone/>
            </a:pPr>
            <a:r>
              <a:rPr lang="en-US" sz="2400" b="1" dirty="0">
                <a:solidFill>
                  <a:schemeClr val="tx2"/>
                </a:solidFill>
              </a:rPr>
              <a:t>1) Anteriorly: Posterior margin of Sternocleidomastoid.</a:t>
            </a:r>
            <a:br>
              <a:rPr lang="en-US" sz="2400" b="1" dirty="0">
                <a:solidFill>
                  <a:schemeClr val="tx2"/>
                </a:solidFill>
              </a:rPr>
            </a:br>
            <a:r>
              <a:rPr lang="en-US" sz="2400" b="1" dirty="0">
                <a:solidFill>
                  <a:schemeClr val="tx2"/>
                </a:solidFill>
              </a:rPr>
              <a:t>2) Posteriorly: Anterior margin of Trapezius.</a:t>
            </a:r>
            <a:br>
              <a:rPr lang="en-US" sz="2400" b="1" dirty="0">
                <a:solidFill>
                  <a:schemeClr val="tx2"/>
                </a:solidFill>
              </a:rPr>
            </a:br>
            <a:r>
              <a:rPr lang="en-US" sz="2400" b="1" dirty="0">
                <a:solidFill>
                  <a:schemeClr val="tx2"/>
                </a:solidFill>
              </a:rPr>
              <a:t>3) Inferiorly: Inferior belly of Omohyoid muscle.</a:t>
            </a:r>
          </a:p>
          <a:p>
            <a:pPr marL="0" indent="0">
              <a:buNone/>
            </a:pPr>
            <a:r>
              <a:rPr lang="en-US" sz="4400" b="1" dirty="0">
                <a:solidFill>
                  <a:srgbClr val="C8615B"/>
                </a:solidFill>
              </a:rPr>
              <a:t>Contents:</a:t>
            </a:r>
          </a:p>
          <a:p>
            <a:pPr marL="0" indent="0">
              <a:buNone/>
            </a:pPr>
            <a:r>
              <a:rPr lang="en-US" sz="2400" b="1" dirty="0">
                <a:solidFill>
                  <a:schemeClr val="tx2"/>
                </a:solidFill>
              </a:rPr>
              <a:t>1) Brachial Plexus.</a:t>
            </a:r>
          </a:p>
          <a:p>
            <a:pPr marL="0" indent="0">
              <a:buNone/>
            </a:pPr>
            <a:r>
              <a:rPr lang="en-US" sz="2400" b="1" dirty="0">
                <a:solidFill>
                  <a:schemeClr val="tx2"/>
                </a:solidFill>
              </a:rPr>
              <a:t>2) Accessory Nerve.</a:t>
            </a:r>
          </a:p>
        </p:txBody>
      </p:sp>
      <p:pic>
        <p:nvPicPr>
          <p:cNvPr id="5" name="Picture 4">
            <a:extLst>
              <a:ext uri="{FF2B5EF4-FFF2-40B4-BE49-F238E27FC236}">
                <a16:creationId xmlns:a16="http://schemas.microsoft.com/office/drawing/2014/main" id="{62D65183-2CB7-4761-AA28-076B4FB97BD2}"/>
              </a:ext>
            </a:extLst>
          </p:cNvPr>
          <p:cNvPicPr>
            <a:picLocks noChangeAspect="1"/>
          </p:cNvPicPr>
          <p:nvPr/>
        </p:nvPicPr>
        <p:blipFill>
          <a:blip r:embed="rId2"/>
          <a:stretch>
            <a:fillRect/>
          </a:stretch>
        </p:blipFill>
        <p:spPr>
          <a:xfrm>
            <a:off x="7755466" y="838771"/>
            <a:ext cx="4337932" cy="2812242"/>
          </a:xfrm>
          <a:prstGeom prst="rect">
            <a:avLst/>
          </a:prstGeom>
        </p:spPr>
      </p:pic>
      <p:pic>
        <p:nvPicPr>
          <p:cNvPr id="6" name="Picture 5">
            <a:extLst>
              <a:ext uri="{FF2B5EF4-FFF2-40B4-BE49-F238E27FC236}">
                <a16:creationId xmlns:a16="http://schemas.microsoft.com/office/drawing/2014/main" id="{67AC0A98-0481-404B-BB33-36B15746FE68}"/>
              </a:ext>
            </a:extLst>
          </p:cNvPr>
          <p:cNvPicPr>
            <a:picLocks noChangeAspect="1"/>
          </p:cNvPicPr>
          <p:nvPr/>
        </p:nvPicPr>
        <p:blipFill>
          <a:blip r:embed="rId3"/>
          <a:stretch>
            <a:fillRect/>
          </a:stretch>
        </p:blipFill>
        <p:spPr>
          <a:xfrm>
            <a:off x="7540979" y="3714407"/>
            <a:ext cx="4552420" cy="3030179"/>
          </a:xfrm>
          <a:prstGeom prst="rect">
            <a:avLst/>
          </a:prstGeom>
        </p:spPr>
      </p:pic>
    </p:spTree>
    <p:extLst>
      <p:ext uri="{BB962C8B-B14F-4D97-AF65-F5344CB8AC3E}">
        <p14:creationId xmlns:p14="http://schemas.microsoft.com/office/powerpoint/2010/main" val="20710618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5ED701-B62C-41D6-A2CF-5D9492983322}"/>
              </a:ext>
            </a:extLst>
          </p:cNvPr>
          <p:cNvSpPr>
            <a:spLocks noGrp="1"/>
          </p:cNvSpPr>
          <p:nvPr>
            <p:ph idx="1"/>
          </p:nvPr>
        </p:nvSpPr>
        <p:spPr>
          <a:xfrm>
            <a:off x="121179" y="1092737"/>
            <a:ext cx="7659394" cy="5650089"/>
          </a:xfrm>
        </p:spPr>
        <p:txBody>
          <a:bodyPr>
            <a:normAutofit/>
          </a:bodyPr>
          <a:lstStyle/>
          <a:p>
            <a:pPr marL="0" indent="0">
              <a:buNone/>
            </a:pPr>
            <a:r>
              <a:rPr lang="en-US" sz="4400" b="1" dirty="0">
                <a:solidFill>
                  <a:srgbClr val="3BB4E3"/>
                </a:solidFill>
              </a:rPr>
              <a:t>Subclavian Triangle:</a:t>
            </a:r>
            <a:endParaRPr lang="en-US" sz="4400" b="1" dirty="0"/>
          </a:p>
          <a:p>
            <a:pPr marL="0" indent="0">
              <a:buNone/>
            </a:pPr>
            <a:r>
              <a:rPr lang="en-US" sz="2400" b="1" dirty="0">
                <a:solidFill>
                  <a:schemeClr val="tx2"/>
                </a:solidFill>
              </a:rPr>
              <a:t>It’s bounded:</a:t>
            </a:r>
            <a:br>
              <a:rPr lang="en-US" sz="2400" b="1" dirty="0">
                <a:solidFill>
                  <a:schemeClr val="tx2"/>
                </a:solidFill>
              </a:rPr>
            </a:br>
            <a:r>
              <a:rPr lang="en-US" sz="2400" b="1" dirty="0">
                <a:solidFill>
                  <a:schemeClr val="tx2"/>
                </a:solidFill>
              </a:rPr>
              <a:t>1) Superiorly: Inferior belly of omohyoid.</a:t>
            </a:r>
            <a:br>
              <a:rPr lang="en-US" sz="2400" b="1" dirty="0">
                <a:solidFill>
                  <a:schemeClr val="tx2"/>
                </a:solidFill>
              </a:rPr>
            </a:br>
            <a:r>
              <a:rPr lang="en-US" sz="2400" b="1" dirty="0">
                <a:solidFill>
                  <a:schemeClr val="tx2"/>
                </a:solidFill>
              </a:rPr>
              <a:t>2) Anteriorly: Posterior edge of Sternocleidomastoid.</a:t>
            </a:r>
            <a:br>
              <a:rPr lang="en-US" sz="2400" b="1" dirty="0">
                <a:solidFill>
                  <a:schemeClr val="tx2"/>
                </a:solidFill>
              </a:rPr>
            </a:br>
            <a:r>
              <a:rPr lang="en-US" sz="2400" b="1" dirty="0">
                <a:solidFill>
                  <a:schemeClr val="tx2"/>
                </a:solidFill>
              </a:rPr>
              <a:t>3) Posteriorly: Anterior edge of Trapezius.</a:t>
            </a:r>
            <a:endParaRPr lang="en-US" sz="2400" b="1" dirty="0"/>
          </a:p>
          <a:p>
            <a:pPr marL="0" indent="0">
              <a:buNone/>
            </a:pPr>
            <a:r>
              <a:rPr lang="en-US" sz="4400" b="1" dirty="0">
                <a:solidFill>
                  <a:srgbClr val="3BB4E3"/>
                </a:solidFill>
              </a:rPr>
              <a:t>Contents:</a:t>
            </a:r>
          </a:p>
          <a:p>
            <a:pPr marL="0" indent="0">
              <a:buNone/>
            </a:pPr>
            <a:r>
              <a:rPr lang="en-US" sz="2400" b="1" dirty="0">
                <a:solidFill>
                  <a:schemeClr val="tx2"/>
                </a:solidFill>
              </a:rPr>
              <a:t>1) Brachial Plexus.</a:t>
            </a:r>
          </a:p>
          <a:p>
            <a:pPr marL="0" indent="0">
              <a:buNone/>
            </a:pPr>
            <a:r>
              <a:rPr lang="en-US" sz="2400" b="1" dirty="0">
                <a:solidFill>
                  <a:schemeClr val="tx2"/>
                </a:solidFill>
              </a:rPr>
              <a:t>2) External Jugular vein.</a:t>
            </a:r>
          </a:p>
        </p:txBody>
      </p:sp>
      <p:pic>
        <p:nvPicPr>
          <p:cNvPr id="4" name="Picture 3">
            <a:extLst>
              <a:ext uri="{FF2B5EF4-FFF2-40B4-BE49-F238E27FC236}">
                <a16:creationId xmlns:a16="http://schemas.microsoft.com/office/drawing/2014/main" id="{EA05D26D-5424-4199-8AF8-61DE4E94A401}"/>
              </a:ext>
            </a:extLst>
          </p:cNvPr>
          <p:cNvPicPr>
            <a:picLocks noChangeAspect="1"/>
          </p:cNvPicPr>
          <p:nvPr/>
        </p:nvPicPr>
        <p:blipFill>
          <a:blip r:embed="rId2"/>
          <a:stretch>
            <a:fillRect/>
          </a:stretch>
        </p:blipFill>
        <p:spPr>
          <a:xfrm>
            <a:off x="7780573" y="811359"/>
            <a:ext cx="4290248" cy="2469442"/>
          </a:xfrm>
          <a:prstGeom prst="rect">
            <a:avLst/>
          </a:prstGeom>
        </p:spPr>
      </p:pic>
      <p:pic>
        <p:nvPicPr>
          <p:cNvPr id="5" name="Picture 4">
            <a:extLst>
              <a:ext uri="{FF2B5EF4-FFF2-40B4-BE49-F238E27FC236}">
                <a16:creationId xmlns:a16="http://schemas.microsoft.com/office/drawing/2014/main" id="{095A4358-531B-40AC-AFE7-3150462957C2}"/>
              </a:ext>
            </a:extLst>
          </p:cNvPr>
          <p:cNvPicPr>
            <a:picLocks noChangeAspect="1"/>
          </p:cNvPicPr>
          <p:nvPr/>
        </p:nvPicPr>
        <p:blipFill>
          <a:blip r:embed="rId3"/>
          <a:stretch>
            <a:fillRect/>
          </a:stretch>
        </p:blipFill>
        <p:spPr>
          <a:xfrm>
            <a:off x="6570133" y="3352464"/>
            <a:ext cx="5500688" cy="3390362"/>
          </a:xfrm>
          <a:prstGeom prst="rect">
            <a:avLst/>
          </a:prstGeom>
        </p:spPr>
      </p:pic>
      <p:sp>
        <p:nvSpPr>
          <p:cNvPr id="6" name="Title 1">
            <a:extLst>
              <a:ext uri="{FF2B5EF4-FFF2-40B4-BE49-F238E27FC236}">
                <a16:creationId xmlns:a16="http://schemas.microsoft.com/office/drawing/2014/main" id="{C75C2611-C959-475D-BDAF-FC338F5AEAE8}"/>
              </a:ext>
            </a:extLst>
          </p:cNvPr>
          <p:cNvSpPr>
            <a:spLocks noGrp="1"/>
          </p:cNvSpPr>
          <p:nvPr>
            <p:ph type="title"/>
          </p:nvPr>
        </p:nvSpPr>
        <p:spPr>
          <a:xfrm>
            <a:off x="1018644" y="215071"/>
            <a:ext cx="9404723" cy="789060"/>
          </a:xfrm>
        </p:spPr>
        <p:txBody>
          <a:bodyPr/>
          <a:lstStyle/>
          <a:p>
            <a:pPr algn="ctr"/>
            <a:r>
              <a:rPr lang="en-US" b="1" dirty="0">
                <a:solidFill>
                  <a:schemeClr val="tx2"/>
                </a:solidFill>
                <a:latin typeface="+mn-lt"/>
              </a:rPr>
              <a:t>POSTERIOR TRIANGLE SUBDIVISIONS</a:t>
            </a:r>
          </a:p>
        </p:txBody>
      </p:sp>
    </p:spTree>
    <p:extLst>
      <p:ext uri="{BB962C8B-B14F-4D97-AF65-F5344CB8AC3E}">
        <p14:creationId xmlns:p14="http://schemas.microsoft.com/office/powerpoint/2010/main" val="9370635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0BA0E-985E-44A9-97B8-33DB68744ACC}"/>
              </a:ext>
            </a:extLst>
          </p:cNvPr>
          <p:cNvSpPr>
            <a:spLocks noGrp="1"/>
          </p:cNvSpPr>
          <p:nvPr>
            <p:ph type="title"/>
          </p:nvPr>
        </p:nvSpPr>
        <p:spPr>
          <a:xfrm>
            <a:off x="7548911" y="2160295"/>
            <a:ext cx="3690107" cy="2537408"/>
          </a:xfrm>
        </p:spPr>
        <p:txBody>
          <a:bodyPr>
            <a:noAutofit/>
          </a:bodyPr>
          <a:lstStyle/>
          <a:p>
            <a:pPr algn="ctr"/>
            <a:r>
              <a:rPr lang="en-US" sz="5400" b="1" dirty="0">
                <a:solidFill>
                  <a:schemeClr val="tx2"/>
                </a:solidFill>
                <a:latin typeface="+mn-lt"/>
              </a:rPr>
              <a:t>SUMMARY OF THE NECK TRIANGLES</a:t>
            </a:r>
          </a:p>
        </p:txBody>
      </p:sp>
      <p:pic>
        <p:nvPicPr>
          <p:cNvPr id="4" name="Picture 3">
            <a:extLst>
              <a:ext uri="{FF2B5EF4-FFF2-40B4-BE49-F238E27FC236}">
                <a16:creationId xmlns:a16="http://schemas.microsoft.com/office/drawing/2014/main" id="{D9F622A2-E8AF-4152-A792-C72EFE1D7B00}"/>
              </a:ext>
            </a:extLst>
          </p:cNvPr>
          <p:cNvPicPr>
            <a:picLocks noChangeAspect="1"/>
          </p:cNvPicPr>
          <p:nvPr/>
        </p:nvPicPr>
        <p:blipFill rotWithShape="1">
          <a:blip r:embed="rId2"/>
          <a:srcRect l="7647" r="6635" b="12199"/>
          <a:stretch/>
        </p:blipFill>
        <p:spPr>
          <a:xfrm>
            <a:off x="208059" y="423410"/>
            <a:ext cx="6694312" cy="6011179"/>
          </a:xfrm>
          <a:prstGeom prst="rect">
            <a:avLst/>
          </a:prstGeom>
        </p:spPr>
      </p:pic>
    </p:spTree>
    <p:extLst>
      <p:ext uri="{BB962C8B-B14F-4D97-AF65-F5344CB8AC3E}">
        <p14:creationId xmlns:p14="http://schemas.microsoft.com/office/powerpoint/2010/main" val="28371078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15C6-CCD2-4958-B528-00A91C66E6C2}"/>
              </a:ext>
            </a:extLst>
          </p:cNvPr>
          <p:cNvSpPr>
            <a:spLocks noGrp="1"/>
          </p:cNvSpPr>
          <p:nvPr>
            <p:ph type="title"/>
          </p:nvPr>
        </p:nvSpPr>
        <p:spPr>
          <a:xfrm>
            <a:off x="958627" y="234076"/>
            <a:ext cx="9404723" cy="751049"/>
          </a:xfrm>
        </p:spPr>
        <p:txBody>
          <a:bodyPr>
            <a:noAutofit/>
          </a:bodyPr>
          <a:lstStyle/>
          <a:p>
            <a:pPr algn="ctr"/>
            <a:r>
              <a:rPr lang="en-US" sz="5400" b="1" dirty="0">
                <a:solidFill>
                  <a:schemeClr val="tx2"/>
                </a:solidFill>
                <a:latin typeface="+mn-lt"/>
              </a:rPr>
              <a:t>LYMPH NODES</a:t>
            </a:r>
          </a:p>
        </p:txBody>
      </p:sp>
      <p:pic>
        <p:nvPicPr>
          <p:cNvPr id="4" name="Picture 3">
            <a:extLst>
              <a:ext uri="{FF2B5EF4-FFF2-40B4-BE49-F238E27FC236}">
                <a16:creationId xmlns:a16="http://schemas.microsoft.com/office/drawing/2014/main" id="{45FAD2A8-E40F-4F51-84E8-AB5AB366B20E}"/>
              </a:ext>
            </a:extLst>
          </p:cNvPr>
          <p:cNvPicPr>
            <a:picLocks noChangeAspect="1"/>
          </p:cNvPicPr>
          <p:nvPr/>
        </p:nvPicPr>
        <p:blipFill>
          <a:blip r:embed="rId2"/>
          <a:stretch>
            <a:fillRect/>
          </a:stretch>
        </p:blipFill>
        <p:spPr>
          <a:xfrm>
            <a:off x="4937571" y="2596527"/>
            <a:ext cx="7395089" cy="4261473"/>
          </a:xfrm>
          <a:prstGeom prst="rect">
            <a:avLst/>
          </a:prstGeom>
        </p:spPr>
      </p:pic>
      <p:sp>
        <p:nvSpPr>
          <p:cNvPr id="3" name="Content Placeholder 2">
            <a:extLst>
              <a:ext uri="{FF2B5EF4-FFF2-40B4-BE49-F238E27FC236}">
                <a16:creationId xmlns:a16="http://schemas.microsoft.com/office/drawing/2014/main" id="{5FED4DB0-7C34-414F-9EF0-BD54FC3175BE}"/>
              </a:ext>
            </a:extLst>
          </p:cNvPr>
          <p:cNvSpPr>
            <a:spLocks noGrp="1"/>
          </p:cNvSpPr>
          <p:nvPr>
            <p:ph idx="1"/>
          </p:nvPr>
        </p:nvSpPr>
        <p:spPr>
          <a:xfrm>
            <a:off x="0" y="985125"/>
            <a:ext cx="12192000" cy="5736028"/>
          </a:xfrm>
        </p:spPr>
        <p:txBody>
          <a:bodyPr>
            <a:normAutofit fontScale="92500" lnSpcReduction="20000"/>
          </a:bodyPr>
          <a:lstStyle/>
          <a:p>
            <a:pPr marL="0" indent="0">
              <a:buNone/>
            </a:pPr>
            <a:r>
              <a:rPr lang="en-US" b="1" dirty="0">
                <a:solidFill>
                  <a:schemeClr val="tx2"/>
                </a:solidFill>
              </a:rPr>
              <a:t>The lymph nodes of the head and neck can be divided into two groups; </a:t>
            </a:r>
            <a:r>
              <a:rPr lang="en-US" b="1" dirty="0">
                <a:solidFill>
                  <a:srgbClr val="C00000"/>
                </a:solidFill>
              </a:rPr>
              <a:t>a superficial ring of lymph nodes</a:t>
            </a:r>
            <a:r>
              <a:rPr lang="en-US" b="1" dirty="0">
                <a:solidFill>
                  <a:schemeClr val="tx2"/>
                </a:solidFill>
              </a:rPr>
              <a:t>, and </a:t>
            </a:r>
            <a:r>
              <a:rPr lang="en-US" b="1" dirty="0">
                <a:solidFill>
                  <a:srgbClr val="0070C0"/>
                </a:solidFill>
              </a:rPr>
              <a:t>a vertical group of deep lymph nodes.</a:t>
            </a:r>
          </a:p>
          <a:p>
            <a:pPr marL="0" indent="0">
              <a:buNone/>
            </a:pPr>
            <a:endParaRPr lang="en-US" b="1" dirty="0">
              <a:solidFill>
                <a:schemeClr val="tx2"/>
              </a:solidFill>
            </a:endParaRPr>
          </a:p>
          <a:p>
            <a:pPr marL="0" indent="0">
              <a:buNone/>
            </a:pPr>
            <a:r>
              <a:rPr lang="en-US" sz="4300" b="1" dirty="0">
                <a:solidFill>
                  <a:srgbClr val="C00000"/>
                </a:solidFill>
              </a:rPr>
              <a:t>Superficial Lymph Nodes:</a:t>
            </a:r>
          </a:p>
          <a:p>
            <a:pPr marL="0" indent="0">
              <a:buNone/>
            </a:pPr>
            <a:endParaRPr lang="en-US" b="1" i="1" dirty="0">
              <a:solidFill>
                <a:srgbClr val="C00000"/>
              </a:solidFill>
            </a:endParaRPr>
          </a:p>
          <a:p>
            <a:pPr marL="0" indent="0">
              <a:buNone/>
            </a:pPr>
            <a:r>
              <a:rPr lang="en-US" dirty="0">
                <a:solidFill>
                  <a:srgbClr val="C00000"/>
                </a:solidFill>
              </a:rPr>
              <a:t>1) Occipital.    </a:t>
            </a:r>
          </a:p>
          <a:p>
            <a:pPr marL="0" indent="0">
              <a:buNone/>
            </a:pPr>
            <a:r>
              <a:rPr lang="en-US" dirty="0">
                <a:solidFill>
                  <a:srgbClr val="C00000"/>
                </a:solidFill>
              </a:rPr>
              <a:t>2) Mastoid (Post-auricular).</a:t>
            </a:r>
          </a:p>
          <a:p>
            <a:pPr marL="0" indent="0">
              <a:buNone/>
            </a:pPr>
            <a:r>
              <a:rPr lang="en-US" dirty="0">
                <a:solidFill>
                  <a:srgbClr val="C00000"/>
                </a:solidFill>
              </a:rPr>
              <a:t>3) Pre-auricular.</a:t>
            </a:r>
          </a:p>
          <a:p>
            <a:pPr marL="0" indent="0">
              <a:buNone/>
            </a:pPr>
            <a:r>
              <a:rPr lang="en-US" dirty="0">
                <a:solidFill>
                  <a:srgbClr val="C00000"/>
                </a:solidFill>
              </a:rPr>
              <a:t>4) Parotid.</a:t>
            </a:r>
          </a:p>
          <a:p>
            <a:pPr marL="0" indent="0">
              <a:buNone/>
            </a:pPr>
            <a:r>
              <a:rPr lang="en-US" dirty="0">
                <a:solidFill>
                  <a:srgbClr val="C00000"/>
                </a:solidFill>
              </a:rPr>
              <a:t>5) Submental.</a:t>
            </a:r>
          </a:p>
          <a:p>
            <a:pPr marL="0" indent="0">
              <a:buNone/>
            </a:pPr>
            <a:r>
              <a:rPr lang="en-US" dirty="0">
                <a:solidFill>
                  <a:srgbClr val="C00000"/>
                </a:solidFill>
              </a:rPr>
              <a:t>6) Submandibular.</a:t>
            </a:r>
          </a:p>
          <a:p>
            <a:pPr marL="0" indent="0">
              <a:buNone/>
            </a:pPr>
            <a:r>
              <a:rPr lang="en-US" dirty="0">
                <a:solidFill>
                  <a:srgbClr val="C00000"/>
                </a:solidFill>
              </a:rPr>
              <a:t>7) Facial.</a:t>
            </a:r>
          </a:p>
          <a:p>
            <a:pPr marL="0" indent="0">
              <a:buNone/>
            </a:pPr>
            <a:r>
              <a:rPr lang="en-US" dirty="0">
                <a:solidFill>
                  <a:srgbClr val="C00000"/>
                </a:solidFill>
              </a:rPr>
              <a:t>8) Superficial Cervical.</a:t>
            </a:r>
          </a:p>
        </p:txBody>
      </p:sp>
    </p:spTree>
    <p:extLst>
      <p:ext uri="{BB962C8B-B14F-4D97-AF65-F5344CB8AC3E}">
        <p14:creationId xmlns:p14="http://schemas.microsoft.com/office/powerpoint/2010/main" val="20051749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2FE6EE-DD8D-4E71-BF5F-CF573C2FEE5D}"/>
              </a:ext>
            </a:extLst>
          </p:cNvPr>
          <p:cNvSpPr>
            <a:spLocks noGrp="1"/>
          </p:cNvSpPr>
          <p:nvPr>
            <p:ph idx="1"/>
          </p:nvPr>
        </p:nvSpPr>
        <p:spPr>
          <a:xfrm>
            <a:off x="0" y="108113"/>
            <a:ext cx="10926642" cy="5714034"/>
          </a:xfrm>
        </p:spPr>
        <p:txBody>
          <a:bodyPr>
            <a:normAutofit lnSpcReduction="10000"/>
          </a:bodyPr>
          <a:lstStyle/>
          <a:p>
            <a:pPr marL="0" indent="0">
              <a:buNone/>
            </a:pPr>
            <a:r>
              <a:rPr lang="en-US" sz="4300" b="1" dirty="0">
                <a:solidFill>
                  <a:srgbClr val="0070C0"/>
                </a:solidFill>
              </a:rPr>
              <a:t>Deep Lymph Nodes:</a:t>
            </a:r>
            <a:endParaRPr lang="en-US" b="1" i="1" dirty="0">
              <a:solidFill>
                <a:schemeClr val="tx2"/>
              </a:solidFill>
            </a:endParaRPr>
          </a:p>
          <a:p>
            <a:pPr marL="0" indent="0">
              <a:buNone/>
            </a:pPr>
            <a:r>
              <a:rPr lang="en-US" b="1" dirty="0">
                <a:solidFill>
                  <a:schemeClr val="tx2"/>
                </a:solidFill>
              </a:rPr>
              <a:t>The nodes can be divided into superior and inferior deep cervical lymph nodes. They are numerous in number, but include:</a:t>
            </a:r>
          </a:p>
          <a:p>
            <a:pPr marL="0" indent="0">
              <a:buNone/>
            </a:pPr>
            <a:endParaRPr lang="en-US" dirty="0">
              <a:solidFill>
                <a:schemeClr val="tx2"/>
              </a:solidFill>
            </a:endParaRPr>
          </a:p>
          <a:p>
            <a:pPr marL="0" indent="0">
              <a:buNone/>
            </a:pPr>
            <a:r>
              <a:rPr lang="en-US" dirty="0">
                <a:solidFill>
                  <a:srgbClr val="0070C0"/>
                </a:solidFill>
              </a:rPr>
              <a:t> - Prelaryngeal.</a:t>
            </a:r>
          </a:p>
          <a:p>
            <a:pPr marL="0" indent="0">
              <a:buNone/>
            </a:pPr>
            <a:r>
              <a:rPr lang="en-US" dirty="0">
                <a:solidFill>
                  <a:srgbClr val="0070C0"/>
                </a:solidFill>
              </a:rPr>
              <a:t> - Pretracheal.</a:t>
            </a:r>
          </a:p>
          <a:p>
            <a:pPr marL="0" indent="0">
              <a:buNone/>
            </a:pPr>
            <a:r>
              <a:rPr lang="en-US" dirty="0">
                <a:solidFill>
                  <a:srgbClr val="0070C0"/>
                </a:solidFill>
              </a:rPr>
              <a:t> - Paratracheal.</a:t>
            </a:r>
          </a:p>
          <a:p>
            <a:pPr marL="0" indent="0">
              <a:buNone/>
            </a:pPr>
            <a:r>
              <a:rPr lang="en-US" dirty="0">
                <a:solidFill>
                  <a:srgbClr val="0070C0"/>
                </a:solidFill>
              </a:rPr>
              <a:t> - Retropharyngeal.</a:t>
            </a:r>
          </a:p>
          <a:p>
            <a:pPr marL="0" indent="0">
              <a:buNone/>
            </a:pPr>
            <a:r>
              <a:rPr lang="en-US" dirty="0">
                <a:solidFill>
                  <a:srgbClr val="0070C0"/>
                </a:solidFill>
              </a:rPr>
              <a:t> - Infrahyoid.</a:t>
            </a:r>
          </a:p>
          <a:p>
            <a:pPr marL="0" indent="0">
              <a:buNone/>
            </a:pPr>
            <a:r>
              <a:rPr lang="en-US" dirty="0">
                <a:solidFill>
                  <a:srgbClr val="0070C0"/>
                </a:solidFill>
              </a:rPr>
              <a:t> - Jugulodigastric.</a:t>
            </a:r>
          </a:p>
          <a:p>
            <a:pPr marL="0" indent="0">
              <a:buNone/>
            </a:pPr>
            <a:r>
              <a:rPr lang="en-US" dirty="0">
                <a:solidFill>
                  <a:srgbClr val="0070C0"/>
                </a:solidFill>
              </a:rPr>
              <a:t> - Jugulo-omohyoid.</a:t>
            </a:r>
          </a:p>
          <a:p>
            <a:pPr marL="0" indent="0">
              <a:buNone/>
            </a:pPr>
            <a:r>
              <a:rPr lang="en-US" dirty="0">
                <a:solidFill>
                  <a:srgbClr val="0070C0"/>
                </a:solidFill>
              </a:rPr>
              <a:t> - Supraclavicular.</a:t>
            </a:r>
          </a:p>
        </p:txBody>
      </p:sp>
      <p:pic>
        <p:nvPicPr>
          <p:cNvPr id="4" name="Picture 3">
            <a:extLst>
              <a:ext uri="{FF2B5EF4-FFF2-40B4-BE49-F238E27FC236}">
                <a16:creationId xmlns:a16="http://schemas.microsoft.com/office/drawing/2014/main" id="{B0336992-9C2F-4D68-85F2-DEEEBF257688}"/>
              </a:ext>
            </a:extLst>
          </p:cNvPr>
          <p:cNvPicPr>
            <a:picLocks noChangeAspect="1"/>
          </p:cNvPicPr>
          <p:nvPr/>
        </p:nvPicPr>
        <p:blipFill rotWithShape="1">
          <a:blip r:embed="rId2"/>
          <a:srcRect l="15969" t="2441" r="2522" b="2413"/>
          <a:stretch/>
        </p:blipFill>
        <p:spPr>
          <a:xfrm>
            <a:off x="6200314" y="1460256"/>
            <a:ext cx="5991686" cy="5289631"/>
          </a:xfrm>
          <a:prstGeom prst="rect">
            <a:avLst/>
          </a:prstGeom>
        </p:spPr>
      </p:pic>
    </p:spTree>
    <p:extLst>
      <p:ext uri="{BB962C8B-B14F-4D97-AF65-F5344CB8AC3E}">
        <p14:creationId xmlns:p14="http://schemas.microsoft.com/office/powerpoint/2010/main" val="23350407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44F55B6-2ED7-4956-9E05-8C3F268C91F5}"/>
              </a:ext>
            </a:extLst>
          </p:cNvPr>
          <p:cNvSpPr>
            <a:spLocks noGrp="1"/>
          </p:cNvSpPr>
          <p:nvPr>
            <p:ph type="body" idx="1"/>
          </p:nvPr>
        </p:nvSpPr>
        <p:spPr>
          <a:xfrm>
            <a:off x="0" y="1"/>
            <a:ext cx="12682330" cy="727482"/>
          </a:xfrm>
        </p:spPr>
        <p:txBody>
          <a:bodyPr>
            <a:noAutofit/>
          </a:bodyPr>
          <a:lstStyle/>
          <a:p>
            <a:r>
              <a:rPr lang="en-US" sz="5400" dirty="0">
                <a:solidFill>
                  <a:schemeClr val="tx2"/>
                </a:solidFill>
              </a:rPr>
              <a:t>Neck layers where lumps present include:</a:t>
            </a:r>
          </a:p>
        </p:txBody>
      </p:sp>
      <p:sp>
        <p:nvSpPr>
          <p:cNvPr id="3" name="Content Placeholder 2">
            <a:extLst>
              <a:ext uri="{FF2B5EF4-FFF2-40B4-BE49-F238E27FC236}">
                <a16:creationId xmlns:a16="http://schemas.microsoft.com/office/drawing/2014/main" id="{A0BB01AE-5281-4B96-82F2-D11F62A9BEC8}"/>
              </a:ext>
            </a:extLst>
          </p:cNvPr>
          <p:cNvSpPr>
            <a:spLocks noGrp="1"/>
          </p:cNvSpPr>
          <p:nvPr>
            <p:ph sz="half" idx="2"/>
          </p:nvPr>
        </p:nvSpPr>
        <p:spPr>
          <a:xfrm>
            <a:off x="716227" y="1558131"/>
            <a:ext cx="3083106" cy="4698208"/>
          </a:xfrm>
        </p:spPr>
        <p:txBody>
          <a:bodyPr>
            <a:normAutofit fontScale="77500" lnSpcReduction="20000"/>
          </a:bodyPr>
          <a:lstStyle/>
          <a:p>
            <a:pPr marL="0" indent="0">
              <a:buNone/>
            </a:pPr>
            <a:r>
              <a:rPr lang="en-US" sz="4700" b="1" dirty="0">
                <a:solidFill>
                  <a:schemeClr val="accent1"/>
                </a:solidFill>
              </a:rPr>
              <a:t>Superficial</a:t>
            </a:r>
            <a:r>
              <a:rPr lang="en-US" sz="4700" b="1" dirty="0">
                <a:solidFill>
                  <a:schemeClr val="tx2"/>
                </a:solidFill>
              </a:rPr>
              <a:t>:</a:t>
            </a:r>
          </a:p>
          <a:p>
            <a:pPr marL="0" indent="0">
              <a:buNone/>
            </a:pPr>
            <a:endParaRPr lang="en-US" b="1" i="1" dirty="0">
              <a:solidFill>
                <a:schemeClr val="tx2"/>
              </a:solidFill>
            </a:endParaRPr>
          </a:p>
          <a:p>
            <a:r>
              <a:rPr lang="en-US" dirty="0">
                <a:solidFill>
                  <a:schemeClr val="tx2"/>
                </a:solidFill>
              </a:rPr>
              <a:t>Skin: </a:t>
            </a:r>
          </a:p>
          <a:p>
            <a:pPr marL="0" indent="0">
              <a:buNone/>
            </a:pPr>
            <a:r>
              <a:rPr lang="en-US" dirty="0">
                <a:solidFill>
                  <a:schemeClr val="tx2"/>
                </a:solidFill>
              </a:rPr>
              <a:t> - Dermoid Cyst.</a:t>
            </a:r>
          </a:p>
          <a:p>
            <a:pPr marL="0" indent="0">
              <a:buNone/>
            </a:pPr>
            <a:r>
              <a:rPr lang="en-US" dirty="0">
                <a:solidFill>
                  <a:schemeClr val="tx2"/>
                </a:solidFill>
              </a:rPr>
              <a:t> - Abscess.</a:t>
            </a:r>
          </a:p>
          <a:p>
            <a:pPr marL="0" indent="0">
              <a:buNone/>
            </a:pPr>
            <a:r>
              <a:rPr lang="en-US" dirty="0">
                <a:solidFill>
                  <a:schemeClr val="tx2"/>
                </a:solidFill>
              </a:rPr>
              <a:t> - Sebaceous Cyst.</a:t>
            </a:r>
          </a:p>
          <a:p>
            <a:pPr marL="0" indent="0">
              <a:buNone/>
            </a:pPr>
            <a:r>
              <a:rPr lang="en-US" b="1" dirty="0">
                <a:solidFill>
                  <a:schemeClr val="tx2"/>
                </a:solidFill>
              </a:rPr>
              <a:t> </a:t>
            </a:r>
          </a:p>
          <a:p>
            <a:r>
              <a:rPr lang="en-US" dirty="0">
                <a:solidFill>
                  <a:schemeClr val="tx2"/>
                </a:solidFill>
              </a:rPr>
              <a:t>Subcutaneous Tissue: </a:t>
            </a:r>
          </a:p>
          <a:p>
            <a:pPr marL="0" indent="0">
              <a:buNone/>
            </a:pPr>
            <a:r>
              <a:rPr lang="en-US" dirty="0">
                <a:solidFill>
                  <a:schemeClr val="tx2"/>
                </a:solidFill>
              </a:rPr>
              <a:t> - Lipoma.</a:t>
            </a:r>
          </a:p>
        </p:txBody>
      </p:sp>
      <p:sp>
        <p:nvSpPr>
          <p:cNvPr id="7" name="Content Placeholder 6">
            <a:extLst>
              <a:ext uri="{FF2B5EF4-FFF2-40B4-BE49-F238E27FC236}">
                <a16:creationId xmlns:a16="http://schemas.microsoft.com/office/drawing/2014/main" id="{9EB15D02-5229-4CC0-8D6F-FDFF04C3498C}"/>
              </a:ext>
            </a:extLst>
          </p:cNvPr>
          <p:cNvSpPr>
            <a:spLocks noGrp="1"/>
          </p:cNvSpPr>
          <p:nvPr>
            <p:ph sz="quarter" idx="4"/>
          </p:nvPr>
        </p:nvSpPr>
        <p:spPr>
          <a:xfrm>
            <a:off x="4176890" y="1558131"/>
            <a:ext cx="4007554" cy="5059717"/>
          </a:xfrm>
        </p:spPr>
        <p:txBody>
          <a:bodyPr>
            <a:normAutofit fontScale="77500" lnSpcReduction="20000"/>
          </a:bodyPr>
          <a:lstStyle/>
          <a:p>
            <a:pPr marL="0" indent="0" algn="ctr">
              <a:buNone/>
            </a:pPr>
            <a:r>
              <a:rPr lang="en-US" sz="4700" b="1" dirty="0">
                <a:solidFill>
                  <a:srgbClr val="7030A0"/>
                </a:solidFill>
              </a:rPr>
              <a:t>                        Deep</a:t>
            </a:r>
            <a:r>
              <a:rPr lang="en-US" sz="4700" b="1" dirty="0">
                <a:solidFill>
                  <a:schemeClr val="tx2"/>
                </a:solidFill>
              </a:rPr>
              <a:t>:</a:t>
            </a:r>
          </a:p>
          <a:p>
            <a:pPr marL="0" indent="0">
              <a:buNone/>
            </a:pPr>
            <a:endParaRPr lang="en-US" b="1" i="1" dirty="0">
              <a:solidFill>
                <a:schemeClr val="tx2"/>
              </a:solidFill>
            </a:endParaRPr>
          </a:p>
          <a:p>
            <a:r>
              <a:rPr lang="en-US" b="1" i="1" dirty="0">
                <a:solidFill>
                  <a:schemeClr val="tx2"/>
                </a:solidFill>
              </a:rPr>
              <a:t> </a:t>
            </a:r>
            <a:r>
              <a:rPr lang="en-US" dirty="0">
                <a:solidFill>
                  <a:schemeClr val="tx2"/>
                </a:solidFill>
              </a:rPr>
              <a:t> ANTERIOR TRIANGLE:</a:t>
            </a:r>
          </a:p>
          <a:p>
            <a:pPr marL="0" indent="0">
              <a:buNone/>
            </a:pPr>
            <a:r>
              <a:rPr lang="en-US" dirty="0">
                <a:solidFill>
                  <a:schemeClr val="tx2"/>
                </a:solidFill>
              </a:rPr>
              <a:t> - Move with swallowing: </a:t>
            </a:r>
          </a:p>
          <a:p>
            <a:pPr marL="0" indent="0">
              <a:buNone/>
            </a:pPr>
            <a:r>
              <a:rPr lang="en-US" dirty="0">
                <a:solidFill>
                  <a:schemeClr val="tx2"/>
                </a:solidFill>
              </a:rPr>
              <a:t>   * Thyroid.</a:t>
            </a:r>
          </a:p>
          <a:p>
            <a:pPr marL="0" indent="0">
              <a:buNone/>
            </a:pPr>
            <a:r>
              <a:rPr lang="en-US" dirty="0">
                <a:solidFill>
                  <a:schemeClr val="tx2"/>
                </a:solidFill>
              </a:rPr>
              <a:t>   * Thyroglossal Cyst.</a:t>
            </a:r>
          </a:p>
          <a:p>
            <a:pPr marL="0" indent="0">
              <a:buNone/>
            </a:pPr>
            <a:r>
              <a:rPr lang="en-US" dirty="0">
                <a:solidFill>
                  <a:schemeClr val="tx2"/>
                </a:solidFill>
              </a:rPr>
              <a:t>   * Lymph node.</a:t>
            </a:r>
          </a:p>
          <a:p>
            <a:pPr marL="0" indent="0">
              <a:buNone/>
            </a:pPr>
            <a:endParaRPr lang="en-US" dirty="0">
              <a:solidFill>
                <a:schemeClr val="tx2"/>
              </a:solidFill>
            </a:endParaRPr>
          </a:p>
          <a:p>
            <a:pPr marL="0" indent="0">
              <a:buNone/>
            </a:pPr>
            <a:r>
              <a:rPr lang="en-US" dirty="0">
                <a:solidFill>
                  <a:schemeClr val="tx2"/>
                </a:solidFill>
              </a:rPr>
              <a:t> - Don’t move with swallowing: </a:t>
            </a:r>
          </a:p>
          <a:p>
            <a:pPr marL="0" indent="0">
              <a:buNone/>
            </a:pPr>
            <a:r>
              <a:rPr lang="en-US" dirty="0">
                <a:solidFill>
                  <a:schemeClr val="tx2"/>
                </a:solidFill>
              </a:rPr>
              <a:t>   * Salivary gland.</a:t>
            </a:r>
          </a:p>
          <a:p>
            <a:pPr marL="0" indent="0">
              <a:buNone/>
            </a:pPr>
            <a:r>
              <a:rPr lang="en-US" dirty="0">
                <a:solidFill>
                  <a:schemeClr val="tx2"/>
                </a:solidFill>
              </a:rPr>
              <a:t>   * Brachial Cyst.</a:t>
            </a:r>
          </a:p>
          <a:p>
            <a:pPr marL="0" indent="0">
              <a:buNone/>
            </a:pPr>
            <a:r>
              <a:rPr lang="en-US" dirty="0">
                <a:solidFill>
                  <a:schemeClr val="tx2"/>
                </a:solidFill>
              </a:rPr>
              <a:t>   * Carotid body tumor.</a:t>
            </a:r>
          </a:p>
          <a:p>
            <a:pPr marL="0" indent="0">
              <a:buNone/>
            </a:pPr>
            <a:r>
              <a:rPr lang="en-US" dirty="0">
                <a:solidFill>
                  <a:schemeClr val="tx2"/>
                </a:solidFill>
              </a:rPr>
              <a:t>   * Carotid aneurysm.</a:t>
            </a:r>
          </a:p>
          <a:p>
            <a:pPr marL="0" indent="0">
              <a:buNone/>
            </a:pPr>
            <a:endParaRPr lang="en-US" b="1" i="1" dirty="0">
              <a:solidFill>
                <a:schemeClr val="tx2"/>
              </a:solidFill>
            </a:endParaRPr>
          </a:p>
          <a:p>
            <a:pPr marL="0" indent="0">
              <a:buNone/>
            </a:pPr>
            <a:endParaRPr lang="en-US" b="1" i="1" dirty="0"/>
          </a:p>
        </p:txBody>
      </p:sp>
      <p:sp>
        <p:nvSpPr>
          <p:cNvPr id="10" name="TextBox 9">
            <a:extLst>
              <a:ext uri="{FF2B5EF4-FFF2-40B4-BE49-F238E27FC236}">
                <a16:creationId xmlns:a16="http://schemas.microsoft.com/office/drawing/2014/main" id="{662C4A98-8B53-4297-A679-2BC94CEF07E3}"/>
              </a:ext>
            </a:extLst>
          </p:cNvPr>
          <p:cNvSpPr txBox="1"/>
          <p:nvPr/>
        </p:nvSpPr>
        <p:spPr>
          <a:xfrm>
            <a:off x="8015111" y="2205551"/>
            <a:ext cx="4007556" cy="2071208"/>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sz="2200" dirty="0">
                <a:solidFill>
                  <a:schemeClr val="tx2"/>
                </a:solidFill>
              </a:rPr>
              <a:t>POSTERIOR TRIANGLE:</a:t>
            </a:r>
          </a:p>
          <a:p>
            <a:pPr>
              <a:lnSpc>
                <a:spcPct val="150000"/>
              </a:lnSpc>
            </a:pPr>
            <a:r>
              <a:rPr lang="en-US" sz="2200" dirty="0">
                <a:solidFill>
                  <a:schemeClr val="tx2"/>
                </a:solidFill>
              </a:rPr>
              <a:t>  - Cystic Hygroma.</a:t>
            </a:r>
          </a:p>
          <a:p>
            <a:pPr>
              <a:lnSpc>
                <a:spcPct val="150000"/>
              </a:lnSpc>
            </a:pPr>
            <a:r>
              <a:rPr lang="en-US" sz="2200" dirty="0">
                <a:solidFill>
                  <a:schemeClr val="tx2"/>
                </a:solidFill>
              </a:rPr>
              <a:t>  - Pharyngeal Pouch.</a:t>
            </a:r>
          </a:p>
          <a:p>
            <a:pPr>
              <a:lnSpc>
                <a:spcPct val="150000"/>
              </a:lnSpc>
            </a:pPr>
            <a:r>
              <a:rPr lang="en-US" sz="2200" dirty="0">
                <a:solidFill>
                  <a:schemeClr val="tx2"/>
                </a:solidFill>
              </a:rPr>
              <a:t>  - Subclavian artery aneurysm.</a:t>
            </a:r>
          </a:p>
        </p:txBody>
      </p:sp>
    </p:spTree>
    <p:extLst>
      <p:ext uri="{BB962C8B-B14F-4D97-AF65-F5344CB8AC3E}">
        <p14:creationId xmlns:p14="http://schemas.microsoft.com/office/powerpoint/2010/main" val="29678659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1EADCAF8-8823-4E89-8612-21029831A4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8CA07B2-0819-4B62-9425-7A52BBDD70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nvGrpSpPr>
          <p:cNvPr id="30" name="Group 29">
            <a:extLst>
              <a:ext uri="{FF2B5EF4-FFF2-40B4-BE49-F238E27FC236}">
                <a16:creationId xmlns:a16="http://schemas.microsoft.com/office/drawing/2014/main" id="{DA02BEE4-A5D4-40AF-882D-49D34B086FF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6937"/>
            <a:chExt cx="9772765" cy="6858000"/>
          </a:xfrm>
        </p:grpSpPr>
        <p:sp>
          <p:nvSpPr>
            <p:cNvPr id="31" name="Freeform: Shape 30">
              <a:extLst>
                <a:ext uri="{FF2B5EF4-FFF2-40B4-BE49-F238E27FC236}">
                  <a16:creationId xmlns:a16="http://schemas.microsoft.com/office/drawing/2014/main" id="{0F5843EB-154F-4459-8954-BB1DF64BBD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Freeform: Shape 31">
              <a:extLst>
                <a:ext uri="{FF2B5EF4-FFF2-40B4-BE49-F238E27FC236}">
                  <a16:creationId xmlns:a16="http://schemas.microsoft.com/office/drawing/2014/main" id="{75905135-55D9-431B-8D5A-4C5C92B1F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accent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 name="Freeform: Shape 32">
              <a:extLst>
                <a:ext uri="{FF2B5EF4-FFF2-40B4-BE49-F238E27FC236}">
                  <a16:creationId xmlns:a16="http://schemas.microsoft.com/office/drawing/2014/main" id="{9B732812-A0BB-4324-B390-DFEF26C109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4" name="Freeform: Shape 33">
              <a:extLst>
                <a:ext uri="{FF2B5EF4-FFF2-40B4-BE49-F238E27FC236}">
                  <a16:creationId xmlns:a16="http://schemas.microsoft.com/office/drawing/2014/main" id="{01FEC055-6F76-4E20-BC93-76C2F58EAF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5" name="Freeform: Shape 34">
              <a:extLst>
                <a:ext uri="{FF2B5EF4-FFF2-40B4-BE49-F238E27FC236}">
                  <a16:creationId xmlns:a16="http://schemas.microsoft.com/office/drawing/2014/main" id="{D74CD21D-122E-4F3D-82AF-F4A37C278A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6" name="Freeform: Shape 35">
              <a:extLst>
                <a:ext uri="{FF2B5EF4-FFF2-40B4-BE49-F238E27FC236}">
                  <a16:creationId xmlns:a16="http://schemas.microsoft.com/office/drawing/2014/main" id="{5A7FF51F-3820-41BE-8690-7E758ECFA7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gradFill>
              <a:gsLst>
                <a:gs pos="813">
                  <a:schemeClr val="bg1">
                    <a:alpha val="41000"/>
                  </a:schemeClr>
                </a:gs>
                <a:gs pos="20000">
                  <a:schemeClr val="accent5">
                    <a:lumMod val="85000"/>
                    <a:alpha val="56000"/>
                  </a:schemeClr>
                </a:gs>
                <a:gs pos="44000">
                  <a:schemeClr val="accent6">
                    <a:lumMod val="40000"/>
                    <a:lumOff val="60000"/>
                    <a:alpha val="57000"/>
                  </a:schemeClr>
                </a:gs>
                <a:gs pos="100000">
                  <a:schemeClr val="bg1">
                    <a:alpha val="59000"/>
                  </a:schemeClr>
                </a:gs>
                <a:gs pos="74000">
                  <a:schemeClr val="accent1">
                    <a:lumMod val="91000"/>
                    <a:lumOff val="9000"/>
                    <a:alpha val="34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7" name="Freeform: Shape 36">
              <a:extLst>
                <a:ext uri="{FF2B5EF4-FFF2-40B4-BE49-F238E27FC236}">
                  <a16:creationId xmlns:a16="http://schemas.microsoft.com/office/drawing/2014/main" id="{85EAD889-EA4D-485F-BA9C-F6473A4329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grpSp>
      <p:sp>
        <p:nvSpPr>
          <p:cNvPr id="2" name="Title 1">
            <a:extLst>
              <a:ext uri="{FF2B5EF4-FFF2-40B4-BE49-F238E27FC236}">
                <a16:creationId xmlns:a16="http://schemas.microsoft.com/office/drawing/2014/main" id="{6A90512A-4CDD-4133-9283-EAFEE536E944}"/>
              </a:ext>
            </a:extLst>
          </p:cNvPr>
          <p:cNvSpPr>
            <a:spLocks noGrp="1"/>
          </p:cNvSpPr>
          <p:nvPr>
            <p:ph type="ctrTitle"/>
          </p:nvPr>
        </p:nvSpPr>
        <p:spPr>
          <a:xfrm>
            <a:off x="3045368" y="2043663"/>
            <a:ext cx="6105194" cy="2031055"/>
          </a:xfrm>
        </p:spPr>
        <p:txBody>
          <a:bodyPr>
            <a:normAutofit/>
          </a:bodyPr>
          <a:lstStyle/>
          <a:p>
            <a:r>
              <a:rPr lang="en-US" sz="5200" b="1" i="1">
                <a:solidFill>
                  <a:schemeClr val="tx2"/>
                </a:solidFill>
              </a:rPr>
              <a:t>Approach</a:t>
            </a:r>
          </a:p>
        </p:txBody>
      </p:sp>
      <p:sp>
        <p:nvSpPr>
          <p:cNvPr id="3" name="Subtitle 2">
            <a:extLst>
              <a:ext uri="{FF2B5EF4-FFF2-40B4-BE49-F238E27FC236}">
                <a16:creationId xmlns:a16="http://schemas.microsoft.com/office/drawing/2014/main" id="{E29C20F5-D5F8-4DCF-9613-E85869898457}"/>
              </a:ext>
            </a:extLst>
          </p:cNvPr>
          <p:cNvSpPr>
            <a:spLocks noGrp="1"/>
          </p:cNvSpPr>
          <p:nvPr>
            <p:ph type="subTitle" idx="1"/>
          </p:nvPr>
        </p:nvSpPr>
        <p:spPr>
          <a:xfrm>
            <a:off x="3045368" y="4160126"/>
            <a:ext cx="6105194" cy="682079"/>
          </a:xfrm>
        </p:spPr>
        <p:txBody>
          <a:bodyPr>
            <a:normAutofit/>
          </a:bodyPr>
          <a:lstStyle/>
          <a:p>
            <a:r>
              <a:rPr lang="en-US" i="1" dirty="0">
                <a:solidFill>
                  <a:schemeClr val="tx2"/>
                </a:solidFill>
              </a:rPr>
              <a:t>By Sondos Saleh</a:t>
            </a:r>
          </a:p>
        </p:txBody>
      </p:sp>
    </p:spTree>
    <p:extLst>
      <p:ext uri="{BB962C8B-B14F-4D97-AF65-F5344CB8AC3E}">
        <p14:creationId xmlns:p14="http://schemas.microsoft.com/office/powerpoint/2010/main" val="28689037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4BC99CB9-DDAD-44A2-8A1C-E3AF4E72DF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64053CBF-3932-45FF-8285-EE5146085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6" name="Group 25">
            <a:extLst>
              <a:ext uri="{FF2B5EF4-FFF2-40B4-BE49-F238E27FC236}">
                <a16:creationId xmlns:a16="http://schemas.microsoft.com/office/drawing/2014/main" id="{2E751C04-BEA6-446B-A678-9C74819EBD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8167"/>
            <a:ext cx="4834070" cy="2488150"/>
            <a:chOff x="6867015" y="-1"/>
            <a:chExt cx="5324985" cy="3251912"/>
          </a:xfrm>
          <a:solidFill>
            <a:schemeClr val="bg1">
              <a:alpha val="30000"/>
            </a:schemeClr>
          </a:solidFill>
        </p:grpSpPr>
        <p:sp>
          <p:nvSpPr>
            <p:cNvPr id="27" name="Freeform: Shape 26">
              <a:extLst>
                <a:ext uri="{FF2B5EF4-FFF2-40B4-BE49-F238E27FC236}">
                  <a16:creationId xmlns:a16="http://schemas.microsoft.com/office/drawing/2014/main" id="{2625A013-D9BE-43C4-AF21-6F2B003EFB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F7875715-EC2E-457F-851D-F6C817685F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F7E41CC6-0C83-40EE-80BB-79394D9E9B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00603498-5DFE-4D26-BFB5-C9269C9BD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CD3B4458-7C67-48BC-810F-310EFE43041F}"/>
              </a:ext>
            </a:extLst>
          </p:cNvPr>
          <p:cNvSpPr>
            <a:spLocks noGrp="1"/>
          </p:cNvSpPr>
          <p:nvPr>
            <p:ph type="title"/>
          </p:nvPr>
        </p:nvSpPr>
        <p:spPr>
          <a:xfrm>
            <a:off x="2524148" y="1763022"/>
            <a:ext cx="6928876" cy="3396601"/>
          </a:xfrm>
        </p:spPr>
        <p:txBody>
          <a:bodyPr vert="horz" lIns="91440" tIns="45720" rIns="91440" bIns="45720" rtlCol="0" anchor="ctr">
            <a:noAutofit/>
          </a:bodyPr>
          <a:lstStyle/>
          <a:p>
            <a:pPr algn="ctr"/>
            <a:r>
              <a:rPr lang="en-US" sz="6600" b="1" i="1" dirty="0">
                <a:solidFill>
                  <a:schemeClr val="tx2"/>
                </a:solidFill>
              </a:rPr>
              <a:t>History</a:t>
            </a:r>
            <a:endParaRPr lang="en-US" sz="6600" b="1" i="1" kern="1200" dirty="0">
              <a:solidFill>
                <a:schemeClr val="tx2"/>
              </a:solidFill>
              <a:latin typeface="+mj-lt"/>
              <a:ea typeface="+mj-ea"/>
              <a:cs typeface="+mj-cs"/>
            </a:endParaRPr>
          </a:p>
        </p:txBody>
      </p:sp>
      <p:grpSp>
        <p:nvGrpSpPr>
          <p:cNvPr id="32" name="Group 31">
            <a:extLst>
              <a:ext uri="{FF2B5EF4-FFF2-40B4-BE49-F238E27FC236}">
                <a16:creationId xmlns:a16="http://schemas.microsoft.com/office/drawing/2014/main" id="{B63ACBA3-DEFD-4C6D-BBA0-64468FA99C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33" name="Freeform: Shape 32">
              <a:extLst>
                <a:ext uri="{FF2B5EF4-FFF2-40B4-BE49-F238E27FC236}">
                  <a16:creationId xmlns:a16="http://schemas.microsoft.com/office/drawing/2014/main" id="{62F7819D-2B89-4D80-A1C3-8B318116BA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B7065990-2350-41B3-858B-20EF8744F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58DA7EC7-CAA0-4665-AA29-BFBA806ECA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B1132A14-489F-4CED-B626-2A1711C987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850288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7E35CC-9F51-442E-A7A3-8200EA674B52}"/>
              </a:ext>
            </a:extLst>
          </p:cNvPr>
          <p:cNvSpPr>
            <a:spLocks noGrp="1"/>
          </p:cNvSpPr>
          <p:nvPr>
            <p:ph idx="1"/>
          </p:nvPr>
        </p:nvSpPr>
        <p:spPr>
          <a:xfrm>
            <a:off x="0" y="0"/>
            <a:ext cx="12311270" cy="6858000"/>
          </a:xfrm>
        </p:spPr>
        <p:txBody>
          <a:bodyPr>
            <a:normAutofit fontScale="40000" lnSpcReduction="20000"/>
          </a:bodyPr>
          <a:lstStyle/>
          <a:p>
            <a:pPr marL="0" indent="0">
              <a:buNone/>
            </a:pPr>
            <a:r>
              <a:rPr lang="en-US" sz="11400" b="1" dirty="0">
                <a:solidFill>
                  <a:schemeClr val="tx2"/>
                </a:solidFill>
              </a:rPr>
              <a:t>History of Presenting Illness:</a:t>
            </a:r>
          </a:p>
          <a:p>
            <a:pPr marL="0" indent="0">
              <a:buNone/>
            </a:pPr>
            <a:r>
              <a:rPr lang="en-US" sz="5100" dirty="0">
                <a:solidFill>
                  <a:schemeClr val="tx2"/>
                </a:solidFill>
              </a:rPr>
              <a:t> - How did you notice the lump?</a:t>
            </a:r>
          </a:p>
          <a:p>
            <a:pPr marL="0" indent="0">
              <a:buNone/>
            </a:pPr>
            <a:r>
              <a:rPr lang="en-US" sz="5100" dirty="0">
                <a:solidFill>
                  <a:schemeClr val="tx2"/>
                </a:solidFill>
              </a:rPr>
              <a:t> - When did you first notice the lump?</a:t>
            </a:r>
          </a:p>
          <a:p>
            <a:pPr marL="0" indent="0">
              <a:buNone/>
            </a:pPr>
            <a:r>
              <a:rPr lang="en-US" sz="5100" dirty="0">
                <a:solidFill>
                  <a:schemeClr val="tx2"/>
                </a:solidFill>
              </a:rPr>
              <a:t> - How does it disturb you? Painful?</a:t>
            </a:r>
          </a:p>
          <a:p>
            <a:pPr marL="0" indent="0">
              <a:buNone/>
            </a:pPr>
            <a:r>
              <a:rPr lang="en-US" sz="5100" dirty="0">
                <a:solidFill>
                  <a:schemeClr val="tx2"/>
                </a:solidFill>
              </a:rPr>
              <a:t> - Any changes since you first noticed it? If so, over what time frame?</a:t>
            </a:r>
          </a:p>
          <a:p>
            <a:pPr marL="0" indent="0">
              <a:buNone/>
            </a:pPr>
            <a:r>
              <a:rPr lang="en-US" sz="5100" dirty="0">
                <a:solidFill>
                  <a:schemeClr val="tx2"/>
                </a:solidFill>
              </a:rPr>
              <a:t> - Has the lump ever disappeared before?</a:t>
            </a:r>
          </a:p>
          <a:p>
            <a:pPr marL="0" indent="0">
              <a:buNone/>
            </a:pPr>
            <a:r>
              <a:rPr lang="en-US" sz="5100" dirty="0">
                <a:solidFill>
                  <a:schemeClr val="tx2"/>
                </a:solidFill>
              </a:rPr>
              <a:t> - Have you ever had any lumps before?</a:t>
            </a:r>
          </a:p>
          <a:p>
            <a:pPr marL="0" indent="0">
              <a:buNone/>
            </a:pPr>
            <a:r>
              <a:rPr lang="en-US" sz="5100" dirty="0">
                <a:solidFill>
                  <a:schemeClr val="tx2"/>
                </a:solidFill>
              </a:rPr>
              <a:t> - What do you think is the cause?</a:t>
            </a:r>
          </a:p>
          <a:p>
            <a:pPr marL="0" indent="0">
              <a:buNone/>
            </a:pPr>
            <a:endParaRPr lang="en-US" dirty="0"/>
          </a:p>
          <a:p>
            <a:pPr marL="0" indent="0">
              <a:buNone/>
            </a:pPr>
            <a:r>
              <a:rPr lang="en-US" sz="11400" b="1" dirty="0">
                <a:solidFill>
                  <a:srgbClr val="C00000"/>
                </a:solidFill>
              </a:rPr>
              <a:t>Systemic Review:</a:t>
            </a:r>
          </a:p>
          <a:p>
            <a:pPr marL="0" indent="0">
              <a:buNone/>
            </a:pPr>
            <a:r>
              <a:rPr lang="en-US" sz="3800" dirty="0">
                <a:solidFill>
                  <a:srgbClr val="C00000"/>
                </a:solidFill>
              </a:rPr>
              <a:t> </a:t>
            </a:r>
            <a:r>
              <a:rPr lang="en-US" sz="5100" dirty="0">
                <a:solidFill>
                  <a:srgbClr val="C00000"/>
                </a:solidFill>
              </a:rPr>
              <a:t>HEAD &amp; NECK SYMPTOMS:</a:t>
            </a:r>
          </a:p>
          <a:p>
            <a:pPr marL="0" indent="0">
              <a:buNone/>
            </a:pPr>
            <a:r>
              <a:rPr lang="en-US" sz="5100" dirty="0">
                <a:solidFill>
                  <a:srgbClr val="C00000"/>
                </a:solidFill>
              </a:rPr>
              <a:t>   - Pain in mouth/thorax.</a:t>
            </a:r>
          </a:p>
          <a:p>
            <a:pPr marL="0" indent="0">
              <a:buNone/>
            </a:pPr>
            <a:r>
              <a:rPr lang="en-US" sz="5100" dirty="0">
                <a:solidFill>
                  <a:srgbClr val="C00000"/>
                </a:solidFill>
              </a:rPr>
              <a:t>   - Mouth ulceration.</a:t>
            </a:r>
          </a:p>
          <a:p>
            <a:pPr marL="0" indent="0">
              <a:buNone/>
            </a:pPr>
            <a:r>
              <a:rPr lang="en-US" sz="5100" dirty="0">
                <a:solidFill>
                  <a:srgbClr val="C00000"/>
                </a:solidFill>
              </a:rPr>
              <a:t>   - Nasal discharge.</a:t>
            </a:r>
          </a:p>
          <a:p>
            <a:pPr marL="0" indent="0">
              <a:buNone/>
            </a:pPr>
            <a:r>
              <a:rPr lang="en-US" sz="5100" dirty="0">
                <a:solidFill>
                  <a:srgbClr val="C00000"/>
                </a:solidFill>
              </a:rPr>
              <a:t>   - Pain/blockage of airway.</a:t>
            </a:r>
          </a:p>
          <a:p>
            <a:pPr marL="0" indent="0">
              <a:buNone/>
            </a:pPr>
            <a:r>
              <a:rPr lang="en-US" sz="5100" dirty="0">
                <a:solidFill>
                  <a:srgbClr val="C00000"/>
                </a:solidFill>
              </a:rPr>
              <a:t>   - Voice changes.</a:t>
            </a:r>
          </a:p>
          <a:p>
            <a:pPr marL="0" indent="0">
              <a:buNone/>
            </a:pPr>
            <a:r>
              <a:rPr lang="en-US" sz="5100" dirty="0">
                <a:solidFill>
                  <a:srgbClr val="C00000"/>
                </a:solidFill>
              </a:rPr>
              <a:t>   - Difficulty breathing.</a:t>
            </a:r>
          </a:p>
        </p:txBody>
      </p:sp>
      <p:sp>
        <p:nvSpPr>
          <p:cNvPr id="5" name="Arrow: Right 4">
            <a:extLst>
              <a:ext uri="{FF2B5EF4-FFF2-40B4-BE49-F238E27FC236}">
                <a16:creationId xmlns:a16="http://schemas.microsoft.com/office/drawing/2014/main" id="{9824E1B2-9026-4E7F-BF26-EF200E6CD371}"/>
              </a:ext>
            </a:extLst>
          </p:cNvPr>
          <p:cNvSpPr/>
          <p:nvPr/>
        </p:nvSpPr>
        <p:spPr>
          <a:xfrm>
            <a:off x="4357511" y="4859867"/>
            <a:ext cx="1478844" cy="462844"/>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EBF84F1-48C6-4983-BD98-2E7EF00260AC}"/>
              </a:ext>
            </a:extLst>
          </p:cNvPr>
          <p:cNvSpPr txBox="1"/>
          <p:nvPr/>
        </p:nvSpPr>
        <p:spPr>
          <a:xfrm>
            <a:off x="6355647" y="4242755"/>
            <a:ext cx="4747197" cy="1429622"/>
          </a:xfrm>
          <a:prstGeom prst="rect">
            <a:avLst/>
          </a:prstGeom>
          <a:noFill/>
        </p:spPr>
        <p:txBody>
          <a:bodyPr wrap="square">
            <a:spAutoFit/>
          </a:bodyPr>
          <a:lstStyle/>
          <a:p>
            <a:pPr>
              <a:lnSpc>
                <a:spcPct val="150000"/>
              </a:lnSpc>
            </a:pPr>
            <a:r>
              <a:rPr lang="en-US" sz="2000" dirty="0">
                <a:solidFill>
                  <a:srgbClr val="C00000"/>
                </a:solidFill>
              </a:rPr>
              <a:t>- Does eating affect it?</a:t>
            </a:r>
          </a:p>
          <a:p>
            <a:pPr>
              <a:lnSpc>
                <a:spcPct val="150000"/>
              </a:lnSpc>
            </a:pPr>
            <a:r>
              <a:rPr lang="en-US" sz="2000" dirty="0">
                <a:solidFill>
                  <a:srgbClr val="C00000"/>
                </a:solidFill>
              </a:rPr>
              <a:t>- Is there any pain on swallowing?</a:t>
            </a:r>
          </a:p>
          <a:p>
            <a:pPr>
              <a:lnSpc>
                <a:spcPct val="150000"/>
              </a:lnSpc>
            </a:pPr>
            <a:r>
              <a:rPr lang="en-US" sz="2000" dirty="0">
                <a:solidFill>
                  <a:srgbClr val="C00000"/>
                </a:solidFill>
              </a:rPr>
              <a:t>- Any effect on voice?</a:t>
            </a:r>
          </a:p>
        </p:txBody>
      </p:sp>
    </p:spTree>
    <p:extLst>
      <p:ext uri="{BB962C8B-B14F-4D97-AF65-F5344CB8AC3E}">
        <p14:creationId xmlns:p14="http://schemas.microsoft.com/office/powerpoint/2010/main" val="31060576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445E51-69B7-4F19-BBCF-9676016E704B}"/>
              </a:ext>
            </a:extLst>
          </p:cNvPr>
          <p:cNvSpPr>
            <a:spLocks noGrp="1"/>
          </p:cNvSpPr>
          <p:nvPr>
            <p:ph idx="1"/>
          </p:nvPr>
        </p:nvSpPr>
        <p:spPr>
          <a:xfrm>
            <a:off x="0" y="0"/>
            <a:ext cx="6427304" cy="6858000"/>
          </a:xfrm>
        </p:spPr>
        <p:txBody>
          <a:bodyPr>
            <a:normAutofit/>
          </a:bodyPr>
          <a:lstStyle/>
          <a:p>
            <a:pPr marL="0" indent="0">
              <a:buNone/>
            </a:pPr>
            <a:r>
              <a:rPr lang="en-US" sz="4600" b="1" dirty="0">
                <a:solidFill>
                  <a:srgbClr val="C00000"/>
                </a:solidFill>
              </a:rPr>
              <a:t>Systemic Review:</a:t>
            </a:r>
          </a:p>
          <a:p>
            <a:pPr marL="0" indent="0">
              <a:buNone/>
            </a:pPr>
            <a:r>
              <a:rPr lang="en-US" sz="2400" dirty="0">
                <a:solidFill>
                  <a:srgbClr val="C00000"/>
                </a:solidFill>
              </a:rPr>
              <a:t>Systemic illness:</a:t>
            </a:r>
          </a:p>
          <a:p>
            <a:pPr marL="0" indent="0">
              <a:buNone/>
            </a:pPr>
            <a:r>
              <a:rPr lang="en-US" sz="2400" dirty="0">
                <a:solidFill>
                  <a:srgbClr val="C00000"/>
                </a:solidFill>
              </a:rPr>
              <a:t>- Suggestive of malignancy: Anorexia, weight loss and symptoms of other systems.  </a:t>
            </a:r>
          </a:p>
          <a:p>
            <a:pPr marL="0" indent="0">
              <a:buNone/>
            </a:pPr>
            <a:r>
              <a:rPr lang="en-US" sz="2400" dirty="0">
                <a:solidFill>
                  <a:srgbClr val="C00000"/>
                </a:solidFill>
              </a:rPr>
              <a:t>- Suggestive of infection: Malaise, fever, rigors any other local symptoms.</a:t>
            </a:r>
            <a:endParaRPr lang="en-US" dirty="0">
              <a:solidFill>
                <a:srgbClr val="C00000"/>
              </a:solidFill>
            </a:endParaRPr>
          </a:p>
          <a:p>
            <a:pPr marL="0" indent="0">
              <a:buNone/>
            </a:pPr>
            <a:r>
              <a:rPr lang="en-US" sz="4600" b="1" dirty="0">
                <a:solidFill>
                  <a:schemeClr val="accent2"/>
                </a:solidFill>
              </a:rPr>
              <a:t>Past Medical History:</a:t>
            </a:r>
          </a:p>
          <a:p>
            <a:pPr marL="0" indent="0">
              <a:buNone/>
            </a:pPr>
            <a:r>
              <a:rPr lang="en-US" sz="2400" b="1" dirty="0">
                <a:solidFill>
                  <a:schemeClr val="accent2"/>
                </a:solidFill>
              </a:rPr>
              <a:t>-</a:t>
            </a:r>
            <a:r>
              <a:rPr lang="en-US" sz="2400" dirty="0">
                <a:solidFill>
                  <a:schemeClr val="accent2"/>
                </a:solidFill>
              </a:rPr>
              <a:t> Thyroid cancer &amp; radiation?</a:t>
            </a:r>
          </a:p>
          <a:p>
            <a:pPr marL="0" indent="0">
              <a:buNone/>
            </a:pPr>
            <a:r>
              <a:rPr lang="en-US" sz="2400" b="1" dirty="0">
                <a:solidFill>
                  <a:schemeClr val="accent2"/>
                </a:solidFill>
              </a:rPr>
              <a:t>-</a:t>
            </a:r>
            <a:r>
              <a:rPr lang="en-US" sz="2400" dirty="0">
                <a:solidFill>
                  <a:schemeClr val="accent2"/>
                </a:solidFill>
              </a:rPr>
              <a:t> Previous skin cancer or lesions?</a:t>
            </a:r>
            <a:endParaRPr lang="en-US" dirty="0"/>
          </a:p>
          <a:p>
            <a:pPr marL="0" indent="0">
              <a:buNone/>
            </a:pPr>
            <a:r>
              <a:rPr lang="en-US" sz="4600" b="1" dirty="0">
                <a:solidFill>
                  <a:schemeClr val="accent4">
                    <a:lumMod val="75000"/>
                  </a:schemeClr>
                </a:solidFill>
              </a:rPr>
              <a:t>Past Surgical History.</a:t>
            </a:r>
            <a:endParaRPr lang="en-US" sz="4600" b="1" dirty="0"/>
          </a:p>
          <a:p>
            <a:pPr marL="0" indent="0">
              <a:buNone/>
            </a:pPr>
            <a:r>
              <a:rPr lang="en-US" sz="4600" b="1" dirty="0">
                <a:solidFill>
                  <a:schemeClr val="accent6">
                    <a:lumMod val="75000"/>
                  </a:schemeClr>
                </a:solidFill>
              </a:rPr>
              <a:t>Drug &amp; Allergy.</a:t>
            </a:r>
          </a:p>
          <a:p>
            <a:endParaRPr lang="en-US" dirty="0"/>
          </a:p>
        </p:txBody>
      </p:sp>
      <p:sp>
        <p:nvSpPr>
          <p:cNvPr id="5" name="TextBox 4">
            <a:extLst>
              <a:ext uri="{FF2B5EF4-FFF2-40B4-BE49-F238E27FC236}">
                <a16:creationId xmlns:a16="http://schemas.microsoft.com/office/drawing/2014/main" id="{7A2E4A62-260B-40E6-BF9F-66BA7FD891C0}"/>
              </a:ext>
            </a:extLst>
          </p:cNvPr>
          <p:cNvSpPr txBox="1"/>
          <p:nvPr/>
        </p:nvSpPr>
        <p:spPr>
          <a:xfrm>
            <a:off x="7828601" y="475699"/>
            <a:ext cx="4504265" cy="3222934"/>
          </a:xfrm>
          <a:prstGeom prst="rect">
            <a:avLst/>
          </a:prstGeom>
          <a:noFill/>
        </p:spPr>
        <p:txBody>
          <a:bodyPr wrap="square">
            <a:spAutoFit/>
          </a:bodyPr>
          <a:lstStyle/>
          <a:p>
            <a:pPr>
              <a:lnSpc>
                <a:spcPct val="150000"/>
              </a:lnSpc>
            </a:pPr>
            <a:r>
              <a:rPr lang="en-US" sz="2300" b="1" dirty="0">
                <a:solidFill>
                  <a:srgbClr val="C00000"/>
                </a:solidFill>
              </a:rPr>
              <a:t>- </a:t>
            </a:r>
            <a:r>
              <a:rPr lang="en-US" sz="2300" dirty="0">
                <a:solidFill>
                  <a:srgbClr val="C00000"/>
                </a:solidFill>
              </a:rPr>
              <a:t>Are there symptoms of recent infection of nearby structures (cough, cold, sore throat, earache, toothache, skin problems, head lice, bites)?</a:t>
            </a:r>
          </a:p>
          <a:p>
            <a:pPr>
              <a:lnSpc>
                <a:spcPct val="150000"/>
              </a:lnSpc>
            </a:pPr>
            <a:r>
              <a:rPr lang="en-US" sz="2300" b="1" dirty="0">
                <a:solidFill>
                  <a:srgbClr val="C00000"/>
                </a:solidFill>
              </a:rPr>
              <a:t>-</a:t>
            </a:r>
            <a:r>
              <a:rPr lang="en-US" sz="2300" dirty="0">
                <a:solidFill>
                  <a:srgbClr val="C00000"/>
                </a:solidFill>
              </a:rPr>
              <a:t> Has there been a fever?</a:t>
            </a:r>
          </a:p>
        </p:txBody>
      </p:sp>
      <p:pic>
        <p:nvPicPr>
          <p:cNvPr id="2" name="Picture 1">
            <a:extLst>
              <a:ext uri="{FF2B5EF4-FFF2-40B4-BE49-F238E27FC236}">
                <a16:creationId xmlns:a16="http://schemas.microsoft.com/office/drawing/2014/main" id="{78E0B8C9-6C29-46DF-9E33-EA45D4B2C228}"/>
              </a:ext>
            </a:extLst>
          </p:cNvPr>
          <p:cNvPicPr>
            <a:picLocks noChangeAspect="1"/>
          </p:cNvPicPr>
          <p:nvPr/>
        </p:nvPicPr>
        <p:blipFill>
          <a:blip r:embed="rId2"/>
          <a:stretch>
            <a:fillRect/>
          </a:stretch>
        </p:blipFill>
        <p:spPr>
          <a:xfrm>
            <a:off x="6334952" y="1587251"/>
            <a:ext cx="1493649" cy="499915"/>
          </a:xfrm>
          <a:prstGeom prst="rect">
            <a:avLst/>
          </a:prstGeom>
        </p:spPr>
      </p:pic>
    </p:spTree>
    <p:extLst>
      <p:ext uri="{BB962C8B-B14F-4D97-AF65-F5344CB8AC3E}">
        <p14:creationId xmlns:p14="http://schemas.microsoft.com/office/powerpoint/2010/main" val="30317749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27B927-2953-45E0-A0E9-250A7732261A}"/>
              </a:ext>
            </a:extLst>
          </p:cNvPr>
          <p:cNvSpPr>
            <a:spLocks noGrp="1"/>
          </p:cNvSpPr>
          <p:nvPr>
            <p:ph idx="1"/>
          </p:nvPr>
        </p:nvSpPr>
        <p:spPr>
          <a:xfrm>
            <a:off x="12438" y="0"/>
            <a:ext cx="9436362" cy="4730044"/>
          </a:xfrm>
        </p:spPr>
        <p:txBody>
          <a:bodyPr>
            <a:normAutofit/>
          </a:bodyPr>
          <a:lstStyle/>
          <a:p>
            <a:pPr marL="0" indent="0">
              <a:buNone/>
            </a:pPr>
            <a:r>
              <a:rPr lang="en-US" sz="4600" b="1" dirty="0">
                <a:solidFill>
                  <a:schemeClr val="tx2">
                    <a:lumMod val="75000"/>
                  </a:schemeClr>
                </a:solidFill>
              </a:rPr>
              <a:t>Family History:</a:t>
            </a:r>
          </a:p>
          <a:p>
            <a:pPr marL="0" indent="0">
              <a:buNone/>
            </a:pPr>
            <a:r>
              <a:rPr lang="en-US" sz="2400" dirty="0">
                <a:solidFill>
                  <a:schemeClr val="tx2">
                    <a:lumMod val="75000"/>
                  </a:schemeClr>
                </a:solidFill>
              </a:rPr>
              <a:t>- Any history of head or neck malignancies in your family?</a:t>
            </a:r>
            <a:endParaRPr lang="en-US" sz="2400" dirty="0"/>
          </a:p>
          <a:p>
            <a:pPr marL="0" indent="0">
              <a:buNone/>
            </a:pPr>
            <a:r>
              <a:rPr lang="en-US" sz="4600" b="1" dirty="0">
                <a:solidFill>
                  <a:srgbClr val="7030A0"/>
                </a:solidFill>
              </a:rPr>
              <a:t>Social History:</a:t>
            </a:r>
          </a:p>
          <a:p>
            <a:pPr marL="0" indent="0">
              <a:buNone/>
            </a:pPr>
            <a:r>
              <a:rPr lang="en-US" sz="2400" dirty="0">
                <a:solidFill>
                  <a:srgbClr val="7030A0"/>
                </a:solidFill>
              </a:rPr>
              <a:t>- Do you Smoke?</a:t>
            </a:r>
          </a:p>
          <a:p>
            <a:pPr marL="0" indent="0">
              <a:buNone/>
            </a:pPr>
            <a:r>
              <a:rPr lang="en-US" sz="2400" dirty="0">
                <a:solidFill>
                  <a:srgbClr val="7030A0"/>
                </a:solidFill>
              </a:rPr>
              <a:t>- Drink alcohol?</a:t>
            </a:r>
          </a:p>
          <a:p>
            <a:pPr marL="0" indent="0">
              <a:buNone/>
            </a:pPr>
            <a:r>
              <a:rPr lang="en-US" sz="2400" dirty="0">
                <a:solidFill>
                  <a:srgbClr val="7030A0"/>
                </a:solidFill>
              </a:rPr>
              <a:t>- Chew tobacco?</a:t>
            </a:r>
          </a:p>
          <a:p>
            <a:pPr marL="0" indent="0">
              <a:buNone/>
            </a:pPr>
            <a:r>
              <a:rPr lang="en-US" sz="2400" dirty="0">
                <a:solidFill>
                  <a:srgbClr val="7030A0"/>
                </a:solidFill>
              </a:rPr>
              <a:t>- Recent travels?</a:t>
            </a:r>
          </a:p>
        </p:txBody>
      </p:sp>
      <p:sp>
        <p:nvSpPr>
          <p:cNvPr id="7" name="Rectangle: Rounded Corners 6">
            <a:extLst>
              <a:ext uri="{FF2B5EF4-FFF2-40B4-BE49-F238E27FC236}">
                <a16:creationId xmlns:a16="http://schemas.microsoft.com/office/drawing/2014/main" id="{D36AFA08-D64D-4459-B1C5-8A9A7B8BE9C4}"/>
              </a:ext>
            </a:extLst>
          </p:cNvPr>
          <p:cNvSpPr/>
          <p:nvPr/>
        </p:nvSpPr>
        <p:spPr>
          <a:xfrm>
            <a:off x="2743200" y="2844800"/>
            <a:ext cx="9015678" cy="4013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t>In the context of a neck lump, the ‘Red flag’ features raise the suspicion of an underlying head and neck malignancy:</a:t>
            </a:r>
          </a:p>
          <a:p>
            <a:endParaRPr lang="en-US" sz="2000" b="1" dirty="0"/>
          </a:p>
          <a:p>
            <a:r>
              <a:rPr lang="en-US" sz="2000" b="1" dirty="0"/>
              <a:t>- Hard and fixed lump.</a:t>
            </a:r>
          </a:p>
          <a:p>
            <a:r>
              <a:rPr lang="en-US" sz="2000" b="1" dirty="0"/>
              <a:t>- Associated otalgia, dysphagia, stridor, or hoarse voice.</a:t>
            </a:r>
          </a:p>
          <a:p>
            <a:r>
              <a:rPr lang="en-US" sz="2000" b="1" dirty="0"/>
              <a:t>- Epistaxis or unilateral nasal congestion.</a:t>
            </a:r>
          </a:p>
          <a:p>
            <a:r>
              <a:rPr lang="en-US" sz="2000" b="1" dirty="0"/>
              <a:t>- Unexplained weight loss, night sweats, or fever or rigors.</a:t>
            </a:r>
          </a:p>
          <a:p>
            <a:r>
              <a:rPr lang="en-US" sz="2000" b="1" dirty="0"/>
              <a:t>Cranial nerve palsies.</a:t>
            </a:r>
          </a:p>
          <a:p>
            <a:endParaRPr lang="en-US" sz="2000" b="1" dirty="0"/>
          </a:p>
          <a:p>
            <a:r>
              <a:rPr lang="en-US" sz="2000" b="1" dirty="0"/>
              <a:t>In children, red flag symptoms also include the presence of a supraclavicular mass, lumps larger than 2cm, and a previous history of malignancy.</a:t>
            </a:r>
          </a:p>
        </p:txBody>
      </p:sp>
    </p:spTree>
    <p:extLst>
      <p:ext uri="{BB962C8B-B14F-4D97-AF65-F5344CB8AC3E}">
        <p14:creationId xmlns:p14="http://schemas.microsoft.com/office/powerpoint/2010/main" val="28055542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Diagram&#10;&#10;Description automatically generated with low confidence">
            <a:extLst>
              <a:ext uri="{FF2B5EF4-FFF2-40B4-BE49-F238E27FC236}">
                <a16:creationId xmlns:a16="http://schemas.microsoft.com/office/drawing/2014/main" id="{2318521D-9BB5-49FF-B650-862AD4F68AE2}"/>
              </a:ext>
            </a:extLst>
          </p:cNvPr>
          <p:cNvPicPr>
            <a:picLocks noGrp="1" noChangeAspect="1"/>
          </p:cNvPicPr>
          <p:nvPr>
            <p:ph idx="1"/>
          </p:nvPr>
        </p:nvPicPr>
        <p:blipFill>
          <a:blip r:embed="rId2"/>
          <a:stretch>
            <a:fillRect/>
          </a:stretch>
        </p:blipFill>
        <p:spPr>
          <a:xfrm>
            <a:off x="1542031" y="643467"/>
            <a:ext cx="9107937" cy="5571066"/>
          </a:xfrm>
          <a:prstGeom prst="rect">
            <a:avLst/>
          </a:prstGeom>
        </p:spPr>
      </p:pic>
    </p:spTree>
    <p:extLst>
      <p:ext uri="{BB962C8B-B14F-4D97-AF65-F5344CB8AC3E}">
        <p14:creationId xmlns:p14="http://schemas.microsoft.com/office/powerpoint/2010/main" val="9347958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4BC99CB9-DDAD-44A2-8A1C-E3AF4E72DF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64053CBF-3932-45FF-8285-EE5146085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6" name="Group 25">
            <a:extLst>
              <a:ext uri="{FF2B5EF4-FFF2-40B4-BE49-F238E27FC236}">
                <a16:creationId xmlns:a16="http://schemas.microsoft.com/office/drawing/2014/main" id="{2E751C04-BEA6-446B-A678-9C74819EBD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8167"/>
            <a:ext cx="4834070" cy="2488150"/>
            <a:chOff x="6867015" y="-1"/>
            <a:chExt cx="5324985" cy="3251912"/>
          </a:xfrm>
          <a:solidFill>
            <a:schemeClr val="bg1">
              <a:alpha val="30000"/>
            </a:schemeClr>
          </a:solidFill>
        </p:grpSpPr>
        <p:sp>
          <p:nvSpPr>
            <p:cNvPr id="27" name="Freeform: Shape 26">
              <a:extLst>
                <a:ext uri="{FF2B5EF4-FFF2-40B4-BE49-F238E27FC236}">
                  <a16:creationId xmlns:a16="http://schemas.microsoft.com/office/drawing/2014/main" id="{2625A013-D9BE-43C4-AF21-6F2B003EFB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F7875715-EC2E-457F-851D-F6C817685F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F7E41CC6-0C83-40EE-80BB-79394D9E9B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00603498-5DFE-4D26-BFB5-C9269C9BD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CD3B4458-7C67-48BC-810F-310EFE43041F}"/>
              </a:ext>
            </a:extLst>
          </p:cNvPr>
          <p:cNvSpPr>
            <a:spLocks noGrp="1"/>
          </p:cNvSpPr>
          <p:nvPr>
            <p:ph type="title"/>
          </p:nvPr>
        </p:nvSpPr>
        <p:spPr>
          <a:xfrm>
            <a:off x="2524148" y="1763022"/>
            <a:ext cx="6928876" cy="3396601"/>
          </a:xfrm>
        </p:spPr>
        <p:txBody>
          <a:bodyPr vert="horz" lIns="91440" tIns="45720" rIns="91440" bIns="45720" rtlCol="0" anchor="ctr">
            <a:noAutofit/>
          </a:bodyPr>
          <a:lstStyle/>
          <a:p>
            <a:pPr algn="ctr"/>
            <a:r>
              <a:rPr lang="en-US" sz="6600" b="1" i="1" dirty="0">
                <a:solidFill>
                  <a:schemeClr val="tx2"/>
                </a:solidFill>
              </a:rPr>
              <a:t>EXAMINATION</a:t>
            </a:r>
            <a:endParaRPr lang="en-US" sz="6600" b="1" i="1" kern="1200" dirty="0">
              <a:solidFill>
                <a:schemeClr val="tx2"/>
              </a:solidFill>
              <a:latin typeface="+mj-lt"/>
              <a:ea typeface="+mj-ea"/>
              <a:cs typeface="+mj-cs"/>
            </a:endParaRPr>
          </a:p>
        </p:txBody>
      </p:sp>
      <p:grpSp>
        <p:nvGrpSpPr>
          <p:cNvPr id="32" name="Group 31">
            <a:extLst>
              <a:ext uri="{FF2B5EF4-FFF2-40B4-BE49-F238E27FC236}">
                <a16:creationId xmlns:a16="http://schemas.microsoft.com/office/drawing/2014/main" id="{B63ACBA3-DEFD-4C6D-BBA0-64468FA99C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33" name="Freeform: Shape 32">
              <a:extLst>
                <a:ext uri="{FF2B5EF4-FFF2-40B4-BE49-F238E27FC236}">
                  <a16:creationId xmlns:a16="http://schemas.microsoft.com/office/drawing/2014/main" id="{62F7819D-2B89-4D80-A1C3-8B318116BA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B7065990-2350-41B3-858B-20EF8744F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58DA7EC7-CAA0-4665-AA29-BFBA806ECA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B1132A14-489F-4CED-B626-2A1711C987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080945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59D007A-58B9-4F34-AE76-A53C034550B9}"/>
              </a:ext>
            </a:extLst>
          </p:cNvPr>
          <p:cNvSpPr>
            <a:spLocks noGrp="1"/>
          </p:cNvSpPr>
          <p:nvPr>
            <p:ph idx="1"/>
          </p:nvPr>
        </p:nvSpPr>
        <p:spPr>
          <a:xfrm>
            <a:off x="0" y="0"/>
            <a:ext cx="11641842" cy="6445956"/>
          </a:xfrm>
        </p:spPr>
        <p:txBody>
          <a:bodyPr>
            <a:normAutofit fontScale="70000" lnSpcReduction="20000"/>
          </a:bodyPr>
          <a:lstStyle/>
          <a:p>
            <a:pPr marL="0" indent="0">
              <a:buNone/>
            </a:pPr>
            <a:r>
              <a:rPr lang="en-US" sz="6600" b="1" dirty="0">
                <a:solidFill>
                  <a:srgbClr val="C00000"/>
                </a:solidFill>
              </a:rPr>
              <a:t>Examination Sequence:</a:t>
            </a:r>
          </a:p>
          <a:p>
            <a:pPr marL="0" indent="0">
              <a:buNone/>
            </a:pPr>
            <a:endParaRPr lang="en-US" dirty="0">
              <a:solidFill>
                <a:srgbClr val="C00000"/>
              </a:solidFill>
            </a:endParaRPr>
          </a:p>
          <a:p>
            <a:r>
              <a:rPr lang="en-US" dirty="0">
                <a:solidFill>
                  <a:srgbClr val="C00000"/>
                </a:solidFill>
              </a:rPr>
              <a:t> With the patient sitting down and their neck fully exposed (ties and scarves removed and </a:t>
            </a:r>
            <a:br>
              <a:rPr lang="en-US" dirty="0">
                <a:solidFill>
                  <a:srgbClr val="C00000"/>
                </a:solidFill>
              </a:rPr>
            </a:br>
            <a:r>
              <a:rPr lang="en-US" dirty="0">
                <a:solidFill>
                  <a:srgbClr val="C00000"/>
                </a:solidFill>
              </a:rPr>
              <a:t>shirt unbuttoned), look at their neck from in front. Inspect for scars, masses or pulsation.</a:t>
            </a:r>
          </a:p>
          <a:p>
            <a:endParaRPr lang="en-US" dirty="0">
              <a:solidFill>
                <a:srgbClr val="C00000"/>
              </a:solidFill>
            </a:endParaRPr>
          </a:p>
          <a:p>
            <a:r>
              <a:rPr lang="en-US" dirty="0">
                <a:solidFill>
                  <a:srgbClr val="C00000"/>
                </a:solidFill>
              </a:rPr>
              <a:t> From behind, palpate the neck. Work systematically around the neck. Start in the midline and gently palpate the submental, submandibular and preauricular areas, assessing for the presence of any masses or swelling. Then palpate down the anterior border of the sternocleidomastoid muscles to the midline inferiorly.</a:t>
            </a:r>
          </a:p>
          <a:p>
            <a:endParaRPr lang="en-US" dirty="0">
              <a:solidFill>
                <a:srgbClr val="C00000"/>
              </a:solidFill>
            </a:endParaRPr>
          </a:p>
          <a:p>
            <a:r>
              <a:rPr lang="en-US" dirty="0">
                <a:solidFill>
                  <a:srgbClr val="C00000"/>
                </a:solidFill>
              </a:rPr>
              <a:t> Palpate the midline structures of the nek from inferior to superior up to the submental area, noting any masses.</a:t>
            </a:r>
          </a:p>
          <a:p>
            <a:endParaRPr lang="en-US" dirty="0">
              <a:solidFill>
                <a:srgbClr val="C00000"/>
              </a:solidFill>
            </a:endParaRPr>
          </a:p>
          <a:p>
            <a:r>
              <a:rPr lang="en-US" dirty="0">
                <a:solidFill>
                  <a:srgbClr val="C00000"/>
                </a:solidFill>
              </a:rPr>
              <a:t> If a midline mass is present, ask the patient to swallow and then instruct them to stick out their tongue while you palpate the mass. Movement superiorly on swallowing suggests a thyroid swelling, while movement on tongue protrusion suggests a thyroglossal cyst.</a:t>
            </a:r>
          </a:p>
          <a:p>
            <a:endParaRPr lang="en-US" dirty="0">
              <a:solidFill>
                <a:srgbClr val="C00000"/>
              </a:solidFill>
            </a:endParaRPr>
          </a:p>
          <a:p>
            <a:r>
              <a:rPr lang="en-US" dirty="0">
                <a:solidFill>
                  <a:srgbClr val="C00000"/>
                </a:solidFill>
              </a:rPr>
              <a:t> Palpate the posterior triangle of the neck, including the posterior border of sternocleidomastoid and anterior border of trapezius. Palpate for occipital lymph nodes posteriorly.</a:t>
            </a:r>
          </a:p>
          <a:p>
            <a:endParaRPr lang="en-US" dirty="0">
              <a:solidFill>
                <a:srgbClr val="C00000"/>
              </a:solidFill>
            </a:endParaRPr>
          </a:p>
          <a:p>
            <a:r>
              <a:rPr lang="en-US" dirty="0">
                <a:solidFill>
                  <a:srgbClr val="C00000"/>
                </a:solidFill>
              </a:rPr>
              <a:t> For any mass, note the size, site, consistency, edge, fixation to deeper structures, tethering to the skin, warmth, fluctuance, </a:t>
            </a:r>
            <a:r>
              <a:rPr lang="en-US" dirty="0" err="1">
                <a:solidFill>
                  <a:srgbClr val="C00000"/>
                </a:solidFill>
              </a:rPr>
              <a:t>pulsatility</a:t>
            </a:r>
            <a:r>
              <a:rPr lang="en-US" dirty="0">
                <a:solidFill>
                  <a:srgbClr val="C00000"/>
                </a:solidFill>
              </a:rPr>
              <a:t> and transillumination.</a:t>
            </a:r>
          </a:p>
        </p:txBody>
      </p:sp>
    </p:spTree>
    <p:extLst>
      <p:ext uri="{BB962C8B-B14F-4D97-AF65-F5344CB8AC3E}">
        <p14:creationId xmlns:p14="http://schemas.microsoft.com/office/powerpoint/2010/main" val="5685470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E5CD3C-5D6E-4F14-A66C-A953DE851C55}"/>
              </a:ext>
            </a:extLst>
          </p:cNvPr>
          <p:cNvSpPr>
            <a:spLocks noGrp="1"/>
          </p:cNvSpPr>
          <p:nvPr>
            <p:ph idx="1"/>
          </p:nvPr>
        </p:nvSpPr>
        <p:spPr>
          <a:xfrm>
            <a:off x="0" y="0"/>
            <a:ext cx="12192000" cy="6858000"/>
          </a:xfrm>
        </p:spPr>
        <p:txBody>
          <a:bodyPr>
            <a:normAutofit fontScale="62500" lnSpcReduction="20000"/>
          </a:bodyPr>
          <a:lstStyle/>
          <a:p>
            <a:pPr marL="0" indent="0">
              <a:buNone/>
            </a:pPr>
            <a:r>
              <a:rPr lang="en-US" sz="4500" b="1" dirty="0">
                <a:solidFill>
                  <a:schemeClr val="tx2"/>
                </a:solidFill>
              </a:rPr>
              <a:t>Examination</a:t>
            </a:r>
            <a:endParaRPr lang="en-US" sz="4500" dirty="0">
              <a:solidFill>
                <a:schemeClr val="tx2"/>
              </a:solidFill>
            </a:endParaRPr>
          </a:p>
          <a:p>
            <a:pPr marL="0" indent="0">
              <a:buNone/>
            </a:pPr>
            <a:r>
              <a:rPr lang="en-US" b="1" dirty="0">
                <a:solidFill>
                  <a:schemeClr val="accent1"/>
                </a:solidFill>
              </a:rPr>
              <a:t>Establish:</a:t>
            </a:r>
          </a:p>
          <a:p>
            <a:pPr marL="0" indent="0">
              <a:buNone/>
            </a:pPr>
            <a:r>
              <a:rPr lang="en-US" dirty="0">
                <a:solidFill>
                  <a:schemeClr val="tx2"/>
                </a:solidFill>
              </a:rPr>
              <a:t>1) </a:t>
            </a:r>
            <a:r>
              <a:rPr lang="en-US" b="1" i="1" dirty="0">
                <a:solidFill>
                  <a:schemeClr val="tx2"/>
                </a:solidFill>
              </a:rPr>
              <a:t>Location</a:t>
            </a:r>
            <a:r>
              <a:rPr lang="en-US" dirty="0">
                <a:solidFill>
                  <a:schemeClr val="tx2"/>
                </a:solidFill>
              </a:rPr>
              <a:t> of the lump,  Examine the:  Anterior triangle, Posterior triangle , and Midline.</a:t>
            </a:r>
          </a:p>
          <a:p>
            <a:pPr marL="0" indent="0">
              <a:buNone/>
            </a:pPr>
            <a:r>
              <a:rPr lang="en-US" dirty="0">
                <a:solidFill>
                  <a:schemeClr val="tx2"/>
                </a:solidFill>
              </a:rPr>
              <a:t>2) Whether it is </a:t>
            </a:r>
            <a:r>
              <a:rPr lang="en-US" b="1" i="1" dirty="0">
                <a:solidFill>
                  <a:schemeClr val="tx2"/>
                </a:solidFill>
              </a:rPr>
              <a:t>tender</a:t>
            </a:r>
            <a:r>
              <a:rPr lang="en-US" dirty="0">
                <a:solidFill>
                  <a:schemeClr val="tx2"/>
                </a:solidFill>
              </a:rPr>
              <a:t>, </a:t>
            </a:r>
            <a:r>
              <a:rPr lang="en-US" b="1" i="1" dirty="0">
                <a:solidFill>
                  <a:schemeClr val="tx2"/>
                </a:solidFill>
              </a:rPr>
              <a:t>hot</a:t>
            </a:r>
            <a:r>
              <a:rPr lang="en-US" dirty="0">
                <a:solidFill>
                  <a:schemeClr val="tx2"/>
                </a:solidFill>
              </a:rPr>
              <a:t>, </a:t>
            </a:r>
            <a:r>
              <a:rPr lang="en-US" b="1" i="1" dirty="0">
                <a:solidFill>
                  <a:schemeClr val="tx2"/>
                </a:solidFill>
              </a:rPr>
              <a:t>red</a:t>
            </a:r>
            <a:r>
              <a:rPr lang="en-US" dirty="0">
                <a:solidFill>
                  <a:schemeClr val="tx2"/>
                </a:solidFill>
              </a:rPr>
              <a:t>, </a:t>
            </a:r>
            <a:r>
              <a:rPr lang="en-US" b="1" i="1" dirty="0">
                <a:solidFill>
                  <a:schemeClr val="tx2"/>
                </a:solidFill>
              </a:rPr>
              <a:t>inflamed</a:t>
            </a:r>
            <a:r>
              <a:rPr lang="en-US" dirty="0">
                <a:solidFill>
                  <a:schemeClr val="tx2"/>
                </a:solidFill>
              </a:rPr>
              <a:t>.</a:t>
            </a:r>
          </a:p>
          <a:p>
            <a:pPr marL="0" indent="0">
              <a:buNone/>
            </a:pPr>
            <a:r>
              <a:rPr lang="en-US" dirty="0">
                <a:solidFill>
                  <a:schemeClr val="tx2"/>
                </a:solidFill>
              </a:rPr>
              <a:t>3) </a:t>
            </a:r>
            <a:r>
              <a:rPr lang="en-US" b="1" i="1" dirty="0">
                <a:solidFill>
                  <a:schemeClr val="tx2"/>
                </a:solidFill>
              </a:rPr>
              <a:t>Consistency</a:t>
            </a:r>
            <a:r>
              <a:rPr lang="en-US" dirty="0">
                <a:solidFill>
                  <a:schemeClr val="tx2"/>
                </a:solidFill>
              </a:rPr>
              <a:t>.</a:t>
            </a:r>
          </a:p>
          <a:p>
            <a:pPr marL="0" indent="0">
              <a:buNone/>
            </a:pPr>
            <a:r>
              <a:rPr lang="en-US" dirty="0">
                <a:solidFill>
                  <a:schemeClr val="tx2"/>
                </a:solidFill>
              </a:rPr>
              <a:t>4) </a:t>
            </a:r>
            <a:r>
              <a:rPr lang="en-US" b="1" i="1" dirty="0">
                <a:solidFill>
                  <a:schemeClr val="tx2"/>
                </a:solidFill>
              </a:rPr>
              <a:t>Size</a:t>
            </a:r>
            <a:r>
              <a:rPr lang="en-US" dirty="0">
                <a:solidFill>
                  <a:schemeClr val="tx2"/>
                </a:solidFill>
              </a:rPr>
              <a:t>.</a:t>
            </a:r>
          </a:p>
          <a:p>
            <a:pPr marL="0" indent="0">
              <a:buNone/>
            </a:pPr>
            <a:r>
              <a:rPr lang="en-US" dirty="0">
                <a:solidFill>
                  <a:schemeClr val="tx2"/>
                </a:solidFill>
              </a:rPr>
              <a:t>5) </a:t>
            </a:r>
            <a:r>
              <a:rPr lang="en-US" b="1" i="1" dirty="0">
                <a:solidFill>
                  <a:schemeClr val="tx2"/>
                </a:solidFill>
              </a:rPr>
              <a:t>Mobility</a:t>
            </a:r>
            <a:r>
              <a:rPr lang="en-US" dirty="0">
                <a:solidFill>
                  <a:schemeClr val="tx2"/>
                </a:solidFill>
              </a:rPr>
              <a:t>.</a:t>
            </a:r>
          </a:p>
          <a:p>
            <a:pPr marL="0" indent="0">
              <a:buNone/>
            </a:pPr>
            <a:r>
              <a:rPr lang="en-US" dirty="0">
                <a:solidFill>
                  <a:schemeClr val="tx2"/>
                </a:solidFill>
              </a:rPr>
              <a:t>6) </a:t>
            </a:r>
            <a:r>
              <a:rPr lang="en-US" b="1" i="1" dirty="0">
                <a:solidFill>
                  <a:schemeClr val="tx2"/>
                </a:solidFill>
              </a:rPr>
              <a:t>How deep the lump is</a:t>
            </a:r>
            <a:r>
              <a:rPr lang="en-US" dirty="0">
                <a:solidFill>
                  <a:schemeClr val="tx2"/>
                </a:solidFill>
              </a:rPr>
              <a:t>: whether it is intradermal (suggesting sebaceous cyst with a central punctum, or a lipoma), subcutaneous or within deeper tissue.</a:t>
            </a:r>
          </a:p>
          <a:p>
            <a:pPr marL="0" indent="0">
              <a:buNone/>
            </a:pPr>
            <a:r>
              <a:rPr lang="en-US" dirty="0">
                <a:solidFill>
                  <a:schemeClr val="tx2"/>
                </a:solidFill>
              </a:rPr>
              <a:t>7) Whether it is </a:t>
            </a:r>
            <a:r>
              <a:rPr lang="en-US" b="1" i="1" dirty="0">
                <a:solidFill>
                  <a:schemeClr val="tx2"/>
                </a:solidFill>
              </a:rPr>
              <a:t>pulsatile</a:t>
            </a:r>
            <a:r>
              <a:rPr lang="en-US" dirty="0">
                <a:solidFill>
                  <a:schemeClr val="tx2"/>
                </a:solidFill>
              </a:rPr>
              <a:t>.</a:t>
            </a:r>
          </a:p>
          <a:p>
            <a:pPr marL="0" indent="0">
              <a:buNone/>
            </a:pPr>
            <a:r>
              <a:rPr lang="en-US" dirty="0">
                <a:solidFill>
                  <a:schemeClr val="tx2"/>
                </a:solidFill>
              </a:rPr>
              <a:t>8) Whether it is a </a:t>
            </a:r>
            <a:r>
              <a:rPr lang="en-US" b="1" i="1" dirty="0">
                <a:solidFill>
                  <a:schemeClr val="tx2"/>
                </a:solidFill>
              </a:rPr>
              <a:t>solitary</a:t>
            </a:r>
            <a:r>
              <a:rPr lang="en-US" dirty="0">
                <a:solidFill>
                  <a:schemeClr val="tx2"/>
                </a:solidFill>
              </a:rPr>
              <a:t> lump or if there is </a:t>
            </a:r>
            <a:r>
              <a:rPr lang="en-US" b="1" i="1" dirty="0">
                <a:solidFill>
                  <a:schemeClr val="tx2"/>
                </a:solidFill>
              </a:rPr>
              <a:t>more than one</a:t>
            </a:r>
            <a:r>
              <a:rPr lang="en-US" dirty="0">
                <a:solidFill>
                  <a:schemeClr val="tx2"/>
                </a:solidFill>
              </a:rPr>
              <a:t>.</a:t>
            </a:r>
          </a:p>
          <a:p>
            <a:pPr marL="0" indent="0">
              <a:buNone/>
            </a:pPr>
            <a:r>
              <a:rPr lang="en-US" dirty="0">
                <a:solidFill>
                  <a:schemeClr val="tx2"/>
                </a:solidFill>
              </a:rPr>
              <a:t>9) Whether it </a:t>
            </a:r>
            <a:r>
              <a:rPr lang="en-US" b="1" i="1" dirty="0">
                <a:solidFill>
                  <a:schemeClr val="tx2"/>
                </a:solidFill>
              </a:rPr>
              <a:t>moves on swallowing</a:t>
            </a:r>
            <a:r>
              <a:rPr lang="en-US" dirty="0">
                <a:solidFill>
                  <a:schemeClr val="tx2"/>
                </a:solidFill>
              </a:rPr>
              <a:t> (thyroid, thyroglossal cysts).</a:t>
            </a:r>
          </a:p>
          <a:p>
            <a:pPr marL="0" indent="0">
              <a:buNone/>
            </a:pPr>
            <a:r>
              <a:rPr lang="en-US" dirty="0">
                <a:solidFill>
                  <a:schemeClr val="tx2"/>
                </a:solidFill>
              </a:rPr>
              <a:t>10) Whether it </a:t>
            </a:r>
            <a:r>
              <a:rPr lang="en-US" b="1" i="1" dirty="0">
                <a:solidFill>
                  <a:schemeClr val="tx2"/>
                </a:solidFill>
              </a:rPr>
              <a:t>moves when the person sticks out their tongue </a:t>
            </a:r>
            <a:r>
              <a:rPr lang="en-US" dirty="0">
                <a:solidFill>
                  <a:schemeClr val="tx2"/>
                </a:solidFill>
              </a:rPr>
              <a:t>(thyroglossal cysts).</a:t>
            </a:r>
          </a:p>
          <a:p>
            <a:pPr marL="0" indent="0">
              <a:buNone/>
            </a:pPr>
            <a:endParaRPr lang="en-US" dirty="0">
              <a:solidFill>
                <a:schemeClr val="tx2"/>
              </a:solidFill>
            </a:endParaRPr>
          </a:p>
          <a:p>
            <a:pPr marL="0" indent="0">
              <a:buNone/>
            </a:pPr>
            <a:r>
              <a:rPr lang="en-US" b="1" dirty="0">
                <a:solidFill>
                  <a:schemeClr val="accent1"/>
                </a:solidFill>
              </a:rPr>
              <a:t>Further examination to help establish the cause may include:</a:t>
            </a:r>
          </a:p>
          <a:p>
            <a:pPr marL="0" indent="0">
              <a:buNone/>
            </a:pPr>
            <a:r>
              <a:rPr lang="en-US" dirty="0">
                <a:solidFill>
                  <a:schemeClr val="tx2"/>
                </a:solidFill>
              </a:rPr>
              <a:t>   - Examination of the skin of the head and neck for rashes, lesions or infection.</a:t>
            </a:r>
          </a:p>
          <a:p>
            <a:pPr marL="0" indent="0">
              <a:buNone/>
            </a:pPr>
            <a:r>
              <a:rPr lang="en-US" dirty="0">
                <a:solidFill>
                  <a:schemeClr val="tx2"/>
                </a:solidFill>
              </a:rPr>
              <a:t>   - Examination of the mouth </a:t>
            </a:r>
          </a:p>
          <a:p>
            <a:pPr marL="0" indent="0">
              <a:buNone/>
            </a:pPr>
            <a:r>
              <a:rPr lang="en-US" dirty="0">
                <a:solidFill>
                  <a:schemeClr val="tx2"/>
                </a:solidFill>
              </a:rPr>
              <a:t>   - Examination of the chest.</a:t>
            </a:r>
          </a:p>
          <a:p>
            <a:pPr marL="0" indent="0">
              <a:buNone/>
            </a:pPr>
            <a:r>
              <a:rPr lang="en-US" dirty="0">
                <a:solidFill>
                  <a:schemeClr val="tx2"/>
                </a:solidFill>
              </a:rPr>
              <a:t>   - Examination for lymphadenopathy or organomegaly elsewhere.</a:t>
            </a:r>
          </a:p>
          <a:p>
            <a:pPr marL="0" indent="0">
              <a:buNone/>
            </a:pPr>
            <a:r>
              <a:rPr lang="en-US" dirty="0">
                <a:solidFill>
                  <a:schemeClr val="tx2"/>
                </a:solidFill>
              </a:rPr>
              <a:t>   - Checking for compression of the airway or vasculature.</a:t>
            </a:r>
          </a:p>
          <a:p>
            <a:pPr marL="0" indent="0">
              <a:buNone/>
            </a:pPr>
            <a:r>
              <a:rPr lang="en-US" dirty="0">
                <a:solidFill>
                  <a:schemeClr val="tx2"/>
                </a:solidFill>
              </a:rPr>
              <a:t>   - Taking note of general clues of systemic illness, such as jaundice, pallor, petechiae, bruising, excoriation.</a:t>
            </a:r>
          </a:p>
        </p:txBody>
      </p:sp>
    </p:spTree>
    <p:extLst>
      <p:ext uri="{BB962C8B-B14F-4D97-AF65-F5344CB8AC3E}">
        <p14:creationId xmlns:p14="http://schemas.microsoft.com/office/powerpoint/2010/main" val="10365552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4735B2-5B09-4DF5-A574-8E5DF9C54371}"/>
              </a:ext>
            </a:extLst>
          </p:cNvPr>
          <p:cNvSpPr>
            <a:spLocks noGrp="1"/>
          </p:cNvSpPr>
          <p:nvPr>
            <p:ph idx="1"/>
          </p:nvPr>
        </p:nvSpPr>
        <p:spPr>
          <a:xfrm>
            <a:off x="0" y="0"/>
            <a:ext cx="12192000" cy="6858000"/>
          </a:xfrm>
        </p:spPr>
        <p:txBody>
          <a:bodyPr>
            <a:normAutofit fontScale="55000" lnSpcReduction="20000"/>
          </a:bodyPr>
          <a:lstStyle/>
          <a:p>
            <a:pPr marL="0" indent="0">
              <a:lnSpc>
                <a:spcPct val="120000"/>
              </a:lnSpc>
              <a:buNone/>
            </a:pPr>
            <a:r>
              <a:rPr lang="en-US" sz="4500" b="1" dirty="0">
                <a:solidFill>
                  <a:schemeClr val="accent1"/>
                </a:solidFill>
              </a:rPr>
              <a:t>Assessment of the lump:</a:t>
            </a:r>
            <a:endParaRPr lang="en-US" sz="4500" dirty="0">
              <a:solidFill>
                <a:schemeClr val="accent1"/>
              </a:solidFill>
            </a:endParaRPr>
          </a:p>
          <a:p>
            <a:pPr marL="0" indent="0">
              <a:lnSpc>
                <a:spcPct val="120000"/>
              </a:lnSpc>
              <a:buNone/>
            </a:pPr>
            <a:r>
              <a:rPr lang="en-US" dirty="0">
                <a:solidFill>
                  <a:schemeClr val="tx2"/>
                </a:solidFill>
              </a:rPr>
              <a:t>   </a:t>
            </a:r>
            <a:r>
              <a:rPr lang="en-US" sz="2900" b="1" dirty="0">
                <a:solidFill>
                  <a:schemeClr val="tx2"/>
                </a:solidFill>
              </a:rPr>
              <a:t>-</a:t>
            </a:r>
            <a:r>
              <a:rPr lang="en-US" sz="2900" dirty="0">
                <a:solidFill>
                  <a:schemeClr val="tx2"/>
                </a:solidFill>
              </a:rPr>
              <a:t>  </a:t>
            </a:r>
            <a:r>
              <a:rPr lang="en-US" sz="2900" b="1" dirty="0">
                <a:solidFill>
                  <a:schemeClr val="accent1"/>
                </a:solidFill>
              </a:rPr>
              <a:t>Site</a:t>
            </a:r>
            <a:r>
              <a:rPr lang="en-US" sz="2900" dirty="0">
                <a:solidFill>
                  <a:schemeClr val="tx2"/>
                </a:solidFill>
              </a:rPr>
              <a:t>: assess the lump’s location in relation to other anatomical structures (e.g. anterior triangle, posterior triangle, midline).</a:t>
            </a:r>
          </a:p>
          <a:p>
            <a:pPr marL="0" indent="0">
              <a:lnSpc>
                <a:spcPct val="120000"/>
              </a:lnSpc>
              <a:buNone/>
            </a:pPr>
            <a:r>
              <a:rPr lang="en-US" sz="2900" dirty="0">
                <a:solidFill>
                  <a:schemeClr val="tx2"/>
                </a:solidFill>
              </a:rPr>
              <a:t>   </a:t>
            </a:r>
            <a:r>
              <a:rPr lang="en-US" sz="2900" b="1" dirty="0">
                <a:solidFill>
                  <a:schemeClr val="tx2"/>
                </a:solidFill>
              </a:rPr>
              <a:t>-</a:t>
            </a:r>
            <a:r>
              <a:rPr lang="en-US" sz="2900" dirty="0">
                <a:solidFill>
                  <a:schemeClr val="tx2"/>
                </a:solidFill>
              </a:rPr>
              <a:t>  </a:t>
            </a:r>
            <a:r>
              <a:rPr lang="en-US" sz="2900" b="1" dirty="0">
                <a:solidFill>
                  <a:schemeClr val="accent1"/>
                </a:solidFill>
              </a:rPr>
              <a:t>Size</a:t>
            </a:r>
            <a:r>
              <a:rPr lang="en-US" sz="2900" dirty="0">
                <a:solidFill>
                  <a:schemeClr val="tx2"/>
                </a:solidFill>
              </a:rPr>
              <a:t>: assess the size of the lump.</a:t>
            </a:r>
          </a:p>
          <a:p>
            <a:pPr marL="0" indent="0">
              <a:lnSpc>
                <a:spcPct val="120000"/>
              </a:lnSpc>
              <a:buNone/>
            </a:pPr>
            <a:r>
              <a:rPr lang="en-US" sz="2900" dirty="0">
                <a:solidFill>
                  <a:schemeClr val="tx2"/>
                </a:solidFill>
              </a:rPr>
              <a:t>   </a:t>
            </a:r>
            <a:r>
              <a:rPr lang="en-US" sz="2900" b="1" dirty="0">
                <a:solidFill>
                  <a:schemeClr val="tx2"/>
                </a:solidFill>
              </a:rPr>
              <a:t>-</a:t>
            </a:r>
            <a:r>
              <a:rPr lang="en-US" sz="2900" dirty="0">
                <a:solidFill>
                  <a:schemeClr val="tx2"/>
                </a:solidFill>
              </a:rPr>
              <a:t>  </a:t>
            </a:r>
            <a:r>
              <a:rPr lang="en-US" sz="2900" b="1" dirty="0">
                <a:solidFill>
                  <a:schemeClr val="accent1"/>
                </a:solidFill>
              </a:rPr>
              <a:t>Shape</a:t>
            </a:r>
            <a:r>
              <a:rPr lang="en-US" sz="2900" dirty="0">
                <a:solidFill>
                  <a:schemeClr val="tx2"/>
                </a:solidFill>
              </a:rPr>
              <a:t>: assess the lump’s borders to determine if they feel regular or irregular.</a:t>
            </a:r>
          </a:p>
          <a:p>
            <a:pPr marL="0" indent="0">
              <a:lnSpc>
                <a:spcPct val="120000"/>
              </a:lnSpc>
              <a:buNone/>
            </a:pPr>
            <a:r>
              <a:rPr lang="en-US" sz="2900" dirty="0">
                <a:solidFill>
                  <a:schemeClr val="tx2"/>
                </a:solidFill>
              </a:rPr>
              <a:t>   </a:t>
            </a:r>
            <a:r>
              <a:rPr lang="en-US" sz="2900" b="1" dirty="0">
                <a:solidFill>
                  <a:schemeClr val="tx2"/>
                </a:solidFill>
              </a:rPr>
              <a:t>-</a:t>
            </a:r>
            <a:r>
              <a:rPr lang="en-US" sz="2900" dirty="0">
                <a:solidFill>
                  <a:schemeClr val="tx2"/>
                </a:solidFill>
              </a:rPr>
              <a:t>  </a:t>
            </a:r>
            <a:r>
              <a:rPr lang="en-US" sz="2900" b="1" dirty="0">
                <a:solidFill>
                  <a:schemeClr val="accent1"/>
                </a:solidFill>
              </a:rPr>
              <a:t>Consistency</a:t>
            </a:r>
            <a:r>
              <a:rPr lang="en-US" sz="2900" dirty="0">
                <a:solidFill>
                  <a:schemeClr val="tx2"/>
                </a:solidFill>
              </a:rPr>
              <a:t>: determine if the lump feels soft (e.g. cyst), hard (e.g. malignancy) or rubbery (e.g. lymph node).</a:t>
            </a:r>
          </a:p>
          <a:p>
            <a:pPr marL="0" indent="0">
              <a:lnSpc>
                <a:spcPct val="120000"/>
              </a:lnSpc>
              <a:buNone/>
            </a:pPr>
            <a:r>
              <a:rPr lang="en-US" sz="2900" dirty="0">
                <a:solidFill>
                  <a:schemeClr val="tx2"/>
                </a:solidFill>
              </a:rPr>
              <a:t>   </a:t>
            </a:r>
            <a:r>
              <a:rPr lang="en-US" sz="2900" b="1" dirty="0">
                <a:solidFill>
                  <a:schemeClr val="tx2"/>
                </a:solidFill>
              </a:rPr>
              <a:t>-</a:t>
            </a:r>
            <a:r>
              <a:rPr lang="en-US" sz="2900" dirty="0">
                <a:solidFill>
                  <a:schemeClr val="tx2"/>
                </a:solidFill>
              </a:rPr>
              <a:t>  </a:t>
            </a:r>
            <a:r>
              <a:rPr lang="en-US" sz="2900" b="1" dirty="0">
                <a:solidFill>
                  <a:schemeClr val="accent1"/>
                </a:solidFill>
              </a:rPr>
              <a:t>Mobility</a:t>
            </a:r>
            <a:r>
              <a:rPr lang="en-US" sz="2900" dirty="0">
                <a:solidFill>
                  <a:schemeClr val="tx2"/>
                </a:solidFill>
              </a:rPr>
              <a:t>: assess if the lump feels mobile or is tethered to other local structures. Asking the patient to turn their head as you palpate the mass can reveal if it is tethered to the underlying muscle (e.g. malignant tumor).</a:t>
            </a:r>
          </a:p>
          <a:p>
            <a:pPr marL="0" indent="0">
              <a:lnSpc>
                <a:spcPct val="120000"/>
              </a:lnSpc>
              <a:buNone/>
            </a:pPr>
            <a:r>
              <a:rPr lang="en-US" sz="2900" dirty="0">
                <a:solidFill>
                  <a:schemeClr val="tx2"/>
                </a:solidFill>
              </a:rPr>
              <a:t>   </a:t>
            </a:r>
            <a:r>
              <a:rPr lang="en-US" sz="2900" b="1" dirty="0">
                <a:solidFill>
                  <a:schemeClr val="tx2"/>
                </a:solidFill>
              </a:rPr>
              <a:t>-</a:t>
            </a:r>
            <a:r>
              <a:rPr lang="en-US" sz="2900" dirty="0">
                <a:solidFill>
                  <a:schemeClr val="tx2"/>
                </a:solidFill>
              </a:rPr>
              <a:t>  </a:t>
            </a:r>
            <a:r>
              <a:rPr lang="en-US" sz="2900" b="1" dirty="0">
                <a:solidFill>
                  <a:schemeClr val="accent1"/>
                </a:solidFill>
              </a:rPr>
              <a:t>Fluctuance</a:t>
            </a:r>
            <a:r>
              <a:rPr lang="en-US" sz="2900" dirty="0">
                <a:solidFill>
                  <a:schemeClr val="tx2"/>
                </a:solidFill>
              </a:rPr>
              <a:t>: hold the lump by its sides and then apply pressure to the center of the mass with another finger. If the mass is fluid-filled (e.g. cyst) then you should feel the sides bulging outwards.</a:t>
            </a:r>
          </a:p>
          <a:p>
            <a:pPr marL="0" indent="0">
              <a:lnSpc>
                <a:spcPct val="120000"/>
              </a:lnSpc>
              <a:buNone/>
            </a:pPr>
            <a:r>
              <a:rPr lang="en-US" sz="2900" dirty="0">
                <a:solidFill>
                  <a:schemeClr val="tx2"/>
                </a:solidFill>
              </a:rPr>
              <a:t>   </a:t>
            </a:r>
            <a:r>
              <a:rPr lang="en-US" sz="2900" b="1" dirty="0">
                <a:solidFill>
                  <a:schemeClr val="tx2"/>
                </a:solidFill>
              </a:rPr>
              <a:t>-</a:t>
            </a:r>
            <a:r>
              <a:rPr lang="en-US" sz="2900" dirty="0">
                <a:solidFill>
                  <a:schemeClr val="tx2"/>
                </a:solidFill>
              </a:rPr>
              <a:t>  </a:t>
            </a:r>
            <a:r>
              <a:rPr lang="en-US" sz="2900" b="1" dirty="0">
                <a:solidFill>
                  <a:schemeClr val="accent1"/>
                </a:solidFill>
              </a:rPr>
              <a:t>Temperature</a:t>
            </a:r>
            <a:r>
              <a:rPr lang="en-US" sz="2900" dirty="0">
                <a:solidFill>
                  <a:schemeClr val="tx2"/>
                </a:solidFill>
              </a:rPr>
              <a:t>: increased warmth may suggest an inflammatory or infective cause (e.g. infected epidermoid cyst).</a:t>
            </a:r>
          </a:p>
          <a:p>
            <a:pPr marL="0" indent="0">
              <a:lnSpc>
                <a:spcPct val="120000"/>
              </a:lnSpc>
              <a:buNone/>
            </a:pPr>
            <a:r>
              <a:rPr lang="en-US" sz="2900" dirty="0">
                <a:solidFill>
                  <a:schemeClr val="tx2"/>
                </a:solidFill>
              </a:rPr>
              <a:t>   </a:t>
            </a:r>
            <a:r>
              <a:rPr lang="en-US" sz="2900" b="1" dirty="0">
                <a:solidFill>
                  <a:schemeClr val="tx2"/>
                </a:solidFill>
              </a:rPr>
              <a:t>-</a:t>
            </a:r>
            <a:r>
              <a:rPr lang="en-US" sz="2900" dirty="0">
                <a:solidFill>
                  <a:schemeClr val="tx2"/>
                </a:solidFill>
              </a:rPr>
              <a:t>  </a:t>
            </a:r>
            <a:r>
              <a:rPr lang="en-US" sz="2900" b="1" dirty="0">
                <a:solidFill>
                  <a:schemeClr val="accent1"/>
                </a:solidFill>
              </a:rPr>
              <a:t>Overlying skin changes</a:t>
            </a:r>
            <a:r>
              <a:rPr lang="en-US" sz="2900" dirty="0">
                <a:solidFill>
                  <a:schemeClr val="tx2"/>
                </a:solidFill>
              </a:rPr>
              <a:t>: note any overlying skin changes such as erythema (e.g. inflammatory/infective etiology) or a punctum (a pore in the epidermis indicative of an underlying epidermoid cyst).</a:t>
            </a:r>
          </a:p>
          <a:p>
            <a:pPr marL="0" indent="0">
              <a:lnSpc>
                <a:spcPct val="120000"/>
              </a:lnSpc>
              <a:buNone/>
            </a:pPr>
            <a:r>
              <a:rPr lang="en-US" sz="2900" dirty="0">
                <a:solidFill>
                  <a:schemeClr val="tx2"/>
                </a:solidFill>
              </a:rPr>
              <a:t>   </a:t>
            </a:r>
            <a:r>
              <a:rPr lang="en-US" sz="2900" b="1" dirty="0">
                <a:solidFill>
                  <a:schemeClr val="tx2"/>
                </a:solidFill>
              </a:rPr>
              <a:t>-</a:t>
            </a:r>
            <a:r>
              <a:rPr lang="en-US" sz="2900" dirty="0">
                <a:solidFill>
                  <a:schemeClr val="tx2"/>
                </a:solidFill>
              </a:rPr>
              <a:t>  </a:t>
            </a:r>
            <a:r>
              <a:rPr lang="en-US" sz="2900" b="1" dirty="0" err="1">
                <a:solidFill>
                  <a:schemeClr val="accent1"/>
                </a:solidFill>
              </a:rPr>
              <a:t>Pulsatility</a:t>
            </a:r>
            <a:r>
              <a:rPr lang="en-US" sz="2900" dirty="0">
                <a:solidFill>
                  <a:schemeClr val="tx2"/>
                </a:solidFill>
              </a:rPr>
              <a:t>: suggests vascular origin (e.g. carotid body tumor, aneurysm).</a:t>
            </a:r>
          </a:p>
          <a:p>
            <a:pPr marL="0" indent="0">
              <a:lnSpc>
                <a:spcPct val="120000"/>
              </a:lnSpc>
              <a:buNone/>
            </a:pPr>
            <a:r>
              <a:rPr lang="en-US" sz="2900" dirty="0">
                <a:solidFill>
                  <a:schemeClr val="tx2"/>
                </a:solidFill>
              </a:rPr>
              <a:t>   </a:t>
            </a:r>
            <a:r>
              <a:rPr lang="en-US" sz="2900" b="1" dirty="0">
                <a:solidFill>
                  <a:schemeClr val="tx2"/>
                </a:solidFill>
              </a:rPr>
              <a:t>-</a:t>
            </a:r>
            <a:r>
              <a:rPr lang="en-US" sz="2900" dirty="0">
                <a:solidFill>
                  <a:schemeClr val="tx2"/>
                </a:solidFill>
              </a:rPr>
              <a:t>  </a:t>
            </a:r>
            <a:r>
              <a:rPr lang="en-US" sz="2900" b="1" dirty="0">
                <a:solidFill>
                  <a:schemeClr val="accent1"/>
                </a:solidFill>
              </a:rPr>
              <a:t>Tenderness</a:t>
            </a:r>
            <a:r>
              <a:rPr lang="en-US" sz="2900" dirty="0">
                <a:solidFill>
                  <a:schemeClr val="tx2"/>
                </a:solidFill>
              </a:rPr>
              <a:t>: may indicate infective and/or inflammatory etiology (e.g. ruptured epidermoid cyst, infected cyst).</a:t>
            </a:r>
          </a:p>
          <a:p>
            <a:pPr>
              <a:lnSpc>
                <a:spcPct val="120000"/>
              </a:lnSpc>
            </a:pPr>
            <a:endParaRPr lang="en-US" dirty="0">
              <a:solidFill>
                <a:schemeClr val="tx2"/>
              </a:solidFill>
            </a:endParaRPr>
          </a:p>
          <a:p>
            <a:pPr marL="0" indent="0">
              <a:lnSpc>
                <a:spcPct val="120000"/>
              </a:lnSpc>
              <a:buNone/>
            </a:pPr>
            <a:r>
              <a:rPr lang="en-US" sz="5100" b="1" dirty="0">
                <a:solidFill>
                  <a:srgbClr val="C00000"/>
                </a:solidFill>
              </a:rPr>
              <a:t>Other characteristics </a:t>
            </a:r>
            <a:r>
              <a:rPr lang="en-US" sz="5100" dirty="0">
                <a:solidFill>
                  <a:srgbClr val="C00000"/>
                </a:solidFill>
              </a:rPr>
              <a:t>of the lump may include:</a:t>
            </a:r>
          </a:p>
          <a:p>
            <a:pPr marL="0" indent="0">
              <a:lnSpc>
                <a:spcPct val="120000"/>
              </a:lnSpc>
              <a:buNone/>
            </a:pPr>
            <a:r>
              <a:rPr lang="en-US" dirty="0">
                <a:solidFill>
                  <a:schemeClr val="tx2"/>
                </a:solidFill>
              </a:rPr>
              <a:t>   </a:t>
            </a:r>
            <a:r>
              <a:rPr lang="en-US" sz="2900" dirty="0">
                <a:solidFill>
                  <a:schemeClr val="tx2"/>
                </a:solidFill>
              </a:rPr>
              <a:t>-  </a:t>
            </a:r>
            <a:r>
              <a:rPr lang="en-US" sz="2900" b="1" dirty="0">
                <a:solidFill>
                  <a:srgbClr val="C00000"/>
                </a:solidFill>
              </a:rPr>
              <a:t>Transillumination</a:t>
            </a:r>
            <a:r>
              <a:rPr lang="en-US" sz="2900" dirty="0">
                <a:solidFill>
                  <a:schemeClr val="tx2"/>
                </a:solidFill>
              </a:rPr>
              <a:t>: apply a light source to the lump, if it is illuminated it suggests the lump is fluid-filled (e.g. cystic hygroma).</a:t>
            </a:r>
          </a:p>
          <a:p>
            <a:pPr marL="0" indent="0">
              <a:lnSpc>
                <a:spcPct val="120000"/>
              </a:lnSpc>
              <a:buNone/>
            </a:pPr>
            <a:r>
              <a:rPr lang="en-US" sz="2900" dirty="0">
                <a:solidFill>
                  <a:schemeClr val="tx2"/>
                </a:solidFill>
              </a:rPr>
              <a:t>   -  </a:t>
            </a:r>
            <a:r>
              <a:rPr lang="en-US" sz="2900" b="1" dirty="0">
                <a:solidFill>
                  <a:srgbClr val="C00000"/>
                </a:solidFill>
              </a:rPr>
              <a:t>Vascular bruit</a:t>
            </a:r>
            <a:r>
              <a:rPr lang="en-US" sz="2900" dirty="0">
                <a:solidFill>
                  <a:schemeClr val="tx2"/>
                </a:solidFill>
              </a:rPr>
              <a:t>: auscultate the lump to listen for a bruit suggestive of vascular etiology (e.g. carotid artery aneurysm).</a:t>
            </a:r>
          </a:p>
        </p:txBody>
      </p:sp>
    </p:spTree>
    <p:extLst>
      <p:ext uri="{BB962C8B-B14F-4D97-AF65-F5344CB8AC3E}">
        <p14:creationId xmlns:p14="http://schemas.microsoft.com/office/powerpoint/2010/main" val="10058731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73E354-05B6-4F7C-9F50-77E15C0B3CF5}"/>
              </a:ext>
            </a:extLst>
          </p:cNvPr>
          <p:cNvSpPr>
            <a:spLocks noGrp="1"/>
          </p:cNvSpPr>
          <p:nvPr>
            <p:ph idx="1"/>
          </p:nvPr>
        </p:nvSpPr>
        <p:spPr>
          <a:xfrm>
            <a:off x="0" y="0"/>
            <a:ext cx="12192000" cy="6858000"/>
          </a:xfrm>
        </p:spPr>
        <p:txBody>
          <a:bodyPr>
            <a:normAutofit fontScale="85000" lnSpcReduction="20000"/>
          </a:bodyPr>
          <a:lstStyle/>
          <a:p>
            <a:pPr marL="0" indent="0">
              <a:buNone/>
            </a:pPr>
            <a:r>
              <a:rPr lang="en-US" b="1" dirty="0">
                <a:solidFill>
                  <a:schemeClr val="tx2"/>
                </a:solidFill>
              </a:rPr>
              <a:t>Making the diagnosis</a:t>
            </a:r>
          </a:p>
          <a:p>
            <a:pPr marL="0" indent="0">
              <a:buNone/>
            </a:pPr>
            <a:r>
              <a:rPr lang="en-US" dirty="0">
                <a:solidFill>
                  <a:schemeClr val="tx2"/>
                </a:solidFill>
              </a:rPr>
              <a:t>Working toward the diagnosis will involve clues from:</a:t>
            </a:r>
          </a:p>
          <a:p>
            <a:endParaRPr lang="en-US" dirty="0">
              <a:solidFill>
                <a:schemeClr val="tx2"/>
              </a:solidFill>
            </a:endParaRPr>
          </a:p>
          <a:p>
            <a:pPr marL="0" indent="0">
              <a:buNone/>
            </a:pPr>
            <a:r>
              <a:rPr lang="en-US" b="1" dirty="0">
                <a:solidFill>
                  <a:srgbClr val="C00000"/>
                </a:solidFill>
              </a:rPr>
              <a:t>Age</a:t>
            </a:r>
            <a:br>
              <a:rPr lang="en-US" dirty="0">
                <a:solidFill>
                  <a:srgbClr val="C00000"/>
                </a:solidFill>
              </a:rPr>
            </a:br>
            <a:r>
              <a:rPr lang="en-US" dirty="0">
                <a:solidFill>
                  <a:srgbClr val="C00000"/>
                </a:solidFill>
              </a:rPr>
              <a:t>- Neck lumps are more likely to be inflammatory than malignant in children and young people. </a:t>
            </a:r>
            <a:br>
              <a:rPr lang="en-US" dirty="0">
                <a:solidFill>
                  <a:srgbClr val="C00000"/>
                </a:solidFill>
              </a:rPr>
            </a:br>
            <a:r>
              <a:rPr lang="en-US" dirty="0">
                <a:solidFill>
                  <a:srgbClr val="C00000"/>
                </a:solidFill>
              </a:rPr>
              <a:t>- Branchial cysts are rare but usually present in late teens.</a:t>
            </a:r>
          </a:p>
          <a:p>
            <a:endParaRPr lang="en-US" dirty="0">
              <a:solidFill>
                <a:schemeClr val="tx2"/>
              </a:solidFill>
            </a:endParaRPr>
          </a:p>
          <a:p>
            <a:pPr marL="0" indent="0">
              <a:buNone/>
            </a:pPr>
            <a:r>
              <a:rPr lang="en-US" b="1" dirty="0">
                <a:solidFill>
                  <a:schemeClr val="accent2">
                    <a:lumMod val="75000"/>
                  </a:schemeClr>
                </a:solidFill>
              </a:rPr>
              <a:t>Onset</a:t>
            </a:r>
            <a:br>
              <a:rPr lang="en-US" dirty="0">
                <a:solidFill>
                  <a:schemeClr val="accent2">
                    <a:lumMod val="75000"/>
                  </a:schemeClr>
                </a:solidFill>
              </a:rPr>
            </a:br>
            <a:r>
              <a:rPr lang="en-US" dirty="0">
                <a:solidFill>
                  <a:schemeClr val="accent2">
                    <a:lumMod val="75000"/>
                  </a:schemeClr>
                </a:solidFill>
              </a:rPr>
              <a:t>- Inflammatory lumps usually arise suddenly and resolve within 2-6 weeks. </a:t>
            </a:r>
            <a:br>
              <a:rPr lang="en-US" dirty="0">
                <a:solidFill>
                  <a:schemeClr val="accent2">
                    <a:lumMod val="75000"/>
                  </a:schemeClr>
                </a:solidFill>
              </a:rPr>
            </a:br>
            <a:r>
              <a:rPr lang="en-US" dirty="0">
                <a:solidFill>
                  <a:schemeClr val="accent2">
                    <a:lumMod val="75000"/>
                  </a:schemeClr>
                </a:solidFill>
              </a:rPr>
              <a:t>- Progressive enlargement over a short time is more likely to be malignant. </a:t>
            </a:r>
            <a:br>
              <a:rPr lang="en-US" dirty="0">
                <a:solidFill>
                  <a:schemeClr val="accent2">
                    <a:lumMod val="75000"/>
                  </a:schemeClr>
                </a:solidFill>
              </a:rPr>
            </a:br>
            <a:r>
              <a:rPr lang="en-US" dirty="0">
                <a:solidFill>
                  <a:schemeClr val="accent2">
                    <a:lumMod val="75000"/>
                  </a:schemeClr>
                </a:solidFill>
              </a:rPr>
              <a:t>- A transient nature to the swelling and an association with eating suggest salivary gland blockage. </a:t>
            </a:r>
          </a:p>
          <a:p>
            <a:endParaRPr lang="en-US" dirty="0">
              <a:solidFill>
                <a:schemeClr val="tx2"/>
              </a:solidFill>
            </a:endParaRPr>
          </a:p>
          <a:p>
            <a:pPr marL="0" indent="0">
              <a:buNone/>
            </a:pPr>
            <a:r>
              <a:rPr lang="en-US" b="1" dirty="0">
                <a:solidFill>
                  <a:schemeClr val="accent4">
                    <a:lumMod val="75000"/>
                  </a:schemeClr>
                </a:solidFill>
              </a:rPr>
              <a:t>Consistency and mobility</a:t>
            </a:r>
            <a:br>
              <a:rPr lang="en-US" dirty="0">
                <a:solidFill>
                  <a:schemeClr val="accent4">
                    <a:lumMod val="75000"/>
                  </a:schemeClr>
                </a:solidFill>
              </a:rPr>
            </a:br>
            <a:r>
              <a:rPr lang="en-US" dirty="0">
                <a:solidFill>
                  <a:schemeClr val="accent4">
                    <a:lumMod val="75000"/>
                  </a:schemeClr>
                </a:solidFill>
              </a:rPr>
              <a:t>- A hard mass is more likely to be malignant. </a:t>
            </a:r>
            <a:br>
              <a:rPr lang="en-US" dirty="0">
                <a:solidFill>
                  <a:schemeClr val="accent4">
                    <a:lumMod val="75000"/>
                  </a:schemeClr>
                </a:solidFill>
              </a:rPr>
            </a:br>
            <a:r>
              <a:rPr lang="en-US" dirty="0">
                <a:solidFill>
                  <a:schemeClr val="accent4">
                    <a:lumMod val="75000"/>
                  </a:schemeClr>
                </a:solidFill>
              </a:rPr>
              <a:t>- Congenital masses are usually smooth and mobile. </a:t>
            </a:r>
            <a:br>
              <a:rPr lang="en-US" dirty="0">
                <a:solidFill>
                  <a:schemeClr val="accent4">
                    <a:lumMod val="75000"/>
                  </a:schemeClr>
                </a:solidFill>
              </a:rPr>
            </a:br>
            <a:r>
              <a:rPr lang="en-US" dirty="0">
                <a:solidFill>
                  <a:schemeClr val="accent4">
                    <a:lumMod val="75000"/>
                  </a:schemeClr>
                </a:solidFill>
              </a:rPr>
              <a:t>- Reactive lymph nodes are mobile. </a:t>
            </a:r>
            <a:br>
              <a:rPr lang="en-US" dirty="0">
                <a:solidFill>
                  <a:schemeClr val="accent4">
                    <a:lumMod val="75000"/>
                  </a:schemeClr>
                </a:solidFill>
              </a:rPr>
            </a:br>
            <a:r>
              <a:rPr lang="en-US" dirty="0">
                <a:solidFill>
                  <a:schemeClr val="accent4">
                    <a:lumMod val="75000"/>
                  </a:schemeClr>
                </a:solidFill>
              </a:rPr>
              <a:t>- Thyroid gland swellings and thyroglossal cysts move on swallowing, and a thyroglossal cyst moves when the tongue is moved outwards.</a:t>
            </a:r>
            <a:br>
              <a:rPr lang="en-US" dirty="0">
                <a:solidFill>
                  <a:schemeClr val="accent4">
                    <a:lumMod val="75000"/>
                  </a:schemeClr>
                </a:solidFill>
              </a:rPr>
            </a:br>
            <a:r>
              <a:rPr lang="en-US" dirty="0">
                <a:solidFill>
                  <a:schemeClr val="accent4">
                    <a:lumMod val="75000"/>
                  </a:schemeClr>
                </a:solidFill>
              </a:rPr>
              <a:t>- A fluctuant mass suggests a cystic nature. </a:t>
            </a:r>
            <a:br>
              <a:rPr lang="en-US" dirty="0">
                <a:solidFill>
                  <a:schemeClr val="accent4">
                    <a:lumMod val="75000"/>
                  </a:schemeClr>
                </a:solidFill>
              </a:rPr>
            </a:br>
            <a:r>
              <a:rPr lang="en-US" dirty="0">
                <a:solidFill>
                  <a:schemeClr val="accent4">
                    <a:lumMod val="75000"/>
                  </a:schemeClr>
                </a:solidFill>
              </a:rPr>
              <a:t>- Tenderness suggests infection. </a:t>
            </a:r>
          </a:p>
        </p:txBody>
      </p:sp>
    </p:spTree>
    <p:extLst>
      <p:ext uri="{BB962C8B-B14F-4D97-AF65-F5344CB8AC3E}">
        <p14:creationId xmlns:p14="http://schemas.microsoft.com/office/powerpoint/2010/main" val="7070717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CDA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82C6F-9F39-4752-ADDB-E6AE5B2A4264}"/>
              </a:ext>
            </a:extLst>
          </p:cNvPr>
          <p:cNvSpPr>
            <a:spLocks noGrp="1"/>
          </p:cNvSpPr>
          <p:nvPr>
            <p:ph type="title"/>
          </p:nvPr>
        </p:nvSpPr>
        <p:spPr>
          <a:xfrm>
            <a:off x="1018644" y="309473"/>
            <a:ext cx="9404723" cy="924526"/>
          </a:xfrm>
        </p:spPr>
        <p:txBody>
          <a:bodyPr/>
          <a:lstStyle/>
          <a:p>
            <a:pPr algn="ctr"/>
            <a:r>
              <a:rPr lang="en-US" b="1" dirty="0">
                <a:solidFill>
                  <a:schemeClr val="tx2"/>
                </a:solidFill>
                <a:latin typeface="+mn-lt"/>
              </a:rPr>
              <a:t>APPROACH TO CERVICAL LUMPS</a:t>
            </a:r>
          </a:p>
        </p:txBody>
      </p:sp>
      <p:sp>
        <p:nvSpPr>
          <p:cNvPr id="3" name="Content Placeholder 2">
            <a:extLst>
              <a:ext uri="{FF2B5EF4-FFF2-40B4-BE49-F238E27FC236}">
                <a16:creationId xmlns:a16="http://schemas.microsoft.com/office/drawing/2014/main" id="{0F251827-258B-4FE3-AABD-BB18B8A5F442}"/>
              </a:ext>
            </a:extLst>
          </p:cNvPr>
          <p:cNvSpPr>
            <a:spLocks noGrp="1"/>
          </p:cNvSpPr>
          <p:nvPr>
            <p:ph idx="1"/>
          </p:nvPr>
        </p:nvSpPr>
        <p:spPr>
          <a:xfrm>
            <a:off x="1018644" y="1479717"/>
            <a:ext cx="4840289" cy="4606547"/>
          </a:xfrm>
        </p:spPr>
        <p:txBody>
          <a:bodyPr>
            <a:normAutofit fontScale="92500" lnSpcReduction="10000"/>
          </a:bodyPr>
          <a:lstStyle/>
          <a:p>
            <a:r>
              <a:rPr lang="en-US" b="1" dirty="0">
                <a:solidFill>
                  <a:srgbClr val="C00000"/>
                </a:solidFill>
              </a:rPr>
              <a:t>Anatomical Approach:</a:t>
            </a:r>
            <a:r>
              <a:rPr lang="en-US" dirty="0">
                <a:solidFill>
                  <a:srgbClr val="C00000"/>
                </a:solidFill>
              </a:rPr>
              <a:t> </a:t>
            </a:r>
          </a:p>
          <a:p>
            <a:pPr marL="0" indent="0">
              <a:buNone/>
            </a:pPr>
            <a:r>
              <a:rPr lang="en-US" dirty="0">
                <a:solidFill>
                  <a:schemeClr val="tx2"/>
                </a:solidFill>
              </a:rPr>
              <a:t>- Midline &amp; lateral lumps.</a:t>
            </a:r>
          </a:p>
          <a:p>
            <a:pPr marL="0" indent="0">
              <a:buNone/>
            </a:pPr>
            <a:r>
              <a:rPr lang="en-US" dirty="0">
                <a:solidFill>
                  <a:schemeClr val="tx2"/>
                </a:solidFill>
              </a:rPr>
              <a:t>- Triangles of the neck.</a:t>
            </a:r>
          </a:p>
          <a:p>
            <a:pPr marL="0" indent="0">
              <a:buNone/>
            </a:pPr>
            <a:r>
              <a:rPr lang="en-US" dirty="0">
                <a:solidFill>
                  <a:schemeClr val="tx2"/>
                </a:solidFill>
              </a:rPr>
              <a:t>- Sites of lymph nodes.</a:t>
            </a:r>
          </a:p>
          <a:p>
            <a:pPr marL="0" indent="0">
              <a:buNone/>
            </a:pPr>
            <a:r>
              <a:rPr lang="en-US" dirty="0">
                <a:solidFill>
                  <a:schemeClr val="tx2"/>
                </a:solidFill>
              </a:rPr>
              <a:t>- Anatomical layers.</a:t>
            </a:r>
          </a:p>
          <a:p>
            <a:endParaRPr lang="en-US" b="1" i="1" dirty="0">
              <a:solidFill>
                <a:schemeClr val="tx2"/>
              </a:solidFill>
            </a:endParaRPr>
          </a:p>
          <a:p>
            <a:r>
              <a:rPr lang="en-US" b="1" dirty="0">
                <a:solidFill>
                  <a:srgbClr val="002060"/>
                </a:solidFill>
              </a:rPr>
              <a:t>Clinical Approach: </a:t>
            </a:r>
          </a:p>
          <a:p>
            <a:pPr marL="0" indent="0">
              <a:buNone/>
            </a:pPr>
            <a:r>
              <a:rPr lang="en-US" dirty="0">
                <a:solidFill>
                  <a:schemeClr val="tx2"/>
                </a:solidFill>
              </a:rPr>
              <a:t>- History.</a:t>
            </a:r>
          </a:p>
          <a:p>
            <a:pPr marL="0" indent="0">
              <a:buNone/>
            </a:pPr>
            <a:r>
              <a:rPr lang="en-US" dirty="0">
                <a:solidFill>
                  <a:schemeClr val="tx2"/>
                </a:solidFill>
              </a:rPr>
              <a:t>- Examination.</a:t>
            </a:r>
          </a:p>
          <a:p>
            <a:pPr marL="0" indent="0">
              <a:buNone/>
            </a:pPr>
            <a:r>
              <a:rPr lang="en-US" dirty="0">
                <a:solidFill>
                  <a:schemeClr val="tx2"/>
                </a:solidFill>
              </a:rPr>
              <a:t>- Investigations.</a:t>
            </a:r>
          </a:p>
        </p:txBody>
      </p:sp>
      <p:pic>
        <p:nvPicPr>
          <p:cNvPr id="4" name="Picture 3">
            <a:extLst>
              <a:ext uri="{FF2B5EF4-FFF2-40B4-BE49-F238E27FC236}">
                <a16:creationId xmlns:a16="http://schemas.microsoft.com/office/drawing/2014/main" id="{71A4FFF2-467A-4E04-98BA-6232924EDE3A}"/>
              </a:ext>
            </a:extLst>
          </p:cNvPr>
          <p:cNvPicPr>
            <a:picLocks noChangeAspect="1"/>
          </p:cNvPicPr>
          <p:nvPr/>
        </p:nvPicPr>
        <p:blipFill>
          <a:blip r:embed="rId2"/>
          <a:stretch>
            <a:fillRect/>
          </a:stretch>
        </p:blipFill>
        <p:spPr>
          <a:xfrm>
            <a:off x="7044232" y="1320118"/>
            <a:ext cx="4343614" cy="4925747"/>
          </a:xfrm>
          <a:prstGeom prst="rect">
            <a:avLst/>
          </a:prstGeom>
        </p:spPr>
      </p:pic>
    </p:spTree>
    <p:extLst>
      <p:ext uri="{BB962C8B-B14F-4D97-AF65-F5344CB8AC3E}">
        <p14:creationId xmlns:p14="http://schemas.microsoft.com/office/powerpoint/2010/main" val="36855454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1FB05F-9155-4867-B597-A1FFAD4F29F2}"/>
              </a:ext>
            </a:extLst>
          </p:cNvPr>
          <p:cNvSpPr>
            <a:spLocks noGrp="1"/>
          </p:cNvSpPr>
          <p:nvPr>
            <p:ph idx="1"/>
          </p:nvPr>
        </p:nvSpPr>
        <p:spPr>
          <a:xfrm>
            <a:off x="0" y="0"/>
            <a:ext cx="12192000" cy="6000043"/>
          </a:xfrm>
        </p:spPr>
        <p:txBody>
          <a:bodyPr>
            <a:normAutofit/>
          </a:bodyPr>
          <a:lstStyle/>
          <a:p>
            <a:pPr marL="0" indent="0">
              <a:buNone/>
            </a:pPr>
            <a:r>
              <a:rPr lang="en-US" b="1" dirty="0">
                <a:solidFill>
                  <a:schemeClr val="accent6"/>
                </a:solidFill>
              </a:rPr>
              <a:t>Location</a:t>
            </a:r>
            <a:br>
              <a:rPr lang="en-US" dirty="0">
                <a:solidFill>
                  <a:schemeClr val="accent6"/>
                </a:solidFill>
              </a:rPr>
            </a:br>
            <a:r>
              <a:rPr lang="en-US" sz="2400" b="1" dirty="0">
                <a:solidFill>
                  <a:schemeClr val="accent6"/>
                </a:solidFill>
              </a:rPr>
              <a:t>-</a:t>
            </a:r>
            <a:r>
              <a:rPr lang="en-US" sz="2400" dirty="0">
                <a:solidFill>
                  <a:schemeClr val="accent6"/>
                </a:solidFill>
              </a:rPr>
              <a:t> Midline lumps are likely to be thyroid in origin or thyroglossal/dermoid cysts.</a:t>
            </a:r>
            <a:br>
              <a:rPr lang="en-US" sz="2400" dirty="0">
                <a:solidFill>
                  <a:schemeClr val="accent6"/>
                </a:solidFill>
              </a:rPr>
            </a:br>
            <a:r>
              <a:rPr lang="en-US" sz="2400" b="1" dirty="0">
                <a:solidFill>
                  <a:schemeClr val="accent6"/>
                </a:solidFill>
              </a:rPr>
              <a:t>-</a:t>
            </a:r>
            <a:r>
              <a:rPr lang="en-US" sz="2400" dirty="0">
                <a:solidFill>
                  <a:schemeClr val="accent6"/>
                </a:solidFill>
              </a:rPr>
              <a:t> Posterior triangle lumps are most commonly lymph nodes, although lymph nodes are a common cause of swellings in all areas of the neck. </a:t>
            </a:r>
            <a:br>
              <a:rPr lang="en-US" sz="2400" dirty="0">
                <a:solidFill>
                  <a:schemeClr val="accent6"/>
                </a:solidFill>
              </a:rPr>
            </a:br>
            <a:r>
              <a:rPr lang="en-US" sz="2400" b="1" dirty="0">
                <a:solidFill>
                  <a:schemeClr val="accent6"/>
                </a:solidFill>
              </a:rPr>
              <a:t>-</a:t>
            </a:r>
            <a:r>
              <a:rPr lang="en-US" sz="2400" dirty="0">
                <a:solidFill>
                  <a:schemeClr val="accent6"/>
                </a:solidFill>
              </a:rPr>
              <a:t> Bilateral swellings (tender) crossing the mandibular angle are likely to be parotid infection (mumps). </a:t>
            </a:r>
            <a:br>
              <a:rPr lang="en-US" sz="2400" dirty="0">
                <a:solidFill>
                  <a:schemeClr val="accent6"/>
                </a:solidFill>
              </a:rPr>
            </a:br>
            <a:r>
              <a:rPr lang="en-US" sz="2400" b="1" dirty="0">
                <a:solidFill>
                  <a:schemeClr val="accent6"/>
                </a:solidFill>
              </a:rPr>
              <a:t>-</a:t>
            </a:r>
            <a:r>
              <a:rPr lang="en-US" sz="2400" dirty="0">
                <a:solidFill>
                  <a:schemeClr val="accent6"/>
                </a:solidFill>
              </a:rPr>
              <a:t> Submandibular swellings may be related to the submandibular gland.</a:t>
            </a:r>
            <a:br>
              <a:rPr lang="en-US" sz="2400" dirty="0">
                <a:solidFill>
                  <a:schemeClr val="accent6"/>
                </a:solidFill>
              </a:rPr>
            </a:br>
            <a:r>
              <a:rPr lang="en-US" sz="2400" b="1" dirty="0">
                <a:solidFill>
                  <a:schemeClr val="accent6"/>
                </a:solidFill>
              </a:rPr>
              <a:t>-</a:t>
            </a:r>
            <a:r>
              <a:rPr lang="en-US" sz="2400" dirty="0">
                <a:solidFill>
                  <a:schemeClr val="accent6"/>
                </a:solidFill>
              </a:rPr>
              <a:t> A lump in the left supraclavicular fossa (a Virchow's node) may indicate an infraclavicular metastatic malignancy such as lung or upper gastrointestinal tumors</a:t>
            </a:r>
            <a:r>
              <a:rPr lang="en-US" dirty="0">
                <a:solidFill>
                  <a:schemeClr val="accent6"/>
                </a:solidFill>
              </a:rPr>
              <a:t>.</a:t>
            </a:r>
            <a:endParaRPr lang="en-US" dirty="0"/>
          </a:p>
          <a:p>
            <a:pPr marL="0" indent="0">
              <a:buNone/>
            </a:pPr>
            <a:r>
              <a:rPr lang="en-US" b="1" dirty="0">
                <a:solidFill>
                  <a:schemeClr val="accent1"/>
                </a:solidFill>
              </a:rPr>
              <a:t>Associated symptoms</a:t>
            </a:r>
            <a:br>
              <a:rPr lang="en-US" dirty="0">
                <a:solidFill>
                  <a:schemeClr val="accent1"/>
                </a:solidFill>
              </a:rPr>
            </a:br>
            <a:r>
              <a:rPr lang="en-US" sz="2400" b="1" dirty="0">
                <a:solidFill>
                  <a:schemeClr val="accent1"/>
                </a:solidFill>
              </a:rPr>
              <a:t>-</a:t>
            </a:r>
            <a:r>
              <a:rPr lang="en-US" sz="2400" dirty="0">
                <a:solidFill>
                  <a:schemeClr val="accent1"/>
                </a:solidFill>
              </a:rPr>
              <a:t> Red flags suggestive of hematological malignancy include night sweats, weight loss, pruritus, fever, bruising, breathlessness, fatigue, etc.</a:t>
            </a:r>
          </a:p>
        </p:txBody>
      </p:sp>
    </p:spTree>
    <p:extLst>
      <p:ext uri="{BB962C8B-B14F-4D97-AF65-F5344CB8AC3E}">
        <p14:creationId xmlns:p14="http://schemas.microsoft.com/office/powerpoint/2010/main" val="8060288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8C6A-79DE-8C47-9BBF-DFB4B2530480}"/>
              </a:ext>
            </a:extLst>
          </p:cNvPr>
          <p:cNvSpPr>
            <a:spLocks noGrp="1"/>
          </p:cNvSpPr>
          <p:nvPr>
            <p:ph type="title"/>
          </p:nvPr>
        </p:nvSpPr>
        <p:spPr/>
        <p:txBody>
          <a:bodyPr/>
          <a:lstStyle/>
          <a:p>
            <a:r>
              <a:rPr kumimoji="0" lang="en-GB" sz="4400" b="1" i="0" u="none" strike="noStrike" kern="1200" cap="none" spc="0" normalizeH="0" baseline="0" noProof="0" dirty="0">
                <a:ln>
                  <a:noFill/>
                </a:ln>
                <a:solidFill>
                  <a:schemeClr val="tx2"/>
                </a:solidFill>
                <a:effectLst/>
                <a:uLnTx/>
                <a:uFillTx/>
                <a:latin typeface="Calibri" panose="020F0502020204030204"/>
                <a:ea typeface="+mn-ea"/>
                <a:cs typeface="+mn-cs"/>
              </a:rPr>
              <a:t>This is a video concluding the neck examination</a:t>
            </a:r>
            <a:endParaRPr lang="en-US" dirty="0"/>
          </a:p>
        </p:txBody>
      </p:sp>
      <p:pic>
        <p:nvPicPr>
          <p:cNvPr id="7" name="Online Media 3" descr="Neck lump examination - OSCE Guide (New Version)">
            <a:hlinkClick r:id="" action="ppaction://media"/>
            <a:extLst>
              <a:ext uri="{FF2B5EF4-FFF2-40B4-BE49-F238E27FC236}">
                <a16:creationId xmlns:a16="http://schemas.microsoft.com/office/drawing/2014/main" id="{272BC0F9-86A8-4626-9471-2F071F3A8796}"/>
              </a:ext>
            </a:extLst>
          </p:cNvPr>
          <p:cNvPicPr>
            <a:picLocks noGrp="1" noRot="1" noChangeAspect="1"/>
          </p:cNvPicPr>
          <p:nvPr>
            <p:ph idx="1"/>
            <a:videoFile r:link="rId1"/>
          </p:nvPr>
        </p:nvPicPr>
        <p:blipFill>
          <a:blip r:embed="rId3"/>
          <a:stretch>
            <a:fillRect/>
          </a:stretch>
        </p:blipFill>
        <p:spPr>
          <a:xfrm>
            <a:off x="593387" y="1650782"/>
            <a:ext cx="10661515" cy="4842093"/>
          </a:xfrm>
          <a:prstGeom prst="rect">
            <a:avLst/>
          </a:prstGeom>
        </p:spPr>
      </p:pic>
    </p:spTree>
    <p:extLst>
      <p:ext uri="{BB962C8B-B14F-4D97-AF65-F5344CB8AC3E}">
        <p14:creationId xmlns:p14="http://schemas.microsoft.com/office/powerpoint/2010/main" val="3474594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4BC99CB9-DDAD-44A2-8A1C-E3AF4E72DF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64053CBF-3932-45FF-8285-EE5146085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6" name="Group 25">
            <a:extLst>
              <a:ext uri="{FF2B5EF4-FFF2-40B4-BE49-F238E27FC236}">
                <a16:creationId xmlns:a16="http://schemas.microsoft.com/office/drawing/2014/main" id="{2E751C04-BEA6-446B-A678-9C74819EBD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8167"/>
            <a:ext cx="4834070" cy="2488150"/>
            <a:chOff x="6867015" y="-1"/>
            <a:chExt cx="5324985" cy="3251912"/>
          </a:xfrm>
          <a:solidFill>
            <a:schemeClr val="bg1">
              <a:alpha val="30000"/>
            </a:schemeClr>
          </a:solidFill>
        </p:grpSpPr>
        <p:sp>
          <p:nvSpPr>
            <p:cNvPr id="27" name="Freeform: Shape 26">
              <a:extLst>
                <a:ext uri="{FF2B5EF4-FFF2-40B4-BE49-F238E27FC236}">
                  <a16:creationId xmlns:a16="http://schemas.microsoft.com/office/drawing/2014/main" id="{2625A013-D9BE-43C4-AF21-6F2B003EFB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F7875715-EC2E-457F-851D-F6C817685F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F7E41CC6-0C83-40EE-80BB-79394D9E9B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00603498-5DFE-4D26-BFB5-C9269C9BD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CD3B4458-7C67-48BC-810F-310EFE43041F}"/>
              </a:ext>
            </a:extLst>
          </p:cNvPr>
          <p:cNvSpPr>
            <a:spLocks noGrp="1"/>
          </p:cNvSpPr>
          <p:nvPr>
            <p:ph type="title"/>
          </p:nvPr>
        </p:nvSpPr>
        <p:spPr>
          <a:xfrm>
            <a:off x="2524148" y="1763022"/>
            <a:ext cx="6928876" cy="3396601"/>
          </a:xfrm>
        </p:spPr>
        <p:txBody>
          <a:bodyPr vert="horz" lIns="91440" tIns="45720" rIns="91440" bIns="45720" rtlCol="0" anchor="ctr">
            <a:noAutofit/>
          </a:bodyPr>
          <a:lstStyle/>
          <a:p>
            <a:pPr algn="ctr"/>
            <a:r>
              <a:rPr lang="en-US" sz="6600" b="1" i="1" dirty="0">
                <a:solidFill>
                  <a:schemeClr val="tx2"/>
                </a:solidFill>
              </a:rPr>
              <a:t>INVESTIGATIONS</a:t>
            </a:r>
            <a:endParaRPr lang="en-US" sz="6600" b="1" i="1" kern="1200" dirty="0">
              <a:solidFill>
                <a:schemeClr val="tx2"/>
              </a:solidFill>
              <a:latin typeface="+mj-lt"/>
              <a:ea typeface="+mj-ea"/>
              <a:cs typeface="+mj-cs"/>
            </a:endParaRPr>
          </a:p>
        </p:txBody>
      </p:sp>
      <p:grpSp>
        <p:nvGrpSpPr>
          <p:cNvPr id="32" name="Group 31">
            <a:extLst>
              <a:ext uri="{FF2B5EF4-FFF2-40B4-BE49-F238E27FC236}">
                <a16:creationId xmlns:a16="http://schemas.microsoft.com/office/drawing/2014/main" id="{B63ACBA3-DEFD-4C6D-BBA0-64468FA99C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33" name="Freeform: Shape 32">
              <a:extLst>
                <a:ext uri="{FF2B5EF4-FFF2-40B4-BE49-F238E27FC236}">
                  <a16:creationId xmlns:a16="http://schemas.microsoft.com/office/drawing/2014/main" id="{62F7819D-2B89-4D80-A1C3-8B318116BA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B7065990-2350-41B3-858B-20EF8744F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58DA7EC7-CAA0-4665-AA29-BFBA806ECA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B1132A14-489F-4CED-B626-2A1711C987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274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8067B3-D4F7-45D5-9E78-02F3F7F794F0}"/>
              </a:ext>
            </a:extLst>
          </p:cNvPr>
          <p:cNvSpPr>
            <a:spLocks noGrp="1"/>
          </p:cNvSpPr>
          <p:nvPr>
            <p:ph idx="1"/>
          </p:nvPr>
        </p:nvSpPr>
        <p:spPr>
          <a:xfrm>
            <a:off x="0" y="0"/>
            <a:ext cx="12192000" cy="6592711"/>
          </a:xfrm>
        </p:spPr>
        <p:txBody>
          <a:bodyPr>
            <a:normAutofit/>
          </a:bodyPr>
          <a:lstStyle/>
          <a:p>
            <a:pPr marL="0" indent="0">
              <a:buNone/>
            </a:pPr>
            <a:r>
              <a:rPr lang="en-US" sz="3600" b="1" dirty="0">
                <a:solidFill>
                  <a:schemeClr val="tx2"/>
                </a:solidFill>
              </a:rPr>
              <a:t>Investigations</a:t>
            </a:r>
            <a:r>
              <a:rPr lang="en-US" sz="3300" b="1" dirty="0">
                <a:solidFill>
                  <a:schemeClr val="tx2"/>
                </a:solidFill>
              </a:rPr>
              <a:t>:</a:t>
            </a:r>
            <a:endParaRPr lang="en-US" dirty="0">
              <a:solidFill>
                <a:schemeClr val="tx2"/>
              </a:solidFill>
            </a:endParaRPr>
          </a:p>
          <a:p>
            <a:pPr marL="0" indent="0">
              <a:buNone/>
            </a:pPr>
            <a:r>
              <a:rPr lang="en-US" sz="2200" dirty="0">
                <a:solidFill>
                  <a:schemeClr val="tx2"/>
                </a:solidFill>
              </a:rPr>
              <a:t>Investigations will be guided by clinical assessment but may include:</a:t>
            </a:r>
          </a:p>
          <a:p>
            <a:pPr marL="0" indent="0">
              <a:buNone/>
            </a:pPr>
            <a:r>
              <a:rPr lang="en-US" sz="2200" b="1" dirty="0">
                <a:solidFill>
                  <a:schemeClr val="tx2"/>
                </a:solidFill>
              </a:rPr>
              <a:t>-</a:t>
            </a:r>
            <a:r>
              <a:rPr lang="en-US" sz="2200" dirty="0">
                <a:solidFill>
                  <a:schemeClr val="tx2"/>
                </a:solidFill>
              </a:rPr>
              <a:t>  </a:t>
            </a:r>
            <a:r>
              <a:rPr lang="en-US" sz="2200" b="1" dirty="0">
                <a:solidFill>
                  <a:srgbClr val="002060"/>
                </a:solidFill>
              </a:rPr>
              <a:t>FBC</a:t>
            </a:r>
            <a:r>
              <a:rPr lang="en-US" sz="2200" dirty="0">
                <a:solidFill>
                  <a:schemeClr val="tx2"/>
                </a:solidFill>
              </a:rPr>
              <a:t> and </a:t>
            </a:r>
            <a:r>
              <a:rPr lang="en-US" sz="2200" b="1" dirty="0">
                <a:solidFill>
                  <a:srgbClr val="002060"/>
                </a:solidFill>
              </a:rPr>
              <a:t>ESR</a:t>
            </a:r>
            <a:r>
              <a:rPr lang="en-US" sz="2200" dirty="0">
                <a:solidFill>
                  <a:schemeClr val="tx2"/>
                </a:solidFill>
              </a:rPr>
              <a:t> (within 48 hours if generalized lymphadenopathy to exclude leukemia).</a:t>
            </a:r>
          </a:p>
          <a:p>
            <a:pPr marL="0" indent="0">
              <a:buNone/>
            </a:pPr>
            <a:r>
              <a:rPr lang="en-US" sz="2200" b="1" dirty="0">
                <a:solidFill>
                  <a:schemeClr val="tx2"/>
                </a:solidFill>
              </a:rPr>
              <a:t>-</a:t>
            </a:r>
            <a:r>
              <a:rPr lang="en-US" sz="2200" dirty="0">
                <a:solidFill>
                  <a:schemeClr val="tx2"/>
                </a:solidFill>
              </a:rPr>
              <a:t>  </a:t>
            </a:r>
            <a:r>
              <a:rPr lang="en-US" sz="2200" b="1" dirty="0">
                <a:solidFill>
                  <a:srgbClr val="002060"/>
                </a:solidFill>
              </a:rPr>
              <a:t>TFTs.</a:t>
            </a:r>
          </a:p>
          <a:p>
            <a:pPr marL="0" indent="0">
              <a:buNone/>
            </a:pPr>
            <a:r>
              <a:rPr lang="en-US" sz="2200" b="1" dirty="0">
                <a:solidFill>
                  <a:schemeClr val="tx2"/>
                </a:solidFill>
              </a:rPr>
              <a:t>-</a:t>
            </a:r>
            <a:r>
              <a:rPr lang="en-US" sz="2200" dirty="0">
                <a:solidFill>
                  <a:schemeClr val="tx2"/>
                </a:solidFill>
              </a:rPr>
              <a:t>  </a:t>
            </a:r>
            <a:r>
              <a:rPr lang="en-US" sz="2200" b="1" dirty="0">
                <a:solidFill>
                  <a:srgbClr val="002060"/>
                </a:solidFill>
              </a:rPr>
              <a:t>Viral serology</a:t>
            </a:r>
            <a:r>
              <a:rPr lang="en-US" sz="2200" dirty="0">
                <a:solidFill>
                  <a:schemeClr val="tx2"/>
                </a:solidFill>
              </a:rPr>
              <a:t> - e.g. EBV, cytomegalovirus, toxoplasmosis.</a:t>
            </a:r>
          </a:p>
          <a:p>
            <a:pPr marL="0" indent="0">
              <a:buNone/>
            </a:pPr>
            <a:r>
              <a:rPr lang="en-US" sz="2200" b="1" dirty="0">
                <a:solidFill>
                  <a:schemeClr val="tx2"/>
                </a:solidFill>
              </a:rPr>
              <a:t>-</a:t>
            </a:r>
            <a:r>
              <a:rPr lang="en-US" sz="2200" dirty="0">
                <a:solidFill>
                  <a:schemeClr val="tx2"/>
                </a:solidFill>
              </a:rPr>
              <a:t>  </a:t>
            </a:r>
            <a:r>
              <a:rPr lang="en-US" sz="2200" b="1" dirty="0">
                <a:solidFill>
                  <a:srgbClr val="002060"/>
                </a:solidFill>
              </a:rPr>
              <a:t>Throat swab.</a:t>
            </a:r>
          </a:p>
          <a:p>
            <a:pPr marL="0" indent="0">
              <a:buNone/>
            </a:pPr>
            <a:r>
              <a:rPr lang="en-US" sz="2200" b="1" dirty="0">
                <a:solidFill>
                  <a:schemeClr val="tx2"/>
                </a:solidFill>
              </a:rPr>
              <a:t>-</a:t>
            </a:r>
            <a:r>
              <a:rPr lang="en-US" sz="2200" dirty="0">
                <a:solidFill>
                  <a:schemeClr val="tx2"/>
                </a:solidFill>
              </a:rPr>
              <a:t> </a:t>
            </a:r>
            <a:r>
              <a:rPr lang="en-US" sz="2200" b="1" dirty="0">
                <a:solidFill>
                  <a:srgbClr val="002060"/>
                </a:solidFill>
              </a:rPr>
              <a:t>CXR</a:t>
            </a:r>
            <a:r>
              <a:rPr lang="en-US" sz="2200" dirty="0">
                <a:solidFill>
                  <a:schemeClr val="tx2"/>
                </a:solidFill>
              </a:rPr>
              <a:t> (within two weeks for supraclavicular lymph node swelling or persistent cervical node in a person over 40 years old).</a:t>
            </a:r>
          </a:p>
          <a:p>
            <a:pPr marL="0" indent="0">
              <a:buNone/>
            </a:pPr>
            <a:r>
              <a:rPr lang="en-US" sz="2200" b="1" dirty="0">
                <a:solidFill>
                  <a:schemeClr val="tx2"/>
                </a:solidFill>
              </a:rPr>
              <a:t>-</a:t>
            </a:r>
            <a:r>
              <a:rPr lang="en-US" sz="2200" dirty="0">
                <a:solidFill>
                  <a:schemeClr val="tx2"/>
                </a:solidFill>
              </a:rPr>
              <a:t>  </a:t>
            </a:r>
            <a:r>
              <a:rPr lang="en-US" sz="2200" b="1" dirty="0">
                <a:solidFill>
                  <a:srgbClr val="002060"/>
                </a:solidFill>
              </a:rPr>
              <a:t>Ultrasound scan</a:t>
            </a:r>
            <a:r>
              <a:rPr lang="en-US" sz="2200" dirty="0">
                <a:solidFill>
                  <a:schemeClr val="tx2"/>
                </a:solidFill>
              </a:rPr>
              <a:t> - for thyroid swellings and as a first-line imaging option where diagnosis is unclear, with or without a view to ultrasound-guided fine-needle aspiration biopsy.</a:t>
            </a:r>
          </a:p>
          <a:p>
            <a:pPr marL="0" indent="0">
              <a:buNone/>
            </a:pPr>
            <a:r>
              <a:rPr lang="en-US" sz="2200" b="1" dirty="0">
                <a:solidFill>
                  <a:schemeClr val="tx2"/>
                </a:solidFill>
              </a:rPr>
              <a:t>-</a:t>
            </a:r>
            <a:r>
              <a:rPr lang="en-US" sz="2200" dirty="0">
                <a:solidFill>
                  <a:schemeClr val="tx2"/>
                </a:solidFill>
              </a:rPr>
              <a:t>  </a:t>
            </a:r>
            <a:r>
              <a:rPr lang="en-US" sz="2200" b="1" dirty="0">
                <a:solidFill>
                  <a:srgbClr val="002060"/>
                </a:solidFill>
              </a:rPr>
              <a:t>Radionucleotide scanning</a:t>
            </a:r>
            <a:r>
              <a:rPr lang="en-US" sz="2200" dirty="0">
                <a:solidFill>
                  <a:schemeClr val="tx2"/>
                </a:solidFill>
              </a:rPr>
              <a:t> (if masses of parathyroid or thyroid glands).</a:t>
            </a:r>
          </a:p>
          <a:p>
            <a:pPr marL="0" indent="0">
              <a:buNone/>
            </a:pPr>
            <a:r>
              <a:rPr lang="en-US" sz="2200" b="1" dirty="0">
                <a:solidFill>
                  <a:schemeClr val="tx2"/>
                </a:solidFill>
              </a:rPr>
              <a:t>-</a:t>
            </a:r>
            <a:r>
              <a:rPr lang="en-US" sz="2200" dirty="0">
                <a:solidFill>
                  <a:schemeClr val="tx2"/>
                </a:solidFill>
              </a:rPr>
              <a:t>  </a:t>
            </a:r>
            <a:r>
              <a:rPr lang="en-US" sz="2200" b="1" dirty="0">
                <a:solidFill>
                  <a:srgbClr val="002060"/>
                </a:solidFill>
              </a:rPr>
              <a:t>CT or MRI scan.</a:t>
            </a:r>
          </a:p>
        </p:txBody>
      </p:sp>
      <p:pic>
        <p:nvPicPr>
          <p:cNvPr id="4" name="Picture 3">
            <a:extLst>
              <a:ext uri="{FF2B5EF4-FFF2-40B4-BE49-F238E27FC236}">
                <a16:creationId xmlns:a16="http://schemas.microsoft.com/office/drawing/2014/main" id="{1454F1F6-5877-4F53-B555-8D0E4E9CEACF}"/>
              </a:ext>
            </a:extLst>
          </p:cNvPr>
          <p:cNvPicPr>
            <a:picLocks noChangeAspect="1"/>
          </p:cNvPicPr>
          <p:nvPr/>
        </p:nvPicPr>
        <p:blipFill>
          <a:blip r:embed="rId2"/>
          <a:stretch>
            <a:fillRect/>
          </a:stretch>
        </p:blipFill>
        <p:spPr>
          <a:xfrm>
            <a:off x="8746435" y="3856691"/>
            <a:ext cx="3445565" cy="3001310"/>
          </a:xfrm>
          <a:prstGeom prst="rect">
            <a:avLst/>
          </a:prstGeom>
        </p:spPr>
      </p:pic>
    </p:spTree>
    <p:extLst>
      <p:ext uri="{BB962C8B-B14F-4D97-AF65-F5344CB8AC3E}">
        <p14:creationId xmlns:p14="http://schemas.microsoft.com/office/powerpoint/2010/main" val="1900820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1EADCAF8-8823-4E89-8612-21029831A4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28CA07B2-0819-4B62-9425-7A52BBDD70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0" name="Group 29">
            <a:extLst>
              <a:ext uri="{FF2B5EF4-FFF2-40B4-BE49-F238E27FC236}">
                <a16:creationId xmlns:a16="http://schemas.microsoft.com/office/drawing/2014/main" id="{DA02BEE4-A5D4-40AF-882D-49D34B086FF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6937"/>
            <a:chExt cx="9772765" cy="6858000"/>
          </a:xfrm>
        </p:grpSpPr>
        <p:sp>
          <p:nvSpPr>
            <p:cNvPr id="31" name="Freeform: Shape 30">
              <a:extLst>
                <a:ext uri="{FF2B5EF4-FFF2-40B4-BE49-F238E27FC236}">
                  <a16:creationId xmlns:a16="http://schemas.microsoft.com/office/drawing/2014/main" id="{0F5843EB-154F-4459-8954-BB1DF64BBD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75905135-55D9-431B-8D5A-4C5C92B1F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accent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9B732812-A0BB-4324-B390-DFEF26C109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01FEC055-6F76-4E20-BC93-76C2F58EAF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D74CD21D-122E-4F3D-82AF-F4A37C278A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5A7FF51F-3820-41BE-8690-7E758ECFA7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gradFill>
              <a:gsLst>
                <a:gs pos="813">
                  <a:schemeClr val="bg1">
                    <a:alpha val="41000"/>
                  </a:schemeClr>
                </a:gs>
                <a:gs pos="20000">
                  <a:schemeClr val="accent5">
                    <a:lumMod val="85000"/>
                    <a:alpha val="56000"/>
                  </a:schemeClr>
                </a:gs>
                <a:gs pos="44000">
                  <a:schemeClr val="accent6">
                    <a:lumMod val="40000"/>
                    <a:lumOff val="60000"/>
                    <a:alpha val="57000"/>
                  </a:schemeClr>
                </a:gs>
                <a:gs pos="100000">
                  <a:schemeClr val="bg1">
                    <a:alpha val="59000"/>
                  </a:schemeClr>
                </a:gs>
                <a:gs pos="74000">
                  <a:schemeClr val="accent1">
                    <a:lumMod val="91000"/>
                    <a:lumOff val="9000"/>
                    <a:alpha val="34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85EAD889-EA4D-485F-BA9C-F6473A4329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6A90512A-4CDD-4133-9283-EAFEE536E944}"/>
              </a:ext>
            </a:extLst>
          </p:cNvPr>
          <p:cNvSpPr>
            <a:spLocks noGrp="1"/>
          </p:cNvSpPr>
          <p:nvPr>
            <p:ph type="ctrTitle"/>
          </p:nvPr>
        </p:nvSpPr>
        <p:spPr>
          <a:xfrm>
            <a:off x="3045368" y="2043663"/>
            <a:ext cx="6105194" cy="2031055"/>
          </a:xfrm>
        </p:spPr>
        <p:txBody>
          <a:bodyPr>
            <a:normAutofit/>
          </a:bodyPr>
          <a:lstStyle/>
          <a:p>
            <a:r>
              <a:rPr lang="en-US" sz="5200" b="1" i="1" dirty="0">
                <a:solidFill>
                  <a:schemeClr val="tx2"/>
                </a:solidFill>
              </a:rPr>
              <a:t>Midline neck lumps</a:t>
            </a:r>
          </a:p>
        </p:txBody>
      </p:sp>
      <p:sp>
        <p:nvSpPr>
          <p:cNvPr id="3" name="Subtitle 2">
            <a:extLst>
              <a:ext uri="{FF2B5EF4-FFF2-40B4-BE49-F238E27FC236}">
                <a16:creationId xmlns:a16="http://schemas.microsoft.com/office/drawing/2014/main" id="{E29C20F5-D5F8-4DCF-9613-E85869898457}"/>
              </a:ext>
            </a:extLst>
          </p:cNvPr>
          <p:cNvSpPr>
            <a:spLocks noGrp="1"/>
          </p:cNvSpPr>
          <p:nvPr>
            <p:ph type="subTitle" idx="1"/>
          </p:nvPr>
        </p:nvSpPr>
        <p:spPr>
          <a:xfrm>
            <a:off x="3045368" y="4160126"/>
            <a:ext cx="6105194" cy="682079"/>
          </a:xfrm>
        </p:spPr>
        <p:txBody>
          <a:bodyPr>
            <a:normAutofit/>
          </a:bodyPr>
          <a:lstStyle/>
          <a:p>
            <a:r>
              <a:rPr lang="en-US" i="1" dirty="0">
                <a:solidFill>
                  <a:schemeClr val="tx2"/>
                </a:solidFill>
              </a:rPr>
              <a:t>By Amer Qolaghàssi </a:t>
            </a:r>
          </a:p>
        </p:txBody>
      </p:sp>
    </p:spTree>
    <p:extLst>
      <p:ext uri="{BB962C8B-B14F-4D97-AF65-F5344CB8AC3E}">
        <p14:creationId xmlns:p14="http://schemas.microsoft.com/office/powerpoint/2010/main" val="30706055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4BC99CB9-DDAD-44A2-8A1C-E3AF4E72DF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64053CBF-3932-45FF-8285-EE5146085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6" name="Group 25">
            <a:extLst>
              <a:ext uri="{FF2B5EF4-FFF2-40B4-BE49-F238E27FC236}">
                <a16:creationId xmlns:a16="http://schemas.microsoft.com/office/drawing/2014/main" id="{2E751C04-BEA6-446B-A678-9C74819EBD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8167"/>
            <a:ext cx="4834070" cy="2488150"/>
            <a:chOff x="6867015" y="-1"/>
            <a:chExt cx="5324985" cy="3251912"/>
          </a:xfrm>
          <a:solidFill>
            <a:schemeClr val="bg1">
              <a:alpha val="30000"/>
            </a:schemeClr>
          </a:solidFill>
        </p:grpSpPr>
        <p:sp>
          <p:nvSpPr>
            <p:cNvPr id="27" name="Freeform: Shape 26">
              <a:extLst>
                <a:ext uri="{FF2B5EF4-FFF2-40B4-BE49-F238E27FC236}">
                  <a16:creationId xmlns:a16="http://schemas.microsoft.com/office/drawing/2014/main" id="{2625A013-D9BE-43C4-AF21-6F2B003EFB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F7875715-EC2E-457F-851D-F6C817685F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F7E41CC6-0C83-40EE-80BB-79394D9E9B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00603498-5DFE-4D26-BFB5-C9269C9BD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CD3B4458-7C67-48BC-810F-310EFE43041F}"/>
              </a:ext>
            </a:extLst>
          </p:cNvPr>
          <p:cNvSpPr>
            <a:spLocks noGrp="1"/>
          </p:cNvSpPr>
          <p:nvPr>
            <p:ph type="title"/>
          </p:nvPr>
        </p:nvSpPr>
        <p:spPr>
          <a:xfrm>
            <a:off x="2524148" y="1763022"/>
            <a:ext cx="6928876" cy="3396601"/>
          </a:xfrm>
        </p:spPr>
        <p:txBody>
          <a:bodyPr vert="horz" lIns="91440" tIns="45720" rIns="91440" bIns="45720" rtlCol="0" anchor="ctr">
            <a:noAutofit/>
          </a:bodyPr>
          <a:lstStyle/>
          <a:p>
            <a:pPr algn="ctr"/>
            <a:r>
              <a:rPr lang="en-US" sz="6600" b="1" i="1" dirty="0">
                <a:solidFill>
                  <a:schemeClr val="tx2"/>
                </a:solidFill>
              </a:rPr>
              <a:t>Thyroglossal cyst</a:t>
            </a:r>
            <a:endParaRPr lang="en-US" sz="6600" b="1" i="1" kern="1200" dirty="0">
              <a:solidFill>
                <a:schemeClr val="tx2"/>
              </a:solidFill>
              <a:latin typeface="+mj-lt"/>
              <a:ea typeface="+mj-ea"/>
              <a:cs typeface="+mj-cs"/>
            </a:endParaRPr>
          </a:p>
        </p:txBody>
      </p:sp>
      <p:grpSp>
        <p:nvGrpSpPr>
          <p:cNvPr id="32" name="Group 31">
            <a:extLst>
              <a:ext uri="{FF2B5EF4-FFF2-40B4-BE49-F238E27FC236}">
                <a16:creationId xmlns:a16="http://schemas.microsoft.com/office/drawing/2014/main" id="{B63ACBA3-DEFD-4C6D-BBA0-64468FA99C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33" name="Freeform: Shape 32">
              <a:extLst>
                <a:ext uri="{FF2B5EF4-FFF2-40B4-BE49-F238E27FC236}">
                  <a16:creationId xmlns:a16="http://schemas.microsoft.com/office/drawing/2014/main" id="{62F7819D-2B89-4D80-A1C3-8B318116BA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B7065990-2350-41B3-858B-20EF8744F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58DA7EC7-CAA0-4665-AA29-BFBA806ECA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B1132A14-489F-4CED-B626-2A1711C987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919048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EC8B1-9196-4052-95BD-1E775643B327}"/>
              </a:ext>
            </a:extLst>
          </p:cNvPr>
          <p:cNvSpPr>
            <a:spLocks noGrp="1"/>
          </p:cNvSpPr>
          <p:nvPr>
            <p:ph type="title"/>
          </p:nvPr>
        </p:nvSpPr>
        <p:spPr>
          <a:xfrm>
            <a:off x="648929" y="629266"/>
            <a:ext cx="3505495" cy="1622321"/>
          </a:xfrm>
        </p:spPr>
        <p:txBody>
          <a:bodyPr>
            <a:normAutofit/>
          </a:bodyPr>
          <a:lstStyle/>
          <a:p>
            <a:r>
              <a:rPr kumimoji="0" lang="en-US" sz="3700" b="1" i="1" u="none" strike="noStrike" kern="1200" cap="all" spc="0" normalizeH="0" baseline="0" noProof="0">
                <a:ln>
                  <a:noFill/>
                </a:ln>
                <a:effectLst/>
                <a:uLnTx/>
                <a:uFillTx/>
                <a:latin typeface="Tw Cen MT" panose="020B0602020104020603"/>
                <a:ea typeface="+mj-ea"/>
                <a:cs typeface="+mj-cs"/>
              </a:rPr>
              <a:t>Thyroglossal cyst (overview)</a:t>
            </a:r>
            <a:endParaRPr lang="en-US" sz="3700" b="1" i="1"/>
          </a:p>
        </p:txBody>
      </p:sp>
      <p:sp>
        <p:nvSpPr>
          <p:cNvPr id="3" name="Content Placeholder 2">
            <a:extLst>
              <a:ext uri="{FF2B5EF4-FFF2-40B4-BE49-F238E27FC236}">
                <a16:creationId xmlns:a16="http://schemas.microsoft.com/office/drawing/2014/main" id="{E7DE872F-71DE-4A50-81AB-42ECC5C810A2}"/>
              </a:ext>
            </a:extLst>
          </p:cNvPr>
          <p:cNvSpPr>
            <a:spLocks noGrp="1"/>
          </p:cNvSpPr>
          <p:nvPr>
            <p:ph idx="1"/>
          </p:nvPr>
        </p:nvSpPr>
        <p:spPr>
          <a:xfrm>
            <a:off x="648931" y="2438400"/>
            <a:ext cx="3505494" cy="3785419"/>
          </a:xfrm>
        </p:spPr>
        <p:txBody>
          <a:bodyPr>
            <a:normAutofit/>
          </a:bodyPr>
          <a:lstStyle/>
          <a:p>
            <a:pPr marL="228600" marR="0" lvl="0" indent="-228600" defTabSz="914400" rtl="0" eaLnBrk="1" fontAlgn="auto" latinLnBrk="0" hangingPunct="1">
              <a:spcBef>
                <a:spcPts val="1000"/>
              </a:spcBef>
              <a:spcAft>
                <a:spcPts val="0"/>
              </a:spcAft>
              <a:buClr>
                <a:prstClr val="black"/>
              </a:buClr>
              <a:buSzTx/>
              <a:buFont typeface="Arial" panose="020B0604020202020204" pitchFamily="34" charset="0"/>
              <a:buChar char="•"/>
              <a:tabLst/>
              <a:defRPr/>
            </a:pPr>
            <a:r>
              <a:rPr kumimoji="0" lang="en-US" sz="2000" b="0" i="0" u="none" strike="noStrike" kern="1200" cap="all" spc="0" normalizeH="0" baseline="0" noProof="0">
                <a:ln>
                  <a:noFill/>
                </a:ln>
                <a:effectLst/>
                <a:uLnTx/>
                <a:uFillTx/>
                <a:latin typeface="-apple-system"/>
                <a:ea typeface="+mn-ea"/>
                <a:cs typeface="+mn-cs"/>
              </a:rPr>
              <a:t>A </a:t>
            </a:r>
            <a:r>
              <a:rPr kumimoji="0" lang="en-US" sz="2000" b="1" i="0" u="none" strike="noStrike" kern="1200" cap="all" spc="0" normalizeH="0" baseline="0" noProof="0">
                <a:ln>
                  <a:noFill/>
                </a:ln>
                <a:effectLst/>
                <a:uLnTx/>
                <a:uFillTx/>
                <a:latin typeface="-apple-system"/>
                <a:ea typeface="+mn-ea"/>
                <a:cs typeface="+mn-cs"/>
              </a:rPr>
              <a:t>thyroglossal cyst</a:t>
            </a:r>
            <a:r>
              <a:rPr kumimoji="0" lang="en-US" sz="2000" b="0" i="0" u="none" strike="noStrike" kern="1200" cap="all" spc="0" normalizeH="0" baseline="0" noProof="0">
                <a:ln>
                  <a:noFill/>
                </a:ln>
                <a:effectLst/>
                <a:uLnTx/>
                <a:uFillTx/>
                <a:latin typeface="-apple-system"/>
                <a:ea typeface="+mn-ea"/>
                <a:cs typeface="+mn-cs"/>
              </a:rPr>
              <a:t> is a fibrous cyst that  forms from a </a:t>
            </a:r>
            <a:r>
              <a:rPr kumimoji="0" lang="en-US" sz="2000" b="0" i="0" u="none" strike="noStrike" kern="1200" cap="all" spc="0" normalizeH="0" baseline="0" noProof="0">
                <a:ln>
                  <a:noFill/>
                </a:ln>
                <a:effectLst/>
                <a:uLnTx/>
                <a:uFillTx/>
                <a:latin typeface="-apple-system"/>
                <a:ea typeface="+mn-ea"/>
                <a:cs typeface="+mn-cs"/>
                <a:hlinkClick r:id="rId2" tooltip="Persistent thyroglossal duct"/>
              </a:rPr>
              <a:t>persistent thyroglossal duct</a:t>
            </a:r>
            <a:r>
              <a:rPr kumimoji="0" lang="en-US" sz="2000" b="0" i="0" u="none" strike="noStrike" kern="1200" cap="all" spc="0" normalizeH="0" baseline="0" noProof="0">
                <a:ln>
                  <a:noFill/>
                </a:ln>
                <a:effectLst/>
                <a:uLnTx/>
                <a:uFillTx/>
                <a:latin typeface="-apple-system"/>
                <a:ea typeface="+mn-ea"/>
                <a:cs typeface="+mn-cs"/>
              </a:rPr>
              <a:t>.</a:t>
            </a:r>
          </a:p>
          <a:p>
            <a:pPr marL="228600" marR="0" lvl="0" indent="-228600" defTabSz="914400" rtl="0" eaLnBrk="1" fontAlgn="auto" latinLnBrk="0" hangingPunct="1">
              <a:spcBef>
                <a:spcPts val="1000"/>
              </a:spcBef>
              <a:spcAft>
                <a:spcPts val="0"/>
              </a:spcAft>
              <a:buClr>
                <a:prstClr val="black"/>
              </a:buClr>
              <a:buSzTx/>
              <a:buFont typeface="Arial" panose="020B0604020202020204" pitchFamily="34" charset="0"/>
              <a:buChar char="•"/>
              <a:tabLst/>
              <a:defRPr/>
            </a:pPr>
            <a:r>
              <a:rPr kumimoji="0" lang="en-US" sz="2000" b="0" i="0" u="none" strike="noStrike" kern="1200" cap="all" spc="0" normalizeH="0" baseline="0" noProof="0">
                <a:ln>
                  <a:noFill/>
                </a:ln>
                <a:effectLst/>
                <a:uLnTx/>
                <a:uFillTx/>
                <a:latin typeface="-apple-system"/>
                <a:ea typeface="+mn-ea"/>
                <a:cs typeface="+mn-cs"/>
              </a:rPr>
              <a:t>The most common midline congenital neck mass</a:t>
            </a:r>
          </a:p>
          <a:p>
            <a:pPr marL="228600" marR="0" lvl="0" indent="-228600" defTabSz="914400" rtl="0" eaLnBrk="1" fontAlgn="auto" latinLnBrk="0" hangingPunct="1">
              <a:spcBef>
                <a:spcPts val="1000"/>
              </a:spcBef>
              <a:spcAft>
                <a:spcPts val="0"/>
              </a:spcAft>
              <a:buClr>
                <a:prstClr val="black"/>
              </a:buClr>
              <a:buSzTx/>
              <a:buFont typeface="Arial" panose="020B0604020202020204" pitchFamily="34" charset="0"/>
              <a:buChar char="•"/>
              <a:tabLst/>
              <a:defRPr/>
            </a:pPr>
            <a:r>
              <a:rPr kumimoji="0" lang="en-US" sz="2000" b="0" i="0" u="none" strike="noStrike" kern="1200" cap="all" spc="0" normalizeH="0" baseline="0" noProof="0">
                <a:ln>
                  <a:noFill/>
                </a:ln>
                <a:effectLst/>
                <a:uLnTx/>
                <a:uFillTx/>
                <a:latin typeface="-apple-system"/>
                <a:ea typeface="+mn-ea"/>
                <a:cs typeface="+mn-cs"/>
              </a:rPr>
              <a:t>About 90% of the patients present before 10 years of age, but may occur at any age .</a:t>
            </a:r>
          </a:p>
        </p:txBody>
      </p:sp>
      <p:sp>
        <p:nvSpPr>
          <p:cNvPr id="12" name="Rectangle 8">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D4F577C-47FE-A74E-B51F-08F1CEA57AB6}"/>
              </a:ext>
            </a:extLst>
          </p:cNvPr>
          <p:cNvSpPr txBox="1"/>
          <p:nvPr/>
        </p:nvSpPr>
        <p:spPr>
          <a:xfrm>
            <a:off x="3047378" y="3245579"/>
            <a:ext cx="6094754" cy="369332"/>
          </a:xfrm>
          <a:prstGeom prst="rect">
            <a:avLst/>
          </a:prstGeom>
          <a:noFill/>
        </p:spPr>
        <p:txBody>
          <a:bodyPr wrap="square">
            <a:spAutoFit/>
          </a:bodyPr>
          <a:lstStyle/>
          <a:p>
            <a:endParaRPr lang="en-QA" dirty="0"/>
          </a:p>
        </p:txBody>
      </p:sp>
      <p:pic>
        <p:nvPicPr>
          <p:cNvPr id="6" name="Picture 6">
            <a:extLst>
              <a:ext uri="{FF2B5EF4-FFF2-40B4-BE49-F238E27FC236}">
                <a16:creationId xmlns:a16="http://schemas.microsoft.com/office/drawing/2014/main" id="{2754E97C-A752-EB42-AD6C-5FFA024E3C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3688" y="557783"/>
            <a:ext cx="6584098" cy="5739187"/>
          </a:xfrm>
          <a:prstGeom prst="rect">
            <a:avLst/>
          </a:prstGeom>
        </p:spPr>
      </p:pic>
    </p:spTree>
    <p:extLst>
      <p:ext uri="{BB962C8B-B14F-4D97-AF65-F5344CB8AC3E}">
        <p14:creationId xmlns:p14="http://schemas.microsoft.com/office/powerpoint/2010/main" val="24247702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53913-D4B5-43D5-9EC8-5AE2FD3AD65E}"/>
              </a:ext>
            </a:extLst>
          </p:cNvPr>
          <p:cNvSpPr>
            <a:spLocks noGrp="1"/>
          </p:cNvSpPr>
          <p:nvPr>
            <p:ph type="title"/>
          </p:nvPr>
        </p:nvSpPr>
        <p:spPr>
          <a:xfrm>
            <a:off x="149578" y="139347"/>
            <a:ext cx="10515600" cy="831497"/>
          </a:xfrm>
        </p:spPr>
        <p:txBody>
          <a:bodyPr/>
          <a:lstStyle/>
          <a:p>
            <a:r>
              <a:rPr lang="en-US" b="1" i="1" dirty="0">
                <a:solidFill>
                  <a:schemeClr val="tx2"/>
                </a:solidFill>
              </a:rPr>
              <a:t>Embryology of </a:t>
            </a:r>
            <a:r>
              <a:rPr lang="en-US" b="1" i="1" dirty="0" err="1">
                <a:solidFill>
                  <a:schemeClr val="tx2"/>
                </a:solidFill>
              </a:rPr>
              <a:t>thyroglossal</a:t>
            </a:r>
            <a:r>
              <a:rPr lang="en-US" b="1" i="1" dirty="0">
                <a:solidFill>
                  <a:schemeClr val="tx2"/>
                </a:solidFill>
              </a:rPr>
              <a:t> duct cyst </a:t>
            </a:r>
          </a:p>
        </p:txBody>
      </p:sp>
      <p:sp>
        <p:nvSpPr>
          <p:cNvPr id="5" name="Content Placeholder 4">
            <a:extLst>
              <a:ext uri="{FF2B5EF4-FFF2-40B4-BE49-F238E27FC236}">
                <a16:creationId xmlns:a16="http://schemas.microsoft.com/office/drawing/2014/main" id="{2E035758-4751-4F81-8C4D-3CADB32D904E}"/>
              </a:ext>
            </a:extLst>
          </p:cNvPr>
          <p:cNvSpPr>
            <a:spLocks noGrp="1"/>
          </p:cNvSpPr>
          <p:nvPr>
            <p:ph idx="1"/>
          </p:nvPr>
        </p:nvSpPr>
        <p:spPr>
          <a:xfrm>
            <a:off x="149578" y="1080558"/>
            <a:ext cx="11489266" cy="5466997"/>
          </a:xfrm>
        </p:spPr>
        <p:txBody>
          <a:bodyPr>
            <a:normAutofit/>
          </a:bodyPr>
          <a:lstStyle/>
          <a:p>
            <a:r>
              <a:rPr lang="en-US" dirty="0">
                <a:solidFill>
                  <a:schemeClr val="tx2"/>
                </a:solidFill>
              </a:rPr>
              <a:t>The thyroid gland descends early in fetal life from the base of the tongue towards its position in the lower neck . </a:t>
            </a:r>
            <a:r>
              <a:rPr lang="en-US" dirty="0" err="1">
                <a:solidFill>
                  <a:schemeClr val="tx2"/>
                </a:solidFill>
              </a:rPr>
              <a:t>Thyroglossal</a:t>
            </a:r>
            <a:r>
              <a:rPr lang="en-US" dirty="0">
                <a:solidFill>
                  <a:schemeClr val="tx2"/>
                </a:solidFill>
              </a:rPr>
              <a:t> duct cysts represent a persistence of this track and may therefore be found anywhere in or adjacent to the midline from the tongue base to the thyroid isthmus. </a:t>
            </a:r>
          </a:p>
          <a:p>
            <a:endParaRPr lang="en-US" dirty="0">
              <a:solidFill>
                <a:schemeClr val="tx2"/>
              </a:solidFill>
            </a:endParaRPr>
          </a:p>
        </p:txBody>
      </p:sp>
      <p:pic>
        <p:nvPicPr>
          <p:cNvPr id="3" name="Picture 3">
            <a:extLst>
              <a:ext uri="{FF2B5EF4-FFF2-40B4-BE49-F238E27FC236}">
                <a16:creationId xmlns:a16="http://schemas.microsoft.com/office/drawing/2014/main" id="{7747E351-F0AF-5E43-9347-0C8B8D0A5F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 y="3123250"/>
            <a:ext cx="12161520" cy="3734750"/>
          </a:xfrm>
          <a:prstGeom prst="rect">
            <a:avLst/>
          </a:prstGeom>
        </p:spPr>
      </p:pic>
    </p:spTree>
    <p:extLst>
      <p:ext uri="{BB962C8B-B14F-4D97-AF65-F5344CB8AC3E}">
        <p14:creationId xmlns:p14="http://schemas.microsoft.com/office/powerpoint/2010/main" val="10238878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2DB45-7A4D-4403-AA77-79DE2890553F}"/>
              </a:ext>
            </a:extLst>
          </p:cNvPr>
          <p:cNvSpPr>
            <a:spLocks noGrp="1"/>
          </p:cNvSpPr>
          <p:nvPr>
            <p:ph type="title"/>
          </p:nvPr>
        </p:nvSpPr>
        <p:spPr>
          <a:xfrm>
            <a:off x="648929" y="629266"/>
            <a:ext cx="4944152" cy="1622321"/>
          </a:xfrm>
        </p:spPr>
        <p:txBody>
          <a:bodyPr>
            <a:normAutofit/>
          </a:bodyPr>
          <a:lstStyle/>
          <a:p>
            <a:r>
              <a:rPr lang="en-US" b="1" i="1"/>
              <a:t>Location of </a:t>
            </a:r>
            <a:r>
              <a:rPr lang="en-US" b="1" i="1" err="1"/>
              <a:t>thyroglossal</a:t>
            </a:r>
            <a:r>
              <a:rPr lang="en-US" b="1" i="1"/>
              <a:t> duct cyst </a:t>
            </a:r>
          </a:p>
        </p:txBody>
      </p:sp>
      <p:sp>
        <p:nvSpPr>
          <p:cNvPr id="3" name="Content Placeholder 2">
            <a:extLst>
              <a:ext uri="{FF2B5EF4-FFF2-40B4-BE49-F238E27FC236}">
                <a16:creationId xmlns:a16="http://schemas.microsoft.com/office/drawing/2014/main" id="{013AC5E7-8E28-46C0-99F1-4A06E594CE8F}"/>
              </a:ext>
            </a:extLst>
          </p:cNvPr>
          <p:cNvSpPr>
            <a:spLocks noGrp="1"/>
          </p:cNvSpPr>
          <p:nvPr>
            <p:ph idx="1"/>
          </p:nvPr>
        </p:nvSpPr>
        <p:spPr>
          <a:xfrm>
            <a:off x="648930" y="2438400"/>
            <a:ext cx="4944151" cy="3785419"/>
          </a:xfrm>
        </p:spPr>
        <p:txBody>
          <a:bodyPr>
            <a:normAutofit/>
          </a:bodyPr>
          <a:lstStyle/>
          <a:p>
            <a:r>
              <a:rPr lang="en-US" sz="2000" dirty="0"/>
              <a:t>The cysts can occur anywhere along the course of the thyroglossal duct from the foramen caecum to the thyroid gland :</a:t>
            </a:r>
          </a:p>
          <a:p>
            <a:r>
              <a:rPr lang="en-US" sz="2000" dirty="0"/>
              <a:t>Suprahyoid: 20-25% (less common in adults ~5%) •</a:t>
            </a:r>
          </a:p>
          <a:p>
            <a:r>
              <a:rPr lang="en-US" sz="2000" dirty="0"/>
              <a:t> At the level of hyoid bone.</a:t>
            </a:r>
          </a:p>
          <a:p>
            <a:r>
              <a:rPr lang="en-US" sz="2000" dirty="0"/>
              <a:t> Infrahyoid.</a:t>
            </a:r>
          </a:p>
          <a:p>
            <a:r>
              <a:rPr lang="en-US" sz="2000" dirty="0"/>
              <a:t>The typical cyst is deep to or embedded in the infrahyoid muscles. The more inferior the cyst, the more likely it is to be off the midline</a:t>
            </a:r>
          </a:p>
        </p:txBody>
      </p:sp>
      <p:sp>
        <p:nvSpPr>
          <p:cNvPr id="11" name="Rectangle 10">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a:extLst>
              <a:ext uri="{FF2B5EF4-FFF2-40B4-BE49-F238E27FC236}">
                <a16:creationId xmlns:a16="http://schemas.microsoft.com/office/drawing/2014/main" id="{48EBE93E-A3C8-EF44-945E-29614B3088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4709" y="947858"/>
            <a:ext cx="4475531" cy="4959037"/>
          </a:xfrm>
          <a:prstGeom prst="rect">
            <a:avLst/>
          </a:prstGeom>
          <a:effectLst/>
        </p:spPr>
      </p:pic>
    </p:spTree>
    <p:extLst>
      <p:ext uri="{BB962C8B-B14F-4D97-AF65-F5344CB8AC3E}">
        <p14:creationId xmlns:p14="http://schemas.microsoft.com/office/powerpoint/2010/main" val="41295061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0AAB2-75CE-49D5-82E0-CE7DA71027E3}"/>
              </a:ext>
            </a:extLst>
          </p:cNvPr>
          <p:cNvSpPr>
            <a:spLocks noGrp="1"/>
          </p:cNvSpPr>
          <p:nvPr>
            <p:ph type="title"/>
          </p:nvPr>
        </p:nvSpPr>
        <p:spPr>
          <a:xfrm>
            <a:off x="648929" y="629266"/>
            <a:ext cx="4944152" cy="1622321"/>
          </a:xfrm>
        </p:spPr>
        <p:txBody>
          <a:bodyPr>
            <a:normAutofit/>
          </a:bodyPr>
          <a:lstStyle/>
          <a:p>
            <a:r>
              <a:rPr lang="en-US" b="1" i="1"/>
              <a:t>Clinical features </a:t>
            </a:r>
          </a:p>
        </p:txBody>
      </p:sp>
      <p:sp>
        <p:nvSpPr>
          <p:cNvPr id="3" name="Content Placeholder 2">
            <a:extLst>
              <a:ext uri="{FF2B5EF4-FFF2-40B4-BE49-F238E27FC236}">
                <a16:creationId xmlns:a16="http://schemas.microsoft.com/office/drawing/2014/main" id="{07105DF5-81B6-4FE8-9028-4810F86C92FC}"/>
              </a:ext>
            </a:extLst>
          </p:cNvPr>
          <p:cNvSpPr>
            <a:spLocks noGrp="1"/>
          </p:cNvSpPr>
          <p:nvPr>
            <p:ph idx="1"/>
          </p:nvPr>
        </p:nvSpPr>
        <p:spPr>
          <a:xfrm>
            <a:off x="648930" y="2438400"/>
            <a:ext cx="4944151" cy="3785419"/>
          </a:xfrm>
        </p:spPr>
        <p:txBody>
          <a:bodyPr>
            <a:normAutofit/>
          </a:bodyPr>
          <a:lstStyle/>
          <a:p>
            <a:r>
              <a:rPr lang="en-US" sz="2400" dirty="0"/>
              <a:t>• Asymptomatic, small, soft, painless, round mass in the center front of the neck.</a:t>
            </a:r>
          </a:p>
          <a:p>
            <a:r>
              <a:rPr lang="en-US" sz="2400" dirty="0"/>
              <a:t>If infected → Tenderness, redness and swelling of the mass.•</a:t>
            </a:r>
          </a:p>
          <a:p>
            <a:r>
              <a:rPr lang="en-US" sz="2400" dirty="0"/>
              <a:t> Fistula → A small opening in the skin near the mass, </a:t>
            </a:r>
            <a:r>
              <a:rPr lang="en-US" sz="2400" dirty="0" err="1"/>
              <a:t>withdrainage</a:t>
            </a:r>
            <a:r>
              <a:rPr lang="en-US" sz="2400" dirty="0"/>
              <a:t> of mucus from the cyst.• Difficulty swallowing or breathing</a:t>
            </a:r>
          </a:p>
        </p:txBody>
      </p:sp>
      <p:sp>
        <p:nvSpPr>
          <p:cNvPr id="9" name="Rectangle 8">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7180AF49-D5FB-414D-84E4-D960A7AF97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4709" y="1749052"/>
            <a:ext cx="4475531" cy="3356648"/>
          </a:xfrm>
          <a:prstGeom prst="rect">
            <a:avLst/>
          </a:prstGeom>
          <a:effectLst/>
        </p:spPr>
      </p:pic>
    </p:spTree>
    <p:extLst>
      <p:ext uri="{BB962C8B-B14F-4D97-AF65-F5344CB8AC3E}">
        <p14:creationId xmlns:p14="http://schemas.microsoft.com/office/powerpoint/2010/main" val="2520196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4276D-832E-44CA-949B-0DD6BE464CDC}"/>
              </a:ext>
            </a:extLst>
          </p:cNvPr>
          <p:cNvSpPr>
            <a:spLocks noGrp="1"/>
          </p:cNvSpPr>
          <p:nvPr>
            <p:ph type="title"/>
          </p:nvPr>
        </p:nvSpPr>
        <p:spPr>
          <a:xfrm>
            <a:off x="984778" y="260807"/>
            <a:ext cx="9404723" cy="890660"/>
          </a:xfrm>
        </p:spPr>
        <p:txBody>
          <a:bodyPr/>
          <a:lstStyle/>
          <a:p>
            <a:pPr algn="ctr"/>
            <a:r>
              <a:rPr lang="en-US" b="1" dirty="0">
                <a:solidFill>
                  <a:schemeClr val="tx2"/>
                </a:solidFill>
                <a:latin typeface="+mn-lt"/>
              </a:rPr>
              <a:t>MIDLINE AND LATERAL LUMPS</a:t>
            </a:r>
          </a:p>
        </p:txBody>
      </p:sp>
      <p:sp>
        <p:nvSpPr>
          <p:cNvPr id="3" name="Content Placeholder 2">
            <a:extLst>
              <a:ext uri="{FF2B5EF4-FFF2-40B4-BE49-F238E27FC236}">
                <a16:creationId xmlns:a16="http://schemas.microsoft.com/office/drawing/2014/main" id="{243F81F6-158E-43EB-8682-9D454EB31DC9}"/>
              </a:ext>
            </a:extLst>
          </p:cNvPr>
          <p:cNvSpPr>
            <a:spLocks noGrp="1"/>
          </p:cNvSpPr>
          <p:nvPr>
            <p:ph idx="1"/>
          </p:nvPr>
        </p:nvSpPr>
        <p:spPr>
          <a:xfrm>
            <a:off x="984778" y="1331259"/>
            <a:ext cx="8946541" cy="5058252"/>
          </a:xfrm>
        </p:spPr>
        <p:txBody>
          <a:bodyPr/>
          <a:lstStyle/>
          <a:p>
            <a:r>
              <a:rPr lang="en-US" b="1" dirty="0">
                <a:solidFill>
                  <a:schemeClr val="tx2"/>
                </a:solidFill>
              </a:rPr>
              <a:t>Midline Masses:</a:t>
            </a:r>
          </a:p>
          <a:p>
            <a:pPr marL="0" indent="0">
              <a:buNone/>
            </a:pPr>
            <a:r>
              <a:rPr lang="en-US" dirty="0">
                <a:solidFill>
                  <a:srgbClr val="C00000"/>
                </a:solidFill>
              </a:rPr>
              <a:t> </a:t>
            </a:r>
            <a:r>
              <a:rPr lang="en-US" b="1" dirty="0">
                <a:solidFill>
                  <a:srgbClr val="C00000"/>
                </a:solidFill>
              </a:rPr>
              <a:t>- Thyroglossal duct cysts </a:t>
            </a:r>
          </a:p>
          <a:p>
            <a:pPr marL="0" indent="0">
              <a:buNone/>
            </a:pPr>
            <a:r>
              <a:rPr lang="en-US" b="1" dirty="0">
                <a:solidFill>
                  <a:srgbClr val="C00000"/>
                </a:solidFill>
              </a:rPr>
              <a:t> -  Dermoid cysts</a:t>
            </a:r>
            <a:r>
              <a:rPr lang="en-US" dirty="0">
                <a:solidFill>
                  <a:srgbClr val="C00000"/>
                </a:solidFill>
              </a:rPr>
              <a:t>. </a:t>
            </a:r>
          </a:p>
          <a:p>
            <a:endParaRPr lang="en-US" dirty="0">
              <a:solidFill>
                <a:schemeClr val="tx2"/>
              </a:solidFill>
            </a:endParaRPr>
          </a:p>
          <a:p>
            <a:endParaRPr lang="en-US" dirty="0">
              <a:solidFill>
                <a:schemeClr val="tx2"/>
              </a:solidFill>
            </a:endParaRPr>
          </a:p>
          <a:p>
            <a:r>
              <a:rPr lang="en-US" b="1" dirty="0">
                <a:solidFill>
                  <a:schemeClr val="tx2"/>
                </a:solidFill>
              </a:rPr>
              <a:t>Lateral Lumps:</a:t>
            </a:r>
          </a:p>
          <a:p>
            <a:pPr marL="0" indent="0">
              <a:buNone/>
            </a:pPr>
            <a:r>
              <a:rPr lang="en-US" b="1" i="1" dirty="0">
                <a:solidFill>
                  <a:schemeClr val="tx2"/>
                </a:solidFill>
              </a:rPr>
              <a:t> </a:t>
            </a:r>
            <a:r>
              <a:rPr lang="en-US" b="1" dirty="0">
                <a:solidFill>
                  <a:srgbClr val="C00000"/>
                </a:solidFill>
              </a:rPr>
              <a:t>- Lymphadenopathy</a:t>
            </a:r>
          </a:p>
          <a:p>
            <a:pPr marL="0" indent="0">
              <a:buNone/>
            </a:pPr>
            <a:r>
              <a:rPr lang="en-US" b="1" dirty="0">
                <a:solidFill>
                  <a:srgbClr val="C00000"/>
                </a:solidFill>
              </a:rPr>
              <a:t> - Lymphatic </a:t>
            </a:r>
            <a:r>
              <a:rPr lang="en-US" b="1" dirty="0">
                <a:solidFill>
                  <a:schemeClr val="tx2"/>
                </a:solidFill>
              </a:rPr>
              <a:t>and</a:t>
            </a:r>
            <a:r>
              <a:rPr lang="en-US" b="1" dirty="0">
                <a:solidFill>
                  <a:srgbClr val="C00000"/>
                </a:solidFill>
              </a:rPr>
              <a:t> vascular malformations</a:t>
            </a:r>
          </a:p>
          <a:p>
            <a:pPr marL="0" indent="0">
              <a:buNone/>
            </a:pPr>
            <a:r>
              <a:rPr lang="en-US" b="1" dirty="0">
                <a:solidFill>
                  <a:srgbClr val="C00000"/>
                </a:solidFill>
              </a:rPr>
              <a:t> - Branchial cleft cysts.</a:t>
            </a:r>
          </a:p>
          <a:p>
            <a:endParaRPr lang="en-US" dirty="0"/>
          </a:p>
        </p:txBody>
      </p:sp>
    </p:spTree>
    <p:extLst>
      <p:ext uri="{BB962C8B-B14F-4D97-AF65-F5344CB8AC3E}">
        <p14:creationId xmlns:p14="http://schemas.microsoft.com/office/powerpoint/2010/main" val="38592624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1D1F1-A18A-4689-8105-28529F294434}"/>
              </a:ext>
            </a:extLst>
          </p:cNvPr>
          <p:cNvSpPr>
            <a:spLocks noGrp="1"/>
          </p:cNvSpPr>
          <p:nvPr>
            <p:ph type="title"/>
          </p:nvPr>
        </p:nvSpPr>
        <p:spPr>
          <a:xfrm>
            <a:off x="160867" y="173214"/>
            <a:ext cx="10515600" cy="786342"/>
          </a:xfrm>
        </p:spPr>
        <p:txBody>
          <a:bodyPr/>
          <a:lstStyle/>
          <a:p>
            <a:r>
              <a:rPr lang="en-US" b="1" i="1" dirty="0">
                <a:solidFill>
                  <a:schemeClr val="tx2"/>
                </a:solidFill>
              </a:rPr>
              <a:t>Complications of thyroglossal duct cyst</a:t>
            </a:r>
          </a:p>
        </p:txBody>
      </p:sp>
      <p:sp>
        <p:nvSpPr>
          <p:cNvPr id="3" name="Content Placeholder 2">
            <a:extLst>
              <a:ext uri="{FF2B5EF4-FFF2-40B4-BE49-F238E27FC236}">
                <a16:creationId xmlns:a16="http://schemas.microsoft.com/office/drawing/2014/main" id="{D4B0AC8A-3DE5-4E69-81D5-798EAE1E62A8}"/>
              </a:ext>
            </a:extLst>
          </p:cNvPr>
          <p:cNvSpPr>
            <a:spLocks noGrp="1"/>
          </p:cNvSpPr>
          <p:nvPr>
            <p:ph idx="1"/>
          </p:nvPr>
        </p:nvSpPr>
        <p:spPr>
          <a:xfrm>
            <a:off x="160867" y="1253330"/>
            <a:ext cx="6680200" cy="5431455"/>
          </a:xfrm>
        </p:spPr>
        <p:txBody>
          <a:bodyPr/>
          <a:lstStyle/>
          <a:p>
            <a:r>
              <a:rPr lang="en-US" dirty="0">
                <a:solidFill>
                  <a:schemeClr val="tx2"/>
                </a:solidFill>
              </a:rPr>
              <a:t>Infection: </a:t>
            </a:r>
            <a:br>
              <a:rPr lang="en-US" dirty="0">
                <a:solidFill>
                  <a:schemeClr val="tx2"/>
                </a:solidFill>
              </a:rPr>
            </a:br>
            <a:r>
              <a:rPr lang="en-US" dirty="0">
                <a:solidFill>
                  <a:schemeClr val="tx2"/>
                </a:solidFill>
              </a:rPr>
              <a:t>an infected thyroglossal duct cyst can occur</a:t>
            </a:r>
          </a:p>
          <a:p>
            <a:pPr marL="0" indent="0">
              <a:buNone/>
            </a:pPr>
            <a:r>
              <a:rPr lang="en-US" dirty="0">
                <a:solidFill>
                  <a:schemeClr val="tx2"/>
                </a:solidFill>
              </a:rPr>
              <a:t> </a:t>
            </a:r>
          </a:p>
          <a:p>
            <a:r>
              <a:rPr lang="en-US" dirty="0">
                <a:solidFill>
                  <a:schemeClr val="tx2"/>
                </a:solidFill>
              </a:rPr>
              <a:t>Thyroglossal fistula: </a:t>
            </a:r>
            <a:br>
              <a:rPr lang="en-US" dirty="0">
                <a:solidFill>
                  <a:schemeClr val="tx2"/>
                </a:solidFill>
              </a:rPr>
            </a:br>
            <a:r>
              <a:rPr lang="en-US" dirty="0">
                <a:solidFill>
                  <a:schemeClr val="tx2"/>
                </a:solidFill>
              </a:rPr>
              <a:t>may occur due to either infection or inadequate surgical removal of the cyst </a:t>
            </a:r>
          </a:p>
          <a:p>
            <a:pPr marL="0" indent="0">
              <a:buNone/>
            </a:pPr>
            <a:endParaRPr lang="en-US" dirty="0">
              <a:solidFill>
                <a:schemeClr val="tx2"/>
              </a:solidFill>
            </a:endParaRPr>
          </a:p>
          <a:p>
            <a:r>
              <a:rPr lang="en-US" dirty="0">
                <a:solidFill>
                  <a:schemeClr val="tx2"/>
                </a:solidFill>
              </a:rPr>
              <a:t>Thyroglossal duct cyst carcinoma:</a:t>
            </a:r>
            <a:br>
              <a:rPr lang="en-US" dirty="0">
                <a:solidFill>
                  <a:schemeClr val="tx2"/>
                </a:solidFill>
              </a:rPr>
            </a:br>
            <a:r>
              <a:rPr lang="en-US" dirty="0">
                <a:solidFill>
                  <a:schemeClr val="tx2"/>
                </a:solidFill>
              </a:rPr>
              <a:t>rarely cancer may be present in the duct cyst. These tumors usually arise from the ectopic thyroid tissue within the cyst.</a:t>
            </a:r>
          </a:p>
        </p:txBody>
      </p:sp>
      <p:pic>
        <p:nvPicPr>
          <p:cNvPr id="4" name="Picture 3">
            <a:extLst>
              <a:ext uri="{FF2B5EF4-FFF2-40B4-BE49-F238E27FC236}">
                <a16:creationId xmlns:a16="http://schemas.microsoft.com/office/drawing/2014/main" id="{E0208B87-5C2E-4F6D-93B3-CBD8B3407983}"/>
              </a:ext>
            </a:extLst>
          </p:cNvPr>
          <p:cNvPicPr>
            <a:picLocks noChangeAspect="1"/>
          </p:cNvPicPr>
          <p:nvPr/>
        </p:nvPicPr>
        <p:blipFill>
          <a:blip r:embed="rId2"/>
          <a:stretch>
            <a:fillRect/>
          </a:stretch>
        </p:blipFill>
        <p:spPr>
          <a:xfrm>
            <a:off x="6841067" y="1426545"/>
            <a:ext cx="5190066" cy="5431455"/>
          </a:xfrm>
          <a:prstGeom prst="rect">
            <a:avLst/>
          </a:prstGeom>
        </p:spPr>
      </p:pic>
    </p:spTree>
    <p:extLst>
      <p:ext uri="{BB962C8B-B14F-4D97-AF65-F5344CB8AC3E}">
        <p14:creationId xmlns:p14="http://schemas.microsoft.com/office/powerpoint/2010/main" val="38311651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E2EBB-E9A4-470A-B363-7251E07AE26A}"/>
              </a:ext>
            </a:extLst>
          </p:cNvPr>
          <p:cNvSpPr>
            <a:spLocks noGrp="1"/>
          </p:cNvSpPr>
          <p:nvPr>
            <p:ph type="title"/>
          </p:nvPr>
        </p:nvSpPr>
        <p:spPr>
          <a:xfrm>
            <a:off x="648929" y="629266"/>
            <a:ext cx="4944152" cy="1622321"/>
          </a:xfrm>
        </p:spPr>
        <p:txBody>
          <a:bodyPr>
            <a:normAutofit/>
          </a:bodyPr>
          <a:lstStyle/>
          <a:p>
            <a:r>
              <a:rPr lang="en-US" b="1" i="1" err="1"/>
              <a:t>Thyroglossal</a:t>
            </a:r>
            <a:r>
              <a:rPr lang="en-US" b="1" i="1"/>
              <a:t> cyst examination</a:t>
            </a:r>
          </a:p>
        </p:txBody>
      </p:sp>
      <p:sp>
        <p:nvSpPr>
          <p:cNvPr id="3" name="Content Placeholder 2">
            <a:extLst>
              <a:ext uri="{FF2B5EF4-FFF2-40B4-BE49-F238E27FC236}">
                <a16:creationId xmlns:a16="http://schemas.microsoft.com/office/drawing/2014/main" id="{662A0896-D620-4910-B768-843D23990589}"/>
              </a:ext>
            </a:extLst>
          </p:cNvPr>
          <p:cNvSpPr>
            <a:spLocks noGrp="1"/>
          </p:cNvSpPr>
          <p:nvPr>
            <p:ph idx="1"/>
          </p:nvPr>
        </p:nvSpPr>
        <p:spPr>
          <a:xfrm>
            <a:off x="0" y="2328022"/>
            <a:ext cx="4944151" cy="3785419"/>
          </a:xfrm>
        </p:spPr>
        <p:txBody>
          <a:bodyPr>
            <a:normAutofit fontScale="85000" lnSpcReduction="10000"/>
          </a:bodyPr>
          <a:lstStyle/>
          <a:p>
            <a:r>
              <a:rPr lang="en-US" sz="2000" dirty="0"/>
              <a:t>Inspection</a:t>
            </a:r>
          </a:p>
          <a:p>
            <a:r>
              <a:rPr lang="en-US" sz="2000" dirty="0"/>
              <a:t> [ look 7 S’s ]• Site , Shape , Size ,Skin changes ,Surface• Surrounding regional lymph nodes, Shine a light</a:t>
            </a:r>
          </a:p>
          <a:p>
            <a:r>
              <a:rPr lang="en-US" sz="2000" dirty="0"/>
              <a:t>• Tongue protrusion → </a:t>
            </a:r>
            <a:r>
              <a:rPr lang="en-US" sz="2000" dirty="0" err="1"/>
              <a:t>Thyroglossal</a:t>
            </a:r>
            <a:r>
              <a:rPr lang="en-US" sz="2000" dirty="0"/>
              <a:t> cysts will move upwards  noticeably during tongue protrusion.• Observing swallowing → </a:t>
            </a:r>
            <a:r>
              <a:rPr lang="en-US" sz="2000" dirty="0" err="1"/>
              <a:t>thyroglossal</a:t>
            </a:r>
            <a:r>
              <a:rPr lang="en-US" sz="2000" dirty="0"/>
              <a:t> cysts </a:t>
            </a:r>
            <a:r>
              <a:rPr lang="en-US" sz="2000" dirty="0" err="1"/>
              <a:t>typicallymove</a:t>
            </a:r>
            <a:r>
              <a:rPr lang="en-US" sz="2000" dirty="0"/>
              <a:t> upwards with swallowing</a:t>
            </a:r>
          </a:p>
          <a:p>
            <a:endParaRPr lang="en-US" sz="2000" dirty="0"/>
          </a:p>
          <a:p>
            <a:pPr marL="0" indent="0">
              <a:buNone/>
            </a:pPr>
            <a:r>
              <a:rPr lang="en-US" sz="2000" dirty="0"/>
              <a:t>Palpation</a:t>
            </a:r>
          </a:p>
          <a:p>
            <a:pPr marL="0" indent="0">
              <a:buNone/>
            </a:pPr>
            <a:r>
              <a:rPr lang="en-US" sz="2000" dirty="0"/>
              <a:t>• Cyst is soft to firm in consistency, and fluctuate</a:t>
            </a:r>
          </a:p>
          <a:p>
            <a:pPr marL="0" indent="0">
              <a:buNone/>
            </a:pPr>
            <a:r>
              <a:rPr lang="en-US" sz="2000" dirty="0"/>
              <a:t>• Repeat protrusion and swallowing gently palpating cyst from behind to </a:t>
            </a:r>
            <a:r>
              <a:rPr lang="en-US" sz="2000" dirty="0" err="1"/>
              <a:t>ensurediagnosis</a:t>
            </a:r>
            <a:r>
              <a:rPr lang="en-US" sz="2000" dirty="0"/>
              <a:t> is correct .</a:t>
            </a:r>
          </a:p>
        </p:txBody>
      </p:sp>
      <p:sp>
        <p:nvSpPr>
          <p:cNvPr id="9" name="Rectangle 8">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FE31C56-0BD3-4B66-BD8F-B7A6D39D0AFA}"/>
              </a:ext>
            </a:extLst>
          </p:cNvPr>
          <p:cNvPicPr>
            <a:picLocks noChangeAspect="1"/>
          </p:cNvPicPr>
          <p:nvPr/>
        </p:nvPicPr>
        <p:blipFill>
          <a:blip r:embed="rId2"/>
          <a:stretch>
            <a:fillRect/>
          </a:stretch>
        </p:blipFill>
        <p:spPr>
          <a:xfrm>
            <a:off x="6904709" y="1536464"/>
            <a:ext cx="4475531" cy="3781824"/>
          </a:xfrm>
          <a:prstGeom prst="rect">
            <a:avLst/>
          </a:prstGeom>
          <a:effectLst/>
        </p:spPr>
      </p:pic>
    </p:spTree>
    <p:extLst>
      <p:ext uri="{BB962C8B-B14F-4D97-AF65-F5344CB8AC3E}">
        <p14:creationId xmlns:p14="http://schemas.microsoft.com/office/powerpoint/2010/main" val="17322109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716A5-1751-451C-A02B-A79891A11411}"/>
              </a:ext>
            </a:extLst>
          </p:cNvPr>
          <p:cNvSpPr>
            <a:spLocks noGrp="1"/>
          </p:cNvSpPr>
          <p:nvPr>
            <p:ph type="title"/>
          </p:nvPr>
        </p:nvSpPr>
        <p:spPr>
          <a:xfrm>
            <a:off x="93133" y="173213"/>
            <a:ext cx="10515600" cy="831497"/>
          </a:xfrm>
        </p:spPr>
        <p:txBody>
          <a:bodyPr/>
          <a:lstStyle/>
          <a:p>
            <a:r>
              <a:rPr lang="en-US" b="1" i="1" dirty="0">
                <a:solidFill>
                  <a:schemeClr val="tx2"/>
                </a:solidFill>
              </a:rPr>
              <a:t>Investigations</a:t>
            </a:r>
          </a:p>
        </p:txBody>
      </p:sp>
      <p:sp>
        <p:nvSpPr>
          <p:cNvPr id="3" name="Content Placeholder 2">
            <a:extLst>
              <a:ext uri="{FF2B5EF4-FFF2-40B4-BE49-F238E27FC236}">
                <a16:creationId xmlns:a16="http://schemas.microsoft.com/office/drawing/2014/main" id="{2061A146-DF10-4C84-A49E-69AB96965319}"/>
              </a:ext>
            </a:extLst>
          </p:cNvPr>
          <p:cNvSpPr>
            <a:spLocks noGrp="1"/>
          </p:cNvSpPr>
          <p:nvPr>
            <p:ph idx="1"/>
          </p:nvPr>
        </p:nvSpPr>
        <p:spPr>
          <a:xfrm>
            <a:off x="330199" y="1045986"/>
            <a:ext cx="10924823" cy="5638801"/>
          </a:xfrm>
        </p:spPr>
        <p:txBody>
          <a:bodyPr>
            <a:normAutofit/>
          </a:bodyPr>
          <a:lstStyle/>
          <a:p>
            <a:r>
              <a:rPr lang="en-US" sz="2400" dirty="0">
                <a:solidFill>
                  <a:schemeClr val="tx2"/>
                </a:solidFill>
              </a:rPr>
              <a:t>There is Diagnostic procedures for a </a:t>
            </a:r>
            <a:r>
              <a:rPr lang="en-US" sz="2400" dirty="0" err="1">
                <a:solidFill>
                  <a:schemeClr val="tx2"/>
                </a:solidFill>
              </a:rPr>
              <a:t>thyroglossal</a:t>
            </a:r>
            <a:r>
              <a:rPr lang="en-US" sz="2400" dirty="0">
                <a:solidFill>
                  <a:schemeClr val="tx2"/>
                </a:solidFill>
              </a:rPr>
              <a:t> cyst after history collection and physical examination include:</a:t>
            </a:r>
          </a:p>
          <a:p>
            <a:r>
              <a:rPr lang="en-US" sz="2400" dirty="0">
                <a:solidFill>
                  <a:schemeClr val="tx2"/>
                </a:solidFill>
              </a:rPr>
              <a:t> Blood tests → These tests check the thyroid gland function. </a:t>
            </a:r>
          </a:p>
          <a:p>
            <a:r>
              <a:rPr lang="en-US" sz="2400" dirty="0">
                <a:solidFill>
                  <a:schemeClr val="tx2"/>
                </a:solidFill>
              </a:rPr>
              <a:t>Ultrasound exam→ Sound waves are used to check the </a:t>
            </a:r>
            <a:r>
              <a:rPr lang="en-US" sz="2400" dirty="0" err="1">
                <a:solidFill>
                  <a:schemeClr val="tx2"/>
                </a:solidFill>
              </a:rPr>
              <a:t>cystand</a:t>
            </a:r>
            <a:r>
              <a:rPr lang="en-US" sz="2400" dirty="0">
                <a:solidFill>
                  <a:schemeClr val="tx2"/>
                </a:solidFill>
              </a:rPr>
              <a:t> thyroid gland.</a:t>
            </a:r>
          </a:p>
          <a:p>
            <a:r>
              <a:rPr lang="en-US" sz="2400" dirty="0">
                <a:solidFill>
                  <a:schemeClr val="tx2"/>
                </a:solidFill>
              </a:rPr>
              <a:t> Thyroid scan → Radioactive iodine or technetium to show any abnormalities of the thyroid gland .</a:t>
            </a:r>
          </a:p>
          <a:p>
            <a:r>
              <a:rPr lang="en-US" sz="2400" dirty="0">
                <a:solidFill>
                  <a:schemeClr val="tx2"/>
                </a:solidFill>
              </a:rPr>
              <a:t>Fine needle aspiration → a biopsy to confirm the benign nature of the TGD cyst</a:t>
            </a:r>
          </a:p>
        </p:txBody>
      </p:sp>
    </p:spTree>
    <p:extLst>
      <p:ext uri="{BB962C8B-B14F-4D97-AF65-F5344CB8AC3E}">
        <p14:creationId xmlns:p14="http://schemas.microsoft.com/office/powerpoint/2010/main" val="5637859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D6C397BE-480E-A74F-A3A7-665EB8DF7AFB}"/>
              </a:ext>
            </a:extLst>
          </p:cNvPr>
          <p:cNvSpPr>
            <a:spLocks noGrp="1"/>
          </p:cNvSpPr>
          <p:nvPr>
            <p:ph type="title"/>
          </p:nvPr>
        </p:nvSpPr>
        <p:spPr>
          <a:xfrm>
            <a:off x="589560" y="856180"/>
            <a:ext cx="4560584" cy="1128068"/>
          </a:xfrm>
        </p:spPr>
        <p:txBody>
          <a:bodyPr anchor="ctr">
            <a:normAutofit/>
          </a:bodyPr>
          <a:lstStyle/>
          <a:p>
            <a:r>
              <a:rPr lang="en-US" sz="3700"/>
              <a:t> Imaging </a:t>
            </a:r>
            <a:br>
              <a:rPr lang="en-US" sz="3700"/>
            </a:br>
            <a:endParaRPr lang="en-QA" sz="3700"/>
          </a:p>
        </p:txBody>
      </p:sp>
      <p:grpSp>
        <p:nvGrpSpPr>
          <p:cNvPr id="13" name="Group 1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4"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403F487-19E5-2F46-92EA-9521E39087B5}"/>
              </a:ext>
            </a:extLst>
          </p:cNvPr>
          <p:cNvSpPr>
            <a:spLocks noGrp="1"/>
          </p:cNvSpPr>
          <p:nvPr>
            <p:ph idx="1"/>
          </p:nvPr>
        </p:nvSpPr>
        <p:spPr>
          <a:xfrm>
            <a:off x="43681" y="2079063"/>
            <a:ext cx="4559425" cy="4778937"/>
          </a:xfrm>
        </p:spPr>
        <p:txBody>
          <a:bodyPr anchor="ctr">
            <a:normAutofit/>
          </a:bodyPr>
          <a:lstStyle/>
          <a:p>
            <a:r>
              <a:rPr lang="en-US" sz="1700" dirty="0"/>
              <a:t>On Ultrasound, a typical </a:t>
            </a:r>
            <a:r>
              <a:rPr lang="en-US" sz="1700" dirty="0" err="1"/>
              <a:t>thyroglossal</a:t>
            </a:r>
            <a:r>
              <a:rPr lang="en-US" sz="1700" dirty="0"/>
              <a:t> duct cysts appears as a smooth, well-circumscribed anechoic lesion with posterior enhancement in the anterior neck.</a:t>
            </a:r>
          </a:p>
          <a:p>
            <a:r>
              <a:rPr lang="en-US" sz="1700" dirty="0"/>
              <a:t>However, this appearance is seen in 42% cases.The rest of the lesions show a hypo-echoic pattern internal echoes, either homogenous or heterogeneous, due to repeated infections, hemorrhage, or proteinaceous content.</a:t>
            </a:r>
          </a:p>
          <a:p>
            <a:r>
              <a:rPr lang="en-US" sz="1700" dirty="0"/>
              <a:t> A </a:t>
            </a:r>
            <a:r>
              <a:rPr lang="en-US" sz="1700" dirty="0" err="1"/>
              <a:t>pseudosolid</a:t>
            </a:r>
            <a:r>
              <a:rPr lang="en-US" sz="1700" dirty="0"/>
              <a:t> appearance may also be seen .</a:t>
            </a:r>
          </a:p>
          <a:p>
            <a:r>
              <a:rPr lang="en-US" sz="1700" dirty="0"/>
              <a:t> True solid component suggest risk of  </a:t>
            </a:r>
            <a:r>
              <a:rPr lang="en-US" sz="1700" dirty="0" err="1"/>
              <a:t>thyroglossal</a:t>
            </a:r>
            <a:r>
              <a:rPr lang="en-US" sz="1700" dirty="0"/>
              <a:t> duct cyst malignancy .</a:t>
            </a:r>
            <a:endParaRPr lang="en-QA" sz="1700" dirty="0"/>
          </a:p>
        </p:txBody>
      </p:sp>
      <p:sp>
        <p:nvSpPr>
          <p:cNvPr id="19" name="Rectangle 1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a:extLst>
              <a:ext uri="{FF2B5EF4-FFF2-40B4-BE49-F238E27FC236}">
                <a16:creationId xmlns:a16="http://schemas.microsoft.com/office/drawing/2014/main" id="{60FEC8B0-1757-FB43-A010-216AD5F5A7B8}"/>
              </a:ext>
            </a:extLst>
          </p:cNvPr>
          <p:cNvPicPr>
            <a:picLocks noChangeAspect="1"/>
          </p:cNvPicPr>
          <p:nvPr/>
        </p:nvPicPr>
        <p:blipFill rotWithShape="1">
          <a:blip r:embed="rId2">
            <a:extLst>
              <a:ext uri="{28A0092B-C50C-407E-A947-70E740481C1C}">
                <a14:useLocalDpi xmlns:a14="http://schemas.microsoft.com/office/drawing/2010/main" val="0"/>
              </a:ext>
            </a:extLst>
          </a:blip>
          <a:srcRect l="764" r="5364" b="3"/>
          <a:stretch/>
        </p:blipFill>
        <p:spPr>
          <a:xfrm>
            <a:off x="5977788" y="799352"/>
            <a:ext cx="5425410" cy="5259296"/>
          </a:xfrm>
          <a:prstGeom prst="rect">
            <a:avLst/>
          </a:prstGeom>
        </p:spPr>
      </p:pic>
    </p:spTree>
    <p:extLst>
      <p:ext uri="{BB962C8B-B14F-4D97-AF65-F5344CB8AC3E}">
        <p14:creationId xmlns:p14="http://schemas.microsoft.com/office/powerpoint/2010/main" val="938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117AB3D3-3C9C-4DED-809A-78734805B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60DB41-9FA0-2F40-809F-CDE311503D95}"/>
              </a:ext>
            </a:extLst>
          </p:cNvPr>
          <p:cNvSpPr>
            <a:spLocks noGrp="1"/>
          </p:cNvSpPr>
          <p:nvPr>
            <p:ph type="title"/>
          </p:nvPr>
        </p:nvSpPr>
        <p:spPr>
          <a:xfrm>
            <a:off x="793662" y="386930"/>
            <a:ext cx="10066122" cy="1298448"/>
          </a:xfrm>
        </p:spPr>
        <p:txBody>
          <a:bodyPr anchor="b">
            <a:normAutofit/>
          </a:bodyPr>
          <a:lstStyle/>
          <a:p>
            <a:r>
              <a:rPr lang="en-US" sz="4800"/>
              <a:t>Imaging </a:t>
            </a:r>
            <a:endParaRPr lang="en-QA" sz="4800"/>
          </a:p>
        </p:txBody>
      </p:sp>
      <p:sp>
        <p:nvSpPr>
          <p:cNvPr id="30" name="Rectangle 29">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4A3A11B-F693-5541-83BF-8C88F0FEDF6E}"/>
              </a:ext>
            </a:extLst>
          </p:cNvPr>
          <p:cNvSpPr>
            <a:spLocks noGrp="1"/>
          </p:cNvSpPr>
          <p:nvPr>
            <p:ph idx="1"/>
          </p:nvPr>
        </p:nvSpPr>
        <p:spPr>
          <a:xfrm>
            <a:off x="793661" y="2599509"/>
            <a:ext cx="4530898" cy="3639450"/>
          </a:xfrm>
        </p:spPr>
        <p:txBody>
          <a:bodyPr anchor="ctr">
            <a:normAutofit/>
          </a:bodyPr>
          <a:lstStyle/>
          <a:p>
            <a:r>
              <a:rPr lang="en-US" sz="2000"/>
              <a:t>▪ CT is often utilized only as a complementary technique for confirmation of diagnosis or for assessing complication .</a:t>
            </a:r>
            <a:endParaRPr lang="en-QA" sz="2000"/>
          </a:p>
        </p:txBody>
      </p:sp>
      <p:pic>
        <p:nvPicPr>
          <p:cNvPr id="4" name="Picture 4">
            <a:extLst>
              <a:ext uri="{FF2B5EF4-FFF2-40B4-BE49-F238E27FC236}">
                <a16:creationId xmlns:a16="http://schemas.microsoft.com/office/drawing/2014/main" id="{2A535C2A-1E55-6F40-BCCF-6761A2201E9F}"/>
              </a:ext>
            </a:extLst>
          </p:cNvPr>
          <p:cNvPicPr>
            <a:picLocks noChangeAspect="1"/>
          </p:cNvPicPr>
          <p:nvPr/>
        </p:nvPicPr>
        <p:blipFill rotWithShape="1">
          <a:blip r:embed="rId2">
            <a:extLst>
              <a:ext uri="{28A0092B-C50C-407E-A947-70E740481C1C}">
                <a14:useLocalDpi xmlns:a14="http://schemas.microsoft.com/office/drawing/2010/main" val="0"/>
              </a:ext>
            </a:extLst>
          </a:blip>
          <a:srcRect l="2652" r="8952" b="2"/>
          <a:stretch/>
        </p:blipFill>
        <p:spPr>
          <a:xfrm>
            <a:off x="5911532" y="2484255"/>
            <a:ext cx="5150277" cy="3714244"/>
          </a:xfrm>
          <a:prstGeom prst="rect">
            <a:avLst/>
          </a:prstGeom>
        </p:spPr>
      </p:pic>
      <p:sp>
        <p:nvSpPr>
          <p:cNvPr id="34" name="Rectangle 33">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40226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FB107-DF07-4A20-AA8B-981B7FFB0A9A}"/>
              </a:ext>
            </a:extLst>
          </p:cNvPr>
          <p:cNvSpPr>
            <a:spLocks noGrp="1"/>
          </p:cNvSpPr>
          <p:nvPr>
            <p:ph type="title"/>
          </p:nvPr>
        </p:nvSpPr>
        <p:spPr/>
        <p:txBody>
          <a:bodyPr/>
          <a:lstStyle/>
          <a:p>
            <a:r>
              <a:rPr lang="en-US" b="1" i="1" dirty="0">
                <a:solidFill>
                  <a:schemeClr val="tx2"/>
                </a:solidFill>
              </a:rPr>
              <a:t>Differential diagnosis </a:t>
            </a:r>
          </a:p>
        </p:txBody>
      </p:sp>
      <p:sp>
        <p:nvSpPr>
          <p:cNvPr id="3" name="Content Placeholder 2">
            <a:extLst>
              <a:ext uri="{FF2B5EF4-FFF2-40B4-BE49-F238E27FC236}">
                <a16:creationId xmlns:a16="http://schemas.microsoft.com/office/drawing/2014/main" id="{45673B8A-E81F-4547-83D9-05B3D8B32A86}"/>
              </a:ext>
            </a:extLst>
          </p:cNvPr>
          <p:cNvSpPr>
            <a:spLocks noGrp="1"/>
          </p:cNvSpPr>
          <p:nvPr>
            <p:ph idx="1"/>
          </p:nvPr>
        </p:nvSpPr>
        <p:spPr>
          <a:xfrm>
            <a:off x="838200" y="2010820"/>
            <a:ext cx="10515600" cy="4351338"/>
          </a:xfrm>
        </p:spPr>
        <p:txBody>
          <a:bodyPr/>
          <a:lstStyle/>
          <a:p>
            <a:r>
              <a:rPr lang="en-US" dirty="0">
                <a:solidFill>
                  <a:schemeClr val="tx2"/>
                </a:solidFill>
              </a:rPr>
              <a:t>Differential diagnosis</a:t>
            </a:r>
          </a:p>
          <a:p>
            <a:r>
              <a:rPr lang="en-US" dirty="0">
                <a:solidFill>
                  <a:schemeClr val="tx2"/>
                </a:solidFill>
              </a:rPr>
              <a:t> Dermoid cyst</a:t>
            </a:r>
          </a:p>
          <a:p>
            <a:r>
              <a:rPr lang="en-US" dirty="0">
                <a:solidFill>
                  <a:schemeClr val="tx2"/>
                </a:solidFill>
              </a:rPr>
              <a:t> Ectopic thyroid</a:t>
            </a:r>
          </a:p>
          <a:p>
            <a:r>
              <a:rPr lang="en-US" dirty="0">
                <a:solidFill>
                  <a:schemeClr val="tx2"/>
                </a:solidFill>
              </a:rPr>
              <a:t>Lipoma</a:t>
            </a:r>
          </a:p>
          <a:p>
            <a:r>
              <a:rPr lang="en-US" dirty="0">
                <a:solidFill>
                  <a:schemeClr val="tx2"/>
                </a:solidFill>
              </a:rPr>
              <a:t> </a:t>
            </a:r>
            <a:r>
              <a:rPr lang="en-US" dirty="0" err="1">
                <a:solidFill>
                  <a:schemeClr val="tx2"/>
                </a:solidFill>
              </a:rPr>
              <a:t>Submental</a:t>
            </a:r>
            <a:r>
              <a:rPr lang="en-US" dirty="0">
                <a:solidFill>
                  <a:schemeClr val="tx2"/>
                </a:solidFill>
              </a:rPr>
              <a:t> lymph node </a:t>
            </a:r>
          </a:p>
          <a:p>
            <a:r>
              <a:rPr lang="en-US" dirty="0">
                <a:solidFill>
                  <a:schemeClr val="tx2"/>
                </a:solidFill>
              </a:rPr>
              <a:t> Sebaceous cyst</a:t>
            </a:r>
          </a:p>
          <a:p>
            <a:r>
              <a:rPr lang="en-US" dirty="0">
                <a:solidFill>
                  <a:schemeClr val="tx2"/>
                </a:solidFill>
              </a:rPr>
              <a:t> </a:t>
            </a:r>
            <a:r>
              <a:rPr lang="en-US" dirty="0" err="1">
                <a:solidFill>
                  <a:schemeClr val="tx2"/>
                </a:solidFill>
              </a:rPr>
              <a:t>Laryngocele</a:t>
            </a:r>
            <a:endParaRPr lang="en-US" dirty="0">
              <a:solidFill>
                <a:schemeClr val="tx2"/>
              </a:solidFill>
            </a:endParaRPr>
          </a:p>
          <a:p>
            <a:r>
              <a:rPr lang="en-US" dirty="0" err="1">
                <a:solidFill>
                  <a:schemeClr val="tx2"/>
                </a:solidFill>
              </a:rPr>
              <a:t>Ranula</a:t>
            </a:r>
            <a:endParaRPr lang="en-US" dirty="0">
              <a:solidFill>
                <a:schemeClr val="tx2"/>
              </a:solidFill>
            </a:endParaRPr>
          </a:p>
        </p:txBody>
      </p:sp>
    </p:spTree>
    <p:extLst>
      <p:ext uri="{BB962C8B-B14F-4D97-AF65-F5344CB8AC3E}">
        <p14:creationId xmlns:p14="http://schemas.microsoft.com/office/powerpoint/2010/main" val="29860532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11"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F99F8E33-F034-4249-ADC1-0C327F358FFE}"/>
              </a:ext>
            </a:extLst>
          </p:cNvPr>
          <p:cNvSpPr>
            <a:spLocks noGrp="1"/>
          </p:cNvSpPr>
          <p:nvPr>
            <p:ph type="title"/>
          </p:nvPr>
        </p:nvSpPr>
        <p:spPr>
          <a:xfrm>
            <a:off x="1098468" y="885651"/>
            <a:ext cx="3229803" cy="4624603"/>
          </a:xfrm>
        </p:spPr>
        <p:txBody>
          <a:bodyPr>
            <a:normAutofit/>
          </a:bodyPr>
          <a:lstStyle/>
          <a:p>
            <a:r>
              <a:rPr lang="en-US" b="1" i="1">
                <a:solidFill>
                  <a:srgbClr val="FFFFFF"/>
                </a:solidFill>
              </a:rPr>
              <a:t>Treatment </a:t>
            </a:r>
          </a:p>
        </p:txBody>
      </p:sp>
      <p:sp>
        <p:nvSpPr>
          <p:cNvPr id="3" name="Content Placeholder 2">
            <a:extLst>
              <a:ext uri="{FF2B5EF4-FFF2-40B4-BE49-F238E27FC236}">
                <a16:creationId xmlns:a16="http://schemas.microsoft.com/office/drawing/2014/main" id="{9575C0B8-C054-4F7E-B9A0-23BE2F36D6AD}"/>
              </a:ext>
            </a:extLst>
          </p:cNvPr>
          <p:cNvSpPr>
            <a:spLocks noGrp="1"/>
          </p:cNvSpPr>
          <p:nvPr>
            <p:ph idx="1"/>
          </p:nvPr>
        </p:nvSpPr>
        <p:spPr>
          <a:xfrm>
            <a:off x="4978708" y="885651"/>
            <a:ext cx="6525220" cy="4616849"/>
          </a:xfrm>
        </p:spPr>
        <p:txBody>
          <a:bodyPr anchor="ctr">
            <a:normAutofit/>
          </a:bodyPr>
          <a:lstStyle/>
          <a:p>
            <a:r>
              <a:rPr lang="en-US" sz="2400" dirty="0"/>
              <a:t>Complete resection of the cyst and the whole </a:t>
            </a:r>
            <a:r>
              <a:rPr lang="en-US" sz="2400" dirty="0" err="1"/>
              <a:t>thyroglossal</a:t>
            </a:r>
            <a:r>
              <a:rPr lang="en-US" sz="2400" dirty="0"/>
              <a:t> tract is curative.</a:t>
            </a:r>
          </a:p>
          <a:p>
            <a:r>
              <a:rPr lang="en-US" sz="2400" dirty="0"/>
              <a:t> </a:t>
            </a:r>
            <a:r>
              <a:rPr lang="en-US" sz="2400" dirty="0" err="1"/>
              <a:t>Sistrunk’s</a:t>
            </a:r>
            <a:r>
              <a:rPr lang="en-US" sz="2400" dirty="0"/>
              <a:t> Operation involves removal of the body of the hyoid bone and the </a:t>
            </a:r>
            <a:r>
              <a:rPr lang="en-US" sz="2400" dirty="0" err="1"/>
              <a:t>suprahyoid</a:t>
            </a:r>
            <a:r>
              <a:rPr lang="en-US" sz="2400" dirty="0"/>
              <a:t> tract through the tongue base to the foramen caecum .</a:t>
            </a:r>
          </a:p>
          <a:p>
            <a:r>
              <a:rPr lang="en-US" sz="2400" dirty="0"/>
              <a:t> If incomplete excision 🡪 recurrence or fistula may result</a:t>
            </a:r>
          </a:p>
          <a:p>
            <a:r>
              <a:rPr lang="en-US" sz="2400" dirty="0"/>
              <a:t> Infected cyst should be treated with antibiotics , if the cyst present with abscess , treatment should consist of drainage and antibiotic </a:t>
            </a:r>
          </a:p>
        </p:txBody>
      </p:sp>
    </p:spTree>
    <p:extLst>
      <p:ext uri="{BB962C8B-B14F-4D97-AF65-F5344CB8AC3E}">
        <p14:creationId xmlns:p14="http://schemas.microsoft.com/office/powerpoint/2010/main" val="20801748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0725-1A50-4EF9-92D1-CF5338D5299C}"/>
              </a:ext>
            </a:extLst>
          </p:cNvPr>
          <p:cNvSpPr>
            <a:spLocks noGrp="1"/>
          </p:cNvSpPr>
          <p:nvPr>
            <p:ph type="title"/>
          </p:nvPr>
        </p:nvSpPr>
        <p:spPr/>
        <p:txBody>
          <a:bodyPr/>
          <a:lstStyle/>
          <a:p>
            <a:pPr algn="ctr"/>
            <a:r>
              <a:rPr lang="en-US" b="1" i="1" dirty="0">
                <a:solidFill>
                  <a:schemeClr val="tx2"/>
                </a:solidFill>
              </a:rPr>
              <a:t>A video illustrating the </a:t>
            </a:r>
            <a:r>
              <a:rPr lang="en-US" b="1" i="1" dirty="0" err="1">
                <a:solidFill>
                  <a:schemeClr val="tx2"/>
                </a:solidFill>
              </a:rPr>
              <a:t>sistrunk</a:t>
            </a:r>
            <a:r>
              <a:rPr lang="en-US" b="1" i="1" dirty="0">
                <a:solidFill>
                  <a:schemeClr val="tx2"/>
                </a:solidFill>
              </a:rPr>
              <a:t> procedure.</a:t>
            </a:r>
          </a:p>
        </p:txBody>
      </p:sp>
      <p:pic>
        <p:nvPicPr>
          <p:cNvPr id="11" name="Online Media 3" descr="Sistrunk Procedure for Excision of a Thyroglossal Duct Cyst">
            <a:hlinkClick r:id="" action="ppaction://media"/>
            <a:extLst>
              <a:ext uri="{FF2B5EF4-FFF2-40B4-BE49-F238E27FC236}">
                <a16:creationId xmlns:a16="http://schemas.microsoft.com/office/drawing/2014/main" id="{BD83F8C7-07F2-464C-9DCD-5235124B5BC3}"/>
              </a:ext>
            </a:extLst>
          </p:cNvPr>
          <p:cNvPicPr>
            <a:picLocks noRot="1" noChangeAspect="1"/>
          </p:cNvPicPr>
          <p:nvPr>
            <a:videoFile r:link="rId1"/>
          </p:nvPr>
        </p:nvPicPr>
        <p:blipFill>
          <a:blip r:embed="rId3"/>
          <a:stretch>
            <a:fillRect/>
          </a:stretch>
        </p:blipFill>
        <p:spPr>
          <a:xfrm>
            <a:off x="1501878" y="1903446"/>
            <a:ext cx="8821737" cy="4238847"/>
          </a:xfrm>
          <a:prstGeom prst="rect">
            <a:avLst/>
          </a:prstGeom>
        </p:spPr>
      </p:pic>
    </p:spTree>
    <p:extLst>
      <p:ext uri="{BB962C8B-B14F-4D97-AF65-F5344CB8AC3E}">
        <p14:creationId xmlns:p14="http://schemas.microsoft.com/office/powerpoint/2010/main" val="1038698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fill="hold" display="0">
                  <p:stCondLst>
                    <p:cond delay="indefinite"/>
                  </p:stCondLst>
                </p:cTn>
                <p:tgtEl>
                  <p:spTgt spid="11"/>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4BC99CB9-DDAD-44A2-8A1C-E3AF4E72DF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64053CBF-3932-45FF-8285-EE5146085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6" name="Group 25">
            <a:extLst>
              <a:ext uri="{FF2B5EF4-FFF2-40B4-BE49-F238E27FC236}">
                <a16:creationId xmlns:a16="http://schemas.microsoft.com/office/drawing/2014/main" id="{2E751C04-BEA6-446B-A678-9C74819EBD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8167"/>
            <a:ext cx="4834070" cy="2488150"/>
            <a:chOff x="6867015" y="-1"/>
            <a:chExt cx="5324985" cy="3251912"/>
          </a:xfrm>
          <a:solidFill>
            <a:schemeClr val="bg1">
              <a:alpha val="30000"/>
            </a:schemeClr>
          </a:solidFill>
        </p:grpSpPr>
        <p:sp>
          <p:nvSpPr>
            <p:cNvPr id="27" name="Freeform: Shape 26">
              <a:extLst>
                <a:ext uri="{FF2B5EF4-FFF2-40B4-BE49-F238E27FC236}">
                  <a16:creationId xmlns:a16="http://schemas.microsoft.com/office/drawing/2014/main" id="{2625A013-D9BE-43C4-AF21-6F2B003EFB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F7875715-EC2E-457F-851D-F6C817685F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F7E41CC6-0C83-40EE-80BB-79394D9E9B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00603498-5DFE-4D26-BFB5-C9269C9BD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CD3B4458-7C67-48BC-810F-310EFE43041F}"/>
              </a:ext>
            </a:extLst>
          </p:cNvPr>
          <p:cNvSpPr>
            <a:spLocks noGrp="1"/>
          </p:cNvSpPr>
          <p:nvPr>
            <p:ph type="title"/>
          </p:nvPr>
        </p:nvSpPr>
        <p:spPr>
          <a:xfrm>
            <a:off x="2524148" y="1763022"/>
            <a:ext cx="6928876" cy="3396601"/>
          </a:xfrm>
        </p:spPr>
        <p:txBody>
          <a:bodyPr vert="horz" lIns="91440" tIns="45720" rIns="91440" bIns="45720" rtlCol="0" anchor="ctr">
            <a:noAutofit/>
          </a:bodyPr>
          <a:lstStyle/>
          <a:p>
            <a:pPr algn="ctr"/>
            <a:r>
              <a:rPr lang="en-US" sz="6600" b="1" i="1" dirty="0">
                <a:solidFill>
                  <a:schemeClr val="tx2"/>
                </a:solidFill>
              </a:rPr>
              <a:t>plunging</a:t>
            </a:r>
            <a:r>
              <a:rPr lang="en-US" sz="6600" dirty="0">
                <a:solidFill>
                  <a:schemeClr val="tx2"/>
                </a:solidFill>
              </a:rPr>
              <a:t> </a:t>
            </a:r>
            <a:r>
              <a:rPr lang="en-US" sz="6600" b="1" i="1" kern="1200" dirty="0">
                <a:solidFill>
                  <a:schemeClr val="tx2"/>
                </a:solidFill>
                <a:latin typeface="+mj-lt"/>
                <a:ea typeface="+mj-ea"/>
                <a:cs typeface="+mj-cs"/>
              </a:rPr>
              <a:t>Ranula </a:t>
            </a:r>
          </a:p>
        </p:txBody>
      </p:sp>
      <p:grpSp>
        <p:nvGrpSpPr>
          <p:cNvPr id="32" name="Group 31">
            <a:extLst>
              <a:ext uri="{FF2B5EF4-FFF2-40B4-BE49-F238E27FC236}">
                <a16:creationId xmlns:a16="http://schemas.microsoft.com/office/drawing/2014/main" id="{B63ACBA3-DEFD-4C6D-BBA0-64468FA99C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33" name="Freeform: Shape 32">
              <a:extLst>
                <a:ext uri="{FF2B5EF4-FFF2-40B4-BE49-F238E27FC236}">
                  <a16:creationId xmlns:a16="http://schemas.microsoft.com/office/drawing/2014/main" id="{62F7819D-2B89-4D80-A1C3-8B318116BA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B7065990-2350-41B3-858B-20EF8744F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58DA7EC7-CAA0-4665-AA29-BFBA806ECA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B1132A14-489F-4CED-B626-2A1711C987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888565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E155C-5E3B-41D5-9634-13360339FC47}"/>
              </a:ext>
            </a:extLst>
          </p:cNvPr>
          <p:cNvSpPr>
            <a:spLocks noGrp="1"/>
          </p:cNvSpPr>
          <p:nvPr>
            <p:ph type="title"/>
          </p:nvPr>
        </p:nvSpPr>
        <p:spPr>
          <a:xfrm>
            <a:off x="149577" y="139348"/>
            <a:ext cx="10515600" cy="820208"/>
          </a:xfrm>
        </p:spPr>
        <p:txBody>
          <a:bodyPr>
            <a:normAutofit/>
          </a:bodyPr>
          <a:lstStyle/>
          <a:p>
            <a:r>
              <a:rPr lang="en-US" b="1" i="1" dirty="0" err="1">
                <a:solidFill>
                  <a:schemeClr val="tx2"/>
                </a:solidFill>
              </a:rPr>
              <a:t>Ranula</a:t>
            </a:r>
            <a:endParaRPr lang="en-US" b="1" i="1" dirty="0">
              <a:solidFill>
                <a:schemeClr val="tx2"/>
              </a:solidFill>
            </a:endParaRPr>
          </a:p>
        </p:txBody>
      </p:sp>
      <p:sp>
        <p:nvSpPr>
          <p:cNvPr id="3" name="Content Placeholder 2">
            <a:extLst>
              <a:ext uri="{FF2B5EF4-FFF2-40B4-BE49-F238E27FC236}">
                <a16:creationId xmlns:a16="http://schemas.microsoft.com/office/drawing/2014/main" id="{810CA174-6349-4B9C-8C53-FEB6D9390E70}"/>
              </a:ext>
            </a:extLst>
          </p:cNvPr>
          <p:cNvSpPr>
            <a:spLocks noGrp="1"/>
          </p:cNvSpPr>
          <p:nvPr>
            <p:ph idx="1"/>
          </p:nvPr>
        </p:nvSpPr>
        <p:spPr>
          <a:xfrm>
            <a:off x="149577" y="1170868"/>
            <a:ext cx="6883401" cy="4936421"/>
          </a:xfrm>
        </p:spPr>
        <p:txBody>
          <a:bodyPr>
            <a:normAutofit/>
          </a:bodyPr>
          <a:lstStyle/>
          <a:p>
            <a:r>
              <a:rPr lang="en-US" sz="2400" dirty="0" err="1">
                <a:solidFill>
                  <a:schemeClr val="tx2"/>
                </a:solidFill>
              </a:rPr>
              <a:t>Ranulas</a:t>
            </a:r>
            <a:r>
              <a:rPr lang="en-US" sz="2400" dirty="0">
                <a:solidFill>
                  <a:schemeClr val="tx2"/>
                </a:solidFill>
              </a:rPr>
              <a:t> represent cystic lesions of the floor of the mouth, usually occurring secondary to obstruction of the sublingual duct. Therefore these are also called sublingual gland </a:t>
            </a:r>
            <a:r>
              <a:rPr lang="en-US" sz="2400" dirty="0" err="1">
                <a:solidFill>
                  <a:schemeClr val="tx2"/>
                </a:solidFill>
              </a:rPr>
              <a:t>mucocele</a:t>
            </a:r>
            <a:r>
              <a:rPr lang="en-US" sz="2400" dirty="0">
                <a:solidFill>
                  <a:schemeClr val="tx2"/>
                </a:solidFill>
              </a:rPr>
              <a:t> or mucous retention cyst.▪</a:t>
            </a:r>
          </a:p>
          <a:p>
            <a:r>
              <a:rPr lang="en-US" sz="2400" dirty="0">
                <a:solidFill>
                  <a:schemeClr val="tx2"/>
                </a:solidFill>
              </a:rPr>
              <a:t>A </a:t>
            </a:r>
            <a:r>
              <a:rPr lang="en-US" sz="2400" dirty="0" err="1">
                <a:solidFill>
                  <a:schemeClr val="tx2"/>
                </a:solidFill>
              </a:rPr>
              <a:t>ranula</a:t>
            </a:r>
            <a:r>
              <a:rPr lang="en-US" sz="2400" dirty="0">
                <a:solidFill>
                  <a:schemeClr val="tx2"/>
                </a:solidFill>
              </a:rPr>
              <a:t> is a mucus extravasation cyst involving a sublingual gland and is a type of </a:t>
            </a:r>
            <a:r>
              <a:rPr lang="en-US" sz="2400" dirty="0" err="1">
                <a:solidFill>
                  <a:schemeClr val="tx2"/>
                </a:solidFill>
              </a:rPr>
              <a:t>mucocele</a:t>
            </a:r>
            <a:r>
              <a:rPr lang="en-US" sz="2400" dirty="0">
                <a:solidFill>
                  <a:schemeClr val="tx2"/>
                </a:solidFill>
              </a:rPr>
              <a:t> found on the floor of the mouth.</a:t>
            </a:r>
          </a:p>
        </p:txBody>
      </p:sp>
      <p:pic>
        <p:nvPicPr>
          <p:cNvPr id="4" name="Picture 3">
            <a:extLst>
              <a:ext uri="{FF2B5EF4-FFF2-40B4-BE49-F238E27FC236}">
                <a16:creationId xmlns:a16="http://schemas.microsoft.com/office/drawing/2014/main" id="{97B2B1FE-BCDB-4D05-97C9-07F8D5C013E7}"/>
              </a:ext>
            </a:extLst>
          </p:cNvPr>
          <p:cNvPicPr>
            <a:picLocks noChangeAspect="1"/>
          </p:cNvPicPr>
          <p:nvPr/>
        </p:nvPicPr>
        <p:blipFill>
          <a:blip r:embed="rId2"/>
          <a:stretch>
            <a:fillRect/>
          </a:stretch>
        </p:blipFill>
        <p:spPr>
          <a:xfrm>
            <a:off x="7123289" y="680065"/>
            <a:ext cx="4580467" cy="5827273"/>
          </a:xfrm>
          <a:prstGeom prst="rect">
            <a:avLst/>
          </a:prstGeom>
        </p:spPr>
      </p:pic>
    </p:spTree>
    <p:extLst>
      <p:ext uri="{BB962C8B-B14F-4D97-AF65-F5344CB8AC3E}">
        <p14:creationId xmlns:p14="http://schemas.microsoft.com/office/powerpoint/2010/main" val="14051276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7DE43A-3E88-461A-B1A0-15B27AAB1F8E}"/>
              </a:ext>
            </a:extLst>
          </p:cNvPr>
          <p:cNvSpPr>
            <a:spLocks noGrp="1"/>
          </p:cNvSpPr>
          <p:nvPr>
            <p:ph idx="1"/>
          </p:nvPr>
        </p:nvSpPr>
        <p:spPr>
          <a:xfrm>
            <a:off x="780617" y="1151467"/>
            <a:ext cx="9813043" cy="5668682"/>
          </a:xfrm>
        </p:spPr>
        <p:txBody>
          <a:bodyPr>
            <a:normAutofit fontScale="92500" lnSpcReduction="20000"/>
          </a:bodyPr>
          <a:lstStyle/>
          <a:p>
            <a:pPr marL="0" indent="0">
              <a:buNone/>
            </a:pPr>
            <a:r>
              <a:rPr lang="en-US" b="1" dirty="0">
                <a:solidFill>
                  <a:schemeClr val="tx2"/>
                </a:solidFill>
              </a:rPr>
              <a:t>The location of the cervical mass provides some guidance in diagnosis: </a:t>
            </a:r>
          </a:p>
          <a:p>
            <a:endParaRPr lang="en-US" dirty="0">
              <a:solidFill>
                <a:schemeClr val="tx2"/>
              </a:solidFill>
            </a:endParaRPr>
          </a:p>
          <a:p>
            <a:r>
              <a:rPr lang="en-US" b="1" dirty="0">
                <a:solidFill>
                  <a:schemeClr val="tx2"/>
                </a:solidFill>
              </a:rPr>
              <a:t>Midline masses </a:t>
            </a:r>
            <a:r>
              <a:rPr lang="en-US" dirty="0">
                <a:solidFill>
                  <a:schemeClr val="tx2"/>
                </a:solidFill>
              </a:rPr>
              <a:t>are more likely congenital and are typically </a:t>
            </a:r>
            <a:r>
              <a:rPr lang="en-US" b="1" dirty="0">
                <a:solidFill>
                  <a:srgbClr val="C00000"/>
                </a:solidFill>
              </a:rPr>
              <a:t>Thyroglossal duct cysts </a:t>
            </a:r>
            <a:r>
              <a:rPr lang="en-US" dirty="0">
                <a:solidFill>
                  <a:schemeClr val="tx2"/>
                </a:solidFill>
              </a:rPr>
              <a:t>or</a:t>
            </a:r>
            <a:r>
              <a:rPr lang="en-US" dirty="0">
                <a:solidFill>
                  <a:srgbClr val="C00000"/>
                </a:solidFill>
              </a:rPr>
              <a:t> </a:t>
            </a:r>
            <a:r>
              <a:rPr lang="en-US" b="1" dirty="0">
                <a:solidFill>
                  <a:srgbClr val="C00000"/>
                </a:solidFill>
              </a:rPr>
              <a:t>Dermoid cysts</a:t>
            </a:r>
            <a:r>
              <a:rPr lang="en-US" dirty="0">
                <a:solidFill>
                  <a:srgbClr val="C00000"/>
                </a:solidFill>
              </a:rPr>
              <a:t>. </a:t>
            </a:r>
            <a:br>
              <a:rPr lang="en-US" dirty="0">
                <a:solidFill>
                  <a:schemeClr val="tx2"/>
                </a:solidFill>
              </a:rPr>
            </a:br>
            <a:br>
              <a:rPr lang="en-US" dirty="0">
                <a:solidFill>
                  <a:schemeClr val="tx2"/>
                </a:solidFill>
              </a:rPr>
            </a:br>
            <a:r>
              <a:rPr lang="en-US" dirty="0">
                <a:solidFill>
                  <a:schemeClr val="tx2"/>
                </a:solidFill>
              </a:rPr>
              <a:t>{As an Example : Thyroglossal duct cysts are the most common midline congenital abnormality and may arise anywhere along the embryological pathway of the thyroid from the base of the tongue to the final position of the thyroid gland; however, they are most commonly found at the level of the hyoid bone, details will be explained later on in this seminar}. </a:t>
            </a:r>
          </a:p>
          <a:p>
            <a:endParaRPr lang="en-US" dirty="0">
              <a:solidFill>
                <a:schemeClr val="tx2"/>
              </a:solidFill>
            </a:endParaRPr>
          </a:p>
          <a:p>
            <a:r>
              <a:rPr lang="en-US" b="1" dirty="0">
                <a:solidFill>
                  <a:schemeClr val="tx2"/>
                </a:solidFill>
              </a:rPr>
              <a:t>Lateral lumps </a:t>
            </a:r>
            <a:r>
              <a:rPr lang="en-US" dirty="0">
                <a:solidFill>
                  <a:schemeClr val="tx2"/>
                </a:solidFill>
              </a:rPr>
              <a:t>are commonly due to </a:t>
            </a:r>
            <a:r>
              <a:rPr lang="en-US" b="1" dirty="0">
                <a:solidFill>
                  <a:srgbClr val="C00000"/>
                </a:solidFill>
              </a:rPr>
              <a:t>Lymphadenopathy</a:t>
            </a:r>
            <a:r>
              <a:rPr lang="en-US" dirty="0">
                <a:solidFill>
                  <a:schemeClr val="tx2"/>
                </a:solidFill>
              </a:rPr>
              <a:t>.  Other masses of the lateral neck include </a:t>
            </a:r>
            <a:r>
              <a:rPr lang="en-US" b="1" dirty="0">
                <a:solidFill>
                  <a:srgbClr val="C00000"/>
                </a:solidFill>
              </a:rPr>
              <a:t>Lymphatic </a:t>
            </a:r>
            <a:r>
              <a:rPr lang="en-US" dirty="0">
                <a:solidFill>
                  <a:schemeClr val="tx2"/>
                </a:solidFill>
              </a:rPr>
              <a:t>and</a:t>
            </a:r>
            <a:r>
              <a:rPr lang="en-US" b="1" dirty="0">
                <a:solidFill>
                  <a:srgbClr val="C00000"/>
                </a:solidFill>
              </a:rPr>
              <a:t> Vascular malformations </a:t>
            </a:r>
            <a:r>
              <a:rPr lang="en-US" dirty="0">
                <a:solidFill>
                  <a:schemeClr val="tx2"/>
                </a:solidFill>
              </a:rPr>
              <a:t>and</a:t>
            </a:r>
            <a:r>
              <a:rPr lang="en-US" b="1" dirty="0">
                <a:solidFill>
                  <a:srgbClr val="C00000"/>
                </a:solidFill>
              </a:rPr>
              <a:t> Branchial cleft cysts.</a:t>
            </a:r>
          </a:p>
          <a:p>
            <a:endParaRPr lang="en-US" dirty="0"/>
          </a:p>
        </p:txBody>
      </p:sp>
      <p:sp>
        <p:nvSpPr>
          <p:cNvPr id="4" name="Title 1">
            <a:extLst>
              <a:ext uri="{FF2B5EF4-FFF2-40B4-BE49-F238E27FC236}">
                <a16:creationId xmlns:a16="http://schemas.microsoft.com/office/drawing/2014/main" id="{D1AF3F67-6CD6-47D4-84B2-05352BEE5E94}"/>
              </a:ext>
            </a:extLst>
          </p:cNvPr>
          <p:cNvSpPr>
            <a:spLocks noGrp="1"/>
          </p:cNvSpPr>
          <p:nvPr>
            <p:ph type="title"/>
          </p:nvPr>
        </p:nvSpPr>
        <p:spPr>
          <a:xfrm>
            <a:off x="984778" y="260807"/>
            <a:ext cx="9404723" cy="890660"/>
          </a:xfrm>
        </p:spPr>
        <p:txBody>
          <a:bodyPr/>
          <a:lstStyle/>
          <a:p>
            <a:pPr algn="ctr"/>
            <a:r>
              <a:rPr lang="en-US" b="1" dirty="0">
                <a:solidFill>
                  <a:schemeClr val="tx2"/>
                </a:solidFill>
                <a:latin typeface="+mn-lt"/>
              </a:rPr>
              <a:t>MIDLINE AND LATERAL LUMPS</a:t>
            </a:r>
          </a:p>
        </p:txBody>
      </p:sp>
    </p:spTree>
    <p:extLst>
      <p:ext uri="{BB962C8B-B14F-4D97-AF65-F5344CB8AC3E}">
        <p14:creationId xmlns:p14="http://schemas.microsoft.com/office/powerpoint/2010/main" val="15064155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DA45F7-669D-4D9B-BAFE-C495E52AB4D1}"/>
              </a:ext>
            </a:extLst>
          </p:cNvPr>
          <p:cNvSpPr>
            <a:spLocks noGrp="1"/>
          </p:cNvSpPr>
          <p:nvPr>
            <p:ph type="title"/>
          </p:nvPr>
        </p:nvSpPr>
        <p:spPr>
          <a:xfrm>
            <a:off x="589560" y="856180"/>
            <a:ext cx="4560584" cy="1128068"/>
          </a:xfrm>
        </p:spPr>
        <p:txBody>
          <a:bodyPr anchor="ctr">
            <a:normAutofit/>
          </a:bodyPr>
          <a:lstStyle/>
          <a:p>
            <a:r>
              <a:rPr lang="en-US" sz="4000" b="1" i="1"/>
              <a:t>Ranula</a:t>
            </a:r>
          </a:p>
        </p:txBody>
      </p:sp>
      <p:grpSp>
        <p:nvGrpSpPr>
          <p:cNvPr id="20" name="Group 1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8371CC9-E231-47C7-B280-2F6267187CAE}"/>
              </a:ext>
            </a:extLst>
          </p:cNvPr>
          <p:cNvSpPr>
            <a:spLocks noGrp="1"/>
          </p:cNvSpPr>
          <p:nvPr>
            <p:ph idx="1"/>
          </p:nvPr>
        </p:nvSpPr>
        <p:spPr>
          <a:xfrm>
            <a:off x="590719" y="2330505"/>
            <a:ext cx="4559425" cy="3979585"/>
          </a:xfrm>
        </p:spPr>
        <p:txBody>
          <a:bodyPr anchor="ctr">
            <a:normAutofit/>
          </a:bodyPr>
          <a:lstStyle/>
          <a:p>
            <a:r>
              <a:rPr lang="en-US" sz="1700"/>
              <a:t>▪ Ranulas are divided into 2 types:</a:t>
            </a:r>
          </a:p>
          <a:p>
            <a:r>
              <a:rPr lang="en-US" sz="1700"/>
              <a:t>1. Oral ranulas are secondary to mucus extravasation ofsublingual or submandibular that pools superior to the mylohyoid muscle</a:t>
            </a:r>
          </a:p>
          <a:p>
            <a:r>
              <a:rPr lang="en-US" sz="1700"/>
              <a:t> 2. Cervical(plunging) ranulas are associated with mucus extravasation from the sublingual gland into the neck through the mylohyoid muscle, they extend into the fascial tissue planes and cause a diffuse swelling of the lateral or submental region of the neck. The continuous secretions from the sublingual gland allow for relatively rapid accumulation of mucus in the neck and a constantly expanding cervical mass.  </a:t>
            </a:r>
          </a:p>
        </p:txBody>
      </p:sp>
      <p:sp>
        <p:nvSpPr>
          <p:cNvPr id="17" name="Rectangle 1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27FAE74D-311C-7841-AE1A-A3FC95DDA6A1}"/>
              </a:ext>
            </a:extLst>
          </p:cNvPr>
          <p:cNvPicPr>
            <a:picLocks noChangeAspect="1"/>
          </p:cNvPicPr>
          <p:nvPr/>
        </p:nvPicPr>
        <p:blipFill rotWithShape="1">
          <a:blip r:embed="rId2">
            <a:extLst>
              <a:ext uri="{28A0092B-C50C-407E-A947-70E740481C1C}">
                <a14:useLocalDpi xmlns:a14="http://schemas.microsoft.com/office/drawing/2010/main" val="0"/>
              </a:ext>
            </a:extLst>
          </a:blip>
          <a:srcRect l="1593" r="10725" b="3"/>
          <a:stretch/>
        </p:blipFill>
        <p:spPr>
          <a:xfrm>
            <a:off x="5977788" y="799352"/>
            <a:ext cx="5425410" cy="5259296"/>
          </a:xfrm>
          <a:prstGeom prst="rect">
            <a:avLst/>
          </a:prstGeom>
        </p:spPr>
      </p:pic>
    </p:spTree>
    <p:extLst>
      <p:ext uri="{BB962C8B-B14F-4D97-AF65-F5344CB8AC3E}">
        <p14:creationId xmlns:p14="http://schemas.microsoft.com/office/powerpoint/2010/main" val="26543595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45274-2877-4411-A9AD-0943290B9358}"/>
              </a:ext>
            </a:extLst>
          </p:cNvPr>
          <p:cNvSpPr>
            <a:spLocks noGrp="1"/>
          </p:cNvSpPr>
          <p:nvPr>
            <p:ph type="title"/>
          </p:nvPr>
        </p:nvSpPr>
        <p:spPr>
          <a:xfrm>
            <a:off x="81845" y="116769"/>
            <a:ext cx="10515600" cy="831497"/>
          </a:xfrm>
        </p:spPr>
        <p:txBody>
          <a:bodyPr/>
          <a:lstStyle/>
          <a:p>
            <a:r>
              <a:rPr lang="en-US" b="1" i="1" dirty="0">
                <a:solidFill>
                  <a:schemeClr val="tx2"/>
                </a:solidFill>
              </a:rPr>
              <a:t>Clinical features</a:t>
            </a:r>
          </a:p>
        </p:txBody>
      </p:sp>
      <p:sp>
        <p:nvSpPr>
          <p:cNvPr id="3" name="Content Placeholder 2">
            <a:extLst>
              <a:ext uri="{FF2B5EF4-FFF2-40B4-BE49-F238E27FC236}">
                <a16:creationId xmlns:a16="http://schemas.microsoft.com/office/drawing/2014/main" id="{48280202-D9F0-433C-8D53-B443DB6216CA}"/>
              </a:ext>
            </a:extLst>
          </p:cNvPr>
          <p:cNvSpPr>
            <a:spLocks noGrp="1"/>
          </p:cNvSpPr>
          <p:nvPr>
            <p:ph idx="1"/>
          </p:nvPr>
        </p:nvSpPr>
        <p:spPr>
          <a:xfrm>
            <a:off x="273756" y="1038577"/>
            <a:ext cx="11003844" cy="5702653"/>
          </a:xfrm>
        </p:spPr>
        <p:txBody>
          <a:bodyPr>
            <a:normAutofit/>
          </a:bodyPr>
          <a:lstStyle/>
          <a:p>
            <a:pPr marL="0" indent="0">
              <a:buNone/>
            </a:pPr>
            <a:r>
              <a:rPr lang="en-US" dirty="0">
                <a:solidFill>
                  <a:schemeClr val="tx2"/>
                </a:solidFill>
              </a:rPr>
              <a:t>Clinical features </a:t>
            </a:r>
          </a:p>
          <a:p>
            <a:r>
              <a:rPr lang="en-US" dirty="0">
                <a:solidFill>
                  <a:schemeClr val="tx2"/>
                </a:solidFill>
              </a:rPr>
              <a:t>plunging ranula  </a:t>
            </a:r>
          </a:p>
          <a:p>
            <a:pPr marL="514350" indent="-514350">
              <a:buFont typeface="+mj-lt"/>
              <a:buAutoNum type="arabicPeriod"/>
            </a:pPr>
            <a:r>
              <a:rPr lang="en-US" dirty="0">
                <a:solidFill>
                  <a:schemeClr val="tx2"/>
                </a:solidFill>
              </a:rPr>
              <a:t>Asymptomatic .</a:t>
            </a:r>
          </a:p>
          <a:p>
            <a:pPr marL="514350" indent="-514350">
              <a:buFont typeface="+mj-lt"/>
              <a:buAutoNum type="arabicPeriod"/>
            </a:pPr>
            <a:r>
              <a:rPr lang="en-US" dirty="0">
                <a:solidFill>
                  <a:schemeClr val="tx2"/>
                </a:solidFill>
              </a:rPr>
              <a:t>Continuously enlarging mass that may fluctuate in size</a:t>
            </a:r>
          </a:p>
          <a:p>
            <a:pPr marL="514350" indent="-514350">
              <a:buFont typeface="+mj-lt"/>
              <a:buAutoNum type="arabicPeriod"/>
            </a:pPr>
            <a:r>
              <a:rPr lang="en-US" dirty="0">
                <a:solidFill>
                  <a:schemeClr val="tx2"/>
                </a:solidFill>
              </a:rPr>
              <a:t> Overlying skin is usually intact.</a:t>
            </a:r>
          </a:p>
          <a:p>
            <a:pPr marL="514350" indent="-514350">
              <a:buFont typeface="+mj-lt"/>
              <a:buAutoNum type="arabicPeriod"/>
            </a:pPr>
            <a:r>
              <a:rPr lang="en-US" dirty="0">
                <a:solidFill>
                  <a:schemeClr val="tx2"/>
                </a:solidFill>
              </a:rPr>
              <a:t>Fluctuant.</a:t>
            </a:r>
          </a:p>
          <a:p>
            <a:pPr marL="514350" indent="-514350">
              <a:buFont typeface="+mj-lt"/>
              <a:buAutoNum type="arabicPeriod"/>
            </a:pPr>
            <a:r>
              <a:rPr lang="en-US" dirty="0">
                <a:solidFill>
                  <a:schemeClr val="tx2"/>
                </a:solidFill>
              </a:rPr>
              <a:t> Freely movable.</a:t>
            </a:r>
          </a:p>
          <a:p>
            <a:pPr marL="514350" indent="-514350">
              <a:buFont typeface="+mj-lt"/>
              <a:buAutoNum type="arabicPeriod"/>
            </a:pPr>
            <a:r>
              <a:rPr lang="en-US" dirty="0">
                <a:solidFill>
                  <a:schemeClr val="tx2"/>
                </a:solidFill>
              </a:rPr>
              <a:t> Non-tender.</a:t>
            </a:r>
          </a:p>
        </p:txBody>
      </p:sp>
    </p:spTree>
    <p:extLst>
      <p:ext uri="{BB962C8B-B14F-4D97-AF65-F5344CB8AC3E}">
        <p14:creationId xmlns:p14="http://schemas.microsoft.com/office/powerpoint/2010/main" val="3967836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32B2A-5367-407F-9350-00B92D75E47F}"/>
              </a:ext>
            </a:extLst>
          </p:cNvPr>
          <p:cNvSpPr>
            <a:spLocks noGrp="1"/>
          </p:cNvSpPr>
          <p:nvPr>
            <p:ph type="title"/>
          </p:nvPr>
        </p:nvSpPr>
        <p:spPr>
          <a:xfrm>
            <a:off x="567267" y="726371"/>
            <a:ext cx="10515600" cy="763764"/>
          </a:xfrm>
        </p:spPr>
        <p:txBody>
          <a:bodyPr/>
          <a:lstStyle/>
          <a:p>
            <a:r>
              <a:rPr lang="en-US" b="1" i="1" dirty="0">
                <a:solidFill>
                  <a:schemeClr val="tx2"/>
                </a:solidFill>
              </a:rPr>
              <a:t>Investigations</a:t>
            </a:r>
          </a:p>
        </p:txBody>
      </p:sp>
      <p:sp>
        <p:nvSpPr>
          <p:cNvPr id="3" name="Content Placeholder 2">
            <a:extLst>
              <a:ext uri="{FF2B5EF4-FFF2-40B4-BE49-F238E27FC236}">
                <a16:creationId xmlns:a16="http://schemas.microsoft.com/office/drawing/2014/main" id="{76292F14-2D40-4B70-A0F9-C9598CC7F90C}"/>
              </a:ext>
            </a:extLst>
          </p:cNvPr>
          <p:cNvSpPr>
            <a:spLocks noGrp="1"/>
          </p:cNvSpPr>
          <p:nvPr>
            <p:ph idx="1"/>
          </p:nvPr>
        </p:nvSpPr>
        <p:spPr>
          <a:xfrm>
            <a:off x="567267" y="1961092"/>
            <a:ext cx="10515600" cy="4351338"/>
          </a:xfrm>
        </p:spPr>
        <p:txBody>
          <a:bodyPr/>
          <a:lstStyle/>
          <a:p>
            <a:r>
              <a:rPr lang="en-US" dirty="0">
                <a:solidFill>
                  <a:schemeClr val="tx2"/>
                </a:solidFill>
              </a:rPr>
              <a:t>The diagnosis is usually made based on the physical examination, but you can order the following imaging </a:t>
            </a:r>
          </a:p>
          <a:p>
            <a:pPr marL="0" indent="0">
              <a:buNone/>
            </a:pPr>
            <a:r>
              <a:rPr lang="en-US" dirty="0">
                <a:solidFill>
                  <a:schemeClr val="tx2"/>
                </a:solidFill>
              </a:rPr>
              <a:t>  </a:t>
            </a:r>
            <a:r>
              <a:rPr lang="en-US" b="1" dirty="0">
                <a:solidFill>
                  <a:schemeClr val="tx2"/>
                </a:solidFill>
              </a:rPr>
              <a:t>(1)</a:t>
            </a:r>
            <a:r>
              <a:rPr lang="en-US" dirty="0">
                <a:solidFill>
                  <a:schemeClr val="tx2"/>
                </a:solidFill>
              </a:rPr>
              <a:t> CT-scan </a:t>
            </a:r>
          </a:p>
          <a:p>
            <a:pPr marL="0" indent="0">
              <a:buNone/>
            </a:pPr>
            <a:r>
              <a:rPr lang="en-US" dirty="0">
                <a:solidFill>
                  <a:schemeClr val="tx2"/>
                </a:solidFill>
              </a:rPr>
              <a:t> </a:t>
            </a:r>
            <a:r>
              <a:rPr lang="en-US" b="1" dirty="0">
                <a:solidFill>
                  <a:schemeClr val="tx2"/>
                </a:solidFill>
              </a:rPr>
              <a:t> (2) </a:t>
            </a:r>
            <a:r>
              <a:rPr lang="en-US" dirty="0">
                <a:solidFill>
                  <a:schemeClr val="tx2"/>
                </a:solidFill>
              </a:rPr>
              <a:t>Ultrasound of the neck </a:t>
            </a:r>
          </a:p>
          <a:p>
            <a:pPr marL="0" indent="0">
              <a:buNone/>
            </a:pPr>
            <a:r>
              <a:rPr lang="en-US" dirty="0">
                <a:solidFill>
                  <a:schemeClr val="tx2"/>
                </a:solidFill>
              </a:rPr>
              <a:t> </a:t>
            </a:r>
            <a:r>
              <a:rPr lang="en-US" b="1" dirty="0">
                <a:solidFill>
                  <a:schemeClr val="tx2"/>
                </a:solidFill>
              </a:rPr>
              <a:t> (3) </a:t>
            </a:r>
            <a:r>
              <a:rPr lang="en-US" dirty="0">
                <a:solidFill>
                  <a:schemeClr val="tx2"/>
                </a:solidFill>
              </a:rPr>
              <a:t>MRI </a:t>
            </a:r>
          </a:p>
          <a:p>
            <a:r>
              <a:rPr lang="en-US" dirty="0">
                <a:solidFill>
                  <a:schemeClr val="tx2"/>
                </a:solidFill>
              </a:rPr>
              <a:t>note: imagine tests can sometime be ordered even after making the diagnosis in order to determine the extent of swelling and also to distinguish whether the symptoms are caused by the ranula or   due to other causes.</a:t>
            </a:r>
          </a:p>
        </p:txBody>
      </p:sp>
    </p:spTree>
    <p:extLst>
      <p:ext uri="{BB962C8B-B14F-4D97-AF65-F5344CB8AC3E}">
        <p14:creationId xmlns:p14="http://schemas.microsoft.com/office/powerpoint/2010/main" val="11996397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74DC292-3DFD-4987-95B5-73592FB1E2C6}"/>
              </a:ext>
            </a:extLst>
          </p:cNvPr>
          <p:cNvPicPr>
            <a:picLocks noGrp="1" noChangeAspect="1"/>
          </p:cNvPicPr>
          <p:nvPr>
            <p:ph idx="1"/>
          </p:nvPr>
        </p:nvPicPr>
        <p:blipFill>
          <a:blip r:embed="rId2"/>
          <a:stretch>
            <a:fillRect/>
          </a:stretch>
        </p:blipFill>
        <p:spPr>
          <a:xfrm>
            <a:off x="101600" y="79021"/>
            <a:ext cx="12007145" cy="6671735"/>
          </a:xfrm>
          <a:prstGeom prst="rect">
            <a:avLst/>
          </a:prstGeom>
        </p:spPr>
      </p:pic>
    </p:spTree>
    <p:extLst>
      <p:ext uri="{BB962C8B-B14F-4D97-AF65-F5344CB8AC3E}">
        <p14:creationId xmlns:p14="http://schemas.microsoft.com/office/powerpoint/2010/main" val="31291385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BB427-059E-41BC-A365-AF805D2FE4DD}"/>
              </a:ext>
            </a:extLst>
          </p:cNvPr>
          <p:cNvSpPr>
            <a:spLocks noGrp="1"/>
          </p:cNvSpPr>
          <p:nvPr>
            <p:ph type="title"/>
          </p:nvPr>
        </p:nvSpPr>
        <p:spPr>
          <a:xfrm>
            <a:off x="104422" y="139348"/>
            <a:ext cx="10515600" cy="786342"/>
          </a:xfrm>
        </p:spPr>
        <p:txBody>
          <a:bodyPr/>
          <a:lstStyle/>
          <a:p>
            <a:r>
              <a:rPr lang="en-US" b="1" i="1" dirty="0">
                <a:solidFill>
                  <a:schemeClr val="tx2"/>
                </a:solidFill>
              </a:rPr>
              <a:t>Treatment </a:t>
            </a:r>
          </a:p>
        </p:txBody>
      </p:sp>
      <p:sp>
        <p:nvSpPr>
          <p:cNvPr id="3" name="Content Placeholder 2">
            <a:extLst>
              <a:ext uri="{FF2B5EF4-FFF2-40B4-BE49-F238E27FC236}">
                <a16:creationId xmlns:a16="http://schemas.microsoft.com/office/drawing/2014/main" id="{F81D899A-7084-4D85-A7C6-1BEB2FD70374}"/>
              </a:ext>
            </a:extLst>
          </p:cNvPr>
          <p:cNvSpPr>
            <a:spLocks noGrp="1"/>
          </p:cNvSpPr>
          <p:nvPr>
            <p:ph idx="1"/>
          </p:nvPr>
        </p:nvSpPr>
        <p:spPr>
          <a:xfrm>
            <a:off x="375355" y="1038579"/>
            <a:ext cx="11139312" cy="5680073"/>
          </a:xfrm>
        </p:spPr>
        <p:txBody>
          <a:bodyPr>
            <a:normAutofit/>
          </a:bodyPr>
          <a:lstStyle/>
          <a:p>
            <a:r>
              <a:rPr lang="en-US" dirty="0">
                <a:solidFill>
                  <a:schemeClr val="tx2"/>
                </a:solidFill>
              </a:rPr>
              <a:t>A small ranula that causes no symptoms may not require treatment and, in some cases, it may resolve on its own. But is treatment is necessary for enlarged ranulas especially these that can difficulty in speaking , swelling ,etc.</a:t>
            </a:r>
          </a:p>
          <a:p>
            <a:pPr marL="0" indent="0">
              <a:buNone/>
            </a:pPr>
            <a:endParaRPr lang="en-US" dirty="0">
              <a:solidFill>
                <a:schemeClr val="tx2"/>
              </a:solidFill>
            </a:endParaRPr>
          </a:p>
          <a:p>
            <a:r>
              <a:rPr lang="en-US" dirty="0">
                <a:solidFill>
                  <a:schemeClr val="tx2"/>
                </a:solidFill>
              </a:rPr>
              <a:t>The treatment can be either medical therapy or surgical therapy.</a:t>
            </a:r>
          </a:p>
          <a:p>
            <a:pPr marL="0" indent="0">
              <a:buNone/>
            </a:pPr>
            <a:endParaRPr lang="en-US" dirty="0">
              <a:solidFill>
                <a:schemeClr val="tx2"/>
              </a:solidFill>
            </a:endParaRPr>
          </a:p>
          <a:p>
            <a:r>
              <a:rPr lang="en-US" dirty="0">
                <a:solidFill>
                  <a:schemeClr val="tx2"/>
                </a:solidFill>
              </a:rPr>
              <a:t>Medical  therapy includes sclerotherapy which decreases the size of the swelling.</a:t>
            </a:r>
          </a:p>
          <a:p>
            <a:pPr marL="0" indent="0">
              <a:buNone/>
            </a:pPr>
            <a:endParaRPr lang="en-US" dirty="0">
              <a:solidFill>
                <a:schemeClr val="tx2"/>
              </a:solidFill>
            </a:endParaRPr>
          </a:p>
          <a:p>
            <a:r>
              <a:rPr lang="en-US" dirty="0">
                <a:solidFill>
                  <a:schemeClr val="tx2"/>
                </a:solidFill>
              </a:rPr>
              <a:t>surgical therapy and that includes two approaches. Trans oral and </a:t>
            </a:r>
            <a:r>
              <a:rPr lang="en-US" dirty="0" err="1">
                <a:solidFill>
                  <a:schemeClr val="tx2"/>
                </a:solidFill>
              </a:rPr>
              <a:t>transcervical</a:t>
            </a:r>
            <a:r>
              <a:rPr lang="en-US" dirty="0">
                <a:solidFill>
                  <a:schemeClr val="tx2"/>
                </a:solidFill>
              </a:rPr>
              <a:t> .</a:t>
            </a:r>
          </a:p>
        </p:txBody>
      </p:sp>
    </p:spTree>
    <p:extLst>
      <p:ext uri="{BB962C8B-B14F-4D97-AF65-F5344CB8AC3E}">
        <p14:creationId xmlns:p14="http://schemas.microsoft.com/office/powerpoint/2010/main" val="35872212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4BC99CB9-DDAD-44A2-8A1C-E3AF4E72DF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64053CBF-3932-45FF-8285-EE5146085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6" name="Group 25">
            <a:extLst>
              <a:ext uri="{FF2B5EF4-FFF2-40B4-BE49-F238E27FC236}">
                <a16:creationId xmlns:a16="http://schemas.microsoft.com/office/drawing/2014/main" id="{2E751C04-BEA6-446B-A678-9C74819EBD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8167"/>
            <a:ext cx="4834070" cy="2488150"/>
            <a:chOff x="6867015" y="-1"/>
            <a:chExt cx="5324985" cy="3251912"/>
          </a:xfrm>
          <a:solidFill>
            <a:schemeClr val="bg1">
              <a:alpha val="30000"/>
            </a:schemeClr>
          </a:solidFill>
        </p:grpSpPr>
        <p:sp>
          <p:nvSpPr>
            <p:cNvPr id="27" name="Freeform: Shape 26">
              <a:extLst>
                <a:ext uri="{FF2B5EF4-FFF2-40B4-BE49-F238E27FC236}">
                  <a16:creationId xmlns:a16="http://schemas.microsoft.com/office/drawing/2014/main" id="{2625A013-D9BE-43C4-AF21-6F2B003EFB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F7875715-EC2E-457F-851D-F6C817685F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F7E41CC6-0C83-40EE-80BB-79394D9E9B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00603498-5DFE-4D26-BFB5-C9269C9BD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CD3B4458-7C67-48BC-810F-310EFE43041F}"/>
              </a:ext>
            </a:extLst>
          </p:cNvPr>
          <p:cNvSpPr>
            <a:spLocks noGrp="1"/>
          </p:cNvSpPr>
          <p:nvPr>
            <p:ph type="title"/>
          </p:nvPr>
        </p:nvSpPr>
        <p:spPr>
          <a:xfrm>
            <a:off x="2524148" y="1763022"/>
            <a:ext cx="6928876" cy="3396601"/>
          </a:xfrm>
        </p:spPr>
        <p:txBody>
          <a:bodyPr vert="horz" lIns="91440" tIns="45720" rIns="91440" bIns="45720" rtlCol="0" anchor="ctr">
            <a:noAutofit/>
          </a:bodyPr>
          <a:lstStyle/>
          <a:p>
            <a:pPr algn="ctr"/>
            <a:r>
              <a:rPr lang="en-US" sz="6600" b="1" i="1" dirty="0">
                <a:solidFill>
                  <a:schemeClr val="tx2"/>
                </a:solidFill>
              </a:rPr>
              <a:t>Dermoid cyst in the head and neck </a:t>
            </a:r>
            <a:endParaRPr lang="en-US" sz="6600" b="1" i="1" kern="1200" dirty="0">
              <a:solidFill>
                <a:schemeClr val="tx2"/>
              </a:solidFill>
              <a:latin typeface="+mj-lt"/>
              <a:ea typeface="+mj-ea"/>
              <a:cs typeface="+mj-cs"/>
            </a:endParaRPr>
          </a:p>
        </p:txBody>
      </p:sp>
      <p:grpSp>
        <p:nvGrpSpPr>
          <p:cNvPr id="32" name="Group 31">
            <a:extLst>
              <a:ext uri="{FF2B5EF4-FFF2-40B4-BE49-F238E27FC236}">
                <a16:creationId xmlns:a16="http://schemas.microsoft.com/office/drawing/2014/main" id="{B63ACBA3-DEFD-4C6D-BBA0-64468FA99C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33" name="Freeform: Shape 32">
              <a:extLst>
                <a:ext uri="{FF2B5EF4-FFF2-40B4-BE49-F238E27FC236}">
                  <a16:creationId xmlns:a16="http://schemas.microsoft.com/office/drawing/2014/main" id="{62F7819D-2B89-4D80-A1C3-8B318116BA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B7065990-2350-41B3-858B-20EF8744F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58DA7EC7-CAA0-4665-AA29-BFBA806ECA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B1132A14-489F-4CED-B626-2A1711C987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092251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B16C5-1BA9-4899-93FD-28F9A0AAF73A}"/>
              </a:ext>
            </a:extLst>
          </p:cNvPr>
          <p:cNvSpPr>
            <a:spLocks noGrp="1"/>
          </p:cNvSpPr>
          <p:nvPr>
            <p:ph type="title"/>
          </p:nvPr>
        </p:nvSpPr>
        <p:spPr>
          <a:xfrm>
            <a:off x="115711" y="116769"/>
            <a:ext cx="10515600" cy="831497"/>
          </a:xfrm>
        </p:spPr>
        <p:txBody>
          <a:bodyPr/>
          <a:lstStyle/>
          <a:p>
            <a:r>
              <a:rPr lang="en-US" b="1" i="1" dirty="0">
                <a:solidFill>
                  <a:schemeClr val="tx2"/>
                </a:solidFill>
              </a:rPr>
              <a:t>Dermoid cyst </a:t>
            </a:r>
          </a:p>
        </p:txBody>
      </p:sp>
      <p:sp>
        <p:nvSpPr>
          <p:cNvPr id="3" name="Content Placeholder 2">
            <a:extLst>
              <a:ext uri="{FF2B5EF4-FFF2-40B4-BE49-F238E27FC236}">
                <a16:creationId xmlns:a16="http://schemas.microsoft.com/office/drawing/2014/main" id="{53200DEB-787B-4F21-8372-AA9BEF980C1D}"/>
              </a:ext>
            </a:extLst>
          </p:cNvPr>
          <p:cNvSpPr>
            <a:spLocks noGrp="1"/>
          </p:cNvSpPr>
          <p:nvPr>
            <p:ph idx="1"/>
          </p:nvPr>
        </p:nvSpPr>
        <p:spPr>
          <a:xfrm>
            <a:off x="239888" y="1117600"/>
            <a:ext cx="11116733" cy="5533320"/>
          </a:xfrm>
        </p:spPr>
        <p:txBody>
          <a:bodyPr>
            <a:normAutofit lnSpcReduction="10000"/>
          </a:bodyPr>
          <a:lstStyle/>
          <a:p>
            <a:r>
              <a:rPr lang="en-US" dirty="0">
                <a:solidFill>
                  <a:schemeClr val="tx2"/>
                </a:solidFill>
              </a:rPr>
              <a:t> Dermoid cysts are saclike growth may occur anywhere in the body, with 7% presenting as head-and-neck lesions, most commonly lateral to the eyebrow, and may also contain fluid.</a:t>
            </a:r>
          </a:p>
          <a:p>
            <a:r>
              <a:rPr lang="en-US" dirty="0">
                <a:solidFill>
                  <a:schemeClr val="tx2"/>
                </a:solidFill>
              </a:rPr>
              <a:t> Dermoid cysts are lined by the epithelium ,they contain skin appendages such as sebaceous glands and hair follicles within the cyst wall.</a:t>
            </a:r>
          </a:p>
          <a:p>
            <a:r>
              <a:rPr lang="en-US" dirty="0">
                <a:solidFill>
                  <a:schemeClr val="tx2"/>
                </a:solidFill>
              </a:rPr>
              <a:t> Complex dermoid cysts contain mesodermal elements like cartilage, bone, and fat.•</a:t>
            </a:r>
          </a:p>
          <a:p>
            <a:r>
              <a:rPr lang="en-US" dirty="0">
                <a:solidFill>
                  <a:schemeClr val="tx2"/>
                </a:solidFill>
              </a:rPr>
              <a:t> Dermoid cysts usually manifest during the second and third decades of life as slow-growing mass in the sub- mandibular or sublingual space.</a:t>
            </a:r>
          </a:p>
          <a:p>
            <a:r>
              <a:rPr lang="en-US" dirty="0">
                <a:solidFill>
                  <a:schemeClr val="tx2"/>
                </a:solidFill>
              </a:rPr>
              <a:t> Dermoid cysts are true </a:t>
            </a:r>
            <a:r>
              <a:rPr lang="en-US" dirty="0" err="1">
                <a:solidFill>
                  <a:schemeClr val="tx2"/>
                </a:solidFill>
              </a:rPr>
              <a:t>hamartomas</a:t>
            </a:r>
            <a:r>
              <a:rPr lang="en-US" dirty="0">
                <a:solidFill>
                  <a:schemeClr val="tx2"/>
                </a:solidFill>
              </a:rPr>
              <a:t>.</a:t>
            </a:r>
          </a:p>
          <a:p>
            <a:r>
              <a:rPr lang="en-US" dirty="0">
                <a:solidFill>
                  <a:schemeClr val="tx2"/>
                </a:solidFill>
              </a:rPr>
              <a:t>Dermoid cysts occur when skin and skin structures become trapped during fetal development and they  are a result of the sequestration of skin along the lines of embryonic closure.</a:t>
            </a:r>
          </a:p>
        </p:txBody>
      </p:sp>
    </p:spTree>
    <p:extLst>
      <p:ext uri="{BB962C8B-B14F-4D97-AF65-F5344CB8AC3E}">
        <p14:creationId xmlns:p14="http://schemas.microsoft.com/office/powerpoint/2010/main" val="15778470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E91A0-9086-4C68-90C4-931B2C2A6F37}"/>
              </a:ext>
            </a:extLst>
          </p:cNvPr>
          <p:cNvSpPr>
            <a:spLocks noGrp="1"/>
          </p:cNvSpPr>
          <p:nvPr>
            <p:ph type="title"/>
          </p:nvPr>
        </p:nvSpPr>
        <p:spPr/>
        <p:txBody>
          <a:bodyPr/>
          <a:lstStyle/>
          <a:p>
            <a:pPr algn="ctr"/>
            <a:r>
              <a:rPr lang="en-US" b="1" i="1" dirty="0">
                <a:solidFill>
                  <a:schemeClr val="tx2"/>
                </a:solidFill>
              </a:rPr>
              <a:t>Dermoid cyst </a:t>
            </a:r>
          </a:p>
        </p:txBody>
      </p:sp>
      <p:pic>
        <p:nvPicPr>
          <p:cNvPr id="4" name="Content Placeholder 3">
            <a:extLst>
              <a:ext uri="{FF2B5EF4-FFF2-40B4-BE49-F238E27FC236}">
                <a16:creationId xmlns:a16="http://schemas.microsoft.com/office/drawing/2014/main" id="{5F431673-D5C6-4C70-A8B1-BB71831389FF}"/>
              </a:ext>
            </a:extLst>
          </p:cNvPr>
          <p:cNvPicPr>
            <a:picLocks noGrp="1" noChangeAspect="1"/>
          </p:cNvPicPr>
          <p:nvPr>
            <p:ph idx="1"/>
          </p:nvPr>
        </p:nvPicPr>
        <p:blipFill rotWithShape="1">
          <a:blip r:embed="rId2"/>
          <a:srcRect l="15288" t="24370" r="13375" b="9632"/>
          <a:stretch/>
        </p:blipFill>
        <p:spPr>
          <a:xfrm>
            <a:off x="1628421" y="1837444"/>
            <a:ext cx="9389533" cy="4741951"/>
          </a:xfrm>
          <a:prstGeom prst="rect">
            <a:avLst/>
          </a:prstGeom>
        </p:spPr>
      </p:pic>
    </p:spTree>
    <p:extLst>
      <p:ext uri="{BB962C8B-B14F-4D97-AF65-F5344CB8AC3E}">
        <p14:creationId xmlns:p14="http://schemas.microsoft.com/office/powerpoint/2010/main" val="35974612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8BF26-1527-4310-B043-20BBE0481E21}"/>
              </a:ext>
            </a:extLst>
          </p:cNvPr>
          <p:cNvSpPr>
            <a:spLocks noGrp="1"/>
          </p:cNvSpPr>
          <p:nvPr>
            <p:ph type="title"/>
          </p:nvPr>
        </p:nvSpPr>
        <p:spPr>
          <a:xfrm>
            <a:off x="838200" y="365126"/>
            <a:ext cx="10515600" cy="820208"/>
          </a:xfrm>
        </p:spPr>
        <p:txBody>
          <a:bodyPr/>
          <a:lstStyle/>
          <a:p>
            <a:r>
              <a:rPr lang="en-US" b="1" i="1" dirty="0">
                <a:solidFill>
                  <a:schemeClr val="tx2"/>
                </a:solidFill>
              </a:rPr>
              <a:t>Investigations</a:t>
            </a:r>
          </a:p>
        </p:txBody>
      </p:sp>
      <p:sp>
        <p:nvSpPr>
          <p:cNvPr id="3" name="Content Placeholder 2">
            <a:extLst>
              <a:ext uri="{FF2B5EF4-FFF2-40B4-BE49-F238E27FC236}">
                <a16:creationId xmlns:a16="http://schemas.microsoft.com/office/drawing/2014/main" id="{CD1A1825-F639-478B-8F60-EC09C26623FB}"/>
              </a:ext>
            </a:extLst>
          </p:cNvPr>
          <p:cNvSpPr>
            <a:spLocks noGrp="1"/>
          </p:cNvSpPr>
          <p:nvPr>
            <p:ph idx="1"/>
          </p:nvPr>
        </p:nvSpPr>
        <p:spPr>
          <a:xfrm>
            <a:off x="914400" y="1422400"/>
            <a:ext cx="10363200" cy="5070474"/>
          </a:xfrm>
        </p:spPr>
        <p:txBody>
          <a:bodyPr>
            <a:normAutofit/>
          </a:bodyPr>
          <a:lstStyle/>
          <a:p>
            <a:r>
              <a:rPr lang="en-US" dirty="0">
                <a:solidFill>
                  <a:schemeClr val="tx2"/>
                </a:solidFill>
              </a:rPr>
              <a:t>• Blood tests → total count , differential count , HB ,ESR.•</a:t>
            </a:r>
          </a:p>
          <a:p>
            <a:r>
              <a:rPr lang="en-US" dirty="0">
                <a:solidFill>
                  <a:schemeClr val="tx2"/>
                </a:solidFill>
              </a:rPr>
              <a:t> X-ray → reveals resorption and indentation of the underlying bone.•</a:t>
            </a:r>
          </a:p>
          <a:p>
            <a:r>
              <a:rPr lang="en-US" dirty="0">
                <a:solidFill>
                  <a:schemeClr val="tx2"/>
                </a:solidFill>
              </a:rPr>
              <a:t> CT scan → </a:t>
            </a:r>
            <a:r>
              <a:rPr lang="en-US" dirty="0" err="1">
                <a:solidFill>
                  <a:schemeClr val="tx2"/>
                </a:solidFill>
              </a:rPr>
              <a:t>size,shape,local</a:t>
            </a:r>
            <a:r>
              <a:rPr lang="en-US" dirty="0">
                <a:solidFill>
                  <a:schemeClr val="tx2"/>
                </a:solidFill>
              </a:rPr>
              <a:t> spread of the swelling .</a:t>
            </a:r>
          </a:p>
          <a:p>
            <a:r>
              <a:rPr lang="en-US" dirty="0">
                <a:solidFill>
                  <a:schemeClr val="tx2"/>
                </a:solidFill>
              </a:rPr>
              <a:t> Ultrasound exam→ Sound waves are used to check the cyst </a:t>
            </a:r>
            <a:r>
              <a:rPr lang="en-US" dirty="0" err="1">
                <a:solidFill>
                  <a:schemeClr val="tx2"/>
                </a:solidFill>
              </a:rPr>
              <a:t>andthyroid</a:t>
            </a:r>
            <a:r>
              <a:rPr lang="en-US" dirty="0">
                <a:solidFill>
                  <a:schemeClr val="tx2"/>
                </a:solidFill>
              </a:rPr>
              <a:t> gland.</a:t>
            </a:r>
          </a:p>
          <a:p>
            <a:r>
              <a:rPr lang="en-US" dirty="0">
                <a:solidFill>
                  <a:schemeClr val="tx2"/>
                </a:solidFill>
              </a:rPr>
              <a:t>MRI → particularly helpful in diagnosing the intracranial or </a:t>
            </a:r>
            <a:r>
              <a:rPr lang="en-US" dirty="0" err="1">
                <a:solidFill>
                  <a:schemeClr val="tx2"/>
                </a:solidFill>
              </a:rPr>
              <a:t>intramedullary</a:t>
            </a:r>
            <a:r>
              <a:rPr lang="en-US" dirty="0">
                <a:solidFill>
                  <a:schemeClr val="tx2"/>
                </a:solidFill>
              </a:rPr>
              <a:t> dermoid cysts and in assessing the dissemination of fatty masses or droplets.</a:t>
            </a:r>
          </a:p>
          <a:p>
            <a:r>
              <a:rPr lang="en-US" dirty="0">
                <a:solidFill>
                  <a:schemeClr val="tx2"/>
                </a:solidFill>
              </a:rPr>
              <a:t>Fine needle aspiration</a:t>
            </a:r>
          </a:p>
        </p:txBody>
      </p:sp>
    </p:spTree>
    <p:extLst>
      <p:ext uri="{BB962C8B-B14F-4D97-AF65-F5344CB8AC3E}">
        <p14:creationId xmlns:p14="http://schemas.microsoft.com/office/powerpoint/2010/main" val="23244001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8">
            <a:extLst>
              <a:ext uri="{FF2B5EF4-FFF2-40B4-BE49-F238E27FC236}">
                <a16:creationId xmlns:a16="http://schemas.microsoft.com/office/drawing/2014/main" id="{6EFC920F-B85A-4068-BD93-41064EDE9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10">
            <a:extLst>
              <a:ext uri="{FF2B5EF4-FFF2-40B4-BE49-F238E27FC236}">
                <a16:creationId xmlns:a16="http://schemas.microsoft.com/office/drawing/2014/main" id="{1C559108-BBAE-426C-8564-051D2BA6DD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2" name="Rectangle 11">
              <a:extLst>
                <a:ext uri="{FF2B5EF4-FFF2-40B4-BE49-F238E27FC236}">
                  <a16:creationId xmlns:a16="http://schemas.microsoft.com/office/drawing/2014/main" id="{42BC35EE-6650-42D2-AEFB-4B7CD1AFC9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2">
              <a:extLst>
                <a:ext uri="{FF2B5EF4-FFF2-40B4-BE49-F238E27FC236}">
                  <a16:creationId xmlns:a16="http://schemas.microsoft.com/office/drawing/2014/main" id="{0952C743-9049-4DFB-878B-2AB07B6E4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14">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171347-8D84-1D4A-A938-7047C463E2EB}"/>
              </a:ext>
            </a:extLst>
          </p:cNvPr>
          <p:cNvSpPr>
            <a:spLocks noGrp="1"/>
          </p:cNvSpPr>
          <p:nvPr>
            <p:ph type="title"/>
          </p:nvPr>
        </p:nvSpPr>
        <p:spPr>
          <a:xfrm>
            <a:off x="1099425" y="1238081"/>
            <a:ext cx="4709345" cy="962953"/>
          </a:xfrm>
        </p:spPr>
        <p:txBody>
          <a:bodyPr anchor="b">
            <a:normAutofit/>
          </a:bodyPr>
          <a:lstStyle/>
          <a:p>
            <a:r>
              <a:rPr lang="en-US" sz="3800"/>
              <a:t>Imaging</a:t>
            </a:r>
            <a:endParaRPr lang="en-QA" sz="3800"/>
          </a:p>
        </p:txBody>
      </p:sp>
      <p:sp>
        <p:nvSpPr>
          <p:cNvPr id="28" name="Rectangle 16">
            <a:extLst>
              <a:ext uri="{FF2B5EF4-FFF2-40B4-BE49-F238E27FC236}">
                <a16:creationId xmlns:a16="http://schemas.microsoft.com/office/drawing/2014/main" id="{1382A32C-5B0C-4B1C-A074-76C6DBCC9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39885" y="2372170"/>
            <a:ext cx="438912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8A7BE54-6D9C-5048-9F88-2588477A34F0}"/>
              </a:ext>
            </a:extLst>
          </p:cNvPr>
          <p:cNvSpPr>
            <a:spLocks noGrp="1"/>
          </p:cNvSpPr>
          <p:nvPr>
            <p:ph idx="1"/>
          </p:nvPr>
        </p:nvSpPr>
        <p:spPr>
          <a:xfrm>
            <a:off x="1100736" y="2508105"/>
            <a:ext cx="4709345" cy="3632493"/>
          </a:xfrm>
        </p:spPr>
        <p:txBody>
          <a:bodyPr anchor="ctr">
            <a:normAutofit/>
          </a:bodyPr>
          <a:lstStyle/>
          <a:p>
            <a:r>
              <a:rPr lang="en-US" sz="2000" dirty="0"/>
              <a:t> On CT, dermoid cyst usually appears as an unilocular, well- circumscribed mass. Fat, mixed-density fluid, and calcification (&lt;50%) may also be seen.</a:t>
            </a:r>
          </a:p>
          <a:p>
            <a:r>
              <a:rPr lang="en-US" sz="2000" dirty="0"/>
              <a:t> There may be coalescence of fat into small nodules within the cystic lesion, giving a “sac- of-marbles” appearance</a:t>
            </a:r>
          </a:p>
          <a:p>
            <a:r>
              <a:rPr lang="en-US" sz="2000" dirty="0"/>
              <a:t>The image in the right shows. Cystic lesion, giving a “sac of marbles” appearance.</a:t>
            </a:r>
            <a:endParaRPr lang="en-QA" sz="2000" dirty="0"/>
          </a:p>
        </p:txBody>
      </p:sp>
      <p:pic>
        <p:nvPicPr>
          <p:cNvPr id="4" name="Picture 4">
            <a:extLst>
              <a:ext uri="{FF2B5EF4-FFF2-40B4-BE49-F238E27FC236}">
                <a16:creationId xmlns:a16="http://schemas.microsoft.com/office/drawing/2014/main" id="{A441C572-84BE-5146-B22C-6980BA0ACF6D}"/>
              </a:ext>
            </a:extLst>
          </p:cNvPr>
          <p:cNvPicPr>
            <a:picLocks noChangeAspect="1"/>
          </p:cNvPicPr>
          <p:nvPr/>
        </p:nvPicPr>
        <p:blipFill rotWithShape="1">
          <a:blip r:embed="rId2">
            <a:extLst>
              <a:ext uri="{28A0092B-C50C-407E-A947-70E740481C1C}">
                <a14:useLocalDpi xmlns:a14="http://schemas.microsoft.com/office/drawing/2010/main" val="0"/>
              </a:ext>
            </a:extLst>
          </a:blip>
          <a:srcRect t="3735" r="3" b="3"/>
          <a:stretch/>
        </p:blipFill>
        <p:spPr>
          <a:xfrm>
            <a:off x="6525915" y="295089"/>
            <a:ext cx="4929098" cy="4756870"/>
          </a:xfrm>
          <a:prstGeom prst="rect">
            <a:avLst/>
          </a:prstGeom>
        </p:spPr>
      </p:pic>
    </p:spTree>
    <p:extLst>
      <p:ext uri="{BB962C8B-B14F-4D97-AF65-F5344CB8AC3E}">
        <p14:creationId xmlns:p14="http://schemas.microsoft.com/office/powerpoint/2010/main" val="7232223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3A450-6F21-45C1-A9D7-C24A6860827A}"/>
              </a:ext>
            </a:extLst>
          </p:cNvPr>
          <p:cNvSpPr>
            <a:spLocks noGrp="1"/>
          </p:cNvSpPr>
          <p:nvPr>
            <p:ph type="title"/>
          </p:nvPr>
        </p:nvSpPr>
        <p:spPr>
          <a:xfrm>
            <a:off x="1007355" y="203782"/>
            <a:ext cx="9404723" cy="811638"/>
          </a:xfrm>
        </p:spPr>
        <p:txBody>
          <a:bodyPr/>
          <a:lstStyle/>
          <a:p>
            <a:pPr algn="ctr"/>
            <a:r>
              <a:rPr lang="en-US" b="1" dirty="0">
                <a:solidFill>
                  <a:schemeClr val="tx2"/>
                </a:solidFill>
                <a:latin typeface="+mn-lt"/>
              </a:rPr>
              <a:t>THE TRIANGLES OF THE NECK</a:t>
            </a:r>
          </a:p>
        </p:txBody>
      </p:sp>
      <p:pic>
        <p:nvPicPr>
          <p:cNvPr id="4" name="Content Placeholder 3">
            <a:extLst>
              <a:ext uri="{FF2B5EF4-FFF2-40B4-BE49-F238E27FC236}">
                <a16:creationId xmlns:a16="http://schemas.microsoft.com/office/drawing/2014/main" id="{1554752F-E741-4759-8BDD-3EE35E4AFAF0}"/>
              </a:ext>
            </a:extLst>
          </p:cNvPr>
          <p:cNvPicPr>
            <a:picLocks noGrp="1" noChangeAspect="1"/>
          </p:cNvPicPr>
          <p:nvPr>
            <p:ph idx="1"/>
          </p:nvPr>
        </p:nvPicPr>
        <p:blipFill rotWithShape="1">
          <a:blip r:embed="rId2"/>
          <a:srcRect l="13924" t="2976" r="9433" b="3203"/>
          <a:stretch/>
        </p:blipFill>
        <p:spPr>
          <a:xfrm>
            <a:off x="1471276" y="1332089"/>
            <a:ext cx="8940802" cy="5074868"/>
          </a:xfrm>
          <a:prstGeom prst="rect">
            <a:avLst/>
          </a:prstGeom>
        </p:spPr>
      </p:pic>
    </p:spTree>
    <p:extLst>
      <p:ext uri="{BB962C8B-B14F-4D97-AF65-F5344CB8AC3E}">
        <p14:creationId xmlns:p14="http://schemas.microsoft.com/office/powerpoint/2010/main" val="25228768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EFC920F-B85A-4068-BD93-41064EDE9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1C559108-BBAE-426C-8564-051D2BA6DD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2" name="Rectangle 11">
              <a:extLst>
                <a:ext uri="{FF2B5EF4-FFF2-40B4-BE49-F238E27FC236}">
                  <a16:creationId xmlns:a16="http://schemas.microsoft.com/office/drawing/2014/main" id="{42BC35EE-6650-42D2-AEFB-4B7CD1AFC9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952C743-9049-4DFB-878B-2AB07B6E4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9C210E-58BD-A04F-AA4E-F2DCF5E8FA7B}"/>
              </a:ext>
            </a:extLst>
          </p:cNvPr>
          <p:cNvSpPr>
            <a:spLocks noGrp="1"/>
          </p:cNvSpPr>
          <p:nvPr>
            <p:ph type="title"/>
          </p:nvPr>
        </p:nvSpPr>
        <p:spPr>
          <a:xfrm>
            <a:off x="1099425" y="1238081"/>
            <a:ext cx="4709345" cy="962953"/>
          </a:xfrm>
        </p:spPr>
        <p:txBody>
          <a:bodyPr anchor="b">
            <a:normAutofit/>
          </a:bodyPr>
          <a:lstStyle/>
          <a:p>
            <a:r>
              <a:rPr lang="en-US" sz="3800"/>
              <a:t>Imaging </a:t>
            </a:r>
            <a:endParaRPr lang="en-QA" sz="3800"/>
          </a:p>
        </p:txBody>
      </p:sp>
      <p:sp>
        <p:nvSpPr>
          <p:cNvPr id="17" name="Rectangle 16">
            <a:extLst>
              <a:ext uri="{FF2B5EF4-FFF2-40B4-BE49-F238E27FC236}">
                <a16:creationId xmlns:a16="http://schemas.microsoft.com/office/drawing/2014/main" id="{1382A32C-5B0C-4B1C-A074-76C6DBCC9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39885" y="2372170"/>
            <a:ext cx="438912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8EBC28E-2DFC-504F-BCDF-8D6D6674333A}"/>
              </a:ext>
            </a:extLst>
          </p:cNvPr>
          <p:cNvSpPr>
            <a:spLocks noGrp="1"/>
          </p:cNvSpPr>
          <p:nvPr>
            <p:ph idx="1"/>
          </p:nvPr>
        </p:nvSpPr>
        <p:spPr>
          <a:xfrm>
            <a:off x="1100736" y="2508105"/>
            <a:ext cx="4709345" cy="3632493"/>
          </a:xfrm>
        </p:spPr>
        <p:txBody>
          <a:bodyPr anchor="ctr">
            <a:normAutofit/>
          </a:bodyPr>
          <a:lstStyle/>
          <a:p>
            <a:r>
              <a:rPr lang="en-US" sz="2000"/>
              <a:t>Dermoid cyst with a mobile cystic lesion filled with reflective material anterior of the thyroid gland</a:t>
            </a:r>
            <a:endParaRPr lang="en-QA" sz="2000"/>
          </a:p>
        </p:txBody>
      </p:sp>
      <p:pic>
        <p:nvPicPr>
          <p:cNvPr id="4" name="Picture 4">
            <a:extLst>
              <a:ext uri="{FF2B5EF4-FFF2-40B4-BE49-F238E27FC236}">
                <a16:creationId xmlns:a16="http://schemas.microsoft.com/office/drawing/2014/main" id="{5DFE1D45-9E3F-4549-9546-94A87DEA80B9}"/>
              </a:ext>
            </a:extLst>
          </p:cNvPr>
          <p:cNvPicPr>
            <a:picLocks noChangeAspect="1"/>
          </p:cNvPicPr>
          <p:nvPr/>
        </p:nvPicPr>
        <p:blipFill rotWithShape="1">
          <a:blip r:embed="rId2">
            <a:extLst>
              <a:ext uri="{28A0092B-C50C-407E-A947-70E740481C1C}">
                <a14:useLocalDpi xmlns:a14="http://schemas.microsoft.com/office/drawing/2010/main" val="0"/>
              </a:ext>
            </a:extLst>
          </a:blip>
          <a:srcRect r="3" b="3738"/>
          <a:stretch/>
        </p:blipFill>
        <p:spPr>
          <a:xfrm>
            <a:off x="6538366" y="1383738"/>
            <a:ext cx="4929098" cy="4756870"/>
          </a:xfrm>
          <a:prstGeom prst="rect">
            <a:avLst/>
          </a:prstGeom>
        </p:spPr>
      </p:pic>
    </p:spTree>
    <p:extLst>
      <p:ext uri="{BB962C8B-B14F-4D97-AF65-F5344CB8AC3E}">
        <p14:creationId xmlns:p14="http://schemas.microsoft.com/office/powerpoint/2010/main" val="32004119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9F78E-77CD-48F2-8C27-E3BE6F8EB405}"/>
              </a:ext>
            </a:extLst>
          </p:cNvPr>
          <p:cNvSpPr>
            <a:spLocks noGrp="1"/>
          </p:cNvSpPr>
          <p:nvPr>
            <p:ph type="title"/>
          </p:nvPr>
        </p:nvSpPr>
        <p:spPr>
          <a:xfrm>
            <a:off x="838200" y="1620836"/>
            <a:ext cx="10515600" cy="1325563"/>
          </a:xfrm>
        </p:spPr>
        <p:txBody>
          <a:bodyPr/>
          <a:lstStyle/>
          <a:p>
            <a:r>
              <a:rPr lang="en-US" b="1" i="1" dirty="0">
                <a:solidFill>
                  <a:schemeClr val="tx2"/>
                </a:solidFill>
              </a:rPr>
              <a:t>Treatment</a:t>
            </a:r>
          </a:p>
        </p:txBody>
      </p:sp>
      <p:sp>
        <p:nvSpPr>
          <p:cNvPr id="3" name="Content Placeholder 2">
            <a:extLst>
              <a:ext uri="{FF2B5EF4-FFF2-40B4-BE49-F238E27FC236}">
                <a16:creationId xmlns:a16="http://schemas.microsoft.com/office/drawing/2014/main" id="{C7E9CC91-FDEF-4361-81B3-00F88F80BB05}"/>
              </a:ext>
            </a:extLst>
          </p:cNvPr>
          <p:cNvSpPr>
            <a:spLocks noGrp="1"/>
          </p:cNvSpPr>
          <p:nvPr>
            <p:ph idx="1"/>
          </p:nvPr>
        </p:nvSpPr>
        <p:spPr>
          <a:xfrm>
            <a:off x="838200" y="2946399"/>
            <a:ext cx="10515600" cy="3230563"/>
          </a:xfrm>
        </p:spPr>
        <p:txBody>
          <a:bodyPr/>
          <a:lstStyle/>
          <a:p>
            <a:r>
              <a:rPr lang="en-US" dirty="0">
                <a:solidFill>
                  <a:schemeClr val="tx2"/>
                </a:solidFill>
              </a:rPr>
              <a:t>removal of the dermoid cyst is usually the treatment of choice .</a:t>
            </a:r>
          </a:p>
          <a:p>
            <a:r>
              <a:rPr lang="en-US" dirty="0">
                <a:solidFill>
                  <a:schemeClr val="tx2"/>
                </a:solidFill>
              </a:rPr>
              <a:t>For cosmetic reasons, if the cyst needs to be removed, it should be performed at the earliest. When a dermoid cyst is ruptured somehow, the cyst turns inflamed or leads to fever or pain, in that case urgent medical attention should be provided.</a:t>
            </a:r>
          </a:p>
        </p:txBody>
      </p:sp>
    </p:spTree>
    <p:extLst>
      <p:ext uri="{BB962C8B-B14F-4D97-AF65-F5344CB8AC3E}">
        <p14:creationId xmlns:p14="http://schemas.microsoft.com/office/powerpoint/2010/main" val="21414958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1EADCAF8-8823-4E89-8612-21029831A4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28CA07B2-0819-4B62-9425-7A52BBDD70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0" name="Group 29">
            <a:extLst>
              <a:ext uri="{FF2B5EF4-FFF2-40B4-BE49-F238E27FC236}">
                <a16:creationId xmlns:a16="http://schemas.microsoft.com/office/drawing/2014/main" id="{DA02BEE4-A5D4-40AF-882D-49D34B086FF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6937"/>
            <a:chExt cx="9772765" cy="6858000"/>
          </a:xfrm>
        </p:grpSpPr>
        <p:sp>
          <p:nvSpPr>
            <p:cNvPr id="31" name="Freeform: Shape 30">
              <a:extLst>
                <a:ext uri="{FF2B5EF4-FFF2-40B4-BE49-F238E27FC236}">
                  <a16:creationId xmlns:a16="http://schemas.microsoft.com/office/drawing/2014/main" id="{0F5843EB-154F-4459-8954-BB1DF64BBD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75905135-55D9-431B-8D5A-4C5C92B1F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accent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9B732812-A0BB-4324-B390-DFEF26C109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01FEC055-6F76-4E20-BC93-76C2F58EAF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D74CD21D-122E-4F3D-82AF-F4A37C278A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5A7FF51F-3820-41BE-8690-7E758ECFA7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gradFill>
              <a:gsLst>
                <a:gs pos="813">
                  <a:schemeClr val="bg1">
                    <a:alpha val="41000"/>
                  </a:schemeClr>
                </a:gs>
                <a:gs pos="20000">
                  <a:schemeClr val="accent5">
                    <a:lumMod val="85000"/>
                    <a:alpha val="56000"/>
                  </a:schemeClr>
                </a:gs>
                <a:gs pos="44000">
                  <a:schemeClr val="accent6">
                    <a:lumMod val="40000"/>
                    <a:lumOff val="60000"/>
                    <a:alpha val="57000"/>
                  </a:schemeClr>
                </a:gs>
                <a:gs pos="100000">
                  <a:schemeClr val="bg1">
                    <a:alpha val="59000"/>
                  </a:schemeClr>
                </a:gs>
                <a:gs pos="74000">
                  <a:schemeClr val="accent1">
                    <a:lumMod val="91000"/>
                    <a:lumOff val="9000"/>
                    <a:alpha val="34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85EAD889-EA4D-485F-BA9C-F6473A4329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6A90512A-4CDD-4133-9283-EAFEE536E944}"/>
              </a:ext>
            </a:extLst>
          </p:cNvPr>
          <p:cNvSpPr>
            <a:spLocks noGrp="1"/>
          </p:cNvSpPr>
          <p:nvPr>
            <p:ph type="ctrTitle"/>
          </p:nvPr>
        </p:nvSpPr>
        <p:spPr>
          <a:xfrm>
            <a:off x="3045368" y="2043663"/>
            <a:ext cx="6105194" cy="2031055"/>
          </a:xfrm>
        </p:spPr>
        <p:txBody>
          <a:bodyPr>
            <a:normAutofit/>
          </a:bodyPr>
          <a:lstStyle/>
          <a:p>
            <a:r>
              <a:rPr lang="en-US" sz="5200" b="1" i="1" dirty="0">
                <a:solidFill>
                  <a:schemeClr val="tx2"/>
                </a:solidFill>
              </a:rPr>
              <a:t>Lateral Neck Lumps</a:t>
            </a:r>
          </a:p>
        </p:txBody>
      </p:sp>
      <p:sp>
        <p:nvSpPr>
          <p:cNvPr id="3" name="Subtitle 2">
            <a:extLst>
              <a:ext uri="{FF2B5EF4-FFF2-40B4-BE49-F238E27FC236}">
                <a16:creationId xmlns:a16="http://schemas.microsoft.com/office/drawing/2014/main" id="{E29C20F5-D5F8-4DCF-9613-E85869898457}"/>
              </a:ext>
            </a:extLst>
          </p:cNvPr>
          <p:cNvSpPr>
            <a:spLocks noGrp="1"/>
          </p:cNvSpPr>
          <p:nvPr>
            <p:ph type="subTitle" idx="1"/>
          </p:nvPr>
        </p:nvSpPr>
        <p:spPr>
          <a:xfrm>
            <a:off x="3045368" y="4160126"/>
            <a:ext cx="6105194" cy="682079"/>
          </a:xfrm>
        </p:spPr>
        <p:txBody>
          <a:bodyPr>
            <a:normAutofit/>
          </a:bodyPr>
          <a:lstStyle/>
          <a:p>
            <a:r>
              <a:rPr lang="en-US" i="1" dirty="0">
                <a:solidFill>
                  <a:schemeClr val="tx2"/>
                </a:solidFill>
              </a:rPr>
              <a:t>By Ahmad Baseem Ahmad</a:t>
            </a:r>
          </a:p>
        </p:txBody>
      </p:sp>
    </p:spTree>
    <p:extLst>
      <p:ext uri="{BB962C8B-B14F-4D97-AF65-F5344CB8AC3E}">
        <p14:creationId xmlns:p14="http://schemas.microsoft.com/office/powerpoint/2010/main" val="21169644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4BC99CB9-DDAD-44A2-8A1C-E3AF4E72DF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64053CBF-3932-45FF-8285-EE5146085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6" name="Group 25">
            <a:extLst>
              <a:ext uri="{FF2B5EF4-FFF2-40B4-BE49-F238E27FC236}">
                <a16:creationId xmlns:a16="http://schemas.microsoft.com/office/drawing/2014/main" id="{2E751C04-BEA6-446B-A678-9C74819EBD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8167"/>
            <a:ext cx="4834070" cy="2488150"/>
            <a:chOff x="6867015" y="-1"/>
            <a:chExt cx="5324985" cy="3251912"/>
          </a:xfrm>
          <a:solidFill>
            <a:schemeClr val="bg1">
              <a:alpha val="30000"/>
            </a:schemeClr>
          </a:solidFill>
        </p:grpSpPr>
        <p:sp>
          <p:nvSpPr>
            <p:cNvPr id="27" name="Freeform: Shape 26">
              <a:extLst>
                <a:ext uri="{FF2B5EF4-FFF2-40B4-BE49-F238E27FC236}">
                  <a16:creationId xmlns:a16="http://schemas.microsoft.com/office/drawing/2014/main" id="{2625A013-D9BE-43C4-AF21-6F2B003EFB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F7875715-EC2E-457F-851D-F6C817685F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F7E41CC6-0C83-40EE-80BB-79394D9E9B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00603498-5DFE-4D26-BFB5-C9269C9BD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CD3B4458-7C67-48BC-810F-310EFE43041F}"/>
              </a:ext>
            </a:extLst>
          </p:cNvPr>
          <p:cNvSpPr>
            <a:spLocks noGrp="1"/>
          </p:cNvSpPr>
          <p:nvPr>
            <p:ph type="title"/>
          </p:nvPr>
        </p:nvSpPr>
        <p:spPr>
          <a:xfrm>
            <a:off x="2524148" y="1763022"/>
            <a:ext cx="6928876" cy="3396601"/>
          </a:xfrm>
        </p:spPr>
        <p:txBody>
          <a:bodyPr vert="horz" lIns="91440" tIns="45720" rIns="91440" bIns="45720" rtlCol="0" anchor="ctr">
            <a:noAutofit/>
          </a:bodyPr>
          <a:lstStyle/>
          <a:p>
            <a:pPr algn="ctr"/>
            <a:r>
              <a:rPr lang="en-US" sz="6600" i="1" dirty="0">
                <a:solidFill>
                  <a:schemeClr val="tx2"/>
                </a:solidFill>
              </a:rPr>
              <a:t>Branchial</a:t>
            </a:r>
            <a:r>
              <a:rPr lang="en-US" sz="6600" b="1" i="1" dirty="0">
                <a:solidFill>
                  <a:schemeClr val="tx2"/>
                </a:solidFill>
              </a:rPr>
              <a:t> </a:t>
            </a:r>
            <a:r>
              <a:rPr lang="en-US" sz="6600" i="1" dirty="0">
                <a:solidFill>
                  <a:schemeClr val="tx2"/>
                </a:solidFill>
              </a:rPr>
              <a:t>Cleft Cyst</a:t>
            </a:r>
            <a:endParaRPr lang="en-US" sz="6600" b="1" i="1" kern="1200" dirty="0">
              <a:solidFill>
                <a:schemeClr val="tx2"/>
              </a:solidFill>
              <a:latin typeface="+mj-lt"/>
              <a:ea typeface="+mj-ea"/>
              <a:cs typeface="+mj-cs"/>
            </a:endParaRPr>
          </a:p>
        </p:txBody>
      </p:sp>
      <p:grpSp>
        <p:nvGrpSpPr>
          <p:cNvPr id="32" name="Group 31">
            <a:extLst>
              <a:ext uri="{FF2B5EF4-FFF2-40B4-BE49-F238E27FC236}">
                <a16:creationId xmlns:a16="http://schemas.microsoft.com/office/drawing/2014/main" id="{B63ACBA3-DEFD-4C6D-BBA0-64468FA99C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33" name="Freeform: Shape 32">
              <a:extLst>
                <a:ext uri="{FF2B5EF4-FFF2-40B4-BE49-F238E27FC236}">
                  <a16:creationId xmlns:a16="http://schemas.microsoft.com/office/drawing/2014/main" id="{62F7819D-2B89-4D80-A1C3-8B318116BA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B7065990-2350-41B3-858B-20EF8744F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58DA7EC7-CAA0-4665-AA29-BFBA806ECA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B1132A14-489F-4CED-B626-2A1711C987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678126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72979-4177-4CAB-9720-399B690E8E9D}"/>
              </a:ext>
            </a:extLst>
          </p:cNvPr>
          <p:cNvSpPr>
            <a:spLocks noGrp="1"/>
          </p:cNvSpPr>
          <p:nvPr>
            <p:ph type="title"/>
          </p:nvPr>
        </p:nvSpPr>
        <p:spPr/>
        <p:txBody>
          <a:bodyPr/>
          <a:lstStyle/>
          <a:p>
            <a:r>
              <a:rPr lang="en-US" i="1" dirty="0">
                <a:solidFill>
                  <a:schemeClr val="tx2"/>
                </a:solidFill>
                <a:latin typeface="+mn-lt"/>
              </a:rPr>
              <a:t>Branchial</a:t>
            </a:r>
            <a:r>
              <a:rPr lang="en-US" b="1" i="1" dirty="0">
                <a:solidFill>
                  <a:schemeClr val="tx2"/>
                </a:solidFill>
                <a:latin typeface="+mn-lt"/>
              </a:rPr>
              <a:t> </a:t>
            </a:r>
            <a:r>
              <a:rPr lang="en-US" i="1" dirty="0">
                <a:solidFill>
                  <a:schemeClr val="tx2"/>
                </a:solidFill>
                <a:latin typeface="+mn-lt"/>
              </a:rPr>
              <a:t>Cleft Cyst</a:t>
            </a:r>
            <a:endParaRPr lang="en-US" i="1" dirty="0">
              <a:solidFill>
                <a:schemeClr val="tx2"/>
              </a:solidFill>
            </a:endParaRPr>
          </a:p>
        </p:txBody>
      </p:sp>
      <p:sp>
        <p:nvSpPr>
          <p:cNvPr id="3" name="Content Placeholder 2">
            <a:extLst>
              <a:ext uri="{FF2B5EF4-FFF2-40B4-BE49-F238E27FC236}">
                <a16:creationId xmlns:a16="http://schemas.microsoft.com/office/drawing/2014/main" id="{01F361A8-5984-43A1-8965-11E73E7C056E}"/>
              </a:ext>
            </a:extLst>
          </p:cNvPr>
          <p:cNvSpPr>
            <a:spLocks noGrp="1"/>
          </p:cNvSpPr>
          <p:nvPr>
            <p:ph idx="1"/>
          </p:nvPr>
        </p:nvSpPr>
        <p:spPr/>
        <p:txBody>
          <a:bodyPr>
            <a:normAutofit fontScale="92500" lnSpcReduction="10000"/>
          </a:bodyPr>
          <a:lstStyle/>
          <a:p>
            <a:r>
              <a:rPr lang="en-US" dirty="0">
                <a:solidFill>
                  <a:schemeClr val="tx2"/>
                </a:solidFill>
              </a:rPr>
              <a:t>Lateral cystic mass </a:t>
            </a:r>
          </a:p>
          <a:p>
            <a:r>
              <a:rPr lang="en-US" dirty="0">
                <a:solidFill>
                  <a:schemeClr val="tx2"/>
                </a:solidFill>
              </a:rPr>
              <a:t>A branchial cyst, thought to develop from the vestigial remnants of the second branchial cleft</a:t>
            </a:r>
          </a:p>
          <a:p>
            <a:r>
              <a:rPr lang="en-US" dirty="0">
                <a:solidFill>
                  <a:schemeClr val="tx2"/>
                </a:solidFill>
              </a:rPr>
              <a:t>it may lead to formation of a branchial sinus or fistula</a:t>
            </a:r>
          </a:p>
          <a:p>
            <a:r>
              <a:rPr lang="en-US" dirty="0">
                <a:solidFill>
                  <a:schemeClr val="tx2"/>
                </a:solidFill>
              </a:rPr>
              <a:t> usually lined by squamous epithelium, and contains thick, turbid fluid full of cholesterol crystals</a:t>
            </a:r>
          </a:p>
          <a:p>
            <a:r>
              <a:rPr lang="en-US" dirty="0">
                <a:solidFill>
                  <a:schemeClr val="tx2"/>
                </a:solidFill>
              </a:rPr>
              <a:t>The cyst usually presents in the upper neck in early or middle adulthood and is found at the junction of the upper third and middle third of the sternomastoid muscle at its anterior border</a:t>
            </a:r>
          </a:p>
          <a:p>
            <a:r>
              <a:rPr lang="en-US" dirty="0">
                <a:solidFill>
                  <a:schemeClr val="tx2"/>
                </a:solidFill>
              </a:rPr>
              <a:t>These anomalies usually present in the first decade of life but may go undetected until adulthood </a:t>
            </a:r>
          </a:p>
          <a:p>
            <a:endParaRPr lang="en-US" dirty="0"/>
          </a:p>
        </p:txBody>
      </p:sp>
    </p:spTree>
    <p:extLst>
      <p:ext uri="{BB962C8B-B14F-4D97-AF65-F5344CB8AC3E}">
        <p14:creationId xmlns:p14="http://schemas.microsoft.com/office/powerpoint/2010/main" val="36030119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B5BC2-3D7D-46E2-8633-6DBF8B6580BB}"/>
              </a:ext>
            </a:extLst>
          </p:cNvPr>
          <p:cNvSpPr>
            <a:spLocks noGrp="1"/>
          </p:cNvSpPr>
          <p:nvPr>
            <p:ph type="title"/>
          </p:nvPr>
        </p:nvSpPr>
        <p:spPr>
          <a:xfrm>
            <a:off x="648930" y="629266"/>
            <a:ext cx="9252154" cy="1223983"/>
          </a:xfrm>
        </p:spPr>
        <p:txBody>
          <a:bodyPr>
            <a:normAutofit/>
          </a:bodyPr>
          <a:lstStyle/>
          <a:p>
            <a:r>
              <a:rPr lang="en-US" b="1" i="1" dirty="0">
                <a:solidFill>
                  <a:schemeClr val="tx2"/>
                </a:solidFill>
              </a:rPr>
              <a:t>Embryology</a:t>
            </a:r>
            <a:r>
              <a:rPr lang="en-US" dirty="0">
                <a:solidFill>
                  <a:schemeClr val="tx2"/>
                </a:solidFill>
              </a:rPr>
              <a:t> </a:t>
            </a:r>
          </a:p>
        </p:txBody>
      </p:sp>
      <p:sp>
        <p:nvSpPr>
          <p:cNvPr id="3" name="Content Placeholder 2">
            <a:extLst>
              <a:ext uri="{FF2B5EF4-FFF2-40B4-BE49-F238E27FC236}">
                <a16:creationId xmlns:a16="http://schemas.microsoft.com/office/drawing/2014/main" id="{8FA2E691-535D-40B6-83A6-D6498DC2452D}"/>
              </a:ext>
            </a:extLst>
          </p:cNvPr>
          <p:cNvSpPr>
            <a:spLocks noGrp="1"/>
          </p:cNvSpPr>
          <p:nvPr>
            <p:ph idx="1"/>
          </p:nvPr>
        </p:nvSpPr>
        <p:spPr>
          <a:xfrm>
            <a:off x="1103311" y="2052214"/>
            <a:ext cx="4338409" cy="4196185"/>
          </a:xfrm>
        </p:spPr>
        <p:txBody>
          <a:bodyPr>
            <a:normAutofit fontScale="92500" lnSpcReduction="20000"/>
          </a:bodyPr>
          <a:lstStyle/>
          <a:p>
            <a:pPr>
              <a:lnSpc>
                <a:spcPct val="90000"/>
              </a:lnSpc>
            </a:pPr>
            <a:r>
              <a:rPr lang="en-US" dirty="0">
                <a:solidFill>
                  <a:schemeClr val="tx2"/>
                </a:solidFill>
              </a:rPr>
              <a:t>In the 4th week of fetal development,4  grooves can be seen on outer side of branchial arches . They are called branchial clefts. By the 7th week they fully involute contributing to the formation of various head and neck structures</a:t>
            </a:r>
          </a:p>
          <a:p>
            <a:pPr>
              <a:lnSpc>
                <a:spcPct val="90000"/>
              </a:lnSpc>
            </a:pPr>
            <a:r>
              <a:rPr lang="en-US" dirty="0">
                <a:solidFill>
                  <a:schemeClr val="tx2"/>
                </a:solidFill>
              </a:rPr>
              <a:t>Normally they obliterated</a:t>
            </a:r>
          </a:p>
          <a:p>
            <a:pPr>
              <a:lnSpc>
                <a:spcPct val="90000"/>
              </a:lnSpc>
            </a:pPr>
            <a:r>
              <a:rPr lang="en-US" dirty="0">
                <a:solidFill>
                  <a:schemeClr val="tx2"/>
                </a:solidFill>
              </a:rPr>
              <a:t>If not, the remnants of the second branchial cleft can cause this anomaly </a:t>
            </a:r>
          </a:p>
          <a:p>
            <a:pPr>
              <a:lnSpc>
                <a:spcPct val="90000"/>
              </a:lnSpc>
            </a:pPr>
            <a:endParaRPr lang="en-US" dirty="0"/>
          </a:p>
        </p:txBody>
      </p:sp>
      <p:pic>
        <p:nvPicPr>
          <p:cNvPr id="6" name="Picture 5" descr="Diagram&#10;&#10;Description automatically generated">
            <a:extLst>
              <a:ext uri="{FF2B5EF4-FFF2-40B4-BE49-F238E27FC236}">
                <a16:creationId xmlns:a16="http://schemas.microsoft.com/office/drawing/2014/main" id="{40FCEDC7-4D12-4E48-A71E-346340BEE0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1720" y="2052214"/>
            <a:ext cx="6641321" cy="3735743"/>
          </a:xfrm>
          <a:prstGeom prst="rect">
            <a:avLst/>
          </a:prstGeom>
        </p:spPr>
      </p:pic>
    </p:spTree>
    <p:extLst>
      <p:ext uri="{BB962C8B-B14F-4D97-AF65-F5344CB8AC3E}">
        <p14:creationId xmlns:p14="http://schemas.microsoft.com/office/powerpoint/2010/main" val="17084882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B837E-D3FB-44F4-BC88-7BF7D03D5757}"/>
              </a:ext>
            </a:extLst>
          </p:cNvPr>
          <p:cNvSpPr>
            <a:spLocks noGrp="1"/>
          </p:cNvSpPr>
          <p:nvPr>
            <p:ph type="title"/>
          </p:nvPr>
        </p:nvSpPr>
        <p:spPr>
          <a:xfrm>
            <a:off x="838200" y="374002"/>
            <a:ext cx="10515600" cy="1325563"/>
          </a:xfrm>
        </p:spPr>
        <p:txBody>
          <a:bodyPr>
            <a:normAutofit/>
          </a:bodyPr>
          <a:lstStyle/>
          <a:p>
            <a:r>
              <a:rPr lang="en-US" b="1" i="1" dirty="0">
                <a:solidFill>
                  <a:schemeClr val="tx2"/>
                </a:solidFill>
              </a:rPr>
              <a:t>Count.</a:t>
            </a:r>
          </a:p>
        </p:txBody>
      </p:sp>
      <p:sp>
        <p:nvSpPr>
          <p:cNvPr id="3" name="Content Placeholder 2">
            <a:extLst>
              <a:ext uri="{FF2B5EF4-FFF2-40B4-BE49-F238E27FC236}">
                <a16:creationId xmlns:a16="http://schemas.microsoft.com/office/drawing/2014/main" id="{FFBA19C3-4A9B-4D80-8BEE-CD68970CD0DF}"/>
              </a:ext>
            </a:extLst>
          </p:cNvPr>
          <p:cNvSpPr>
            <a:spLocks noGrp="1"/>
          </p:cNvSpPr>
          <p:nvPr>
            <p:ph idx="1"/>
          </p:nvPr>
        </p:nvSpPr>
        <p:spPr>
          <a:xfrm>
            <a:off x="1103312" y="2052918"/>
            <a:ext cx="5343202" cy="4195481"/>
          </a:xfrm>
        </p:spPr>
        <p:txBody>
          <a:bodyPr>
            <a:normAutofit/>
          </a:bodyPr>
          <a:lstStyle/>
          <a:p>
            <a:pPr lvl="1"/>
            <a:r>
              <a:rPr lang="en-US" dirty="0">
                <a:solidFill>
                  <a:schemeClr val="tx2"/>
                </a:solidFill>
              </a:rPr>
              <a:t>Other types of branchial cysts are rare. 2</a:t>
            </a:r>
            <a:r>
              <a:rPr lang="en-US" baseline="30000" dirty="0">
                <a:solidFill>
                  <a:schemeClr val="tx2"/>
                </a:solidFill>
              </a:rPr>
              <a:t>nd</a:t>
            </a:r>
            <a:r>
              <a:rPr lang="en-US" dirty="0">
                <a:solidFill>
                  <a:schemeClr val="tx2"/>
                </a:solidFill>
              </a:rPr>
              <a:t> branchial cleft are the most common and it’s</a:t>
            </a:r>
            <a:r>
              <a:rPr lang="en-US" dirty="0"/>
              <a:t> </a:t>
            </a:r>
            <a:r>
              <a:rPr lang="en-US" dirty="0">
                <a:solidFill>
                  <a:schemeClr val="tx2"/>
                </a:solidFill>
              </a:rPr>
              <a:t>generally reach up towards the tonsils.</a:t>
            </a:r>
          </a:p>
          <a:p>
            <a:pPr lvl="1"/>
            <a:endParaRPr lang="en-US" dirty="0"/>
          </a:p>
        </p:txBody>
      </p:sp>
      <p:pic>
        <p:nvPicPr>
          <p:cNvPr id="19" name="Content Placeholder 3">
            <a:extLst>
              <a:ext uri="{FF2B5EF4-FFF2-40B4-BE49-F238E27FC236}">
                <a16:creationId xmlns:a16="http://schemas.microsoft.com/office/drawing/2014/main" id="{F3FD5D0E-7DD6-4113-8AE4-3079E13FF4D9}"/>
              </a:ext>
            </a:extLst>
          </p:cNvPr>
          <p:cNvPicPr>
            <a:picLocks noChangeAspect="1"/>
          </p:cNvPicPr>
          <p:nvPr/>
        </p:nvPicPr>
        <p:blipFill rotWithShape="1">
          <a:blip r:embed="rId2"/>
          <a:srcRect t="15519" r="-3" b="-3"/>
          <a:stretch/>
        </p:blipFill>
        <p:spPr bwMode="auto">
          <a:xfrm>
            <a:off x="6652103" y="2052918"/>
            <a:ext cx="4701697" cy="3972044"/>
          </a:xfrm>
          <a:prstGeom prst="rect">
            <a:avLst/>
          </a:prstGeom>
          <a:noFill/>
          <a:effectLst>
            <a:outerShdw blurRad="50800" dist="38100" dir="5400000" algn="t" rotWithShape="0">
              <a:prstClr val="black">
                <a:alpha val="43000"/>
              </a:prstClr>
            </a:outerShdw>
          </a:effectLst>
        </p:spPr>
      </p:pic>
    </p:spTree>
    <p:extLst>
      <p:ext uri="{BB962C8B-B14F-4D97-AF65-F5344CB8AC3E}">
        <p14:creationId xmlns:p14="http://schemas.microsoft.com/office/powerpoint/2010/main" val="4646272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89424-1949-4020-B1BA-6406BBB1BF05}"/>
              </a:ext>
            </a:extLst>
          </p:cNvPr>
          <p:cNvSpPr>
            <a:spLocks noGrp="1"/>
          </p:cNvSpPr>
          <p:nvPr>
            <p:ph type="title"/>
          </p:nvPr>
        </p:nvSpPr>
        <p:spPr/>
        <p:txBody>
          <a:bodyPr/>
          <a:lstStyle/>
          <a:p>
            <a:r>
              <a:rPr lang="en-US" b="1" i="1" dirty="0">
                <a:solidFill>
                  <a:schemeClr val="tx2"/>
                </a:solidFill>
              </a:rPr>
              <a:t>History</a:t>
            </a:r>
            <a:r>
              <a:rPr lang="en-US" dirty="0">
                <a:solidFill>
                  <a:schemeClr val="tx2"/>
                </a:solidFill>
              </a:rPr>
              <a:t> </a:t>
            </a:r>
          </a:p>
        </p:txBody>
      </p:sp>
      <p:sp>
        <p:nvSpPr>
          <p:cNvPr id="3" name="Content Placeholder 2">
            <a:extLst>
              <a:ext uri="{FF2B5EF4-FFF2-40B4-BE49-F238E27FC236}">
                <a16:creationId xmlns:a16="http://schemas.microsoft.com/office/drawing/2014/main" id="{19E65917-AE16-4E24-9405-6128CEBD6317}"/>
              </a:ext>
            </a:extLst>
          </p:cNvPr>
          <p:cNvSpPr>
            <a:spLocks noGrp="1"/>
          </p:cNvSpPr>
          <p:nvPr>
            <p:ph idx="1"/>
          </p:nvPr>
        </p:nvSpPr>
        <p:spPr/>
        <p:txBody>
          <a:bodyPr/>
          <a:lstStyle/>
          <a:p>
            <a:r>
              <a:rPr lang="en-GB" dirty="0">
                <a:solidFill>
                  <a:schemeClr val="tx2"/>
                </a:solidFill>
                <a:cs typeface="+mn-cs"/>
              </a:rPr>
              <a:t>Branchial cleft cysts are often asymptomatic</a:t>
            </a:r>
          </a:p>
          <a:p>
            <a:r>
              <a:rPr lang="en-GB" dirty="0">
                <a:solidFill>
                  <a:schemeClr val="tx2"/>
                </a:solidFill>
                <a:cs typeface="+mn-cs"/>
              </a:rPr>
              <a:t>The most concerning symptoms include dysphagia, dyspnoea, and stridor due to cyst compression of the upper airway</a:t>
            </a:r>
          </a:p>
          <a:p>
            <a:r>
              <a:rPr lang="en-GB" dirty="0">
                <a:solidFill>
                  <a:schemeClr val="tx2"/>
                </a:solidFill>
                <a:cs typeface="+mn-cs"/>
              </a:rPr>
              <a:t>can often become tender, enlarged, or inflamed with superinfection or abscess formation during episodes of upper respiratory tract infections</a:t>
            </a:r>
          </a:p>
          <a:p>
            <a:r>
              <a:rPr lang="en-GB" dirty="0">
                <a:solidFill>
                  <a:schemeClr val="tx2"/>
                </a:solidFill>
                <a:cs typeface="+mn-cs"/>
              </a:rPr>
              <a:t>Cystic lesions are more common than fistulae, but they usually present later (usually in the second decade of life).</a:t>
            </a:r>
          </a:p>
        </p:txBody>
      </p:sp>
    </p:spTree>
    <p:extLst>
      <p:ext uri="{BB962C8B-B14F-4D97-AF65-F5344CB8AC3E}">
        <p14:creationId xmlns:p14="http://schemas.microsoft.com/office/powerpoint/2010/main" val="12024769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12631-E2DC-4A3C-B096-3AF50D34542C}"/>
              </a:ext>
            </a:extLst>
          </p:cNvPr>
          <p:cNvSpPr>
            <a:spLocks noGrp="1"/>
          </p:cNvSpPr>
          <p:nvPr>
            <p:ph type="title"/>
          </p:nvPr>
        </p:nvSpPr>
        <p:spPr>
          <a:xfrm>
            <a:off x="648930" y="629266"/>
            <a:ext cx="9252154" cy="1223983"/>
          </a:xfrm>
        </p:spPr>
        <p:txBody>
          <a:bodyPr>
            <a:normAutofit/>
          </a:bodyPr>
          <a:lstStyle/>
          <a:p>
            <a:r>
              <a:rPr lang="en-US" b="1" i="1" dirty="0">
                <a:solidFill>
                  <a:schemeClr val="tx2"/>
                </a:solidFill>
              </a:rPr>
              <a:t>Physical examination </a:t>
            </a:r>
          </a:p>
        </p:txBody>
      </p:sp>
      <p:sp>
        <p:nvSpPr>
          <p:cNvPr id="3" name="Content Placeholder 2">
            <a:extLst>
              <a:ext uri="{FF2B5EF4-FFF2-40B4-BE49-F238E27FC236}">
                <a16:creationId xmlns:a16="http://schemas.microsoft.com/office/drawing/2014/main" id="{44749CD4-929E-4DD0-A605-90AE46CE9F51}"/>
              </a:ext>
            </a:extLst>
          </p:cNvPr>
          <p:cNvSpPr>
            <a:spLocks noGrp="1"/>
          </p:cNvSpPr>
          <p:nvPr>
            <p:ph idx="1"/>
          </p:nvPr>
        </p:nvSpPr>
        <p:spPr>
          <a:xfrm>
            <a:off x="1103311" y="2052214"/>
            <a:ext cx="6189311" cy="4196185"/>
          </a:xfrm>
        </p:spPr>
        <p:txBody>
          <a:bodyPr>
            <a:normAutofit lnSpcReduction="10000"/>
          </a:bodyPr>
          <a:lstStyle/>
          <a:p>
            <a:r>
              <a:rPr lang="en-US" dirty="0">
                <a:solidFill>
                  <a:schemeClr val="tx2"/>
                </a:solidFill>
              </a:rPr>
              <a:t>Fluctuant swelling that may transilluminate and is often soft in its early stages so that it may be difficult to palpate.</a:t>
            </a:r>
          </a:p>
          <a:p>
            <a:r>
              <a:rPr lang="en-US" dirty="0">
                <a:solidFill>
                  <a:schemeClr val="tx2"/>
                </a:solidFill>
              </a:rPr>
              <a:t>solitary, painless</a:t>
            </a:r>
            <a:r>
              <a:rPr lang="en-GB" dirty="0">
                <a:solidFill>
                  <a:schemeClr val="tx2"/>
                </a:solidFill>
              </a:rPr>
              <a:t>.</a:t>
            </a:r>
            <a:endParaRPr lang="en-US" dirty="0">
              <a:solidFill>
                <a:schemeClr val="tx2"/>
              </a:solidFill>
            </a:endParaRPr>
          </a:p>
          <a:p>
            <a:r>
              <a:rPr lang="en-US" dirty="0">
                <a:solidFill>
                  <a:schemeClr val="tx2"/>
                </a:solidFill>
              </a:rPr>
              <a:t>If the cyst becomes infected, it becomes erythematous and tender.</a:t>
            </a:r>
          </a:p>
          <a:p>
            <a:r>
              <a:rPr lang="en-US" dirty="0">
                <a:solidFill>
                  <a:schemeClr val="tx2"/>
                </a:solidFill>
              </a:rPr>
              <a:t>On occasions, it may be difficult to differentiate from a tuberculous abscess.</a:t>
            </a:r>
          </a:p>
        </p:txBody>
      </p:sp>
      <p:pic>
        <p:nvPicPr>
          <p:cNvPr id="5" name="Picture 4" descr="A close up of a person's face&#10;&#10;Description automatically generated with low confidence">
            <a:extLst>
              <a:ext uri="{FF2B5EF4-FFF2-40B4-BE49-F238E27FC236}">
                <a16:creationId xmlns:a16="http://schemas.microsoft.com/office/drawing/2014/main" id="{9E1676E7-AED9-475F-B0D3-5EEE5CA3D30C}"/>
              </a:ext>
            </a:extLst>
          </p:cNvPr>
          <p:cNvPicPr>
            <a:picLocks noChangeAspect="1"/>
          </p:cNvPicPr>
          <p:nvPr/>
        </p:nvPicPr>
        <p:blipFill rotWithShape="1">
          <a:blip r:embed="rId2">
            <a:extLst>
              <a:ext uri="{28A0092B-C50C-407E-A947-70E740481C1C}">
                <a14:useLocalDpi xmlns:a14="http://schemas.microsoft.com/office/drawing/2010/main" val="0"/>
              </a:ext>
            </a:extLst>
          </a:blip>
          <a:srcRect l="20091" r="1186" b="-2"/>
          <a:stretch/>
        </p:blipFill>
        <p:spPr>
          <a:xfrm>
            <a:off x="7551643" y="2052213"/>
            <a:ext cx="3991900" cy="4196185"/>
          </a:xfrm>
          <a:prstGeom prst="rect">
            <a:avLst/>
          </a:prstGeom>
          <a:effectLst>
            <a:outerShdw blurRad="50800" dist="38100" dir="5400000" algn="t" rotWithShape="0">
              <a:prstClr val="black">
                <a:alpha val="43000"/>
              </a:prstClr>
            </a:outerShdw>
          </a:effectLst>
        </p:spPr>
      </p:pic>
    </p:spTree>
    <p:extLst>
      <p:ext uri="{BB962C8B-B14F-4D97-AF65-F5344CB8AC3E}">
        <p14:creationId xmlns:p14="http://schemas.microsoft.com/office/powerpoint/2010/main" val="34101432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4808F-26BD-4D7F-8F72-17EC4783C19E}"/>
              </a:ext>
            </a:extLst>
          </p:cNvPr>
          <p:cNvSpPr>
            <a:spLocks noGrp="1"/>
          </p:cNvSpPr>
          <p:nvPr>
            <p:ph type="title"/>
          </p:nvPr>
        </p:nvSpPr>
        <p:spPr/>
        <p:txBody>
          <a:bodyPr/>
          <a:lstStyle/>
          <a:p>
            <a:r>
              <a:rPr lang="en-US" b="1" i="1" dirty="0">
                <a:solidFill>
                  <a:schemeClr val="tx2"/>
                </a:solidFill>
              </a:rPr>
              <a:t>Investigation</a:t>
            </a:r>
          </a:p>
        </p:txBody>
      </p:sp>
      <p:sp>
        <p:nvSpPr>
          <p:cNvPr id="3" name="Content Placeholder 2">
            <a:extLst>
              <a:ext uri="{FF2B5EF4-FFF2-40B4-BE49-F238E27FC236}">
                <a16:creationId xmlns:a16="http://schemas.microsoft.com/office/drawing/2014/main" id="{46D03BCA-3F23-4725-A1D4-0B863B6CBBB5}"/>
              </a:ext>
            </a:extLst>
          </p:cNvPr>
          <p:cNvSpPr>
            <a:spLocks noGrp="1"/>
          </p:cNvSpPr>
          <p:nvPr>
            <p:ph idx="1"/>
          </p:nvPr>
        </p:nvSpPr>
        <p:spPr/>
        <p:txBody>
          <a:bodyPr/>
          <a:lstStyle/>
          <a:p>
            <a:r>
              <a:rPr lang="en-GB" dirty="0">
                <a:solidFill>
                  <a:schemeClr val="tx2"/>
                </a:solidFill>
                <a:cs typeface="+mn-cs"/>
              </a:rPr>
              <a:t>There is no specific laboratory test needed</a:t>
            </a:r>
          </a:p>
          <a:p>
            <a:r>
              <a:rPr lang="en-GB" b="1" dirty="0">
                <a:solidFill>
                  <a:schemeClr val="accent1"/>
                </a:solidFill>
                <a:cs typeface="+mn-cs"/>
              </a:rPr>
              <a:t>Imaging Studies</a:t>
            </a:r>
          </a:p>
          <a:p>
            <a:pPr lvl="1"/>
            <a:r>
              <a:rPr lang="en-GB" dirty="0">
                <a:solidFill>
                  <a:schemeClr val="tx2"/>
                </a:solidFill>
                <a:cs typeface="+mn-cs"/>
              </a:rPr>
              <a:t>Ultrasonography can be obtained to determine the cystic characteristics of the cyst (</a:t>
            </a:r>
            <a:r>
              <a:rPr lang="en-US" dirty="0">
                <a:solidFill>
                  <a:schemeClr val="tx2"/>
                </a:solidFill>
                <a:cs typeface="+mn-cs"/>
              </a:rPr>
              <a:t>useful in differentiating solid lesions, e.g. malignant lymph nodes from cystic lesions such as a branchial cyst).</a:t>
            </a:r>
            <a:endParaRPr lang="en-GB" dirty="0">
              <a:solidFill>
                <a:schemeClr val="tx2"/>
              </a:solidFill>
              <a:cs typeface="+mn-cs"/>
            </a:endParaRPr>
          </a:p>
          <a:p>
            <a:pPr lvl="1"/>
            <a:r>
              <a:rPr lang="en-GB" dirty="0">
                <a:solidFill>
                  <a:schemeClr val="tx2"/>
                </a:solidFill>
                <a:cs typeface="+mn-cs"/>
              </a:rPr>
              <a:t>Contrast-enhanced CT will depict a cystic and enhanced mass in the neck.</a:t>
            </a:r>
          </a:p>
          <a:p>
            <a:pPr lvl="1"/>
            <a:r>
              <a:rPr lang="en-GB" dirty="0">
                <a:solidFill>
                  <a:schemeClr val="tx2"/>
                </a:solidFill>
                <a:cs typeface="+mn-cs"/>
              </a:rPr>
              <a:t>MRI can be used for a finer resolution.</a:t>
            </a:r>
          </a:p>
          <a:p>
            <a:r>
              <a:rPr lang="en-GB" dirty="0">
                <a:solidFill>
                  <a:schemeClr val="accent1"/>
                </a:solidFill>
                <a:cs typeface="+mn-cs"/>
              </a:rPr>
              <a:t>Fine-needle aspiration </a:t>
            </a:r>
            <a:r>
              <a:rPr lang="en-GB" dirty="0">
                <a:solidFill>
                  <a:schemeClr val="tx2"/>
                </a:solidFill>
                <a:cs typeface="+mn-cs"/>
              </a:rPr>
              <a:t>is helpful to distinguish a branchial cleft cyst from malignant neoplasm.</a:t>
            </a:r>
          </a:p>
          <a:p>
            <a:endParaRPr lang="en-US" dirty="0"/>
          </a:p>
        </p:txBody>
      </p:sp>
    </p:spTree>
    <p:extLst>
      <p:ext uri="{BB962C8B-B14F-4D97-AF65-F5344CB8AC3E}">
        <p14:creationId xmlns:p14="http://schemas.microsoft.com/office/powerpoint/2010/main" val="9809978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5886AC-09E5-4AD2-8B1E-ABC3E89DE4FC}"/>
              </a:ext>
            </a:extLst>
          </p:cNvPr>
          <p:cNvSpPr>
            <a:spLocks noGrp="1"/>
          </p:cNvSpPr>
          <p:nvPr>
            <p:ph idx="1"/>
          </p:nvPr>
        </p:nvSpPr>
        <p:spPr>
          <a:xfrm>
            <a:off x="0" y="996239"/>
            <a:ext cx="7563610" cy="6287910"/>
          </a:xfrm>
        </p:spPr>
        <p:txBody>
          <a:bodyPr>
            <a:normAutofit/>
          </a:bodyPr>
          <a:lstStyle/>
          <a:p>
            <a:pPr marL="0" indent="0">
              <a:buNone/>
            </a:pPr>
            <a:r>
              <a:rPr lang="en-US" sz="2400" b="1" dirty="0">
                <a:solidFill>
                  <a:schemeClr val="tx2"/>
                </a:solidFill>
              </a:rPr>
              <a:t>Each side of the neck is divided, descriptively, by </a:t>
            </a:r>
            <a:r>
              <a:rPr lang="en-US" sz="2400" b="1" dirty="0">
                <a:solidFill>
                  <a:srgbClr val="C00000"/>
                </a:solidFill>
              </a:rPr>
              <a:t>sternocleidomastoid</a:t>
            </a:r>
            <a:r>
              <a:rPr lang="en-US" sz="2400" b="1" dirty="0">
                <a:solidFill>
                  <a:schemeClr val="tx2"/>
                </a:solidFill>
              </a:rPr>
              <a:t> into </a:t>
            </a:r>
            <a:r>
              <a:rPr lang="en-US" sz="2400" b="1" dirty="0">
                <a:solidFill>
                  <a:schemeClr val="accent6"/>
                </a:solidFill>
              </a:rPr>
              <a:t>anterior</a:t>
            </a:r>
            <a:r>
              <a:rPr lang="en-US" sz="2400" b="1" dirty="0">
                <a:solidFill>
                  <a:schemeClr val="tx2"/>
                </a:solidFill>
              </a:rPr>
              <a:t> and </a:t>
            </a:r>
            <a:r>
              <a:rPr lang="en-US" sz="2400" b="1" dirty="0">
                <a:solidFill>
                  <a:schemeClr val="accent4"/>
                </a:solidFill>
              </a:rPr>
              <a:t>posterior</a:t>
            </a:r>
            <a:r>
              <a:rPr lang="en-US" sz="2400" b="1" dirty="0">
                <a:solidFill>
                  <a:schemeClr val="tx2"/>
                </a:solidFill>
              </a:rPr>
              <a:t> triangles</a:t>
            </a:r>
            <a:r>
              <a:rPr lang="en-US" sz="2400" dirty="0">
                <a:solidFill>
                  <a:schemeClr val="tx2"/>
                </a:solidFill>
              </a:rPr>
              <a:t>.</a:t>
            </a:r>
          </a:p>
          <a:p>
            <a:endParaRPr lang="en-US" sz="2400" dirty="0">
              <a:solidFill>
                <a:schemeClr val="tx2"/>
              </a:solidFill>
            </a:endParaRPr>
          </a:p>
          <a:p>
            <a:pPr marL="0" indent="0">
              <a:buNone/>
            </a:pPr>
            <a:r>
              <a:rPr lang="en-US" sz="2400" b="1" dirty="0">
                <a:solidFill>
                  <a:schemeClr val="accent4"/>
                </a:solidFill>
              </a:rPr>
              <a:t>Posterior Triangle </a:t>
            </a:r>
            <a:r>
              <a:rPr lang="en-US" sz="2400" b="1" dirty="0">
                <a:solidFill>
                  <a:schemeClr val="tx2"/>
                </a:solidFill>
              </a:rPr>
              <a:t>Boundaries:</a:t>
            </a:r>
          </a:p>
          <a:p>
            <a:pPr marL="0" indent="0">
              <a:buNone/>
            </a:pPr>
            <a:r>
              <a:rPr lang="en-US" sz="2400" dirty="0">
                <a:solidFill>
                  <a:schemeClr val="tx2"/>
                </a:solidFill>
              </a:rPr>
              <a:t> 1) Anteriorly: Posterior  border of Sternocleidomastoid.</a:t>
            </a:r>
          </a:p>
          <a:p>
            <a:pPr marL="0" indent="0">
              <a:buNone/>
            </a:pPr>
            <a:r>
              <a:rPr lang="en-US" sz="2400" dirty="0">
                <a:solidFill>
                  <a:schemeClr val="tx2"/>
                </a:solidFill>
              </a:rPr>
              <a:t> 2) Posteriorly: Anterior border of Trapezius.</a:t>
            </a:r>
          </a:p>
          <a:p>
            <a:pPr marL="0" indent="0">
              <a:buNone/>
            </a:pPr>
            <a:r>
              <a:rPr lang="en-US" sz="2400" dirty="0">
                <a:solidFill>
                  <a:schemeClr val="tx2"/>
                </a:solidFill>
              </a:rPr>
              <a:t> 3) Inferiorly: Middle 1/3 of the Clavicle.</a:t>
            </a:r>
          </a:p>
          <a:p>
            <a:endParaRPr lang="en-US" sz="2400" dirty="0">
              <a:solidFill>
                <a:schemeClr val="tx2"/>
              </a:solidFill>
            </a:endParaRPr>
          </a:p>
          <a:p>
            <a:pPr marL="0" indent="0">
              <a:buNone/>
            </a:pPr>
            <a:r>
              <a:rPr lang="en-US" sz="2400" b="1" dirty="0">
                <a:solidFill>
                  <a:schemeClr val="accent6"/>
                </a:solidFill>
              </a:rPr>
              <a:t>Anterior Triangle</a:t>
            </a:r>
            <a:r>
              <a:rPr lang="en-US" sz="2400" b="1" dirty="0">
                <a:solidFill>
                  <a:schemeClr val="tx2"/>
                </a:solidFill>
              </a:rPr>
              <a:t> Boundaries:</a:t>
            </a:r>
          </a:p>
          <a:p>
            <a:pPr marL="0" indent="0">
              <a:buNone/>
            </a:pPr>
            <a:r>
              <a:rPr lang="en-US" sz="2400" dirty="0">
                <a:solidFill>
                  <a:schemeClr val="tx2"/>
                </a:solidFill>
              </a:rPr>
              <a:t> 1) Laterally: Sternocleidomastoid.</a:t>
            </a:r>
          </a:p>
          <a:p>
            <a:pPr marL="0" indent="0">
              <a:buNone/>
            </a:pPr>
            <a:r>
              <a:rPr lang="en-US" sz="2400" dirty="0">
                <a:solidFill>
                  <a:schemeClr val="tx2"/>
                </a:solidFill>
              </a:rPr>
              <a:t> 2) Superiorly: The body of the mandible.</a:t>
            </a:r>
          </a:p>
          <a:p>
            <a:pPr marL="0" indent="0">
              <a:buNone/>
            </a:pPr>
            <a:r>
              <a:rPr lang="en-US" sz="2400" dirty="0">
                <a:solidFill>
                  <a:schemeClr val="tx2"/>
                </a:solidFill>
              </a:rPr>
              <a:t> 3) Anteriorly: The midline of the neck.</a:t>
            </a:r>
          </a:p>
        </p:txBody>
      </p:sp>
      <p:pic>
        <p:nvPicPr>
          <p:cNvPr id="4" name="Picture 3">
            <a:extLst>
              <a:ext uri="{FF2B5EF4-FFF2-40B4-BE49-F238E27FC236}">
                <a16:creationId xmlns:a16="http://schemas.microsoft.com/office/drawing/2014/main" id="{5D0D2B60-F9D0-43A2-88AD-1434FA1C7368}"/>
              </a:ext>
            </a:extLst>
          </p:cNvPr>
          <p:cNvPicPr>
            <a:picLocks noChangeAspect="1"/>
          </p:cNvPicPr>
          <p:nvPr/>
        </p:nvPicPr>
        <p:blipFill>
          <a:blip r:embed="rId2"/>
          <a:stretch>
            <a:fillRect/>
          </a:stretch>
        </p:blipFill>
        <p:spPr>
          <a:xfrm>
            <a:off x="7396970" y="1422388"/>
            <a:ext cx="4795030" cy="5435612"/>
          </a:xfrm>
          <a:prstGeom prst="rect">
            <a:avLst/>
          </a:prstGeom>
          <a:ln>
            <a:noFill/>
          </a:ln>
          <a:effectLst>
            <a:softEdge rad="112500"/>
          </a:effectLst>
        </p:spPr>
      </p:pic>
      <p:sp>
        <p:nvSpPr>
          <p:cNvPr id="5" name="Title 1">
            <a:extLst>
              <a:ext uri="{FF2B5EF4-FFF2-40B4-BE49-F238E27FC236}">
                <a16:creationId xmlns:a16="http://schemas.microsoft.com/office/drawing/2014/main" id="{B4B6B740-5040-438A-A53C-F30558A484D3}"/>
              </a:ext>
            </a:extLst>
          </p:cNvPr>
          <p:cNvSpPr>
            <a:spLocks noGrp="1"/>
          </p:cNvSpPr>
          <p:nvPr>
            <p:ph type="title"/>
          </p:nvPr>
        </p:nvSpPr>
        <p:spPr>
          <a:xfrm>
            <a:off x="1007355" y="203782"/>
            <a:ext cx="9404723" cy="811638"/>
          </a:xfrm>
        </p:spPr>
        <p:txBody>
          <a:bodyPr/>
          <a:lstStyle/>
          <a:p>
            <a:pPr algn="ctr"/>
            <a:r>
              <a:rPr lang="en-US" b="1" dirty="0">
                <a:solidFill>
                  <a:schemeClr val="tx2"/>
                </a:solidFill>
                <a:latin typeface="+mn-lt"/>
              </a:rPr>
              <a:t>THE TRIANGLES OF THE NECK</a:t>
            </a:r>
          </a:p>
        </p:txBody>
      </p:sp>
    </p:spTree>
    <p:extLst>
      <p:ext uri="{BB962C8B-B14F-4D97-AF65-F5344CB8AC3E}">
        <p14:creationId xmlns:p14="http://schemas.microsoft.com/office/powerpoint/2010/main" val="29999909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4B8AC-C7C2-439F-B776-F7E027B5204D}"/>
              </a:ext>
            </a:extLst>
          </p:cNvPr>
          <p:cNvSpPr>
            <a:spLocks noGrp="1"/>
          </p:cNvSpPr>
          <p:nvPr>
            <p:ph type="title"/>
          </p:nvPr>
        </p:nvSpPr>
        <p:spPr/>
        <p:txBody>
          <a:bodyPr/>
          <a:lstStyle/>
          <a:p>
            <a:r>
              <a:rPr lang="en-US" b="1" i="1" dirty="0">
                <a:solidFill>
                  <a:schemeClr val="tx2"/>
                </a:solidFill>
              </a:rPr>
              <a:t>Treatment</a:t>
            </a:r>
          </a:p>
        </p:txBody>
      </p:sp>
      <p:sp>
        <p:nvSpPr>
          <p:cNvPr id="3" name="Content Placeholder 2">
            <a:extLst>
              <a:ext uri="{FF2B5EF4-FFF2-40B4-BE49-F238E27FC236}">
                <a16:creationId xmlns:a16="http://schemas.microsoft.com/office/drawing/2014/main" id="{AFB0F40A-D952-4E80-A0E4-65274074DE6F}"/>
              </a:ext>
            </a:extLst>
          </p:cNvPr>
          <p:cNvSpPr>
            <a:spLocks noGrp="1"/>
          </p:cNvSpPr>
          <p:nvPr>
            <p:ph idx="1"/>
          </p:nvPr>
        </p:nvSpPr>
        <p:spPr/>
        <p:txBody>
          <a:bodyPr/>
          <a:lstStyle/>
          <a:p>
            <a:r>
              <a:rPr lang="en-GB" dirty="0">
                <a:solidFill>
                  <a:schemeClr val="tx2"/>
                </a:solidFill>
              </a:rPr>
              <a:t>The treatment of a Branchial cleft cyst is </a:t>
            </a:r>
            <a:r>
              <a:rPr lang="en-GB" b="1" dirty="0">
                <a:solidFill>
                  <a:schemeClr val="accent1"/>
                </a:solidFill>
              </a:rPr>
              <a:t>surgical elective excision </a:t>
            </a:r>
            <a:r>
              <a:rPr lang="en-GB" dirty="0">
                <a:solidFill>
                  <a:schemeClr val="tx2"/>
                </a:solidFill>
              </a:rPr>
              <a:t>due to the risk of infection, further enlargement, or an extremely low risk of malignancy.</a:t>
            </a:r>
          </a:p>
          <a:p>
            <a:r>
              <a:rPr lang="en-US" sz="2400" dirty="0">
                <a:solidFill>
                  <a:schemeClr val="tx2"/>
                </a:solidFill>
              </a:rPr>
              <a:t>Antibiotics are required to treat infections or abscesses if present.</a:t>
            </a:r>
            <a:endParaRPr lang="en-US" sz="2400" dirty="0">
              <a:solidFill>
                <a:schemeClr val="tx2"/>
              </a:solidFill>
              <a:latin typeface="Quattrocento"/>
              <a:ea typeface="Quattrocento"/>
              <a:cs typeface="Quattrocento"/>
              <a:sym typeface="Quattrocento"/>
            </a:endParaRPr>
          </a:p>
          <a:p>
            <a:endParaRPr lang="en-US" dirty="0"/>
          </a:p>
        </p:txBody>
      </p:sp>
    </p:spTree>
    <p:extLst>
      <p:ext uri="{BB962C8B-B14F-4D97-AF65-F5344CB8AC3E}">
        <p14:creationId xmlns:p14="http://schemas.microsoft.com/office/powerpoint/2010/main" val="25976634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4BC99CB9-DDAD-44A2-8A1C-E3AF4E72DF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64053CBF-3932-45FF-8285-EE5146085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6" name="Group 25">
            <a:extLst>
              <a:ext uri="{FF2B5EF4-FFF2-40B4-BE49-F238E27FC236}">
                <a16:creationId xmlns:a16="http://schemas.microsoft.com/office/drawing/2014/main" id="{2E751C04-BEA6-446B-A678-9C74819EBD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8167"/>
            <a:ext cx="4834070" cy="2488150"/>
            <a:chOff x="6867015" y="-1"/>
            <a:chExt cx="5324985" cy="3251912"/>
          </a:xfrm>
          <a:solidFill>
            <a:schemeClr val="bg1">
              <a:alpha val="30000"/>
            </a:schemeClr>
          </a:solidFill>
        </p:grpSpPr>
        <p:sp>
          <p:nvSpPr>
            <p:cNvPr id="27" name="Freeform: Shape 26">
              <a:extLst>
                <a:ext uri="{FF2B5EF4-FFF2-40B4-BE49-F238E27FC236}">
                  <a16:creationId xmlns:a16="http://schemas.microsoft.com/office/drawing/2014/main" id="{2625A013-D9BE-43C4-AF21-6F2B003EFB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F7875715-EC2E-457F-851D-F6C817685F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F7E41CC6-0C83-40EE-80BB-79394D9E9B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00603498-5DFE-4D26-BFB5-C9269C9BD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CD3B4458-7C67-48BC-810F-310EFE43041F}"/>
              </a:ext>
            </a:extLst>
          </p:cNvPr>
          <p:cNvSpPr>
            <a:spLocks noGrp="1"/>
          </p:cNvSpPr>
          <p:nvPr>
            <p:ph type="title"/>
          </p:nvPr>
        </p:nvSpPr>
        <p:spPr>
          <a:xfrm>
            <a:off x="2524148" y="1763022"/>
            <a:ext cx="6928876" cy="3396601"/>
          </a:xfrm>
        </p:spPr>
        <p:txBody>
          <a:bodyPr vert="horz" lIns="91440" tIns="45720" rIns="91440" bIns="45720" rtlCol="0" anchor="ctr">
            <a:noAutofit/>
          </a:bodyPr>
          <a:lstStyle/>
          <a:p>
            <a:pPr algn="ctr"/>
            <a:r>
              <a:rPr lang="en-GB" sz="6600" b="1" i="1" dirty="0">
                <a:solidFill>
                  <a:schemeClr val="tx2"/>
                </a:solidFill>
              </a:rPr>
              <a:t>Lymphadenopathy</a:t>
            </a:r>
            <a:endParaRPr lang="en-US" sz="6600" b="1" i="1" kern="1200" dirty="0">
              <a:solidFill>
                <a:schemeClr val="tx2"/>
              </a:solidFill>
              <a:latin typeface="+mj-lt"/>
              <a:ea typeface="+mj-ea"/>
              <a:cs typeface="+mj-cs"/>
            </a:endParaRPr>
          </a:p>
        </p:txBody>
      </p:sp>
      <p:grpSp>
        <p:nvGrpSpPr>
          <p:cNvPr id="32" name="Group 31">
            <a:extLst>
              <a:ext uri="{FF2B5EF4-FFF2-40B4-BE49-F238E27FC236}">
                <a16:creationId xmlns:a16="http://schemas.microsoft.com/office/drawing/2014/main" id="{B63ACBA3-DEFD-4C6D-BBA0-64468FA99C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33" name="Freeform: Shape 32">
              <a:extLst>
                <a:ext uri="{FF2B5EF4-FFF2-40B4-BE49-F238E27FC236}">
                  <a16:creationId xmlns:a16="http://schemas.microsoft.com/office/drawing/2014/main" id="{62F7819D-2B89-4D80-A1C3-8B318116BA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B7065990-2350-41B3-858B-20EF8744F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58DA7EC7-CAA0-4665-AA29-BFBA806ECA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B1132A14-489F-4CED-B626-2A1711C987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222071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8AF04-A1C9-48E5-A143-125DC7494043}"/>
              </a:ext>
            </a:extLst>
          </p:cNvPr>
          <p:cNvSpPr>
            <a:spLocks noGrp="1"/>
          </p:cNvSpPr>
          <p:nvPr>
            <p:ph type="title"/>
          </p:nvPr>
        </p:nvSpPr>
        <p:spPr/>
        <p:txBody>
          <a:bodyPr/>
          <a:lstStyle/>
          <a:p>
            <a:r>
              <a:rPr lang="en-GB" sz="4400" b="1" i="1" dirty="0">
                <a:solidFill>
                  <a:schemeClr val="tx2"/>
                </a:solidFill>
                <a:cs typeface="+mj-cs"/>
              </a:rPr>
              <a:t>Lymphadenopathy</a:t>
            </a:r>
            <a:endParaRPr lang="en-US" i="1" dirty="0">
              <a:solidFill>
                <a:schemeClr val="tx2"/>
              </a:solidFill>
            </a:endParaRPr>
          </a:p>
        </p:txBody>
      </p:sp>
      <p:sp>
        <p:nvSpPr>
          <p:cNvPr id="3" name="Content Placeholder 2">
            <a:extLst>
              <a:ext uri="{FF2B5EF4-FFF2-40B4-BE49-F238E27FC236}">
                <a16:creationId xmlns:a16="http://schemas.microsoft.com/office/drawing/2014/main" id="{62315B52-74EF-4287-BE45-B2168DC6D36B}"/>
              </a:ext>
            </a:extLst>
          </p:cNvPr>
          <p:cNvSpPr>
            <a:spLocks noGrp="1"/>
          </p:cNvSpPr>
          <p:nvPr>
            <p:ph idx="1"/>
          </p:nvPr>
        </p:nvSpPr>
        <p:spPr/>
        <p:txBody>
          <a:bodyPr/>
          <a:lstStyle/>
          <a:p>
            <a:pPr lvl="0"/>
            <a:r>
              <a:rPr lang="en-US" dirty="0">
                <a:solidFill>
                  <a:schemeClr val="accent1"/>
                </a:solidFill>
              </a:rPr>
              <a:t>Infections</a:t>
            </a:r>
          </a:p>
          <a:p>
            <a:pPr lvl="1"/>
            <a:r>
              <a:rPr lang="en-US" dirty="0">
                <a:solidFill>
                  <a:schemeClr val="tx2"/>
                </a:solidFill>
              </a:rPr>
              <a:t>Nonspecific Lymphadenopathy</a:t>
            </a:r>
          </a:p>
          <a:p>
            <a:pPr lvl="1"/>
            <a:r>
              <a:rPr lang="en-US" dirty="0">
                <a:solidFill>
                  <a:schemeClr val="tx2"/>
                </a:solidFill>
              </a:rPr>
              <a:t>specific Lymphadenopathy (e.g., TB, viral, protozoan, other bacteria)</a:t>
            </a:r>
          </a:p>
          <a:p>
            <a:r>
              <a:rPr lang="en-US" dirty="0">
                <a:solidFill>
                  <a:schemeClr val="accent1"/>
                </a:solidFill>
              </a:rPr>
              <a:t>Neoplasms</a:t>
            </a:r>
          </a:p>
          <a:p>
            <a:pPr lvl="1"/>
            <a:r>
              <a:rPr lang="en-US" dirty="0">
                <a:solidFill>
                  <a:schemeClr val="tx2"/>
                </a:solidFill>
              </a:rPr>
              <a:t>Primary – lymphoma </a:t>
            </a:r>
          </a:p>
          <a:p>
            <a:pPr lvl="1"/>
            <a:r>
              <a:rPr lang="en-US" dirty="0">
                <a:solidFill>
                  <a:schemeClr val="tx2"/>
                </a:solidFill>
              </a:rPr>
              <a:t>Secondary – metastasis</a:t>
            </a:r>
          </a:p>
          <a:p>
            <a:r>
              <a:rPr lang="en-US" dirty="0">
                <a:solidFill>
                  <a:schemeClr val="accent1"/>
                </a:solidFill>
              </a:rPr>
              <a:t>Other causes</a:t>
            </a:r>
            <a:endParaRPr lang="en-GB" dirty="0">
              <a:solidFill>
                <a:schemeClr val="accent1"/>
              </a:solidFill>
            </a:endParaRPr>
          </a:p>
          <a:p>
            <a:pPr lvl="1"/>
            <a:r>
              <a:rPr lang="en-US" dirty="0">
                <a:solidFill>
                  <a:schemeClr val="tx2"/>
                </a:solidFill>
              </a:rPr>
              <a:t>connective tissue disorders - SLE/RA</a:t>
            </a:r>
          </a:p>
          <a:p>
            <a:pPr lvl="1"/>
            <a:r>
              <a:rPr lang="en-US" dirty="0">
                <a:solidFill>
                  <a:schemeClr val="tx2"/>
                </a:solidFill>
              </a:rPr>
              <a:t> hypersensitivity</a:t>
            </a:r>
          </a:p>
          <a:p>
            <a:pPr lvl="1"/>
            <a:endParaRPr lang="en-US" dirty="0"/>
          </a:p>
          <a:p>
            <a:pPr lvl="1"/>
            <a:endParaRPr lang="en-US" dirty="0"/>
          </a:p>
        </p:txBody>
      </p:sp>
    </p:spTree>
    <p:extLst>
      <p:ext uri="{BB962C8B-B14F-4D97-AF65-F5344CB8AC3E}">
        <p14:creationId xmlns:p14="http://schemas.microsoft.com/office/powerpoint/2010/main" val="21369597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4B41B-D319-4A7E-A2F4-49F9015C2D7F}"/>
              </a:ext>
            </a:extLst>
          </p:cNvPr>
          <p:cNvSpPr>
            <a:spLocks noGrp="1"/>
          </p:cNvSpPr>
          <p:nvPr>
            <p:ph type="title"/>
          </p:nvPr>
        </p:nvSpPr>
        <p:spPr/>
        <p:txBody>
          <a:bodyPr/>
          <a:lstStyle/>
          <a:p>
            <a:r>
              <a:rPr lang="en-US" b="1" i="1" dirty="0">
                <a:solidFill>
                  <a:schemeClr val="tx2"/>
                </a:solidFill>
              </a:rPr>
              <a:t>Nonspecific</a:t>
            </a:r>
            <a:r>
              <a:rPr lang="en-US" b="1" dirty="0">
                <a:solidFill>
                  <a:schemeClr val="tx2"/>
                </a:solidFill>
              </a:rPr>
              <a:t> Lymphadenopathy</a:t>
            </a:r>
            <a:br>
              <a:rPr lang="en-US" dirty="0"/>
            </a:br>
            <a:endParaRPr lang="en-US" dirty="0"/>
          </a:p>
        </p:txBody>
      </p:sp>
      <p:sp>
        <p:nvSpPr>
          <p:cNvPr id="3" name="Content Placeholder 2">
            <a:extLst>
              <a:ext uri="{FF2B5EF4-FFF2-40B4-BE49-F238E27FC236}">
                <a16:creationId xmlns:a16="http://schemas.microsoft.com/office/drawing/2014/main" id="{2A46B9C4-8AF0-4DA3-A85A-8B8CA49A508D}"/>
              </a:ext>
            </a:extLst>
          </p:cNvPr>
          <p:cNvSpPr>
            <a:spLocks noGrp="1"/>
          </p:cNvSpPr>
          <p:nvPr>
            <p:ph idx="1"/>
          </p:nvPr>
        </p:nvSpPr>
        <p:spPr>
          <a:xfrm>
            <a:off x="1103312" y="1853248"/>
            <a:ext cx="8946541" cy="4813882"/>
          </a:xfrm>
        </p:spPr>
        <p:txBody>
          <a:bodyPr>
            <a:normAutofit/>
          </a:bodyPr>
          <a:lstStyle/>
          <a:p>
            <a:r>
              <a:rPr lang="en-US" sz="2400" b="1" u="sng" dirty="0">
                <a:solidFill>
                  <a:schemeClr val="accent1"/>
                </a:solidFill>
              </a:rPr>
              <a:t>History</a:t>
            </a:r>
          </a:p>
          <a:p>
            <a:pPr lvl="1"/>
            <a:r>
              <a:rPr lang="en-US" sz="2200" dirty="0">
                <a:solidFill>
                  <a:schemeClr val="tx2"/>
                </a:solidFill>
              </a:rPr>
              <a:t>Usually, painful lump.</a:t>
            </a:r>
          </a:p>
          <a:p>
            <a:pPr lvl="1"/>
            <a:r>
              <a:rPr lang="en-US" sz="2200" dirty="0">
                <a:solidFill>
                  <a:schemeClr val="tx2"/>
                </a:solidFill>
              </a:rPr>
              <a:t>difficulty in breathing (snoring).</a:t>
            </a:r>
          </a:p>
          <a:p>
            <a:pPr lvl="1"/>
            <a:r>
              <a:rPr lang="en-US" sz="2200" dirty="0">
                <a:solidFill>
                  <a:schemeClr val="tx2"/>
                </a:solidFill>
              </a:rPr>
              <a:t>nasal speech because of tonsillar and adenoid hyperplasia.</a:t>
            </a:r>
          </a:p>
          <a:p>
            <a:pPr lvl="1"/>
            <a:r>
              <a:rPr lang="en-US" sz="2200" dirty="0">
                <a:solidFill>
                  <a:schemeClr val="tx2"/>
                </a:solidFill>
              </a:rPr>
              <a:t>systematic symptoms: fever, anorexia , malaise.</a:t>
            </a:r>
          </a:p>
          <a:p>
            <a:pPr lvl="1"/>
            <a:r>
              <a:rPr lang="en-US" sz="2200" dirty="0">
                <a:solidFill>
                  <a:schemeClr val="tx2"/>
                </a:solidFill>
              </a:rPr>
              <a:t>can occur at any age.</a:t>
            </a:r>
          </a:p>
          <a:p>
            <a:r>
              <a:rPr lang="en-US" sz="2400" b="1" u="sng" dirty="0">
                <a:solidFill>
                  <a:schemeClr val="accent1"/>
                </a:solidFill>
              </a:rPr>
              <a:t>Examination</a:t>
            </a:r>
          </a:p>
          <a:p>
            <a:pPr lvl="1"/>
            <a:r>
              <a:rPr lang="en-US" sz="2200" dirty="0">
                <a:solidFill>
                  <a:schemeClr val="tx2"/>
                </a:solidFill>
              </a:rPr>
              <a:t>Firm</a:t>
            </a:r>
          </a:p>
          <a:p>
            <a:pPr lvl="1"/>
            <a:r>
              <a:rPr lang="en-US" sz="2200" dirty="0">
                <a:solidFill>
                  <a:schemeClr val="tx2"/>
                </a:solidFill>
              </a:rPr>
              <a:t>Tender </a:t>
            </a:r>
          </a:p>
          <a:p>
            <a:pPr lvl="1"/>
            <a:r>
              <a:rPr lang="en-US" sz="2200" dirty="0">
                <a:solidFill>
                  <a:schemeClr val="tx2"/>
                </a:solidFill>
              </a:rPr>
              <a:t>warm</a:t>
            </a:r>
          </a:p>
          <a:p>
            <a:pPr lvl="1"/>
            <a:endParaRPr lang="en-US" sz="2200" dirty="0"/>
          </a:p>
          <a:p>
            <a:pPr lvl="1"/>
            <a:endParaRPr lang="en-US" sz="2200" dirty="0"/>
          </a:p>
          <a:p>
            <a:pPr lvl="1"/>
            <a:endParaRPr lang="en-US" sz="2200" dirty="0"/>
          </a:p>
          <a:p>
            <a:pPr lvl="1"/>
            <a:endParaRPr lang="en-US" sz="2200" b="1" u="sng" dirty="0">
              <a:solidFill>
                <a:schemeClr val="accent1"/>
              </a:solidFill>
            </a:endParaRPr>
          </a:p>
          <a:p>
            <a:endParaRPr lang="en-US" sz="2400" b="1" u="sng" dirty="0">
              <a:solidFill>
                <a:schemeClr val="accent1"/>
              </a:solidFill>
            </a:endParaRPr>
          </a:p>
        </p:txBody>
      </p:sp>
    </p:spTree>
    <p:extLst>
      <p:ext uri="{BB962C8B-B14F-4D97-AF65-F5344CB8AC3E}">
        <p14:creationId xmlns:p14="http://schemas.microsoft.com/office/powerpoint/2010/main" val="174697216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82D2E-2937-4115-A522-7D9CD18B2C3E}"/>
              </a:ext>
            </a:extLst>
          </p:cNvPr>
          <p:cNvSpPr>
            <a:spLocks noGrp="1"/>
          </p:cNvSpPr>
          <p:nvPr>
            <p:ph type="title"/>
          </p:nvPr>
        </p:nvSpPr>
        <p:spPr/>
        <p:txBody>
          <a:bodyPr/>
          <a:lstStyle/>
          <a:p>
            <a:r>
              <a:rPr lang="en-US" b="1" i="1" dirty="0">
                <a:solidFill>
                  <a:schemeClr val="tx2"/>
                </a:solidFill>
              </a:rPr>
              <a:t>Tuberculous lymphadenitis</a:t>
            </a:r>
          </a:p>
        </p:txBody>
      </p:sp>
      <p:sp>
        <p:nvSpPr>
          <p:cNvPr id="3" name="Content Placeholder 2">
            <a:extLst>
              <a:ext uri="{FF2B5EF4-FFF2-40B4-BE49-F238E27FC236}">
                <a16:creationId xmlns:a16="http://schemas.microsoft.com/office/drawing/2014/main" id="{AF46D308-E419-4043-8321-58A07DB5AC11}"/>
              </a:ext>
            </a:extLst>
          </p:cNvPr>
          <p:cNvSpPr>
            <a:spLocks noGrp="1"/>
          </p:cNvSpPr>
          <p:nvPr>
            <p:ph idx="1"/>
          </p:nvPr>
        </p:nvSpPr>
        <p:spPr/>
        <p:txBody>
          <a:bodyPr>
            <a:normAutofit lnSpcReduction="10000"/>
          </a:bodyPr>
          <a:lstStyle/>
          <a:p>
            <a:r>
              <a:rPr lang="en-US" dirty="0">
                <a:solidFill>
                  <a:schemeClr val="tx2"/>
                </a:solidFill>
              </a:rPr>
              <a:t>Specific Lymphadenopathy caused by </a:t>
            </a:r>
            <a:r>
              <a:rPr lang="en-US" dirty="0">
                <a:solidFill>
                  <a:schemeClr val="accent1"/>
                </a:solidFill>
              </a:rPr>
              <a:t>Mycobacterium tuberculosis.</a:t>
            </a:r>
          </a:p>
          <a:p>
            <a:r>
              <a:rPr lang="en-US" dirty="0">
                <a:solidFill>
                  <a:schemeClr val="tx2"/>
                </a:solidFill>
              </a:rPr>
              <a:t>Chronic, specific granulomatous inflammation of the lymph node with caseation necrosis.</a:t>
            </a:r>
          </a:p>
          <a:p>
            <a:r>
              <a:rPr lang="en-US" dirty="0">
                <a:solidFill>
                  <a:schemeClr val="tx2"/>
                </a:solidFill>
              </a:rPr>
              <a:t>One of the most common presentations of extrapulmonary tuberculosis.</a:t>
            </a:r>
          </a:p>
          <a:p>
            <a:r>
              <a:rPr lang="en-US" dirty="0">
                <a:solidFill>
                  <a:schemeClr val="tx2"/>
                </a:solidFill>
              </a:rPr>
              <a:t>Gradually increasing painless swelling of one or more lymph nodes of weeks to months duration. </a:t>
            </a:r>
          </a:p>
          <a:p>
            <a:r>
              <a:rPr lang="en-US" dirty="0">
                <a:solidFill>
                  <a:schemeClr val="tx2"/>
                </a:solidFill>
              </a:rPr>
              <a:t>Common in children and young adults.</a:t>
            </a:r>
          </a:p>
          <a:p>
            <a:r>
              <a:rPr lang="en-US" dirty="0">
                <a:solidFill>
                  <a:schemeClr val="tx2"/>
                </a:solidFill>
              </a:rPr>
              <a:t>The infection usually through tonsils, occasionally through blood from lungs.</a:t>
            </a:r>
          </a:p>
        </p:txBody>
      </p:sp>
    </p:spTree>
    <p:extLst>
      <p:ext uri="{BB962C8B-B14F-4D97-AF65-F5344CB8AC3E}">
        <p14:creationId xmlns:p14="http://schemas.microsoft.com/office/powerpoint/2010/main" val="280207031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34EA4-090A-4653-970C-35D7D89BA4B6}"/>
              </a:ext>
            </a:extLst>
          </p:cNvPr>
          <p:cNvSpPr>
            <a:spLocks noGrp="1"/>
          </p:cNvSpPr>
          <p:nvPr>
            <p:ph type="title"/>
          </p:nvPr>
        </p:nvSpPr>
        <p:spPr>
          <a:xfrm>
            <a:off x="648930" y="629266"/>
            <a:ext cx="9252154" cy="1223983"/>
          </a:xfrm>
        </p:spPr>
        <p:txBody>
          <a:bodyPr>
            <a:normAutofit/>
          </a:bodyPr>
          <a:lstStyle/>
          <a:p>
            <a:r>
              <a:rPr lang="en-US" b="1" i="1" dirty="0">
                <a:solidFill>
                  <a:schemeClr val="tx2"/>
                </a:solidFill>
              </a:rPr>
              <a:t>Count.</a:t>
            </a:r>
          </a:p>
        </p:txBody>
      </p:sp>
      <p:sp>
        <p:nvSpPr>
          <p:cNvPr id="3" name="Content Placeholder 2">
            <a:extLst>
              <a:ext uri="{FF2B5EF4-FFF2-40B4-BE49-F238E27FC236}">
                <a16:creationId xmlns:a16="http://schemas.microsoft.com/office/drawing/2014/main" id="{D96DC603-3B0B-4B89-B37F-04C3F1E2539E}"/>
              </a:ext>
            </a:extLst>
          </p:cNvPr>
          <p:cNvSpPr>
            <a:spLocks noGrp="1"/>
          </p:cNvSpPr>
          <p:nvPr>
            <p:ph idx="1"/>
          </p:nvPr>
        </p:nvSpPr>
        <p:spPr>
          <a:xfrm>
            <a:off x="1103311" y="2052214"/>
            <a:ext cx="5803129" cy="4196185"/>
          </a:xfrm>
        </p:spPr>
        <p:txBody>
          <a:bodyPr>
            <a:normAutofit/>
          </a:bodyPr>
          <a:lstStyle/>
          <a:p>
            <a:r>
              <a:rPr lang="en-US" dirty="0">
                <a:solidFill>
                  <a:schemeClr val="tx2"/>
                </a:solidFill>
              </a:rPr>
              <a:t>Symptoms </a:t>
            </a:r>
          </a:p>
          <a:p>
            <a:pPr lvl="1"/>
            <a:r>
              <a:rPr lang="en-US" dirty="0">
                <a:solidFill>
                  <a:schemeClr val="tx2"/>
                </a:solidFill>
              </a:rPr>
              <a:t>Fever</a:t>
            </a:r>
          </a:p>
          <a:p>
            <a:pPr lvl="1"/>
            <a:r>
              <a:rPr lang="en-GB" dirty="0">
                <a:solidFill>
                  <a:schemeClr val="tx2"/>
                </a:solidFill>
                <a:cs typeface="+mn-cs"/>
              </a:rPr>
              <a:t>Malaise /</a:t>
            </a:r>
            <a:r>
              <a:rPr lang="en-US" dirty="0">
                <a:solidFill>
                  <a:schemeClr val="tx2"/>
                </a:solidFill>
              </a:rPr>
              <a:t> Fatigue</a:t>
            </a:r>
            <a:endParaRPr lang="en-US" dirty="0">
              <a:solidFill>
                <a:schemeClr val="tx2"/>
              </a:solidFill>
              <a:cs typeface="+mn-cs"/>
            </a:endParaRPr>
          </a:p>
          <a:p>
            <a:pPr lvl="1"/>
            <a:r>
              <a:rPr lang="en-US" dirty="0">
                <a:solidFill>
                  <a:schemeClr val="tx2"/>
                </a:solidFill>
              </a:rPr>
              <a:t>Weight loss</a:t>
            </a:r>
          </a:p>
          <a:p>
            <a:pPr lvl="1"/>
            <a:r>
              <a:rPr lang="en-US" dirty="0">
                <a:solidFill>
                  <a:schemeClr val="tx2"/>
                </a:solidFill>
              </a:rPr>
              <a:t>Night sweats</a:t>
            </a:r>
          </a:p>
          <a:p>
            <a:pPr lvl="1"/>
            <a:r>
              <a:rPr lang="en-GB" dirty="0">
                <a:solidFill>
                  <a:schemeClr val="tx2"/>
                </a:solidFill>
                <a:cs typeface="+mn-cs"/>
              </a:rPr>
              <a:t>cough (maybe from pulmonary tuberculosis)</a:t>
            </a:r>
          </a:p>
          <a:p>
            <a:pPr lvl="1"/>
            <a:r>
              <a:rPr lang="en-US" dirty="0">
                <a:solidFill>
                  <a:schemeClr val="tx2"/>
                </a:solidFill>
                <a:cs typeface="+mn-cs"/>
              </a:rPr>
              <a:t>failure to thrive</a:t>
            </a:r>
            <a:r>
              <a:rPr lang="en-GB" dirty="0">
                <a:solidFill>
                  <a:schemeClr val="tx2"/>
                </a:solidFill>
                <a:cs typeface="+mn-cs"/>
              </a:rPr>
              <a:t> (in children)</a:t>
            </a:r>
            <a:endParaRPr lang="en-US" dirty="0">
              <a:solidFill>
                <a:schemeClr val="tx2"/>
              </a:solidFill>
            </a:endParaRPr>
          </a:p>
        </p:txBody>
      </p:sp>
      <p:pic>
        <p:nvPicPr>
          <p:cNvPr id="5" name="Picture 4" descr="A close up of a person's face&#10;&#10;Description automatically generated with medium confidence">
            <a:extLst>
              <a:ext uri="{FF2B5EF4-FFF2-40B4-BE49-F238E27FC236}">
                <a16:creationId xmlns:a16="http://schemas.microsoft.com/office/drawing/2014/main" id="{4610849E-557B-407F-B9A3-930D3A9FC719}"/>
              </a:ext>
            </a:extLst>
          </p:cNvPr>
          <p:cNvPicPr>
            <a:picLocks noChangeAspect="1"/>
          </p:cNvPicPr>
          <p:nvPr/>
        </p:nvPicPr>
        <p:blipFill rotWithShape="1">
          <a:blip r:embed="rId2">
            <a:extLst>
              <a:ext uri="{28A0092B-C50C-407E-A947-70E740481C1C}">
                <a14:useLocalDpi xmlns:a14="http://schemas.microsoft.com/office/drawing/2010/main" val="0"/>
              </a:ext>
            </a:extLst>
          </a:blip>
          <a:srcRect l="18050" r="10599" b="-2"/>
          <a:stretch/>
        </p:blipFill>
        <p:spPr>
          <a:xfrm>
            <a:off x="7551643" y="2052213"/>
            <a:ext cx="3991900" cy="4196185"/>
          </a:xfrm>
          <a:prstGeom prst="rect">
            <a:avLst/>
          </a:prstGeom>
          <a:effectLst>
            <a:outerShdw blurRad="50800" dist="38100" dir="5400000" algn="t" rotWithShape="0">
              <a:prstClr val="black">
                <a:alpha val="43000"/>
              </a:prstClr>
            </a:outerShdw>
          </a:effectLst>
        </p:spPr>
      </p:pic>
    </p:spTree>
    <p:extLst>
      <p:ext uri="{BB962C8B-B14F-4D97-AF65-F5344CB8AC3E}">
        <p14:creationId xmlns:p14="http://schemas.microsoft.com/office/powerpoint/2010/main" val="363894105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stretch>
            <a:fillRect/>
          </a:stretch>
        </p:blipFill>
        <p:spPr bwMode="auto">
          <a:xfrm>
            <a:off x="2381958" y="643467"/>
            <a:ext cx="7428084" cy="5571066"/>
          </a:xfrm>
          <a:prstGeom prst="rect">
            <a:avLst/>
          </a:prstGeom>
          <a:noFill/>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stretch>
            <a:fillRect/>
          </a:stretch>
        </p:blipFill>
        <p:spPr bwMode="auto">
          <a:xfrm>
            <a:off x="2381958" y="643467"/>
            <a:ext cx="7428084" cy="5571066"/>
          </a:xfrm>
          <a:prstGeom prst="rect">
            <a:avLst/>
          </a:prstGeom>
          <a:noFill/>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Content Placeholder 3">
            <a:extLst>
              <a:ext uri="{FF2B5EF4-FFF2-40B4-BE49-F238E27FC236}">
                <a16:creationId xmlns:a16="http://schemas.microsoft.com/office/drawing/2014/main" id="{926FEB46-E853-4C30-B370-69B0D076E4CF}"/>
              </a:ext>
            </a:extLst>
          </p:cNvPr>
          <p:cNvGraphicFramePr>
            <a:graphicFrameLocks noGrp="1"/>
          </p:cNvGraphicFramePr>
          <p:nvPr>
            <p:ph idx="1"/>
            <p:extLst>
              <p:ext uri="{D42A27DB-BD31-4B8C-83A1-F6EECF244321}">
                <p14:modId xmlns:p14="http://schemas.microsoft.com/office/powerpoint/2010/main" val="129948597"/>
              </p:ext>
            </p:extLst>
          </p:nvPr>
        </p:nvGraphicFramePr>
        <p:xfrm>
          <a:off x="314325" y="771525"/>
          <a:ext cx="11201400" cy="5705474"/>
        </p:xfrm>
        <a:graphic>
          <a:graphicData uri="http://schemas.openxmlformats.org/drawingml/2006/table">
            <a:tbl>
              <a:tblPr firstRow="1" bandRow="1">
                <a:tableStyleId>{5C22544A-7EE6-4342-B048-85BDC9FD1C3A}</a:tableStyleId>
              </a:tblPr>
              <a:tblGrid>
                <a:gridCol w="2073798">
                  <a:extLst>
                    <a:ext uri="{9D8B030D-6E8A-4147-A177-3AD203B41FA5}">
                      <a16:colId xmlns:a16="http://schemas.microsoft.com/office/drawing/2014/main" val="20000"/>
                    </a:ext>
                  </a:extLst>
                </a:gridCol>
                <a:gridCol w="4576837">
                  <a:extLst>
                    <a:ext uri="{9D8B030D-6E8A-4147-A177-3AD203B41FA5}">
                      <a16:colId xmlns:a16="http://schemas.microsoft.com/office/drawing/2014/main" val="20001"/>
                    </a:ext>
                  </a:extLst>
                </a:gridCol>
                <a:gridCol w="4550765">
                  <a:extLst>
                    <a:ext uri="{9D8B030D-6E8A-4147-A177-3AD203B41FA5}">
                      <a16:colId xmlns:a16="http://schemas.microsoft.com/office/drawing/2014/main" val="20002"/>
                    </a:ext>
                  </a:extLst>
                </a:gridCol>
              </a:tblGrid>
              <a:tr h="1321219">
                <a:tc>
                  <a:txBody>
                    <a:bodyPr/>
                    <a:lstStyle/>
                    <a:p>
                      <a:r>
                        <a:rPr lang="en-US" sz="1900"/>
                        <a:t>Examination</a:t>
                      </a:r>
                      <a:endParaRPr lang="en-GB" sz="1900"/>
                    </a:p>
                  </a:txBody>
                  <a:tcPr marL="71393" marR="71393" marT="35696" marB="3569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a:t>Tuberculous cervical lymphadenitis</a:t>
                      </a:r>
                    </a:p>
                    <a:p>
                      <a:endParaRPr lang="en-GB" sz="1400"/>
                    </a:p>
                  </a:txBody>
                  <a:tcPr marL="71393" marR="71393" marT="35696" marB="3569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100" dirty="0"/>
                        <a:t>Tuberculous abscess</a:t>
                      </a:r>
                    </a:p>
                    <a:p>
                      <a:endParaRPr lang="en-GB" sz="1400" dirty="0"/>
                    </a:p>
                  </a:txBody>
                  <a:tcPr marL="71393" marR="71393" marT="35696" marB="35696"/>
                </a:tc>
                <a:extLst>
                  <a:ext uri="{0D108BD9-81ED-4DB2-BD59-A6C34878D82A}">
                    <a16:rowId xmlns:a16="http://schemas.microsoft.com/office/drawing/2014/main" val="10000"/>
                  </a:ext>
                </a:extLst>
              </a:tr>
              <a:tr h="500266">
                <a:tc>
                  <a:txBody>
                    <a:bodyPr/>
                    <a:lstStyle/>
                    <a:p>
                      <a:r>
                        <a:rPr lang="en-US" sz="1600" b="1" dirty="0">
                          <a:solidFill>
                            <a:schemeClr val="tx2"/>
                          </a:solidFill>
                        </a:rPr>
                        <a:t>Position</a:t>
                      </a:r>
                      <a:endParaRPr lang="en-GB" sz="1600" b="1" dirty="0">
                        <a:solidFill>
                          <a:schemeClr val="tx2"/>
                        </a:solidFill>
                      </a:endParaRPr>
                    </a:p>
                  </a:txBody>
                  <a:tcPr marL="71393" marR="71393" marT="35696" marB="35696"/>
                </a:tc>
                <a:tc>
                  <a:txBody>
                    <a:bodyPr/>
                    <a:lstStyle/>
                    <a:p>
                      <a:r>
                        <a:rPr lang="en-GB" sz="1400">
                          <a:solidFill>
                            <a:schemeClr val="tx2"/>
                          </a:solidFill>
                        </a:rPr>
                        <a:t>upper and middle deep cervical glands.</a:t>
                      </a:r>
                    </a:p>
                  </a:txBody>
                  <a:tcPr marL="71393" marR="71393" marT="35696" marB="35696"/>
                </a:tc>
                <a:tc>
                  <a:txBody>
                    <a:bodyPr/>
                    <a:lstStyle/>
                    <a:p>
                      <a:r>
                        <a:rPr lang="en-GB" sz="1400">
                          <a:solidFill>
                            <a:schemeClr val="tx2"/>
                          </a:solidFill>
                        </a:rPr>
                        <a:t>upper half of the neck.</a:t>
                      </a:r>
                    </a:p>
                  </a:txBody>
                  <a:tcPr marL="71393" marR="71393" marT="35696" marB="35696"/>
                </a:tc>
                <a:extLst>
                  <a:ext uri="{0D108BD9-81ED-4DB2-BD59-A6C34878D82A}">
                    <a16:rowId xmlns:a16="http://schemas.microsoft.com/office/drawing/2014/main" val="10001"/>
                  </a:ext>
                </a:extLst>
              </a:tr>
              <a:tr h="1105179">
                <a:tc>
                  <a:txBody>
                    <a:bodyPr/>
                    <a:lstStyle/>
                    <a:p>
                      <a:r>
                        <a:rPr lang="en-GB" sz="1600" b="1" dirty="0">
                          <a:solidFill>
                            <a:schemeClr val="tx2"/>
                          </a:solidFill>
                        </a:rPr>
                        <a:t>Temperature</a:t>
                      </a:r>
                    </a:p>
                  </a:txBody>
                  <a:tcPr marL="71393" marR="71393" marT="35696" marB="35696"/>
                </a:tc>
                <a:tc>
                  <a:txBody>
                    <a:bodyPr/>
                    <a:lstStyle/>
                    <a:p>
                      <a:r>
                        <a:rPr lang="en-GB" sz="1500" dirty="0">
                          <a:solidFill>
                            <a:schemeClr val="tx2"/>
                          </a:solidFill>
                        </a:rPr>
                        <a:t>does not feel hot.</a:t>
                      </a:r>
                    </a:p>
                  </a:txBody>
                  <a:tcPr marL="71393" marR="71393" marT="35696" marB="35696"/>
                </a:tc>
                <a:tc>
                  <a:txBody>
                    <a:bodyPr/>
                    <a:lstStyle/>
                    <a:p>
                      <a:r>
                        <a:rPr lang="en-GB" sz="1600" b="1">
                          <a:solidFill>
                            <a:schemeClr val="tx2"/>
                          </a:solidFill>
                        </a:rPr>
                        <a:t>normal</a:t>
                      </a:r>
                      <a:r>
                        <a:rPr lang="en-GB" sz="1400">
                          <a:solidFill>
                            <a:schemeClr val="tx2"/>
                          </a:solidFill>
                        </a:rPr>
                        <a:t> </a:t>
                      </a:r>
                      <a:r>
                        <a:rPr lang="en-GB" sz="1100">
                          <a:solidFill>
                            <a:schemeClr val="tx2"/>
                          </a:solidFill>
                        </a:rPr>
                        <a:t>( the process of caseation and pus formation is slow and does not stimulate excessive hyperthermia</a:t>
                      </a:r>
                      <a:r>
                        <a:rPr lang="en-GB" sz="1400">
                          <a:solidFill>
                            <a:schemeClr val="tx2"/>
                          </a:solidFill>
                        </a:rPr>
                        <a:t> )</a:t>
                      </a:r>
                      <a:r>
                        <a:rPr lang="en-GB" sz="1400" b="1">
                          <a:solidFill>
                            <a:schemeClr val="tx2"/>
                          </a:solidFill>
                        </a:rPr>
                        <a:t>cold abscess</a:t>
                      </a:r>
                    </a:p>
                  </a:txBody>
                  <a:tcPr marL="71393" marR="71393" marT="35696" marB="35696"/>
                </a:tc>
                <a:extLst>
                  <a:ext uri="{0D108BD9-81ED-4DB2-BD59-A6C34878D82A}">
                    <a16:rowId xmlns:a16="http://schemas.microsoft.com/office/drawing/2014/main" val="10002"/>
                  </a:ext>
                </a:extLst>
              </a:tr>
              <a:tr h="500266">
                <a:tc>
                  <a:txBody>
                    <a:bodyPr/>
                    <a:lstStyle/>
                    <a:p>
                      <a:r>
                        <a:rPr lang="en-US" sz="1600" b="1">
                          <a:solidFill>
                            <a:schemeClr val="tx2"/>
                          </a:solidFill>
                        </a:rPr>
                        <a:t>Tenderness</a:t>
                      </a:r>
                      <a:endParaRPr lang="en-GB" sz="1600" b="1">
                        <a:solidFill>
                          <a:schemeClr val="tx2"/>
                        </a:solidFill>
                      </a:endParaRPr>
                    </a:p>
                  </a:txBody>
                  <a:tcPr marL="71393" marR="71393" marT="35696" marB="35696"/>
                </a:tc>
                <a:tc>
                  <a:txBody>
                    <a:bodyPr/>
                    <a:lstStyle/>
                    <a:p>
                      <a:r>
                        <a:rPr lang="en-GB" sz="1400" dirty="0">
                          <a:solidFill>
                            <a:schemeClr val="tx2"/>
                          </a:solidFill>
                        </a:rPr>
                        <a:t>non or slightly tender.</a:t>
                      </a:r>
                    </a:p>
                  </a:txBody>
                  <a:tcPr marL="71393" marR="71393" marT="35696" marB="35696"/>
                </a:tc>
                <a:tc>
                  <a:txBody>
                    <a:bodyPr/>
                    <a:lstStyle/>
                    <a:p>
                      <a:r>
                        <a:rPr lang="en-GB" sz="1400">
                          <a:solidFill>
                            <a:schemeClr val="tx2"/>
                          </a:solidFill>
                        </a:rPr>
                        <a:t>Tender.</a:t>
                      </a:r>
                    </a:p>
                  </a:txBody>
                  <a:tcPr marL="71393" marR="71393" marT="35696" marB="35696"/>
                </a:tc>
                <a:extLst>
                  <a:ext uri="{0D108BD9-81ED-4DB2-BD59-A6C34878D82A}">
                    <a16:rowId xmlns:a16="http://schemas.microsoft.com/office/drawing/2014/main" val="10003"/>
                  </a:ext>
                </a:extLst>
              </a:tr>
              <a:tr h="716307">
                <a:tc>
                  <a:txBody>
                    <a:bodyPr/>
                    <a:lstStyle/>
                    <a:p>
                      <a:r>
                        <a:rPr lang="en-US" sz="1700" b="1">
                          <a:solidFill>
                            <a:schemeClr val="tx2"/>
                          </a:solidFill>
                        </a:rPr>
                        <a:t>color</a:t>
                      </a:r>
                      <a:endParaRPr lang="en-GB" sz="1700" b="1">
                        <a:solidFill>
                          <a:schemeClr val="tx2"/>
                        </a:solidFill>
                      </a:endParaRPr>
                    </a:p>
                  </a:txBody>
                  <a:tcPr marL="71393" marR="71393" marT="35696" marB="35696"/>
                </a:tc>
                <a:tc>
                  <a:txBody>
                    <a:bodyPr/>
                    <a:lstStyle/>
                    <a:p>
                      <a:r>
                        <a:rPr lang="en-GB" sz="1400" dirty="0">
                          <a:solidFill>
                            <a:schemeClr val="tx2"/>
                          </a:solidFill>
                        </a:rPr>
                        <a:t>Normal</a:t>
                      </a:r>
                    </a:p>
                  </a:txBody>
                  <a:tcPr marL="71393" marR="71393" marT="35696" marB="35696"/>
                </a:tc>
                <a:tc>
                  <a:txBody>
                    <a:bodyPr/>
                    <a:lstStyle/>
                    <a:p>
                      <a:r>
                        <a:rPr lang="en-GB" sz="1300" dirty="0">
                          <a:solidFill>
                            <a:schemeClr val="tx2"/>
                          </a:solidFill>
                        </a:rPr>
                        <a:t>when the pus reaches the subcutaneous tissues, the overlying skin turns </a:t>
                      </a:r>
                      <a:r>
                        <a:rPr lang="en-GB" sz="1300" b="1" dirty="0">
                          <a:solidFill>
                            <a:schemeClr val="tx2"/>
                          </a:solidFill>
                        </a:rPr>
                        <a:t>reddish-purple.</a:t>
                      </a:r>
                    </a:p>
                  </a:txBody>
                  <a:tcPr marL="71393" marR="71393" marT="35696" marB="35696"/>
                </a:tc>
                <a:extLst>
                  <a:ext uri="{0D108BD9-81ED-4DB2-BD59-A6C34878D82A}">
                    <a16:rowId xmlns:a16="http://schemas.microsoft.com/office/drawing/2014/main" val="10004"/>
                  </a:ext>
                </a:extLst>
              </a:tr>
              <a:tr h="759514">
                <a:tc>
                  <a:txBody>
                    <a:bodyPr/>
                    <a:lstStyle/>
                    <a:p>
                      <a:r>
                        <a:rPr lang="en-US" sz="1600" b="1">
                          <a:solidFill>
                            <a:schemeClr val="tx2"/>
                          </a:solidFill>
                        </a:rPr>
                        <a:t>Shape and size</a:t>
                      </a:r>
                      <a:endParaRPr lang="en-GB" sz="1600" b="1">
                        <a:solidFill>
                          <a:schemeClr val="tx2"/>
                        </a:solidFill>
                      </a:endParaRPr>
                    </a:p>
                  </a:txBody>
                  <a:tcPr marL="71393" marR="71393" marT="35696" marB="35696"/>
                </a:tc>
                <a:tc>
                  <a:txBody>
                    <a:bodyPr/>
                    <a:lstStyle/>
                    <a:p>
                      <a:r>
                        <a:rPr lang="en-GB" sz="1400" dirty="0">
                          <a:solidFill>
                            <a:schemeClr val="tx2"/>
                          </a:solidFill>
                        </a:rPr>
                        <a:t>discrete and between 1-2cm in diameter. </a:t>
                      </a:r>
                    </a:p>
                  </a:txBody>
                  <a:tcPr marL="71393" marR="71393" marT="35696" marB="35696"/>
                </a:tc>
                <a:tc>
                  <a:txBody>
                    <a:bodyPr/>
                    <a:lstStyle/>
                    <a:p>
                      <a:r>
                        <a:rPr lang="en-GB" sz="1400" dirty="0">
                          <a:solidFill>
                            <a:schemeClr val="tx2"/>
                          </a:solidFill>
                        </a:rPr>
                        <a:t>deep part of the abscess tends to be sausage shaped.</a:t>
                      </a:r>
                      <a:r>
                        <a:rPr lang="ar-JO" sz="1400" dirty="0">
                          <a:solidFill>
                            <a:schemeClr val="tx2"/>
                          </a:solidFill>
                        </a:rPr>
                        <a:t>/</a:t>
                      </a:r>
                      <a:r>
                        <a:rPr lang="en-US" sz="1400" baseline="0" dirty="0">
                          <a:solidFill>
                            <a:schemeClr val="tx2"/>
                          </a:solidFill>
                        </a:rPr>
                        <a:t> 3-5 cm </a:t>
                      </a:r>
                      <a:endParaRPr lang="en-GB" sz="1400" dirty="0">
                        <a:solidFill>
                          <a:schemeClr val="tx2"/>
                        </a:solidFill>
                      </a:endParaRPr>
                    </a:p>
                  </a:txBody>
                  <a:tcPr marL="71393" marR="71393" marT="35696" marB="35696"/>
                </a:tc>
                <a:extLst>
                  <a:ext uri="{0D108BD9-81ED-4DB2-BD59-A6C34878D82A}">
                    <a16:rowId xmlns:a16="http://schemas.microsoft.com/office/drawing/2014/main" val="10005"/>
                  </a:ext>
                </a:extLst>
              </a:tr>
              <a:tr h="802723">
                <a:tc>
                  <a:txBody>
                    <a:bodyPr/>
                    <a:lstStyle/>
                    <a:p>
                      <a:r>
                        <a:rPr lang="en-GB" sz="1600" b="1">
                          <a:solidFill>
                            <a:schemeClr val="tx2"/>
                          </a:solidFill>
                        </a:rPr>
                        <a:t>consistency</a:t>
                      </a:r>
                    </a:p>
                  </a:txBody>
                  <a:tcPr marL="71393" marR="71393" marT="35696" marB="35696"/>
                </a:tc>
                <a:tc>
                  <a:txBody>
                    <a:bodyPr/>
                    <a:lstStyle/>
                    <a:p>
                      <a:r>
                        <a:rPr lang="en-GB" sz="1400">
                          <a:solidFill>
                            <a:schemeClr val="tx2"/>
                          </a:solidFill>
                        </a:rPr>
                        <a:t>In early stages glands are </a:t>
                      </a:r>
                      <a:r>
                        <a:rPr lang="en-GB" sz="1400" b="1">
                          <a:solidFill>
                            <a:schemeClr val="tx2"/>
                          </a:solidFill>
                        </a:rPr>
                        <a:t>firm</a:t>
                      </a:r>
                      <a:r>
                        <a:rPr lang="en-GB" sz="1400">
                          <a:solidFill>
                            <a:schemeClr val="tx2"/>
                          </a:solidFill>
                        </a:rPr>
                        <a:t>.</a:t>
                      </a:r>
                    </a:p>
                  </a:txBody>
                  <a:tcPr marL="71393" marR="71393" marT="35696" marB="35696"/>
                </a:tc>
                <a:tc>
                  <a:txBody>
                    <a:bodyPr/>
                    <a:lstStyle/>
                    <a:p>
                      <a:r>
                        <a:rPr lang="en-GB" sz="1500" b="1" dirty="0">
                          <a:solidFill>
                            <a:schemeClr val="tx2"/>
                          </a:solidFill>
                        </a:rPr>
                        <a:t>firm and rubbery</a:t>
                      </a:r>
                      <a:r>
                        <a:rPr lang="en-GB" sz="1500" dirty="0">
                          <a:solidFill>
                            <a:schemeClr val="tx2"/>
                          </a:solidFill>
                        </a:rPr>
                        <a:t> ,</a:t>
                      </a:r>
                      <a:r>
                        <a:rPr lang="en-GB" sz="1200" dirty="0">
                          <a:solidFill>
                            <a:schemeClr val="tx2"/>
                          </a:solidFill>
                        </a:rPr>
                        <a:t>and if there is sufficient pus present, it will </a:t>
                      </a:r>
                      <a:r>
                        <a:rPr lang="en-GB" sz="1500" b="1" dirty="0">
                          <a:solidFill>
                            <a:schemeClr val="tx2"/>
                          </a:solidFill>
                        </a:rPr>
                        <a:t>fluctuate</a:t>
                      </a:r>
                      <a:r>
                        <a:rPr lang="en-GB" sz="1500" dirty="0">
                          <a:solidFill>
                            <a:schemeClr val="tx2"/>
                          </a:solidFill>
                        </a:rPr>
                        <a:t>.</a:t>
                      </a:r>
                    </a:p>
                  </a:txBody>
                  <a:tcPr marL="71393" marR="71393" marT="35696" marB="35696"/>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22191017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D0658-72C0-4E66-AED8-EEC38E0DC8D2}"/>
              </a:ext>
            </a:extLst>
          </p:cNvPr>
          <p:cNvSpPr>
            <a:spLocks noGrp="1"/>
          </p:cNvSpPr>
          <p:nvPr>
            <p:ph type="title"/>
          </p:nvPr>
        </p:nvSpPr>
        <p:spPr/>
        <p:txBody>
          <a:bodyPr/>
          <a:lstStyle/>
          <a:p>
            <a:r>
              <a:rPr lang="en-US" b="1" i="1" dirty="0">
                <a:solidFill>
                  <a:schemeClr val="tx2"/>
                </a:solidFill>
              </a:rPr>
              <a:t>Investigation</a:t>
            </a:r>
          </a:p>
        </p:txBody>
      </p:sp>
      <p:sp>
        <p:nvSpPr>
          <p:cNvPr id="3" name="Content Placeholder 2">
            <a:extLst>
              <a:ext uri="{FF2B5EF4-FFF2-40B4-BE49-F238E27FC236}">
                <a16:creationId xmlns:a16="http://schemas.microsoft.com/office/drawing/2014/main" id="{613F1C5C-573F-483F-A677-C7585F86BA75}"/>
              </a:ext>
            </a:extLst>
          </p:cNvPr>
          <p:cNvSpPr>
            <a:spLocks noGrp="1"/>
          </p:cNvSpPr>
          <p:nvPr>
            <p:ph idx="1"/>
          </p:nvPr>
        </p:nvSpPr>
        <p:spPr/>
        <p:txBody>
          <a:bodyPr/>
          <a:lstStyle/>
          <a:p>
            <a:r>
              <a:rPr lang="en-US" dirty="0">
                <a:solidFill>
                  <a:schemeClr val="accent1"/>
                </a:solidFill>
              </a:rPr>
              <a:t>Labs</a:t>
            </a:r>
          </a:p>
          <a:p>
            <a:pPr lvl="1"/>
            <a:r>
              <a:rPr lang="en-US" dirty="0">
                <a:solidFill>
                  <a:schemeClr val="tx2"/>
                </a:solidFill>
              </a:rPr>
              <a:t>Raised</a:t>
            </a:r>
            <a:r>
              <a:rPr lang="en-US" dirty="0"/>
              <a:t> </a:t>
            </a:r>
            <a:r>
              <a:rPr lang="en-US" dirty="0">
                <a:solidFill>
                  <a:schemeClr val="accent1"/>
                </a:solidFill>
              </a:rPr>
              <a:t>ESR</a:t>
            </a:r>
            <a:r>
              <a:rPr lang="en-US" dirty="0"/>
              <a:t> </a:t>
            </a:r>
            <a:r>
              <a:rPr lang="en-US" dirty="0">
                <a:solidFill>
                  <a:schemeClr val="tx2"/>
                </a:solidFill>
              </a:rPr>
              <a:t>and</a:t>
            </a:r>
            <a:r>
              <a:rPr lang="en-US" dirty="0"/>
              <a:t> </a:t>
            </a:r>
            <a:r>
              <a:rPr lang="en-US" dirty="0">
                <a:solidFill>
                  <a:schemeClr val="accent1"/>
                </a:solidFill>
              </a:rPr>
              <a:t>CRP</a:t>
            </a:r>
            <a:r>
              <a:rPr lang="en-US" dirty="0"/>
              <a:t>.</a:t>
            </a:r>
          </a:p>
          <a:p>
            <a:pPr lvl="1"/>
            <a:r>
              <a:rPr lang="en-GB" dirty="0">
                <a:solidFill>
                  <a:schemeClr val="tx2"/>
                </a:solidFill>
              </a:rPr>
              <a:t>Staining (</a:t>
            </a:r>
            <a:r>
              <a:rPr lang="en-GB" dirty="0" err="1">
                <a:solidFill>
                  <a:schemeClr val="tx2"/>
                </a:solidFill>
              </a:rPr>
              <a:t>Ziehl</a:t>
            </a:r>
            <a:r>
              <a:rPr lang="en-GB" dirty="0">
                <a:solidFill>
                  <a:schemeClr val="tx2"/>
                </a:solidFill>
              </a:rPr>
              <a:t>-</a:t>
            </a:r>
            <a:r>
              <a:rPr lang="en-GB" dirty="0" err="1">
                <a:solidFill>
                  <a:schemeClr val="tx2"/>
                </a:solidFill>
              </a:rPr>
              <a:t>Neelsen</a:t>
            </a:r>
            <a:r>
              <a:rPr lang="en-GB" dirty="0">
                <a:solidFill>
                  <a:schemeClr val="tx2"/>
                </a:solidFill>
              </a:rPr>
              <a:t>-AFB)</a:t>
            </a:r>
          </a:p>
          <a:p>
            <a:pPr lvl="1"/>
            <a:r>
              <a:rPr lang="en-US" dirty="0">
                <a:solidFill>
                  <a:schemeClr val="tx2"/>
                </a:solidFill>
              </a:rPr>
              <a:t>Mycobacterial culture</a:t>
            </a:r>
          </a:p>
          <a:p>
            <a:r>
              <a:rPr lang="en-US" dirty="0">
                <a:solidFill>
                  <a:schemeClr val="accent1"/>
                </a:solidFill>
              </a:rPr>
              <a:t>Radiology</a:t>
            </a:r>
          </a:p>
          <a:p>
            <a:pPr lvl="1"/>
            <a:r>
              <a:rPr lang="en-US" dirty="0">
                <a:solidFill>
                  <a:schemeClr val="tx2"/>
                </a:solidFill>
              </a:rPr>
              <a:t>X-ray</a:t>
            </a:r>
          </a:p>
          <a:p>
            <a:pPr lvl="1"/>
            <a:r>
              <a:rPr lang="en-US" dirty="0">
                <a:solidFill>
                  <a:schemeClr val="tx2"/>
                </a:solidFill>
              </a:rPr>
              <a:t>CT scan</a:t>
            </a:r>
          </a:p>
          <a:p>
            <a:r>
              <a:rPr lang="en-US" dirty="0">
                <a:solidFill>
                  <a:schemeClr val="accent1"/>
                </a:solidFill>
              </a:rPr>
              <a:t>Excisional</a:t>
            </a:r>
            <a:r>
              <a:rPr lang="en-US" dirty="0"/>
              <a:t> </a:t>
            </a:r>
            <a:r>
              <a:rPr lang="en-US" dirty="0">
                <a:solidFill>
                  <a:schemeClr val="accent1"/>
                </a:solidFill>
              </a:rPr>
              <a:t>biopsy</a:t>
            </a:r>
            <a:r>
              <a:rPr lang="en-US" dirty="0"/>
              <a:t> </a:t>
            </a:r>
          </a:p>
          <a:p>
            <a:r>
              <a:rPr lang="en-US" dirty="0">
                <a:solidFill>
                  <a:schemeClr val="accent1"/>
                </a:solidFill>
              </a:rPr>
              <a:t>Tuberculin</a:t>
            </a:r>
            <a:r>
              <a:rPr lang="en-US" dirty="0"/>
              <a:t> </a:t>
            </a:r>
            <a:r>
              <a:rPr lang="en-US" dirty="0">
                <a:solidFill>
                  <a:schemeClr val="accent1"/>
                </a:solidFill>
              </a:rPr>
              <a:t>test</a:t>
            </a:r>
          </a:p>
        </p:txBody>
      </p:sp>
    </p:spTree>
    <p:extLst>
      <p:ext uri="{BB962C8B-B14F-4D97-AF65-F5344CB8AC3E}">
        <p14:creationId xmlns:p14="http://schemas.microsoft.com/office/powerpoint/2010/main" val="10036260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3F985-5DD4-4EB7-AB62-E90ED1CBFA02}"/>
              </a:ext>
            </a:extLst>
          </p:cNvPr>
          <p:cNvSpPr>
            <a:spLocks noGrp="1"/>
          </p:cNvSpPr>
          <p:nvPr>
            <p:ph type="title"/>
          </p:nvPr>
        </p:nvSpPr>
        <p:spPr>
          <a:xfrm>
            <a:off x="1007355" y="198138"/>
            <a:ext cx="9404723" cy="822926"/>
          </a:xfrm>
        </p:spPr>
        <p:txBody>
          <a:bodyPr/>
          <a:lstStyle/>
          <a:p>
            <a:pPr algn="ctr"/>
            <a:r>
              <a:rPr lang="en-US" b="1" dirty="0">
                <a:solidFill>
                  <a:schemeClr val="accent6"/>
                </a:solidFill>
                <a:latin typeface="+mn-lt"/>
              </a:rPr>
              <a:t>ANTERIOR TRIANGLE</a:t>
            </a:r>
          </a:p>
        </p:txBody>
      </p:sp>
      <p:sp>
        <p:nvSpPr>
          <p:cNvPr id="3" name="Content Placeholder 2">
            <a:extLst>
              <a:ext uri="{FF2B5EF4-FFF2-40B4-BE49-F238E27FC236}">
                <a16:creationId xmlns:a16="http://schemas.microsoft.com/office/drawing/2014/main" id="{1C2C1184-AC0B-40FA-B5C4-74AEB8C795CD}"/>
              </a:ext>
            </a:extLst>
          </p:cNvPr>
          <p:cNvSpPr>
            <a:spLocks noGrp="1"/>
          </p:cNvSpPr>
          <p:nvPr>
            <p:ph idx="1"/>
          </p:nvPr>
        </p:nvSpPr>
        <p:spPr>
          <a:xfrm>
            <a:off x="0" y="1843990"/>
            <a:ext cx="4709929" cy="5249333"/>
          </a:xfrm>
        </p:spPr>
        <p:txBody>
          <a:bodyPr>
            <a:normAutofit/>
          </a:bodyPr>
          <a:lstStyle/>
          <a:p>
            <a:pPr marL="0" indent="0">
              <a:buNone/>
            </a:pPr>
            <a:endParaRPr lang="en-US" sz="2000" b="0" cap="none" spc="0" dirty="0">
              <a:ln w="0"/>
              <a:solidFill>
                <a:schemeClr val="tx1"/>
              </a:solidFill>
            </a:endParaRPr>
          </a:p>
          <a:p>
            <a:pPr marL="457200" indent="-457200">
              <a:buAutoNum type="arabicParenR"/>
            </a:pPr>
            <a:r>
              <a:rPr lang="en-US" sz="2400" b="1" dirty="0">
                <a:ln w="0"/>
                <a:solidFill>
                  <a:srgbClr val="FF0066"/>
                </a:solidFill>
              </a:rPr>
              <a:t>Submental Triangle.</a:t>
            </a:r>
          </a:p>
          <a:p>
            <a:pPr marL="457200" indent="-457200">
              <a:buAutoNum type="arabicParenR"/>
            </a:pPr>
            <a:r>
              <a:rPr lang="en-US" sz="2400" b="1" cap="none" spc="0" dirty="0">
                <a:ln w="0"/>
                <a:solidFill>
                  <a:schemeClr val="accent6"/>
                </a:solidFill>
              </a:rPr>
              <a:t>Submandib</a:t>
            </a:r>
            <a:r>
              <a:rPr lang="en-US" sz="2400" b="1" dirty="0">
                <a:ln w="0"/>
                <a:solidFill>
                  <a:schemeClr val="accent6"/>
                </a:solidFill>
              </a:rPr>
              <a:t>ular Triangle.</a:t>
            </a:r>
          </a:p>
          <a:p>
            <a:pPr marL="457200" indent="-457200">
              <a:buAutoNum type="arabicParenR"/>
            </a:pPr>
            <a:r>
              <a:rPr lang="en-US" sz="2400" b="1" cap="none" spc="0" dirty="0">
                <a:ln w="0"/>
                <a:solidFill>
                  <a:srgbClr val="10ABE5"/>
                </a:solidFill>
              </a:rPr>
              <a:t>Carotid</a:t>
            </a:r>
            <a:r>
              <a:rPr lang="en-US" sz="2400" b="1" cap="none" spc="0" dirty="0">
                <a:ln w="0"/>
                <a:solidFill>
                  <a:srgbClr val="00B0F0"/>
                </a:solidFill>
              </a:rPr>
              <a:t> Triangle.</a:t>
            </a:r>
          </a:p>
          <a:p>
            <a:pPr marL="457200" indent="-457200">
              <a:buAutoNum type="arabicParenR"/>
            </a:pPr>
            <a:r>
              <a:rPr lang="en-US" sz="2400" b="1" dirty="0">
                <a:ln w="0"/>
                <a:solidFill>
                  <a:schemeClr val="accent4"/>
                </a:solidFill>
              </a:rPr>
              <a:t>Muscular Triangle</a:t>
            </a:r>
            <a:r>
              <a:rPr lang="en-US" sz="2000" dirty="0">
                <a:ln w="0"/>
                <a:solidFill>
                  <a:schemeClr val="accent4"/>
                </a:solidFill>
              </a:rPr>
              <a:t>.</a:t>
            </a:r>
            <a:endParaRPr lang="en-US" sz="2000" b="0" cap="none" spc="0" dirty="0">
              <a:ln w="0"/>
              <a:solidFill>
                <a:schemeClr val="accent4"/>
              </a:solidFill>
            </a:endParaRPr>
          </a:p>
        </p:txBody>
      </p:sp>
      <p:pic>
        <p:nvPicPr>
          <p:cNvPr id="4" name="Picture 3">
            <a:extLst>
              <a:ext uri="{FF2B5EF4-FFF2-40B4-BE49-F238E27FC236}">
                <a16:creationId xmlns:a16="http://schemas.microsoft.com/office/drawing/2014/main" id="{F93D1A7A-0747-411D-A561-EDDE3195C53F}"/>
              </a:ext>
            </a:extLst>
          </p:cNvPr>
          <p:cNvPicPr>
            <a:picLocks noChangeAspect="1"/>
          </p:cNvPicPr>
          <p:nvPr/>
        </p:nvPicPr>
        <p:blipFill rotWithShape="1">
          <a:blip r:embed="rId2"/>
          <a:srcRect t="2614"/>
          <a:stretch/>
        </p:blipFill>
        <p:spPr>
          <a:xfrm>
            <a:off x="4671372" y="1843990"/>
            <a:ext cx="7218290" cy="4773493"/>
          </a:xfrm>
          <a:prstGeom prst="rect">
            <a:avLst/>
          </a:prstGeom>
        </p:spPr>
      </p:pic>
      <p:sp>
        <p:nvSpPr>
          <p:cNvPr id="5" name="TextBox 4">
            <a:extLst>
              <a:ext uri="{FF2B5EF4-FFF2-40B4-BE49-F238E27FC236}">
                <a16:creationId xmlns:a16="http://schemas.microsoft.com/office/drawing/2014/main" id="{70AD1273-8E22-4FD2-8705-E9305B0FEF40}"/>
              </a:ext>
            </a:extLst>
          </p:cNvPr>
          <p:cNvSpPr txBox="1"/>
          <p:nvPr/>
        </p:nvSpPr>
        <p:spPr>
          <a:xfrm>
            <a:off x="0" y="889883"/>
            <a:ext cx="9541565" cy="954107"/>
          </a:xfrm>
          <a:prstGeom prst="rect">
            <a:avLst/>
          </a:prstGeom>
          <a:noFill/>
        </p:spPr>
        <p:txBody>
          <a:bodyPr wrap="square" rtlCol="0">
            <a:spAutoFit/>
          </a:bodyPr>
          <a:lstStyle/>
          <a:p>
            <a:r>
              <a:rPr lang="en-US" sz="2800" b="1" dirty="0">
                <a:solidFill>
                  <a:schemeClr val="tx2"/>
                </a:solidFill>
              </a:rPr>
              <a:t>The anterior triangle is subdivided by the </a:t>
            </a:r>
            <a:r>
              <a:rPr lang="en-US" sz="2800" b="1" dirty="0">
                <a:solidFill>
                  <a:srgbClr val="7030A0"/>
                </a:solidFill>
              </a:rPr>
              <a:t>hyoid bone</a:t>
            </a:r>
            <a:r>
              <a:rPr lang="en-US" sz="2800" b="1" dirty="0">
                <a:solidFill>
                  <a:schemeClr val="tx2"/>
                </a:solidFill>
              </a:rPr>
              <a:t>, </a:t>
            </a:r>
            <a:r>
              <a:rPr lang="en-US" sz="2800" b="1" dirty="0">
                <a:solidFill>
                  <a:srgbClr val="7030A0"/>
                </a:solidFill>
              </a:rPr>
              <a:t>Digastric</a:t>
            </a:r>
            <a:r>
              <a:rPr lang="en-US" sz="2800" b="1" dirty="0">
                <a:solidFill>
                  <a:schemeClr val="tx2"/>
                </a:solidFill>
              </a:rPr>
              <a:t> and </a:t>
            </a:r>
            <a:r>
              <a:rPr lang="en-US" sz="2800" b="1" dirty="0">
                <a:solidFill>
                  <a:srgbClr val="7030A0"/>
                </a:solidFill>
              </a:rPr>
              <a:t>Omohyoid muscles </a:t>
            </a:r>
            <a:r>
              <a:rPr lang="en-US" sz="2800" b="1" dirty="0">
                <a:solidFill>
                  <a:schemeClr val="tx2"/>
                </a:solidFill>
              </a:rPr>
              <a:t>into four triangles:</a:t>
            </a:r>
          </a:p>
        </p:txBody>
      </p:sp>
    </p:spTree>
    <p:extLst>
      <p:ext uri="{BB962C8B-B14F-4D97-AF65-F5344CB8AC3E}">
        <p14:creationId xmlns:p14="http://schemas.microsoft.com/office/powerpoint/2010/main" val="350084653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E8728-8501-4592-A3D4-F5AF57CB67C6}"/>
              </a:ext>
            </a:extLst>
          </p:cNvPr>
          <p:cNvSpPr>
            <a:spLocks noGrp="1"/>
          </p:cNvSpPr>
          <p:nvPr>
            <p:ph type="title"/>
          </p:nvPr>
        </p:nvSpPr>
        <p:spPr>
          <a:xfrm>
            <a:off x="838200" y="94192"/>
            <a:ext cx="10515600" cy="1325563"/>
          </a:xfrm>
        </p:spPr>
        <p:txBody>
          <a:bodyPr/>
          <a:lstStyle/>
          <a:p>
            <a:r>
              <a:rPr lang="en-US" b="1" i="1" dirty="0">
                <a:solidFill>
                  <a:schemeClr val="tx2"/>
                </a:solidFill>
              </a:rPr>
              <a:t>Treatment</a:t>
            </a:r>
          </a:p>
        </p:txBody>
      </p:sp>
      <p:sp>
        <p:nvSpPr>
          <p:cNvPr id="3" name="Content Placeholder 2">
            <a:extLst>
              <a:ext uri="{FF2B5EF4-FFF2-40B4-BE49-F238E27FC236}">
                <a16:creationId xmlns:a16="http://schemas.microsoft.com/office/drawing/2014/main" id="{82E97866-DBCC-49F6-8F80-5CDCDB17C57D}"/>
              </a:ext>
            </a:extLst>
          </p:cNvPr>
          <p:cNvSpPr>
            <a:spLocks noGrp="1"/>
          </p:cNvSpPr>
          <p:nvPr>
            <p:ph idx="1"/>
          </p:nvPr>
        </p:nvSpPr>
        <p:spPr>
          <a:xfrm>
            <a:off x="838200" y="1419755"/>
            <a:ext cx="9626665" cy="5202314"/>
          </a:xfrm>
        </p:spPr>
        <p:txBody>
          <a:bodyPr>
            <a:normAutofit/>
          </a:bodyPr>
          <a:lstStyle/>
          <a:p>
            <a:r>
              <a:rPr lang="en-US" u="sng" dirty="0">
                <a:solidFill>
                  <a:schemeClr val="accent1"/>
                </a:solidFill>
              </a:rPr>
              <a:t>Medical</a:t>
            </a:r>
            <a:endParaRPr lang="en-US" dirty="0"/>
          </a:p>
          <a:p>
            <a:pPr lvl="1"/>
            <a:r>
              <a:rPr lang="en-US" dirty="0">
                <a:solidFill>
                  <a:schemeClr val="tx2"/>
                </a:solidFill>
              </a:rPr>
              <a:t>Anti-tubercular drugs : Isoniazid, Rifampicin, Pyrazinamide and Ethambutol.</a:t>
            </a:r>
          </a:p>
          <a:p>
            <a:pPr lvl="1"/>
            <a:r>
              <a:rPr lang="en-US" dirty="0">
                <a:solidFill>
                  <a:schemeClr val="tx2"/>
                </a:solidFill>
              </a:rPr>
              <a:t>Duration is usually 6-9 months.</a:t>
            </a:r>
          </a:p>
          <a:p>
            <a:pPr lvl="1"/>
            <a:r>
              <a:rPr lang="en-US" dirty="0">
                <a:solidFill>
                  <a:schemeClr val="tx2"/>
                </a:solidFill>
              </a:rPr>
              <a:t>Aspiration(Zig-zag aspiration of cold abscess by wide bore needle in nondependent area to prevent sinus formation.</a:t>
            </a:r>
          </a:p>
          <a:p>
            <a:r>
              <a:rPr lang="en-US" u="sng" dirty="0">
                <a:solidFill>
                  <a:schemeClr val="accent1"/>
                </a:solidFill>
              </a:rPr>
              <a:t>Surgical removal</a:t>
            </a:r>
          </a:p>
          <a:p>
            <a:pPr lvl="1"/>
            <a:r>
              <a:rPr lang="en-GB" sz="1800" dirty="0">
                <a:solidFill>
                  <a:schemeClr val="tx2"/>
                </a:solidFill>
              </a:rPr>
              <a:t>Indicated when:</a:t>
            </a:r>
          </a:p>
          <a:p>
            <a:pPr lvl="2"/>
            <a:r>
              <a:rPr lang="en-GB" dirty="0">
                <a:solidFill>
                  <a:schemeClr val="tx2"/>
                </a:solidFill>
              </a:rPr>
              <a:t>No local response to drugs</a:t>
            </a:r>
          </a:p>
          <a:p>
            <a:pPr lvl="2"/>
            <a:r>
              <a:rPr lang="en-GB" dirty="0">
                <a:solidFill>
                  <a:schemeClr val="tx2"/>
                </a:solidFill>
              </a:rPr>
              <a:t>When sinus persists</a:t>
            </a:r>
          </a:p>
          <a:p>
            <a:pPr fontAlgn="auto">
              <a:spcAft>
                <a:spcPts val="0"/>
              </a:spcAft>
              <a:defRPr/>
            </a:pPr>
            <a:r>
              <a:rPr lang="en-GB" sz="1800" dirty="0">
                <a:solidFill>
                  <a:schemeClr val="tx2"/>
                </a:solidFill>
              </a:rPr>
              <a:t>It is done by raising skin flaps and removing all caseating material and lymph node. </a:t>
            </a:r>
          </a:p>
          <a:p>
            <a:pPr fontAlgn="auto">
              <a:spcAft>
                <a:spcPts val="0"/>
              </a:spcAft>
              <a:defRPr/>
            </a:pPr>
            <a:r>
              <a:rPr lang="en-GB" sz="1800" dirty="0">
                <a:solidFill>
                  <a:schemeClr val="tx2"/>
                </a:solidFill>
              </a:rPr>
              <a:t>Excision of sinus tract  (When sinus develops)</a:t>
            </a:r>
            <a:endParaRPr lang="en-US" sz="1800" dirty="0">
              <a:solidFill>
                <a:schemeClr val="tx2"/>
              </a:solidFill>
            </a:endParaRPr>
          </a:p>
        </p:txBody>
      </p:sp>
    </p:spTree>
    <p:extLst>
      <p:ext uri="{BB962C8B-B14F-4D97-AF65-F5344CB8AC3E}">
        <p14:creationId xmlns:p14="http://schemas.microsoft.com/office/powerpoint/2010/main" val="418199719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1E5E4-DADA-495D-9C4E-59DDAC8C9307}"/>
              </a:ext>
            </a:extLst>
          </p:cNvPr>
          <p:cNvSpPr>
            <a:spLocks noGrp="1"/>
          </p:cNvSpPr>
          <p:nvPr>
            <p:ph type="title"/>
          </p:nvPr>
        </p:nvSpPr>
        <p:spPr/>
        <p:txBody>
          <a:bodyPr/>
          <a:lstStyle/>
          <a:p>
            <a:r>
              <a:rPr lang="en-GB" b="1" i="1" dirty="0">
                <a:solidFill>
                  <a:schemeClr val="tx2"/>
                </a:solidFill>
                <a:cs typeface="+mn-cs"/>
              </a:rPr>
              <a:t>M</a:t>
            </a:r>
            <a:r>
              <a:rPr lang="en-GB" sz="4400" b="1" i="1" dirty="0">
                <a:solidFill>
                  <a:schemeClr val="tx2"/>
                </a:solidFill>
                <a:cs typeface="+mn-cs"/>
              </a:rPr>
              <a:t>alignant lymphoma</a:t>
            </a:r>
            <a:endParaRPr lang="en-US" i="1" dirty="0">
              <a:solidFill>
                <a:schemeClr val="tx2"/>
              </a:solidFill>
            </a:endParaRPr>
          </a:p>
        </p:txBody>
      </p:sp>
      <p:sp>
        <p:nvSpPr>
          <p:cNvPr id="3" name="Content Placeholder 2">
            <a:extLst>
              <a:ext uri="{FF2B5EF4-FFF2-40B4-BE49-F238E27FC236}">
                <a16:creationId xmlns:a16="http://schemas.microsoft.com/office/drawing/2014/main" id="{7971F7C3-F002-40E4-9F67-7E1FB0F0B2BD}"/>
              </a:ext>
            </a:extLst>
          </p:cNvPr>
          <p:cNvSpPr>
            <a:spLocks noGrp="1"/>
          </p:cNvSpPr>
          <p:nvPr>
            <p:ph idx="1"/>
          </p:nvPr>
        </p:nvSpPr>
        <p:spPr>
          <a:xfrm>
            <a:off x="1103312" y="2052918"/>
            <a:ext cx="10017534" cy="4630104"/>
          </a:xfrm>
        </p:spPr>
        <p:txBody>
          <a:bodyPr>
            <a:normAutofit lnSpcReduction="10000"/>
          </a:bodyPr>
          <a:lstStyle/>
          <a:p>
            <a:r>
              <a:rPr lang="en-US" dirty="0">
                <a:solidFill>
                  <a:schemeClr val="tx2"/>
                </a:solidFill>
              </a:rPr>
              <a:t>The </a:t>
            </a:r>
            <a:r>
              <a:rPr lang="en-GB" dirty="0">
                <a:solidFill>
                  <a:schemeClr val="tx2"/>
                </a:solidFill>
                <a:cs typeface="+mn-cs"/>
              </a:rPr>
              <a:t>primary tumour of lymphoid tissue.</a:t>
            </a:r>
          </a:p>
          <a:p>
            <a:r>
              <a:rPr lang="en-GB" dirty="0">
                <a:solidFill>
                  <a:schemeClr val="tx2"/>
                </a:solidFill>
                <a:cs typeface="+mn-cs"/>
              </a:rPr>
              <a:t>Classified into Hodgkin’s and non-Hodgkin’s lymphoma.</a:t>
            </a:r>
          </a:p>
          <a:p>
            <a:r>
              <a:rPr lang="en-GB" dirty="0">
                <a:solidFill>
                  <a:schemeClr val="tx2"/>
                </a:solidFill>
                <a:cs typeface="+mn-cs"/>
              </a:rPr>
              <a:t>Higher incidence in early or late adulthood.</a:t>
            </a:r>
          </a:p>
          <a:p>
            <a:r>
              <a:rPr lang="en-GB" dirty="0">
                <a:solidFill>
                  <a:schemeClr val="tx2"/>
                </a:solidFill>
                <a:cs typeface="+mn-cs"/>
              </a:rPr>
              <a:t>Effect more male than female.</a:t>
            </a:r>
          </a:p>
          <a:p>
            <a:r>
              <a:rPr lang="en-GB" dirty="0">
                <a:solidFill>
                  <a:schemeClr val="accent1"/>
                </a:solidFill>
                <a:cs typeface="+mn-cs"/>
              </a:rPr>
              <a:t>Symptoms</a:t>
            </a:r>
            <a:r>
              <a:rPr lang="en-GB" dirty="0">
                <a:solidFill>
                  <a:schemeClr val="tx2"/>
                </a:solidFill>
                <a:cs typeface="+mn-cs"/>
              </a:rPr>
              <a:t> </a:t>
            </a:r>
          </a:p>
          <a:p>
            <a:pPr lvl="1"/>
            <a:r>
              <a:rPr lang="en-GB" dirty="0">
                <a:solidFill>
                  <a:schemeClr val="tx2"/>
                </a:solidFill>
                <a:cs typeface="+mn-cs"/>
              </a:rPr>
              <a:t>Painless lump, slowly growing</a:t>
            </a:r>
          </a:p>
          <a:p>
            <a:pPr lvl="1"/>
            <a:r>
              <a:rPr lang="en-GB" dirty="0">
                <a:solidFill>
                  <a:schemeClr val="tx2"/>
                </a:solidFill>
                <a:cs typeface="+mn-cs"/>
              </a:rPr>
              <a:t>Itching of skin</a:t>
            </a:r>
          </a:p>
          <a:p>
            <a:pPr lvl="1"/>
            <a:r>
              <a:rPr lang="en-GB" dirty="0">
                <a:solidFill>
                  <a:schemeClr val="tx2"/>
                </a:solidFill>
                <a:cs typeface="+mn-cs"/>
              </a:rPr>
              <a:t>Infiltration may lead to pain in bones</a:t>
            </a:r>
          </a:p>
          <a:p>
            <a:pPr lvl="1"/>
            <a:r>
              <a:rPr lang="en-US" dirty="0">
                <a:solidFill>
                  <a:schemeClr val="tx2"/>
                </a:solidFill>
              </a:rPr>
              <a:t>Shortness of breath</a:t>
            </a:r>
            <a:endParaRPr lang="en-GB" dirty="0">
              <a:solidFill>
                <a:schemeClr val="tx2"/>
              </a:solidFill>
              <a:cs typeface="+mn-cs"/>
            </a:endParaRPr>
          </a:p>
          <a:p>
            <a:pPr lvl="1"/>
            <a:r>
              <a:rPr lang="en-GB" dirty="0">
                <a:solidFill>
                  <a:schemeClr val="tx2"/>
                </a:solidFill>
                <a:cs typeface="+mn-cs"/>
              </a:rPr>
              <a:t>Systematic symptoms like Malaise, weight loss, pallor and fever with rigor</a:t>
            </a:r>
          </a:p>
          <a:p>
            <a:pPr lvl="1"/>
            <a:r>
              <a:rPr lang="en-GB" dirty="0">
                <a:solidFill>
                  <a:schemeClr val="tx2"/>
                </a:solidFill>
                <a:cs typeface="+mn-cs"/>
              </a:rPr>
              <a:t>Large mass causes venous congestion in the neck</a:t>
            </a:r>
          </a:p>
        </p:txBody>
      </p:sp>
    </p:spTree>
    <p:extLst>
      <p:ext uri="{BB962C8B-B14F-4D97-AF65-F5344CB8AC3E}">
        <p14:creationId xmlns:p14="http://schemas.microsoft.com/office/powerpoint/2010/main" val="84289086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6AF5A-1768-4BFE-8619-14B6FC705F6B}"/>
              </a:ext>
            </a:extLst>
          </p:cNvPr>
          <p:cNvSpPr>
            <a:spLocks noGrp="1"/>
          </p:cNvSpPr>
          <p:nvPr>
            <p:ph type="title"/>
          </p:nvPr>
        </p:nvSpPr>
        <p:spPr/>
        <p:txBody>
          <a:bodyPr/>
          <a:lstStyle/>
          <a:p>
            <a:r>
              <a:rPr lang="en-US" b="1" i="1" dirty="0">
                <a:solidFill>
                  <a:schemeClr val="tx2"/>
                </a:solidFill>
              </a:rPr>
              <a:t>Physical examination</a:t>
            </a:r>
          </a:p>
        </p:txBody>
      </p:sp>
      <p:sp>
        <p:nvSpPr>
          <p:cNvPr id="3" name="Content Placeholder 2">
            <a:extLst>
              <a:ext uri="{FF2B5EF4-FFF2-40B4-BE49-F238E27FC236}">
                <a16:creationId xmlns:a16="http://schemas.microsoft.com/office/drawing/2014/main" id="{B013FA1A-6AB4-4CFE-B195-D8685E4E287E}"/>
              </a:ext>
            </a:extLst>
          </p:cNvPr>
          <p:cNvSpPr>
            <a:spLocks noGrp="1"/>
          </p:cNvSpPr>
          <p:nvPr>
            <p:ph idx="1"/>
          </p:nvPr>
        </p:nvSpPr>
        <p:spPr/>
        <p:txBody>
          <a:bodyPr/>
          <a:lstStyle/>
          <a:p>
            <a:r>
              <a:rPr lang="en-US" dirty="0">
                <a:solidFill>
                  <a:schemeClr val="tx2"/>
                </a:solidFill>
              </a:rPr>
              <a:t>Palpable.</a:t>
            </a:r>
          </a:p>
          <a:p>
            <a:r>
              <a:rPr lang="en-US" dirty="0">
                <a:solidFill>
                  <a:schemeClr val="tx2"/>
                </a:solidFill>
              </a:rPr>
              <a:t>Painless.</a:t>
            </a:r>
          </a:p>
          <a:p>
            <a:r>
              <a:rPr lang="en-GB" dirty="0">
                <a:solidFill>
                  <a:schemeClr val="tx2"/>
                </a:solidFill>
              </a:rPr>
              <a:t>Not tender.</a:t>
            </a:r>
            <a:endParaRPr lang="en-US" dirty="0">
              <a:solidFill>
                <a:schemeClr val="tx2"/>
              </a:solidFill>
            </a:endParaRPr>
          </a:p>
          <a:p>
            <a:r>
              <a:rPr lang="en-GB" dirty="0">
                <a:solidFill>
                  <a:schemeClr val="tx2"/>
                </a:solidFill>
              </a:rPr>
              <a:t>Ovoid, smooth and discrete in Hodgkin's lymphoma.</a:t>
            </a:r>
            <a:endParaRPr lang="en-US" dirty="0">
              <a:solidFill>
                <a:schemeClr val="tx2"/>
              </a:solidFill>
            </a:endParaRPr>
          </a:p>
          <a:p>
            <a:r>
              <a:rPr lang="en-GB" dirty="0">
                <a:solidFill>
                  <a:schemeClr val="tx2"/>
                </a:solidFill>
              </a:rPr>
              <a:t>Rubbery in consistence.</a:t>
            </a:r>
          </a:p>
          <a:p>
            <a:r>
              <a:rPr lang="en-GB" dirty="0">
                <a:solidFill>
                  <a:schemeClr val="tx2"/>
                </a:solidFill>
              </a:rPr>
              <a:t>In General exam : liver and spleen may be enlarged, and the patient is often anaemic.</a:t>
            </a:r>
            <a:endParaRPr lang="en-US" dirty="0">
              <a:solidFill>
                <a:schemeClr val="tx2"/>
              </a:solidFill>
            </a:endParaRPr>
          </a:p>
        </p:txBody>
      </p:sp>
    </p:spTree>
    <p:extLst>
      <p:ext uri="{BB962C8B-B14F-4D97-AF65-F5344CB8AC3E}">
        <p14:creationId xmlns:p14="http://schemas.microsoft.com/office/powerpoint/2010/main" val="51072284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8337F-6A59-4C3D-AA0A-C33FD4B63CFE}"/>
              </a:ext>
            </a:extLst>
          </p:cNvPr>
          <p:cNvSpPr>
            <a:spLocks noGrp="1"/>
          </p:cNvSpPr>
          <p:nvPr>
            <p:ph type="title"/>
          </p:nvPr>
        </p:nvSpPr>
        <p:spPr/>
        <p:txBody>
          <a:bodyPr/>
          <a:lstStyle/>
          <a:p>
            <a:r>
              <a:rPr lang="en-US" b="1" i="1" dirty="0">
                <a:solidFill>
                  <a:schemeClr val="tx2"/>
                </a:solidFill>
              </a:rPr>
              <a:t>Metastatic Tumors</a:t>
            </a:r>
            <a:br>
              <a:rPr lang="en-US" dirty="0"/>
            </a:br>
            <a:endParaRPr lang="en-US" dirty="0"/>
          </a:p>
        </p:txBody>
      </p:sp>
      <p:sp>
        <p:nvSpPr>
          <p:cNvPr id="3" name="Content Placeholder 2">
            <a:extLst>
              <a:ext uri="{FF2B5EF4-FFF2-40B4-BE49-F238E27FC236}">
                <a16:creationId xmlns:a16="http://schemas.microsoft.com/office/drawing/2014/main" id="{9ABFAB13-5B09-4CE5-98A3-1C81F5AB7F91}"/>
              </a:ext>
            </a:extLst>
          </p:cNvPr>
          <p:cNvSpPr>
            <a:spLocks noGrp="1"/>
          </p:cNvSpPr>
          <p:nvPr>
            <p:ph idx="1"/>
          </p:nvPr>
        </p:nvSpPr>
        <p:spPr/>
        <p:txBody>
          <a:bodyPr/>
          <a:lstStyle/>
          <a:p>
            <a:r>
              <a:rPr lang="en-US" dirty="0">
                <a:solidFill>
                  <a:schemeClr val="tx2"/>
                </a:solidFill>
              </a:rPr>
              <a:t>Secondary neoplastic </a:t>
            </a:r>
            <a:r>
              <a:rPr lang="en-GB" dirty="0">
                <a:solidFill>
                  <a:schemeClr val="tx2"/>
                </a:solidFill>
              </a:rPr>
              <a:t>lymphadenopathy</a:t>
            </a:r>
          </a:p>
          <a:p>
            <a:r>
              <a:rPr lang="en-US" dirty="0">
                <a:solidFill>
                  <a:schemeClr val="tx2"/>
                </a:solidFill>
              </a:rPr>
              <a:t>Cervical lymph nodes are a common site of metastases for malignant tumors that originate at primary sites in the head and neck</a:t>
            </a:r>
          </a:p>
          <a:p>
            <a:r>
              <a:rPr lang="en-US" sz="2000" u="none" dirty="0">
                <a:solidFill>
                  <a:schemeClr val="tx2"/>
                </a:solidFill>
              </a:rPr>
              <a:t>Include:</a:t>
            </a:r>
          </a:p>
          <a:p>
            <a:pPr lvl="1"/>
            <a:r>
              <a:rPr lang="en-US" u="none" dirty="0">
                <a:solidFill>
                  <a:schemeClr val="tx2"/>
                </a:solidFill>
              </a:rPr>
              <a:t> squamous cell carcinomas of the upper aerodigestive tract</a:t>
            </a:r>
          </a:p>
          <a:p>
            <a:pPr lvl="1"/>
            <a:r>
              <a:rPr lang="en-US" u="none" dirty="0">
                <a:solidFill>
                  <a:schemeClr val="tx2"/>
                </a:solidFill>
              </a:rPr>
              <a:t>metastases from salivary gland, thyroid, and skin cancers</a:t>
            </a:r>
          </a:p>
          <a:p>
            <a:r>
              <a:rPr lang="en-GB" sz="2000" u="none" dirty="0">
                <a:solidFill>
                  <a:schemeClr val="tx2"/>
                </a:solidFill>
              </a:rPr>
              <a:t>Metastatic deposits of cancer cells in the cervical lymph gland are the commonest cause of cervical lymphadenopathy in adults</a:t>
            </a:r>
            <a:endParaRPr lang="en-US" dirty="0">
              <a:solidFill>
                <a:schemeClr val="tx2"/>
              </a:solidFill>
            </a:endParaRPr>
          </a:p>
        </p:txBody>
      </p:sp>
    </p:spTree>
    <p:extLst>
      <p:ext uri="{BB962C8B-B14F-4D97-AF65-F5344CB8AC3E}">
        <p14:creationId xmlns:p14="http://schemas.microsoft.com/office/powerpoint/2010/main" val="424599583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91D7F1F-2C5A-4FC7-B270-D27006575372}"/>
              </a:ext>
            </a:extLst>
          </p:cNvPr>
          <p:cNvSpPr>
            <a:spLocks noGrp="1"/>
          </p:cNvSpPr>
          <p:nvPr>
            <p:ph idx="1"/>
          </p:nvPr>
        </p:nvSpPr>
        <p:spPr>
          <a:xfrm>
            <a:off x="624340" y="879565"/>
            <a:ext cx="10635843" cy="5852159"/>
          </a:xfrm>
        </p:spPr>
        <p:txBody>
          <a:bodyPr>
            <a:normAutofit/>
          </a:bodyPr>
          <a:lstStyle/>
          <a:p>
            <a:r>
              <a:rPr lang="en-US" dirty="0">
                <a:solidFill>
                  <a:schemeClr val="accent1"/>
                </a:solidFill>
              </a:rPr>
              <a:t>History</a:t>
            </a:r>
          </a:p>
          <a:p>
            <a:pPr lvl="1"/>
            <a:r>
              <a:rPr lang="en-US" dirty="0">
                <a:solidFill>
                  <a:schemeClr val="accent1"/>
                </a:solidFill>
              </a:rPr>
              <a:t>Age</a:t>
            </a:r>
            <a:r>
              <a:rPr lang="en-US" dirty="0"/>
              <a:t> </a:t>
            </a:r>
            <a:r>
              <a:rPr lang="en-US" dirty="0">
                <a:solidFill>
                  <a:schemeClr val="tx2"/>
                </a:solidFill>
              </a:rPr>
              <a:t>– Over the age of 50 years ( metastatic deposits between 55-65 years but papillary carcinoma most commonly in children and young adult).</a:t>
            </a:r>
          </a:p>
          <a:p>
            <a:pPr lvl="1"/>
            <a:r>
              <a:rPr lang="en-US" dirty="0">
                <a:solidFill>
                  <a:schemeClr val="tx2"/>
                </a:solidFill>
              </a:rPr>
              <a:t>Affect more male.</a:t>
            </a:r>
          </a:p>
          <a:p>
            <a:pPr lvl="1"/>
            <a:r>
              <a:rPr lang="en-US" dirty="0">
                <a:solidFill>
                  <a:schemeClr val="accent1"/>
                </a:solidFill>
              </a:rPr>
              <a:t>Symptoms</a:t>
            </a:r>
          </a:p>
          <a:p>
            <a:pPr lvl="2"/>
            <a:r>
              <a:rPr lang="en-GB" dirty="0">
                <a:solidFill>
                  <a:schemeClr val="tx2"/>
                </a:solidFill>
                <a:cs typeface="+mn-cs"/>
              </a:rPr>
              <a:t>Painless lump</a:t>
            </a:r>
            <a:r>
              <a:rPr lang="en-US" dirty="0">
                <a:solidFill>
                  <a:schemeClr val="tx2"/>
                </a:solidFill>
                <a:cs typeface="+mn-cs"/>
              </a:rPr>
              <a:t>, grows slowly.</a:t>
            </a:r>
          </a:p>
          <a:p>
            <a:pPr lvl="2"/>
            <a:r>
              <a:rPr lang="en-US" dirty="0">
                <a:solidFill>
                  <a:schemeClr val="tx2"/>
                </a:solidFill>
                <a:cs typeface="+mn-cs"/>
              </a:rPr>
              <a:t>Systematic symptoms like anorexia and wight loss.</a:t>
            </a:r>
          </a:p>
          <a:p>
            <a:pPr lvl="2"/>
            <a:r>
              <a:rPr lang="en-GB" dirty="0">
                <a:solidFill>
                  <a:schemeClr val="tx2"/>
                </a:solidFill>
              </a:rPr>
              <a:t>The patient may have symptoms of a primary lesion such as sore throat or hoarseness of the voice.</a:t>
            </a:r>
          </a:p>
          <a:p>
            <a:r>
              <a:rPr lang="en-US" dirty="0">
                <a:solidFill>
                  <a:schemeClr val="accent1"/>
                </a:solidFill>
              </a:rPr>
              <a:t>Examination</a:t>
            </a:r>
            <a:endParaRPr lang="en-GB" dirty="0">
              <a:solidFill>
                <a:schemeClr val="accent1"/>
              </a:solidFill>
            </a:endParaRPr>
          </a:p>
          <a:p>
            <a:pPr lvl="1"/>
            <a:r>
              <a:rPr lang="en-GB" dirty="0">
                <a:solidFill>
                  <a:schemeClr val="tx2"/>
                </a:solidFill>
                <a:cs typeface="+mn-cs"/>
              </a:rPr>
              <a:t>Usually not tender.</a:t>
            </a:r>
          </a:p>
          <a:p>
            <a:pPr lvl="1"/>
            <a:r>
              <a:rPr lang="en-US" dirty="0">
                <a:solidFill>
                  <a:schemeClr val="tx2"/>
                </a:solidFill>
                <a:cs typeface="+mn-cs"/>
              </a:rPr>
              <a:t>usually hard, often stony hard.</a:t>
            </a:r>
            <a:r>
              <a:rPr lang="en-GB" dirty="0">
                <a:cs typeface="+mn-cs"/>
              </a:rPr>
              <a:t>	</a:t>
            </a:r>
          </a:p>
          <a:p>
            <a:r>
              <a:rPr lang="en-GB" sz="2200" dirty="0">
                <a:solidFill>
                  <a:schemeClr val="tx2"/>
                </a:solidFill>
                <a:cs typeface="+mn-cs"/>
              </a:rPr>
              <a:t>For investigation </a:t>
            </a:r>
            <a:r>
              <a:rPr lang="en-GB" sz="2200" dirty="0">
                <a:solidFill>
                  <a:schemeClr val="accent1"/>
                </a:solidFill>
                <a:cs typeface="+mn-cs"/>
              </a:rPr>
              <a:t>biopsy</a:t>
            </a:r>
            <a:r>
              <a:rPr lang="en-GB" sz="2200" dirty="0">
                <a:cs typeface="+mn-cs"/>
              </a:rPr>
              <a:t> </a:t>
            </a:r>
            <a:r>
              <a:rPr lang="en-GB" sz="2200" dirty="0">
                <a:solidFill>
                  <a:schemeClr val="tx2"/>
                </a:solidFill>
                <a:cs typeface="+mn-cs"/>
              </a:rPr>
              <a:t>is needed.</a:t>
            </a:r>
            <a:endParaRPr lang="en-GB" sz="2200" dirty="0">
              <a:solidFill>
                <a:schemeClr val="tx2"/>
              </a:solidFill>
            </a:endParaRPr>
          </a:p>
          <a:p>
            <a:r>
              <a:rPr lang="en-GB" dirty="0">
                <a:solidFill>
                  <a:schemeClr val="accent1"/>
                </a:solidFill>
              </a:rPr>
              <a:t>Treatment </a:t>
            </a:r>
            <a:r>
              <a:rPr lang="en-GB" dirty="0">
                <a:solidFill>
                  <a:schemeClr val="tx2"/>
                </a:solidFill>
              </a:rPr>
              <a:t>requires resection.</a:t>
            </a:r>
            <a:endParaRPr lang="en-US" dirty="0">
              <a:solidFill>
                <a:schemeClr val="tx2"/>
              </a:solidFill>
            </a:endParaRPr>
          </a:p>
        </p:txBody>
      </p:sp>
    </p:spTree>
    <p:extLst>
      <p:ext uri="{BB962C8B-B14F-4D97-AF65-F5344CB8AC3E}">
        <p14:creationId xmlns:p14="http://schemas.microsoft.com/office/powerpoint/2010/main" val="48550238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4BC99CB9-DDAD-44A2-8A1C-E3AF4E72DF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64053CBF-3932-45FF-8285-EE5146085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6" name="Group 25">
            <a:extLst>
              <a:ext uri="{FF2B5EF4-FFF2-40B4-BE49-F238E27FC236}">
                <a16:creationId xmlns:a16="http://schemas.microsoft.com/office/drawing/2014/main" id="{2E751C04-BEA6-446B-A678-9C74819EBD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8167"/>
            <a:ext cx="4834070" cy="2488150"/>
            <a:chOff x="6867015" y="-1"/>
            <a:chExt cx="5324985" cy="3251912"/>
          </a:xfrm>
          <a:solidFill>
            <a:schemeClr val="bg1">
              <a:alpha val="30000"/>
            </a:schemeClr>
          </a:solidFill>
        </p:grpSpPr>
        <p:sp>
          <p:nvSpPr>
            <p:cNvPr id="27" name="Freeform: Shape 26">
              <a:extLst>
                <a:ext uri="{FF2B5EF4-FFF2-40B4-BE49-F238E27FC236}">
                  <a16:creationId xmlns:a16="http://schemas.microsoft.com/office/drawing/2014/main" id="{2625A013-D9BE-43C4-AF21-6F2B003EFB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F7875715-EC2E-457F-851D-F6C817685F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F7E41CC6-0C83-40EE-80BB-79394D9E9B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00603498-5DFE-4D26-BFB5-C9269C9BD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CD3B4458-7C67-48BC-810F-310EFE43041F}"/>
              </a:ext>
            </a:extLst>
          </p:cNvPr>
          <p:cNvSpPr>
            <a:spLocks noGrp="1"/>
          </p:cNvSpPr>
          <p:nvPr>
            <p:ph type="title"/>
          </p:nvPr>
        </p:nvSpPr>
        <p:spPr>
          <a:xfrm>
            <a:off x="2524148" y="1763022"/>
            <a:ext cx="6928876" cy="3396601"/>
          </a:xfrm>
        </p:spPr>
        <p:txBody>
          <a:bodyPr vert="horz" lIns="91440" tIns="45720" rIns="91440" bIns="45720" rtlCol="0" anchor="ctr">
            <a:noAutofit/>
          </a:bodyPr>
          <a:lstStyle/>
          <a:p>
            <a:pPr algn="ctr"/>
            <a:r>
              <a:rPr lang="en-US" sz="6600" b="1" i="1" dirty="0">
                <a:solidFill>
                  <a:schemeClr val="tx2"/>
                </a:solidFill>
              </a:rPr>
              <a:t>Thank you</a:t>
            </a:r>
            <a:endParaRPr lang="en-US" sz="6600" b="1" i="1" kern="1200" dirty="0">
              <a:solidFill>
                <a:schemeClr val="tx2"/>
              </a:solidFill>
              <a:latin typeface="+mj-lt"/>
              <a:ea typeface="+mj-ea"/>
              <a:cs typeface="+mj-cs"/>
            </a:endParaRPr>
          </a:p>
        </p:txBody>
      </p:sp>
      <p:grpSp>
        <p:nvGrpSpPr>
          <p:cNvPr id="32" name="Group 31">
            <a:extLst>
              <a:ext uri="{FF2B5EF4-FFF2-40B4-BE49-F238E27FC236}">
                <a16:creationId xmlns:a16="http://schemas.microsoft.com/office/drawing/2014/main" id="{B63ACBA3-DEFD-4C6D-BBA0-64468FA99C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33" name="Freeform: Shape 32">
              <a:extLst>
                <a:ext uri="{FF2B5EF4-FFF2-40B4-BE49-F238E27FC236}">
                  <a16:creationId xmlns:a16="http://schemas.microsoft.com/office/drawing/2014/main" id="{62F7819D-2B89-4D80-A1C3-8B318116BA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B7065990-2350-41B3-858B-20EF8744F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58DA7EC7-CAA0-4665-AA29-BFBA806ECA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B1132A14-489F-4CED-B626-2A1711C987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63611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1ADF1-A037-4238-9F61-7E3DF0C8A081}"/>
              </a:ext>
            </a:extLst>
          </p:cNvPr>
          <p:cNvSpPr>
            <a:spLocks noGrp="1"/>
          </p:cNvSpPr>
          <p:nvPr>
            <p:ph type="title"/>
          </p:nvPr>
        </p:nvSpPr>
        <p:spPr>
          <a:xfrm>
            <a:off x="996067" y="237649"/>
            <a:ext cx="9404723" cy="743904"/>
          </a:xfrm>
        </p:spPr>
        <p:txBody>
          <a:bodyPr/>
          <a:lstStyle/>
          <a:p>
            <a:pPr algn="ctr"/>
            <a:r>
              <a:rPr lang="en-US" b="1" dirty="0">
                <a:solidFill>
                  <a:schemeClr val="accent4"/>
                </a:solidFill>
                <a:latin typeface="+mn-lt"/>
              </a:rPr>
              <a:t>POSTERIOR TRIANGLE</a:t>
            </a:r>
          </a:p>
        </p:txBody>
      </p:sp>
      <p:sp>
        <p:nvSpPr>
          <p:cNvPr id="3" name="Content Placeholder 2">
            <a:extLst>
              <a:ext uri="{FF2B5EF4-FFF2-40B4-BE49-F238E27FC236}">
                <a16:creationId xmlns:a16="http://schemas.microsoft.com/office/drawing/2014/main" id="{62605BB7-1E16-45E9-B530-23C894B3CB49}"/>
              </a:ext>
            </a:extLst>
          </p:cNvPr>
          <p:cNvSpPr>
            <a:spLocks noGrp="1"/>
          </p:cNvSpPr>
          <p:nvPr>
            <p:ph idx="1"/>
          </p:nvPr>
        </p:nvSpPr>
        <p:spPr>
          <a:xfrm>
            <a:off x="120579" y="2141945"/>
            <a:ext cx="4502603" cy="5164666"/>
          </a:xfrm>
        </p:spPr>
        <p:txBody>
          <a:bodyPr/>
          <a:lstStyle/>
          <a:p>
            <a:pPr marL="0" indent="0">
              <a:buNone/>
            </a:pPr>
            <a:endParaRPr lang="en-US" dirty="0"/>
          </a:p>
          <a:p>
            <a:pPr marL="457200" indent="-457200">
              <a:buAutoNum type="arabicParenR"/>
            </a:pPr>
            <a:r>
              <a:rPr lang="en-US" sz="2400" b="1" cap="none" spc="0" dirty="0">
                <a:ln w="0"/>
                <a:solidFill>
                  <a:srgbClr val="C8615B"/>
                </a:solidFill>
              </a:rPr>
              <a:t>Occipital</a:t>
            </a:r>
            <a:r>
              <a:rPr lang="en-US" sz="2400" b="1" cap="none" spc="0" dirty="0">
                <a:ln w="0"/>
                <a:solidFill>
                  <a:srgbClr val="E94837"/>
                </a:solidFill>
              </a:rPr>
              <a:t> Triangle.</a:t>
            </a:r>
          </a:p>
          <a:p>
            <a:pPr marL="457200" indent="-457200">
              <a:buAutoNum type="arabicParenR"/>
            </a:pPr>
            <a:r>
              <a:rPr lang="en-US" sz="2400" b="1" dirty="0">
                <a:ln w="0"/>
                <a:solidFill>
                  <a:srgbClr val="00B0F0"/>
                </a:solidFill>
              </a:rPr>
              <a:t>Subclavian </a:t>
            </a:r>
            <a:r>
              <a:rPr lang="en-US" sz="2400" b="1" dirty="0">
                <a:ln w="0"/>
                <a:solidFill>
                  <a:srgbClr val="3BB4E3"/>
                </a:solidFill>
              </a:rPr>
              <a:t>Triangle</a:t>
            </a:r>
            <a:endParaRPr lang="en-US" sz="2400" b="1" cap="none" spc="0" dirty="0">
              <a:ln w="0"/>
              <a:solidFill>
                <a:srgbClr val="3BB4E3"/>
              </a:solidFill>
            </a:endParaRPr>
          </a:p>
        </p:txBody>
      </p:sp>
      <p:pic>
        <p:nvPicPr>
          <p:cNvPr id="4" name="Picture 3">
            <a:extLst>
              <a:ext uri="{FF2B5EF4-FFF2-40B4-BE49-F238E27FC236}">
                <a16:creationId xmlns:a16="http://schemas.microsoft.com/office/drawing/2014/main" id="{47DDF0F4-136F-4C2D-AAB0-BCE2B1766B1D}"/>
              </a:ext>
            </a:extLst>
          </p:cNvPr>
          <p:cNvPicPr>
            <a:picLocks noChangeAspect="1"/>
          </p:cNvPicPr>
          <p:nvPr/>
        </p:nvPicPr>
        <p:blipFill>
          <a:blip r:embed="rId2"/>
          <a:stretch>
            <a:fillRect/>
          </a:stretch>
        </p:blipFill>
        <p:spPr>
          <a:xfrm>
            <a:off x="5764904" y="2141945"/>
            <a:ext cx="6427096" cy="4656402"/>
          </a:xfrm>
          <a:prstGeom prst="rect">
            <a:avLst/>
          </a:prstGeom>
        </p:spPr>
      </p:pic>
      <p:sp>
        <p:nvSpPr>
          <p:cNvPr id="5" name="TextBox 4">
            <a:extLst>
              <a:ext uri="{FF2B5EF4-FFF2-40B4-BE49-F238E27FC236}">
                <a16:creationId xmlns:a16="http://schemas.microsoft.com/office/drawing/2014/main" id="{B7CCA351-D1ED-4F36-BF8C-F4CBFBA2E161}"/>
              </a:ext>
            </a:extLst>
          </p:cNvPr>
          <p:cNvSpPr txBox="1"/>
          <p:nvPr/>
        </p:nvSpPr>
        <p:spPr>
          <a:xfrm>
            <a:off x="0" y="992822"/>
            <a:ext cx="11381742" cy="954107"/>
          </a:xfrm>
          <a:prstGeom prst="rect">
            <a:avLst/>
          </a:prstGeom>
          <a:noFill/>
        </p:spPr>
        <p:txBody>
          <a:bodyPr wrap="square" rtlCol="0">
            <a:spAutoFit/>
          </a:bodyPr>
          <a:lstStyle/>
          <a:p>
            <a:r>
              <a:rPr lang="en-US" sz="2800" b="1" dirty="0">
                <a:solidFill>
                  <a:schemeClr val="tx2"/>
                </a:solidFill>
              </a:rPr>
              <a:t>The posterior triangle is subdivided by the inferior belly of </a:t>
            </a:r>
            <a:r>
              <a:rPr lang="en-US" sz="2800" b="1" dirty="0">
                <a:solidFill>
                  <a:schemeClr val="accent2"/>
                </a:solidFill>
              </a:rPr>
              <a:t>Omohyoid muscle </a:t>
            </a:r>
            <a:r>
              <a:rPr lang="en-US" sz="2800" b="1" dirty="0">
                <a:solidFill>
                  <a:schemeClr val="tx2"/>
                </a:solidFill>
              </a:rPr>
              <a:t>into two triangles:</a:t>
            </a:r>
          </a:p>
        </p:txBody>
      </p:sp>
    </p:spTree>
    <p:extLst>
      <p:ext uri="{BB962C8B-B14F-4D97-AF65-F5344CB8AC3E}">
        <p14:creationId xmlns:p14="http://schemas.microsoft.com/office/powerpoint/2010/main" val="35340264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1490</TotalTime>
  <Words>5051</Words>
  <Application>Microsoft Office PowerPoint</Application>
  <PresentationFormat>Widescreen</PresentationFormat>
  <Paragraphs>558</Paragraphs>
  <Slides>85</Slides>
  <Notes>0</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85</vt:i4>
      </vt:variant>
    </vt:vector>
  </HeadingPairs>
  <TitlesOfParts>
    <vt:vector size="92" baseType="lpstr">
      <vt:lpstr>-apple-system</vt:lpstr>
      <vt:lpstr>Arial</vt:lpstr>
      <vt:lpstr>Calibri</vt:lpstr>
      <vt:lpstr>Calibri Light</vt:lpstr>
      <vt:lpstr>Quattrocento</vt:lpstr>
      <vt:lpstr>Tw Cen MT</vt:lpstr>
      <vt:lpstr>Office Theme</vt:lpstr>
      <vt:lpstr>CERVICAL LUMPS</vt:lpstr>
      <vt:lpstr>Approach</vt:lpstr>
      <vt:lpstr>APPROACH TO CERVICAL LUMPS</vt:lpstr>
      <vt:lpstr>MIDLINE AND LATERAL LUMPS</vt:lpstr>
      <vt:lpstr>MIDLINE AND LATERAL LUMPS</vt:lpstr>
      <vt:lpstr>THE TRIANGLES OF THE NECK</vt:lpstr>
      <vt:lpstr>THE TRIANGLES OF THE NECK</vt:lpstr>
      <vt:lpstr>ANTERIOR TRIANGLE</vt:lpstr>
      <vt:lpstr>POSTERIOR TRIANGLE</vt:lpstr>
      <vt:lpstr>ANTERIOR TRIANGLE SUBDIVISIONS</vt:lpstr>
      <vt:lpstr>ANTERIOR TRIANGLE SUBDIVISIONS</vt:lpstr>
      <vt:lpstr>ANTERIOR TRIANGLE SUBDIVISIONS</vt:lpstr>
      <vt:lpstr>ANTERIOR TRIANGLE SUBDIVISIONS</vt:lpstr>
      <vt:lpstr>POSTERIOR TRIANGLE SUBDIVISIONS</vt:lpstr>
      <vt:lpstr>POSTERIOR TRIANGLE SUBDIVISIONS</vt:lpstr>
      <vt:lpstr>SUMMARY OF THE NECK TRIANGLES</vt:lpstr>
      <vt:lpstr>LYMPH NODES</vt:lpstr>
      <vt:lpstr>PowerPoint Presentation</vt:lpstr>
      <vt:lpstr>PowerPoint Presentation</vt:lpstr>
      <vt:lpstr>History</vt:lpstr>
      <vt:lpstr>PowerPoint Presentation</vt:lpstr>
      <vt:lpstr>PowerPoint Presentation</vt:lpstr>
      <vt:lpstr>PowerPoint Presentation</vt:lpstr>
      <vt:lpstr>PowerPoint Presentation</vt:lpstr>
      <vt:lpstr>EXAMINATION</vt:lpstr>
      <vt:lpstr>PowerPoint Presentation</vt:lpstr>
      <vt:lpstr>PowerPoint Presentation</vt:lpstr>
      <vt:lpstr>PowerPoint Presentation</vt:lpstr>
      <vt:lpstr>PowerPoint Presentation</vt:lpstr>
      <vt:lpstr>PowerPoint Presentation</vt:lpstr>
      <vt:lpstr>This is a video concluding the neck examination</vt:lpstr>
      <vt:lpstr>INVESTIGATIONS</vt:lpstr>
      <vt:lpstr>PowerPoint Presentation</vt:lpstr>
      <vt:lpstr>Midline neck lumps</vt:lpstr>
      <vt:lpstr>Thyroglossal cyst</vt:lpstr>
      <vt:lpstr>Thyroglossal cyst (overview)</vt:lpstr>
      <vt:lpstr>Embryology of thyroglossal duct cyst </vt:lpstr>
      <vt:lpstr>Location of thyroglossal duct cyst </vt:lpstr>
      <vt:lpstr>Clinical features </vt:lpstr>
      <vt:lpstr>Complications of thyroglossal duct cyst</vt:lpstr>
      <vt:lpstr>Thyroglossal cyst examination</vt:lpstr>
      <vt:lpstr>Investigations</vt:lpstr>
      <vt:lpstr> Imaging  </vt:lpstr>
      <vt:lpstr>Imaging </vt:lpstr>
      <vt:lpstr>Differential diagnosis </vt:lpstr>
      <vt:lpstr>Treatment </vt:lpstr>
      <vt:lpstr>A video illustrating the sistrunk procedure.</vt:lpstr>
      <vt:lpstr>plunging Ranula </vt:lpstr>
      <vt:lpstr>Ranula</vt:lpstr>
      <vt:lpstr>Ranula</vt:lpstr>
      <vt:lpstr>Clinical features</vt:lpstr>
      <vt:lpstr>Investigations</vt:lpstr>
      <vt:lpstr>PowerPoint Presentation</vt:lpstr>
      <vt:lpstr>Treatment </vt:lpstr>
      <vt:lpstr>Dermoid cyst in the head and neck </vt:lpstr>
      <vt:lpstr>Dermoid cyst </vt:lpstr>
      <vt:lpstr>Dermoid cyst </vt:lpstr>
      <vt:lpstr>Investigations</vt:lpstr>
      <vt:lpstr>Imaging</vt:lpstr>
      <vt:lpstr>Imaging </vt:lpstr>
      <vt:lpstr>Treatment</vt:lpstr>
      <vt:lpstr>Lateral Neck Lumps</vt:lpstr>
      <vt:lpstr>Branchial Cleft Cyst</vt:lpstr>
      <vt:lpstr>Branchial Cleft Cyst</vt:lpstr>
      <vt:lpstr>Embryology </vt:lpstr>
      <vt:lpstr>Count.</vt:lpstr>
      <vt:lpstr>History </vt:lpstr>
      <vt:lpstr>Physical examination </vt:lpstr>
      <vt:lpstr>Investigation</vt:lpstr>
      <vt:lpstr>Treatment</vt:lpstr>
      <vt:lpstr>Lymphadenopathy</vt:lpstr>
      <vt:lpstr>Lymphadenopathy</vt:lpstr>
      <vt:lpstr>Nonspecific Lymphadenopathy </vt:lpstr>
      <vt:lpstr>Tuberculous lymphadenitis</vt:lpstr>
      <vt:lpstr>Count.</vt:lpstr>
      <vt:lpstr>PowerPoint Presentation</vt:lpstr>
      <vt:lpstr>PowerPoint Presentation</vt:lpstr>
      <vt:lpstr>PowerPoint Presentation</vt:lpstr>
      <vt:lpstr>Investigation</vt:lpstr>
      <vt:lpstr>Treatment</vt:lpstr>
      <vt:lpstr>Malignant lymphoma</vt:lpstr>
      <vt:lpstr>Physical examination</vt:lpstr>
      <vt:lpstr>Metastatic Tumors </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CERVICAL LUMPS</dc:title>
  <dc:creator>ايه السرخي</dc:creator>
  <cp:lastModifiedBy>AHMAD AHMAD</cp:lastModifiedBy>
  <cp:revision>58</cp:revision>
  <dcterms:created xsi:type="dcterms:W3CDTF">2021-02-15T17:36:43Z</dcterms:created>
  <dcterms:modified xsi:type="dcterms:W3CDTF">2021-02-22T14:47:40Z</dcterms:modified>
</cp:coreProperties>
</file>