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viewProps" Target="view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tableStyles" Target="tableStyle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2F0A8-FF8C-4B5A-882A-E2FAF6BA7546}" type="datetimeFigureOut">
              <a:rPr lang="en-MY" smtClean="0"/>
              <a:t>2/12/2020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4D28C-9D58-4A1F-8D97-8E8C9CDD79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37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618226C-CD3B-4F8A-8A2B-0CB5C22086AA}" type="slidenum">
              <a:rPr lang="en-US" altLang="en-US" smtClean="0">
                <a:latin typeface="Arial" charset="0"/>
              </a:rPr>
              <a:pPr eaLnBrk="1" hangingPunct="1"/>
              <a:t>18</a:t>
            </a:fld>
            <a:endParaRPr lang="en-US" altLang="en-US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D67-31EB-4518-BF92-A9B0822D4B29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872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52BA-9515-41CC-A42F-452D37E79B85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066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D5F9-D415-451D-857D-9C68A30024D4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46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EDD3-CF61-4ADA-83BF-21AA77A44D6B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19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D4DB-7946-4706-B971-7027973E7361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745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A7428-4F99-4DFF-87C5-A4EEF6EC242F}" type="datetime1">
              <a:rPr lang="en-MY" smtClean="0"/>
              <a:t>2/12/2020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524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6F20-C2CA-4137-A4DD-232CD7D4F33F}" type="datetime1">
              <a:rPr lang="en-MY" smtClean="0"/>
              <a:t>2/12/2020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652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9311-C718-4A96-9D63-8A126C771DED}" type="datetime1">
              <a:rPr lang="en-MY" smtClean="0"/>
              <a:t>2/12/2020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7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2/12/2020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278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AC61-152F-4770-A9C3-C0E1E977C41C}" type="datetime1">
              <a:rPr lang="en-MY" smtClean="0"/>
              <a:t>2/12/2020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744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F99-026C-4A35-9D36-FBCCF13CD458}" type="datetime1">
              <a:rPr lang="en-MY" smtClean="0"/>
              <a:t>2/12/2020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704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890A-69BD-41EA-8E7A-56F9ACDC088B}" type="datetime1">
              <a:rPr lang="en-MY" smtClean="0"/>
              <a:t>2/12/2020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5670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187624" y="2936190"/>
            <a:ext cx="74944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/>
              <a:t>Epidemiological and Research  Studies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4031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49" y="1073773"/>
            <a:ext cx="2384124" cy="172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27170" y="522630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B06633D-6B96-4327-A209-0B8F788A483E}" type="slidenum">
              <a:rPr lang="ar-SA" smtClean="0"/>
              <a:pPr eaLnBrk="1" hangingPunct="1"/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12259" y="4005064"/>
            <a:ext cx="697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II</a:t>
            </a:r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655875" y="188640"/>
            <a:ext cx="6912768" cy="1151409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+mj-lt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10-CC21-456F-9BCF-01F7BC8536DB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2125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-108520" y="670144"/>
            <a:ext cx="92519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particular problem inherent in CCS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the selection 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 comparable control group.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Controls are used to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estimate the prevalence of exposure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the population which gave rise to the cases.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Therefore,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to minimize bias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ideal control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group would comprise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random sample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that gave rise to the cases. </a:t>
            </a: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However, this is not always possible in practice.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The goal is to select individuals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whom the distribution of exposure status would be the same as that of the cases in </a:t>
            </a:r>
            <a:r>
              <a:rPr lang="en-US" sz="20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the absence of an exposure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disease association. </a:t>
            </a:r>
          </a:p>
        </p:txBody>
      </p:sp>
      <p:sp>
        <p:nvSpPr>
          <p:cNvPr id="47107" name="Rectangle 1"/>
          <p:cNvSpPr>
            <a:spLocks noChangeArrowheads="1"/>
          </p:cNvSpPr>
          <p:nvPr/>
        </p:nvSpPr>
        <p:spPr bwMode="auto">
          <a:xfrm>
            <a:off x="3851920" y="23813"/>
            <a:ext cx="302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Cont. …case-control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0718" y="-66064"/>
            <a:ext cx="2414537" cy="86177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92758" y="208479"/>
            <a:ext cx="345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Selection of controls</a:t>
            </a:r>
            <a:endParaRPr lang="en-MY" sz="2400" dirty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71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DCA01E2-5208-43E3-AFA8-EDEFC59C9C9D}" type="slidenum">
              <a:rPr lang="ar-SA" smtClean="0"/>
              <a:pPr eaLnBrk="1" hangingPunct="1"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9512" y="3717132"/>
            <a:ext cx="879172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source of controls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dependent on the source of cases.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CCS where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are hospital based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it is common 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to recruit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hospital population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However, the choice of controls from a hospital setting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not include individuals with an outcome related to the exposure(s) being studied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9" name="Picture 6" descr="https://www.healthknowledge.org.uk/sites/default/files/documents/elearning/healthinformation/populationhp/healthactivityd/hospit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193" y="3717032"/>
            <a:ext cx="100806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19064" y="5685054"/>
            <a:ext cx="842493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Garamond" pitchFamily="18" charset="0"/>
                <a:cs typeface="Times New Roman" pitchFamily="18" charset="0"/>
              </a:rPr>
              <a:t>For example, </a:t>
            </a:r>
            <a:r>
              <a:rPr lang="en-US" sz="1600" b="1" i="1" dirty="0">
                <a:latin typeface="Garamond" pitchFamily="18" charset="0"/>
                <a:cs typeface="Times New Roman" pitchFamily="18" charset="0"/>
              </a:rPr>
              <a:t>in a case-control study of the association between smoking and lung   cancer the inclusion of controls being treated for a condition related to smoking (e.g. chronic bronchitis) may result in an underestimate of the strength of the association between exposure (smoking) and outcome</a:t>
            </a:r>
            <a:r>
              <a:rPr lang="en-US" b="1" dirty="0">
                <a:latin typeface="Garamond" pitchFamily="18" charset="0"/>
                <a:cs typeface="Times New Roman" pitchFamily="18" charset="0"/>
              </a:rPr>
              <a:t>. </a:t>
            </a:r>
            <a:endParaRPr lang="en-MY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0E02-77A6-4DBB-B19F-B450E5B46932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4075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107950" y="692696"/>
            <a:ext cx="903605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Recruiting more than one control per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case may improve the statistical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power of the study,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though including more than 4 controls per case is generally considered to be no more efficient.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Rectangle 1"/>
          <p:cNvSpPr>
            <a:spLocks noChangeArrowheads="1"/>
          </p:cNvSpPr>
          <p:nvPr/>
        </p:nvSpPr>
        <p:spPr bwMode="auto">
          <a:xfrm>
            <a:off x="214666" y="335669"/>
            <a:ext cx="47521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 .. Selection of controls</a:t>
            </a:r>
            <a:endParaRPr lang="en-MY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7455" y="-99392"/>
            <a:ext cx="2486545" cy="86177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7" name="Rectangle 1"/>
          <p:cNvSpPr>
            <a:spLocks noChangeArrowheads="1"/>
          </p:cNvSpPr>
          <p:nvPr/>
        </p:nvSpPr>
        <p:spPr bwMode="auto">
          <a:xfrm>
            <a:off x="161130" y="2060848"/>
            <a:ext cx="89296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the exposures of controls should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similar accuracy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to those of the cases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7450BBB-38E2-442D-B273-9415F89909FB}" type="slidenum">
              <a:rPr lang="ar-SA" smtClean="0"/>
              <a:pPr eaLnBrk="1" hangingPunct="1"/>
              <a:t>11</a:t>
            </a:fld>
            <a:endParaRPr lang="en-US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0484" y="61480"/>
            <a:ext cx="302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Cont. …case-control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16305" y="2780928"/>
            <a:ext cx="85693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exposure status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Exposure status is measured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to assess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of exposure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each individual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for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the period of time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prior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 the onset of the disease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condition under investigation when the exposure would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acted as a causal factor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that in CCS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 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 established after the development of disease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as a result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prone to both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observer bias.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403648" y="5838492"/>
            <a:ext cx="7596336" cy="769441"/>
          </a:xfrm>
          <a:prstGeom prst="rect">
            <a:avLst/>
          </a:prstGeom>
          <a:noFill/>
          <a:ln w="25400" cmpd="tri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procedures used for the collection of exposure data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should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same for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CD57-89D7-41CE-BEAF-19D3C18B9C15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541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7218285" y="-53976"/>
            <a:ext cx="1945009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1187450" y="188913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Common sources of bias in CCS 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34925" y="782638"/>
            <a:ext cx="9145588" cy="777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Due to 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retrospective nature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CCS, 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particularly susceptible to the effects of bias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, which may be introduced as a result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of;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 poor study design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during the collection of exposure and outcome data</a:t>
            </a:r>
            <a:r>
              <a:rPr lang="en-US" sz="22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the disease and exposure have already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occurred at the outset of a </a:t>
            </a: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CCS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there may be </a:t>
            </a:r>
            <a:r>
              <a:rPr lang="en-US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differential reporting o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f exposure information 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 cases and controls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based on their disease status. For example,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cases and controls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 may recall past </a:t>
            </a:r>
            <a:r>
              <a:rPr lang="en-US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 differently </a:t>
            </a:r>
            <a:r>
              <a:rPr lang="en-US" sz="2100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recall bias).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Similarly, 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the recording of exposure information may vary </a:t>
            </a:r>
            <a:r>
              <a:rPr lang="en-US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depending on the investigator's knowledge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of an individual's disease status </a:t>
            </a:r>
            <a:r>
              <a:rPr lang="en-US" sz="2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interviewer/observer bias</a:t>
            </a: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Therefore,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conduct of the study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must be </a:t>
            </a:r>
          </a:p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carefully considered,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 there are limited options for the control of  bias during the analysis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610475" y="6308725"/>
            <a:ext cx="1354138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22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E8FF7B9-C8C6-4C62-80F7-B2A1A2C97A29}" type="slidenum">
              <a:rPr lang="ar-SA" smtClean="0"/>
              <a:pPr eaLnBrk="1" hangingPunct="1"/>
              <a:t>12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9AD-AE2B-4BB0-8738-11F6E58B300A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50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22FA770-854F-4BED-8C33-74B0C943FF90}" type="slidenum">
              <a:rPr lang="ar-SA" smtClean="0"/>
              <a:pPr eaLnBrk="1" hangingPunct="1"/>
              <a:t>13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188913"/>
            <a:ext cx="9144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Selection bias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 CCS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Selection bias is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particular problem inherent in case-control studies, where it gives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rise to non-comparability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between cases and controls. </a:t>
            </a:r>
          </a:p>
          <a:p>
            <a:pPr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Selection bias in CCS may occur when: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‘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cases (or controls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) are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included in (or excluded from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) a study because of </a:t>
            </a:r>
            <a:r>
              <a:rPr lang="en-US" sz="2800" b="1" dirty="0">
                <a:solidFill>
                  <a:srgbClr val="660066"/>
                </a:solidFill>
                <a:latin typeface="Garamond" pitchFamily="18" charset="0"/>
                <a:cs typeface="Times New Roman" pitchFamily="18" charset="0"/>
              </a:rPr>
              <a:t>some characteristic they exhibit which is related to exposure to the risk factor </a:t>
            </a:r>
            <a:r>
              <a:rPr lang="en-US" sz="2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 evaluation' .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selection bias may be minimized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selecting controls from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than one source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84DF-5271-4B77-AEB5-A665E85CF84F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0675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560654"/>
            <a:ext cx="70786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odds ratio (OR) is used 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CCS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estimate the strength of the association between exposure and outcome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eaLnBrk="0" hangingPunct="0">
              <a:defRPr/>
            </a:pPr>
            <a:r>
              <a:rPr lang="en-US" sz="14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it is </a:t>
            </a:r>
            <a:r>
              <a:rPr lang="en-US" sz="1400" b="1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not possible to estimate the incidence </a:t>
            </a:r>
            <a:r>
              <a:rPr lang="en-US" sz="14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of disease from a CCS </a:t>
            </a:r>
          </a:p>
        </p:txBody>
      </p:sp>
      <p:pic>
        <p:nvPicPr>
          <p:cNvPr id="54275" name="Picture 9" descr="Description: https://www.healthknowledge.org.uk/sites/default/files/documents/elearning/epidemiologyp/isdcrossss/tabl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7" y="2795483"/>
            <a:ext cx="4247454" cy="2649741"/>
          </a:xfrm>
          <a:prstGeom prst="rect">
            <a:avLst/>
          </a:prstGeom>
          <a:gradFill rotWithShape="0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1533525" y="-26988"/>
            <a:ext cx="5559425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3. 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case-control studies</a:t>
            </a:r>
            <a:endParaRPr lang="en-MY" sz="2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6840538" y="-100013"/>
            <a:ext cx="2303462" cy="13541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107504" y="2132856"/>
            <a:ext cx="511333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 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a measure of 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odds of disease 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the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exposed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compared to the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odds of disease 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the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unexposed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(controls) 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and is </a:t>
            </a:r>
            <a:r>
              <a:rPr lang="en-US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calculated as</a:t>
            </a:r>
            <a:r>
              <a:rPr lang="en-US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pic>
        <p:nvPicPr>
          <p:cNvPr id="54280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36" y="3717820"/>
            <a:ext cx="25923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42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0174635-5742-49C6-A781-0E62DF71C5A7}" type="slidenum">
              <a:rPr lang="ar-SA" smtClean="0"/>
              <a:pPr eaLnBrk="1" hangingPunct="1"/>
              <a:t>14</a:t>
            </a:fld>
            <a:endParaRPr lang="en-US"/>
          </a:p>
        </p:txBody>
      </p:sp>
      <p:sp>
        <p:nvSpPr>
          <p:cNvPr id="54283" name="Rectangle 3"/>
          <p:cNvSpPr>
            <a:spLocks noChangeArrowheads="1"/>
          </p:cNvSpPr>
          <p:nvPr/>
        </p:nvSpPr>
        <p:spPr bwMode="auto">
          <a:xfrm>
            <a:off x="5113338" y="1341438"/>
            <a:ext cx="3959225" cy="144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which is the ratio of the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odds of exposure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among </a:t>
            </a: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odds of exposure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among the  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4284" name="Rectangle 1"/>
          <p:cNvSpPr>
            <a:spLocks noChangeArrowheads="1"/>
          </p:cNvSpPr>
          <p:nvPr/>
        </p:nvSpPr>
        <p:spPr bwMode="auto">
          <a:xfrm>
            <a:off x="323850" y="4838595"/>
            <a:ext cx="4392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Results of a CCS can be </a:t>
            </a:r>
          </a:p>
          <a:p>
            <a:pPr algn="ctr" eaLnBrk="0" hangingPunct="0"/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     presented </a:t>
            </a:r>
            <a:r>
              <a:rPr lang="en-US" sz="2400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 in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a 2x2 table</a:t>
            </a:r>
            <a:endParaRPr lang="en-MY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BDB3-0B58-43C0-B168-1D16471FB568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58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C7F44E7-61DA-4929-95AA-DA3B4A3D1643}" type="slidenum">
              <a:rPr lang="ar-SA" smtClean="0"/>
              <a:pPr eaLnBrk="1" hangingPunct="1"/>
              <a:t>15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5888" y="2232025"/>
          <a:ext cx="8712200" cy="250031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74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357">
                <a:tc gridSpan="2"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/>
                        <a:t>Case (diseases)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/>
                        <a:t> control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/>
                        <a:t>Total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57">
                <a:tc gridSpan="2">
                  <a:txBody>
                    <a:bodyPr/>
                    <a:lstStyle/>
                    <a:p>
                      <a:r>
                        <a:rPr lang="en-MY" sz="2800" dirty="0"/>
                        <a:t>Exposed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a+b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57">
                <a:tc gridSpan="2">
                  <a:txBody>
                    <a:bodyPr/>
                    <a:lstStyle/>
                    <a:p>
                      <a:r>
                        <a:rPr lang="en-MY" sz="2800" dirty="0"/>
                        <a:t> Unexposed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c+d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800" dirty="0"/>
                        <a:t>Total </a:t>
                      </a:r>
                    </a:p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a+c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b+d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324" name="Rectangle 3"/>
          <p:cNvSpPr>
            <a:spLocks noChangeArrowheads="1"/>
          </p:cNvSpPr>
          <p:nvPr/>
        </p:nvSpPr>
        <p:spPr bwMode="auto">
          <a:xfrm>
            <a:off x="683568" y="0"/>
            <a:ext cx="555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3.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case-control studies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25" name="Rectangle 5"/>
          <p:cNvSpPr>
            <a:spLocks noChangeArrowheads="1"/>
          </p:cNvSpPr>
          <p:nvPr/>
        </p:nvSpPr>
        <p:spPr bwMode="auto">
          <a:xfrm>
            <a:off x="6840538" y="-34925"/>
            <a:ext cx="2303462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basic concepts, of CCS</a:t>
            </a:r>
          </a:p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5326" name="Rectangle 7"/>
          <p:cNvSpPr>
            <a:spLocks noChangeArrowheads="1"/>
          </p:cNvSpPr>
          <p:nvPr/>
        </p:nvSpPr>
        <p:spPr bwMode="auto">
          <a:xfrm>
            <a:off x="115888" y="1744663"/>
            <a:ext cx="902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Results of a case-control study can be presented in a </a:t>
            </a:r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2x2 table 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follow</a:t>
            </a:r>
            <a:endParaRPr lang="en-MY" sz="2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327" name="Rectangle 8"/>
          <p:cNvSpPr>
            <a:spLocks noChangeArrowheads="1"/>
          </p:cNvSpPr>
          <p:nvPr/>
        </p:nvSpPr>
        <p:spPr bwMode="auto">
          <a:xfrm>
            <a:off x="323850" y="473075"/>
            <a:ext cx="77152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ESTIMATES(Odds ratio)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Odds ratio  (OR)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Used in cross sectional, cas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control </a:t>
            </a:r>
          </a:p>
          <a:p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28" name="Rectangle 9"/>
          <p:cNvSpPr>
            <a:spLocks noChangeArrowheads="1"/>
          </p:cNvSpPr>
          <p:nvPr/>
        </p:nvSpPr>
        <p:spPr bwMode="auto">
          <a:xfrm>
            <a:off x="900113" y="4724400"/>
            <a:ext cx="6840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/>
              <a:t>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OR= a/(a+c) ÷ b/(b+d)= a/c ÷ b/d  </a:t>
            </a:r>
            <a:r>
              <a:rPr lang="en-MY" sz="3600" b="1">
                <a:latin typeface="Times New Roman" pitchFamily="18" charset="0"/>
                <a:cs typeface="Times New Roman" pitchFamily="18" charset="0"/>
              </a:rPr>
              <a:t>=ad/bc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400">
                <a:latin typeface="Times New Roman" pitchFamily="18" charset="0"/>
                <a:cs typeface="Times New Roman" pitchFamily="18" charset="0"/>
              </a:rPr>
              <a:t> 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c/(a+c) d/(b+d) </a:t>
            </a:r>
          </a:p>
        </p:txBody>
      </p:sp>
      <p:sp>
        <p:nvSpPr>
          <p:cNvPr id="55329" name="Rectangle 1"/>
          <p:cNvSpPr>
            <a:spLocks noChangeArrowheads="1"/>
          </p:cNvSpPr>
          <p:nvPr/>
        </p:nvSpPr>
        <p:spPr bwMode="auto">
          <a:xfrm>
            <a:off x="4181475" y="5589588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which is the ratio of the </a:t>
            </a:r>
            <a:r>
              <a:rPr 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odds of exposure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among the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cases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odds of exposure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among the 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41F3-C4C8-43DF-AFB0-9B8513906D35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554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316" y="250919"/>
            <a:ext cx="8909049" cy="144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case-control study was  conducted to test the association  between  smoking and cancer of the pancreas of the 100 cases 60 of them were smokers , while  of the  400 controls,  100 were smokers. Calculation of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OR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from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6444593" y="3116867"/>
            <a:ext cx="23041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 =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60 x 300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100 x 40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= 4.5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4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118" y="1697469"/>
            <a:ext cx="3042587" cy="93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1491619" y="-11018"/>
            <a:ext cx="555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</a:t>
            </a:r>
            <a:r>
              <a:rPr lang="en-US" sz="2400" b="1" dirty="0"/>
              <a:t>.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Analysis of case-control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20A7822-28E8-4EE2-85F2-582104FA56AF}" type="slidenum">
              <a:rPr lang="ar-SA" smtClean="0"/>
              <a:pPr eaLnBrk="1" hangingPunct="1"/>
              <a:t>16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88785"/>
              </p:ext>
            </p:extLst>
          </p:nvPr>
        </p:nvGraphicFramePr>
        <p:xfrm>
          <a:off x="320432" y="2649001"/>
          <a:ext cx="5704111" cy="2130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6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9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itchFamily="18" charset="0"/>
                        </a:rPr>
                        <a:t>Exposure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itchFamily="18" charset="0"/>
                        </a:rPr>
                        <a:t> Cases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itchFamily="18" charset="0"/>
                        </a:rPr>
                        <a:t>Control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itchFamily="18" charset="0"/>
                        </a:rPr>
                        <a:t>Total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60   (a)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100</a:t>
                      </a:r>
                      <a:r>
                        <a:rPr lang="en-US" sz="2400" b="1" baseline="0" dirty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>
                          <a:latin typeface="Garamond" pitchFamily="18" charset="0"/>
                        </a:rPr>
                        <a:t>(b)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160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Non 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40  </a:t>
                      </a:r>
                      <a:r>
                        <a:rPr lang="en-US" sz="2400" b="1" baseline="0" dirty="0">
                          <a:latin typeface="Garamond" pitchFamily="18" charset="0"/>
                        </a:rPr>
                        <a:t> </a:t>
                      </a:r>
                      <a:r>
                        <a:rPr lang="en-US" sz="2400" b="1" dirty="0">
                          <a:latin typeface="Garamond" pitchFamily="18" charset="0"/>
                        </a:rPr>
                        <a:t>(c)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300</a:t>
                      </a:r>
                      <a:r>
                        <a:rPr lang="en-US" sz="2400" b="1" baseline="0" dirty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>
                          <a:latin typeface="Garamond" pitchFamily="18" charset="0"/>
                        </a:rPr>
                        <a:t>(d)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340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Total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100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400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Garamond" pitchFamily="18" charset="0"/>
                        </a:rPr>
                        <a:t>500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54" name="Rectangle 2"/>
          <p:cNvSpPr>
            <a:spLocks noChangeArrowheads="1"/>
          </p:cNvSpPr>
          <p:nvPr/>
        </p:nvSpPr>
        <p:spPr bwMode="auto">
          <a:xfrm>
            <a:off x="0" y="2248891"/>
            <a:ext cx="61411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itchFamily="18" charset="0"/>
                <a:cs typeface="Times New Roman" pitchFamily="18" charset="0"/>
              </a:rPr>
              <a:t>Table 1. Hypothetical CCS of smoking and </a:t>
            </a:r>
            <a:r>
              <a:rPr lang="en-US" sz="2000" b="1" dirty="0" err="1">
                <a:latin typeface="Garamond" pitchFamily="18" charset="0"/>
                <a:cs typeface="Times New Roman" pitchFamily="18" charset="0"/>
              </a:rPr>
              <a:t>ca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 pancreas</a:t>
            </a:r>
            <a:endParaRPr lang="en-MY" sz="20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4869160"/>
            <a:ext cx="87258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Garamond" pitchFamily="18" charset="0"/>
              </a:rPr>
              <a:t>The OR </a:t>
            </a:r>
            <a:r>
              <a:rPr lang="en-US" sz="2200" dirty="0">
                <a:latin typeface="Garamond" pitchFamily="18" charset="0"/>
              </a:rPr>
              <a:t>estimates that ,</a:t>
            </a:r>
            <a:r>
              <a:rPr lang="en-US" sz="2200" b="1" dirty="0">
                <a:latin typeface="Garamond" pitchFamily="18" charset="0"/>
              </a:rPr>
              <a:t>smokers </a:t>
            </a:r>
            <a:r>
              <a:rPr lang="en-US" sz="2200" dirty="0">
                <a:latin typeface="Garamond" pitchFamily="18" charset="0"/>
              </a:rPr>
              <a:t>are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4.5 times </a:t>
            </a:r>
            <a:r>
              <a:rPr lang="en-US" sz="2200" b="1" dirty="0">
                <a:latin typeface="Garamond" pitchFamily="18" charset="0"/>
              </a:rPr>
              <a:t>more</a:t>
            </a:r>
            <a:r>
              <a:rPr lang="en-US" sz="2200" dirty="0">
                <a:latin typeface="Garamond" pitchFamily="18" charset="0"/>
              </a:rPr>
              <a:t> </a:t>
            </a:r>
            <a:r>
              <a:rPr lang="en-US" sz="2200" b="1" dirty="0">
                <a:latin typeface="Garamond" pitchFamily="18" charset="0"/>
              </a:rPr>
              <a:t>likely to develop cancer of the pancreas than non-smokers. </a:t>
            </a:r>
          </a:p>
          <a:p>
            <a:r>
              <a:rPr lang="en-US" sz="2200" dirty="0">
                <a:latin typeface="Garamond" pitchFamily="18" charset="0"/>
              </a:rPr>
              <a:t>NB: The odds ratio of smoking and cancer of the pancreas has been performed without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</a:rPr>
              <a:t>adjusting for potential confounders.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44F2-034D-4A13-801D-BD2329562270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180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861" y="759803"/>
            <a:ext cx="9061358" cy="2462213"/>
          </a:xfrm>
          <a:prstGeom prst="rect">
            <a:avLst/>
          </a:prstGeom>
          <a:ln cmpd="thickThin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Strengths</a:t>
            </a:r>
            <a:endParaRPr lang="en-MY" sz="2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 effective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relative to other analytical studies such as cohort studies.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CCS are retrospective, and cases are identified at the beginning of the study; therefore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is no long follow up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(as compared to cohort studies)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Efficien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 for the study 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long latency periods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Efficient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for the study of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 diseases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Good for examining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exposures.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7114187" y="5425"/>
            <a:ext cx="2051372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152525" y="139700"/>
            <a:ext cx="5616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Strengths and weaknesses of CCS</a:t>
            </a:r>
            <a:endParaRPr lang="en-MY" sz="280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83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E2AE580-9195-44E1-9EEE-961EBA421D45}" type="slidenum">
              <a:rPr lang="ar-SA" smtClean="0"/>
              <a:pPr eaLnBrk="1" hangingPunct="1"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3680" y="3501008"/>
            <a:ext cx="8804275" cy="2462213"/>
          </a:xfrm>
          <a:prstGeom prst="rect">
            <a:avLst/>
          </a:prstGeom>
          <a:ln w="28575">
            <a:solidFill>
              <a:srgbClr val="FF0000"/>
            </a:solidFill>
            <a:prstDash val="lg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Weaknesse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MY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Particularly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prone to bias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selection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observer bias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CCS limited to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examining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outcome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Unable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estimate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rates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disease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choice for the study of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 exposures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temporal sequence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between exposure and disease may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 to determine.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93F4-575B-4034-B31C-A8A4E2EAEE40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574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</p:spPr>
        <p:txBody>
          <a:bodyPr rtlCol="0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60419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65163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348880"/>
            <a:ext cx="1711325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BF6F2BD-E158-4249-9FAC-617C7FE1F31A}" type="slidenum">
              <a:rPr lang="ar-SA" smtClean="0"/>
              <a:pPr eaLnBrk="1" hangingPunct="1"/>
              <a:t>18</a:t>
            </a:fld>
            <a:endParaRPr lang="en-US"/>
          </a:p>
        </p:txBody>
      </p:sp>
      <p:sp>
        <p:nvSpPr>
          <p:cNvPr id="7" name="Horizontal Scroll 6"/>
          <p:cNvSpPr/>
          <p:nvPr/>
        </p:nvSpPr>
        <p:spPr>
          <a:xfrm>
            <a:off x="4859338" y="955675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147444" y="1257191"/>
            <a:ext cx="1935088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3  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8875-AD80-4E99-9731-86E26C593D27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6634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7" y="1875032"/>
            <a:ext cx="4281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Study</a:t>
            </a:r>
            <a:endParaRPr lang="en-MY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4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9F471F4-A4D6-421E-92C5-2FB5D2F2422B}" type="slidenum">
              <a:rPr lang="ar-SA" smtClean="0"/>
              <a:pPr eaLnBrk="1" hangingPunct="1"/>
              <a:t>19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3860800"/>
            <a:ext cx="7777163" cy="1477963"/>
          </a:xfrm>
          <a:prstGeom prst="rect">
            <a:avLst/>
          </a:prstGeom>
          <a:noFill/>
          <a:ln w="222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Issues in the design of cohort studies understand the differences from a CCS, 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*Potential bias in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*Analysis of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*calculate the basic measures (RR,AR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*appreciate its strengths and weaknesses.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6BB0-B2A6-4592-AB77-4114AED4348E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252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1475656" y="2124075"/>
            <a:ext cx="4895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control Study</a:t>
            </a:r>
          </a:p>
        </p:txBody>
      </p:sp>
      <p:sp>
        <p:nvSpPr>
          <p:cNvPr id="2" name="Rectangle 1"/>
          <p:cNvSpPr/>
          <p:nvPr/>
        </p:nvSpPr>
        <p:spPr>
          <a:xfrm>
            <a:off x="5580063" y="260350"/>
            <a:ext cx="31654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9900"/>
                </a:solidFill>
              </a:rPr>
              <a:t>Analytical studies</a:t>
            </a:r>
            <a:endParaRPr lang="en-MY" sz="1600" b="1" dirty="0">
              <a:solidFill>
                <a:srgbClr val="00990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68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1C3ED6B-2A6F-44DD-95AE-D96E44E125B4}" type="slidenum">
              <a:rPr lang="ar-SA" smtClean="0"/>
              <a:pPr eaLnBrk="1" hangingPunct="1"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1560" y="3140968"/>
            <a:ext cx="7345363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Issues in the design of case-control studies</a:t>
            </a:r>
            <a:endParaRPr lang="en-MY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Formulation of a clearly defined hypothesis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cases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controls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Measuring exposure status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5C62-1871-4896-9490-E62B74371A60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110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84C15D9-34B2-4948-A003-9C90054E7BB8}" type="slidenum">
              <a:rPr lang="ar-SA" smtClean="0"/>
              <a:pPr eaLnBrk="1" hangingPunct="1"/>
              <a:t>3</a:t>
            </a:fld>
            <a:endParaRPr lang="en-US"/>
          </a:p>
        </p:txBody>
      </p:sp>
      <p:pic>
        <p:nvPicPr>
          <p:cNvPr id="37891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7993063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5651500" y="0"/>
            <a:ext cx="3394075" cy="12772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867400" y="3284538"/>
            <a:ext cx="1481138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diseased</a:t>
            </a:r>
            <a:endParaRPr lang="en-MY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5531-9162-4B76-96F9-3C2C317B0D17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303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725738" y="115888"/>
            <a:ext cx="3959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case-control studies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0" y="701675"/>
            <a:ext cx="906273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are one of the frequently  </a:t>
            </a:r>
          </a:p>
          <a:p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used study designs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due to the relative ease of its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application in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comparison with other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study designs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-27293" y="1979612"/>
            <a:ext cx="9351821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case-control studies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CCS )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the identification of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group of cases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(individuals with a particular  health outcome) in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given population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group of controls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(individuals  </a:t>
            </a:r>
            <a:r>
              <a:rPr lang="en-MY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 the health outcome) to be included in the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study.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Then for each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is determined whether they have been exposed to the factor understudy or not.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CCS 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 of exposure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 a potential risk factor(s) is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compared between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controls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prevalence of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exposure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more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common  among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controls,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 it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may be a risk factor for the outcome </a:t>
            </a:r>
          </a:p>
          <a:p>
            <a:pPr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under investigation.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7694580" y="23555"/>
            <a:ext cx="1368152" cy="707886"/>
          </a:xfrm>
          <a:prstGeom prst="rect">
            <a:avLst/>
          </a:prstGeom>
          <a:noFill/>
          <a:ln w="158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002060"/>
                </a:solidFill>
              </a:rPr>
              <a:t>Analytical studies</a:t>
            </a:r>
            <a:endParaRPr lang="en-MY" sz="1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>
              <a:defRPr/>
            </a:pPr>
            <a:r>
              <a:rPr lang="en-MY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323850" y="0"/>
            <a:ext cx="240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Analytical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588224" y="6219581"/>
            <a:ext cx="2178050" cy="673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endParaRPr lang="en-MY" sz="1600" b="1" dirty="0">
              <a:solidFill>
                <a:schemeClr val="bg1"/>
              </a:solidFill>
            </a:endParaRPr>
          </a:p>
        </p:txBody>
      </p:sp>
      <p:sp>
        <p:nvSpPr>
          <p:cNvPr id="389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E4F7D2D-7CEF-404A-A212-5B531246F5AA}" type="slidenum">
              <a:rPr lang="ar-SA" smtClean="0"/>
              <a:pPr eaLnBrk="1" hangingPunct="1"/>
              <a:t>4</a:t>
            </a:fld>
            <a:endParaRPr lang="en-US"/>
          </a:p>
        </p:txBody>
      </p:sp>
      <p:pic>
        <p:nvPicPr>
          <p:cNvPr id="9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876" y="4888785"/>
            <a:ext cx="2232745" cy="130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7858985" y="5318907"/>
            <a:ext cx="892785" cy="180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diseased</a:t>
            </a:r>
            <a:endParaRPr lang="en-MY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28D7-5339-4C0C-BE31-8E0279C9F4DC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801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-180528" y="362724"/>
            <a:ext cx="9505056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 major characteristic of CCS is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that data on potential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risk factors are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collected retrospectively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 a result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may give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rise to bias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This is a particular problem associated with case-control studies 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therefore needs to be carefully considered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during the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design and conduct of the study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CCSs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longitudinal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in contrast to cross-sectional studies.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CCSs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have been called 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retrospective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studies </a:t>
            </a:r>
            <a:r>
              <a:rPr lang="en-US" sz="2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since the investigator 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looking backward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from the disease to a possible cause. </a:t>
            </a:r>
          </a:p>
          <a:p>
            <a:pPr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investigators collect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on disease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occurrence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one point in time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  and 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exposures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at a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previous point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time.</a:t>
            </a:r>
          </a:p>
          <a:p>
            <a:pPr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Case-control studies provide a 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relatively simple way 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investigate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of diseases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especially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diseases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308850" y="6286500"/>
            <a:ext cx="1584325" cy="673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endParaRPr lang="en-MY" sz="1600" b="1" dirty="0">
              <a:solidFill>
                <a:schemeClr val="bg1"/>
              </a:solidFill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771775" y="-26988"/>
            <a:ext cx="2664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Cont. .. case-control studies</a:t>
            </a:r>
            <a:endParaRPr lang="en-MY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AC5E8F8-CD45-47D6-8B8C-DD5D8D775C5D}" type="slidenum">
              <a:rPr lang="ar-SA" smtClean="0"/>
              <a:pPr eaLnBrk="1" hangingPunct="1"/>
              <a:t>5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97950" y="11181"/>
            <a:ext cx="2232868" cy="12772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D0F-C062-4213-A721-ECC595A0DC14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132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00788" y="908050"/>
            <a:ext cx="2384425" cy="453707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1042988" y="708025"/>
            <a:ext cx="2089150" cy="13303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200" b="1" dirty="0"/>
              <a:t>EXPOSED</a:t>
            </a:r>
            <a:r>
              <a:rPr lang="en-MY" sz="2000" b="1" dirty="0"/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827088" y="4476750"/>
            <a:ext cx="2381250" cy="1328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8025" y="1373188"/>
            <a:ext cx="1330325" cy="10985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000" b="1" dirty="0"/>
              <a:t>CASES</a:t>
            </a:r>
            <a:r>
              <a:rPr lang="en-MY" sz="20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 rot="19555660">
            <a:off x="6734175" y="3586163"/>
            <a:ext cx="1690688" cy="101123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/>
              <a:t>Controls</a:t>
            </a:r>
            <a:r>
              <a:rPr lang="en-MY" sz="2000" b="1" dirty="0"/>
              <a:t> </a:t>
            </a:r>
          </a:p>
        </p:txBody>
      </p:sp>
      <p:sp>
        <p:nvSpPr>
          <p:cNvPr id="8" name="Left Arrow 7"/>
          <p:cNvSpPr/>
          <p:nvPr/>
        </p:nvSpPr>
        <p:spPr>
          <a:xfrm>
            <a:off x="3208338" y="2636838"/>
            <a:ext cx="3849687" cy="822325"/>
          </a:xfrm>
          <a:prstGeom prst="leftArrow">
            <a:avLst/>
          </a:prstGeom>
          <a:solidFill>
            <a:srgbClr val="AAB6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chemeClr val="bg1"/>
                </a:solidFill>
              </a:rPr>
              <a:t>Direction of Inquiry </a:t>
            </a:r>
            <a:endParaRPr lang="en-MY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708400" y="2174875"/>
            <a:ext cx="3062288" cy="0"/>
          </a:xfrm>
          <a:prstGeom prst="line">
            <a:avLst/>
          </a:prstGeom>
          <a:ln w="47625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101850" y="3732213"/>
            <a:ext cx="1268413" cy="415925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555875" y="2205038"/>
            <a:ext cx="1152525" cy="1841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70263" y="4148138"/>
            <a:ext cx="3062287" cy="0"/>
          </a:xfrm>
          <a:prstGeom prst="line">
            <a:avLst/>
          </a:prstGeom>
          <a:ln w="50800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217738" y="4148138"/>
            <a:ext cx="1152525" cy="3619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667000" y="1800225"/>
            <a:ext cx="1081088" cy="385763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0" y="3317875"/>
            <a:ext cx="2097088" cy="950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30" name="Oval 29"/>
          <p:cNvSpPr/>
          <p:nvPr/>
        </p:nvSpPr>
        <p:spPr>
          <a:xfrm>
            <a:off x="1258888" y="2170113"/>
            <a:ext cx="1949450" cy="877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42000" name="Rectangle 30"/>
          <p:cNvSpPr>
            <a:spLocks noChangeArrowheads="1"/>
          </p:cNvSpPr>
          <p:nvPr/>
        </p:nvSpPr>
        <p:spPr bwMode="auto">
          <a:xfrm>
            <a:off x="2825750" y="188913"/>
            <a:ext cx="503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>
                <a:latin typeface="Times New Roman" pitchFamily="18" charset="0"/>
                <a:cs typeface="Times New Roman" pitchFamily="18" charset="0"/>
              </a:rPr>
              <a:t>Design of a Case-Control study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90674" y="5807075"/>
            <a:ext cx="7508875" cy="707886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collect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on disease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occurrence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one point in time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>
              <a:defRPr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exposures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a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previous point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time(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retrospectively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84B1C5E-E533-4F34-AC77-D2EDA9598522}" type="slidenum">
              <a:rPr lang="ar-SA" smtClean="0"/>
              <a:pPr eaLnBrk="1" hangingPunct="1"/>
              <a:t>6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84FB-89BB-481A-9FDD-C26037AD3CAE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997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F4C0006-3C1F-4C1B-A6E0-0AC492D27E9F}" type="slidenum">
              <a:rPr lang="ar-SA" smtClean="0"/>
              <a:pPr eaLnBrk="1" hangingPunct="1"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108520" y="908050"/>
            <a:ext cx="925195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Formulation of a clearly defined hypothesis 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beginning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a CCS should begin with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        formulation 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 clearly defined hypothesis.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definition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It is essential that 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case definition is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clearly defined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at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outset of the investigation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ensure that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cases included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study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based o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same diagnostic criteria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Source of cases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source of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cases needs to be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clearly defined.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Cases may be recruited from a number of sources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they may be recruited from a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hospital</a:t>
            </a:r>
            <a:r>
              <a:rPr lang="en-US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clinic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or may be 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 base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Population based case control studies are generally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more expensive and difficult to conduct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3485152" y="52943"/>
            <a:ext cx="30244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Cont. …case-control studies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Rectangle 2"/>
          <p:cNvSpPr>
            <a:spLocks noChangeArrowheads="1"/>
          </p:cNvSpPr>
          <p:nvPr/>
        </p:nvSpPr>
        <p:spPr bwMode="auto">
          <a:xfrm>
            <a:off x="7227793" y="-39688"/>
            <a:ext cx="2035270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and weaknesses of CC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152400" y="422275"/>
            <a:ext cx="441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Issues in the design of case-control studies</a:t>
            </a:r>
            <a:endParaRPr lang="en-MY" b="1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812088" y="6359525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6BBD9-36A4-4608-BAAE-C802F94F0F2F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344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372BFC1-252C-46D5-BEC2-855AA3B5395F}" type="slidenum">
              <a:rPr lang="ar-SA" smtClean="0"/>
              <a:pPr eaLnBrk="1" hangingPunct="1"/>
              <a:t>8</a:t>
            </a:fld>
            <a:endParaRPr lang="en-US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109538" y="31750"/>
            <a:ext cx="899953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C Virus Prevalence and Genotyping among Hepatocellular Carcinoma Patients in Baghdad 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Waqar Abd Al Qahar Al-Kubaisy,Kadhim Jawad Obaid,Nor Aini Mohd Noor,Nik Shamsidah Binti Nik Ibrahim,Ahmed Albu-Kareem Al-Azawi</a:t>
            </a:r>
          </a:p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1600">
                <a:latin typeface="Times New Roman" pitchFamily="18" charset="0"/>
                <a:cs typeface="Times New Roman" pitchFamily="18" charset="0"/>
              </a:rPr>
              <a:t>Hepatocellular carcinoma (HCC) is the third most common cause for cancer death in the world, now being especially linked to chronic hepatitis C virus (HCV) infection. This </a:t>
            </a:r>
            <a:r>
              <a:rPr lang="en-MY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case-control study </a:t>
            </a:r>
            <a:r>
              <a:rPr lang="en-MY" b="1">
                <a:latin typeface="Times New Roman" pitchFamily="18" charset="0"/>
                <a:cs typeface="Times New Roman" pitchFamily="18" charset="0"/>
              </a:rPr>
              <a:t>consisting </a:t>
            </a:r>
            <a:r>
              <a:rPr lang="en-MY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1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HCC patients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1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 </a:t>
            </a:r>
            <a:r>
              <a:rPr lang="en-MY" sz="17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patients with other malignant tumours </a:t>
            </a:r>
            <a:r>
              <a:rPr lang="en-MY" sz="17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controls </a:t>
            </a:r>
            <a:r>
              <a:rPr lang="en-MY" sz="160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MY" sz="1600" b="1">
                <a:latin typeface="Times New Roman" pitchFamily="18" charset="0"/>
                <a:cs typeface="Times New Roman" pitchFamily="18" charset="0"/>
              </a:rPr>
              <a:t>conducted to determine the association of HCV markers with HCC</a:t>
            </a:r>
            <a:r>
              <a:rPr lang="en-MY" sz="1600">
                <a:latin typeface="Times New Roman" pitchFamily="18" charset="0"/>
                <a:cs typeface="Times New Roman" pitchFamily="18" charset="0"/>
              </a:rPr>
              <a:t>. Serum of each participant was obtained for detection of HCV Ab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and RNA by DNA enzyme immunoassay (DEIA). Twenty six per cent (26.0%) of HCC patients had positive anti-HCV which was significantly greater than the control group (p=0.001). 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HCC patients significantly have a risk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1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 to HCV infection 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almost 3 times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than the control group (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OR=2.87, 95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% C.I=1.1-7). Anti-HCV seropositive rate was significantly (p=0.03) higher among old age HCC patients and increases with age. Males with HCC significantly showed to have more than 9 times risk of exposure to HCV infection (OR=9.375, 95 % CI=1.299-67.647) than females. HCV-RNA seropositive rate was (70.8%) significantly higher among HCC patients compared to (22.2%) the control group (p=0.019). The most prevalent genotype (as a single or mixed pattern of infection) was HCV1b. This study detected a significantly higher HCV seropositive rate of antibodies and RNA in HCC patients.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07950" y="4348163"/>
            <a:ext cx="9072563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7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case group consisted of 65 patients</a:t>
            </a:r>
            <a:r>
              <a:rPr lang="en-MY" sz="17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histologically confirmed with HCC </a:t>
            </a:r>
            <a:r>
              <a:rPr lang="en-MY" sz="170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a serum level of alpha-fetoprotein exceeding 400ng/ ml</a:t>
            </a:r>
            <a:r>
              <a:rPr lang="en-MY" sz="17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MY" sz="17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82 patient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MY" sz="17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with other malignant tumours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(not related to gastro intestinal system)</a:t>
            </a:r>
            <a:r>
              <a:rPr lang="en-MY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were considered </a:t>
            </a:r>
            <a:r>
              <a:rPr lang="en-MY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as a control group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Four hospitals</a:t>
            </a:r>
            <a:r>
              <a:rPr lang="en-MY" sz="1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namely </a:t>
            </a:r>
            <a:r>
              <a:rPr lang="en-MY" sz="1600">
                <a:latin typeface="Times New Roman" pitchFamily="18" charset="0"/>
                <a:cs typeface="Times New Roman" pitchFamily="18" charset="0"/>
              </a:rPr>
              <a:t>Baghdad Teaching Hospital-Baghdad Medical City, Al Kadhmiya Teaching Hospital, Radiology and Nuclear Medicine Institute and Al Yarmuk General Teaching Hospital </a:t>
            </a:r>
            <a:r>
              <a:rPr lang="en-MY" sz="1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were chosen for 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data collection. </a:t>
            </a:r>
            <a:r>
              <a:rPr lang="en-MY" sz="1600" b="1">
                <a:latin typeface="Times New Roman" pitchFamily="18" charset="0"/>
                <a:cs typeface="Times New Roman" pitchFamily="18" charset="0"/>
              </a:rPr>
              <a:t>Only respondents with informed consent were interviewed 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using a structured questionnaire and serum samples were taken for HCV markers analysis. </a:t>
            </a:r>
            <a:r>
              <a:rPr lang="en-MY" sz="1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Patients with positive serum </a:t>
            </a:r>
            <a:r>
              <a:rPr lang="en-MY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HBV were </a:t>
            </a:r>
            <a:r>
              <a:rPr lang="en-MY" sz="1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excluded </a:t>
            </a:r>
            <a:r>
              <a:rPr lang="en-MY" sz="1400">
                <a:latin typeface="Times New Roman" pitchFamily="18" charset="0"/>
                <a:cs typeface="Times New Roman" pitchFamily="18" charset="0"/>
              </a:rPr>
              <a:t>from this study. Serum sample of each participant was dispensed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930B-A190-4066-ADA1-77F0BB46F59B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777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3" y="211862"/>
            <a:ext cx="9180513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Cont.     </a:t>
            </a:r>
            <a:r>
              <a:rPr lang="en-US" sz="1400" b="1" dirty="0">
                <a:latin typeface="Garamond" pitchFamily="18" charset="0"/>
                <a:cs typeface="Times New Roman" pitchFamily="18" charset="0"/>
              </a:rPr>
              <a:t>Selection of cases </a:t>
            </a:r>
            <a:br>
              <a:rPr lang="en-US" sz="2800" dirty="0">
                <a:latin typeface="Garamond" pitchFamily="18" charset="0"/>
                <a:cs typeface="Times New Roman" pitchFamily="18" charset="0"/>
              </a:rPr>
            </a:b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CCS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may use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cases.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Incident cases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comprise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cases newly diagnosed during a defined time period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cases is considered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favored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as the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recall of past exposure(s) may be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more accurat</a:t>
            </a:r>
            <a:r>
              <a:rPr lang="en-US" sz="22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among newly diagnosed cases.     In addition,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temporal (time-based) sequence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of exposure and disease 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easier to assess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among incident cases.</a:t>
            </a:r>
          </a:p>
          <a:p>
            <a:pPr>
              <a:defRPr/>
            </a:pP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Prevalent cases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comprise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individuals who have had the outcome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under  investigation 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some time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may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give rise to recall bias 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prevalent cases may </a:t>
            </a:r>
            <a:r>
              <a:rPr lang="en-US" sz="2200" b="1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less likely to accurately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report past exposures(s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585893" y="-27384"/>
            <a:ext cx="2558107" cy="900246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5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5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5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2051050" y="-100013"/>
            <a:ext cx="4033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cont …case-control studies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5" name="Picture 4" descr="https://www.healthknowledge.org.uk/sites/default/files/documents/elearning/epidemiologyp/rcbces/rec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473" y="4941168"/>
            <a:ext cx="1244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695EC34-E39E-4AEE-9816-1582862D1D63}" type="slidenum">
              <a:rPr lang="ar-SA" smtClean="0"/>
              <a:pPr eaLnBrk="1" hangingPunct="1"/>
              <a:t>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7C5B-286C-4A11-8B44-AB62F9E87DA4}" type="datetime1">
              <a:rPr lang="en-MY" smtClean="0"/>
              <a:t>2/12/2020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665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5FEBE9-FE9B-4B99-B699-822E3C45CB39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A9DB60C8-7B13-4AB3-BE5D-A84BA31C43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09DEBD-912C-43CC-BC5E-FF1F92E7D14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15a186d-d9bb-4c7d-ae2d-91123e3458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2128</Words>
  <Application>Microsoft Office PowerPoint</Application>
  <PresentationFormat>عرض على الشاشة (4:3)</PresentationFormat>
  <Paragraphs>321</Paragraphs>
  <Slides>19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othman ali</cp:lastModifiedBy>
  <cp:revision>3</cp:revision>
  <dcterms:created xsi:type="dcterms:W3CDTF">2020-12-01T13:36:36Z</dcterms:created>
  <dcterms:modified xsi:type="dcterms:W3CDTF">2020-12-02T07:18:35Z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