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43.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50.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56.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64.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62.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63.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4ED9C2-18D2-4D4B-A02E-1D2DE94648F2}"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ED9C2-18D2-4D4B-A02E-1D2DE94648F2}"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ED9C2-18D2-4D4B-A02E-1D2DE94648F2}"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ED9C2-18D2-4D4B-A02E-1D2DE94648F2}"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4ED9C2-18D2-4D4B-A02E-1D2DE94648F2}" type="datetimeFigureOut">
              <a:rPr lang="en-US" smtClean="0"/>
              <a:pPr/>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4ED9C2-18D2-4D4B-A02E-1D2DE94648F2}"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4ED9C2-18D2-4D4B-A02E-1D2DE94648F2}" type="datetimeFigureOut">
              <a:rPr lang="en-US" smtClean="0"/>
              <a:pPr/>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4ED9C2-18D2-4D4B-A02E-1D2DE94648F2}" type="datetimeFigureOut">
              <a:rPr lang="en-US" smtClean="0"/>
              <a:pPr/>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ED9C2-18D2-4D4B-A02E-1D2DE94648F2}" type="datetimeFigureOut">
              <a:rPr lang="en-US" smtClean="0"/>
              <a:pPr/>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ED9C2-18D2-4D4B-A02E-1D2DE94648F2}"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ED9C2-18D2-4D4B-A02E-1D2DE94648F2}" type="datetimeFigureOut">
              <a:rPr lang="en-US" smtClean="0"/>
              <a:pPr/>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E1A27-7ED7-4A48-B0A8-B52B39D98E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ED9C2-18D2-4D4B-A02E-1D2DE94648F2}" type="datetimeFigureOut">
              <a:rPr lang="en-US" smtClean="0"/>
              <a:pPr/>
              <a:t>2/24/2019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E1A27-7ED7-4A48-B0A8-B52B39D98E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pernicious anemia slide‬‏"/>
          <p:cNvPicPr>
            <a:picLocks noChangeAspect="1" noChangeArrowheads="1"/>
          </p:cNvPicPr>
          <p:nvPr/>
        </p:nvPicPr>
        <p:blipFill>
          <a:blip r:embed="rId2"/>
          <a:srcRect/>
          <a:stretch>
            <a:fillRect/>
          </a:stretch>
        </p:blipFill>
        <p:spPr bwMode="auto">
          <a:xfrm>
            <a:off x="-142876" y="-32210"/>
            <a:ext cx="9286876" cy="68902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نتيجة بحث الصور عن ‪pallor jaundice conjunctiva‬‏"/>
          <p:cNvPicPr>
            <a:picLocks noChangeAspect="1" noChangeArrowheads="1"/>
          </p:cNvPicPr>
          <p:nvPr/>
        </p:nvPicPr>
        <p:blipFill>
          <a:blip r:embed="rId2"/>
          <a:srcRect/>
          <a:stretch>
            <a:fillRect/>
          </a:stretch>
        </p:blipFill>
        <p:spPr bwMode="auto">
          <a:xfrm>
            <a:off x="155575" y="-685800"/>
            <a:ext cx="1714500" cy="1428750"/>
          </a:xfrm>
          <a:prstGeom prst="rect">
            <a:avLst/>
          </a:prstGeom>
          <a:noFill/>
        </p:spPr>
      </p:pic>
      <p:pic>
        <p:nvPicPr>
          <p:cNvPr id="80900" name="Picture 4" descr="نتيجة بحث الصور عن ‪pallor jaundice conjunctiva‬‏"/>
          <p:cNvPicPr>
            <a:picLocks noChangeAspect="1" noChangeArrowheads="1"/>
          </p:cNvPicPr>
          <p:nvPr/>
        </p:nvPicPr>
        <p:blipFill>
          <a:blip r:embed="rId2"/>
          <a:srcRect/>
          <a:stretch>
            <a:fillRect/>
          </a:stretch>
        </p:blipFill>
        <p:spPr bwMode="auto">
          <a:xfrm>
            <a:off x="155575" y="-685800"/>
            <a:ext cx="1714500" cy="1428750"/>
          </a:xfrm>
          <a:prstGeom prst="rect">
            <a:avLst/>
          </a:prstGeom>
          <a:noFill/>
        </p:spPr>
      </p:pic>
      <p:pic>
        <p:nvPicPr>
          <p:cNvPr id="80902" name="Picture 6" descr="نتيجة بحث الصور عن ‪pallor jaundice conjunctiva‬‏"/>
          <p:cNvPicPr>
            <a:picLocks noChangeAspect="1" noChangeArrowheads="1"/>
          </p:cNvPicPr>
          <p:nvPr/>
        </p:nvPicPr>
        <p:blipFill>
          <a:blip r:embed="rId2"/>
          <a:srcRect/>
          <a:stretch>
            <a:fillRect/>
          </a:stretch>
        </p:blipFill>
        <p:spPr bwMode="auto">
          <a:xfrm>
            <a:off x="0" y="0"/>
            <a:ext cx="8715404" cy="71447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نتيجة بحث الصور عن ‪pallor and jaundice conjunctiva‬‏"/>
          <p:cNvPicPr>
            <a:picLocks noChangeAspect="1" noChangeArrowheads="1"/>
          </p:cNvPicPr>
          <p:nvPr/>
        </p:nvPicPr>
        <p:blipFill>
          <a:blip r:embed="rId2"/>
          <a:srcRect/>
          <a:stretch>
            <a:fillRect/>
          </a:stretch>
        </p:blipFill>
        <p:spPr bwMode="auto">
          <a:xfrm>
            <a:off x="23325" y="0"/>
            <a:ext cx="9120675"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142984"/>
            <a:ext cx="7429552" cy="830997"/>
          </a:xfrm>
          <a:prstGeom prst="rect">
            <a:avLst/>
          </a:prstGeom>
          <a:noFill/>
        </p:spPr>
        <p:txBody>
          <a:bodyPr wrap="square" rtlCol="0">
            <a:spAutoFit/>
          </a:bodyPr>
          <a:lstStyle/>
          <a:p>
            <a:r>
              <a:rPr lang="en-US" sz="4800" b="1" dirty="0" smtClean="0"/>
              <a:t>Iron Deficiency Anemia IDA</a:t>
            </a:r>
            <a:endParaRPr lang="en-US" sz="4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Etiology</a:t>
            </a:r>
            <a:endParaRPr lang="en-US" b="1" dirty="0"/>
          </a:p>
        </p:txBody>
      </p:sp>
      <p:sp>
        <p:nvSpPr>
          <p:cNvPr id="3" name="Rectangle 2"/>
          <p:cNvSpPr/>
          <p:nvPr/>
        </p:nvSpPr>
        <p:spPr>
          <a:xfrm>
            <a:off x="500034" y="1643050"/>
            <a:ext cx="8358246" cy="4031873"/>
          </a:xfrm>
          <a:prstGeom prst="rect">
            <a:avLst/>
          </a:prstGeom>
        </p:spPr>
        <p:txBody>
          <a:bodyPr wrap="square">
            <a:spAutoFit/>
          </a:bodyPr>
          <a:lstStyle/>
          <a:p>
            <a:pPr>
              <a:buFontTx/>
              <a:buBlip>
                <a:blip r:embed="rId2"/>
              </a:buBlip>
            </a:pPr>
            <a:r>
              <a:rPr lang="en-US" sz="3200" b="1" noProof="1" smtClean="0"/>
              <a:t>Inadequate intake of iron</a:t>
            </a:r>
            <a:r>
              <a:rPr lang="en-US" sz="3200" b="1" dirty="0" smtClean="0"/>
              <a:t> &amp; </a:t>
            </a:r>
            <a:r>
              <a:rPr lang="en-US" sz="3200" b="1" noProof="1" smtClean="0"/>
              <a:t>of food</a:t>
            </a:r>
            <a:r>
              <a:rPr lang="en-US" sz="3200" b="1" dirty="0" smtClean="0"/>
              <a:t>, </a:t>
            </a:r>
            <a:r>
              <a:rPr lang="en-US" sz="3200" b="1" noProof="1" smtClean="0"/>
              <a:t>which enhance</a:t>
            </a:r>
            <a:r>
              <a:rPr lang="en-US" sz="3200" b="1" dirty="0" smtClean="0"/>
              <a:t>s</a:t>
            </a:r>
            <a:r>
              <a:rPr lang="en-US" sz="3200" b="1" noProof="1" smtClean="0"/>
              <a:t> iron absorption</a:t>
            </a:r>
            <a:r>
              <a:rPr lang="en-US" sz="3200" b="1" dirty="0" smtClean="0"/>
              <a:t>.</a:t>
            </a:r>
            <a:r>
              <a:rPr lang="en-US" sz="3200" b="1" noProof="1" smtClean="0"/>
              <a:t>     </a:t>
            </a:r>
          </a:p>
          <a:p>
            <a:pPr>
              <a:buFontTx/>
              <a:buBlip>
                <a:blip r:embed="rId2"/>
              </a:buBlip>
            </a:pPr>
            <a:r>
              <a:rPr lang="en-US" sz="3200" b="1" noProof="1" smtClean="0"/>
              <a:t>High intake of inhibitors </a:t>
            </a:r>
            <a:r>
              <a:rPr lang="en-US" sz="3200" b="1" dirty="0" smtClean="0"/>
              <a:t>of</a:t>
            </a:r>
            <a:r>
              <a:rPr lang="en-US" sz="3200" b="1" noProof="1" smtClean="0"/>
              <a:t> iron absorption</a:t>
            </a:r>
            <a:endParaRPr lang="en-US" sz="3200" b="1" dirty="0" smtClean="0"/>
          </a:p>
          <a:p>
            <a:pPr>
              <a:buFontTx/>
              <a:buBlip>
                <a:blip r:embed="rId2"/>
              </a:buBlip>
            </a:pPr>
            <a:r>
              <a:rPr lang="en-US" sz="3200" b="1" dirty="0" smtClean="0"/>
              <a:t>Hookworm infestation.</a:t>
            </a:r>
          </a:p>
          <a:p>
            <a:pPr>
              <a:buFontTx/>
              <a:buBlip>
                <a:blip r:embed="rId2"/>
              </a:buBlip>
            </a:pPr>
            <a:r>
              <a:rPr lang="en-US" sz="3200" b="1" dirty="0" smtClean="0"/>
              <a:t>Blood loss (heavy menses &amp; use of aspirin &amp; NSAID).</a:t>
            </a:r>
          </a:p>
          <a:p>
            <a:pPr>
              <a:buFontTx/>
              <a:buBlip>
                <a:blip r:embed="rId2"/>
              </a:buBlip>
            </a:pPr>
            <a:r>
              <a:rPr lang="en-US" sz="3200" b="1" noProof="1" smtClean="0"/>
              <a:t>High fertility rate in womem.</a:t>
            </a:r>
            <a:endParaRPr lang="en-US" sz="3200" b="1" dirty="0" smtClean="0"/>
          </a:p>
          <a:p>
            <a:pPr>
              <a:buFontTx/>
              <a:buBlip>
                <a:blip r:embed="rId2"/>
              </a:buBlip>
            </a:pPr>
            <a:r>
              <a:rPr lang="en-US" sz="3200" b="1" dirty="0" smtClean="0"/>
              <a:t>Low iron stores in newborns.</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afp.org/afp/1998/0901/afp19980901p761-f2.jpg"/>
          <p:cNvPicPr>
            <a:picLocks noChangeAspect="1" noChangeArrowheads="1"/>
          </p:cNvPicPr>
          <p:nvPr/>
        </p:nvPicPr>
        <p:blipFill>
          <a:blip r:embed="rId2"/>
          <a:srcRect/>
          <a:stretch>
            <a:fillRect/>
          </a:stretch>
        </p:blipFill>
        <p:spPr bwMode="auto">
          <a:xfrm>
            <a:off x="0" y="142365"/>
            <a:ext cx="9144000" cy="6001279"/>
          </a:xfrm>
          <a:prstGeom prst="rect">
            <a:avLst/>
          </a:prstGeom>
          <a:noFill/>
        </p:spPr>
      </p:pic>
      <p:sp>
        <p:nvSpPr>
          <p:cNvPr id="3" name="TextBox 2"/>
          <p:cNvSpPr txBox="1"/>
          <p:nvPr/>
        </p:nvSpPr>
        <p:spPr>
          <a:xfrm>
            <a:off x="428596" y="6286520"/>
            <a:ext cx="6786610" cy="523220"/>
          </a:xfrm>
          <a:prstGeom prst="rect">
            <a:avLst/>
          </a:prstGeom>
          <a:noFill/>
        </p:spPr>
        <p:txBody>
          <a:bodyPr wrap="square" rtlCol="0">
            <a:spAutoFit/>
          </a:bodyPr>
          <a:lstStyle/>
          <a:p>
            <a:r>
              <a:rPr lang="en-US" sz="2800" dirty="0" smtClean="0"/>
              <a:t>Hereditary hemorrhagic </a:t>
            </a:r>
            <a:r>
              <a:rPr lang="en-US" sz="2800" dirty="0" err="1" smtClean="0"/>
              <a:t>telengectasia</a:t>
            </a:r>
            <a:r>
              <a:rPr lang="en-US" sz="2800" dirty="0" smtClean="0"/>
              <a:t> </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 Absorption</a:t>
            </a:r>
            <a:endParaRPr lang="en-US" b="1" dirty="0"/>
          </a:p>
        </p:txBody>
      </p:sp>
      <p:sp>
        <p:nvSpPr>
          <p:cNvPr id="3" name="Rectangle 2"/>
          <p:cNvSpPr/>
          <p:nvPr/>
        </p:nvSpPr>
        <p:spPr>
          <a:xfrm>
            <a:off x="642910" y="1571612"/>
            <a:ext cx="8286808" cy="4524315"/>
          </a:xfrm>
          <a:prstGeom prst="rect">
            <a:avLst/>
          </a:prstGeom>
        </p:spPr>
        <p:txBody>
          <a:bodyPr wrap="square">
            <a:spAutoFit/>
          </a:bodyPr>
          <a:lstStyle/>
          <a:p>
            <a:pPr>
              <a:buFontTx/>
              <a:buBlip>
                <a:blip r:embed="rId2"/>
              </a:buBlip>
            </a:pPr>
            <a:r>
              <a:rPr lang="en-US" sz="3200" b="1" noProof="1" smtClean="0"/>
              <a:t>Haem iron is not affected by ingestion of </a:t>
            </a:r>
            <a:r>
              <a:rPr lang="en-US" sz="3200" b="1" dirty="0" smtClean="0"/>
              <a:t> </a:t>
            </a:r>
            <a:r>
              <a:rPr lang="en-US" sz="3200" b="1" noProof="1" smtClean="0"/>
              <a:t>other food items. </a:t>
            </a:r>
          </a:p>
          <a:p>
            <a:pPr>
              <a:buFontTx/>
              <a:buBlip>
                <a:blip r:embed="rId2"/>
              </a:buBlip>
            </a:pPr>
            <a:endParaRPr lang="en-US" sz="3200" b="1" noProof="1" smtClean="0"/>
          </a:p>
          <a:p>
            <a:pPr>
              <a:buFontTx/>
              <a:buBlip>
                <a:blip r:embed="rId2"/>
              </a:buBlip>
            </a:pPr>
            <a:r>
              <a:rPr lang="en-US" sz="3200" b="1" noProof="1" smtClean="0"/>
              <a:t>It has constant absorption rate of 20-30%  which is little affected by the iron balance </a:t>
            </a:r>
            <a:r>
              <a:rPr lang="en-US" sz="3200" b="1" dirty="0" smtClean="0"/>
              <a:t> </a:t>
            </a:r>
            <a:r>
              <a:rPr lang="en-US" sz="3200" b="1" noProof="1" smtClean="0"/>
              <a:t>of the subject. </a:t>
            </a:r>
          </a:p>
          <a:p>
            <a:pPr>
              <a:buFontTx/>
              <a:buBlip>
                <a:blip r:embed="rId2"/>
              </a:buBlip>
            </a:pPr>
            <a:endParaRPr lang="en-US" sz="3200" b="1" noProof="1" smtClean="0"/>
          </a:p>
          <a:p>
            <a:pPr>
              <a:buFontTx/>
              <a:buBlip>
                <a:blip r:embed="rId2"/>
              </a:buBlip>
            </a:pPr>
            <a:r>
              <a:rPr lang="en-US" sz="3200" b="1" noProof="1" smtClean="0"/>
              <a:t>The haem molecule is absorbed intact and the iron is released in the mucosal cells.</a:t>
            </a:r>
            <a:endParaRPr lang="en-US"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Absorption Inhibitor</a:t>
            </a:r>
            <a:endParaRPr lang="en-US" dirty="0"/>
          </a:p>
        </p:txBody>
      </p:sp>
      <p:sp>
        <p:nvSpPr>
          <p:cNvPr id="3" name="Rectangle 2"/>
          <p:cNvSpPr/>
          <p:nvPr/>
        </p:nvSpPr>
        <p:spPr>
          <a:xfrm>
            <a:off x="500034" y="2071678"/>
            <a:ext cx="6357966" cy="1815882"/>
          </a:xfrm>
          <a:prstGeom prst="rect">
            <a:avLst/>
          </a:prstGeom>
        </p:spPr>
        <p:txBody>
          <a:bodyPr wrap="square">
            <a:spAutoFit/>
          </a:bodyPr>
          <a:lstStyle/>
          <a:p>
            <a:pPr lvl="1" algn="just">
              <a:buFontTx/>
              <a:buBlip>
                <a:blip r:embed="rId2"/>
              </a:buBlip>
            </a:pPr>
            <a:r>
              <a:rPr lang="en-US" sz="2800" b="1" dirty="0" smtClean="0"/>
              <a:t> </a:t>
            </a:r>
            <a:r>
              <a:rPr lang="en-US" sz="2800" b="1" noProof="1" smtClean="0"/>
              <a:t>Beverages like tea, coffee, cocoa . </a:t>
            </a:r>
            <a:endParaRPr lang="en-US" sz="2800" b="1" dirty="0" smtClean="0"/>
          </a:p>
          <a:p>
            <a:pPr lvl="1" algn="just">
              <a:buFontTx/>
              <a:buBlip>
                <a:blip r:embed="rId2"/>
              </a:buBlip>
            </a:pPr>
            <a:r>
              <a:rPr lang="en-US" sz="2800" b="1" noProof="1" smtClean="0"/>
              <a:t>A single cup of  tea taken with meal reduces iron absorption by  up to 11%.</a:t>
            </a:r>
          </a:p>
          <a:p>
            <a:pPr lvl="1" algn="just">
              <a:buFontTx/>
              <a:buBlip>
                <a:blip r:embed="rId2"/>
              </a:buBlip>
            </a:pPr>
            <a:endParaRPr lang="en-US" sz="2800" dirty="0"/>
          </a:p>
        </p:txBody>
      </p:sp>
      <p:sp>
        <p:nvSpPr>
          <p:cNvPr id="4" name="Rectangle 3"/>
          <p:cNvSpPr/>
          <p:nvPr/>
        </p:nvSpPr>
        <p:spPr>
          <a:xfrm>
            <a:off x="1000100" y="3929066"/>
            <a:ext cx="5857900" cy="2816156"/>
          </a:xfrm>
          <a:prstGeom prst="rect">
            <a:avLst/>
          </a:prstGeom>
        </p:spPr>
        <p:txBody>
          <a:bodyPr wrap="square">
            <a:spAutoFit/>
          </a:bodyPr>
          <a:lstStyle/>
          <a:p>
            <a:pPr algn="just">
              <a:buClr>
                <a:schemeClr val="hlink"/>
              </a:buClr>
              <a:buFont typeface="Wingdings" pitchFamily="2" charset="2"/>
              <a:buChar char="q"/>
            </a:pPr>
            <a:r>
              <a:rPr lang="en-US" sz="2800" b="1" noProof="1" smtClean="0"/>
              <a:t>Food containing phytic acid i.e. Bran, cereals like wheat, rice, maize &amp; barely. Legumes like soya beans, black  beans &amp; peas.</a:t>
            </a:r>
            <a:endParaRPr lang="en-US" sz="2800" b="1" dirty="0" smtClean="0"/>
          </a:p>
          <a:p>
            <a:pPr algn="just">
              <a:lnSpc>
                <a:spcPct val="50000"/>
              </a:lnSpc>
              <a:buClr>
                <a:schemeClr val="hlink"/>
              </a:buClr>
              <a:buFont typeface="Wingdings" pitchFamily="2" charset="2"/>
              <a:buNone/>
            </a:pPr>
            <a:r>
              <a:rPr lang="en-US" noProof="1" smtClean="0"/>
              <a:t> </a:t>
            </a:r>
          </a:p>
          <a:p>
            <a:pPr algn="just">
              <a:buClr>
                <a:schemeClr val="hlink"/>
              </a:buClr>
              <a:buFont typeface="Wingdings" pitchFamily="2" charset="2"/>
              <a:buChar char="q"/>
            </a:pPr>
            <a:r>
              <a:rPr lang="en-US" sz="2800" b="1" noProof="1" smtClean="0"/>
              <a:t>Cow’s milk due to its high calcium &amp; casein contents</a:t>
            </a:r>
            <a:r>
              <a:rPr lang="en-US" b="1" noProof="1" smtClean="0"/>
              <a:t>.</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 Transport</a:t>
            </a:r>
            <a:endParaRPr lang="en-US" b="1" dirty="0"/>
          </a:p>
        </p:txBody>
      </p:sp>
      <p:sp>
        <p:nvSpPr>
          <p:cNvPr id="3" name="Rectangle 2"/>
          <p:cNvSpPr/>
          <p:nvPr/>
        </p:nvSpPr>
        <p:spPr>
          <a:xfrm>
            <a:off x="500034" y="1857364"/>
            <a:ext cx="8358246" cy="4081117"/>
          </a:xfrm>
          <a:prstGeom prst="rect">
            <a:avLst/>
          </a:prstGeom>
        </p:spPr>
        <p:txBody>
          <a:bodyPr wrap="square">
            <a:spAutoFit/>
          </a:bodyPr>
          <a:lstStyle/>
          <a:p>
            <a:pPr>
              <a:lnSpc>
                <a:spcPct val="90000"/>
              </a:lnSpc>
              <a:buFontTx/>
              <a:buBlip>
                <a:blip r:embed="rId2"/>
              </a:buBlip>
            </a:pPr>
            <a:r>
              <a:rPr lang="en-US" sz="3200" b="1" dirty="0" err="1" smtClean="0"/>
              <a:t>Transferrin</a:t>
            </a:r>
            <a:r>
              <a:rPr lang="en-US" sz="3200" b="1" dirty="0" smtClean="0"/>
              <a:t> is the major protein responsible for transporting iron in the body.</a:t>
            </a:r>
          </a:p>
          <a:p>
            <a:pPr>
              <a:lnSpc>
                <a:spcPct val="90000"/>
              </a:lnSpc>
              <a:buFontTx/>
              <a:buBlip>
                <a:blip r:embed="rId2"/>
              </a:buBlip>
            </a:pPr>
            <a:endParaRPr lang="en-US" sz="3200" b="1" dirty="0" smtClean="0"/>
          </a:p>
          <a:p>
            <a:pPr>
              <a:lnSpc>
                <a:spcPct val="90000"/>
              </a:lnSpc>
              <a:buFontTx/>
              <a:buBlip>
                <a:blip r:embed="rId2"/>
              </a:buBlip>
            </a:pPr>
            <a:r>
              <a:rPr lang="en-US" sz="3200" b="1" dirty="0" err="1" smtClean="0"/>
              <a:t>Transferrin</a:t>
            </a:r>
            <a:r>
              <a:rPr lang="en-US" sz="3200" b="1" dirty="0" smtClean="0"/>
              <a:t> receptors, located in almost all cells of the body, can bind two molecules of </a:t>
            </a:r>
            <a:r>
              <a:rPr lang="en-US" sz="3200" b="1" dirty="0" err="1" smtClean="0"/>
              <a:t>transferrin</a:t>
            </a:r>
            <a:r>
              <a:rPr lang="en-US" sz="3200" b="1" dirty="0" smtClean="0"/>
              <a:t>.</a:t>
            </a:r>
          </a:p>
          <a:p>
            <a:pPr>
              <a:lnSpc>
                <a:spcPct val="90000"/>
              </a:lnSpc>
              <a:buFontTx/>
              <a:buBlip>
                <a:blip r:embed="rId2"/>
              </a:buBlip>
            </a:pPr>
            <a:endParaRPr lang="en-US" sz="3200" b="1" dirty="0" smtClean="0"/>
          </a:p>
          <a:p>
            <a:pPr>
              <a:lnSpc>
                <a:spcPct val="90000"/>
              </a:lnSpc>
              <a:buFontTx/>
              <a:buBlip>
                <a:blip r:embed="rId2"/>
              </a:buBlip>
            </a:pPr>
            <a:r>
              <a:rPr lang="en-US" sz="3200" b="1" dirty="0" smtClean="0"/>
              <a:t>Both </a:t>
            </a:r>
            <a:r>
              <a:rPr lang="en-US" sz="3200" b="1" dirty="0" err="1" smtClean="0"/>
              <a:t>transferrin</a:t>
            </a:r>
            <a:r>
              <a:rPr lang="en-US" sz="3200" b="1" dirty="0" smtClean="0"/>
              <a:t> concentration &amp; </a:t>
            </a:r>
            <a:r>
              <a:rPr lang="en-US" sz="3200" b="1" dirty="0" err="1" smtClean="0"/>
              <a:t>transferrin</a:t>
            </a:r>
            <a:r>
              <a:rPr lang="en-US" sz="3200" b="1" dirty="0" smtClean="0"/>
              <a:t> receptors are important in assessing iron status.</a:t>
            </a:r>
            <a:endParaRPr lang="en-US"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 Absorption Promoters</a:t>
            </a:r>
            <a:endParaRPr lang="en-US" b="1" dirty="0"/>
          </a:p>
        </p:txBody>
      </p:sp>
      <p:sp>
        <p:nvSpPr>
          <p:cNvPr id="3" name="Rectangle 2"/>
          <p:cNvSpPr/>
          <p:nvPr/>
        </p:nvSpPr>
        <p:spPr>
          <a:xfrm>
            <a:off x="428596" y="1857364"/>
            <a:ext cx="8429684" cy="2862322"/>
          </a:xfrm>
          <a:prstGeom prst="rect">
            <a:avLst/>
          </a:prstGeom>
        </p:spPr>
        <p:txBody>
          <a:bodyPr wrap="square">
            <a:spAutoFit/>
          </a:bodyPr>
          <a:lstStyle/>
          <a:p>
            <a:pPr algn="just">
              <a:buClr>
                <a:schemeClr val="hlink"/>
              </a:buClr>
              <a:buFont typeface="Wingdings" pitchFamily="2" charset="2"/>
              <a:buChar char="q"/>
            </a:pPr>
            <a:r>
              <a:rPr lang="en-US" sz="3600" b="1" noProof="1" smtClean="0"/>
              <a:t>Foods containing ascorbic acid like citrus fruits, broccoli </a:t>
            </a:r>
            <a:r>
              <a:rPr lang="en-US" sz="3600" b="1" dirty="0" smtClean="0"/>
              <a:t>&amp; other </a:t>
            </a:r>
            <a:r>
              <a:rPr lang="en-US" sz="3600" b="1" noProof="1" smtClean="0"/>
              <a:t>dark green vegetables </a:t>
            </a:r>
            <a:r>
              <a:rPr lang="en-US" sz="3600" b="1" dirty="0" smtClean="0"/>
              <a:t>because a</a:t>
            </a:r>
            <a:r>
              <a:rPr lang="en-US" sz="3600" b="1" noProof="1" smtClean="0"/>
              <a:t>scorbic acid reduces iron from ferric to ferrous </a:t>
            </a:r>
            <a:r>
              <a:rPr lang="en-US" sz="3600" b="1" dirty="0" smtClean="0"/>
              <a:t>forms, which</a:t>
            </a:r>
            <a:r>
              <a:rPr lang="en-US" sz="3600" b="1" noProof="1" smtClean="0"/>
              <a:t> increase</a:t>
            </a:r>
            <a:r>
              <a:rPr lang="en-US" sz="3600" b="1" dirty="0" smtClean="0"/>
              <a:t>s</a:t>
            </a:r>
            <a:r>
              <a:rPr lang="en-US" sz="3600" b="1" noProof="1" smtClean="0"/>
              <a:t> its absorption. </a:t>
            </a:r>
            <a:endParaRPr lang="en-US" sz="36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Iron</a:t>
            </a:r>
            <a:endParaRPr lang="en-US" dirty="0"/>
          </a:p>
        </p:txBody>
      </p:sp>
      <p:sp>
        <p:nvSpPr>
          <p:cNvPr id="3" name="Rectangle 2"/>
          <p:cNvSpPr/>
          <p:nvPr/>
        </p:nvSpPr>
        <p:spPr>
          <a:xfrm>
            <a:off x="571472" y="1500174"/>
            <a:ext cx="8572528" cy="4524315"/>
          </a:xfrm>
          <a:prstGeom prst="rect">
            <a:avLst/>
          </a:prstGeom>
        </p:spPr>
        <p:txBody>
          <a:bodyPr wrap="square">
            <a:spAutoFit/>
          </a:bodyPr>
          <a:lstStyle/>
          <a:p>
            <a:pPr>
              <a:lnSpc>
                <a:spcPct val="90000"/>
              </a:lnSpc>
              <a:buFontTx/>
              <a:buBlip>
                <a:blip r:embed="rId2"/>
              </a:buBlip>
            </a:pPr>
            <a:r>
              <a:rPr lang="en-US" sz="3200" b="1" dirty="0" smtClean="0"/>
              <a:t>Tissues with higher requirement for iron </a:t>
            </a:r>
          </a:p>
          <a:p>
            <a:pPr>
              <a:lnSpc>
                <a:spcPct val="90000"/>
              </a:lnSpc>
              <a:buFontTx/>
              <a:buNone/>
            </a:pPr>
            <a:r>
              <a:rPr lang="en-US" sz="3200" b="1" dirty="0" smtClean="0"/>
              <a:t>   ( bone marrow, liver &amp; placenta) contain more </a:t>
            </a:r>
            <a:r>
              <a:rPr lang="en-US" sz="3200" b="1" dirty="0" err="1" smtClean="0"/>
              <a:t>transferrin</a:t>
            </a:r>
            <a:r>
              <a:rPr lang="en-US" sz="3200" b="1" dirty="0" smtClean="0"/>
              <a:t> receptors.</a:t>
            </a:r>
          </a:p>
          <a:p>
            <a:pPr>
              <a:lnSpc>
                <a:spcPct val="90000"/>
              </a:lnSpc>
              <a:buFontTx/>
              <a:buBlip>
                <a:blip r:embed="rId2"/>
              </a:buBlip>
            </a:pPr>
            <a:r>
              <a:rPr lang="en-US" sz="3200" b="1" dirty="0" smtClean="0"/>
              <a:t>Once in tissues, iron is stored as </a:t>
            </a:r>
            <a:r>
              <a:rPr lang="en-US" sz="3200" b="1" dirty="0" err="1" smtClean="0"/>
              <a:t>ferritin</a:t>
            </a:r>
            <a:r>
              <a:rPr lang="en-US" sz="3200" b="1" dirty="0" smtClean="0"/>
              <a:t> &amp; </a:t>
            </a:r>
            <a:r>
              <a:rPr lang="en-US" sz="3200" b="1" dirty="0" err="1" smtClean="0"/>
              <a:t>hemosiderin</a:t>
            </a:r>
            <a:r>
              <a:rPr lang="en-US" sz="3200" b="1" dirty="0" smtClean="0"/>
              <a:t> compounds, which are present in the liver, RE cells &amp; bone marrow.</a:t>
            </a:r>
          </a:p>
          <a:p>
            <a:pPr>
              <a:lnSpc>
                <a:spcPct val="90000"/>
              </a:lnSpc>
              <a:buFontTx/>
              <a:buBlip>
                <a:blip r:embed="rId2"/>
              </a:buBlip>
            </a:pPr>
            <a:r>
              <a:rPr lang="en-US" sz="3200" b="1" dirty="0" smtClean="0"/>
              <a:t>The amount of iron in the storage compartment depends on iron balance (positive or negative).</a:t>
            </a:r>
          </a:p>
          <a:p>
            <a:pPr>
              <a:lnSpc>
                <a:spcPct val="90000"/>
              </a:lnSpc>
              <a:buFontTx/>
              <a:buBlip>
                <a:blip r:embed="rId2"/>
              </a:buBlip>
            </a:pPr>
            <a:r>
              <a:rPr lang="en-US" sz="3200" b="1" dirty="0" err="1" smtClean="0"/>
              <a:t>Ferritin</a:t>
            </a:r>
            <a:r>
              <a:rPr lang="en-US" sz="3200" b="1" dirty="0" smtClean="0"/>
              <a:t> level reflects amount of stored iron in the body &amp; is important in assessing ID</a:t>
            </a:r>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l="30762" t="33203" r="9912" b="9179"/>
          <a:stretch>
            <a:fillRect/>
          </a:stretch>
        </p:blipFill>
        <p:spPr bwMode="auto">
          <a:xfrm>
            <a:off x="58087" y="25576"/>
            <a:ext cx="9085913" cy="68324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Diagnosis of Iron Deficiency Anemia</a:t>
            </a:r>
            <a:endParaRPr lang="en-US" b="1" dirty="0"/>
          </a:p>
        </p:txBody>
      </p:sp>
      <p:sp>
        <p:nvSpPr>
          <p:cNvPr id="3" name="Rectangle 2"/>
          <p:cNvSpPr/>
          <p:nvPr/>
        </p:nvSpPr>
        <p:spPr>
          <a:xfrm>
            <a:off x="0" y="1428736"/>
            <a:ext cx="9144000" cy="4263347"/>
          </a:xfrm>
          <a:prstGeom prst="rect">
            <a:avLst/>
          </a:prstGeom>
        </p:spPr>
        <p:txBody>
          <a:bodyPr wrap="square">
            <a:spAutoFit/>
          </a:bodyPr>
          <a:lstStyle/>
          <a:p>
            <a:pPr algn="just">
              <a:buClr>
                <a:schemeClr val="hlink"/>
              </a:buClr>
              <a:buFont typeface="Wingdings" pitchFamily="2" charset="2"/>
              <a:buChar char="q"/>
            </a:pPr>
            <a:r>
              <a:rPr lang="en-US" sz="3200" b="1" dirty="0" smtClean="0"/>
              <a:t>Clinical: s</a:t>
            </a:r>
            <a:r>
              <a:rPr lang="en-US" sz="3200" b="1" noProof="1" smtClean="0"/>
              <a:t>ymptoms</a:t>
            </a:r>
            <a:r>
              <a:rPr lang="en-US" sz="3200" b="1" dirty="0" smtClean="0"/>
              <a:t> (</a:t>
            </a:r>
            <a:r>
              <a:rPr lang="en-US" sz="3200" b="1" noProof="1" smtClean="0"/>
              <a:t>fatigue, dizziness </a:t>
            </a:r>
            <a:r>
              <a:rPr lang="en-US" sz="3200" b="1" dirty="0" smtClean="0"/>
              <a:t>, </a:t>
            </a:r>
            <a:r>
              <a:rPr lang="en-US" sz="3200" b="1" noProof="1" smtClean="0"/>
              <a:t>palpitations</a:t>
            </a:r>
            <a:r>
              <a:rPr lang="en-US" sz="3200" b="1" dirty="0" smtClean="0"/>
              <a:t>..etc) &amp; signs (</a:t>
            </a:r>
            <a:r>
              <a:rPr lang="en-US" sz="3200" b="1" noProof="1" smtClean="0"/>
              <a:t>pallor, smooth tongue, Koilonychia,  &amp; dysphagia in elderly women</a:t>
            </a:r>
            <a:r>
              <a:rPr lang="en-US" sz="3200" b="1" dirty="0" smtClean="0"/>
              <a:t>).</a:t>
            </a:r>
          </a:p>
          <a:p>
            <a:pPr algn="just">
              <a:lnSpc>
                <a:spcPct val="140000"/>
              </a:lnSpc>
              <a:buClr>
                <a:schemeClr val="hlink"/>
              </a:buClr>
              <a:buFont typeface="Wingdings" pitchFamily="2" charset="2"/>
              <a:buChar char="q"/>
            </a:pPr>
            <a:r>
              <a:rPr lang="en-US" sz="3200" b="1" dirty="0" smtClean="0"/>
              <a:t>Laboratory</a:t>
            </a:r>
          </a:p>
          <a:p>
            <a:pPr algn="just">
              <a:lnSpc>
                <a:spcPct val="140000"/>
              </a:lnSpc>
              <a:buClr>
                <a:schemeClr val="hlink"/>
              </a:buClr>
              <a:buFont typeface="Wingdings" pitchFamily="2" charset="2"/>
              <a:buChar char="q"/>
            </a:pPr>
            <a:r>
              <a:rPr lang="en-US" sz="3200" b="1" dirty="0" smtClean="0"/>
              <a:t>Stainable iron in bone marrow ( This is not done frequently now a days).</a:t>
            </a:r>
          </a:p>
          <a:p>
            <a:pPr algn="just">
              <a:lnSpc>
                <a:spcPct val="140000"/>
              </a:lnSpc>
              <a:buClr>
                <a:schemeClr val="hlink"/>
              </a:buClr>
              <a:buFont typeface="Wingdings" pitchFamily="2" charset="2"/>
              <a:buChar char="q"/>
            </a:pPr>
            <a:r>
              <a:rPr lang="en-US" sz="3200" b="1" dirty="0" smtClean="0"/>
              <a:t>Response to iron supplements</a:t>
            </a:r>
            <a:endParaRPr lang="en-US" sz="3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finding in IDA</a:t>
            </a:r>
            <a:endParaRPr lang="en-US" dirty="0"/>
          </a:p>
        </p:txBody>
      </p:sp>
      <p:sp>
        <p:nvSpPr>
          <p:cNvPr id="3" name="Rectangle 2"/>
          <p:cNvSpPr/>
          <p:nvPr/>
        </p:nvSpPr>
        <p:spPr>
          <a:xfrm>
            <a:off x="500034" y="1142984"/>
            <a:ext cx="8143932" cy="5509200"/>
          </a:xfrm>
          <a:prstGeom prst="rect">
            <a:avLst/>
          </a:prstGeom>
        </p:spPr>
        <p:txBody>
          <a:bodyPr wrap="square">
            <a:spAutoFit/>
          </a:bodyPr>
          <a:lstStyle/>
          <a:p>
            <a:pPr>
              <a:buFontTx/>
              <a:buBlip>
                <a:blip r:embed="rId2"/>
              </a:buBlip>
            </a:pPr>
            <a:r>
              <a:rPr lang="en-US" sz="3200" b="1" noProof="1" smtClean="0"/>
              <a:t>Microcytic  hypochromic anaemia</a:t>
            </a:r>
          </a:p>
          <a:p>
            <a:pPr>
              <a:buFontTx/>
              <a:buBlip>
                <a:blip r:embed="rId2"/>
              </a:buBlip>
            </a:pPr>
            <a:endParaRPr lang="en-US" sz="3200" b="1" dirty="0" smtClean="0"/>
          </a:p>
          <a:p>
            <a:pPr>
              <a:buFontTx/>
              <a:buBlip>
                <a:blip r:embed="rId2"/>
              </a:buBlip>
            </a:pPr>
            <a:r>
              <a:rPr lang="en-US" sz="3200" b="1" noProof="1" smtClean="0"/>
              <a:t>Low Hb level  (&lt; 11.0 g/dl)</a:t>
            </a:r>
          </a:p>
          <a:p>
            <a:pPr>
              <a:buFontTx/>
              <a:buBlip>
                <a:blip r:embed="rId2"/>
              </a:buBlip>
            </a:pPr>
            <a:endParaRPr lang="en-US" sz="3200" b="1" dirty="0" smtClean="0"/>
          </a:p>
          <a:p>
            <a:pPr>
              <a:buFontTx/>
              <a:buBlip>
                <a:blip r:embed="rId2"/>
              </a:buBlip>
            </a:pPr>
            <a:r>
              <a:rPr lang="en-US" sz="3200" b="1" noProof="1" smtClean="0"/>
              <a:t>Low MCV, MCH, MCHC</a:t>
            </a:r>
          </a:p>
          <a:p>
            <a:pPr>
              <a:buFontTx/>
              <a:buBlip>
                <a:blip r:embed="rId2"/>
              </a:buBlip>
            </a:pPr>
            <a:endParaRPr lang="en-US" sz="3200" b="1" dirty="0" smtClean="0"/>
          </a:p>
          <a:p>
            <a:pPr>
              <a:buFontTx/>
              <a:buBlip>
                <a:blip r:embed="rId2"/>
              </a:buBlip>
            </a:pPr>
            <a:r>
              <a:rPr lang="en-US" sz="3200" b="1" noProof="1" smtClean="0"/>
              <a:t>Low serum ferritin</a:t>
            </a:r>
          </a:p>
          <a:p>
            <a:pPr>
              <a:buFontTx/>
              <a:buBlip>
                <a:blip r:embed="rId2"/>
              </a:buBlip>
            </a:pPr>
            <a:endParaRPr lang="en-US" sz="3200" b="1" dirty="0" smtClean="0"/>
          </a:p>
          <a:p>
            <a:pPr>
              <a:buFontTx/>
              <a:buBlip>
                <a:blip r:embed="rId2"/>
              </a:buBlip>
            </a:pPr>
            <a:r>
              <a:rPr lang="en-US" sz="3200" b="1" noProof="1" smtClean="0"/>
              <a:t>High iron binding capacit</a:t>
            </a:r>
          </a:p>
          <a:p>
            <a:pPr>
              <a:buFontTx/>
              <a:buBlip>
                <a:blip r:embed="rId2"/>
              </a:buBlip>
            </a:pPr>
            <a:endParaRPr lang="en-US" sz="3200" b="1" noProof="1" smtClean="0"/>
          </a:p>
          <a:p>
            <a:pPr>
              <a:buFontTx/>
              <a:buBlip>
                <a:blip r:embed="rId2"/>
              </a:buBlip>
            </a:pPr>
            <a:r>
              <a:rPr lang="en-US" sz="3200" b="1" noProof="1" smtClean="0"/>
              <a:t>High T</a:t>
            </a:r>
            <a:r>
              <a:rPr lang="en-US" sz="3200" b="1" dirty="0" err="1" smtClean="0"/>
              <a:t>ransferrin</a:t>
            </a:r>
            <a:r>
              <a:rPr lang="en-US" sz="3200" b="1" noProof="1" smtClean="0"/>
              <a:t> Receptors antibodies</a:t>
            </a:r>
            <a:endParaRPr lang="en-US" sz="32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20508" t="41992" r="26025" b="18945"/>
          <a:stretch>
            <a:fillRect/>
          </a:stretch>
        </p:blipFill>
        <p:spPr bwMode="auto">
          <a:xfrm>
            <a:off x="394663" y="691848"/>
            <a:ext cx="8385035" cy="45945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22705" t="42969" r="27253" b="23123"/>
          <a:stretch>
            <a:fillRect/>
          </a:stretch>
        </p:blipFill>
        <p:spPr bwMode="auto">
          <a:xfrm>
            <a:off x="-5672" y="316788"/>
            <a:ext cx="8935390" cy="4540972"/>
          </a:xfrm>
          <a:prstGeom prst="rect">
            <a:avLst/>
          </a:prstGeom>
          <a:noFill/>
          <a:ln w="9525">
            <a:noFill/>
            <a:miter lim="800000"/>
            <a:headEnd/>
            <a:tailEnd/>
          </a:ln>
          <a:effectLst/>
        </p:spPr>
      </p:pic>
      <p:sp>
        <p:nvSpPr>
          <p:cNvPr id="3" name="TextBox 2"/>
          <p:cNvSpPr txBox="1"/>
          <p:nvPr/>
        </p:nvSpPr>
        <p:spPr>
          <a:xfrm>
            <a:off x="928662" y="5214950"/>
            <a:ext cx="7286676" cy="1077218"/>
          </a:xfrm>
          <a:prstGeom prst="rect">
            <a:avLst/>
          </a:prstGeom>
          <a:noFill/>
        </p:spPr>
        <p:txBody>
          <a:bodyPr wrap="square" rtlCol="0">
            <a:spAutoFit/>
          </a:bodyPr>
          <a:lstStyle/>
          <a:p>
            <a:r>
              <a:rPr lang="en-US" sz="3200" b="1" dirty="0" smtClean="0"/>
              <a:t>Angular </a:t>
            </a:r>
            <a:r>
              <a:rPr lang="en-US" sz="3200" b="1" dirty="0" err="1" smtClean="0"/>
              <a:t>stomatitis</a:t>
            </a:r>
            <a:r>
              <a:rPr lang="en-US" sz="3200" b="1" dirty="0" smtClean="0"/>
              <a:t> in iron deficiency anemia</a:t>
            </a:r>
            <a:endParaRPr lang="en-US"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l="23437" t="41992" r="26025" b="19922"/>
          <a:stretch>
            <a:fillRect/>
          </a:stretch>
        </p:blipFill>
        <p:spPr bwMode="auto">
          <a:xfrm>
            <a:off x="65879" y="571480"/>
            <a:ext cx="9078121" cy="5131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b="1" dirty="0"/>
          </a:p>
        </p:txBody>
      </p:sp>
      <p:sp>
        <p:nvSpPr>
          <p:cNvPr id="3" name="Rectangle 2"/>
          <p:cNvSpPr/>
          <p:nvPr/>
        </p:nvSpPr>
        <p:spPr>
          <a:xfrm>
            <a:off x="0" y="1214422"/>
            <a:ext cx="9144000" cy="4967514"/>
          </a:xfrm>
          <a:prstGeom prst="rect">
            <a:avLst/>
          </a:prstGeom>
        </p:spPr>
        <p:txBody>
          <a:bodyPr wrap="square">
            <a:spAutoFit/>
          </a:bodyPr>
          <a:lstStyle/>
          <a:p>
            <a:pPr algn="just">
              <a:lnSpc>
                <a:spcPct val="90000"/>
              </a:lnSpc>
              <a:buClr>
                <a:schemeClr val="hlink"/>
              </a:buClr>
              <a:buFont typeface="Wingdings" pitchFamily="2" charset="2"/>
              <a:buChar char="q"/>
            </a:pPr>
            <a:r>
              <a:rPr lang="en-US" sz="3200" b="1" dirty="0" smtClean="0"/>
              <a:t>Ferrous </a:t>
            </a:r>
            <a:r>
              <a:rPr lang="en-US" sz="3200" b="1" dirty="0" err="1" smtClean="0"/>
              <a:t>sulphate</a:t>
            </a:r>
            <a:r>
              <a:rPr lang="en-US" sz="3200" b="1" dirty="0" smtClean="0"/>
              <a:t> is commonly used in Rx &amp; prevention of IDA because of good absorption &amp; high bioavailability, but it has its drawbacks</a:t>
            </a:r>
          </a:p>
          <a:p>
            <a:pPr algn="just">
              <a:lnSpc>
                <a:spcPct val="90000"/>
              </a:lnSpc>
              <a:buClr>
                <a:schemeClr val="hlink"/>
              </a:buClr>
              <a:buFont typeface="Wingdings" pitchFamily="2" charset="2"/>
              <a:buChar char="q"/>
            </a:pPr>
            <a:endParaRPr lang="en-US" sz="3200" b="1" dirty="0" smtClean="0"/>
          </a:p>
          <a:p>
            <a:pPr algn="just">
              <a:lnSpc>
                <a:spcPct val="90000"/>
              </a:lnSpc>
              <a:buClr>
                <a:schemeClr val="hlink"/>
              </a:buClr>
              <a:buFont typeface="Wingdings" pitchFamily="2" charset="2"/>
              <a:buChar char="q"/>
            </a:pPr>
            <a:r>
              <a:rPr lang="en-US" sz="3200" b="1" dirty="0" smtClean="0"/>
              <a:t>GIT disturbances &amp; staining of teeth are frequent</a:t>
            </a:r>
          </a:p>
          <a:p>
            <a:pPr algn="just">
              <a:lnSpc>
                <a:spcPct val="90000"/>
              </a:lnSpc>
              <a:buClr>
                <a:schemeClr val="hlink"/>
              </a:buClr>
              <a:buFont typeface="Wingdings" pitchFamily="2" charset="2"/>
              <a:buChar char="q"/>
            </a:pPr>
            <a:endParaRPr lang="en-US" sz="3200" b="1" dirty="0" smtClean="0"/>
          </a:p>
          <a:p>
            <a:pPr algn="just">
              <a:lnSpc>
                <a:spcPct val="90000"/>
              </a:lnSpc>
              <a:buClr>
                <a:schemeClr val="hlink"/>
              </a:buClr>
              <a:buFont typeface="Wingdings" pitchFamily="2" charset="2"/>
              <a:buChar char="q"/>
            </a:pPr>
            <a:r>
              <a:rPr lang="en-US" sz="3200" b="1" dirty="0" smtClean="0"/>
              <a:t>Effects on fortified foods may include:</a:t>
            </a:r>
          </a:p>
          <a:p>
            <a:pPr lvl="1">
              <a:lnSpc>
                <a:spcPct val="90000"/>
              </a:lnSpc>
              <a:buFontTx/>
              <a:buBlip>
                <a:blip r:embed="rId2"/>
              </a:buBlip>
            </a:pPr>
            <a:r>
              <a:rPr lang="en-US" sz="3200" b="1" dirty="0" smtClean="0"/>
              <a:t>Fat oxidation &amp; rancidity</a:t>
            </a:r>
          </a:p>
          <a:p>
            <a:pPr lvl="1">
              <a:lnSpc>
                <a:spcPct val="90000"/>
              </a:lnSpc>
              <a:buFontTx/>
              <a:buBlip>
                <a:blip r:embed="rId2"/>
              </a:buBlip>
            </a:pPr>
            <a:r>
              <a:rPr lang="en-US" sz="3200" b="1" dirty="0" err="1" smtClean="0"/>
              <a:t>Colour</a:t>
            </a:r>
            <a:r>
              <a:rPr lang="en-US" sz="3200" b="1" dirty="0" smtClean="0"/>
              <a:t> changes</a:t>
            </a:r>
          </a:p>
          <a:p>
            <a:pPr lvl="1">
              <a:lnSpc>
                <a:spcPct val="90000"/>
              </a:lnSpc>
              <a:buFontTx/>
              <a:buBlip>
                <a:blip r:embed="rId2"/>
              </a:buBlip>
            </a:pPr>
            <a:r>
              <a:rPr lang="en-US" sz="3200" b="1" dirty="0" smtClean="0"/>
              <a:t>Metallic taste</a:t>
            </a:r>
          </a:p>
          <a:p>
            <a:pPr lvl="1">
              <a:lnSpc>
                <a:spcPct val="90000"/>
              </a:lnSpc>
              <a:buFontTx/>
              <a:buBlip>
                <a:blip r:embed="rId2"/>
              </a:buBlip>
            </a:pPr>
            <a:r>
              <a:rPr lang="en-US" sz="3200" b="1" dirty="0" smtClean="0"/>
              <a:t>Precipitation</a:t>
            </a:r>
            <a:endParaRPr lang="en-US" sz="32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Treatment</a:t>
            </a:r>
            <a:endParaRPr lang="en-US" b="1" dirty="0"/>
          </a:p>
        </p:txBody>
      </p:sp>
      <p:sp>
        <p:nvSpPr>
          <p:cNvPr id="3" name="Rectangle 2"/>
          <p:cNvSpPr/>
          <p:nvPr/>
        </p:nvSpPr>
        <p:spPr>
          <a:xfrm>
            <a:off x="428596" y="1357298"/>
            <a:ext cx="8715404" cy="4524315"/>
          </a:xfrm>
          <a:prstGeom prst="rect">
            <a:avLst/>
          </a:prstGeom>
        </p:spPr>
        <p:txBody>
          <a:bodyPr wrap="square">
            <a:spAutoFit/>
          </a:bodyPr>
          <a:lstStyle/>
          <a:p>
            <a:endParaRPr lang="en-US" sz="3600" b="1" dirty="0" smtClean="0"/>
          </a:p>
          <a:p>
            <a:r>
              <a:rPr lang="en-US" sz="3600" b="1" dirty="0" smtClean="0"/>
              <a:t>The </a:t>
            </a:r>
            <a:r>
              <a:rPr lang="en-US" sz="3600" b="1" dirty="0" err="1" smtClean="0"/>
              <a:t>haemoglobin</a:t>
            </a:r>
            <a:r>
              <a:rPr lang="en-US" sz="3600" b="1" dirty="0" smtClean="0"/>
              <a:t> should rise by around 10 g/L every 7–10 days and a </a:t>
            </a:r>
            <a:r>
              <a:rPr lang="en-US" sz="3600" b="1" dirty="0" err="1" smtClean="0"/>
              <a:t>reticulocyte</a:t>
            </a:r>
            <a:r>
              <a:rPr lang="en-US" sz="3600" b="1" dirty="0" smtClean="0"/>
              <a:t> response will be evident within a week.</a:t>
            </a:r>
          </a:p>
          <a:p>
            <a:endParaRPr lang="en-US" sz="3600" b="1" dirty="0" smtClean="0"/>
          </a:p>
          <a:p>
            <a:r>
              <a:rPr lang="en-US" sz="3600" b="1" dirty="0" smtClean="0"/>
              <a:t> A failure to respond adequately may be due to non-compliance, continued blood loss, </a:t>
            </a:r>
            <a:r>
              <a:rPr lang="en-US" sz="3600" b="1" dirty="0" err="1" smtClean="0"/>
              <a:t>malabsorption</a:t>
            </a:r>
            <a:r>
              <a:rPr lang="en-US" sz="3600" b="1" dirty="0" smtClean="0"/>
              <a:t> or an incorrect diagnosis.</a:t>
            </a:r>
            <a:endParaRPr lang="en-US" sz="36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Treatment</a:t>
            </a:r>
            <a:endParaRPr lang="en-US" b="1" dirty="0"/>
          </a:p>
        </p:txBody>
      </p:sp>
      <p:sp>
        <p:nvSpPr>
          <p:cNvPr id="3" name="Rectangle 2"/>
          <p:cNvSpPr/>
          <p:nvPr/>
        </p:nvSpPr>
        <p:spPr>
          <a:xfrm>
            <a:off x="214282" y="1214422"/>
            <a:ext cx="8643998" cy="4113194"/>
          </a:xfrm>
          <a:prstGeom prst="rect">
            <a:avLst/>
          </a:prstGeom>
        </p:spPr>
        <p:txBody>
          <a:bodyPr wrap="square">
            <a:spAutoFit/>
          </a:bodyPr>
          <a:lstStyle/>
          <a:p>
            <a:r>
              <a:rPr lang="en-US" sz="3600" b="1" dirty="0" smtClean="0"/>
              <a:t>Patients with </a:t>
            </a:r>
            <a:r>
              <a:rPr lang="en-US" sz="3600" b="1" dirty="0" err="1" smtClean="0"/>
              <a:t>malabsorption</a:t>
            </a:r>
            <a:r>
              <a:rPr lang="en-US" sz="3600" b="1" dirty="0" smtClean="0"/>
              <a:t> or chronic gut disease may need </a:t>
            </a:r>
            <a:r>
              <a:rPr lang="en-US" sz="3600" b="1" dirty="0" err="1" smtClean="0"/>
              <a:t>parenteral</a:t>
            </a:r>
            <a:r>
              <a:rPr lang="en-US" sz="3600" b="1" dirty="0" smtClean="0"/>
              <a:t> iron therapy. </a:t>
            </a:r>
          </a:p>
          <a:p>
            <a:endParaRPr lang="en-US" sz="3600" b="1" dirty="0" smtClean="0"/>
          </a:p>
          <a:p>
            <a:r>
              <a:rPr lang="en-US" sz="3600" b="1" dirty="0" smtClean="0"/>
              <a:t>Previously, iron </a:t>
            </a:r>
            <a:r>
              <a:rPr lang="en-US" sz="3600" b="1" dirty="0" err="1" smtClean="0"/>
              <a:t>dextran</a:t>
            </a:r>
            <a:r>
              <a:rPr lang="en-US" sz="3600" b="1" dirty="0" smtClean="0"/>
              <a:t> or iron sucrose was used, but new preparations of iron </a:t>
            </a:r>
            <a:r>
              <a:rPr lang="en-US" sz="3600" b="1" dirty="0" err="1" smtClean="0"/>
              <a:t>isomaltose</a:t>
            </a:r>
            <a:r>
              <a:rPr lang="en-US" sz="3600" b="1" dirty="0" smtClean="0"/>
              <a:t> and iron </a:t>
            </a:r>
            <a:r>
              <a:rPr lang="en-US" sz="3600" b="1" dirty="0" err="1" smtClean="0"/>
              <a:t>carboxymaltose</a:t>
            </a:r>
            <a:r>
              <a:rPr lang="en-US" sz="3600" b="1" dirty="0" smtClean="0"/>
              <a:t> have fewer allergic effects and are preferred.</a:t>
            </a:r>
            <a:endParaRPr lang="en-US"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of IDA</a:t>
            </a:r>
            <a:endParaRPr lang="en-US" b="1" dirty="0"/>
          </a:p>
        </p:txBody>
      </p:sp>
      <p:sp>
        <p:nvSpPr>
          <p:cNvPr id="3" name="Rectangle 2"/>
          <p:cNvSpPr/>
          <p:nvPr/>
        </p:nvSpPr>
        <p:spPr>
          <a:xfrm>
            <a:off x="714348" y="1857364"/>
            <a:ext cx="8072494" cy="2862322"/>
          </a:xfrm>
          <a:prstGeom prst="rect">
            <a:avLst/>
          </a:prstGeom>
        </p:spPr>
        <p:txBody>
          <a:bodyPr wrap="square">
            <a:spAutoFit/>
          </a:bodyPr>
          <a:lstStyle/>
          <a:p>
            <a:pPr>
              <a:buClr>
                <a:schemeClr val="hlink"/>
              </a:buClr>
              <a:buFont typeface="Wingdings" pitchFamily="2" charset="2"/>
              <a:buChar char="q"/>
            </a:pPr>
            <a:r>
              <a:rPr lang="en-US" sz="3600" b="1" dirty="0" smtClean="0"/>
              <a:t>Dietary modification</a:t>
            </a:r>
          </a:p>
          <a:p>
            <a:pPr>
              <a:buClr>
                <a:schemeClr val="hlink"/>
              </a:buClr>
              <a:buFont typeface="Wingdings" pitchFamily="2" charset="2"/>
              <a:buNone/>
            </a:pPr>
            <a:endParaRPr lang="en-US" sz="3600" b="1" dirty="0" smtClean="0"/>
          </a:p>
          <a:p>
            <a:pPr>
              <a:buClr>
                <a:schemeClr val="hlink"/>
              </a:buClr>
              <a:buFont typeface="Wingdings" pitchFamily="2" charset="2"/>
              <a:buChar char="q"/>
            </a:pPr>
            <a:r>
              <a:rPr lang="en-US" sz="3600" b="1" dirty="0" smtClean="0"/>
              <a:t>Food fortification</a:t>
            </a:r>
          </a:p>
          <a:p>
            <a:pPr>
              <a:buClr>
                <a:schemeClr val="hlink"/>
              </a:buClr>
              <a:buFont typeface="Wingdings" pitchFamily="2" charset="2"/>
              <a:buNone/>
            </a:pPr>
            <a:endParaRPr lang="en-US" sz="3600" b="1" dirty="0" smtClean="0"/>
          </a:p>
          <a:p>
            <a:pPr>
              <a:buClr>
                <a:schemeClr val="hlink"/>
              </a:buClr>
              <a:buFont typeface="Wingdings" pitchFamily="2" charset="2"/>
              <a:buChar char="q"/>
            </a:pPr>
            <a:r>
              <a:rPr lang="en-US" sz="3600" b="1" dirty="0" smtClean="0"/>
              <a:t>Iron supplementation</a:t>
            </a:r>
            <a:endParaRPr lang="en-US" sz="36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of IDA</a:t>
            </a:r>
            <a:endParaRPr lang="en-US" b="1" dirty="0"/>
          </a:p>
        </p:txBody>
      </p:sp>
      <p:sp>
        <p:nvSpPr>
          <p:cNvPr id="3" name="Rectangle 2"/>
          <p:cNvSpPr/>
          <p:nvPr/>
        </p:nvSpPr>
        <p:spPr>
          <a:xfrm>
            <a:off x="0" y="1500174"/>
            <a:ext cx="8786842" cy="3970318"/>
          </a:xfrm>
          <a:prstGeom prst="rect">
            <a:avLst/>
          </a:prstGeom>
        </p:spPr>
        <p:txBody>
          <a:bodyPr wrap="square">
            <a:spAutoFit/>
          </a:bodyPr>
          <a:lstStyle/>
          <a:p>
            <a:pPr>
              <a:buClr>
                <a:schemeClr val="hlink"/>
              </a:buClr>
              <a:buFont typeface="Wingdings" pitchFamily="2" charset="2"/>
              <a:buChar char="q"/>
            </a:pPr>
            <a:r>
              <a:rPr lang="en-US" sz="3600" b="1" noProof="1" smtClean="0"/>
              <a:t>Diet </a:t>
            </a:r>
            <a:r>
              <a:rPr lang="en-US" sz="3600" b="1" dirty="0" smtClean="0"/>
              <a:t>&amp;</a:t>
            </a:r>
            <a:r>
              <a:rPr lang="en-US" sz="3600" b="1" noProof="1" smtClean="0"/>
              <a:t> nutrition education</a:t>
            </a:r>
            <a:r>
              <a:rPr lang="en-US" noProof="1" smtClean="0"/>
              <a:t> </a:t>
            </a:r>
          </a:p>
          <a:p>
            <a:pPr lvl="2">
              <a:buFont typeface="Symbol" pitchFamily="18" charset="2"/>
              <a:buBlip>
                <a:blip r:embed="rId2"/>
              </a:buBlip>
            </a:pPr>
            <a:r>
              <a:rPr lang="en-US" sz="3200" dirty="0" smtClean="0"/>
              <a:t> </a:t>
            </a:r>
            <a:r>
              <a:rPr lang="en-US" sz="3600" b="1" noProof="1" smtClean="0"/>
              <a:t>eat more fruits and vegetable </a:t>
            </a:r>
          </a:p>
          <a:p>
            <a:pPr lvl="2">
              <a:buFont typeface="Symbol" pitchFamily="18" charset="2"/>
              <a:buBlip>
                <a:blip r:embed="rId2"/>
              </a:buBlip>
            </a:pPr>
            <a:r>
              <a:rPr lang="en-US" sz="3600" b="1" dirty="0" smtClean="0"/>
              <a:t> </a:t>
            </a:r>
            <a:r>
              <a:rPr lang="en-US" sz="3600" b="1" noProof="1" smtClean="0"/>
              <a:t>no coffee or tea with meals</a:t>
            </a:r>
            <a:endParaRPr lang="en-US" sz="3600" b="1" dirty="0" smtClean="0"/>
          </a:p>
          <a:p>
            <a:pPr lvl="2">
              <a:buFont typeface="Symbol" pitchFamily="18" charset="2"/>
              <a:buBlip>
                <a:blip r:embed="rId2"/>
              </a:buBlip>
            </a:pPr>
            <a:r>
              <a:rPr lang="en-US" sz="3600" b="1" dirty="0" smtClean="0"/>
              <a:t> </a:t>
            </a:r>
            <a:r>
              <a:rPr lang="en-US" sz="3600" b="1" noProof="1" smtClean="0"/>
              <a:t>programmes should be targeted  to  </a:t>
            </a:r>
            <a:r>
              <a:rPr lang="en-US" sz="3600" b="1" dirty="0" smtClean="0"/>
              <a:t> </a:t>
            </a:r>
          </a:p>
          <a:p>
            <a:pPr lvl="2">
              <a:buFont typeface="Symbol" pitchFamily="18" charset="2"/>
              <a:buNone/>
            </a:pPr>
            <a:r>
              <a:rPr lang="en-US" sz="3600" b="1" dirty="0" smtClean="0"/>
              <a:t>   </a:t>
            </a:r>
            <a:r>
              <a:rPr lang="en-US" sz="3600" b="1" noProof="1" smtClean="0"/>
              <a:t>at  risk groups</a:t>
            </a:r>
            <a:endParaRPr lang="en-US" sz="3600" b="1" dirty="0" smtClean="0"/>
          </a:p>
          <a:p>
            <a:pPr lvl="2">
              <a:buFont typeface="Symbol" pitchFamily="18" charset="2"/>
              <a:buBlip>
                <a:blip r:embed="rId2"/>
              </a:buBlip>
            </a:pPr>
            <a:r>
              <a:rPr lang="en-US" sz="3600" b="1" dirty="0" smtClean="0"/>
              <a:t> </a:t>
            </a:r>
            <a:r>
              <a:rPr lang="en-US" sz="3600" b="1" noProof="1" smtClean="0"/>
              <a:t>reduce  phytic content of cereals and </a:t>
            </a:r>
            <a:endParaRPr lang="en-US" sz="3600" b="1" dirty="0" smtClean="0"/>
          </a:p>
          <a:p>
            <a:pPr lvl="2">
              <a:buFont typeface="Symbol" pitchFamily="18" charset="2"/>
              <a:buNone/>
            </a:pPr>
            <a:r>
              <a:rPr lang="en-US" sz="3600" b="1" dirty="0" smtClean="0"/>
              <a:t>    </a:t>
            </a:r>
            <a:r>
              <a:rPr lang="en-US" sz="3600" b="1" noProof="1" smtClean="0"/>
              <a:t>legumes by fermentation</a:t>
            </a:r>
            <a:endParaRPr lang="en-US" sz="3600" b="1"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9296" t="41992" r="52393" b="23828"/>
          <a:stretch>
            <a:fillRect/>
          </a:stretch>
        </p:blipFill>
        <p:spPr bwMode="auto">
          <a:xfrm>
            <a:off x="1939017" y="-128612"/>
            <a:ext cx="4990437" cy="6986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صورة ذات صلة"/>
          <p:cNvPicPr>
            <a:picLocks noChangeAspect="1" noChangeArrowheads="1"/>
          </p:cNvPicPr>
          <p:nvPr/>
        </p:nvPicPr>
        <p:blipFill>
          <a:blip r:embed="rId2"/>
          <a:srcRect/>
          <a:stretch>
            <a:fillRect/>
          </a:stretch>
        </p:blipFill>
        <p:spPr bwMode="auto">
          <a:xfrm>
            <a:off x="0" y="1"/>
            <a:ext cx="9144000" cy="695800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نتيجة بحث الصور عن ‪iron absorption inhibitors‬‏"/>
          <p:cNvPicPr>
            <a:picLocks noChangeAspect="1" noChangeArrowheads="1"/>
          </p:cNvPicPr>
          <p:nvPr/>
        </p:nvPicPr>
        <p:blipFill>
          <a:blip r:embed="rId2"/>
          <a:srcRect/>
          <a:stretch>
            <a:fillRect/>
          </a:stretch>
        </p:blipFill>
        <p:spPr bwMode="auto">
          <a:xfrm>
            <a:off x="0" y="47576"/>
            <a:ext cx="9144000" cy="678661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2705" t="41992" r="26758" b="18945"/>
          <a:stretch>
            <a:fillRect/>
          </a:stretch>
        </p:blipFill>
        <p:spPr bwMode="auto">
          <a:xfrm>
            <a:off x="1" y="642918"/>
            <a:ext cx="9144000" cy="5381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Anaemia</a:t>
            </a:r>
            <a:r>
              <a:rPr lang="en-US" b="1" dirty="0" smtClean="0"/>
              <a:t> of chronic disease</a:t>
            </a:r>
            <a:endParaRPr lang="en-US" dirty="0"/>
          </a:p>
        </p:txBody>
      </p:sp>
      <p:sp>
        <p:nvSpPr>
          <p:cNvPr id="3" name="Rectangle 2"/>
          <p:cNvSpPr/>
          <p:nvPr/>
        </p:nvSpPr>
        <p:spPr>
          <a:xfrm>
            <a:off x="142844" y="1428736"/>
            <a:ext cx="8715436" cy="5078313"/>
          </a:xfrm>
          <a:prstGeom prst="rect">
            <a:avLst/>
          </a:prstGeom>
        </p:spPr>
        <p:txBody>
          <a:bodyPr wrap="square">
            <a:spAutoFit/>
          </a:bodyPr>
          <a:lstStyle/>
          <a:p>
            <a:r>
              <a:rPr lang="en-US" sz="3600" b="1" dirty="0" err="1" smtClean="0"/>
              <a:t>Anaemia</a:t>
            </a:r>
            <a:r>
              <a:rPr lang="en-US" sz="3600" b="1" dirty="0" smtClean="0"/>
              <a:t> of chronic disease (ACD) is a common type of </a:t>
            </a:r>
            <a:r>
              <a:rPr lang="en-US" sz="3600" b="1" dirty="0" err="1" smtClean="0"/>
              <a:t>anaemia</a:t>
            </a:r>
            <a:r>
              <a:rPr lang="en-US" sz="3600" b="1" dirty="0" smtClean="0"/>
              <a:t>, particularly in hospital populations.</a:t>
            </a:r>
          </a:p>
          <a:p>
            <a:endParaRPr lang="en-US" sz="3600" b="1" dirty="0" smtClean="0"/>
          </a:p>
          <a:p>
            <a:r>
              <a:rPr lang="en-US" sz="3600" b="1" dirty="0" smtClean="0"/>
              <a:t> It occurs in the setting of chronic infection, chronic inflammation or </a:t>
            </a:r>
            <a:r>
              <a:rPr lang="en-US" sz="3600" b="1" dirty="0" err="1" smtClean="0"/>
              <a:t>neoplasia</a:t>
            </a:r>
            <a:r>
              <a:rPr lang="en-US" sz="3600" b="1" dirty="0" smtClean="0"/>
              <a:t>.</a:t>
            </a:r>
          </a:p>
          <a:p>
            <a:r>
              <a:rPr lang="en-US" sz="3600" b="1" dirty="0" smtClean="0"/>
              <a:t> </a:t>
            </a:r>
          </a:p>
          <a:p>
            <a:r>
              <a:rPr lang="en-US" sz="3600" b="1" dirty="0" smtClean="0"/>
              <a:t>The </a:t>
            </a:r>
            <a:r>
              <a:rPr lang="en-US" sz="3600" b="1" dirty="0" err="1" smtClean="0"/>
              <a:t>anaemia</a:t>
            </a:r>
            <a:r>
              <a:rPr lang="en-US" sz="3600" b="1" dirty="0" smtClean="0"/>
              <a:t> is not related to bleeding, </a:t>
            </a:r>
            <a:r>
              <a:rPr lang="en-US" sz="3600" b="1" dirty="0" err="1" smtClean="0"/>
              <a:t>haemolysis</a:t>
            </a:r>
            <a:r>
              <a:rPr lang="en-US" sz="3600" b="1" dirty="0" smtClean="0"/>
              <a:t> or marrow infiltration.</a:t>
            </a:r>
            <a:endParaRPr lang="en-US" sz="3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t>Anaemia</a:t>
            </a:r>
            <a:r>
              <a:rPr lang="en-US" b="1" dirty="0" smtClean="0"/>
              <a:t> of chronic disease</a:t>
            </a:r>
            <a:endParaRPr lang="en-US" dirty="0"/>
          </a:p>
        </p:txBody>
      </p:sp>
      <p:sp>
        <p:nvSpPr>
          <p:cNvPr id="3" name="Rectangle 2"/>
          <p:cNvSpPr/>
          <p:nvPr/>
        </p:nvSpPr>
        <p:spPr>
          <a:xfrm>
            <a:off x="357158" y="1720840"/>
            <a:ext cx="8429684" cy="3539430"/>
          </a:xfrm>
          <a:prstGeom prst="rect">
            <a:avLst/>
          </a:prstGeom>
        </p:spPr>
        <p:txBody>
          <a:bodyPr wrap="square">
            <a:spAutoFit/>
          </a:bodyPr>
          <a:lstStyle/>
          <a:p>
            <a:r>
              <a:rPr lang="en-US" sz="3200" b="1" dirty="0" smtClean="0"/>
              <a:t>Is mild, with </a:t>
            </a:r>
            <a:r>
              <a:rPr lang="en-US" sz="3200" b="1" dirty="0" err="1" smtClean="0"/>
              <a:t>haemoglobin</a:t>
            </a:r>
            <a:r>
              <a:rPr lang="en-US" sz="3200" b="1" dirty="0" smtClean="0"/>
              <a:t> in the range of 85–115 g/L, and is usually associated with a normal MCV (</a:t>
            </a:r>
            <a:r>
              <a:rPr lang="en-US" sz="3200" b="1" dirty="0" err="1" smtClean="0"/>
              <a:t>normocytic</a:t>
            </a:r>
            <a:r>
              <a:rPr lang="en-US" sz="3200" b="1" dirty="0" smtClean="0"/>
              <a:t>, </a:t>
            </a:r>
            <a:r>
              <a:rPr lang="en-US" sz="3200" b="1" dirty="0" err="1" smtClean="0"/>
              <a:t>normochromic</a:t>
            </a:r>
            <a:r>
              <a:rPr lang="en-US" sz="3200" b="1" dirty="0" smtClean="0"/>
              <a:t>),</a:t>
            </a:r>
          </a:p>
          <a:p>
            <a:endParaRPr lang="en-US" sz="3200" b="1" dirty="0" smtClean="0"/>
          </a:p>
          <a:p>
            <a:r>
              <a:rPr lang="en-US" sz="3200" b="1" dirty="0" smtClean="0"/>
              <a:t>The serum iron is low but iron stores are normal or increased, as indicated by the </a:t>
            </a:r>
            <a:r>
              <a:rPr lang="en-US" sz="3200" b="1" dirty="0" err="1" smtClean="0"/>
              <a:t>ferritin</a:t>
            </a:r>
            <a:r>
              <a:rPr lang="en-US" sz="3200" b="1" dirty="0" smtClean="0"/>
              <a:t> or stainable marrow iron.</a:t>
            </a:r>
            <a:endParaRPr lang="en-US" sz="32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i="1" dirty="0" smtClean="0"/>
              <a:t>Pathogenesis</a:t>
            </a:r>
            <a:br>
              <a:rPr lang="en-US" b="1" i="1" dirty="0" smtClean="0"/>
            </a:br>
            <a:endParaRPr lang="en-US" dirty="0"/>
          </a:p>
        </p:txBody>
      </p:sp>
      <p:sp>
        <p:nvSpPr>
          <p:cNvPr id="3" name="Rectangle 2"/>
          <p:cNvSpPr/>
          <p:nvPr/>
        </p:nvSpPr>
        <p:spPr>
          <a:xfrm>
            <a:off x="1000100" y="1500174"/>
            <a:ext cx="8143900" cy="4247317"/>
          </a:xfrm>
          <a:prstGeom prst="rect">
            <a:avLst/>
          </a:prstGeom>
        </p:spPr>
        <p:txBody>
          <a:bodyPr wrap="square">
            <a:spAutoFit/>
          </a:bodyPr>
          <a:lstStyle/>
          <a:p>
            <a:r>
              <a:rPr lang="en-US" sz="3600" b="1" dirty="0" smtClean="0"/>
              <a:t>It has recently become clear that the key</a:t>
            </a:r>
          </a:p>
          <a:p>
            <a:endParaRPr lang="en-US" sz="3600" b="1" dirty="0" smtClean="0"/>
          </a:p>
          <a:p>
            <a:r>
              <a:rPr lang="en-US" sz="3600" b="1" dirty="0" smtClean="0"/>
              <a:t> regulatory protein that accounts for the </a:t>
            </a:r>
          </a:p>
          <a:p>
            <a:endParaRPr lang="en-US" sz="3600" b="1" dirty="0" smtClean="0"/>
          </a:p>
          <a:p>
            <a:r>
              <a:rPr lang="en-US" sz="3600" b="1" dirty="0" smtClean="0"/>
              <a:t>findings characteristic of ACD is </a:t>
            </a:r>
            <a:r>
              <a:rPr lang="en-US" sz="3600" b="1" dirty="0" err="1" smtClean="0"/>
              <a:t>hepcidin</a:t>
            </a:r>
            <a:r>
              <a:rPr lang="en-US" sz="3600" b="1" dirty="0" smtClean="0"/>
              <a:t>, </a:t>
            </a:r>
          </a:p>
          <a:p>
            <a:endParaRPr lang="en-US" sz="3600" b="1" dirty="0" smtClean="0"/>
          </a:p>
          <a:p>
            <a:r>
              <a:rPr lang="en-US" sz="3600" b="1" dirty="0" smtClean="0"/>
              <a:t>which is produced by the liver. </a:t>
            </a:r>
          </a:p>
          <a:p>
            <a:endParaRPr lang="en-US"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572560" cy="4524315"/>
          </a:xfrm>
          <a:prstGeom prst="rect">
            <a:avLst/>
          </a:prstGeom>
        </p:spPr>
        <p:txBody>
          <a:bodyPr wrap="square">
            <a:spAutoFit/>
          </a:bodyPr>
          <a:lstStyle/>
          <a:p>
            <a:r>
              <a:rPr lang="en-US" sz="3600" b="1" dirty="0" err="1" smtClean="0"/>
              <a:t>Hepcidin</a:t>
            </a:r>
            <a:r>
              <a:rPr lang="en-US" sz="3600" b="1" dirty="0" smtClean="0"/>
              <a:t> production is induced by </a:t>
            </a:r>
            <a:r>
              <a:rPr lang="en-US" sz="3600" b="1" dirty="0" err="1" smtClean="0"/>
              <a:t>proinflammatory</a:t>
            </a:r>
            <a:r>
              <a:rPr lang="en-US" sz="3600" b="1" dirty="0" smtClean="0"/>
              <a:t> cytokines, especially IL-6. </a:t>
            </a:r>
            <a:r>
              <a:rPr lang="en-US" sz="3600" b="1" dirty="0" err="1" smtClean="0"/>
              <a:t>Hepcidin</a:t>
            </a:r>
            <a:r>
              <a:rPr lang="en-US" sz="3600" b="1" dirty="0" smtClean="0"/>
              <a:t> binds to </a:t>
            </a:r>
            <a:r>
              <a:rPr lang="en-US" sz="3600" b="1" dirty="0" err="1" smtClean="0"/>
              <a:t>ferroportin</a:t>
            </a:r>
            <a:r>
              <a:rPr lang="en-US" sz="3600" b="1" dirty="0" smtClean="0"/>
              <a:t> on the membrane of iron-exporting cells, such as small intestinal </a:t>
            </a:r>
            <a:r>
              <a:rPr lang="en-US" sz="3600" b="1" dirty="0" err="1" smtClean="0"/>
              <a:t>enterocytes</a:t>
            </a:r>
            <a:r>
              <a:rPr lang="en-US" sz="3600" b="1" dirty="0" smtClean="0"/>
              <a:t> and macrophages, </a:t>
            </a:r>
            <a:r>
              <a:rPr lang="en-US" sz="3600" b="1" dirty="0" err="1" smtClean="0"/>
              <a:t>internalising</a:t>
            </a:r>
            <a:r>
              <a:rPr lang="en-US" sz="3600" b="1" dirty="0" smtClean="0"/>
              <a:t> the </a:t>
            </a:r>
            <a:r>
              <a:rPr lang="en-US" sz="3600" b="1" dirty="0" err="1" smtClean="0"/>
              <a:t>ferroportin</a:t>
            </a:r>
            <a:r>
              <a:rPr lang="en-US" sz="3600" b="1" dirty="0" smtClean="0"/>
              <a:t> and thereby inhibiting the export of iron from these cells into the blood.</a:t>
            </a:r>
            <a:endParaRPr lang="en-US" sz="36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Investigations to differentiate </a:t>
            </a:r>
            <a:r>
              <a:rPr lang="en-US" sz="2800" b="1" dirty="0" err="1" smtClean="0"/>
              <a:t>anaemia</a:t>
            </a:r>
            <a:r>
              <a:rPr lang="en-US" sz="2800" b="1" dirty="0" smtClean="0"/>
              <a:t> of</a:t>
            </a:r>
            <a:br>
              <a:rPr lang="en-US" sz="2800" b="1" dirty="0" smtClean="0"/>
            </a:br>
            <a:r>
              <a:rPr lang="en-US" sz="2800" b="1" dirty="0" smtClean="0"/>
              <a:t>chronic disease from iron deficiency </a:t>
            </a:r>
            <a:r>
              <a:rPr lang="en-US" sz="2800" b="1" dirty="0" err="1" smtClean="0"/>
              <a:t>anaemia</a:t>
            </a:r>
            <a:endParaRPr lang="en-US" sz="2800" dirty="0"/>
          </a:p>
        </p:txBody>
      </p:sp>
      <p:sp>
        <p:nvSpPr>
          <p:cNvPr id="3" name="Rectangle 2"/>
          <p:cNvSpPr/>
          <p:nvPr/>
        </p:nvSpPr>
        <p:spPr>
          <a:xfrm>
            <a:off x="0" y="1928802"/>
            <a:ext cx="9144000" cy="3354765"/>
          </a:xfrm>
          <a:prstGeom prst="rect">
            <a:avLst/>
          </a:prstGeom>
        </p:spPr>
        <p:txBody>
          <a:bodyPr wrap="square">
            <a:spAutoFit/>
          </a:bodyPr>
          <a:lstStyle/>
          <a:p>
            <a:r>
              <a:rPr lang="en-US" b="1" dirty="0" smtClean="0"/>
              <a:t> </a:t>
            </a:r>
            <a:r>
              <a:rPr lang="en-US" sz="2000" b="1" dirty="0" smtClean="0"/>
              <a:t>IDA           </a:t>
            </a:r>
            <a:r>
              <a:rPr lang="en-US" sz="2000" b="1" dirty="0" err="1" smtClean="0"/>
              <a:t>Ferritin</a:t>
            </a:r>
            <a:r>
              <a:rPr lang="en-US" sz="2000" b="1" dirty="0" smtClean="0"/>
              <a:t>      Iron     TIBC             </a:t>
            </a:r>
            <a:r>
              <a:rPr lang="en-US" sz="2000" b="1" dirty="0" err="1" smtClean="0"/>
              <a:t>Transferrin</a:t>
            </a:r>
            <a:r>
              <a:rPr lang="en-US" sz="2000" b="1" dirty="0" smtClean="0"/>
              <a:t>                          Soluble </a:t>
            </a:r>
            <a:r>
              <a:rPr lang="en-US" sz="2000" b="1" dirty="0" err="1" smtClean="0"/>
              <a:t>transferrin</a:t>
            </a:r>
            <a:endParaRPr lang="en-US" sz="2000" b="1" dirty="0" smtClean="0"/>
          </a:p>
          <a:p>
            <a:r>
              <a:rPr lang="en-US" sz="2000" b="1" dirty="0" smtClean="0"/>
              <a:t>                                                                         saturation                                     receptor </a:t>
            </a:r>
          </a:p>
          <a:p>
            <a:endParaRPr lang="en-US" b="1" dirty="0" smtClean="0"/>
          </a:p>
          <a:p>
            <a:r>
              <a:rPr lang="en-US" dirty="0" smtClean="0"/>
              <a:t>  </a:t>
            </a:r>
          </a:p>
          <a:p>
            <a:r>
              <a:rPr lang="en-US" b="1" dirty="0" smtClean="0"/>
              <a:t>                       </a:t>
            </a:r>
            <a:r>
              <a:rPr lang="en-US" sz="2800" b="1" dirty="0" smtClean="0">
                <a:solidFill>
                  <a:srgbClr val="FF0000"/>
                </a:solidFill>
              </a:rPr>
              <a:t>↓ </a:t>
            </a:r>
            <a:r>
              <a:rPr lang="en-US" sz="2800" b="1" dirty="0" smtClean="0"/>
              <a:t>      ↓</a:t>
            </a:r>
            <a:r>
              <a:rPr lang="en-US" b="1" dirty="0" smtClean="0"/>
              <a:t>        </a:t>
            </a:r>
            <a:r>
              <a:rPr lang="en-US" sz="2800" b="1" dirty="0" smtClean="0">
                <a:solidFill>
                  <a:srgbClr val="FF0000"/>
                </a:solidFill>
              </a:rPr>
              <a:t>↑ </a:t>
            </a:r>
            <a:r>
              <a:rPr lang="en-US" sz="2800" b="1" dirty="0" smtClean="0"/>
              <a:t>            ↓                              </a:t>
            </a:r>
            <a:r>
              <a:rPr lang="en-US" sz="2800" b="1" dirty="0" smtClean="0">
                <a:solidFill>
                  <a:srgbClr val="FF0000"/>
                </a:solidFill>
              </a:rPr>
              <a:t>↑</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0" y="3714752"/>
            <a:ext cx="8929718" cy="1508105"/>
          </a:xfrm>
          <a:prstGeom prst="rect">
            <a:avLst/>
          </a:prstGeom>
        </p:spPr>
        <p:txBody>
          <a:bodyPr wrap="square">
            <a:spAutoFit/>
          </a:bodyPr>
          <a:lstStyle/>
          <a:p>
            <a:r>
              <a:rPr lang="en-US" b="1" dirty="0" err="1" smtClean="0"/>
              <a:t>Anaemia</a:t>
            </a:r>
            <a:endParaRPr lang="en-US" b="1" dirty="0" smtClean="0"/>
          </a:p>
          <a:p>
            <a:r>
              <a:rPr lang="en-US" b="1" dirty="0" smtClean="0"/>
              <a:t>of chronic</a:t>
            </a:r>
          </a:p>
          <a:p>
            <a:r>
              <a:rPr lang="en-US" b="1" dirty="0" smtClean="0"/>
              <a:t>Disease        </a:t>
            </a:r>
            <a:r>
              <a:rPr lang="en-US" sz="2800" b="1" dirty="0" smtClean="0"/>
              <a:t>↑/        </a:t>
            </a:r>
          </a:p>
          <a:p>
            <a:r>
              <a:rPr lang="en-US" sz="2800" b="1" dirty="0" smtClean="0"/>
              <a:t>           Normal  </a:t>
            </a:r>
            <a:r>
              <a:rPr lang="en-US" b="1" dirty="0" smtClean="0"/>
              <a:t>.</a:t>
            </a:r>
            <a:endParaRPr lang="en-US" b="1" dirty="0"/>
          </a:p>
        </p:txBody>
      </p:sp>
      <p:sp>
        <p:nvSpPr>
          <p:cNvPr id="13" name="Rectangle 12"/>
          <p:cNvSpPr/>
          <p:nvPr/>
        </p:nvSpPr>
        <p:spPr>
          <a:xfrm>
            <a:off x="5929323" y="3982998"/>
            <a:ext cx="1785949" cy="369332"/>
          </a:xfrm>
          <a:prstGeom prst="rect">
            <a:avLst/>
          </a:prstGeom>
        </p:spPr>
        <p:txBody>
          <a:bodyPr wrap="square">
            <a:spAutoFit/>
          </a:bodyPr>
          <a:lstStyle/>
          <a:p>
            <a:r>
              <a:rPr lang="en-US" b="1" dirty="0" smtClean="0"/>
              <a:t>↓/Normal</a:t>
            </a:r>
            <a:endParaRPr lang="en-US" dirty="0"/>
          </a:p>
        </p:txBody>
      </p:sp>
      <p:sp>
        <p:nvSpPr>
          <p:cNvPr id="9" name="Down Arrow 8"/>
          <p:cNvSpPr/>
          <p:nvPr/>
        </p:nvSpPr>
        <p:spPr>
          <a:xfrm>
            <a:off x="2357422" y="4214818"/>
            <a:ext cx="4571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Down Arrow 10"/>
          <p:cNvSpPr/>
          <p:nvPr/>
        </p:nvSpPr>
        <p:spPr>
          <a:xfrm>
            <a:off x="3143240" y="4143380"/>
            <a:ext cx="45719"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429124" y="4214818"/>
            <a:ext cx="45719"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857232"/>
            <a:ext cx="7929618" cy="4524315"/>
          </a:xfrm>
          <a:prstGeom prst="rect">
            <a:avLst/>
          </a:prstGeom>
        </p:spPr>
        <p:txBody>
          <a:bodyPr wrap="square">
            <a:spAutoFit/>
          </a:bodyPr>
          <a:lstStyle/>
          <a:p>
            <a:r>
              <a:rPr lang="en-US" sz="3600" b="1" dirty="0" smtClean="0"/>
              <a:t> The iron remains trapped inside the </a:t>
            </a:r>
          </a:p>
          <a:p>
            <a:endParaRPr lang="en-US" sz="3600" b="1" dirty="0" smtClean="0"/>
          </a:p>
          <a:p>
            <a:r>
              <a:rPr lang="en-US" sz="3600" b="1" dirty="0" smtClean="0"/>
              <a:t>cells in the form of </a:t>
            </a:r>
            <a:r>
              <a:rPr lang="en-US" sz="3600" b="1" dirty="0" err="1" smtClean="0"/>
              <a:t>ferritin</a:t>
            </a:r>
            <a:r>
              <a:rPr lang="en-US" sz="3600" b="1" dirty="0" smtClean="0"/>
              <a:t>, levels of </a:t>
            </a:r>
          </a:p>
          <a:p>
            <a:endParaRPr lang="en-US" sz="3600" b="1" dirty="0" smtClean="0"/>
          </a:p>
          <a:p>
            <a:r>
              <a:rPr lang="en-US" sz="3600" b="1" dirty="0" smtClean="0"/>
              <a:t>which are therefore normal or high in</a:t>
            </a:r>
          </a:p>
          <a:p>
            <a:endParaRPr lang="en-US" sz="3600" b="1" dirty="0" smtClean="0"/>
          </a:p>
          <a:p>
            <a:r>
              <a:rPr lang="en-US" sz="3600" b="1" dirty="0" smtClean="0"/>
              <a:t> the face of significant </a:t>
            </a:r>
            <a:r>
              <a:rPr lang="en-US" sz="3600" b="1" dirty="0" err="1" smtClean="0"/>
              <a:t>anaemia</a:t>
            </a:r>
            <a:r>
              <a:rPr lang="en-US" sz="3600" b="1" dirty="0" smtClean="0"/>
              <a:t>.</a:t>
            </a:r>
          </a:p>
          <a:p>
            <a:r>
              <a:rPr lang="en-US" sz="3600" b="1"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Treatment</a:t>
            </a:r>
            <a:endParaRPr lang="en-US" b="1" dirty="0"/>
          </a:p>
        </p:txBody>
      </p:sp>
      <p:sp>
        <p:nvSpPr>
          <p:cNvPr id="3" name="Rectangle 2"/>
          <p:cNvSpPr/>
          <p:nvPr/>
        </p:nvSpPr>
        <p:spPr>
          <a:xfrm>
            <a:off x="428596" y="1571612"/>
            <a:ext cx="8501122" cy="3170099"/>
          </a:xfrm>
          <a:prstGeom prst="rect">
            <a:avLst/>
          </a:prstGeom>
        </p:spPr>
        <p:txBody>
          <a:bodyPr wrap="square">
            <a:spAutoFit/>
          </a:bodyPr>
          <a:lstStyle/>
          <a:p>
            <a:r>
              <a:rPr lang="en-US" sz="4000" b="1" dirty="0" smtClean="0"/>
              <a:t>Inhibition or blockade of </a:t>
            </a:r>
            <a:r>
              <a:rPr lang="en-US" sz="4000" b="1" dirty="0" err="1" smtClean="0"/>
              <a:t>hepcidin</a:t>
            </a:r>
            <a:r>
              <a:rPr lang="en-US" sz="4000" b="1" dirty="0" smtClean="0"/>
              <a:t> is a</a:t>
            </a:r>
          </a:p>
          <a:p>
            <a:endParaRPr lang="en-US" sz="4000" b="1" dirty="0" smtClean="0"/>
          </a:p>
          <a:p>
            <a:r>
              <a:rPr lang="en-US" sz="4000" b="1" dirty="0" smtClean="0"/>
              <a:t> potential target for treatment of this</a:t>
            </a:r>
          </a:p>
          <a:p>
            <a:endParaRPr lang="en-US" sz="4000" b="1" dirty="0" smtClean="0"/>
          </a:p>
          <a:p>
            <a:r>
              <a:rPr lang="en-US" sz="4000" b="1" dirty="0" smtClean="0"/>
              <a:t> form of </a:t>
            </a:r>
            <a:r>
              <a:rPr lang="en-US" sz="4000" b="1" dirty="0" err="1" smtClean="0"/>
              <a:t>anaemia</a:t>
            </a:r>
            <a:r>
              <a:rPr lang="en-US" sz="4000" b="1" dirty="0" smtClean="0"/>
              <a:t>.</a:t>
            </a:r>
            <a:endParaRPr lang="en-US" sz="4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2705" t="41992" r="26025" b="18945"/>
          <a:stretch>
            <a:fillRect/>
          </a:stretch>
        </p:blipFill>
        <p:spPr bwMode="auto">
          <a:xfrm>
            <a:off x="89264" y="0"/>
            <a:ext cx="900118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MACROCYTIC ANEMIAS</a:t>
            </a:r>
            <a:endParaRPr lang="en-US" dirty="0"/>
          </a:p>
        </p:txBody>
      </p:sp>
      <p:sp>
        <p:nvSpPr>
          <p:cNvPr id="3" name="Rectangle 2"/>
          <p:cNvSpPr/>
          <p:nvPr/>
        </p:nvSpPr>
        <p:spPr>
          <a:xfrm>
            <a:off x="285720" y="1928802"/>
            <a:ext cx="8572560" cy="4031873"/>
          </a:xfrm>
          <a:prstGeom prst="rect">
            <a:avLst/>
          </a:prstGeom>
        </p:spPr>
        <p:txBody>
          <a:bodyPr wrap="square">
            <a:spAutoFit/>
          </a:bodyPr>
          <a:lstStyle/>
          <a:p>
            <a:pPr marL="609600" indent="-609600"/>
            <a:r>
              <a:rPr lang="en-US" sz="3200" b="1" dirty="0" smtClean="0"/>
              <a:t>These are the </a:t>
            </a:r>
            <a:r>
              <a:rPr lang="en-US" sz="3200" b="1" dirty="0" err="1" smtClean="0"/>
              <a:t>anemias</a:t>
            </a:r>
            <a:r>
              <a:rPr lang="en-US" sz="3200" b="1" dirty="0" smtClean="0"/>
              <a:t> in which the RBC have an MCV of greater than 100fl</a:t>
            </a:r>
          </a:p>
          <a:p>
            <a:pPr marL="609600" indent="-609600"/>
            <a:endParaRPr lang="en-US" sz="3200" b="1" dirty="0" smtClean="0"/>
          </a:p>
          <a:p>
            <a:pPr marL="609600" indent="-609600"/>
            <a:r>
              <a:rPr lang="en-US" sz="3200" b="1" dirty="0" smtClean="0"/>
              <a:t>There are 2 groups of macrocytic </a:t>
            </a:r>
            <a:r>
              <a:rPr lang="en-US" sz="3200" b="1" dirty="0" err="1" smtClean="0"/>
              <a:t>anemias</a:t>
            </a:r>
            <a:endParaRPr lang="en-US" sz="3200" b="1" dirty="0" smtClean="0"/>
          </a:p>
          <a:p>
            <a:pPr marL="609600" indent="-609600"/>
            <a:endParaRPr lang="en-US" sz="3200" b="1" dirty="0" smtClean="0"/>
          </a:p>
          <a:p>
            <a:pPr marL="609600" indent="-609600">
              <a:buFontTx/>
              <a:buAutoNum type="arabicPeriod"/>
            </a:pPr>
            <a:r>
              <a:rPr lang="en-US" sz="3200" b="1" dirty="0" err="1" smtClean="0"/>
              <a:t>Megaloblastic</a:t>
            </a:r>
            <a:r>
              <a:rPr lang="en-US" sz="3200" b="1" dirty="0" smtClean="0"/>
              <a:t> anemia</a:t>
            </a:r>
          </a:p>
          <a:p>
            <a:pPr marL="609600" indent="-609600">
              <a:buFontTx/>
              <a:buAutoNum type="arabicPeriod"/>
            </a:pPr>
            <a:endParaRPr lang="en-US" sz="3200" b="1" dirty="0" smtClean="0"/>
          </a:p>
          <a:p>
            <a:pPr marL="609600" indent="-609600">
              <a:buFontTx/>
              <a:buAutoNum type="arabicPeriod"/>
            </a:pPr>
            <a:r>
              <a:rPr lang="en-US" sz="3200" b="1" dirty="0" smtClean="0"/>
              <a:t>Non </a:t>
            </a:r>
            <a:r>
              <a:rPr lang="en-US" sz="3200" b="1" dirty="0" err="1" smtClean="0"/>
              <a:t>megaloblastic</a:t>
            </a:r>
            <a:r>
              <a:rPr lang="en-US" sz="3200" b="1" dirty="0" smtClean="0"/>
              <a:t> macrocytic anemia</a:t>
            </a:r>
            <a:endParaRPr lang="en-US" sz="32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NON MEGALOBLASTIC MACROCYTIC ANEMIAS</a:t>
            </a:r>
            <a:endParaRPr lang="en-US" sz="3200" b="1" dirty="0"/>
          </a:p>
        </p:txBody>
      </p:sp>
      <p:sp>
        <p:nvSpPr>
          <p:cNvPr id="3" name="Rectangle 2"/>
          <p:cNvSpPr/>
          <p:nvPr/>
        </p:nvSpPr>
        <p:spPr>
          <a:xfrm>
            <a:off x="428596" y="1214422"/>
            <a:ext cx="8501122" cy="4967514"/>
          </a:xfrm>
          <a:prstGeom prst="rect">
            <a:avLst/>
          </a:prstGeom>
        </p:spPr>
        <p:txBody>
          <a:bodyPr wrap="square">
            <a:spAutoFit/>
          </a:bodyPr>
          <a:lstStyle/>
          <a:p>
            <a:pPr marL="609600" indent="-609600">
              <a:lnSpc>
                <a:spcPct val="90000"/>
              </a:lnSpc>
            </a:pPr>
            <a:r>
              <a:rPr lang="en-US" sz="3200" b="1" dirty="0" smtClean="0"/>
              <a:t>These are disorders in which the </a:t>
            </a:r>
            <a:r>
              <a:rPr lang="en-US" sz="3200" b="1" dirty="0" err="1" smtClean="0"/>
              <a:t>macrocytosis</a:t>
            </a:r>
            <a:r>
              <a:rPr lang="en-US" sz="3200" b="1" dirty="0" smtClean="0"/>
              <a:t> is not due to vitamin B</a:t>
            </a:r>
            <a:r>
              <a:rPr lang="en-US" sz="3200" b="1" baseline="-25000" dirty="0" smtClean="0"/>
              <a:t>12  </a:t>
            </a:r>
            <a:r>
              <a:rPr lang="en-US" sz="3200" b="1" dirty="0" smtClean="0"/>
              <a:t>or folic acid deficiency</a:t>
            </a:r>
          </a:p>
          <a:p>
            <a:pPr marL="609600" indent="-609600">
              <a:lnSpc>
                <a:spcPct val="90000"/>
              </a:lnSpc>
            </a:pPr>
            <a:endParaRPr lang="en-US" sz="3200" b="1" dirty="0" smtClean="0"/>
          </a:p>
          <a:p>
            <a:pPr marL="609600" indent="-609600">
              <a:lnSpc>
                <a:spcPct val="90000"/>
              </a:lnSpc>
            </a:pPr>
            <a:r>
              <a:rPr lang="en-US" sz="3200" b="1" dirty="0" smtClean="0"/>
              <a:t>The conditions in which such round </a:t>
            </a:r>
            <a:r>
              <a:rPr lang="en-US" sz="3200" b="1" dirty="0" err="1" smtClean="0"/>
              <a:t>macrocytes</a:t>
            </a:r>
            <a:r>
              <a:rPr lang="en-US" sz="3200" b="1" dirty="0" smtClean="0"/>
              <a:t> are seen  are</a:t>
            </a:r>
          </a:p>
          <a:p>
            <a:pPr marL="609600" indent="-609600">
              <a:lnSpc>
                <a:spcPct val="90000"/>
              </a:lnSpc>
              <a:buFontTx/>
              <a:buAutoNum type="arabicPeriod"/>
            </a:pPr>
            <a:r>
              <a:rPr lang="en-US" sz="3200" b="1" dirty="0" err="1" smtClean="0"/>
              <a:t>Reticulocytosis</a:t>
            </a:r>
            <a:endParaRPr lang="en-US" sz="3200" b="1" dirty="0" smtClean="0"/>
          </a:p>
          <a:p>
            <a:pPr marL="609600" indent="-609600">
              <a:lnSpc>
                <a:spcPct val="90000"/>
              </a:lnSpc>
              <a:buFontTx/>
              <a:buAutoNum type="arabicPeriod"/>
            </a:pPr>
            <a:r>
              <a:rPr lang="en-US" sz="3200" b="1" dirty="0" smtClean="0"/>
              <a:t>Hypothyroidism / </a:t>
            </a:r>
            <a:r>
              <a:rPr lang="en-US" sz="3200" b="1" dirty="0" err="1" smtClean="0"/>
              <a:t>myxedema</a:t>
            </a:r>
            <a:endParaRPr lang="en-US" sz="3200" b="1" dirty="0" smtClean="0"/>
          </a:p>
          <a:p>
            <a:pPr marL="609600" indent="-609600">
              <a:lnSpc>
                <a:spcPct val="90000"/>
              </a:lnSpc>
              <a:buFontTx/>
              <a:buAutoNum type="arabicPeriod"/>
            </a:pPr>
            <a:r>
              <a:rPr lang="en-US" sz="3200" b="1" dirty="0" err="1" smtClean="0"/>
              <a:t>Myelodysplastic</a:t>
            </a:r>
            <a:r>
              <a:rPr lang="en-US" sz="3200" b="1" dirty="0" smtClean="0"/>
              <a:t> syndrome</a:t>
            </a:r>
          </a:p>
          <a:p>
            <a:pPr marL="609600" indent="-609600">
              <a:lnSpc>
                <a:spcPct val="90000"/>
              </a:lnSpc>
              <a:buFontTx/>
              <a:buAutoNum type="arabicPeriod"/>
            </a:pPr>
            <a:r>
              <a:rPr lang="en-US" sz="3200" b="1" dirty="0" smtClean="0"/>
              <a:t>Scurvy (</a:t>
            </a:r>
            <a:r>
              <a:rPr lang="en-US" sz="3200" b="1" dirty="0" err="1" smtClean="0"/>
              <a:t>Vit</a:t>
            </a:r>
            <a:r>
              <a:rPr lang="en-US" sz="3200" b="1" dirty="0" smtClean="0"/>
              <a:t>-C dif) </a:t>
            </a:r>
          </a:p>
          <a:p>
            <a:pPr marL="609600" indent="-609600">
              <a:lnSpc>
                <a:spcPct val="90000"/>
              </a:lnSpc>
              <a:buFontTx/>
              <a:buAutoNum type="arabicPeriod"/>
            </a:pPr>
            <a:r>
              <a:rPr lang="en-US" sz="3200" b="1" dirty="0" err="1" smtClean="0"/>
              <a:t>Sideroblastic</a:t>
            </a:r>
            <a:r>
              <a:rPr lang="en-US" sz="3200" b="1" dirty="0" smtClean="0"/>
              <a:t> anemia</a:t>
            </a:r>
          </a:p>
          <a:p>
            <a:pPr marL="609600" indent="-609600">
              <a:lnSpc>
                <a:spcPct val="90000"/>
              </a:lnSpc>
              <a:buFontTx/>
              <a:buAutoNum type="arabicPeriod"/>
            </a:pPr>
            <a:r>
              <a:rPr lang="en-US" sz="3200" b="1" dirty="0" smtClean="0"/>
              <a:t>Liver disorders</a:t>
            </a:r>
            <a:endParaRPr lang="en-US" sz="32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MEGALOBLASTIC ANEMIA</a:t>
            </a:r>
            <a:endParaRPr lang="en-US" b="1" dirty="0"/>
          </a:p>
        </p:txBody>
      </p:sp>
      <p:sp>
        <p:nvSpPr>
          <p:cNvPr id="3" name="Rectangle 2"/>
          <p:cNvSpPr/>
          <p:nvPr/>
        </p:nvSpPr>
        <p:spPr>
          <a:xfrm>
            <a:off x="428596" y="1428736"/>
            <a:ext cx="8429684" cy="5016758"/>
          </a:xfrm>
          <a:prstGeom prst="rect">
            <a:avLst/>
          </a:prstGeom>
        </p:spPr>
        <p:txBody>
          <a:bodyPr wrap="square">
            <a:spAutoFit/>
          </a:bodyPr>
          <a:lstStyle/>
          <a:p>
            <a:r>
              <a:rPr lang="en-US" sz="3200" b="1" dirty="0" smtClean="0"/>
              <a:t>Vitamin B</a:t>
            </a:r>
            <a:r>
              <a:rPr lang="en-US" sz="3200" b="1" baseline="-25000" dirty="0" smtClean="0"/>
              <a:t>12  </a:t>
            </a:r>
            <a:r>
              <a:rPr lang="en-US" sz="3200" b="1" dirty="0" smtClean="0"/>
              <a:t>and folic acid are important nutrients required in the process of nuclear maturation.</a:t>
            </a:r>
          </a:p>
          <a:p>
            <a:endParaRPr lang="en-US" sz="3200" b="1" dirty="0" smtClean="0"/>
          </a:p>
          <a:p>
            <a:r>
              <a:rPr lang="en-US" sz="3200" b="1" dirty="0" smtClean="0"/>
              <a:t>They are required during </a:t>
            </a:r>
            <a:r>
              <a:rPr lang="en-US" sz="3200" b="1" dirty="0" err="1" smtClean="0"/>
              <a:t>erythropoiesis</a:t>
            </a:r>
            <a:r>
              <a:rPr lang="en-US" sz="3200" b="1" dirty="0" smtClean="0"/>
              <a:t> (during DNA synthesis)</a:t>
            </a:r>
          </a:p>
          <a:p>
            <a:endParaRPr lang="en-US" sz="3200" b="1" dirty="0" smtClean="0"/>
          </a:p>
          <a:p>
            <a:r>
              <a:rPr lang="en-US" sz="3200" b="1" dirty="0" smtClean="0"/>
              <a:t>These </a:t>
            </a:r>
            <a:r>
              <a:rPr lang="en-US" sz="3200" b="1" dirty="0" err="1" smtClean="0"/>
              <a:t>anemias</a:t>
            </a:r>
            <a:r>
              <a:rPr lang="en-US" sz="3200" b="1" dirty="0" smtClean="0"/>
              <a:t> may be caused because of a nutritional deficiency or impaired absorption mainly.</a:t>
            </a:r>
            <a:endParaRPr lang="en-US" sz="32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2"/>
                </a:solidFill>
              </a:rPr>
              <a:t>MEGALOPLASTIC ANAEMIA</a:t>
            </a:r>
            <a:endParaRPr lang="en-US" b="1" dirty="0"/>
          </a:p>
        </p:txBody>
      </p:sp>
      <p:sp>
        <p:nvSpPr>
          <p:cNvPr id="3" name="Rectangle 2"/>
          <p:cNvSpPr/>
          <p:nvPr/>
        </p:nvSpPr>
        <p:spPr>
          <a:xfrm>
            <a:off x="428596" y="1285860"/>
            <a:ext cx="8358246" cy="5016758"/>
          </a:xfrm>
          <a:prstGeom prst="rect">
            <a:avLst/>
          </a:prstGeom>
        </p:spPr>
        <p:txBody>
          <a:bodyPr wrap="square">
            <a:spAutoFit/>
          </a:bodyPr>
          <a:lstStyle/>
          <a:p>
            <a:r>
              <a:rPr lang="en-US" sz="3200" b="1" dirty="0" smtClean="0"/>
              <a:t>Affect all marrow elements. </a:t>
            </a:r>
          </a:p>
          <a:p>
            <a:endParaRPr lang="en-US" sz="3200" b="1" dirty="0" smtClean="0"/>
          </a:p>
          <a:p>
            <a:r>
              <a:rPr lang="en-US" sz="3200" b="1" dirty="0" smtClean="0"/>
              <a:t>Neurologic symptoms in </a:t>
            </a:r>
            <a:r>
              <a:rPr lang="en-US" sz="3200" b="1" dirty="0" err="1" smtClean="0"/>
              <a:t>Vit</a:t>
            </a:r>
            <a:r>
              <a:rPr lang="en-US" sz="3200" b="1" dirty="0" smtClean="0"/>
              <a:t>. B12 deficiency (dorsal columns).</a:t>
            </a:r>
          </a:p>
          <a:p>
            <a:endParaRPr lang="en-US" sz="3200" b="1" dirty="0" smtClean="0"/>
          </a:p>
          <a:p>
            <a:r>
              <a:rPr lang="en-US" sz="3200" b="1" dirty="0" smtClean="0"/>
              <a:t>Ineffective </a:t>
            </a:r>
            <a:r>
              <a:rPr lang="en-US" sz="3200" b="1" dirty="0" err="1" smtClean="0"/>
              <a:t>erythropoiesis</a:t>
            </a:r>
            <a:r>
              <a:rPr lang="en-US" sz="3200" b="1" dirty="0" smtClean="0"/>
              <a:t>.</a:t>
            </a:r>
          </a:p>
          <a:p>
            <a:r>
              <a:rPr lang="en-US" sz="3200" b="1" dirty="0" smtClean="0"/>
              <a:t/>
            </a:r>
            <a:br>
              <a:rPr lang="en-US" sz="3200" b="1" dirty="0" smtClean="0"/>
            </a:br>
            <a:r>
              <a:rPr lang="en-US" sz="3200" b="1" dirty="0" smtClean="0"/>
              <a:t>High indirect </a:t>
            </a:r>
            <a:r>
              <a:rPr lang="en-US" sz="3200" b="1" dirty="0" err="1" smtClean="0"/>
              <a:t>bilirubin</a:t>
            </a:r>
            <a:r>
              <a:rPr lang="en-US" sz="3200" b="1" dirty="0" smtClean="0"/>
              <a:t>.</a:t>
            </a:r>
          </a:p>
          <a:p>
            <a:r>
              <a:rPr lang="en-US" sz="3200" b="1" dirty="0" smtClean="0"/>
              <a:t/>
            </a:r>
            <a:br>
              <a:rPr lang="en-US" sz="3200" b="1" dirty="0" smtClean="0"/>
            </a:br>
            <a:r>
              <a:rPr lang="en-US" sz="3200" b="1" dirty="0" smtClean="0"/>
              <a:t>Very high LDH.</a:t>
            </a:r>
            <a:endParaRPr lang="en-US" sz="32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pPr>
            <a:r>
              <a:rPr lang="en-GB" b="1" i="1" u="sng" dirty="0" smtClean="0"/>
              <a:t>Folic Acid:</a:t>
            </a:r>
            <a:endParaRPr lang="en-GB" b="1" dirty="0"/>
          </a:p>
        </p:txBody>
      </p:sp>
      <p:sp>
        <p:nvSpPr>
          <p:cNvPr id="3" name="Rectangle 2"/>
          <p:cNvSpPr/>
          <p:nvPr/>
        </p:nvSpPr>
        <p:spPr>
          <a:xfrm>
            <a:off x="285720" y="1291492"/>
            <a:ext cx="8858280" cy="4967514"/>
          </a:xfrm>
          <a:prstGeom prst="rect">
            <a:avLst/>
          </a:prstGeom>
        </p:spPr>
        <p:txBody>
          <a:bodyPr wrap="square">
            <a:spAutoFit/>
          </a:bodyPr>
          <a:lstStyle/>
          <a:p>
            <a:pPr lvl="1">
              <a:lnSpc>
                <a:spcPct val="90000"/>
              </a:lnSpc>
            </a:pPr>
            <a:r>
              <a:rPr lang="en-GB" sz="3200" b="1" dirty="0" smtClean="0"/>
              <a:t>It is a water soluble vitamin, necessary for the production of the RBC, WBC and platelets.</a:t>
            </a:r>
          </a:p>
          <a:p>
            <a:pPr lvl="1">
              <a:lnSpc>
                <a:spcPct val="90000"/>
              </a:lnSpc>
            </a:pPr>
            <a:r>
              <a:rPr lang="en-GB" sz="3200" b="1" dirty="0" smtClean="0"/>
              <a:t>It is not synthesized in the body.</a:t>
            </a:r>
          </a:p>
          <a:p>
            <a:pPr lvl="1">
              <a:lnSpc>
                <a:spcPct val="90000"/>
              </a:lnSpc>
            </a:pPr>
            <a:r>
              <a:rPr lang="en-GB" sz="3200" b="1" dirty="0" smtClean="0"/>
              <a:t>It is found in large number of green </a:t>
            </a:r>
            <a:r>
              <a:rPr lang="en-US" sz="3200" b="1" dirty="0" smtClean="0"/>
              <a:t>fresh vegetables, fruits</a:t>
            </a:r>
            <a:r>
              <a:rPr lang="en-GB" sz="3200" b="1" dirty="0" smtClean="0"/>
              <a:t>.</a:t>
            </a:r>
            <a:endParaRPr lang="en-GB" sz="3200" b="1" u="sng" dirty="0" smtClean="0"/>
          </a:p>
          <a:p>
            <a:pPr>
              <a:lnSpc>
                <a:spcPct val="90000"/>
              </a:lnSpc>
            </a:pPr>
            <a:r>
              <a:rPr lang="en-GB" sz="3200" b="1" u="sng" dirty="0" smtClean="0"/>
              <a:t>Daily requirement:</a:t>
            </a:r>
            <a:endParaRPr lang="en-GB" sz="3200" b="1" dirty="0" smtClean="0"/>
          </a:p>
          <a:p>
            <a:pPr>
              <a:lnSpc>
                <a:spcPct val="90000"/>
              </a:lnSpc>
              <a:buFont typeface="Wingdings" pitchFamily="2" charset="2"/>
              <a:buNone/>
            </a:pPr>
            <a:r>
              <a:rPr lang="en-GB" sz="3200" b="1" dirty="0" smtClean="0"/>
              <a:t>   The human body needs about 100-150 µg daily. </a:t>
            </a:r>
            <a:r>
              <a:rPr lang="en-GB" sz="3200" b="1" u="sng" dirty="0" smtClean="0"/>
              <a:t>Absorption:</a:t>
            </a:r>
            <a:endParaRPr lang="en-GB" sz="3200" b="1" dirty="0" smtClean="0"/>
          </a:p>
          <a:p>
            <a:pPr>
              <a:lnSpc>
                <a:spcPct val="90000"/>
              </a:lnSpc>
              <a:buFont typeface="Wingdings" pitchFamily="2" charset="2"/>
              <a:buNone/>
            </a:pPr>
            <a:r>
              <a:rPr lang="en-GB" sz="3200" b="1" dirty="0" smtClean="0"/>
              <a:t> </a:t>
            </a:r>
            <a:r>
              <a:rPr lang="en-US" sz="3200" b="1" dirty="0" smtClean="0"/>
              <a:t>It is absorbed in the </a:t>
            </a:r>
            <a:r>
              <a:rPr lang="en-GB" sz="3200" b="1" dirty="0" smtClean="0"/>
              <a:t>Duodenum and Jejunum.</a:t>
            </a:r>
            <a:endParaRPr lang="en-GB" sz="3200" b="1" u="sng" dirty="0" smtClean="0"/>
          </a:p>
          <a:p>
            <a:pPr>
              <a:lnSpc>
                <a:spcPct val="90000"/>
              </a:lnSpc>
            </a:pPr>
            <a:r>
              <a:rPr lang="en-GB" sz="3200" b="1" u="sng" dirty="0" smtClean="0"/>
              <a:t>Transportation:</a:t>
            </a:r>
            <a:endParaRPr lang="en-GB" sz="3200" b="1" dirty="0" smtClean="0"/>
          </a:p>
          <a:p>
            <a:pPr>
              <a:lnSpc>
                <a:spcPct val="90000"/>
              </a:lnSpc>
              <a:buFont typeface="Wingdings" pitchFamily="2" charset="2"/>
              <a:buNone/>
            </a:pPr>
            <a:r>
              <a:rPr lang="en-GB" sz="3200" b="1" dirty="0" smtClean="0"/>
              <a:t>   Weakly bound to albumin.</a:t>
            </a:r>
            <a:endParaRPr lang="en-US" sz="32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Metabolic Function</a:t>
            </a:r>
            <a:endParaRPr lang="en-US" b="1" dirty="0"/>
          </a:p>
        </p:txBody>
      </p:sp>
      <p:sp>
        <p:nvSpPr>
          <p:cNvPr id="3" name="Rectangle 2"/>
          <p:cNvSpPr/>
          <p:nvPr/>
        </p:nvSpPr>
        <p:spPr>
          <a:xfrm>
            <a:off x="0" y="1714488"/>
            <a:ext cx="8715404" cy="2062103"/>
          </a:xfrm>
          <a:prstGeom prst="rect">
            <a:avLst/>
          </a:prstGeom>
        </p:spPr>
        <p:txBody>
          <a:bodyPr wrap="square">
            <a:spAutoFit/>
          </a:bodyPr>
          <a:lstStyle/>
          <a:p>
            <a:pPr marL="609600" indent="-609600">
              <a:buFont typeface="Wingdings" pitchFamily="2" charset="2"/>
              <a:buAutoNum type="arabicPeriod"/>
            </a:pPr>
            <a:r>
              <a:rPr lang="en-US" sz="3200" b="1" dirty="0" err="1" smtClean="0"/>
              <a:t>Purine</a:t>
            </a:r>
            <a:r>
              <a:rPr lang="en-US" sz="3200" b="1" dirty="0" smtClean="0"/>
              <a:t> synthesis</a:t>
            </a:r>
          </a:p>
          <a:p>
            <a:pPr marL="609600" indent="-609600">
              <a:buFont typeface="Wingdings" pitchFamily="2" charset="2"/>
              <a:buAutoNum type="arabicPeriod"/>
            </a:pPr>
            <a:endParaRPr lang="en-US" sz="3200" b="1" dirty="0" smtClean="0"/>
          </a:p>
          <a:p>
            <a:pPr marL="609600" indent="-609600">
              <a:buFont typeface="Wingdings" pitchFamily="2" charset="2"/>
              <a:buAutoNum type="arabicPeriod"/>
            </a:pPr>
            <a:r>
              <a:rPr lang="en-US" sz="3200" b="1" dirty="0" smtClean="0"/>
              <a:t>Conversion of </a:t>
            </a:r>
            <a:r>
              <a:rPr lang="en-US" sz="3200" b="1" dirty="0" err="1" smtClean="0"/>
              <a:t>homocysteine</a:t>
            </a:r>
            <a:r>
              <a:rPr lang="en-US" sz="3200" b="1" dirty="0" smtClean="0"/>
              <a:t> to </a:t>
            </a:r>
            <a:r>
              <a:rPr lang="en-US" sz="3200" b="1" dirty="0" err="1" smtClean="0"/>
              <a:t>methionine</a:t>
            </a:r>
            <a:endParaRPr lang="en-US" sz="3200" b="1" dirty="0" smtClean="0"/>
          </a:p>
          <a:p>
            <a:pPr marL="609600" indent="-609600"/>
            <a:r>
              <a:rPr lang="en-US" sz="3200" b="1" dirty="0" smtClean="0"/>
              <a:t>       ( which also requires B12 )</a:t>
            </a:r>
            <a:endParaRPr lang="en-US" sz="32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144000" cy="5509200"/>
          </a:xfrm>
          <a:prstGeom prst="rect">
            <a:avLst/>
          </a:prstGeom>
        </p:spPr>
        <p:txBody>
          <a:bodyPr wrap="square">
            <a:spAutoFit/>
          </a:bodyPr>
          <a:lstStyle/>
          <a:p>
            <a:r>
              <a:rPr lang="en-US" sz="3200" b="1" u="sng" dirty="0" smtClean="0"/>
              <a:t>Diet</a:t>
            </a:r>
          </a:p>
          <a:p>
            <a:r>
              <a:rPr lang="en-US" sz="3200" b="1" dirty="0" smtClean="0"/>
              <a:t>• Poor intake of vegetables</a:t>
            </a:r>
          </a:p>
          <a:p>
            <a:r>
              <a:rPr lang="en-US" sz="3200" b="1" dirty="0" err="1" smtClean="0"/>
              <a:t>Malabsorption</a:t>
            </a:r>
            <a:endParaRPr lang="en-US" sz="3200" b="1" dirty="0" smtClean="0"/>
          </a:p>
          <a:p>
            <a:r>
              <a:rPr lang="en-US" sz="3200" b="1" dirty="0" smtClean="0"/>
              <a:t>• e.g. </a:t>
            </a:r>
            <a:r>
              <a:rPr lang="en-US" sz="3200" b="1" dirty="0" err="1" smtClean="0"/>
              <a:t>Coeliac</a:t>
            </a:r>
            <a:r>
              <a:rPr lang="en-US" sz="3200" b="1" dirty="0" smtClean="0"/>
              <a:t> disease</a:t>
            </a:r>
          </a:p>
          <a:p>
            <a:r>
              <a:rPr lang="en-US" sz="3200" b="1" dirty="0" smtClean="0"/>
              <a:t>Increased demand</a:t>
            </a:r>
          </a:p>
          <a:p>
            <a:r>
              <a:rPr lang="en-US" sz="3200" b="1" dirty="0" smtClean="0"/>
              <a:t>• Cell proliferation, e.g. </a:t>
            </a:r>
            <a:r>
              <a:rPr lang="en-US" sz="3200" b="1" dirty="0" err="1" smtClean="0"/>
              <a:t>haemolysis</a:t>
            </a:r>
            <a:endParaRPr lang="en-US" sz="3200" b="1" dirty="0" smtClean="0"/>
          </a:p>
          <a:p>
            <a:r>
              <a:rPr lang="en-US" sz="3200" b="1" dirty="0" smtClean="0"/>
              <a:t>• Pregnancy</a:t>
            </a:r>
          </a:p>
          <a:p>
            <a:r>
              <a:rPr lang="en-US" sz="3200" b="1" u="sng" dirty="0" smtClean="0"/>
              <a:t>Drugs</a:t>
            </a:r>
          </a:p>
          <a:p>
            <a:r>
              <a:rPr lang="en-US" sz="3200" b="1" dirty="0" smtClean="0"/>
              <a:t>• Certain anticonvulsants (e.g. </a:t>
            </a:r>
            <a:r>
              <a:rPr lang="en-US" sz="3200" b="1" dirty="0" err="1" smtClean="0"/>
              <a:t>phenytoin</a:t>
            </a:r>
            <a:r>
              <a:rPr lang="en-US" sz="3200" b="1" dirty="0" smtClean="0"/>
              <a:t>)</a:t>
            </a:r>
          </a:p>
          <a:p>
            <a:r>
              <a:rPr lang="en-US" sz="3200" b="1" dirty="0" smtClean="0"/>
              <a:t>• Contraceptive pill</a:t>
            </a:r>
          </a:p>
          <a:p>
            <a:r>
              <a:rPr lang="en-US" sz="3200" b="1" dirty="0" smtClean="0"/>
              <a:t>• Certain </a:t>
            </a:r>
            <a:r>
              <a:rPr lang="en-US" sz="3200" b="1" dirty="0" err="1" smtClean="0"/>
              <a:t>cytotoxic</a:t>
            </a:r>
            <a:r>
              <a:rPr lang="en-US" sz="3200" b="1" dirty="0" smtClean="0"/>
              <a:t> drugs (e.g. </a:t>
            </a:r>
            <a:r>
              <a:rPr lang="en-US" sz="3200" b="1" dirty="0" err="1" smtClean="0"/>
              <a:t>methotrexate</a:t>
            </a:r>
            <a:r>
              <a:rPr lang="en-US" sz="3200" b="1" dirty="0" smtClean="0"/>
              <a:t>)</a:t>
            </a:r>
            <a:endParaRPr lang="en-US" sz="3200" b="1" dirty="0"/>
          </a:p>
        </p:txBody>
      </p:sp>
      <p:sp>
        <p:nvSpPr>
          <p:cNvPr id="3" name="TextBox 2"/>
          <p:cNvSpPr txBox="1"/>
          <p:nvPr/>
        </p:nvSpPr>
        <p:spPr>
          <a:xfrm>
            <a:off x="0" y="285728"/>
            <a:ext cx="8929718" cy="646331"/>
          </a:xfrm>
          <a:prstGeom prst="rect">
            <a:avLst/>
          </a:prstGeom>
          <a:noFill/>
        </p:spPr>
        <p:txBody>
          <a:bodyPr wrap="square" rtlCol="0">
            <a:spAutoFit/>
          </a:bodyPr>
          <a:lstStyle/>
          <a:p>
            <a:r>
              <a:rPr lang="en-US" sz="3600" b="1" dirty="0" smtClean="0"/>
              <a:t>Causes of folic acid deficiency</a:t>
            </a:r>
            <a:endParaRPr lang="en-US" sz="36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4422"/>
            <a:ext cx="9144000" cy="3970318"/>
          </a:xfrm>
          <a:prstGeom prst="rect">
            <a:avLst/>
          </a:prstGeom>
        </p:spPr>
        <p:txBody>
          <a:bodyPr wrap="square">
            <a:spAutoFit/>
          </a:bodyPr>
          <a:lstStyle/>
          <a:p>
            <a:r>
              <a:rPr lang="en-US" sz="3600" b="1" dirty="0" smtClean="0"/>
              <a:t>Diagnostic findings</a:t>
            </a:r>
          </a:p>
          <a:p>
            <a:r>
              <a:rPr lang="en-US" sz="3600" b="1" dirty="0" smtClean="0"/>
              <a:t>• Serum </a:t>
            </a:r>
            <a:r>
              <a:rPr lang="en-US" sz="3600" b="1" dirty="0" err="1" smtClean="0"/>
              <a:t>folate</a:t>
            </a:r>
            <a:r>
              <a:rPr lang="en-US" sz="3600" b="1" dirty="0" smtClean="0"/>
              <a:t> levels may be low but are difficult to interpret</a:t>
            </a:r>
          </a:p>
          <a:p>
            <a:endParaRPr lang="en-US" sz="3600" b="1" dirty="0" smtClean="0"/>
          </a:p>
          <a:p>
            <a:r>
              <a:rPr lang="en-US" sz="3600" b="1" dirty="0" smtClean="0"/>
              <a:t>• Low red cell </a:t>
            </a:r>
            <a:r>
              <a:rPr lang="en-US" sz="3600" b="1" dirty="0" err="1" smtClean="0"/>
              <a:t>folate</a:t>
            </a:r>
            <a:r>
              <a:rPr lang="en-US" sz="3600" b="1" dirty="0" smtClean="0"/>
              <a:t> levels indicate prolonged </a:t>
            </a:r>
            <a:r>
              <a:rPr lang="en-US" sz="3600" b="1" dirty="0" err="1" smtClean="0"/>
              <a:t>folate</a:t>
            </a:r>
            <a:r>
              <a:rPr lang="en-US" sz="3600" b="1" dirty="0" smtClean="0"/>
              <a:t> deficiency and are probably the most relevant measure</a:t>
            </a:r>
            <a:endParaRPr lang="en-US" sz="3600" b="1" dirty="0"/>
          </a:p>
        </p:txBody>
      </p:sp>
      <p:sp>
        <p:nvSpPr>
          <p:cNvPr id="3" name="TextBox 2"/>
          <p:cNvSpPr txBox="1"/>
          <p:nvPr/>
        </p:nvSpPr>
        <p:spPr>
          <a:xfrm>
            <a:off x="285720" y="428604"/>
            <a:ext cx="7786742" cy="646331"/>
          </a:xfrm>
          <a:prstGeom prst="rect">
            <a:avLst/>
          </a:prstGeom>
          <a:noFill/>
        </p:spPr>
        <p:txBody>
          <a:bodyPr wrap="square" rtlCol="0">
            <a:spAutoFit/>
          </a:bodyPr>
          <a:lstStyle/>
          <a:p>
            <a:r>
              <a:rPr lang="en-US" sz="3600" b="1" dirty="0" smtClean="0"/>
              <a:t>Investigation of folic acid deficiency</a:t>
            </a:r>
            <a:endParaRPr lang="en-US" sz="36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t>Vitamin B12</a:t>
            </a:r>
            <a:endParaRPr lang="en-US" b="1" dirty="0"/>
          </a:p>
        </p:txBody>
      </p:sp>
      <p:sp>
        <p:nvSpPr>
          <p:cNvPr id="3" name="Rectangle 2"/>
          <p:cNvSpPr/>
          <p:nvPr/>
        </p:nvSpPr>
        <p:spPr>
          <a:xfrm>
            <a:off x="0" y="1357298"/>
            <a:ext cx="9144000" cy="4524315"/>
          </a:xfrm>
          <a:prstGeom prst="rect">
            <a:avLst/>
          </a:prstGeom>
        </p:spPr>
        <p:txBody>
          <a:bodyPr wrap="square">
            <a:spAutoFit/>
          </a:bodyPr>
          <a:lstStyle/>
          <a:p>
            <a:r>
              <a:rPr lang="en-GB" sz="3200" b="1" dirty="0" smtClean="0"/>
              <a:t>This vitamin is synthesized in nature by micro-organism in the intestine of man and animals, but we can not obtain it from the bacteria in our bodies, because it is synthesizing in the large colon after the site of absorption and it is wasted in the faeces in about 5µg/day. </a:t>
            </a:r>
          </a:p>
          <a:p>
            <a:endParaRPr lang="en-GB" sz="3200" b="1" dirty="0" smtClean="0"/>
          </a:p>
          <a:p>
            <a:r>
              <a:rPr lang="en-GB" sz="3200" b="1" dirty="0" smtClean="0"/>
              <a:t>So we obtain it from animal food such as liver, kidney, meat and dairy products as milk and cheese.</a:t>
            </a:r>
            <a:endParaRPr lang="en-US" sz="32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28670"/>
            <a:ext cx="8715436" cy="5078313"/>
          </a:xfrm>
          <a:prstGeom prst="rect">
            <a:avLst/>
          </a:prstGeom>
        </p:spPr>
        <p:txBody>
          <a:bodyPr wrap="square">
            <a:spAutoFit/>
          </a:bodyPr>
          <a:lstStyle/>
          <a:p>
            <a:r>
              <a:rPr lang="en-US" sz="3600" b="1" dirty="0" smtClean="0"/>
              <a:t>Abundant in animal foods</a:t>
            </a:r>
          </a:p>
          <a:p>
            <a:r>
              <a:rPr lang="en-US" sz="3600" b="1" dirty="0" smtClean="0"/>
              <a:t>Microorganisms are the ultimate origin of </a:t>
            </a:r>
            <a:r>
              <a:rPr lang="en-US" sz="3600" b="1" dirty="0" err="1" smtClean="0"/>
              <a:t>cobalamin</a:t>
            </a:r>
            <a:r>
              <a:rPr lang="en-US" sz="3600" b="1" dirty="0" smtClean="0"/>
              <a:t>.</a:t>
            </a:r>
          </a:p>
          <a:p>
            <a:endParaRPr lang="en-US" sz="3600" b="1" dirty="0" smtClean="0"/>
          </a:p>
          <a:p>
            <a:r>
              <a:rPr lang="en-US" sz="3600" b="1" dirty="0" smtClean="0"/>
              <a:t>It is stored in liver for many years.</a:t>
            </a:r>
          </a:p>
          <a:p>
            <a:endParaRPr lang="en-US" sz="3600" b="1" dirty="0" smtClean="0"/>
          </a:p>
          <a:p>
            <a:r>
              <a:rPr lang="en-US" sz="3600" b="1" dirty="0" smtClean="0"/>
              <a:t>It is efficiently reabsorbed from bile.</a:t>
            </a:r>
          </a:p>
          <a:p>
            <a:endParaRPr lang="en-US" sz="3600" b="1" dirty="0" smtClean="0"/>
          </a:p>
          <a:p>
            <a:r>
              <a:rPr lang="en-US" sz="3600" b="1" dirty="0" smtClean="0"/>
              <a:t>It is resistant to cooking and boiling.</a:t>
            </a:r>
            <a:endParaRPr lang="en-US"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23437" t="41992" r="26758" b="18945"/>
          <a:stretch>
            <a:fillRect/>
          </a:stretch>
        </p:blipFill>
        <p:spPr bwMode="auto">
          <a:xfrm>
            <a:off x="0" y="0"/>
            <a:ext cx="908688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929718" cy="5509200"/>
          </a:xfrm>
          <a:prstGeom prst="rect">
            <a:avLst/>
          </a:prstGeom>
        </p:spPr>
        <p:txBody>
          <a:bodyPr wrap="square">
            <a:spAutoFit/>
          </a:bodyPr>
          <a:lstStyle/>
          <a:p>
            <a:r>
              <a:rPr lang="en-GB" sz="3200" b="1" u="sng" dirty="0" smtClean="0"/>
              <a:t>Diary requirements:</a:t>
            </a:r>
            <a:endParaRPr lang="en-GB" sz="3200" b="1" dirty="0" smtClean="0"/>
          </a:p>
          <a:p>
            <a:pPr>
              <a:buFont typeface="Wingdings" pitchFamily="2" charset="2"/>
              <a:buNone/>
            </a:pPr>
            <a:r>
              <a:rPr lang="en-GB" sz="3200" b="1" dirty="0" smtClean="0"/>
              <a:t>   The human body needs about 1-2 µg daily.</a:t>
            </a:r>
            <a:endParaRPr lang="en-GB" sz="3200" b="1" u="sng" dirty="0" smtClean="0"/>
          </a:p>
          <a:p>
            <a:r>
              <a:rPr lang="en-GB" sz="3200" b="1" u="sng" dirty="0" smtClean="0"/>
              <a:t>Absorption:</a:t>
            </a:r>
            <a:endParaRPr lang="en-GB" sz="3200" b="1" dirty="0" smtClean="0"/>
          </a:p>
          <a:p>
            <a:pPr>
              <a:buFont typeface="Wingdings" pitchFamily="2" charset="2"/>
              <a:buNone/>
            </a:pPr>
            <a:r>
              <a:rPr lang="en-GB" sz="3200" b="1" dirty="0" smtClean="0"/>
              <a:t>   B12 is combined with glycoprotein called the intrinsic factor (IF), which is synthesized in the gastric cells. The absorption occurs in the distal ileum.</a:t>
            </a:r>
            <a:endParaRPr lang="en-GB" sz="3200" b="1" u="sng" dirty="0" smtClean="0"/>
          </a:p>
          <a:p>
            <a:r>
              <a:rPr lang="en-GB" sz="3200" b="1" u="sng" dirty="0" smtClean="0"/>
              <a:t>Transportation:</a:t>
            </a:r>
            <a:endParaRPr lang="en-GB" sz="3200" b="1" dirty="0" smtClean="0"/>
          </a:p>
          <a:p>
            <a:pPr>
              <a:buFont typeface="Wingdings" pitchFamily="2" charset="2"/>
              <a:buNone/>
            </a:pPr>
            <a:r>
              <a:rPr lang="en-GB" sz="3200" b="1" dirty="0" smtClean="0"/>
              <a:t>   Transport by a protein synthesized in the liver called </a:t>
            </a:r>
            <a:r>
              <a:rPr lang="en-GB" sz="3200" b="1" i="1" dirty="0" err="1" smtClean="0"/>
              <a:t>Transcobalamine</a:t>
            </a:r>
            <a:r>
              <a:rPr lang="en-GB" sz="3200" b="1" i="1" dirty="0" smtClean="0"/>
              <a:t> II</a:t>
            </a:r>
            <a:r>
              <a:rPr lang="en-GB" sz="3200" b="1" dirty="0" smtClean="0"/>
              <a:t>, which carry vitamin B12 to liver, nerves and bone marrow.</a:t>
            </a:r>
            <a:endParaRPr lang="en-US" sz="32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IMPAIRED ABSORPTION</a:t>
            </a:r>
            <a:endParaRPr lang="en-US" b="1" dirty="0"/>
          </a:p>
        </p:txBody>
      </p:sp>
      <p:sp>
        <p:nvSpPr>
          <p:cNvPr id="3" name="Rectangle 2"/>
          <p:cNvSpPr/>
          <p:nvPr/>
        </p:nvSpPr>
        <p:spPr>
          <a:xfrm>
            <a:off x="0" y="1428736"/>
            <a:ext cx="9144000" cy="4081117"/>
          </a:xfrm>
          <a:prstGeom prst="rect">
            <a:avLst/>
          </a:prstGeom>
        </p:spPr>
        <p:txBody>
          <a:bodyPr wrap="square">
            <a:spAutoFit/>
          </a:bodyPr>
          <a:lstStyle/>
          <a:p>
            <a:pPr>
              <a:lnSpc>
                <a:spcPct val="90000"/>
              </a:lnSpc>
            </a:pPr>
            <a:r>
              <a:rPr lang="en-US" sz="3200" b="1" dirty="0" smtClean="0"/>
              <a:t>INTRINSIC FACTOR DEFICIENCY </a:t>
            </a:r>
            <a:r>
              <a:rPr lang="en-GB" sz="3200" b="1" dirty="0" smtClean="0"/>
              <a:t>due to chronic gastritis or antibodies against stomach cells.</a:t>
            </a:r>
            <a:endParaRPr lang="en-US" sz="3200" b="1" dirty="0" smtClean="0"/>
          </a:p>
          <a:p>
            <a:pPr>
              <a:lnSpc>
                <a:spcPct val="90000"/>
              </a:lnSpc>
              <a:buFont typeface="Wingdings" pitchFamily="2" charset="2"/>
              <a:buNone/>
            </a:pPr>
            <a:r>
              <a:rPr lang="en-US" sz="3200" b="1" dirty="0" smtClean="0"/>
              <a:t>- PERNICIOUS ANEMIA</a:t>
            </a:r>
          </a:p>
          <a:p>
            <a:pPr>
              <a:lnSpc>
                <a:spcPct val="90000"/>
              </a:lnSpc>
              <a:buFont typeface="Wingdings" pitchFamily="2" charset="2"/>
              <a:buNone/>
            </a:pPr>
            <a:r>
              <a:rPr lang="en-US" sz="3200" b="1" dirty="0" smtClean="0"/>
              <a:t>- GASTRECTOMY</a:t>
            </a:r>
          </a:p>
          <a:p>
            <a:pPr>
              <a:lnSpc>
                <a:spcPct val="90000"/>
              </a:lnSpc>
            </a:pPr>
            <a:r>
              <a:rPr lang="en-US" sz="3200" b="1" dirty="0" err="1" smtClean="0"/>
              <a:t>Malabsorption</a:t>
            </a:r>
            <a:r>
              <a:rPr lang="en-US" sz="3200" b="1" dirty="0" smtClean="0"/>
              <a:t> states</a:t>
            </a:r>
          </a:p>
          <a:p>
            <a:pPr>
              <a:lnSpc>
                <a:spcPct val="90000"/>
              </a:lnSpc>
            </a:pPr>
            <a:r>
              <a:rPr lang="en-US" sz="3200" b="1" dirty="0" smtClean="0"/>
              <a:t>Diffuse intestinal diseases. </a:t>
            </a:r>
            <a:r>
              <a:rPr lang="en-US" sz="3200" b="1" dirty="0" err="1" smtClean="0"/>
              <a:t>Eg</a:t>
            </a:r>
            <a:r>
              <a:rPr lang="en-US" sz="3200" b="1" dirty="0" smtClean="0"/>
              <a:t>., lymphoma, systemic sclerosis</a:t>
            </a:r>
          </a:p>
          <a:p>
            <a:pPr>
              <a:lnSpc>
                <a:spcPct val="90000"/>
              </a:lnSpc>
            </a:pPr>
            <a:r>
              <a:rPr lang="en-US" sz="3200" b="1" dirty="0" smtClean="0"/>
              <a:t>Competitive parasitic uptake – fish tapeworm</a:t>
            </a:r>
          </a:p>
          <a:p>
            <a:pPr>
              <a:lnSpc>
                <a:spcPct val="90000"/>
              </a:lnSpc>
            </a:pPr>
            <a:r>
              <a:rPr lang="en-US" sz="3200" b="1" dirty="0" smtClean="0"/>
              <a:t>Bacterial overgrowth </a:t>
            </a:r>
            <a:endParaRPr lang="en-US" sz="32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6555641"/>
          </a:xfrm>
          <a:prstGeom prst="rect">
            <a:avLst/>
          </a:prstGeom>
        </p:spPr>
        <p:txBody>
          <a:bodyPr wrap="square">
            <a:spAutoFit/>
          </a:bodyPr>
          <a:lstStyle/>
          <a:p>
            <a:r>
              <a:rPr lang="en-US" sz="2800" b="1" dirty="0" smtClean="0"/>
              <a:t>Symptoms                                           Signs</a:t>
            </a:r>
          </a:p>
          <a:p>
            <a:r>
              <a:rPr lang="en-US" sz="2800" b="1" dirty="0" smtClean="0"/>
              <a:t>• Malaise (90%)			          Smooth tongue</a:t>
            </a:r>
          </a:p>
          <a:p>
            <a:r>
              <a:rPr lang="en-US" sz="2800" b="1" dirty="0" smtClean="0"/>
              <a:t>• Breathlessness (50%)		           Angular  </a:t>
            </a:r>
            <a:r>
              <a:rPr lang="en-US" sz="2800" b="1" dirty="0" err="1" smtClean="0"/>
              <a:t>Cheilosis</a:t>
            </a:r>
            <a:endParaRPr lang="en-US" sz="2800" b="1" dirty="0" smtClean="0"/>
          </a:p>
          <a:p>
            <a:r>
              <a:rPr lang="en-US" sz="2800" b="1" dirty="0" smtClean="0"/>
              <a:t>• </a:t>
            </a:r>
            <a:r>
              <a:rPr lang="en-US" sz="2800" b="1" dirty="0" err="1" smtClean="0"/>
              <a:t>Paraesthesiae</a:t>
            </a:r>
            <a:r>
              <a:rPr lang="en-US" sz="2800" b="1" dirty="0" smtClean="0"/>
              <a:t> (80%)			</a:t>
            </a:r>
            <a:r>
              <a:rPr lang="en-US" sz="2800" b="1" dirty="0" err="1" smtClean="0"/>
              <a:t>Vitiligo</a:t>
            </a:r>
            <a:endParaRPr lang="en-US" sz="2800" b="1" dirty="0" smtClean="0"/>
          </a:p>
          <a:p>
            <a:r>
              <a:rPr lang="en-US" sz="2800" b="1" dirty="0" smtClean="0"/>
              <a:t>• Sore mouth (20%)			Skin pigmentation</a:t>
            </a:r>
          </a:p>
          <a:p>
            <a:r>
              <a:rPr lang="en-US" sz="2800" b="1" dirty="0" smtClean="0"/>
              <a:t>• Weight loss				Heart failure</a:t>
            </a:r>
          </a:p>
          <a:p>
            <a:r>
              <a:rPr lang="en-US" sz="2800" b="1" dirty="0" smtClean="0"/>
              <a:t>• Altered skin pigmentation		Pyrexia</a:t>
            </a:r>
          </a:p>
          <a:p>
            <a:r>
              <a:rPr lang="en-US" sz="2800" b="1" dirty="0" smtClean="0"/>
              <a:t>• Impotence</a:t>
            </a:r>
          </a:p>
          <a:p>
            <a:r>
              <a:rPr lang="en-US" sz="2800" b="1" dirty="0" smtClean="0"/>
              <a:t>• Poor memory</a:t>
            </a:r>
          </a:p>
          <a:p>
            <a:r>
              <a:rPr lang="en-US" sz="2800" b="1" dirty="0" smtClean="0"/>
              <a:t>• Depression</a:t>
            </a:r>
          </a:p>
          <a:p>
            <a:r>
              <a:rPr lang="en-US" sz="2800" b="1" dirty="0" smtClean="0"/>
              <a:t>• Personality change</a:t>
            </a:r>
          </a:p>
          <a:p>
            <a:r>
              <a:rPr lang="en-US" sz="2800" b="1" dirty="0" smtClean="0"/>
              <a:t>• Hallucinations</a:t>
            </a:r>
          </a:p>
          <a:p>
            <a:r>
              <a:rPr lang="en-US" sz="2800" b="1" dirty="0" smtClean="0"/>
              <a:t>• Visual disturbance</a:t>
            </a:r>
          </a:p>
          <a:p>
            <a:endParaRPr lang="en-US" sz="2800" b="1" dirty="0" smtClean="0"/>
          </a:p>
          <a:p>
            <a:endParaRPr lang="en-US" sz="2800" b="1" dirty="0"/>
          </a:p>
        </p:txBody>
      </p:sp>
      <p:sp>
        <p:nvSpPr>
          <p:cNvPr id="3" name="TextBox 2"/>
          <p:cNvSpPr txBox="1"/>
          <p:nvPr/>
        </p:nvSpPr>
        <p:spPr>
          <a:xfrm>
            <a:off x="642910" y="214290"/>
            <a:ext cx="7715304" cy="584775"/>
          </a:xfrm>
          <a:prstGeom prst="rect">
            <a:avLst/>
          </a:prstGeom>
          <a:noFill/>
        </p:spPr>
        <p:txBody>
          <a:bodyPr wrap="square" rtlCol="0">
            <a:spAutoFit/>
          </a:bodyPr>
          <a:lstStyle/>
          <a:p>
            <a:r>
              <a:rPr lang="en-US" sz="3200" b="1" dirty="0" smtClean="0"/>
              <a:t>Clinical features of </a:t>
            </a:r>
            <a:r>
              <a:rPr lang="en-US" sz="3200" b="1" dirty="0" err="1" smtClean="0"/>
              <a:t>megaloblastic</a:t>
            </a:r>
            <a:r>
              <a:rPr lang="en-US" sz="3200" b="1" dirty="0" smtClean="0"/>
              <a:t> anemia</a:t>
            </a:r>
            <a:endParaRPr lang="en-US" sz="32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928670"/>
            <a:ext cx="9001156" cy="5262979"/>
          </a:xfrm>
          <a:prstGeom prst="rect">
            <a:avLst/>
          </a:prstGeom>
        </p:spPr>
        <p:txBody>
          <a:bodyPr wrap="square">
            <a:spAutoFit/>
          </a:bodyPr>
          <a:lstStyle/>
          <a:p>
            <a:r>
              <a:rPr lang="en-US" sz="2800" b="1" dirty="0" smtClean="0"/>
              <a:t>Peripheral nerves</a:t>
            </a:r>
          </a:p>
          <a:p>
            <a:r>
              <a:rPr lang="en-US" sz="2800" b="1" dirty="0" smtClean="0"/>
              <a:t>• Glove and stocking </a:t>
            </a:r>
            <a:r>
              <a:rPr lang="en-US" sz="2800" b="1" dirty="0" err="1" smtClean="0"/>
              <a:t>paraesthesiae</a:t>
            </a:r>
            <a:endParaRPr lang="en-US" sz="2800" b="1" dirty="0" smtClean="0"/>
          </a:p>
          <a:p>
            <a:r>
              <a:rPr lang="en-US" sz="2800" b="1" dirty="0" smtClean="0"/>
              <a:t>• Loss of ankle reflexes</a:t>
            </a:r>
          </a:p>
          <a:p>
            <a:r>
              <a:rPr lang="en-US" sz="2800" b="1" dirty="0" smtClean="0"/>
              <a:t>Spinal cord</a:t>
            </a:r>
          </a:p>
          <a:p>
            <a:r>
              <a:rPr lang="en-US" sz="2800" b="1" dirty="0" smtClean="0"/>
              <a:t>• </a:t>
            </a:r>
            <a:r>
              <a:rPr lang="en-US" sz="2800" b="1" dirty="0" err="1" smtClean="0"/>
              <a:t>Subacute</a:t>
            </a:r>
            <a:r>
              <a:rPr lang="en-US" sz="2800" b="1" dirty="0" smtClean="0"/>
              <a:t> combined degeneration of the cord</a:t>
            </a:r>
          </a:p>
          <a:p>
            <a:r>
              <a:rPr lang="en-US" sz="2800" b="1" dirty="0" smtClean="0"/>
              <a:t>Posterior columns – diminished vibration sensation and</a:t>
            </a:r>
          </a:p>
          <a:p>
            <a:r>
              <a:rPr lang="en-US" sz="2800" b="1" dirty="0" err="1" smtClean="0"/>
              <a:t>proprioception</a:t>
            </a:r>
            <a:endParaRPr lang="en-US" sz="2800" b="1" dirty="0" smtClean="0"/>
          </a:p>
          <a:p>
            <a:r>
              <a:rPr lang="en-US" sz="2800" b="1" dirty="0" err="1" smtClean="0"/>
              <a:t>Corticospinal</a:t>
            </a:r>
            <a:r>
              <a:rPr lang="en-US" sz="2800" b="1" dirty="0" smtClean="0"/>
              <a:t> tracts – upper motor neuron signs</a:t>
            </a:r>
          </a:p>
          <a:p>
            <a:r>
              <a:rPr lang="en-US" sz="2800" b="1" dirty="0" smtClean="0"/>
              <a:t>Cerebrum</a:t>
            </a:r>
          </a:p>
          <a:p>
            <a:r>
              <a:rPr lang="en-US" sz="2800" b="1" dirty="0" smtClean="0"/>
              <a:t>• Dementia</a:t>
            </a:r>
          </a:p>
          <a:p>
            <a:r>
              <a:rPr lang="en-US" sz="2800" b="1" dirty="0" smtClean="0"/>
              <a:t>• Optic atrophy</a:t>
            </a:r>
          </a:p>
          <a:p>
            <a:r>
              <a:rPr lang="en-US" sz="2800" b="1" dirty="0" smtClean="0"/>
              <a:t>Autonomic neuropathy</a:t>
            </a:r>
          </a:p>
        </p:txBody>
      </p:sp>
      <p:sp>
        <p:nvSpPr>
          <p:cNvPr id="3" name="TextBox 2"/>
          <p:cNvSpPr txBox="1"/>
          <p:nvPr/>
        </p:nvSpPr>
        <p:spPr>
          <a:xfrm>
            <a:off x="571472" y="285728"/>
            <a:ext cx="7858180" cy="523220"/>
          </a:xfrm>
          <a:prstGeom prst="rect">
            <a:avLst/>
          </a:prstGeom>
          <a:noFill/>
        </p:spPr>
        <p:txBody>
          <a:bodyPr wrap="square" rtlCol="0">
            <a:spAutoFit/>
          </a:bodyPr>
          <a:lstStyle/>
          <a:p>
            <a:r>
              <a:rPr lang="en-US" sz="2800" b="1" dirty="0" smtClean="0"/>
              <a:t>Neurological findings in Vit.B12 deficiency anemia</a:t>
            </a:r>
            <a:endParaRPr lang="en-US" sz="28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endParaRPr lang="en-US" sz="3200" b="1" dirty="0" smtClean="0"/>
          </a:p>
          <a:p>
            <a:endParaRPr lang="en-US" sz="3200" b="1" dirty="0" smtClean="0"/>
          </a:p>
          <a:p>
            <a:r>
              <a:rPr lang="en-US" sz="3200" b="1" dirty="0" err="1" smtClean="0"/>
              <a:t>Haemoglobin</a:t>
            </a:r>
            <a:r>
              <a:rPr lang="en-US" sz="3200" b="1" dirty="0" smtClean="0"/>
              <a:t> Often reduced, may be very low</a:t>
            </a:r>
          </a:p>
          <a:p>
            <a:r>
              <a:rPr lang="en-US" sz="3200" b="1" dirty="0" smtClean="0"/>
              <a:t>MCV Usually raised, commonly &gt; 120 </a:t>
            </a:r>
            <a:r>
              <a:rPr lang="en-US" sz="3200" b="1" dirty="0" err="1" smtClean="0"/>
              <a:t>fL</a:t>
            </a:r>
            <a:endParaRPr lang="en-US" sz="3200" b="1" dirty="0" smtClean="0"/>
          </a:p>
          <a:p>
            <a:r>
              <a:rPr lang="en-US" sz="3200" b="1" dirty="0" smtClean="0"/>
              <a:t>Erythrocyte count Low for degree of </a:t>
            </a:r>
            <a:r>
              <a:rPr lang="en-US" sz="3200" b="1" dirty="0" err="1" smtClean="0"/>
              <a:t>anaemia</a:t>
            </a:r>
            <a:endParaRPr lang="en-US" sz="3200" b="1" dirty="0" smtClean="0"/>
          </a:p>
          <a:p>
            <a:r>
              <a:rPr lang="en-US" sz="3200" b="1" dirty="0" smtClean="0"/>
              <a:t>Blood film Oval </a:t>
            </a:r>
            <a:r>
              <a:rPr lang="en-US" sz="3200" b="1" dirty="0" err="1" smtClean="0"/>
              <a:t>macrocytosis</a:t>
            </a:r>
            <a:r>
              <a:rPr lang="en-US" sz="3200" b="1" dirty="0" smtClean="0"/>
              <a:t>, </a:t>
            </a:r>
            <a:r>
              <a:rPr lang="en-US" sz="3200" b="1" dirty="0" err="1" smtClean="0"/>
              <a:t>poikilocytosis</a:t>
            </a:r>
            <a:r>
              <a:rPr lang="en-US" sz="3200" b="1" dirty="0" smtClean="0"/>
              <a:t>,</a:t>
            </a:r>
          </a:p>
          <a:p>
            <a:r>
              <a:rPr lang="en-US" sz="3200" b="1" dirty="0" smtClean="0"/>
              <a:t>red cell fragmentation, </a:t>
            </a:r>
            <a:r>
              <a:rPr lang="en-US" sz="3200" b="1" dirty="0" err="1" smtClean="0"/>
              <a:t>neutrophil</a:t>
            </a:r>
            <a:endParaRPr lang="en-US" sz="3200" b="1" dirty="0" smtClean="0"/>
          </a:p>
          <a:p>
            <a:r>
              <a:rPr lang="en-US" sz="3200" b="1" dirty="0" err="1" smtClean="0"/>
              <a:t>Hypersegmentation</a:t>
            </a:r>
            <a:endParaRPr lang="en-US" sz="3200" b="1" dirty="0" smtClean="0"/>
          </a:p>
          <a:p>
            <a:endParaRPr lang="en-US" sz="3200" b="1" dirty="0" smtClean="0"/>
          </a:p>
          <a:p>
            <a:r>
              <a:rPr lang="en-US" sz="3200" b="1" dirty="0" err="1" smtClean="0"/>
              <a:t>Reticulocyte</a:t>
            </a:r>
            <a:r>
              <a:rPr lang="en-US" sz="3200" b="1" dirty="0" smtClean="0"/>
              <a:t> count Low for degree of </a:t>
            </a:r>
            <a:r>
              <a:rPr lang="en-US" sz="3200" b="1" dirty="0" err="1" smtClean="0"/>
              <a:t>anaemia</a:t>
            </a:r>
            <a:endParaRPr lang="en-US" sz="3200" b="1" dirty="0" smtClean="0"/>
          </a:p>
          <a:p>
            <a:r>
              <a:rPr lang="en-US" sz="3200" b="1" dirty="0" err="1" smtClean="0"/>
              <a:t>Leucocyte</a:t>
            </a:r>
            <a:r>
              <a:rPr lang="en-US" sz="3200" b="1" dirty="0" smtClean="0"/>
              <a:t> count Low or normal</a:t>
            </a:r>
          </a:p>
          <a:p>
            <a:r>
              <a:rPr lang="en-US" sz="3200" b="1" dirty="0" smtClean="0"/>
              <a:t>Platelet count Low or normal</a:t>
            </a:r>
          </a:p>
        </p:txBody>
      </p:sp>
      <p:sp>
        <p:nvSpPr>
          <p:cNvPr id="3" name="TextBox 2"/>
          <p:cNvSpPr txBox="1"/>
          <p:nvPr/>
        </p:nvSpPr>
        <p:spPr>
          <a:xfrm>
            <a:off x="357158" y="357166"/>
            <a:ext cx="8215370" cy="646331"/>
          </a:xfrm>
          <a:prstGeom prst="rect">
            <a:avLst/>
          </a:prstGeom>
          <a:noFill/>
        </p:spPr>
        <p:txBody>
          <a:bodyPr wrap="square" rtlCol="0">
            <a:spAutoFit/>
          </a:bodyPr>
          <a:lstStyle/>
          <a:p>
            <a:r>
              <a:rPr lang="en-US" sz="3600" b="1" dirty="0" smtClean="0"/>
              <a:t>Investigations in </a:t>
            </a:r>
            <a:r>
              <a:rPr lang="en-US" sz="3600" b="1" dirty="0" err="1" smtClean="0"/>
              <a:t>megaloblastic</a:t>
            </a:r>
            <a:r>
              <a:rPr lang="en-US" sz="3600" b="1" dirty="0" smtClean="0"/>
              <a:t> anemia</a:t>
            </a:r>
            <a:endParaRPr lang="en-US" sz="36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52"/>
            <a:ext cx="9144000" cy="5632311"/>
          </a:xfrm>
          <a:prstGeom prst="rect">
            <a:avLst/>
          </a:prstGeom>
        </p:spPr>
        <p:txBody>
          <a:bodyPr wrap="square">
            <a:spAutoFit/>
          </a:bodyPr>
          <a:lstStyle/>
          <a:p>
            <a:r>
              <a:rPr lang="en-US" sz="3600" b="1" dirty="0" smtClean="0"/>
              <a:t>Bone marrow Increased </a:t>
            </a:r>
            <a:r>
              <a:rPr lang="en-US" sz="3600" b="1" dirty="0" err="1" smtClean="0"/>
              <a:t>cellularity</a:t>
            </a:r>
            <a:r>
              <a:rPr lang="en-US" sz="3600" b="1" dirty="0" smtClean="0"/>
              <a:t>, </a:t>
            </a:r>
            <a:r>
              <a:rPr lang="en-US" sz="3600" b="1" dirty="0" err="1" smtClean="0"/>
              <a:t>megaloblastic</a:t>
            </a:r>
            <a:endParaRPr lang="en-US" sz="3600" b="1" dirty="0" smtClean="0"/>
          </a:p>
          <a:p>
            <a:r>
              <a:rPr lang="en-US" sz="3600" b="1" dirty="0" smtClean="0"/>
              <a:t>changes in </a:t>
            </a:r>
            <a:r>
              <a:rPr lang="en-US" sz="3600" b="1" dirty="0" err="1" smtClean="0"/>
              <a:t>erythroid</a:t>
            </a:r>
            <a:r>
              <a:rPr lang="en-US" sz="3600" b="1" dirty="0" smtClean="0"/>
              <a:t> series, giant</a:t>
            </a:r>
          </a:p>
          <a:p>
            <a:r>
              <a:rPr lang="en-US" sz="3600" b="1" dirty="0" err="1" smtClean="0"/>
              <a:t>metamyelocytes</a:t>
            </a:r>
            <a:r>
              <a:rPr lang="en-US" sz="3600" b="1" dirty="0" smtClean="0"/>
              <a:t>, dysplastic</a:t>
            </a:r>
          </a:p>
          <a:p>
            <a:r>
              <a:rPr lang="en-US" sz="3600" b="1" dirty="0" err="1" smtClean="0"/>
              <a:t>megakaryocytes</a:t>
            </a:r>
            <a:r>
              <a:rPr lang="en-US" sz="3600" b="1" dirty="0" smtClean="0"/>
              <a:t>, increased iron in</a:t>
            </a:r>
          </a:p>
          <a:p>
            <a:r>
              <a:rPr lang="en-US" sz="3600" b="1" dirty="0" smtClean="0"/>
              <a:t>stores, pathological non-ring</a:t>
            </a:r>
          </a:p>
          <a:p>
            <a:r>
              <a:rPr lang="en-US" sz="3600" b="1" dirty="0" err="1" smtClean="0"/>
              <a:t>sideroblasts</a:t>
            </a:r>
            <a:endParaRPr lang="en-US" sz="3600" b="1" dirty="0" smtClean="0"/>
          </a:p>
          <a:p>
            <a:r>
              <a:rPr lang="en-US" sz="3600" b="1" dirty="0" smtClean="0"/>
              <a:t>Serum </a:t>
            </a:r>
            <a:r>
              <a:rPr lang="en-US" sz="3600" b="1" dirty="0" err="1" smtClean="0"/>
              <a:t>ferritin</a:t>
            </a:r>
            <a:r>
              <a:rPr lang="en-US" sz="3600" b="1" dirty="0" smtClean="0"/>
              <a:t> Elevated</a:t>
            </a:r>
          </a:p>
          <a:p>
            <a:r>
              <a:rPr lang="en-US" sz="3600" b="1" dirty="0" smtClean="0"/>
              <a:t>Plasma lactate</a:t>
            </a:r>
          </a:p>
          <a:p>
            <a:r>
              <a:rPr lang="en-US" sz="3600" b="1" dirty="0" err="1" smtClean="0"/>
              <a:t>dehydrogenase</a:t>
            </a:r>
            <a:r>
              <a:rPr lang="en-US" sz="3600" b="1" dirty="0" smtClean="0"/>
              <a:t> (LDH)</a:t>
            </a:r>
            <a:endParaRPr lang="en-US" sz="3600"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Megaloblastic Anemia - View of Red Blood Cells"/>
          <p:cNvPicPr>
            <a:picLocks noChangeAspect="1" noChangeArrowheads="1"/>
          </p:cNvPicPr>
          <p:nvPr/>
        </p:nvPicPr>
        <p:blipFill>
          <a:blip r:embed="rId2"/>
          <a:srcRect/>
          <a:stretch>
            <a:fillRect/>
          </a:stretch>
        </p:blipFill>
        <p:spPr bwMode="auto">
          <a:xfrm>
            <a:off x="857224" y="391315"/>
            <a:ext cx="8001056" cy="589332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meg5"/>
          <p:cNvPicPr>
            <a:picLocks noChangeAspect="1" noChangeArrowheads="1"/>
          </p:cNvPicPr>
          <p:nvPr/>
        </p:nvPicPr>
        <p:blipFill>
          <a:blip r:embed="rId2"/>
          <a:srcRect/>
          <a:stretch>
            <a:fillRect/>
          </a:stretch>
        </p:blipFill>
        <p:spPr>
          <a:xfrm>
            <a:off x="0" y="457200"/>
            <a:ext cx="5486400" cy="5867400"/>
          </a:xfrm>
          <a:prstGeom prst="rect">
            <a:avLst/>
          </a:prstGeom>
          <a:noFill/>
          <a:ln/>
        </p:spPr>
      </p:pic>
      <p:pic>
        <p:nvPicPr>
          <p:cNvPr id="3" name="Picture 9" descr="meg8"/>
          <p:cNvPicPr>
            <a:picLocks noChangeAspect="1" noChangeArrowheads="1"/>
          </p:cNvPicPr>
          <p:nvPr/>
        </p:nvPicPr>
        <p:blipFill>
          <a:blip r:embed="rId3"/>
          <a:srcRect/>
          <a:stretch>
            <a:fillRect/>
          </a:stretch>
        </p:blipFill>
        <p:spPr>
          <a:xfrm>
            <a:off x="5474920" y="685800"/>
            <a:ext cx="3669080" cy="2886076"/>
          </a:xfrm>
          <a:prstGeom prst="rect">
            <a:avLst/>
          </a:prstGeom>
          <a:noFill/>
          <a:ln/>
        </p:spPr>
      </p:pic>
      <p:pic>
        <p:nvPicPr>
          <p:cNvPr id="4" name="Picture 10" descr="meg4"/>
          <p:cNvPicPr>
            <a:picLocks noChangeAspect="1" noChangeArrowheads="1"/>
          </p:cNvPicPr>
          <p:nvPr/>
        </p:nvPicPr>
        <p:blipFill>
          <a:blip r:embed="rId4"/>
          <a:srcRect/>
          <a:stretch>
            <a:fillRect/>
          </a:stretch>
        </p:blipFill>
        <p:spPr>
          <a:xfrm>
            <a:off x="5500694" y="3571876"/>
            <a:ext cx="3643306" cy="2267752"/>
          </a:xfrm>
          <a:prstGeom prst="rect">
            <a:avLst/>
          </a:prstGeom>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Glossitis. (Regezi/Sciubba/Pogrel, 2000)"/>
          <p:cNvPicPr>
            <a:picLocks noChangeAspect="1" noChangeArrowheads="1"/>
          </p:cNvPicPr>
          <p:nvPr/>
        </p:nvPicPr>
        <p:blipFill>
          <a:blip r:embed="rId2"/>
          <a:srcRect/>
          <a:stretch>
            <a:fillRect/>
          </a:stretch>
        </p:blipFill>
        <p:spPr bwMode="auto">
          <a:xfrm>
            <a:off x="981728" y="30583"/>
            <a:ext cx="5806422" cy="6827417"/>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PERNICIOUS ANEMIA</a:t>
            </a:r>
            <a:endParaRPr lang="en-US" dirty="0"/>
          </a:p>
        </p:txBody>
      </p:sp>
      <p:sp>
        <p:nvSpPr>
          <p:cNvPr id="4" name="Rectangle 3"/>
          <p:cNvSpPr/>
          <p:nvPr/>
        </p:nvSpPr>
        <p:spPr>
          <a:xfrm>
            <a:off x="285720" y="1571612"/>
            <a:ext cx="8501122" cy="3046988"/>
          </a:xfrm>
          <a:prstGeom prst="rect">
            <a:avLst/>
          </a:prstGeom>
        </p:spPr>
        <p:txBody>
          <a:bodyPr wrap="square">
            <a:spAutoFit/>
          </a:bodyPr>
          <a:lstStyle/>
          <a:p>
            <a:r>
              <a:rPr lang="en-US" sz="3200" b="1" dirty="0" smtClean="0"/>
              <a:t>Scandinavian countries more prevalent</a:t>
            </a:r>
          </a:p>
          <a:p>
            <a:r>
              <a:rPr lang="en-US" sz="3200" b="1" dirty="0" smtClean="0"/>
              <a:t>Disease of elderly – 5</a:t>
            </a:r>
            <a:r>
              <a:rPr lang="en-US" sz="3200" b="1" baseline="30000" dirty="0" smtClean="0"/>
              <a:t>th</a:t>
            </a:r>
            <a:r>
              <a:rPr lang="en-US" sz="3200" b="1" dirty="0" smtClean="0"/>
              <a:t> to 8</a:t>
            </a:r>
            <a:r>
              <a:rPr lang="en-US" sz="3200" b="1" baseline="30000" dirty="0" smtClean="0"/>
              <a:t>th</a:t>
            </a:r>
            <a:r>
              <a:rPr lang="en-US" sz="3200" b="1" dirty="0" smtClean="0"/>
              <a:t> decades</a:t>
            </a:r>
          </a:p>
          <a:p>
            <a:r>
              <a:rPr lang="en-US" sz="3200" b="1" dirty="0" smtClean="0"/>
              <a:t>Genetic predisposition.</a:t>
            </a:r>
          </a:p>
          <a:p>
            <a:endParaRPr lang="en-US" sz="3200" b="1" dirty="0" smtClean="0"/>
          </a:p>
          <a:p>
            <a:r>
              <a:rPr lang="en-US" sz="3200" b="1" dirty="0" smtClean="0"/>
              <a:t>Tendency to form antibodies against multiple  self antigens</a:t>
            </a: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23437" t="41015" r="26758" b="17969"/>
          <a:stretch>
            <a:fillRect/>
          </a:stretch>
        </p:blipFill>
        <p:spPr bwMode="auto">
          <a:xfrm>
            <a:off x="0" y="0"/>
            <a:ext cx="9110014"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DIAGNOSTIC FEATURES</a:t>
            </a:r>
            <a:endParaRPr lang="en-US" b="1" dirty="0"/>
          </a:p>
        </p:txBody>
      </p:sp>
      <p:sp>
        <p:nvSpPr>
          <p:cNvPr id="3" name="Rectangle 2"/>
          <p:cNvSpPr/>
          <p:nvPr/>
        </p:nvSpPr>
        <p:spPr>
          <a:xfrm>
            <a:off x="285720" y="1571612"/>
            <a:ext cx="8858280" cy="4435701"/>
          </a:xfrm>
          <a:prstGeom prst="rect">
            <a:avLst/>
          </a:prstGeom>
        </p:spPr>
        <p:txBody>
          <a:bodyPr wrap="square">
            <a:spAutoFit/>
          </a:bodyPr>
          <a:lstStyle/>
          <a:p>
            <a:pPr marL="609600" indent="-609600">
              <a:lnSpc>
                <a:spcPct val="80000"/>
              </a:lnSpc>
              <a:buFont typeface="Wingdings" pitchFamily="2" charset="2"/>
              <a:buAutoNum type="arabicPeriod"/>
            </a:pPr>
            <a:r>
              <a:rPr lang="en-US" sz="3200" b="1" dirty="0" smtClean="0"/>
              <a:t>Moderate to severe </a:t>
            </a:r>
            <a:r>
              <a:rPr lang="en-US" sz="3200" b="1" dirty="0" err="1" smtClean="0"/>
              <a:t>megaloblastic</a:t>
            </a:r>
            <a:r>
              <a:rPr lang="en-US" sz="3200" b="1" dirty="0" smtClean="0"/>
              <a:t> anemia</a:t>
            </a:r>
          </a:p>
          <a:p>
            <a:pPr marL="609600" indent="-609600">
              <a:lnSpc>
                <a:spcPct val="80000"/>
              </a:lnSpc>
              <a:buFont typeface="Wingdings" pitchFamily="2" charset="2"/>
              <a:buAutoNum type="arabicPeriod"/>
            </a:pPr>
            <a:r>
              <a:rPr lang="en-US" sz="3200" b="1" dirty="0" smtClean="0"/>
              <a:t>Leucopenia with </a:t>
            </a:r>
            <a:r>
              <a:rPr lang="en-US" sz="3200" b="1" dirty="0" err="1" smtClean="0"/>
              <a:t>hypersegmented</a:t>
            </a:r>
            <a:r>
              <a:rPr lang="en-US" sz="3200" b="1" dirty="0" smtClean="0"/>
              <a:t> </a:t>
            </a:r>
            <a:r>
              <a:rPr lang="en-US" sz="3200" b="1" dirty="0" err="1" smtClean="0"/>
              <a:t>neutrophils</a:t>
            </a:r>
            <a:endParaRPr lang="en-US" sz="3200" b="1" dirty="0" smtClean="0"/>
          </a:p>
          <a:p>
            <a:pPr marL="609600" indent="-609600">
              <a:lnSpc>
                <a:spcPct val="80000"/>
              </a:lnSpc>
              <a:buFont typeface="Wingdings" pitchFamily="2" charset="2"/>
              <a:buAutoNum type="arabicPeriod"/>
            </a:pPr>
            <a:r>
              <a:rPr lang="en-US" sz="3200" b="1" dirty="0" smtClean="0"/>
              <a:t>Mild to moderate thrombocytopenia</a:t>
            </a:r>
          </a:p>
          <a:p>
            <a:pPr marL="609600" indent="-609600">
              <a:lnSpc>
                <a:spcPct val="80000"/>
              </a:lnSpc>
              <a:buFont typeface="Wingdings" pitchFamily="2" charset="2"/>
              <a:buAutoNum type="arabicPeriod"/>
            </a:pPr>
            <a:r>
              <a:rPr lang="en-US" sz="3200" b="1" dirty="0" smtClean="0"/>
              <a:t>Mild jaundice due to ineffective </a:t>
            </a:r>
            <a:r>
              <a:rPr lang="en-US" sz="3200" b="1" dirty="0" err="1" smtClean="0"/>
              <a:t>erythropoiesis</a:t>
            </a:r>
            <a:r>
              <a:rPr lang="en-US" sz="3200" b="1" dirty="0" smtClean="0"/>
              <a:t> and peripheral </a:t>
            </a:r>
            <a:r>
              <a:rPr lang="en-US" sz="3200" b="1" dirty="0" err="1" smtClean="0"/>
              <a:t>hemolysis</a:t>
            </a:r>
            <a:endParaRPr lang="en-US" sz="3200" b="1" dirty="0" smtClean="0"/>
          </a:p>
          <a:p>
            <a:pPr marL="609600" indent="-609600">
              <a:lnSpc>
                <a:spcPct val="80000"/>
              </a:lnSpc>
              <a:buFont typeface="Wingdings" pitchFamily="2" charset="2"/>
              <a:buAutoNum type="arabicPeriod"/>
            </a:pPr>
            <a:r>
              <a:rPr lang="en-US" sz="3200" b="1" dirty="0" smtClean="0"/>
              <a:t>Neurologic changes </a:t>
            </a:r>
          </a:p>
          <a:p>
            <a:pPr marL="609600" indent="-609600">
              <a:lnSpc>
                <a:spcPct val="80000"/>
              </a:lnSpc>
              <a:buFont typeface="Wingdings" pitchFamily="2" charset="2"/>
              <a:buAutoNum type="arabicPeriod"/>
            </a:pPr>
            <a:r>
              <a:rPr lang="en-US" sz="3200" b="1" dirty="0" smtClean="0"/>
              <a:t>Low levels of serum B</a:t>
            </a:r>
            <a:r>
              <a:rPr lang="en-US" sz="3200" b="1" baseline="-25000" dirty="0" smtClean="0"/>
              <a:t>12</a:t>
            </a:r>
            <a:endParaRPr lang="en-US" sz="3200" b="1" dirty="0" smtClean="0"/>
          </a:p>
          <a:p>
            <a:pPr marL="609600" indent="-609600">
              <a:lnSpc>
                <a:spcPct val="80000"/>
              </a:lnSpc>
              <a:buFont typeface="Wingdings" pitchFamily="2" charset="2"/>
              <a:buAutoNum type="arabicPeriod"/>
            </a:pPr>
            <a:r>
              <a:rPr lang="en-US" sz="3200" b="1" dirty="0" smtClean="0"/>
              <a:t>Elevated levels of </a:t>
            </a:r>
            <a:r>
              <a:rPr lang="en-US" sz="3200" b="1" dirty="0" err="1" smtClean="0"/>
              <a:t>homocysteine</a:t>
            </a:r>
            <a:r>
              <a:rPr lang="en-US" sz="3200" b="1" dirty="0" smtClean="0"/>
              <a:t> </a:t>
            </a:r>
          </a:p>
          <a:p>
            <a:pPr marL="609600" indent="-609600">
              <a:lnSpc>
                <a:spcPct val="80000"/>
              </a:lnSpc>
              <a:buFont typeface="Wingdings" pitchFamily="2" charset="2"/>
              <a:buAutoNum type="arabicPeriod"/>
            </a:pPr>
            <a:r>
              <a:rPr lang="en-US" sz="3200" b="1" dirty="0" smtClean="0"/>
              <a:t>Striking </a:t>
            </a:r>
            <a:r>
              <a:rPr lang="en-US" sz="3200" b="1" dirty="0" err="1" smtClean="0"/>
              <a:t>reticulocytosis</a:t>
            </a:r>
            <a:r>
              <a:rPr lang="en-US" sz="3200" b="1" dirty="0" smtClean="0"/>
              <a:t> after </a:t>
            </a:r>
            <a:r>
              <a:rPr lang="en-US" sz="3200" b="1" dirty="0" err="1" smtClean="0"/>
              <a:t>parenteral</a:t>
            </a:r>
            <a:r>
              <a:rPr lang="en-US" sz="3200" b="1" dirty="0" smtClean="0"/>
              <a:t> administration of vitamin B</a:t>
            </a:r>
            <a:r>
              <a:rPr lang="en-US" sz="3200" b="1" baseline="-25000" dirty="0" smtClean="0"/>
              <a:t>12</a:t>
            </a:r>
          </a:p>
          <a:p>
            <a:pPr marL="609600" indent="-609600">
              <a:lnSpc>
                <a:spcPct val="80000"/>
              </a:lnSpc>
              <a:buFont typeface="Wingdings" pitchFamily="2" charset="2"/>
              <a:buAutoNum type="arabicPeriod"/>
            </a:pPr>
            <a:r>
              <a:rPr lang="en-US" sz="3200" b="1" dirty="0" smtClean="0"/>
              <a:t>Serum antibodies to intrinsic factor</a:t>
            </a:r>
            <a:endParaRPr lang="en-US" sz="3200"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22705" t="41992" r="26758" b="18945"/>
          <a:stretch>
            <a:fillRect/>
          </a:stretch>
        </p:blipFill>
        <p:spPr bwMode="auto">
          <a:xfrm>
            <a:off x="-48283" y="428604"/>
            <a:ext cx="9192283" cy="5328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23437" t="41992" r="27490" b="18945"/>
          <a:stretch>
            <a:fillRect/>
          </a:stretch>
        </p:blipFill>
        <p:spPr bwMode="auto">
          <a:xfrm>
            <a:off x="274972" y="428604"/>
            <a:ext cx="8869028" cy="56979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l="21240" t="41992" r="26758" b="18945"/>
          <a:stretch>
            <a:fillRect/>
          </a:stretch>
        </p:blipFill>
        <p:spPr bwMode="auto">
          <a:xfrm>
            <a:off x="214283" y="168007"/>
            <a:ext cx="8831522" cy="5475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l="21972" t="42969" r="27490" b="18945"/>
          <a:stretch>
            <a:fillRect/>
          </a:stretch>
        </p:blipFill>
        <p:spPr bwMode="auto">
          <a:xfrm>
            <a:off x="500035" y="62097"/>
            <a:ext cx="8611026" cy="5295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509200"/>
          </a:xfrm>
          <a:prstGeom prst="rect">
            <a:avLst/>
          </a:prstGeom>
        </p:spPr>
        <p:txBody>
          <a:bodyPr wrap="square">
            <a:spAutoFit/>
          </a:bodyPr>
          <a:lstStyle/>
          <a:p>
            <a:r>
              <a:rPr lang="en-US" sz="3200" b="1" dirty="0" smtClean="0"/>
              <a:t>Management of </a:t>
            </a:r>
            <a:r>
              <a:rPr lang="en-US" sz="3200" b="1" dirty="0" err="1" smtClean="0"/>
              <a:t>megaloblastic</a:t>
            </a:r>
            <a:r>
              <a:rPr lang="en-US" sz="3200" b="1" dirty="0" smtClean="0"/>
              <a:t> </a:t>
            </a:r>
            <a:r>
              <a:rPr lang="en-US" sz="3200" b="1" dirty="0" err="1" smtClean="0"/>
              <a:t>anaemia</a:t>
            </a:r>
            <a:endParaRPr lang="en-US" sz="3200" b="1" dirty="0" smtClean="0"/>
          </a:p>
          <a:p>
            <a:endParaRPr lang="en-US" sz="3200" dirty="0" smtClean="0"/>
          </a:p>
          <a:p>
            <a:r>
              <a:rPr lang="en-US" sz="3200" b="1" dirty="0" smtClean="0"/>
              <a:t>If a patient with a severe </a:t>
            </a:r>
            <a:r>
              <a:rPr lang="en-US" sz="3200" b="1" dirty="0" err="1" smtClean="0"/>
              <a:t>megaloblastic</a:t>
            </a:r>
            <a:r>
              <a:rPr lang="en-US" sz="3200" b="1" dirty="0" smtClean="0"/>
              <a:t> </a:t>
            </a:r>
            <a:r>
              <a:rPr lang="en-US" sz="3200" b="1" dirty="0" err="1" smtClean="0"/>
              <a:t>anaemia</a:t>
            </a:r>
            <a:r>
              <a:rPr lang="en-US" sz="3200" b="1" dirty="0" smtClean="0"/>
              <a:t> is very ill and treatment must be started before vitamin B12 and red cell </a:t>
            </a:r>
            <a:r>
              <a:rPr lang="en-US" sz="3200" b="1" dirty="0" err="1" smtClean="0"/>
              <a:t>folate</a:t>
            </a:r>
            <a:r>
              <a:rPr lang="en-US" sz="3200" b="1" dirty="0" smtClean="0"/>
              <a:t> results are available, that treatment should always include both folic acid and vitamin B12. </a:t>
            </a:r>
          </a:p>
          <a:p>
            <a:endParaRPr lang="en-US" sz="3200" b="1" dirty="0" smtClean="0"/>
          </a:p>
          <a:p>
            <a:r>
              <a:rPr lang="en-US" sz="3200" b="1" dirty="0" smtClean="0"/>
              <a:t>The use of folic acid alone in the presence of vitamin B12 deficiency may result in worsening of neurological deficits.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509200"/>
          </a:xfrm>
          <a:prstGeom prst="rect">
            <a:avLst/>
          </a:prstGeom>
        </p:spPr>
        <p:txBody>
          <a:bodyPr wrap="square">
            <a:spAutoFit/>
          </a:bodyPr>
          <a:lstStyle/>
          <a:p>
            <a:r>
              <a:rPr lang="en-US" sz="3200" b="1" dirty="0" smtClean="0"/>
              <a:t>Rarely, if severe angina or heart failure is present,</a:t>
            </a:r>
          </a:p>
          <a:p>
            <a:r>
              <a:rPr lang="en-US" sz="3200" b="1" dirty="0" smtClean="0"/>
              <a:t>transfusion can be used in </a:t>
            </a:r>
            <a:r>
              <a:rPr lang="en-US" sz="3200" b="1" dirty="0" err="1" smtClean="0"/>
              <a:t>megaloblastic</a:t>
            </a:r>
            <a:r>
              <a:rPr lang="en-US" sz="3200" b="1" dirty="0" smtClean="0"/>
              <a:t> </a:t>
            </a:r>
            <a:r>
              <a:rPr lang="en-US" sz="3200" b="1" dirty="0" err="1" smtClean="0"/>
              <a:t>anaemia</a:t>
            </a:r>
            <a:r>
              <a:rPr lang="en-US" sz="3200" b="1" dirty="0" smtClean="0"/>
              <a:t>. The cardiovascular system is adapted to the chronic </a:t>
            </a:r>
            <a:r>
              <a:rPr lang="en-US" sz="3200" b="1" dirty="0" err="1" smtClean="0"/>
              <a:t>anaemia</a:t>
            </a:r>
            <a:r>
              <a:rPr lang="en-US" sz="3200" b="1" dirty="0" smtClean="0"/>
              <a:t> present in </a:t>
            </a:r>
            <a:r>
              <a:rPr lang="en-US" sz="3200" b="1" dirty="0" err="1" smtClean="0"/>
              <a:t>megaloblastosis</a:t>
            </a:r>
            <a:r>
              <a:rPr lang="en-US" sz="3200" b="1" dirty="0" smtClean="0"/>
              <a:t>, and the volume load imposed by transfusion may result in </a:t>
            </a:r>
            <a:r>
              <a:rPr lang="en-US" sz="3200" b="1" dirty="0" err="1" smtClean="0"/>
              <a:t>decompensation</a:t>
            </a:r>
            <a:r>
              <a:rPr lang="en-US" sz="3200" b="1" dirty="0" smtClean="0"/>
              <a:t> and severe cardiac failure. </a:t>
            </a:r>
          </a:p>
          <a:p>
            <a:endParaRPr lang="en-US" sz="3200" b="1" dirty="0" smtClean="0"/>
          </a:p>
          <a:p>
            <a:r>
              <a:rPr lang="en-US" sz="3200" b="1" dirty="0" smtClean="0"/>
              <a:t>In such circumstances, exchange transfusion</a:t>
            </a:r>
          </a:p>
          <a:p>
            <a:r>
              <a:rPr lang="en-US" sz="3200" b="1" dirty="0" smtClean="0"/>
              <a:t>or slow administration of 1 U of red cells with diuretic</a:t>
            </a:r>
          </a:p>
          <a:p>
            <a:r>
              <a:rPr lang="en-US" sz="3200" b="1" dirty="0" smtClean="0"/>
              <a:t>cover may be given cautiously.</a:t>
            </a:r>
            <a:endParaRPr lang="en-US" sz="32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2"/>
            <a:ext cx="8858280" cy="5078313"/>
          </a:xfrm>
          <a:prstGeom prst="rect">
            <a:avLst/>
          </a:prstGeom>
        </p:spPr>
        <p:txBody>
          <a:bodyPr wrap="square">
            <a:spAutoFit/>
          </a:bodyPr>
          <a:lstStyle/>
          <a:p>
            <a:r>
              <a:rPr lang="en-US" sz="3600" b="1" i="1" dirty="0" smtClean="0"/>
              <a:t>Vitamin B12 deficiency</a:t>
            </a:r>
          </a:p>
          <a:p>
            <a:endParaRPr lang="en-US" sz="3600" b="1" i="1" dirty="0" smtClean="0"/>
          </a:p>
          <a:p>
            <a:r>
              <a:rPr lang="en-US" sz="2800" b="1" dirty="0" smtClean="0"/>
              <a:t>Vitamin B12 deficiency is treated with </a:t>
            </a:r>
            <a:r>
              <a:rPr lang="en-US" sz="2800" b="1" dirty="0" err="1" smtClean="0"/>
              <a:t>hydroxycobalamin</a:t>
            </a:r>
            <a:endParaRPr lang="en-US" sz="2800" b="1" dirty="0" smtClean="0"/>
          </a:p>
          <a:p>
            <a:r>
              <a:rPr lang="en-US" sz="2800" b="1" dirty="0" smtClean="0"/>
              <a:t>1000 </a:t>
            </a:r>
            <a:r>
              <a:rPr lang="en-US" sz="2800" b="1" dirty="0" err="1" smtClean="0"/>
              <a:t>μg</a:t>
            </a:r>
            <a:r>
              <a:rPr lang="en-US" sz="2800" b="1" dirty="0" smtClean="0"/>
              <a:t> IM for 6 doses 2 or 3 days apart, followed by</a:t>
            </a:r>
          </a:p>
          <a:p>
            <a:r>
              <a:rPr lang="en-US" sz="2800" b="1" dirty="0" smtClean="0"/>
              <a:t>maintenance therapy of 1000 </a:t>
            </a:r>
            <a:r>
              <a:rPr lang="en-US" sz="2800" b="1" dirty="0" err="1" smtClean="0"/>
              <a:t>μg</a:t>
            </a:r>
            <a:r>
              <a:rPr lang="en-US" sz="2800" b="1" dirty="0" smtClean="0"/>
              <a:t> every 3 months for life.</a:t>
            </a:r>
          </a:p>
          <a:p>
            <a:r>
              <a:rPr lang="en-US" sz="2800" b="1" dirty="0" smtClean="0"/>
              <a:t>The </a:t>
            </a:r>
            <a:r>
              <a:rPr lang="en-US" sz="2800" b="1" dirty="0" err="1" smtClean="0"/>
              <a:t>reticulocyte</a:t>
            </a:r>
            <a:r>
              <a:rPr lang="en-US" sz="2800" b="1" dirty="0" smtClean="0"/>
              <a:t> count will peak by the 5th–10th day</a:t>
            </a:r>
          </a:p>
          <a:p>
            <a:r>
              <a:rPr lang="en-US" sz="2800" b="1" dirty="0" smtClean="0"/>
              <a:t>after starting replacement therapy. The </a:t>
            </a:r>
            <a:r>
              <a:rPr lang="en-US" sz="2800" b="1" dirty="0" err="1" smtClean="0"/>
              <a:t>haemoglobin</a:t>
            </a:r>
            <a:endParaRPr lang="en-US" sz="2800" b="1" dirty="0" smtClean="0"/>
          </a:p>
          <a:p>
            <a:r>
              <a:rPr lang="en-US" sz="2800" b="1" dirty="0" smtClean="0"/>
              <a:t>will rise by 10 g/L every week until </a:t>
            </a:r>
            <a:r>
              <a:rPr lang="en-US" sz="2800" b="1" dirty="0" err="1" smtClean="0"/>
              <a:t>normalised</a:t>
            </a:r>
            <a:r>
              <a:rPr lang="en-US" sz="2800" b="1" dirty="0" smtClean="0"/>
              <a:t>. The</a:t>
            </a:r>
          </a:p>
          <a:p>
            <a:r>
              <a:rPr lang="en-US" sz="2800" b="1" dirty="0" smtClean="0"/>
              <a:t>response of the marrow is associated with a fall in</a:t>
            </a:r>
          </a:p>
          <a:p>
            <a:r>
              <a:rPr lang="en-US" sz="2800" b="1" dirty="0" smtClean="0"/>
              <a:t>plasma potassium levels and rapid depletion of iron</a:t>
            </a:r>
          </a:p>
          <a:p>
            <a:r>
              <a:rPr lang="en-US" sz="2800" b="1" dirty="0" smtClean="0"/>
              <a:t>stores. </a:t>
            </a:r>
            <a:endParaRPr lang="en-US" sz="2800"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endParaRPr lang="en-US" sz="3200" dirty="0" smtClean="0"/>
          </a:p>
          <a:p>
            <a:endParaRPr lang="en-US" sz="3200" dirty="0" smtClean="0"/>
          </a:p>
          <a:p>
            <a:r>
              <a:rPr lang="en-US" sz="3200" b="1" dirty="0" smtClean="0"/>
              <a:t>If an initial response is not maintained and the</a:t>
            </a:r>
          </a:p>
          <a:p>
            <a:r>
              <a:rPr lang="en-US" sz="3200" b="1" dirty="0" smtClean="0"/>
              <a:t>blood film is dimorphic (i.e. shows a mixture of </a:t>
            </a:r>
            <a:r>
              <a:rPr lang="en-US" sz="3200" b="1" dirty="0" err="1" smtClean="0"/>
              <a:t>microcytic</a:t>
            </a:r>
            <a:r>
              <a:rPr lang="en-US" sz="3200" b="1" dirty="0" smtClean="0"/>
              <a:t> and macrocytic cells), the patient may need additional iron therapy.</a:t>
            </a:r>
          </a:p>
          <a:p>
            <a:endParaRPr lang="en-US" sz="3200" b="1" dirty="0" smtClean="0"/>
          </a:p>
          <a:p>
            <a:r>
              <a:rPr lang="en-US" sz="3200" b="1" dirty="0" smtClean="0"/>
              <a:t> A sensory neuropathy may take 6–12 months to correct; long-standing neurological damage may not improve.</a:t>
            </a:r>
            <a:endParaRPr lang="en-US" sz="32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en-US" sz="3600" b="1" i="1" dirty="0" err="1" smtClean="0"/>
              <a:t>Folate</a:t>
            </a:r>
            <a:r>
              <a:rPr lang="en-US" sz="3600" b="1" i="1" dirty="0" smtClean="0"/>
              <a:t> deficiency</a:t>
            </a:r>
          </a:p>
          <a:p>
            <a:endParaRPr lang="en-US" sz="2800" dirty="0" smtClean="0"/>
          </a:p>
          <a:p>
            <a:r>
              <a:rPr lang="en-US" sz="3200" b="1" dirty="0" smtClean="0"/>
              <a:t>Oral folic acid 5 mg daily for 3 weeks will treat acute</a:t>
            </a:r>
          </a:p>
          <a:p>
            <a:r>
              <a:rPr lang="en-US" sz="3200" b="1" dirty="0" smtClean="0"/>
              <a:t>deficiency and 5 mg once weekly is adequate maintenance therapy. </a:t>
            </a:r>
          </a:p>
          <a:p>
            <a:endParaRPr lang="en-US" sz="3200" b="1" dirty="0" smtClean="0"/>
          </a:p>
          <a:p>
            <a:r>
              <a:rPr lang="en-US" sz="3200" b="1" dirty="0" smtClean="0"/>
              <a:t>Prophylactic folic acid in pregnancy prevents</a:t>
            </a:r>
          </a:p>
          <a:p>
            <a:r>
              <a:rPr lang="en-US" sz="3200" b="1" dirty="0" err="1" smtClean="0"/>
              <a:t>megaloblastosis</a:t>
            </a:r>
            <a:r>
              <a:rPr lang="en-US" sz="3200" b="1" dirty="0" smtClean="0"/>
              <a:t> in women at risk, and reduces the</a:t>
            </a:r>
          </a:p>
          <a:p>
            <a:r>
              <a:rPr lang="en-US" sz="3200" b="1" dirty="0" smtClean="0"/>
              <a:t>risk of fetal neural tube defects . </a:t>
            </a:r>
          </a:p>
          <a:p>
            <a:endParaRPr lang="en-US" sz="3200" b="1" dirty="0" smtClean="0"/>
          </a:p>
          <a:p>
            <a:r>
              <a:rPr lang="en-US" sz="3200" b="1" dirty="0" smtClean="0"/>
              <a:t>Prophylactic supplementation is also given in chronic </a:t>
            </a:r>
            <a:r>
              <a:rPr lang="en-US" sz="3200" b="1" dirty="0" err="1" smtClean="0"/>
              <a:t>haematological</a:t>
            </a:r>
            <a:r>
              <a:rPr lang="en-US" sz="3200" b="1" dirty="0" smtClean="0"/>
              <a:t> disease associated with reduced red cell lifespan (e.g. </a:t>
            </a:r>
            <a:r>
              <a:rPr lang="en-US" sz="3200" b="1" dirty="0" err="1" smtClean="0"/>
              <a:t>haemolytic</a:t>
            </a:r>
            <a:r>
              <a:rPr lang="en-US" sz="3200" b="1" dirty="0" smtClean="0"/>
              <a:t> </a:t>
            </a:r>
            <a:r>
              <a:rPr lang="en-US" sz="3200" b="1" dirty="0" err="1" smtClean="0"/>
              <a:t>anaemias</a:t>
            </a:r>
            <a:r>
              <a:rPr lang="en-US" sz="3200" b="1" dirty="0" smtClean="0"/>
              <a:t>). </a:t>
            </a:r>
            <a:endParaRPr lang="en-US"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cs typeface="Times New Roman" pitchFamily="18" charset="0"/>
              </a:rPr>
              <a:t>Requirements for Red Blood Cell Production</a:t>
            </a:r>
            <a:r>
              <a:rPr lang="en-US" dirty="0" smtClean="0">
                <a:cs typeface="Times New Roman" pitchFamily="18" charset="0"/>
              </a:rPr>
              <a:t> </a:t>
            </a:r>
            <a:endParaRPr lang="en-US" dirty="0"/>
          </a:p>
        </p:txBody>
      </p:sp>
      <p:sp>
        <p:nvSpPr>
          <p:cNvPr id="3" name="Rectangle 2"/>
          <p:cNvSpPr/>
          <p:nvPr/>
        </p:nvSpPr>
        <p:spPr>
          <a:xfrm>
            <a:off x="357158" y="1785926"/>
            <a:ext cx="8786842" cy="3539430"/>
          </a:xfrm>
          <a:prstGeom prst="rect">
            <a:avLst/>
          </a:prstGeom>
        </p:spPr>
        <p:txBody>
          <a:bodyPr wrap="square">
            <a:spAutoFit/>
          </a:bodyPr>
          <a:lstStyle/>
          <a:p>
            <a:r>
              <a:rPr lang="en-US" sz="3200" b="1" dirty="0" err="1" smtClean="0">
                <a:latin typeface="Bell MT" pitchFamily="18" charset="0"/>
                <a:ea typeface="Arial Unicode MS" pitchFamily="34" charset="-128"/>
                <a:cs typeface="Arial Unicode MS" pitchFamily="34" charset="-128"/>
              </a:rPr>
              <a:t>Erythropoeitin</a:t>
            </a:r>
            <a:endParaRPr lang="en-US" sz="3200" b="1" dirty="0" smtClean="0">
              <a:latin typeface="Bell MT" pitchFamily="18" charset="0"/>
              <a:ea typeface="Arial Unicode MS" pitchFamily="34" charset="-128"/>
              <a:cs typeface="Arial Unicode MS" pitchFamily="34" charset="-128"/>
            </a:endParaRPr>
          </a:p>
          <a:p>
            <a:r>
              <a:rPr lang="en-US" sz="3200" b="1" dirty="0" smtClean="0">
                <a:latin typeface="Bell MT" pitchFamily="18" charset="0"/>
                <a:ea typeface="Arial Unicode MS" pitchFamily="34" charset="-128"/>
                <a:cs typeface="Arial Unicode MS" pitchFamily="34" charset="-128"/>
              </a:rPr>
              <a:t>Proteins, required for </a:t>
            </a:r>
            <a:r>
              <a:rPr lang="en-US" sz="3200" b="1" dirty="0" err="1" smtClean="0">
                <a:latin typeface="Bell MT" pitchFamily="18" charset="0"/>
                <a:ea typeface="Arial Unicode MS" pitchFamily="34" charset="-128"/>
                <a:cs typeface="Arial Unicode MS" pitchFamily="34" charset="-128"/>
              </a:rPr>
              <a:t>globin</a:t>
            </a:r>
            <a:r>
              <a:rPr lang="en-US" sz="3200" b="1" dirty="0" smtClean="0">
                <a:latin typeface="Bell MT" pitchFamily="18" charset="0"/>
                <a:ea typeface="Arial Unicode MS" pitchFamily="34" charset="-128"/>
                <a:cs typeface="Arial Unicode MS" pitchFamily="34" charset="-128"/>
              </a:rPr>
              <a:t> synthesis</a:t>
            </a:r>
          </a:p>
          <a:p>
            <a:r>
              <a:rPr lang="en-US" sz="3200" b="1" dirty="0" smtClean="0">
                <a:latin typeface="Bell MT" pitchFamily="18" charset="0"/>
                <a:ea typeface="Arial Unicode MS" pitchFamily="34" charset="-128"/>
                <a:cs typeface="Arial Unicode MS" pitchFamily="34" charset="-128"/>
              </a:rPr>
              <a:t>Iron </a:t>
            </a:r>
          </a:p>
          <a:p>
            <a:r>
              <a:rPr lang="en-US" sz="3200" b="1" dirty="0" smtClean="0">
                <a:latin typeface="Bell MT" pitchFamily="18" charset="0"/>
                <a:ea typeface="Arial Unicode MS" pitchFamily="34" charset="-128"/>
                <a:cs typeface="Arial Unicode MS" pitchFamily="34" charset="-128"/>
              </a:rPr>
              <a:t>Vitamin B12 and folic acid</a:t>
            </a:r>
          </a:p>
          <a:p>
            <a:r>
              <a:rPr lang="en-US" sz="3200" b="1" dirty="0" smtClean="0">
                <a:latin typeface="Bell MT" pitchFamily="18" charset="0"/>
                <a:ea typeface="Arial Unicode MS" pitchFamily="34" charset="-128"/>
                <a:cs typeface="Arial Unicode MS" pitchFamily="34" charset="-128"/>
              </a:rPr>
              <a:t>Vitamin B6 </a:t>
            </a:r>
          </a:p>
          <a:p>
            <a:r>
              <a:rPr lang="en-US" sz="3200" b="1" dirty="0" smtClean="0">
                <a:latin typeface="Bell MT" pitchFamily="18" charset="0"/>
                <a:ea typeface="Arial Unicode MS" pitchFamily="34" charset="-128"/>
                <a:cs typeface="Arial Unicode MS" pitchFamily="34" charset="-128"/>
              </a:rPr>
              <a:t>Vitamin C </a:t>
            </a:r>
          </a:p>
          <a:p>
            <a:r>
              <a:rPr lang="en-US" sz="3200" b="1" dirty="0" smtClean="0">
                <a:latin typeface="Bell MT" pitchFamily="18" charset="0"/>
                <a:ea typeface="Arial Unicode MS" pitchFamily="34" charset="-128"/>
                <a:cs typeface="Arial Unicode MS" pitchFamily="34" charset="-128"/>
              </a:rPr>
              <a:t>Thyroid hormones, estrogens and androgens</a:t>
            </a:r>
            <a:endParaRPr lang="en-US"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929718" cy="646331"/>
          </a:xfrm>
          <a:prstGeom prst="rect">
            <a:avLst/>
          </a:prstGeom>
          <a:noFill/>
        </p:spPr>
        <p:txBody>
          <a:bodyPr wrap="square" rtlCol="0">
            <a:spAutoFit/>
          </a:bodyPr>
          <a:lstStyle/>
          <a:p>
            <a:r>
              <a:rPr lang="en-US" sz="3600" b="1" dirty="0" smtClean="0"/>
              <a:t>Symptoms and Signs of Anemia</a:t>
            </a:r>
            <a:endParaRPr lang="en-US" sz="3600" b="1" dirty="0"/>
          </a:p>
        </p:txBody>
      </p:sp>
      <p:sp>
        <p:nvSpPr>
          <p:cNvPr id="4" name="TextBox 3"/>
          <p:cNvSpPr txBox="1"/>
          <p:nvPr/>
        </p:nvSpPr>
        <p:spPr>
          <a:xfrm>
            <a:off x="285720" y="1357298"/>
            <a:ext cx="8286808" cy="4524315"/>
          </a:xfrm>
          <a:prstGeom prst="rect">
            <a:avLst/>
          </a:prstGeom>
          <a:noFill/>
        </p:spPr>
        <p:txBody>
          <a:bodyPr wrap="square" rtlCol="0">
            <a:spAutoFit/>
          </a:bodyPr>
          <a:lstStyle/>
          <a:p>
            <a:endParaRPr lang="en-US" sz="3600" b="1" dirty="0" smtClean="0"/>
          </a:p>
          <a:p>
            <a:pPr>
              <a:buFont typeface="Arial" pitchFamily="34" charset="0"/>
              <a:buChar char="•"/>
            </a:pPr>
            <a:r>
              <a:rPr lang="en-US" sz="3600" b="1" dirty="0" smtClean="0"/>
              <a:t> None ( if slow or mild)</a:t>
            </a:r>
          </a:p>
          <a:p>
            <a:pPr>
              <a:buFont typeface="Arial" pitchFamily="34" charset="0"/>
              <a:buChar char="•"/>
            </a:pPr>
            <a:r>
              <a:rPr lang="en-US" sz="3600" b="1" dirty="0" smtClean="0"/>
              <a:t> Fatigue</a:t>
            </a:r>
          </a:p>
          <a:p>
            <a:pPr>
              <a:buFont typeface="Arial" pitchFamily="34" charset="0"/>
              <a:buChar char="•"/>
            </a:pPr>
            <a:r>
              <a:rPr lang="en-US" sz="3600" b="1" dirty="0" smtClean="0"/>
              <a:t> Breathlessness</a:t>
            </a:r>
          </a:p>
          <a:p>
            <a:pPr>
              <a:buFont typeface="Arial" pitchFamily="34" charset="0"/>
              <a:buChar char="•"/>
            </a:pPr>
            <a:r>
              <a:rPr lang="en-US" sz="3600" b="1" dirty="0" smtClean="0"/>
              <a:t> Dizziness</a:t>
            </a:r>
          </a:p>
          <a:p>
            <a:pPr>
              <a:buFont typeface="Arial" pitchFamily="34" charset="0"/>
              <a:buChar char="•"/>
            </a:pPr>
            <a:r>
              <a:rPr lang="en-US" sz="3600" b="1" dirty="0" smtClean="0"/>
              <a:t> Pale skin, mucous membranes</a:t>
            </a:r>
          </a:p>
          <a:p>
            <a:pPr>
              <a:buFont typeface="Arial" pitchFamily="34" charset="0"/>
              <a:buChar char="•"/>
            </a:pPr>
            <a:r>
              <a:rPr lang="en-US" sz="3600" b="1" dirty="0" smtClean="0"/>
              <a:t> Jaundice (if hemolytic)</a:t>
            </a:r>
          </a:p>
          <a:p>
            <a:pPr>
              <a:buFont typeface="Arial" pitchFamily="34" charset="0"/>
              <a:buChar char="•"/>
            </a:pPr>
            <a:r>
              <a:rPr lang="en-US" sz="3600" b="1" dirty="0" smtClean="0"/>
              <a:t> Tachycardia</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pallor jaundice conjunctiva‬‏"/>
          <p:cNvPicPr>
            <a:picLocks noChangeAspect="1" noChangeArrowheads="1"/>
          </p:cNvPicPr>
          <p:nvPr/>
        </p:nvPicPr>
        <p:blipFill>
          <a:blip r:embed="rId2"/>
          <a:srcRect/>
          <a:stretch>
            <a:fillRect/>
          </a:stretch>
        </p:blipFill>
        <p:spPr bwMode="auto">
          <a:xfrm>
            <a:off x="-3000428" y="-3786238"/>
            <a:ext cx="13554075" cy="13620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