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0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4" r:id="rId9"/>
    <p:sldId id="273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57" r:id="rId31"/>
    <p:sldId id="258" r:id="rId32"/>
    <p:sldId id="260" r:id="rId33"/>
    <p:sldId id="295" r:id="rId34"/>
    <p:sldId id="262" r:id="rId35"/>
    <p:sldId id="263" r:id="rId36"/>
    <p:sldId id="265" r:id="rId37"/>
    <p:sldId id="266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130" autoAdjust="0"/>
    <p:restoredTop sz="95520" autoAdjust="0"/>
  </p:normalViewPr>
  <p:slideViewPr>
    <p:cSldViewPr>
      <p:cViewPr varScale="1">
        <p:scale>
          <a:sx n="98" d="100"/>
          <a:sy n="98" d="100"/>
        </p:scale>
        <p:origin x="-468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924695-F4DA-41FA-AFDB-8C5FD25AB9B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JO"/>
        </a:p>
      </dgm:t>
    </dgm:pt>
    <dgm:pt modelId="{8C2DD881-04B6-4A87-AB5E-A9D5BE73F826}">
      <dgm:prSet phldrT="[Text]" phldr="1"/>
      <dgm:spPr/>
      <dgm:t>
        <a:bodyPr/>
        <a:lstStyle/>
        <a:p>
          <a:pPr rtl="0"/>
          <a:endParaRPr lang="ar-JO" dirty="0"/>
        </a:p>
      </dgm:t>
    </dgm:pt>
    <dgm:pt modelId="{E8685C97-F594-41DC-97C1-F77260868195}" type="parTrans" cxnId="{C7562E8D-2D08-47E1-A9B5-82FFDA90E468}">
      <dgm:prSet/>
      <dgm:spPr/>
      <dgm:t>
        <a:bodyPr/>
        <a:lstStyle/>
        <a:p>
          <a:pPr rtl="0"/>
          <a:endParaRPr lang="ar-JO"/>
        </a:p>
      </dgm:t>
    </dgm:pt>
    <dgm:pt modelId="{3B50D3CD-751F-4435-B36B-F142F49E1A38}" type="sibTrans" cxnId="{C7562E8D-2D08-47E1-A9B5-82FFDA90E468}">
      <dgm:prSet/>
      <dgm:spPr/>
      <dgm:t>
        <a:bodyPr/>
        <a:lstStyle/>
        <a:p>
          <a:pPr rtl="0"/>
          <a:endParaRPr lang="ar-JO"/>
        </a:p>
      </dgm:t>
    </dgm:pt>
    <dgm:pt modelId="{206C2FDF-D25D-49C9-9A31-C192225A86F1}">
      <dgm:prSet phldrT="[Text]"/>
      <dgm:spPr/>
      <dgm:t>
        <a:bodyPr/>
        <a:lstStyle/>
        <a:p>
          <a:pPr rtl="0"/>
          <a:r>
            <a:rPr lang="en-US" dirty="0" smtClean="0">
              <a:solidFill>
                <a:srgbClr val="FF0000"/>
              </a:solidFill>
            </a:rPr>
            <a:t>Total </a:t>
          </a:r>
          <a:r>
            <a:rPr lang="en-US" dirty="0" err="1" smtClean="0">
              <a:solidFill>
                <a:srgbClr val="FF0000"/>
              </a:solidFill>
            </a:rPr>
            <a:t>parathyroidectomy</a:t>
          </a:r>
          <a:endParaRPr lang="ar-JO" dirty="0"/>
        </a:p>
      </dgm:t>
    </dgm:pt>
    <dgm:pt modelId="{3230EB68-8340-41CE-87C3-27DC8992C42B}" type="parTrans" cxnId="{2710F5CA-0EAD-4778-B441-96814619CC8E}">
      <dgm:prSet/>
      <dgm:spPr/>
      <dgm:t>
        <a:bodyPr/>
        <a:lstStyle/>
        <a:p>
          <a:pPr rtl="0"/>
          <a:endParaRPr lang="ar-JO"/>
        </a:p>
      </dgm:t>
    </dgm:pt>
    <dgm:pt modelId="{EA7E78ED-FEFA-4A5A-A27E-F18B44BFE626}" type="sibTrans" cxnId="{2710F5CA-0EAD-4778-B441-96814619CC8E}">
      <dgm:prSet/>
      <dgm:spPr/>
      <dgm:t>
        <a:bodyPr/>
        <a:lstStyle/>
        <a:p>
          <a:pPr rtl="0"/>
          <a:endParaRPr lang="ar-JO"/>
        </a:p>
      </dgm:t>
    </dgm:pt>
    <dgm:pt modelId="{CD2DBAD7-96D0-42DA-AFFA-CADAA352487F}">
      <dgm:prSet phldrT="[Text]" phldr="1"/>
      <dgm:spPr/>
      <dgm:t>
        <a:bodyPr/>
        <a:lstStyle/>
        <a:p>
          <a:pPr rtl="0"/>
          <a:endParaRPr lang="ar-JO" dirty="0"/>
        </a:p>
      </dgm:t>
    </dgm:pt>
    <dgm:pt modelId="{3583A6A1-21B9-456B-9416-241EE16FBC73}" type="sibTrans" cxnId="{2C4D54DA-41D4-49E8-ACB2-499C68CB23EF}">
      <dgm:prSet/>
      <dgm:spPr/>
      <dgm:t>
        <a:bodyPr/>
        <a:lstStyle/>
        <a:p>
          <a:pPr rtl="0"/>
          <a:endParaRPr lang="ar-JO"/>
        </a:p>
      </dgm:t>
    </dgm:pt>
    <dgm:pt modelId="{AA034BC4-B818-4050-90E4-5453960F69A4}" type="parTrans" cxnId="{2C4D54DA-41D4-49E8-ACB2-499C68CB23EF}">
      <dgm:prSet/>
      <dgm:spPr/>
      <dgm:t>
        <a:bodyPr/>
        <a:lstStyle/>
        <a:p>
          <a:pPr rtl="0"/>
          <a:endParaRPr lang="ar-JO"/>
        </a:p>
      </dgm:t>
    </dgm:pt>
    <dgm:pt modelId="{DC4D3A37-7714-45EA-9871-8707E3868E05}">
      <dgm:prSet phldrT="[Text]"/>
      <dgm:spPr/>
      <dgm:t>
        <a:bodyPr/>
        <a:lstStyle/>
        <a:p>
          <a:pPr rtl="0"/>
          <a:r>
            <a:rPr lang="en-US" dirty="0" smtClean="0">
              <a:solidFill>
                <a:srgbClr val="FF0000"/>
              </a:solidFill>
            </a:rPr>
            <a:t>Subtotal </a:t>
          </a:r>
          <a:r>
            <a:rPr lang="en-US" dirty="0" err="1" smtClean="0">
              <a:solidFill>
                <a:srgbClr val="FF0000"/>
              </a:solidFill>
            </a:rPr>
            <a:t>parathyroidectomy</a:t>
          </a:r>
          <a:endParaRPr lang="ar-JO" dirty="0"/>
        </a:p>
      </dgm:t>
    </dgm:pt>
    <dgm:pt modelId="{999B26D5-6DD9-48BB-B5D7-9757B352C045}" type="sibTrans" cxnId="{4C21F842-0668-48F0-AB0D-99A2E6617208}">
      <dgm:prSet/>
      <dgm:spPr/>
      <dgm:t>
        <a:bodyPr/>
        <a:lstStyle/>
        <a:p>
          <a:pPr rtl="0"/>
          <a:endParaRPr lang="ar-JO"/>
        </a:p>
      </dgm:t>
    </dgm:pt>
    <dgm:pt modelId="{1D7C3611-04AB-4C00-9886-61399B4BB7E2}" type="parTrans" cxnId="{4C21F842-0668-48F0-AB0D-99A2E6617208}">
      <dgm:prSet/>
      <dgm:spPr/>
      <dgm:t>
        <a:bodyPr/>
        <a:lstStyle/>
        <a:p>
          <a:pPr rtl="0"/>
          <a:endParaRPr lang="ar-JO"/>
        </a:p>
      </dgm:t>
    </dgm:pt>
    <dgm:pt modelId="{E8EAA89D-2300-47A5-B6FD-962C5ED11797}" type="pres">
      <dgm:prSet presAssocID="{25924695-F4DA-41FA-AFDB-8C5FD25AB9B4}" presName="linearFlow" presStyleCnt="0">
        <dgm:presLayoutVars>
          <dgm:dir/>
          <dgm:animLvl val="lvl"/>
          <dgm:resizeHandles val="exact"/>
        </dgm:presLayoutVars>
      </dgm:prSet>
      <dgm:spPr/>
    </dgm:pt>
    <dgm:pt modelId="{5F688796-5C51-46F2-BEB6-9420D91D4A07}" type="pres">
      <dgm:prSet presAssocID="{8C2DD881-04B6-4A87-AB5E-A9D5BE73F826}" presName="composite" presStyleCnt="0"/>
      <dgm:spPr/>
    </dgm:pt>
    <dgm:pt modelId="{B23FC73D-3D32-4AAD-8AFC-28541A292FFB}" type="pres">
      <dgm:prSet presAssocID="{8C2DD881-04B6-4A87-AB5E-A9D5BE73F826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BCBA847D-20BB-4FB4-AAC6-C94DBA375605}" type="pres">
      <dgm:prSet presAssocID="{8C2DD881-04B6-4A87-AB5E-A9D5BE73F826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74C24E1C-AB0B-4463-9010-7A27250FDF81}" type="pres">
      <dgm:prSet presAssocID="{3B50D3CD-751F-4435-B36B-F142F49E1A38}" presName="sp" presStyleCnt="0"/>
      <dgm:spPr/>
    </dgm:pt>
    <dgm:pt modelId="{5BF56B11-5211-4830-A674-659B63CC8F49}" type="pres">
      <dgm:prSet presAssocID="{CD2DBAD7-96D0-42DA-AFFA-CADAA352487F}" presName="composite" presStyleCnt="0"/>
      <dgm:spPr/>
    </dgm:pt>
    <dgm:pt modelId="{38AB53AD-62FF-4765-85D6-D3628D282DDF}" type="pres">
      <dgm:prSet presAssocID="{CD2DBAD7-96D0-42DA-AFFA-CADAA352487F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6F375B44-097E-4640-9517-A5AC92ECDF4A}" type="pres">
      <dgm:prSet presAssocID="{CD2DBAD7-96D0-42DA-AFFA-CADAA352487F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</dgm:ptLst>
  <dgm:cxnLst>
    <dgm:cxn modelId="{7F022783-F065-41C2-8070-B4BA41A7D79B}" type="presOf" srcId="{CD2DBAD7-96D0-42DA-AFFA-CADAA352487F}" destId="{38AB53AD-62FF-4765-85D6-D3628D282DDF}" srcOrd="0" destOrd="0" presId="urn:microsoft.com/office/officeart/2005/8/layout/chevron2"/>
    <dgm:cxn modelId="{3F8BB9E4-CB64-49DC-8398-3CD6FC97EEAA}" type="presOf" srcId="{DC4D3A37-7714-45EA-9871-8707E3868E05}" destId="{6F375B44-097E-4640-9517-A5AC92ECDF4A}" srcOrd="0" destOrd="0" presId="urn:microsoft.com/office/officeart/2005/8/layout/chevron2"/>
    <dgm:cxn modelId="{C7562E8D-2D08-47E1-A9B5-82FFDA90E468}" srcId="{25924695-F4DA-41FA-AFDB-8C5FD25AB9B4}" destId="{8C2DD881-04B6-4A87-AB5E-A9D5BE73F826}" srcOrd="0" destOrd="0" parTransId="{E8685C97-F594-41DC-97C1-F77260868195}" sibTransId="{3B50D3CD-751F-4435-B36B-F142F49E1A38}"/>
    <dgm:cxn modelId="{4C21F842-0668-48F0-AB0D-99A2E6617208}" srcId="{CD2DBAD7-96D0-42DA-AFFA-CADAA352487F}" destId="{DC4D3A37-7714-45EA-9871-8707E3868E05}" srcOrd="0" destOrd="0" parTransId="{1D7C3611-04AB-4C00-9886-61399B4BB7E2}" sibTransId="{999B26D5-6DD9-48BB-B5D7-9757B352C045}"/>
    <dgm:cxn modelId="{2710F5CA-0EAD-4778-B441-96814619CC8E}" srcId="{8C2DD881-04B6-4A87-AB5E-A9D5BE73F826}" destId="{206C2FDF-D25D-49C9-9A31-C192225A86F1}" srcOrd="0" destOrd="0" parTransId="{3230EB68-8340-41CE-87C3-27DC8992C42B}" sibTransId="{EA7E78ED-FEFA-4A5A-A27E-F18B44BFE626}"/>
    <dgm:cxn modelId="{F2CBBE80-0D05-4196-8813-D6CCFF5EFE9C}" type="presOf" srcId="{25924695-F4DA-41FA-AFDB-8C5FD25AB9B4}" destId="{E8EAA89D-2300-47A5-B6FD-962C5ED11797}" srcOrd="0" destOrd="0" presId="urn:microsoft.com/office/officeart/2005/8/layout/chevron2"/>
    <dgm:cxn modelId="{2C4D54DA-41D4-49E8-ACB2-499C68CB23EF}" srcId="{25924695-F4DA-41FA-AFDB-8C5FD25AB9B4}" destId="{CD2DBAD7-96D0-42DA-AFFA-CADAA352487F}" srcOrd="1" destOrd="0" parTransId="{AA034BC4-B818-4050-90E4-5453960F69A4}" sibTransId="{3583A6A1-21B9-456B-9416-241EE16FBC73}"/>
    <dgm:cxn modelId="{F8587B3D-CFAF-4A3C-B6D8-1730EF08553D}" type="presOf" srcId="{206C2FDF-D25D-49C9-9A31-C192225A86F1}" destId="{BCBA847D-20BB-4FB4-AAC6-C94DBA375605}" srcOrd="0" destOrd="0" presId="urn:microsoft.com/office/officeart/2005/8/layout/chevron2"/>
    <dgm:cxn modelId="{3D8D760F-18C3-4F6D-A94E-6840C687A7F0}" type="presOf" srcId="{8C2DD881-04B6-4A87-AB5E-A9D5BE73F826}" destId="{B23FC73D-3D32-4AAD-8AFC-28541A292FFB}" srcOrd="0" destOrd="0" presId="urn:microsoft.com/office/officeart/2005/8/layout/chevron2"/>
    <dgm:cxn modelId="{906BF9CB-B4A7-4EB2-83DA-12002768E26D}" type="presParOf" srcId="{E8EAA89D-2300-47A5-B6FD-962C5ED11797}" destId="{5F688796-5C51-46F2-BEB6-9420D91D4A07}" srcOrd="0" destOrd="0" presId="urn:microsoft.com/office/officeart/2005/8/layout/chevron2"/>
    <dgm:cxn modelId="{D88A2F02-C62C-469E-B9EA-D9994E09BCD8}" type="presParOf" srcId="{5F688796-5C51-46F2-BEB6-9420D91D4A07}" destId="{B23FC73D-3D32-4AAD-8AFC-28541A292FFB}" srcOrd="0" destOrd="0" presId="urn:microsoft.com/office/officeart/2005/8/layout/chevron2"/>
    <dgm:cxn modelId="{8E3346D4-F16A-4823-B7B6-D4138029A782}" type="presParOf" srcId="{5F688796-5C51-46F2-BEB6-9420D91D4A07}" destId="{BCBA847D-20BB-4FB4-AAC6-C94DBA375605}" srcOrd="1" destOrd="0" presId="urn:microsoft.com/office/officeart/2005/8/layout/chevron2"/>
    <dgm:cxn modelId="{1DDD85E3-0475-47F1-A2CA-0F5F1596D9A2}" type="presParOf" srcId="{E8EAA89D-2300-47A5-B6FD-962C5ED11797}" destId="{74C24E1C-AB0B-4463-9010-7A27250FDF81}" srcOrd="1" destOrd="0" presId="urn:microsoft.com/office/officeart/2005/8/layout/chevron2"/>
    <dgm:cxn modelId="{0E650527-5B69-47EA-937F-CAB97ADEC86C}" type="presParOf" srcId="{E8EAA89D-2300-47A5-B6FD-962C5ED11797}" destId="{5BF56B11-5211-4830-A674-659B63CC8F49}" srcOrd="2" destOrd="0" presId="urn:microsoft.com/office/officeart/2005/8/layout/chevron2"/>
    <dgm:cxn modelId="{C8C4D1E1-094F-4AD2-9A62-B7FF97767BCE}" type="presParOf" srcId="{5BF56B11-5211-4830-A674-659B63CC8F49}" destId="{38AB53AD-62FF-4765-85D6-D3628D282DDF}" srcOrd="0" destOrd="0" presId="urn:microsoft.com/office/officeart/2005/8/layout/chevron2"/>
    <dgm:cxn modelId="{9FC4BA14-8986-4A0E-B567-62F39A9B2415}" type="presParOf" srcId="{5BF56B11-5211-4830-A674-659B63CC8F49}" destId="{6F375B44-097E-4640-9517-A5AC92ECDF4A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drenal</a:t>
            </a:r>
            <a:r>
              <a:rPr lang="en-US" dirty="0" smtClean="0"/>
              <a:t> adenoma 30 %</a:t>
            </a:r>
          </a:p>
          <a:p>
            <a:r>
              <a:rPr lang="en-US" dirty="0" smtClean="0"/>
              <a:t>Thyroid adenoma 15%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typical symptoms of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hypercalcemia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</a:t>
            </a:r>
          </a:p>
          <a:p>
            <a:r>
              <a:rPr lang="en-US" dirty="0" smtClean="0"/>
              <a:t>painful Bones , renal Stones , abdominal Groans and psychic Moans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Urinary tract calculi,</a:t>
            </a:r>
          </a:p>
          <a:p>
            <a:r>
              <a:rPr lang="en-US" dirty="0" smtClean="0"/>
              <a:t> Reduced bone density </a:t>
            </a:r>
          </a:p>
          <a:p>
            <a:r>
              <a:rPr lang="en-US" dirty="0" smtClean="0"/>
              <a:t>,High serum calcium</a:t>
            </a:r>
          </a:p>
          <a:p>
            <a:r>
              <a:rPr lang="en-US" dirty="0" smtClean="0"/>
              <a:t>, All in younger age group</a:t>
            </a:r>
          </a:p>
          <a:p>
            <a:r>
              <a:rPr lang="en-US" dirty="0" smtClean="0"/>
              <a:t> , Deteriorating renal function,</a:t>
            </a:r>
          </a:p>
          <a:p>
            <a:r>
              <a:rPr lang="en-US" dirty="0" smtClean="0"/>
              <a:t> Symptomatic </a:t>
            </a:r>
            <a:r>
              <a:rPr lang="en-US" dirty="0" err="1" smtClean="0"/>
              <a:t>hypercalcaemia</a:t>
            </a:r>
            <a:endParaRPr lang="en-US" dirty="0" smtClean="0"/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lang="en-US" smtClean="0">
                <a:solidFill>
                  <a:srgbClr val="FFFFFF"/>
                </a:solidFill>
              </a:rPr>
              <a:pPr algn="ctr"/>
              <a:t>9/22/2021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 lang="en-US" smtClean="0"/>
              <a:pPr/>
              <a:t>9/22/2021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9/22/2021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9/22/2021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 lang="en-US" smtClean="0"/>
              <a:pPr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9/22/2021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/>
              <a:pPr/>
              <a:t>9/22/2021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1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357158" y="285734"/>
            <a:ext cx="7715304" cy="1285884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en-US" sz="4400" b="1" dirty="0" smtClean="0"/>
              <a:t>Multiple Endocrine </a:t>
            </a:r>
            <a:r>
              <a:rPr lang="en-US" sz="4400" b="1" dirty="0" err="1" smtClean="0"/>
              <a:t>Neoplasia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(MEN syndrome)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>
            <a:extLst/>
          </a:lstStyle>
          <a:p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71472" y="1928808"/>
            <a:ext cx="5881130" cy="2071702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Done by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  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Qais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Abu-AL-Rub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Abdelrahman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Nour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Raghad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AL-Hajj-Hassan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Raghad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AL-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Qazaqqi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Supervised by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Jadd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2198" y="1000113"/>
            <a:ext cx="2285984" cy="3437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Epidemiology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sz="3200" dirty="0" smtClean="0"/>
              <a:t>The prevalence of the syndrome is estimated to be around 0.04–0.2 cases per 1000 population per year. </a:t>
            </a:r>
          </a:p>
          <a:p>
            <a:pPr algn="l" rtl="0">
              <a:buNone/>
            </a:pPr>
            <a:endParaRPr lang="en-US" sz="3200" dirty="0" smtClean="0"/>
          </a:p>
          <a:p>
            <a:pPr algn="l" rtl="0"/>
            <a:r>
              <a:rPr lang="en-US" sz="3200" dirty="0" smtClean="0"/>
              <a:t>The disease is </a:t>
            </a:r>
            <a:r>
              <a:rPr lang="en-US" sz="3200" b="1" dirty="0" smtClean="0">
                <a:solidFill>
                  <a:srgbClr val="FF0000"/>
                </a:solidFill>
              </a:rPr>
              <a:t>equally</a:t>
            </a:r>
            <a:r>
              <a:rPr lang="en-US" sz="3200" dirty="0" smtClean="0"/>
              <a:t> distributed between men and women.</a:t>
            </a:r>
          </a:p>
          <a:p>
            <a:pPr algn="l" rtl="0"/>
            <a:endParaRPr lang="en-US" sz="3200" dirty="0" smtClean="0"/>
          </a:p>
          <a:p>
            <a:pPr algn="l" rtl="0"/>
            <a:r>
              <a:rPr lang="en-US" sz="3200" dirty="0" smtClean="0"/>
              <a:t>Most of the mutation carriers identified in screening </a:t>
            </a:r>
            <a:r>
              <a:rPr lang="en-US" sz="3200" dirty="0" err="1" smtClean="0"/>
              <a:t>programmes</a:t>
            </a:r>
            <a:r>
              <a:rPr lang="en-US" sz="3200" dirty="0" smtClean="0"/>
              <a:t> are </a:t>
            </a:r>
            <a:r>
              <a:rPr lang="en-US" sz="3200" b="1" dirty="0" smtClean="0">
                <a:solidFill>
                  <a:srgbClr val="FF0000"/>
                </a:solidFill>
              </a:rPr>
              <a:t>asymptomatic</a:t>
            </a:r>
            <a:endParaRPr lang="en-US" sz="3200" dirty="0" smtClean="0"/>
          </a:p>
          <a:p>
            <a:pPr algn="l" rtl="0"/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1- PARATHYROIDS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4282" y="1428742"/>
            <a:ext cx="8153400" cy="3276600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sz="3200" dirty="0" smtClean="0">
                <a:solidFill>
                  <a:srgbClr val="FF0000"/>
                </a:solidFill>
              </a:rPr>
              <a:t>Primary hyperparathyroidism (</a:t>
            </a:r>
            <a:r>
              <a:rPr lang="en-US" sz="2800" dirty="0" err="1" smtClean="0"/>
              <a:t>pHPT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r>
              <a:rPr lang="en-US" sz="2800" dirty="0" smtClean="0"/>
              <a:t> is the most common manifestation of MEN 1 (80-95% of patients) and it is usually the </a:t>
            </a:r>
            <a:r>
              <a:rPr lang="en-US" sz="2800" dirty="0" smtClean="0">
                <a:solidFill>
                  <a:srgbClr val="FF0000"/>
                </a:solidFill>
              </a:rPr>
              <a:t>first </a:t>
            </a:r>
            <a:r>
              <a:rPr lang="en-US" sz="2800" dirty="0" smtClean="0"/>
              <a:t>manifestation of the disease. </a:t>
            </a:r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MEN 1 </a:t>
            </a:r>
            <a:r>
              <a:rPr lang="en-US" sz="2800" dirty="0" err="1" smtClean="0"/>
              <a:t>pHPT</a:t>
            </a:r>
            <a:r>
              <a:rPr lang="en-US" sz="2800" dirty="0" smtClean="0"/>
              <a:t> is characterized by </a:t>
            </a:r>
            <a:r>
              <a:rPr lang="en-US" sz="3200" dirty="0" err="1" smtClean="0">
                <a:solidFill>
                  <a:srgbClr val="FF0000"/>
                </a:solidFill>
              </a:rPr>
              <a:t>multiglandular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disease so that </a:t>
            </a:r>
            <a:r>
              <a:rPr lang="en-US" sz="2800" u="sng" dirty="0" smtClean="0"/>
              <a:t>all four </a:t>
            </a:r>
            <a:r>
              <a:rPr lang="en-US" sz="2800" u="sng" dirty="0" err="1" smtClean="0"/>
              <a:t>parathyroids</a:t>
            </a:r>
            <a:r>
              <a:rPr lang="en-US" sz="2800" dirty="0" smtClean="0"/>
              <a:t> become </a:t>
            </a:r>
            <a:r>
              <a:rPr lang="en-US" sz="2800" dirty="0" err="1" smtClean="0"/>
              <a:t>hyperplastic</a:t>
            </a:r>
            <a:r>
              <a:rPr lang="en-US" sz="2800" dirty="0" smtClean="0"/>
              <a:t> in the course of the disease. </a:t>
            </a:r>
          </a:p>
          <a:p>
            <a:pPr algn="l" rtl="0"/>
            <a:endParaRPr lang="ar-JO" dirty="0"/>
          </a:p>
        </p:txBody>
      </p:sp>
      <p:pic>
        <p:nvPicPr>
          <p:cNvPr id="4" name="Picture 3" descr="parathyroid_gland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142858"/>
            <a:ext cx="1715630" cy="1146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Clinical presentation: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7158" y="1352550"/>
            <a:ext cx="8405842" cy="3576654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2800" dirty="0" smtClean="0"/>
              <a:t>Patients  typically present with </a:t>
            </a:r>
            <a:r>
              <a:rPr lang="en-US" sz="2800" dirty="0" smtClean="0">
                <a:solidFill>
                  <a:srgbClr val="FF0000"/>
                </a:solidFill>
              </a:rPr>
              <a:t>young</a:t>
            </a:r>
            <a:r>
              <a:rPr lang="en-US" sz="2800" dirty="0" smtClean="0"/>
              <a:t> onset  (20–30 years of age) of symptomatic hyperparathyroidism and over 95% of patients will have PHPT before the age of 40 years. </a:t>
            </a:r>
          </a:p>
          <a:p>
            <a:pPr algn="l" rtl="0">
              <a:buNone/>
            </a:pPr>
            <a:endParaRPr lang="en-US" sz="2000" dirty="0" smtClean="0"/>
          </a:p>
          <a:p>
            <a:pPr algn="l" rtl="0"/>
            <a:r>
              <a:rPr lang="en-US" sz="2800" dirty="0" smtClean="0"/>
              <a:t>The clinical presentation of MEN 1 </a:t>
            </a:r>
            <a:r>
              <a:rPr lang="en-US" sz="2800" dirty="0" err="1" smtClean="0"/>
              <a:t>pHPT</a:t>
            </a:r>
            <a:r>
              <a:rPr lang="en-US" sz="2800" dirty="0" smtClean="0"/>
              <a:t> is similar to that of the sporadic disease (</a:t>
            </a:r>
            <a:r>
              <a:rPr lang="en-US" sz="2800" b="1" u="sng" dirty="0" smtClean="0">
                <a:solidFill>
                  <a:srgbClr val="FF0000"/>
                </a:solidFill>
              </a:rPr>
              <a:t>painful Bones , renal Stones , abdominal Groans and psychic Moans )</a:t>
            </a:r>
            <a:r>
              <a:rPr lang="en-US" sz="2800" dirty="0" smtClean="0">
                <a:solidFill>
                  <a:srgbClr val="FF0000"/>
                </a:solidFill>
              </a:rPr>
              <a:t> . </a:t>
            </a:r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most common in symptomatic disease is </a:t>
            </a:r>
            <a:r>
              <a:rPr lang="en-US" sz="2800" b="1" dirty="0" err="1" smtClean="0">
                <a:solidFill>
                  <a:srgbClr val="FF0000"/>
                </a:solidFill>
              </a:rPr>
              <a:t>nephrolithiasis</a:t>
            </a:r>
            <a:endParaRPr lang="en-US" sz="2800" dirty="0" smtClean="0"/>
          </a:p>
          <a:p>
            <a:pPr algn="l" rtl="0"/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0"/>
            <a:ext cx="4146570" cy="4402531"/>
          </a:xfrm>
          <a:prstGeom prst="rect">
            <a:avLst/>
          </a:prstGeom>
        </p:spPr>
      </p:pic>
      <p:pic>
        <p:nvPicPr>
          <p:cNvPr id="5" name="Picture 4" descr="Osteitis_fibrosa_cystica_tibiae_X-r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14296"/>
            <a:ext cx="3857652" cy="42391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429138"/>
            <a:ext cx="471484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Subperiosteal</a:t>
            </a:r>
            <a:r>
              <a:rPr lang="en-US" dirty="0" smtClean="0">
                <a:solidFill>
                  <a:prstClr val="black"/>
                </a:solidFill>
              </a:rPr>
              <a:t> bone </a:t>
            </a:r>
            <a:r>
              <a:rPr lang="en-US" dirty="0" err="1" smtClean="0">
                <a:solidFill>
                  <a:prstClr val="black"/>
                </a:solidFill>
              </a:rPr>
              <a:t>resorption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- </a:t>
            </a:r>
            <a:r>
              <a:rPr lang="en-US" dirty="0" err="1" smtClean="0">
                <a:solidFill>
                  <a:prstClr val="black"/>
                </a:solidFill>
              </a:rPr>
              <a:t>Pathognomonic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sign for </a:t>
            </a:r>
            <a:r>
              <a:rPr lang="en-US" dirty="0" smtClean="0">
                <a:solidFill>
                  <a:srgbClr val="FF0000"/>
                </a:solidFill>
              </a:rPr>
              <a:t>Hyperparathyroidism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prstClr val="black"/>
                </a:solidFill>
              </a:rPr>
              <a:t> </a:t>
            </a:r>
          </a:p>
          <a:p>
            <a:endParaRPr lang="ar-JO" dirty="0"/>
          </a:p>
        </p:txBody>
      </p:sp>
      <p:sp>
        <p:nvSpPr>
          <p:cNvPr id="7" name="TextBox 6"/>
          <p:cNvSpPr txBox="1"/>
          <p:nvPr/>
        </p:nvSpPr>
        <p:spPr>
          <a:xfrm>
            <a:off x="4929190" y="4429138"/>
            <a:ext cx="385765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Brown tumor </a:t>
            </a:r>
          </a:p>
          <a:p>
            <a:r>
              <a:rPr lang="en-US" dirty="0" err="1" smtClean="0">
                <a:solidFill>
                  <a:prstClr val="black"/>
                </a:solidFill>
              </a:rPr>
              <a:t>Osteitis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fibrosa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cystica</a:t>
            </a:r>
            <a:endParaRPr lang="en-US" dirty="0" smtClean="0">
              <a:solidFill>
                <a:prstClr val="black"/>
              </a:solidFill>
            </a:endParaRPr>
          </a:p>
          <a:p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Diagnosis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Diagnosis is established by determination of </a:t>
            </a:r>
            <a:r>
              <a:rPr lang="en-US" sz="2800" dirty="0" smtClean="0">
                <a:solidFill>
                  <a:srgbClr val="FF0000"/>
                </a:solidFill>
              </a:rPr>
              <a:t>parathyroid hormone </a:t>
            </a:r>
            <a:r>
              <a:rPr lang="en-US" sz="2800" dirty="0" smtClean="0">
                <a:solidFill>
                  <a:prstClr val="black"/>
                </a:solidFill>
              </a:rPr>
              <a:t>(PTH) and </a:t>
            </a:r>
            <a:r>
              <a:rPr lang="en-US" sz="2800" dirty="0" smtClean="0">
                <a:solidFill>
                  <a:srgbClr val="FF0000"/>
                </a:solidFill>
              </a:rPr>
              <a:t>calcium </a:t>
            </a:r>
            <a:r>
              <a:rPr lang="en-US" sz="2800" dirty="0" smtClean="0">
                <a:solidFill>
                  <a:prstClr val="black"/>
                </a:solidFill>
              </a:rPr>
              <a:t>in serum and urine.</a:t>
            </a:r>
          </a:p>
          <a:p>
            <a:pPr marL="195263" indent="-182563" algn="l" rtl="0">
              <a:buClr>
                <a:srgbClr val="92A199"/>
              </a:buClr>
              <a:buSzPct val="83000"/>
              <a:tabLst>
                <a:tab pos="195263" algn="l"/>
                <a:tab pos="1974850" algn="l"/>
              </a:tabLst>
            </a:pPr>
            <a:endParaRPr lang="en-US" sz="3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5263" indent="-182563" algn="l" rtl="0">
              <a:buSzPct val="83000"/>
              <a:buFont typeface="Arial" pitchFamily="34" charset="0"/>
              <a:buChar char="•"/>
              <a:tabLst>
                <a:tab pos="195263" algn="l"/>
                <a:tab pos="1974850" algn="l"/>
              </a:tabLst>
            </a:pPr>
            <a:r>
              <a:rPr lang="en-US" sz="2800" u="sng" dirty="0" smtClean="0">
                <a:solidFill>
                  <a:prstClr val="black"/>
                </a:solidFill>
              </a:rPr>
              <a:t>Typically have a markedly elevated 24-hour urine calcium excretion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</a:p>
          <a:p>
            <a:pPr marL="195263" indent="-182563" algn="l" rtl="0">
              <a:tabLst>
                <a:tab pos="195263" algn="l"/>
                <a:tab pos="1974850" algn="l"/>
              </a:tabLst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195263" indent="-182563" algn="l" rtl="0">
              <a:tabLst>
                <a:tab pos="195263" algn="l"/>
                <a:tab pos="1974850" algn="l"/>
              </a:tabLst>
            </a:pPr>
            <a:r>
              <a:rPr lang="en-US" sz="2800" dirty="0" smtClean="0">
                <a:solidFill>
                  <a:srgbClr val="FF0000"/>
                </a:solidFill>
              </a:rPr>
              <a:t>Alkaline </a:t>
            </a:r>
            <a:r>
              <a:rPr lang="en-US" sz="2800" dirty="0" err="1" smtClean="0">
                <a:solidFill>
                  <a:srgbClr val="FF0000"/>
                </a:solidFill>
              </a:rPr>
              <a:t>phosphatase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(skeletal) levels may be raised and     </a:t>
            </a:r>
            <a:r>
              <a:rPr lang="en-US" sz="2800" dirty="0" smtClean="0"/>
              <a:t> </a:t>
            </a:r>
            <a:r>
              <a:rPr lang="ar-JO" sz="2400" b="1" dirty="0" smtClean="0"/>
              <a:t>↓</a:t>
            </a:r>
            <a:r>
              <a:rPr lang="en-US" sz="2400" b="1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Phosphate </a:t>
            </a:r>
            <a:r>
              <a:rPr lang="en-US" sz="2800" dirty="0" smtClean="0"/>
              <a:t>In </a:t>
            </a:r>
            <a:r>
              <a:rPr lang="en-US" sz="2800" dirty="0" smtClean="0"/>
              <a:t>blood.</a:t>
            </a:r>
          </a:p>
          <a:p>
            <a:pPr algn="l" rtl="0"/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Treatment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5720" y="1352550"/>
            <a:ext cx="8477280" cy="3648092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/>
              <a:t>The indications for surgery in MEN 1 </a:t>
            </a:r>
            <a:r>
              <a:rPr lang="en-US" sz="2400" dirty="0" err="1" smtClean="0"/>
              <a:t>pHPT</a:t>
            </a:r>
            <a:r>
              <a:rPr lang="en-US" sz="2400" dirty="0" smtClean="0"/>
              <a:t> follow the </a:t>
            </a:r>
            <a:r>
              <a:rPr lang="en-US" sz="2400" u="sng" dirty="0" smtClean="0"/>
              <a:t>same criteria </a:t>
            </a:r>
            <a:r>
              <a:rPr lang="en-US" sz="2400" dirty="0" smtClean="0"/>
              <a:t>as in sporadic disease but the choice of procedure is different. </a:t>
            </a:r>
            <a:endParaRPr lang="en-US" sz="2400" dirty="0" smtClean="0"/>
          </a:p>
          <a:p>
            <a:pPr algn="l" rtl="0"/>
            <a:endParaRPr lang="en-US" sz="2400" dirty="0" smtClean="0"/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u="sng" dirty="0" smtClean="0"/>
              <a:t>Treatment options </a:t>
            </a:r>
            <a:endParaRPr lang="en-US" sz="2000" dirty="0" smtClean="0"/>
          </a:p>
          <a:p>
            <a:pPr algn="l" rtl="0"/>
            <a:endParaRPr lang="en-US" sz="2400" dirty="0" smtClean="0"/>
          </a:p>
          <a:p>
            <a:pPr algn="l" rtl="0"/>
            <a:endParaRPr lang="ar-JO" sz="2400" dirty="0"/>
          </a:p>
        </p:txBody>
      </p:sp>
      <p:graphicFrame>
        <p:nvGraphicFramePr>
          <p:cNvPr id="13" name="Diagram 12"/>
          <p:cNvGraphicFramePr/>
          <p:nvPr/>
        </p:nvGraphicFramePr>
        <p:xfrm>
          <a:off x="3071802" y="3071816"/>
          <a:ext cx="4500594" cy="1603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857238"/>
            <a:ext cx="8153400" cy="739128"/>
          </a:xfrm>
        </p:spPr>
        <p:txBody>
          <a:bodyPr>
            <a:noAutofit/>
          </a:bodyPr>
          <a:lstStyle/>
          <a:p>
            <a:pPr lvl="1" algn="l" rtl="1">
              <a:spcBef>
                <a:spcPct val="0"/>
              </a:spcBef>
            </a:pPr>
            <a:r>
              <a:rPr lang="en-US" sz="3200" dirty="0" smtClean="0">
                <a:solidFill>
                  <a:srgbClr val="FF0000"/>
                </a:solidFill>
              </a:rPr>
              <a:t>Total </a:t>
            </a:r>
            <a:r>
              <a:rPr lang="en-US" sz="3200" dirty="0" err="1" smtClean="0">
                <a:solidFill>
                  <a:srgbClr val="FF0000"/>
                </a:solidFill>
              </a:rPr>
              <a:t>parathyroidectomy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endParaRPr lang="ar-J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7158" y="1352550"/>
            <a:ext cx="8405842" cy="3362340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sz="3200" dirty="0" smtClean="0"/>
              <a:t>As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multiglandular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smtClean="0"/>
              <a:t>disease is present in cases. </a:t>
            </a:r>
          </a:p>
          <a:p>
            <a:pPr algn="l" rtl="0"/>
            <a:endParaRPr lang="en-US" sz="2000" dirty="0" smtClean="0"/>
          </a:p>
          <a:p>
            <a:pPr marL="571500" indent="-571500" algn="l" rtl="0">
              <a:buFont typeface="+mj-lt"/>
              <a:buAutoNum type="romanUcPeriod"/>
            </a:pPr>
            <a:r>
              <a:rPr lang="en-US" sz="2800" dirty="0" smtClean="0"/>
              <a:t>It includes  TOTAL four-gland </a:t>
            </a:r>
            <a:r>
              <a:rPr lang="en-US" sz="2800" dirty="0" err="1" smtClean="0"/>
              <a:t>parathyroidectomy</a:t>
            </a:r>
            <a:r>
              <a:rPr lang="en-US" sz="2800" dirty="0" smtClean="0"/>
              <a:t>,</a:t>
            </a:r>
          </a:p>
          <a:p>
            <a:pPr marL="571500" indent="-571500" algn="l" rtl="0">
              <a:buFont typeface="+mj-lt"/>
              <a:buAutoNum type="romanUcPeriod"/>
            </a:pPr>
            <a:r>
              <a:rPr lang="en-US" sz="2800" dirty="0" smtClean="0"/>
              <a:t> the parathyroid glands that were </a:t>
            </a:r>
            <a:r>
              <a:rPr lang="en-US" sz="2800" u="sng" dirty="0" err="1" smtClean="0"/>
              <a:t>resected</a:t>
            </a:r>
            <a:r>
              <a:rPr lang="en-US" sz="2800" dirty="0" smtClean="0"/>
              <a:t>, are sent for pathological examination.</a:t>
            </a:r>
          </a:p>
          <a:p>
            <a:pPr marL="571500" indent="-571500" algn="l" rtl="0">
              <a:buFont typeface="+mj-lt"/>
              <a:buAutoNum type="romanUcPeriod"/>
            </a:pPr>
            <a:r>
              <a:rPr lang="en-US" sz="2800" dirty="0" smtClean="0"/>
              <a:t> After confirmed to be diffuse hyperpolarized, the diffuse hyperpolarized parts were frozen, sliced into 1∼2 mm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 sections.</a:t>
            </a:r>
          </a:p>
          <a:p>
            <a:pPr marL="571500" indent="-571500" algn="l" rtl="0">
              <a:buFont typeface="+mj-lt"/>
              <a:buAutoNum type="romanUcPeriod"/>
            </a:pPr>
            <a:endParaRPr lang="en-US" sz="2800" dirty="0" smtClean="0"/>
          </a:p>
          <a:p>
            <a:pPr marL="571500" indent="-571500" algn="l" rtl="0">
              <a:buFont typeface="+mj-lt"/>
              <a:buAutoNum type="romanUcPeriod"/>
            </a:pPr>
            <a:r>
              <a:rPr lang="en-US" sz="2800" dirty="0" smtClean="0"/>
              <a:t> After that, 20∼30 slices were separately incubated into the patients’ forearm muscles (</a:t>
            </a:r>
            <a:r>
              <a:rPr lang="en-US" sz="2800" dirty="0" smtClean="0">
                <a:solidFill>
                  <a:srgbClr val="FF0000"/>
                </a:solidFill>
              </a:rPr>
              <a:t>BRACHIORADIALIS</a:t>
            </a:r>
            <a:r>
              <a:rPr lang="en-US" sz="2800" dirty="0" smtClean="0"/>
              <a:t>)</a:t>
            </a:r>
          </a:p>
          <a:p>
            <a:pPr algn="l" rtl="0"/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4282" y="1357304"/>
            <a:ext cx="8929718" cy="2714644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sz="2000" dirty="0" smtClean="0"/>
              <a:t>While the gland does not function immediately, it will develop a new blood supply and will typically start working within </a:t>
            </a:r>
            <a:r>
              <a:rPr lang="en-US" sz="2000" b="1" dirty="0" smtClean="0">
                <a:solidFill>
                  <a:srgbClr val="FF0000"/>
                </a:solidFill>
              </a:rPr>
              <a:t>4-6 weeks</a:t>
            </a:r>
            <a:r>
              <a:rPr lang="en-US" sz="2000" dirty="0" smtClean="0">
                <a:solidFill>
                  <a:srgbClr val="FF0000"/>
                </a:solidFill>
              </a:rPr>
              <a:t>. 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The patient will need to take both </a:t>
            </a:r>
            <a:r>
              <a:rPr lang="en-US" sz="2000" b="1" dirty="0" smtClean="0">
                <a:solidFill>
                  <a:srgbClr val="FF0000"/>
                </a:solidFill>
              </a:rPr>
              <a:t>calcium</a:t>
            </a:r>
            <a:r>
              <a:rPr lang="en-US" sz="2000" dirty="0" smtClean="0">
                <a:solidFill>
                  <a:srgbClr val="FF0000"/>
                </a:solidFill>
              </a:rPr>
              <a:t> and </a:t>
            </a:r>
            <a:r>
              <a:rPr lang="en-US" sz="2000" b="1" dirty="0" err="1" smtClean="0">
                <a:solidFill>
                  <a:srgbClr val="FF0000"/>
                </a:solidFill>
              </a:rPr>
              <a:t>calcitriol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(Vitamin D) pills and occasionally intravenous (IV) calcium until the auto transplant starts working.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If recurrence develops, excision of </a:t>
            </a:r>
            <a:endParaRPr lang="en-US" sz="2000" dirty="0" smtClean="0"/>
          </a:p>
          <a:p>
            <a:pPr algn="l" rtl="0">
              <a:buNone/>
            </a:pPr>
            <a:r>
              <a:rPr lang="en-US" sz="2000" dirty="0" smtClean="0"/>
              <a:t>a </a:t>
            </a:r>
            <a:r>
              <a:rPr lang="en-US" sz="2000" dirty="0" smtClean="0"/>
              <a:t>portion of the grafted  </a:t>
            </a:r>
            <a:r>
              <a:rPr lang="en-US" sz="2000" dirty="0" smtClean="0"/>
              <a:t>parathyroid</a:t>
            </a:r>
          </a:p>
          <a:p>
            <a:pPr algn="l" rtl="0">
              <a:buNone/>
            </a:pPr>
            <a:r>
              <a:rPr lang="en-US" sz="2000" dirty="0" smtClean="0"/>
              <a:t> </a:t>
            </a:r>
            <a:r>
              <a:rPr lang="en-US" sz="2000" dirty="0" smtClean="0"/>
              <a:t>tissue under local anesthesia  </a:t>
            </a:r>
          </a:p>
          <a:p>
            <a:pPr algn="l" rtl="0"/>
            <a:endParaRPr lang="ar-JO" sz="2000" dirty="0"/>
          </a:p>
        </p:txBody>
      </p:sp>
      <p:pic>
        <p:nvPicPr>
          <p:cNvPr id="4" name="Picture 5" descr="13063_2007_194_MOESM1_E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928940"/>
            <a:ext cx="4599496" cy="2090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5720" y="1352550"/>
            <a:ext cx="8477280" cy="3505216"/>
          </a:xfrm>
        </p:spPr>
        <p:txBody>
          <a:bodyPr>
            <a:normAutofit fontScale="77500" lnSpcReduction="20000"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Selective resection </a:t>
            </a:r>
            <a:r>
              <a:rPr lang="en-US" sz="3200" dirty="0" smtClean="0">
                <a:solidFill>
                  <a:prstClr val="black"/>
                </a:solidFill>
              </a:rPr>
              <a:t>of enlarged glands is obsolete “no longer done”  because of the high rates of recurrence</a:t>
            </a:r>
          </a:p>
          <a:p>
            <a:pPr algn="l" rtl="0"/>
            <a:endParaRPr lang="en-US" sz="3200" dirty="0" smtClean="0">
              <a:solidFill>
                <a:prstClr val="black"/>
              </a:solidFill>
            </a:endParaRPr>
          </a:p>
          <a:p>
            <a:pPr marL="195263" indent="-182563" algn="l" rtl="0">
              <a:buSzPct val="81000"/>
              <a:buFont typeface="Arial" pitchFamily="34" charset="0"/>
              <a:buChar char="•"/>
              <a:tabLst>
                <a:tab pos="195263" algn="l"/>
              </a:tabLst>
            </a:pPr>
            <a:r>
              <a:rPr lang="en-US" sz="3200" dirty="0" smtClean="0">
                <a:solidFill>
                  <a:prstClr val="black"/>
                </a:solidFill>
              </a:rPr>
              <a:t>3-3.5 of gland is removed (SUBTOTAL) </a:t>
            </a:r>
            <a:r>
              <a:rPr lang="en-US" sz="3200" dirty="0" err="1" smtClean="0">
                <a:solidFill>
                  <a:prstClr val="black"/>
                </a:solidFill>
              </a:rPr>
              <a:t>parathyroidectomy</a:t>
            </a:r>
            <a:r>
              <a:rPr lang="en-US" sz="3200" dirty="0" smtClean="0">
                <a:solidFill>
                  <a:prstClr val="black"/>
                </a:solidFill>
              </a:rPr>
              <a:t>,  leaving the remnant parathyroid in situ in the neck</a:t>
            </a:r>
          </a:p>
          <a:p>
            <a:pPr marL="195263" indent="-182563" algn="l" rtl="0">
              <a:spcBef>
                <a:spcPts val="575"/>
              </a:spcBef>
              <a:buSzPct val="85000"/>
              <a:buFontTx/>
              <a:buChar char="•"/>
              <a:tabLst>
                <a:tab pos="195263" algn="l"/>
              </a:tabLst>
            </a:pPr>
            <a:endParaRPr lang="en-US" sz="3200" dirty="0" smtClean="0">
              <a:solidFill>
                <a:prstClr val="black"/>
              </a:solidFill>
            </a:endParaRPr>
          </a:p>
          <a:p>
            <a:pPr marL="195263" indent="-182563" algn="l" rtl="0">
              <a:spcBef>
                <a:spcPts val="575"/>
              </a:spcBef>
              <a:buSzPct val="85000"/>
              <a:buFontTx/>
              <a:buChar char="•"/>
              <a:tabLst>
                <a:tab pos="195263" algn="l"/>
              </a:tabLst>
            </a:pPr>
            <a:r>
              <a:rPr lang="en-US" sz="3200" dirty="0" smtClean="0">
                <a:solidFill>
                  <a:prstClr val="black"/>
                </a:solidFill>
              </a:rPr>
              <a:t>Eliminates higher risk of permanent </a:t>
            </a:r>
            <a:r>
              <a:rPr lang="en-US" sz="3200" dirty="0" err="1" smtClean="0">
                <a:solidFill>
                  <a:prstClr val="black"/>
                </a:solidFill>
              </a:rPr>
              <a:t>hypocalcemia</a:t>
            </a:r>
            <a:endParaRPr lang="en-US" sz="3200" dirty="0" smtClean="0">
              <a:solidFill>
                <a:prstClr val="black"/>
              </a:solidFill>
            </a:endParaRPr>
          </a:p>
          <a:p>
            <a:pPr marL="195263" indent="-182563" algn="l" rtl="0">
              <a:spcBef>
                <a:spcPts val="575"/>
              </a:spcBef>
              <a:buSzPct val="83000"/>
              <a:buFontTx/>
              <a:buChar char="•"/>
              <a:tabLst>
                <a:tab pos="195263" algn="l"/>
              </a:tabLst>
            </a:pPr>
            <a:endParaRPr lang="en-US" sz="3200" dirty="0" smtClean="0">
              <a:solidFill>
                <a:prstClr val="black"/>
              </a:solidFill>
            </a:endParaRPr>
          </a:p>
          <a:p>
            <a:pPr marL="195263" indent="-182563" algn="l" rtl="0">
              <a:spcBef>
                <a:spcPts val="575"/>
              </a:spcBef>
              <a:buSzPct val="83000"/>
              <a:buFontTx/>
              <a:buChar char="•"/>
              <a:tabLst>
                <a:tab pos="195263" algn="l"/>
              </a:tabLst>
            </a:pPr>
            <a:r>
              <a:rPr lang="en-US" sz="3200" dirty="0" smtClean="0">
                <a:solidFill>
                  <a:prstClr val="black"/>
                </a:solidFill>
              </a:rPr>
              <a:t>Associated morbidity if there is recurrence</a:t>
            </a:r>
          </a:p>
          <a:p>
            <a:pPr algn="l" rtl="0"/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2- Pancreas Endocrine </a:t>
            </a:r>
            <a:r>
              <a:rPr lang="en-US" sz="4400" dirty="0" smtClean="0"/>
              <a:t>Tumors ( PET )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Picture 2" descr="Pancreas - Wikipedia">
            <a:extLst>
              <a:ext uri="{FF2B5EF4-FFF2-40B4-BE49-F238E27FC236}">
                <a16:creationId xmlns:a16="http://schemas.microsoft.com/office/drawing/2014/main" xmlns="" id="{9A6C3FE2-1F05-48EB-92C9-78FB6EAA7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357304"/>
            <a:ext cx="4123527" cy="329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3DD7949-E46B-405F-AF2F-38716A4DE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1500180"/>
            <a:ext cx="2304832" cy="3286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</a:rPr>
              <a:t>Introduction </a:t>
            </a:r>
            <a:endParaRPr lang="ar-JO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4282" y="1352550"/>
            <a:ext cx="8548718" cy="3276600"/>
          </a:xfrm>
        </p:spPr>
        <p:txBody>
          <a:bodyPr/>
          <a:lstStyle/>
          <a:p>
            <a:pPr algn="l" rtl="0"/>
            <a:r>
              <a:rPr lang="en-US" sz="2800" dirty="0" smtClean="0"/>
              <a:t>Multiple endocrine </a:t>
            </a:r>
            <a:r>
              <a:rPr lang="en-US" sz="2800" dirty="0" err="1" smtClean="0"/>
              <a:t>neoplasias</a:t>
            </a:r>
            <a:r>
              <a:rPr lang="en-US" sz="2800" dirty="0" smtClean="0"/>
              <a:t> (MEN) are </a:t>
            </a:r>
            <a:r>
              <a:rPr lang="en-US" sz="2800" b="1" dirty="0" smtClean="0">
                <a:solidFill>
                  <a:srgbClr val="FF0000"/>
                </a:solidFill>
              </a:rPr>
              <a:t>inherited as </a:t>
            </a:r>
            <a:r>
              <a:rPr lang="en-US" sz="2800" b="1" dirty="0" err="1" smtClean="0">
                <a:solidFill>
                  <a:srgbClr val="FF0000"/>
                </a:solidFill>
              </a:rPr>
              <a:t>autosomal</a:t>
            </a:r>
            <a:r>
              <a:rPr lang="en-US" sz="2800" b="1" dirty="0" smtClean="0">
                <a:solidFill>
                  <a:srgbClr val="FF0000"/>
                </a:solidFill>
              </a:rPr>
              <a:t> dominant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syndromes characterized by hyperplasia and formation of adenomas or malignant tumors in different endocrine glands. </a:t>
            </a:r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There are two main types, type 1 (MEN 1) and type 2 (MEN 2).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352550"/>
            <a:ext cx="8763000" cy="3648092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/>
              <a:t>PETs (Pancreas Endocrine Tumors ) occur in around 50–60% of MEN 1 patients , and are the </a:t>
            </a:r>
            <a:r>
              <a:rPr lang="en-US" sz="2400" dirty="0" smtClean="0">
                <a:solidFill>
                  <a:srgbClr val="FF0000"/>
                </a:solidFill>
              </a:rPr>
              <a:t>leading cause of death</a:t>
            </a:r>
            <a:r>
              <a:rPr lang="en-US" sz="2400" dirty="0" smtClean="0"/>
              <a:t> in MEN </a:t>
            </a:r>
            <a:r>
              <a:rPr lang="en-US" sz="2400" dirty="0" smtClean="0"/>
              <a:t>1</a:t>
            </a:r>
          </a:p>
          <a:p>
            <a:pPr algn="l" rtl="0"/>
            <a:endParaRPr lang="en-US" sz="2400" dirty="0" smtClean="0"/>
          </a:p>
          <a:p>
            <a:pPr marL="514350" indent="-514350" algn="l" rtl="0"/>
            <a:r>
              <a:rPr lang="en-US" sz="2400" dirty="0" smtClean="0"/>
              <a:t>PETs is divided into </a:t>
            </a:r>
          </a:p>
          <a:p>
            <a:pPr algn="l" rtl="0"/>
            <a:endParaRPr lang="ar-JO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2714626"/>
            <a:ext cx="5214974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>
              <a:buFont typeface="Wingdings" pitchFamily="2" charset="2"/>
              <a:buChar char="v"/>
            </a:pPr>
            <a:r>
              <a:rPr lang="en-US" sz="2000" u="sng" dirty="0" smtClean="0">
                <a:solidFill>
                  <a:srgbClr val="0070C0"/>
                </a:solidFill>
              </a:rPr>
              <a:t>Functioning</a:t>
            </a:r>
            <a:r>
              <a:rPr lang="en-US" sz="2000" u="sng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dirty="0" err="1" smtClean="0"/>
              <a:t>Insulinoma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dirty="0" err="1" smtClean="0"/>
              <a:t>Gastrinoma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Others </a:t>
            </a:r>
            <a:r>
              <a:rPr lang="en-US" sz="2000" dirty="0" smtClean="0"/>
              <a:t>:</a:t>
            </a:r>
            <a:r>
              <a:rPr lang="fi-FI" sz="2000" dirty="0" smtClean="0"/>
              <a:t> VIPomas</a:t>
            </a:r>
            <a:r>
              <a:rPr lang="fi-FI" sz="2000" dirty="0" smtClean="0"/>
              <a:t>,  </a:t>
            </a:r>
            <a:r>
              <a:rPr lang="fi-FI" sz="2000" dirty="0" smtClean="0"/>
              <a:t>glucagonomas and somatostatinomas (rare)</a:t>
            </a:r>
          </a:p>
          <a:p>
            <a:pPr lvl="1">
              <a:buFont typeface="Wingdings" pitchFamily="2" charset="2"/>
              <a:buChar char="v"/>
            </a:pPr>
            <a:endParaRPr lang="en-US" sz="2000" u="sng" dirty="0" smtClean="0"/>
          </a:p>
          <a:p>
            <a:pPr lvl="1">
              <a:buFont typeface="Wingdings" pitchFamily="2" charset="2"/>
              <a:buChar char="v"/>
            </a:pPr>
            <a:r>
              <a:rPr lang="en-US" sz="2000" u="sng" dirty="0" smtClean="0">
                <a:solidFill>
                  <a:srgbClr val="0070C0"/>
                </a:solidFill>
              </a:rPr>
              <a:t>Non-functioning</a:t>
            </a:r>
            <a:endParaRPr lang="en-US" sz="2000" u="sng" dirty="0" smtClean="0"/>
          </a:p>
          <a:p>
            <a:endParaRPr lang="ar-JO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121F5C0-C03A-4530-8A82-77F76A63F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10"/>
            <a:ext cx="9068519" cy="3929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Insulinoma</a:t>
            </a:r>
            <a:r>
              <a:rPr lang="en-US" dirty="0" smtClean="0"/>
              <a:t>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7158" y="1357304"/>
            <a:ext cx="8153400" cy="3276600"/>
          </a:xfrm>
        </p:spPr>
        <p:txBody>
          <a:bodyPr>
            <a:normAutofit fontScale="62500" lnSpcReduction="20000"/>
          </a:bodyPr>
          <a:lstStyle/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en-US" sz="3200" dirty="0" smtClean="0"/>
              <a:t> It is </a:t>
            </a:r>
            <a:r>
              <a:rPr lang="en-US" sz="3200" u="sng" dirty="0" smtClean="0">
                <a:solidFill>
                  <a:srgbClr val="0070C0"/>
                </a:solidFill>
              </a:rPr>
              <a:t>insulin-producing</a:t>
            </a:r>
            <a:r>
              <a:rPr lang="en-US" sz="3200" dirty="0" smtClean="0"/>
              <a:t> tumor arising from beta cells</a:t>
            </a:r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en-US" sz="3200" dirty="0" smtClean="0"/>
              <a:t> the </a:t>
            </a:r>
            <a:r>
              <a:rPr lang="en-US" sz="3200" u="sng" dirty="0" smtClean="0">
                <a:solidFill>
                  <a:srgbClr val="0070C0"/>
                </a:solidFill>
              </a:rPr>
              <a:t>most frequent </a:t>
            </a:r>
            <a:r>
              <a:rPr lang="en-US" sz="3200" dirty="0" smtClean="0"/>
              <a:t>of all the functioning PETs</a:t>
            </a:r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en-US" sz="2800" dirty="0" smtClean="0"/>
              <a:t> diagnosed in all age groups with the highest incidence found in the fourth to the sixth decades. Women slightly more frequently affected</a:t>
            </a:r>
          </a:p>
          <a:p>
            <a:pPr algn="l" rtl="0"/>
            <a:endParaRPr lang="en-US" sz="3200" dirty="0" smtClean="0"/>
          </a:p>
          <a:p>
            <a:pPr algn="l" rtl="0"/>
            <a:r>
              <a:rPr lang="en-US" sz="4000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Whipple’s triad    :  </a:t>
            </a:r>
          </a:p>
          <a:p>
            <a:pPr algn="l" rtl="0"/>
            <a:r>
              <a:rPr lang="en-US" sz="3200" dirty="0" smtClean="0"/>
              <a:t>1- </a:t>
            </a:r>
            <a:r>
              <a:rPr lang="en-US" sz="3200" u="sng" dirty="0" smtClean="0">
                <a:solidFill>
                  <a:srgbClr val="FF0000"/>
                </a:solidFill>
              </a:rPr>
              <a:t>symptoms</a:t>
            </a:r>
            <a:r>
              <a:rPr lang="en-US" sz="3200" dirty="0" smtClean="0">
                <a:solidFill>
                  <a:srgbClr val="FF0000"/>
                </a:solidFill>
              </a:rPr>
              <a:t> of hypoglycemia </a:t>
            </a:r>
            <a:r>
              <a:rPr lang="en-US" sz="3200" dirty="0" smtClean="0"/>
              <a:t>after fasting or exercise, </a:t>
            </a:r>
          </a:p>
          <a:p>
            <a:pPr algn="l" rtl="0"/>
            <a:r>
              <a:rPr lang="en-US" sz="3200" dirty="0" smtClean="0"/>
              <a:t>2- plasma </a:t>
            </a:r>
            <a:r>
              <a:rPr lang="en-US" sz="3200" dirty="0" smtClean="0">
                <a:solidFill>
                  <a:srgbClr val="FF0000"/>
                </a:solidFill>
              </a:rPr>
              <a:t>glucose levels </a:t>
            </a:r>
            <a:r>
              <a:rPr lang="en-US" sz="3200" u="sng" dirty="0" smtClean="0">
                <a:solidFill>
                  <a:srgbClr val="FF0000"/>
                </a:solidFill>
              </a:rPr>
              <a:t>&lt;2.8 </a:t>
            </a:r>
            <a:r>
              <a:rPr lang="en-US" sz="3200" dirty="0" err="1" smtClean="0">
                <a:solidFill>
                  <a:srgbClr val="FF0000"/>
                </a:solidFill>
              </a:rPr>
              <a:t>mmol</a:t>
            </a:r>
            <a:r>
              <a:rPr lang="en-US" sz="3200" dirty="0" smtClean="0">
                <a:solidFill>
                  <a:srgbClr val="FF0000"/>
                </a:solidFill>
              </a:rPr>
              <a:t>/L </a:t>
            </a:r>
            <a:r>
              <a:rPr lang="en-US" sz="3200" dirty="0" smtClean="0"/>
              <a:t>( normal = 3.9 – 5.6 </a:t>
            </a:r>
            <a:r>
              <a:rPr lang="en-US" sz="3200" dirty="0" err="1" smtClean="0"/>
              <a:t>mmol</a:t>
            </a:r>
            <a:r>
              <a:rPr lang="en-US" sz="3200" dirty="0" smtClean="0"/>
              <a:t>/L )</a:t>
            </a:r>
          </a:p>
          <a:p>
            <a:pPr algn="l" rtl="0"/>
            <a:r>
              <a:rPr lang="en-US" sz="3200" dirty="0" smtClean="0"/>
              <a:t>3- </a:t>
            </a:r>
            <a:r>
              <a:rPr lang="en-US" sz="3200" u="sng" dirty="0" smtClean="0">
                <a:solidFill>
                  <a:srgbClr val="FF0000"/>
                </a:solidFill>
              </a:rPr>
              <a:t>relief</a:t>
            </a:r>
            <a:r>
              <a:rPr lang="en-US" sz="3200" dirty="0" smtClean="0"/>
              <a:t> of symptoms on intravenous </a:t>
            </a:r>
            <a:r>
              <a:rPr lang="en-US" sz="3200" dirty="0" smtClean="0">
                <a:solidFill>
                  <a:srgbClr val="FF0000"/>
                </a:solidFill>
              </a:rPr>
              <a:t>administration of glucose </a:t>
            </a:r>
          </a:p>
          <a:p>
            <a:pPr algn="l" rtl="0"/>
            <a:endParaRPr lang="ar-JO" dirty="0"/>
          </a:p>
        </p:txBody>
      </p:sp>
      <p:pic>
        <p:nvPicPr>
          <p:cNvPr id="4" name="Picture 4" descr="Insulinoma - Causes, Symptoms, Risk Factors, Complications, Diagnosis,  Treatment &amp;amp; Prevention">
            <a:extLst>
              <a:ext uri="{FF2B5EF4-FFF2-40B4-BE49-F238E27FC236}">
                <a16:creationId xmlns:a16="http://schemas.microsoft.com/office/drawing/2014/main" xmlns="" id="{3853E6CD-1B29-4EB7-B4D3-8802FC704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142858"/>
            <a:ext cx="1927493" cy="160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: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5720" y="1357304"/>
            <a:ext cx="8153400" cy="3276600"/>
          </a:xfrm>
        </p:spPr>
        <p:txBody>
          <a:bodyPr>
            <a:noAutofit/>
          </a:bodyPr>
          <a:lstStyle/>
          <a:p>
            <a:pPr algn="l" rtl="0"/>
            <a:r>
              <a:rPr lang="en-US" sz="2000" dirty="0" smtClean="0"/>
              <a:t>characterized by episodic nature of the </a:t>
            </a:r>
            <a:r>
              <a:rPr lang="en-US" sz="2000" dirty="0" smtClean="0">
                <a:solidFill>
                  <a:srgbClr val="0070C0"/>
                </a:solidFill>
              </a:rPr>
              <a:t>hypoglycemic attacks </a:t>
            </a:r>
            <a:r>
              <a:rPr lang="en-US" sz="2000" dirty="0" smtClean="0"/>
              <a:t>is caused by intermittent insulin secretion by the tumor. 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This leads to </a:t>
            </a:r>
            <a:r>
              <a:rPr lang="en-US" sz="2000" b="1" dirty="0" smtClean="0">
                <a:solidFill>
                  <a:srgbClr val="0070C0"/>
                </a:solidFill>
              </a:rPr>
              <a:t>central nervous system symptoms</a:t>
            </a:r>
            <a:r>
              <a:rPr lang="en-US" sz="2000" dirty="0" smtClean="0"/>
              <a:t> such as </a:t>
            </a:r>
            <a:r>
              <a:rPr lang="en-US" sz="2000" u="sng" dirty="0" err="1" smtClean="0"/>
              <a:t>diplopia</a:t>
            </a:r>
            <a:r>
              <a:rPr lang="en-US" sz="2000" dirty="0" smtClean="0"/>
              <a:t>, </a:t>
            </a:r>
            <a:r>
              <a:rPr lang="en-US" sz="2000" u="sng" dirty="0" smtClean="0"/>
              <a:t>blurred vision</a:t>
            </a:r>
            <a:r>
              <a:rPr lang="en-US" sz="2000" dirty="0" smtClean="0"/>
              <a:t>, </a:t>
            </a:r>
            <a:r>
              <a:rPr lang="en-US" sz="2000" u="sng" dirty="0" smtClean="0"/>
              <a:t>confusion</a:t>
            </a:r>
            <a:r>
              <a:rPr lang="en-US" sz="2000" dirty="0" smtClean="0"/>
              <a:t>, </a:t>
            </a:r>
            <a:r>
              <a:rPr lang="en-US" sz="2000" u="sng" dirty="0" smtClean="0"/>
              <a:t>abnormal behavior </a:t>
            </a:r>
            <a:r>
              <a:rPr lang="en-US" sz="2000" dirty="0" smtClean="0"/>
              <a:t>and </a:t>
            </a:r>
            <a:r>
              <a:rPr lang="en-US" sz="2000" u="sng" dirty="0" smtClean="0"/>
              <a:t>amnesia</a:t>
            </a:r>
            <a:r>
              <a:rPr lang="en-US" sz="2000" dirty="0" smtClean="0"/>
              <a:t>.</a:t>
            </a:r>
          </a:p>
          <a:p>
            <a:pPr algn="l" rtl="0"/>
            <a:r>
              <a:rPr lang="en-US" sz="2000" dirty="0" smtClean="0"/>
              <a:t>Some patients develop </a:t>
            </a:r>
            <a:r>
              <a:rPr lang="en-US" sz="2000" u="sng" dirty="0" smtClean="0"/>
              <a:t>loss of consciousness </a:t>
            </a:r>
            <a:r>
              <a:rPr lang="en-US" sz="2000" dirty="0" smtClean="0"/>
              <a:t>and </a:t>
            </a:r>
            <a:r>
              <a:rPr lang="en-US" sz="2000" u="sng" dirty="0" smtClean="0"/>
              <a:t>coma</a:t>
            </a:r>
            <a:r>
              <a:rPr lang="en-US" sz="2000" dirty="0" smtClean="0"/>
              <a:t>.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 The release of </a:t>
            </a:r>
            <a:r>
              <a:rPr lang="en-US" sz="2000" dirty="0" err="1" smtClean="0"/>
              <a:t>catecholamines</a:t>
            </a:r>
            <a:r>
              <a:rPr lang="en-US" sz="2000" dirty="0" smtClean="0"/>
              <a:t> produces symptoms such </a:t>
            </a:r>
            <a:r>
              <a:rPr lang="en-US" sz="2000" dirty="0" smtClean="0"/>
              <a:t>as</a:t>
            </a:r>
          </a:p>
          <a:p>
            <a:pPr algn="l" rtl="0">
              <a:buNone/>
            </a:pPr>
            <a:r>
              <a:rPr lang="en-US" sz="2000" dirty="0" smtClean="0"/>
              <a:t> </a:t>
            </a:r>
            <a:r>
              <a:rPr lang="en-US" sz="2000" u="sng" dirty="0" smtClean="0"/>
              <a:t>sweating</a:t>
            </a:r>
            <a:r>
              <a:rPr lang="en-US" sz="2000" dirty="0" smtClean="0"/>
              <a:t>, </a:t>
            </a:r>
            <a:r>
              <a:rPr lang="en-US" sz="2000" u="sng" dirty="0" smtClean="0"/>
              <a:t>weakness</a:t>
            </a:r>
            <a:r>
              <a:rPr lang="en-US" sz="2000" dirty="0" smtClean="0"/>
              <a:t>, </a:t>
            </a:r>
            <a:r>
              <a:rPr lang="en-US" sz="2000" u="sng" dirty="0" smtClean="0"/>
              <a:t>hunger</a:t>
            </a:r>
            <a:r>
              <a:rPr lang="en-US" sz="2000" dirty="0" smtClean="0"/>
              <a:t>, </a:t>
            </a:r>
            <a:r>
              <a:rPr lang="en-US" sz="2000" u="sng" dirty="0" smtClean="0"/>
              <a:t>tremor</a:t>
            </a:r>
            <a:r>
              <a:rPr lang="en-US" sz="2000" dirty="0" smtClean="0"/>
              <a:t>, </a:t>
            </a:r>
            <a:r>
              <a:rPr lang="en-US" sz="2000" u="sng" dirty="0" smtClean="0"/>
              <a:t>nausea</a:t>
            </a:r>
            <a:r>
              <a:rPr lang="en-US" sz="2000" dirty="0" smtClean="0"/>
              <a:t>, </a:t>
            </a:r>
            <a:r>
              <a:rPr lang="en-US" sz="2000" u="sng" dirty="0" smtClean="0"/>
              <a:t>anxiety</a:t>
            </a:r>
            <a:r>
              <a:rPr lang="en-US" sz="2000" dirty="0" smtClean="0"/>
              <a:t> and </a:t>
            </a:r>
            <a:endParaRPr lang="en-US" sz="2000" dirty="0" smtClean="0"/>
          </a:p>
          <a:p>
            <a:pPr algn="l" rtl="0">
              <a:buNone/>
            </a:pPr>
            <a:r>
              <a:rPr lang="en-US" sz="2000" u="sng" dirty="0" smtClean="0"/>
              <a:t>Palpitation .</a:t>
            </a:r>
            <a:endParaRPr lang="en-US" sz="2000" u="sng" dirty="0" smtClean="0"/>
          </a:p>
          <a:p>
            <a:pPr algn="l" rtl="0"/>
            <a:endParaRPr lang="ar-JO" sz="2000" dirty="0"/>
          </a:p>
        </p:txBody>
      </p:sp>
      <p:pic>
        <p:nvPicPr>
          <p:cNvPr id="4" name="Picture 2" descr="Hypoglycemia in Diabetes - Symptoms, Causes, Risks, Treatment &amp;amp; Prevention  - RxDx Whitefield, Bangalore">
            <a:extLst>
              <a:ext uri="{FF2B5EF4-FFF2-40B4-BE49-F238E27FC236}">
                <a16:creationId xmlns:a16="http://schemas.microsoft.com/office/drawing/2014/main" xmlns="" id="{23EED46F-C61B-4C84-AEC7-06DFD2425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578" y="2857502"/>
            <a:ext cx="1980503" cy="207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: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8596" y="1357304"/>
            <a:ext cx="8153400" cy="3276600"/>
          </a:xfrm>
        </p:spPr>
        <p:txBody>
          <a:bodyPr>
            <a:normAutofit fontScale="55000" lnSpcReduction="20000"/>
          </a:bodyPr>
          <a:lstStyle/>
          <a:p>
            <a:pPr marL="571500" indent="-571500" algn="l" rtl="0">
              <a:buFont typeface="Wingdings" panose="05000000000000000000" pitchFamily="2" charset="2"/>
              <a:buChar char="ü"/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fasting test</a:t>
            </a:r>
            <a:r>
              <a:rPr lang="en-US" sz="3200" dirty="0" smtClean="0"/>
              <a:t> that may last for up to 72 hours is regarded as the </a:t>
            </a:r>
            <a:r>
              <a:rPr lang="en-US" sz="3200" b="1" u="sng" dirty="0" smtClean="0"/>
              <a:t>most sensitive test</a:t>
            </a:r>
            <a:r>
              <a:rPr lang="en-US" sz="3200" dirty="0" smtClean="0"/>
              <a:t>. Usually, 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insulin,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</a:rPr>
              <a:t>proinsulin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, C-peptide and blood glucose </a:t>
            </a:r>
            <a:r>
              <a:rPr lang="en-US" sz="3200" dirty="0" smtClean="0"/>
              <a:t>are </a:t>
            </a:r>
            <a:r>
              <a:rPr lang="en-US" sz="3200" u="sng" dirty="0" smtClean="0"/>
              <a:t>measured in 1- to 2-hour intervals</a:t>
            </a:r>
          </a:p>
          <a:p>
            <a:pPr algn="l" rtl="0"/>
            <a:endParaRPr lang="en-US" sz="3200" u="sng" dirty="0" smtClean="0"/>
          </a:p>
          <a:p>
            <a:pPr marL="457200" indent="-457200" algn="l" rtl="0">
              <a:buFont typeface="Wingdings" panose="05000000000000000000" pitchFamily="2" charset="2"/>
              <a:buChar char="ü"/>
            </a:pPr>
            <a:r>
              <a:rPr lang="en-US" sz="3200" dirty="0" smtClean="0"/>
              <a:t>endoscopic ultrasound (</a:t>
            </a:r>
            <a:r>
              <a:rPr lang="en-US" sz="3200" b="1" dirty="0" smtClean="0">
                <a:solidFill>
                  <a:srgbClr val="0070C0"/>
                </a:solidFill>
              </a:rPr>
              <a:t>EUS</a:t>
            </a:r>
            <a:r>
              <a:rPr lang="en-US" sz="3200" dirty="0" smtClean="0"/>
              <a:t>), </a:t>
            </a:r>
            <a:r>
              <a:rPr lang="en-US" sz="3200" b="1" dirty="0" smtClean="0">
                <a:solidFill>
                  <a:srgbClr val="0070C0"/>
                </a:solidFill>
              </a:rPr>
              <a:t>CT scan </a:t>
            </a:r>
            <a:r>
              <a:rPr lang="en-US" sz="3200" dirty="0" smtClean="0"/>
              <a:t>and abdominal </a:t>
            </a:r>
            <a:r>
              <a:rPr lang="en-US" sz="3200" b="1" dirty="0" smtClean="0">
                <a:solidFill>
                  <a:srgbClr val="0070C0"/>
                </a:solidFill>
              </a:rPr>
              <a:t>ultrasound</a:t>
            </a:r>
            <a:r>
              <a:rPr lang="en-US" sz="3200" dirty="0" smtClean="0"/>
              <a:t> is done for preoperative </a:t>
            </a:r>
            <a:r>
              <a:rPr lang="en-US" sz="3200" u="sng" dirty="0" smtClean="0"/>
              <a:t>localization</a:t>
            </a:r>
          </a:p>
          <a:p>
            <a:pPr marL="457200" indent="-457200" algn="l" rtl="0">
              <a:buFont typeface="Wingdings" panose="05000000000000000000" pitchFamily="2" charset="2"/>
              <a:buChar char="ü"/>
            </a:pPr>
            <a:endParaRPr lang="en-US" sz="3200" u="sng" dirty="0" smtClean="0"/>
          </a:p>
          <a:p>
            <a:pPr marL="457200" indent="-457200" algn="l" rtl="0">
              <a:buFont typeface="Wingdings" panose="05000000000000000000" pitchFamily="2" charset="2"/>
              <a:buChar char="ü"/>
            </a:pPr>
            <a:r>
              <a:rPr lang="en-US" sz="3200" dirty="0" err="1" smtClean="0"/>
              <a:t>Insulinoma</a:t>
            </a:r>
            <a:r>
              <a:rPr lang="en-US" sz="3200" dirty="0" smtClean="0"/>
              <a:t> is treated by </a:t>
            </a:r>
            <a:r>
              <a:rPr lang="en-US" sz="3600" b="1" dirty="0" smtClean="0">
                <a:solidFill>
                  <a:srgbClr val="00B050"/>
                </a:solidFill>
              </a:rPr>
              <a:t>surgical resection </a:t>
            </a:r>
            <a:r>
              <a:rPr lang="en-US" sz="2800" dirty="0" smtClean="0">
                <a:solidFill>
                  <a:srgbClr val="000000"/>
                </a:solidFill>
                <a:latin typeface="noto_sansregular"/>
              </a:rPr>
              <a:t>(Most </a:t>
            </a:r>
            <a:r>
              <a:rPr lang="en-US" sz="2800" dirty="0" err="1" smtClean="0">
                <a:solidFill>
                  <a:srgbClr val="000000"/>
                </a:solidFill>
                <a:latin typeface="noto_sansregular"/>
              </a:rPr>
              <a:t>insulinomas</a:t>
            </a:r>
            <a:r>
              <a:rPr lang="en-US" sz="2800" dirty="0" smtClean="0">
                <a:solidFill>
                  <a:srgbClr val="000000"/>
                </a:solidFill>
                <a:latin typeface="noto_sansregular"/>
              </a:rPr>
              <a:t> are not cancerous )</a:t>
            </a:r>
          </a:p>
          <a:p>
            <a:pPr marL="457200" indent="-457200" algn="l" rtl="0">
              <a:buFont typeface="Wingdings" panose="05000000000000000000" pitchFamily="2" charset="2"/>
              <a:buChar char="ü"/>
            </a:pPr>
            <a:r>
              <a:rPr lang="en-US" sz="3200" dirty="0" smtClean="0"/>
              <a:t>patients who are unable or unwilling to undergo surgery , </a:t>
            </a:r>
            <a:r>
              <a:rPr lang="en-US" sz="3200" dirty="0" smtClean="0">
                <a:solidFill>
                  <a:srgbClr val="00B050"/>
                </a:solidFill>
              </a:rPr>
              <a:t>chemotherapy</a:t>
            </a:r>
            <a:r>
              <a:rPr lang="en-US" sz="3200" dirty="0" smtClean="0"/>
              <a:t> or </a:t>
            </a:r>
            <a:r>
              <a:rPr lang="en-US" sz="3200" dirty="0" err="1" smtClean="0">
                <a:solidFill>
                  <a:srgbClr val="00B050"/>
                </a:solidFill>
              </a:rPr>
              <a:t>Diazoxide</a:t>
            </a:r>
            <a:r>
              <a:rPr lang="en-US" sz="3200" dirty="0" smtClean="0"/>
              <a:t> </a:t>
            </a:r>
            <a:r>
              <a:rPr lang="en-US" sz="2800" dirty="0" smtClean="0"/>
              <a:t>(suppress insulin secretion)</a:t>
            </a:r>
            <a:r>
              <a:rPr lang="en-US" sz="3200" dirty="0" smtClean="0"/>
              <a:t> can be used </a:t>
            </a:r>
          </a:p>
          <a:p>
            <a:pPr algn="l" rtl="0"/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18110"/>
            <a:ext cx="8405842" cy="100584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Gastrinoma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5D6268"/>
                </a:solidFill>
              </a:rPr>
              <a:t>(</a:t>
            </a:r>
            <a:r>
              <a:rPr lang="en-US" sz="4000" dirty="0" err="1" smtClean="0">
                <a:solidFill>
                  <a:srgbClr val="5D6268"/>
                </a:solidFill>
              </a:rPr>
              <a:t>Zollinger</a:t>
            </a:r>
            <a:r>
              <a:rPr lang="en-US" sz="4000" dirty="0" smtClean="0">
                <a:solidFill>
                  <a:srgbClr val="5D6268"/>
                </a:solidFill>
              </a:rPr>
              <a:t>–Ellison syndrome)</a:t>
            </a:r>
            <a:endParaRPr lang="ar-JO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352550"/>
            <a:ext cx="9001156" cy="3576654"/>
          </a:xfrm>
        </p:spPr>
        <p:txBody>
          <a:bodyPr>
            <a:normAutofit lnSpcReduction="10000"/>
          </a:bodyPr>
          <a:lstStyle/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000" dirty="0" err="1" smtClean="0"/>
              <a:t>Gastrinoma</a:t>
            </a:r>
            <a:r>
              <a:rPr lang="en-US" sz="2000" dirty="0" smtClean="0"/>
              <a:t> is non-beta islet cell tumor of the pancreas that </a:t>
            </a:r>
            <a:r>
              <a:rPr lang="en-US" sz="2000" dirty="0" smtClean="0">
                <a:solidFill>
                  <a:srgbClr val="0070C0"/>
                </a:solidFill>
              </a:rPr>
              <a:t>produced </a:t>
            </a:r>
            <a:r>
              <a:rPr lang="en-US" sz="2000" dirty="0" err="1" smtClean="0">
                <a:solidFill>
                  <a:srgbClr val="0070C0"/>
                </a:solidFill>
              </a:rPr>
              <a:t>gastrin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, causing </a:t>
            </a:r>
            <a:r>
              <a:rPr lang="en-US" sz="2000" u="sng" dirty="0" smtClean="0"/>
              <a:t>gastric </a:t>
            </a:r>
            <a:r>
              <a:rPr lang="en-US" sz="2000" u="sng" dirty="0" err="1" smtClean="0"/>
              <a:t>hypersecretion</a:t>
            </a:r>
            <a:r>
              <a:rPr lang="en-US" sz="2000" u="sng" dirty="0" smtClean="0"/>
              <a:t> of HCL </a:t>
            </a:r>
            <a:r>
              <a:rPr lang="en-US" sz="2000" dirty="0" smtClean="0"/>
              <a:t>, which will cause fulminating ulcer in the stomach, duodenum or atypical sites and recurrent ulceration despite ‘adequate’ therapy</a:t>
            </a: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000" dirty="0" smtClean="0"/>
              <a:t>more common in </a:t>
            </a:r>
            <a:r>
              <a:rPr lang="en-US" sz="2000" dirty="0" smtClean="0">
                <a:solidFill>
                  <a:srgbClr val="0070C0"/>
                </a:solidFill>
              </a:rPr>
              <a:t>males</a:t>
            </a:r>
            <a:r>
              <a:rPr lang="en-US" sz="2000" dirty="0" smtClean="0"/>
              <a:t> than in females. The mean age at the onset of symptoms is </a:t>
            </a:r>
            <a:r>
              <a:rPr lang="en-US" sz="2000" u="sng" dirty="0" smtClean="0"/>
              <a:t>38 years</a:t>
            </a: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000" dirty="0" smtClean="0"/>
              <a:t>Mainly (90%) located in 3 areas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</a:rPr>
              <a:t>Gastrinoma</a:t>
            </a:r>
            <a:r>
              <a:rPr lang="en-US" sz="2000" dirty="0" smtClean="0">
                <a:solidFill>
                  <a:srgbClr val="FF0000"/>
                </a:solidFill>
              </a:rPr>
              <a:t> triangle) :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 smtClean="0"/>
              <a:t>   </a:t>
            </a:r>
            <a:r>
              <a:rPr lang="en-US" sz="2000" dirty="0" smtClean="0"/>
              <a:t>head of the </a:t>
            </a:r>
            <a:r>
              <a:rPr lang="en-US" sz="2000" dirty="0" smtClean="0">
                <a:solidFill>
                  <a:srgbClr val="FF0000"/>
                </a:solidFill>
              </a:rPr>
              <a:t>pancreas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 smtClean="0"/>
              <a:t>  </a:t>
            </a:r>
            <a:r>
              <a:rPr lang="en-US" sz="2000" dirty="0" smtClean="0"/>
              <a:t>the superior and descending portion of the </a:t>
            </a:r>
            <a:r>
              <a:rPr lang="en-US" sz="2000" dirty="0" smtClean="0">
                <a:solidFill>
                  <a:srgbClr val="FF0000"/>
                </a:solidFill>
              </a:rPr>
              <a:t>duodenum</a:t>
            </a:r>
            <a:r>
              <a:rPr lang="en-US" sz="2000" dirty="0" smtClean="0"/>
              <a:t> </a:t>
            </a:r>
            <a:r>
              <a:rPr lang="en-US" sz="2000" dirty="0" smtClean="0"/>
              <a:t>and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 smtClean="0"/>
              <a:t> the </a:t>
            </a:r>
            <a:r>
              <a:rPr lang="en-US" sz="2000" dirty="0" smtClean="0"/>
              <a:t>relevant </a:t>
            </a:r>
            <a:r>
              <a:rPr lang="en-US" sz="2000" dirty="0" smtClean="0">
                <a:solidFill>
                  <a:srgbClr val="FF0000"/>
                </a:solidFill>
              </a:rPr>
              <a:t>lymph nodes </a:t>
            </a:r>
            <a:r>
              <a:rPr lang="en-US" sz="2000" dirty="0" smtClean="0"/>
              <a:t>.</a:t>
            </a:r>
            <a:endParaRPr lang="en-US" sz="2000" u="sng" dirty="0" smtClean="0"/>
          </a:p>
          <a:p>
            <a:pPr algn="l" rtl="0"/>
            <a:endParaRPr lang="ar-JO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5887A2-4812-45FD-949B-B2EE59AE0D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191" t="2932"/>
          <a:stretch/>
        </p:blipFill>
        <p:spPr>
          <a:xfrm>
            <a:off x="6643702" y="2857502"/>
            <a:ext cx="2329607" cy="2143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Symptms</a:t>
            </a:r>
            <a:r>
              <a:rPr lang="en-US" dirty="0" smtClean="0"/>
              <a:t> :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sz="3200" dirty="0" err="1" smtClean="0"/>
              <a:t>Gastrinoma</a:t>
            </a:r>
            <a:r>
              <a:rPr lang="en-US" sz="3200" dirty="0" smtClean="0"/>
              <a:t> symptoms is related to the large volume of gastric acid secretion : </a:t>
            </a:r>
          </a:p>
          <a:p>
            <a:pPr algn="l" rtl="0"/>
            <a:endParaRPr lang="en-US" sz="3200" dirty="0" smtClean="0"/>
          </a:p>
          <a:p>
            <a:pPr marL="457200" indent="-457200" algn="l" rtl="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rgbClr val="0070C0"/>
                </a:solidFill>
              </a:rPr>
              <a:t>peptic ulcer </a:t>
            </a:r>
          </a:p>
          <a:p>
            <a:pPr marL="457200" indent="-457200" algn="l" rtl="0">
              <a:buFont typeface="Wingdings" panose="05000000000000000000" pitchFamily="2" charset="2"/>
              <a:buChar char="q"/>
            </a:pPr>
            <a:r>
              <a:rPr lang="en-US" sz="3200" dirty="0" smtClean="0"/>
              <a:t>GERD</a:t>
            </a:r>
          </a:p>
          <a:p>
            <a:pPr marL="457200" indent="-457200" algn="l" rtl="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rgbClr val="0070C0"/>
                </a:solidFill>
              </a:rPr>
              <a:t>Abdominal pain 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457200" indent="-457200" algn="l" rtl="0">
              <a:buFont typeface="Wingdings" panose="05000000000000000000" pitchFamily="2" charset="2"/>
              <a:buChar char="q"/>
            </a:pPr>
            <a:r>
              <a:rPr lang="en-US" sz="3200" dirty="0" smtClean="0"/>
              <a:t>Diarrhea</a:t>
            </a:r>
            <a:endParaRPr lang="en-US" sz="2800" dirty="0" smtClean="0"/>
          </a:p>
          <a:p>
            <a:pPr algn="l" rtl="0"/>
            <a:endParaRPr lang="ar-JO" dirty="0"/>
          </a:p>
        </p:txBody>
      </p:sp>
      <p:pic>
        <p:nvPicPr>
          <p:cNvPr id="4" name="Picture 2" descr="Peptic Ulcer Disease with Causes, Test and Nursing Intervention">
            <a:extLst>
              <a:ext uri="{FF2B5EF4-FFF2-40B4-BE49-F238E27FC236}">
                <a16:creationId xmlns:a16="http://schemas.microsoft.com/office/drawing/2014/main" xmlns="" id="{65EB8945-7FE4-47F7-AD20-4D9D140A8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4" y="2500312"/>
            <a:ext cx="3779987" cy="232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: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7158" y="1352550"/>
            <a:ext cx="8405842" cy="3433778"/>
          </a:xfrm>
        </p:spPr>
        <p:txBody>
          <a:bodyPr>
            <a:normAutofit fontScale="70000" lnSpcReduction="20000"/>
          </a:bodyPr>
          <a:lstStyle/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3200" dirty="0" smtClean="0"/>
              <a:t>Diagnosis is confirmed if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gastric pH is below 2.5 </a:t>
            </a:r>
            <a:r>
              <a:rPr lang="en-US" sz="3200" dirty="0" smtClean="0"/>
              <a:t>and a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serum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</a:rPr>
              <a:t>gastrin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 concentration above 1000 pg/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</a:rPr>
              <a:t>mL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dirty="0" smtClean="0"/>
              <a:t>(normal less than 100 pg/</a:t>
            </a:r>
            <a:r>
              <a:rPr lang="en-US" sz="3200" dirty="0" err="1" smtClean="0"/>
              <a:t>mL</a:t>
            </a:r>
            <a:r>
              <a:rPr lang="en-US" sz="3200" dirty="0" smtClean="0"/>
              <a:t>)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endParaRPr lang="en-US" sz="3200" dirty="0" smtClean="0"/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3200" dirty="0" smtClean="0"/>
              <a:t>Pancreatic </a:t>
            </a:r>
            <a:r>
              <a:rPr lang="en-US" sz="3200" dirty="0" err="1" smtClean="0"/>
              <a:t>gastrinomas</a:t>
            </a:r>
            <a:r>
              <a:rPr lang="en-US" sz="3200" dirty="0" smtClean="0"/>
              <a:t> are detected by </a:t>
            </a:r>
            <a:r>
              <a:rPr lang="en-US" sz="3200" b="1" dirty="0" smtClean="0">
                <a:solidFill>
                  <a:srgbClr val="0070C0"/>
                </a:solidFill>
              </a:rPr>
              <a:t>EUS</a:t>
            </a:r>
            <a:r>
              <a:rPr lang="en-US" sz="3200" dirty="0" smtClean="0"/>
              <a:t> , </a:t>
            </a:r>
            <a:r>
              <a:rPr lang="en-US" sz="3200" b="1" dirty="0" smtClean="0">
                <a:solidFill>
                  <a:srgbClr val="0070C0"/>
                </a:solidFill>
              </a:rPr>
              <a:t>CT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scan</a:t>
            </a:r>
            <a:r>
              <a:rPr lang="en-US" sz="3200" dirty="0" smtClean="0"/>
              <a:t> and </a:t>
            </a:r>
            <a:r>
              <a:rPr lang="en-US" sz="3200" b="1" dirty="0" smtClean="0">
                <a:solidFill>
                  <a:srgbClr val="0070C0"/>
                </a:solidFill>
              </a:rPr>
              <a:t>MRI</a:t>
            </a:r>
            <a:r>
              <a:rPr lang="en-US" sz="3200" dirty="0" smtClean="0"/>
              <a:t> 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endParaRPr lang="en-US" sz="3200" dirty="0" smtClean="0"/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3200" dirty="0" smtClean="0"/>
              <a:t>can be treated effectively with </a:t>
            </a:r>
            <a:r>
              <a:rPr lang="en-US" sz="3200" b="1" u="sng" dirty="0" smtClean="0">
                <a:solidFill>
                  <a:srgbClr val="00B050"/>
                </a:solidFill>
              </a:rPr>
              <a:t>proton pump inhibitors (PPI) </a:t>
            </a:r>
            <a:r>
              <a:rPr lang="en-US" sz="3200" dirty="0" smtClean="0"/>
              <a:t>but the definite treatment is surgically by </a:t>
            </a:r>
            <a:r>
              <a:rPr lang="en-US" sz="3200" b="1" u="sng" dirty="0" smtClean="0">
                <a:solidFill>
                  <a:srgbClr val="00B050"/>
                </a:solidFill>
              </a:rPr>
              <a:t>resection</a:t>
            </a:r>
            <a:r>
              <a:rPr lang="en-US" sz="3200" dirty="0" smtClean="0"/>
              <a:t> of the </a:t>
            </a:r>
            <a:r>
              <a:rPr lang="en-US" sz="3200" dirty="0" smtClean="0">
                <a:solidFill>
                  <a:srgbClr val="00B050"/>
                </a:solidFill>
              </a:rPr>
              <a:t>tumor</a:t>
            </a:r>
            <a:r>
              <a:rPr lang="en-US" sz="3200" dirty="0" smtClean="0"/>
              <a:t> with </a:t>
            </a:r>
            <a:r>
              <a:rPr lang="en-US" sz="3200" dirty="0" err="1" smtClean="0"/>
              <a:t>peripancreatic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lymph node </a:t>
            </a:r>
            <a:r>
              <a:rPr lang="en-US" sz="3200" dirty="0" smtClean="0"/>
              <a:t>dissection and the </a:t>
            </a:r>
            <a:r>
              <a:rPr lang="en-US" sz="3200" dirty="0" smtClean="0">
                <a:solidFill>
                  <a:srgbClr val="00B050"/>
                </a:solidFill>
              </a:rPr>
              <a:t>duodenum</a:t>
            </a:r>
            <a:r>
              <a:rPr lang="en-US" sz="3200" dirty="0" smtClean="0"/>
              <a:t> 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3200" dirty="0" smtClean="0"/>
              <a:t>Systemic </a:t>
            </a:r>
            <a:r>
              <a:rPr lang="en-US" sz="3200" b="1" u="sng" dirty="0" smtClean="0">
                <a:solidFill>
                  <a:srgbClr val="00B050"/>
                </a:solidFill>
              </a:rPr>
              <a:t>chemotherapy</a:t>
            </a:r>
            <a:r>
              <a:rPr lang="en-US" sz="3200" dirty="0" smtClean="0"/>
              <a:t> is utilized in patients with diffuse </a:t>
            </a:r>
            <a:r>
              <a:rPr lang="en-US" sz="3200" u="sng" dirty="0" smtClean="0"/>
              <a:t>metastatic</a:t>
            </a:r>
            <a:r>
              <a:rPr lang="en-US" sz="3200" dirty="0" smtClean="0"/>
              <a:t> </a:t>
            </a:r>
            <a:r>
              <a:rPr lang="en-US" sz="3200" dirty="0" err="1" smtClean="0"/>
              <a:t>gastrinomas</a:t>
            </a:r>
            <a:r>
              <a:rPr lang="en-US" sz="3200" dirty="0" smtClean="0"/>
              <a:t> . </a:t>
            </a:r>
          </a:p>
          <a:p>
            <a:pPr algn="l" rtl="0"/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85800"/>
            <a:ext cx="8548718" cy="100584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5D6268"/>
                </a:solidFill>
              </a:rPr>
              <a:t>Non-functional pancreatic endocrine tumors (NF-PET)</a:t>
            </a:r>
            <a:br>
              <a:rPr lang="en-US" sz="3600" dirty="0" smtClean="0">
                <a:solidFill>
                  <a:srgbClr val="5D6268"/>
                </a:solidFill>
              </a:rPr>
            </a:br>
            <a:endParaRPr lang="ar-J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4282" y="1357304"/>
            <a:ext cx="8153400" cy="3276600"/>
          </a:xfrm>
        </p:spPr>
        <p:txBody>
          <a:bodyPr>
            <a:normAutofit/>
          </a:bodyPr>
          <a:lstStyle/>
          <a:p>
            <a:pPr marL="457200" indent="-457200" algn="l" rtl="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5D6268"/>
                </a:solidFill>
              </a:rPr>
              <a:t>NF-PET </a:t>
            </a:r>
            <a:r>
              <a:rPr lang="en-US" sz="2000" dirty="0" smtClean="0"/>
              <a:t>usually arise in the </a:t>
            </a:r>
            <a:r>
              <a:rPr lang="en-US" sz="2000" dirty="0" smtClean="0">
                <a:solidFill>
                  <a:srgbClr val="0070C0"/>
                </a:solidFill>
              </a:rPr>
              <a:t>head of pancreas </a:t>
            </a:r>
            <a:r>
              <a:rPr lang="en-US" sz="2000" dirty="0" smtClean="0"/>
              <a:t>and do not cause a clinical syndrome . </a:t>
            </a:r>
          </a:p>
          <a:p>
            <a:pPr marL="457200" indent="-457200" algn="l" rtl="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457200" indent="-457200" algn="l" rtl="0">
              <a:buFont typeface="Wingdings" panose="05000000000000000000" pitchFamily="2" charset="2"/>
              <a:buChar char="Ø"/>
            </a:pPr>
            <a:r>
              <a:rPr lang="en-US" sz="2000" dirty="0" smtClean="0"/>
              <a:t>Patients usually present </a:t>
            </a:r>
            <a:r>
              <a:rPr lang="en-US" sz="2000" dirty="0" smtClean="0">
                <a:solidFill>
                  <a:srgbClr val="0070C0"/>
                </a:solidFill>
              </a:rPr>
              <a:t>late</a:t>
            </a:r>
            <a:r>
              <a:rPr lang="en-US" sz="2000" dirty="0" smtClean="0"/>
              <a:t> because of the </a:t>
            </a:r>
            <a:r>
              <a:rPr lang="en-US" sz="2000" u="sng" dirty="0" smtClean="0"/>
              <a:t>lack of a clinical/ hormonal marker of tumor activity</a:t>
            </a:r>
          </a:p>
          <a:p>
            <a:pPr marL="457200" indent="-457200" algn="l" rtl="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457200" indent="-457200" algn="l" rtl="0">
              <a:buFont typeface="Wingdings" panose="05000000000000000000" pitchFamily="2" charset="2"/>
              <a:buChar char="Ø"/>
            </a:pPr>
            <a:r>
              <a:rPr lang="en-US" sz="2000" dirty="0" smtClean="0"/>
              <a:t>70 % of all NF-PETs are </a:t>
            </a:r>
            <a:r>
              <a:rPr lang="en-US" sz="2000" dirty="0" smtClean="0">
                <a:solidFill>
                  <a:srgbClr val="0070C0"/>
                </a:solidFill>
              </a:rPr>
              <a:t>malignant</a:t>
            </a:r>
            <a:r>
              <a:rPr lang="en-US" sz="2000" dirty="0" smtClean="0"/>
              <a:t>. NF-PETs have </a:t>
            </a:r>
            <a:r>
              <a:rPr lang="en-US" sz="2000" dirty="0" smtClean="0"/>
              <a:t>a</a:t>
            </a:r>
          </a:p>
          <a:p>
            <a:pPr marL="457200" indent="-457200" algn="l" rtl="0">
              <a:buNone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worse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prognosis</a:t>
            </a:r>
            <a:r>
              <a:rPr lang="en-US" sz="2000" dirty="0" smtClean="0"/>
              <a:t> compared to functioning PETs</a:t>
            </a:r>
          </a:p>
          <a:p>
            <a:pPr algn="l" rtl="0"/>
            <a:endParaRPr lang="ar-JO" sz="2000" dirty="0"/>
          </a:p>
        </p:txBody>
      </p:sp>
      <p:pic>
        <p:nvPicPr>
          <p:cNvPr id="4" name="Picture 2" descr="Pancreatic Cancer Treatment (Adult) (PDQ®)–Patient Version - National Cancer  Institute">
            <a:extLst>
              <a:ext uri="{FF2B5EF4-FFF2-40B4-BE49-F238E27FC236}">
                <a16:creationId xmlns:a16="http://schemas.microsoft.com/office/drawing/2014/main" xmlns="" id="{251B084D-838E-4190-A2E0-FA5CD43E34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63" t="12662" r="4918" b="6248"/>
          <a:stretch/>
        </p:blipFill>
        <p:spPr bwMode="auto">
          <a:xfrm>
            <a:off x="6357950" y="2857502"/>
            <a:ext cx="2537416" cy="212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5720" y="1352550"/>
            <a:ext cx="8858280" cy="3790950"/>
          </a:xfrm>
        </p:spPr>
        <p:txBody>
          <a:bodyPr>
            <a:normAutofit fontScale="55000" lnSpcReduction="20000"/>
          </a:bodyPr>
          <a:lstStyle/>
          <a:p>
            <a:pPr algn="l" rtl="0"/>
            <a:r>
              <a:rPr lang="en-US" sz="3800" b="1" u="sng" dirty="0" smtClean="0"/>
              <a:t>Symptoms :</a:t>
            </a:r>
          </a:p>
          <a:p>
            <a:pPr marL="457200" indent="-457200" algn="l" rtl="0">
              <a:buFont typeface="Wingdings" pitchFamily="2" charset="2"/>
              <a:buChar char="ü"/>
            </a:pPr>
            <a:r>
              <a:rPr lang="en-US" sz="3200" dirty="0" smtClean="0"/>
              <a:t>patients with NF-PETs present with various </a:t>
            </a:r>
            <a:r>
              <a:rPr lang="en-US" sz="3200" dirty="0" smtClean="0">
                <a:solidFill>
                  <a:srgbClr val="FF0000"/>
                </a:solidFill>
              </a:rPr>
              <a:t>non-specific symptoms, </a:t>
            </a:r>
            <a:r>
              <a:rPr lang="en-US" sz="3200" dirty="0" smtClean="0"/>
              <a:t>including </a:t>
            </a:r>
            <a:r>
              <a:rPr lang="en-US" sz="3200" dirty="0" smtClean="0">
                <a:solidFill>
                  <a:srgbClr val="FF0000"/>
                </a:solidFill>
              </a:rPr>
              <a:t>jaundice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FF0000"/>
                </a:solidFill>
              </a:rPr>
              <a:t>abdominal pain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FF0000"/>
                </a:solidFill>
              </a:rPr>
              <a:t>weight loss </a:t>
            </a:r>
            <a:r>
              <a:rPr lang="en-US" sz="3200" dirty="0" smtClean="0"/>
              <a:t>and </a:t>
            </a:r>
            <a:r>
              <a:rPr lang="en-US" sz="3200" dirty="0" smtClean="0">
                <a:solidFill>
                  <a:srgbClr val="FF0000"/>
                </a:solidFill>
              </a:rPr>
              <a:t>pancreatitis</a:t>
            </a:r>
            <a:r>
              <a:rPr lang="en-US" sz="3200" dirty="0" smtClean="0"/>
              <a:t>. </a:t>
            </a:r>
          </a:p>
          <a:p>
            <a:pPr marL="457200" indent="-457200" algn="l" rtl="0">
              <a:buFont typeface="Wingdings" pitchFamily="2" charset="2"/>
              <a:buChar char="ü"/>
            </a:pPr>
            <a:r>
              <a:rPr lang="en-US" sz="3200" dirty="0" smtClean="0"/>
              <a:t>In some cases </a:t>
            </a:r>
            <a:r>
              <a:rPr lang="en-US" sz="3200" u="sng" dirty="0" smtClean="0"/>
              <a:t>liver metastases are the first presentation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sz="3800" b="1" dirty="0" smtClean="0"/>
              <a:t>Management : 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3200" dirty="0" smtClean="0"/>
              <a:t> The combination of 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elevated </a:t>
            </a:r>
            <a:r>
              <a:rPr lang="en-US" sz="3200" u="sng" dirty="0" err="1" smtClean="0">
                <a:solidFill>
                  <a:schemeClr val="accent4">
                    <a:lumMod val="75000"/>
                  </a:schemeClr>
                </a:solidFill>
              </a:rPr>
              <a:t>chromogranin</a:t>
            </a:r>
            <a:r>
              <a:rPr lang="en-US" sz="3200" u="sng" dirty="0" smtClean="0">
                <a:solidFill>
                  <a:schemeClr val="accent4">
                    <a:lumMod val="75000"/>
                  </a:schemeClr>
                </a:solidFill>
              </a:rPr>
              <a:t> A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 and </a:t>
            </a:r>
            <a:r>
              <a:rPr lang="en-US" sz="3200" u="sng" dirty="0" smtClean="0">
                <a:solidFill>
                  <a:schemeClr val="accent4">
                    <a:lumMod val="75000"/>
                  </a:schemeClr>
                </a:solidFill>
              </a:rPr>
              <a:t>pancreatic polypeptide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 measurements </a:t>
            </a:r>
            <a:r>
              <a:rPr lang="en-US" sz="3200" dirty="0" smtClean="0"/>
              <a:t>is diagnostic of  NF-PET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endParaRPr lang="en-US" sz="32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3200" dirty="0" smtClean="0"/>
              <a:t> NF-PET is treated by </a:t>
            </a:r>
            <a:r>
              <a:rPr lang="en-US" sz="3200" dirty="0" smtClean="0">
                <a:solidFill>
                  <a:srgbClr val="00B050"/>
                </a:solidFill>
              </a:rPr>
              <a:t>aggressive surgical approach , </a:t>
            </a:r>
            <a:r>
              <a:rPr lang="en-US" sz="3200" dirty="0" smtClean="0"/>
              <a:t>This may require </a:t>
            </a:r>
            <a:r>
              <a:rPr lang="en-US" sz="3200" u="sng" dirty="0" smtClean="0">
                <a:solidFill>
                  <a:srgbClr val="00B050"/>
                </a:solidFill>
              </a:rPr>
              <a:t>partial </a:t>
            </a:r>
            <a:r>
              <a:rPr lang="en-US" sz="3200" u="sng" dirty="0" err="1" smtClean="0">
                <a:solidFill>
                  <a:srgbClr val="00B050"/>
                </a:solidFill>
              </a:rPr>
              <a:t>pancreaticoduodenectomy</a:t>
            </a:r>
            <a:r>
              <a:rPr lang="en-US" sz="3200" u="sng" dirty="0" smtClean="0">
                <a:solidFill>
                  <a:srgbClr val="00B050"/>
                </a:solidFill>
              </a:rPr>
              <a:t> </a:t>
            </a:r>
            <a:r>
              <a:rPr lang="en-US" sz="3200" dirty="0" smtClean="0"/>
              <a:t>and</a:t>
            </a:r>
            <a:r>
              <a:rPr lang="en-US" sz="3200" dirty="0" smtClean="0">
                <a:solidFill>
                  <a:srgbClr val="00B050"/>
                </a:solidFill>
              </a:rPr>
              <a:t> resection of </a:t>
            </a:r>
            <a:r>
              <a:rPr lang="en-US" sz="3200" u="sng" dirty="0" smtClean="0">
                <a:solidFill>
                  <a:srgbClr val="00B050"/>
                </a:solidFill>
              </a:rPr>
              <a:t>liver metastases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3200" dirty="0" smtClean="0"/>
              <a:t> When surgical excision is not possible, </a:t>
            </a:r>
            <a:r>
              <a:rPr lang="en-US" sz="3200" dirty="0" smtClean="0">
                <a:solidFill>
                  <a:srgbClr val="00B050"/>
                </a:solidFill>
              </a:rPr>
              <a:t>chemotherapy</a:t>
            </a:r>
            <a:r>
              <a:rPr lang="en-US" sz="3200" dirty="0" smtClean="0"/>
              <a:t> is used</a:t>
            </a:r>
            <a:endParaRPr lang="en-US" sz="3200" dirty="0" smtClean="0">
              <a:solidFill>
                <a:srgbClr val="00B050"/>
              </a:solidFill>
            </a:endParaRPr>
          </a:p>
          <a:p>
            <a:pPr algn="l" rtl="0"/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2844" y="1352550"/>
            <a:ext cx="8786874" cy="3790950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sz="3200" dirty="0" smtClean="0"/>
              <a:t>Endocrine tumors arising in the context of MEN syndromes have certain </a:t>
            </a:r>
            <a:r>
              <a:rPr lang="en-US" sz="3200" b="1" dirty="0" smtClean="0"/>
              <a:t>distinctive features </a:t>
            </a:r>
            <a:r>
              <a:rPr lang="en-US" sz="3200" dirty="0" smtClean="0"/>
              <a:t>that are </a:t>
            </a:r>
            <a:r>
              <a:rPr lang="en-US" sz="3200" dirty="0" smtClean="0">
                <a:solidFill>
                  <a:srgbClr val="FF0000"/>
                </a:solidFill>
              </a:rPr>
              <a:t>not shared </a:t>
            </a:r>
            <a:r>
              <a:rPr lang="en-US" sz="3200" dirty="0" smtClean="0"/>
              <a:t>with their </a:t>
            </a:r>
            <a:r>
              <a:rPr lang="en-US" sz="3600" b="1" dirty="0" smtClean="0"/>
              <a:t>sporadic</a:t>
            </a:r>
            <a:r>
              <a:rPr lang="en-US" sz="3600" dirty="0" smtClean="0"/>
              <a:t> </a:t>
            </a:r>
            <a:r>
              <a:rPr lang="en-US" sz="3200" dirty="0" smtClean="0"/>
              <a:t>counterparts </a:t>
            </a:r>
            <a:r>
              <a:rPr lang="en-US" sz="2800" dirty="0" smtClean="0"/>
              <a:t>:</a:t>
            </a:r>
          </a:p>
          <a:p>
            <a:pPr lvl="1" algn="l" rtl="0"/>
            <a:endParaRPr lang="en-US" sz="2400" dirty="0" smtClean="0"/>
          </a:p>
          <a:p>
            <a:pPr lvl="1" algn="l" rtl="0"/>
            <a:r>
              <a:rPr lang="en-US" sz="3600" dirty="0" smtClean="0"/>
              <a:t>These tumors occur at </a:t>
            </a:r>
            <a:r>
              <a:rPr lang="en-US" sz="3600" dirty="0" smtClean="0">
                <a:solidFill>
                  <a:srgbClr val="FF0000"/>
                </a:solidFill>
              </a:rPr>
              <a:t>a younger age</a:t>
            </a:r>
            <a:endParaRPr lang="en-US" sz="3600" dirty="0" smtClean="0"/>
          </a:p>
          <a:p>
            <a:pPr lvl="1" algn="l" rtl="0"/>
            <a:r>
              <a:rPr lang="en-US" sz="3600" dirty="0" smtClean="0"/>
              <a:t>They arise in </a:t>
            </a:r>
            <a:r>
              <a:rPr lang="en-US" sz="3600" dirty="0" smtClean="0">
                <a:solidFill>
                  <a:srgbClr val="FF0000"/>
                </a:solidFill>
              </a:rPr>
              <a:t>multiple endocrine organs </a:t>
            </a:r>
            <a:r>
              <a:rPr lang="en-US" sz="3600" dirty="0" smtClean="0"/>
              <a:t>, either </a:t>
            </a:r>
            <a:r>
              <a:rPr lang="en-US" sz="3600" dirty="0" smtClean="0">
                <a:solidFill>
                  <a:srgbClr val="FF0000"/>
                </a:solidFill>
              </a:rPr>
              <a:t>synchronously</a:t>
            </a:r>
            <a:r>
              <a:rPr lang="en-US" sz="3600" dirty="0" smtClean="0"/>
              <a:t> or </a:t>
            </a:r>
            <a:r>
              <a:rPr lang="en-US" sz="3600" dirty="0" err="1" smtClean="0">
                <a:solidFill>
                  <a:srgbClr val="FF0000"/>
                </a:solidFill>
              </a:rPr>
              <a:t>metachronously</a:t>
            </a:r>
            <a:r>
              <a:rPr lang="en-US" sz="3600" dirty="0" smtClean="0"/>
              <a:t> .</a:t>
            </a:r>
          </a:p>
          <a:p>
            <a:pPr lvl="1" algn="l" rtl="0"/>
            <a:r>
              <a:rPr lang="en-US" sz="3600" dirty="0" smtClean="0"/>
              <a:t>Even in one organ , the tumors often are </a:t>
            </a:r>
            <a:r>
              <a:rPr lang="en-US" sz="3600" dirty="0" smtClean="0">
                <a:solidFill>
                  <a:srgbClr val="FF0000"/>
                </a:solidFill>
              </a:rPr>
              <a:t>multifocal</a:t>
            </a:r>
            <a:r>
              <a:rPr lang="en-US" sz="3600" dirty="0" smtClean="0"/>
              <a:t> .</a:t>
            </a:r>
          </a:p>
          <a:p>
            <a:pPr lvl="1" algn="l" rtl="0"/>
            <a:r>
              <a:rPr lang="en-US" sz="3600" dirty="0" smtClean="0"/>
              <a:t>These tumors are usually </a:t>
            </a:r>
            <a:r>
              <a:rPr lang="en-US" sz="3600" dirty="0" smtClean="0">
                <a:solidFill>
                  <a:srgbClr val="FF0000"/>
                </a:solidFill>
              </a:rPr>
              <a:t>more aggressive </a:t>
            </a:r>
            <a:r>
              <a:rPr lang="en-US" sz="3600" dirty="0" smtClean="0"/>
              <a:t>and </a:t>
            </a:r>
            <a:r>
              <a:rPr lang="en-US" sz="3600" dirty="0" smtClean="0">
                <a:solidFill>
                  <a:srgbClr val="FF0000"/>
                </a:solidFill>
              </a:rPr>
              <a:t>recur.</a:t>
            </a:r>
            <a:r>
              <a:rPr lang="en-US" sz="3600" dirty="0" smtClean="0"/>
              <a:t> in a higher proportion of cases than similar endocrine tumors that occur sporadically</a:t>
            </a:r>
            <a:r>
              <a:rPr lang="en-US" sz="2400" dirty="0" smtClean="0"/>
              <a:t>.</a:t>
            </a:r>
          </a:p>
          <a:p>
            <a:pPr algn="l" rtl="0">
              <a:buNone/>
            </a:pP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3. Pituitary adenoma 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7391424" cy="3219463"/>
          </a:xfrm>
        </p:spPr>
        <p:txBody>
          <a:bodyPr>
            <a:normAutofit/>
          </a:bodyPr>
          <a:lstStyle>
            <a:extLst/>
          </a:lstStyle>
          <a:p>
            <a:pPr marL="0" indent="0" algn="l">
              <a:buNone/>
            </a:pPr>
            <a:r>
              <a:rPr lang="en-US" dirty="0" smtClean="0"/>
              <a:t>-Occurs in up to 70% of patients.</a:t>
            </a:r>
          </a:p>
          <a:p>
            <a:pPr marL="0" indent="0" algn="l">
              <a:buNone/>
            </a:pPr>
            <a:r>
              <a:rPr lang="en-US" dirty="0" smtClean="0"/>
              <a:t>-Most commonly a </a:t>
            </a:r>
            <a:r>
              <a:rPr lang="en-US" dirty="0" err="1" smtClean="0"/>
              <a:t>prolactinoma</a:t>
            </a:r>
            <a:r>
              <a:rPr lang="en-US" dirty="0" smtClean="0"/>
              <a:t> .</a:t>
            </a:r>
          </a:p>
          <a:p>
            <a:pPr marL="0" indent="0" algn="l">
              <a:buNone/>
            </a:pPr>
            <a:r>
              <a:rPr lang="en-US" dirty="0" smtClean="0"/>
              <a:t>-2</a:t>
            </a:r>
            <a:r>
              <a:rPr lang="en-US" baseline="30000" dirty="0" smtClean="0"/>
              <a:t>nd</a:t>
            </a:r>
            <a:r>
              <a:rPr lang="en-US" dirty="0" smtClean="0"/>
              <a:t> most common : GH secreting adenoma .</a:t>
            </a:r>
          </a:p>
          <a:p>
            <a:pPr marL="0" indent="0" algn="l">
              <a:buNone/>
            </a:pPr>
            <a:r>
              <a:rPr lang="en-US" dirty="0" smtClean="0"/>
              <a:t>-Pituitary adenomas not seen in other MEN </a:t>
            </a:r>
            <a:r>
              <a:rPr lang="ar-JO" dirty="0" smtClean="0"/>
              <a:t> </a:t>
            </a:r>
            <a:r>
              <a:rPr lang="en-US" dirty="0" smtClean="0"/>
              <a:t>syndromes 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-pituitary disease = MEN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142844" y="1071552"/>
            <a:ext cx="8034366" cy="1371600"/>
          </a:xfrm>
        </p:spPr>
        <p:txBody>
          <a:bodyPr anchor="ctr"/>
          <a:lstStyle>
            <a:extLst/>
          </a:lstStyle>
          <a:p>
            <a:pPr algn="l"/>
            <a:endParaRPr lang="en-US" sz="2400" dirty="0" smtClean="0"/>
          </a:p>
          <a:p>
            <a:pPr algn="l">
              <a:buNone/>
            </a:pPr>
            <a:r>
              <a:rPr lang="en-US" sz="2400" dirty="0" smtClean="0"/>
              <a:t>Symptoms are due to </a:t>
            </a:r>
            <a:r>
              <a:rPr lang="en-US" sz="2400" dirty="0" err="1" smtClean="0"/>
              <a:t>hypersecretion</a:t>
            </a:r>
            <a:r>
              <a:rPr lang="en-US" sz="2400" dirty="0" smtClean="0"/>
              <a:t> of hormones or  compression of adjacent structures.</a:t>
            </a:r>
          </a:p>
          <a:p>
            <a:pPr marL="274320" lvl="1" algn="l">
              <a:buNone/>
            </a:pPr>
            <a:endParaRPr lang="en-US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57224" y="2214560"/>
          <a:ext cx="7286676" cy="273487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643338"/>
                <a:gridCol w="3643338"/>
              </a:tblGrid>
              <a:tr h="537125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visual disturbances </a:t>
                      </a:r>
                    </a:p>
                    <a:p>
                      <a:pPr algn="l" rtl="1"/>
                      <a:endParaRPr lang="ar-J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Large adenomas </a:t>
                      </a:r>
                    </a:p>
                    <a:p>
                      <a:pPr algn="l" rtl="1"/>
                      <a:endParaRPr lang="ar-JO" sz="1600" dirty="0"/>
                    </a:p>
                  </a:txBody>
                  <a:tcPr/>
                </a:tc>
              </a:tr>
              <a:tr h="997518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amenorrhea and </a:t>
                      </a:r>
                      <a:r>
                        <a:rPr lang="en-US" sz="1600" b="0" dirty="0" err="1" smtClean="0"/>
                        <a:t>galactorrhea</a:t>
                      </a:r>
                      <a:r>
                        <a:rPr lang="en-US" sz="1600" b="0" dirty="0" smtClean="0"/>
                        <a:t> in women  </a:t>
                      </a:r>
                      <a:endParaRPr lang="ar-JO" sz="1600" b="0" dirty="0" smtClean="0"/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 smtClean="0"/>
                        <a:t>hypogonadism</a:t>
                      </a:r>
                      <a:r>
                        <a:rPr lang="en-US" sz="1600" b="0" dirty="0" smtClean="0"/>
                        <a:t> in men</a:t>
                      </a:r>
                    </a:p>
                    <a:p>
                      <a:pPr algn="l" rtl="1"/>
                      <a:endParaRPr lang="ar-J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 smtClean="0"/>
                        <a:t>Prolactinomas</a:t>
                      </a:r>
                      <a:r>
                        <a:rPr lang="en-US" sz="1600" b="0" dirty="0" smtClean="0"/>
                        <a:t> </a:t>
                      </a:r>
                    </a:p>
                    <a:p>
                      <a:pPr algn="l" rtl="1"/>
                      <a:endParaRPr lang="ar-JO" sz="1600" dirty="0"/>
                    </a:p>
                  </a:txBody>
                  <a:tcPr/>
                </a:tc>
              </a:tr>
              <a:tr h="537125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 smtClean="0"/>
                        <a:t>acromegaly</a:t>
                      </a:r>
                      <a:endParaRPr lang="en-US" sz="1600" b="0" dirty="0" smtClean="0"/>
                    </a:p>
                    <a:p>
                      <a:pPr algn="l" rtl="1"/>
                      <a:endParaRPr lang="ar-J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GH secreting tumor </a:t>
                      </a:r>
                    </a:p>
                    <a:p>
                      <a:pPr algn="l" rtl="1"/>
                      <a:endParaRPr lang="ar-JO" sz="1600" dirty="0"/>
                    </a:p>
                  </a:txBody>
                  <a:tcPr/>
                </a:tc>
              </a:tr>
              <a:tr h="537125">
                <a:tc>
                  <a:txBody>
                    <a:bodyPr/>
                    <a:lstStyle/>
                    <a:p>
                      <a:pPr algn="l" rtl="1"/>
                      <a:r>
                        <a:rPr lang="en-US" sz="1600" b="0" dirty="0" smtClean="0"/>
                        <a:t>Cushing’s disease</a:t>
                      </a:r>
                      <a:endParaRPr lang="ar-J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ACTH secreting tumors </a:t>
                      </a:r>
                    </a:p>
                    <a:p>
                      <a:pPr algn="l" rtl="1"/>
                      <a:endParaRPr lang="ar-JO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609600" y="1504950"/>
            <a:ext cx="7962928" cy="3209940"/>
          </a:xfrm>
          <a:solidFill>
            <a:schemeClr val="bg1"/>
          </a:solidFill>
        </p:spPr>
        <p:txBody>
          <a:bodyPr>
            <a:normAutofit/>
          </a:bodyPr>
          <a:lstStyle>
            <a:extLst/>
          </a:lstStyle>
          <a:p>
            <a:pPr algn="l"/>
            <a:r>
              <a:rPr lang="en-US" sz="2400" dirty="0" err="1" smtClean="0">
                <a:solidFill>
                  <a:schemeClr val="accent1"/>
                </a:solidFill>
              </a:rPr>
              <a:t>Prolactinomas</a:t>
            </a:r>
            <a:r>
              <a:rPr lang="en-US" sz="2400" dirty="0" smtClean="0">
                <a:solidFill>
                  <a:schemeClr val="accent1"/>
                </a:solidFill>
              </a:rPr>
              <a:t>  : </a:t>
            </a:r>
            <a:r>
              <a:rPr lang="en-US" sz="2400" dirty="0" smtClean="0">
                <a:solidFill>
                  <a:schemeClr val="accent1"/>
                </a:solidFill>
              </a:rPr>
              <a:t>dopamine agonist such as </a:t>
            </a:r>
            <a:r>
              <a:rPr lang="en-US" sz="2400" dirty="0" err="1" smtClean="0">
                <a:solidFill>
                  <a:schemeClr val="accent1"/>
                </a:solidFill>
              </a:rPr>
              <a:t>bromocriptine</a:t>
            </a:r>
            <a:r>
              <a:rPr lang="en-US" sz="2400" dirty="0" smtClean="0">
                <a:solidFill>
                  <a:schemeClr val="accent1"/>
                </a:solidFill>
              </a:rPr>
              <a:t> or </a:t>
            </a:r>
            <a:r>
              <a:rPr lang="en-US" sz="2400" dirty="0" err="1" smtClean="0">
                <a:solidFill>
                  <a:schemeClr val="accent1"/>
                </a:solidFill>
              </a:rPr>
              <a:t>cabergoline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algn="l"/>
            <a:r>
              <a:rPr lang="en-US" sz="2400" dirty="0" smtClean="0">
                <a:solidFill>
                  <a:schemeClr val="accent2"/>
                </a:solidFill>
              </a:rPr>
              <a:t>GH </a:t>
            </a:r>
            <a:r>
              <a:rPr lang="en-US" sz="2400" dirty="0" err="1" smtClean="0">
                <a:solidFill>
                  <a:schemeClr val="accent2"/>
                </a:solidFill>
              </a:rPr>
              <a:t>screting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tumours</a:t>
            </a:r>
            <a:r>
              <a:rPr lang="en-US" sz="2400" dirty="0" smtClean="0">
                <a:solidFill>
                  <a:schemeClr val="accent2"/>
                </a:solidFill>
              </a:rPr>
              <a:t> : </a:t>
            </a:r>
            <a:r>
              <a:rPr lang="en-US" sz="2400" dirty="0" err="1" smtClean="0">
                <a:solidFill>
                  <a:schemeClr val="accent2"/>
                </a:solidFill>
              </a:rPr>
              <a:t>octreotide</a:t>
            </a:r>
            <a:r>
              <a:rPr lang="en-US" sz="2400" dirty="0" smtClean="0">
                <a:solidFill>
                  <a:schemeClr val="accent2"/>
                </a:solidFill>
              </a:rPr>
              <a:t> and </a:t>
            </a:r>
            <a:r>
              <a:rPr lang="en-US" sz="2400" dirty="0" err="1" smtClean="0">
                <a:solidFill>
                  <a:schemeClr val="accent2"/>
                </a:solidFill>
              </a:rPr>
              <a:t>lanreotide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endParaRPr lang="ar-JO" sz="2400" dirty="0" smtClean="0">
              <a:solidFill>
                <a:schemeClr val="accent2"/>
              </a:solidFill>
            </a:endParaRPr>
          </a:p>
          <a:p>
            <a:pPr algn="l"/>
            <a:r>
              <a:rPr lang="en-US" sz="2400" dirty="0" smtClean="0">
                <a:solidFill>
                  <a:schemeClr val="accent4"/>
                </a:solidFill>
              </a:rPr>
              <a:t>rapidly enlarging, nonfunctional </a:t>
            </a:r>
            <a:r>
              <a:rPr lang="en-US" sz="2400" dirty="0" err="1" smtClean="0">
                <a:solidFill>
                  <a:schemeClr val="accent4"/>
                </a:solidFill>
              </a:rPr>
              <a:t>macroadenomas</a:t>
            </a:r>
            <a:r>
              <a:rPr lang="en-US" sz="2400" dirty="0" smtClean="0">
                <a:solidFill>
                  <a:schemeClr val="accent4"/>
                </a:solidFill>
              </a:rPr>
              <a:t> that are  unresponsive to medical therapy : Trans-</a:t>
            </a:r>
            <a:r>
              <a:rPr lang="en-US" sz="2400" dirty="0" err="1" smtClean="0">
                <a:solidFill>
                  <a:schemeClr val="accent4"/>
                </a:solidFill>
              </a:rPr>
              <a:t>sphenoidal</a:t>
            </a:r>
            <a:r>
              <a:rPr lang="en-US" sz="2400" dirty="0" smtClean="0">
                <a:solidFill>
                  <a:schemeClr val="accent4"/>
                </a:solidFill>
              </a:rPr>
              <a:t> pituitary  microsurgery or radiation therapy</a:t>
            </a:r>
          </a:p>
          <a:p>
            <a:pPr algn="l"/>
            <a:endParaRPr lang="ar-JO" sz="2400" dirty="0" smtClean="0">
              <a:solidFill>
                <a:schemeClr val="accent1"/>
              </a:solidFill>
            </a:endParaRPr>
          </a:p>
          <a:p>
            <a:pPr algn="l"/>
            <a:endParaRPr lang="en-US" sz="2400" dirty="0" smtClean="0">
              <a:solidFill>
                <a:schemeClr val="accent1"/>
              </a:solidFill>
            </a:endParaRPr>
          </a:p>
          <a:p>
            <a:pPr algn="l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714348" y="2928940"/>
            <a:ext cx="7715304" cy="1285884"/>
          </a:xfrm>
        </p:spPr>
        <p:txBody>
          <a:bodyPr>
            <a:normAutofit fontScale="90000"/>
          </a:bodyPr>
          <a:lstStyle>
            <a:extLst/>
          </a:lstStyle>
          <a:p>
            <a:pPr algn="ctr"/>
            <a:r>
              <a:rPr lang="en-US" sz="4400" dirty="0" smtClean="0"/>
              <a:t>Multiple Endocrine </a:t>
            </a:r>
            <a:r>
              <a:rPr lang="en-US" sz="4400" dirty="0" err="1" smtClean="0"/>
              <a:t>Neoplasia</a:t>
            </a:r>
            <a:r>
              <a:rPr lang="en-US" sz="4400" dirty="0" smtClean="0"/>
              <a:t> type </a:t>
            </a:r>
            <a:r>
              <a:rPr lang="en-US" sz="4400" dirty="0" smtClean="0"/>
              <a:t>2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(MEN </a:t>
            </a:r>
            <a:r>
              <a:rPr lang="en-US" sz="4400" dirty="0" smtClean="0"/>
              <a:t>2)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b="1" dirty="0" smtClean="0"/>
              <a:t>Men Type II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sz="quarter" idx="13"/>
          </p:nvPr>
        </p:nvSpPr>
        <p:spPr>
          <a:xfrm>
            <a:off x="285720" y="1428751"/>
            <a:ext cx="8429684" cy="3352799"/>
          </a:xfrm>
        </p:spPr>
        <p:txBody>
          <a:bodyPr>
            <a:normAutofit/>
          </a:bodyPr>
          <a:lstStyle>
            <a:extLst/>
          </a:lstStyle>
          <a:p>
            <a:pPr marL="0" indent="0" algn="l" rtl="0">
              <a:buNone/>
            </a:pPr>
            <a:r>
              <a:rPr lang="en-US" dirty="0" smtClean="0"/>
              <a:t>Type </a:t>
            </a:r>
            <a:r>
              <a:rPr lang="en-US" dirty="0" smtClean="0"/>
              <a:t>IIA </a:t>
            </a:r>
          </a:p>
          <a:p>
            <a:pPr algn="l" rtl="0">
              <a:buNone/>
            </a:pPr>
            <a:r>
              <a:rPr lang="en-US" dirty="0" smtClean="0"/>
              <a:t>the most common tumors and their </a:t>
            </a:r>
            <a:r>
              <a:rPr lang="en-US" dirty="0" smtClean="0"/>
              <a:t>incidences: </a:t>
            </a:r>
            <a:endParaRPr lang="en-US" dirty="0" smtClean="0"/>
          </a:p>
          <a:p>
            <a:pPr algn="l" rtl="0"/>
            <a:r>
              <a:rPr lang="en-US" dirty="0" err="1" smtClean="0"/>
              <a:t>Medullary</a:t>
            </a:r>
            <a:r>
              <a:rPr lang="en-US" dirty="0" smtClean="0"/>
              <a:t> </a:t>
            </a:r>
            <a:r>
              <a:rPr lang="en-US" dirty="0" smtClean="0"/>
              <a:t>thyroid carcinoma (100%); </a:t>
            </a:r>
            <a:r>
              <a:rPr lang="en-US" dirty="0" err="1" smtClean="0"/>
              <a:t>Calcitonin</a:t>
            </a:r>
            <a:r>
              <a:rPr lang="en-US" dirty="0" smtClean="0"/>
              <a:t> secreted</a:t>
            </a:r>
          </a:p>
          <a:p>
            <a:pPr algn="l" rtl="0"/>
            <a:r>
              <a:rPr lang="en-US" b="1" dirty="0" err="1" smtClean="0"/>
              <a:t>Pheochromocytoma</a:t>
            </a:r>
            <a:r>
              <a:rPr lang="en-US" b="1" dirty="0" smtClean="0"/>
              <a:t> (&gt;33%); Catecholamine excess</a:t>
            </a:r>
          </a:p>
          <a:p>
            <a:pPr algn="l" rtl="0"/>
            <a:r>
              <a:rPr lang="en-US" dirty="0" smtClean="0"/>
              <a:t>Hyperparathyroidism (≈50%); </a:t>
            </a:r>
            <a:r>
              <a:rPr lang="en-US" dirty="0" err="1" smtClean="0"/>
              <a:t>Hypercalcemia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err="1" smtClean="0"/>
              <a:t>Pheochromocytoma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quarter" idx="14"/>
          </p:nvPr>
        </p:nvSpPr>
        <p:spPr>
          <a:xfrm>
            <a:off x="142844" y="1428750"/>
            <a:ext cx="8772556" cy="3505200"/>
          </a:xfrm>
        </p:spPr>
        <p:txBody>
          <a:bodyPr>
            <a:normAutofit/>
          </a:bodyPr>
          <a:lstStyle>
            <a:extLst/>
          </a:lstStyle>
          <a:p>
            <a:pPr algn="l" rtl="0">
              <a:buNone/>
            </a:pPr>
            <a:r>
              <a:rPr lang="en-US" sz="1800" dirty="0" smtClean="0"/>
              <a:t>Tumor </a:t>
            </a:r>
            <a:r>
              <a:rPr lang="en-US" sz="1800" dirty="0" smtClean="0"/>
              <a:t>of the adrenal MEDULLA and sympathetic </a:t>
            </a:r>
            <a:r>
              <a:rPr lang="en-US" sz="1800" dirty="0" smtClean="0"/>
              <a:t>ganglion that produces </a:t>
            </a:r>
            <a:r>
              <a:rPr lang="en-US" sz="1800" dirty="0" err="1" smtClean="0"/>
              <a:t>catecholamines</a:t>
            </a:r>
            <a:r>
              <a:rPr lang="en-US" sz="1800" dirty="0" smtClean="0"/>
              <a:t> (</a:t>
            </a:r>
            <a:r>
              <a:rPr lang="en-US" sz="1800" dirty="0" err="1" smtClean="0"/>
              <a:t>norepinephrine</a:t>
            </a:r>
            <a:r>
              <a:rPr lang="en-US" sz="1800" dirty="0" smtClean="0"/>
              <a:t> </a:t>
            </a:r>
            <a:r>
              <a:rPr lang="en-US" sz="1800" dirty="0" smtClean="0"/>
              <a:t>&gt; epinephrine</a:t>
            </a:r>
            <a:r>
              <a:rPr lang="en-US" sz="1800" dirty="0" smtClean="0"/>
              <a:t>).</a:t>
            </a:r>
          </a:p>
          <a:p>
            <a:pPr algn="l" rtl="0">
              <a:buNone/>
            </a:pPr>
            <a:r>
              <a:rPr lang="en-US" sz="1800" dirty="0" smtClean="0"/>
              <a:t>occurs in approximately </a:t>
            </a:r>
            <a:r>
              <a:rPr lang="en-US" sz="1800" dirty="0" smtClean="0"/>
              <a:t>50% of </a:t>
            </a:r>
            <a:r>
              <a:rPr lang="en-US" sz="1800" dirty="0" smtClean="0"/>
              <a:t>patients with MEN2. The frequency of </a:t>
            </a:r>
            <a:r>
              <a:rPr lang="en-US" sz="1800" dirty="0" err="1" smtClean="0"/>
              <a:t>pheochromocytoma</a:t>
            </a:r>
            <a:r>
              <a:rPr lang="en-US" sz="1800" dirty="0" smtClean="0"/>
              <a:t> depends upon the specific underlying </a:t>
            </a:r>
            <a:r>
              <a:rPr lang="en-US" sz="1800" i="1" dirty="0" smtClean="0"/>
              <a:t>RET</a:t>
            </a:r>
            <a:r>
              <a:rPr lang="en-US" sz="1800" dirty="0" smtClean="0"/>
              <a:t> </a:t>
            </a:r>
            <a:r>
              <a:rPr lang="en-US" sz="1800" dirty="0" smtClean="0"/>
              <a:t>mutation</a:t>
            </a:r>
          </a:p>
          <a:p>
            <a:pPr algn="l" rtl="0">
              <a:buNone/>
            </a:pPr>
            <a:r>
              <a:rPr lang="en-US" sz="1800" dirty="0" err="1" smtClean="0"/>
              <a:t>pheochromocytomas</a:t>
            </a:r>
            <a:r>
              <a:rPr lang="en-US" sz="1800" dirty="0" smtClean="0"/>
              <a:t> in MEN2 occur earlier than sporadic forms. Although they may develop as early as 8 to 12 years of age, the mean age of presentation is 25 to 32 years, depending on the </a:t>
            </a:r>
            <a:r>
              <a:rPr lang="en-US" sz="1800" dirty="0" smtClean="0"/>
              <a:t>mutation .</a:t>
            </a:r>
          </a:p>
          <a:p>
            <a:pPr algn="l" rtl="0">
              <a:buNone/>
            </a:pPr>
            <a:r>
              <a:rPr lang="en-US" sz="1800" dirty="0" smtClean="0"/>
              <a:t>It </a:t>
            </a:r>
            <a:r>
              <a:rPr lang="en-US" sz="1800" dirty="0" smtClean="0"/>
              <a:t>is unusual for </a:t>
            </a:r>
            <a:r>
              <a:rPr lang="en-US" sz="1800" dirty="0" err="1" smtClean="0"/>
              <a:t>pheochromocytoma</a:t>
            </a:r>
            <a:r>
              <a:rPr lang="en-US" sz="1800" dirty="0" smtClean="0"/>
              <a:t> to precede the development of MTC and be the initial manifestation of </a:t>
            </a:r>
            <a:r>
              <a:rPr lang="en-US" sz="1800" dirty="0" smtClean="0"/>
              <a:t>MEN2.</a:t>
            </a:r>
          </a:p>
          <a:p>
            <a:pPr algn="l" rtl="0"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5720" y="1352550"/>
            <a:ext cx="8858280" cy="3648091"/>
          </a:xfrm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 smtClean="0"/>
              <a:t>Rarely, </a:t>
            </a:r>
            <a:r>
              <a:rPr lang="en-US" sz="2000" dirty="0" err="1" smtClean="0"/>
              <a:t>pheochromocytoma</a:t>
            </a:r>
            <a:r>
              <a:rPr lang="en-US" sz="2000" dirty="0" smtClean="0"/>
              <a:t> may be the first manifestation of MEN2 </a:t>
            </a:r>
            <a:r>
              <a:rPr lang="en-US" sz="2000" dirty="0" smtClean="0"/>
              <a:t>, </a:t>
            </a:r>
            <a:r>
              <a:rPr lang="en-US" sz="2000" dirty="0" smtClean="0"/>
              <a:t>In such patients, symptoms are similar to those in patients with </a:t>
            </a:r>
            <a:r>
              <a:rPr lang="en-US" sz="2000" dirty="0" smtClean="0"/>
              <a:t>sporadic </a:t>
            </a:r>
            <a:r>
              <a:rPr lang="en-US" sz="2000" dirty="0" err="1" smtClean="0"/>
              <a:t>pheochromocytomas</a:t>
            </a:r>
            <a:r>
              <a:rPr lang="en-US" sz="2000" dirty="0" smtClean="0"/>
              <a:t> </a:t>
            </a:r>
            <a:r>
              <a:rPr lang="en-US" sz="2000" dirty="0" smtClean="0"/>
              <a:t>and may include attacks </a:t>
            </a:r>
            <a:r>
              <a:rPr lang="en-US" sz="2000" dirty="0" smtClean="0"/>
              <a:t>of </a:t>
            </a:r>
            <a:r>
              <a:rPr lang="en-US" sz="2000" dirty="0" smtClean="0"/>
              <a:t>anxiety, </a:t>
            </a:r>
            <a:r>
              <a:rPr lang="en-US" sz="2000" dirty="0" smtClean="0"/>
              <a:t>headache, diaphoresis , palpitations</a:t>
            </a:r>
            <a:r>
              <a:rPr lang="en-US" sz="2000" dirty="0" smtClean="0"/>
              <a:t>, or </a:t>
            </a:r>
            <a:r>
              <a:rPr lang="en-US" sz="2000" dirty="0" smtClean="0"/>
              <a:t>tachycardia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US" sz="2000" dirty="0" smtClean="0"/>
              <a:t>However, </a:t>
            </a:r>
            <a:r>
              <a:rPr lang="en-US" sz="2000" dirty="0" smtClean="0"/>
              <a:t>only </a:t>
            </a:r>
            <a:r>
              <a:rPr lang="en-US" sz="2000" dirty="0" smtClean="0"/>
              <a:t>approximately one-third had hypertension at the time of diagnosis </a:t>
            </a:r>
            <a:endParaRPr lang="ar-JO" sz="2000" dirty="0" smtClean="0"/>
          </a:p>
          <a:p>
            <a:pPr algn="l" rtl="0">
              <a:lnSpc>
                <a:spcPct val="150000"/>
              </a:lnSpc>
            </a:pPr>
            <a:r>
              <a:rPr lang="en-US" sz="2000" dirty="0" smtClean="0"/>
              <a:t>Sporadic </a:t>
            </a:r>
            <a:r>
              <a:rPr lang="en-US" sz="2000" dirty="0" err="1" smtClean="0"/>
              <a:t>pheochromocytomas</a:t>
            </a:r>
            <a:r>
              <a:rPr lang="en-US" sz="2000" dirty="0" smtClean="0"/>
              <a:t> are almost always unilateral .</a:t>
            </a:r>
            <a:r>
              <a:rPr lang="en-US" sz="2000" dirty="0" smtClean="0"/>
              <a:t> </a:t>
            </a:r>
            <a:r>
              <a:rPr lang="en-US" sz="2000" dirty="0" smtClean="0"/>
              <a:t>In contrast, </a:t>
            </a:r>
            <a:r>
              <a:rPr lang="en-US" sz="2000" dirty="0" err="1" smtClean="0"/>
              <a:t>pheochromocytomas</a:t>
            </a:r>
            <a:r>
              <a:rPr lang="en-US" sz="2000" dirty="0" smtClean="0"/>
              <a:t> in MEN2 have been reported to be bilateral in approximately 30 to 100 </a:t>
            </a:r>
            <a:r>
              <a:rPr lang="en-US" sz="2000" dirty="0" smtClean="0"/>
              <a:t>percent of </a:t>
            </a:r>
            <a:r>
              <a:rPr lang="en-US" sz="2000" dirty="0" smtClean="0"/>
              <a:t>patients </a:t>
            </a:r>
            <a:r>
              <a:rPr lang="en-US" sz="2000" dirty="0" smtClean="0"/>
              <a:t>. </a:t>
            </a:r>
            <a:r>
              <a:rPr lang="en-US" sz="2000" dirty="0" smtClean="0"/>
              <a:t>Thus, once the diagnosis of </a:t>
            </a:r>
            <a:r>
              <a:rPr lang="en-US" sz="2000" dirty="0" err="1" smtClean="0"/>
              <a:t>pheochromocytoma</a:t>
            </a:r>
            <a:r>
              <a:rPr lang="en-US" sz="2000" dirty="0" smtClean="0"/>
              <a:t> in MEN2 is established, the possibility of bilateral disease must be carefully evaluated.</a:t>
            </a:r>
            <a:endParaRPr lang="ar-JO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presentation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5720" y="1500180"/>
            <a:ext cx="8643966" cy="3268624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000" dirty="0" smtClean="0"/>
              <a:t>Classic triad — The classic triad of symptoms in patients with a </a:t>
            </a:r>
            <a:r>
              <a:rPr lang="en-US" sz="2000" dirty="0" err="1" smtClean="0"/>
              <a:t>pheochromocytoma</a:t>
            </a:r>
            <a:r>
              <a:rPr lang="en-US" sz="2000" dirty="0" smtClean="0"/>
              <a:t> consists of </a:t>
            </a:r>
            <a:r>
              <a:rPr lang="en-US" sz="2000" u="sng" dirty="0" smtClean="0"/>
              <a:t>episodic headache, sweating, and tachycardia</a:t>
            </a:r>
            <a:r>
              <a:rPr lang="en-US" sz="2000" dirty="0" smtClean="0"/>
              <a:t> </a:t>
            </a:r>
            <a:r>
              <a:rPr lang="en-US" sz="2000" dirty="0" smtClean="0"/>
              <a:t>, Approximately </a:t>
            </a:r>
            <a:r>
              <a:rPr lang="en-US" sz="2000" dirty="0" smtClean="0"/>
              <a:t>one-half have paroxysmal hypertension; most of the rest have either primary </a:t>
            </a:r>
            <a:r>
              <a:rPr lang="ar-JO" sz="2000" dirty="0" smtClean="0"/>
              <a:t>.</a:t>
            </a:r>
            <a:r>
              <a:rPr lang="en-US" sz="2000" dirty="0" smtClean="0"/>
              <a:t>hypertension or </a:t>
            </a:r>
            <a:r>
              <a:rPr lang="en-US" sz="2000" dirty="0" smtClean="0"/>
              <a:t>normal blood </a:t>
            </a:r>
            <a:r>
              <a:rPr lang="en-US" sz="2000" dirty="0" smtClean="0"/>
              <a:t>pressure </a:t>
            </a:r>
          </a:p>
          <a:p>
            <a:pPr algn="l">
              <a:buNone/>
            </a:pPr>
            <a:endParaRPr lang="en-US" sz="2000" dirty="0" smtClean="0"/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en-US" sz="2000" dirty="0" smtClean="0"/>
              <a:t>Diagnostic work-up includes measurement </a:t>
            </a:r>
            <a:r>
              <a:rPr lang="en-US" sz="2000" dirty="0" smtClean="0"/>
              <a:t>of </a:t>
            </a:r>
            <a:r>
              <a:rPr lang="en-US" sz="2000" u="sng" dirty="0" smtClean="0"/>
              <a:t>urinary </a:t>
            </a:r>
            <a:r>
              <a:rPr lang="en-US" sz="2000" u="sng" dirty="0" err="1" smtClean="0"/>
              <a:t>catecholamines</a:t>
            </a:r>
            <a:r>
              <a:rPr lang="en-US" sz="2000" dirty="0" smtClean="0"/>
              <a:t>, </a:t>
            </a:r>
            <a:r>
              <a:rPr lang="en-US" sz="2000" u="sng" dirty="0" smtClean="0"/>
              <a:t>abdominal CT or </a:t>
            </a:r>
            <a:r>
              <a:rPr lang="en-US" sz="2000" u="sng" dirty="0" smtClean="0"/>
              <a:t>MRI</a:t>
            </a:r>
            <a:endParaRPr lang="en-US" sz="2000" b="1" dirty="0" smtClean="0"/>
          </a:p>
          <a:p>
            <a:pPr algn="l">
              <a:buNone/>
            </a:pPr>
            <a:endParaRPr lang="ar-JO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: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5720" y="1428742"/>
            <a:ext cx="8715436" cy="3433777"/>
          </a:xfrm>
        </p:spPr>
        <p:txBody>
          <a:bodyPr>
            <a:noAutofit/>
          </a:bodyPr>
          <a:lstStyle/>
          <a:p>
            <a:pPr algn="l" rtl="0"/>
            <a:r>
              <a:rPr lang="en-US" sz="2000" dirty="0" smtClean="0"/>
              <a:t>diagnostic </a:t>
            </a:r>
            <a:r>
              <a:rPr lang="en-US" sz="2000" dirty="0" smtClean="0"/>
              <a:t>tests :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000" dirty="0" smtClean="0"/>
              <a:t>Urine screen: </a:t>
            </a:r>
            <a:r>
              <a:rPr lang="en-US" sz="2000" dirty="0" err="1" smtClean="0"/>
              <a:t>VanillylMandelic</a:t>
            </a:r>
            <a:r>
              <a:rPr lang="en-US" sz="2000" dirty="0" smtClean="0"/>
              <a:t> Acid (VMA), </a:t>
            </a:r>
            <a:r>
              <a:rPr lang="en-US" sz="2000" dirty="0" err="1" smtClean="0"/>
              <a:t>metanephrine</a:t>
            </a:r>
            <a:r>
              <a:rPr lang="en-US" sz="2000" dirty="0" smtClean="0"/>
              <a:t>, </a:t>
            </a:r>
            <a:r>
              <a:rPr lang="en-US" sz="2000" dirty="0" smtClean="0"/>
              <a:t>and </a:t>
            </a:r>
            <a:r>
              <a:rPr lang="en-US" sz="2000" dirty="0" err="1" smtClean="0"/>
              <a:t>normetanephrine</a:t>
            </a:r>
            <a:r>
              <a:rPr lang="en-US" sz="2000" dirty="0" smtClean="0"/>
              <a:t> </a:t>
            </a:r>
            <a:r>
              <a:rPr lang="en-US" sz="2000" dirty="0" smtClean="0"/>
              <a:t>(all breakdown products of the </a:t>
            </a:r>
            <a:r>
              <a:rPr lang="en-US" sz="2000" dirty="0" err="1" smtClean="0"/>
              <a:t>catechols</a:t>
            </a:r>
            <a:r>
              <a:rPr lang="en-US" sz="2000" dirty="0" smtClean="0"/>
              <a:t>)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000" dirty="0" smtClean="0"/>
              <a:t>Urine/serum epinephrine/</a:t>
            </a:r>
            <a:r>
              <a:rPr lang="en-US" sz="2000" dirty="0" err="1" smtClean="0"/>
              <a:t>norepinephrine</a:t>
            </a:r>
            <a:r>
              <a:rPr lang="en-US" sz="2000" dirty="0" smtClean="0"/>
              <a:t> </a:t>
            </a:r>
            <a:r>
              <a:rPr lang="en-US" sz="2000" dirty="0" smtClean="0"/>
              <a:t>levels</a:t>
            </a:r>
          </a:p>
          <a:p>
            <a:pPr algn="l" rtl="0"/>
            <a:r>
              <a:rPr lang="en-US" sz="2000" dirty="0" smtClean="0"/>
              <a:t>other common lab findings?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000" dirty="0" smtClean="0"/>
              <a:t>Hyperglycemia (epinephrine increases glucose, </a:t>
            </a:r>
            <a:r>
              <a:rPr lang="en-US" sz="2000" dirty="0" err="1" smtClean="0"/>
              <a:t>norepinephrine</a:t>
            </a:r>
            <a:r>
              <a:rPr lang="en-US" sz="2000" dirty="0" smtClean="0"/>
              <a:t> </a:t>
            </a:r>
            <a:r>
              <a:rPr lang="en-US" sz="2000" dirty="0" smtClean="0"/>
              <a:t> decreases insulin</a:t>
            </a:r>
            <a:r>
              <a:rPr lang="en-US" sz="2000" dirty="0" smtClean="0"/>
              <a:t>)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000" dirty="0" err="1" smtClean="0"/>
              <a:t>Polycythemia</a:t>
            </a:r>
            <a:r>
              <a:rPr lang="en-US" sz="2000" dirty="0" smtClean="0"/>
              <a:t> (resulting from intravascular volume depletion</a:t>
            </a:r>
            <a:r>
              <a:rPr lang="en-US" sz="2000" dirty="0" smtClean="0"/>
              <a:t>)</a:t>
            </a:r>
          </a:p>
          <a:p>
            <a:pPr algn="l" rtl="0"/>
            <a:r>
              <a:rPr lang="en-US" sz="2000" dirty="0" smtClean="0"/>
              <a:t>tumor localization tests?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000" dirty="0" smtClean="0"/>
              <a:t>CT scan, </a:t>
            </a:r>
            <a:r>
              <a:rPr lang="en-US" sz="2000" dirty="0" smtClean="0"/>
              <a:t>MRI, </a:t>
            </a:r>
            <a:r>
              <a:rPr lang="en-US" sz="2000" dirty="0" smtClean="0"/>
              <a:t>PET scan</a:t>
            </a:r>
            <a:endParaRPr lang="ar-JO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: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4282" y="1352551"/>
            <a:ext cx="8929718" cy="3433778"/>
          </a:xfrm>
        </p:spPr>
        <p:txBody>
          <a:bodyPr>
            <a:noAutofit/>
          </a:bodyPr>
          <a:lstStyle/>
          <a:p>
            <a:pPr algn="l" rtl="0"/>
            <a:r>
              <a:rPr lang="en-US" sz="2400" u="sng" dirty="0" smtClean="0"/>
              <a:t>preoperative/medical </a:t>
            </a:r>
            <a:r>
              <a:rPr lang="en-US" sz="2400" u="sng" dirty="0" smtClean="0"/>
              <a:t>treatment : </a:t>
            </a:r>
            <a:endParaRPr lang="en-US" sz="2400" u="sng" dirty="0" smtClean="0"/>
          </a:p>
          <a:p>
            <a:pPr algn="l" rtl="0">
              <a:buNone/>
            </a:pPr>
            <a:r>
              <a:rPr lang="en-US" sz="1800" dirty="0" smtClean="0"/>
              <a:t>Increase intravascular volume with α-blockade (e.g., </a:t>
            </a:r>
            <a:r>
              <a:rPr lang="en-US" sz="1800" dirty="0" err="1" smtClean="0"/>
              <a:t>phenoxybenzamine</a:t>
            </a:r>
            <a:r>
              <a:rPr lang="en-US" sz="1800" dirty="0" smtClean="0"/>
              <a:t> </a:t>
            </a:r>
            <a:r>
              <a:rPr lang="en-US" sz="1800" dirty="0" smtClean="0"/>
              <a:t>or </a:t>
            </a:r>
            <a:r>
              <a:rPr lang="en-US" sz="1800" dirty="0" err="1" smtClean="0"/>
              <a:t>prazosin</a:t>
            </a:r>
            <a:r>
              <a:rPr lang="en-US" sz="1800" dirty="0" smtClean="0"/>
              <a:t>) to allow reduction </a:t>
            </a:r>
            <a:r>
              <a:rPr lang="en-US" sz="1800" dirty="0" smtClean="0"/>
              <a:t>in catecholamine-induced </a:t>
            </a:r>
            <a:r>
              <a:rPr lang="en-US" sz="1800" dirty="0" smtClean="0"/>
              <a:t>vasoconstriction </a:t>
            </a:r>
            <a:r>
              <a:rPr lang="en-US" sz="1800" dirty="0" smtClean="0"/>
              <a:t>and resulting </a:t>
            </a:r>
            <a:r>
              <a:rPr lang="en-US" sz="1800" dirty="0" smtClean="0"/>
              <a:t>volume depletion; treatment should start as soon as diagnosis is made </a:t>
            </a:r>
            <a:r>
              <a:rPr lang="en-US" sz="1800" dirty="0" smtClean="0"/>
              <a:t>± </a:t>
            </a:r>
            <a:r>
              <a:rPr lang="el-GR" sz="1800" dirty="0" smtClean="0"/>
              <a:t>β-</a:t>
            </a:r>
            <a:r>
              <a:rPr lang="en-US" sz="1800" dirty="0" smtClean="0"/>
              <a:t>blockers</a:t>
            </a:r>
          </a:p>
          <a:p>
            <a:pPr algn="l" rtl="0"/>
            <a:r>
              <a:rPr lang="en-US" sz="2400" u="sng" dirty="0" smtClean="0"/>
              <a:t>Surgical treatment : </a:t>
            </a:r>
          </a:p>
          <a:p>
            <a:pPr algn="l" rtl="0">
              <a:buNone/>
            </a:pPr>
            <a:r>
              <a:rPr lang="en-US" sz="1800" dirty="0" err="1" smtClean="0"/>
              <a:t>Adrenalectomy</a:t>
            </a:r>
            <a:r>
              <a:rPr lang="en-US" sz="1800" dirty="0" smtClean="0"/>
              <a:t> for </a:t>
            </a:r>
            <a:r>
              <a:rPr lang="en-US" sz="1800" dirty="0" err="1" smtClean="0"/>
              <a:t>pheochromocytoma</a:t>
            </a:r>
            <a:r>
              <a:rPr lang="en-US" sz="1800" dirty="0" smtClean="0"/>
              <a:t> can be performed via </a:t>
            </a:r>
            <a:r>
              <a:rPr lang="en-US" sz="1800" dirty="0" err="1" smtClean="0"/>
              <a:t>laparotomy</a:t>
            </a:r>
            <a:r>
              <a:rPr lang="en-US" sz="1800" dirty="0" smtClean="0"/>
              <a:t>, laparoscopy</a:t>
            </a:r>
            <a:r>
              <a:rPr lang="en-US" sz="1800" dirty="0" smtClean="0"/>
              <a:t>.</a:t>
            </a:r>
            <a:endParaRPr lang="en-US" sz="1800" dirty="0" smtClean="0"/>
          </a:p>
          <a:p>
            <a:pPr algn="l">
              <a:buNone/>
            </a:pPr>
            <a:r>
              <a:rPr lang="en-US" sz="1800" u="sng" dirty="0" smtClean="0">
                <a:solidFill>
                  <a:srgbClr val="00B050"/>
                </a:solidFill>
              </a:rPr>
              <a:t>Unilateral or bilateral subtotal resection </a:t>
            </a:r>
            <a:r>
              <a:rPr lang="en-US" sz="1800" dirty="0" smtClean="0"/>
              <a:t>may be feasible, </a:t>
            </a:r>
            <a:r>
              <a:rPr lang="en-US" sz="1800" dirty="0" smtClean="0"/>
              <a:t>which retains </a:t>
            </a:r>
            <a:r>
              <a:rPr lang="en-US" sz="1800" dirty="0" smtClean="0"/>
              <a:t>the healthy part of the gland and prevents </a:t>
            </a:r>
            <a:r>
              <a:rPr lang="en-US" sz="1800" dirty="0" smtClean="0"/>
              <a:t>postoperative dependence </a:t>
            </a:r>
            <a:r>
              <a:rPr lang="en-US" sz="1800" dirty="0" smtClean="0"/>
              <a:t>on </a:t>
            </a:r>
            <a:r>
              <a:rPr lang="en-US" sz="1800" dirty="0" err="1" smtClean="0"/>
              <a:t>cortisol</a:t>
            </a:r>
            <a:r>
              <a:rPr lang="en-US" sz="1800" dirty="0" smtClean="0"/>
              <a:t> and </a:t>
            </a:r>
            <a:r>
              <a:rPr lang="en-US" sz="1800" dirty="0" err="1" smtClean="0"/>
              <a:t>mineralocorticoid</a:t>
            </a:r>
            <a:r>
              <a:rPr lang="en-US" sz="1800" dirty="0" smtClean="0"/>
              <a:t> </a:t>
            </a:r>
            <a:r>
              <a:rPr lang="en-US" sz="1800" dirty="0" smtClean="0"/>
              <a:t>supplementation .</a:t>
            </a:r>
            <a:endParaRPr lang="en-US" sz="1800" dirty="0" smtClean="0"/>
          </a:p>
          <a:p>
            <a:pPr algn="l">
              <a:buNone/>
            </a:pPr>
            <a:r>
              <a:rPr lang="en-US" sz="1800" dirty="0" smtClean="0"/>
              <a:t>Further </a:t>
            </a:r>
            <a:r>
              <a:rPr lang="en-US" sz="1800" dirty="0" err="1" smtClean="0"/>
              <a:t>phaeos</a:t>
            </a:r>
            <a:r>
              <a:rPr lang="en-US" sz="1800" dirty="0" smtClean="0"/>
              <a:t> can develop in the remnants that are left so continued surveillance is </a:t>
            </a:r>
            <a:r>
              <a:rPr lang="en-US" sz="1800" dirty="0" smtClean="0"/>
              <a:t>required .</a:t>
            </a:r>
            <a:endParaRPr lang="ar-JO" sz="1800" u="sng" dirty="0" smtClean="0">
              <a:solidFill>
                <a:srgbClr val="00B050"/>
              </a:solidFill>
            </a:endParaRPr>
          </a:p>
          <a:p>
            <a:pPr algn="l" rtl="0">
              <a:buNone/>
            </a:pPr>
            <a:endParaRPr lang="ar-JO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 1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3200" dirty="0" smtClean="0">
                <a:solidFill>
                  <a:srgbClr val="0070C0"/>
                </a:solidFill>
              </a:rPr>
              <a:t>P</a:t>
            </a:r>
            <a:r>
              <a:rPr lang="en-US" sz="3200" dirty="0" smtClean="0">
                <a:solidFill>
                  <a:srgbClr val="FF0000"/>
                </a:solidFill>
              </a:rPr>
              <a:t>ituitary</a:t>
            </a:r>
            <a:r>
              <a:rPr lang="en-US" sz="3200" dirty="0" smtClean="0"/>
              <a:t> tumors (</a:t>
            </a:r>
            <a:r>
              <a:rPr lang="en-US" sz="3200" dirty="0" err="1" smtClean="0"/>
              <a:t>prolactin</a:t>
            </a:r>
            <a:r>
              <a:rPr lang="en-US" sz="3200" dirty="0" smtClean="0"/>
              <a:t> or GH)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200" dirty="0" smtClean="0">
                <a:solidFill>
                  <a:srgbClr val="0070C0"/>
                </a:solidFill>
              </a:rPr>
              <a:t>P</a:t>
            </a:r>
            <a:r>
              <a:rPr lang="en-US" sz="3200" dirty="0" smtClean="0">
                <a:solidFill>
                  <a:srgbClr val="FF0000"/>
                </a:solidFill>
              </a:rPr>
              <a:t>ancreatic</a:t>
            </a:r>
            <a:r>
              <a:rPr lang="en-US" sz="3200" dirty="0" smtClean="0"/>
              <a:t> endocrine tumors —</a:t>
            </a:r>
            <a:r>
              <a:rPr lang="en-US" dirty="0" err="1" smtClean="0"/>
              <a:t>Zollinger</a:t>
            </a:r>
            <a:r>
              <a:rPr lang="en-US" dirty="0" smtClean="0"/>
              <a:t>-Ellison syndrome, </a:t>
            </a:r>
            <a:r>
              <a:rPr lang="en-US" dirty="0" err="1" smtClean="0"/>
              <a:t>insulinomas</a:t>
            </a:r>
            <a:r>
              <a:rPr lang="en-US" dirty="0" smtClean="0"/>
              <a:t>, </a:t>
            </a:r>
            <a:r>
              <a:rPr lang="en-US" dirty="0" err="1" smtClean="0"/>
              <a:t>VIPomas</a:t>
            </a:r>
            <a:r>
              <a:rPr lang="en-US" dirty="0" smtClean="0"/>
              <a:t>, </a:t>
            </a:r>
            <a:r>
              <a:rPr lang="en-US" dirty="0" err="1" smtClean="0"/>
              <a:t>glucagonomas</a:t>
            </a:r>
            <a:r>
              <a:rPr lang="en-US" dirty="0" smtClean="0"/>
              <a:t> (rare)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200" dirty="0" smtClean="0">
                <a:solidFill>
                  <a:srgbClr val="0070C0"/>
                </a:solidFill>
              </a:rPr>
              <a:t>P</a:t>
            </a:r>
            <a:r>
              <a:rPr lang="en-US" sz="3200" dirty="0" smtClean="0">
                <a:solidFill>
                  <a:srgbClr val="FF0000"/>
                </a:solidFill>
              </a:rPr>
              <a:t>arathyroid</a:t>
            </a:r>
            <a:r>
              <a:rPr lang="en-US" sz="3200" dirty="0" smtClean="0"/>
              <a:t> adenomas </a:t>
            </a:r>
          </a:p>
          <a:p>
            <a:pPr algn="l" rtl="0"/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5" name="عنصر نائب للمحتوى 3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357172"/>
            <a:ext cx="6357982" cy="4392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Medullary</a:t>
            </a:r>
            <a:r>
              <a:rPr lang="en-US" dirty="0" smtClean="0"/>
              <a:t> </a:t>
            </a:r>
            <a:r>
              <a:rPr lang="en-US" dirty="0" err="1" smtClean="0"/>
              <a:t>thyroide</a:t>
            </a:r>
            <a:r>
              <a:rPr lang="en-US" dirty="0" smtClean="0"/>
              <a:t> cancer (MTC)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4282" y="1214429"/>
            <a:ext cx="8929718" cy="3929071"/>
          </a:xfrm>
        </p:spPr>
        <p:txBody>
          <a:bodyPr>
            <a:normAutofit fontScale="47500" lnSpcReduction="20000"/>
          </a:bodyPr>
          <a:lstStyle/>
          <a:p>
            <a:pPr algn="l" rtl="0">
              <a:lnSpc>
                <a:spcPct val="120000"/>
              </a:lnSpc>
              <a:buFontTx/>
              <a:buChar char="-"/>
            </a:pPr>
            <a:r>
              <a:rPr lang="en-US" sz="3200" dirty="0" smtClean="0"/>
              <a:t>Derived from </a:t>
            </a:r>
            <a:r>
              <a:rPr lang="en-US" sz="3200" dirty="0" err="1" smtClean="0"/>
              <a:t>parafollicular</a:t>
            </a:r>
            <a:r>
              <a:rPr lang="en-US" sz="3200" dirty="0" smtClean="0"/>
              <a:t> c-cells located </a:t>
            </a:r>
            <a:r>
              <a:rPr lang="en-US" sz="3200" dirty="0" err="1" smtClean="0"/>
              <a:t>superolateraly</a:t>
            </a:r>
            <a:r>
              <a:rPr lang="en-US" sz="3200" dirty="0" smtClean="0"/>
              <a:t> in the </a:t>
            </a:r>
            <a:r>
              <a:rPr lang="en-US" sz="3200" dirty="0" err="1" smtClean="0"/>
              <a:t>thyroide</a:t>
            </a:r>
            <a:r>
              <a:rPr lang="en-US" sz="3200" dirty="0" smtClean="0"/>
              <a:t> lobes</a:t>
            </a:r>
            <a:r>
              <a:rPr lang="en-US" sz="3200" dirty="0" smtClean="0"/>
              <a:t>.</a:t>
            </a:r>
            <a:endParaRPr lang="en-US" sz="3200" dirty="0" smtClean="0"/>
          </a:p>
          <a:p>
            <a:pPr algn="l" rtl="0">
              <a:lnSpc>
                <a:spcPct val="120000"/>
              </a:lnSpc>
              <a:buFontTx/>
              <a:buChar char="-"/>
            </a:pPr>
            <a:r>
              <a:rPr lang="en-US" sz="3200" dirty="0" smtClean="0"/>
              <a:t> </a:t>
            </a:r>
            <a:r>
              <a:rPr lang="en-US" sz="3200" b="1" dirty="0" smtClean="0"/>
              <a:t>75%</a:t>
            </a:r>
            <a:r>
              <a:rPr lang="en-US" sz="3200" dirty="0" smtClean="0"/>
              <a:t> sporadic : </a:t>
            </a:r>
            <a:r>
              <a:rPr lang="en-US" sz="3200" b="1" dirty="0" smtClean="0"/>
              <a:t>80%</a:t>
            </a:r>
            <a:r>
              <a:rPr lang="en-US" sz="3200" dirty="0" smtClean="0"/>
              <a:t> unilateral and  typical age of presentation is in the fourth and sixth decades of life .</a:t>
            </a:r>
          </a:p>
          <a:p>
            <a:pPr algn="l" rtl="0">
              <a:lnSpc>
                <a:spcPct val="120000"/>
              </a:lnSpc>
              <a:buFontTx/>
              <a:buChar char="-"/>
            </a:pPr>
            <a:r>
              <a:rPr lang="en-US" sz="3200" dirty="0" smtClean="0"/>
              <a:t> </a:t>
            </a:r>
            <a:r>
              <a:rPr lang="en-US" sz="3200" b="1" dirty="0" smtClean="0"/>
              <a:t>25%</a:t>
            </a:r>
            <a:r>
              <a:rPr lang="en-US" sz="3200" dirty="0" smtClean="0"/>
              <a:t> inherited (MEN2 syndrome) </a:t>
            </a:r>
            <a:r>
              <a:rPr lang="en-US" sz="3200" b="1" dirty="0" smtClean="0"/>
              <a:t>: 90% </a:t>
            </a:r>
            <a:r>
              <a:rPr lang="en-US" sz="3200" dirty="0" smtClean="0"/>
              <a:t>bilateral, present earlier (MEN2A-associated MTC, the peak incidence of index cases is in the third decade of life, and it is usually earlier in MEN2B. Specific </a:t>
            </a:r>
            <a:r>
              <a:rPr lang="en-US" sz="3200" i="1" dirty="0" smtClean="0"/>
              <a:t>RET</a:t>
            </a:r>
            <a:r>
              <a:rPr lang="en-US" sz="3200" dirty="0" smtClean="0"/>
              <a:t> mutations are associated with characteristic age-specific </a:t>
            </a:r>
            <a:r>
              <a:rPr lang="en-US" sz="3200" dirty="0" err="1" smtClean="0"/>
              <a:t>penetrance</a:t>
            </a:r>
            <a:r>
              <a:rPr lang="en-US" sz="3200" dirty="0" smtClean="0"/>
              <a:t> of MTC )</a:t>
            </a:r>
          </a:p>
          <a:p>
            <a:pPr algn="l" rtl="0">
              <a:lnSpc>
                <a:spcPct val="120000"/>
              </a:lnSpc>
              <a:buFontTx/>
              <a:buChar char="-"/>
            </a:pPr>
            <a:endParaRPr lang="en-US" sz="3200" dirty="0" smtClean="0"/>
          </a:p>
          <a:p>
            <a:pPr algn="l" rtl="0">
              <a:lnSpc>
                <a:spcPct val="120000"/>
              </a:lnSpc>
              <a:buFontTx/>
              <a:buChar char="-"/>
            </a:pPr>
            <a:r>
              <a:rPr lang="en-US" sz="3200" b="1" u="sng" dirty="0" smtClean="0"/>
              <a:t>- clinical presentation : </a:t>
            </a:r>
            <a:r>
              <a:rPr lang="en-US" sz="3200" b="1" u="sng" dirty="0" smtClean="0"/>
              <a:t>manifestations </a:t>
            </a:r>
            <a:r>
              <a:rPr lang="en-US" sz="3200" b="1" u="sng" dirty="0" smtClean="0"/>
              <a:t>of both is similar</a:t>
            </a:r>
            <a:r>
              <a:rPr lang="en-US" sz="3200" dirty="0" smtClean="0"/>
              <a:t>. </a:t>
            </a:r>
          </a:p>
          <a:p>
            <a:pPr algn="l" rtl="0">
              <a:lnSpc>
                <a:spcPct val="120000"/>
              </a:lnSpc>
            </a:pPr>
            <a:r>
              <a:rPr lang="en-US" sz="3200" dirty="0" smtClean="0"/>
              <a:t>Most </a:t>
            </a:r>
            <a:r>
              <a:rPr lang="en-US" sz="3200" dirty="0" smtClean="0"/>
              <a:t>common presentation is that of a solitary thyroid nodule or cervical </a:t>
            </a:r>
            <a:r>
              <a:rPr lang="en-US" sz="3200" dirty="0" err="1" smtClean="0"/>
              <a:t>lymphadenopathy</a:t>
            </a:r>
            <a:r>
              <a:rPr lang="en-US" sz="3200" dirty="0" smtClean="0"/>
              <a:t> </a:t>
            </a:r>
          </a:p>
          <a:p>
            <a:pPr algn="l" rtl="0">
              <a:lnSpc>
                <a:spcPct val="120000"/>
              </a:lnSpc>
            </a:pPr>
            <a:r>
              <a:rPr lang="en-US" sz="3200" b="1" dirty="0" smtClean="0"/>
              <a:t>70 </a:t>
            </a:r>
            <a:r>
              <a:rPr lang="en-US" sz="3200" b="1" dirty="0" smtClean="0"/>
              <a:t>% </a:t>
            </a:r>
            <a:r>
              <a:rPr lang="en-US" sz="3200" dirty="0" smtClean="0"/>
              <a:t>of patients have clinically </a:t>
            </a:r>
            <a:r>
              <a:rPr lang="en-US" sz="3200" b="1" dirty="0" smtClean="0"/>
              <a:t>detectable cervical lymph node involvement</a:t>
            </a:r>
          </a:p>
          <a:p>
            <a:pPr algn="l" rtl="0">
              <a:lnSpc>
                <a:spcPct val="120000"/>
              </a:lnSpc>
            </a:pPr>
            <a:r>
              <a:rPr lang="en-US" sz="3200" b="1" dirty="0" smtClean="0"/>
              <a:t>15 </a:t>
            </a:r>
            <a:r>
              <a:rPr lang="en-US" sz="3200" b="1" dirty="0" smtClean="0"/>
              <a:t>%</a:t>
            </a:r>
            <a:r>
              <a:rPr lang="en-US" sz="3200" dirty="0" smtClean="0"/>
              <a:t> have symptoms of </a:t>
            </a:r>
            <a:r>
              <a:rPr lang="en-US" sz="3200" b="1" dirty="0" smtClean="0"/>
              <a:t>upper </a:t>
            </a:r>
            <a:r>
              <a:rPr lang="en-US" sz="3200" b="1" dirty="0" err="1" smtClean="0"/>
              <a:t>aerodigestive</a:t>
            </a:r>
            <a:r>
              <a:rPr lang="en-US" sz="3200" b="1" dirty="0" smtClean="0"/>
              <a:t> tract compression </a:t>
            </a:r>
            <a:r>
              <a:rPr lang="en-US" sz="3200" dirty="0" smtClean="0"/>
              <a:t>or invasion (</a:t>
            </a:r>
            <a:r>
              <a:rPr lang="en-US" sz="3200" dirty="0" err="1" smtClean="0"/>
              <a:t>dysphagia</a:t>
            </a:r>
            <a:r>
              <a:rPr lang="en-US" sz="3200" dirty="0" smtClean="0"/>
              <a:t> or hoarseness), </a:t>
            </a:r>
          </a:p>
          <a:p>
            <a:pPr algn="l" rtl="0">
              <a:lnSpc>
                <a:spcPct val="120000"/>
              </a:lnSpc>
            </a:pPr>
            <a:r>
              <a:rPr lang="en-US" sz="3200" b="1" dirty="0" smtClean="0"/>
              <a:t>5 </a:t>
            </a:r>
            <a:r>
              <a:rPr lang="en-US" sz="3200" b="1" dirty="0" smtClean="0"/>
              <a:t>to 10 % </a:t>
            </a:r>
            <a:r>
              <a:rPr lang="en-US" sz="3200" dirty="0" smtClean="0"/>
              <a:t>have distant </a:t>
            </a:r>
            <a:r>
              <a:rPr lang="en-US" sz="3200" b="1" dirty="0" smtClean="0"/>
              <a:t>metastatic</a:t>
            </a:r>
            <a:r>
              <a:rPr lang="en-US" sz="3200" dirty="0" smtClean="0"/>
              <a:t> disease  (liver, lung, </a:t>
            </a:r>
            <a:r>
              <a:rPr lang="en-US" sz="3200" dirty="0" err="1" smtClean="0"/>
              <a:t>bones,less</a:t>
            </a:r>
            <a:r>
              <a:rPr lang="en-US" sz="3200" dirty="0" smtClean="0"/>
              <a:t> often, brain and skin). </a:t>
            </a:r>
          </a:p>
          <a:p>
            <a:pPr algn="l" rtl="0">
              <a:lnSpc>
                <a:spcPct val="120000"/>
              </a:lnSpc>
            </a:pPr>
            <a:r>
              <a:rPr lang="en-US" sz="3200" b="1" dirty="0" smtClean="0"/>
              <a:t> </a:t>
            </a:r>
            <a:r>
              <a:rPr lang="en-US" sz="3200" b="1" dirty="0" err="1" smtClean="0"/>
              <a:t>Paraneoplastic</a:t>
            </a:r>
            <a:r>
              <a:rPr lang="en-US" sz="3200" b="1" dirty="0" smtClean="0"/>
              <a:t> Systemic symptoms </a:t>
            </a:r>
            <a:r>
              <a:rPr lang="en-US" sz="3200" dirty="0" smtClean="0"/>
              <a:t>may occur : due to </a:t>
            </a:r>
            <a:r>
              <a:rPr lang="en-US" sz="3200" dirty="0" err="1" smtClean="0"/>
              <a:t>calcitonin</a:t>
            </a:r>
            <a:r>
              <a:rPr lang="en-US" sz="3200" dirty="0" smtClean="0"/>
              <a:t> (</a:t>
            </a:r>
            <a:r>
              <a:rPr lang="en-US" sz="3200" dirty="0" err="1" smtClean="0"/>
              <a:t>diarrhea,facial</a:t>
            </a:r>
            <a:r>
              <a:rPr lang="en-US" sz="3200" dirty="0" smtClean="0"/>
              <a:t> flushing), occasional tumors secrete (ACTH), causing ectopic Cushing's syndrome.</a:t>
            </a:r>
          </a:p>
          <a:p>
            <a:pPr algn="l" rtl="0">
              <a:lnSpc>
                <a:spcPct val="120000"/>
              </a:lnSpc>
            </a:pP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7462862" cy="3268624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 smtClean="0"/>
              <a:t>The goal in patients with known </a:t>
            </a:r>
            <a:r>
              <a:rPr lang="en-US" sz="2000" i="1" dirty="0" smtClean="0"/>
              <a:t>RET</a:t>
            </a:r>
            <a:r>
              <a:rPr lang="en-US" sz="2000" dirty="0" smtClean="0"/>
              <a:t> mutations (but without clinically apparent disease) is to perform a prophylactic </a:t>
            </a:r>
            <a:r>
              <a:rPr lang="en-US" sz="2000" dirty="0" err="1" smtClean="0"/>
              <a:t>thyroidectomy</a:t>
            </a:r>
            <a:r>
              <a:rPr lang="en-US" sz="2000" dirty="0" smtClean="0"/>
              <a:t> before MTC develops or when it is still confined to the thyroid gland, the </a:t>
            </a:r>
            <a:r>
              <a:rPr lang="en-US" sz="2000" b="1" dirty="0" smtClean="0"/>
              <a:t>Recommended age to begin annual screening (</a:t>
            </a:r>
            <a:r>
              <a:rPr lang="en-US" sz="2000" dirty="0" smtClean="0"/>
              <a:t>Annual physical examination, neck ultrasound, and measurement of serum </a:t>
            </a:r>
            <a:r>
              <a:rPr lang="en-US" sz="2000" dirty="0" err="1" smtClean="0"/>
              <a:t>calcitonin</a:t>
            </a:r>
            <a:r>
              <a:rPr lang="en-US" sz="2000" b="1" dirty="0" smtClean="0"/>
              <a:t>) and the </a:t>
            </a:r>
            <a:r>
              <a:rPr lang="en-US" sz="2000" b="1" dirty="0" err="1" smtClean="0"/>
              <a:t>thyroidectomy</a:t>
            </a:r>
            <a:r>
              <a:rPr lang="en-US" sz="2000" b="1" dirty="0" smtClean="0"/>
              <a:t> depend on the r</a:t>
            </a:r>
            <a:r>
              <a:rPr lang="en-US" sz="2000" dirty="0" smtClean="0"/>
              <a:t>isk of MTC development which depends on specific mutated </a:t>
            </a:r>
            <a:r>
              <a:rPr lang="en-US" sz="2000" i="1" dirty="0" smtClean="0"/>
              <a:t>RET</a:t>
            </a:r>
            <a:r>
              <a:rPr lang="en-US" sz="2000" dirty="0" smtClean="0"/>
              <a:t> </a:t>
            </a:r>
            <a:r>
              <a:rPr lang="en-US" sz="2000" dirty="0" err="1" smtClean="0"/>
              <a:t>codon</a:t>
            </a:r>
            <a:r>
              <a:rPr lang="en-US" sz="2000" dirty="0" smtClean="0"/>
              <a:t>.</a:t>
            </a:r>
          </a:p>
          <a:p>
            <a:pPr algn="l" rtl="0"/>
            <a:endParaRPr lang="ar-JO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14296"/>
            <a:ext cx="6143668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of MTC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2844" y="1352550"/>
            <a:ext cx="8858312" cy="3790950"/>
          </a:xfrm>
        </p:spPr>
        <p:txBody>
          <a:bodyPr>
            <a:normAutofit fontScale="40000" lnSpcReduction="20000"/>
          </a:bodyPr>
          <a:lstStyle/>
          <a:p>
            <a:pPr algn="l" rtl="0"/>
            <a:r>
              <a:rPr lang="en-US" dirty="0" smtClean="0"/>
              <a:t>fine-needle aspiration (FNA) biopsy of the thyroid nodule</a:t>
            </a:r>
          </a:p>
          <a:p>
            <a:pPr algn="l" rtl="0"/>
            <a:r>
              <a:rPr lang="en-US" dirty="0" smtClean="0"/>
              <a:t> If the clinical suspicion for MTC is high (</a:t>
            </a:r>
            <a:r>
              <a:rPr lang="en-US" dirty="0" err="1" smtClean="0"/>
              <a:t>eg</a:t>
            </a:r>
            <a:r>
              <a:rPr lang="en-US" dirty="0" smtClean="0"/>
              <a:t>, patient with diarrhea, flushing, and a thyroid nodule), </a:t>
            </a:r>
            <a:r>
              <a:rPr lang="en-US" dirty="0" err="1" smtClean="0"/>
              <a:t>calcitonin</a:t>
            </a:r>
            <a:r>
              <a:rPr lang="en-US" dirty="0" smtClean="0"/>
              <a:t> can be measured in the washout of the FNA biopsy needle.</a:t>
            </a:r>
          </a:p>
          <a:p>
            <a:pPr algn="l" rtl="0"/>
            <a:r>
              <a:rPr lang="en-US" dirty="0" smtClean="0"/>
              <a:t>thyroid </a:t>
            </a:r>
            <a:r>
              <a:rPr lang="en-US" dirty="0" err="1" smtClean="0"/>
              <a:t>lobectomy</a:t>
            </a:r>
            <a:r>
              <a:rPr lang="en-US" dirty="0" smtClean="0"/>
              <a:t> for a suspicious or indeterminate FNA biopsy.</a:t>
            </a:r>
          </a:p>
          <a:p>
            <a:pPr algn="l" rtl="0">
              <a:buNone/>
            </a:pPr>
            <a:r>
              <a:rPr lang="en-US" dirty="0" smtClean="0"/>
              <a:t> … 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WHATS NXT ?!!</a:t>
            </a:r>
          </a:p>
          <a:p>
            <a:pPr algn="l" rtl="0"/>
            <a:r>
              <a:rPr lang="en-US" b="1" u="sng" dirty="0" smtClean="0"/>
              <a:t>Its not possible to </a:t>
            </a:r>
            <a:r>
              <a:rPr lang="en-US" b="1" u="sng" dirty="0" err="1" smtClean="0"/>
              <a:t>destiguish</a:t>
            </a:r>
            <a:r>
              <a:rPr lang="en-US" b="1" u="sng" dirty="0" smtClean="0"/>
              <a:t> sporadic from familial disease at initial presentation, hence all new patients with MTC diagnosis need full evaluation.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evaluation should include  :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1.serum </a:t>
            </a:r>
            <a:r>
              <a:rPr lang="en-US" b="1" dirty="0" err="1" smtClean="0">
                <a:solidFill>
                  <a:srgbClr val="FF0000"/>
                </a:solidFill>
              </a:rPr>
              <a:t>calcitonin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2.carcinoembryonic antigen (CEA), 3.ultrasonography of the neck 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4.genetic testing for </a:t>
            </a:r>
            <a:r>
              <a:rPr lang="en-US" b="1" dirty="0" err="1" smtClean="0">
                <a:solidFill>
                  <a:srgbClr val="FF0000"/>
                </a:solidFill>
              </a:rPr>
              <a:t>germline</a:t>
            </a:r>
            <a:r>
              <a:rPr lang="en-US" b="1" dirty="0" smtClean="0">
                <a:solidFill>
                  <a:srgbClr val="FF0000"/>
                </a:solidFill>
              </a:rPr>
              <a:t> </a:t>
            </a:r>
            <a:r>
              <a:rPr lang="en-US" b="1" i="1" dirty="0" smtClean="0">
                <a:solidFill>
                  <a:srgbClr val="FF0000"/>
                </a:solidFill>
              </a:rPr>
              <a:t>RET</a:t>
            </a:r>
            <a:r>
              <a:rPr lang="en-US" b="1" dirty="0" smtClean="0">
                <a:solidFill>
                  <a:srgbClr val="FF0000"/>
                </a:solidFill>
              </a:rPr>
              <a:t> mutations, 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5.biochemical evaluation for coexisting tumors:</a:t>
            </a:r>
          </a:p>
          <a:p>
            <a:pPr algn="l" rtl="0">
              <a:buNone/>
            </a:pPr>
            <a:r>
              <a:rPr lang="en-US" dirty="0" smtClean="0"/>
              <a:t>(Serum calcium =to rule out hyperparathyroidism)</a:t>
            </a:r>
          </a:p>
          <a:p>
            <a:pPr algn="l" rtl="0">
              <a:buNone/>
            </a:pPr>
            <a:r>
              <a:rPr lang="en-US" dirty="0" smtClean="0"/>
              <a:t>(Plasma fractionated </a:t>
            </a:r>
            <a:r>
              <a:rPr lang="en-US" dirty="0" err="1" smtClean="0"/>
              <a:t>metanephrines</a:t>
            </a:r>
            <a:r>
              <a:rPr lang="en-US" dirty="0" smtClean="0"/>
              <a:t> (initial screen for </a:t>
            </a:r>
            <a:r>
              <a:rPr lang="en-US" dirty="0" err="1" smtClean="0"/>
              <a:t>pheochromocytoma</a:t>
            </a:r>
            <a:r>
              <a:rPr lang="en-US" dirty="0" smtClean="0"/>
              <a:t>) </a:t>
            </a:r>
          </a:p>
          <a:p>
            <a:pPr algn="l" rtl="0">
              <a:buNone/>
            </a:pPr>
            <a:r>
              <a:rPr lang="en-US" dirty="0" smtClean="0"/>
              <a:t>     Note :Normal plasma fractionated </a:t>
            </a:r>
            <a:r>
              <a:rPr lang="en-US" dirty="0" err="1" smtClean="0"/>
              <a:t>metanephrines</a:t>
            </a:r>
            <a:r>
              <a:rPr lang="en-US" dirty="0" smtClean="0"/>
              <a:t> exclude a symptomatic catecholamine-secreting neoplasm, but mildly elevated values of </a:t>
            </a:r>
            <a:r>
              <a:rPr lang="en-US" dirty="0" err="1" smtClean="0"/>
              <a:t>normetanephrine</a:t>
            </a:r>
            <a:r>
              <a:rPr lang="en-US" dirty="0" smtClean="0"/>
              <a:t> could be falsely positive, in which case additional evaluations including 24-hour urinary fractionated </a:t>
            </a:r>
            <a:r>
              <a:rPr lang="en-US" dirty="0" err="1" smtClean="0"/>
              <a:t>metanephrines</a:t>
            </a:r>
            <a:r>
              <a:rPr lang="en-US" dirty="0" smtClean="0"/>
              <a:t>, </a:t>
            </a:r>
            <a:r>
              <a:rPr lang="en-US" dirty="0" err="1" smtClean="0"/>
              <a:t>catecholamines</a:t>
            </a:r>
            <a:r>
              <a:rPr lang="en-US" dirty="0" smtClean="0"/>
              <a:t>, and adrenal imaging may be required to effectively rule in or rule out </a:t>
            </a:r>
            <a:r>
              <a:rPr lang="en-US" dirty="0" err="1" smtClean="0"/>
              <a:t>pheochromocytoma</a:t>
            </a:r>
            <a:r>
              <a:rPr lang="en-US" dirty="0" smtClean="0"/>
              <a:t> prior to surgery.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7962928" cy="3268624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dirty="0" smtClean="0"/>
              <a:t>Total </a:t>
            </a:r>
            <a:r>
              <a:rPr lang="en-US" dirty="0" err="1" smtClean="0"/>
              <a:t>thyroidectomy</a:t>
            </a:r>
            <a:r>
              <a:rPr lang="en-US" dirty="0" smtClean="0"/>
              <a:t> rather than unilateral </a:t>
            </a:r>
            <a:r>
              <a:rPr lang="en-US" dirty="0" err="1" smtClean="0"/>
              <a:t>lobectomy</a:t>
            </a:r>
            <a:r>
              <a:rPr lang="en-US" dirty="0" smtClean="0"/>
              <a:t> is the preferred surgical approach. Up to 10 %of sporadic and all patients with inherited MTC have bilateral or multifocal disease</a:t>
            </a:r>
          </a:p>
          <a:p>
            <a:pPr algn="l" rtl="0"/>
            <a:r>
              <a:rPr lang="en-US" dirty="0" smtClean="0"/>
              <a:t>extent of cervical lymph node dissection depends on the findings on preoperative ultrasound as well as </a:t>
            </a:r>
            <a:r>
              <a:rPr lang="en-US" dirty="0" err="1" smtClean="0"/>
              <a:t>intraoperative</a:t>
            </a:r>
            <a:r>
              <a:rPr lang="en-US" dirty="0" smtClean="0"/>
              <a:t> identification of lymph node metastases.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After </a:t>
            </a:r>
            <a:r>
              <a:rPr lang="en-US" dirty="0" err="1" smtClean="0"/>
              <a:t>thyroidectomy</a:t>
            </a:r>
            <a:r>
              <a:rPr lang="en-US" dirty="0" smtClean="0"/>
              <a:t>, it is important to evaluate patients to determine if surgery was </a:t>
            </a:r>
            <a:r>
              <a:rPr lang="en-US" dirty="0" err="1" smtClean="0"/>
              <a:t>curative.serum</a:t>
            </a:r>
            <a:r>
              <a:rPr lang="en-US" dirty="0" smtClean="0"/>
              <a:t> </a:t>
            </a:r>
            <a:r>
              <a:rPr lang="en-US" dirty="0" err="1" smtClean="0"/>
              <a:t>calcitonin</a:t>
            </a:r>
            <a:r>
              <a:rPr lang="en-US" dirty="0" smtClean="0"/>
              <a:t> and </a:t>
            </a:r>
            <a:r>
              <a:rPr lang="en-US" dirty="0" err="1" smtClean="0"/>
              <a:t>carcinoembryonic</a:t>
            </a:r>
            <a:r>
              <a:rPr lang="en-US" dirty="0" smtClean="0"/>
              <a:t> antigen (CEA) to assess for cure. Subsequent management depends upon these values.</a:t>
            </a:r>
          </a:p>
          <a:p>
            <a:pPr algn="l" rtl="0"/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5" name="Picture 2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97793"/>
            <a:ext cx="5715040" cy="4945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5720" y="1285866"/>
            <a:ext cx="7248548" cy="3648091"/>
          </a:xfrm>
        </p:spPr>
        <p:txBody>
          <a:bodyPr>
            <a:normAutofit fontScale="55000" lnSpcReduction="20000"/>
          </a:bodyPr>
          <a:lstStyle/>
          <a:p>
            <a:pPr algn="l" rtl="0"/>
            <a:r>
              <a:rPr lang="en-US" dirty="0" smtClean="0">
                <a:solidFill>
                  <a:srgbClr val="7030A0"/>
                </a:solidFill>
              </a:rPr>
              <a:t>For MEN2B only :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7030A0"/>
                </a:solidFill>
              </a:rPr>
              <a:t>     Mucosal </a:t>
            </a:r>
            <a:r>
              <a:rPr lang="en-US" dirty="0" err="1" smtClean="0">
                <a:solidFill>
                  <a:srgbClr val="7030A0"/>
                </a:solidFill>
              </a:rPr>
              <a:t>neuroma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: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Proliferation of neural tissue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Flesh colored nodules involving the lips and tongue, and intestinal </a:t>
            </a:r>
            <a:r>
              <a:rPr lang="en-US" dirty="0" err="1" smtClean="0"/>
              <a:t>ganglioneuromas</a:t>
            </a:r>
            <a:r>
              <a:rPr lang="en-US" dirty="0" smtClean="0"/>
              <a:t>. 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There is no specific treatment. </a:t>
            </a:r>
          </a:p>
          <a:p>
            <a:pPr algn="l" rtl="0"/>
            <a:endParaRPr lang="en-US" b="1" dirty="0" smtClean="0">
              <a:solidFill>
                <a:srgbClr val="7030A0"/>
              </a:solidFill>
            </a:endParaRPr>
          </a:p>
          <a:p>
            <a:pPr algn="l" rtl="0"/>
            <a:r>
              <a:rPr lang="en-US" b="1" dirty="0" err="1" smtClean="0">
                <a:solidFill>
                  <a:srgbClr val="7030A0"/>
                </a:solidFill>
              </a:rPr>
              <a:t>Marfanoid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habitus</a:t>
            </a:r>
            <a:r>
              <a:rPr lang="en-US" b="1" dirty="0" smtClean="0">
                <a:solidFill>
                  <a:srgbClr val="7030A0"/>
                </a:solidFill>
              </a:rPr>
              <a:t> :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development abnormalities, a decreased upper/lower body ratio, skeletal deformations (</a:t>
            </a:r>
            <a:r>
              <a:rPr lang="en-US" dirty="0" err="1" smtClean="0"/>
              <a:t>kyphoscoliosis</a:t>
            </a:r>
            <a:r>
              <a:rPr lang="en-US" dirty="0" smtClean="0"/>
              <a:t> or </a:t>
            </a:r>
            <a:r>
              <a:rPr lang="en-US" dirty="0" err="1" smtClean="0"/>
              <a:t>lordosis</a:t>
            </a:r>
            <a:r>
              <a:rPr lang="en-US" dirty="0" smtClean="0"/>
              <a:t>), joint laxity,, and </a:t>
            </a:r>
            <a:r>
              <a:rPr lang="en-US" dirty="0" err="1" smtClean="0"/>
              <a:t>myelinated</a:t>
            </a:r>
            <a:r>
              <a:rPr lang="en-US" dirty="0" smtClean="0"/>
              <a:t> corneal nerves. </a:t>
            </a:r>
          </a:p>
          <a:p>
            <a:pPr algn="l" rtl="0">
              <a:buFont typeface="Arial" pitchFamily="34" charset="0"/>
              <a:buChar char="•"/>
            </a:pPr>
            <a:r>
              <a:rPr lang="en-US" u="sng" dirty="0" smtClean="0"/>
              <a:t>Unlike patients with </a:t>
            </a:r>
            <a:r>
              <a:rPr lang="en-US" u="sng" dirty="0" err="1" smtClean="0"/>
              <a:t>Marfan</a:t>
            </a:r>
            <a:r>
              <a:rPr lang="en-US" u="sng" dirty="0" smtClean="0"/>
              <a:t> syndrome, MEN2B patients do not have </a:t>
            </a:r>
            <a:r>
              <a:rPr lang="en-US" u="sng" dirty="0" err="1" smtClean="0"/>
              <a:t>ectopia</a:t>
            </a:r>
            <a:r>
              <a:rPr lang="en-US" u="sng" dirty="0" smtClean="0"/>
              <a:t> </a:t>
            </a:r>
            <a:r>
              <a:rPr lang="en-US" u="sng" dirty="0" err="1" smtClean="0"/>
              <a:t>lentis</a:t>
            </a:r>
            <a:r>
              <a:rPr lang="en-US" u="sng" dirty="0" smtClean="0"/>
              <a:t> or aortic abnormalities</a:t>
            </a:r>
            <a:r>
              <a:rPr lang="en-US" dirty="0" smtClean="0"/>
              <a:t> </a:t>
            </a:r>
          </a:p>
          <a:p>
            <a:pPr algn="l" rtl="0"/>
            <a:endParaRPr lang="ar-JO" dirty="0"/>
          </a:p>
        </p:txBody>
      </p:sp>
      <p:pic>
        <p:nvPicPr>
          <p:cNvPr id="5" name="Picture 2" descr="Mucosal Neuromas | NEJ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42858"/>
            <a:ext cx="2385408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714348" y="1643056"/>
            <a:ext cx="7715304" cy="1285884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en-US" sz="6600" dirty="0" smtClean="0"/>
              <a:t>Thank you </a:t>
            </a:r>
            <a:endParaRPr lang="en-US" sz="6600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 2A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3200" dirty="0" smtClean="0">
                <a:solidFill>
                  <a:srgbClr val="0070C0"/>
                </a:solidFill>
              </a:rPr>
              <a:t>P</a:t>
            </a:r>
            <a:r>
              <a:rPr lang="en-US" sz="3200" dirty="0" smtClean="0">
                <a:solidFill>
                  <a:srgbClr val="FF0000"/>
                </a:solidFill>
              </a:rPr>
              <a:t>arathyroid</a:t>
            </a:r>
            <a:r>
              <a:rPr lang="en-US" sz="3200" dirty="0" smtClean="0"/>
              <a:t> hyperplasia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200" dirty="0" err="1" smtClean="0">
                <a:solidFill>
                  <a:srgbClr val="0070C0"/>
                </a:solidFill>
              </a:rPr>
              <a:t>P</a:t>
            </a:r>
            <a:r>
              <a:rPr lang="en-US" sz="3200" dirty="0" err="1" smtClean="0">
                <a:solidFill>
                  <a:srgbClr val="FF0000"/>
                </a:solidFill>
              </a:rPr>
              <a:t>heochromocytoma</a:t>
            </a:r>
            <a:r>
              <a:rPr lang="en-US" sz="3200" dirty="0" smtClean="0"/>
              <a:t> (secretes </a:t>
            </a:r>
            <a:r>
              <a:rPr lang="en-US" sz="3200" dirty="0" err="1" smtClean="0"/>
              <a:t>catecholamines</a:t>
            </a:r>
            <a:r>
              <a:rPr lang="en-US" sz="3200" dirty="0" smtClean="0"/>
              <a:t>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200" dirty="0" err="1" smtClean="0"/>
              <a:t>Medullary</a:t>
            </a:r>
            <a:r>
              <a:rPr lang="en-US" sz="3200" dirty="0" smtClean="0"/>
              <a:t> thyroid carcinoma</a:t>
            </a:r>
          </a:p>
          <a:p>
            <a:pPr algn="l" rtl="0"/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 2B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3200" dirty="0" err="1" smtClean="0">
                <a:solidFill>
                  <a:srgbClr val="00B0F0"/>
                </a:solidFill>
              </a:rPr>
              <a:t>P</a:t>
            </a:r>
            <a:r>
              <a:rPr lang="en-US" sz="3200" dirty="0" err="1" smtClean="0">
                <a:solidFill>
                  <a:srgbClr val="FF0000"/>
                </a:solidFill>
              </a:rPr>
              <a:t>heochromocytoma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3200" dirty="0" err="1" smtClean="0"/>
              <a:t>Medullary</a:t>
            </a:r>
            <a:r>
              <a:rPr lang="en-US" sz="3200" dirty="0" smtClean="0"/>
              <a:t> thyroid carcinoma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200" dirty="0" smtClean="0"/>
              <a:t> Mucosal </a:t>
            </a:r>
            <a:r>
              <a:rPr lang="en-US" sz="3200" dirty="0" err="1" smtClean="0"/>
              <a:t>neuromas</a:t>
            </a:r>
            <a:r>
              <a:rPr lang="en-US" sz="3200" dirty="0" smtClean="0"/>
              <a:t> A (oral/intestinal </a:t>
            </a:r>
            <a:r>
              <a:rPr lang="en-US" sz="3200" dirty="0" err="1" smtClean="0"/>
              <a:t>ganglioneuromatosis</a:t>
            </a:r>
            <a:r>
              <a:rPr lang="en-US" sz="3200" dirty="0" smtClean="0"/>
              <a:t>) </a:t>
            </a:r>
          </a:p>
          <a:p>
            <a:pPr algn="l" rtl="0"/>
            <a:endParaRPr lang="en-US" sz="3200" dirty="0" smtClean="0"/>
          </a:p>
          <a:p>
            <a:pPr algn="l" rtl="0"/>
            <a:r>
              <a:rPr lang="en-US" sz="3200" dirty="0" smtClean="0"/>
              <a:t>Associated with </a:t>
            </a:r>
            <a:r>
              <a:rPr lang="en-US" sz="3600" dirty="0" err="1" smtClean="0">
                <a:solidFill>
                  <a:srgbClr val="FF0000"/>
                </a:solidFill>
              </a:rPr>
              <a:t>marfanoid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/>
              <a:t>habitus</a:t>
            </a:r>
            <a:endParaRPr lang="en-US" sz="3200" dirty="0" smtClean="0"/>
          </a:p>
          <a:p>
            <a:pPr algn="l" rtl="0"/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4" name="Content Placeholder 3" descr="Men Syndrom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571486"/>
            <a:ext cx="6858048" cy="4136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714348" y="2285998"/>
            <a:ext cx="7715304" cy="1285884"/>
          </a:xfrm>
        </p:spPr>
        <p:txBody>
          <a:bodyPr>
            <a:normAutofit fontScale="90000"/>
          </a:bodyPr>
          <a:lstStyle>
            <a:extLst/>
          </a:lstStyle>
          <a:p>
            <a:pPr algn="ctr"/>
            <a:r>
              <a:rPr lang="en-US" sz="4400" dirty="0" smtClean="0"/>
              <a:t>Multiple Endocrine </a:t>
            </a:r>
            <a:r>
              <a:rPr lang="en-US" sz="4400" dirty="0" err="1" smtClean="0"/>
              <a:t>Neoplasia</a:t>
            </a:r>
            <a:r>
              <a:rPr lang="en-US" sz="4400" dirty="0" smtClean="0"/>
              <a:t> type 1</a:t>
            </a:r>
            <a:br>
              <a:rPr lang="en-US" sz="4400" dirty="0" smtClean="0"/>
            </a:br>
            <a:r>
              <a:rPr lang="en-US" sz="4400" dirty="0" smtClean="0"/>
              <a:t>(MEN 1)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Wermer’s</a:t>
            </a:r>
            <a:r>
              <a:rPr lang="en-US" sz="4400" dirty="0" smtClean="0">
                <a:solidFill>
                  <a:srgbClr val="FF0000"/>
                </a:solidFill>
              </a:rPr>
              <a:t> syndrome 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algn="l" rtl="0"/>
            <a:r>
              <a:rPr lang="en-US" sz="3200" dirty="0" smtClean="0"/>
              <a:t>MEN 1 is characterized by the triad of </a:t>
            </a:r>
            <a:r>
              <a:rPr lang="en-US" sz="3200" dirty="0" smtClean="0">
                <a:solidFill>
                  <a:srgbClr val="FF0000"/>
                </a:solidFill>
              </a:rPr>
              <a:t>3 P`s </a:t>
            </a:r>
            <a:r>
              <a:rPr lang="en-US" sz="3200" dirty="0" smtClean="0"/>
              <a:t>: </a:t>
            </a:r>
          </a:p>
          <a:p>
            <a:pPr lvl="1" algn="l" rtl="0"/>
            <a:r>
              <a:rPr lang="en-US" sz="3200" dirty="0" smtClean="0">
                <a:solidFill>
                  <a:srgbClr val="FF0000"/>
                </a:solidFill>
              </a:rPr>
              <a:t>P</a:t>
            </a:r>
            <a:r>
              <a:rPr lang="en-US" sz="3200" dirty="0" smtClean="0"/>
              <a:t>arathyroid hyperplasia (90%)</a:t>
            </a:r>
          </a:p>
          <a:p>
            <a:pPr lvl="1" algn="l" rtl="0"/>
            <a:r>
              <a:rPr lang="en-US" sz="3200" dirty="0" smtClean="0">
                <a:solidFill>
                  <a:srgbClr val="FF0000"/>
                </a:solidFill>
              </a:rPr>
              <a:t>P</a:t>
            </a:r>
            <a:r>
              <a:rPr lang="en-US" sz="3200" dirty="0" smtClean="0"/>
              <a:t>ancreatic islet tumors (66%)</a:t>
            </a:r>
          </a:p>
          <a:p>
            <a:pPr lvl="1" algn="l" rtl="0"/>
            <a:r>
              <a:rPr lang="en-US" sz="3200" dirty="0" smtClean="0">
                <a:solidFill>
                  <a:srgbClr val="FF0000"/>
                </a:solidFill>
              </a:rPr>
              <a:t>P</a:t>
            </a:r>
            <a:r>
              <a:rPr lang="en-US" sz="3200" dirty="0" smtClean="0"/>
              <a:t>ituitary tumors (50%)</a:t>
            </a:r>
          </a:p>
          <a:p>
            <a:pPr lvl="1" algn="l" rtl="0"/>
            <a:endParaRPr lang="en-US" sz="2400" dirty="0" smtClean="0"/>
          </a:p>
          <a:p>
            <a:pPr algn="l" rtl="0"/>
            <a:r>
              <a:rPr lang="en-US" sz="2400" dirty="0" smtClean="0"/>
              <a:t>The syndrome was first described by </a:t>
            </a:r>
            <a:r>
              <a:rPr lang="en-US" sz="2400" dirty="0" err="1" smtClean="0"/>
              <a:t>Wermer</a:t>
            </a:r>
            <a:r>
              <a:rPr lang="en-US" sz="2400" dirty="0" smtClean="0"/>
              <a:t> in 1954 and is therefore also called </a:t>
            </a:r>
            <a:r>
              <a:rPr lang="en-US" sz="2400" dirty="0" err="1" smtClean="0"/>
              <a:t>Wermer’s</a:t>
            </a:r>
            <a:r>
              <a:rPr lang="en-US" sz="2400" dirty="0" smtClean="0"/>
              <a:t> syndrome. 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dirty="0" smtClean="0"/>
              <a:t>It is caused by </a:t>
            </a:r>
            <a:r>
              <a:rPr lang="en-US" dirty="0" err="1" smtClean="0"/>
              <a:t>germline</a:t>
            </a:r>
            <a:r>
              <a:rPr lang="en-US" dirty="0" smtClean="0"/>
              <a:t> mutations that lead to </a:t>
            </a:r>
            <a:r>
              <a:rPr lang="en-US" sz="3200" dirty="0" smtClean="0"/>
              <a:t>inactivation of the </a:t>
            </a:r>
            <a:r>
              <a:rPr lang="en-US" sz="3200" dirty="0" err="1" smtClean="0">
                <a:solidFill>
                  <a:srgbClr val="FF0000"/>
                </a:solidFill>
              </a:rPr>
              <a:t>menin</a:t>
            </a:r>
            <a:r>
              <a:rPr lang="en-US" sz="3200" dirty="0" smtClean="0"/>
              <a:t> gene (tumor suppressor gene ), located on chromosome 11</a:t>
            </a:r>
            <a:r>
              <a:rPr lang="en-US" sz="2400" dirty="0" smtClean="0"/>
              <a:t>.</a:t>
            </a:r>
          </a:p>
          <a:p>
            <a:pPr algn="l" rtl="0"/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2069</Words>
  <Application>Microsoft Office PowerPoint</Application>
  <PresentationFormat>On-screen Show (16:9)</PresentationFormat>
  <Paragraphs>288</Paragraphs>
  <Slides>48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WidescreenPresentation</vt:lpstr>
      <vt:lpstr>Multiple Endocrine Neoplasia (MEN syndrome)</vt:lpstr>
      <vt:lpstr>Introduction </vt:lpstr>
      <vt:lpstr>Slide 3</vt:lpstr>
      <vt:lpstr>MEN 1 </vt:lpstr>
      <vt:lpstr>MEN 2A </vt:lpstr>
      <vt:lpstr>MEN 2B </vt:lpstr>
      <vt:lpstr>Slide 7</vt:lpstr>
      <vt:lpstr>Multiple Endocrine Neoplasia type 1 (MEN 1)   Wermer’s syndrome </vt:lpstr>
      <vt:lpstr>Introduction </vt:lpstr>
      <vt:lpstr>Epidemiology </vt:lpstr>
      <vt:lpstr>1- PARATHYROIDS</vt:lpstr>
      <vt:lpstr>Clinical presentation:</vt:lpstr>
      <vt:lpstr>Slide 13</vt:lpstr>
      <vt:lpstr>Diagnosis</vt:lpstr>
      <vt:lpstr>Treatment</vt:lpstr>
      <vt:lpstr>Total parathyroidectomy </vt:lpstr>
      <vt:lpstr>Slide 17</vt:lpstr>
      <vt:lpstr>Slide 18</vt:lpstr>
      <vt:lpstr>2- Pancreas Endocrine Tumors ( PET ) </vt:lpstr>
      <vt:lpstr>Slide 20</vt:lpstr>
      <vt:lpstr>Slide 21</vt:lpstr>
      <vt:lpstr>Insulinoma </vt:lpstr>
      <vt:lpstr>Symptoms : </vt:lpstr>
      <vt:lpstr>Management : </vt:lpstr>
      <vt:lpstr>Gastrinoma (Zollinger–Ellison syndrome)</vt:lpstr>
      <vt:lpstr>Symptms : </vt:lpstr>
      <vt:lpstr>Management : </vt:lpstr>
      <vt:lpstr>Non-functional pancreatic endocrine tumors (NF-PET) </vt:lpstr>
      <vt:lpstr>Slide 29</vt:lpstr>
      <vt:lpstr>3. Pituitary adenoma </vt:lpstr>
      <vt:lpstr>Slide 31</vt:lpstr>
      <vt:lpstr>Treatment </vt:lpstr>
      <vt:lpstr>Multiple Endocrine Neoplasia type 2 (MEN 2)  </vt:lpstr>
      <vt:lpstr>Men Type II</vt:lpstr>
      <vt:lpstr>Pheochromocytoma </vt:lpstr>
      <vt:lpstr>Slide 36</vt:lpstr>
      <vt:lpstr>Clinical presentation </vt:lpstr>
      <vt:lpstr>Diagnosis : </vt:lpstr>
      <vt:lpstr>Treatment : </vt:lpstr>
      <vt:lpstr>Slide 40</vt:lpstr>
      <vt:lpstr>Medullary thyroide cancer (MTC)</vt:lpstr>
      <vt:lpstr>Slide 42</vt:lpstr>
      <vt:lpstr>Slide 43</vt:lpstr>
      <vt:lpstr>Diagnosis of MTC </vt:lpstr>
      <vt:lpstr>Slide 45</vt:lpstr>
      <vt:lpstr>Slide 46</vt:lpstr>
      <vt:lpstr>Slide 47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2021-09-22T15:05:58Z</dcterms:created>
  <dcterms:modified xsi:type="dcterms:W3CDTF">2021-09-23T03:11:22Z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