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2" r:id="rId1"/>
  </p:sldMasterIdLst>
  <p:notesMasterIdLst>
    <p:notesMasterId r:id="rId124"/>
  </p:notesMasterIdLst>
  <p:handoutMasterIdLst>
    <p:handoutMasterId r:id="rId125"/>
  </p:handoutMasterIdLst>
  <p:sldIdLst>
    <p:sldId id="256" r:id="rId2"/>
    <p:sldId id="446" r:id="rId3"/>
    <p:sldId id="262" r:id="rId4"/>
    <p:sldId id="260" r:id="rId5"/>
    <p:sldId id="261" r:id="rId6"/>
    <p:sldId id="444" r:id="rId7"/>
    <p:sldId id="317" r:id="rId8"/>
    <p:sldId id="270" r:id="rId9"/>
    <p:sldId id="298" r:id="rId10"/>
    <p:sldId id="264" r:id="rId11"/>
    <p:sldId id="269" r:id="rId12"/>
    <p:sldId id="263" r:id="rId13"/>
    <p:sldId id="274" r:id="rId14"/>
    <p:sldId id="275" r:id="rId15"/>
    <p:sldId id="276" r:id="rId16"/>
    <p:sldId id="278" r:id="rId17"/>
    <p:sldId id="279" r:id="rId18"/>
    <p:sldId id="281" r:id="rId19"/>
    <p:sldId id="282" r:id="rId20"/>
    <p:sldId id="284" r:id="rId21"/>
    <p:sldId id="390" r:id="rId22"/>
    <p:sldId id="393" r:id="rId23"/>
    <p:sldId id="396" r:id="rId24"/>
    <p:sldId id="399" r:id="rId25"/>
    <p:sldId id="402" r:id="rId26"/>
    <p:sldId id="285" r:id="rId27"/>
    <p:sldId id="286" r:id="rId28"/>
    <p:sldId id="287" r:id="rId29"/>
    <p:sldId id="288" r:id="rId30"/>
    <p:sldId id="289" r:id="rId31"/>
    <p:sldId id="441" r:id="rId32"/>
    <p:sldId id="291" r:id="rId33"/>
    <p:sldId id="442" r:id="rId34"/>
    <p:sldId id="321" r:id="rId35"/>
    <p:sldId id="405" r:id="rId36"/>
    <p:sldId id="408" r:id="rId37"/>
    <p:sldId id="411" r:id="rId38"/>
    <p:sldId id="414" r:id="rId39"/>
    <p:sldId id="417" r:id="rId40"/>
    <p:sldId id="293" r:id="rId41"/>
    <p:sldId id="295" r:id="rId42"/>
    <p:sldId id="420" r:id="rId43"/>
    <p:sldId id="423" r:id="rId44"/>
    <p:sldId id="426" r:id="rId45"/>
    <p:sldId id="299" r:id="rId46"/>
    <p:sldId id="300" r:id="rId47"/>
    <p:sldId id="319" r:id="rId48"/>
    <p:sldId id="302" r:id="rId49"/>
    <p:sldId id="303" r:id="rId50"/>
    <p:sldId id="322" r:id="rId51"/>
    <p:sldId id="323" r:id="rId52"/>
    <p:sldId id="304" r:id="rId53"/>
    <p:sldId id="305" r:id="rId54"/>
    <p:sldId id="306" r:id="rId55"/>
    <p:sldId id="369" r:id="rId56"/>
    <p:sldId id="370" r:id="rId57"/>
    <p:sldId id="372" r:id="rId58"/>
    <p:sldId id="373" r:id="rId59"/>
    <p:sldId id="374" r:id="rId60"/>
    <p:sldId id="375" r:id="rId61"/>
    <p:sldId id="325" r:id="rId62"/>
    <p:sldId id="326" r:id="rId63"/>
    <p:sldId id="328" r:id="rId64"/>
    <p:sldId id="329" r:id="rId65"/>
    <p:sldId id="330" r:id="rId66"/>
    <p:sldId id="331" r:id="rId67"/>
    <p:sldId id="332" r:id="rId68"/>
    <p:sldId id="333" r:id="rId69"/>
    <p:sldId id="334" r:id="rId70"/>
    <p:sldId id="335" r:id="rId71"/>
    <p:sldId id="336" r:id="rId72"/>
    <p:sldId id="337" r:id="rId73"/>
    <p:sldId id="428" r:id="rId74"/>
    <p:sldId id="429" r:id="rId75"/>
    <p:sldId id="454" r:id="rId76"/>
    <p:sldId id="455" r:id="rId77"/>
    <p:sldId id="453" r:id="rId78"/>
    <p:sldId id="447" r:id="rId79"/>
    <p:sldId id="448" r:id="rId80"/>
    <p:sldId id="449" r:id="rId81"/>
    <p:sldId id="450" r:id="rId82"/>
    <p:sldId id="338" r:id="rId83"/>
    <p:sldId id="339" r:id="rId84"/>
    <p:sldId id="340" r:id="rId85"/>
    <p:sldId id="341" r:id="rId86"/>
    <p:sldId id="343" r:id="rId87"/>
    <p:sldId id="344" r:id="rId88"/>
    <p:sldId id="345" r:id="rId89"/>
    <p:sldId id="346" r:id="rId90"/>
    <p:sldId id="347" r:id="rId91"/>
    <p:sldId id="432" r:id="rId92"/>
    <p:sldId id="433" r:id="rId93"/>
    <p:sldId id="434" r:id="rId94"/>
    <p:sldId id="451" r:id="rId95"/>
    <p:sldId id="452" r:id="rId96"/>
    <p:sldId id="348" r:id="rId97"/>
    <p:sldId id="349" r:id="rId98"/>
    <p:sldId id="350" r:id="rId99"/>
    <p:sldId id="351" r:id="rId100"/>
    <p:sldId id="352" r:id="rId101"/>
    <p:sldId id="354" r:id="rId102"/>
    <p:sldId id="355" r:id="rId103"/>
    <p:sldId id="356" r:id="rId104"/>
    <p:sldId id="357" r:id="rId105"/>
    <p:sldId id="358" r:id="rId106"/>
    <p:sldId id="381" r:id="rId107"/>
    <p:sldId id="359" r:id="rId108"/>
    <p:sldId id="360" r:id="rId109"/>
    <p:sldId id="361" r:id="rId110"/>
    <p:sldId id="362" r:id="rId111"/>
    <p:sldId id="380" r:id="rId112"/>
    <p:sldId id="363" r:id="rId113"/>
    <p:sldId id="379" r:id="rId114"/>
    <p:sldId id="364" r:id="rId115"/>
    <p:sldId id="365" r:id="rId116"/>
    <p:sldId id="366" r:id="rId117"/>
    <p:sldId id="367" r:id="rId118"/>
    <p:sldId id="368" r:id="rId119"/>
    <p:sldId id="435" r:id="rId120"/>
    <p:sldId id="436" r:id="rId121"/>
    <p:sldId id="437" r:id="rId122"/>
    <p:sldId id="438" r:id="rId1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FFCC66"/>
    <a:srgbClr val="FF66FF"/>
    <a:srgbClr val="FF6FC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79" autoAdjust="0"/>
  </p:normalViewPr>
  <p:slideViewPr>
    <p:cSldViewPr snapToGrid="0" snapToObjects="1">
      <p:cViewPr varScale="1">
        <p:scale>
          <a:sx n="91" d="100"/>
          <a:sy n="91" d="100"/>
        </p:scale>
        <p:origin x="-9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37" Type="http://schemas.openxmlformats.org/officeDocument/2006/relationships/slide" Target="slides/slide36.xml" /><Relationship Id="rId53" Type="http://schemas.openxmlformats.org/officeDocument/2006/relationships/slide" Target="slides/slide52.xml" /><Relationship Id="rId58" Type="http://schemas.openxmlformats.org/officeDocument/2006/relationships/slide" Target="slides/slide57.xml" /><Relationship Id="rId74" Type="http://schemas.openxmlformats.org/officeDocument/2006/relationships/slide" Target="slides/slide73.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28" Type="http://schemas.openxmlformats.org/officeDocument/2006/relationships/theme" Target="theme/theme1.xml" /><Relationship Id="rId5" Type="http://schemas.openxmlformats.org/officeDocument/2006/relationships/slide" Target="slides/slide4.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13" Type="http://schemas.openxmlformats.org/officeDocument/2006/relationships/slide" Target="slides/slide112.xml" /><Relationship Id="rId118" Type="http://schemas.openxmlformats.org/officeDocument/2006/relationships/slide" Target="slides/slide117.xml" /><Relationship Id="rId126"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slide" Target="slides/slide107.xml" /><Relationship Id="rId116" Type="http://schemas.openxmlformats.org/officeDocument/2006/relationships/slide" Target="slides/slide115.xml" /><Relationship Id="rId124" Type="http://schemas.openxmlformats.org/officeDocument/2006/relationships/notesMaster" Target="notesMasters/notesMaster1.xml" /><Relationship Id="rId129" Type="http://schemas.openxmlformats.org/officeDocument/2006/relationships/tableStyles" Target="tableStyle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slide" Target="slides/slide110.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14" Type="http://schemas.openxmlformats.org/officeDocument/2006/relationships/slide" Target="slides/slide113.xml" /><Relationship Id="rId119" Type="http://schemas.openxmlformats.org/officeDocument/2006/relationships/slide" Target="slides/slide118.xml" /><Relationship Id="rId127" Type="http://schemas.openxmlformats.org/officeDocument/2006/relationships/viewProps" Target="viewProps.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handoutMaster" Target="handoutMasters/handoutMaster1.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 Id="rId61" Type="http://schemas.openxmlformats.org/officeDocument/2006/relationships/slide" Target="slides/slide60.xml" /><Relationship Id="rId82" Type="http://schemas.openxmlformats.org/officeDocument/2006/relationships/slide" Target="slides/slide8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B931A23-1749-4612-B458-F3D1DBAB8C26}" type="datetimeFigureOut">
              <a:rPr lang="en-US" smtClean="0"/>
              <a:pPr/>
              <a:t>11/3/2022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6DB675E-5624-41F3-AA8B-FB7CA71761F6}" type="slidenum">
              <a:rPr lang="en-US" smtClean="0"/>
              <a:pPr/>
              <a:t>‹#›</a:t>
            </a:fld>
            <a:endParaRPr lang="en-US"/>
          </a:p>
        </p:txBody>
      </p:sp>
    </p:spTree>
    <p:extLst>
      <p:ext uri="{BB962C8B-B14F-4D97-AF65-F5344CB8AC3E}">
        <p14:creationId xmlns:p14="http://schemas.microsoft.com/office/powerpoint/2010/main" val="415198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6A03CB-B836-7A49-8B7F-719620D32467}" type="datetimeFigureOut">
              <a:rPr lang="en-US" smtClean="0"/>
              <a:pPr/>
              <a:t>11/3/2022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599E9A-2DB3-B14A-A6B6-BE7C3D6C6859}" type="slidenum">
              <a:rPr lang="en-US" smtClean="0"/>
              <a:pPr/>
              <a:t>‹#›</a:t>
            </a:fld>
            <a:endParaRPr lang="en-US"/>
          </a:p>
        </p:txBody>
      </p:sp>
    </p:spTree>
    <p:extLst>
      <p:ext uri="{BB962C8B-B14F-4D97-AF65-F5344CB8AC3E}">
        <p14:creationId xmlns:p14="http://schemas.microsoft.com/office/powerpoint/2010/main" val="29709798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 /><Relationship Id="rId1" Type="http://schemas.openxmlformats.org/officeDocument/2006/relationships/notesMaster" Target="../notesMasters/notesMaster1.xml" /></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 /><Relationship Id="rId1" Type="http://schemas.openxmlformats.org/officeDocument/2006/relationships/notesMaster" Target="../notesMasters/notesMaster1.xml" /></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 /><Relationship Id="rId1" Type="http://schemas.openxmlformats.org/officeDocument/2006/relationships/notesMaster" Target="../notesMasters/notesMaster1.xml" /></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 /><Relationship Id="rId1" Type="http://schemas.openxmlformats.org/officeDocument/2006/relationships/notesMaster" Target="../notesMasters/notesMaster1.xml" /></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 /><Relationship Id="rId1" Type="http://schemas.openxmlformats.org/officeDocument/2006/relationships/notesMaster" Target="../notesMasters/notesMaster1.xml" /></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 /><Relationship Id="rId1" Type="http://schemas.openxmlformats.org/officeDocument/2006/relationships/notesMaster" Target="../notesMasters/notesMaster1.xml" /></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4.xml" /><Relationship Id="rId1" Type="http://schemas.openxmlformats.org/officeDocument/2006/relationships/notesMaster" Target="../notesMasters/notesMaster1.xml" /></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5.xml" /><Relationship Id="rId1" Type="http://schemas.openxmlformats.org/officeDocument/2006/relationships/notesMaster" Target="../notesMasters/notesMaster1.xml" /></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6.xml" /><Relationship Id="rId1" Type="http://schemas.openxmlformats.org/officeDocument/2006/relationships/notesMaster" Target="../notesMasters/notesMaster1.xml" /></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7.xml" /><Relationship Id="rId1" Type="http://schemas.openxmlformats.org/officeDocument/2006/relationships/notesMaster" Target="../notesMasters/notesMaster1.xml" /></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61A1A7AE-E21A-C44D-BAE6-FBA0282B9A1C}" type="slidenum">
              <a:rPr lang="en-US" sz="1300"/>
              <a:pPr/>
              <a:t>3</a:t>
            </a:fld>
            <a:endParaRPr lang="en-US" sz="13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-These lectures will use a systematic approach to antimicrobial pharmacology, where we will focus on important aspects of all the drugs discussed.  Many times drugs will be very similar in particular characteristics, so a more efficient learning approach will be to learn the characteristics shared by these agents and then </a:t>
            </a:r>
            <a:r>
              <a:rPr lang="en-US" b="1">
                <a:latin typeface="Arial" charset="0"/>
                <a:ea typeface="ＭＳ Ｐゴシック" charset="0"/>
                <a:cs typeface="ＭＳ Ｐゴシック" charset="0"/>
              </a:rPr>
              <a:t>learn the exceptions and unique characteristics of each drug</a:t>
            </a:r>
            <a:r>
              <a:rPr lang="en-US">
                <a:latin typeface="Arial" charset="0"/>
                <a:ea typeface="ＭＳ Ｐゴシック" charset="0"/>
                <a:cs typeface="ＭＳ Ｐゴシック" charset="0"/>
              </a:rPr>
              <a:t>.   Key exceptions will be highlighted in </a:t>
            </a:r>
            <a:r>
              <a:rPr lang="en-US" b="1">
                <a:latin typeface="Arial" charset="0"/>
                <a:ea typeface="ＭＳ Ｐゴシック" charset="0"/>
                <a:cs typeface="ＭＳ Ｐゴシック" charset="0"/>
              </a:rPr>
              <a:t>bold</a:t>
            </a:r>
            <a:r>
              <a:rPr lang="en-US">
                <a:latin typeface="Arial" charset="0"/>
                <a:ea typeface="ＭＳ Ｐゴシック" charset="0"/>
                <a:cs typeface="ＭＳ Ｐゴシック" charset="0"/>
              </a:rPr>
              <a:t> and/or asterisked* to highlight an important comparison.</a:t>
            </a:r>
          </a:p>
          <a:p>
            <a:pPr eaLnBrk="1" hangingPunct="1"/>
            <a:r>
              <a:rPr lang="en-US">
                <a:latin typeface="Arial" charset="0"/>
                <a:ea typeface="ＭＳ Ｐゴシック" charset="0"/>
                <a:cs typeface="ＭＳ Ｐゴシック" charset="0"/>
              </a:rPr>
              <a:t>-Because some characteristics are very similar for all beta-lactams, we will address the Mechanism of Action, Drug Interactions, and Resistance up front for all the drugs before considering the characteristics of each drug (taking the M &amp; R out of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BSMARTE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Basics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are useful in understanding the context of each drug, but less important in clinical practice. Thus, the key ways in which beta-lactams will differ from each other are:</a:t>
            </a:r>
          </a:p>
          <a:p>
            <a:pPr eaLnBrk="1" hangingPunct="1"/>
            <a:r>
              <a:rPr lang="en-US">
                <a:latin typeface="Arial" charset="0"/>
                <a:ea typeface="ＭＳ Ｐゴシック" charset="0"/>
                <a:cs typeface="ＭＳ Ｐゴシック" charset="0"/>
              </a:rPr>
              <a:t>Spectrum of Activity</a:t>
            </a:r>
          </a:p>
          <a:p>
            <a:pPr eaLnBrk="1" hangingPunct="1"/>
            <a:r>
              <a:rPr lang="en-US">
                <a:latin typeface="Arial" charset="0"/>
                <a:ea typeface="ＭＳ Ｐゴシック" charset="0"/>
                <a:cs typeface="ＭＳ Ｐゴシック" charset="0"/>
              </a:rPr>
              <a:t>Absorption/Distribution/Metabolism/Excretion</a:t>
            </a:r>
          </a:p>
          <a:p>
            <a:pPr eaLnBrk="1" hangingPunct="1"/>
            <a:r>
              <a:rPr lang="en-US">
                <a:latin typeface="Arial" charset="0"/>
                <a:ea typeface="ＭＳ Ｐゴシック" charset="0"/>
                <a:cs typeface="ＭＳ Ｐゴシック" charset="0"/>
              </a:rPr>
              <a:t>Toxicity</a:t>
            </a:r>
          </a:p>
          <a:p>
            <a:pPr eaLnBrk="1" hangingPunct="1"/>
            <a:r>
              <a:rPr lang="en-US">
                <a:latin typeface="Arial" charset="0"/>
                <a:ea typeface="ＭＳ Ｐゴシック" charset="0"/>
                <a:cs typeface="ＭＳ Ｐゴシック" charset="0"/>
              </a:rPr>
              <a:t>-Evidence and Experience (what the drugs are used for clinically) is perhaps the most important thing to know about how the drugs are used in clinical practice, but we will focus on that in Therapeutics.  You</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ll get a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preview</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here, and the clinical uses for the most part make sense given the pharmacologic characteristics of the drugs. </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37616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ED04680E-EE71-F14D-BB1A-D9DC04868923}" type="slidenum">
              <a:rPr lang="en-US" sz="1300"/>
              <a:pPr/>
              <a:t>13</a:t>
            </a:fld>
            <a:endParaRPr lang="en-US" sz="1300" dirty="0"/>
          </a:p>
        </p:txBody>
      </p:sp>
      <p:sp>
        <p:nvSpPr>
          <p:cNvPr id="43010" name="Rectangle 2"/>
          <p:cNvSpPr>
            <a:spLocks noGrp="1" noRot="1" noChangeAspect="1" noChangeArrowheads="1" noTextEdit="1"/>
          </p:cNvSpPr>
          <p:nvPr>
            <p:ph type="sldImg"/>
          </p:nvPr>
        </p:nvSpPr>
        <p:spPr>
          <a:ln/>
        </p:spPr>
      </p:sp>
      <p:sp>
        <p:nvSpPr>
          <p:cNvPr id="43011"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ja-JP" altLang="en-US" b="1" u="sng">
                <a:latin typeface="Arial" charset="0"/>
                <a:ea typeface="ＭＳ Ｐゴシック" charset="0"/>
                <a:cs typeface="ＭＳ Ｐゴシック" charset="0"/>
              </a:rPr>
              <a:t>“</a:t>
            </a:r>
            <a:r>
              <a:rPr lang="en-US" altLang="ja-JP" b="1" u="sng" dirty="0">
                <a:latin typeface="Arial" charset="0"/>
                <a:ea typeface="ＭＳ Ｐゴシック" charset="0"/>
                <a:cs typeface="ＭＳ Ｐゴシック" charset="0"/>
              </a:rPr>
              <a:t>Natural </a:t>
            </a:r>
            <a:r>
              <a:rPr lang="en-US" altLang="ja-JP" b="1" u="sng" dirty="0" err="1">
                <a:latin typeface="Arial" charset="0"/>
                <a:ea typeface="ＭＳ Ｐゴシック" charset="0"/>
                <a:cs typeface="ＭＳ Ｐゴシック" charset="0"/>
              </a:rPr>
              <a:t>Penicillins</a:t>
            </a:r>
            <a:r>
              <a:rPr lang="ja-JP" altLang="en-US" b="1" u="sng">
                <a:latin typeface="Arial" charset="0"/>
                <a:ea typeface="ＭＳ Ｐゴシック" charset="0"/>
                <a:cs typeface="ＭＳ Ｐゴシック" charset="0"/>
              </a:rPr>
              <a:t>”</a:t>
            </a:r>
            <a:endParaRPr lang="en-US" altLang="ja-JP" dirty="0">
              <a:latin typeface="Arial" charset="0"/>
              <a:ea typeface="ＭＳ Ｐゴシック" charset="0"/>
              <a:cs typeface="ＭＳ Ｐゴシック" charset="0"/>
            </a:endParaRPr>
          </a:p>
          <a:p>
            <a:pPr>
              <a:spcBef>
                <a:spcPct val="0"/>
              </a:spcBef>
            </a:pPr>
            <a:r>
              <a:rPr lang="en-US" sz="1000" b="1" i="1" dirty="0">
                <a:latin typeface="Arial" charset="0"/>
                <a:ea typeface="ＭＳ Ｐゴシック" charset="0"/>
                <a:cs typeface="ＭＳ Ｐゴシック" charset="0"/>
              </a:rPr>
              <a:t>Penicillin G (generic, </a:t>
            </a:r>
            <a:r>
              <a:rPr lang="en-US" sz="1000" b="1" i="1" dirty="0" err="1">
                <a:latin typeface="Arial" charset="0"/>
                <a:ea typeface="ＭＳ Ｐゴシック" charset="0"/>
                <a:cs typeface="ＭＳ Ｐゴシック" charset="0"/>
              </a:rPr>
              <a:t>benzylpenicillin</a:t>
            </a:r>
            <a:r>
              <a:rPr lang="en-US" sz="1000" b="1" i="1" dirty="0">
                <a:latin typeface="Arial" charset="0"/>
                <a:ea typeface="ＭＳ Ｐゴシック" charset="0"/>
                <a:cs typeface="ＭＳ Ｐゴシック" charset="0"/>
              </a:rPr>
              <a:t>), penicillin V (generic, Pen-</a:t>
            </a:r>
            <a:r>
              <a:rPr lang="en-US" sz="1000" b="1" i="1" dirty="0" err="1">
                <a:latin typeface="Arial" charset="0"/>
                <a:ea typeface="ＭＳ Ｐゴシック" charset="0"/>
                <a:cs typeface="ＭＳ Ｐゴシック" charset="0"/>
              </a:rPr>
              <a:t>Vee</a:t>
            </a:r>
            <a:r>
              <a:rPr lang="en-US" sz="1000" b="1" i="1" dirty="0">
                <a:latin typeface="Arial" charset="0"/>
                <a:ea typeface="ＭＳ Ｐゴシック" charset="0"/>
                <a:cs typeface="ＭＳ Ｐゴシック" charset="0"/>
              </a:rPr>
              <a:t> K, </a:t>
            </a:r>
            <a:r>
              <a:rPr lang="en-US" sz="1000" b="1" i="1" dirty="0" err="1">
                <a:latin typeface="Arial" charset="0"/>
                <a:ea typeface="ＭＳ Ｐゴシック" charset="0"/>
                <a:cs typeface="ＭＳ Ｐゴシック" charset="0"/>
              </a:rPr>
              <a:t>Veetids</a:t>
            </a:r>
            <a:r>
              <a:rPr lang="en-US" sz="1000" b="1" i="1" dirty="0">
                <a:latin typeface="Arial" charset="0"/>
                <a:ea typeface="ＭＳ Ｐゴシック" charset="0"/>
                <a:cs typeface="ＭＳ Ｐゴシック" charset="0"/>
              </a:rPr>
              <a:t>), penicillin G procaine (</a:t>
            </a:r>
            <a:r>
              <a:rPr lang="en-US" sz="1000" b="1" i="1" dirty="0" err="1">
                <a:latin typeface="Arial" charset="0"/>
                <a:ea typeface="ＭＳ Ｐゴシック" charset="0"/>
                <a:cs typeface="ＭＳ Ｐゴシック" charset="0"/>
              </a:rPr>
              <a:t>Wycillin</a:t>
            </a:r>
            <a:r>
              <a:rPr lang="en-US" sz="1000" b="1" i="1" dirty="0">
                <a:latin typeface="Arial" charset="0"/>
                <a:ea typeface="ＭＳ Ｐゴシック" charset="0"/>
                <a:cs typeface="ＭＳ Ｐゴシック" charset="0"/>
              </a:rPr>
              <a:t>) , penicillin G </a:t>
            </a:r>
            <a:r>
              <a:rPr lang="en-US" sz="1000" b="1" i="1" dirty="0" err="1">
                <a:latin typeface="Arial" charset="0"/>
                <a:ea typeface="ＭＳ Ｐゴシック" charset="0"/>
                <a:cs typeface="ＭＳ Ｐゴシック" charset="0"/>
              </a:rPr>
              <a:t>benzathine</a:t>
            </a:r>
            <a:r>
              <a:rPr lang="en-US" sz="1000" b="1" i="1" dirty="0">
                <a:latin typeface="Arial" charset="0"/>
                <a:ea typeface="ＭＳ Ｐゴシック" charset="0"/>
                <a:cs typeface="ＭＳ Ｐゴシック" charset="0"/>
              </a:rPr>
              <a:t> (</a:t>
            </a:r>
            <a:r>
              <a:rPr lang="en-US" sz="1000" b="1" i="1" dirty="0" err="1">
                <a:latin typeface="Arial" charset="0"/>
                <a:ea typeface="ＭＳ Ｐゴシック" charset="0"/>
                <a:cs typeface="ＭＳ Ｐゴシック" charset="0"/>
              </a:rPr>
              <a:t>Bicillin</a:t>
            </a:r>
            <a:r>
              <a:rPr lang="en-US" sz="1000" b="1" i="1" dirty="0">
                <a:latin typeface="Arial" charset="0"/>
                <a:ea typeface="ＭＳ Ｐゴシック" charset="0"/>
                <a:cs typeface="ＭＳ Ｐゴシック" charset="0"/>
              </a:rPr>
              <a:t> L-A), penicillin G procaine + </a:t>
            </a:r>
            <a:r>
              <a:rPr lang="en-US" sz="1000" b="1" i="1" dirty="0" err="1">
                <a:latin typeface="Arial" charset="0"/>
                <a:ea typeface="ＭＳ Ｐゴシック" charset="0"/>
                <a:cs typeface="ＭＳ Ｐゴシック" charset="0"/>
              </a:rPr>
              <a:t>benzathine</a:t>
            </a:r>
            <a:r>
              <a:rPr lang="en-US" sz="1000" b="1" i="1" dirty="0">
                <a:latin typeface="Arial" charset="0"/>
                <a:ea typeface="ＭＳ Ｐゴシック" charset="0"/>
                <a:cs typeface="ＭＳ Ｐゴシック" charset="0"/>
              </a:rPr>
              <a:t> (</a:t>
            </a:r>
            <a:r>
              <a:rPr lang="en-US" sz="1000" b="1" i="1" dirty="0" err="1">
                <a:latin typeface="Arial" charset="0"/>
                <a:ea typeface="ＭＳ Ｐゴシック" charset="0"/>
                <a:cs typeface="ＭＳ Ｐゴシック" charset="0"/>
              </a:rPr>
              <a:t>Bicillin</a:t>
            </a:r>
            <a:r>
              <a:rPr lang="en-US" sz="1000" b="1" i="1" dirty="0">
                <a:latin typeface="Arial" charset="0"/>
                <a:ea typeface="ＭＳ Ｐゴシック" charset="0"/>
                <a:cs typeface="ＭＳ Ｐゴシック" charset="0"/>
              </a:rPr>
              <a:t> C-R)</a:t>
            </a:r>
            <a:endParaRPr lang="en-US" sz="1000" dirty="0">
              <a:latin typeface="Arial" charset="0"/>
              <a:ea typeface="ＭＳ Ｐゴシック" charset="0"/>
              <a:cs typeface="ＭＳ Ｐゴシック" charset="0"/>
            </a:endParaRPr>
          </a:p>
          <a:p>
            <a:pPr>
              <a:spcBef>
                <a:spcPct val="0"/>
              </a:spcBef>
            </a:pPr>
            <a:r>
              <a:rPr lang="en-US" b="1" u="sng" dirty="0">
                <a:latin typeface="Arial" charset="0"/>
                <a:ea typeface="ＭＳ Ｐゴシック" charset="0"/>
                <a:cs typeface="ＭＳ Ｐゴシック" charset="0"/>
              </a:rPr>
              <a:t>Basics</a:t>
            </a:r>
            <a:endParaRPr lang="en-US" dirty="0">
              <a:latin typeface="Arial" charset="0"/>
              <a:ea typeface="ＭＳ Ｐゴシック" charset="0"/>
              <a:cs typeface="ＭＳ Ｐゴシック" charset="0"/>
            </a:endParaRPr>
          </a:p>
          <a:p>
            <a:pPr>
              <a:spcBef>
                <a:spcPct val="0"/>
              </a:spcBef>
            </a:pPr>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Penicillins</a:t>
            </a:r>
            <a:r>
              <a:rPr lang="en-US" dirty="0">
                <a:latin typeface="Arial" charset="0"/>
                <a:ea typeface="ＭＳ Ｐゴシック" charset="0"/>
                <a:cs typeface="ＭＳ Ｐゴシック" charset="0"/>
              </a:rPr>
              <a:t> are derivatives of natural products from the </a:t>
            </a:r>
            <a:r>
              <a:rPr lang="en-US" i="1" dirty="0" err="1">
                <a:latin typeface="Arial" charset="0"/>
                <a:ea typeface="ＭＳ Ｐゴシック" charset="0"/>
                <a:cs typeface="ＭＳ Ｐゴシック" charset="0"/>
              </a:rPr>
              <a:t>Penicillium</a:t>
            </a:r>
            <a:r>
              <a:rPr lang="en-US" dirty="0">
                <a:latin typeface="Arial" charset="0"/>
                <a:ea typeface="ＭＳ Ｐゴシック" charset="0"/>
                <a:cs typeface="ＭＳ Ｐゴシック" charset="0"/>
              </a:rPr>
              <a:t> genus of molds.  After their serendipitous discovery in 1929, it took until 1941 for sufficient quantities of the drug to be produced for routine clinical use, and until 1949 until the drug was mass-produced.  Today, penicillin (PCN) G for injection and PCN V oral are most commonly used, either as sodium or potassium salts for immediate release or as less soluble salts for sustained action.</a:t>
            </a:r>
          </a:p>
          <a:p>
            <a:pPr>
              <a:spcBef>
                <a:spcPct val="0"/>
              </a:spcBef>
            </a:pPr>
            <a:r>
              <a:rPr lang="en-US" b="1" u="sng" dirty="0">
                <a:latin typeface="Arial" charset="0"/>
                <a:ea typeface="ＭＳ Ｐゴシック" charset="0"/>
                <a:cs typeface="ＭＳ Ｐゴシック" charset="0"/>
              </a:rPr>
              <a:t>Spectrum</a:t>
            </a:r>
            <a:endParaRPr lang="en-US" dirty="0">
              <a:latin typeface="Arial" charset="0"/>
              <a:ea typeface="ＭＳ Ｐゴシック" charset="0"/>
              <a:cs typeface="ＭＳ Ｐゴシック" charset="0"/>
            </a:endParaRPr>
          </a:p>
          <a:p>
            <a:pPr>
              <a:spcBef>
                <a:spcPct val="0"/>
              </a:spcBef>
            </a:pPr>
            <a:r>
              <a:rPr lang="en-US" dirty="0">
                <a:latin typeface="Arial" charset="0"/>
                <a:ea typeface="ＭＳ Ｐゴシック" charset="0"/>
                <a:cs typeface="ＭＳ Ｐゴシック" charset="0"/>
              </a:rPr>
              <a:t>-Penicillin</a:t>
            </a:r>
            <a:r>
              <a:rPr lang="ja-JP" altLang="en-US">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natural mostly Gram-positive spectrum of activity has been limited by increasing resistance.  Currently, PCN has excellent activity against </a:t>
            </a:r>
            <a:r>
              <a:rPr lang="en-US" altLang="ja-JP" i="1" dirty="0">
                <a:latin typeface="Arial" charset="0"/>
                <a:ea typeface="ＭＳ Ｐゴシック" charset="0"/>
                <a:cs typeface="ＭＳ Ｐゴシック" charset="0"/>
              </a:rPr>
              <a:t>Streptococcus</a:t>
            </a:r>
            <a:r>
              <a:rPr lang="en-US" altLang="ja-JP" dirty="0">
                <a:latin typeface="Arial" charset="0"/>
                <a:ea typeface="ＭＳ Ｐゴシック" charset="0"/>
                <a:cs typeface="ＭＳ Ｐゴシック" charset="0"/>
              </a:rPr>
              <a:t> </a:t>
            </a:r>
            <a:r>
              <a:rPr lang="en-US" altLang="ja-JP" i="1" dirty="0" err="1">
                <a:latin typeface="Arial" charset="0"/>
                <a:ea typeface="ＭＳ Ｐゴシック" charset="0"/>
                <a:cs typeface="ＭＳ Ｐゴシック" charset="0"/>
              </a:rPr>
              <a:t>pyogenes</a:t>
            </a:r>
            <a:r>
              <a:rPr lang="en-US" altLang="ja-JP" dirty="0">
                <a:latin typeface="Arial" charset="0"/>
                <a:ea typeface="ＭＳ Ｐゴシック" charset="0"/>
                <a:cs typeface="ＭＳ Ｐゴシック" charset="0"/>
              </a:rPr>
              <a:t>, </a:t>
            </a:r>
            <a:r>
              <a:rPr lang="en-US" altLang="ja-JP" i="1" dirty="0" err="1">
                <a:latin typeface="Arial" charset="0"/>
                <a:ea typeface="ＭＳ Ｐゴシック" charset="0"/>
                <a:cs typeface="ＭＳ Ｐゴシック" charset="0"/>
              </a:rPr>
              <a:t>Treponema</a:t>
            </a:r>
            <a:r>
              <a:rPr lang="en-US" altLang="ja-JP" i="1" dirty="0">
                <a:latin typeface="Arial" charset="0"/>
                <a:ea typeface="ＭＳ Ｐゴシック" charset="0"/>
                <a:cs typeface="ＭＳ Ｐゴシック" charset="0"/>
              </a:rPr>
              <a:t> </a:t>
            </a:r>
            <a:r>
              <a:rPr lang="en-US" altLang="ja-JP" i="1" dirty="0" err="1">
                <a:latin typeface="Arial" charset="0"/>
                <a:ea typeface="ＭＳ Ｐゴシック" charset="0"/>
                <a:cs typeface="ＭＳ Ｐゴシック" charset="0"/>
              </a:rPr>
              <a:t>pallidum</a:t>
            </a:r>
            <a:r>
              <a:rPr lang="en-US" altLang="ja-JP" dirty="0">
                <a:latin typeface="Arial" charset="0"/>
                <a:ea typeface="ＭＳ Ｐゴシック" charset="0"/>
                <a:cs typeface="ＭＳ Ｐゴシック" charset="0"/>
              </a:rPr>
              <a:t> (agent of syphilis), </a:t>
            </a:r>
            <a:r>
              <a:rPr lang="en-US" altLang="ja-JP" i="1" dirty="0" err="1">
                <a:latin typeface="Arial" charset="0"/>
                <a:ea typeface="ＭＳ Ｐゴシック" charset="0"/>
                <a:cs typeface="ＭＳ Ｐゴシック" charset="0"/>
              </a:rPr>
              <a:t>Listeria</a:t>
            </a:r>
            <a:r>
              <a:rPr lang="en-US" altLang="ja-JP" dirty="0">
                <a:latin typeface="Arial" charset="0"/>
                <a:ea typeface="ＭＳ Ｐゴシック" charset="0"/>
                <a:cs typeface="ＭＳ Ｐゴシック" charset="0"/>
              </a:rPr>
              <a:t>, and </a:t>
            </a:r>
            <a:r>
              <a:rPr lang="en-US" altLang="ja-JP" dirty="0" err="1">
                <a:latin typeface="Arial" charset="0"/>
                <a:ea typeface="ＭＳ Ｐゴシック" charset="0"/>
                <a:cs typeface="ＭＳ Ｐゴシック" charset="0"/>
              </a:rPr>
              <a:t>Neisseria</a:t>
            </a:r>
            <a:r>
              <a:rPr lang="en-US" altLang="ja-JP" dirty="0">
                <a:latin typeface="Arial" charset="0"/>
                <a:ea typeface="ＭＳ Ｐゴシック" charset="0"/>
                <a:cs typeface="ＭＳ Ｐゴシック" charset="0"/>
              </a:rPr>
              <a:t> </a:t>
            </a:r>
            <a:r>
              <a:rPr lang="en-US" altLang="ja-JP" i="1" dirty="0" err="1">
                <a:latin typeface="Arial" charset="0"/>
                <a:ea typeface="ＭＳ Ｐゴシック" charset="0"/>
                <a:cs typeface="ＭＳ Ｐゴシック" charset="0"/>
              </a:rPr>
              <a:t>meningitidis</a:t>
            </a:r>
            <a:r>
              <a:rPr lang="en-US" altLang="ja-JP" dirty="0">
                <a:latin typeface="Arial" charset="0"/>
                <a:ea typeface="ＭＳ Ｐゴシック" charset="0"/>
                <a:cs typeface="ＭＳ Ｐゴシック" charset="0"/>
              </a:rPr>
              <a:t>.  It has mostly good but variable activity against </a:t>
            </a:r>
            <a:r>
              <a:rPr lang="en-US" altLang="ja-JP" i="1" dirty="0">
                <a:latin typeface="Arial" charset="0"/>
                <a:ea typeface="ＭＳ Ｐゴシック" charset="0"/>
                <a:cs typeface="ＭＳ Ｐゴシック" charset="0"/>
              </a:rPr>
              <a:t>Strep</a:t>
            </a:r>
            <a:r>
              <a:rPr lang="en-US" altLang="ja-JP" dirty="0">
                <a:latin typeface="Arial" charset="0"/>
                <a:ea typeface="ＭＳ Ｐゴシック" charset="0"/>
                <a:cs typeface="ＭＳ Ｐゴシック" charset="0"/>
              </a:rPr>
              <a:t> </a:t>
            </a:r>
            <a:r>
              <a:rPr lang="en-US" altLang="ja-JP" i="1" dirty="0" err="1">
                <a:latin typeface="Arial" charset="0"/>
                <a:ea typeface="ＭＳ Ｐゴシック" charset="0"/>
                <a:cs typeface="ＭＳ Ｐゴシック" charset="0"/>
              </a:rPr>
              <a:t>pneumoniae</a:t>
            </a:r>
            <a:r>
              <a:rPr lang="en-US" altLang="ja-JP" dirty="0">
                <a:latin typeface="Arial" charset="0"/>
                <a:ea typeface="ＭＳ Ｐゴシック" charset="0"/>
                <a:cs typeface="ＭＳ Ｐゴシック" charset="0"/>
              </a:rPr>
              <a:t>, the </a:t>
            </a:r>
            <a:r>
              <a:rPr lang="en-US" altLang="ja-JP" dirty="0" err="1">
                <a:latin typeface="Arial" charset="0"/>
                <a:ea typeface="ＭＳ Ｐゴシック" charset="0"/>
                <a:cs typeface="ＭＳ Ｐゴシック" charset="0"/>
              </a:rPr>
              <a:t>viridans</a:t>
            </a:r>
            <a:r>
              <a:rPr lang="en-US" altLang="ja-JP" dirty="0">
                <a:latin typeface="Arial" charset="0"/>
                <a:ea typeface="ＭＳ Ｐゴシック" charset="0"/>
                <a:cs typeface="ＭＳ Ｐゴシック" charset="0"/>
              </a:rPr>
              <a:t> group of streptococci, and </a:t>
            </a:r>
            <a:r>
              <a:rPr lang="en-US" altLang="ja-JP" i="1" dirty="0" err="1">
                <a:latin typeface="Arial" charset="0"/>
                <a:ea typeface="ＭＳ Ｐゴシック" charset="0"/>
                <a:cs typeface="ＭＳ Ｐゴシック" charset="0"/>
              </a:rPr>
              <a:t>Enterococcus</a:t>
            </a:r>
            <a:r>
              <a:rPr lang="en-US" altLang="ja-JP" dirty="0">
                <a:latin typeface="Arial" charset="0"/>
                <a:ea typeface="ＭＳ Ｐゴシック" charset="0"/>
                <a:cs typeface="ＭＳ Ｐゴシック" charset="0"/>
              </a:rPr>
              <a:t> </a:t>
            </a:r>
            <a:r>
              <a:rPr lang="en-US" altLang="ja-JP" dirty="0" err="1">
                <a:latin typeface="Arial" charset="0"/>
                <a:ea typeface="ＭＳ Ｐゴシック" charset="0"/>
                <a:cs typeface="ＭＳ Ｐゴシック" charset="0"/>
              </a:rPr>
              <a:t>faecalis</a:t>
            </a:r>
            <a:r>
              <a:rPr lang="en-US" altLang="ja-JP" dirty="0">
                <a:latin typeface="Arial" charset="0"/>
                <a:ea typeface="ＭＳ Ｐゴシック" charset="0"/>
                <a:cs typeface="ＭＳ Ｐゴシック" charset="0"/>
              </a:rPr>
              <a:t>.  Susceptible isolates of </a:t>
            </a:r>
            <a:r>
              <a:rPr lang="en-US" altLang="ja-JP" i="1" dirty="0">
                <a:latin typeface="Arial" charset="0"/>
                <a:ea typeface="ＭＳ Ｐゴシック" charset="0"/>
                <a:cs typeface="ＭＳ Ｐゴシック" charset="0"/>
              </a:rPr>
              <a:t>Staphylococcus</a:t>
            </a:r>
            <a:r>
              <a:rPr lang="en-US" altLang="ja-JP" dirty="0">
                <a:latin typeface="Arial" charset="0"/>
                <a:ea typeface="ＭＳ Ｐゴシック" charset="0"/>
                <a:cs typeface="ＭＳ Ｐゴシック" charset="0"/>
              </a:rPr>
              <a:t> </a:t>
            </a:r>
            <a:r>
              <a:rPr lang="en-US" altLang="ja-JP" dirty="0" err="1">
                <a:latin typeface="Arial" charset="0"/>
                <a:ea typeface="ＭＳ Ｐゴシック" charset="0"/>
                <a:cs typeface="ＭＳ Ｐゴシック" charset="0"/>
              </a:rPr>
              <a:t>aureus</a:t>
            </a:r>
            <a:r>
              <a:rPr lang="en-US" altLang="ja-JP" dirty="0">
                <a:latin typeface="Arial" charset="0"/>
                <a:ea typeface="ＭＳ Ｐゴシック" charset="0"/>
                <a:cs typeface="ＭＳ Ｐゴシック" charset="0"/>
              </a:rPr>
              <a:t> are uncommon (~10%), although PCN is a good choice if susceptibility is confirmed.  Increasing resistance has made PCN clinically not useful for infections due to </a:t>
            </a:r>
            <a:r>
              <a:rPr lang="en-US" altLang="ja-JP" i="1" dirty="0">
                <a:latin typeface="Arial" charset="0"/>
                <a:ea typeface="ＭＳ Ｐゴシック" charset="0"/>
                <a:cs typeface="ＭＳ Ｐゴシック" charset="0"/>
              </a:rPr>
              <a:t>N. </a:t>
            </a:r>
            <a:r>
              <a:rPr lang="en-US" altLang="ja-JP" i="1" dirty="0" err="1">
                <a:latin typeface="Arial" charset="0"/>
                <a:ea typeface="ＭＳ Ｐゴシック" charset="0"/>
                <a:cs typeface="ＭＳ Ｐゴシック" charset="0"/>
              </a:rPr>
              <a:t>gonorrheae</a:t>
            </a:r>
            <a:r>
              <a:rPr lang="en-US" altLang="ja-JP" dirty="0">
                <a:latin typeface="Arial" charset="0"/>
                <a:ea typeface="ＭＳ Ｐゴシック" charset="0"/>
                <a:cs typeface="ＭＳ Ｐゴシック" charset="0"/>
              </a:rPr>
              <a:t>.  PCN intrinsically lacks activity against </a:t>
            </a:r>
            <a:r>
              <a:rPr lang="en-US" altLang="ja-JP" dirty="0" err="1">
                <a:latin typeface="Arial" charset="0"/>
                <a:ea typeface="ＭＳ Ｐゴシック" charset="0"/>
                <a:cs typeface="ＭＳ Ｐゴシック" charset="0"/>
              </a:rPr>
              <a:t>methicillin</a:t>
            </a:r>
            <a:r>
              <a:rPr lang="en-US" altLang="ja-JP" dirty="0">
                <a:latin typeface="Arial" charset="0"/>
                <a:ea typeface="ＭＳ Ｐゴシック" charset="0"/>
                <a:cs typeface="ＭＳ Ｐゴシック" charset="0"/>
              </a:rPr>
              <a:t>-resistant </a:t>
            </a:r>
            <a:r>
              <a:rPr lang="en-US" altLang="ja-JP" i="1" dirty="0">
                <a:latin typeface="Arial" charset="0"/>
                <a:ea typeface="ＭＳ Ｐゴシック" charset="0"/>
                <a:cs typeface="ＭＳ Ｐゴシック" charset="0"/>
              </a:rPr>
              <a:t>S. </a:t>
            </a:r>
            <a:r>
              <a:rPr lang="en-US" altLang="ja-JP" i="1" dirty="0" err="1">
                <a:latin typeface="Arial" charset="0"/>
                <a:ea typeface="ＭＳ Ｐゴシック" charset="0"/>
                <a:cs typeface="ＭＳ Ｐゴシック" charset="0"/>
              </a:rPr>
              <a:t>aureus</a:t>
            </a:r>
            <a:r>
              <a:rPr lang="en-US" altLang="ja-JP" dirty="0">
                <a:latin typeface="Arial" charset="0"/>
                <a:ea typeface="ＭＳ Ｐゴシック" charset="0"/>
                <a:cs typeface="ＭＳ Ｐゴシック" charset="0"/>
              </a:rPr>
              <a:t>, aerobic (e.g. </a:t>
            </a:r>
            <a:r>
              <a:rPr lang="en-US" altLang="ja-JP" i="1" dirty="0">
                <a:latin typeface="Arial" charset="0"/>
                <a:ea typeface="ＭＳ Ｐゴシック" charset="0"/>
                <a:cs typeface="ＭＳ Ｐゴシック" charset="0"/>
              </a:rPr>
              <a:t>E. coli</a:t>
            </a:r>
            <a:r>
              <a:rPr lang="en-US" altLang="ja-JP" dirty="0">
                <a:latin typeface="Arial" charset="0"/>
                <a:ea typeface="ＭＳ Ｐゴシック" charset="0"/>
                <a:cs typeface="ＭＳ Ｐゴシック" charset="0"/>
              </a:rPr>
              <a:t>) and anaerobic (e.g. </a:t>
            </a:r>
            <a:r>
              <a:rPr lang="en-US" altLang="ja-JP" dirty="0" err="1">
                <a:latin typeface="Arial" charset="0"/>
                <a:ea typeface="ＭＳ Ｐゴシック" charset="0"/>
                <a:cs typeface="ＭＳ Ｐゴシック" charset="0"/>
              </a:rPr>
              <a:t>Bacteroides</a:t>
            </a:r>
            <a:r>
              <a:rPr lang="en-US" altLang="ja-JP" dirty="0">
                <a:latin typeface="Arial" charset="0"/>
                <a:ea typeface="ＭＳ Ｐゴシック" charset="0"/>
                <a:cs typeface="ＭＳ Ｐゴシック" charset="0"/>
              </a:rPr>
              <a:t> </a:t>
            </a:r>
            <a:r>
              <a:rPr lang="en-US" altLang="ja-JP" dirty="0" err="1">
                <a:latin typeface="Arial" charset="0"/>
                <a:ea typeface="ＭＳ Ｐゴシック" charset="0"/>
                <a:cs typeface="ＭＳ Ｐゴシック" charset="0"/>
              </a:rPr>
              <a:t>fragilis</a:t>
            </a:r>
            <a:r>
              <a:rPr lang="en-US" altLang="ja-JP" dirty="0">
                <a:latin typeface="Arial" charset="0"/>
                <a:ea typeface="ＭＳ Ｐゴシック" charset="0"/>
                <a:cs typeface="ＭＳ Ｐゴシック" charset="0"/>
              </a:rPr>
              <a:t>) Gram-negative rods, and the </a:t>
            </a:r>
            <a:r>
              <a:rPr lang="ja-JP" altLang="en-US">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atypical</a:t>
            </a:r>
            <a:r>
              <a:rPr lang="ja-JP" altLang="en-US">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bacterial respiratory pathogens (</a:t>
            </a:r>
            <a:r>
              <a:rPr lang="en-US" altLang="ja-JP" i="1" dirty="0" err="1">
                <a:latin typeface="Arial" charset="0"/>
                <a:ea typeface="ＭＳ Ｐゴシック" charset="0"/>
                <a:cs typeface="ＭＳ Ｐゴシック" charset="0"/>
              </a:rPr>
              <a:t>Chlamydophilia</a:t>
            </a:r>
            <a:r>
              <a:rPr lang="en-US" altLang="ja-JP" i="1" dirty="0">
                <a:latin typeface="Arial" charset="0"/>
                <a:ea typeface="ＭＳ Ｐゴシック" charset="0"/>
                <a:cs typeface="ＭＳ Ｐゴシック" charset="0"/>
              </a:rPr>
              <a:t> </a:t>
            </a:r>
            <a:r>
              <a:rPr lang="en-US" altLang="ja-JP" i="1" dirty="0" err="1">
                <a:latin typeface="Arial" charset="0"/>
                <a:ea typeface="ＭＳ Ｐゴシック" charset="0"/>
                <a:cs typeface="ＭＳ Ｐゴシック" charset="0"/>
              </a:rPr>
              <a:t>pneumoniae</a:t>
            </a:r>
            <a:r>
              <a:rPr lang="en-US" altLang="ja-JP" i="1" dirty="0">
                <a:latin typeface="Arial" charset="0"/>
                <a:ea typeface="ＭＳ Ｐゴシック" charset="0"/>
                <a:cs typeface="ＭＳ Ｐゴシック" charset="0"/>
              </a:rPr>
              <a:t>, </a:t>
            </a:r>
            <a:r>
              <a:rPr lang="en-US" altLang="ja-JP" i="1" dirty="0" err="1">
                <a:latin typeface="Arial" charset="0"/>
                <a:ea typeface="ＭＳ Ｐゴシック" charset="0"/>
                <a:cs typeface="ＭＳ Ｐゴシック" charset="0"/>
              </a:rPr>
              <a:t>Mycoplasma</a:t>
            </a:r>
            <a:r>
              <a:rPr lang="en-US" altLang="ja-JP" i="1" dirty="0">
                <a:latin typeface="Arial" charset="0"/>
                <a:ea typeface="ＭＳ Ｐゴシック" charset="0"/>
                <a:cs typeface="ＭＳ Ｐゴシック" charset="0"/>
              </a:rPr>
              <a:t> </a:t>
            </a:r>
            <a:r>
              <a:rPr lang="en-US" altLang="ja-JP" i="1" dirty="0" err="1">
                <a:latin typeface="Arial" charset="0"/>
                <a:ea typeface="ＭＳ Ｐゴシック" charset="0"/>
                <a:cs typeface="ＭＳ Ｐゴシック" charset="0"/>
              </a:rPr>
              <a:t>pneumoniae</a:t>
            </a:r>
            <a:r>
              <a:rPr lang="en-US" altLang="ja-JP" i="1" dirty="0">
                <a:latin typeface="Arial" charset="0"/>
                <a:ea typeface="ＭＳ Ｐゴシック" charset="0"/>
                <a:cs typeface="ＭＳ Ｐゴシック" charset="0"/>
              </a:rPr>
              <a:t>, </a:t>
            </a:r>
            <a:r>
              <a:rPr lang="en-US" altLang="ja-JP" i="1" dirty="0" err="1">
                <a:latin typeface="Arial" charset="0"/>
                <a:ea typeface="ＭＳ Ｐゴシック" charset="0"/>
                <a:cs typeface="ＭＳ Ｐゴシック" charset="0"/>
              </a:rPr>
              <a:t>Legionella</a:t>
            </a:r>
            <a:r>
              <a:rPr lang="en-US" altLang="ja-JP" i="1" dirty="0">
                <a:latin typeface="Arial" charset="0"/>
                <a:ea typeface="ＭＳ Ｐゴシック" charset="0"/>
                <a:cs typeface="ＭＳ Ｐゴシック" charset="0"/>
              </a:rPr>
              <a:t> </a:t>
            </a:r>
            <a:r>
              <a:rPr lang="en-US" altLang="ja-JP" i="1" dirty="0" err="1">
                <a:latin typeface="Arial" charset="0"/>
                <a:ea typeface="ＭＳ Ｐゴシック" charset="0"/>
                <a:cs typeface="ＭＳ Ｐゴシック" charset="0"/>
              </a:rPr>
              <a:t>pneumophilia</a:t>
            </a:r>
            <a:r>
              <a:rPr lang="en-US" altLang="ja-JP" dirty="0">
                <a:latin typeface="Arial" charset="0"/>
                <a:ea typeface="ＭＳ Ｐゴシック" charset="0"/>
                <a:cs typeface="ＭＳ Ｐゴシック" charset="0"/>
              </a:rPr>
              <a:t>).  </a:t>
            </a:r>
          </a:p>
          <a:p>
            <a:pPr eaLnBrk="1" hangingPunct="1"/>
            <a:endParaRPr lang="en-US" sz="11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9778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B32C4609-365E-B147-A4C2-1217BFF39215}" type="slidenum">
              <a:rPr lang="en-US" sz="1300"/>
              <a:pPr/>
              <a:t>14</a:t>
            </a:fld>
            <a:endParaRPr lang="en-US" sz="1300" dirty="0"/>
          </a:p>
        </p:txBody>
      </p:sp>
      <p:sp>
        <p:nvSpPr>
          <p:cNvPr id="53250" name="Rectangle 2"/>
          <p:cNvSpPr>
            <a:spLocks noGrp="1" noRot="1" noChangeAspect="1" noChangeArrowheads="1" noTextEdit="1"/>
          </p:cNvSpPr>
          <p:nvPr>
            <p:ph type="sldImg"/>
          </p:nvPr>
        </p:nvSpPr>
        <p:spPr>
          <a:ln/>
        </p:spPr>
      </p:sp>
      <p:sp>
        <p:nvSpPr>
          <p:cNvPr id="53251"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u="sng">
                <a:latin typeface="Arial" charset="0"/>
                <a:ea typeface="ＭＳ Ｐゴシック" charset="0"/>
                <a:cs typeface="ＭＳ Ｐゴシック" charset="0"/>
              </a:rPr>
              <a:t>Evidence &amp; Experience:</a:t>
            </a:r>
          </a:p>
          <a:p>
            <a:r>
              <a:rPr lang="en-US">
                <a:latin typeface="Arial" charset="0"/>
                <a:ea typeface="ＭＳ Ｐゴシック" charset="0"/>
                <a:cs typeface="ＭＳ Ｐゴシック" charset="0"/>
              </a:rPr>
              <a:t>The role of the natural penicillins has been greatly reduced because of the spread of penicillin resistance.  Penicillin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role for empiric use is for infections known to be caused by organisms that are never penicillin-resistant: primarily pharyngitis due to </a:t>
            </a:r>
            <a:r>
              <a:rPr lang="en-US" altLang="ja-JP" i="1">
                <a:latin typeface="Arial" charset="0"/>
                <a:ea typeface="ＭＳ Ｐゴシック" charset="0"/>
                <a:cs typeface="ＭＳ Ｐゴシック" charset="0"/>
              </a:rPr>
              <a:t>S. pyogenes </a:t>
            </a:r>
            <a:r>
              <a:rPr lang="en-US" altLang="ja-JP">
                <a:latin typeface="Arial" charset="0"/>
                <a:ea typeface="ＭＳ Ｐゴシック" charset="0"/>
                <a:cs typeface="ＭＳ Ｐゴシック" charset="0"/>
              </a:rPr>
              <a:t>and syphiliis (</a:t>
            </a:r>
            <a:r>
              <a:rPr lang="en-US" altLang="ja-JP" i="1">
                <a:latin typeface="Arial" charset="0"/>
                <a:ea typeface="ＭＳ Ｐゴシック" charset="0"/>
                <a:cs typeface="ＭＳ Ｐゴシック" charset="0"/>
              </a:rPr>
              <a:t>T. pallidum</a:t>
            </a:r>
            <a:r>
              <a:rPr lang="en-US" altLang="ja-JP">
                <a:latin typeface="Arial" charset="0"/>
                <a:ea typeface="ＭＳ Ｐゴシック" charset="0"/>
                <a:cs typeface="ＭＳ Ｐゴシック" charset="0"/>
              </a:rPr>
              <a:t>).  However, if an organism is </a:t>
            </a:r>
            <a:r>
              <a:rPr lang="en-US" altLang="ja-JP" b="1">
                <a:latin typeface="Arial" charset="0"/>
                <a:ea typeface="ＭＳ Ｐゴシック" charset="0"/>
                <a:cs typeface="ＭＳ Ｐゴシック" charset="0"/>
              </a:rPr>
              <a:t>confirmed</a:t>
            </a:r>
            <a:r>
              <a:rPr lang="en-US" altLang="ja-JP">
                <a:latin typeface="Arial" charset="0"/>
                <a:ea typeface="ＭＳ Ｐゴシック" charset="0"/>
                <a:cs typeface="ＭＳ Ｐゴシック" charset="0"/>
              </a:rPr>
              <a:t> as being penicillin-susceptible, penicillin is a highly effective, inexpensive, narrow-spectrum choice with rapid bactericidal activity and would be the drug of choice.  </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24657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69BB40E8-1185-E241-B6FB-2608EDE13A7B}" type="slidenum">
              <a:rPr lang="en-US" sz="1300"/>
              <a:pPr/>
              <a:t>15</a:t>
            </a:fld>
            <a:endParaRPr lang="en-US" sz="1300" dirty="0"/>
          </a:p>
        </p:txBody>
      </p:sp>
      <p:sp>
        <p:nvSpPr>
          <p:cNvPr id="55298" name="Rectangle 2"/>
          <p:cNvSpPr>
            <a:spLocks noGrp="1" noRot="1" noChangeAspect="1" noChangeArrowheads="1" noTextEdit="1"/>
          </p:cNvSpPr>
          <p:nvPr>
            <p:ph type="sldImg"/>
          </p:nvPr>
        </p:nvSpPr>
        <p:spPr>
          <a:ln/>
        </p:spPr>
      </p:sp>
      <p:sp>
        <p:nvSpPr>
          <p:cNvPr id="55299"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u="sng">
                <a:latin typeface="Arial" charset="0"/>
                <a:ea typeface="ＭＳ Ｐゴシック" charset="0"/>
                <a:cs typeface="ＭＳ Ｐゴシック" charset="0"/>
              </a:rPr>
              <a:t>Antistaphylococcal penicillins</a:t>
            </a:r>
            <a:endParaRPr lang="en-US">
              <a:latin typeface="Arial" charset="0"/>
              <a:ea typeface="ＭＳ Ｐゴシック" charset="0"/>
              <a:cs typeface="ＭＳ Ｐゴシック" charset="0"/>
            </a:endParaRPr>
          </a:p>
          <a:p>
            <a:r>
              <a:rPr lang="en-US" b="1" i="1">
                <a:latin typeface="Arial" charset="0"/>
                <a:ea typeface="ＭＳ Ｐゴシック" charset="0"/>
                <a:cs typeface="ＭＳ Ｐゴシック" charset="0"/>
              </a:rPr>
              <a:t>Nafcillin (generic), dicloxacillin (generic), oxacillin (generic), [methicillin (generic)]</a:t>
            </a:r>
            <a:endParaRPr lang="en-US">
              <a:latin typeface="Arial" charset="0"/>
              <a:ea typeface="ＭＳ Ｐゴシック" charset="0"/>
              <a:cs typeface="ＭＳ Ｐゴシック" charset="0"/>
            </a:endParaRPr>
          </a:p>
          <a:p>
            <a:r>
              <a:rPr lang="en-US" b="1" u="sng">
                <a:latin typeface="Arial" charset="0"/>
                <a:ea typeface="ＭＳ Ｐゴシック" charset="0"/>
                <a:cs typeface="ＭＳ Ｐゴシック" charset="0"/>
              </a:rPr>
              <a:t>Basics</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These drugs are derivatives of the penicillin nucleus designed to resist hydrolysis by the staphylococcal beta-lactamase.  They were introduced into clinical practice starting with methicillin; however, methicillin is no longer used due to toxicity.  The differences between the available antistaphylococcal penicillins relate to pharmacokinetics, not spectrum or toxicity.  We will focus on nafcillin and dicloxacillin.  </a:t>
            </a:r>
          </a:p>
          <a:p>
            <a:r>
              <a:rPr lang="en-US">
                <a:latin typeface="Arial" charset="0"/>
                <a:ea typeface="ＭＳ Ｐゴシック" charset="0"/>
                <a:cs typeface="ＭＳ Ｐゴシック" charset="0"/>
              </a:rPr>
              <a:t> </a:t>
            </a:r>
          </a:p>
          <a:p>
            <a:r>
              <a:rPr lang="en-US" b="1" u="sng">
                <a:latin typeface="Arial" charset="0"/>
                <a:ea typeface="ＭＳ Ｐゴシック" charset="0"/>
                <a:cs typeface="ＭＳ Ｐゴシック" charset="0"/>
              </a:rPr>
              <a:t>Spectrum</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 anti-staph penicillins expand the natural penicillin spectrum by adding activity against isolates of </a:t>
            </a:r>
            <a:r>
              <a:rPr lang="en-US" i="1">
                <a:latin typeface="Arial" charset="0"/>
                <a:ea typeface="ＭＳ Ｐゴシック" charset="0"/>
                <a:cs typeface="ＭＳ Ｐゴシック" charset="0"/>
              </a:rPr>
              <a:t>Staph</a:t>
            </a:r>
            <a:r>
              <a:rPr lang="en-US">
                <a:latin typeface="Arial" charset="0"/>
                <a:ea typeface="ＭＳ Ｐゴシック" charset="0"/>
                <a:cs typeface="ＭＳ Ｐゴシック" charset="0"/>
              </a:rPr>
              <a:t> </a:t>
            </a:r>
            <a:r>
              <a:rPr lang="en-US" i="1">
                <a:latin typeface="Arial" charset="0"/>
                <a:ea typeface="ＭＳ Ｐゴシック" charset="0"/>
                <a:cs typeface="ＭＳ Ｐゴシック" charset="0"/>
              </a:rPr>
              <a:t>aureus</a:t>
            </a:r>
            <a:r>
              <a:rPr lang="en-US">
                <a:latin typeface="Arial" charset="0"/>
                <a:ea typeface="ＭＳ Ｐゴシック" charset="0"/>
                <a:cs typeface="ＭＳ Ｐゴシック" charset="0"/>
              </a:rPr>
              <a:t> that are beta-lactamase-producing but do not express altered penicillin-binding proteins (known as methicillin-susceptible </a:t>
            </a:r>
            <a:r>
              <a:rPr lang="en-US" i="1">
                <a:latin typeface="Arial" charset="0"/>
                <a:ea typeface="ＭＳ Ｐゴシック" charset="0"/>
                <a:cs typeface="ＭＳ Ｐゴシック" charset="0"/>
              </a:rPr>
              <a:t>Staph</a:t>
            </a:r>
            <a:r>
              <a:rPr lang="en-US">
                <a:latin typeface="Arial" charset="0"/>
                <a:ea typeface="ＭＳ Ｐゴシック" charset="0"/>
                <a:cs typeface="ＭＳ Ｐゴシック" charset="0"/>
              </a:rPr>
              <a:t> </a:t>
            </a:r>
            <a:r>
              <a:rPr lang="en-US" i="1">
                <a:latin typeface="Arial" charset="0"/>
                <a:ea typeface="ＭＳ Ｐゴシック" charset="0"/>
                <a:cs typeface="ＭＳ Ｐゴシック" charset="0"/>
              </a:rPr>
              <a:t>aureus</a:t>
            </a:r>
            <a:r>
              <a:rPr lang="en-US">
                <a:latin typeface="Arial" charset="0"/>
                <a:ea typeface="ＭＳ Ｐゴシック" charset="0"/>
                <a:cs typeface="ＭＳ Ｐゴシック" charset="0"/>
              </a:rPr>
              <a:t> or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MSSA</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Activity against most other organisms is similar, however by virtue of their new structure they are no longer reliably active against </a:t>
            </a:r>
            <a:r>
              <a:rPr lang="en-US" altLang="ja-JP" i="1">
                <a:latin typeface="Arial" charset="0"/>
                <a:ea typeface="ＭＳ Ｐゴシック" charset="0"/>
                <a:cs typeface="ＭＳ Ｐゴシック" charset="0"/>
              </a:rPr>
              <a:t>Enterococcus</a:t>
            </a:r>
            <a:r>
              <a:rPr lang="en-US" altLang="ja-JP">
                <a:latin typeface="Arial" charset="0"/>
                <a:ea typeface="ＭＳ Ｐゴシック" charset="0"/>
                <a:cs typeface="ＭＳ Ｐゴシック" charset="0"/>
              </a:rPr>
              <a:t> species.  Also, although they have in vitro activity, there is little clinical experience in using these drugs against </a:t>
            </a:r>
            <a:r>
              <a:rPr lang="en-US" altLang="ja-JP" i="1">
                <a:latin typeface="Arial" charset="0"/>
                <a:ea typeface="ＭＳ Ｐゴシック" charset="0"/>
                <a:cs typeface="ＭＳ Ｐゴシック" charset="0"/>
              </a:rPr>
              <a:t>Listeria</a:t>
            </a:r>
            <a:r>
              <a:rPr lang="en-US" altLang="ja-JP">
                <a:latin typeface="Arial" charset="0"/>
                <a:ea typeface="ＭＳ Ｐゴシック" charset="0"/>
                <a:cs typeface="ＭＳ Ｐゴシック" charset="0"/>
              </a:rPr>
              <a:t> or </a:t>
            </a:r>
            <a:r>
              <a:rPr lang="en-US" altLang="ja-JP" i="1">
                <a:latin typeface="Arial" charset="0"/>
                <a:ea typeface="ＭＳ Ｐゴシック" charset="0"/>
                <a:cs typeface="ＭＳ Ｐゴシック" charset="0"/>
              </a:rPr>
              <a:t>Neisseria</a:t>
            </a:r>
            <a:r>
              <a:rPr lang="en-US" altLang="ja-JP">
                <a:latin typeface="Arial" charset="0"/>
                <a:ea typeface="ＭＳ Ｐゴシック" charset="0"/>
                <a:cs typeface="ＭＳ Ｐゴシック" charset="0"/>
              </a:rPr>
              <a:t> </a:t>
            </a:r>
            <a:r>
              <a:rPr lang="en-US" altLang="ja-JP" i="1">
                <a:latin typeface="Arial" charset="0"/>
                <a:ea typeface="ＭＳ Ｐゴシック" charset="0"/>
                <a:cs typeface="ＭＳ Ｐゴシック" charset="0"/>
              </a:rPr>
              <a:t>meningitidis</a:t>
            </a:r>
            <a:r>
              <a:rPr lang="en-US" altLang="ja-JP">
                <a:latin typeface="Arial" charset="0"/>
                <a:ea typeface="ＭＳ Ｐゴシック" charset="0"/>
                <a:cs typeface="ＭＳ Ｐゴシック" charset="0"/>
              </a:rPr>
              <a:t>. </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20647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63B1B5CC-1F79-FD4C-B031-8262745B00B7}" type="slidenum">
              <a:rPr lang="en-US" sz="1300"/>
              <a:pPr/>
              <a:t>16</a:t>
            </a:fld>
            <a:endParaRPr lang="en-US" sz="1300" dirty="0"/>
          </a:p>
        </p:txBody>
      </p:sp>
      <p:sp>
        <p:nvSpPr>
          <p:cNvPr id="63490" name="Rectangle 2"/>
          <p:cNvSpPr>
            <a:spLocks noGrp="1" noRot="1" noChangeAspect="1" noChangeArrowheads="1" noTextEdit="1"/>
          </p:cNvSpPr>
          <p:nvPr>
            <p:ph type="sldImg"/>
          </p:nvPr>
        </p:nvSpPr>
        <p:spPr>
          <a:ln/>
        </p:spPr>
      </p:sp>
      <p:sp>
        <p:nvSpPr>
          <p:cNvPr id="63491"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u="sng">
                <a:latin typeface="Arial" charset="0"/>
                <a:ea typeface="ＭＳ Ｐゴシック" charset="0"/>
                <a:cs typeface="ＭＳ Ｐゴシック" charset="0"/>
              </a:rPr>
              <a:t>Evidence &amp; Experience:</a:t>
            </a:r>
          </a:p>
          <a:p>
            <a:r>
              <a:rPr lang="en-US">
                <a:latin typeface="Arial" charset="0"/>
                <a:ea typeface="ＭＳ Ｐゴシック" charset="0"/>
                <a:cs typeface="ＭＳ Ｐゴシック" charset="0"/>
              </a:rPr>
              <a:t>The niche of the antistaphylococcal penicillins is for infections known or strongly suspected to be due to methicillin-susceptible Staph aureus; these include infections such as skin/soft tissue infections, bone/joint infections, endocarditis, and hospital-acquired pneumonia.  If MRSA is suspected, an agent with activity against that organism (e.g. vancomycin) should be used instead.</a:t>
            </a:r>
          </a:p>
        </p:txBody>
      </p:sp>
    </p:spTree>
    <p:extLst>
      <p:ext uri="{BB962C8B-B14F-4D97-AF65-F5344CB8AC3E}">
        <p14:creationId xmlns:p14="http://schemas.microsoft.com/office/powerpoint/2010/main" val="400278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3"/>
          <p:cNvSpPr>
            <a:spLocks noGrp="1" noChangeArrowheads="1"/>
          </p:cNvSpPr>
          <p:nvPr>
            <p:ph type="body" idx="1"/>
          </p:nvPr>
        </p:nvSpPr>
        <p:spPr>
          <a:xfrm>
            <a:off x="0" y="5422900"/>
            <a:ext cx="7010400" cy="3679825"/>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b="1" u="sng" dirty="0" err="1">
                <a:latin typeface="Arial" charset="0"/>
                <a:ea typeface="ＭＳ Ｐゴシック" charset="0"/>
                <a:cs typeface="ＭＳ Ｐゴシック" charset="0"/>
              </a:rPr>
              <a:t>Aminopenicillins</a:t>
            </a:r>
            <a:endParaRPr lang="en-US" dirty="0">
              <a:latin typeface="Arial" charset="0"/>
              <a:ea typeface="ＭＳ Ｐゴシック" charset="0"/>
              <a:cs typeface="ＭＳ Ｐゴシック" charset="0"/>
            </a:endParaRPr>
          </a:p>
          <a:p>
            <a:pPr>
              <a:spcBef>
                <a:spcPct val="0"/>
              </a:spcBef>
            </a:pPr>
            <a:r>
              <a:rPr lang="en-US" sz="1000" b="1" i="1" dirty="0" err="1">
                <a:latin typeface="Arial" charset="0"/>
                <a:ea typeface="ＭＳ Ｐゴシック" charset="0"/>
                <a:cs typeface="ＭＳ Ｐゴシック" charset="0"/>
              </a:rPr>
              <a:t>Ampicillin</a:t>
            </a:r>
            <a:r>
              <a:rPr lang="en-US" sz="1000" b="1" i="1" dirty="0">
                <a:latin typeface="Arial" charset="0"/>
                <a:ea typeface="ＭＳ Ｐゴシック" charset="0"/>
                <a:cs typeface="ＭＳ Ｐゴシック" charset="0"/>
              </a:rPr>
              <a:t> (generic, </a:t>
            </a:r>
            <a:r>
              <a:rPr lang="en-US" sz="1000" b="1" i="1" dirty="0" err="1">
                <a:latin typeface="Arial" charset="0"/>
                <a:ea typeface="ＭＳ Ｐゴシック" charset="0"/>
                <a:cs typeface="ＭＳ Ｐゴシック" charset="0"/>
              </a:rPr>
              <a:t>benzylpenicillin</a:t>
            </a:r>
            <a:r>
              <a:rPr lang="en-US" sz="1000" b="1" i="1" dirty="0">
                <a:latin typeface="Arial" charset="0"/>
                <a:ea typeface="ＭＳ Ｐゴシック" charset="0"/>
                <a:cs typeface="ＭＳ Ｐゴシック" charset="0"/>
              </a:rPr>
              <a:t>), amoxicillin (generic, </a:t>
            </a:r>
            <a:r>
              <a:rPr lang="en-US" sz="1000" b="1" i="1" dirty="0" err="1">
                <a:latin typeface="Arial" charset="0"/>
                <a:ea typeface="ＭＳ Ｐゴシック" charset="0"/>
                <a:cs typeface="ＭＳ Ｐゴシック" charset="0"/>
              </a:rPr>
              <a:t>Amoxil</a:t>
            </a:r>
            <a:r>
              <a:rPr lang="en-US" sz="1000" b="1" i="1" dirty="0">
                <a:latin typeface="Arial" charset="0"/>
                <a:ea typeface="ＭＳ Ｐゴシック" charset="0"/>
                <a:cs typeface="ＭＳ Ｐゴシック" charset="0"/>
              </a:rPr>
              <a:t>, </a:t>
            </a:r>
            <a:r>
              <a:rPr lang="en-US" sz="1000" b="1" i="1" dirty="0" err="1">
                <a:latin typeface="Arial" charset="0"/>
                <a:ea typeface="ＭＳ Ｐゴシック" charset="0"/>
                <a:cs typeface="ＭＳ Ｐゴシック" charset="0"/>
              </a:rPr>
              <a:t>Trimox</a:t>
            </a:r>
            <a:r>
              <a:rPr lang="en-US" sz="1000" b="1" i="1" dirty="0">
                <a:latin typeface="Arial" charset="0"/>
                <a:ea typeface="ＭＳ Ｐゴシック" charset="0"/>
                <a:cs typeface="ＭＳ Ｐゴシック" charset="0"/>
              </a:rPr>
              <a:t>), </a:t>
            </a:r>
            <a:r>
              <a:rPr lang="en-US" sz="1000" b="1" i="1" dirty="0" err="1">
                <a:latin typeface="Arial" charset="0"/>
                <a:ea typeface="ＭＳ Ｐゴシック" charset="0"/>
                <a:cs typeface="ＭＳ Ｐゴシック" charset="0"/>
              </a:rPr>
              <a:t>ampicillin</a:t>
            </a:r>
            <a:r>
              <a:rPr lang="en-US" sz="1000" b="1" i="1" dirty="0">
                <a:latin typeface="Arial" charset="0"/>
                <a:ea typeface="ＭＳ Ｐゴシック" charset="0"/>
                <a:cs typeface="ＭＳ Ｐゴシック" charset="0"/>
              </a:rPr>
              <a:t>/</a:t>
            </a:r>
            <a:r>
              <a:rPr lang="en-US" sz="1000" b="1" i="1" dirty="0" err="1">
                <a:latin typeface="Arial" charset="0"/>
                <a:ea typeface="ＭＳ Ｐゴシック" charset="0"/>
                <a:cs typeface="ＭＳ Ｐゴシック" charset="0"/>
              </a:rPr>
              <a:t>sulbactam</a:t>
            </a:r>
            <a:r>
              <a:rPr lang="en-US" sz="1000" b="1" i="1" dirty="0">
                <a:latin typeface="Arial" charset="0"/>
                <a:ea typeface="ＭＳ Ｐゴシック" charset="0"/>
                <a:cs typeface="ＭＳ Ｐゴシック" charset="0"/>
              </a:rPr>
              <a:t> (generic, </a:t>
            </a:r>
            <a:r>
              <a:rPr lang="en-US" sz="1000" b="1" i="1" dirty="0" err="1">
                <a:latin typeface="Arial" charset="0"/>
                <a:ea typeface="ＭＳ Ｐゴシック" charset="0"/>
                <a:cs typeface="ＭＳ Ｐゴシック" charset="0"/>
              </a:rPr>
              <a:t>Unasyn</a:t>
            </a:r>
            <a:r>
              <a:rPr lang="en-US" sz="1000" b="1" i="1" dirty="0">
                <a:latin typeface="Arial" charset="0"/>
                <a:ea typeface="ＭＳ Ｐゴシック" charset="0"/>
                <a:cs typeface="ＭＳ Ｐゴシック" charset="0"/>
              </a:rPr>
              <a:t>), amoxicillin/</a:t>
            </a:r>
            <a:r>
              <a:rPr lang="en-US" sz="1000" b="1" i="1" dirty="0" err="1">
                <a:latin typeface="Arial" charset="0"/>
                <a:ea typeface="ＭＳ Ｐゴシック" charset="0"/>
                <a:cs typeface="ＭＳ Ｐゴシック" charset="0"/>
              </a:rPr>
              <a:t>clavulanate</a:t>
            </a:r>
            <a:r>
              <a:rPr lang="en-US" sz="1000" b="1" i="1" dirty="0">
                <a:latin typeface="Arial" charset="0"/>
                <a:ea typeface="ＭＳ Ｐゴシック" charset="0"/>
                <a:cs typeface="ＭＳ Ｐゴシック" charset="0"/>
              </a:rPr>
              <a:t> (generic, </a:t>
            </a:r>
            <a:r>
              <a:rPr lang="en-US" sz="1000" b="1" i="1" dirty="0" err="1">
                <a:latin typeface="Arial" charset="0"/>
                <a:ea typeface="ＭＳ Ｐゴシック" charset="0"/>
                <a:cs typeface="ＭＳ Ｐゴシック" charset="0"/>
              </a:rPr>
              <a:t>Augmentin</a:t>
            </a:r>
            <a:r>
              <a:rPr lang="en-US" sz="1000" b="1" i="1" dirty="0">
                <a:latin typeface="Arial" charset="0"/>
                <a:ea typeface="ＭＳ Ｐゴシック" charset="0"/>
                <a:cs typeface="ＭＳ Ｐゴシック" charset="0"/>
              </a:rPr>
              <a:t>, </a:t>
            </a:r>
            <a:r>
              <a:rPr lang="en-US" sz="1000" b="1" i="1" dirty="0" err="1">
                <a:latin typeface="Arial" charset="0"/>
                <a:ea typeface="ＭＳ Ｐゴシック" charset="0"/>
                <a:cs typeface="ＭＳ Ｐゴシック" charset="0"/>
              </a:rPr>
              <a:t>Augmentin</a:t>
            </a:r>
            <a:r>
              <a:rPr lang="en-US" sz="1000" b="1" i="1" dirty="0">
                <a:latin typeface="Arial" charset="0"/>
                <a:ea typeface="ＭＳ Ｐゴシック" charset="0"/>
                <a:cs typeface="ＭＳ Ｐゴシック" charset="0"/>
              </a:rPr>
              <a:t> XR)</a:t>
            </a:r>
            <a:endParaRPr lang="en-US" sz="1000" dirty="0">
              <a:latin typeface="Arial" charset="0"/>
              <a:ea typeface="ＭＳ Ｐゴシック" charset="0"/>
              <a:cs typeface="ＭＳ Ｐゴシック" charset="0"/>
            </a:endParaRPr>
          </a:p>
          <a:p>
            <a:pPr>
              <a:spcBef>
                <a:spcPct val="0"/>
              </a:spcBef>
            </a:pPr>
            <a:r>
              <a:rPr lang="en-US" b="1" u="sng" dirty="0">
                <a:latin typeface="Arial" charset="0"/>
                <a:ea typeface="ＭＳ Ｐゴシック" charset="0"/>
                <a:cs typeface="ＭＳ Ｐゴシック" charset="0"/>
              </a:rPr>
              <a:t>Basics</a:t>
            </a:r>
            <a:endParaRPr lang="en-US" dirty="0">
              <a:latin typeface="Arial" charset="0"/>
              <a:ea typeface="ＭＳ Ｐゴシック" charset="0"/>
              <a:cs typeface="ＭＳ Ｐゴシック" charset="0"/>
            </a:endParaRPr>
          </a:p>
          <a:p>
            <a:pPr>
              <a:spcBef>
                <a:spcPct val="0"/>
              </a:spcBef>
            </a:pPr>
            <a:r>
              <a:rPr lang="en-US" dirty="0" err="1">
                <a:latin typeface="Arial" charset="0"/>
                <a:ea typeface="ＭＳ Ｐゴシック" charset="0"/>
                <a:cs typeface="ＭＳ Ｐゴシック" charset="0"/>
              </a:rPr>
              <a:t>Aminopenicillins</a:t>
            </a:r>
            <a:r>
              <a:rPr lang="en-US" dirty="0">
                <a:latin typeface="Arial" charset="0"/>
                <a:ea typeface="ＭＳ Ｐゴシック" charset="0"/>
                <a:cs typeface="ＭＳ Ｐゴシック" charset="0"/>
              </a:rPr>
              <a:t> are derivatives of the penicillin nucleus; however, rather than resisting inactivation by beta-</a:t>
            </a:r>
            <a:r>
              <a:rPr lang="en-US" dirty="0" err="1">
                <a:latin typeface="Arial" charset="0"/>
                <a:ea typeface="ＭＳ Ｐゴシック" charset="0"/>
                <a:cs typeface="ＭＳ Ｐゴシック" charset="0"/>
              </a:rPr>
              <a:t>lactamases</a:t>
            </a:r>
            <a:r>
              <a:rPr lang="en-US" dirty="0">
                <a:latin typeface="Arial" charset="0"/>
                <a:ea typeface="ＭＳ Ｐゴシック" charset="0"/>
                <a:cs typeface="ＭＳ Ｐゴシック" charset="0"/>
              </a:rPr>
              <a:t>, the modifications improve its penetration of the bacterial envelope, leading to an improved Gram-negative spectrum of activity (as well as slightly better absorption).  We will consider the </a:t>
            </a:r>
            <a:r>
              <a:rPr lang="en-US" dirty="0" err="1">
                <a:latin typeface="Arial" charset="0"/>
                <a:ea typeface="ＭＳ Ｐゴシック" charset="0"/>
                <a:cs typeface="ＭＳ Ｐゴシック" charset="0"/>
              </a:rPr>
              <a:t>aminopenicillins</a:t>
            </a:r>
            <a:r>
              <a:rPr lang="en-US" dirty="0">
                <a:latin typeface="Arial" charset="0"/>
                <a:ea typeface="ＭＳ Ｐゴシック" charset="0"/>
                <a:cs typeface="ＭＳ Ｐゴシック" charset="0"/>
              </a:rPr>
              <a:t> in two groups: the </a:t>
            </a:r>
            <a:r>
              <a:rPr lang="ja-JP" altLang="en-US">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unprotected</a:t>
            </a:r>
            <a:r>
              <a:rPr lang="ja-JP" altLang="en-US">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a:t>
            </a:r>
            <a:r>
              <a:rPr lang="en-US" altLang="ja-JP" dirty="0" err="1">
                <a:latin typeface="Arial" charset="0"/>
                <a:ea typeface="ＭＳ Ｐゴシック" charset="0"/>
                <a:cs typeface="ＭＳ Ｐゴシック" charset="0"/>
              </a:rPr>
              <a:t>aminopenicillins</a:t>
            </a:r>
            <a:r>
              <a:rPr lang="en-US" altLang="ja-JP" dirty="0">
                <a:latin typeface="Arial" charset="0"/>
                <a:ea typeface="ＭＳ Ｐゴシック" charset="0"/>
                <a:cs typeface="ＭＳ Ｐゴシック" charset="0"/>
              </a:rPr>
              <a:t> (</a:t>
            </a:r>
            <a:r>
              <a:rPr lang="en-US" altLang="ja-JP" dirty="0" err="1">
                <a:latin typeface="Arial" charset="0"/>
                <a:ea typeface="ＭＳ Ｐゴシック" charset="0"/>
                <a:cs typeface="ＭＳ Ｐゴシック" charset="0"/>
              </a:rPr>
              <a:t>ampicillin</a:t>
            </a:r>
            <a:r>
              <a:rPr lang="en-US" altLang="ja-JP" dirty="0">
                <a:latin typeface="Arial" charset="0"/>
                <a:ea typeface="ＭＳ Ｐゴシック" charset="0"/>
                <a:cs typeface="ＭＳ Ｐゴシック" charset="0"/>
              </a:rPr>
              <a:t> and amoxicillin) and the co-formulations with beta-</a:t>
            </a:r>
            <a:r>
              <a:rPr lang="en-US" altLang="ja-JP" dirty="0" err="1">
                <a:latin typeface="Arial" charset="0"/>
                <a:ea typeface="ＭＳ Ｐゴシック" charset="0"/>
                <a:cs typeface="ＭＳ Ｐゴシック" charset="0"/>
              </a:rPr>
              <a:t>lactamase</a:t>
            </a:r>
            <a:r>
              <a:rPr lang="en-US" altLang="ja-JP" dirty="0">
                <a:latin typeface="Arial" charset="0"/>
                <a:ea typeface="ＭＳ Ｐゴシック" charset="0"/>
                <a:cs typeface="ＭＳ Ｐゴシック" charset="0"/>
              </a:rPr>
              <a:t> </a:t>
            </a:r>
            <a:r>
              <a:rPr lang="en-US" altLang="ja-JP" dirty="0" err="1">
                <a:latin typeface="Arial" charset="0"/>
                <a:ea typeface="ＭＳ Ｐゴシック" charset="0"/>
                <a:cs typeface="ＭＳ Ｐゴシック" charset="0"/>
              </a:rPr>
              <a:t>inhibitiors</a:t>
            </a:r>
            <a:r>
              <a:rPr lang="en-US" altLang="ja-JP" dirty="0">
                <a:latin typeface="Arial" charset="0"/>
                <a:ea typeface="ＭＳ Ｐゴシック" charset="0"/>
                <a:cs typeface="ＭＳ Ｐゴシック" charset="0"/>
              </a:rPr>
              <a:t> (</a:t>
            </a:r>
            <a:r>
              <a:rPr lang="en-US" altLang="ja-JP" dirty="0" err="1">
                <a:latin typeface="Arial" charset="0"/>
                <a:ea typeface="ＭＳ Ｐゴシック" charset="0"/>
                <a:cs typeface="ＭＳ Ｐゴシック" charset="0"/>
              </a:rPr>
              <a:t>ampicillin</a:t>
            </a:r>
            <a:r>
              <a:rPr lang="en-US" altLang="ja-JP"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sulbactam</a:t>
            </a:r>
            <a:r>
              <a:rPr lang="en-US" altLang="ja-JP" dirty="0">
                <a:latin typeface="Arial" charset="0"/>
                <a:ea typeface="ＭＳ Ｐゴシック" charset="0"/>
                <a:cs typeface="ＭＳ Ｐゴシック" charset="0"/>
              </a:rPr>
              <a:t> and amoxicillin/</a:t>
            </a:r>
            <a:r>
              <a:rPr lang="en-US" altLang="ja-JP" dirty="0" err="1">
                <a:latin typeface="Arial" charset="0"/>
                <a:ea typeface="ＭＳ Ｐゴシック" charset="0"/>
                <a:cs typeface="ＭＳ Ｐゴシック" charset="0"/>
              </a:rPr>
              <a:t>clavulanate</a:t>
            </a:r>
            <a:r>
              <a:rPr lang="en-US" altLang="ja-JP" dirty="0">
                <a:latin typeface="Arial" charset="0"/>
                <a:ea typeface="ＭＳ Ｐゴシック" charset="0"/>
                <a:cs typeface="ＭＳ Ｐゴシック" charset="0"/>
              </a:rPr>
              <a:t>).  There are important differences in spectrum BETWEEN these groups; however, there are not important differences within the groups – that is, the spectrum of amoxicillin and </a:t>
            </a:r>
            <a:r>
              <a:rPr lang="en-US" altLang="ja-JP" dirty="0" err="1">
                <a:latin typeface="Arial" charset="0"/>
                <a:ea typeface="ＭＳ Ｐゴシック" charset="0"/>
                <a:cs typeface="ＭＳ Ｐゴシック" charset="0"/>
              </a:rPr>
              <a:t>ampicillin</a:t>
            </a:r>
            <a:r>
              <a:rPr lang="en-US" altLang="ja-JP" dirty="0">
                <a:latin typeface="Arial" charset="0"/>
                <a:ea typeface="ＭＳ Ｐゴシック" charset="0"/>
                <a:cs typeface="ＭＳ Ｐゴシック" charset="0"/>
              </a:rPr>
              <a:t> is identical, as is the spectrum of </a:t>
            </a:r>
            <a:r>
              <a:rPr lang="en-US" altLang="ja-JP" dirty="0" err="1">
                <a:latin typeface="Arial" charset="0"/>
                <a:ea typeface="ＭＳ Ｐゴシック" charset="0"/>
                <a:cs typeface="ＭＳ Ｐゴシック" charset="0"/>
              </a:rPr>
              <a:t>ampicillin</a:t>
            </a:r>
            <a:r>
              <a:rPr lang="en-US" altLang="ja-JP"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sulbactam</a:t>
            </a:r>
            <a:r>
              <a:rPr lang="en-US" altLang="ja-JP" dirty="0">
                <a:latin typeface="Arial" charset="0"/>
                <a:ea typeface="ＭＳ Ｐゴシック" charset="0"/>
                <a:cs typeface="ＭＳ Ｐゴシック" charset="0"/>
              </a:rPr>
              <a:t> and amoxicillin/</a:t>
            </a:r>
            <a:r>
              <a:rPr lang="en-US" altLang="ja-JP" dirty="0" err="1">
                <a:latin typeface="Arial" charset="0"/>
                <a:ea typeface="ＭＳ Ｐゴシック" charset="0"/>
                <a:cs typeface="ＭＳ Ｐゴシック" charset="0"/>
              </a:rPr>
              <a:t>clavulante</a:t>
            </a:r>
            <a:r>
              <a:rPr lang="en-US" altLang="ja-JP" dirty="0">
                <a:latin typeface="Arial" charset="0"/>
                <a:ea typeface="ＭＳ Ｐゴシック" charset="0"/>
                <a:cs typeface="ＭＳ Ｐゴシック" charset="0"/>
              </a:rPr>
              <a:t>.   The differences within the groups are primarily pharmacokinetic (IV </a:t>
            </a:r>
            <a:r>
              <a:rPr lang="en-US" altLang="ja-JP" dirty="0" err="1">
                <a:latin typeface="Arial" charset="0"/>
                <a:ea typeface="ＭＳ Ｐゴシック" charset="0"/>
                <a:cs typeface="ＭＳ Ｐゴシック" charset="0"/>
              </a:rPr>
              <a:t>vs</a:t>
            </a:r>
            <a:r>
              <a:rPr lang="en-US" altLang="ja-JP" dirty="0">
                <a:latin typeface="Arial" charset="0"/>
                <a:ea typeface="ＭＳ Ｐゴシック" charset="0"/>
                <a:cs typeface="ＭＳ Ｐゴシック" charset="0"/>
              </a:rPr>
              <a:t> PO).</a:t>
            </a:r>
          </a:p>
          <a:p>
            <a:pPr>
              <a:spcBef>
                <a:spcPct val="0"/>
              </a:spcBef>
            </a:pPr>
            <a:r>
              <a:rPr lang="en-US" b="1" u="sng" dirty="0">
                <a:latin typeface="Arial" charset="0"/>
                <a:ea typeface="ＭＳ Ｐゴシック" charset="0"/>
                <a:cs typeface="ＭＳ Ｐゴシック" charset="0"/>
              </a:rPr>
              <a:t>Spectrum</a:t>
            </a:r>
            <a:endParaRPr lang="en-US" dirty="0">
              <a:latin typeface="Arial" charset="0"/>
              <a:ea typeface="ＭＳ Ｐゴシック" charset="0"/>
              <a:cs typeface="ＭＳ Ｐゴシック" charset="0"/>
            </a:endParaRPr>
          </a:p>
          <a:p>
            <a:pPr>
              <a:spcBef>
                <a:spcPct val="0"/>
              </a:spcBef>
            </a:pPr>
            <a:r>
              <a:rPr lang="en-US" dirty="0">
                <a:latin typeface="Arial" charset="0"/>
                <a:ea typeface="ＭＳ Ｐゴシック" charset="0"/>
                <a:cs typeface="ＭＳ Ｐゴシック" charset="0"/>
              </a:rPr>
              <a:t>First, consider the comparison of </a:t>
            </a:r>
            <a:r>
              <a:rPr lang="en-US" dirty="0" err="1">
                <a:latin typeface="Arial" charset="0"/>
                <a:ea typeface="ＭＳ Ｐゴシック" charset="0"/>
                <a:cs typeface="ＭＳ Ｐゴシック" charset="0"/>
              </a:rPr>
              <a:t>ampicillin</a:t>
            </a:r>
            <a:r>
              <a:rPr lang="en-US" dirty="0">
                <a:latin typeface="Arial" charset="0"/>
                <a:ea typeface="ＭＳ Ｐゴシック" charset="0"/>
                <a:cs typeface="ＭＳ Ｐゴシック" charset="0"/>
              </a:rPr>
              <a:t> and amoxicillin to the natural </a:t>
            </a:r>
            <a:r>
              <a:rPr lang="en-US" dirty="0" err="1">
                <a:latin typeface="Arial" charset="0"/>
                <a:ea typeface="ＭＳ Ｐゴシック" charset="0"/>
                <a:cs typeface="ＭＳ Ｐゴシック" charset="0"/>
              </a:rPr>
              <a:t>penicillins</a:t>
            </a:r>
            <a:r>
              <a:rPr lang="en-US" dirty="0">
                <a:latin typeface="Arial" charset="0"/>
                <a:ea typeface="ＭＳ Ｐゴシック" charset="0"/>
                <a:cs typeface="ＭＳ Ｐゴシック" charset="0"/>
              </a:rPr>
              <a:t>.  Amp/</a:t>
            </a:r>
            <a:r>
              <a:rPr lang="en-US" dirty="0" err="1">
                <a:latin typeface="Arial" charset="0"/>
                <a:ea typeface="ＭＳ Ｐゴシック" charset="0"/>
                <a:cs typeface="ＭＳ Ｐゴシック" charset="0"/>
              </a:rPr>
              <a:t>amox</a:t>
            </a:r>
            <a:r>
              <a:rPr lang="en-US" dirty="0">
                <a:latin typeface="Arial" charset="0"/>
                <a:ea typeface="ＭＳ Ｐゴシック" charset="0"/>
                <a:cs typeface="ＭＳ Ｐゴシック" charset="0"/>
              </a:rPr>
              <a:t> add activity against a few Gram-negative organisms: they have good activity against </a:t>
            </a:r>
            <a:r>
              <a:rPr lang="en-US" i="1" dirty="0">
                <a:latin typeface="Arial" charset="0"/>
                <a:ea typeface="ＭＳ Ｐゴシック" charset="0"/>
                <a:cs typeface="ＭＳ Ｐゴシック" charset="0"/>
              </a:rPr>
              <a:t>Proteus mirabilis</a:t>
            </a:r>
            <a:r>
              <a:rPr lang="en-US" dirty="0">
                <a:latin typeface="Arial" charset="0"/>
                <a:ea typeface="ＭＳ Ｐゴシック" charset="0"/>
                <a:cs typeface="ＭＳ Ｐゴシック" charset="0"/>
              </a:rPr>
              <a:t> and </a:t>
            </a:r>
            <a:r>
              <a:rPr lang="en-US" i="1" dirty="0" err="1">
                <a:latin typeface="Arial" charset="0"/>
                <a:ea typeface="ＭＳ Ｐゴシック" charset="0"/>
                <a:cs typeface="ＭＳ Ｐゴシック" charset="0"/>
              </a:rPr>
              <a:t>Haemophilus</a:t>
            </a:r>
            <a:r>
              <a:rPr lang="en-US" i="1" dirty="0">
                <a:latin typeface="Arial" charset="0"/>
                <a:ea typeface="ＭＳ Ｐゴシック" charset="0"/>
                <a:cs typeface="ＭＳ Ｐゴシック" charset="0"/>
              </a:rPr>
              <a:t> </a:t>
            </a:r>
            <a:r>
              <a:rPr lang="en-US" i="1" dirty="0" err="1">
                <a:latin typeface="Arial" charset="0"/>
                <a:ea typeface="ＭＳ Ｐゴシック" charset="0"/>
                <a:cs typeface="ＭＳ Ｐゴシック" charset="0"/>
              </a:rPr>
              <a:t>influenzae</a:t>
            </a:r>
            <a:r>
              <a:rPr lang="en-US" dirty="0">
                <a:latin typeface="Arial" charset="0"/>
                <a:ea typeface="ＭＳ Ｐゴシック" charset="0"/>
                <a:cs typeface="ＭＳ Ｐゴシック" charset="0"/>
              </a:rPr>
              <a:t>.  They also have some activity against </a:t>
            </a:r>
            <a:r>
              <a:rPr lang="en-US" i="1" dirty="0">
                <a:latin typeface="Arial" charset="0"/>
                <a:ea typeface="ＭＳ Ｐゴシック" charset="0"/>
                <a:cs typeface="ＭＳ Ｐゴシック" charset="0"/>
              </a:rPr>
              <a:t>E. coli</a:t>
            </a:r>
            <a:r>
              <a:rPr lang="en-US" dirty="0">
                <a:latin typeface="Arial" charset="0"/>
                <a:ea typeface="ＭＳ Ｐゴシック" charset="0"/>
                <a:cs typeface="ＭＳ Ｐゴシック" charset="0"/>
              </a:rPr>
              <a:t>, but current levels of resistance are high enough (~50%) that one would generally not choose to use these agents against </a:t>
            </a:r>
            <a:r>
              <a:rPr lang="en-US" i="1" dirty="0">
                <a:latin typeface="Arial" charset="0"/>
                <a:ea typeface="ＭＳ Ｐゴシック" charset="0"/>
                <a:cs typeface="ＭＳ Ｐゴシック" charset="0"/>
              </a:rPr>
              <a:t>E. coli</a:t>
            </a:r>
            <a:r>
              <a:rPr lang="en-US" dirty="0">
                <a:latin typeface="Arial" charset="0"/>
                <a:ea typeface="ＭＳ Ｐゴシック" charset="0"/>
                <a:cs typeface="ＭＳ Ｐゴシック" charset="0"/>
              </a:rPr>
              <a:t> unless you had confirmation that the organism was susceptible.  They also have enhanced potency against </a:t>
            </a:r>
            <a:r>
              <a:rPr lang="en-US" i="1" dirty="0" err="1">
                <a:latin typeface="Arial" charset="0"/>
                <a:ea typeface="ＭＳ Ｐゴシック" charset="0"/>
                <a:cs typeface="ＭＳ Ｐゴシック" charset="0"/>
              </a:rPr>
              <a:t>Enterococcus</a:t>
            </a:r>
            <a:r>
              <a:rPr lang="en-US" i="1" dirty="0">
                <a:latin typeface="Arial" charset="0"/>
                <a:ea typeface="ＭＳ Ｐゴシック" charset="0"/>
                <a:cs typeface="ＭＳ Ｐゴシック" charset="0"/>
              </a:rPr>
              <a:t> </a:t>
            </a:r>
            <a:r>
              <a:rPr lang="en-US" i="1" dirty="0" err="1">
                <a:latin typeface="Arial" charset="0"/>
                <a:ea typeface="ＭＳ Ｐゴシック" charset="0"/>
                <a:cs typeface="ＭＳ Ｐゴシック" charset="0"/>
              </a:rPr>
              <a:t>faecalis</a:t>
            </a:r>
            <a:r>
              <a:rPr lang="en-US" dirty="0">
                <a:latin typeface="Arial" charset="0"/>
                <a:ea typeface="ＭＳ Ｐゴシック" charset="0"/>
                <a:cs typeface="ＭＳ Ｐゴシック" charset="0"/>
              </a:rPr>
              <a:t>.</a:t>
            </a:r>
          </a:p>
          <a:p>
            <a:pPr eaLnBrk="1" hangingPunct="1"/>
            <a:endParaRPr lang="en-US" dirty="0">
              <a:latin typeface="Arial" charset="0"/>
              <a:ea typeface="ＭＳ Ｐゴシック" charset="0"/>
              <a:cs typeface="ＭＳ Ｐゴシック" charset="0"/>
            </a:endParaRPr>
          </a:p>
        </p:txBody>
      </p:sp>
      <p:sp>
        <p:nvSpPr>
          <p:cNvPr id="75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AC02B9D7-FC09-E840-8551-403DEA14C9C5}" type="slidenum">
              <a:rPr lang="en-US" sz="1300"/>
              <a:pPr/>
              <a:t>17</a:t>
            </a:fld>
            <a:endParaRPr lang="en-US" sz="1300" dirty="0"/>
          </a:p>
        </p:txBody>
      </p:sp>
      <p:sp>
        <p:nvSpPr>
          <p:cNvPr id="7577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234429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879DE57A-7864-AC4F-B406-8AAD39A97510}" type="slidenum">
              <a:rPr lang="en-US" sz="1300"/>
              <a:pPr/>
              <a:t>18</a:t>
            </a:fld>
            <a:endParaRPr lang="en-US" sz="1300" dirty="0"/>
          </a:p>
        </p:txBody>
      </p:sp>
      <p:sp>
        <p:nvSpPr>
          <p:cNvPr id="88066" name="Rectangle 2"/>
          <p:cNvSpPr>
            <a:spLocks noGrp="1" noRot="1" noChangeAspect="1" noChangeArrowheads="1" noTextEdit="1"/>
          </p:cNvSpPr>
          <p:nvPr>
            <p:ph type="sldImg"/>
          </p:nvPr>
        </p:nvSpPr>
        <p:spPr>
          <a:ln/>
        </p:spPr>
      </p:sp>
      <p:sp>
        <p:nvSpPr>
          <p:cNvPr id="88067"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u="sng">
                <a:latin typeface="Arial" charset="0"/>
                <a:ea typeface="ＭＳ Ｐゴシック" charset="0"/>
                <a:cs typeface="ＭＳ Ｐゴシック" charset="0"/>
              </a:rPr>
              <a:t>Evidence &amp; Experience</a:t>
            </a:r>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-Amoxicillin is a reasonable choice for treatment of uncomplicated upper respiratory tract infections because of its good activity against S. pneumoniae and modest activity against H. influenzae.  For treatment of lower respiratory tract infections which are typically more severe, better H. influenzae coverage as well as coverage of Moraxella are obtained by using amoxicillin/clavulanate.  Ampicillin is slightly more potent than penicillin against susceptible enterococci, and is considered the drug of choice for serious infections due to this organism (e.g. endocarditis).</a:t>
            </a:r>
          </a:p>
        </p:txBody>
      </p:sp>
    </p:spTree>
    <p:extLst>
      <p:ext uri="{BB962C8B-B14F-4D97-AF65-F5344CB8AC3E}">
        <p14:creationId xmlns:p14="http://schemas.microsoft.com/office/powerpoint/2010/main" val="435664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F5861C6C-B283-9C4D-A345-1FE93732CF36}" type="slidenum">
              <a:rPr lang="en-US" sz="1300"/>
              <a:pPr/>
              <a:t>19</a:t>
            </a:fld>
            <a:endParaRPr lang="en-US" sz="1300" dirty="0"/>
          </a:p>
        </p:txBody>
      </p:sp>
      <p:sp>
        <p:nvSpPr>
          <p:cNvPr id="92162" name="Rectangle 2"/>
          <p:cNvSpPr>
            <a:spLocks noGrp="1" noRot="1" noChangeAspect="1" noChangeArrowheads="1" noTextEdit="1"/>
          </p:cNvSpPr>
          <p:nvPr>
            <p:ph type="sldImg"/>
          </p:nvPr>
        </p:nvSpPr>
        <p:spPr>
          <a:ln/>
        </p:spPr>
      </p:sp>
      <p:sp>
        <p:nvSpPr>
          <p:cNvPr id="92163"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u="sng">
                <a:latin typeface="Arial" charset="0"/>
                <a:ea typeface="ＭＳ Ｐゴシック" charset="0"/>
                <a:cs typeface="ＭＳ Ｐゴシック" charset="0"/>
              </a:rPr>
              <a:t>Spectrum</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Pip/tazo has enhanced Gram-negative activity versus amp/sulbactam: it has excellent activity (90%+ susceptibility) against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HNPEK</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organisms.  In addition, it adds activity against </a:t>
            </a:r>
            <a:r>
              <a:rPr lang="en-US" altLang="ja-JP" i="1">
                <a:latin typeface="Arial" charset="0"/>
                <a:ea typeface="ＭＳ Ｐゴシック" charset="0"/>
                <a:cs typeface="ＭＳ Ｐゴシック" charset="0"/>
              </a:rPr>
              <a:t>Citrobacter</a:t>
            </a:r>
            <a:r>
              <a:rPr lang="en-US" altLang="ja-JP">
                <a:latin typeface="Arial" charset="0"/>
                <a:ea typeface="ＭＳ Ｐゴシック" charset="0"/>
                <a:cs typeface="ＭＳ Ｐゴシック" charset="0"/>
              </a:rPr>
              <a:t>, </a:t>
            </a:r>
            <a:r>
              <a:rPr lang="en-US" altLang="ja-JP" i="1">
                <a:latin typeface="Arial" charset="0"/>
                <a:ea typeface="ＭＳ Ｐゴシック" charset="0"/>
                <a:cs typeface="ＭＳ Ｐゴシック" charset="0"/>
              </a:rPr>
              <a:t>Pseudomonas</a:t>
            </a:r>
            <a:r>
              <a:rPr lang="en-US" altLang="ja-JP">
                <a:latin typeface="Arial" charset="0"/>
                <a:ea typeface="ＭＳ Ｐゴシック" charset="0"/>
                <a:cs typeface="ＭＳ Ｐゴシック" charset="0"/>
              </a:rPr>
              <a:t>, and </a:t>
            </a:r>
            <a:r>
              <a:rPr lang="en-US" altLang="ja-JP" i="1">
                <a:latin typeface="Arial" charset="0"/>
                <a:ea typeface="ＭＳ Ｐゴシック" charset="0"/>
                <a:cs typeface="ＭＳ Ｐゴシック" charset="0"/>
              </a:rPr>
              <a:t>Enterobacter</a:t>
            </a:r>
            <a:r>
              <a:rPr lang="en-US" altLang="ja-JP">
                <a:latin typeface="Arial" charset="0"/>
                <a:ea typeface="ＭＳ Ｐゴシック" charset="0"/>
                <a:cs typeface="ＭＳ Ｐゴシック" charset="0"/>
              </a:rPr>
              <a:t> and improves activity against Serratia.  It has some activity against </a:t>
            </a:r>
            <a:r>
              <a:rPr lang="en-US" altLang="ja-JP" i="1">
                <a:latin typeface="Arial" charset="0"/>
                <a:ea typeface="ＭＳ Ｐゴシック" charset="0"/>
                <a:cs typeface="ＭＳ Ｐゴシック" charset="0"/>
              </a:rPr>
              <a:t>Acinteobacter</a:t>
            </a:r>
            <a:r>
              <a:rPr lang="en-US" altLang="ja-JP">
                <a:latin typeface="Arial" charset="0"/>
                <a:ea typeface="ＭＳ Ｐゴシック" charset="0"/>
                <a:cs typeface="ＭＳ Ｐゴシック" charset="0"/>
              </a:rPr>
              <a:t>, but resistance is relatively common.  Thus, in addition to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HNPEK</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we can also say pip/tazo has activity against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CaPES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(the lower-case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since it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not so great against Acineotbacter).  It retains good activity against streptococci, E. faecalis, B. </a:t>
            </a:r>
            <a:r>
              <a:rPr lang="en-US" altLang="ja-JP" i="1">
                <a:latin typeface="Arial" charset="0"/>
                <a:ea typeface="ＭＳ Ｐゴシック" charset="0"/>
                <a:cs typeface="ＭＳ Ｐゴシック" charset="0"/>
              </a:rPr>
              <a:t>fragilis</a:t>
            </a:r>
            <a:r>
              <a:rPr lang="en-US" altLang="ja-JP">
                <a:latin typeface="Arial" charset="0"/>
                <a:ea typeface="ＭＳ Ｐゴシック" charset="0"/>
                <a:cs typeface="ＭＳ Ｐゴシック" charset="0"/>
              </a:rPr>
              <a:t>, and MSSA (but lacks activity vs MRSA).</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757214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0A96AFB1-2C56-5447-AEE6-5DF07A0F2D17}" type="slidenum">
              <a:rPr lang="en-US" sz="1300"/>
              <a:pPr/>
              <a:t>20</a:t>
            </a:fld>
            <a:endParaRPr lang="en-US" sz="1300" dirty="0"/>
          </a:p>
        </p:txBody>
      </p:sp>
      <p:sp>
        <p:nvSpPr>
          <p:cNvPr id="100354" name="Rectangle 2"/>
          <p:cNvSpPr>
            <a:spLocks noGrp="1" noRot="1" noChangeAspect="1" noChangeArrowheads="1" noTextEdit="1"/>
          </p:cNvSpPr>
          <p:nvPr>
            <p:ph type="sldImg"/>
          </p:nvPr>
        </p:nvSpPr>
        <p:spPr>
          <a:ln/>
        </p:spPr>
      </p:sp>
      <p:sp>
        <p:nvSpPr>
          <p:cNvPr id="100355"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u="sng">
                <a:latin typeface="Arial" charset="0"/>
                <a:ea typeface="ＭＳ Ｐゴシック" charset="0"/>
                <a:cs typeface="ＭＳ Ｐゴシック" charset="0"/>
              </a:rPr>
              <a:t>Evidence &amp; Experience</a:t>
            </a:r>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Antipseudomonal penicillins are very versatile broad-spectrum agents.  Their use is best reserved for treatment of severe nosocomial infections where their expanded Gram-negative activity is important.  These include pneumonia, urinary tract infections, and intra-abdominal infections. </a:t>
            </a:r>
          </a:p>
        </p:txBody>
      </p:sp>
    </p:spTree>
    <p:extLst>
      <p:ext uri="{BB962C8B-B14F-4D97-AF65-F5344CB8AC3E}">
        <p14:creationId xmlns:p14="http://schemas.microsoft.com/office/powerpoint/2010/main" val="388576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-Let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take a moment to review where we are in terms of spectrum of activity.  Use the flower diagram to indicate the spectrum of activity of penicillin G.  (You</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ll get an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official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diagram filled out later.)</a:t>
            </a:r>
            <a:endParaRPr lang="en-US">
              <a:latin typeface="Arial" charset="0"/>
              <a:ea typeface="ＭＳ Ｐゴシック" charset="0"/>
              <a:cs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362EC1E6-7E98-CC42-A337-16F5764B5534}" type="slidenum">
              <a:rPr lang="en-US" sz="1300"/>
              <a:pPr/>
              <a:t>21</a:t>
            </a:fld>
            <a:endParaRPr lang="en-US" sz="1300" dirty="0"/>
          </a:p>
        </p:txBody>
      </p:sp>
    </p:spTree>
    <p:extLst>
      <p:ext uri="{BB962C8B-B14F-4D97-AF65-F5344CB8AC3E}">
        <p14:creationId xmlns:p14="http://schemas.microsoft.com/office/powerpoint/2010/main" val="3520862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-Now try it for nafcillin.</a:t>
            </a:r>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0DC5B783-A62E-A146-91CE-99F9BD5333D5}" type="slidenum">
              <a:rPr lang="en-US" sz="1300"/>
              <a:pPr/>
              <a:t>22</a:t>
            </a:fld>
            <a:endParaRPr lang="en-US" sz="1300" dirty="0"/>
          </a:p>
        </p:txBody>
      </p:sp>
    </p:spTree>
    <p:extLst>
      <p:ext uri="{BB962C8B-B14F-4D97-AF65-F5344CB8AC3E}">
        <p14:creationId xmlns:p14="http://schemas.microsoft.com/office/powerpoint/2010/main" val="380299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-You should recognize that spectrum of activity is highly variable and complex, but it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too difficult to learn just starting off.  We are going to use some learning tools instead to try to give you an understanding of the spectrum of activity of the various agents.  </a:t>
            </a:r>
          </a:p>
          <a:p>
            <a:r>
              <a:rPr lang="en-US">
                <a:latin typeface="Arial" charset="0"/>
                <a:ea typeface="ＭＳ Ｐゴシック" charset="0"/>
                <a:cs typeface="ＭＳ Ｐゴシック" charset="0"/>
              </a:rPr>
              <a:t>-First is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Spectrum Summary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this gives a general idea of which organisms a drug has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Excellent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Good</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Poor</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or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No</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activity against.  All other things (e.g. pharmacokinetics, cost, toxicity) being equal (which they rarely are), drugs with Excellent activity are first-line agents, those with Good activity are second-line, those with Poor are useful only in certain situations, and those with No activity are the wrong answer.</a:t>
            </a:r>
          </a:p>
          <a:p>
            <a:r>
              <a:rPr lang="en-US">
                <a:latin typeface="Arial" charset="0"/>
                <a:ea typeface="ＭＳ Ｐゴシック" charset="0"/>
                <a:cs typeface="ＭＳ Ｐゴシック" charset="0"/>
              </a:rPr>
              <a:t>-Another way of presenting this data is through spectrum of activity tables.  The spectrum of activity tables are provided to allow comparison of spectra of activity across drugs and organisms.  They are meant for enhancing understanding, not for memorization – you</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re not going to be asked to fill in tables of ++ versus +, and questions on the exam (for this section) won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come down to that (however, something like a difference between ++ and – would be important and might be tested).  They are meant for teaching purposes; ratings represent as an average estimate of organism susceptibility, which can vary widely by geographic area.  A key component of the tables is noting which organisms are intrinsically resistant (X) or lack clinically useful activity (--) to the drug of interest.  These are important to learn to ensure you are not recommending drugs that could harm a patient by providing inadequate activity.</a:t>
            </a:r>
          </a:p>
          <a:p>
            <a:endParaRPr lang="en-US">
              <a:latin typeface="Arial" charset="0"/>
              <a:ea typeface="ＭＳ Ｐゴシック" charset="0"/>
              <a:cs typeface="ＭＳ Ｐゴシック" charset="0"/>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FD4BF58F-F936-E343-973C-AB94E68A1F43}" type="slidenum">
              <a:rPr lang="en-US" sz="1300"/>
              <a:pPr/>
              <a:t>4</a:t>
            </a:fld>
            <a:endParaRPr lang="en-US" sz="1300" dirty="0"/>
          </a:p>
        </p:txBody>
      </p:sp>
    </p:spTree>
    <p:extLst>
      <p:ext uri="{BB962C8B-B14F-4D97-AF65-F5344CB8AC3E}">
        <p14:creationId xmlns:p14="http://schemas.microsoft.com/office/powerpoint/2010/main" val="2535282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solidFill>
            <a:srgbClr val="FFFFFF"/>
          </a:solidFill>
          <a:ln/>
        </p:spPr>
      </p:sp>
      <p:sp>
        <p:nvSpPr>
          <p:cNvPr id="105474" name="Notes Placeholder 2"/>
          <p:cNvSpPr>
            <a:spLocks noGrp="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Lst>
        </p:spPr>
        <p:txBody>
          <a:bodyPr/>
          <a:lstStyle/>
          <a:p>
            <a:r>
              <a:rPr lang="en-US">
                <a:latin typeface="Arial" charset="0"/>
                <a:ea typeface="ＭＳ Ｐゴシック" charset="0"/>
                <a:cs typeface="ＭＳ Ｐゴシック" charset="0"/>
              </a:rPr>
              <a:t>-Let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review the relative activity of the aminopenicillins and antipseudomonal penicillins.</a:t>
            </a:r>
            <a:endParaRPr lang="en-US">
              <a:latin typeface="Arial" charset="0"/>
              <a:ea typeface="ＭＳ Ｐゴシック" charset="0"/>
              <a:cs typeface="ＭＳ Ｐゴシック" charset="0"/>
            </a:endParaRPr>
          </a:p>
        </p:txBody>
      </p:sp>
      <p:sp>
        <p:nvSpPr>
          <p:cNvPr id="105475" name="Slide Number Placeholder 3"/>
          <p:cNvSpPr txBox="1">
            <a:spLocks noGrp="1"/>
          </p:cNvSpPr>
          <p:nvPr/>
        </p:nvSpPr>
        <p:spPr bwMode="auto">
          <a:xfrm>
            <a:off x="5452533" y="1"/>
            <a:ext cx="1557867" cy="46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498" tIns="49249" rIns="98498" bIns="49249" anchor="b"/>
          <a:lstStyle>
            <a:lvl1pPr defTabSz="966788">
              <a:defRPr sz="2400">
                <a:solidFill>
                  <a:schemeClr val="tx1"/>
                </a:solidFill>
                <a:latin typeface="Arial" charset="0"/>
                <a:ea typeface="ＭＳ Ｐゴシック" charset="0"/>
                <a:cs typeface="ＭＳ Ｐゴシック" charset="0"/>
              </a:defRPr>
            </a:lvl1pPr>
            <a:lvl2pPr marL="742950" indent="-285750" defTabSz="966788">
              <a:defRPr sz="2400">
                <a:solidFill>
                  <a:schemeClr val="tx1"/>
                </a:solidFill>
                <a:latin typeface="Arial" charset="0"/>
                <a:ea typeface="ＭＳ Ｐゴシック" charset="0"/>
              </a:defRPr>
            </a:lvl2pPr>
            <a:lvl3pPr marL="1143000" indent="-228600" defTabSz="966788">
              <a:defRPr sz="2400">
                <a:solidFill>
                  <a:schemeClr val="tx1"/>
                </a:solidFill>
                <a:latin typeface="Arial" charset="0"/>
                <a:ea typeface="ＭＳ Ｐゴシック" charset="0"/>
              </a:defRPr>
            </a:lvl3pPr>
            <a:lvl4pPr marL="1600200" indent="-228600" defTabSz="966788">
              <a:defRPr sz="2400">
                <a:solidFill>
                  <a:schemeClr val="tx1"/>
                </a:solidFill>
                <a:latin typeface="Arial" charset="0"/>
                <a:ea typeface="ＭＳ Ｐゴシック" charset="0"/>
              </a:defRPr>
            </a:lvl4pPr>
            <a:lvl5pPr marL="2057400" indent="-228600" defTabSz="966788">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a:fld id="{A29B26E3-A90E-F14F-A430-134F6462837A}" type="slidenum">
              <a:rPr lang="en-US" sz="1300"/>
              <a:pPr algn="r"/>
              <a:t>23</a:t>
            </a:fld>
            <a:endParaRPr lang="en-US" sz="1300" dirty="0"/>
          </a:p>
        </p:txBody>
      </p:sp>
    </p:spTree>
    <p:extLst>
      <p:ext uri="{BB962C8B-B14F-4D97-AF65-F5344CB8AC3E}">
        <p14:creationId xmlns:p14="http://schemas.microsoft.com/office/powerpoint/2010/main" val="4119251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-How do the beta-lactam/beta-lactamase inhibitor combination aminopenicillins differ in spectrum of activity?</a:t>
            </a:r>
          </a:p>
        </p:txBody>
      </p:sp>
      <p:sp>
        <p:nvSpPr>
          <p:cNvPr id="1105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22520943-A426-704E-8C84-9C2BEDD72F37}" type="slidenum">
              <a:rPr lang="en-US" sz="1300"/>
              <a:pPr/>
              <a:t>24</a:t>
            </a:fld>
            <a:endParaRPr lang="en-US" sz="1300" dirty="0"/>
          </a:p>
        </p:txBody>
      </p:sp>
    </p:spTree>
    <p:extLst>
      <p:ext uri="{BB962C8B-B14F-4D97-AF65-F5344CB8AC3E}">
        <p14:creationId xmlns:p14="http://schemas.microsoft.com/office/powerpoint/2010/main" val="2023334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solidFill>
            <a:srgbClr val="FFFFFF"/>
          </a:solidFill>
          <a:ln/>
        </p:spPr>
      </p:sp>
      <p:sp>
        <p:nvSpPr>
          <p:cNvPr id="115714" name="Notes Placeholder 2"/>
          <p:cNvSpPr>
            <a:spLocks noGrp="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Lst>
        </p:spPr>
        <p:txBody>
          <a:bodyPr/>
          <a:lstStyle/>
          <a:p>
            <a:r>
              <a:rPr lang="en-US">
                <a:latin typeface="Arial" charset="0"/>
                <a:ea typeface="ＭＳ Ｐゴシック" charset="0"/>
                <a:cs typeface="ＭＳ Ｐゴシック" charset="0"/>
              </a:rPr>
              <a:t>-What organisms does piperacillin/tazobactam cover?  What are the holes in its spectrum?</a:t>
            </a:r>
          </a:p>
        </p:txBody>
      </p:sp>
      <p:sp>
        <p:nvSpPr>
          <p:cNvPr id="115715" name="Slide Number Placeholder 3"/>
          <p:cNvSpPr txBox="1">
            <a:spLocks noGrp="1"/>
          </p:cNvSpPr>
          <p:nvPr/>
        </p:nvSpPr>
        <p:spPr bwMode="auto">
          <a:xfrm>
            <a:off x="5452533" y="1"/>
            <a:ext cx="1557867" cy="46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498" tIns="49249" rIns="98498" bIns="49249" anchor="b"/>
          <a:lstStyle>
            <a:lvl1pPr defTabSz="966788">
              <a:defRPr sz="2400">
                <a:solidFill>
                  <a:schemeClr val="tx1"/>
                </a:solidFill>
                <a:latin typeface="Arial" charset="0"/>
                <a:ea typeface="ＭＳ Ｐゴシック" charset="0"/>
                <a:cs typeface="ＭＳ Ｐゴシック" charset="0"/>
              </a:defRPr>
            </a:lvl1pPr>
            <a:lvl2pPr marL="742950" indent="-285750" defTabSz="966788">
              <a:defRPr sz="2400">
                <a:solidFill>
                  <a:schemeClr val="tx1"/>
                </a:solidFill>
                <a:latin typeface="Arial" charset="0"/>
                <a:ea typeface="ＭＳ Ｐゴシック" charset="0"/>
              </a:defRPr>
            </a:lvl2pPr>
            <a:lvl3pPr marL="1143000" indent="-228600" defTabSz="966788">
              <a:defRPr sz="2400">
                <a:solidFill>
                  <a:schemeClr val="tx1"/>
                </a:solidFill>
                <a:latin typeface="Arial" charset="0"/>
                <a:ea typeface="ＭＳ Ｐゴシック" charset="0"/>
              </a:defRPr>
            </a:lvl3pPr>
            <a:lvl4pPr marL="1600200" indent="-228600" defTabSz="966788">
              <a:defRPr sz="2400">
                <a:solidFill>
                  <a:schemeClr val="tx1"/>
                </a:solidFill>
                <a:latin typeface="Arial" charset="0"/>
                <a:ea typeface="ＭＳ Ｐゴシック" charset="0"/>
              </a:defRPr>
            </a:lvl4pPr>
            <a:lvl5pPr marL="2057400" indent="-228600" defTabSz="966788">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a:fld id="{62883258-A3D6-B642-986A-2554F0BEF265}" type="slidenum">
              <a:rPr lang="en-US" sz="1300"/>
              <a:pPr algn="r"/>
              <a:t>25</a:t>
            </a:fld>
            <a:endParaRPr lang="en-US" sz="1300" dirty="0"/>
          </a:p>
        </p:txBody>
      </p:sp>
    </p:spTree>
    <p:extLst>
      <p:ext uri="{BB962C8B-B14F-4D97-AF65-F5344CB8AC3E}">
        <p14:creationId xmlns:p14="http://schemas.microsoft.com/office/powerpoint/2010/main" val="2684080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16877C6C-9703-4D40-9530-E0B862AAD8D1}" type="slidenum">
              <a:rPr lang="en-US" sz="1300"/>
              <a:pPr/>
              <a:t>26</a:t>
            </a:fld>
            <a:endParaRPr lang="en-US" sz="1300" dirty="0"/>
          </a:p>
        </p:txBody>
      </p:sp>
      <p:sp>
        <p:nvSpPr>
          <p:cNvPr id="119810" name="Rectangle 2"/>
          <p:cNvSpPr>
            <a:spLocks noGrp="1" noRot="1" noChangeAspect="1" noChangeArrowheads="1" noTextEdit="1"/>
          </p:cNvSpPr>
          <p:nvPr>
            <p:ph type="sldImg"/>
          </p:nvPr>
        </p:nvSpPr>
        <p:spPr>
          <a:ln/>
        </p:spPr>
      </p:sp>
      <p:sp>
        <p:nvSpPr>
          <p:cNvPr id="119811"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u="sng">
                <a:latin typeface="Arial" charset="0"/>
                <a:ea typeface="ＭＳ Ｐゴシック" charset="0"/>
                <a:cs typeface="ＭＳ Ｐゴシック" charset="0"/>
              </a:rPr>
              <a:t>1</a:t>
            </a:r>
            <a:r>
              <a:rPr lang="en-US" b="1" u="sng" baseline="30000">
                <a:latin typeface="Arial" charset="0"/>
                <a:ea typeface="ＭＳ Ｐゴシック" charset="0"/>
                <a:cs typeface="ＭＳ Ｐゴシック" charset="0"/>
              </a:rPr>
              <a:t>st</a:t>
            </a:r>
            <a:r>
              <a:rPr lang="en-US" b="1" u="sng">
                <a:latin typeface="Arial" charset="0"/>
                <a:ea typeface="ＭＳ Ｐゴシック" charset="0"/>
                <a:cs typeface="ＭＳ Ｐゴシック" charset="0"/>
              </a:rPr>
              <a:t>-Generation cephalosporins</a:t>
            </a:r>
            <a:endParaRPr lang="en-US">
              <a:latin typeface="Arial" charset="0"/>
              <a:ea typeface="ＭＳ Ｐゴシック" charset="0"/>
              <a:cs typeface="ＭＳ Ｐゴシック" charset="0"/>
            </a:endParaRPr>
          </a:p>
          <a:p>
            <a:r>
              <a:rPr lang="en-US" b="1" i="1">
                <a:latin typeface="Arial" charset="0"/>
                <a:ea typeface="ＭＳ Ｐゴシック" charset="0"/>
                <a:cs typeface="ＭＳ Ｐゴシック" charset="0"/>
              </a:rPr>
              <a:t>Cefazolin (generic, Ancef), cephalexin (generic, Keflex)</a:t>
            </a:r>
            <a:endParaRPr lang="en-US">
              <a:latin typeface="Arial" charset="0"/>
              <a:ea typeface="ＭＳ Ｐゴシック" charset="0"/>
              <a:cs typeface="ＭＳ Ｐゴシック" charset="0"/>
            </a:endParaRPr>
          </a:p>
          <a:p>
            <a:r>
              <a:rPr lang="en-US" b="1" u="sng">
                <a:latin typeface="Arial" charset="0"/>
                <a:ea typeface="ＭＳ Ｐゴシック" charset="0"/>
                <a:cs typeface="ＭＳ Ｐゴシック" charset="0"/>
              </a:rPr>
              <a:t>Basics</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Two first-generation cephalosporins are commonly used, cefazolin and cephalexin.  They differ primarily in their pharmacokinetics, cefazolin being IV and cephalexin being PO.  Their spectrum of activity is similar, although cephalexin is somewhat less potent.</a:t>
            </a:r>
          </a:p>
          <a:p>
            <a:r>
              <a:rPr lang="en-US">
                <a:latin typeface="Arial" charset="0"/>
                <a:ea typeface="ＭＳ Ｐゴシック" charset="0"/>
                <a:cs typeface="ＭＳ Ｐゴシック" charset="0"/>
              </a:rPr>
              <a:t> </a:t>
            </a:r>
          </a:p>
          <a:p>
            <a:r>
              <a:rPr lang="en-US" b="1" u="sng">
                <a:latin typeface="Arial" charset="0"/>
                <a:ea typeface="ＭＳ Ｐゴシック" charset="0"/>
                <a:cs typeface="ＭＳ Ｐゴシック" charset="0"/>
              </a:rPr>
              <a:t>Spectrum</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We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ll compare the spectrum of activity of the first-generation cephalosporins to that of nafcillin.  Like nafcillin, the 1</a:t>
            </a:r>
            <a:r>
              <a:rPr lang="en-US" altLang="ja-JP" baseline="30000">
                <a:latin typeface="Arial" charset="0"/>
                <a:ea typeface="ＭＳ Ｐゴシック" charset="0"/>
                <a:cs typeface="ＭＳ Ｐゴシック" charset="0"/>
              </a:rPr>
              <a:t>st</a:t>
            </a:r>
            <a:r>
              <a:rPr lang="en-US" altLang="ja-JP">
                <a:latin typeface="Arial" charset="0"/>
                <a:ea typeface="ＭＳ Ｐゴシック" charset="0"/>
                <a:cs typeface="ＭＳ Ｐゴシック" charset="0"/>
              </a:rPr>
              <a:t>-gen cephs stable to the staphylococcal beta-lactamase, so they have good activity against MSSA, as well as having similarly good activity against streptococci.  The primary difference is that the 1</a:t>
            </a:r>
            <a:r>
              <a:rPr lang="en-US" altLang="ja-JP" baseline="30000">
                <a:latin typeface="Arial" charset="0"/>
                <a:ea typeface="ＭＳ Ｐゴシック" charset="0"/>
                <a:cs typeface="ＭＳ Ｐゴシック" charset="0"/>
              </a:rPr>
              <a:t>st</a:t>
            </a:r>
            <a:r>
              <a:rPr lang="en-US" altLang="ja-JP">
                <a:latin typeface="Arial" charset="0"/>
                <a:ea typeface="ＭＳ Ｐゴシック" charset="0"/>
                <a:cs typeface="ＭＳ Ｐゴシック" charset="0"/>
              </a:rPr>
              <a:t>-gen cephs also have some Gram-negative activity (similar to but more potent than ampicillin): they are active against </a:t>
            </a:r>
            <a:r>
              <a:rPr lang="en-US" altLang="ja-JP" i="1">
                <a:latin typeface="Arial" charset="0"/>
                <a:ea typeface="ＭＳ Ｐゴシック" charset="0"/>
                <a:cs typeface="ＭＳ Ｐゴシック" charset="0"/>
              </a:rPr>
              <a:t>Proteus</a:t>
            </a:r>
            <a:r>
              <a:rPr lang="en-US" altLang="ja-JP">
                <a:latin typeface="Arial" charset="0"/>
                <a:ea typeface="ＭＳ Ｐゴシック" charset="0"/>
                <a:cs typeface="ＭＳ Ｐゴシック" charset="0"/>
              </a:rPr>
              <a:t> </a:t>
            </a:r>
            <a:r>
              <a:rPr lang="en-US" altLang="ja-JP" i="1">
                <a:latin typeface="Arial" charset="0"/>
                <a:ea typeface="ＭＳ Ｐゴシック" charset="0"/>
                <a:cs typeface="ＭＳ Ｐゴシック" charset="0"/>
              </a:rPr>
              <a:t>mirabilis</a:t>
            </a:r>
            <a:r>
              <a:rPr lang="en-US" altLang="ja-JP">
                <a:latin typeface="Arial" charset="0"/>
                <a:ea typeface="ＭＳ Ｐゴシック" charset="0"/>
                <a:cs typeface="ＭＳ Ｐゴシック" charset="0"/>
              </a:rPr>
              <a:t>, </a:t>
            </a:r>
            <a:r>
              <a:rPr lang="en-US" altLang="ja-JP" i="1">
                <a:latin typeface="Arial" charset="0"/>
                <a:ea typeface="ＭＳ Ｐゴシック" charset="0"/>
                <a:cs typeface="ＭＳ Ｐゴシック" charset="0"/>
              </a:rPr>
              <a:t>E. coli</a:t>
            </a:r>
            <a:r>
              <a:rPr lang="en-US" altLang="ja-JP">
                <a:latin typeface="Arial" charset="0"/>
                <a:ea typeface="ＭＳ Ｐゴシック" charset="0"/>
                <a:cs typeface="ＭＳ Ｐゴシック" charset="0"/>
              </a:rPr>
              <a:t>, and </a:t>
            </a:r>
            <a:r>
              <a:rPr lang="en-US" altLang="ja-JP" i="1">
                <a:latin typeface="Arial" charset="0"/>
                <a:ea typeface="ＭＳ Ｐゴシック" charset="0"/>
                <a:cs typeface="ＭＳ Ｐゴシック" charset="0"/>
              </a:rPr>
              <a:t>Klebsiella</a:t>
            </a:r>
            <a:r>
              <a:rPr lang="en-US" altLang="ja-JP">
                <a:latin typeface="Arial" charset="0"/>
                <a:ea typeface="ＭＳ Ｐゴシック" charset="0"/>
                <a:cs typeface="ＭＳ Ｐゴシック" charset="0"/>
              </a:rPr>
              <a: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PEK</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They don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have good activity against </a:t>
            </a:r>
            <a:r>
              <a:rPr lang="en-US" altLang="ja-JP" i="1">
                <a:latin typeface="Arial" charset="0"/>
                <a:ea typeface="ＭＳ Ｐゴシック" charset="0"/>
                <a:cs typeface="ＭＳ Ｐゴシック" charset="0"/>
              </a:rPr>
              <a:t>Haemophilus</a:t>
            </a:r>
            <a:r>
              <a:rPr lang="en-US" altLang="ja-JP">
                <a:latin typeface="Arial" charset="0"/>
                <a:ea typeface="ＭＳ Ｐゴシック" charset="0"/>
                <a:cs typeface="ＭＳ Ｐゴシック" charset="0"/>
              </a:rPr>
              <a:t> or </a:t>
            </a:r>
            <a:r>
              <a:rPr lang="en-US" altLang="ja-JP" i="1">
                <a:latin typeface="Arial" charset="0"/>
                <a:ea typeface="ＭＳ Ｐゴシック" charset="0"/>
                <a:cs typeface="ＭＳ Ｐゴシック" charset="0"/>
              </a:rPr>
              <a:t>Neisseria</a:t>
            </a:r>
            <a:r>
              <a:rPr lang="en-US" altLang="ja-JP">
                <a:latin typeface="Arial" charset="0"/>
                <a:ea typeface="ＭＳ Ｐゴシック" charset="0"/>
                <a:cs typeface="ＭＳ Ｐゴシック" charset="0"/>
              </a:rPr>
              <a:t>, or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CAPES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Gram-negative rods.  It is important to note that the currently available (1</a:t>
            </a:r>
            <a:r>
              <a:rPr lang="en-US" altLang="ja-JP" baseline="30000">
                <a:latin typeface="Arial" charset="0"/>
                <a:ea typeface="ＭＳ Ｐゴシック" charset="0"/>
                <a:cs typeface="ＭＳ Ｐゴシック" charset="0"/>
              </a:rPr>
              <a:t>st</a:t>
            </a:r>
            <a:r>
              <a:rPr lang="en-US" altLang="ja-JP">
                <a:latin typeface="Arial" charset="0"/>
                <a:ea typeface="ＭＳ Ｐゴシック" charset="0"/>
                <a:cs typeface="ＭＳ Ｐゴシック" charset="0"/>
              </a:rPr>
              <a:t>-4</a:t>
            </a:r>
            <a:r>
              <a:rPr lang="en-US" altLang="ja-JP" baseline="30000">
                <a:latin typeface="Arial" charset="0"/>
                <a:ea typeface="ＭＳ Ｐゴシック" charset="0"/>
                <a:cs typeface="ＭＳ Ｐゴシック" charset="0"/>
              </a:rPr>
              <a:t>th</a:t>
            </a:r>
            <a:r>
              <a:rPr lang="en-US" altLang="ja-JP">
                <a:latin typeface="Arial" charset="0"/>
                <a:ea typeface="ＭＳ Ｐゴシック" charset="0"/>
                <a:cs typeface="ＭＳ Ｐゴシック" charset="0"/>
              </a:rPr>
              <a:t> generation) cephalosporins don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have any activity vs </a:t>
            </a:r>
            <a:r>
              <a:rPr lang="en-US" altLang="ja-JP" i="1">
                <a:latin typeface="Arial" charset="0"/>
                <a:ea typeface="ＭＳ Ｐゴシック" charset="0"/>
                <a:cs typeface="ＭＳ Ｐゴシック" charset="0"/>
              </a:rPr>
              <a:t>Enterococcus</a:t>
            </a:r>
            <a:r>
              <a:rPr lang="en-US" altLang="ja-JP">
                <a:latin typeface="Arial" charset="0"/>
                <a:ea typeface="ＭＳ Ｐゴシック" charset="0"/>
                <a:cs typeface="ＭＳ Ｐゴシック" charset="0"/>
              </a:rPr>
              <a:t> or </a:t>
            </a:r>
            <a:r>
              <a:rPr lang="en-US" altLang="ja-JP" i="1">
                <a:latin typeface="Arial" charset="0"/>
                <a:ea typeface="ＭＳ Ｐゴシック" charset="0"/>
                <a:cs typeface="ＭＳ Ｐゴシック" charset="0"/>
              </a:rPr>
              <a:t>Listeria</a:t>
            </a:r>
            <a:r>
              <a:rPr lang="en-US" altLang="ja-JP">
                <a:latin typeface="Arial" charset="0"/>
                <a:ea typeface="ＭＳ Ｐゴシック" charset="0"/>
                <a:cs typeface="ＭＳ Ｐゴシック" charset="0"/>
              </a:rPr>
              <a:t>, unlike the penicillins.</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38622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5E677838-D29C-D448-B800-A8EC2FCBCC20}" type="slidenum">
              <a:rPr lang="en-US" sz="1300"/>
              <a:pPr/>
              <a:t>27</a:t>
            </a:fld>
            <a:endParaRPr lang="en-US" sz="1300" dirty="0"/>
          </a:p>
        </p:txBody>
      </p:sp>
      <p:sp>
        <p:nvSpPr>
          <p:cNvPr id="128002" name="Rectangle 2"/>
          <p:cNvSpPr>
            <a:spLocks noGrp="1" noRot="1" noChangeAspect="1" noChangeArrowheads="1" noTextEdit="1"/>
          </p:cNvSpPr>
          <p:nvPr>
            <p:ph type="sldImg"/>
          </p:nvPr>
        </p:nvSpPr>
        <p:spPr>
          <a:ln/>
        </p:spPr>
      </p:sp>
      <p:sp>
        <p:nvSpPr>
          <p:cNvPr id="128003"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u="sng">
                <a:latin typeface="Arial" charset="0"/>
                <a:ea typeface="ＭＳ Ｐゴシック" charset="0"/>
                <a:cs typeface="ＭＳ Ｐゴシック" charset="0"/>
              </a:rPr>
              <a:t>Evidence &amp; Experience</a:t>
            </a:r>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First-generation cephalosporins have good activity against a very limited range of Gram-positive and Gram-negative pathogens.  Their Gram-positive activity is similar to nafcillin and so these drugs are an alternative to nafcillin for infections known or suspected to be caused by MSSA or streptococci.  First-generation cephalosporins have a limited Gram-negative spectrum and so are typically not used empirically for infections where Gram-negatives are involved, but can be used if a susceptible organism is isolated (e.g. urinary tract infections).  A key role for cefazolin is its use in perioperative surgical prophylaxis for a variety of surgical procedures; for this reason cefazolin is one of the most commonly used antibacterials in hospitals.</a:t>
            </a:r>
          </a:p>
        </p:txBody>
      </p:sp>
    </p:spTree>
    <p:extLst>
      <p:ext uri="{BB962C8B-B14F-4D97-AF65-F5344CB8AC3E}">
        <p14:creationId xmlns:p14="http://schemas.microsoft.com/office/powerpoint/2010/main" val="3333757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A507CCE7-5C4C-3D4B-8143-F9BA691F6869}" type="slidenum">
              <a:rPr lang="en-US" sz="1300"/>
              <a:pPr/>
              <a:t>28</a:t>
            </a:fld>
            <a:endParaRPr lang="en-US" sz="1300" dirty="0"/>
          </a:p>
        </p:txBody>
      </p:sp>
      <p:sp>
        <p:nvSpPr>
          <p:cNvPr id="130050" name="Rectangle 2"/>
          <p:cNvSpPr>
            <a:spLocks noGrp="1" noRot="1" noChangeAspect="1" noChangeArrowheads="1" noTextEdit="1"/>
          </p:cNvSpPr>
          <p:nvPr>
            <p:ph type="sldImg"/>
          </p:nvPr>
        </p:nvSpPr>
        <p:spPr>
          <a:ln/>
        </p:spPr>
      </p:sp>
      <p:sp>
        <p:nvSpPr>
          <p:cNvPr id="130051" name="Text Box 3"/>
          <p:cNvSpPr>
            <a:spLocks noGrp="1" noChangeArrowheads="1"/>
          </p:cNvSpPr>
          <p:nvPr>
            <p:ph type="body" idx="1"/>
          </p:nvPr>
        </p:nvSpPr>
        <p:spPr>
          <a:solidFill>
            <a:srgbClr val="FFFFFF"/>
          </a:solidFill>
          <a:ln>
            <a:solidFill>
              <a:srgbClr val="000000"/>
            </a:solidFill>
          </a:ln>
        </p:spPr>
        <p:txBody>
          <a:bodyPr/>
          <a:lstStyle/>
          <a:p>
            <a:r>
              <a:rPr lang="en-US" b="1" u="sng">
                <a:latin typeface="Arial" charset="0"/>
                <a:ea typeface="ＭＳ Ｐゴシック" charset="0"/>
                <a:cs typeface="ＭＳ Ｐゴシック" charset="0"/>
              </a:rPr>
              <a:t>2</a:t>
            </a:r>
            <a:r>
              <a:rPr lang="en-US" b="1" u="sng" baseline="30000">
                <a:latin typeface="Arial" charset="0"/>
                <a:ea typeface="ＭＳ Ｐゴシック" charset="0"/>
                <a:cs typeface="ＭＳ Ｐゴシック" charset="0"/>
              </a:rPr>
              <a:t>nd</a:t>
            </a:r>
            <a:r>
              <a:rPr lang="en-US" b="1" u="sng">
                <a:latin typeface="Arial" charset="0"/>
                <a:ea typeface="ＭＳ Ｐゴシック" charset="0"/>
                <a:cs typeface="ＭＳ Ｐゴシック" charset="0"/>
              </a:rPr>
              <a:t>-Generation cephalosporins</a:t>
            </a:r>
            <a:endParaRPr lang="en-US">
              <a:latin typeface="Arial" charset="0"/>
              <a:ea typeface="ＭＳ Ｐゴシック" charset="0"/>
              <a:cs typeface="ＭＳ Ｐゴシック" charset="0"/>
            </a:endParaRPr>
          </a:p>
          <a:p>
            <a:r>
              <a:rPr lang="en-US" b="1" i="1">
                <a:latin typeface="Arial" charset="0"/>
                <a:ea typeface="ＭＳ Ｐゴシック" charset="0"/>
                <a:cs typeface="ＭＳ Ｐゴシック" charset="0"/>
              </a:rPr>
              <a:t>Cefuroxime (generic, Ceftin, Zinacef), cefoxitin (generic), cefotetan (generic)</a:t>
            </a:r>
            <a:endParaRPr lang="en-US">
              <a:latin typeface="Arial" charset="0"/>
              <a:ea typeface="ＭＳ Ｐゴシック" charset="0"/>
              <a:cs typeface="ＭＳ Ｐゴシック" charset="0"/>
            </a:endParaRPr>
          </a:p>
          <a:p>
            <a:r>
              <a:rPr lang="en-US" b="1" u="sng">
                <a:latin typeface="Arial" charset="0"/>
                <a:ea typeface="ＭＳ Ｐゴシック" charset="0"/>
                <a:cs typeface="ＭＳ Ｐゴシック" charset="0"/>
              </a:rPr>
              <a:t>Basics</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 second-generation cephalosporins in general improve on the Gram-negative activity of the 1</a:t>
            </a:r>
            <a:r>
              <a:rPr lang="en-US" baseline="30000">
                <a:latin typeface="Arial" charset="0"/>
                <a:ea typeface="ＭＳ Ｐゴシック" charset="0"/>
                <a:cs typeface="ＭＳ Ｐゴシック" charset="0"/>
              </a:rPr>
              <a:t>st</a:t>
            </a:r>
            <a:r>
              <a:rPr lang="en-US">
                <a:latin typeface="Arial" charset="0"/>
                <a:ea typeface="ＭＳ Ｐゴシック" charset="0"/>
                <a:cs typeface="ＭＳ Ｐゴシック" charset="0"/>
              </a:rPr>
              <a:t>-gen cephs, but are slightly weaker against Gram-positives.  These agents fall into two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groups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that differ by spectrum: the cefuroxime group and the cefoxitin/cefotetan group.  Technically cefoxitin &amp; cefotetan are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cephamycins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with a slightly different structure than other cephalosporins, but it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not really important. Other 2</a:t>
            </a:r>
            <a:r>
              <a:rPr lang="en-US" altLang="ja-JP" baseline="30000">
                <a:latin typeface="Arial" charset="0"/>
                <a:ea typeface="ＭＳ Ｐゴシック" charset="0"/>
                <a:cs typeface="ＭＳ Ｐゴシック" charset="0"/>
              </a:rPr>
              <a:t>nd</a:t>
            </a:r>
            <a:r>
              <a:rPr lang="en-US" altLang="ja-JP">
                <a:latin typeface="Arial" charset="0"/>
                <a:ea typeface="ＭＳ Ｐゴシック" charset="0"/>
                <a:cs typeface="ＭＳ Ｐゴシック" charset="0"/>
              </a:rPr>
              <a:t>-generation cephalosporins are generally oral drugs that are similar to cefuroxime with similar or slightly less potent activity.</a:t>
            </a:r>
          </a:p>
          <a:p>
            <a:r>
              <a:rPr lang="en-US" b="1" u="sng">
                <a:latin typeface="Arial" charset="0"/>
                <a:ea typeface="ＭＳ Ｐゴシック" charset="0"/>
                <a:cs typeface="ＭＳ Ｐゴシック" charset="0"/>
              </a:rPr>
              <a:t>Spectrum</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Compared to the 1</a:t>
            </a:r>
            <a:r>
              <a:rPr lang="en-US" baseline="30000">
                <a:latin typeface="Arial" charset="0"/>
                <a:ea typeface="ＭＳ Ｐゴシック" charset="0"/>
                <a:cs typeface="ＭＳ Ｐゴシック" charset="0"/>
              </a:rPr>
              <a:t>st</a:t>
            </a:r>
            <a:r>
              <a:rPr lang="en-US">
                <a:latin typeface="Arial" charset="0"/>
                <a:ea typeface="ＭＳ Ｐゴシック" charset="0"/>
                <a:cs typeface="ＭＳ Ｐゴシック" charset="0"/>
              </a:rPr>
              <a:t>-gen cephs, the 2</a:t>
            </a:r>
            <a:r>
              <a:rPr lang="en-US" baseline="30000">
                <a:latin typeface="Arial" charset="0"/>
                <a:ea typeface="ＭＳ Ｐゴシック" charset="0"/>
                <a:cs typeface="ＭＳ Ｐゴシック" charset="0"/>
              </a:rPr>
              <a:t>nd</a:t>
            </a:r>
            <a:r>
              <a:rPr lang="en-US">
                <a:latin typeface="Arial" charset="0"/>
                <a:ea typeface="ＭＳ Ｐゴシック" charset="0"/>
                <a:cs typeface="ＭＳ Ｐゴシック" charset="0"/>
              </a:rPr>
              <a:t>-gen cephs add activity against </a:t>
            </a:r>
            <a:r>
              <a:rPr lang="en-US" i="1">
                <a:latin typeface="Arial" charset="0"/>
                <a:ea typeface="ＭＳ Ｐゴシック" charset="0"/>
                <a:cs typeface="ＭＳ Ｐゴシック" charset="0"/>
              </a:rPr>
              <a:t>Haemophilus</a:t>
            </a:r>
            <a:r>
              <a:rPr lang="en-US">
                <a:latin typeface="Arial" charset="0"/>
                <a:ea typeface="ＭＳ Ｐゴシック" charset="0"/>
                <a:cs typeface="ＭＳ Ｐゴシック" charset="0"/>
              </a:rPr>
              <a:t> </a:t>
            </a:r>
            <a:r>
              <a:rPr lang="en-US" i="1">
                <a:latin typeface="Arial" charset="0"/>
                <a:ea typeface="ＭＳ Ｐゴシック" charset="0"/>
                <a:cs typeface="ＭＳ Ｐゴシック" charset="0"/>
              </a:rPr>
              <a:t>influenzae</a:t>
            </a:r>
            <a:r>
              <a:rPr lang="en-US">
                <a:latin typeface="Arial" charset="0"/>
                <a:ea typeface="ＭＳ Ｐゴシック" charset="0"/>
                <a:cs typeface="ＭＳ Ｐゴシック" charset="0"/>
              </a:rPr>
              <a:t> and </a:t>
            </a:r>
            <a:r>
              <a:rPr lang="en-US" i="1">
                <a:latin typeface="Arial" charset="0"/>
                <a:ea typeface="ＭＳ Ｐゴシック" charset="0"/>
                <a:cs typeface="ＭＳ Ｐゴシック" charset="0"/>
              </a:rPr>
              <a:t>Neisseria</a:t>
            </a:r>
            <a:r>
              <a:rPr lang="en-US">
                <a:latin typeface="Arial" charset="0"/>
                <a:ea typeface="ＭＳ Ｐゴシック" charset="0"/>
                <a:cs typeface="ＭＳ Ｐゴシック" charset="0"/>
              </a:rPr>
              <a:t> spp.  Thus, we can remember their Gram-negative activity as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HNPEK</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The drugs tend to be less potent against </a:t>
            </a:r>
            <a:r>
              <a:rPr lang="en-US" altLang="ja-JP" i="1">
                <a:latin typeface="Arial" charset="0"/>
                <a:ea typeface="ＭＳ Ｐゴシック" charset="0"/>
                <a:cs typeface="ＭＳ Ｐゴシック" charset="0"/>
              </a:rPr>
              <a:t>Staph</a:t>
            </a:r>
            <a:r>
              <a:rPr lang="en-US" altLang="ja-JP">
                <a:latin typeface="Arial" charset="0"/>
                <a:ea typeface="ＭＳ Ｐゴシック" charset="0"/>
                <a:cs typeface="ＭＳ Ｐゴシック" charset="0"/>
              </a:rPr>
              <a:t> and </a:t>
            </a:r>
            <a:r>
              <a:rPr lang="en-US" altLang="ja-JP" i="1">
                <a:latin typeface="Arial" charset="0"/>
                <a:ea typeface="ＭＳ Ｐゴシック" charset="0"/>
                <a:cs typeface="ＭＳ Ｐゴシック" charset="0"/>
              </a:rPr>
              <a:t>Strep</a:t>
            </a:r>
            <a:r>
              <a:rPr lang="en-US" altLang="ja-JP">
                <a:latin typeface="Arial" charset="0"/>
                <a:ea typeface="ＭＳ Ｐゴシック" charset="0"/>
                <a:cs typeface="ＭＳ Ｐゴシック" charset="0"/>
              </a:rPr>
              <a:t> than the 1</a:t>
            </a:r>
            <a:r>
              <a:rPr lang="en-US" altLang="ja-JP" baseline="30000">
                <a:latin typeface="Arial" charset="0"/>
                <a:ea typeface="ＭＳ Ｐゴシック" charset="0"/>
                <a:cs typeface="ＭＳ Ｐゴシック" charset="0"/>
              </a:rPr>
              <a:t>st</a:t>
            </a:r>
            <a:r>
              <a:rPr lang="en-US" altLang="ja-JP">
                <a:latin typeface="Arial" charset="0"/>
                <a:ea typeface="ＭＳ Ｐゴシック" charset="0"/>
                <a:cs typeface="ＭＳ Ｐゴシック" charset="0"/>
              </a:rPr>
              <a:t>-gen cephs: even when they are in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susceptible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range, the MICs are higher.  Thus, 1</a:t>
            </a:r>
            <a:r>
              <a:rPr lang="en-US" altLang="ja-JP" baseline="30000">
                <a:latin typeface="Arial" charset="0"/>
                <a:ea typeface="ＭＳ Ｐゴシック" charset="0"/>
                <a:cs typeface="ＭＳ Ｐゴシック" charset="0"/>
              </a:rPr>
              <a:t>st</a:t>
            </a:r>
            <a:r>
              <a:rPr lang="en-US" altLang="ja-JP">
                <a:latin typeface="Arial" charset="0"/>
                <a:ea typeface="ＭＳ Ｐゴシック" charset="0"/>
                <a:cs typeface="ＭＳ Ｐゴシック" charset="0"/>
              </a:rPr>
              <a:t>-gen cephs are usually preferred.  The primary difference between the cefuroxime group and the cephamycin group is in activity versus the Gram-negative anaerobe </a:t>
            </a:r>
            <a:r>
              <a:rPr lang="en-US" altLang="ja-JP" i="1">
                <a:latin typeface="Arial" charset="0"/>
                <a:ea typeface="ＭＳ Ｐゴシック" charset="0"/>
                <a:cs typeface="ＭＳ Ｐゴシック" charset="0"/>
              </a:rPr>
              <a:t>Bacteroides</a:t>
            </a:r>
            <a:r>
              <a:rPr lang="en-US" altLang="ja-JP">
                <a:latin typeface="Arial" charset="0"/>
                <a:ea typeface="ＭＳ Ｐゴシック" charset="0"/>
                <a:cs typeface="ＭＳ Ｐゴシック" charset="0"/>
              </a:rPr>
              <a:t> </a:t>
            </a:r>
            <a:r>
              <a:rPr lang="en-US" altLang="ja-JP" i="1">
                <a:latin typeface="Arial" charset="0"/>
                <a:ea typeface="ＭＳ Ｐゴシック" charset="0"/>
                <a:cs typeface="ＭＳ Ｐゴシック" charset="0"/>
              </a:rPr>
              <a:t>fragilis</a:t>
            </a:r>
            <a:r>
              <a:rPr lang="en-US" altLang="ja-JP">
                <a:latin typeface="Arial" charset="0"/>
                <a:ea typeface="ＭＳ Ｐゴシック" charset="0"/>
                <a:cs typeface="ＭＳ Ｐゴシック" charset="0"/>
              </a:rPr>
              <a:t>: cefuroxime has no useful activity, while the cephamycins have good (but not great) activity.</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683713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5CAF5186-7A2E-094D-9B20-F8D737850C18}" type="slidenum">
              <a:rPr lang="en-US" sz="1300"/>
              <a:pPr/>
              <a:t>29</a:t>
            </a:fld>
            <a:endParaRPr lang="en-US" sz="1300" dirty="0"/>
          </a:p>
        </p:txBody>
      </p:sp>
      <p:sp>
        <p:nvSpPr>
          <p:cNvPr id="138242" name="Rectangle 2"/>
          <p:cNvSpPr>
            <a:spLocks noGrp="1" noRot="1" noChangeAspect="1" noChangeArrowheads="1" noTextEdit="1"/>
          </p:cNvSpPr>
          <p:nvPr>
            <p:ph type="sldImg"/>
          </p:nvPr>
        </p:nvSpPr>
        <p:spPr>
          <a:ln/>
        </p:spPr>
      </p:sp>
      <p:sp>
        <p:nvSpPr>
          <p:cNvPr id="138243" name="Text Box 3"/>
          <p:cNvSpPr>
            <a:spLocks noGrp="1" noChangeArrowheads="1"/>
          </p:cNvSpPr>
          <p:nvPr>
            <p:ph type="body" idx="1"/>
          </p:nvPr>
        </p:nvSpPr>
        <p:spPr>
          <a:solidFill>
            <a:srgbClr val="FFFFFF"/>
          </a:solidFill>
          <a:ln>
            <a:solidFill>
              <a:srgbClr val="000000"/>
            </a:solidFill>
          </a:ln>
        </p:spPr>
        <p:txBody>
          <a:bodyPr/>
          <a:lstStyle/>
          <a:p>
            <a:pPr eaLnBrk="1" hangingPunct="1"/>
            <a:r>
              <a:rPr lang="en-US" b="1" u="sng">
                <a:latin typeface="Arial" charset="0"/>
                <a:ea typeface="ＭＳ Ｐゴシック" charset="0"/>
                <a:cs typeface="ＭＳ Ｐゴシック" charset="0"/>
              </a:rPr>
              <a:t>Evidence &amp; Experience</a:t>
            </a:r>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second-generation cephalosporins have a relatively minor niche.  They are useful (because of their activity against S. pneumoniae and H. influenzae) for the treatment of respiratory tract infections, particularly in the outpatient setting.  Because of their Gram-negative activity they are occassionally useful for treatment of UTIs.  Cefoxitin/cefotetan have modest anti-anaerobic activity and are used as for surgical procedures of the gastrointestinal tract prophylaxis (although rarely as treatment for intra-abdominal infections).</a:t>
            </a:r>
          </a:p>
        </p:txBody>
      </p:sp>
    </p:spTree>
    <p:extLst>
      <p:ext uri="{BB962C8B-B14F-4D97-AF65-F5344CB8AC3E}">
        <p14:creationId xmlns:p14="http://schemas.microsoft.com/office/powerpoint/2010/main" val="2208099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530C11AC-B82E-7C4F-8CC0-2B95C4A75450}" type="slidenum">
              <a:rPr lang="en-US" sz="1300"/>
              <a:pPr/>
              <a:t>30</a:t>
            </a:fld>
            <a:endParaRPr lang="en-US" sz="1300" dirty="0"/>
          </a:p>
        </p:txBody>
      </p:sp>
      <p:sp>
        <p:nvSpPr>
          <p:cNvPr id="155650" name="Rectangle 2"/>
          <p:cNvSpPr>
            <a:spLocks noGrp="1" noRot="1" noChangeAspect="1" noChangeArrowheads="1" noTextEdit="1"/>
          </p:cNvSpPr>
          <p:nvPr>
            <p:ph type="sldImg"/>
          </p:nvPr>
        </p:nvSpPr>
        <p:spPr>
          <a:ln/>
        </p:spPr>
      </p:sp>
      <p:sp>
        <p:nvSpPr>
          <p:cNvPr id="155651"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u="sng">
                <a:latin typeface="Arial" charset="0"/>
                <a:ea typeface="ＭＳ Ｐゴシック" charset="0"/>
                <a:cs typeface="ＭＳ Ｐゴシック" charset="0"/>
              </a:rPr>
              <a:t>3</a:t>
            </a:r>
            <a:r>
              <a:rPr lang="en-US" b="1" u="sng" baseline="30000">
                <a:latin typeface="Arial" charset="0"/>
                <a:ea typeface="ＭＳ Ｐゴシック" charset="0"/>
                <a:cs typeface="ＭＳ Ｐゴシック" charset="0"/>
              </a:rPr>
              <a:t>rd</a:t>
            </a:r>
            <a:r>
              <a:rPr lang="en-US" b="1" u="sng">
                <a:latin typeface="Arial" charset="0"/>
                <a:ea typeface="ＭＳ Ｐゴシック" charset="0"/>
                <a:cs typeface="ＭＳ Ｐゴシック" charset="0"/>
              </a:rPr>
              <a:t>-Generation cephalosporins</a:t>
            </a:r>
            <a:endParaRPr lang="en-US">
              <a:latin typeface="Arial" charset="0"/>
              <a:ea typeface="ＭＳ Ｐゴシック" charset="0"/>
              <a:cs typeface="ＭＳ Ｐゴシック" charset="0"/>
            </a:endParaRPr>
          </a:p>
          <a:p>
            <a:r>
              <a:rPr lang="en-US" b="1" i="1">
                <a:latin typeface="Arial" charset="0"/>
                <a:ea typeface="ＭＳ Ｐゴシック" charset="0"/>
                <a:cs typeface="ＭＳ Ｐゴシック" charset="0"/>
              </a:rPr>
              <a:t>Ceftazidime (generic, Fortaz), ceftriaxone (generic, Rocephin), cefotaxime (generic, Claforan)</a:t>
            </a:r>
            <a:endParaRPr lang="en-US">
              <a:latin typeface="Arial" charset="0"/>
              <a:ea typeface="ＭＳ Ｐゴシック" charset="0"/>
              <a:cs typeface="ＭＳ Ｐゴシック" charset="0"/>
            </a:endParaRPr>
          </a:p>
          <a:p>
            <a:r>
              <a:rPr lang="en-US" b="1" u="sng">
                <a:latin typeface="Arial" charset="0"/>
                <a:ea typeface="ＭＳ Ｐゴシック" charset="0"/>
                <a:cs typeface="ＭＳ Ｐゴシック" charset="0"/>
              </a:rPr>
              <a:t>Basics</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 third-generation cephalosporins once again build on the Gram-negative spectrum of the 2</a:t>
            </a:r>
            <a:r>
              <a:rPr lang="en-US" baseline="30000">
                <a:latin typeface="Arial" charset="0"/>
                <a:ea typeface="ＭＳ Ｐゴシック" charset="0"/>
                <a:cs typeface="ＭＳ Ｐゴシック" charset="0"/>
              </a:rPr>
              <a:t>nd</a:t>
            </a:r>
            <a:r>
              <a:rPr lang="en-US">
                <a:latin typeface="Arial" charset="0"/>
                <a:ea typeface="ＭＳ Ｐゴシック" charset="0"/>
                <a:cs typeface="ＭＳ Ｐゴシック" charset="0"/>
              </a:rPr>
              <a:t>-generation, while their Gram-positive activity is variable.  Again, there are two groups within this generation that differ by spectrum:  the ceftazidime group and the ceftriaxone/cefotaxime group.  Third-generation cephalosporins are widely used within hospitals for a variety of infections.</a:t>
            </a:r>
          </a:p>
          <a:p>
            <a:r>
              <a:rPr lang="en-US">
                <a:latin typeface="Arial" charset="0"/>
                <a:ea typeface="ＭＳ Ｐゴシック" charset="0"/>
                <a:cs typeface="ＭＳ Ｐゴシック" charset="0"/>
              </a:rPr>
              <a:t> </a:t>
            </a:r>
          </a:p>
          <a:p>
            <a:r>
              <a:rPr lang="en-US" b="1" u="sng">
                <a:latin typeface="Arial" charset="0"/>
                <a:ea typeface="ＭＳ Ｐゴシック" charset="0"/>
                <a:cs typeface="ＭＳ Ｐゴシック" charset="0"/>
              </a:rPr>
              <a:t>Spectrum</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 ceftazidime group, which includes the oral agents cefixime and ceftibuten, improves activity of the 2</a:t>
            </a:r>
            <a:r>
              <a:rPr lang="en-US" baseline="30000">
                <a:latin typeface="Arial" charset="0"/>
                <a:ea typeface="ＭＳ Ｐゴシック" charset="0"/>
                <a:cs typeface="ＭＳ Ｐゴシック" charset="0"/>
              </a:rPr>
              <a:t>nd</a:t>
            </a:r>
            <a:r>
              <a:rPr lang="en-US">
                <a:latin typeface="Arial" charset="0"/>
                <a:ea typeface="ＭＳ Ｐゴシック" charset="0"/>
                <a:cs typeface="ＭＳ Ｐゴシック" charset="0"/>
              </a:rPr>
              <a:t>-gen agents against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HNPEK</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organisms (susceptibility in the 90+% range).  In addition, ceftazidime (but not the oral agents) adds activity against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CAPES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organisms, although </a:t>
            </a:r>
            <a:r>
              <a:rPr lang="en-US" altLang="ja-JP" i="1">
                <a:latin typeface="Arial" charset="0"/>
                <a:ea typeface="ＭＳ Ｐゴシック" charset="0"/>
                <a:cs typeface="ＭＳ Ｐゴシック" charset="0"/>
              </a:rPr>
              <a:t>Acinetobacter</a:t>
            </a:r>
            <a:r>
              <a:rPr lang="en-US" altLang="ja-JP">
                <a:latin typeface="Arial" charset="0"/>
                <a:ea typeface="ＭＳ Ｐゴシック" charset="0"/>
                <a:cs typeface="ＭＳ Ｐゴシック" charset="0"/>
              </a:rPr>
              <a:t> tends to be more resistant. However, compared to the 2</a:t>
            </a:r>
            <a:r>
              <a:rPr lang="en-US" altLang="ja-JP" baseline="30000">
                <a:latin typeface="Arial" charset="0"/>
                <a:ea typeface="ＭＳ Ｐゴシック" charset="0"/>
                <a:cs typeface="ＭＳ Ｐゴシック" charset="0"/>
              </a:rPr>
              <a:t>nd</a:t>
            </a:r>
            <a:r>
              <a:rPr lang="en-US" altLang="ja-JP">
                <a:latin typeface="Arial" charset="0"/>
                <a:ea typeface="ＭＳ Ｐゴシック" charset="0"/>
                <a:cs typeface="ＭＳ Ｐゴシック" charset="0"/>
              </a:rPr>
              <a:t>-generation cephalosporins, the ceftazidime group has weak Gram-positive activity, making it a (and similar oral agents) poor choice for infections caused by staphylococci and most streptococci.</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75553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221DB920-5C5D-5841-B404-94E665CEB095}" type="slidenum">
              <a:rPr lang="en-US" sz="1300"/>
              <a:pPr/>
              <a:t>31</a:t>
            </a:fld>
            <a:endParaRPr lang="en-US" sz="1300" dirty="0"/>
          </a:p>
        </p:txBody>
      </p:sp>
      <p:sp>
        <p:nvSpPr>
          <p:cNvPr id="165890" name="Rectangle 2"/>
          <p:cNvSpPr>
            <a:spLocks noGrp="1" noRot="1" noChangeAspect="1" noChangeArrowheads="1" noTextEdit="1"/>
          </p:cNvSpPr>
          <p:nvPr>
            <p:ph type="sldImg"/>
          </p:nvPr>
        </p:nvSpPr>
        <p:spPr>
          <a:ln/>
        </p:spPr>
      </p:sp>
      <p:sp>
        <p:nvSpPr>
          <p:cNvPr id="165891"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u="sng">
                <a:latin typeface="Arial" charset="0"/>
                <a:ea typeface="ＭＳ Ｐゴシック" charset="0"/>
                <a:cs typeface="ＭＳ Ｐゴシック" charset="0"/>
              </a:rPr>
              <a:t>Evidence &amp; Experience</a:t>
            </a:r>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These drugs are highly versatile and used for a variety of nosocomial- and community-acquired infections.  Ceftriaxone/cefotaxime are more commonly used, whereas ceftazidime is used primarily for nosocomial infections where Pseudomonas is a concern.</a:t>
            </a:r>
          </a:p>
        </p:txBody>
      </p:sp>
    </p:spTree>
    <p:extLst>
      <p:ext uri="{BB962C8B-B14F-4D97-AF65-F5344CB8AC3E}">
        <p14:creationId xmlns:p14="http://schemas.microsoft.com/office/powerpoint/2010/main" val="76721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B8FDB511-B34D-FA49-B2D6-80127542DA10}" type="slidenum">
              <a:rPr lang="en-US" sz="1300"/>
              <a:pPr/>
              <a:t>32</a:t>
            </a:fld>
            <a:endParaRPr lang="en-US" sz="1300" dirty="0"/>
          </a:p>
        </p:txBody>
      </p:sp>
      <p:sp>
        <p:nvSpPr>
          <p:cNvPr id="167938" name="Rectangle 2"/>
          <p:cNvSpPr>
            <a:spLocks noGrp="1" noRot="1" noChangeAspect="1" noChangeArrowheads="1" noTextEdit="1"/>
          </p:cNvSpPr>
          <p:nvPr>
            <p:ph type="sldImg"/>
          </p:nvPr>
        </p:nvSpPr>
        <p:spPr>
          <a:ln/>
        </p:spPr>
      </p:sp>
      <p:sp>
        <p:nvSpPr>
          <p:cNvPr id="167939"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u="sng">
                <a:latin typeface="Arial" charset="0"/>
                <a:ea typeface="ＭＳ Ｐゴシック" charset="0"/>
                <a:cs typeface="ＭＳ Ｐゴシック" charset="0"/>
              </a:rPr>
              <a:t>4</a:t>
            </a:r>
            <a:r>
              <a:rPr lang="en-US" b="1" u="sng" baseline="30000">
                <a:latin typeface="Arial" charset="0"/>
                <a:ea typeface="ＭＳ Ｐゴシック" charset="0"/>
                <a:cs typeface="ＭＳ Ｐゴシック" charset="0"/>
              </a:rPr>
              <a:t>th</a:t>
            </a:r>
            <a:r>
              <a:rPr lang="en-US" b="1" u="sng">
                <a:latin typeface="Arial" charset="0"/>
                <a:ea typeface="ＭＳ Ｐゴシック" charset="0"/>
                <a:cs typeface="ＭＳ Ｐゴシック" charset="0"/>
              </a:rPr>
              <a:t>-Generation cephalosporins</a:t>
            </a:r>
            <a:endParaRPr lang="en-US">
              <a:latin typeface="Arial" charset="0"/>
              <a:ea typeface="ＭＳ Ｐゴシック" charset="0"/>
              <a:cs typeface="ＭＳ Ｐゴシック" charset="0"/>
            </a:endParaRPr>
          </a:p>
          <a:p>
            <a:r>
              <a:rPr lang="en-US" b="1" i="1">
                <a:latin typeface="Arial" charset="0"/>
                <a:ea typeface="ＭＳ Ｐゴシック" charset="0"/>
                <a:cs typeface="ＭＳ Ｐゴシック" charset="0"/>
              </a:rPr>
              <a:t>Cefepime (Maxipime)</a:t>
            </a:r>
            <a:endParaRPr lang="en-US">
              <a:latin typeface="Arial" charset="0"/>
              <a:ea typeface="ＭＳ Ｐゴシック" charset="0"/>
              <a:cs typeface="ＭＳ Ｐゴシック" charset="0"/>
            </a:endParaRPr>
          </a:p>
          <a:p>
            <a:r>
              <a:rPr lang="en-US" b="1" u="sng">
                <a:latin typeface="Arial" charset="0"/>
                <a:ea typeface="ＭＳ Ｐゴシック" charset="0"/>
                <a:cs typeface="ＭＳ Ｐゴシック" charset="0"/>
              </a:rPr>
              <a:t>Basics</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There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only one currently available 4</a:t>
            </a:r>
            <a:r>
              <a:rPr lang="en-US" altLang="ja-JP" baseline="30000">
                <a:latin typeface="Arial" charset="0"/>
                <a:ea typeface="ＭＳ Ｐゴシック" charset="0"/>
                <a:cs typeface="ＭＳ Ｐゴシック" charset="0"/>
              </a:rPr>
              <a:t>th</a:t>
            </a:r>
            <a:r>
              <a:rPr lang="en-US" altLang="ja-JP">
                <a:latin typeface="Arial" charset="0"/>
                <a:ea typeface="ＭＳ Ｐゴシック" charset="0"/>
                <a:cs typeface="ＭＳ Ｐゴシック" charset="0"/>
              </a:rPr>
              <a:t>-generation cephalosporin, cefepime.  It is essentially a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best of both worlds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drug combining the activity of the ceftazidime group and the ceftriaxone group of 3</a:t>
            </a:r>
            <a:r>
              <a:rPr lang="en-US" altLang="ja-JP" baseline="30000">
                <a:latin typeface="Arial" charset="0"/>
                <a:ea typeface="ＭＳ Ｐゴシック" charset="0"/>
                <a:cs typeface="ＭＳ Ｐゴシック" charset="0"/>
              </a:rPr>
              <a:t>rd</a:t>
            </a:r>
            <a:r>
              <a:rPr lang="en-US" altLang="ja-JP">
                <a:latin typeface="Arial" charset="0"/>
                <a:ea typeface="ＭＳ Ｐゴシック" charset="0"/>
                <a:cs typeface="ＭＳ Ｐゴシック" charset="0"/>
              </a:rPr>
              <a:t>-gen cephalosporins, with excellent Gram-negative activity.</a:t>
            </a:r>
          </a:p>
          <a:p>
            <a:r>
              <a:rPr lang="en-US">
                <a:latin typeface="Arial" charset="0"/>
                <a:ea typeface="ＭＳ Ｐゴシック" charset="0"/>
                <a:cs typeface="ＭＳ Ｐゴシック" charset="0"/>
              </a:rPr>
              <a:t> </a:t>
            </a:r>
          </a:p>
          <a:p>
            <a:r>
              <a:rPr lang="en-US" b="1" u="sng">
                <a:latin typeface="Arial" charset="0"/>
                <a:ea typeface="ＭＳ Ｐゴシック" charset="0"/>
                <a:cs typeface="ＭＳ Ｐゴシック" charset="0"/>
              </a:rPr>
              <a:t>Spectrum</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Cefepime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spectrum is essentially that of ceftazidime + ceftiaxone:  excellent activity vs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HNPEK</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good activity vs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CAPES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(CES&gt;P&gt;A), and potent activity versus strep and staph.</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6527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-An alternative method of understanding and comparing spectra of activity is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flower diagram</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Common organisms are displayed on the slide in different sectors based on their characteristics: Gram-positive organisms on the left, Gram-negatives on the right.  The organisms are arranged out from the center according to their degree of resistance: organisms that tend to display little resistance are closer to the center than organisms that tend to be more resistant (there are of course some exceptions).  We can visualize which organisms an antibacterial has activity against by circling it; we can add a further degree of subtlety by the use of shading: when the circle is darker, the drug has better activity compared to a lighter shading. </a:t>
            </a:r>
            <a:endParaRPr lang="en-US">
              <a:latin typeface="Arial" charset="0"/>
              <a:ea typeface="ＭＳ Ｐゴシック" charset="0"/>
              <a:cs typeface="ＭＳ Ｐゴシック" charset="0"/>
            </a:endParaRPr>
          </a:p>
        </p:txBody>
      </p:sp>
      <p:sp>
        <p:nvSpPr>
          <p:cNvPr id="194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D7A0CEB0-482A-0549-8573-D65E7AEA8769}" type="slidenum">
              <a:rPr lang="en-US" sz="1300"/>
              <a:pPr/>
              <a:t>5</a:t>
            </a:fld>
            <a:endParaRPr lang="en-US" sz="1300" dirty="0"/>
          </a:p>
        </p:txBody>
      </p:sp>
    </p:spTree>
    <p:extLst>
      <p:ext uri="{BB962C8B-B14F-4D97-AF65-F5344CB8AC3E}">
        <p14:creationId xmlns:p14="http://schemas.microsoft.com/office/powerpoint/2010/main" val="830293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F735AEFF-DC7A-594A-86D7-1A8807BFE0C6}" type="slidenum">
              <a:rPr lang="en-US" sz="1300"/>
              <a:pPr/>
              <a:t>33</a:t>
            </a:fld>
            <a:endParaRPr lang="en-US" sz="1300" dirty="0"/>
          </a:p>
        </p:txBody>
      </p:sp>
      <p:sp>
        <p:nvSpPr>
          <p:cNvPr id="176130" name="Rectangle 2"/>
          <p:cNvSpPr>
            <a:spLocks noGrp="1" noRot="1" noChangeAspect="1" noChangeArrowheads="1" noTextEdit="1"/>
          </p:cNvSpPr>
          <p:nvPr>
            <p:ph type="sldImg"/>
          </p:nvPr>
        </p:nvSpPr>
        <p:spPr>
          <a:ln/>
        </p:spPr>
      </p:sp>
      <p:sp>
        <p:nvSpPr>
          <p:cNvPr id="176131"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u="sng">
                <a:latin typeface="Arial" charset="0"/>
                <a:ea typeface="ＭＳ Ｐゴシック" charset="0"/>
                <a:cs typeface="ＭＳ Ｐゴシック" charset="0"/>
              </a:rPr>
              <a:t>Evidence &amp; Experience</a:t>
            </a:r>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As befits its spectrum of activity, cefepime can be used across a range of indications similar to those of ceftriaxone AND ceftazidime.  Because of its broad spectrum, there is the potential for overuse; thus, it is most commonly employed for nosocomial infections.</a:t>
            </a:r>
          </a:p>
        </p:txBody>
      </p:sp>
    </p:spTree>
    <p:extLst>
      <p:ext uri="{BB962C8B-B14F-4D97-AF65-F5344CB8AC3E}">
        <p14:creationId xmlns:p14="http://schemas.microsoft.com/office/powerpoint/2010/main" val="744163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a:ln/>
        </p:spPr>
      </p:sp>
      <p:sp>
        <p:nvSpPr>
          <p:cNvPr id="1781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800" b="1" u="sng" dirty="0">
                <a:latin typeface="Arial" charset="0"/>
                <a:ea typeface="ＭＳ Ｐゴシック" charset="0"/>
                <a:cs typeface="ＭＳ Ｐゴシック" charset="0"/>
              </a:rPr>
              <a:t>5</a:t>
            </a:r>
            <a:r>
              <a:rPr lang="en-US" sz="800" b="1" u="sng" baseline="30000" dirty="0">
                <a:latin typeface="Arial" charset="0"/>
                <a:ea typeface="ＭＳ Ｐゴシック" charset="0"/>
                <a:cs typeface="ＭＳ Ｐゴシック" charset="0"/>
              </a:rPr>
              <a:t>th</a:t>
            </a:r>
            <a:r>
              <a:rPr lang="en-US" sz="800" b="1" u="sng" dirty="0">
                <a:latin typeface="Arial" charset="0"/>
                <a:ea typeface="ＭＳ Ｐゴシック" charset="0"/>
                <a:cs typeface="ＭＳ Ｐゴシック" charset="0"/>
              </a:rPr>
              <a:t>-</a:t>
            </a:r>
            <a:r>
              <a:rPr lang="en-US" sz="1000" b="1" u="sng" dirty="0">
                <a:latin typeface="Arial" charset="0"/>
                <a:ea typeface="ＭＳ Ｐゴシック" charset="0"/>
                <a:cs typeface="ＭＳ Ｐゴシック" charset="0"/>
              </a:rPr>
              <a:t>Generation cephalosporin (?)</a:t>
            </a:r>
            <a:r>
              <a:rPr lang="en-US" sz="1000" dirty="0">
                <a:latin typeface="Arial" charset="0"/>
                <a:ea typeface="ＭＳ Ｐゴシック" charset="0"/>
                <a:cs typeface="ＭＳ Ｐゴシック" charset="0"/>
              </a:rPr>
              <a:t>: </a:t>
            </a:r>
            <a:r>
              <a:rPr lang="en-US" sz="1000" b="1" i="1" dirty="0" err="1">
                <a:latin typeface="Arial" charset="0"/>
                <a:ea typeface="ＭＳ Ｐゴシック" charset="0"/>
                <a:cs typeface="ＭＳ Ｐゴシック" charset="0"/>
              </a:rPr>
              <a:t>Ceftobiprole</a:t>
            </a:r>
            <a:r>
              <a:rPr lang="en-US" sz="1000" b="1" i="1" dirty="0">
                <a:latin typeface="Arial" charset="0"/>
                <a:ea typeface="ＭＳ Ｐゴシック" charset="0"/>
                <a:cs typeface="ＭＳ Ｐゴシック" charset="0"/>
              </a:rPr>
              <a:t>, </a:t>
            </a:r>
            <a:r>
              <a:rPr lang="en-US" sz="1000" b="1" i="1" dirty="0" err="1">
                <a:latin typeface="Arial" charset="0"/>
                <a:ea typeface="ＭＳ Ｐゴシック" charset="0"/>
                <a:cs typeface="ＭＳ Ｐゴシック" charset="0"/>
              </a:rPr>
              <a:t>ceftaroline</a:t>
            </a:r>
            <a:endParaRPr lang="en-US" sz="1000" dirty="0">
              <a:latin typeface="Arial" charset="0"/>
              <a:ea typeface="ＭＳ Ｐゴシック" charset="0"/>
              <a:cs typeface="ＭＳ Ｐゴシック" charset="0"/>
            </a:endParaRPr>
          </a:p>
          <a:p>
            <a:pPr>
              <a:lnSpc>
                <a:spcPct val="80000"/>
              </a:lnSpc>
            </a:pPr>
            <a:r>
              <a:rPr lang="en-US" sz="1000" b="1" u="sng" dirty="0">
                <a:latin typeface="Arial" charset="0"/>
                <a:ea typeface="ＭＳ Ｐゴシック" charset="0"/>
                <a:cs typeface="ＭＳ Ｐゴシック" charset="0"/>
              </a:rPr>
              <a:t>Basics</a:t>
            </a:r>
            <a:endParaRPr lang="en-US" sz="1000" dirty="0">
              <a:latin typeface="Arial" charset="0"/>
              <a:ea typeface="ＭＳ Ｐゴシック" charset="0"/>
              <a:cs typeface="ＭＳ Ｐゴシック" charset="0"/>
            </a:endParaRPr>
          </a:p>
          <a:p>
            <a:pPr>
              <a:lnSpc>
                <a:spcPct val="80000"/>
              </a:lnSpc>
            </a:pPr>
            <a:r>
              <a:rPr lang="en-US" sz="1000" dirty="0" err="1">
                <a:latin typeface="Arial" charset="0"/>
                <a:ea typeface="ＭＳ Ｐゴシック" charset="0"/>
                <a:cs typeface="ＭＳ Ｐゴシック" charset="0"/>
              </a:rPr>
              <a:t>Ceftopibrole</a:t>
            </a:r>
            <a:r>
              <a:rPr lang="en-US" sz="1000" dirty="0">
                <a:latin typeface="Arial" charset="0"/>
                <a:ea typeface="ＭＳ Ｐゴシック" charset="0"/>
                <a:cs typeface="ＭＳ Ｐゴシック" charset="0"/>
              </a:rPr>
              <a:t> is still in clinical trials, and may or may not be classified as a </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5</a:t>
            </a:r>
            <a:r>
              <a:rPr lang="en-US" altLang="ja-JP" sz="1000" baseline="30000" dirty="0">
                <a:latin typeface="Arial" charset="0"/>
                <a:ea typeface="ＭＳ Ｐゴシック" charset="0"/>
                <a:cs typeface="ＭＳ Ｐゴシック" charset="0"/>
              </a:rPr>
              <a:t>th</a:t>
            </a:r>
            <a:r>
              <a:rPr lang="en-US" altLang="ja-JP" sz="1000" dirty="0">
                <a:latin typeface="Arial" charset="0"/>
                <a:ea typeface="ＭＳ Ｐゴシック" charset="0"/>
                <a:cs typeface="ＭＳ Ｐゴシック" charset="0"/>
              </a:rPr>
              <a:t>-generation</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 cephalosporin due to its unique nature. It is a product of </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intelligent drug design</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 to overcome some of the spectrum limitations of the cephalosporin class. Barring unforeseen circumstances, should be approved in 2010.  Another agent, </a:t>
            </a:r>
            <a:r>
              <a:rPr lang="en-US" altLang="ja-JP" sz="1000" dirty="0" err="1">
                <a:latin typeface="Arial" charset="0"/>
                <a:ea typeface="ＭＳ Ｐゴシック" charset="0"/>
                <a:cs typeface="ＭＳ Ｐゴシック" charset="0"/>
              </a:rPr>
              <a:t>ceftaroline</a:t>
            </a:r>
            <a:r>
              <a:rPr lang="en-US" altLang="ja-JP" sz="1000" dirty="0">
                <a:latin typeface="Arial" charset="0"/>
                <a:ea typeface="ＭＳ Ｐゴシック" charset="0"/>
                <a:cs typeface="ＭＳ Ｐゴシック" charset="0"/>
              </a:rPr>
              <a:t>, is also in clinical trials.</a:t>
            </a:r>
          </a:p>
          <a:p>
            <a:pPr>
              <a:lnSpc>
                <a:spcPct val="80000"/>
              </a:lnSpc>
            </a:pPr>
            <a:r>
              <a:rPr lang="en-US" sz="1000" dirty="0">
                <a:latin typeface="Arial" charset="0"/>
                <a:ea typeface="ＭＳ Ｐゴシック" charset="0"/>
                <a:cs typeface="ＭＳ Ｐゴシック" charset="0"/>
              </a:rPr>
              <a:t> </a:t>
            </a:r>
            <a:r>
              <a:rPr lang="en-US" sz="1000" b="1" u="sng" dirty="0">
                <a:latin typeface="Arial" charset="0"/>
                <a:ea typeface="ＭＳ Ｐゴシック" charset="0"/>
                <a:cs typeface="ＭＳ Ｐゴシック" charset="0"/>
              </a:rPr>
              <a:t>Spectrum</a:t>
            </a:r>
            <a:endParaRPr lang="en-US" sz="1000" dirty="0">
              <a:latin typeface="Arial" charset="0"/>
              <a:ea typeface="ＭＳ Ｐゴシック" charset="0"/>
              <a:cs typeface="ＭＳ Ｐゴシック" charset="0"/>
            </a:endParaRPr>
          </a:p>
          <a:p>
            <a:pPr>
              <a:lnSpc>
                <a:spcPct val="80000"/>
              </a:lnSpc>
            </a:pPr>
            <a:r>
              <a:rPr lang="en-US" sz="1000" dirty="0" err="1">
                <a:latin typeface="Arial" charset="0"/>
                <a:ea typeface="ＭＳ Ｐゴシック" charset="0"/>
                <a:cs typeface="ＭＳ Ｐゴシック" charset="0"/>
              </a:rPr>
              <a:t>Ceftobiprole</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s spectrum is similar to that of </a:t>
            </a:r>
            <a:r>
              <a:rPr lang="en-US" altLang="ja-JP" sz="1000" dirty="0" err="1">
                <a:latin typeface="Arial" charset="0"/>
                <a:ea typeface="ＭＳ Ｐゴシック" charset="0"/>
                <a:cs typeface="ＭＳ Ｐゴシック" charset="0"/>
              </a:rPr>
              <a:t>cefepime</a:t>
            </a:r>
            <a:r>
              <a:rPr lang="en-US" altLang="ja-JP" sz="1000" dirty="0">
                <a:latin typeface="Arial" charset="0"/>
                <a:ea typeface="ＭＳ Ｐゴシック" charset="0"/>
                <a:cs typeface="ＭＳ Ｐゴシック" charset="0"/>
              </a:rPr>
              <a:t>; the primary difference is that </a:t>
            </a:r>
            <a:r>
              <a:rPr lang="en-US" altLang="ja-JP" sz="1000" dirty="0" err="1">
                <a:latin typeface="Arial" charset="0"/>
                <a:ea typeface="ＭＳ Ｐゴシック" charset="0"/>
                <a:cs typeface="ＭＳ Ｐゴシック" charset="0"/>
              </a:rPr>
              <a:t>ceftobiprole</a:t>
            </a:r>
            <a:r>
              <a:rPr lang="en-US" altLang="ja-JP" sz="1000" dirty="0">
                <a:latin typeface="Arial" charset="0"/>
                <a:ea typeface="ＭＳ Ｐゴシック" charset="0"/>
                <a:cs typeface="ＭＳ Ｐゴシック" charset="0"/>
              </a:rPr>
              <a:t> has clinically useful activity against MRSA and </a:t>
            </a:r>
            <a:r>
              <a:rPr lang="en-US" altLang="ja-JP" sz="1000" i="1" dirty="0" err="1">
                <a:latin typeface="Arial" charset="0"/>
                <a:ea typeface="ＭＳ Ｐゴシック" charset="0"/>
                <a:cs typeface="ＭＳ Ｐゴシック" charset="0"/>
              </a:rPr>
              <a:t>Enterococcus</a:t>
            </a:r>
            <a:r>
              <a:rPr lang="en-US" altLang="ja-JP" sz="1000" dirty="0">
                <a:latin typeface="Arial" charset="0"/>
                <a:ea typeface="ＭＳ Ｐゴシック" charset="0"/>
                <a:cs typeface="ＭＳ Ｐゴシック" charset="0"/>
              </a:rPr>
              <a:t> </a:t>
            </a:r>
            <a:r>
              <a:rPr lang="en-US" altLang="ja-JP" sz="1000" i="1" dirty="0" err="1">
                <a:latin typeface="Arial" charset="0"/>
                <a:ea typeface="ＭＳ Ｐゴシック" charset="0"/>
                <a:cs typeface="ＭＳ Ｐゴシック" charset="0"/>
              </a:rPr>
              <a:t>faecalis</a:t>
            </a:r>
            <a:r>
              <a:rPr lang="en-US" altLang="ja-JP" sz="1000" dirty="0">
                <a:latin typeface="Arial" charset="0"/>
                <a:ea typeface="ＭＳ Ｐゴシック" charset="0"/>
                <a:cs typeface="ＭＳ Ｐゴシック" charset="0"/>
              </a:rPr>
              <a:t>, two organisms that no other </a:t>
            </a:r>
            <a:r>
              <a:rPr lang="en-US" altLang="ja-JP" sz="1000" dirty="0" err="1">
                <a:latin typeface="Arial" charset="0"/>
                <a:ea typeface="ＭＳ Ｐゴシック" charset="0"/>
                <a:cs typeface="ＭＳ Ｐゴシック" charset="0"/>
              </a:rPr>
              <a:t>cephalosporins</a:t>
            </a:r>
            <a:r>
              <a:rPr lang="en-US" altLang="ja-JP" sz="1000" dirty="0">
                <a:latin typeface="Arial" charset="0"/>
                <a:ea typeface="ＭＳ Ｐゴシック" charset="0"/>
                <a:cs typeface="ＭＳ Ｐゴシック" charset="0"/>
              </a:rPr>
              <a:t> have activity against.</a:t>
            </a:r>
          </a:p>
          <a:p>
            <a:pPr>
              <a:lnSpc>
                <a:spcPct val="80000"/>
              </a:lnSpc>
            </a:pPr>
            <a:r>
              <a:rPr lang="en-US" sz="1000" dirty="0">
                <a:latin typeface="Arial" charset="0"/>
                <a:ea typeface="ＭＳ Ｐゴシック" charset="0"/>
                <a:cs typeface="ＭＳ Ｐゴシック" charset="0"/>
              </a:rPr>
              <a:t> </a:t>
            </a:r>
            <a:r>
              <a:rPr lang="en-US" sz="1000" b="1" u="sng" dirty="0">
                <a:latin typeface="Arial" charset="0"/>
                <a:ea typeface="ＭＳ Ｐゴシック" charset="0"/>
                <a:cs typeface="ＭＳ Ｐゴシック" charset="0"/>
              </a:rPr>
              <a:t>Mechanism</a:t>
            </a:r>
            <a:endParaRPr lang="en-US" sz="1000" dirty="0">
              <a:latin typeface="Arial" charset="0"/>
              <a:ea typeface="ＭＳ Ｐゴシック" charset="0"/>
              <a:cs typeface="ＭＳ Ｐゴシック" charset="0"/>
            </a:endParaRPr>
          </a:p>
          <a:p>
            <a:pPr>
              <a:lnSpc>
                <a:spcPct val="80000"/>
              </a:lnSpc>
            </a:pPr>
            <a:r>
              <a:rPr lang="en-US" sz="1000" dirty="0" err="1">
                <a:latin typeface="Arial" charset="0"/>
                <a:ea typeface="ＭＳ Ｐゴシック" charset="0"/>
                <a:cs typeface="ＭＳ Ｐゴシック" charset="0"/>
              </a:rPr>
              <a:t>Ceftobiprole</a:t>
            </a:r>
            <a:r>
              <a:rPr lang="en-US" sz="1000" dirty="0">
                <a:latin typeface="Arial" charset="0"/>
                <a:ea typeface="ＭＳ Ｐゴシック" charset="0"/>
                <a:cs typeface="ＭＳ Ｐゴシック" charset="0"/>
              </a:rPr>
              <a:t> has been designed to bind with good affinity to the normally low-affinity PBPs of MRSA and </a:t>
            </a:r>
            <a:r>
              <a:rPr lang="en-US" sz="1000" i="1" dirty="0" err="1">
                <a:latin typeface="Arial" charset="0"/>
                <a:ea typeface="ＭＳ Ｐゴシック" charset="0"/>
                <a:cs typeface="ＭＳ Ｐゴシック" charset="0"/>
              </a:rPr>
              <a:t>Enterococcus</a:t>
            </a:r>
            <a:r>
              <a:rPr lang="en-US" sz="1000" dirty="0">
                <a:latin typeface="Arial" charset="0"/>
                <a:ea typeface="ＭＳ Ｐゴシック" charset="0"/>
                <a:cs typeface="ＭＳ Ｐゴシック" charset="0"/>
              </a:rPr>
              <a:t>.</a:t>
            </a:r>
          </a:p>
          <a:p>
            <a:pPr>
              <a:lnSpc>
                <a:spcPct val="80000"/>
              </a:lnSpc>
            </a:pPr>
            <a:r>
              <a:rPr lang="en-US" sz="1000" dirty="0">
                <a:latin typeface="Arial" charset="0"/>
                <a:ea typeface="ＭＳ Ｐゴシック" charset="0"/>
                <a:cs typeface="ＭＳ Ｐゴシック" charset="0"/>
              </a:rPr>
              <a:t> </a:t>
            </a:r>
            <a:r>
              <a:rPr lang="en-US" sz="1000" b="1" u="sng" dirty="0">
                <a:latin typeface="Arial" charset="0"/>
                <a:ea typeface="ＭＳ Ｐゴシック" charset="0"/>
                <a:cs typeface="ＭＳ Ｐゴシック" charset="0"/>
              </a:rPr>
              <a:t>ADME</a:t>
            </a:r>
            <a:endParaRPr lang="en-US" sz="1000" dirty="0">
              <a:latin typeface="Arial" charset="0"/>
              <a:ea typeface="ＭＳ Ｐゴシック" charset="0"/>
              <a:cs typeface="ＭＳ Ｐゴシック" charset="0"/>
            </a:endParaRPr>
          </a:p>
          <a:p>
            <a:pPr>
              <a:lnSpc>
                <a:spcPct val="80000"/>
              </a:lnSpc>
            </a:pPr>
            <a:r>
              <a:rPr lang="en-US" sz="1000" dirty="0">
                <a:latin typeface="Arial" charset="0"/>
                <a:ea typeface="ＭＳ Ｐゴシック" charset="0"/>
                <a:cs typeface="ＭＳ Ｐゴシック" charset="0"/>
              </a:rPr>
              <a:t>IV only, </a:t>
            </a:r>
            <a:r>
              <a:rPr lang="en-US" sz="1000" dirty="0" err="1">
                <a:latin typeface="Arial" charset="0"/>
                <a:ea typeface="ＭＳ Ｐゴシック" charset="0"/>
                <a:cs typeface="ＭＳ Ｐゴシック" charset="0"/>
              </a:rPr>
              <a:t>renally</a:t>
            </a:r>
            <a:r>
              <a:rPr lang="en-US" sz="1000" dirty="0">
                <a:latin typeface="Arial" charset="0"/>
                <a:ea typeface="ＭＳ Ｐゴシック" charset="0"/>
                <a:cs typeface="ＭＳ Ｐゴシック" charset="0"/>
              </a:rPr>
              <a:t> eliminated</a:t>
            </a:r>
          </a:p>
          <a:p>
            <a:pPr>
              <a:lnSpc>
                <a:spcPct val="80000"/>
              </a:lnSpc>
            </a:pPr>
            <a:r>
              <a:rPr lang="en-US" sz="1000" dirty="0">
                <a:latin typeface="Arial" charset="0"/>
                <a:ea typeface="ＭＳ Ｐゴシック" charset="0"/>
                <a:cs typeface="ＭＳ Ｐゴシック" charset="0"/>
              </a:rPr>
              <a:t> </a:t>
            </a:r>
            <a:r>
              <a:rPr lang="en-US" sz="1000" b="1" u="sng" dirty="0">
                <a:latin typeface="Arial" charset="0"/>
                <a:ea typeface="ＭＳ Ｐゴシック" charset="0"/>
                <a:cs typeface="ＭＳ Ｐゴシック" charset="0"/>
              </a:rPr>
              <a:t>Toxicity</a:t>
            </a:r>
            <a:endParaRPr lang="en-US" sz="1000" dirty="0">
              <a:latin typeface="Arial" charset="0"/>
              <a:ea typeface="ＭＳ Ｐゴシック" charset="0"/>
              <a:cs typeface="ＭＳ Ｐゴシック" charset="0"/>
            </a:endParaRPr>
          </a:p>
          <a:p>
            <a:pPr>
              <a:lnSpc>
                <a:spcPct val="80000"/>
              </a:lnSpc>
            </a:pPr>
            <a:r>
              <a:rPr lang="en-US" sz="1000" dirty="0">
                <a:latin typeface="Arial" charset="0"/>
                <a:ea typeface="ＭＳ Ｐゴシック" charset="0"/>
                <a:cs typeface="ＭＳ Ｐゴシック" charset="0"/>
              </a:rPr>
              <a:t>The most characteristic toxicity described to date is </a:t>
            </a:r>
            <a:r>
              <a:rPr lang="en-US" sz="1000" dirty="0" err="1">
                <a:latin typeface="Arial" charset="0"/>
                <a:ea typeface="ＭＳ Ｐゴシック" charset="0"/>
                <a:cs typeface="ＭＳ Ｐゴシック" charset="0"/>
              </a:rPr>
              <a:t>dysgeusia</a:t>
            </a:r>
            <a:r>
              <a:rPr lang="en-US" sz="1000" dirty="0">
                <a:latin typeface="Arial" charset="0"/>
                <a:ea typeface="ＭＳ Ｐゴシック" charset="0"/>
                <a:cs typeface="ＭＳ Ｐゴシック" charset="0"/>
              </a:rPr>
              <a:t> (abnormal taste sensation).  The taste described by patients is similar to that of buttered popcorn!  This is because </a:t>
            </a:r>
            <a:r>
              <a:rPr lang="en-US" sz="1000" dirty="0" err="1">
                <a:latin typeface="Arial" charset="0"/>
                <a:ea typeface="ＭＳ Ｐゴシック" charset="0"/>
                <a:cs typeface="ＭＳ Ｐゴシック" charset="0"/>
              </a:rPr>
              <a:t>ceftobiprole</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s salt, </a:t>
            </a:r>
            <a:r>
              <a:rPr lang="en-US" altLang="ja-JP" sz="1000" dirty="0" err="1">
                <a:latin typeface="Arial" charset="0"/>
                <a:ea typeface="ＭＳ Ｐゴシック" charset="0"/>
                <a:cs typeface="ＭＳ Ｐゴシック" charset="0"/>
              </a:rPr>
              <a:t>medocaril</a:t>
            </a:r>
            <a:r>
              <a:rPr lang="en-US" altLang="ja-JP" sz="1000" dirty="0">
                <a:latin typeface="Arial" charset="0"/>
                <a:ea typeface="ＭＳ Ｐゴシック" charset="0"/>
                <a:cs typeface="ＭＳ Ｐゴシック" charset="0"/>
              </a:rPr>
              <a:t>, breaks down to </a:t>
            </a:r>
            <a:r>
              <a:rPr lang="en-US" altLang="ja-JP" sz="1000" dirty="0" err="1">
                <a:latin typeface="Arial" charset="0"/>
                <a:ea typeface="ＭＳ Ｐゴシック" charset="0"/>
                <a:cs typeface="ＭＳ Ｐゴシック" charset="0"/>
              </a:rPr>
              <a:t>diacetyl</a:t>
            </a:r>
            <a:r>
              <a:rPr lang="en-US" altLang="ja-JP" sz="1000" dirty="0">
                <a:latin typeface="Arial" charset="0"/>
                <a:ea typeface="ＭＳ Ｐゴシック" charset="0"/>
                <a:cs typeface="ＭＳ Ｐゴシック" charset="0"/>
              </a:rPr>
              <a:t>, which is an artificial flavor used in popcorn flavoring.</a:t>
            </a:r>
          </a:p>
          <a:p>
            <a:pPr>
              <a:lnSpc>
                <a:spcPct val="80000"/>
              </a:lnSpc>
            </a:pPr>
            <a:r>
              <a:rPr lang="en-US" sz="1000" dirty="0">
                <a:latin typeface="Arial" charset="0"/>
                <a:ea typeface="ＭＳ Ｐゴシック" charset="0"/>
                <a:cs typeface="ＭＳ Ｐゴシック" charset="0"/>
              </a:rPr>
              <a:t> </a:t>
            </a:r>
            <a:r>
              <a:rPr lang="en-US" sz="1000" b="1" u="sng" dirty="0">
                <a:latin typeface="Arial" charset="0"/>
                <a:ea typeface="ＭＳ Ｐゴシック" charset="0"/>
                <a:cs typeface="ＭＳ Ｐゴシック" charset="0"/>
              </a:rPr>
              <a:t>Evidence &amp; Experience</a:t>
            </a:r>
            <a:endParaRPr lang="en-US" sz="1000" dirty="0">
              <a:latin typeface="Arial" charset="0"/>
              <a:ea typeface="ＭＳ Ｐゴシック" charset="0"/>
              <a:cs typeface="ＭＳ Ｐゴシック" charset="0"/>
            </a:endParaRPr>
          </a:p>
          <a:p>
            <a:pPr>
              <a:lnSpc>
                <a:spcPct val="80000"/>
              </a:lnSpc>
            </a:pPr>
            <a:r>
              <a:rPr lang="en-US" sz="1000" dirty="0" err="1">
                <a:latin typeface="Arial" charset="0"/>
                <a:ea typeface="ＭＳ Ｐゴシック" charset="0"/>
                <a:cs typeface="ＭＳ Ｐゴシック" charset="0"/>
              </a:rPr>
              <a:t>Ceftobiprole</a:t>
            </a:r>
            <a:r>
              <a:rPr lang="en-US" sz="1000" dirty="0">
                <a:latin typeface="Arial" charset="0"/>
                <a:ea typeface="ＭＳ Ｐゴシック" charset="0"/>
                <a:cs typeface="ＭＳ Ｐゴシック" charset="0"/>
              </a:rPr>
              <a:t> is undergoing Phase III trials in skin and soft tissue infections and </a:t>
            </a:r>
            <a:r>
              <a:rPr lang="en-US" sz="1000" dirty="0" err="1">
                <a:latin typeface="Arial" charset="0"/>
                <a:ea typeface="ＭＳ Ｐゴシック" charset="0"/>
                <a:cs typeface="ＭＳ Ｐゴシック" charset="0"/>
              </a:rPr>
              <a:t>nosocomial</a:t>
            </a:r>
            <a:r>
              <a:rPr lang="en-US" sz="1000" dirty="0">
                <a:latin typeface="Arial" charset="0"/>
                <a:ea typeface="ＭＳ Ｐゴシック" charset="0"/>
                <a:cs typeface="ＭＳ Ｐゴシック" charset="0"/>
              </a:rPr>
              <a:t> pneumonia.</a:t>
            </a:r>
          </a:p>
          <a:p>
            <a:pPr>
              <a:lnSpc>
                <a:spcPct val="80000"/>
              </a:lnSpc>
            </a:pPr>
            <a:endParaRPr lang="en-US" sz="800" dirty="0">
              <a:latin typeface="Arial" charset="0"/>
              <a:ea typeface="ＭＳ Ｐゴシック" charset="0"/>
              <a:cs typeface="ＭＳ Ｐゴシック" charset="0"/>
            </a:endParaRPr>
          </a:p>
        </p:txBody>
      </p:sp>
      <p:sp>
        <p:nvSpPr>
          <p:cNvPr id="1781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0583D81D-160A-254A-A7AB-D167015F2B1E}" type="slidenum">
              <a:rPr lang="en-US" sz="1300"/>
              <a:pPr/>
              <a:t>34</a:t>
            </a:fld>
            <a:endParaRPr lang="en-US" sz="1300" dirty="0"/>
          </a:p>
        </p:txBody>
      </p:sp>
    </p:spTree>
    <p:extLst>
      <p:ext uri="{BB962C8B-B14F-4D97-AF65-F5344CB8AC3E}">
        <p14:creationId xmlns:p14="http://schemas.microsoft.com/office/powerpoint/2010/main" val="1772855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a:ln/>
        </p:spPr>
      </p:sp>
      <p:sp>
        <p:nvSpPr>
          <p:cNvPr id="1433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-Let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take a moment to review where we are in terms of spectrum of activity for the 1</a:t>
            </a:r>
            <a:r>
              <a:rPr lang="en-US" altLang="ja-JP" baseline="30000">
                <a:latin typeface="Arial" charset="0"/>
                <a:ea typeface="ＭＳ Ｐゴシック" charset="0"/>
                <a:cs typeface="ＭＳ Ｐゴシック" charset="0"/>
              </a:rPr>
              <a:t>st</a:t>
            </a:r>
            <a:r>
              <a:rPr lang="en-US" altLang="ja-JP">
                <a:latin typeface="Arial" charset="0"/>
                <a:ea typeface="ＭＳ Ｐゴシック" charset="0"/>
                <a:cs typeface="ＭＳ Ｐゴシック" charset="0"/>
              </a:rPr>
              <a:t>- and 2</a:t>
            </a:r>
            <a:r>
              <a:rPr lang="en-US" altLang="ja-JP" baseline="30000">
                <a:latin typeface="Arial" charset="0"/>
                <a:ea typeface="ＭＳ Ｐゴシック" charset="0"/>
                <a:cs typeface="ＭＳ Ｐゴシック" charset="0"/>
              </a:rPr>
              <a:t>nd</a:t>
            </a:r>
            <a:r>
              <a:rPr lang="en-US" altLang="ja-JP">
                <a:latin typeface="Arial" charset="0"/>
                <a:ea typeface="ＭＳ Ｐゴシック" charset="0"/>
                <a:cs typeface="ＭＳ Ｐゴシック" charset="0"/>
              </a:rPr>
              <a:t>-generation cephalosporins.  </a:t>
            </a:r>
          </a:p>
          <a:p>
            <a:r>
              <a:rPr lang="en-US">
                <a:latin typeface="Arial" charset="0"/>
                <a:ea typeface="ＭＳ Ｐゴシック" charset="0"/>
                <a:cs typeface="ＭＳ Ｐゴシック" charset="0"/>
              </a:rPr>
              <a:t>-Try and fill out the flower diagram for cefazolin.</a:t>
            </a:r>
          </a:p>
        </p:txBody>
      </p:sp>
      <p:sp>
        <p:nvSpPr>
          <p:cNvPr id="1433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2C1CC8CA-1656-6942-87DF-3F5C4D94CD6A}" type="slidenum">
              <a:rPr lang="en-US" sz="1300"/>
              <a:pPr/>
              <a:t>35</a:t>
            </a:fld>
            <a:endParaRPr lang="en-US" sz="1300" dirty="0"/>
          </a:p>
        </p:txBody>
      </p:sp>
    </p:spTree>
    <p:extLst>
      <p:ext uri="{BB962C8B-B14F-4D97-AF65-F5344CB8AC3E}">
        <p14:creationId xmlns:p14="http://schemas.microsoft.com/office/powerpoint/2010/main" val="1462121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ln/>
        </p:spPr>
      </p:sp>
      <p:sp>
        <p:nvSpPr>
          <p:cNvPr id="1484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-Now think about how cefuroxime would be similar or different.</a:t>
            </a:r>
          </a:p>
        </p:txBody>
      </p:sp>
      <p:sp>
        <p:nvSpPr>
          <p:cNvPr id="1484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4888B902-5D79-9E4A-A152-2EBA011FFEE9}" type="slidenum">
              <a:rPr lang="en-US" sz="1300"/>
              <a:pPr/>
              <a:t>36</a:t>
            </a:fld>
            <a:endParaRPr lang="en-US" sz="1300" dirty="0"/>
          </a:p>
        </p:txBody>
      </p:sp>
    </p:spTree>
    <p:extLst>
      <p:ext uri="{BB962C8B-B14F-4D97-AF65-F5344CB8AC3E}">
        <p14:creationId xmlns:p14="http://schemas.microsoft.com/office/powerpoint/2010/main" val="1772634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a:ln/>
        </p:spPr>
      </p:sp>
      <p:sp>
        <p:nvSpPr>
          <p:cNvPr id="1832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-Let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review the spectrum of activity of the 3</a:t>
            </a:r>
            <a:r>
              <a:rPr lang="en-US" altLang="ja-JP" baseline="30000">
                <a:latin typeface="Arial" charset="0"/>
                <a:ea typeface="ＭＳ Ｐゴシック" charset="0"/>
                <a:cs typeface="ＭＳ Ｐゴシック" charset="0"/>
              </a:rPr>
              <a:t>rd</a:t>
            </a:r>
            <a:r>
              <a:rPr lang="en-US" altLang="ja-JP">
                <a:latin typeface="Arial" charset="0"/>
                <a:ea typeface="ＭＳ Ｐゴシック" charset="0"/>
                <a:cs typeface="ＭＳ Ｐゴシック" charset="0"/>
              </a:rPr>
              <a:t> &amp; 4</a:t>
            </a:r>
            <a:r>
              <a:rPr lang="en-US" altLang="ja-JP" baseline="30000">
                <a:latin typeface="Arial" charset="0"/>
                <a:ea typeface="ＭＳ Ｐゴシック" charset="0"/>
                <a:cs typeface="ＭＳ Ｐゴシック" charset="0"/>
              </a:rPr>
              <a:t>th</a:t>
            </a:r>
            <a:r>
              <a:rPr lang="en-US" altLang="ja-JP">
                <a:latin typeface="Arial" charset="0"/>
                <a:ea typeface="ＭＳ Ｐゴシック" charset="0"/>
                <a:cs typeface="ＭＳ Ｐゴシック" charset="0"/>
              </a:rPr>
              <a:t> generation cephalosporins.</a:t>
            </a:r>
            <a:endParaRPr lang="en-US">
              <a:latin typeface="Arial" charset="0"/>
              <a:ea typeface="ＭＳ Ｐゴシック" charset="0"/>
              <a:cs typeface="ＭＳ Ｐゴシック" charset="0"/>
            </a:endParaRPr>
          </a:p>
        </p:txBody>
      </p:sp>
      <p:sp>
        <p:nvSpPr>
          <p:cNvPr id="1832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80319F63-AFD2-9F47-93C8-1206E54D942A}" type="slidenum">
              <a:rPr lang="en-US" sz="1300"/>
              <a:pPr/>
              <a:t>37</a:t>
            </a:fld>
            <a:endParaRPr lang="en-US" sz="1300" dirty="0"/>
          </a:p>
        </p:txBody>
      </p:sp>
    </p:spTree>
    <p:extLst>
      <p:ext uri="{BB962C8B-B14F-4D97-AF65-F5344CB8AC3E}">
        <p14:creationId xmlns:p14="http://schemas.microsoft.com/office/powerpoint/2010/main" val="2690127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a:ln/>
        </p:spPr>
      </p:sp>
      <p:sp>
        <p:nvSpPr>
          <p:cNvPr id="18841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841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831A342E-3194-524E-A13D-8496595C313E}" type="slidenum">
              <a:rPr lang="en-US" sz="1300"/>
              <a:pPr/>
              <a:t>38</a:t>
            </a:fld>
            <a:endParaRPr lang="en-US" sz="1300" dirty="0"/>
          </a:p>
        </p:txBody>
      </p:sp>
    </p:spTree>
    <p:extLst>
      <p:ext uri="{BB962C8B-B14F-4D97-AF65-F5344CB8AC3E}">
        <p14:creationId xmlns:p14="http://schemas.microsoft.com/office/powerpoint/2010/main" val="1836238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a:ln/>
        </p:spPr>
      </p:sp>
      <p:sp>
        <p:nvSpPr>
          <p:cNvPr id="1935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3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BAE7CE5B-359B-EC49-AA2C-800706754991}" type="slidenum">
              <a:rPr lang="en-US" sz="1300"/>
              <a:pPr/>
              <a:t>39</a:t>
            </a:fld>
            <a:endParaRPr lang="en-US" sz="1300" dirty="0"/>
          </a:p>
        </p:txBody>
      </p:sp>
    </p:spTree>
    <p:extLst>
      <p:ext uri="{BB962C8B-B14F-4D97-AF65-F5344CB8AC3E}">
        <p14:creationId xmlns:p14="http://schemas.microsoft.com/office/powerpoint/2010/main" val="2067770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C185274A-0630-344C-A4C0-572EE1AA443F}" type="slidenum">
              <a:rPr lang="en-US" sz="1300"/>
              <a:pPr/>
              <a:t>40</a:t>
            </a:fld>
            <a:endParaRPr lang="en-US" sz="1300" dirty="0"/>
          </a:p>
        </p:txBody>
      </p:sp>
      <p:sp>
        <p:nvSpPr>
          <p:cNvPr id="195586" name="Rectangle 2"/>
          <p:cNvSpPr>
            <a:spLocks noGrp="1" noRot="1" noChangeAspect="1" noChangeArrowheads="1" noTextEdit="1"/>
          </p:cNvSpPr>
          <p:nvPr>
            <p:ph type="sldImg"/>
          </p:nvPr>
        </p:nvSpPr>
        <p:spPr>
          <a:ln/>
        </p:spPr>
      </p:sp>
      <p:sp>
        <p:nvSpPr>
          <p:cNvPr id="195587"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a:latin typeface="Arial" charset="0"/>
                <a:ea typeface="ＭＳ Ｐゴシック" charset="0"/>
                <a:cs typeface="ＭＳ Ｐゴシック" charset="0"/>
              </a:rPr>
              <a:t>Aztreonam (Azactam)</a:t>
            </a:r>
            <a:endParaRPr lang="en-US">
              <a:latin typeface="Arial" charset="0"/>
              <a:ea typeface="ＭＳ Ｐゴシック" charset="0"/>
              <a:cs typeface="ＭＳ Ｐゴシック" charset="0"/>
            </a:endParaRPr>
          </a:p>
          <a:p>
            <a:r>
              <a:rPr lang="en-US" b="1" u="sng">
                <a:latin typeface="Arial" charset="0"/>
                <a:ea typeface="ＭＳ Ｐゴシック" charset="0"/>
                <a:cs typeface="ＭＳ Ｐゴシック" charset="0"/>
              </a:rPr>
              <a:t>Basics</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There is a single agent in the monobactam class, aztreonam.  The utility of the monobactams is in their lack of cross-allergenicity with other beta-lactams (see below).  Their use is generally restricted to those situations in which a patient requires good Gram-negative coverage and has a severe penicllin or cephalosporin allergy.  In most properties, it is extremely similar to ceftazidime.</a:t>
            </a:r>
          </a:p>
          <a:p>
            <a:r>
              <a:rPr lang="en-US">
                <a:latin typeface="Arial" charset="0"/>
                <a:ea typeface="ＭＳ Ｐゴシック" charset="0"/>
                <a:cs typeface="ＭＳ Ｐゴシック" charset="0"/>
              </a:rPr>
              <a:t> </a:t>
            </a:r>
          </a:p>
          <a:p>
            <a:r>
              <a:rPr lang="en-US" b="1" u="sng">
                <a:latin typeface="Arial" charset="0"/>
                <a:ea typeface="ＭＳ Ｐゴシック" charset="0"/>
                <a:cs typeface="ＭＳ Ｐゴシック" charset="0"/>
              </a:rPr>
              <a:t>Spectrum</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Aztreonam</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spectrum is relatively easy to remember: it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basically just ceftazidime minus ANY Gram-positive activity.</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13081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19C2C014-1050-4948-A14A-52F8C8821433}" type="slidenum">
              <a:rPr lang="en-US" sz="1300"/>
              <a:pPr/>
              <a:t>41</a:t>
            </a:fld>
            <a:endParaRPr lang="en-US" sz="1300" dirty="0"/>
          </a:p>
        </p:txBody>
      </p:sp>
      <p:sp>
        <p:nvSpPr>
          <p:cNvPr id="205826" name="Rectangle 2"/>
          <p:cNvSpPr>
            <a:spLocks noGrp="1" noRot="1" noChangeAspect="1" noChangeArrowheads="1" noTextEdit="1"/>
          </p:cNvSpPr>
          <p:nvPr>
            <p:ph type="sldImg"/>
          </p:nvPr>
        </p:nvSpPr>
        <p:spPr>
          <a:ln/>
        </p:spPr>
      </p:sp>
      <p:sp>
        <p:nvSpPr>
          <p:cNvPr id="205827"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a:latin typeface="Arial" charset="0"/>
                <a:ea typeface="ＭＳ Ｐゴシック" charset="0"/>
                <a:cs typeface="ＭＳ Ｐゴシック" charset="0"/>
              </a:rPr>
              <a:t>Imipenem (Primaxin), meropenem (Merrem), doripenem (Doribax), ertapenem (Invanz)</a:t>
            </a:r>
            <a:endParaRPr lang="en-US">
              <a:latin typeface="Arial" charset="0"/>
              <a:ea typeface="ＭＳ Ｐゴシック" charset="0"/>
              <a:cs typeface="ＭＳ Ｐゴシック" charset="0"/>
            </a:endParaRPr>
          </a:p>
          <a:p>
            <a:r>
              <a:rPr lang="en-US" b="1" u="sng">
                <a:latin typeface="Arial" charset="0"/>
                <a:ea typeface="ＭＳ Ｐゴシック" charset="0"/>
                <a:cs typeface="ＭＳ Ｐゴシック" charset="0"/>
              </a:rPr>
              <a:t>Basics</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 carbapenems are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kings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(or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queens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if you prefer) of the beta-lactams.  They have the broadest spectrum of activity of currently available beta-lactam agents.  Because they serve as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last line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of defense against resistant organisms, their use is typically reserve for more-severe infections or infections for which other antibiotics have failed.  Based on spectrum of activity, the carbapenems fall into two groups: the imi/mero/doripenem group and the ertapenem group.  Doripenem was just approved in 2008, so there is less info on its clinical use.</a:t>
            </a:r>
          </a:p>
          <a:p>
            <a:r>
              <a:rPr lang="en-US" b="1" u="sng">
                <a:latin typeface="Arial" charset="0"/>
                <a:ea typeface="ＭＳ Ｐゴシック" charset="0"/>
                <a:cs typeface="ＭＳ Ｐゴシック" charset="0"/>
              </a:rPr>
              <a:t>Spectrum</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 imi/mero/doripenem group of carbapenems are basically like piperacillin/tazobactam on steroids:  good Gram-positive, Gram-negative, and anaerobic activity.  The vast majority of Gram-negative organisms are &gt;95% susceptible to carbapenems, the primary exceptions being </a:t>
            </a:r>
            <a:r>
              <a:rPr lang="en-US" i="1">
                <a:latin typeface="Arial" charset="0"/>
                <a:ea typeface="ＭＳ Ｐゴシック" charset="0"/>
                <a:cs typeface="ＭＳ Ｐゴシック" charset="0"/>
              </a:rPr>
              <a:t>Acinteobacter</a:t>
            </a:r>
            <a:r>
              <a:rPr lang="en-US">
                <a:latin typeface="Arial" charset="0"/>
                <a:ea typeface="ＭＳ Ｐゴシック" charset="0"/>
                <a:cs typeface="ＭＳ Ｐゴシック" charset="0"/>
              </a:rPr>
              <a:t> and </a:t>
            </a:r>
            <a:r>
              <a:rPr lang="en-US" i="1">
                <a:latin typeface="Arial" charset="0"/>
                <a:ea typeface="ＭＳ Ｐゴシック" charset="0"/>
                <a:cs typeface="ＭＳ Ｐゴシック" charset="0"/>
              </a:rPr>
              <a:t>Pseudomonas</a:t>
            </a:r>
            <a:r>
              <a:rPr lang="en-US">
                <a:latin typeface="Arial" charset="0"/>
                <a:ea typeface="ＭＳ Ｐゴシック" charset="0"/>
                <a:cs typeface="ＭＳ Ｐゴシック" charset="0"/>
              </a:rPr>
              <a:t> (more in the 80%+ range).  There are only minor differences in potency between imi, mero, and doripenem: there are some imi- and mero-penem resistant </a:t>
            </a:r>
            <a:r>
              <a:rPr lang="en-US" i="1">
                <a:latin typeface="Arial" charset="0"/>
                <a:ea typeface="ＭＳ Ｐゴシック" charset="0"/>
                <a:cs typeface="ＭＳ Ｐゴシック" charset="0"/>
              </a:rPr>
              <a:t>Pseudomonas</a:t>
            </a:r>
            <a:r>
              <a:rPr lang="en-US">
                <a:latin typeface="Arial" charset="0"/>
                <a:ea typeface="ＭＳ Ｐゴシック" charset="0"/>
                <a:cs typeface="ＭＳ Ｐゴシック" charset="0"/>
              </a:rPr>
              <a:t> isolates that doripenem is active against.  Ertapenem has a similar overall spectrum but several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holes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no activity against </a:t>
            </a:r>
            <a:r>
              <a:rPr lang="en-US" altLang="ja-JP" i="1">
                <a:latin typeface="Arial" charset="0"/>
                <a:ea typeface="ＭＳ Ｐゴシック" charset="0"/>
                <a:cs typeface="ＭＳ Ｐゴシック" charset="0"/>
              </a:rPr>
              <a:t>Pseudomonas</a:t>
            </a:r>
            <a:r>
              <a:rPr lang="en-US" altLang="ja-JP">
                <a:latin typeface="Arial" charset="0"/>
                <a:ea typeface="ＭＳ Ｐゴシック" charset="0"/>
                <a:cs typeface="ＭＳ Ｐゴシック" charset="0"/>
              </a:rPr>
              <a:t>, </a:t>
            </a:r>
            <a:r>
              <a:rPr lang="en-US" altLang="ja-JP" i="1">
                <a:latin typeface="Arial" charset="0"/>
                <a:ea typeface="ＭＳ Ｐゴシック" charset="0"/>
                <a:cs typeface="ＭＳ Ｐゴシック" charset="0"/>
              </a:rPr>
              <a:t>Acinteobacter</a:t>
            </a:r>
            <a:r>
              <a:rPr lang="en-US" altLang="ja-JP">
                <a:latin typeface="Arial" charset="0"/>
                <a:ea typeface="ＭＳ Ｐゴシック" charset="0"/>
                <a:cs typeface="ＭＳ Ｐゴシック" charset="0"/>
              </a:rPr>
              <a:t>, or </a:t>
            </a:r>
            <a:r>
              <a:rPr lang="en-US" altLang="ja-JP" i="1">
                <a:latin typeface="Arial" charset="0"/>
                <a:ea typeface="ＭＳ Ｐゴシック" charset="0"/>
                <a:cs typeface="ＭＳ Ｐゴシック" charset="0"/>
              </a:rPr>
              <a:t>Enterococcus</a:t>
            </a:r>
            <a:r>
              <a:rPr lang="en-US" altLang="ja-JP">
                <a:latin typeface="Arial" charset="0"/>
                <a:ea typeface="ＭＳ Ｐゴシック" charset="0"/>
                <a:cs typeface="ＭＳ Ｐゴシック" charset="0"/>
              </a:rPr>
              <a:t> species.</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27577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a:ln/>
        </p:spPr>
      </p:sp>
      <p:sp>
        <p:nvSpPr>
          <p:cNvPr id="2191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-Let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take a moment to review the spectrum of activity of the monobactams and carbapenems. </a:t>
            </a:r>
            <a:endParaRPr lang="en-US">
              <a:latin typeface="Arial" charset="0"/>
              <a:ea typeface="ＭＳ Ｐゴシック" charset="0"/>
              <a:cs typeface="ＭＳ Ｐゴシック" charset="0"/>
            </a:endParaRPr>
          </a:p>
        </p:txBody>
      </p:sp>
      <p:sp>
        <p:nvSpPr>
          <p:cNvPr id="2191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DB5B3D6B-C842-9D48-812C-438BF484A252}" type="slidenum">
              <a:rPr lang="en-US" sz="1300"/>
              <a:pPr/>
              <a:t>42</a:t>
            </a:fld>
            <a:endParaRPr lang="en-US" sz="1300" dirty="0"/>
          </a:p>
        </p:txBody>
      </p:sp>
    </p:spTree>
    <p:extLst>
      <p:ext uri="{BB962C8B-B14F-4D97-AF65-F5344CB8AC3E}">
        <p14:creationId xmlns:p14="http://schemas.microsoft.com/office/powerpoint/2010/main" val="346274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this example,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Wondercillin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has good activity against methicillin-susceptible Staphylococcus aureus but no activity against methicilin-resistant Staph aureus.  Its spectrum includes some activity against Enterococcus faecalis, but at a somewhat lower level (as indicated by the lighter shading).  It has no activity against the other organisms on the figure, including any Gram-negative organisms.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-If this works for you as a learning tool, great.  If not, don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worry.  You won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be asked to fill these in on a test!</a:t>
            </a:r>
            <a:endParaRPr lang="en-US">
              <a:latin typeface="Arial" charset="0"/>
              <a:ea typeface="ＭＳ Ｐゴシック" charset="0"/>
              <a:cs typeface="ＭＳ Ｐゴシック" charset="0"/>
            </a:endParaRPr>
          </a:p>
        </p:txBody>
      </p:sp>
      <p:sp>
        <p:nvSpPr>
          <p:cNvPr id="215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35267EA3-D674-954E-876E-75BC58AD0845}" type="slidenum">
              <a:rPr lang="en-US" sz="1300"/>
              <a:pPr/>
              <a:t>6</a:t>
            </a:fld>
            <a:endParaRPr lang="en-US" sz="1300" dirty="0"/>
          </a:p>
        </p:txBody>
      </p:sp>
    </p:spTree>
    <p:extLst>
      <p:ext uri="{BB962C8B-B14F-4D97-AF65-F5344CB8AC3E}">
        <p14:creationId xmlns:p14="http://schemas.microsoft.com/office/powerpoint/2010/main" val="525761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p:cNvSpPr>
          <p:nvPr>
            <p:ph type="sldImg"/>
          </p:nvPr>
        </p:nvSpPr>
        <p:spPr>
          <a:ln/>
        </p:spPr>
      </p:sp>
      <p:sp>
        <p:nvSpPr>
          <p:cNvPr id="2242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42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2E6AA2F3-6F4D-144C-A38A-12AFAE526FC7}" type="slidenum">
              <a:rPr lang="en-US" sz="1300"/>
              <a:pPr/>
              <a:t>43</a:t>
            </a:fld>
            <a:endParaRPr lang="en-US" sz="1300" dirty="0"/>
          </a:p>
        </p:txBody>
      </p:sp>
    </p:spTree>
    <p:extLst>
      <p:ext uri="{BB962C8B-B14F-4D97-AF65-F5344CB8AC3E}">
        <p14:creationId xmlns:p14="http://schemas.microsoft.com/office/powerpoint/2010/main" val="2815234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ln/>
        </p:spPr>
      </p:sp>
      <p:sp>
        <p:nvSpPr>
          <p:cNvPr id="2293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93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9E4F6E24-7EC8-C849-9C9D-7FE55DFD8B46}" type="slidenum">
              <a:rPr lang="en-US" sz="1300"/>
              <a:pPr/>
              <a:t>44</a:t>
            </a:fld>
            <a:endParaRPr lang="en-US" sz="1300" dirty="0"/>
          </a:p>
        </p:txBody>
      </p:sp>
    </p:spTree>
    <p:extLst>
      <p:ext uri="{BB962C8B-B14F-4D97-AF65-F5344CB8AC3E}">
        <p14:creationId xmlns:p14="http://schemas.microsoft.com/office/powerpoint/2010/main" val="3929082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534D0D71-3405-3747-9137-B68D187B4918}" type="slidenum">
              <a:rPr lang="en-US" sz="1200"/>
              <a:pPr/>
              <a:t>48</a:t>
            </a:fld>
            <a:endParaRPr lang="en-US" sz="1200" dirty="0"/>
          </a:p>
        </p:txBody>
      </p:sp>
      <p:sp>
        <p:nvSpPr>
          <p:cNvPr id="20483" name="Rectangle 2"/>
          <p:cNvSpPr>
            <a:spLocks noGrp="1" noRot="1" noChangeAspect="1" noChangeArrowheads="1" noTextEdit="1"/>
          </p:cNvSpPr>
          <p:nvPr>
            <p:ph type="sldImg"/>
          </p:nvPr>
        </p:nvSpPr>
        <p:spPr>
          <a:ln/>
        </p:spPr>
      </p:sp>
      <p:sp>
        <p:nvSpPr>
          <p:cNvPr id="20484"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19471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7EA88CED-7252-9A49-AC59-CB871B84FCE5}" type="slidenum">
              <a:rPr lang="en-US" sz="1200"/>
              <a:pPr/>
              <a:t>49</a:t>
            </a:fld>
            <a:endParaRPr lang="en-US" sz="1200" dirty="0"/>
          </a:p>
        </p:txBody>
      </p:sp>
      <p:sp>
        <p:nvSpPr>
          <p:cNvPr id="24579" name="Rectangle 2"/>
          <p:cNvSpPr>
            <a:spLocks noGrp="1" noRot="1" noChangeAspect="1" noChangeArrowheads="1" noTextEdit="1"/>
          </p:cNvSpPr>
          <p:nvPr>
            <p:ph type="sldImg"/>
          </p:nvPr>
        </p:nvSpPr>
        <p:spPr>
          <a:ln/>
        </p:spPr>
      </p:sp>
      <p:sp>
        <p:nvSpPr>
          <p:cNvPr id="2458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86032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0EB86-CFAE-BD47-AE8E-F58B65FE8EF6}" type="slidenum">
              <a:rPr lang="en-US"/>
              <a:pPr/>
              <a:t>51</a:t>
            </a:fld>
            <a:endParaRPr lang="en-US"/>
          </a:p>
        </p:txBody>
      </p:sp>
      <p:sp>
        <p:nvSpPr>
          <p:cNvPr id="153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3647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43A6380C-F95D-F34F-AB15-A8B9CFE9BD5C}" type="slidenum">
              <a:rPr lang="en-US" sz="1200"/>
              <a:pPr/>
              <a:t>52</a:t>
            </a:fld>
            <a:endParaRPr lang="en-US" sz="12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Soon after the discovery of penicillin in the early 1940s, penicillin-resistant strains of Staphylococcus aureus caused by production of penicillinase appeared and spread rapidly. By the 1950s, strains showed multiple drug resistance to tetracycline, chloramphenicol, and erythromycin.</a:t>
            </a:r>
          </a:p>
          <a:p>
            <a:r>
              <a:rPr lang="en-US">
                <a:latin typeface="Arial" charset="0"/>
                <a:ea typeface="ＭＳ Ｐゴシック" charset="0"/>
                <a:cs typeface="ＭＳ Ｐゴシック" charset="0"/>
              </a:rPr>
              <a:t>Penicillinase resistance was overcome by the introduction of methicillin in 1959, but in 1960 and 70</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methicillin-resistant S. aureus (MRSA) strains were identified. MRSA emerged as a major health treat in some European countries in the 1960s and in the United States in the 1970s. </a:t>
            </a:r>
          </a:p>
          <a:p>
            <a:r>
              <a:rPr lang="en-US">
                <a:latin typeface="Arial" charset="0"/>
                <a:ea typeface="ＭＳ Ｐゴシック" charset="0"/>
                <a:cs typeface="ＭＳ Ｐゴシック" charset="0"/>
              </a:rPr>
              <a:t>In the 1990s, vancomycin-resistant enterococci emerged and rapidly spread, with most strains also demonstrating resistance to other traditional first-line antimicrobial drugs.</a:t>
            </a:r>
          </a:p>
          <a:p>
            <a:r>
              <a:rPr lang="en-US">
                <a:latin typeface="Arial" charset="0"/>
                <a:ea typeface="ＭＳ Ｐゴシック" charset="0"/>
                <a:cs typeface="ＭＳ Ｐゴシック" charset="0"/>
              </a:rPr>
              <a:t>The first clinical isolate of MRSA showing reduced susceptibility to vancomycin was reported in Japan in 1996, and subsequently additional isolates were identified in other countries. By June 2002, 8 MRSA isolates with reduced susceptibility to vancomycin were reported in the US. </a:t>
            </a:r>
          </a:p>
          <a:p>
            <a:r>
              <a:rPr lang="en-US">
                <a:latin typeface="Arial" charset="0"/>
                <a:ea typeface="ＭＳ Ｐゴシック" charset="0"/>
                <a:cs typeface="ＭＳ Ｐゴシック" charset="0"/>
              </a:rPr>
              <a:t>The first case of vancomycin-resistant S. aureus in the US was detected in June 2002. </a:t>
            </a:r>
            <a:br>
              <a:rPr lang="en-US">
                <a:latin typeface="Arial" charset="0"/>
                <a:ea typeface="ＭＳ Ｐゴシック" charset="0"/>
                <a:cs typeface="ＭＳ Ｐゴシック" charset="0"/>
              </a:rPr>
            </a:br>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31293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5C516393-006F-2043-829E-37B8DFD9A42B}" type="slidenum">
              <a:rPr lang="en-US" sz="1200"/>
              <a:pPr/>
              <a:t>53</a:t>
            </a:fld>
            <a:endParaRPr lang="en-US" sz="1200" dirty="0"/>
          </a:p>
        </p:txBody>
      </p:sp>
      <p:sp>
        <p:nvSpPr>
          <p:cNvPr id="28675" name="Rectangle 2"/>
          <p:cNvSpPr>
            <a:spLocks noGrp="1" noRot="1" noChangeAspect="1" noChangeArrowheads="1" noTextEdit="1"/>
          </p:cNvSpPr>
          <p:nvPr>
            <p:ph type="sldImg"/>
          </p:nvPr>
        </p:nvSpPr>
        <p:spPr>
          <a:ln/>
        </p:spPr>
      </p:sp>
      <p:sp>
        <p:nvSpPr>
          <p:cNvPr id="28676"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04864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0BCAE3BF-974D-D948-9E22-AC76BCDB093B}" type="slidenum">
              <a:rPr lang="en-US" sz="1200"/>
              <a:pPr/>
              <a:t>54</a:t>
            </a:fld>
            <a:endParaRPr lang="en-US" sz="1200" dirty="0"/>
          </a:p>
        </p:txBody>
      </p:sp>
      <p:sp>
        <p:nvSpPr>
          <p:cNvPr id="30723" name="Rectangle 2"/>
          <p:cNvSpPr>
            <a:spLocks noGrp="1" noRot="1" noChangeAspect="1" noChangeArrowheads="1" noTextEdit="1"/>
          </p:cNvSpPr>
          <p:nvPr>
            <p:ph type="sldImg"/>
          </p:nvPr>
        </p:nvSpPr>
        <p:spPr>
          <a:ln/>
        </p:spPr>
      </p:sp>
      <p:sp>
        <p:nvSpPr>
          <p:cNvPr id="30724"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09202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22F17A11-841B-7546-9654-9B7BA1FD4DF6}" type="slidenum">
              <a:rPr lang="en-US" sz="1200"/>
              <a:pPr/>
              <a:t>55</a:t>
            </a:fld>
            <a:endParaRPr lang="en-US" sz="1200" dirty="0"/>
          </a:p>
        </p:txBody>
      </p:sp>
      <p:sp>
        <p:nvSpPr>
          <p:cNvPr id="39939" name="Rectangle 2"/>
          <p:cNvSpPr>
            <a:spLocks noGrp="1" noRot="1" noChangeAspect="1" noChangeArrowheads="1" noTextEdit="1"/>
          </p:cNvSpPr>
          <p:nvPr>
            <p:ph type="sldImg"/>
          </p:nvPr>
        </p:nvSpPr>
        <p:spPr>
          <a:ln/>
        </p:spPr>
      </p:sp>
      <p:sp>
        <p:nvSpPr>
          <p:cNvPr id="3994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7655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010676C7-1415-BE48-AC2D-B3078A309D27}" type="slidenum">
              <a:rPr lang="en-US" sz="1200"/>
              <a:pPr/>
              <a:t>56</a:t>
            </a:fld>
            <a:endParaRPr lang="en-US" sz="1200" dirty="0"/>
          </a:p>
        </p:txBody>
      </p:sp>
      <p:sp>
        <p:nvSpPr>
          <p:cNvPr id="44035" name="Rectangle 2"/>
          <p:cNvSpPr>
            <a:spLocks noGrp="1" noRot="1" noChangeAspect="1" noChangeArrowheads="1" noTextEdit="1"/>
          </p:cNvSpPr>
          <p:nvPr>
            <p:ph type="sldImg"/>
          </p:nvPr>
        </p:nvSpPr>
        <p:spPr>
          <a:ln/>
        </p:spPr>
      </p:sp>
      <p:sp>
        <p:nvSpPr>
          <p:cNvPr id="44036"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7780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3C9180E4-B192-A94E-A2A3-059B4661DC11}" type="slidenum">
              <a:rPr lang="en-US" sz="1300"/>
              <a:pPr/>
              <a:t>8</a:t>
            </a:fld>
            <a:endParaRPr lang="en-US" sz="1300" dirty="0"/>
          </a:p>
        </p:txBody>
      </p:sp>
      <p:sp>
        <p:nvSpPr>
          <p:cNvPr id="47106" name="Rectangle 2"/>
          <p:cNvSpPr>
            <a:spLocks noGrp="1" noRot="1" noChangeAspect="1" noChangeArrowheads="1" noTextEdit="1"/>
          </p:cNvSpPr>
          <p:nvPr>
            <p:ph type="sldImg"/>
          </p:nvPr>
        </p:nvSpPr>
        <p:spPr>
          <a:ln/>
        </p:spPr>
      </p:sp>
      <p:sp>
        <p:nvSpPr>
          <p:cNvPr id="47107"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u="sng">
                <a:latin typeface="Arial" charset="0"/>
                <a:ea typeface="ＭＳ Ｐゴシック" charset="0"/>
                <a:cs typeface="ＭＳ Ｐゴシック" charset="0"/>
              </a:rPr>
              <a:t>ADME (Pharmacokinetics) [IV (PCN G), PO (PCN V), IM (benzathine&amp; procaine PCN G)]</a:t>
            </a:r>
            <a:endParaRPr lang="en-US">
              <a:latin typeface="Arial" charset="0"/>
              <a:ea typeface="ＭＳ Ｐゴシック" charset="0"/>
              <a:cs typeface="ＭＳ Ｐゴシック" charset="0"/>
            </a:endParaRPr>
          </a:p>
          <a:p>
            <a:r>
              <a:rPr lang="en-US" i="1">
                <a:latin typeface="Arial" charset="0"/>
                <a:ea typeface="ＭＳ Ｐゴシック" charset="0"/>
                <a:cs typeface="ＭＳ Ｐゴシック" charset="0"/>
              </a:rPr>
              <a:t>Absorption</a:t>
            </a:r>
            <a:r>
              <a:rPr lang="en-US">
                <a:latin typeface="Arial" charset="0"/>
                <a:ea typeface="ＭＳ Ｐゴシック" charset="0"/>
                <a:cs typeface="ＭＳ Ｐゴシック" charset="0"/>
              </a:rPr>
              <a:t>: PCN G is not absorbed orally.  PCN V is modestly absorbed (f~0.6), although the extent of absorption is variable.  PCN V is best absorbed on an empty stomach, 1 hour before or 2 hours after a meal.  There are 2 long-acting depot formulations of PCN G for IM administration: benzathine &amp; procaine PCN G.  These are salts of benzylpenicillin that are less soluble and are released slowly from the injection site over hours (procaine) to weeks (benzathine).  They must not be confused with PCN G for IV use.</a:t>
            </a:r>
          </a:p>
          <a:p>
            <a:r>
              <a:rPr lang="en-US" i="1">
                <a:latin typeface="Arial" charset="0"/>
                <a:ea typeface="ＭＳ Ｐゴシック" charset="0"/>
                <a:cs typeface="ＭＳ Ｐゴシック" charset="0"/>
              </a:rPr>
              <a:t>Distribution</a:t>
            </a:r>
            <a:r>
              <a:rPr lang="en-US">
                <a:latin typeface="Arial" charset="0"/>
                <a:ea typeface="ＭＳ Ｐゴシック" charset="0"/>
                <a:cs typeface="ＭＳ Ｐゴシック" charset="0"/>
              </a:rPr>
              <a:t>: PCN distributes into most tissues well.  Penetration into uninflamed meninges is poor, but penetration into the CNS with inflammation is moderate.</a:t>
            </a:r>
          </a:p>
          <a:p>
            <a:r>
              <a:rPr lang="en-US" i="1">
                <a:latin typeface="Arial" charset="0"/>
                <a:ea typeface="ＭＳ Ｐゴシック" charset="0"/>
                <a:cs typeface="ＭＳ Ｐゴシック" charset="0"/>
              </a:rPr>
              <a:t>Metabolism</a:t>
            </a:r>
            <a:r>
              <a:rPr lang="en-US">
                <a:latin typeface="Arial" charset="0"/>
                <a:ea typeface="ＭＳ Ｐゴシック" charset="0"/>
                <a:cs typeface="ＭＳ Ｐゴシック" charset="0"/>
              </a:rPr>
              <a:t>:  Some minor hepatic metabolism occurs.  Dosage adjustment in hepatic disease is not required.</a:t>
            </a:r>
          </a:p>
          <a:p>
            <a:r>
              <a:rPr lang="en-US" i="1">
                <a:latin typeface="Arial" charset="0"/>
                <a:ea typeface="ＭＳ Ｐゴシック" charset="0"/>
                <a:cs typeface="ＭＳ Ｐゴシック" charset="0"/>
              </a:rPr>
              <a:t>Excretion</a:t>
            </a:r>
            <a:r>
              <a:rPr lang="en-US">
                <a:latin typeface="Arial" charset="0"/>
                <a:ea typeface="ＭＳ Ｐゴシック" charset="0"/>
                <a:cs typeface="ＭＳ Ｐゴシック" charset="0"/>
              </a:rPr>
              <a:t>:  PCN and its metabolites are rapidly excreted in the urine via tubular secretion (~90%) &amp; glomerular filtration (~10%).  Dosage adjustment is required in renal dysfunction.</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10360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700B8099-0037-254E-B707-BEE663F7C380}" type="slidenum">
              <a:rPr lang="en-US" sz="1200"/>
              <a:pPr/>
              <a:t>57</a:t>
            </a:fld>
            <a:endParaRPr lang="en-US" sz="1200" dirty="0"/>
          </a:p>
        </p:txBody>
      </p:sp>
      <p:sp>
        <p:nvSpPr>
          <p:cNvPr id="48131" name="Rectangle 2"/>
          <p:cNvSpPr>
            <a:spLocks noGrp="1" noRot="1" noChangeAspect="1" noChangeArrowheads="1" noTextEdit="1"/>
          </p:cNvSpPr>
          <p:nvPr>
            <p:ph type="sldImg"/>
          </p:nvPr>
        </p:nvSpPr>
        <p:spPr>
          <a:ln/>
        </p:spPr>
      </p:sp>
      <p:sp>
        <p:nvSpPr>
          <p:cNvPr id="48132"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705307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1D6A6CA8-3763-D24B-A3EA-3FE90CFB19E8}" type="slidenum">
              <a:rPr lang="en-US" sz="1200"/>
              <a:pPr/>
              <a:t>58</a:t>
            </a:fld>
            <a:endParaRPr lang="en-US" sz="1200" dirty="0"/>
          </a:p>
        </p:txBody>
      </p:sp>
      <p:sp>
        <p:nvSpPr>
          <p:cNvPr id="50179" name="Rectangle 2"/>
          <p:cNvSpPr>
            <a:spLocks noGrp="1" noRot="1" noChangeAspect="1" noChangeArrowheads="1" noTextEdit="1"/>
          </p:cNvSpPr>
          <p:nvPr>
            <p:ph type="sldImg"/>
          </p:nvPr>
        </p:nvSpPr>
        <p:spPr>
          <a:ln/>
        </p:spPr>
      </p:sp>
      <p:sp>
        <p:nvSpPr>
          <p:cNvPr id="5018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6856379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22F17A11-841B-7546-9654-9B7BA1FD4DF6}" type="slidenum">
              <a:rPr lang="en-US" sz="1200"/>
              <a:pPr/>
              <a:t>63</a:t>
            </a:fld>
            <a:endParaRPr lang="en-US" sz="1200" dirty="0"/>
          </a:p>
        </p:txBody>
      </p:sp>
      <p:sp>
        <p:nvSpPr>
          <p:cNvPr id="39939" name="Rectangle 2"/>
          <p:cNvSpPr>
            <a:spLocks noGrp="1" noRot="1" noChangeAspect="1" noChangeArrowheads="1" noTextEdit="1"/>
          </p:cNvSpPr>
          <p:nvPr>
            <p:ph type="sldImg"/>
          </p:nvPr>
        </p:nvSpPr>
        <p:spPr>
          <a:ln/>
        </p:spPr>
      </p:sp>
      <p:sp>
        <p:nvSpPr>
          <p:cNvPr id="3994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743673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010676C7-1415-BE48-AC2D-B3078A309D27}" type="slidenum">
              <a:rPr lang="en-US" sz="1200"/>
              <a:pPr/>
              <a:t>64</a:t>
            </a:fld>
            <a:endParaRPr lang="en-US" sz="1200" dirty="0"/>
          </a:p>
        </p:txBody>
      </p:sp>
      <p:sp>
        <p:nvSpPr>
          <p:cNvPr id="44035" name="Rectangle 2"/>
          <p:cNvSpPr>
            <a:spLocks noGrp="1" noRot="1" noChangeAspect="1" noChangeArrowheads="1" noTextEdit="1"/>
          </p:cNvSpPr>
          <p:nvPr>
            <p:ph type="sldImg"/>
          </p:nvPr>
        </p:nvSpPr>
        <p:spPr>
          <a:ln/>
        </p:spPr>
      </p:sp>
      <p:sp>
        <p:nvSpPr>
          <p:cNvPr id="44036"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331162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700B8099-0037-254E-B707-BEE663F7C380}" type="slidenum">
              <a:rPr lang="en-US" sz="1200"/>
              <a:pPr/>
              <a:t>65</a:t>
            </a:fld>
            <a:endParaRPr lang="en-US" sz="1200" dirty="0"/>
          </a:p>
        </p:txBody>
      </p:sp>
      <p:sp>
        <p:nvSpPr>
          <p:cNvPr id="48131" name="Rectangle 2"/>
          <p:cNvSpPr>
            <a:spLocks noGrp="1" noRot="1" noChangeAspect="1" noChangeArrowheads="1" noTextEdit="1"/>
          </p:cNvSpPr>
          <p:nvPr>
            <p:ph type="sldImg"/>
          </p:nvPr>
        </p:nvSpPr>
        <p:spPr>
          <a:ln/>
        </p:spPr>
      </p:sp>
      <p:sp>
        <p:nvSpPr>
          <p:cNvPr id="48132"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0937165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1D6A6CA8-3763-D24B-A3EA-3FE90CFB19E8}" type="slidenum">
              <a:rPr lang="en-US" sz="1200"/>
              <a:pPr/>
              <a:t>66</a:t>
            </a:fld>
            <a:endParaRPr lang="en-US" sz="1200" dirty="0"/>
          </a:p>
        </p:txBody>
      </p:sp>
      <p:sp>
        <p:nvSpPr>
          <p:cNvPr id="50179" name="Rectangle 2"/>
          <p:cNvSpPr>
            <a:spLocks noGrp="1" noRot="1" noChangeAspect="1" noChangeArrowheads="1" noTextEdit="1"/>
          </p:cNvSpPr>
          <p:nvPr>
            <p:ph type="sldImg"/>
          </p:nvPr>
        </p:nvSpPr>
        <p:spPr>
          <a:ln/>
        </p:spPr>
      </p:sp>
      <p:sp>
        <p:nvSpPr>
          <p:cNvPr id="5018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33013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a:ln/>
        </p:spPr>
      </p:sp>
      <p:sp>
        <p:nvSpPr>
          <p:cNvPr id="1781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800" b="1" u="sng" dirty="0">
                <a:latin typeface="Arial" charset="0"/>
                <a:ea typeface="ＭＳ Ｐゴシック" charset="0"/>
                <a:cs typeface="ＭＳ Ｐゴシック" charset="0"/>
              </a:rPr>
              <a:t>5</a:t>
            </a:r>
            <a:r>
              <a:rPr lang="en-US" sz="800" b="1" u="sng" baseline="30000" dirty="0">
                <a:latin typeface="Arial" charset="0"/>
                <a:ea typeface="ＭＳ Ｐゴシック" charset="0"/>
                <a:cs typeface="ＭＳ Ｐゴシック" charset="0"/>
              </a:rPr>
              <a:t>th</a:t>
            </a:r>
            <a:r>
              <a:rPr lang="en-US" sz="800" b="1" u="sng" dirty="0">
                <a:latin typeface="Arial" charset="0"/>
                <a:ea typeface="ＭＳ Ｐゴシック" charset="0"/>
                <a:cs typeface="ＭＳ Ｐゴシック" charset="0"/>
              </a:rPr>
              <a:t>-</a:t>
            </a:r>
            <a:r>
              <a:rPr lang="en-US" sz="1000" b="1" u="sng" dirty="0">
                <a:latin typeface="Arial" charset="0"/>
                <a:ea typeface="ＭＳ Ｐゴシック" charset="0"/>
                <a:cs typeface="ＭＳ Ｐゴシック" charset="0"/>
              </a:rPr>
              <a:t>Generation cephalosporin (?)</a:t>
            </a:r>
            <a:r>
              <a:rPr lang="en-US" sz="1000" dirty="0">
                <a:latin typeface="Arial" charset="0"/>
                <a:ea typeface="ＭＳ Ｐゴシック" charset="0"/>
                <a:cs typeface="ＭＳ Ｐゴシック" charset="0"/>
              </a:rPr>
              <a:t>: </a:t>
            </a:r>
            <a:r>
              <a:rPr lang="en-US" sz="1000" b="1" i="1" dirty="0" err="1">
                <a:latin typeface="Arial" charset="0"/>
                <a:ea typeface="ＭＳ Ｐゴシック" charset="0"/>
                <a:cs typeface="ＭＳ Ｐゴシック" charset="0"/>
              </a:rPr>
              <a:t>Ceftobiprole</a:t>
            </a:r>
            <a:r>
              <a:rPr lang="en-US" sz="1000" b="1" i="1" dirty="0">
                <a:latin typeface="Arial" charset="0"/>
                <a:ea typeface="ＭＳ Ｐゴシック" charset="0"/>
                <a:cs typeface="ＭＳ Ｐゴシック" charset="0"/>
              </a:rPr>
              <a:t>, </a:t>
            </a:r>
            <a:r>
              <a:rPr lang="en-US" sz="1000" b="1" i="1" dirty="0" err="1">
                <a:latin typeface="Arial" charset="0"/>
                <a:ea typeface="ＭＳ Ｐゴシック" charset="0"/>
                <a:cs typeface="ＭＳ Ｐゴシック" charset="0"/>
              </a:rPr>
              <a:t>ceftaroline</a:t>
            </a:r>
            <a:endParaRPr lang="en-US" sz="1000" dirty="0">
              <a:latin typeface="Arial" charset="0"/>
              <a:ea typeface="ＭＳ Ｐゴシック" charset="0"/>
              <a:cs typeface="ＭＳ Ｐゴシック" charset="0"/>
            </a:endParaRPr>
          </a:p>
          <a:p>
            <a:pPr>
              <a:lnSpc>
                <a:spcPct val="80000"/>
              </a:lnSpc>
            </a:pPr>
            <a:r>
              <a:rPr lang="en-US" sz="1000" b="1" u="sng" dirty="0">
                <a:latin typeface="Arial" charset="0"/>
                <a:ea typeface="ＭＳ Ｐゴシック" charset="0"/>
                <a:cs typeface="ＭＳ Ｐゴシック" charset="0"/>
              </a:rPr>
              <a:t>Basics</a:t>
            </a:r>
            <a:endParaRPr lang="en-US" sz="1000" dirty="0">
              <a:latin typeface="Arial" charset="0"/>
              <a:ea typeface="ＭＳ Ｐゴシック" charset="0"/>
              <a:cs typeface="ＭＳ Ｐゴシック" charset="0"/>
            </a:endParaRPr>
          </a:p>
          <a:p>
            <a:pPr>
              <a:lnSpc>
                <a:spcPct val="80000"/>
              </a:lnSpc>
            </a:pPr>
            <a:r>
              <a:rPr lang="en-US" sz="1000" dirty="0" err="1">
                <a:latin typeface="Arial" charset="0"/>
                <a:ea typeface="ＭＳ Ｐゴシック" charset="0"/>
                <a:cs typeface="ＭＳ Ｐゴシック" charset="0"/>
              </a:rPr>
              <a:t>Ceftopibrole</a:t>
            </a:r>
            <a:r>
              <a:rPr lang="en-US" sz="1000" dirty="0">
                <a:latin typeface="Arial" charset="0"/>
                <a:ea typeface="ＭＳ Ｐゴシック" charset="0"/>
                <a:cs typeface="ＭＳ Ｐゴシック" charset="0"/>
              </a:rPr>
              <a:t> is still in clinical trials, and may or may not be classified as a </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5</a:t>
            </a:r>
            <a:r>
              <a:rPr lang="en-US" altLang="ja-JP" sz="1000" baseline="30000" dirty="0">
                <a:latin typeface="Arial" charset="0"/>
                <a:ea typeface="ＭＳ Ｐゴシック" charset="0"/>
                <a:cs typeface="ＭＳ Ｐゴシック" charset="0"/>
              </a:rPr>
              <a:t>th</a:t>
            </a:r>
            <a:r>
              <a:rPr lang="en-US" altLang="ja-JP" sz="1000" dirty="0">
                <a:latin typeface="Arial" charset="0"/>
                <a:ea typeface="ＭＳ Ｐゴシック" charset="0"/>
                <a:cs typeface="ＭＳ Ｐゴシック" charset="0"/>
              </a:rPr>
              <a:t>-generation</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 cephalosporin due to its unique nature. It is a product of </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intelligent drug design</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 to overcome some of the spectrum limitations of the cephalosporin class. Barring unforeseen circumstances, should be approved in 2010.  Another agent, </a:t>
            </a:r>
            <a:r>
              <a:rPr lang="en-US" altLang="ja-JP" sz="1000" dirty="0" err="1">
                <a:latin typeface="Arial" charset="0"/>
                <a:ea typeface="ＭＳ Ｐゴシック" charset="0"/>
                <a:cs typeface="ＭＳ Ｐゴシック" charset="0"/>
              </a:rPr>
              <a:t>ceftaroline</a:t>
            </a:r>
            <a:r>
              <a:rPr lang="en-US" altLang="ja-JP" sz="1000" dirty="0">
                <a:latin typeface="Arial" charset="0"/>
                <a:ea typeface="ＭＳ Ｐゴシック" charset="0"/>
                <a:cs typeface="ＭＳ Ｐゴシック" charset="0"/>
              </a:rPr>
              <a:t>, is also in clinical trials.</a:t>
            </a:r>
          </a:p>
          <a:p>
            <a:pPr>
              <a:lnSpc>
                <a:spcPct val="80000"/>
              </a:lnSpc>
            </a:pPr>
            <a:r>
              <a:rPr lang="en-US" sz="1000" dirty="0">
                <a:latin typeface="Arial" charset="0"/>
                <a:ea typeface="ＭＳ Ｐゴシック" charset="0"/>
                <a:cs typeface="ＭＳ Ｐゴシック" charset="0"/>
              </a:rPr>
              <a:t> </a:t>
            </a:r>
            <a:r>
              <a:rPr lang="en-US" sz="1000" b="1" u="sng" dirty="0">
                <a:latin typeface="Arial" charset="0"/>
                <a:ea typeface="ＭＳ Ｐゴシック" charset="0"/>
                <a:cs typeface="ＭＳ Ｐゴシック" charset="0"/>
              </a:rPr>
              <a:t>Spectrum</a:t>
            </a:r>
            <a:endParaRPr lang="en-US" sz="1000" dirty="0">
              <a:latin typeface="Arial" charset="0"/>
              <a:ea typeface="ＭＳ Ｐゴシック" charset="0"/>
              <a:cs typeface="ＭＳ Ｐゴシック" charset="0"/>
            </a:endParaRPr>
          </a:p>
          <a:p>
            <a:pPr>
              <a:lnSpc>
                <a:spcPct val="80000"/>
              </a:lnSpc>
            </a:pPr>
            <a:r>
              <a:rPr lang="en-US" sz="1000" dirty="0" err="1">
                <a:latin typeface="Arial" charset="0"/>
                <a:ea typeface="ＭＳ Ｐゴシック" charset="0"/>
                <a:cs typeface="ＭＳ Ｐゴシック" charset="0"/>
              </a:rPr>
              <a:t>Ceftobiprole</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s spectrum is similar to that of </a:t>
            </a:r>
            <a:r>
              <a:rPr lang="en-US" altLang="ja-JP" sz="1000" dirty="0" err="1">
                <a:latin typeface="Arial" charset="0"/>
                <a:ea typeface="ＭＳ Ｐゴシック" charset="0"/>
                <a:cs typeface="ＭＳ Ｐゴシック" charset="0"/>
              </a:rPr>
              <a:t>cefepime</a:t>
            </a:r>
            <a:r>
              <a:rPr lang="en-US" altLang="ja-JP" sz="1000" dirty="0">
                <a:latin typeface="Arial" charset="0"/>
                <a:ea typeface="ＭＳ Ｐゴシック" charset="0"/>
                <a:cs typeface="ＭＳ Ｐゴシック" charset="0"/>
              </a:rPr>
              <a:t>; the primary difference is that </a:t>
            </a:r>
            <a:r>
              <a:rPr lang="en-US" altLang="ja-JP" sz="1000" dirty="0" err="1">
                <a:latin typeface="Arial" charset="0"/>
                <a:ea typeface="ＭＳ Ｐゴシック" charset="0"/>
                <a:cs typeface="ＭＳ Ｐゴシック" charset="0"/>
              </a:rPr>
              <a:t>ceftobiprole</a:t>
            </a:r>
            <a:r>
              <a:rPr lang="en-US" altLang="ja-JP" sz="1000" dirty="0">
                <a:latin typeface="Arial" charset="0"/>
                <a:ea typeface="ＭＳ Ｐゴシック" charset="0"/>
                <a:cs typeface="ＭＳ Ｐゴシック" charset="0"/>
              </a:rPr>
              <a:t> has clinically useful activity against MRSA and </a:t>
            </a:r>
            <a:r>
              <a:rPr lang="en-US" altLang="ja-JP" sz="1000" i="1" dirty="0" err="1">
                <a:latin typeface="Arial" charset="0"/>
                <a:ea typeface="ＭＳ Ｐゴシック" charset="0"/>
                <a:cs typeface="ＭＳ Ｐゴシック" charset="0"/>
              </a:rPr>
              <a:t>Enterococcus</a:t>
            </a:r>
            <a:r>
              <a:rPr lang="en-US" altLang="ja-JP" sz="1000" dirty="0">
                <a:latin typeface="Arial" charset="0"/>
                <a:ea typeface="ＭＳ Ｐゴシック" charset="0"/>
                <a:cs typeface="ＭＳ Ｐゴシック" charset="0"/>
              </a:rPr>
              <a:t> </a:t>
            </a:r>
            <a:r>
              <a:rPr lang="en-US" altLang="ja-JP" sz="1000" i="1" dirty="0" err="1">
                <a:latin typeface="Arial" charset="0"/>
                <a:ea typeface="ＭＳ Ｐゴシック" charset="0"/>
                <a:cs typeface="ＭＳ Ｐゴシック" charset="0"/>
              </a:rPr>
              <a:t>faecalis</a:t>
            </a:r>
            <a:r>
              <a:rPr lang="en-US" altLang="ja-JP" sz="1000" dirty="0">
                <a:latin typeface="Arial" charset="0"/>
                <a:ea typeface="ＭＳ Ｐゴシック" charset="0"/>
                <a:cs typeface="ＭＳ Ｐゴシック" charset="0"/>
              </a:rPr>
              <a:t>, two organisms that no other </a:t>
            </a:r>
            <a:r>
              <a:rPr lang="en-US" altLang="ja-JP" sz="1000" dirty="0" err="1">
                <a:latin typeface="Arial" charset="0"/>
                <a:ea typeface="ＭＳ Ｐゴシック" charset="0"/>
                <a:cs typeface="ＭＳ Ｐゴシック" charset="0"/>
              </a:rPr>
              <a:t>cephalosporins</a:t>
            </a:r>
            <a:r>
              <a:rPr lang="en-US" altLang="ja-JP" sz="1000" dirty="0">
                <a:latin typeface="Arial" charset="0"/>
                <a:ea typeface="ＭＳ Ｐゴシック" charset="0"/>
                <a:cs typeface="ＭＳ Ｐゴシック" charset="0"/>
              </a:rPr>
              <a:t> have activity against.</a:t>
            </a:r>
          </a:p>
          <a:p>
            <a:pPr>
              <a:lnSpc>
                <a:spcPct val="80000"/>
              </a:lnSpc>
            </a:pPr>
            <a:r>
              <a:rPr lang="en-US" sz="1000" dirty="0">
                <a:latin typeface="Arial" charset="0"/>
                <a:ea typeface="ＭＳ Ｐゴシック" charset="0"/>
                <a:cs typeface="ＭＳ Ｐゴシック" charset="0"/>
              </a:rPr>
              <a:t> </a:t>
            </a:r>
            <a:r>
              <a:rPr lang="en-US" sz="1000" b="1" u="sng" dirty="0">
                <a:latin typeface="Arial" charset="0"/>
                <a:ea typeface="ＭＳ Ｐゴシック" charset="0"/>
                <a:cs typeface="ＭＳ Ｐゴシック" charset="0"/>
              </a:rPr>
              <a:t>Mechanism</a:t>
            </a:r>
            <a:endParaRPr lang="en-US" sz="1000" dirty="0">
              <a:latin typeface="Arial" charset="0"/>
              <a:ea typeface="ＭＳ Ｐゴシック" charset="0"/>
              <a:cs typeface="ＭＳ Ｐゴシック" charset="0"/>
            </a:endParaRPr>
          </a:p>
          <a:p>
            <a:pPr>
              <a:lnSpc>
                <a:spcPct val="80000"/>
              </a:lnSpc>
            </a:pPr>
            <a:r>
              <a:rPr lang="en-US" sz="1000" dirty="0" err="1">
                <a:latin typeface="Arial" charset="0"/>
                <a:ea typeface="ＭＳ Ｐゴシック" charset="0"/>
                <a:cs typeface="ＭＳ Ｐゴシック" charset="0"/>
              </a:rPr>
              <a:t>Ceftobiprole</a:t>
            </a:r>
            <a:r>
              <a:rPr lang="en-US" sz="1000" dirty="0">
                <a:latin typeface="Arial" charset="0"/>
                <a:ea typeface="ＭＳ Ｐゴシック" charset="0"/>
                <a:cs typeface="ＭＳ Ｐゴシック" charset="0"/>
              </a:rPr>
              <a:t> has been designed to bind with good affinity to the normally low-affinity PBPs of MRSA and </a:t>
            </a:r>
            <a:r>
              <a:rPr lang="en-US" sz="1000" i="1" dirty="0" err="1">
                <a:latin typeface="Arial" charset="0"/>
                <a:ea typeface="ＭＳ Ｐゴシック" charset="0"/>
                <a:cs typeface="ＭＳ Ｐゴシック" charset="0"/>
              </a:rPr>
              <a:t>Enterococcus</a:t>
            </a:r>
            <a:r>
              <a:rPr lang="en-US" sz="1000" dirty="0">
                <a:latin typeface="Arial" charset="0"/>
                <a:ea typeface="ＭＳ Ｐゴシック" charset="0"/>
                <a:cs typeface="ＭＳ Ｐゴシック" charset="0"/>
              </a:rPr>
              <a:t>.</a:t>
            </a:r>
          </a:p>
          <a:p>
            <a:pPr>
              <a:lnSpc>
                <a:spcPct val="80000"/>
              </a:lnSpc>
            </a:pPr>
            <a:r>
              <a:rPr lang="en-US" sz="1000" dirty="0">
                <a:latin typeface="Arial" charset="0"/>
                <a:ea typeface="ＭＳ Ｐゴシック" charset="0"/>
                <a:cs typeface="ＭＳ Ｐゴシック" charset="0"/>
              </a:rPr>
              <a:t> </a:t>
            </a:r>
            <a:r>
              <a:rPr lang="en-US" sz="1000" b="1" u="sng" dirty="0">
                <a:latin typeface="Arial" charset="0"/>
                <a:ea typeface="ＭＳ Ｐゴシック" charset="0"/>
                <a:cs typeface="ＭＳ Ｐゴシック" charset="0"/>
              </a:rPr>
              <a:t>ADME</a:t>
            </a:r>
            <a:endParaRPr lang="en-US" sz="1000" dirty="0">
              <a:latin typeface="Arial" charset="0"/>
              <a:ea typeface="ＭＳ Ｐゴシック" charset="0"/>
              <a:cs typeface="ＭＳ Ｐゴシック" charset="0"/>
            </a:endParaRPr>
          </a:p>
          <a:p>
            <a:pPr>
              <a:lnSpc>
                <a:spcPct val="80000"/>
              </a:lnSpc>
            </a:pPr>
            <a:r>
              <a:rPr lang="en-US" sz="1000" dirty="0">
                <a:latin typeface="Arial" charset="0"/>
                <a:ea typeface="ＭＳ Ｐゴシック" charset="0"/>
                <a:cs typeface="ＭＳ Ｐゴシック" charset="0"/>
              </a:rPr>
              <a:t>IV only, </a:t>
            </a:r>
            <a:r>
              <a:rPr lang="en-US" sz="1000" dirty="0" err="1">
                <a:latin typeface="Arial" charset="0"/>
                <a:ea typeface="ＭＳ Ｐゴシック" charset="0"/>
                <a:cs typeface="ＭＳ Ｐゴシック" charset="0"/>
              </a:rPr>
              <a:t>renally</a:t>
            </a:r>
            <a:r>
              <a:rPr lang="en-US" sz="1000" dirty="0">
                <a:latin typeface="Arial" charset="0"/>
                <a:ea typeface="ＭＳ Ｐゴシック" charset="0"/>
                <a:cs typeface="ＭＳ Ｐゴシック" charset="0"/>
              </a:rPr>
              <a:t> eliminated</a:t>
            </a:r>
          </a:p>
          <a:p>
            <a:pPr>
              <a:lnSpc>
                <a:spcPct val="80000"/>
              </a:lnSpc>
            </a:pPr>
            <a:r>
              <a:rPr lang="en-US" sz="1000" dirty="0">
                <a:latin typeface="Arial" charset="0"/>
                <a:ea typeface="ＭＳ Ｐゴシック" charset="0"/>
                <a:cs typeface="ＭＳ Ｐゴシック" charset="0"/>
              </a:rPr>
              <a:t> </a:t>
            </a:r>
            <a:r>
              <a:rPr lang="en-US" sz="1000" b="1" u="sng" dirty="0">
                <a:latin typeface="Arial" charset="0"/>
                <a:ea typeface="ＭＳ Ｐゴシック" charset="0"/>
                <a:cs typeface="ＭＳ Ｐゴシック" charset="0"/>
              </a:rPr>
              <a:t>Toxicity</a:t>
            </a:r>
            <a:endParaRPr lang="en-US" sz="1000" dirty="0">
              <a:latin typeface="Arial" charset="0"/>
              <a:ea typeface="ＭＳ Ｐゴシック" charset="0"/>
              <a:cs typeface="ＭＳ Ｐゴシック" charset="0"/>
            </a:endParaRPr>
          </a:p>
          <a:p>
            <a:pPr>
              <a:lnSpc>
                <a:spcPct val="80000"/>
              </a:lnSpc>
            </a:pPr>
            <a:r>
              <a:rPr lang="en-US" sz="1000" dirty="0">
                <a:latin typeface="Arial" charset="0"/>
                <a:ea typeface="ＭＳ Ｐゴシック" charset="0"/>
                <a:cs typeface="ＭＳ Ｐゴシック" charset="0"/>
              </a:rPr>
              <a:t>The most characteristic toxicity described to date is </a:t>
            </a:r>
            <a:r>
              <a:rPr lang="en-US" sz="1000" dirty="0" err="1">
                <a:latin typeface="Arial" charset="0"/>
                <a:ea typeface="ＭＳ Ｐゴシック" charset="0"/>
                <a:cs typeface="ＭＳ Ｐゴシック" charset="0"/>
              </a:rPr>
              <a:t>dysgeusia</a:t>
            </a:r>
            <a:r>
              <a:rPr lang="en-US" sz="1000" dirty="0">
                <a:latin typeface="Arial" charset="0"/>
                <a:ea typeface="ＭＳ Ｐゴシック" charset="0"/>
                <a:cs typeface="ＭＳ Ｐゴシック" charset="0"/>
              </a:rPr>
              <a:t> (abnormal taste sensation).  The taste described by patients is similar to that of buttered popcorn!  This is because </a:t>
            </a:r>
            <a:r>
              <a:rPr lang="en-US" sz="1000" dirty="0" err="1">
                <a:latin typeface="Arial" charset="0"/>
                <a:ea typeface="ＭＳ Ｐゴシック" charset="0"/>
                <a:cs typeface="ＭＳ Ｐゴシック" charset="0"/>
              </a:rPr>
              <a:t>ceftobiprole</a:t>
            </a:r>
            <a:r>
              <a:rPr lang="ja-JP" altLang="en-US" sz="1000">
                <a:latin typeface="Arial" charset="0"/>
                <a:ea typeface="ＭＳ Ｐゴシック" charset="0"/>
                <a:cs typeface="ＭＳ Ｐゴシック" charset="0"/>
              </a:rPr>
              <a:t>’</a:t>
            </a:r>
            <a:r>
              <a:rPr lang="en-US" altLang="ja-JP" sz="1000" dirty="0">
                <a:latin typeface="Arial" charset="0"/>
                <a:ea typeface="ＭＳ Ｐゴシック" charset="0"/>
                <a:cs typeface="ＭＳ Ｐゴシック" charset="0"/>
              </a:rPr>
              <a:t>s salt, </a:t>
            </a:r>
            <a:r>
              <a:rPr lang="en-US" altLang="ja-JP" sz="1000" dirty="0" err="1">
                <a:latin typeface="Arial" charset="0"/>
                <a:ea typeface="ＭＳ Ｐゴシック" charset="0"/>
                <a:cs typeface="ＭＳ Ｐゴシック" charset="0"/>
              </a:rPr>
              <a:t>medocaril</a:t>
            </a:r>
            <a:r>
              <a:rPr lang="en-US" altLang="ja-JP" sz="1000" dirty="0">
                <a:latin typeface="Arial" charset="0"/>
                <a:ea typeface="ＭＳ Ｐゴシック" charset="0"/>
                <a:cs typeface="ＭＳ Ｐゴシック" charset="0"/>
              </a:rPr>
              <a:t>, breaks down to </a:t>
            </a:r>
            <a:r>
              <a:rPr lang="en-US" altLang="ja-JP" sz="1000" dirty="0" err="1">
                <a:latin typeface="Arial" charset="0"/>
                <a:ea typeface="ＭＳ Ｐゴシック" charset="0"/>
                <a:cs typeface="ＭＳ Ｐゴシック" charset="0"/>
              </a:rPr>
              <a:t>diacetyl</a:t>
            </a:r>
            <a:r>
              <a:rPr lang="en-US" altLang="ja-JP" sz="1000" dirty="0">
                <a:latin typeface="Arial" charset="0"/>
                <a:ea typeface="ＭＳ Ｐゴシック" charset="0"/>
                <a:cs typeface="ＭＳ Ｐゴシック" charset="0"/>
              </a:rPr>
              <a:t>, which is an artificial flavor used in popcorn flavoring.</a:t>
            </a:r>
          </a:p>
          <a:p>
            <a:pPr>
              <a:lnSpc>
                <a:spcPct val="80000"/>
              </a:lnSpc>
            </a:pPr>
            <a:r>
              <a:rPr lang="en-US" sz="1000" dirty="0">
                <a:latin typeface="Arial" charset="0"/>
                <a:ea typeface="ＭＳ Ｐゴシック" charset="0"/>
                <a:cs typeface="ＭＳ Ｐゴシック" charset="0"/>
              </a:rPr>
              <a:t> </a:t>
            </a:r>
            <a:r>
              <a:rPr lang="en-US" sz="1000" b="1" u="sng" dirty="0">
                <a:latin typeface="Arial" charset="0"/>
                <a:ea typeface="ＭＳ Ｐゴシック" charset="0"/>
                <a:cs typeface="ＭＳ Ｐゴシック" charset="0"/>
              </a:rPr>
              <a:t>Evidence &amp; Experience</a:t>
            </a:r>
            <a:endParaRPr lang="en-US" sz="1000" dirty="0">
              <a:latin typeface="Arial" charset="0"/>
              <a:ea typeface="ＭＳ Ｐゴシック" charset="0"/>
              <a:cs typeface="ＭＳ Ｐゴシック" charset="0"/>
            </a:endParaRPr>
          </a:p>
          <a:p>
            <a:pPr>
              <a:lnSpc>
                <a:spcPct val="80000"/>
              </a:lnSpc>
            </a:pPr>
            <a:r>
              <a:rPr lang="en-US" sz="1000" dirty="0" err="1">
                <a:latin typeface="Arial" charset="0"/>
                <a:ea typeface="ＭＳ Ｐゴシック" charset="0"/>
                <a:cs typeface="ＭＳ Ｐゴシック" charset="0"/>
              </a:rPr>
              <a:t>Ceftobiprole</a:t>
            </a:r>
            <a:r>
              <a:rPr lang="en-US" sz="1000" dirty="0">
                <a:latin typeface="Arial" charset="0"/>
                <a:ea typeface="ＭＳ Ｐゴシック" charset="0"/>
                <a:cs typeface="ＭＳ Ｐゴシック" charset="0"/>
              </a:rPr>
              <a:t> is undergoing Phase III trials in skin and soft tissue infections and </a:t>
            </a:r>
            <a:r>
              <a:rPr lang="en-US" sz="1000" dirty="0" err="1">
                <a:latin typeface="Arial" charset="0"/>
                <a:ea typeface="ＭＳ Ｐゴシック" charset="0"/>
                <a:cs typeface="ＭＳ Ｐゴシック" charset="0"/>
              </a:rPr>
              <a:t>nosocomial</a:t>
            </a:r>
            <a:r>
              <a:rPr lang="en-US" sz="1000" dirty="0">
                <a:latin typeface="Arial" charset="0"/>
                <a:ea typeface="ＭＳ Ｐゴシック" charset="0"/>
                <a:cs typeface="ＭＳ Ｐゴシック" charset="0"/>
              </a:rPr>
              <a:t> pneumonia.</a:t>
            </a:r>
          </a:p>
          <a:p>
            <a:pPr>
              <a:lnSpc>
                <a:spcPct val="80000"/>
              </a:lnSpc>
            </a:pPr>
            <a:endParaRPr lang="en-US" sz="800" dirty="0">
              <a:latin typeface="Arial" charset="0"/>
              <a:ea typeface="ＭＳ Ｐゴシック" charset="0"/>
              <a:cs typeface="ＭＳ Ｐゴシック" charset="0"/>
            </a:endParaRPr>
          </a:p>
        </p:txBody>
      </p:sp>
      <p:sp>
        <p:nvSpPr>
          <p:cNvPr id="1781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0583D81D-160A-254A-A7AB-D167015F2B1E}" type="slidenum">
              <a:rPr lang="en-US" sz="1300"/>
              <a:pPr/>
              <a:t>67</a:t>
            </a:fld>
            <a:endParaRPr lang="en-US" sz="1300" dirty="0"/>
          </a:p>
        </p:txBody>
      </p:sp>
    </p:spTree>
    <p:extLst>
      <p:ext uri="{BB962C8B-B14F-4D97-AF65-F5344CB8AC3E}">
        <p14:creationId xmlns:p14="http://schemas.microsoft.com/office/powerpoint/2010/main" val="2909601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22F17A11-841B-7546-9654-9B7BA1FD4DF6}" type="slidenum">
              <a:rPr lang="en-US" sz="1200"/>
              <a:pPr/>
              <a:t>68</a:t>
            </a:fld>
            <a:endParaRPr lang="en-US" sz="1200" dirty="0"/>
          </a:p>
        </p:txBody>
      </p:sp>
      <p:sp>
        <p:nvSpPr>
          <p:cNvPr id="39939" name="Rectangle 2"/>
          <p:cNvSpPr>
            <a:spLocks noGrp="1" noRot="1" noChangeAspect="1" noChangeArrowheads="1" noTextEdit="1"/>
          </p:cNvSpPr>
          <p:nvPr>
            <p:ph type="sldImg"/>
          </p:nvPr>
        </p:nvSpPr>
        <p:spPr>
          <a:ln/>
        </p:spPr>
      </p:sp>
      <p:sp>
        <p:nvSpPr>
          <p:cNvPr id="3994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691092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010676C7-1415-BE48-AC2D-B3078A309D27}" type="slidenum">
              <a:rPr lang="en-US" sz="1200"/>
              <a:pPr/>
              <a:t>69</a:t>
            </a:fld>
            <a:endParaRPr lang="en-US" sz="1200" dirty="0"/>
          </a:p>
        </p:txBody>
      </p:sp>
      <p:sp>
        <p:nvSpPr>
          <p:cNvPr id="44035" name="Rectangle 2"/>
          <p:cNvSpPr>
            <a:spLocks noGrp="1" noRot="1" noChangeAspect="1" noChangeArrowheads="1" noTextEdit="1"/>
          </p:cNvSpPr>
          <p:nvPr>
            <p:ph type="sldImg"/>
          </p:nvPr>
        </p:nvSpPr>
        <p:spPr>
          <a:ln/>
        </p:spPr>
      </p:sp>
      <p:sp>
        <p:nvSpPr>
          <p:cNvPr id="44036"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4860261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700B8099-0037-254E-B707-BEE663F7C380}" type="slidenum">
              <a:rPr lang="en-US" sz="1200"/>
              <a:pPr/>
              <a:t>70</a:t>
            </a:fld>
            <a:endParaRPr lang="en-US" sz="1200" dirty="0"/>
          </a:p>
        </p:txBody>
      </p:sp>
      <p:sp>
        <p:nvSpPr>
          <p:cNvPr id="48131" name="Rectangle 2"/>
          <p:cNvSpPr>
            <a:spLocks noGrp="1" noRot="1" noChangeAspect="1" noChangeArrowheads="1" noTextEdit="1"/>
          </p:cNvSpPr>
          <p:nvPr>
            <p:ph type="sldImg"/>
          </p:nvPr>
        </p:nvSpPr>
        <p:spPr>
          <a:ln/>
        </p:spPr>
      </p:sp>
      <p:sp>
        <p:nvSpPr>
          <p:cNvPr id="48132"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49471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52DD0778-B567-5B4C-8235-343F90804521}" type="slidenum">
              <a:rPr lang="en-US" sz="1300"/>
              <a:pPr/>
              <a:t>9</a:t>
            </a:fld>
            <a:endParaRPr lang="en-US" sz="1300"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u="sng">
                <a:latin typeface="Arial" charset="0"/>
                <a:ea typeface="ＭＳ Ｐゴシック" charset="0"/>
                <a:cs typeface="ＭＳ Ｐゴシック" charset="0"/>
              </a:rPr>
              <a:t>Beta-Lactam Drug Interactions</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Fortunately, beta-lactams have few drug interactions.  None of the currently available beta-lactams are substantial inhibitors, inducers, or substrates of cytochrome P450 (CYP) enzymes.  The most important drug interactions with beta-lactams are:</a:t>
            </a:r>
          </a:p>
          <a:p>
            <a:r>
              <a:rPr lang="en-US" b="1" i="1">
                <a:latin typeface="Arial" charset="0"/>
                <a:ea typeface="ＭＳ Ｐゴシック" charset="0"/>
                <a:cs typeface="ＭＳ Ｐゴシック" charset="0"/>
              </a:rPr>
              <a:t>Pharmacokinetic</a:t>
            </a:r>
            <a:endParaRPr lang="en-US">
              <a:latin typeface="Arial" charset="0"/>
              <a:ea typeface="ＭＳ Ｐゴシック" charset="0"/>
              <a:cs typeface="ＭＳ Ｐゴシック" charset="0"/>
            </a:endParaRPr>
          </a:p>
          <a:p>
            <a:r>
              <a:rPr lang="en-US" i="1">
                <a:latin typeface="Arial" charset="0"/>
                <a:ea typeface="ＭＳ Ｐゴシック" charset="0"/>
                <a:cs typeface="ＭＳ Ｐゴシック" charset="0"/>
              </a:rPr>
              <a:t>Probenecid:  </a:t>
            </a:r>
            <a:r>
              <a:rPr lang="en-US">
                <a:latin typeface="Arial" charset="0"/>
                <a:ea typeface="ＭＳ Ｐゴシック" charset="0"/>
                <a:cs typeface="ＭＳ Ｐゴシック" charset="0"/>
              </a:rPr>
              <a:t>probenecid inhibits the tubular secretion of beta-lactams in the kidney.  Most beta-lactams have some component of tubular secretion as part of their elimination, although the percentage varies widely.  By co-administering probenecid, the elimination of many beta-lactams can be slowed, leading to increased serum levels and prolonged half-lives.  In clinical practice, this is only rarely done.</a:t>
            </a:r>
          </a:p>
          <a:p>
            <a:r>
              <a:rPr lang="en-US" b="1" i="1">
                <a:latin typeface="Arial" charset="0"/>
                <a:ea typeface="ＭＳ Ｐゴシック" charset="0"/>
                <a:cs typeface="ＭＳ Ｐゴシック" charset="0"/>
              </a:rPr>
              <a:t>Pharmacodynamic </a:t>
            </a:r>
            <a:endParaRPr lang="en-US">
              <a:latin typeface="Arial" charset="0"/>
              <a:ea typeface="ＭＳ Ｐゴシック" charset="0"/>
              <a:cs typeface="ＭＳ Ｐゴシック" charset="0"/>
            </a:endParaRPr>
          </a:p>
          <a:p>
            <a:r>
              <a:rPr lang="en-US" i="1">
                <a:latin typeface="Arial" charset="0"/>
                <a:ea typeface="ＭＳ Ｐゴシック" charset="0"/>
                <a:cs typeface="ＭＳ Ｐゴシック" charset="0"/>
              </a:rPr>
              <a:t>Aminoglycosides</a:t>
            </a:r>
            <a:r>
              <a:rPr lang="en-US">
                <a:latin typeface="Arial" charset="0"/>
                <a:ea typeface="ＭＳ Ｐゴシック" charset="0"/>
                <a:cs typeface="ＭＳ Ｐゴシック" charset="0"/>
              </a:rPr>
              <a:t>:  by acting at different targets in the bacterial cell, concomitant beta-lactam and aminoglycosides can achieve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synergistic</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bacterial killing (greater than just the addition of the each drug alone).  Of course, this involves exposing the patient to the toxicity of aminoglycosides, and beta-lactams kill rapidly enough that for many infections there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no discernable difference.  However, for certain difficult-to-treat infections, such as endocarditis due to </a:t>
            </a:r>
            <a:r>
              <a:rPr lang="en-US" altLang="ja-JP" i="1">
                <a:latin typeface="Arial" charset="0"/>
                <a:ea typeface="ＭＳ Ｐゴシック" charset="0"/>
                <a:cs typeface="ＭＳ Ｐゴシック" charset="0"/>
              </a:rPr>
              <a:t>Enterococcus</a:t>
            </a:r>
            <a:r>
              <a:rPr lang="en-US" altLang="ja-JP">
                <a:latin typeface="Arial" charset="0"/>
                <a:ea typeface="ＭＳ Ｐゴシック" charset="0"/>
                <a:cs typeface="ＭＳ Ｐゴシック" charset="0"/>
              </a:rPr>
              <a:t> or </a:t>
            </a:r>
            <a:r>
              <a:rPr lang="en-US" altLang="ja-JP" i="1">
                <a:latin typeface="Arial" charset="0"/>
                <a:ea typeface="ＭＳ Ｐゴシック" charset="0"/>
                <a:cs typeface="ＭＳ Ｐゴシック" charset="0"/>
              </a:rPr>
              <a:t>Staph</a:t>
            </a:r>
            <a:r>
              <a:rPr lang="en-US" altLang="ja-JP">
                <a:latin typeface="Arial" charset="0"/>
                <a:ea typeface="ＭＳ Ｐゴシック" charset="0"/>
                <a:cs typeface="ＭＳ Ｐゴシック" charset="0"/>
              </a:rPr>
              <a:t> aureus, or certain serious </a:t>
            </a:r>
            <a:r>
              <a:rPr lang="en-US" altLang="ja-JP" i="1">
                <a:latin typeface="Arial" charset="0"/>
                <a:ea typeface="ＭＳ Ｐゴシック" charset="0"/>
                <a:cs typeface="ＭＳ Ｐゴシック" charset="0"/>
              </a:rPr>
              <a:t>Pseudomonas</a:t>
            </a:r>
            <a:r>
              <a:rPr lang="en-US" altLang="ja-JP">
                <a:latin typeface="Arial" charset="0"/>
                <a:ea typeface="ＭＳ Ｐゴシック" charset="0"/>
                <a:cs typeface="ＭＳ Ｐゴシック" charset="0"/>
              </a:rPr>
              <a:t> infections, adding a synergistic aminoglycoside may be beneficial.</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144399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1D6A6CA8-3763-D24B-A3EA-3FE90CFB19E8}" type="slidenum">
              <a:rPr lang="en-US" sz="1200"/>
              <a:pPr/>
              <a:t>72</a:t>
            </a:fld>
            <a:endParaRPr lang="en-US" sz="1200" dirty="0"/>
          </a:p>
        </p:txBody>
      </p:sp>
      <p:sp>
        <p:nvSpPr>
          <p:cNvPr id="50179" name="Rectangle 2"/>
          <p:cNvSpPr>
            <a:spLocks noGrp="1" noRot="1" noChangeAspect="1" noChangeArrowheads="1" noTextEdit="1"/>
          </p:cNvSpPr>
          <p:nvPr>
            <p:ph type="sldImg"/>
          </p:nvPr>
        </p:nvSpPr>
        <p:spPr>
          <a:ln/>
        </p:spPr>
      </p:sp>
      <p:sp>
        <p:nvSpPr>
          <p:cNvPr id="5018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273984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22F17A11-841B-7546-9654-9B7BA1FD4DF6}" type="slidenum">
              <a:rPr lang="en-US" sz="1200"/>
              <a:pPr/>
              <a:t>82</a:t>
            </a:fld>
            <a:endParaRPr lang="en-US" sz="1200" dirty="0"/>
          </a:p>
        </p:txBody>
      </p:sp>
      <p:sp>
        <p:nvSpPr>
          <p:cNvPr id="39939" name="Rectangle 2"/>
          <p:cNvSpPr>
            <a:spLocks noGrp="1" noRot="1" noChangeAspect="1" noChangeArrowheads="1" noTextEdit="1"/>
          </p:cNvSpPr>
          <p:nvPr>
            <p:ph type="sldImg"/>
          </p:nvPr>
        </p:nvSpPr>
        <p:spPr>
          <a:ln/>
        </p:spPr>
      </p:sp>
      <p:sp>
        <p:nvSpPr>
          <p:cNvPr id="3994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3641598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010676C7-1415-BE48-AC2D-B3078A309D27}" type="slidenum">
              <a:rPr lang="en-US" sz="1200"/>
              <a:pPr/>
              <a:t>83</a:t>
            </a:fld>
            <a:endParaRPr lang="en-US" sz="1200" dirty="0"/>
          </a:p>
        </p:txBody>
      </p:sp>
      <p:sp>
        <p:nvSpPr>
          <p:cNvPr id="44035" name="Rectangle 2"/>
          <p:cNvSpPr>
            <a:spLocks noGrp="1" noRot="1" noChangeAspect="1" noChangeArrowheads="1" noTextEdit="1"/>
          </p:cNvSpPr>
          <p:nvPr>
            <p:ph type="sldImg"/>
          </p:nvPr>
        </p:nvSpPr>
        <p:spPr>
          <a:ln/>
        </p:spPr>
      </p:sp>
      <p:sp>
        <p:nvSpPr>
          <p:cNvPr id="44036"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794843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716108" indent="-275427" defTabSz="931860">
              <a:defRPr sz="2300">
                <a:solidFill>
                  <a:schemeClr val="tx1"/>
                </a:solidFill>
                <a:latin typeface="Arial" charset="0"/>
                <a:ea typeface="ＭＳ Ｐゴシック" charset="0"/>
              </a:defRPr>
            </a:lvl2pPr>
            <a:lvl3pPr marL="1101706" indent="-220341" defTabSz="931860">
              <a:defRPr sz="2300">
                <a:solidFill>
                  <a:schemeClr val="tx1"/>
                </a:solidFill>
                <a:latin typeface="Arial" charset="0"/>
                <a:ea typeface="ＭＳ Ｐゴシック" charset="0"/>
              </a:defRPr>
            </a:lvl3pPr>
            <a:lvl4pPr marL="1542388" indent="-220341" defTabSz="931860">
              <a:defRPr sz="2300">
                <a:solidFill>
                  <a:schemeClr val="tx1"/>
                </a:solidFill>
                <a:latin typeface="Arial" charset="0"/>
                <a:ea typeface="ＭＳ Ｐゴシック" charset="0"/>
              </a:defRPr>
            </a:lvl4pPr>
            <a:lvl5pPr marL="1983071" indent="-220341" defTabSz="931860">
              <a:defRPr sz="2300">
                <a:solidFill>
                  <a:schemeClr val="tx1"/>
                </a:solidFill>
                <a:latin typeface="Arial" charset="0"/>
                <a:ea typeface="ＭＳ Ｐゴシック" charset="0"/>
              </a:defRPr>
            </a:lvl5pPr>
            <a:lvl6pPr marL="2423753" indent="-220341" defTabSz="931860" eaLnBrk="0" fontAlgn="base" hangingPunct="0">
              <a:spcBef>
                <a:spcPct val="0"/>
              </a:spcBef>
              <a:spcAft>
                <a:spcPct val="0"/>
              </a:spcAft>
              <a:defRPr sz="2300">
                <a:solidFill>
                  <a:schemeClr val="tx1"/>
                </a:solidFill>
                <a:latin typeface="Arial" charset="0"/>
                <a:ea typeface="ＭＳ Ｐゴシック" charset="0"/>
              </a:defRPr>
            </a:lvl6pPr>
            <a:lvl7pPr marL="2864435" indent="-220341" defTabSz="931860" eaLnBrk="0" fontAlgn="base" hangingPunct="0">
              <a:spcBef>
                <a:spcPct val="0"/>
              </a:spcBef>
              <a:spcAft>
                <a:spcPct val="0"/>
              </a:spcAft>
              <a:defRPr sz="2300">
                <a:solidFill>
                  <a:schemeClr val="tx1"/>
                </a:solidFill>
                <a:latin typeface="Arial" charset="0"/>
                <a:ea typeface="ＭＳ Ｐゴシック" charset="0"/>
              </a:defRPr>
            </a:lvl7pPr>
            <a:lvl8pPr marL="3305117" indent="-220341" defTabSz="931860" eaLnBrk="0" fontAlgn="base" hangingPunct="0">
              <a:spcBef>
                <a:spcPct val="0"/>
              </a:spcBef>
              <a:spcAft>
                <a:spcPct val="0"/>
              </a:spcAft>
              <a:defRPr sz="2300">
                <a:solidFill>
                  <a:schemeClr val="tx1"/>
                </a:solidFill>
                <a:latin typeface="Arial" charset="0"/>
                <a:ea typeface="ＭＳ Ｐゴシック" charset="0"/>
              </a:defRPr>
            </a:lvl8pPr>
            <a:lvl9pPr marL="3745800" indent="-220341" defTabSz="931860" eaLnBrk="0" fontAlgn="base" hangingPunct="0">
              <a:spcBef>
                <a:spcPct val="0"/>
              </a:spcBef>
              <a:spcAft>
                <a:spcPct val="0"/>
              </a:spcAft>
              <a:defRPr sz="2300">
                <a:solidFill>
                  <a:schemeClr val="tx1"/>
                </a:solidFill>
                <a:latin typeface="Arial" charset="0"/>
                <a:ea typeface="ＭＳ Ｐゴシック" charset="0"/>
              </a:defRPr>
            </a:lvl9pPr>
          </a:lstStyle>
          <a:p>
            <a:fld id="{015B89BA-0F47-674F-80A0-54CBF2E01628}" type="slidenum">
              <a:rPr lang="en-US" sz="1200"/>
              <a:pPr/>
              <a:t>84</a:t>
            </a:fld>
            <a:endParaRPr lang="en-US" sz="1200" dirty="0"/>
          </a:p>
        </p:txBody>
      </p:sp>
      <p:sp>
        <p:nvSpPr>
          <p:cNvPr id="32770" name="Rectangle 2"/>
          <p:cNvSpPr>
            <a:spLocks noGrp="1" noRot="1" noChangeAspect="1" noChangeArrowheads="1" noTextEdit="1"/>
          </p:cNvSpPr>
          <p:nvPr>
            <p:ph type="sldImg"/>
          </p:nvPr>
        </p:nvSpPr>
        <p:spPr>
          <a:ln/>
        </p:spPr>
      </p:sp>
      <p:sp>
        <p:nvSpPr>
          <p:cNvPr id="32771"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27126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700B8099-0037-254E-B707-BEE663F7C380}" type="slidenum">
              <a:rPr lang="en-US" sz="1200"/>
              <a:pPr/>
              <a:t>85</a:t>
            </a:fld>
            <a:endParaRPr lang="en-US" sz="1200" dirty="0"/>
          </a:p>
        </p:txBody>
      </p:sp>
      <p:sp>
        <p:nvSpPr>
          <p:cNvPr id="48131" name="Rectangle 2"/>
          <p:cNvSpPr>
            <a:spLocks noGrp="1" noRot="1" noChangeAspect="1" noChangeArrowheads="1" noTextEdit="1"/>
          </p:cNvSpPr>
          <p:nvPr>
            <p:ph type="sldImg"/>
          </p:nvPr>
        </p:nvSpPr>
        <p:spPr>
          <a:ln/>
        </p:spPr>
      </p:sp>
      <p:sp>
        <p:nvSpPr>
          <p:cNvPr id="48132"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560929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1D6A6CA8-3763-D24B-A3EA-3FE90CFB19E8}" type="slidenum">
              <a:rPr lang="en-US" sz="1200"/>
              <a:pPr/>
              <a:t>86</a:t>
            </a:fld>
            <a:endParaRPr lang="en-US" sz="1200" dirty="0"/>
          </a:p>
        </p:txBody>
      </p:sp>
      <p:sp>
        <p:nvSpPr>
          <p:cNvPr id="50179" name="Rectangle 2"/>
          <p:cNvSpPr>
            <a:spLocks noGrp="1" noRot="1" noChangeAspect="1" noChangeArrowheads="1" noTextEdit="1"/>
          </p:cNvSpPr>
          <p:nvPr>
            <p:ph type="sldImg"/>
          </p:nvPr>
        </p:nvSpPr>
        <p:spPr>
          <a:ln/>
        </p:spPr>
      </p:sp>
      <p:sp>
        <p:nvSpPr>
          <p:cNvPr id="5018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650056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22F17A11-841B-7546-9654-9B7BA1FD4DF6}" type="slidenum">
              <a:rPr lang="en-US" sz="1200"/>
              <a:pPr/>
              <a:t>87</a:t>
            </a:fld>
            <a:endParaRPr lang="en-US" sz="1200" dirty="0"/>
          </a:p>
        </p:txBody>
      </p:sp>
      <p:sp>
        <p:nvSpPr>
          <p:cNvPr id="39939" name="Rectangle 2"/>
          <p:cNvSpPr>
            <a:spLocks noGrp="1" noRot="1" noChangeAspect="1" noChangeArrowheads="1" noTextEdit="1"/>
          </p:cNvSpPr>
          <p:nvPr>
            <p:ph type="sldImg"/>
          </p:nvPr>
        </p:nvSpPr>
        <p:spPr>
          <a:ln/>
        </p:spPr>
      </p:sp>
      <p:sp>
        <p:nvSpPr>
          <p:cNvPr id="3994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780558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010676C7-1415-BE48-AC2D-B3078A309D27}" type="slidenum">
              <a:rPr lang="en-US" sz="1200"/>
              <a:pPr/>
              <a:t>88</a:t>
            </a:fld>
            <a:endParaRPr lang="en-US" sz="1200" dirty="0"/>
          </a:p>
        </p:txBody>
      </p:sp>
      <p:sp>
        <p:nvSpPr>
          <p:cNvPr id="44035" name="Rectangle 2"/>
          <p:cNvSpPr>
            <a:spLocks noGrp="1" noRot="1" noChangeAspect="1" noChangeArrowheads="1" noTextEdit="1"/>
          </p:cNvSpPr>
          <p:nvPr>
            <p:ph type="sldImg"/>
          </p:nvPr>
        </p:nvSpPr>
        <p:spPr>
          <a:ln/>
        </p:spPr>
      </p:sp>
      <p:sp>
        <p:nvSpPr>
          <p:cNvPr id="44036"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7110953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700B8099-0037-254E-B707-BEE663F7C380}" type="slidenum">
              <a:rPr lang="en-US" sz="1200"/>
              <a:pPr/>
              <a:t>89</a:t>
            </a:fld>
            <a:endParaRPr lang="en-US" sz="1200" dirty="0"/>
          </a:p>
        </p:txBody>
      </p:sp>
      <p:sp>
        <p:nvSpPr>
          <p:cNvPr id="48131" name="Rectangle 2"/>
          <p:cNvSpPr>
            <a:spLocks noGrp="1" noRot="1" noChangeAspect="1" noChangeArrowheads="1" noTextEdit="1"/>
          </p:cNvSpPr>
          <p:nvPr>
            <p:ph type="sldImg"/>
          </p:nvPr>
        </p:nvSpPr>
        <p:spPr>
          <a:ln/>
        </p:spPr>
      </p:sp>
      <p:sp>
        <p:nvSpPr>
          <p:cNvPr id="48132"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785051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1D6A6CA8-3763-D24B-A3EA-3FE90CFB19E8}" type="slidenum">
              <a:rPr lang="en-US" sz="1200"/>
              <a:pPr/>
              <a:t>90</a:t>
            </a:fld>
            <a:endParaRPr lang="en-US" sz="1200" dirty="0"/>
          </a:p>
        </p:txBody>
      </p:sp>
      <p:sp>
        <p:nvSpPr>
          <p:cNvPr id="50179" name="Rectangle 2"/>
          <p:cNvSpPr>
            <a:spLocks noGrp="1" noRot="1" noChangeAspect="1" noChangeArrowheads="1" noTextEdit="1"/>
          </p:cNvSpPr>
          <p:nvPr>
            <p:ph type="sldImg"/>
          </p:nvPr>
        </p:nvSpPr>
        <p:spPr>
          <a:ln/>
        </p:spPr>
      </p:sp>
      <p:sp>
        <p:nvSpPr>
          <p:cNvPr id="5018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08112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u="sng">
                <a:latin typeface="Arial" charset="0"/>
                <a:ea typeface="ＭＳ Ｐゴシック" charset="0"/>
                <a:cs typeface="ＭＳ Ｐゴシック" charset="0"/>
              </a:rPr>
              <a:t>Beta-lactam Resistance Review</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-Covered primarily in pharm chem.  Table 2 below is a brief review of mechanisms of resistance and some methods used to overcome them.</a:t>
            </a:r>
          </a:p>
          <a:p>
            <a:r>
              <a:rPr lang="en-US">
                <a:latin typeface="Arial" charset="0"/>
                <a:ea typeface="ＭＳ Ｐゴシック" charset="0"/>
                <a:cs typeface="ＭＳ Ｐゴシック" charset="0"/>
              </a:rPr>
              <a:t>-If you wanted to truly, deeply understand spectrum of activity for various antimicrobials, you would need a thorough understanding of the mechanisms of resistance and which organisms have which.  Such a sophisticated understanding will not be required for this course, but is encouraged for anyone interested in further training in infectious diseases.</a:t>
            </a:r>
          </a:p>
          <a:p>
            <a:endParaRPr lang="en-US">
              <a:latin typeface="Arial" charset="0"/>
              <a:ea typeface="ＭＳ Ｐゴシック" charset="0"/>
              <a:cs typeface="ＭＳ Ｐゴシック" charset="0"/>
            </a:endParaRPr>
          </a:p>
        </p:txBody>
      </p:sp>
      <p:sp>
        <p:nvSpPr>
          <p:cNvPr id="296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E42C23E2-858E-F54F-A106-3A34E198180B}" type="slidenum">
              <a:rPr lang="en-US" sz="1300"/>
              <a:pPr/>
              <a:t>10</a:t>
            </a:fld>
            <a:endParaRPr lang="en-US" sz="1300" dirty="0"/>
          </a:p>
        </p:txBody>
      </p:sp>
    </p:spTree>
    <p:extLst>
      <p:ext uri="{BB962C8B-B14F-4D97-AF65-F5344CB8AC3E}">
        <p14:creationId xmlns:p14="http://schemas.microsoft.com/office/powerpoint/2010/main" val="40732008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22F17A11-841B-7546-9654-9B7BA1FD4DF6}" type="slidenum">
              <a:rPr lang="en-US" sz="1200"/>
              <a:pPr/>
              <a:t>96</a:t>
            </a:fld>
            <a:endParaRPr lang="en-US" sz="1200" dirty="0"/>
          </a:p>
        </p:txBody>
      </p:sp>
      <p:sp>
        <p:nvSpPr>
          <p:cNvPr id="39939" name="Rectangle 2"/>
          <p:cNvSpPr>
            <a:spLocks noGrp="1" noRot="1" noChangeAspect="1" noChangeArrowheads="1" noTextEdit="1"/>
          </p:cNvSpPr>
          <p:nvPr>
            <p:ph type="sldImg"/>
          </p:nvPr>
        </p:nvSpPr>
        <p:spPr>
          <a:ln/>
        </p:spPr>
      </p:sp>
      <p:sp>
        <p:nvSpPr>
          <p:cNvPr id="3994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834926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010676C7-1415-BE48-AC2D-B3078A309D27}" type="slidenum">
              <a:rPr lang="en-US" sz="1200"/>
              <a:pPr/>
              <a:t>97</a:t>
            </a:fld>
            <a:endParaRPr lang="en-US" sz="1200" dirty="0"/>
          </a:p>
        </p:txBody>
      </p:sp>
      <p:sp>
        <p:nvSpPr>
          <p:cNvPr id="44035" name="Rectangle 2"/>
          <p:cNvSpPr>
            <a:spLocks noGrp="1" noRot="1" noChangeAspect="1" noChangeArrowheads="1" noTextEdit="1"/>
          </p:cNvSpPr>
          <p:nvPr>
            <p:ph type="sldImg"/>
          </p:nvPr>
        </p:nvSpPr>
        <p:spPr>
          <a:ln/>
        </p:spPr>
      </p:sp>
      <p:sp>
        <p:nvSpPr>
          <p:cNvPr id="44036"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841580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700B8099-0037-254E-B707-BEE663F7C380}" type="slidenum">
              <a:rPr lang="en-US" sz="1200"/>
              <a:pPr/>
              <a:t>98</a:t>
            </a:fld>
            <a:endParaRPr lang="en-US" sz="1200" dirty="0"/>
          </a:p>
        </p:txBody>
      </p:sp>
      <p:sp>
        <p:nvSpPr>
          <p:cNvPr id="48131" name="Rectangle 2"/>
          <p:cNvSpPr>
            <a:spLocks noGrp="1" noRot="1" noChangeAspect="1" noChangeArrowheads="1" noTextEdit="1"/>
          </p:cNvSpPr>
          <p:nvPr>
            <p:ph type="sldImg"/>
          </p:nvPr>
        </p:nvSpPr>
        <p:spPr>
          <a:ln/>
        </p:spPr>
      </p:sp>
      <p:sp>
        <p:nvSpPr>
          <p:cNvPr id="48132"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0140830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1D6A6CA8-3763-D24B-A3EA-3FE90CFB19E8}" type="slidenum">
              <a:rPr lang="en-US" sz="1200"/>
              <a:pPr/>
              <a:t>100</a:t>
            </a:fld>
            <a:endParaRPr lang="en-US" sz="1200" dirty="0"/>
          </a:p>
        </p:txBody>
      </p:sp>
      <p:sp>
        <p:nvSpPr>
          <p:cNvPr id="50179" name="Rectangle 2"/>
          <p:cNvSpPr>
            <a:spLocks noGrp="1" noRot="1" noChangeAspect="1" noChangeArrowheads="1" noTextEdit="1"/>
          </p:cNvSpPr>
          <p:nvPr>
            <p:ph type="sldImg"/>
          </p:nvPr>
        </p:nvSpPr>
        <p:spPr>
          <a:ln/>
        </p:spPr>
      </p:sp>
      <p:sp>
        <p:nvSpPr>
          <p:cNvPr id="5018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802907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22F17A11-841B-7546-9654-9B7BA1FD4DF6}" type="slidenum">
              <a:rPr lang="en-US" sz="1200"/>
              <a:pPr/>
              <a:t>104</a:t>
            </a:fld>
            <a:endParaRPr lang="en-US" sz="1200" dirty="0"/>
          </a:p>
        </p:txBody>
      </p:sp>
      <p:sp>
        <p:nvSpPr>
          <p:cNvPr id="39939" name="Rectangle 2"/>
          <p:cNvSpPr>
            <a:spLocks noGrp="1" noRot="1" noChangeAspect="1" noChangeArrowheads="1" noTextEdit="1"/>
          </p:cNvSpPr>
          <p:nvPr>
            <p:ph type="sldImg"/>
          </p:nvPr>
        </p:nvSpPr>
        <p:spPr>
          <a:ln/>
        </p:spPr>
      </p:sp>
      <p:sp>
        <p:nvSpPr>
          <p:cNvPr id="3994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8939162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010676C7-1415-BE48-AC2D-B3078A309D27}" type="slidenum">
              <a:rPr lang="en-US" sz="1200"/>
              <a:pPr/>
              <a:t>105</a:t>
            </a:fld>
            <a:endParaRPr lang="en-US" sz="1200" dirty="0"/>
          </a:p>
        </p:txBody>
      </p:sp>
      <p:sp>
        <p:nvSpPr>
          <p:cNvPr id="44035" name="Rectangle 2"/>
          <p:cNvSpPr>
            <a:spLocks noGrp="1" noRot="1" noChangeAspect="1" noChangeArrowheads="1" noTextEdit="1"/>
          </p:cNvSpPr>
          <p:nvPr>
            <p:ph type="sldImg"/>
          </p:nvPr>
        </p:nvSpPr>
        <p:spPr>
          <a:ln/>
        </p:spPr>
      </p:sp>
      <p:sp>
        <p:nvSpPr>
          <p:cNvPr id="44036"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944362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700B8099-0037-254E-B707-BEE663F7C380}" type="slidenum">
              <a:rPr lang="en-US" sz="1200"/>
              <a:pPr/>
              <a:t>107</a:t>
            </a:fld>
            <a:endParaRPr lang="en-US" sz="1200" dirty="0"/>
          </a:p>
        </p:txBody>
      </p:sp>
      <p:sp>
        <p:nvSpPr>
          <p:cNvPr id="48131" name="Rectangle 2"/>
          <p:cNvSpPr>
            <a:spLocks noGrp="1" noRot="1" noChangeAspect="1" noChangeArrowheads="1" noTextEdit="1"/>
          </p:cNvSpPr>
          <p:nvPr>
            <p:ph type="sldImg"/>
          </p:nvPr>
        </p:nvSpPr>
        <p:spPr>
          <a:ln/>
        </p:spPr>
      </p:sp>
      <p:sp>
        <p:nvSpPr>
          <p:cNvPr id="48132"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140702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1D6A6CA8-3763-D24B-A3EA-3FE90CFB19E8}" type="slidenum">
              <a:rPr lang="en-US" sz="1200"/>
              <a:pPr/>
              <a:t>108</a:t>
            </a:fld>
            <a:endParaRPr lang="en-US" sz="1200" dirty="0"/>
          </a:p>
        </p:txBody>
      </p:sp>
      <p:sp>
        <p:nvSpPr>
          <p:cNvPr id="50179" name="Rectangle 2"/>
          <p:cNvSpPr>
            <a:spLocks noGrp="1" noRot="1" noChangeAspect="1" noChangeArrowheads="1" noTextEdit="1"/>
          </p:cNvSpPr>
          <p:nvPr>
            <p:ph type="sldImg"/>
          </p:nvPr>
        </p:nvSpPr>
        <p:spPr>
          <a:ln/>
        </p:spPr>
      </p:sp>
      <p:sp>
        <p:nvSpPr>
          <p:cNvPr id="5018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798888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22F17A11-841B-7546-9654-9B7BA1FD4DF6}" type="slidenum">
              <a:rPr lang="en-US" sz="1200"/>
              <a:pPr/>
              <a:t>109</a:t>
            </a:fld>
            <a:endParaRPr lang="en-US" sz="1200" dirty="0"/>
          </a:p>
        </p:txBody>
      </p:sp>
      <p:sp>
        <p:nvSpPr>
          <p:cNvPr id="39939" name="Rectangle 2"/>
          <p:cNvSpPr>
            <a:spLocks noGrp="1" noRot="1" noChangeAspect="1" noChangeArrowheads="1" noTextEdit="1"/>
          </p:cNvSpPr>
          <p:nvPr>
            <p:ph type="sldImg"/>
          </p:nvPr>
        </p:nvSpPr>
        <p:spPr>
          <a:ln/>
        </p:spPr>
      </p:sp>
      <p:sp>
        <p:nvSpPr>
          <p:cNvPr id="3994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752030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010676C7-1415-BE48-AC2D-B3078A309D27}" type="slidenum">
              <a:rPr lang="en-US" sz="1200"/>
              <a:pPr/>
              <a:t>110</a:t>
            </a:fld>
            <a:endParaRPr lang="en-US" sz="1200" dirty="0"/>
          </a:p>
        </p:txBody>
      </p:sp>
      <p:sp>
        <p:nvSpPr>
          <p:cNvPr id="44035" name="Rectangle 2"/>
          <p:cNvSpPr>
            <a:spLocks noGrp="1" noRot="1" noChangeAspect="1" noChangeArrowheads="1" noTextEdit="1"/>
          </p:cNvSpPr>
          <p:nvPr>
            <p:ph type="sldImg"/>
          </p:nvPr>
        </p:nvSpPr>
        <p:spPr>
          <a:ln/>
        </p:spPr>
      </p:sp>
      <p:sp>
        <p:nvSpPr>
          <p:cNvPr id="44036"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9651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4B1F1169-B0B9-4D41-BF78-2D97C8060C23}" type="slidenum">
              <a:rPr lang="en-US" sz="1300"/>
              <a:pPr/>
              <a:t>11</a:t>
            </a:fld>
            <a:endParaRPr lang="en-US" sz="1300" dirty="0"/>
          </a:p>
        </p:txBody>
      </p:sp>
      <p:sp>
        <p:nvSpPr>
          <p:cNvPr id="49154" name="Rectangle 2"/>
          <p:cNvSpPr>
            <a:spLocks noGrp="1" noRot="1" noChangeAspect="1" noChangeArrowheads="1" noTextEdit="1"/>
          </p:cNvSpPr>
          <p:nvPr>
            <p:ph type="sldImg"/>
          </p:nvPr>
        </p:nvSpPr>
        <p:spPr>
          <a:ln/>
        </p:spPr>
      </p:sp>
      <p:sp>
        <p:nvSpPr>
          <p:cNvPr id="49155"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u="sng">
                <a:latin typeface="Arial" charset="0"/>
                <a:ea typeface="ＭＳ Ｐゴシック" charset="0"/>
                <a:cs typeface="ＭＳ Ｐゴシック" charset="0"/>
              </a:rPr>
              <a:t>Toxicity</a:t>
            </a:r>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 most important toxicity of the penicillins, as previously mentioned, are hypersensitivity reactions, ranging from non-IgE-mediated (e.g. maculopapular) rashes to urticarial rashes and anaphylaxis.</a:t>
            </a:r>
          </a:p>
          <a:p>
            <a:r>
              <a:rPr lang="en-US">
                <a:latin typeface="Arial" charset="0"/>
                <a:ea typeface="ＭＳ Ｐゴシック" charset="0"/>
                <a:cs typeface="ＭＳ Ｐゴシック" charset="0"/>
              </a:rPr>
              <a:t>-Rare hematologic, renal, and neurologic complications are seen with all beta-lactams (class effect), some more commonly than others.</a:t>
            </a:r>
          </a:p>
          <a:p>
            <a:r>
              <a:rPr lang="en-US">
                <a:latin typeface="Arial" charset="0"/>
                <a:ea typeface="ＭＳ Ｐゴシック" charset="0"/>
                <a:cs typeface="ＭＳ Ｐゴシック" charset="0"/>
              </a:rPr>
              <a:t>-Seizures and encephalopathy are typically seen only when large doses are given, particularly in the context of renal failure (especially if the dose is not properly adjusted).  Neurologic complications, including encephalopathy and death, have been reported when the long-acting forms of penicillin (procaine and benzathine) have been inappropriately administered by the IV route.</a:t>
            </a:r>
          </a:p>
          <a:p>
            <a:r>
              <a:rPr lang="en-US">
                <a:latin typeface="Arial" charset="0"/>
                <a:ea typeface="ＭＳ Ｐゴシック" charset="0"/>
                <a:cs typeface="ＭＳ Ｐゴシック" charset="0"/>
              </a:rPr>
              <a:t>-Psychiatric complications are sometimes seen with procaine penicillin administered IM (or, again inappropriately, by IV). </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248771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700B8099-0037-254E-B707-BEE663F7C380}" type="slidenum">
              <a:rPr lang="en-US" sz="1200"/>
              <a:pPr/>
              <a:t>112</a:t>
            </a:fld>
            <a:endParaRPr lang="en-US" sz="1200" dirty="0"/>
          </a:p>
        </p:txBody>
      </p:sp>
      <p:sp>
        <p:nvSpPr>
          <p:cNvPr id="48131" name="Rectangle 2"/>
          <p:cNvSpPr>
            <a:spLocks noGrp="1" noRot="1" noChangeAspect="1" noChangeArrowheads="1" noTextEdit="1"/>
          </p:cNvSpPr>
          <p:nvPr>
            <p:ph type="sldImg"/>
          </p:nvPr>
        </p:nvSpPr>
        <p:spPr>
          <a:ln/>
        </p:spPr>
      </p:sp>
      <p:sp>
        <p:nvSpPr>
          <p:cNvPr id="48132"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122733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1D6A6CA8-3763-D24B-A3EA-3FE90CFB19E8}" type="slidenum">
              <a:rPr lang="en-US" sz="1200"/>
              <a:pPr/>
              <a:t>114</a:t>
            </a:fld>
            <a:endParaRPr lang="en-US" sz="1200" dirty="0"/>
          </a:p>
        </p:txBody>
      </p:sp>
      <p:sp>
        <p:nvSpPr>
          <p:cNvPr id="50179" name="Rectangle 2"/>
          <p:cNvSpPr>
            <a:spLocks noGrp="1" noRot="1" noChangeAspect="1" noChangeArrowheads="1" noTextEdit="1"/>
          </p:cNvSpPr>
          <p:nvPr>
            <p:ph type="sldImg"/>
          </p:nvPr>
        </p:nvSpPr>
        <p:spPr>
          <a:ln/>
        </p:spPr>
      </p:sp>
      <p:sp>
        <p:nvSpPr>
          <p:cNvPr id="5018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47954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22F17A11-841B-7546-9654-9B7BA1FD4DF6}" type="slidenum">
              <a:rPr lang="en-US" sz="1200"/>
              <a:pPr/>
              <a:t>115</a:t>
            </a:fld>
            <a:endParaRPr lang="en-US" sz="1200" dirty="0"/>
          </a:p>
        </p:txBody>
      </p:sp>
      <p:sp>
        <p:nvSpPr>
          <p:cNvPr id="39939" name="Rectangle 2"/>
          <p:cNvSpPr>
            <a:spLocks noGrp="1" noRot="1" noChangeAspect="1" noChangeArrowheads="1" noTextEdit="1"/>
          </p:cNvSpPr>
          <p:nvPr>
            <p:ph type="sldImg"/>
          </p:nvPr>
        </p:nvSpPr>
        <p:spPr>
          <a:ln/>
        </p:spPr>
      </p:sp>
      <p:sp>
        <p:nvSpPr>
          <p:cNvPr id="3994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93909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010676C7-1415-BE48-AC2D-B3078A309D27}" type="slidenum">
              <a:rPr lang="en-US" sz="1200"/>
              <a:pPr/>
              <a:t>116</a:t>
            </a:fld>
            <a:endParaRPr lang="en-US" sz="1200" dirty="0"/>
          </a:p>
        </p:txBody>
      </p:sp>
      <p:sp>
        <p:nvSpPr>
          <p:cNvPr id="44035" name="Rectangle 2"/>
          <p:cNvSpPr>
            <a:spLocks noGrp="1" noRot="1" noChangeAspect="1" noChangeArrowheads="1" noTextEdit="1"/>
          </p:cNvSpPr>
          <p:nvPr>
            <p:ph type="sldImg"/>
          </p:nvPr>
        </p:nvSpPr>
        <p:spPr>
          <a:ln/>
        </p:spPr>
      </p:sp>
      <p:sp>
        <p:nvSpPr>
          <p:cNvPr id="44036"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337884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700B8099-0037-254E-B707-BEE663F7C380}" type="slidenum">
              <a:rPr lang="en-US" sz="1200"/>
              <a:pPr/>
              <a:t>117</a:t>
            </a:fld>
            <a:endParaRPr lang="en-US" sz="1200" dirty="0"/>
          </a:p>
        </p:txBody>
      </p:sp>
      <p:sp>
        <p:nvSpPr>
          <p:cNvPr id="48131" name="Rectangle 2"/>
          <p:cNvSpPr>
            <a:spLocks noGrp="1" noRot="1" noChangeAspect="1" noChangeArrowheads="1" noTextEdit="1"/>
          </p:cNvSpPr>
          <p:nvPr>
            <p:ph type="sldImg"/>
          </p:nvPr>
        </p:nvSpPr>
        <p:spPr>
          <a:ln/>
        </p:spPr>
      </p:sp>
      <p:sp>
        <p:nvSpPr>
          <p:cNvPr id="48132"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994308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0">
              <a:defRPr sz="2300">
                <a:solidFill>
                  <a:schemeClr val="tx1"/>
                </a:solidFill>
                <a:latin typeface="Arial" charset="0"/>
                <a:ea typeface="ＭＳ Ｐゴシック" charset="0"/>
                <a:cs typeface="ＭＳ Ｐゴシック" charset="0"/>
              </a:defRPr>
            </a:lvl1pPr>
            <a:lvl2pPr marL="36561332" indent="-36120649" defTabSz="93186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682" eaLnBrk="0" fontAlgn="base" hangingPunct="0">
              <a:spcBef>
                <a:spcPct val="0"/>
              </a:spcBef>
              <a:spcAft>
                <a:spcPct val="0"/>
              </a:spcAft>
              <a:defRPr sz="2300">
                <a:solidFill>
                  <a:schemeClr val="tx1"/>
                </a:solidFill>
                <a:latin typeface="Arial" charset="0"/>
                <a:ea typeface="ＭＳ Ｐゴシック" charset="0"/>
              </a:defRPr>
            </a:lvl6pPr>
            <a:lvl7pPr marL="881365" eaLnBrk="0" fontAlgn="base" hangingPunct="0">
              <a:spcBef>
                <a:spcPct val="0"/>
              </a:spcBef>
              <a:spcAft>
                <a:spcPct val="0"/>
              </a:spcAft>
              <a:defRPr sz="2300">
                <a:solidFill>
                  <a:schemeClr val="tx1"/>
                </a:solidFill>
                <a:latin typeface="Arial" charset="0"/>
                <a:ea typeface="ＭＳ Ｐゴシック" charset="0"/>
              </a:defRPr>
            </a:lvl7pPr>
            <a:lvl8pPr marL="1322047" eaLnBrk="0" fontAlgn="base" hangingPunct="0">
              <a:spcBef>
                <a:spcPct val="0"/>
              </a:spcBef>
              <a:spcAft>
                <a:spcPct val="0"/>
              </a:spcAft>
              <a:defRPr sz="2300">
                <a:solidFill>
                  <a:schemeClr val="tx1"/>
                </a:solidFill>
                <a:latin typeface="Arial" charset="0"/>
                <a:ea typeface="ＭＳ Ｐゴシック" charset="0"/>
              </a:defRPr>
            </a:lvl8pPr>
            <a:lvl9pPr marL="1762729" eaLnBrk="0" fontAlgn="base" hangingPunct="0">
              <a:spcBef>
                <a:spcPct val="0"/>
              </a:spcBef>
              <a:spcAft>
                <a:spcPct val="0"/>
              </a:spcAft>
              <a:defRPr sz="2300">
                <a:solidFill>
                  <a:schemeClr val="tx1"/>
                </a:solidFill>
                <a:latin typeface="Arial" charset="0"/>
                <a:ea typeface="ＭＳ Ｐゴシック" charset="0"/>
              </a:defRPr>
            </a:lvl9pPr>
          </a:lstStyle>
          <a:p>
            <a:fld id="{1D6A6CA8-3763-D24B-A3EA-3FE90CFB19E8}" type="slidenum">
              <a:rPr lang="en-US" sz="1200"/>
              <a:pPr/>
              <a:t>118</a:t>
            </a:fld>
            <a:endParaRPr lang="en-US" sz="1200" dirty="0"/>
          </a:p>
        </p:txBody>
      </p:sp>
      <p:sp>
        <p:nvSpPr>
          <p:cNvPr id="50179" name="Rectangle 2"/>
          <p:cNvSpPr>
            <a:spLocks noGrp="1" noRot="1" noChangeAspect="1" noChangeArrowheads="1" noTextEdit="1"/>
          </p:cNvSpPr>
          <p:nvPr>
            <p:ph type="sldImg"/>
          </p:nvPr>
        </p:nvSpPr>
        <p:spPr>
          <a:ln/>
        </p:spPr>
      </p:sp>
      <p:sp>
        <p:nvSpPr>
          <p:cNvPr id="50180" name="Text Box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05123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5157">
              <a:defRPr sz="2400">
                <a:solidFill>
                  <a:schemeClr val="tx1"/>
                </a:solidFill>
                <a:latin typeface="Arial" charset="0"/>
                <a:ea typeface="ＭＳ Ｐゴシック" charset="0"/>
                <a:cs typeface="ＭＳ Ｐゴシック" charset="0"/>
              </a:defRPr>
            </a:lvl1pPr>
            <a:lvl2pPr marL="757066" indent="-291179" defTabSz="985157">
              <a:defRPr sz="2400">
                <a:solidFill>
                  <a:schemeClr val="tx1"/>
                </a:solidFill>
                <a:latin typeface="Arial" charset="0"/>
                <a:ea typeface="ＭＳ Ｐゴシック" charset="0"/>
              </a:defRPr>
            </a:lvl2pPr>
            <a:lvl3pPr marL="1164717" indent="-232943" defTabSz="985157">
              <a:defRPr sz="2400">
                <a:solidFill>
                  <a:schemeClr val="tx1"/>
                </a:solidFill>
                <a:latin typeface="Arial" charset="0"/>
                <a:ea typeface="ＭＳ Ｐゴシック" charset="0"/>
              </a:defRPr>
            </a:lvl3pPr>
            <a:lvl4pPr marL="1630604" indent="-232943" defTabSz="985157">
              <a:defRPr sz="2400">
                <a:solidFill>
                  <a:schemeClr val="tx1"/>
                </a:solidFill>
                <a:latin typeface="Arial" charset="0"/>
                <a:ea typeface="ＭＳ Ｐゴシック" charset="0"/>
              </a:defRPr>
            </a:lvl4pPr>
            <a:lvl5pPr marL="2096491" indent="-232943" defTabSz="985157">
              <a:defRPr sz="2400">
                <a:solidFill>
                  <a:schemeClr val="tx1"/>
                </a:solidFill>
                <a:latin typeface="Arial" charset="0"/>
                <a:ea typeface="ＭＳ Ｐゴシック" charset="0"/>
              </a:defRPr>
            </a:lvl5pPr>
            <a:lvl6pPr marL="2562377" indent="-232943" defTabSz="985157"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85157"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85157"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85157" eaLnBrk="0" fontAlgn="base" hangingPunct="0">
              <a:spcBef>
                <a:spcPct val="0"/>
              </a:spcBef>
              <a:spcAft>
                <a:spcPct val="0"/>
              </a:spcAft>
              <a:defRPr sz="2400">
                <a:solidFill>
                  <a:schemeClr val="tx1"/>
                </a:solidFill>
                <a:latin typeface="Arial" charset="0"/>
                <a:ea typeface="ＭＳ Ｐゴシック" charset="0"/>
              </a:defRPr>
            </a:lvl9pPr>
          </a:lstStyle>
          <a:p>
            <a:fld id="{C3AA0401-83B0-C84B-B285-41370A1ADCDD}" type="slidenum">
              <a:rPr lang="en-US" sz="1300"/>
              <a:pPr/>
              <a:t>12</a:t>
            </a:fld>
            <a:endParaRPr lang="en-US" sz="1300" dirty="0"/>
          </a:p>
        </p:txBody>
      </p:sp>
      <p:sp>
        <p:nvSpPr>
          <p:cNvPr id="9218" name="Rectangle 2"/>
          <p:cNvSpPr>
            <a:spLocks noGrp="1" noRot="1" noChangeAspect="1" noChangeArrowheads="1" noTextEdit="1"/>
          </p:cNvSpPr>
          <p:nvPr>
            <p:ph type="sldImg"/>
          </p:nvPr>
        </p:nvSpPr>
        <p:spPr>
          <a:ln/>
        </p:spPr>
      </p:sp>
      <p:sp>
        <p:nvSpPr>
          <p:cNvPr id="9219" name="Text Box 3"/>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6015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D82D7A5-9E33-E94A-A213-0E798792B356}"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415AD-0A72-324E-9DED-D8B459E9A17C}"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DD82D7A5-9E33-E94A-A213-0E798792B356}"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415AD-0A72-324E-9DED-D8B459E9A17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DD82D7A5-9E33-E94A-A213-0E798792B356}"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415AD-0A72-324E-9DED-D8B459E9A17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382000" cy="838200"/>
          </a:xfrm>
        </p:spPr>
        <p:txBody>
          <a:bodyPr/>
          <a:lstStyle/>
          <a:p>
            <a:r>
              <a:rPr lang="en-US"/>
              <a:t>Click to edit Master title style</a:t>
            </a:r>
          </a:p>
        </p:txBody>
      </p:sp>
      <p:sp>
        <p:nvSpPr>
          <p:cNvPr id="3" name="Table Placeholder 2"/>
          <p:cNvSpPr>
            <a:spLocks noGrp="1"/>
          </p:cNvSpPr>
          <p:nvPr>
            <p:ph type="tbl" idx="1"/>
          </p:nvPr>
        </p:nvSpPr>
        <p:spPr>
          <a:xfrm>
            <a:off x="762000" y="1219200"/>
            <a:ext cx="8382000" cy="5257800"/>
          </a:xfrm>
        </p:spPr>
        <p:txBody>
          <a:bodyPr/>
          <a:lstStyle/>
          <a:p>
            <a:pPr lvl="0"/>
            <a:endParaRPr lang="en-US" noProof="0"/>
          </a:p>
        </p:txBody>
      </p:sp>
    </p:spTree>
    <p:extLst>
      <p:ext uri="{BB962C8B-B14F-4D97-AF65-F5344CB8AC3E}">
        <p14:creationId xmlns:p14="http://schemas.microsoft.com/office/powerpoint/2010/main" val="263998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DD82D7A5-9E33-E94A-A213-0E798792B356}"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415AD-0A72-324E-9DED-D8B459E9A1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DD82D7A5-9E33-E94A-A213-0E798792B356}"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415AD-0A72-324E-9DED-D8B459E9A17C}"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DD82D7A5-9E33-E94A-A213-0E798792B356}"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415AD-0A72-324E-9DED-D8B459E9A1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DD82D7A5-9E33-E94A-A213-0E798792B356}" type="datetimeFigureOut">
              <a:rPr lang="en-US" smtClean="0"/>
              <a:pPr/>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415AD-0A72-324E-9DED-D8B459E9A1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DD82D7A5-9E33-E94A-A213-0E798792B356}" type="datetimeFigureOut">
              <a:rPr lang="en-US" smtClean="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415AD-0A72-324E-9DED-D8B459E9A1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2D7A5-9E33-E94A-A213-0E798792B356}" type="datetimeFigureOut">
              <a:rPr lang="en-US" smtClean="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415AD-0A72-324E-9DED-D8B459E9A1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D82D7A5-9E33-E94A-A213-0E798792B356}"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415AD-0A72-324E-9DED-D8B459E9A1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D82D7A5-9E33-E94A-A213-0E798792B356}" type="datetimeFigureOut">
              <a:rPr lang="en-US" smtClean="0"/>
              <a:pPr/>
              <a:t>11/3/2022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A4415AD-0A72-324E-9DED-D8B459E9A1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 /><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 /><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5.xml" /><Relationship Id="rId1" Type="http://schemas.openxmlformats.org/officeDocument/2006/relationships/slideLayout" Target="../slideLayouts/slideLayout13.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 /><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7.xml" /><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8.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9.xml" /><Relationship Id="rId1" Type="http://schemas.openxmlformats.org/officeDocument/2006/relationships/slideLayout" Target="../slideLayouts/slideLayout13.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 /><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1.xml" /><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2.xml" /><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3.xml" /><Relationship Id="rId1" Type="http://schemas.openxmlformats.org/officeDocument/2006/relationships/slideLayout" Target="../slideLayouts/slideLayout13.xml" /></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4.xml" /><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5.xml" /><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0.xml" /><Relationship Id="rId1" Type="http://schemas.openxmlformats.org/officeDocument/2006/relationships/slideLayout" Target="../slideLayouts/slideLayout8.xml" /></Relationships>
</file>

<file path=ppt/slides/_rels/slide2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2.xml" /><Relationship Id="rId1" Type="http://schemas.openxmlformats.org/officeDocument/2006/relationships/slideLayout" Target="../slideLayouts/slideLayout8.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13.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62.xml.rels><?xml version="1.0" encoding="UTF-8" standalone="yes"?>
<Relationships xmlns="http://schemas.openxmlformats.org/package/2006/relationships"><Relationship Id="rId3" Type="http://schemas.openxmlformats.org/officeDocument/2006/relationships/hyperlink" Target="http://library.thinkquest.org/04apr/00217/en/biology/rna/index.html" TargetMode="External"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13.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3.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81.xml.rels><?xml version="1.0" encoding="UTF-8" standalone="yes"?>
<Relationships xmlns="http://schemas.openxmlformats.org/package/2006/relationships"><Relationship Id="rId3" Type="http://schemas.openxmlformats.org/officeDocument/2006/relationships/hyperlink" Target="http://library.thinkquest.org/04apr/00217/en/biology/rna/index.html" TargetMode="External"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13.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13.xml" /></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 /><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95.xml.rels><?xml version="1.0" encoding="UTF-8" standalone="yes"?>
<Relationships xmlns="http://schemas.openxmlformats.org/package/2006/relationships"><Relationship Id="rId3" Type="http://schemas.openxmlformats.org/officeDocument/2006/relationships/hyperlink" Target="http://library.thinkquest.org/04apr/00217/en/biology/rna/index.html" TargetMode="External"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13.xml" /></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 /><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Anti-</a:t>
            </a:r>
            <a:r>
              <a:rPr lang="en-US" dirty="0" err="1"/>
              <a:t>bacterials</a:t>
            </a:r>
            <a:r>
              <a:rPr lang="en-US" dirty="0"/>
              <a:t> </a:t>
            </a:r>
          </a:p>
        </p:txBody>
      </p:sp>
      <p:sp>
        <p:nvSpPr>
          <p:cNvPr id="3" name="Subtitle 2"/>
          <p:cNvSpPr>
            <a:spLocks noGrp="1"/>
          </p:cNvSpPr>
          <p:nvPr>
            <p:ph type="subTitle" idx="1"/>
          </p:nvPr>
        </p:nvSpPr>
        <p:spPr>
          <a:xfrm>
            <a:off x="685800" y="4543778"/>
            <a:ext cx="7772400" cy="1778000"/>
          </a:xfrm>
        </p:spPr>
        <p:txBody>
          <a:bodyPr>
            <a:normAutofit/>
          </a:bodyPr>
          <a:lstStyle/>
          <a:p>
            <a:r>
              <a:rPr lang="en-US" dirty="0" err="1"/>
              <a:t>Dr.Mohammed</a:t>
            </a:r>
            <a:r>
              <a:rPr lang="en-US" dirty="0"/>
              <a:t> Al- </a:t>
            </a:r>
            <a:r>
              <a:rPr lang="en-US" dirty="0" err="1"/>
              <a:t>Tarawneh</a:t>
            </a:r>
            <a:r>
              <a:rPr lang="en-US" dirty="0"/>
              <a:t>, M.D.</a:t>
            </a:r>
          </a:p>
          <a:p>
            <a:r>
              <a:rPr lang="en-US" dirty="0"/>
              <a:t>American board of Internal medicine and infectious diseases.</a:t>
            </a:r>
          </a:p>
        </p:txBody>
      </p:sp>
    </p:spTree>
    <p:extLst>
      <p:ext uri="{BB962C8B-B14F-4D97-AF65-F5344CB8AC3E}">
        <p14:creationId xmlns:p14="http://schemas.microsoft.com/office/powerpoint/2010/main" val="3084521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93637"/>
            <a:ext cx="8229600" cy="1143000"/>
          </a:xfrm>
        </p:spPr>
        <p:txBody>
          <a:bodyPr>
            <a:normAutofit/>
          </a:bodyPr>
          <a:lstStyle/>
          <a:p>
            <a:pPr eaLnBrk="1" hangingPunct="1"/>
            <a:r>
              <a:rPr lang="en-US" sz="4000" dirty="0">
                <a:latin typeface="Arial" charset="0"/>
                <a:ea typeface="ＭＳ Ｐゴシック" charset="0"/>
                <a:cs typeface="ＭＳ Ｐゴシック" charset="0"/>
              </a:rPr>
              <a:t>Beta-Lactams: Resistance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9739739"/>
              </p:ext>
            </p:extLst>
          </p:nvPr>
        </p:nvGraphicFramePr>
        <p:xfrm>
          <a:off x="0" y="868494"/>
          <a:ext cx="9144001" cy="6034800"/>
        </p:xfrm>
        <a:graphic>
          <a:graphicData uri="http://schemas.openxmlformats.org/drawingml/2006/table">
            <a:tbl>
              <a:tblPr/>
              <a:tblGrid>
                <a:gridCol w="1995714">
                  <a:extLst>
                    <a:ext uri="{9D8B030D-6E8A-4147-A177-3AD203B41FA5}">
                      <a16:colId xmlns:a16="http://schemas.microsoft.com/office/drawing/2014/main" val="20000"/>
                    </a:ext>
                  </a:extLst>
                </a:gridCol>
                <a:gridCol w="2348264">
                  <a:extLst>
                    <a:ext uri="{9D8B030D-6E8A-4147-A177-3AD203B41FA5}">
                      <a16:colId xmlns:a16="http://schemas.microsoft.com/office/drawing/2014/main" val="20001"/>
                    </a:ext>
                  </a:extLst>
                </a:gridCol>
                <a:gridCol w="2899777">
                  <a:extLst>
                    <a:ext uri="{9D8B030D-6E8A-4147-A177-3AD203B41FA5}">
                      <a16:colId xmlns:a16="http://schemas.microsoft.com/office/drawing/2014/main" val="20002"/>
                    </a:ext>
                  </a:extLst>
                </a:gridCol>
                <a:gridCol w="1900246">
                  <a:extLst>
                    <a:ext uri="{9D8B030D-6E8A-4147-A177-3AD203B41FA5}">
                      <a16:colId xmlns:a16="http://schemas.microsoft.com/office/drawing/2014/main" val="20003"/>
                    </a:ext>
                  </a:extLst>
                </a:gridCol>
              </a:tblGrid>
              <a:tr h="3713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Mechanism &amp; Effect</a:t>
                      </a:r>
                    </a:p>
                  </a:txBody>
                  <a:tcPr marT="45700" marB="4570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Solution(s)</a:t>
                      </a:r>
                    </a:p>
                  </a:txBody>
                  <a:tcPr marT="45700" marB="4570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7F7F7F"/>
                    </a:solid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ＭＳ Ｐゴシック" charset="0"/>
                        </a:rPr>
                        <a:t>Example(s) of solutions</a:t>
                      </a:r>
                    </a:p>
                  </a:txBody>
                  <a:tcPr marT="45700" marB="4570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7F7F7F"/>
                    </a:solidFill>
                  </a:tcPr>
                </a:tc>
                <a:tc hMerge="1">
                  <a:txBody>
                    <a:bodyPr/>
                    <a:lstStyle/>
                    <a:p>
                      <a:endParaRPr lang="en-US"/>
                    </a:p>
                  </a:txBody>
                  <a:tcPr/>
                </a:tc>
                <a:extLst>
                  <a:ext uri="{0D108BD9-81ED-4DB2-BD59-A6C34878D82A}">
                    <a16:rowId xmlns:a16="http://schemas.microsoft.com/office/drawing/2014/main" val="10000"/>
                  </a:ext>
                </a:extLst>
              </a:tr>
              <a:tr h="914297">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Drug inactivation: </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beta-lactamases</a:t>
                      </a:r>
                    </a:p>
                  </a:txBody>
                  <a:tcPr marT="45700" marB="45700" horzOverflow="overflow">
                    <a:lnL>
                      <a:noFill/>
                    </a:lnL>
                    <a:lnR>
                      <a:noFill/>
                    </a:lnR>
                    <a:lnT w="254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Change drug structure to resist hydrolysis</a:t>
                      </a:r>
                    </a:p>
                  </a:txBody>
                  <a:tcPr marT="45700" marB="4570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Penicillin</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Wingdings" charset="0"/>
                        </a:rPr>
                        <a:t></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Nafcillin</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Ampicillin</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Wingdings" charset="0"/>
                        </a:rPr>
                        <a:t></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Ceftriaxone</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Ceftazidime</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Wingdings" charset="0"/>
                        </a:rPr>
                        <a:t></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Imipenem</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00" marB="4570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MSSA</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000000"/>
                          </a:solidFill>
                          <a:effectLst/>
                          <a:latin typeface="Arial" charset="0"/>
                          <a:ea typeface="ＭＳ Ｐゴシック" charset="0"/>
                          <a:cs typeface="ＭＳ Ｐゴシック" charset="0"/>
                        </a:rPr>
                        <a:t>E. coli</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000000"/>
                          </a:solidFill>
                          <a:effectLst/>
                          <a:latin typeface="Arial" charset="0"/>
                          <a:ea typeface="ＭＳ Ｐゴシック" charset="0"/>
                          <a:cs typeface="ＭＳ Ｐゴシック" charset="0"/>
                        </a:rPr>
                        <a:t>Pseudomonas</a:t>
                      </a:r>
                    </a:p>
                  </a:txBody>
                  <a:tcPr marT="45700" marB="4570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639998">
                <a:tc v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00" marB="45700"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Add beta-lactamase inhibitor</a:t>
                      </a:r>
                    </a:p>
                  </a:txBody>
                  <a:tcPr marT="45700" marB="45700" horzOverflow="overflow">
                    <a:lnL>
                      <a:noFill/>
                    </a:lnL>
                    <a:lnR>
                      <a:noFill/>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Ampicillin</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Wingdings" charset="0"/>
                        </a:rPr>
                        <a:t></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Ampicillin</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sulbactam</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00" marB="45700" horzOverflow="overflow">
                    <a:lnL>
                      <a:noFill/>
                    </a:lnL>
                    <a:lnR>
                      <a:noFill/>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MSSA</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20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00" marB="45700" horzOverflow="overflow">
                    <a:lnL>
                      <a:noFill/>
                    </a:lnL>
                    <a:lnR>
                      <a:noFill/>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39998">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Reduced target affinity: </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altered penicillin binding proteins</a:t>
                      </a:r>
                    </a:p>
                  </a:txBody>
                  <a:tcPr marT="45700" marB="45700" horzOverflow="overflow">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Use another drug class</a:t>
                      </a:r>
                    </a:p>
                  </a:txBody>
                  <a:tcPr marT="45700" marB="45700" horzOverflow="overflow">
                    <a:lnL>
                      <a:noFill/>
                    </a:lnL>
                    <a:lnR>
                      <a:noFill/>
                    </a:lnR>
                    <a:lnT w="12700" cap="flat" cmpd="sng" algn="ctr">
                      <a:solidFill>
                        <a:scrgbClr r="0" g="0" b="0"/>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Nafcillin</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Wingdings" charset="0"/>
                        </a:rPr>
                        <a:t></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Vancomycin</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00" marB="45700" horzOverflow="overflow">
                    <a:lnL>
                      <a:noFill/>
                    </a:lnL>
                    <a:lnR>
                      <a:noFill/>
                    </a:lnR>
                    <a:lnT w="12700" cap="flat" cmpd="sng" algn="ctr">
                      <a:solidFill>
                        <a:scrgbClr r="0" g="0" b="0"/>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MRSA</a:t>
                      </a:r>
                    </a:p>
                  </a:txBody>
                  <a:tcPr marT="45700" marB="45700" horzOverflow="overflow">
                    <a:lnL>
                      <a:noFill/>
                    </a:lnL>
                    <a:lnR>
                      <a:noFill/>
                    </a:lnR>
                    <a:lnT w="12700" cap="flat" cmpd="sng" algn="ctr">
                      <a:solidFill>
                        <a:scrgbClr r="0" g="0" b="0"/>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3"/>
                  </a:ext>
                </a:extLst>
              </a:tr>
              <a:tr h="914297">
                <a:tc v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00" marB="45700"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Change drug structure to improve affinity for altered PBPs</a:t>
                      </a:r>
                    </a:p>
                  </a:txBody>
                  <a:tcPr marT="45700" marB="45700" horzOverflow="overflow">
                    <a:lnL>
                      <a:noFill/>
                    </a:lnL>
                    <a:lnR>
                      <a:noFill/>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Nafcilliin</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Wingdings" charset="0"/>
                        </a:rPr>
                        <a:t></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Ceftobiprole</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00" marB="45700" horzOverflow="overflow">
                    <a:lnL>
                      <a:noFill/>
                    </a:lnL>
                    <a:lnR>
                      <a:noFill/>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MRSA</a:t>
                      </a:r>
                    </a:p>
                  </a:txBody>
                  <a:tcPr marT="45700" marB="45700" horzOverflow="overflow">
                    <a:lnL>
                      <a:noFill/>
                    </a:lnL>
                    <a:lnR>
                      <a:noFill/>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1429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Wingdings"/>
                        </a:rPr>
                        <a:t>Reduced </a:t>
                      </a:r>
                      <a:r>
                        <a:rPr kumimoji="0" lang="en-US" sz="2000" b="1" i="0" u="none" strike="noStrike" kern="1200" cap="none" normalizeH="0" baseline="0" dirty="0">
                          <a:ln>
                            <a:noFill/>
                          </a:ln>
                          <a:solidFill>
                            <a:srgbClr val="000000"/>
                          </a:solidFill>
                          <a:effectLst/>
                          <a:latin typeface="Arial" charset="0"/>
                          <a:ea typeface="ＭＳ Ｐゴシック" charset="0"/>
                          <a:cs typeface="ＭＳ Ｐゴシック" charset="0"/>
                          <a:sym typeface="Wingdings"/>
                        </a:rPr>
                        <a:t>concentration at target site: </a:t>
                      </a:r>
                      <a:r>
                        <a:rPr kumimoji="0" lang="en-US" sz="2000" b="0" i="0" u="none" strike="noStrike" kern="1200" cap="none" normalizeH="0" baseline="0" dirty="0">
                          <a:ln>
                            <a:noFill/>
                          </a:ln>
                          <a:solidFill>
                            <a:srgbClr val="000000"/>
                          </a:solidFill>
                          <a:effectLst/>
                          <a:latin typeface="Arial" charset="0"/>
                          <a:ea typeface="ＭＳ Ｐゴシック" charset="0"/>
                          <a:cs typeface="ＭＳ Ｐゴシック" charset="0"/>
                          <a:sym typeface="Wingdings"/>
                        </a:rPr>
                        <a:t>impermeability, efflux</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00" marB="45700" horzOverflow="overflow">
                    <a:lnL>
                      <a:noFill/>
                    </a:lnL>
                    <a:lnR>
                      <a:noFill/>
                    </a:lnR>
                    <a:lnT w="12700" cap="flat" cmpd="sng" algn="ctr">
                      <a:solidFill>
                        <a:scrgbClr r="0" g="0" b="0"/>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Change drug structure to improve penetration</a:t>
                      </a:r>
                    </a:p>
                  </a:txBody>
                  <a:tcPr marT="45700" marB="45700" horzOverflow="overflow">
                    <a:lnL>
                      <a:noFill/>
                    </a:lnL>
                    <a:lnR>
                      <a:noFill/>
                    </a:lnR>
                    <a:lnT w="12700" cap="flat" cmpd="sng" algn="ctr">
                      <a:solidFill>
                        <a:scrgbClr r="0" g="0" b="0"/>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Penicillin</a:t>
                      </a: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sym typeface="Wingdings" charset="0"/>
                        </a:rPr>
                        <a:t></a:t>
                      </a: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Ampicillin</a:t>
                      </a:r>
                    </a:p>
                  </a:txBody>
                  <a:tcPr marT="45700" marB="45700" horzOverflow="overflow">
                    <a:lnL>
                      <a:noFill/>
                    </a:lnL>
                    <a:lnR>
                      <a:noFill/>
                    </a:lnR>
                    <a:lnT w="12700" cap="flat" cmpd="sng" algn="ctr">
                      <a:solidFill>
                        <a:scrgbClr r="0" g="0" b="0"/>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20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20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00" marB="45700" horzOverflow="overflow">
                    <a:lnL>
                      <a:noFill/>
                    </a:lnL>
                    <a:lnR>
                      <a:noFill/>
                    </a:lnR>
                    <a:lnT w="12700" cap="flat" cmpd="sng" algn="ctr">
                      <a:solidFill>
                        <a:scrgbClr r="0" g="0" b="0"/>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sp>
        <p:nvSpPr>
          <p:cNvPr id="2" name="Rectangle 1"/>
          <p:cNvSpPr/>
          <p:nvPr/>
        </p:nvSpPr>
        <p:spPr>
          <a:xfrm>
            <a:off x="0" y="5322929"/>
            <a:ext cx="9144000" cy="1535071"/>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 y="3286713"/>
            <a:ext cx="9144000" cy="3571287"/>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3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 y="103639"/>
            <a:ext cx="9144000" cy="839788"/>
          </a:xfrm>
          <a:solidFill>
            <a:schemeClr val="bg1"/>
          </a:solidFill>
        </p:spPr>
        <p:txBody>
          <a:bodyPr>
            <a:noAutofit/>
          </a:bodyPr>
          <a:lstStyle/>
          <a:p>
            <a:pPr eaLnBrk="1" hangingPunct="1"/>
            <a:r>
              <a:rPr lang="en-US" sz="4000" dirty="0">
                <a:latin typeface="Arial" charset="0"/>
                <a:ea typeface="ＭＳ Ｐゴシック" charset="0"/>
                <a:cs typeface="ＭＳ Ｐゴシック" charset="0"/>
              </a:rPr>
              <a:t>Aminoglycosides: </a:t>
            </a:r>
            <a:br>
              <a:rPr lang="en-US" sz="4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Evidence &amp; Experience</a:t>
            </a:r>
          </a:p>
        </p:txBody>
      </p:sp>
      <p:sp>
        <p:nvSpPr>
          <p:cNvPr id="49155" name="Rectangle 3"/>
          <p:cNvSpPr>
            <a:spLocks noGrp="1" noChangeArrowheads="1"/>
          </p:cNvSpPr>
          <p:nvPr>
            <p:ph idx="1"/>
          </p:nvPr>
        </p:nvSpPr>
        <p:spPr>
          <a:xfrm>
            <a:off x="139171" y="1143000"/>
            <a:ext cx="8547629" cy="5486400"/>
          </a:xfrm>
        </p:spPr>
        <p:txBody>
          <a:bodyPr>
            <a:normAutofit fontScale="92500" lnSpcReduction="10000"/>
          </a:bodyPr>
          <a:lstStyle/>
          <a:p>
            <a:pPr marL="341313" indent="-341313" defTabSz="457200" eaLnBrk="1" hangingPunct="1"/>
            <a:r>
              <a:rPr lang="en-US" sz="2800" dirty="0">
                <a:latin typeface="Arial" charset="0"/>
                <a:ea typeface="ＭＳ Ｐゴシック" charset="0"/>
                <a:cs typeface="ＭＳ Ｐゴシック" charset="0"/>
              </a:rPr>
              <a:t>Empiric treatment of severe infections in hospitalized patients at risk for Gram-negative pathogens</a:t>
            </a:r>
          </a:p>
          <a:p>
            <a:pPr marL="741363" lvl="1" indent="-341313"/>
            <a:r>
              <a:rPr lang="en-US" sz="2400" dirty="0">
                <a:latin typeface="Arial" charset="0"/>
                <a:ea typeface="ＭＳ Ｐゴシック" charset="0"/>
                <a:cs typeface="ＭＳ Ｐゴシック" charset="0"/>
              </a:rPr>
              <a:t>Gentamicin or </a:t>
            </a:r>
            <a:r>
              <a:rPr lang="en-US" sz="2400" dirty="0" err="1">
                <a:latin typeface="Arial" charset="0"/>
                <a:ea typeface="ＭＳ Ｐゴシック" charset="0"/>
                <a:cs typeface="ＭＳ Ｐゴシック" charset="0"/>
              </a:rPr>
              <a:t>tobramycin</a:t>
            </a:r>
            <a:r>
              <a:rPr lang="en-US" sz="2400" dirty="0">
                <a:latin typeface="Arial" charset="0"/>
                <a:ea typeface="ＭＳ Ｐゴシック" charset="0"/>
                <a:cs typeface="ＭＳ Ｐゴシック" charset="0"/>
              </a:rPr>
              <a:t> 5-7mg/kg/day</a:t>
            </a:r>
          </a:p>
          <a:p>
            <a:pPr marL="341313" indent="-341313" defTabSz="457200" eaLnBrk="1" hangingPunct="1"/>
            <a:r>
              <a:rPr lang="en-US" sz="2800" dirty="0">
                <a:latin typeface="Arial" charset="0"/>
                <a:ea typeface="ＭＳ Ｐゴシック" charset="0"/>
                <a:cs typeface="ＭＳ Ｐゴシック" charset="0"/>
              </a:rPr>
              <a:t>Combination therapy with a cell-envelope active agent for severe infections due to Gram-positive organisms (e.g. endocarditis)</a:t>
            </a:r>
          </a:p>
          <a:p>
            <a:pPr marL="741363" lvl="1" indent="-341313"/>
            <a:r>
              <a:rPr lang="en-US" sz="2600" dirty="0" err="1">
                <a:latin typeface="Arial" charset="0"/>
                <a:ea typeface="ＭＳ Ｐゴシック" charset="0"/>
                <a:cs typeface="ＭＳ Ｐゴシック" charset="0"/>
              </a:rPr>
              <a:t>Gentamicin</a:t>
            </a:r>
            <a:r>
              <a:rPr lang="en-US" sz="2600" dirty="0">
                <a:latin typeface="Arial" charset="0"/>
                <a:ea typeface="ＭＳ Ｐゴシック" charset="0"/>
                <a:cs typeface="ＭＳ Ｐゴシック" charset="0"/>
              </a:rPr>
              <a:t> 3mg/kg/day</a:t>
            </a:r>
          </a:p>
          <a:p>
            <a:pPr marL="341313" indent="-341313"/>
            <a:r>
              <a:rPr lang="en-US" sz="2800" dirty="0">
                <a:latin typeface="Arial" charset="0"/>
                <a:ea typeface="ＭＳ Ｐゴシック" charset="0"/>
                <a:cs typeface="ＭＳ Ｐゴシック" charset="0"/>
              </a:rPr>
              <a:t>Treatment of serious genitourinary or intra-abdominal Gram-negative infections</a:t>
            </a:r>
          </a:p>
          <a:p>
            <a:pPr marL="741363" lvl="1" indent="-341313"/>
            <a:r>
              <a:rPr lang="en-US" sz="2600" dirty="0">
                <a:latin typeface="Arial" charset="0"/>
                <a:ea typeface="ＭＳ Ｐゴシック" charset="0"/>
                <a:cs typeface="ＭＳ Ｐゴシック" charset="0"/>
              </a:rPr>
              <a:t>Gentamicin or </a:t>
            </a:r>
            <a:r>
              <a:rPr lang="en-US" sz="2600" dirty="0" err="1">
                <a:latin typeface="Arial" charset="0"/>
                <a:ea typeface="ＭＳ Ｐゴシック" charset="0"/>
                <a:cs typeface="ＭＳ Ｐゴシック" charset="0"/>
              </a:rPr>
              <a:t>tobramycin</a:t>
            </a:r>
            <a:r>
              <a:rPr lang="en-US" sz="2600" dirty="0">
                <a:latin typeface="Arial" charset="0"/>
                <a:ea typeface="ＭＳ Ｐゴシック" charset="0"/>
                <a:cs typeface="ＭＳ Ｐゴシック" charset="0"/>
              </a:rPr>
              <a:t> 5-7mg/kg/day</a:t>
            </a:r>
          </a:p>
          <a:p>
            <a:pPr marL="341313" indent="-341313"/>
            <a:r>
              <a:rPr lang="en-US" sz="2800" dirty="0">
                <a:latin typeface="Arial" charset="0"/>
                <a:ea typeface="ＭＳ Ｐゴシック" charset="0"/>
                <a:cs typeface="ＭＳ Ｐゴシック" charset="0"/>
              </a:rPr>
              <a:t>Treatment of mycobacterial infections in combination with other agents</a:t>
            </a:r>
          </a:p>
          <a:p>
            <a:pPr marL="741363" lvl="1" indent="-341313"/>
            <a:r>
              <a:rPr lang="en-US" sz="2600" dirty="0">
                <a:latin typeface="Arial" charset="0"/>
                <a:ea typeface="ＭＳ Ｐゴシック" charset="0"/>
                <a:cs typeface="ＭＳ Ｐゴシック" charset="0"/>
              </a:rPr>
              <a:t>Streptomycin 20-40mg/kg/day or </a:t>
            </a:r>
            <a:r>
              <a:rPr lang="en-US" sz="2600" dirty="0" err="1">
                <a:latin typeface="Arial" charset="0"/>
                <a:ea typeface="ＭＳ Ｐゴシック" charset="0"/>
                <a:cs typeface="ＭＳ Ｐゴシック" charset="0"/>
              </a:rPr>
              <a:t>amikacin</a:t>
            </a:r>
            <a:r>
              <a:rPr lang="en-US" sz="2600" dirty="0">
                <a:latin typeface="Arial" charset="0"/>
                <a:ea typeface="ＭＳ Ｐゴシック" charset="0"/>
                <a:cs typeface="ＭＳ Ｐゴシック" charset="0"/>
              </a:rPr>
              <a:t> 15mg/kg/day</a:t>
            </a:r>
            <a:endParaRPr lang="en-US" sz="2600" dirty="0">
              <a:latin typeface="Arial" charset="0"/>
              <a:ea typeface="ＭＳ Ｐゴシック" charset="0"/>
            </a:endParaRPr>
          </a:p>
        </p:txBody>
      </p:sp>
    </p:spTree>
    <p:extLst>
      <p:ext uri="{BB962C8B-B14F-4D97-AF65-F5344CB8AC3E}">
        <p14:creationId xmlns:p14="http://schemas.microsoft.com/office/powerpoint/2010/main" val="34998043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a:t>Overview</a:t>
            </a:r>
          </a:p>
        </p:txBody>
      </p:sp>
      <p:sp>
        <p:nvSpPr>
          <p:cNvPr id="3" name="Content Placeholder 2"/>
          <p:cNvSpPr>
            <a:spLocks noGrp="1"/>
          </p:cNvSpPr>
          <p:nvPr>
            <p:ph sz="half" idx="1"/>
          </p:nvPr>
        </p:nvSpPr>
        <p:spPr>
          <a:xfrm>
            <a:off x="254000" y="1417638"/>
            <a:ext cx="4394200" cy="5059362"/>
          </a:xfrm>
        </p:spPr>
        <p:txBody>
          <a:bodyPr>
            <a:normAutofit fontScale="92500" lnSpcReduction="10000"/>
          </a:bodyPr>
          <a:lstStyle/>
          <a:p>
            <a:r>
              <a:rPr lang="en-US" dirty="0"/>
              <a:t>Old </a:t>
            </a:r>
            <a:r>
              <a:rPr lang="en-US" dirty="0" err="1"/>
              <a:t>Faithfuls</a:t>
            </a:r>
            <a:r>
              <a:rPr lang="en-US" dirty="0"/>
              <a:t>: Mixed Gram-Positive/Gram Negative Activity</a:t>
            </a:r>
          </a:p>
          <a:p>
            <a:pPr lvl="1"/>
            <a:r>
              <a:rPr lang="en-US" dirty="0"/>
              <a:t>Cellular Envelope Disruptors</a:t>
            </a:r>
          </a:p>
          <a:p>
            <a:pPr lvl="2"/>
            <a:r>
              <a:rPr lang="en-US" dirty="0"/>
              <a:t>Beta-lactams</a:t>
            </a:r>
          </a:p>
          <a:p>
            <a:r>
              <a:rPr lang="en-US" dirty="0"/>
              <a:t>Drugs Primarily Active </a:t>
            </a:r>
            <a:r>
              <a:rPr lang="en-US" dirty="0" err="1"/>
              <a:t>Vs</a:t>
            </a:r>
            <a:r>
              <a:rPr lang="en-US" dirty="0"/>
              <a:t> Gram-Positives</a:t>
            </a:r>
          </a:p>
          <a:p>
            <a:pPr lvl="1"/>
            <a:r>
              <a:rPr lang="en-US" dirty="0"/>
              <a:t>Cellular Envelope Disruptors</a:t>
            </a:r>
          </a:p>
          <a:p>
            <a:pPr lvl="2"/>
            <a:r>
              <a:rPr lang="en-US" dirty="0" err="1"/>
              <a:t>Glycopeptides</a:t>
            </a:r>
            <a:endParaRPr lang="en-US" dirty="0"/>
          </a:p>
          <a:p>
            <a:pPr lvl="2"/>
            <a:r>
              <a:rPr lang="en-US" dirty="0" err="1"/>
              <a:t>Lipopeptides</a:t>
            </a:r>
            <a:endParaRPr lang="en-US" dirty="0"/>
          </a:p>
          <a:p>
            <a:pPr lvl="1"/>
            <a:r>
              <a:rPr lang="en-US" dirty="0"/>
              <a:t>Protein Synthesis Inhibitors</a:t>
            </a:r>
          </a:p>
          <a:p>
            <a:pPr lvl="2"/>
            <a:r>
              <a:rPr lang="en-US" dirty="0" err="1"/>
              <a:t>Oxazolidinones</a:t>
            </a:r>
            <a:endParaRPr lang="en-US" dirty="0"/>
          </a:p>
          <a:p>
            <a:pPr lvl="2"/>
            <a:r>
              <a:rPr lang="en-US" dirty="0" err="1"/>
              <a:t>Streptogramins</a:t>
            </a:r>
            <a:endParaRPr lang="en-US" dirty="0"/>
          </a:p>
          <a:p>
            <a:pPr lvl="2"/>
            <a:r>
              <a:rPr lang="en-US" dirty="0" err="1"/>
              <a:t>Lincomycins</a:t>
            </a:r>
            <a:endParaRPr lang="en-US" dirty="0"/>
          </a:p>
        </p:txBody>
      </p:sp>
      <p:sp>
        <p:nvSpPr>
          <p:cNvPr id="4" name="Content Placeholder 3"/>
          <p:cNvSpPr>
            <a:spLocks noGrp="1"/>
          </p:cNvSpPr>
          <p:nvPr>
            <p:ph sz="half" idx="2"/>
          </p:nvPr>
        </p:nvSpPr>
        <p:spPr>
          <a:xfrm>
            <a:off x="4648200" y="1473199"/>
            <a:ext cx="4495800" cy="5003801"/>
          </a:xfrm>
        </p:spPr>
        <p:txBody>
          <a:bodyPr>
            <a:normAutofit fontScale="92500" lnSpcReduction="10000"/>
          </a:bodyPr>
          <a:lstStyle/>
          <a:p>
            <a:r>
              <a:rPr lang="en-US" dirty="0"/>
              <a:t>Jack of Many Organisms, Master of A Few</a:t>
            </a:r>
          </a:p>
          <a:p>
            <a:pPr lvl="1"/>
            <a:r>
              <a:rPr lang="en-US" dirty="0"/>
              <a:t>Protein Synthesis Inhibitors</a:t>
            </a:r>
          </a:p>
          <a:p>
            <a:pPr lvl="2"/>
            <a:r>
              <a:rPr lang="en-US" dirty="0"/>
              <a:t>Macrolides</a:t>
            </a:r>
          </a:p>
          <a:p>
            <a:pPr lvl="2"/>
            <a:r>
              <a:rPr lang="en-US" dirty="0" err="1"/>
              <a:t>Tetracyclines</a:t>
            </a:r>
            <a:endParaRPr lang="en-US" dirty="0"/>
          </a:p>
          <a:p>
            <a:pPr lvl="1"/>
            <a:r>
              <a:rPr lang="en-US" b="1" dirty="0">
                <a:solidFill>
                  <a:srgbClr val="00B0F0"/>
                </a:solidFill>
              </a:rPr>
              <a:t>DNA Disruptors</a:t>
            </a:r>
          </a:p>
          <a:p>
            <a:pPr lvl="2"/>
            <a:r>
              <a:rPr lang="en-US" b="1" dirty="0" err="1">
                <a:solidFill>
                  <a:srgbClr val="00B0F0"/>
                </a:solidFill>
              </a:rPr>
              <a:t>Antifolates</a:t>
            </a:r>
            <a:endParaRPr lang="en-US" b="1" dirty="0">
              <a:solidFill>
                <a:srgbClr val="00B0F0"/>
              </a:solidFill>
            </a:endParaRPr>
          </a:p>
          <a:p>
            <a:r>
              <a:rPr lang="en-US" dirty="0"/>
              <a:t>Drugs Primarily Active </a:t>
            </a:r>
            <a:r>
              <a:rPr lang="en-US" dirty="0" err="1"/>
              <a:t>Vs</a:t>
            </a:r>
            <a:r>
              <a:rPr lang="en-US" dirty="0"/>
              <a:t> Gram-Negatives</a:t>
            </a:r>
          </a:p>
          <a:p>
            <a:pPr lvl="1"/>
            <a:r>
              <a:rPr lang="en-US" dirty="0"/>
              <a:t>Protein Synthesis Inhibitors</a:t>
            </a:r>
          </a:p>
          <a:p>
            <a:pPr lvl="2"/>
            <a:r>
              <a:rPr lang="en-US" dirty="0"/>
              <a:t>Aminoglycosides</a:t>
            </a:r>
          </a:p>
          <a:p>
            <a:pPr lvl="1"/>
            <a:r>
              <a:rPr lang="en-US" b="1" dirty="0">
                <a:solidFill>
                  <a:srgbClr val="00B0F0"/>
                </a:solidFill>
              </a:rPr>
              <a:t>DNA Disruptors</a:t>
            </a:r>
          </a:p>
          <a:p>
            <a:pPr lvl="2"/>
            <a:r>
              <a:rPr lang="en-US" b="1" dirty="0" err="1">
                <a:solidFill>
                  <a:srgbClr val="00B0F0"/>
                </a:solidFill>
              </a:rPr>
              <a:t>Fluoroquinolones</a:t>
            </a:r>
            <a:endParaRPr lang="en-US" b="1" dirty="0">
              <a:solidFill>
                <a:srgbClr val="00B0F0"/>
              </a:solidFill>
            </a:endParaRPr>
          </a:p>
          <a:p>
            <a:pPr lvl="2"/>
            <a:r>
              <a:rPr lang="en-US" b="1" dirty="0">
                <a:solidFill>
                  <a:srgbClr val="00B0F0"/>
                </a:solidFill>
              </a:rPr>
              <a:t>Metronidazole</a:t>
            </a:r>
          </a:p>
        </p:txBody>
      </p:sp>
    </p:spTree>
    <p:extLst>
      <p:ext uri="{BB962C8B-B14F-4D97-AF65-F5344CB8AC3E}">
        <p14:creationId xmlns:p14="http://schemas.microsoft.com/office/powerpoint/2010/main" val="41341052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08"/>
            <a:ext cx="9144000" cy="921438"/>
          </a:xfrm>
        </p:spPr>
        <p:txBody>
          <a:bodyPr>
            <a:normAutofit/>
          </a:bodyPr>
          <a:lstStyle/>
          <a:p>
            <a:r>
              <a:rPr lang="en-US" sz="4000" dirty="0"/>
              <a:t>Mechanism: DNA Disruptors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5418533"/>
              </p:ext>
            </p:extLst>
          </p:nvPr>
        </p:nvGraphicFramePr>
        <p:xfrm>
          <a:off x="154418" y="3994972"/>
          <a:ext cx="8854784" cy="2804160"/>
        </p:xfrm>
        <a:graphic>
          <a:graphicData uri="http://schemas.openxmlformats.org/drawingml/2006/table">
            <a:tbl>
              <a:tblPr firstRow="1" bandRow="1">
                <a:tableStyleId>{5940675A-B579-460E-94D1-54222C63F5DA}</a:tableStyleId>
              </a:tblPr>
              <a:tblGrid>
                <a:gridCol w="2000590">
                  <a:extLst>
                    <a:ext uri="{9D8B030D-6E8A-4147-A177-3AD203B41FA5}">
                      <a16:colId xmlns:a16="http://schemas.microsoft.com/office/drawing/2014/main" val="20000"/>
                    </a:ext>
                  </a:extLst>
                </a:gridCol>
                <a:gridCol w="2279077">
                  <a:extLst>
                    <a:ext uri="{9D8B030D-6E8A-4147-A177-3AD203B41FA5}">
                      <a16:colId xmlns:a16="http://schemas.microsoft.com/office/drawing/2014/main" val="20001"/>
                    </a:ext>
                  </a:extLst>
                </a:gridCol>
                <a:gridCol w="3183402">
                  <a:extLst>
                    <a:ext uri="{9D8B030D-6E8A-4147-A177-3AD203B41FA5}">
                      <a16:colId xmlns:a16="http://schemas.microsoft.com/office/drawing/2014/main" val="20002"/>
                    </a:ext>
                  </a:extLst>
                </a:gridCol>
                <a:gridCol w="1391715">
                  <a:extLst>
                    <a:ext uri="{9D8B030D-6E8A-4147-A177-3AD203B41FA5}">
                      <a16:colId xmlns:a16="http://schemas.microsoft.com/office/drawing/2014/main" val="20003"/>
                    </a:ext>
                  </a:extLst>
                </a:gridCol>
              </a:tblGrid>
              <a:tr h="368546">
                <a:tc>
                  <a:txBody>
                    <a:bodyPr/>
                    <a:lstStyle/>
                    <a:p>
                      <a:r>
                        <a:rPr lang="en-US" sz="2000" b="1" dirty="0"/>
                        <a:t>Class</a:t>
                      </a:r>
                    </a:p>
                  </a:txBody>
                  <a:tcPr>
                    <a:solidFill>
                      <a:schemeClr val="bg1">
                        <a:lumMod val="65000"/>
                      </a:schemeClr>
                    </a:solidFill>
                  </a:tcPr>
                </a:tc>
                <a:tc>
                  <a:txBody>
                    <a:bodyPr/>
                    <a:lstStyle/>
                    <a:p>
                      <a:r>
                        <a:rPr lang="en-US" sz="2000" b="1" dirty="0"/>
                        <a:t>Target</a:t>
                      </a:r>
                    </a:p>
                  </a:txBody>
                  <a:tcPr>
                    <a:solidFill>
                      <a:schemeClr val="bg1">
                        <a:lumMod val="65000"/>
                      </a:schemeClr>
                    </a:solidFill>
                  </a:tcPr>
                </a:tc>
                <a:tc>
                  <a:txBody>
                    <a:bodyPr/>
                    <a:lstStyle/>
                    <a:p>
                      <a:r>
                        <a:rPr lang="en-US" sz="2000" b="1" dirty="0"/>
                        <a:t>Action</a:t>
                      </a:r>
                    </a:p>
                  </a:txBody>
                  <a:tcPr>
                    <a:solidFill>
                      <a:schemeClr val="bg1">
                        <a:lumMod val="6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t>Activity</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2000" dirty="0" err="1"/>
                        <a:t>Antifolates</a:t>
                      </a:r>
                      <a:endParaRPr lang="en-US" sz="2000" dirty="0"/>
                    </a:p>
                  </a:txBody>
                  <a:tcPr/>
                </a:tc>
                <a:tc>
                  <a:txBody>
                    <a:bodyPr/>
                    <a:lstStyle/>
                    <a:p>
                      <a:r>
                        <a:rPr lang="en-US" sz="2000" dirty="0" err="1"/>
                        <a:t>Dihydropteroate</a:t>
                      </a:r>
                      <a:r>
                        <a:rPr lang="en-US" sz="2000" baseline="0" dirty="0"/>
                        <a:t> </a:t>
                      </a:r>
                      <a:r>
                        <a:rPr lang="en-US" sz="2000" baseline="0" dirty="0" err="1"/>
                        <a:t>synthetase</a:t>
                      </a:r>
                      <a:r>
                        <a:rPr lang="en-US" sz="2000" baseline="0" dirty="0"/>
                        <a:t> (SMX)</a:t>
                      </a:r>
                    </a:p>
                    <a:p>
                      <a:r>
                        <a:rPr lang="en-US" sz="2000" baseline="0" dirty="0" err="1"/>
                        <a:t>Dihydrofolate</a:t>
                      </a:r>
                      <a:r>
                        <a:rPr lang="en-US" sz="2000" baseline="0" dirty="0"/>
                        <a:t> </a:t>
                      </a:r>
                      <a:r>
                        <a:rPr lang="en-US" sz="2000" baseline="0" dirty="0" err="1"/>
                        <a:t>reductase</a:t>
                      </a:r>
                      <a:r>
                        <a:rPr lang="en-US" sz="2000" baseline="0" dirty="0"/>
                        <a:t> (TMP)</a:t>
                      </a:r>
                      <a:endParaRPr lang="en-US" sz="2000" dirty="0"/>
                    </a:p>
                  </a:txBody>
                  <a:tcPr/>
                </a:tc>
                <a:tc>
                  <a:txBody>
                    <a:bodyPr/>
                    <a:lstStyle/>
                    <a:p>
                      <a:r>
                        <a:rPr lang="en-US" sz="2000" dirty="0"/>
                        <a:t>Block sequential steps in purine biosynthesis</a:t>
                      </a:r>
                    </a:p>
                  </a:txBody>
                  <a:tcPr/>
                </a:tc>
                <a:tc>
                  <a:txBody>
                    <a:bodyPr/>
                    <a:lstStyle/>
                    <a:p>
                      <a:r>
                        <a:rPr lang="en-US" sz="2000" dirty="0" err="1"/>
                        <a:t>Cidal</a:t>
                      </a:r>
                      <a:r>
                        <a:rPr lang="en-US" sz="2000" dirty="0"/>
                        <a:t>/Static</a:t>
                      </a:r>
                    </a:p>
                  </a:txBody>
                  <a:tcPr/>
                </a:tc>
                <a:extLst>
                  <a:ext uri="{0D108BD9-81ED-4DB2-BD59-A6C34878D82A}">
                    <a16:rowId xmlns:a16="http://schemas.microsoft.com/office/drawing/2014/main" val="10001"/>
                  </a:ext>
                </a:extLst>
              </a:tr>
              <a:tr h="370840">
                <a:tc>
                  <a:txBody>
                    <a:bodyPr/>
                    <a:lstStyle/>
                    <a:p>
                      <a:r>
                        <a:rPr lang="en-US" sz="2000" dirty="0" err="1"/>
                        <a:t>Fluoroquinolones</a:t>
                      </a:r>
                      <a:endParaRPr lang="en-US" sz="2000" dirty="0"/>
                    </a:p>
                  </a:txBody>
                  <a:tcPr/>
                </a:tc>
                <a:tc>
                  <a:txBody>
                    <a:bodyPr/>
                    <a:lstStyle/>
                    <a:p>
                      <a:r>
                        <a:rPr lang="en-US" sz="2000" dirty="0"/>
                        <a:t>DNA topoisomerase</a:t>
                      </a:r>
                    </a:p>
                  </a:txBody>
                  <a:tcPr/>
                </a:tc>
                <a:tc>
                  <a:txBody>
                    <a:bodyPr/>
                    <a:lstStyle/>
                    <a:p>
                      <a:r>
                        <a:rPr lang="en-US" sz="2000" dirty="0"/>
                        <a:t>Block DNA</a:t>
                      </a:r>
                      <a:r>
                        <a:rPr lang="en-US" sz="2000" baseline="0" dirty="0"/>
                        <a:t> unwinding</a:t>
                      </a:r>
                      <a:endParaRPr lang="en-US" sz="2000" dirty="0"/>
                    </a:p>
                  </a:txBody>
                  <a:tcPr/>
                </a:tc>
                <a:tc>
                  <a:txBody>
                    <a:bodyPr/>
                    <a:lstStyle/>
                    <a:p>
                      <a:r>
                        <a:rPr lang="en-US" sz="2000" dirty="0" err="1"/>
                        <a:t>Cidal</a:t>
                      </a:r>
                      <a:endParaRPr lang="en-US" sz="2000" dirty="0"/>
                    </a:p>
                  </a:txBody>
                  <a:tcPr/>
                </a:tc>
                <a:extLst>
                  <a:ext uri="{0D108BD9-81ED-4DB2-BD59-A6C34878D82A}">
                    <a16:rowId xmlns:a16="http://schemas.microsoft.com/office/drawing/2014/main" val="10002"/>
                  </a:ext>
                </a:extLst>
              </a:tr>
              <a:tr h="370840">
                <a:tc>
                  <a:txBody>
                    <a:bodyPr/>
                    <a:lstStyle/>
                    <a:p>
                      <a:r>
                        <a:rPr lang="en-US" sz="2000" dirty="0"/>
                        <a:t>Metronidazole</a:t>
                      </a:r>
                    </a:p>
                  </a:txBody>
                  <a:tcPr/>
                </a:tc>
                <a:tc>
                  <a:txBody>
                    <a:bodyPr/>
                    <a:lstStyle/>
                    <a:p>
                      <a:r>
                        <a:rPr lang="en-US" sz="2000" dirty="0"/>
                        <a:t>DNA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Oxidizes</a:t>
                      </a:r>
                      <a:r>
                        <a:rPr lang="en-US" sz="2000" baseline="0" dirty="0"/>
                        <a:t> DNA &amp; cellular macromolecules</a:t>
                      </a:r>
                      <a:endParaRPr lang="en-US" sz="2000" dirty="0"/>
                    </a:p>
                  </a:txBody>
                  <a:tcPr/>
                </a:tc>
                <a:tc>
                  <a:txBody>
                    <a:bodyPr/>
                    <a:lstStyle/>
                    <a:p>
                      <a:r>
                        <a:rPr lang="en-US" sz="2000" dirty="0" err="1"/>
                        <a:t>CIdal</a:t>
                      </a:r>
                      <a:endParaRPr lang="en-US" sz="2000" dirty="0"/>
                    </a:p>
                  </a:txBody>
                  <a:tcPr/>
                </a:tc>
                <a:extLst>
                  <a:ext uri="{0D108BD9-81ED-4DB2-BD59-A6C34878D82A}">
                    <a16:rowId xmlns:a16="http://schemas.microsoft.com/office/drawing/2014/main" val="10003"/>
                  </a:ext>
                </a:extLst>
              </a:tr>
            </a:tbl>
          </a:graphicData>
        </a:graphic>
      </p:graphicFrame>
      <p:sp>
        <p:nvSpPr>
          <p:cNvPr id="16" name="TextBox 15"/>
          <p:cNvSpPr txBox="1"/>
          <p:nvPr/>
        </p:nvSpPr>
        <p:spPr>
          <a:xfrm>
            <a:off x="154418" y="3193563"/>
            <a:ext cx="867395" cy="523220"/>
          </a:xfrm>
          <a:prstGeom prst="rect">
            <a:avLst/>
          </a:prstGeom>
          <a:noFill/>
        </p:spPr>
        <p:txBody>
          <a:bodyPr wrap="none" rtlCol="0">
            <a:spAutoFit/>
          </a:bodyPr>
          <a:lstStyle/>
          <a:p>
            <a:r>
              <a:rPr lang="en-US" sz="2800" b="1" dirty="0"/>
              <a:t>TMP</a:t>
            </a:r>
          </a:p>
        </p:txBody>
      </p:sp>
      <p:sp>
        <p:nvSpPr>
          <p:cNvPr id="20" name="TextBox 19"/>
          <p:cNvSpPr txBox="1"/>
          <p:nvPr/>
        </p:nvSpPr>
        <p:spPr>
          <a:xfrm>
            <a:off x="1193608" y="833921"/>
            <a:ext cx="865992" cy="523220"/>
          </a:xfrm>
          <a:prstGeom prst="rect">
            <a:avLst/>
          </a:prstGeom>
          <a:noFill/>
        </p:spPr>
        <p:txBody>
          <a:bodyPr wrap="none" rtlCol="0">
            <a:spAutoFit/>
          </a:bodyPr>
          <a:lstStyle/>
          <a:p>
            <a:r>
              <a:rPr lang="en-US" sz="2800" b="1" dirty="0"/>
              <a:t>SMX</a:t>
            </a:r>
          </a:p>
        </p:txBody>
      </p:sp>
      <p:sp>
        <p:nvSpPr>
          <p:cNvPr id="24" name="TextBox 23"/>
          <p:cNvSpPr txBox="1"/>
          <p:nvPr/>
        </p:nvSpPr>
        <p:spPr>
          <a:xfrm>
            <a:off x="8025330" y="1343796"/>
            <a:ext cx="847933" cy="523220"/>
          </a:xfrm>
          <a:prstGeom prst="rect">
            <a:avLst/>
          </a:prstGeom>
          <a:noFill/>
        </p:spPr>
        <p:txBody>
          <a:bodyPr wrap="none" rtlCol="0">
            <a:spAutoFit/>
          </a:bodyPr>
          <a:lstStyle/>
          <a:p>
            <a:r>
              <a:rPr lang="en-US" sz="2800" b="1" dirty="0"/>
              <a:t>MTZ</a:t>
            </a:r>
          </a:p>
        </p:txBody>
      </p:sp>
      <p:cxnSp>
        <p:nvCxnSpPr>
          <p:cNvPr id="25" name="Straight Arrow Connector 24"/>
          <p:cNvCxnSpPr>
            <a:stCxn id="24" idx="2"/>
            <a:endCxn id="45" idx="0"/>
          </p:cNvCxnSpPr>
          <p:nvPr/>
        </p:nvCxnSpPr>
        <p:spPr>
          <a:xfrm>
            <a:off x="8449297" y="1867016"/>
            <a:ext cx="44380" cy="14672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220453" y="2678029"/>
            <a:ext cx="607859" cy="523220"/>
          </a:xfrm>
          <a:prstGeom prst="rect">
            <a:avLst/>
          </a:prstGeom>
          <a:noFill/>
        </p:spPr>
        <p:txBody>
          <a:bodyPr wrap="none" rtlCol="0">
            <a:spAutoFit/>
          </a:bodyPr>
          <a:lstStyle/>
          <a:p>
            <a:r>
              <a:rPr lang="en-US" sz="2800" b="1" dirty="0"/>
              <a:t>FQ</a:t>
            </a:r>
          </a:p>
        </p:txBody>
      </p:sp>
      <p:sp>
        <p:nvSpPr>
          <p:cNvPr id="3" name="Rounded Rectangle 2"/>
          <p:cNvSpPr/>
          <p:nvPr/>
        </p:nvSpPr>
        <p:spPr>
          <a:xfrm>
            <a:off x="661947" y="1565664"/>
            <a:ext cx="591298" cy="5062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1618368" y="2674187"/>
            <a:ext cx="591298" cy="5062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151345" y="1590554"/>
            <a:ext cx="1069108" cy="7667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1064696"/>
            <a:ext cx="698629" cy="369332"/>
          </a:xfrm>
          <a:prstGeom prst="rect">
            <a:avLst/>
          </a:prstGeom>
          <a:noFill/>
        </p:spPr>
        <p:txBody>
          <a:bodyPr wrap="none" rtlCol="0">
            <a:spAutoFit/>
          </a:bodyPr>
          <a:lstStyle/>
          <a:p>
            <a:r>
              <a:rPr lang="en-US" dirty="0" err="1"/>
              <a:t>pABA</a:t>
            </a:r>
            <a:endParaRPr lang="en-US" dirty="0"/>
          </a:p>
        </p:txBody>
      </p:sp>
      <p:sp>
        <p:nvSpPr>
          <p:cNvPr id="22" name="TextBox 21"/>
          <p:cNvSpPr txBox="1"/>
          <p:nvPr/>
        </p:nvSpPr>
        <p:spPr>
          <a:xfrm>
            <a:off x="1218631" y="2260919"/>
            <a:ext cx="576563" cy="369332"/>
          </a:xfrm>
          <a:prstGeom prst="rect">
            <a:avLst/>
          </a:prstGeom>
          <a:noFill/>
        </p:spPr>
        <p:txBody>
          <a:bodyPr wrap="none" rtlCol="0">
            <a:spAutoFit/>
          </a:bodyPr>
          <a:lstStyle/>
          <a:p>
            <a:r>
              <a:rPr lang="en-US" dirty="0"/>
              <a:t>DHF</a:t>
            </a:r>
          </a:p>
        </p:txBody>
      </p:sp>
      <p:sp>
        <p:nvSpPr>
          <p:cNvPr id="23" name="TextBox 22"/>
          <p:cNvSpPr txBox="1"/>
          <p:nvPr/>
        </p:nvSpPr>
        <p:spPr>
          <a:xfrm>
            <a:off x="2209666" y="3193563"/>
            <a:ext cx="547032" cy="369332"/>
          </a:xfrm>
          <a:prstGeom prst="rect">
            <a:avLst/>
          </a:prstGeom>
          <a:noFill/>
        </p:spPr>
        <p:txBody>
          <a:bodyPr wrap="none" rtlCol="0">
            <a:spAutoFit/>
          </a:bodyPr>
          <a:lstStyle/>
          <a:p>
            <a:r>
              <a:rPr lang="en-US" dirty="0"/>
              <a:t>THF</a:t>
            </a:r>
          </a:p>
        </p:txBody>
      </p:sp>
      <p:sp>
        <p:nvSpPr>
          <p:cNvPr id="26" name="TextBox 25"/>
          <p:cNvSpPr txBox="1"/>
          <p:nvPr/>
        </p:nvSpPr>
        <p:spPr>
          <a:xfrm>
            <a:off x="3337447" y="3334315"/>
            <a:ext cx="889987" cy="369332"/>
          </a:xfrm>
          <a:prstGeom prst="rect">
            <a:avLst/>
          </a:prstGeom>
          <a:noFill/>
        </p:spPr>
        <p:txBody>
          <a:bodyPr wrap="none" rtlCol="0">
            <a:spAutoFit/>
          </a:bodyPr>
          <a:lstStyle/>
          <a:p>
            <a:r>
              <a:rPr lang="en-US" dirty="0"/>
              <a:t>purines</a:t>
            </a:r>
          </a:p>
        </p:txBody>
      </p:sp>
      <p:cxnSp>
        <p:nvCxnSpPr>
          <p:cNvPr id="17" name="Straight Arrow Connector 16"/>
          <p:cNvCxnSpPr>
            <a:stCxn id="16" idx="3"/>
          </p:cNvCxnSpPr>
          <p:nvPr/>
        </p:nvCxnSpPr>
        <p:spPr>
          <a:xfrm flipV="1">
            <a:off x="1021813" y="2939639"/>
            <a:ext cx="773381" cy="5155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021813" y="1198999"/>
            <a:ext cx="596555" cy="67898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2893605" y="1665701"/>
            <a:ext cx="3455672" cy="473892"/>
          </a:xfrm>
          <a:custGeom>
            <a:avLst/>
            <a:gdLst>
              <a:gd name="connsiteX0" fmla="*/ 0 w 3455672"/>
              <a:gd name="connsiteY0" fmla="*/ 249855 h 582995"/>
              <a:gd name="connsiteX1" fmla="*/ 374711 w 3455672"/>
              <a:gd name="connsiteY1" fmla="*/ 208213 h 582995"/>
              <a:gd name="connsiteX2" fmla="*/ 437163 w 3455672"/>
              <a:gd name="connsiteY2" fmla="*/ 270676 h 582995"/>
              <a:gd name="connsiteX3" fmla="*/ 395529 w 3455672"/>
              <a:gd name="connsiteY3" fmla="*/ 562174 h 582995"/>
              <a:gd name="connsiteX4" fmla="*/ 312260 w 3455672"/>
              <a:gd name="connsiteY4" fmla="*/ 582995 h 582995"/>
              <a:gd name="connsiteX5" fmla="*/ 187356 w 3455672"/>
              <a:gd name="connsiteY5" fmla="*/ 562174 h 582995"/>
              <a:gd name="connsiteX6" fmla="*/ 166538 w 3455672"/>
              <a:gd name="connsiteY6" fmla="*/ 499710 h 582995"/>
              <a:gd name="connsiteX7" fmla="*/ 228990 w 3455672"/>
              <a:gd name="connsiteY7" fmla="*/ 291498 h 582995"/>
              <a:gd name="connsiteX8" fmla="*/ 249808 w 3455672"/>
              <a:gd name="connsiteY8" fmla="*/ 229034 h 582995"/>
              <a:gd name="connsiteX9" fmla="*/ 374711 w 3455672"/>
              <a:gd name="connsiteY9" fmla="*/ 187391 h 582995"/>
              <a:gd name="connsiteX10" fmla="*/ 520433 w 3455672"/>
              <a:gd name="connsiteY10" fmla="*/ 145749 h 582995"/>
              <a:gd name="connsiteX11" fmla="*/ 582884 w 3455672"/>
              <a:gd name="connsiteY11" fmla="*/ 124928 h 582995"/>
              <a:gd name="connsiteX12" fmla="*/ 686971 w 3455672"/>
              <a:gd name="connsiteY12" fmla="*/ 145749 h 582995"/>
              <a:gd name="connsiteX13" fmla="*/ 811875 w 3455672"/>
              <a:gd name="connsiteY13" fmla="*/ 270676 h 582995"/>
              <a:gd name="connsiteX14" fmla="*/ 832692 w 3455672"/>
              <a:gd name="connsiteY14" fmla="*/ 333140 h 582995"/>
              <a:gd name="connsiteX15" fmla="*/ 811875 w 3455672"/>
              <a:gd name="connsiteY15" fmla="*/ 458068 h 582995"/>
              <a:gd name="connsiteX16" fmla="*/ 686971 w 3455672"/>
              <a:gd name="connsiteY16" fmla="*/ 520531 h 582995"/>
              <a:gd name="connsiteX17" fmla="*/ 666154 w 3455672"/>
              <a:gd name="connsiteY17" fmla="*/ 249855 h 582995"/>
              <a:gd name="connsiteX18" fmla="*/ 686971 w 3455672"/>
              <a:gd name="connsiteY18" fmla="*/ 187391 h 582995"/>
              <a:gd name="connsiteX19" fmla="*/ 811875 w 3455672"/>
              <a:gd name="connsiteY19" fmla="*/ 124928 h 582995"/>
              <a:gd name="connsiteX20" fmla="*/ 1020048 w 3455672"/>
              <a:gd name="connsiteY20" fmla="*/ 145749 h 582995"/>
              <a:gd name="connsiteX21" fmla="*/ 1082500 w 3455672"/>
              <a:gd name="connsiteY21" fmla="*/ 229034 h 582995"/>
              <a:gd name="connsiteX22" fmla="*/ 1186586 w 3455672"/>
              <a:gd name="connsiteY22" fmla="*/ 353961 h 582995"/>
              <a:gd name="connsiteX23" fmla="*/ 1165769 w 3455672"/>
              <a:gd name="connsiteY23" fmla="*/ 520531 h 582995"/>
              <a:gd name="connsiteX24" fmla="*/ 1040865 w 3455672"/>
              <a:gd name="connsiteY24" fmla="*/ 437246 h 582995"/>
              <a:gd name="connsiteX25" fmla="*/ 1020048 w 3455672"/>
              <a:gd name="connsiteY25" fmla="*/ 374783 h 582995"/>
              <a:gd name="connsiteX26" fmla="*/ 1040865 w 3455672"/>
              <a:gd name="connsiteY26" fmla="*/ 208213 h 582995"/>
              <a:gd name="connsiteX27" fmla="*/ 1290673 w 3455672"/>
              <a:gd name="connsiteY27" fmla="*/ 104106 h 582995"/>
              <a:gd name="connsiteX28" fmla="*/ 1394759 w 3455672"/>
              <a:gd name="connsiteY28" fmla="*/ 83285 h 582995"/>
              <a:gd name="connsiteX29" fmla="*/ 1623750 w 3455672"/>
              <a:gd name="connsiteY29" fmla="*/ 104106 h 582995"/>
              <a:gd name="connsiteX30" fmla="*/ 1644567 w 3455672"/>
              <a:gd name="connsiteY30" fmla="*/ 187391 h 582995"/>
              <a:gd name="connsiteX31" fmla="*/ 1602932 w 3455672"/>
              <a:gd name="connsiteY31" fmla="*/ 374783 h 582995"/>
              <a:gd name="connsiteX32" fmla="*/ 1540480 w 3455672"/>
              <a:gd name="connsiteY32" fmla="*/ 416425 h 582995"/>
              <a:gd name="connsiteX33" fmla="*/ 1457211 w 3455672"/>
              <a:gd name="connsiteY33" fmla="*/ 478889 h 582995"/>
              <a:gd name="connsiteX34" fmla="*/ 1353125 w 3455672"/>
              <a:gd name="connsiteY34" fmla="*/ 458068 h 582995"/>
              <a:gd name="connsiteX35" fmla="*/ 1332307 w 3455672"/>
              <a:gd name="connsiteY35" fmla="*/ 395604 h 582995"/>
              <a:gd name="connsiteX36" fmla="*/ 1353125 w 3455672"/>
              <a:gd name="connsiteY36" fmla="*/ 187391 h 582995"/>
              <a:gd name="connsiteX37" fmla="*/ 1394759 w 3455672"/>
              <a:gd name="connsiteY37" fmla="*/ 124928 h 582995"/>
              <a:gd name="connsiteX38" fmla="*/ 1727836 w 3455672"/>
              <a:gd name="connsiteY38" fmla="*/ 104106 h 582995"/>
              <a:gd name="connsiteX39" fmla="*/ 2144182 w 3455672"/>
              <a:gd name="connsiteY39" fmla="*/ 124928 h 582995"/>
              <a:gd name="connsiteX40" fmla="*/ 2164999 w 3455672"/>
              <a:gd name="connsiteY40" fmla="*/ 208213 h 582995"/>
              <a:gd name="connsiteX41" fmla="*/ 2060913 w 3455672"/>
              <a:gd name="connsiteY41" fmla="*/ 458068 h 582995"/>
              <a:gd name="connsiteX42" fmla="*/ 1998461 w 3455672"/>
              <a:gd name="connsiteY42" fmla="*/ 499710 h 582995"/>
              <a:gd name="connsiteX43" fmla="*/ 1936009 w 3455672"/>
              <a:gd name="connsiteY43" fmla="*/ 478889 h 582995"/>
              <a:gd name="connsiteX44" fmla="*/ 1915192 w 3455672"/>
              <a:gd name="connsiteY44" fmla="*/ 395604 h 582995"/>
              <a:gd name="connsiteX45" fmla="*/ 1977644 w 3455672"/>
              <a:gd name="connsiteY45" fmla="*/ 124928 h 582995"/>
              <a:gd name="connsiteX46" fmla="*/ 2185817 w 3455672"/>
              <a:gd name="connsiteY46" fmla="*/ 62464 h 582995"/>
              <a:gd name="connsiteX47" fmla="*/ 2581345 w 3455672"/>
              <a:gd name="connsiteY47" fmla="*/ 83285 h 582995"/>
              <a:gd name="connsiteX48" fmla="*/ 2602163 w 3455672"/>
              <a:gd name="connsiteY48" fmla="*/ 145749 h 582995"/>
              <a:gd name="connsiteX49" fmla="*/ 2581345 w 3455672"/>
              <a:gd name="connsiteY49" fmla="*/ 291498 h 582995"/>
              <a:gd name="connsiteX50" fmla="*/ 2498076 w 3455672"/>
              <a:gd name="connsiteY50" fmla="*/ 312319 h 582995"/>
              <a:gd name="connsiteX51" fmla="*/ 2435624 w 3455672"/>
              <a:gd name="connsiteY51" fmla="*/ 333140 h 582995"/>
              <a:gd name="connsiteX52" fmla="*/ 2393990 w 3455672"/>
              <a:gd name="connsiteY52" fmla="*/ 270676 h 582995"/>
              <a:gd name="connsiteX53" fmla="*/ 2414807 w 3455672"/>
              <a:gd name="connsiteY53" fmla="*/ 145749 h 582995"/>
              <a:gd name="connsiteX54" fmla="*/ 2539711 w 3455672"/>
              <a:gd name="connsiteY54" fmla="*/ 41643 h 582995"/>
              <a:gd name="connsiteX55" fmla="*/ 2685432 w 3455672"/>
              <a:gd name="connsiteY55" fmla="*/ 0 h 582995"/>
              <a:gd name="connsiteX56" fmla="*/ 2810336 w 3455672"/>
              <a:gd name="connsiteY56" fmla="*/ 20821 h 582995"/>
              <a:gd name="connsiteX57" fmla="*/ 2976874 w 3455672"/>
              <a:gd name="connsiteY57" fmla="*/ 208213 h 582995"/>
              <a:gd name="connsiteX58" fmla="*/ 2956057 w 3455672"/>
              <a:gd name="connsiteY58" fmla="*/ 437246 h 582995"/>
              <a:gd name="connsiteX59" fmla="*/ 2810336 w 3455672"/>
              <a:gd name="connsiteY59" fmla="*/ 353961 h 582995"/>
              <a:gd name="connsiteX60" fmla="*/ 2831153 w 3455672"/>
              <a:gd name="connsiteY60" fmla="*/ 104106 h 582995"/>
              <a:gd name="connsiteX61" fmla="*/ 3060143 w 3455672"/>
              <a:gd name="connsiteY61" fmla="*/ 0 h 582995"/>
              <a:gd name="connsiteX62" fmla="*/ 3268316 w 3455672"/>
              <a:gd name="connsiteY62" fmla="*/ 20821 h 582995"/>
              <a:gd name="connsiteX63" fmla="*/ 3393220 w 3455672"/>
              <a:gd name="connsiteY63" fmla="*/ 104106 h 582995"/>
              <a:gd name="connsiteX64" fmla="*/ 3372403 w 3455672"/>
              <a:gd name="connsiteY64" fmla="*/ 333140 h 582995"/>
              <a:gd name="connsiteX65" fmla="*/ 3309951 w 3455672"/>
              <a:gd name="connsiteY65" fmla="*/ 353961 h 582995"/>
              <a:gd name="connsiteX66" fmla="*/ 3247499 w 3455672"/>
              <a:gd name="connsiteY66" fmla="*/ 333140 h 582995"/>
              <a:gd name="connsiteX67" fmla="*/ 3205865 w 3455672"/>
              <a:gd name="connsiteY67" fmla="*/ 145749 h 582995"/>
              <a:gd name="connsiteX68" fmla="*/ 3455672 w 3455672"/>
              <a:gd name="connsiteY68" fmla="*/ 62464 h 58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55672" h="582995">
                <a:moveTo>
                  <a:pt x="0" y="249855"/>
                </a:moveTo>
                <a:cubicBezTo>
                  <a:pt x="160178" y="169750"/>
                  <a:pt x="149343" y="148103"/>
                  <a:pt x="374711" y="208213"/>
                </a:cubicBezTo>
                <a:cubicBezTo>
                  <a:pt x="403159" y="215801"/>
                  <a:pt x="416346" y="249855"/>
                  <a:pt x="437163" y="270676"/>
                </a:cubicBezTo>
                <a:cubicBezTo>
                  <a:pt x="475164" y="384699"/>
                  <a:pt x="492010" y="396746"/>
                  <a:pt x="395529" y="562174"/>
                </a:cubicBezTo>
                <a:cubicBezTo>
                  <a:pt x="381115" y="586889"/>
                  <a:pt x="340016" y="576055"/>
                  <a:pt x="312260" y="582995"/>
                </a:cubicBezTo>
                <a:cubicBezTo>
                  <a:pt x="270625" y="576055"/>
                  <a:pt x="224002" y="583119"/>
                  <a:pt x="187356" y="562174"/>
                </a:cubicBezTo>
                <a:cubicBezTo>
                  <a:pt x="168301" y="551284"/>
                  <a:pt x="166538" y="521657"/>
                  <a:pt x="166538" y="499710"/>
                </a:cubicBezTo>
                <a:cubicBezTo>
                  <a:pt x="166538" y="310380"/>
                  <a:pt x="172555" y="404388"/>
                  <a:pt x="228990" y="291498"/>
                </a:cubicBezTo>
                <a:cubicBezTo>
                  <a:pt x="238804" y="271867"/>
                  <a:pt x="231950" y="241792"/>
                  <a:pt x="249808" y="229034"/>
                </a:cubicBezTo>
                <a:cubicBezTo>
                  <a:pt x="285518" y="203522"/>
                  <a:pt x="333077" y="201272"/>
                  <a:pt x="374711" y="187391"/>
                </a:cubicBezTo>
                <a:cubicBezTo>
                  <a:pt x="524433" y="137474"/>
                  <a:pt x="337478" y="198031"/>
                  <a:pt x="520433" y="145749"/>
                </a:cubicBezTo>
                <a:cubicBezTo>
                  <a:pt x="541532" y="139720"/>
                  <a:pt x="562067" y="131868"/>
                  <a:pt x="582884" y="124928"/>
                </a:cubicBezTo>
                <a:cubicBezTo>
                  <a:pt x="617580" y="131868"/>
                  <a:pt x="657121" y="126750"/>
                  <a:pt x="686971" y="145749"/>
                </a:cubicBezTo>
                <a:cubicBezTo>
                  <a:pt x="736648" y="177367"/>
                  <a:pt x="811875" y="270676"/>
                  <a:pt x="811875" y="270676"/>
                </a:cubicBezTo>
                <a:cubicBezTo>
                  <a:pt x="818814" y="291497"/>
                  <a:pt x="832692" y="311193"/>
                  <a:pt x="832692" y="333140"/>
                </a:cubicBezTo>
                <a:cubicBezTo>
                  <a:pt x="832692" y="375357"/>
                  <a:pt x="830752" y="420307"/>
                  <a:pt x="811875" y="458068"/>
                </a:cubicBezTo>
                <a:cubicBezTo>
                  <a:pt x="795733" y="490357"/>
                  <a:pt x="716532" y="510676"/>
                  <a:pt x="686971" y="520531"/>
                </a:cubicBezTo>
                <a:cubicBezTo>
                  <a:pt x="610308" y="405517"/>
                  <a:pt x="632650" y="467669"/>
                  <a:pt x="666154" y="249855"/>
                </a:cubicBezTo>
                <a:cubicBezTo>
                  <a:pt x="669491" y="228163"/>
                  <a:pt x="673262" y="204530"/>
                  <a:pt x="686971" y="187391"/>
                </a:cubicBezTo>
                <a:cubicBezTo>
                  <a:pt x="716319" y="150699"/>
                  <a:pt x="770732" y="138645"/>
                  <a:pt x="811875" y="124928"/>
                </a:cubicBezTo>
                <a:cubicBezTo>
                  <a:pt x="881266" y="131868"/>
                  <a:pt x="954961" y="120711"/>
                  <a:pt x="1020048" y="145749"/>
                </a:cubicBezTo>
                <a:cubicBezTo>
                  <a:pt x="1052434" y="158208"/>
                  <a:pt x="1059920" y="202686"/>
                  <a:pt x="1082500" y="229034"/>
                </a:cubicBezTo>
                <a:cubicBezTo>
                  <a:pt x="1202715" y="369311"/>
                  <a:pt x="1094568" y="215907"/>
                  <a:pt x="1186586" y="353961"/>
                </a:cubicBezTo>
                <a:cubicBezTo>
                  <a:pt x="1179647" y="409484"/>
                  <a:pt x="1198288" y="474995"/>
                  <a:pt x="1165769" y="520531"/>
                </a:cubicBezTo>
                <a:cubicBezTo>
                  <a:pt x="1119414" y="585441"/>
                  <a:pt x="1044853" y="443229"/>
                  <a:pt x="1040865" y="437246"/>
                </a:cubicBezTo>
                <a:cubicBezTo>
                  <a:pt x="1033926" y="416425"/>
                  <a:pt x="1020048" y="396730"/>
                  <a:pt x="1020048" y="374783"/>
                </a:cubicBezTo>
                <a:cubicBezTo>
                  <a:pt x="1020048" y="318828"/>
                  <a:pt x="1012675" y="256548"/>
                  <a:pt x="1040865" y="208213"/>
                </a:cubicBezTo>
                <a:cubicBezTo>
                  <a:pt x="1093535" y="117904"/>
                  <a:pt x="1206958" y="119330"/>
                  <a:pt x="1290673" y="104106"/>
                </a:cubicBezTo>
                <a:cubicBezTo>
                  <a:pt x="1325485" y="97775"/>
                  <a:pt x="1360064" y="90225"/>
                  <a:pt x="1394759" y="83285"/>
                </a:cubicBezTo>
                <a:cubicBezTo>
                  <a:pt x="1471089" y="90225"/>
                  <a:pt x="1553003" y="74622"/>
                  <a:pt x="1623750" y="104106"/>
                </a:cubicBezTo>
                <a:cubicBezTo>
                  <a:pt x="1650164" y="115114"/>
                  <a:pt x="1646761" y="158860"/>
                  <a:pt x="1644567" y="187391"/>
                </a:cubicBezTo>
                <a:cubicBezTo>
                  <a:pt x="1639660" y="251190"/>
                  <a:pt x="1629406" y="316529"/>
                  <a:pt x="1602932" y="374783"/>
                </a:cubicBezTo>
                <a:cubicBezTo>
                  <a:pt x="1592580" y="397562"/>
                  <a:pt x="1560839" y="401880"/>
                  <a:pt x="1540480" y="416425"/>
                </a:cubicBezTo>
                <a:cubicBezTo>
                  <a:pt x="1512247" y="436595"/>
                  <a:pt x="1484967" y="458068"/>
                  <a:pt x="1457211" y="478889"/>
                </a:cubicBezTo>
                <a:cubicBezTo>
                  <a:pt x="1422516" y="471949"/>
                  <a:pt x="1382563" y="477697"/>
                  <a:pt x="1353125" y="458068"/>
                </a:cubicBezTo>
                <a:cubicBezTo>
                  <a:pt x="1334865" y="445892"/>
                  <a:pt x="1332307" y="417551"/>
                  <a:pt x="1332307" y="395604"/>
                </a:cubicBezTo>
                <a:cubicBezTo>
                  <a:pt x="1332307" y="325854"/>
                  <a:pt x="1337444" y="255356"/>
                  <a:pt x="1353125" y="187391"/>
                </a:cubicBezTo>
                <a:cubicBezTo>
                  <a:pt x="1358750" y="163009"/>
                  <a:pt x="1370333" y="130357"/>
                  <a:pt x="1394759" y="124928"/>
                </a:cubicBezTo>
                <a:cubicBezTo>
                  <a:pt x="1503351" y="100792"/>
                  <a:pt x="1616810" y="111047"/>
                  <a:pt x="1727836" y="104106"/>
                </a:cubicBezTo>
                <a:lnTo>
                  <a:pt x="2144182" y="124928"/>
                </a:lnTo>
                <a:cubicBezTo>
                  <a:pt x="2172019" y="131557"/>
                  <a:pt x="2167193" y="179682"/>
                  <a:pt x="2164999" y="208213"/>
                </a:cubicBezTo>
                <a:cubicBezTo>
                  <a:pt x="2153733" y="354696"/>
                  <a:pt x="2151694" y="382403"/>
                  <a:pt x="2060913" y="458068"/>
                </a:cubicBezTo>
                <a:cubicBezTo>
                  <a:pt x="2041693" y="474088"/>
                  <a:pt x="2019278" y="485829"/>
                  <a:pt x="1998461" y="499710"/>
                </a:cubicBezTo>
                <a:cubicBezTo>
                  <a:pt x="1977644" y="492770"/>
                  <a:pt x="1949716" y="496025"/>
                  <a:pt x="1936009" y="478889"/>
                </a:cubicBezTo>
                <a:cubicBezTo>
                  <a:pt x="1918135" y="456542"/>
                  <a:pt x="1915192" y="424220"/>
                  <a:pt x="1915192" y="395604"/>
                </a:cubicBezTo>
                <a:cubicBezTo>
                  <a:pt x="1915192" y="373001"/>
                  <a:pt x="1905684" y="169911"/>
                  <a:pt x="1977644" y="124928"/>
                </a:cubicBezTo>
                <a:cubicBezTo>
                  <a:pt x="2011435" y="103805"/>
                  <a:pt x="2137063" y="74655"/>
                  <a:pt x="2185817" y="62464"/>
                </a:cubicBezTo>
                <a:cubicBezTo>
                  <a:pt x="2317660" y="69404"/>
                  <a:pt x="2451885" y="57388"/>
                  <a:pt x="2581345" y="83285"/>
                </a:cubicBezTo>
                <a:cubicBezTo>
                  <a:pt x="2602866" y="87590"/>
                  <a:pt x="2602163" y="123802"/>
                  <a:pt x="2602163" y="145749"/>
                </a:cubicBezTo>
                <a:cubicBezTo>
                  <a:pt x="2602163" y="194825"/>
                  <a:pt x="2607352" y="249879"/>
                  <a:pt x="2581345" y="291498"/>
                </a:cubicBezTo>
                <a:cubicBezTo>
                  <a:pt x="2566183" y="315761"/>
                  <a:pt x="2525586" y="304458"/>
                  <a:pt x="2498076" y="312319"/>
                </a:cubicBezTo>
                <a:cubicBezTo>
                  <a:pt x="2476977" y="318348"/>
                  <a:pt x="2456441" y="326200"/>
                  <a:pt x="2435624" y="333140"/>
                </a:cubicBezTo>
                <a:cubicBezTo>
                  <a:pt x="2421746" y="312319"/>
                  <a:pt x="2396753" y="295546"/>
                  <a:pt x="2393990" y="270676"/>
                </a:cubicBezTo>
                <a:cubicBezTo>
                  <a:pt x="2389329" y="228718"/>
                  <a:pt x="2401459" y="185800"/>
                  <a:pt x="2414807" y="145749"/>
                </a:cubicBezTo>
                <a:cubicBezTo>
                  <a:pt x="2436960" y="79276"/>
                  <a:pt x="2479570" y="67423"/>
                  <a:pt x="2539711" y="41643"/>
                </a:cubicBezTo>
                <a:cubicBezTo>
                  <a:pt x="2581527" y="23718"/>
                  <a:pt x="2643168" y="10568"/>
                  <a:pt x="2685432" y="0"/>
                </a:cubicBezTo>
                <a:cubicBezTo>
                  <a:pt x="2727067" y="6940"/>
                  <a:pt x="2773878" y="-450"/>
                  <a:pt x="2810336" y="20821"/>
                </a:cubicBezTo>
                <a:cubicBezTo>
                  <a:pt x="2888117" y="66202"/>
                  <a:pt x="2930122" y="138071"/>
                  <a:pt x="2976874" y="208213"/>
                </a:cubicBezTo>
                <a:cubicBezTo>
                  <a:pt x="2969935" y="284557"/>
                  <a:pt x="2995492" y="371508"/>
                  <a:pt x="2956057" y="437246"/>
                </a:cubicBezTo>
                <a:cubicBezTo>
                  <a:pt x="2903253" y="525269"/>
                  <a:pt x="2817976" y="365423"/>
                  <a:pt x="2810336" y="353961"/>
                </a:cubicBezTo>
                <a:cubicBezTo>
                  <a:pt x="2817275" y="270676"/>
                  <a:pt x="2797660" y="180675"/>
                  <a:pt x="2831153" y="104106"/>
                </a:cubicBezTo>
                <a:cubicBezTo>
                  <a:pt x="2865686" y="25158"/>
                  <a:pt x="2991701" y="13691"/>
                  <a:pt x="3060143" y="0"/>
                </a:cubicBezTo>
                <a:cubicBezTo>
                  <a:pt x="3129534" y="6940"/>
                  <a:pt x="3201754" y="17"/>
                  <a:pt x="3268316" y="20821"/>
                </a:cubicBezTo>
                <a:cubicBezTo>
                  <a:pt x="3316079" y="35750"/>
                  <a:pt x="3393220" y="104106"/>
                  <a:pt x="3393220" y="104106"/>
                </a:cubicBezTo>
                <a:cubicBezTo>
                  <a:pt x="3416780" y="198360"/>
                  <a:pt x="3438691" y="227059"/>
                  <a:pt x="3372403" y="333140"/>
                </a:cubicBezTo>
                <a:cubicBezTo>
                  <a:pt x="3360774" y="351749"/>
                  <a:pt x="3330768" y="347021"/>
                  <a:pt x="3309951" y="353961"/>
                </a:cubicBezTo>
                <a:cubicBezTo>
                  <a:pt x="3289134" y="347021"/>
                  <a:pt x="3264355" y="347190"/>
                  <a:pt x="3247499" y="333140"/>
                </a:cubicBezTo>
                <a:cubicBezTo>
                  <a:pt x="3191542" y="286500"/>
                  <a:pt x="3149966" y="217632"/>
                  <a:pt x="3205865" y="145749"/>
                </a:cubicBezTo>
                <a:cubicBezTo>
                  <a:pt x="3288592" y="39366"/>
                  <a:pt x="3344639" y="62464"/>
                  <a:pt x="3455672" y="62464"/>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cxnSp>
        <p:nvCxnSpPr>
          <p:cNvPr id="32" name="Straight Arrow Connector 31"/>
          <p:cNvCxnSpPr/>
          <p:nvPr/>
        </p:nvCxnSpPr>
        <p:spPr>
          <a:xfrm>
            <a:off x="661947" y="1496491"/>
            <a:ext cx="591298" cy="86081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2" idx="2"/>
          </p:cNvCxnSpPr>
          <p:nvPr/>
        </p:nvCxnSpPr>
        <p:spPr>
          <a:xfrm>
            <a:off x="1506913" y="2630251"/>
            <a:ext cx="709775" cy="5709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3"/>
          </p:cNvCxnSpPr>
          <p:nvPr/>
        </p:nvCxnSpPr>
        <p:spPr>
          <a:xfrm>
            <a:off x="2756698" y="3378229"/>
            <a:ext cx="543321" cy="18466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6" idx="0"/>
          </p:cNvCxnSpPr>
          <p:nvPr/>
        </p:nvCxnSpPr>
        <p:spPr>
          <a:xfrm flipH="1" flipV="1">
            <a:off x="3122595" y="2357304"/>
            <a:ext cx="659846" cy="9770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8" idx="1"/>
          </p:cNvCxnSpPr>
          <p:nvPr/>
        </p:nvCxnSpPr>
        <p:spPr>
          <a:xfrm flipH="1" flipV="1">
            <a:off x="4683894" y="2139593"/>
            <a:ext cx="536559" cy="8000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7978151" y="3334315"/>
            <a:ext cx="1031051" cy="523220"/>
          </a:xfrm>
          <a:prstGeom prst="rect">
            <a:avLst/>
          </a:prstGeom>
          <a:noFill/>
        </p:spPr>
        <p:txBody>
          <a:bodyPr wrap="none" rtlCol="0">
            <a:spAutoFit/>
          </a:bodyPr>
          <a:lstStyle/>
          <a:p>
            <a:r>
              <a:rPr lang="en-US" sz="2800" b="1" dirty="0"/>
              <a:t>MTZ*</a:t>
            </a:r>
          </a:p>
        </p:txBody>
      </p:sp>
      <p:cxnSp>
        <p:nvCxnSpPr>
          <p:cNvPr id="48" name="Straight Arrow Connector 47"/>
          <p:cNvCxnSpPr>
            <a:stCxn id="45" idx="1"/>
            <a:endCxn id="19" idx="64"/>
          </p:cNvCxnSpPr>
          <p:nvPr/>
        </p:nvCxnSpPr>
        <p:spPr>
          <a:xfrm flipH="1" flipV="1">
            <a:off x="6266008" y="1936496"/>
            <a:ext cx="1712143" cy="16594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Isosceles Triangle 50"/>
          <p:cNvSpPr/>
          <p:nvPr/>
        </p:nvSpPr>
        <p:spPr>
          <a:xfrm>
            <a:off x="8107075" y="2139593"/>
            <a:ext cx="684443" cy="67872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9138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46" y="48502"/>
            <a:ext cx="8425854" cy="1143000"/>
          </a:xfrm>
        </p:spPr>
        <p:txBody>
          <a:bodyPr>
            <a:normAutofit/>
          </a:bodyPr>
          <a:lstStyle/>
          <a:p>
            <a:r>
              <a:rPr lang="en-US" dirty="0">
                <a:latin typeface="Arial"/>
                <a:cs typeface="Arial"/>
              </a:rPr>
              <a:t>Resistance: DNA Disruptors</a:t>
            </a:r>
          </a:p>
        </p:txBody>
      </p:sp>
      <p:graphicFrame>
        <p:nvGraphicFramePr>
          <p:cNvPr id="4" name="Content Placeholder 3"/>
          <p:cNvGraphicFramePr>
            <a:graphicFrameLocks/>
          </p:cNvGraphicFramePr>
          <p:nvPr>
            <p:extLst>
              <p:ext uri="{D42A27DB-BD31-4B8C-83A1-F6EECF244321}">
                <p14:modId xmlns:p14="http://schemas.microsoft.com/office/powerpoint/2010/main" val="168806329"/>
              </p:ext>
            </p:extLst>
          </p:nvPr>
        </p:nvGraphicFramePr>
        <p:xfrm>
          <a:off x="86983" y="1222000"/>
          <a:ext cx="9057017" cy="4297680"/>
        </p:xfrm>
        <a:graphic>
          <a:graphicData uri="http://schemas.openxmlformats.org/drawingml/2006/table">
            <a:tbl>
              <a:tblPr firstRow="1" bandRow="1">
                <a:tableStyleId>{5940675A-B579-460E-94D1-54222C63F5DA}</a:tableStyleId>
              </a:tblPr>
              <a:tblGrid>
                <a:gridCol w="2164848">
                  <a:extLst>
                    <a:ext uri="{9D8B030D-6E8A-4147-A177-3AD203B41FA5}">
                      <a16:colId xmlns:a16="http://schemas.microsoft.com/office/drawing/2014/main" val="20000"/>
                    </a:ext>
                  </a:extLst>
                </a:gridCol>
                <a:gridCol w="3972542">
                  <a:extLst>
                    <a:ext uri="{9D8B030D-6E8A-4147-A177-3AD203B41FA5}">
                      <a16:colId xmlns:a16="http://schemas.microsoft.com/office/drawing/2014/main" val="20001"/>
                    </a:ext>
                  </a:extLst>
                </a:gridCol>
                <a:gridCol w="2919627">
                  <a:extLst>
                    <a:ext uri="{9D8B030D-6E8A-4147-A177-3AD203B41FA5}">
                      <a16:colId xmlns:a16="http://schemas.microsoft.com/office/drawing/2014/main" val="20002"/>
                    </a:ext>
                  </a:extLst>
                </a:gridCol>
              </a:tblGrid>
              <a:tr h="368546">
                <a:tc>
                  <a:txBody>
                    <a:bodyPr/>
                    <a:lstStyle/>
                    <a:p>
                      <a:r>
                        <a:rPr lang="en-US" sz="2000" b="1" dirty="0"/>
                        <a:t>Mechanism</a:t>
                      </a:r>
                    </a:p>
                  </a:txBody>
                  <a:tcPr>
                    <a:solidFill>
                      <a:schemeClr val="bg1">
                        <a:lumMod val="65000"/>
                      </a:schemeClr>
                    </a:solidFill>
                  </a:tcPr>
                </a:tc>
                <a:tc>
                  <a:txBody>
                    <a:bodyPr/>
                    <a:lstStyle/>
                    <a:p>
                      <a:r>
                        <a:rPr lang="en-US" sz="2000" b="1" dirty="0"/>
                        <a:t>Details</a:t>
                      </a:r>
                    </a:p>
                  </a:txBody>
                  <a:tcPr>
                    <a:solidFill>
                      <a:schemeClr val="bg1">
                        <a:lumMod val="65000"/>
                      </a:schemeClr>
                    </a:solidFill>
                  </a:tcPr>
                </a:tc>
                <a:tc>
                  <a:txBody>
                    <a:bodyPr/>
                    <a:lstStyle/>
                    <a:p>
                      <a:r>
                        <a:rPr lang="en-US" sz="2000" b="1" dirty="0"/>
                        <a:t>Classes Affected</a:t>
                      </a:r>
                    </a:p>
                  </a:txBody>
                  <a:tcPr>
                    <a:solidFill>
                      <a:schemeClr val="bg1">
                        <a:lumMod val="65000"/>
                      </a:schemeClr>
                    </a:solidFill>
                  </a:tcPr>
                </a:tc>
                <a:extLst>
                  <a:ext uri="{0D108BD9-81ED-4DB2-BD59-A6C34878D82A}">
                    <a16:rowId xmlns:a16="http://schemas.microsoft.com/office/drawing/2014/main" val="10000"/>
                  </a:ext>
                </a:extLst>
              </a:tr>
              <a:tr h="370840">
                <a:tc rowSpan="2">
                  <a:txBody>
                    <a:bodyPr/>
                    <a:lstStyle/>
                    <a:p>
                      <a:r>
                        <a:rPr lang="en-US" sz="2000" b="1" dirty="0"/>
                        <a:t>Reduced target</a:t>
                      </a:r>
                      <a:r>
                        <a:rPr lang="en-US" sz="2000" b="1" baseline="0" dirty="0"/>
                        <a:t> affinity</a:t>
                      </a:r>
                      <a:endParaRPr lang="en-US" sz="2000" b="1" dirty="0"/>
                    </a:p>
                  </a:txBody>
                  <a:tcPr>
                    <a:solidFill>
                      <a:schemeClr val="bg1">
                        <a:lumMod val="75000"/>
                      </a:schemeClr>
                    </a:solidFill>
                  </a:tcPr>
                </a:tc>
                <a:tc>
                  <a:txBody>
                    <a:bodyPr/>
                    <a:lstStyle/>
                    <a:p>
                      <a:r>
                        <a:rPr lang="en-US" sz="2000" dirty="0"/>
                        <a:t>Mutation in DNA topoisomerase</a:t>
                      </a:r>
                    </a:p>
                  </a:txBody>
                  <a:tcPr/>
                </a:tc>
                <a:tc>
                  <a:txBody>
                    <a:bodyPr/>
                    <a:lstStyle/>
                    <a:p>
                      <a:r>
                        <a:rPr lang="en-US" sz="2000" dirty="0" err="1"/>
                        <a:t>Fluoroquinolones</a:t>
                      </a:r>
                      <a:endParaRPr lang="en-US" sz="2000" dirty="0"/>
                    </a:p>
                  </a:txBody>
                  <a:tcPr/>
                </a:tc>
                <a:extLst>
                  <a:ext uri="{0D108BD9-81ED-4DB2-BD59-A6C34878D82A}">
                    <a16:rowId xmlns:a16="http://schemas.microsoft.com/office/drawing/2014/main" val="10001"/>
                  </a:ext>
                </a:extLst>
              </a:tr>
              <a:tr h="370840">
                <a:tc vMerge="1">
                  <a:txBody>
                    <a:bodyPr/>
                    <a:lstStyle/>
                    <a:p>
                      <a:endParaRPr lang="en-US" sz="2000" dirty="0"/>
                    </a:p>
                  </a:txBody>
                  <a:tcPr/>
                </a:tc>
                <a:tc>
                  <a:txBody>
                    <a:bodyPr/>
                    <a:lstStyle/>
                    <a:p>
                      <a:r>
                        <a:rPr lang="en-US" sz="2000" dirty="0"/>
                        <a:t>Production of low-affinity</a:t>
                      </a:r>
                      <a:r>
                        <a:rPr lang="en-US" sz="2000" baseline="0" dirty="0"/>
                        <a:t> </a:t>
                      </a:r>
                      <a:r>
                        <a:rPr lang="en-US" sz="2000" baseline="0" dirty="0" err="1"/>
                        <a:t>dihydrofolate</a:t>
                      </a:r>
                      <a:r>
                        <a:rPr lang="en-US" sz="2000" baseline="0" dirty="0"/>
                        <a:t> </a:t>
                      </a:r>
                      <a:r>
                        <a:rPr lang="en-US" sz="2000" baseline="0" dirty="0" err="1"/>
                        <a:t>reductase</a:t>
                      </a:r>
                      <a:endParaRPr lang="en-US" sz="2000" dirty="0"/>
                    </a:p>
                  </a:txBody>
                  <a:tcPr/>
                </a:tc>
                <a:tc>
                  <a:txBody>
                    <a:bodyPr/>
                    <a:lstStyle/>
                    <a:p>
                      <a:r>
                        <a:rPr lang="en-US" sz="2000" dirty="0" err="1"/>
                        <a:t>Antifolates</a:t>
                      </a:r>
                      <a:endParaRPr lang="en-US" sz="2000" dirty="0"/>
                    </a:p>
                  </a:txBody>
                  <a:tcPr/>
                </a:tc>
                <a:extLst>
                  <a:ext uri="{0D108BD9-81ED-4DB2-BD59-A6C34878D82A}">
                    <a16:rowId xmlns:a16="http://schemas.microsoft.com/office/drawing/2014/main" val="10002"/>
                  </a:ext>
                </a:extLst>
              </a:tr>
              <a:tr h="370840">
                <a:tc>
                  <a:txBody>
                    <a:bodyPr/>
                    <a:lstStyle/>
                    <a:p>
                      <a:r>
                        <a:rPr lang="en-US" sz="2000" b="1" dirty="0"/>
                        <a:t>Reduced</a:t>
                      </a:r>
                      <a:r>
                        <a:rPr lang="en-US" sz="2000" b="1" baseline="0" dirty="0"/>
                        <a:t> concentration at target site</a:t>
                      </a:r>
                      <a:endParaRPr lang="en-US" sz="2000" b="1" dirty="0"/>
                    </a:p>
                  </a:txBody>
                  <a:tcPr>
                    <a:solidFill>
                      <a:schemeClr val="bg1">
                        <a:lumMod val="75000"/>
                      </a:schemeClr>
                    </a:solidFill>
                  </a:tcPr>
                </a:tc>
                <a:tc>
                  <a:txBody>
                    <a:bodyPr/>
                    <a:lstStyle/>
                    <a:p>
                      <a:r>
                        <a:rPr lang="en-US" sz="2000" dirty="0"/>
                        <a:t>Multidrug</a:t>
                      </a:r>
                      <a:r>
                        <a:rPr lang="en-US" sz="2000" baseline="0" dirty="0"/>
                        <a:t> efflux pumps</a:t>
                      </a:r>
                      <a:endParaRPr lang="en-US" sz="2000" dirty="0"/>
                    </a:p>
                  </a:txBody>
                  <a:tcPr/>
                </a:tc>
                <a:tc>
                  <a:txBody>
                    <a:bodyPr/>
                    <a:lstStyle/>
                    <a:p>
                      <a:r>
                        <a:rPr lang="en-US" sz="2000" dirty="0" err="1"/>
                        <a:t>Fluoroquinolones</a:t>
                      </a:r>
                      <a:r>
                        <a:rPr lang="en-US" sz="2000" dirty="0"/>
                        <a:t>,</a:t>
                      </a:r>
                      <a:r>
                        <a:rPr lang="en-US" sz="2000" baseline="0" dirty="0"/>
                        <a:t> aminoglycosides, </a:t>
                      </a:r>
                      <a:r>
                        <a:rPr lang="en-US" sz="2000" baseline="0" dirty="0" err="1"/>
                        <a:t>antifolates</a:t>
                      </a:r>
                      <a:r>
                        <a:rPr lang="en-US" sz="2000" baseline="0" dirty="0"/>
                        <a:t> </a:t>
                      </a:r>
                      <a:endParaRPr lang="en-US" sz="2000" dirty="0"/>
                    </a:p>
                  </a:txBody>
                  <a:tcPr/>
                </a:tc>
                <a:extLst>
                  <a:ext uri="{0D108BD9-81ED-4DB2-BD59-A6C34878D82A}">
                    <a16:rowId xmlns:a16="http://schemas.microsoft.com/office/drawing/2014/main" val="10003"/>
                  </a:ext>
                </a:extLst>
              </a:tr>
              <a:tr h="370840">
                <a:tc>
                  <a:txBody>
                    <a:bodyPr/>
                    <a:lstStyle/>
                    <a:p>
                      <a:r>
                        <a:rPr lang="en-US" sz="2000" b="1" dirty="0"/>
                        <a:t>Drug inactivation</a:t>
                      </a:r>
                    </a:p>
                  </a:txBody>
                  <a:tcPr>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a:t>Nitroreductase</a:t>
                      </a:r>
                      <a:r>
                        <a:rPr lang="en-US" sz="2000" dirty="0"/>
                        <a:t> detoxifies metronidazole</a:t>
                      </a:r>
                      <a:r>
                        <a:rPr lang="en-US" sz="2000" baseline="0" dirty="0"/>
                        <a:t> metabolite</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a:t>Nitroimidazoles</a:t>
                      </a:r>
                      <a:endParaRPr lang="en-US" sz="2000" dirty="0"/>
                    </a:p>
                  </a:txBody>
                  <a:tcPr/>
                </a:tc>
                <a:extLst>
                  <a:ext uri="{0D108BD9-81ED-4DB2-BD59-A6C34878D82A}">
                    <a16:rowId xmlns:a16="http://schemas.microsoft.com/office/drawing/2014/main" val="10004"/>
                  </a:ext>
                </a:extLst>
              </a:tr>
              <a:tr h="370840">
                <a:tc rowSpan="2">
                  <a:txBody>
                    <a:bodyPr/>
                    <a:lstStyle/>
                    <a:p>
                      <a:r>
                        <a:rPr lang="en-US" sz="2000" b="1" dirty="0"/>
                        <a:t>Metabolic</a:t>
                      </a:r>
                      <a:r>
                        <a:rPr lang="en-US" sz="2000" b="1" baseline="0" dirty="0"/>
                        <a:t> bypass</a:t>
                      </a:r>
                      <a:endParaRPr lang="en-US" sz="2000" b="1" dirty="0"/>
                    </a:p>
                  </a:txBody>
                  <a:tcPr>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Utilization of exogenous</a:t>
                      </a:r>
                      <a:r>
                        <a:rPr lang="en-US" sz="2000" baseline="0" dirty="0"/>
                        <a:t> </a:t>
                      </a:r>
                      <a:r>
                        <a:rPr lang="en-US" sz="2000" baseline="0" dirty="0" err="1"/>
                        <a:t>folate</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a:t>Antifolates</a:t>
                      </a:r>
                      <a:endParaRPr lang="en-US" sz="2000" dirty="0"/>
                    </a:p>
                  </a:txBody>
                  <a:tcPr/>
                </a:tc>
                <a:extLst>
                  <a:ext uri="{0D108BD9-81ED-4DB2-BD59-A6C34878D82A}">
                    <a16:rowId xmlns:a16="http://schemas.microsoft.com/office/drawing/2014/main" val="10005"/>
                  </a:ext>
                </a:extLst>
              </a:tr>
              <a:tr h="370840">
                <a:tc vMerge="1">
                  <a:txBody>
                    <a:bodyPr/>
                    <a:lstStyle/>
                    <a:p>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Alterations to electron transport </a:t>
                      </a:r>
                      <a:r>
                        <a:rPr lang="en-US" sz="2000" dirty="0" err="1"/>
                        <a:t>pathwasy</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a:t>Nitroimidazoles</a:t>
                      </a:r>
                      <a:endParaRPr 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42832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 y="0"/>
            <a:ext cx="9144000" cy="839788"/>
          </a:xfrm>
          <a:solidFill>
            <a:schemeClr val="bg1"/>
          </a:solidFill>
        </p:spPr>
        <p:txBody>
          <a:bodyPr>
            <a:normAutofit/>
          </a:bodyPr>
          <a:lstStyle/>
          <a:p>
            <a:pPr eaLnBrk="1" hangingPunct="1">
              <a:lnSpc>
                <a:spcPct val="80000"/>
              </a:lnSpc>
            </a:pPr>
            <a:r>
              <a:rPr lang="en-US" sz="4000" dirty="0" err="1">
                <a:latin typeface="Arial" charset="0"/>
                <a:ea typeface="ＭＳ Ｐゴシック" charset="0"/>
                <a:cs typeface="ＭＳ Ｐゴシック" charset="0"/>
              </a:rPr>
              <a:t>Antifolates</a:t>
            </a:r>
            <a:r>
              <a:rPr lang="en-US" sz="4000" dirty="0">
                <a:latin typeface="Arial" charset="0"/>
                <a:ea typeface="ＭＳ Ｐゴシック" charset="0"/>
                <a:cs typeface="ＭＳ Ｐゴシック" charset="0"/>
              </a:rPr>
              <a:t>: Basics/Spectrum</a:t>
            </a:r>
          </a:p>
        </p:txBody>
      </p:sp>
      <p:sp>
        <p:nvSpPr>
          <p:cNvPr id="38915" name="Rectangle 3"/>
          <p:cNvSpPr>
            <a:spLocks noGrp="1" noChangeArrowheads="1"/>
          </p:cNvSpPr>
          <p:nvPr>
            <p:ph idx="1"/>
          </p:nvPr>
        </p:nvSpPr>
        <p:spPr>
          <a:xfrm>
            <a:off x="0" y="838200"/>
            <a:ext cx="9144000" cy="6019800"/>
          </a:xfrm>
        </p:spPr>
        <p:txBody>
          <a:bodyPr>
            <a:normAutofit/>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Trimethoprim/</a:t>
            </a:r>
            <a:r>
              <a:rPr lang="en-US" sz="2800" dirty="0" err="1">
                <a:latin typeface="Arial" charset="0"/>
                <a:ea typeface="ＭＳ Ｐゴシック" charset="0"/>
                <a:cs typeface="ＭＳ Ｐゴシック" charset="0"/>
              </a:rPr>
              <a:t>sulfamethoxazole</a:t>
            </a:r>
            <a:r>
              <a:rPr lang="en-US" sz="2800" dirty="0">
                <a:latin typeface="Arial" charset="0"/>
                <a:ea typeface="ＭＳ Ｐゴシック" charset="0"/>
                <a:cs typeface="ＭＳ Ｐゴシック" charset="0"/>
              </a:rPr>
              <a:t> [TMP/SMX] (IV, PO); </a:t>
            </a:r>
            <a:r>
              <a:rPr lang="en-US" sz="2800" i="1" dirty="0">
                <a:latin typeface="Arial" charset="0"/>
                <a:ea typeface="ＭＳ Ｐゴシック" charset="0"/>
                <a:cs typeface="ＭＳ Ｐゴシック" charset="0"/>
              </a:rPr>
              <a:t>trimethoprim (PO)</a:t>
            </a:r>
            <a:r>
              <a:rPr lang="en-US" sz="2800" dirty="0">
                <a:latin typeface="Arial" charset="0"/>
                <a:ea typeface="ＭＳ Ｐゴシック" charset="0"/>
                <a:cs typeface="ＭＳ Ｐゴシック" charset="0"/>
              </a:rPr>
              <a:t>, </a:t>
            </a:r>
            <a:r>
              <a:rPr lang="en-US" sz="2800" i="1" dirty="0">
                <a:latin typeface="Arial" charset="0"/>
                <a:ea typeface="ＭＳ Ｐゴシック" charset="0"/>
                <a:cs typeface="ＭＳ Ｐゴシック" charset="0"/>
              </a:rPr>
              <a:t>sulfadiazine (PO)</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a:t>
            </a: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marL="0" indent="0" eaLnBrk="1" hangingPunct="1">
              <a:lnSpc>
                <a:spcPct val="90000"/>
              </a:lnSpc>
              <a:buNone/>
            </a:pPr>
            <a:endParaRPr lang="en-US" sz="2800" i="1" dirty="0">
              <a:latin typeface="Arial" charset="0"/>
              <a:ea typeface="ＭＳ Ｐゴシック" charset="0"/>
              <a:cs typeface="ＭＳ Ｐゴシック" charset="0"/>
            </a:endParaRPr>
          </a:p>
          <a:p>
            <a:pPr marL="342900" lvl="1" indent="-342900">
              <a:lnSpc>
                <a:spcPct val="90000"/>
              </a:lnSpc>
              <a:buFont typeface="Arial"/>
              <a:buChar char="•"/>
            </a:pPr>
            <a:r>
              <a:rPr lang="en-US" sz="2600" u="sng" dirty="0">
                <a:latin typeface="Arial" charset="0"/>
                <a:ea typeface="ＭＳ Ｐゴシック" charset="0"/>
                <a:cs typeface="ＭＳ Ｐゴシック" charset="0"/>
              </a:rPr>
              <a:t>Also active against</a:t>
            </a:r>
            <a:r>
              <a:rPr lang="en-US" sz="2600" dirty="0">
                <a:latin typeface="Arial" charset="0"/>
                <a:ea typeface="ＭＳ Ｐゴシック" charset="0"/>
                <a:cs typeface="ＭＳ Ｐゴシック" charset="0"/>
              </a:rPr>
              <a:t>: </a:t>
            </a:r>
            <a:r>
              <a:rPr lang="en-US" sz="2600" i="1" dirty="0">
                <a:latin typeface="Arial" charset="0"/>
                <a:ea typeface="ＭＳ Ｐゴシック" charset="0"/>
                <a:cs typeface="ＭＳ Ｐゴシック" charset="0"/>
              </a:rPr>
              <a:t>Pneumocystis </a:t>
            </a:r>
            <a:r>
              <a:rPr lang="en-US" sz="2600" i="1" dirty="0" err="1">
                <a:latin typeface="Arial" charset="0"/>
                <a:ea typeface="ＭＳ Ｐゴシック" charset="0"/>
                <a:cs typeface="ＭＳ Ｐゴシック" charset="0"/>
              </a:rPr>
              <a:t>jiroveci</a:t>
            </a:r>
            <a:r>
              <a:rPr lang="en-US" sz="2600" i="1" dirty="0">
                <a:latin typeface="Arial" charset="0"/>
                <a:ea typeface="ＭＳ Ｐゴシック" charset="0"/>
                <a:cs typeface="ＭＳ Ｐゴシック" charset="0"/>
              </a:rPr>
              <a:t>, </a:t>
            </a:r>
            <a:r>
              <a:rPr lang="en-US" sz="2600" i="1" dirty="0" err="1">
                <a:latin typeface="Arial" charset="0"/>
                <a:ea typeface="ＭＳ Ｐゴシック" charset="0"/>
                <a:cs typeface="ＭＳ Ｐゴシック" charset="0"/>
              </a:rPr>
              <a:t>Nocardia</a:t>
            </a:r>
            <a:r>
              <a:rPr lang="en-US" sz="2600" i="1" dirty="0">
                <a:latin typeface="Arial" charset="0"/>
                <a:ea typeface="ＭＳ Ｐゴシック" charset="0"/>
                <a:cs typeface="ＭＳ Ｐゴシック" charset="0"/>
              </a:rPr>
              <a:t> </a:t>
            </a:r>
            <a:r>
              <a:rPr lang="en-US" sz="2600" i="1" dirty="0" err="1">
                <a:latin typeface="Arial" charset="0"/>
                <a:ea typeface="ＭＳ Ｐゴシック" charset="0"/>
                <a:cs typeface="ＭＳ Ｐゴシック" charset="0"/>
              </a:rPr>
              <a:t>spp</a:t>
            </a:r>
            <a:r>
              <a:rPr lang="en-US" sz="2600" dirty="0">
                <a:latin typeface="Arial" charset="0"/>
                <a:ea typeface="ＭＳ Ｐゴシック" charset="0"/>
                <a:cs typeface="ＭＳ Ｐゴシック" charset="0"/>
              </a:rPr>
              <a:t>, </a:t>
            </a:r>
            <a:r>
              <a:rPr lang="en-US" sz="2600" i="1" dirty="0" err="1">
                <a:latin typeface="Arial" charset="0"/>
                <a:ea typeface="ＭＳ Ｐゴシック" charset="0"/>
                <a:cs typeface="ＭＳ Ｐゴシック" charset="0"/>
              </a:rPr>
              <a:t>Stenotrophomonas</a:t>
            </a:r>
            <a:r>
              <a:rPr lang="en-US" sz="2600" i="1" dirty="0">
                <a:latin typeface="Arial" charset="0"/>
                <a:ea typeface="ＭＳ Ｐゴシック" charset="0"/>
                <a:cs typeface="ＭＳ Ｐゴシック" charset="0"/>
              </a:rPr>
              <a:t> </a:t>
            </a:r>
            <a:r>
              <a:rPr lang="en-US" sz="2600" i="1" dirty="0" err="1">
                <a:latin typeface="Arial" charset="0"/>
                <a:ea typeface="ＭＳ Ｐゴシック" charset="0"/>
                <a:cs typeface="ＭＳ Ｐゴシック" charset="0"/>
              </a:rPr>
              <a:t>maltophilia</a:t>
            </a:r>
            <a:r>
              <a:rPr lang="en-US" sz="2600" i="1" dirty="0">
                <a:latin typeface="Arial" charset="0"/>
                <a:ea typeface="ＭＳ Ｐゴシック" charset="0"/>
                <a:cs typeface="ＭＳ Ｐゴシック" charset="0"/>
              </a:rPr>
              <a:t>, Listeria </a:t>
            </a:r>
            <a:r>
              <a:rPr lang="en-US" sz="2600" i="1" dirty="0" err="1">
                <a:latin typeface="Arial" charset="0"/>
                <a:ea typeface="ＭＳ Ｐゴシック" charset="0"/>
                <a:cs typeface="ＭＳ Ｐゴシック" charset="0"/>
              </a:rPr>
              <a:t>monocytogenes</a:t>
            </a:r>
            <a:endParaRPr lang="en-US" sz="2400" i="1" dirty="0">
              <a:latin typeface="Arial" charset="0"/>
              <a:ea typeface="ＭＳ Ｐゴシック" charset="0"/>
              <a:cs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40136533"/>
              </p:ext>
            </p:extLst>
          </p:nvPr>
        </p:nvGraphicFramePr>
        <p:xfrm>
          <a:off x="0" y="2323530"/>
          <a:ext cx="9144000" cy="2957832"/>
        </p:xfrm>
        <a:graphic>
          <a:graphicData uri="http://schemas.openxmlformats.org/drawingml/2006/table">
            <a:tbl>
              <a:tblPr/>
              <a:tblGrid>
                <a:gridCol w="3663845">
                  <a:extLst>
                    <a:ext uri="{9D8B030D-6E8A-4147-A177-3AD203B41FA5}">
                      <a16:colId xmlns:a16="http://schemas.microsoft.com/office/drawing/2014/main" val="20000"/>
                    </a:ext>
                  </a:extLst>
                </a:gridCol>
                <a:gridCol w="1032858">
                  <a:extLst>
                    <a:ext uri="{9D8B030D-6E8A-4147-A177-3AD203B41FA5}">
                      <a16:colId xmlns:a16="http://schemas.microsoft.com/office/drawing/2014/main" val="20001"/>
                    </a:ext>
                  </a:extLst>
                </a:gridCol>
                <a:gridCol w="3338776">
                  <a:extLst>
                    <a:ext uri="{9D8B030D-6E8A-4147-A177-3AD203B41FA5}">
                      <a16:colId xmlns:a16="http://schemas.microsoft.com/office/drawing/2014/main" val="20002"/>
                    </a:ext>
                  </a:extLst>
                </a:gridCol>
                <a:gridCol w="1108521">
                  <a:extLst>
                    <a:ext uri="{9D8B030D-6E8A-4147-A177-3AD203B41FA5}">
                      <a16:colId xmlns:a16="http://schemas.microsoft.com/office/drawing/2014/main" val="20003"/>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T/S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T/S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T/S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00830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89654"/>
            <a:ext cx="9144000" cy="839788"/>
          </a:xfrm>
          <a:solidFill>
            <a:schemeClr val="bg1"/>
          </a:solidFill>
        </p:spPr>
        <p:txBody>
          <a:bodyPr/>
          <a:lstStyle/>
          <a:p>
            <a:pPr eaLnBrk="1" hangingPunct="1"/>
            <a:r>
              <a:rPr lang="en-US" dirty="0" err="1">
                <a:latin typeface="Arial" charset="0"/>
                <a:ea typeface="ＭＳ Ｐゴシック" charset="0"/>
                <a:cs typeface="ＭＳ Ｐゴシック" charset="0"/>
              </a:rPr>
              <a:t>Antifolates</a:t>
            </a:r>
            <a:r>
              <a:rPr lang="en-US" dirty="0">
                <a:latin typeface="Arial" charset="0"/>
                <a:ea typeface="ＭＳ Ｐゴシック" charset="0"/>
                <a:cs typeface="ＭＳ Ｐゴシック" charset="0"/>
              </a:rPr>
              <a:t>: ADME</a:t>
            </a:r>
          </a:p>
        </p:txBody>
      </p:sp>
      <p:graphicFrame>
        <p:nvGraphicFramePr>
          <p:cNvPr id="27716" name="Group 68"/>
          <p:cNvGraphicFramePr>
            <a:graphicFrameLocks noGrp="1"/>
          </p:cNvGraphicFramePr>
          <p:nvPr>
            <p:extLst>
              <p:ext uri="{D42A27DB-BD31-4B8C-83A1-F6EECF244321}">
                <p14:modId xmlns:p14="http://schemas.microsoft.com/office/powerpoint/2010/main" val="425254171"/>
              </p:ext>
            </p:extLst>
          </p:nvPr>
        </p:nvGraphicFramePr>
        <p:xfrm>
          <a:off x="191361" y="1371600"/>
          <a:ext cx="8724039" cy="3210178"/>
        </p:xfrm>
        <a:graphic>
          <a:graphicData uri="http://schemas.openxmlformats.org/drawingml/2006/table">
            <a:tbl>
              <a:tblPr/>
              <a:tblGrid>
                <a:gridCol w="2690591">
                  <a:extLst>
                    <a:ext uri="{9D8B030D-6E8A-4147-A177-3AD203B41FA5}">
                      <a16:colId xmlns:a16="http://schemas.microsoft.com/office/drawing/2014/main" val="20000"/>
                    </a:ext>
                  </a:extLst>
                </a:gridCol>
                <a:gridCol w="6033448">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PO well-absorbed (~90%)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Wide distribution, good CNS penetration</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Metabolism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Some metabolism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hepatic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Excretion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Mostly eliminated in urine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renal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3034" name="TextBox 3"/>
          <p:cNvSpPr txBox="1">
            <a:spLocks noChangeArrowheads="1"/>
          </p:cNvSpPr>
          <p:nvPr/>
        </p:nvSpPr>
        <p:spPr bwMode="auto">
          <a:xfrm>
            <a:off x="762000" y="5257800"/>
            <a:ext cx="8001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u="sng" dirty="0"/>
              <a:t>Drug Interactions</a:t>
            </a:r>
          </a:p>
          <a:p>
            <a:r>
              <a:rPr lang="en-US" dirty="0"/>
              <a:t>   -</a:t>
            </a:r>
            <a:r>
              <a:rPr lang="en-US" b="1" dirty="0"/>
              <a:t>Warfarin: increased INR, risk for bleeding</a:t>
            </a:r>
          </a:p>
        </p:txBody>
      </p:sp>
    </p:spTree>
    <p:extLst>
      <p:ext uri="{BB962C8B-B14F-4D97-AF65-F5344CB8AC3E}">
        <p14:creationId xmlns:p14="http://schemas.microsoft.com/office/powerpoint/2010/main" val="9143095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40" y="160997"/>
            <a:ext cx="8602962" cy="5643174"/>
          </a:xfrm>
        </p:spPr>
        <p:txBody>
          <a:bodyPr/>
          <a:lstStyle/>
          <a:p>
            <a:r>
              <a:rPr lang="en-US" dirty="0"/>
              <a:t>Population-based case-control study in Canada</a:t>
            </a:r>
          </a:p>
          <a:p>
            <a:r>
              <a:rPr lang="en-US" dirty="0"/>
              <a:t>&gt;66 years old </a:t>
            </a:r>
            <a:r>
              <a:rPr lang="en-US" dirty="0" err="1"/>
              <a:t>outpts</a:t>
            </a:r>
            <a:r>
              <a:rPr lang="en-US" dirty="0"/>
              <a:t> receiving warfarin</a:t>
            </a:r>
          </a:p>
          <a:p>
            <a:r>
              <a:rPr lang="en-US" dirty="0"/>
              <a:t>Case=hospital admission for GI hemorrhage</a:t>
            </a:r>
          </a:p>
          <a:p>
            <a:r>
              <a:rPr lang="en-US" dirty="0"/>
              <a:t>Age- &amp; sex-matched controls</a:t>
            </a:r>
          </a:p>
          <a:p>
            <a:r>
              <a:rPr lang="en-US" dirty="0"/>
              <a:t>Antibiotic exposure &lt;14 days of index date </a:t>
            </a:r>
          </a:p>
        </p:txBody>
      </p:sp>
      <p:graphicFrame>
        <p:nvGraphicFramePr>
          <p:cNvPr id="4" name="Table 3"/>
          <p:cNvGraphicFramePr>
            <a:graphicFrameLocks noGrp="1"/>
          </p:cNvGraphicFramePr>
          <p:nvPr>
            <p:extLst>
              <p:ext uri="{D42A27DB-BD31-4B8C-83A1-F6EECF244321}">
                <p14:modId xmlns:p14="http://schemas.microsoft.com/office/powerpoint/2010/main" val="4234347375"/>
              </p:ext>
            </p:extLst>
          </p:nvPr>
        </p:nvGraphicFramePr>
        <p:xfrm>
          <a:off x="125202" y="3304302"/>
          <a:ext cx="8924902" cy="3108960"/>
        </p:xfrm>
        <a:graphic>
          <a:graphicData uri="http://schemas.openxmlformats.org/drawingml/2006/table">
            <a:tbl>
              <a:tblPr firstRow="1" bandRow="1">
                <a:tableStyleId>{2D5ABB26-0587-4C30-8999-92F81FD0307C}</a:tableStyleId>
              </a:tblPr>
              <a:tblGrid>
                <a:gridCol w="2204031">
                  <a:extLst>
                    <a:ext uri="{9D8B030D-6E8A-4147-A177-3AD203B41FA5}">
                      <a16:colId xmlns:a16="http://schemas.microsoft.com/office/drawing/2014/main" val="20000"/>
                    </a:ext>
                  </a:extLst>
                </a:gridCol>
                <a:gridCol w="1444623">
                  <a:extLst>
                    <a:ext uri="{9D8B030D-6E8A-4147-A177-3AD203B41FA5}">
                      <a16:colId xmlns:a16="http://schemas.microsoft.com/office/drawing/2014/main" val="20001"/>
                    </a:ext>
                  </a:extLst>
                </a:gridCol>
                <a:gridCol w="1645473">
                  <a:extLst>
                    <a:ext uri="{9D8B030D-6E8A-4147-A177-3AD203B41FA5}">
                      <a16:colId xmlns:a16="http://schemas.microsoft.com/office/drawing/2014/main" val="20002"/>
                    </a:ext>
                  </a:extLst>
                </a:gridCol>
                <a:gridCol w="3630775">
                  <a:extLst>
                    <a:ext uri="{9D8B030D-6E8A-4147-A177-3AD203B41FA5}">
                      <a16:colId xmlns:a16="http://schemas.microsoft.com/office/drawing/2014/main" val="20003"/>
                    </a:ext>
                  </a:extLst>
                </a:gridCol>
              </a:tblGrid>
              <a:tr h="370840">
                <a:tc>
                  <a:txBody>
                    <a:bodyPr/>
                    <a:lstStyle/>
                    <a:p>
                      <a:r>
                        <a:rPr lang="en-US" sz="2400" b="1" dirty="0"/>
                        <a:t>Drug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r>
                        <a:rPr lang="en-US" sz="2400" b="1" dirty="0"/>
                        <a:t>% Cases Exposed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r>
                        <a:rPr lang="en-US" sz="2400" b="1" dirty="0"/>
                        <a:t>% Controls Exposed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r>
                        <a:rPr lang="en-US" sz="2400" b="1" dirty="0"/>
                        <a:t>Adjusted OR (95% CI)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2400" dirty="0"/>
                        <a:t>TMP/SMX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1.2%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0.3%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3.84</a:t>
                      </a:r>
                      <a:r>
                        <a:rPr lang="en-US" sz="2400" baseline="0" dirty="0"/>
                        <a:t> (2.33 -6.33)</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400" dirty="0"/>
                        <a:t>Amoxicillin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1.4%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1.37 (0.92 – 2.05)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400" dirty="0"/>
                        <a:t>Ciprofloxacin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1.4%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0.6%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1.94 (0.12</a:t>
                      </a:r>
                      <a:r>
                        <a:rPr lang="en-US" sz="2400" baseline="0" dirty="0"/>
                        <a:t> – 2.95)</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2400" dirty="0" err="1"/>
                        <a:t>Nitrofurantoin</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0.5%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0.3%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1.40 (0.71 – 2.75)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400" dirty="0"/>
                        <a:t>Ocular </a:t>
                      </a:r>
                      <a:r>
                        <a:rPr lang="en-US" sz="2400" dirty="0" err="1"/>
                        <a:t>abx</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0.5%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0.4%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0.99 (0.50 – 1.93)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125202" y="6488668"/>
            <a:ext cx="5125810" cy="369332"/>
          </a:xfrm>
          <a:prstGeom prst="rect">
            <a:avLst/>
          </a:prstGeom>
          <a:noFill/>
        </p:spPr>
        <p:txBody>
          <a:bodyPr wrap="none" rtlCol="0">
            <a:spAutoFit/>
          </a:bodyPr>
          <a:lstStyle/>
          <a:p>
            <a:r>
              <a:rPr lang="en-US" dirty="0"/>
              <a:t>Fischer HD, et al. Arch Intern Med 2010;170:617-621</a:t>
            </a:r>
          </a:p>
        </p:txBody>
      </p:sp>
    </p:spTree>
    <p:extLst>
      <p:ext uri="{BB962C8B-B14F-4D97-AF65-F5344CB8AC3E}">
        <p14:creationId xmlns:p14="http://schemas.microsoft.com/office/powerpoint/2010/main" val="218110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838200"/>
          </a:xfrm>
          <a:solidFill>
            <a:schemeClr val="bg1"/>
          </a:solidFill>
        </p:spPr>
        <p:txBody>
          <a:bodyPr/>
          <a:lstStyle/>
          <a:p>
            <a:pPr eaLnBrk="1" hangingPunct="1"/>
            <a:r>
              <a:rPr lang="en-US" dirty="0" err="1">
                <a:latin typeface="Arial" charset="0"/>
                <a:ea typeface="ＭＳ Ｐゴシック" charset="0"/>
                <a:cs typeface="ＭＳ Ｐゴシック" charset="0"/>
              </a:rPr>
              <a:t>Antifolates</a:t>
            </a:r>
            <a:r>
              <a:rPr lang="en-US" dirty="0">
                <a:latin typeface="Arial" charset="0"/>
                <a:ea typeface="ＭＳ Ｐゴシック" charset="0"/>
                <a:cs typeface="ＭＳ Ｐゴシック" charset="0"/>
              </a:rPr>
              <a:t>: Toxicity</a:t>
            </a:r>
          </a:p>
        </p:txBody>
      </p:sp>
      <p:graphicFrame>
        <p:nvGraphicFramePr>
          <p:cNvPr id="31779" name="Group 35"/>
          <p:cNvGraphicFramePr>
            <a:graphicFrameLocks noGrp="1"/>
          </p:cNvGraphicFramePr>
          <p:nvPr>
            <p:extLst>
              <p:ext uri="{D42A27DB-BD31-4B8C-83A1-F6EECF244321}">
                <p14:modId xmlns:p14="http://schemas.microsoft.com/office/powerpoint/2010/main" val="631050949"/>
              </p:ext>
            </p:extLst>
          </p:nvPr>
        </p:nvGraphicFramePr>
        <p:xfrm>
          <a:off x="97537" y="1044390"/>
          <a:ext cx="9004829" cy="5059680"/>
        </p:xfrm>
        <a:graphic>
          <a:graphicData uri="http://schemas.openxmlformats.org/drawingml/2006/table">
            <a:tbl>
              <a:tblPr/>
              <a:tblGrid>
                <a:gridCol w="1564486">
                  <a:extLst>
                    <a:ext uri="{9D8B030D-6E8A-4147-A177-3AD203B41FA5}">
                      <a16:colId xmlns:a16="http://schemas.microsoft.com/office/drawing/2014/main" val="20000"/>
                    </a:ext>
                  </a:extLst>
                </a:gridCol>
                <a:gridCol w="7440343">
                  <a:extLst>
                    <a:ext uri="{9D8B030D-6E8A-4147-A177-3AD203B41FA5}">
                      <a16:colId xmlns:a16="http://schemas.microsoft.com/office/drawing/2014/main" val="20001"/>
                    </a:ext>
                  </a:extLst>
                </a:gridCol>
              </a:tblGrid>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Uncommon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Gastrointestinal</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Nausea/vomiting/diarrhea (1-5%)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Dermatologic</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Rash (1-5%)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-Erythematous, usually without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urticaria</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-May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rechallenge</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with desensitization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-Increased risk in HIV/AIDS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Electrolytes</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Hyperkalemia (1-5%)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-Reduced renal excretion of K due to TMP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RF: Higher doses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-Monitor/treat as necessary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Hematologic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Neutropenia/anemia/thrombocytopenia (1-5%)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Antifolate</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effect on dividing cells, reversible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-Risk factors: Higher doses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-Monitor, change therapy if needed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Rare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Dermatologic</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Stevens-Johnson syndrome, TEN (&lt;1%)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-Potentially life-threatening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-Do not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rPr>
                        <a:t>rechallenge</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93427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 y="0"/>
            <a:ext cx="9144000" cy="839788"/>
          </a:xfrm>
          <a:solidFill>
            <a:schemeClr val="bg1"/>
          </a:solidFill>
        </p:spPr>
        <p:txBody>
          <a:bodyPr>
            <a:normAutofit/>
          </a:bodyPr>
          <a:lstStyle/>
          <a:p>
            <a:pPr eaLnBrk="1" hangingPunct="1"/>
            <a:r>
              <a:rPr lang="en-US" sz="4000" dirty="0" err="1">
                <a:latin typeface="Arial" charset="0"/>
                <a:ea typeface="ＭＳ Ｐゴシック" charset="0"/>
                <a:cs typeface="ＭＳ Ｐゴシック" charset="0"/>
              </a:rPr>
              <a:t>Antifolates</a:t>
            </a:r>
            <a:r>
              <a:rPr lang="en-US" sz="4000" dirty="0">
                <a:latin typeface="Arial" charset="0"/>
                <a:ea typeface="ＭＳ Ｐゴシック" charset="0"/>
                <a:cs typeface="ＭＳ Ｐゴシック" charset="0"/>
              </a:rPr>
              <a:t>: Evidence &amp; Experience</a:t>
            </a:r>
          </a:p>
        </p:txBody>
      </p:sp>
      <p:sp>
        <p:nvSpPr>
          <p:cNvPr id="49155" name="Rectangle 3"/>
          <p:cNvSpPr>
            <a:spLocks noGrp="1" noChangeArrowheads="1"/>
          </p:cNvSpPr>
          <p:nvPr>
            <p:ph idx="1"/>
          </p:nvPr>
        </p:nvSpPr>
        <p:spPr>
          <a:xfrm>
            <a:off x="139171" y="1143000"/>
            <a:ext cx="8547629" cy="5486400"/>
          </a:xfrm>
        </p:spPr>
        <p:txBody>
          <a:bodyPr>
            <a:normAutofit/>
          </a:bodyPr>
          <a:lstStyle/>
          <a:p>
            <a:pPr marL="341313" indent="-341313" defTabSz="457200" eaLnBrk="1" hangingPunct="1"/>
            <a:r>
              <a:rPr lang="en-US" sz="2400" dirty="0">
                <a:latin typeface="Arial" charset="0"/>
                <a:ea typeface="ＭＳ Ｐゴシック" charset="0"/>
                <a:cs typeface="ＭＳ Ｐゴシック" charset="0"/>
              </a:rPr>
              <a:t>Empiric treatment of uncomplicated urinary tract infections</a:t>
            </a:r>
          </a:p>
          <a:p>
            <a:pPr marL="741363" lvl="1" indent="-284163" defTabSz="457200" eaLnBrk="1" hangingPunct="1"/>
            <a:r>
              <a:rPr lang="en-US" sz="2000" dirty="0">
                <a:latin typeface="Arial" charset="0"/>
                <a:ea typeface="ＭＳ Ｐゴシック" charset="0"/>
              </a:rPr>
              <a:t>TMP/SMX 1 double-strength (DS) tab PO BID</a:t>
            </a:r>
          </a:p>
          <a:p>
            <a:pPr marL="341313" indent="-284163"/>
            <a:r>
              <a:rPr lang="en-US" sz="2400" dirty="0">
                <a:latin typeface="Arial" charset="0"/>
                <a:ea typeface="ＭＳ Ｐゴシック" charset="0"/>
              </a:rPr>
              <a:t>Empiric treatment of documented/suspected skin/soft tissue infections where MRSA is a concern</a:t>
            </a:r>
          </a:p>
          <a:p>
            <a:pPr marL="741363" lvl="1" indent="-284163"/>
            <a:r>
              <a:rPr lang="en-US" sz="2000" dirty="0">
                <a:latin typeface="Arial" charset="0"/>
                <a:ea typeface="ＭＳ Ｐゴシック" charset="0"/>
              </a:rPr>
              <a:t>TMP/SMX 1-2 double-strength (DS) tabs PO BID</a:t>
            </a:r>
          </a:p>
          <a:p>
            <a:pPr marL="341313" indent="-284163"/>
            <a:r>
              <a:rPr lang="en-US" sz="2400" dirty="0">
                <a:latin typeface="Arial" charset="0"/>
                <a:ea typeface="ＭＳ Ｐゴシック" charset="0"/>
              </a:rPr>
              <a:t>Empiric treatment of uncomplicated respiratory tract infections</a:t>
            </a:r>
          </a:p>
          <a:p>
            <a:pPr marL="741363" lvl="1" indent="-284163"/>
            <a:r>
              <a:rPr lang="en-US" sz="2000" dirty="0">
                <a:latin typeface="Arial" charset="0"/>
                <a:ea typeface="ＭＳ Ｐゴシック" charset="0"/>
              </a:rPr>
              <a:t>TMP/SMX 1-2 double-strength (DS) tabs PO BID</a:t>
            </a:r>
          </a:p>
          <a:p>
            <a:pPr marL="341313" indent="-341313" defTabSz="457200" eaLnBrk="1" hangingPunct="1"/>
            <a:r>
              <a:rPr lang="en-US" sz="2400" dirty="0">
                <a:latin typeface="Arial" charset="0"/>
                <a:ea typeface="ＭＳ Ｐゴシック" charset="0"/>
                <a:cs typeface="ＭＳ Ｐゴシック" charset="0"/>
              </a:rPr>
              <a:t>Treatment of </a:t>
            </a:r>
            <a:r>
              <a:rPr lang="en-US" sz="2400" i="1" dirty="0">
                <a:latin typeface="Arial" charset="0"/>
                <a:ea typeface="ＭＳ Ｐゴシック" charset="0"/>
                <a:cs typeface="ＭＳ Ｐゴシック" charset="0"/>
              </a:rPr>
              <a:t>Pneumocystis</a:t>
            </a:r>
            <a:r>
              <a:rPr lang="en-US" sz="2400" dirty="0">
                <a:latin typeface="Arial" charset="0"/>
                <a:ea typeface="ＭＳ Ｐゴシック" charset="0"/>
                <a:cs typeface="ＭＳ Ｐゴシック" charset="0"/>
              </a:rPr>
              <a:t> pneumonia</a:t>
            </a:r>
          </a:p>
          <a:p>
            <a:pPr marL="741363" lvl="1" indent="-284163" defTabSz="457200" eaLnBrk="1" hangingPunct="1"/>
            <a:r>
              <a:rPr lang="en-US" sz="2000" dirty="0">
                <a:latin typeface="Arial" charset="0"/>
                <a:ea typeface="ＭＳ Ｐゴシック" charset="0"/>
              </a:rPr>
              <a:t>TMP/SMX 15-20mg/kg/day IV/PO (</a:t>
            </a:r>
            <a:r>
              <a:rPr lang="en-US" sz="2000" dirty="0" err="1">
                <a:latin typeface="Arial" charset="0"/>
                <a:ea typeface="ＭＳ Ｐゴシック" charset="0"/>
              </a:rPr>
              <a:t>trimethoprim</a:t>
            </a:r>
            <a:r>
              <a:rPr lang="en-US" sz="2000" dirty="0">
                <a:latin typeface="Arial" charset="0"/>
                <a:ea typeface="ＭＳ Ｐゴシック" charset="0"/>
              </a:rPr>
              <a:t> component)</a:t>
            </a:r>
          </a:p>
          <a:p>
            <a:pPr marL="341313" indent="-341313"/>
            <a:r>
              <a:rPr lang="en-US" sz="2400" dirty="0">
                <a:latin typeface="Arial" charset="0"/>
                <a:ea typeface="ＭＳ Ｐゴシック" charset="0"/>
                <a:cs typeface="ＭＳ Ｐゴシック" charset="0"/>
              </a:rPr>
              <a:t>Treatment of serious infections due to susceptible Gram-negative organisms</a:t>
            </a:r>
          </a:p>
          <a:p>
            <a:pPr marL="741363" lvl="1" indent="-284163"/>
            <a:r>
              <a:rPr lang="en-US" sz="2000" dirty="0">
                <a:latin typeface="Arial" charset="0"/>
                <a:ea typeface="ＭＳ Ｐゴシック" charset="0"/>
              </a:rPr>
              <a:t>TMP/SMX 10-15mg/kg/day IV/PO</a:t>
            </a:r>
          </a:p>
          <a:p>
            <a:pPr marL="741363" lvl="1" indent="-284163" defTabSz="457200" eaLnBrk="1" hangingPunct="1"/>
            <a:endParaRPr lang="en-US" sz="2000" dirty="0">
              <a:latin typeface="Arial" charset="0"/>
              <a:ea typeface="ＭＳ Ｐゴシック" charset="0"/>
            </a:endParaRPr>
          </a:p>
        </p:txBody>
      </p:sp>
    </p:spTree>
    <p:extLst>
      <p:ext uri="{BB962C8B-B14F-4D97-AF65-F5344CB8AC3E}">
        <p14:creationId xmlns:p14="http://schemas.microsoft.com/office/powerpoint/2010/main" val="27828766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 y="0"/>
            <a:ext cx="9144000" cy="839788"/>
          </a:xfrm>
          <a:solidFill>
            <a:schemeClr val="bg1"/>
          </a:solidFill>
        </p:spPr>
        <p:txBody>
          <a:bodyPr/>
          <a:lstStyle/>
          <a:p>
            <a:pPr eaLnBrk="1" hangingPunct="1">
              <a:lnSpc>
                <a:spcPct val="80000"/>
              </a:lnSpc>
            </a:pPr>
            <a:r>
              <a:rPr lang="en-US" sz="3600" dirty="0" err="1">
                <a:latin typeface="Arial" charset="0"/>
                <a:ea typeface="ＭＳ Ｐゴシック" charset="0"/>
                <a:cs typeface="ＭＳ Ｐゴシック" charset="0"/>
              </a:rPr>
              <a:t>Fluoroquinolones</a:t>
            </a:r>
            <a:r>
              <a:rPr lang="en-US" sz="3600" dirty="0">
                <a:latin typeface="Arial" charset="0"/>
                <a:ea typeface="ＭＳ Ｐゴシック" charset="0"/>
                <a:cs typeface="ＭＳ Ｐゴシック" charset="0"/>
              </a:rPr>
              <a:t>: Basics/Spectrum</a:t>
            </a:r>
          </a:p>
        </p:txBody>
      </p:sp>
      <p:sp>
        <p:nvSpPr>
          <p:cNvPr id="38915" name="Rectangle 3"/>
          <p:cNvSpPr>
            <a:spLocks noGrp="1" noChangeArrowheads="1"/>
          </p:cNvSpPr>
          <p:nvPr>
            <p:ph idx="1"/>
          </p:nvPr>
        </p:nvSpPr>
        <p:spPr>
          <a:xfrm>
            <a:off x="0" y="838199"/>
            <a:ext cx="9144000" cy="5866243"/>
          </a:xfrm>
        </p:spPr>
        <p:txBody>
          <a:bodyPr>
            <a:normAutofit/>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Ciprofloxacin, levofloxacin, </a:t>
            </a:r>
            <a:r>
              <a:rPr lang="en-US" sz="2800" dirty="0" err="1">
                <a:latin typeface="Arial" charset="0"/>
                <a:ea typeface="ＭＳ Ｐゴシック" charset="0"/>
                <a:cs typeface="ＭＳ Ｐゴシック" charset="0"/>
              </a:rPr>
              <a:t>moxifloxacin</a:t>
            </a:r>
            <a:r>
              <a:rPr lang="en-US" sz="2800" dirty="0">
                <a:latin typeface="Arial" charset="0"/>
                <a:ea typeface="ＭＳ Ｐゴシック" charset="0"/>
                <a:cs typeface="ＭＳ Ｐゴシック" charset="0"/>
              </a:rPr>
              <a:t> (IV, PO)</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a:t>
            </a: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marL="342900" lvl="1" indent="-342900">
              <a:lnSpc>
                <a:spcPct val="90000"/>
              </a:lnSpc>
              <a:buFont typeface="Arial"/>
              <a:buChar char="•"/>
            </a:pPr>
            <a:r>
              <a:rPr lang="en-US" sz="2600" u="sng" dirty="0">
                <a:latin typeface="Arial" charset="0"/>
                <a:ea typeface="ＭＳ Ｐゴシック" charset="0"/>
                <a:cs typeface="ＭＳ Ｐゴシック" charset="0"/>
              </a:rPr>
              <a:t>Also active against</a:t>
            </a:r>
            <a:r>
              <a:rPr lang="en-US" sz="2600" dirty="0">
                <a:latin typeface="Arial" charset="0"/>
                <a:ea typeface="ＭＳ Ｐゴシック" charset="0"/>
                <a:cs typeface="ＭＳ Ｐゴシック" charset="0"/>
              </a:rPr>
              <a:t>: atypical respiratory pathogens, </a:t>
            </a:r>
            <a:r>
              <a:rPr lang="en-US" sz="2600" i="1" dirty="0">
                <a:latin typeface="Arial" charset="0"/>
                <a:ea typeface="ＭＳ Ｐゴシック" charset="0"/>
                <a:cs typeface="ＭＳ Ｐゴシック" charset="0"/>
              </a:rPr>
              <a:t>Moraxella </a:t>
            </a:r>
            <a:r>
              <a:rPr lang="en-US" sz="2600" i="1" dirty="0" err="1">
                <a:latin typeface="Arial" charset="0"/>
                <a:ea typeface="ＭＳ Ｐゴシック" charset="0"/>
                <a:cs typeface="ＭＳ Ｐゴシック" charset="0"/>
              </a:rPr>
              <a:t>catarrhalis</a:t>
            </a:r>
            <a:r>
              <a:rPr lang="en-US" sz="2600" i="1" dirty="0">
                <a:latin typeface="Arial" charset="0"/>
                <a:ea typeface="ＭＳ Ｐゴシック" charset="0"/>
                <a:cs typeface="ＭＳ Ｐゴシック" charset="0"/>
              </a:rPr>
              <a:t>, Chlamydia trachomatis, Mycobacterium tuberculosis, </a:t>
            </a:r>
            <a:r>
              <a:rPr lang="en-US" sz="2600" dirty="0" err="1">
                <a:latin typeface="Arial" charset="0"/>
                <a:ea typeface="ＭＳ Ｐゴシック" charset="0"/>
                <a:cs typeface="ＭＳ Ｐゴシック" charset="0"/>
              </a:rPr>
              <a:t>nontuberculous</a:t>
            </a:r>
            <a:r>
              <a:rPr lang="en-US" sz="2600" dirty="0">
                <a:latin typeface="Arial" charset="0"/>
                <a:ea typeface="ＭＳ Ｐゴシック" charset="0"/>
                <a:cs typeface="ＭＳ Ｐゴシック" charset="0"/>
              </a:rPr>
              <a:t> </a:t>
            </a:r>
            <a:r>
              <a:rPr lang="en-US" sz="2600" dirty="0" err="1">
                <a:latin typeface="Arial" charset="0"/>
                <a:ea typeface="ＭＳ Ｐゴシック" charset="0"/>
                <a:cs typeface="ＭＳ Ｐゴシック" charset="0"/>
              </a:rPr>
              <a:t>mycobacteria</a:t>
            </a:r>
            <a:endParaRPr lang="en-US" sz="2600" i="1" dirty="0">
              <a:latin typeface="Arial" charset="0"/>
              <a:ea typeface="ＭＳ Ｐゴシック" charset="0"/>
              <a:cs typeface="ＭＳ Ｐゴシック" charset="0"/>
            </a:endParaRPr>
          </a:p>
          <a:p>
            <a:pPr eaLnBrk="1" hangingPunct="1">
              <a:lnSpc>
                <a:spcPct val="90000"/>
              </a:lnSpc>
            </a:pPr>
            <a:endParaRPr lang="en-US" sz="2400" i="1" dirty="0">
              <a:latin typeface="Arial" charset="0"/>
              <a:ea typeface="ＭＳ Ｐゴシック" charset="0"/>
              <a:cs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342269584"/>
              </p:ext>
            </p:extLst>
          </p:nvPr>
        </p:nvGraphicFramePr>
        <p:xfrm>
          <a:off x="0" y="2177781"/>
          <a:ext cx="9144002" cy="3171166"/>
        </p:xfrm>
        <a:graphic>
          <a:graphicData uri="http://schemas.openxmlformats.org/drawingml/2006/table">
            <a:tbl>
              <a:tblPr/>
              <a:tblGrid>
                <a:gridCol w="2707666">
                  <a:extLst>
                    <a:ext uri="{9D8B030D-6E8A-4147-A177-3AD203B41FA5}">
                      <a16:colId xmlns:a16="http://schemas.microsoft.com/office/drawing/2014/main" val="20000"/>
                    </a:ext>
                  </a:extLst>
                </a:gridCol>
                <a:gridCol w="673177">
                  <a:extLst>
                    <a:ext uri="{9D8B030D-6E8A-4147-A177-3AD203B41FA5}">
                      <a16:colId xmlns:a16="http://schemas.microsoft.com/office/drawing/2014/main" val="20001"/>
                    </a:ext>
                  </a:extLst>
                </a:gridCol>
                <a:gridCol w="592636">
                  <a:extLst>
                    <a:ext uri="{9D8B030D-6E8A-4147-A177-3AD203B41FA5}">
                      <a16:colId xmlns:a16="http://schemas.microsoft.com/office/drawing/2014/main" val="20002"/>
                    </a:ext>
                  </a:extLst>
                </a:gridCol>
                <a:gridCol w="668779">
                  <a:extLst>
                    <a:ext uri="{9D8B030D-6E8A-4147-A177-3AD203B41FA5}">
                      <a16:colId xmlns:a16="http://schemas.microsoft.com/office/drawing/2014/main" val="20003"/>
                    </a:ext>
                  </a:extLst>
                </a:gridCol>
                <a:gridCol w="2436883">
                  <a:extLst>
                    <a:ext uri="{9D8B030D-6E8A-4147-A177-3AD203B41FA5}">
                      <a16:colId xmlns:a16="http://schemas.microsoft.com/office/drawing/2014/main" val="20004"/>
                    </a:ext>
                  </a:extLst>
                </a:gridCol>
                <a:gridCol w="688287">
                  <a:extLst>
                    <a:ext uri="{9D8B030D-6E8A-4147-A177-3AD203B41FA5}">
                      <a16:colId xmlns:a16="http://schemas.microsoft.com/office/drawing/2014/main" val="20005"/>
                    </a:ext>
                  </a:extLst>
                </a:gridCol>
                <a:gridCol w="688287">
                  <a:extLst>
                    <a:ext uri="{9D8B030D-6E8A-4147-A177-3AD203B41FA5}">
                      <a16:colId xmlns:a16="http://schemas.microsoft.com/office/drawing/2014/main" val="20006"/>
                    </a:ext>
                  </a:extLst>
                </a:gridCol>
                <a:gridCol w="688287">
                  <a:extLst>
                    <a:ext uri="{9D8B030D-6E8A-4147-A177-3AD203B41FA5}">
                      <a16:colId xmlns:a16="http://schemas.microsoft.com/office/drawing/2014/main" val="20007"/>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CIP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LVX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MOX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CIP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LVX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MOX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CIP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LVX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MOX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5618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57200" y="51795"/>
            <a:ext cx="8229600" cy="1143000"/>
          </a:xfrm>
          <a:solidFill>
            <a:schemeClr val="bg1"/>
          </a:solidFill>
        </p:spPr>
        <p:txBody>
          <a:bodyPr/>
          <a:lstStyle/>
          <a:p>
            <a:pPr eaLnBrk="1" hangingPunct="1"/>
            <a:r>
              <a:rPr lang="en-US" dirty="0">
                <a:latin typeface="Arial" charset="0"/>
                <a:ea typeface="ＭＳ Ｐゴシック" charset="0"/>
                <a:cs typeface="ＭＳ Ｐゴシック" charset="0"/>
              </a:rPr>
              <a:t>Beta-Lactams: Toxicity</a:t>
            </a:r>
          </a:p>
        </p:txBody>
      </p:sp>
      <p:graphicFrame>
        <p:nvGraphicFramePr>
          <p:cNvPr id="31779" name="Group 35"/>
          <p:cNvGraphicFramePr>
            <a:graphicFrameLocks noGrp="1"/>
          </p:cNvGraphicFramePr>
          <p:nvPr>
            <p:extLst>
              <p:ext uri="{D42A27DB-BD31-4B8C-83A1-F6EECF244321}">
                <p14:modId xmlns:p14="http://schemas.microsoft.com/office/powerpoint/2010/main" val="2684449682"/>
              </p:ext>
            </p:extLst>
          </p:nvPr>
        </p:nvGraphicFramePr>
        <p:xfrm>
          <a:off x="1" y="1148649"/>
          <a:ext cx="9144000" cy="5779008"/>
        </p:xfrm>
        <a:graphic>
          <a:graphicData uri="http://schemas.openxmlformats.org/drawingml/2006/table">
            <a:tbl>
              <a:tblPr/>
              <a:tblGrid>
                <a:gridCol w="1904999">
                  <a:extLst>
                    <a:ext uri="{9D8B030D-6E8A-4147-A177-3AD203B41FA5}">
                      <a16:colId xmlns:a16="http://schemas.microsoft.com/office/drawing/2014/main" val="20000"/>
                    </a:ext>
                  </a:extLst>
                </a:gridCol>
                <a:gridCol w="7239001">
                  <a:extLst>
                    <a:ext uri="{9D8B030D-6E8A-4147-A177-3AD203B41FA5}">
                      <a16:colId xmlns:a16="http://schemas.microsoft.com/office/drawing/2014/main" val="20001"/>
                    </a:ext>
                  </a:extLst>
                </a:gridCol>
              </a:tblGrid>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Frequency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Typical beta-lactam characteristics (important exceptions will be noted)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0"/>
                  </a:ext>
                </a:extLst>
              </a:tr>
              <a:tr h="2203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Common</a:t>
                      </a:r>
                    </a:p>
                  </a:txBody>
                  <a:tcPr marL="91437" marR="914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Gastrointestinal</a:t>
                      </a: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 (5-10%): Nausea/vomiting/diarrhea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      -More frequent with PO, higher doses</a:t>
                      </a:r>
                    </a:p>
                  </a:txBody>
                  <a:tcPr marL="91437" marR="914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87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Uncommon</a:t>
                      </a:r>
                    </a:p>
                  </a:txBody>
                  <a:tcPr marL="91437" marR="914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Hypersensitivity</a:t>
                      </a:r>
                      <a:r>
                        <a:rPr kumimoji="0" lang="en-US" sz="24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Non-</a:t>
                      </a:r>
                      <a:r>
                        <a:rPr kumimoji="0" lang="en-US" sz="2400" b="1" i="0" u="none" strike="noStrike" cap="none" normalizeH="0" baseline="0" dirty="0" err="1">
                          <a:ln>
                            <a:noFill/>
                          </a:ln>
                          <a:solidFill>
                            <a:schemeClr val="tx1"/>
                          </a:solidFill>
                          <a:effectLst/>
                          <a:latin typeface="Arial" pitchFamily="-109" charset="0"/>
                          <a:ea typeface="ＭＳ Ｐゴシック" pitchFamily="-109" charset="-128"/>
                          <a:cs typeface="ＭＳ Ｐゴシック" pitchFamily="-109" charset="-128"/>
                        </a:rPr>
                        <a:t>IgE</a:t>
                      </a:r>
                      <a:r>
                        <a:rPr kumimoji="0" lang="en-US" sz="24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-mediated rashes </a:t>
                      </a:r>
                      <a:r>
                        <a:rPr kumimoji="0" lang="en-US" sz="24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(1-5%)</a:t>
                      </a:r>
                    </a:p>
                  </a:txBody>
                  <a:tcPr marL="91437" marR="914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034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Rare</a:t>
                      </a:r>
                    </a:p>
                  </a:txBody>
                  <a:tcPr marL="91437" marR="914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Hypersensitivity</a:t>
                      </a:r>
                      <a:r>
                        <a:rPr kumimoji="0" lang="en-US" sz="24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anaphylaxis, urticarial rashes </a:t>
                      </a:r>
                      <a:r>
                        <a:rPr kumimoji="0" lang="en-US" sz="24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(≤0.05%)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      -Penicillins &gt; </a:t>
                      </a:r>
                      <a:r>
                        <a:rPr kumimoji="0" lang="en-US" sz="2400" b="1" i="0" u="none" strike="noStrike" cap="none" normalizeH="0" baseline="0" dirty="0" err="1">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cephalosporins</a:t>
                      </a:r>
                      <a:endParaRPr kumimoji="0" lang="en-US" sz="24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Hematologic</a:t>
                      </a: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 </a:t>
                      </a:r>
                      <a:r>
                        <a:rPr kumimoji="0" lang="en-US" sz="2400" b="0" i="0" u="none" strike="noStrike" cap="none" normalizeH="0" baseline="0" dirty="0" err="1">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Neutropenia</a:t>
                      </a: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 (&lt;1%)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      -Mild-moderate, dose-related, resolves on d/c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Renal</a:t>
                      </a: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 Interstitial nephritis (&lt;1%)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       -Immunologic mechanism, resolves on drug </a:t>
                      </a:r>
                      <a:r>
                        <a:rPr kumimoji="0" lang="en-US" sz="2400" b="0" i="0" u="none" strike="noStrike" cap="none" normalizeH="0" baseline="0" dirty="0" err="1">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d/c</a:t>
                      </a:r>
                      <a:endPar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err="1">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Neuro</a:t>
                      </a: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 Encephalopathy, seizures (&lt;1%)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rPr>
                        <a:t>       -Associated with massive doses, renal failure</a:t>
                      </a:r>
                      <a:endParaRPr kumimoji="0" lang="en-US" sz="24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sym typeface="Symbol" pitchFamily="-109" charset="2"/>
                      </a:endParaRPr>
                    </a:p>
                  </a:txBody>
                  <a:tcPr marL="91437" marR="914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92789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89654"/>
            <a:ext cx="9144000" cy="839788"/>
          </a:xfrm>
          <a:solidFill>
            <a:schemeClr val="bg1"/>
          </a:solidFill>
        </p:spPr>
        <p:txBody>
          <a:bodyPr/>
          <a:lstStyle/>
          <a:p>
            <a:pPr eaLnBrk="1" hangingPunct="1"/>
            <a:r>
              <a:rPr lang="en-US" dirty="0" err="1">
                <a:latin typeface="Arial" charset="0"/>
                <a:ea typeface="ＭＳ Ｐゴシック" charset="0"/>
                <a:cs typeface="ＭＳ Ｐゴシック" charset="0"/>
              </a:rPr>
              <a:t>Fluoroquinolones</a:t>
            </a:r>
            <a:r>
              <a:rPr lang="en-US" dirty="0">
                <a:latin typeface="Arial" charset="0"/>
                <a:ea typeface="ＭＳ Ｐゴシック" charset="0"/>
                <a:cs typeface="ＭＳ Ｐゴシック" charset="0"/>
              </a:rPr>
              <a:t>: ADME</a:t>
            </a:r>
          </a:p>
        </p:txBody>
      </p:sp>
      <p:graphicFrame>
        <p:nvGraphicFramePr>
          <p:cNvPr id="27716" name="Group 68"/>
          <p:cNvGraphicFramePr>
            <a:graphicFrameLocks noGrp="1"/>
          </p:cNvGraphicFramePr>
          <p:nvPr>
            <p:extLst>
              <p:ext uri="{D42A27DB-BD31-4B8C-83A1-F6EECF244321}">
                <p14:modId xmlns:p14="http://schemas.microsoft.com/office/powerpoint/2010/main" val="3657859959"/>
              </p:ext>
            </p:extLst>
          </p:nvPr>
        </p:nvGraphicFramePr>
        <p:xfrm>
          <a:off x="191361" y="1371600"/>
          <a:ext cx="8724039" cy="3673474"/>
        </p:xfrm>
        <a:graphic>
          <a:graphicData uri="http://schemas.openxmlformats.org/drawingml/2006/table">
            <a:tbl>
              <a:tblPr/>
              <a:tblGrid>
                <a:gridCol w="2690591">
                  <a:extLst>
                    <a:ext uri="{9D8B030D-6E8A-4147-A177-3AD203B41FA5}">
                      <a16:colId xmlns:a16="http://schemas.microsoft.com/office/drawing/2014/main" val="20000"/>
                    </a:ext>
                  </a:extLst>
                </a:gridCol>
                <a:gridCol w="6033448">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PO highly absorbed (80-100%)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Wide tissue distribution; modest CSF penetration</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Metabolism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Minimal hepatic metabolism (</a:t>
                      </a:r>
                      <a:r>
                        <a:rPr kumimoji="0" lang="en-US" sz="2400" b="0" i="0" u="none" strike="noStrike" cap="none" normalizeH="0" baseline="0" dirty="0" err="1">
                          <a:ln>
                            <a:noFill/>
                          </a:ln>
                          <a:solidFill>
                            <a:schemeClr val="tx1"/>
                          </a:solidFill>
                          <a:effectLst/>
                          <a:latin typeface="Arial" charset="0"/>
                          <a:ea typeface="ＭＳ Ｐゴシック" charset="0"/>
                          <a:cs typeface="ＭＳ Ｐゴシック" charset="0"/>
                        </a:rPr>
                        <a:t>cipro</a:t>
                      </a: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400" b="0" i="0" u="none" strike="noStrike" cap="none" normalizeH="0" baseline="0" dirty="0" err="1">
                          <a:ln>
                            <a:noFill/>
                          </a:ln>
                          <a:solidFill>
                            <a:schemeClr val="tx1"/>
                          </a:solidFill>
                          <a:effectLst/>
                          <a:latin typeface="Arial" charset="0"/>
                          <a:ea typeface="ＭＳ Ｐゴシック" charset="0"/>
                          <a:cs typeface="ＭＳ Ｐゴシック" charset="0"/>
                        </a:rPr>
                        <a:t>levo</a:t>
                      </a: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conjugation &amp; oxidation (</a:t>
                      </a:r>
                      <a:r>
                        <a:rPr kumimoji="0" lang="en-US" sz="2400" b="0" i="0" u="none" strike="noStrike" cap="none" normalizeH="0" baseline="0" dirty="0" err="1">
                          <a:ln>
                            <a:noFill/>
                          </a:ln>
                          <a:solidFill>
                            <a:schemeClr val="tx1"/>
                          </a:solidFill>
                          <a:effectLst/>
                          <a:latin typeface="Arial" charset="0"/>
                          <a:ea typeface="ＭＳ Ｐゴシック" charset="0"/>
                          <a:cs typeface="ＭＳ Ｐゴシック" charset="0"/>
                        </a:rPr>
                        <a:t>moxi</a:t>
                      </a: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hepatic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Excretion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High renal excretion (</a:t>
                      </a:r>
                      <a:r>
                        <a:rPr kumimoji="0" lang="en-US" sz="2400" b="1" i="0" u="none" strike="noStrike" cap="none" normalizeH="0" baseline="0" dirty="0" err="1">
                          <a:ln>
                            <a:noFill/>
                          </a:ln>
                          <a:solidFill>
                            <a:schemeClr val="tx1"/>
                          </a:solidFill>
                          <a:effectLst/>
                          <a:latin typeface="Arial" charset="0"/>
                          <a:ea typeface="ＭＳ Ｐゴシック" charset="0"/>
                          <a:cs typeface="ＭＳ Ｐゴシック" charset="0"/>
                        </a:rPr>
                        <a:t>cipro</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400" b="1" i="0" u="none" strike="noStrike" cap="none" normalizeH="0" baseline="0" dirty="0" err="1">
                          <a:ln>
                            <a:noFill/>
                          </a:ln>
                          <a:solidFill>
                            <a:schemeClr val="tx1"/>
                          </a:solidFill>
                          <a:effectLst/>
                          <a:latin typeface="Arial" charset="0"/>
                          <a:ea typeface="ＭＳ Ｐゴシック" charset="0"/>
                          <a:cs typeface="ＭＳ Ｐゴシック" charset="0"/>
                        </a:rPr>
                        <a:t>levo</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renal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 Yes (</a:t>
                      </a:r>
                      <a:r>
                        <a:rPr kumimoji="0" lang="en-US" sz="2400" b="1" i="0" u="none" strike="noStrike" cap="none" normalizeH="0" baseline="0" dirty="0" err="1">
                          <a:ln>
                            <a:noFill/>
                          </a:ln>
                          <a:solidFill>
                            <a:schemeClr val="tx1"/>
                          </a:solidFill>
                          <a:effectLst/>
                          <a:latin typeface="Arial" charset="0"/>
                          <a:ea typeface="ＭＳ Ｐゴシック" charset="0"/>
                          <a:cs typeface="ＭＳ Ｐゴシック" charset="0"/>
                        </a:rPr>
                        <a:t>cipro</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400" b="1" i="0" u="none" strike="noStrike" cap="none" normalizeH="0" baseline="0" dirty="0" err="1">
                          <a:ln>
                            <a:noFill/>
                          </a:ln>
                          <a:solidFill>
                            <a:schemeClr val="tx1"/>
                          </a:solidFill>
                          <a:effectLst/>
                          <a:latin typeface="Arial" charset="0"/>
                          <a:ea typeface="ＭＳ Ｐゴシック" charset="0"/>
                          <a:cs typeface="ＭＳ Ｐゴシック" charset="0"/>
                        </a:rPr>
                        <a:t>levo</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 No (</a:t>
                      </a:r>
                      <a:r>
                        <a:rPr kumimoji="0" lang="en-US" sz="2400" b="1" i="0" u="none" strike="noStrike" cap="none" normalizeH="0" baseline="0" dirty="0" err="1">
                          <a:ln>
                            <a:noFill/>
                          </a:ln>
                          <a:solidFill>
                            <a:schemeClr val="tx1"/>
                          </a:solidFill>
                          <a:effectLst/>
                          <a:latin typeface="Arial" charset="0"/>
                          <a:ea typeface="ＭＳ Ｐゴシック" charset="0"/>
                          <a:cs typeface="ＭＳ Ｐゴシック" charset="0"/>
                        </a:rPr>
                        <a:t>moxi</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TextBox 4"/>
          <p:cNvSpPr txBox="1">
            <a:spLocks noChangeArrowheads="1"/>
          </p:cNvSpPr>
          <p:nvPr/>
        </p:nvSpPr>
        <p:spPr bwMode="auto">
          <a:xfrm>
            <a:off x="487100" y="5062978"/>
            <a:ext cx="82759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u="sng" dirty="0"/>
              <a:t>Drug Interactions</a:t>
            </a:r>
          </a:p>
          <a:p>
            <a:r>
              <a:rPr lang="en-US" dirty="0"/>
              <a:t>-</a:t>
            </a:r>
            <a:r>
              <a:rPr lang="en-US" b="1" dirty="0"/>
              <a:t>Oral divalent/trivalent </a:t>
            </a:r>
            <a:r>
              <a:rPr lang="en-US" b="1" dirty="0" err="1"/>
              <a:t>cations</a:t>
            </a:r>
            <a:r>
              <a:rPr lang="en-US" b="1" dirty="0"/>
              <a:t> (Ca, Mg, Fe, Al): reduced concentration of orally administered </a:t>
            </a:r>
            <a:r>
              <a:rPr lang="en-US" b="1" dirty="0" err="1"/>
              <a:t>fluoroquinolones</a:t>
            </a:r>
            <a:r>
              <a:rPr lang="en-US" b="1" dirty="0"/>
              <a:t> via chelation</a:t>
            </a:r>
          </a:p>
        </p:txBody>
      </p:sp>
    </p:spTree>
    <p:extLst>
      <p:ext uri="{BB962C8B-B14F-4D97-AF65-F5344CB8AC3E}">
        <p14:creationId xmlns:p14="http://schemas.microsoft.com/office/powerpoint/2010/main" val="37505885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2" y="274638"/>
            <a:ext cx="8843524" cy="1143000"/>
          </a:xfrm>
        </p:spPr>
        <p:txBody>
          <a:bodyPr>
            <a:normAutofit fontScale="90000"/>
          </a:bodyPr>
          <a:lstStyle/>
          <a:p>
            <a:r>
              <a:rPr lang="en-US" dirty="0" err="1">
                <a:latin typeface="Arial"/>
                <a:cs typeface="Arial"/>
              </a:rPr>
              <a:t>Fluoroquinolones</a:t>
            </a:r>
            <a:r>
              <a:rPr lang="en-US" dirty="0">
                <a:latin typeface="Arial"/>
                <a:cs typeface="Arial"/>
              </a:rPr>
              <a:t>/</a:t>
            </a:r>
            <a:r>
              <a:rPr lang="en-US" dirty="0" err="1">
                <a:latin typeface="Arial"/>
                <a:cs typeface="Arial"/>
              </a:rPr>
              <a:t>Tetracyclines</a:t>
            </a:r>
            <a:r>
              <a:rPr lang="en-US" dirty="0">
                <a:latin typeface="Arial"/>
                <a:cs typeface="Arial"/>
              </a:rPr>
              <a:t> – </a:t>
            </a:r>
            <a:r>
              <a:rPr lang="en-US" dirty="0" err="1">
                <a:latin typeface="Arial"/>
                <a:cs typeface="Arial"/>
              </a:rPr>
              <a:t>Cations</a:t>
            </a:r>
            <a:r>
              <a:rPr lang="en-US" dirty="0">
                <a:latin typeface="Arial"/>
                <a:cs typeface="Arial"/>
              </a:rPr>
              <a:t>: Risks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0289250"/>
              </p:ext>
            </p:extLst>
          </p:nvPr>
        </p:nvGraphicFramePr>
        <p:xfrm>
          <a:off x="457200" y="1661990"/>
          <a:ext cx="8229599" cy="2838111"/>
        </p:xfrm>
        <a:graphic>
          <a:graphicData uri="http://schemas.openxmlformats.org/drawingml/2006/table">
            <a:tbl>
              <a:tblPr firstRow="1" bandRow="1">
                <a:tableStyleId>{2D5ABB26-0587-4C30-8999-92F81FD0307C}</a:tableStyleId>
              </a:tblPr>
              <a:tblGrid>
                <a:gridCol w="1918685">
                  <a:extLst>
                    <a:ext uri="{9D8B030D-6E8A-4147-A177-3AD203B41FA5}">
                      <a16:colId xmlns:a16="http://schemas.microsoft.com/office/drawing/2014/main" val="20000"/>
                    </a:ext>
                  </a:extLst>
                </a:gridCol>
                <a:gridCol w="1271826">
                  <a:extLst>
                    <a:ext uri="{9D8B030D-6E8A-4147-A177-3AD203B41FA5}">
                      <a16:colId xmlns:a16="http://schemas.microsoft.com/office/drawing/2014/main" val="20001"/>
                    </a:ext>
                  </a:extLst>
                </a:gridCol>
                <a:gridCol w="1717961">
                  <a:extLst>
                    <a:ext uri="{9D8B030D-6E8A-4147-A177-3AD203B41FA5}">
                      <a16:colId xmlns:a16="http://schemas.microsoft.com/office/drawing/2014/main" val="20002"/>
                    </a:ext>
                  </a:extLst>
                </a:gridCol>
                <a:gridCol w="1739815">
                  <a:extLst>
                    <a:ext uri="{9D8B030D-6E8A-4147-A177-3AD203B41FA5}">
                      <a16:colId xmlns:a16="http://schemas.microsoft.com/office/drawing/2014/main" val="20003"/>
                    </a:ext>
                  </a:extLst>
                </a:gridCol>
                <a:gridCol w="1581312">
                  <a:extLst>
                    <a:ext uri="{9D8B030D-6E8A-4147-A177-3AD203B41FA5}">
                      <a16:colId xmlns:a16="http://schemas.microsoft.com/office/drawing/2014/main" val="20004"/>
                    </a:ext>
                  </a:extLst>
                </a:gridCol>
              </a:tblGrid>
              <a:tr h="488837">
                <a:tc>
                  <a:txBody>
                    <a:bodyPr/>
                    <a:lstStyle/>
                    <a:p>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gridSpan="4">
                  <a:txBody>
                    <a:bodyPr/>
                    <a:lstStyle/>
                    <a:p>
                      <a:pPr algn="ctr"/>
                      <a:r>
                        <a:rPr lang="en-US" sz="2400" b="1" dirty="0"/>
                        <a:t>% decrease in total drug exposure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hMerge="1">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88837">
                <a:tc>
                  <a:txBody>
                    <a:bodyPr/>
                    <a:lstStyle/>
                    <a:p>
                      <a:r>
                        <a:rPr lang="en-US" sz="2400" b="1" dirty="0"/>
                        <a:t>Drug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ctr"/>
                      <a:r>
                        <a:rPr lang="en-US" sz="2400" b="1" dirty="0" err="1"/>
                        <a:t>Ca</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ctr"/>
                      <a:r>
                        <a:rPr lang="en-US" sz="2400" b="1" dirty="0"/>
                        <a:t>Fe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ctr"/>
                      <a:r>
                        <a:rPr lang="en-US" sz="2400" b="1" dirty="0"/>
                        <a:t>Mg/Al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pPr algn="ctr"/>
                      <a:r>
                        <a:rPr lang="en-US" sz="2400" b="1" dirty="0"/>
                        <a:t>Zn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extLst>
                  <a:ext uri="{0D108BD9-81ED-4DB2-BD59-A6C34878D82A}">
                    <a16:rowId xmlns:a16="http://schemas.microsoft.com/office/drawing/2014/main" val="10001"/>
                  </a:ext>
                </a:extLst>
              </a:tr>
              <a:tr h="276160">
                <a:tc>
                  <a:txBody>
                    <a:bodyPr/>
                    <a:lstStyle/>
                    <a:p>
                      <a:r>
                        <a:rPr lang="en-US" sz="2400" dirty="0"/>
                        <a:t>Ciprofloxacin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20-40%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25-60%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80%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20-50%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55615">
                <a:tc>
                  <a:txBody>
                    <a:bodyPr/>
                    <a:lstStyle/>
                    <a:p>
                      <a:r>
                        <a:rPr lang="en-US" sz="2400" dirty="0"/>
                        <a:t>Levofloxacin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20%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20%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81404">
                <a:tc>
                  <a:txBody>
                    <a:bodyPr/>
                    <a:lstStyle/>
                    <a:p>
                      <a:r>
                        <a:rPr lang="en-US" sz="2400" dirty="0" err="1"/>
                        <a:t>Moxifloxacin</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60%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488837">
                <a:tc>
                  <a:txBody>
                    <a:bodyPr/>
                    <a:lstStyle/>
                    <a:p>
                      <a:r>
                        <a:rPr lang="en-US" sz="2400" dirty="0"/>
                        <a:t>Doxycycline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~50%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50-90%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90%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5"/>
          <p:cNvSpPr txBox="1"/>
          <p:nvPr/>
        </p:nvSpPr>
        <p:spPr>
          <a:xfrm>
            <a:off x="1494563" y="4517990"/>
            <a:ext cx="6094787" cy="1938992"/>
          </a:xfrm>
          <a:prstGeom prst="rect">
            <a:avLst/>
          </a:prstGeom>
          <a:noFill/>
        </p:spPr>
        <p:txBody>
          <a:bodyPr wrap="none" rtlCol="0">
            <a:spAutoFit/>
          </a:bodyPr>
          <a:lstStyle/>
          <a:p>
            <a:r>
              <a:rPr lang="en-US" sz="2400" b="1" u="sng" dirty="0"/>
              <a:t>Dairy products/</a:t>
            </a:r>
            <a:r>
              <a:rPr lang="en-US" sz="2400" b="1" u="sng" dirty="0" err="1"/>
              <a:t>Ca</a:t>
            </a:r>
            <a:r>
              <a:rPr lang="en-US" sz="2400" b="1" u="sng" dirty="0"/>
              <a:t>-fortified orange juice</a:t>
            </a:r>
            <a:r>
              <a:rPr lang="en-US" sz="2400" dirty="0"/>
              <a:t>:</a:t>
            </a:r>
          </a:p>
          <a:p>
            <a:r>
              <a:rPr lang="en-US" sz="2400" dirty="0"/>
              <a:t>-ciprofloxacin: up to 50% reduction in exposure</a:t>
            </a:r>
          </a:p>
          <a:p>
            <a:r>
              <a:rPr lang="en-US" sz="2400" dirty="0"/>
              <a:t>-levofloxacin: no effect</a:t>
            </a:r>
          </a:p>
          <a:p>
            <a:r>
              <a:rPr lang="en-US" sz="2400" dirty="0"/>
              <a:t>-</a:t>
            </a:r>
            <a:r>
              <a:rPr lang="en-US" sz="2400" dirty="0" err="1"/>
              <a:t>moxifloxacin</a:t>
            </a:r>
            <a:r>
              <a:rPr lang="en-US" sz="2400" dirty="0"/>
              <a:t>: no effect</a:t>
            </a:r>
          </a:p>
          <a:p>
            <a:r>
              <a:rPr lang="en-US" sz="2400" dirty="0"/>
              <a:t>-doxycycline: 20-30% reduction in exposure</a:t>
            </a:r>
          </a:p>
        </p:txBody>
      </p:sp>
      <p:sp>
        <p:nvSpPr>
          <p:cNvPr id="7" name="TextBox 6"/>
          <p:cNvSpPr txBox="1"/>
          <p:nvPr/>
        </p:nvSpPr>
        <p:spPr>
          <a:xfrm>
            <a:off x="125202" y="6488668"/>
            <a:ext cx="5918733" cy="369332"/>
          </a:xfrm>
          <a:prstGeom prst="rect">
            <a:avLst/>
          </a:prstGeom>
          <a:noFill/>
        </p:spPr>
        <p:txBody>
          <a:bodyPr wrap="none" rtlCol="0">
            <a:spAutoFit/>
          </a:bodyPr>
          <a:lstStyle/>
          <a:p>
            <a:r>
              <a:rPr lang="en-US" dirty="0" err="1"/>
              <a:t>Piscitelli</a:t>
            </a:r>
            <a:r>
              <a:rPr lang="en-US" dirty="0"/>
              <a:t> SC (</a:t>
            </a:r>
            <a:r>
              <a:rPr lang="en-US" dirty="0" err="1"/>
              <a:t>ed</a:t>
            </a:r>
            <a:r>
              <a:rPr lang="en-US" dirty="0"/>
              <a:t>) Drug Interactions in Infectious Diseases 2011</a:t>
            </a:r>
          </a:p>
        </p:txBody>
      </p:sp>
    </p:spTree>
    <p:extLst>
      <p:ext uri="{BB962C8B-B14F-4D97-AF65-F5344CB8AC3E}">
        <p14:creationId xmlns:p14="http://schemas.microsoft.com/office/powerpoint/2010/main" val="9915111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838200"/>
          </a:xfrm>
          <a:solidFill>
            <a:schemeClr val="bg1"/>
          </a:solidFill>
        </p:spPr>
        <p:txBody>
          <a:bodyPr/>
          <a:lstStyle/>
          <a:p>
            <a:pPr eaLnBrk="1" hangingPunct="1"/>
            <a:r>
              <a:rPr lang="en-US" dirty="0" err="1">
                <a:latin typeface="Arial" charset="0"/>
                <a:ea typeface="ＭＳ Ｐゴシック" charset="0"/>
                <a:cs typeface="ＭＳ Ｐゴシック" charset="0"/>
              </a:rPr>
              <a:t>Fluoroquinolones</a:t>
            </a:r>
            <a:r>
              <a:rPr lang="en-US" dirty="0">
                <a:latin typeface="Arial" charset="0"/>
                <a:ea typeface="ＭＳ Ｐゴシック" charset="0"/>
                <a:cs typeface="ＭＳ Ｐゴシック" charset="0"/>
              </a:rPr>
              <a:t>: Toxicity</a:t>
            </a:r>
          </a:p>
        </p:txBody>
      </p:sp>
      <p:graphicFrame>
        <p:nvGraphicFramePr>
          <p:cNvPr id="31779" name="Group 35"/>
          <p:cNvGraphicFramePr>
            <a:graphicFrameLocks noGrp="1"/>
          </p:cNvGraphicFramePr>
          <p:nvPr>
            <p:extLst>
              <p:ext uri="{D42A27DB-BD31-4B8C-83A1-F6EECF244321}">
                <p14:modId xmlns:p14="http://schemas.microsoft.com/office/powerpoint/2010/main" val="3719973633"/>
              </p:ext>
            </p:extLst>
          </p:nvPr>
        </p:nvGraphicFramePr>
        <p:xfrm>
          <a:off x="76720" y="1280801"/>
          <a:ext cx="9004829" cy="5364480"/>
        </p:xfrm>
        <a:graphic>
          <a:graphicData uri="http://schemas.openxmlformats.org/drawingml/2006/table">
            <a:tbl>
              <a:tblPr/>
              <a:tblGrid>
                <a:gridCol w="1564486">
                  <a:extLst>
                    <a:ext uri="{9D8B030D-6E8A-4147-A177-3AD203B41FA5}">
                      <a16:colId xmlns:a16="http://schemas.microsoft.com/office/drawing/2014/main" val="20000"/>
                    </a:ext>
                  </a:extLst>
                </a:gridCol>
                <a:gridCol w="7440343">
                  <a:extLst>
                    <a:ext uri="{9D8B030D-6E8A-4147-A177-3AD203B41FA5}">
                      <a16:colId xmlns:a16="http://schemas.microsoft.com/office/drawing/2014/main" val="20001"/>
                    </a:ext>
                  </a:extLst>
                </a:gridCol>
              </a:tblGrid>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Uncommon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Neurologic/psychiatric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Headache/dizziness </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(1-5%),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dysphoria</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/delirium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-risk factors: older age, higher dosage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Dermatologic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Photosensitivity/toxicity (1-5%)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-burn/rash/tingling on exposed areas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-avoid sun/use sunscreen during 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Rare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Neurologic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Encephalopathy, seizures </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-risk factors: seizure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hx</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excessive dose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rPr>
                        <a:t>Musculoskeletal</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rPr>
                        <a:t>Arthralgias</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tendinitis/tendon rupture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-RF: older age, higher dosage, corticosteroid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Developmental</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structural cartilage toxicity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-observed in juvenile beagle dogs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-not substantiated in pediatric use to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-current recommendations use with caution in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peds</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preg</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Cardiac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QT prolongation (&lt;1%)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moxi</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&gt;</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levo</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&gt;&gt;</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cipro</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-induction of arrhythmias rare except in combination with other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proarrhythmics</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patient predisposition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51425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42"/>
            <a:ext cx="9144000" cy="1143000"/>
          </a:xfrm>
        </p:spPr>
        <p:txBody>
          <a:bodyPr>
            <a:normAutofit fontScale="90000"/>
          </a:bodyPr>
          <a:lstStyle/>
          <a:p>
            <a:r>
              <a:rPr lang="en-US" dirty="0">
                <a:latin typeface="Arial"/>
                <a:cs typeface="Arial"/>
              </a:rPr>
              <a:t>Risk: Toxicity</a:t>
            </a:r>
            <a:br>
              <a:rPr lang="en-US" dirty="0">
                <a:latin typeface="Arial"/>
                <a:cs typeface="Arial"/>
              </a:rPr>
            </a:br>
            <a:r>
              <a:rPr lang="en-US" dirty="0">
                <a:latin typeface="Arial"/>
                <a:cs typeface="Arial"/>
              </a:rPr>
              <a:t>Musculoskeletal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293641"/>
              </p:ext>
            </p:extLst>
          </p:nvPr>
        </p:nvGraphicFramePr>
        <p:xfrm>
          <a:off x="0" y="1364718"/>
          <a:ext cx="9144000" cy="5394960"/>
        </p:xfrm>
        <a:graphic>
          <a:graphicData uri="http://schemas.openxmlformats.org/drawingml/2006/table">
            <a:tbl>
              <a:tblPr firstRow="1" bandRow="1">
                <a:tableStyleId>{5940675A-B579-460E-94D1-54222C63F5DA}</a:tableStyleId>
              </a:tblPr>
              <a:tblGrid>
                <a:gridCol w="2659446">
                  <a:extLst>
                    <a:ext uri="{9D8B030D-6E8A-4147-A177-3AD203B41FA5}">
                      <a16:colId xmlns:a16="http://schemas.microsoft.com/office/drawing/2014/main" val="20000"/>
                    </a:ext>
                  </a:extLst>
                </a:gridCol>
                <a:gridCol w="6484554">
                  <a:extLst>
                    <a:ext uri="{9D8B030D-6E8A-4147-A177-3AD203B41FA5}">
                      <a16:colId xmlns:a16="http://schemas.microsoft.com/office/drawing/2014/main" val="20001"/>
                    </a:ext>
                  </a:extLst>
                </a:gridCol>
              </a:tblGrid>
              <a:tr h="370840">
                <a:tc>
                  <a:txBody>
                    <a:bodyPr/>
                    <a:lstStyle/>
                    <a:p>
                      <a:r>
                        <a:rPr lang="en-US" sz="2400" b="1" dirty="0"/>
                        <a:t>Characteristic</a:t>
                      </a:r>
                    </a:p>
                  </a:txBody>
                  <a:tcPr>
                    <a:solidFill>
                      <a:schemeClr val="bg1">
                        <a:lumMod val="65000"/>
                      </a:schemeClr>
                    </a:solidFill>
                  </a:tcPr>
                </a:tc>
                <a:tc>
                  <a:txBody>
                    <a:bodyPr/>
                    <a:lstStyle/>
                    <a:p>
                      <a:pPr algn="ctr"/>
                      <a:r>
                        <a:rPr lang="en-US" sz="2400" b="1" dirty="0"/>
                        <a:t>Adjusted OR for Achilles tendon rupture w/&lt;30 day exposure </a:t>
                      </a:r>
                      <a:r>
                        <a:rPr lang="en-US" sz="2400" b="1" dirty="0" err="1"/>
                        <a:t>vs</a:t>
                      </a:r>
                      <a:r>
                        <a:rPr lang="en-US" sz="2400" b="1" dirty="0"/>
                        <a:t> no FQ exposure (95% CI)</a:t>
                      </a:r>
                    </a:p>
                  </a:txBody>
                  <a:tcPr>
                    <a:solidFill>
                      <a:schemeClr val="bg1">
                        <a:lumMod val="65000"/>
                      </a:schemeClr>
                    </a:solidFill>
                  </a:tcPr>
                </a:tc>
                <a:extLst>
                  <a:ext uri="{0D108BD9-81ED-4DB2-BD59-A6C34878D82A}">
                    <a16:rowId xmlns:a16="http://schemas.microsoft.com/office/drawing/2014/main" val="10000"/>
                  </a:ext>
                </a:extLst>
              </a:tr>
              <a:tr h="370840">
                <a:tc gridSpan="2">
                  <a:txBody>
                    <a:bodyPr/>
                    <a:lstStyle/>
                    <a:p>
                      <a:r>
                        <a:rPr lang="en-US" sz="2400" b="1" dirty="0"/>
                        <a:t>Age</a:t>
                      </a:r>
                    </a:p>
                  </a:txBody>
                  <a:tcPr/>
                </a:tc>
                <a:tc hMerge="1">
                  <a:txBody>
                    <a:bodyPr/>
                    <a:lstStyle/>
                    <a:p>
                      <a:endParaRPr lang="en-US" sz="2400" dirty="0"/>
                    </a:p>
                  </a:txBody>
                  <a:tcPr/>
                </a:tc>
                <a:extLst>
                  <a:ext uri="{0D108BD9-81ED-4DB2-BD59-A6C34878D82A}">
                    <a16:rowId xmlns:a16="http://schemas.microsoft.com/office/drawing/2014/main" val="10001"/>
                  </a:ext>
                </a:extLst>
              </a:tr>
              <a:tr h="370840">
                <a:tc>
                  <a:txBody>
                    <a:bodyPr/>
                    <a:lstStyle/>
                    <a:p>
                      <a:r>
                        <a:rPr lang="en-US" sz="2400" dirty="0"/>
                        <a:t>  &lt;60 years</a:t>
                      </a:r>
                    </a:p>
                  </a:txBody>
                  <a:tcPr/>
                </a:tc>
                <a:tc>
                  <a:txBody>
                    <a:bodyPr/>
                    <a:lstStyle/>
                    <a:p>
                      <a:pPr algn="ctr"/>
                      <a:r>
                        <a:rPr lang="en-US" sz="2400" dirty="0"/>
                        <a:t>undefined (no cases)</a:t>
                      </a:r>
                    </a:p>
                  </a:txBody>
                  <a:tcPr/>
                </a:tc>
                <a:extLst>
                  <a:ext uri="{0D108BD9-81ED-4DB2-BD59-A6C34878D82A}">
                    <a16:rowId xmlns:a16="http://schemas.microsoft.com/office/drawing/2014/main" val="10002"/>
                  </a:ext>
                </a:extLst>
              </a:tr>
              <a:tr h="370840">
                <a:tc>
                  <a:txBody>
                    <a:bodyPr/>
                    <a:lstStyle/>
                    <a:p>
                      <a:r>
                        <a:rPr lang="en-US" sz="2400" dirty="0"/>
                        <a:t>  60-79</a:t>
                      </a:r>
                      <a:r>
                        <a:rPr lang="en-US" sz="2400" baseline="0" dirty="0"/>
                        <a:t> years</a:t>
                      </a:r>
                      <a:endParaRPr lang="en-US" sz="2400" dirty="0"/>
                    </a:p>
                  </a:txBody>
                  <a:tcPr/>
                </a:tc>
                <a:tc>
                  <a:txBody>
                    <a:bodyPr/>
                    <a:lstStyle/>
                    <a:p>
                      <a:pPr algn="ctr"/>
                      <a:r>
                        <a:rPr lang="en-US" sz="2400" dirty="0"/>
                        <a:t>6.4 (3.0 – 13.7)</a:t>
                      </a:r>
                    </a:p>
                  </a:txBody>
                  <a:tcPr/>
                </a:tc>
                <a:extLst>
                  <a:ext uri="{0D108BD9-81ED-4DB2-BD59-A6C34878D82A}">
                    <a16:rowId xmlns:a16="http://schemas.microsoft.com/office/drawing/2014/main" val="10003"/>
                  </a:ext>
                </a:extLst>
              </a:tr>
              <a:tr h="370840">
                <a:tc>
                  <a:txBody>
                    <a:bodyPr/>
                    <a:lstStyle/>
                    <a:p>
                      <a:r>
                        <a:rPr lang="en-US" sz="2400" dirty="0"/>
                        <a:t>  &gt;80 years</a:t>
                      </a:r>
                    </a:p>
                  </a:txBody>
                  <a:tcPr/>
                </a:tc>
                <a:tc>
                  <a:txBody>
                    <a:bodyPr/>
                    <a:lstStyle/>
                    <a:p>
                      <a:pPr algn="ctr"/>
                      <a:r>
                        <a:rPr lang="en-US" sz="2400" dirty="0"/>
                        <a:t>20.4</a:t>
                      </a:r>
                      <a:r>
                        <a:rPr lang="en-US" sz="2400" baseline="0" dirty="0"/>
                        <a:t> (4.6 – 90.1)</a:t>
                      </a:r>
                      <a:endParaRPr lang="en-US" sz="2400" dirty="0"/>
                    </a:p>
                  </a:txBody>
                  <a:tcPr/>
                </a:tc>
                <a:extLst>
                  <a:ext uri="{0D108BD9-81ED-4DB2-BD59-A6C34878D82A}">
                    <a16:rowId xmlns:a16="http://schemas.microsoft.com/office/drawing/2014/main" val="10004"/>
                  </a:ext>
                </a:extLst>
              </a:tr>
              <a:tr h="370840">
                <a:tc gridSpan="2">
                  <a:txBody>
                    <a:bodyPr/>
                    <a:lstStyle/>
                    <a:p>
                      <a:r>
                        <a:rPr lang="en-US" sz="2400" b="1" dirty="0"/>
                        <a:t>Quinolone</a:t>
                      </a:r>
                      <a:r>
                        <a:rPr lang="en-US" sz="2400" b="1" baseline="0" dirty="0"/>
                        <a:t> dose</a:t>
                      </a:r>
                      <a:endParaRPr lang="en-US" sz="2400" b="1" dirty="0"/>
                    </a:p>
                  </a:txBody>
                  <a:tcPr/>
                </a:tc>
                <a:tc hMerge="1">
                  <a:txBody>
                    <a:bodyPr/>
                    <a:lstStyle/>
                    <a:p>
                      <a:endParaRPr lang="en-US" sz="2400" dirty="0"/>
                    </a:p>
                  </a:txBody>
                  <a:tcPr/>
                </a:tc>
                <a:extLst>
                  <a:ext uri="{0D108BD9-81ED-4DB2-BD59-A6C34878D82A}">
                    <a16:rowId xmlns:a16="http://schemas.microsoft.com/office/drawing/2014/main" val="10005"/>
                  </a:ext>
                </a:extLst>
              </a:tr>
              <a:tr h="370840">
                <a:tc>
                  <a:txBody>
                    <a:bodyPr/>
                    <a:lstStyle/>
                    <a:p>
                      <a:r>
                        <a:rPr lang="en-US" sz="2400" dirty="0"/>
                        <a:t>  &lt;0.75 DDD</a:t>
                      </a:r>
                    </a:p>
                  </a:txBody>
                  <a:tcPr/>
                </a:tc>
                <a:tc>
                  <a:txBody>
                    <a:bodyPr/>
                    <a:lstStyle/>
                    <a:p>
                      <a:pPr algn="ctr"/>
                      <a:r>
                        <a:rPr lang="en-US" sz="2400" dirty="0"/>
                        <a:t>1.7 (0.7</a:t>
                      </a:r>
                      <a:r>
                        <a:rPr lang="en-US" sz="2400" baseline="0" dirty="0"/>
                        <a:t> – </a:t>
                      </a:r>
                      <a:r>
                        <a:rPr lang="en-US" sz="2400" dirty="0"/>
                        <a:t>4.1)</a:t>
                      </a:r>
                    </a:p>
                  </a:txBody>
                  <a:tcPr/>
                </a:tc>
                <a:extLst>
                  <a:ext uri="{0D108BD9-81ED-4DB2-BD59-A6C34878D82A}">
                    <a16:rowId xmlns:a16="http://schemas.microsoft.com/office/drawing/2014/main" val="10006"/>
                  </a:ext>
                </a:extLst>
              </a:tr>
              <a:tr h="370840">
                <a:tc>
                  <a:txBody>
                    <a:bodyPr/>
                    <a:lstStyle/>
                    <a:p>
                      <a:r>
                        <a:rPr lang="en-US" sz="2400" dirty="0"/>
                        <a:t>  0.76-1.25</a:t>
                      </a:r>
                      <a:r>
                        <a:rPr lang="en-US" sz="2400" baseline="0" dirty="0"/>
                        <a:t> DDD</a:t>
                      </a:r>
                      <a:endParaRPr lang="en-US" sz="2400" dirty="0"/>
                    </a:p>
                  </a:txBody>
                  <a:tcPr/>
                </a:tc>
                <a:tc>
                  <a:txBody>
                    <a:bodyPr/>
                    <a:lstStyle/>
                    <a:p>
                      <a:pPr algn="ctr"/>
                      <a:r>
                        <a:rPr lang="en-US" sz="2400" dirty="0"/>
                        <a:t>6.7 (3.8 – 11.7)</a:t>
                      </a:r>
                    </a:p>
                  </a:txBody>
                  <a:tcPr/>
                </a:tc>
                <a:extLst>
                  <a:ext uri="{0D108BD9-81ED-4DB2-BD59-A6C34878D82A}">
                    <a16:rowId xmlns:a16="http://schemas.microsoft.com/office/drawing/2014/main" val="10007"/>
                  </a:ext>
                </a:extLst>
              </a:tr>
              <a:tr h="370840">
                <a:tc>
                  <a:txBody>
                    <a:bodyPr/>
                    <a:lstStyle/>
                    <a:p>
                      <a:r>
                        <a:rPr lang="en-US" sz="2400" dirty="0"/>
                        <a:t>  &gt;1.25 DDD</a:t>
                      </a:r>
                    </a:p>
                  </a:txBody>
                  <a:tcPr/>
                </a:tc>
                <a:tc>
                  <a:txBody>
                    <a:bodyPr/>
                    <a:lstStyle/>
                    <a:p>
                      <a:pPr algn="ctr"/>
                      <a:r>
                        <a:rPr lang="en-US" sz="2400" dirty="0"/>
                        <a:t>12.5 (2.3 –</a:t>
                      </a:r>
                      <a:r>
                        <a:rPr lang="en-US" sz="2400" baseline="0" dirty="0"/>
                        <a:t> 68.3)</a:t>
                      </a:r>
                      <a:endParaRPr lang="en-US" sz="2400" dirty="0"/>
                    </a:p>
                  </a:txBody>
                  <a:tcPr/>
                </a:tc>
                <a:extLst>
                  <a:ext uri="{0D108BD9-81ED-4DB2-BD59-A6C34878D82A}">
                    <a16:rowId xmlns:a16="http://schemas.microsoft.com/office/drawing/2014/main" val="10008"/>
                  </a:ext>
                </a:extLst>
              </a:tr>
              <a:tr h="370840">
                <a:tc gridSpan="2">
                  <a:txBody>
                    <a:bodyPr/>
                    <a:lstStyle/>
                    <a:p>
                      <a:r>
                        <a:rPr lang="en-US" sz="2400" b="1" dirty="0"/>
                        <a:t>Corticosteroids</a:t>
                      </a:r>
                      <a:r>
                        <a:rPr lang="en-US" sz="2400" b="1" baseline="0" dirty="0"/>
                        <a:t> (among patients &gt;60 years old)</a:t>
                      </a:r>
                      <a:endParaRPr lang="en-US" sz="2400" b="1" dirty="0"/>
                    </a:p>
                  </a:txBody>
                  <a:tcPr/>
                </a:tc>
                <a:tc hMerge="1">
                  <a:txBody>
                    <a:bodyPr/>
                    <a:lstStyle/>
                    <a:p>
                      <a:endParaRPr lang="en-US" sz="2400" dirty="0"/>
                    </a:p>
                  </a:txBody>
                  <a:tcPr/>
                </a:tc>
                <a:extLst>
                  <a:ext uri="{0D108BD9-81ED-4DB2-BD59-A6C34878D82A}">
                    <a16:rowId xmlns:a16="http://schemas.microsoft.com/office/drawing/2014/main" val="10009"/>
                  </a:ext>
                </a:extLst>
              </a:tr>
              <a:tr h="370840">
                <a:tc>
                  <a:txBody>
                    <a:bodyPr/>
                    <a:lstStyle/>
                    <a:p>
                      <a:r>
                        <a:rPr lang="en-US" sz="2400" dirty="0"/>
                        <a:t>  Concomitant</a:t>
                      </a:r>
                      <a:r>
                        <a:rPr lang="en-US" sz="2400" baseline="0" dirty="0"/>
                        <a:t> use</a:t>
                      </a:r>
                      <a:endParaRPr lang="en-US" sz="2400" dirty="0"/>
                    </a:p>
                  </a:txBody>
                  <a:tcPr/>
                </a:tc>
                <a:tc>
                  <a:txBody>
                    <a:bodyPr/>
                    <a:lstStyle/>
                    <a:p>
                      <a:pPr algn="ctr"/>
                      <a:r>
                        <a:rPr lang="en-US" sz="2400" dirty="0"/>
                        <a:t>17.5</a:t>
                      </a:r>
                      <a:r>
                        <a:rPr lang="en-US" sz="2400" baseline="0" dirty="0"/>
                        <a:t> (5.0 – 60.9)</a:t>
                      </a:r>
                      <a:endParaRPr lang="en-US" sz="24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861284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 y="0"/>
            <a:ext cx="9144000" cy="839788"/>
          </a:xfrm>
          <a:solidFill>
            <a:schemeClr val="bg1"/>
          </a:solidFill>
        </p:spPr>
        <p:txBody>
          <a:bodyPr>
            <a:noAutofit/>
          </a:bodyPr>
          <a:lstStyle/>
          <a:p>
            <a:pPr eaLnBrk="1" hangingPunct="1"/>
            <a:r>
              <a:rPr lang="en-US" sz="3600" dirty="0" err="1">
                <a:latin typeface="Arial" charset="0"/>
                <a:ea typeface="ＭＳ Ｐゴシック" charset="0"/>
                <a:cs typeface="ＭＳ Ｐゴシック" charset="0"/>
              </a:rPr>
              <a:t>Fluoroquinolones</a:t>
            </a:r>
            <a:r>
              <a:rPr lang="en-US" sz="3600" dirty="0">
                <a:latin typeface="Arial" charset="0"/>
                <a:ea typeface="ＭＳ Ｐゴシック" charset="0"/>
                <a:cs typeface="ＭＳ Ｐゴシック" charset="0"/>
              </a:rPr>
              <a:t>: Evidence &amp; Experience</a:t>
            </a:r>
          </a:p>
        </p:txBody>
      </p:sp>
      <p:sp>
        <p:nvSpPr>
          <p:cNvPr id="49155" name="Rectangle 3"/>
          <p:cNvSpPr>
            <a:spLocks noGrp="1" noChangeArrowheads="1"/>
          </p:cNvSpPr>
          <p:nvPr>
            <p:ph idx="1"/>
          </p:nvPr>
        </p:nvSpPr>
        <p:spPr>
          <a:xfrm>
            <a:off x="139171" y="1143000"/>
            <a:ext cx="8547629" cy="5486400"/>
          </a:xfrm>
        </p:spPr>
        <p:txBody>
          <a:bodyPr>
            <a:normAutofit/>
          </a:bodyPr>
          <a:lstStyle/>
          <a:p>
            <a:pPr marL="341313" indent="-341313" defTabSz="457200" eaLnBrk="1" hangingPunct="1"/>
            <a:r>
              <a:rPr lang="en-US" sz="2400" dirty="0">
                <a:latin typeface="Arial" charset="0"/>
                <a:ea typeface="ＭＳ Ｐゴシック" charset="0"/>
                <a:cs typeface="ＭＳ Ｐゴシック" charset="0"/>
              </a:rPr>
              <a:t>Empiric treatment of urinary tract infections</a:t>
            </a:r>
          </a:p>
          <a:p>
            <a:pPr marL="741363" lvl="1" indent="-284163" defTabSz="457200" eaLnBrk="1" hangingPunct="1"/>
            <a:r>
              <a:rPr lang="en-US" sz="2000" dirty="0">
                <a:latin typeface="Arial" charset="0"/>
                <a:ea typeface="ＭＳ Ｐゴシック" charset="0"/>
              </a:rPr>
              <a:t>Ciprofloxacin 250-500mg PO BID; </a:t>
            </a:r>
            <a:r>
              <a:rPr lang="en-US" sz="2000" dirty="0" err="1">
                <a:latin typeface="Arial" charset="0"/>
                <a:ea typeface="ＭＳ Ｐゴシック" charset="0"/>
              </a:rPr>
              <a:t>levofloxacin</a:t>
            </a:r>
            <a:r>
              <a:rPr lang="en-US" sz="2000" dirty="0">
                <a:latin typeface="Arial" charset="0"/>
                <a:ea typeface="ＭＳ Ｐゴシック" charset="0"/>
              </a:rPr>
              <a:t> 250-750mg PO daily</a:t>
            </a:r>
          </a:p>
          <a:p>
            <a:pPr marL="341313" indent="-284163"/>
            <a:r>
              <a:rPr lang="en-US" sz="2400" dirty="0">
                <a:latin typeface="Arial" charset="0"/>
                <a:ea typeface="ＭＳ Ｐゴシック" charset="0"/>
              </a:rPr>
              <a:t>Empiric treatment of community-acquired pneumonia</a:t>
            </a:r>
          </a:p>
          <a:p>
            <a:pPr marL="741363" lvl="1" indent="-284163"/>
            <a:r>
              <a:rPr lang="en-US" sz="2000" dirty="0">
                <a:latin typeface="Arial" charset="0"/>
                <a:ea typeface="ＭＳ Ｐゴシック" charset="0"/>
              </a:rPr>
              <a:t>Levofloxacin 500-750mg IV/PO daily; </a:t>
            </a:r>
            <a:r>
              <a:rPr lang="en-US" sz="2000" dirty="0" err="1">
                <a:latin typeface="Arial" charset="0"/>
                <a:ea typeface="ＭＳ Ｐゴシック" charset="0"/>
              </a:rPr>
              <a:t>moxifloxacin</a:t>
            </a:r>
            <a:r>
              <a:rPr lang="en-US" sz="2000" dirty="0">
                <a:latin typeface="Arial" charset="0"/>
                <a:ea typeface="ＭＳ Ｐゴシック" charset="0"/>
              </a:rPr>
              <a:t> 400mg IV/PO daily</a:t>
            </a:r>
          </a:p>
          <a:p>
            <a:pPr marL="341313" indent="-284163"/>
            <a:r>
              <a:rPr lang="en-US" sz="2400" dirty="0">
                <a:latin typeface="Arial" charset="0"/>
                <a:ea typeface="ＭＳ Ｐゴシック" charset="0"/>
              </a:rPr>
              <a:t>Treatment of serious infections due to Gram-negative organisms</a:t>
            </a:r>
          </a:p>
          <a:p>
            <a:pPr marL="741363" lvl="1" indent="-284163"/>
            <a:r>
              <a:rPr lang="en-US" sz="2000" dirty="0">
                <a:latin typeface="Arial" charset="0"/>
                <a:ea typeface="ＭＳ Ｐゴシック" charset="0"/>
              </a:rPr>
              <a:t>Ciprofloxacin 400mg IV q8-12h; levofloxacin 750mg IV daily; </a:t>
            </a:r>
            <a:r>
              <a:rPr lang="en-US" sz="2000" dirty="0" err="1">
                <a:latin typeface="Arial" charset="0"/>
                <a:ea typeface="ＭＳ Ｐゴシック" charset="0"/>
              </a:rPr>
              <a:t>moxifloxacin</a:t>
            </a:r>
            <a:r>
              <a:rPr lang="en-US" sz="2000" dirty="0">
                <a:latin typeface="Arial" charset="0"/>
                <a:ea typeface="ＭＳ Ｐゴシック" charset="0"/>
              </a:rPr>
              <a:t> 400mg IV daily</a:t>
            </a:r>
          </a:p>
          <a:p>
            <a:pPr marL="341313" indent="-341313" defTabSz="457200" eaLnBrk="1" hangingPunct="1"/>
            <a:r>
              <a:rPr lang="en-US" sz="2400" dirty="0">
                <a:latin typeface="Arial" charset="0"/>
                <a:ea typeface="ＭＳ Ｐゴシック" charset="0"/>
                <a:cs typeface="ＭＳ Ｐゴシック" charset="0"/>
              </a:rPr>
              <a:t>Treatment of traveler’s diarrhea</a:t>
            </a:r>
          </a:p>
          <a:p>
            <a:pPr marL="741363" lvl="1" indent="-284163" defTabSz="457200" eaLnBrk="1" hangingPunct="1"/>
            <a:r>
              <a:rPr lang="en-US" sz="2000" dirty="0">
                <a:latin typeface="Arial" charset="0"/>
                <a:ea typeface="ＭＳ Ｐゴシック" charset="0"/>
              </a:rPr>
              <a:t>Ciprofloxacin 250mg PO BID</a:t>
            </a:r>
          </a:p>
          <a:p>
            <a:pPr marL="341313" indent="-284163"/>
            <a:r>
              <a:rPr lang="en-US" sz="2400" dirty="0">
                <a:latin typeface="Arial" charset="0"/>
                <a:ea typeface="ＭＳ Ｐゴシック" charset="0"/>
              </a:rPr>
              <a:t>Treatment of mycobacterial infections in combination with other drugs</a:t>
            </a:r>
          </a:p>
          <a:p>
            <a:pPr marL="741363" lvl="1" indent="-284163"/>
            <a:r>
              <a:rPr lang="en-US" sz="2000" dirty="0" err="1">
                <a:latin typeface="Arial" charset="0"/>
                <a:ea typeface="ＭＳ Ｐゴシック" charset="0"/>
              </a:rPr>
              <a:t>Moxifloxacin</a:t>
            </a:r>
            <a:r>
              <a:rPr lang="en-US" sz="2000" dirty="0">
                <a:latin typeface="Arial" charset="0"/>
                <a:ea typeface="ＭＳ Ｐゴシック" charset="0"/>
              </a:rPr>
              <a:t> 400mg PO daily</a:t>
            </a:r>
          </a:p>
        </p:txBody>
      </p:sp>
    </p:spTree>
    <p:extLst>
      <p:ext uri="{BB962C8B-B14F-4D97-AF65-F5344CB8AC3E}">
        <p14:creationId xmlns:p14="http://schemas.microsoft.com/office/powerpoint/2010/main" val="3662100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 y="0"/>
            <a:ext cx="9144000" cy="839788"/>
          </a:xfrm>
          <a:solidFill>
            <a:schemeClr val="bg1"/>
          </a:solidFill>
        </p:spPr>
        <p:txBody>
          <a:bodyPr/>
          <a:lstStyle/>
          <a:p>
            <a:pPr eaLnBrk="1" hangingPunct="1">
              <a:lnSpc>
                <a:spcPct val="80000"/>
              </a:lnSpc>
            </a:pPr>
            <a:r>
              <a:rPr lang="en-US" sz="3600" dirty="0" err="1">
                <a:latin typeface="Arial" charset="0"/>
                <a:ea typeface="ＭＳ Ｐゴシック" charset="0"/>
                <a:cs typeface="ＭＳ Ｐゴシック" charset="0"/>
              </a:rPr>
              <a:t>Nitroimidazoles</a:t>
            </a:r>
            <a:r>
              <a:rPr lang="en-US" sz="3600" dirty="0">
                <a:latin typeface="Arial" charset="0"/>
                <a:ea typeface="ＭＳ Ｐゴシック" charset="0"/>
                <a:cs typeface="ＭＳ Ｐゴシック" charset="0"/>
              </a:rPr>
              <a:t>: Basics/Spectrum</a:t>
            </a:r>
          </a:p>
        </p:txBody>
      </p:sp>
      <p:sp>
        <p:nvSpPr>
          <p:cNvPr id="38915" name="Rectangle 3"/>
          <p:cNvSpPr>
            <a:spLocks noGrp="1" noChangeArrowheads="1"/>
          </p:cNvSpPr>
          <p:nvPr>
            <p:ph idx="1"/>
          </p:nvPr>
        </p:nvSpPr>
        <p:spPr>
          <a:xfrm>
            <a:off x="0" y="838200"/>
            <a:ext cx="9144000" cy="5741316"/>
          </a:xfrm>
        </p:spPr>
        <p:txBody>
          <a:bodyPr>
            <a:normAutofit lnSpcReduction="10000"/>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Metronidazole (IV, PO); </a:t>
            </a:r>
            <a:r>
              <a:rPr lang="en-US" sz="2800" i="1" dirty="0" err="1">
                <a:latin typeface="Arial" charset="0"/>
                <a:ea typeface="ＭＳ Ｐゴシック" charset="0"/>
                <a:cs typeface="ＭＳ Ｐゴシック" charset="0"/>
              </a:rPr>
              <a:t>tinidazole</a:t>
            </a:r>
            <a:r>
              <a:rPr lang="en-US" sz="2800" dirty="0">
                <a:latin typeface="Arial" charset="0"/>
                <a:ea typeface="ＭＳ Ｐゴシック" charset="0"/>
                <a:cs typeface="ＭＳ Ｐゴシック" charset="0"/>
              </a:rPr>
              <a:t> (PO)</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anaerobes only (Gram-negative&gt;Gram-positive)</a:t>
            </a: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marL="342900" lvl="1" indent="-342900">
              <a:lnSpc>
                <a:spcPct val="90000"/>
              </a:lnSpc>
              <a:buFont typeface="Arial"/>
              <a:buChar char="•"/>
            </a:pPr>
            <a:r>
              <a:rPr lang="en-US" sz="2600" u="sng" dirty="0">
                <a:latin typeface="Arial" charset="0"/>
                <a:ea typeface="ＭＳ Ｐゴシック" charset="0"/>
                <a:cs typeface="ＭＳ Ｐゴシック" charset="0"/>
              </a:rPr>
              <a:t>Also active against</a:t>
            </a:r>
            <a:r>
              <a:rPr lang="en-US" sz="2600" dirty="0">
                <a:latin typeface="Arial" charset="0"/>
                <a:ea typeface="ＭＳ Ｐゴシック" charset="0"/>
                <a:cs typeface="ＭＳ Ｐゴシック" charset="0"/>
              </a:rPr>
              <a:t>: </a:t>
            </a:r>
            <a:r>
              <a:rPr lang="en-US" sz="2600" i="1" dirty="0" err="1">
                <a:latin typeface="Arial" charset="0"/>
                <a:ea typeface="ＭＳ Ｐゴシック" charset="0"/>
                <a:cs typeface="ＭＳ Ｐゴシック" charset="0"/>
              </a:rPr>
              <a:t>Trichomonas</a:t>
            </a:r>
            <a:r>
              <a:rPr lang="en-US" sz="2600" i="1" dirty="0">
                <a:latin typeface="Arial" charset="0"/>
                <a:ea typeface="ＭＳ Ｐゴシック" charset="0"/>
                <a:cs typeface="ＭＳ Ｐゴシック" charset="0"/>
              </a:rPr>
              <a:t> </a:t>
            </a:r>
            <a:r>
              <a:rPr lang="en-US" sz="2600" i="1" dirty="0" err="1">
                <a:latin typeface="Arial" charset="0"/>
                <a:ea typeface="ＭＳ Ｐゴシック" charset="0"/>
                <a:cs typeface="ＭＳ Ｐゴシック" charset="0"/>
              </a:rPr>
              <a:t>vaginalis</a:t>
            </a:r>
            <a:r>
              <a:rPr lang="en-US" sz="2600" i="1" dirty="0">
                <a:latin typeface="Arial" charset="0"/>
                <a:ea typeface="ＭＳ Ｐゴシック" charset="0"/>
                <a:cs typeface="ＭＳ Ｐゴシック" charset="0"/>
              </a:rPr>
              <a:t>, </a:t>
            </a:r>
            <a:r>
              <a:rPr lang="en-US" sz="2600" i="1" dirty="0" err="1">
                <a:latin typeface="Arial" charset="0"/>
                <a:ea typeface="ＭＳ Ｐゴシック" charset="0"/>
                <a:cs typeface="ＭＳ Ｐゴシック" charset="0"/>
              </a:rPr>
              <a:t>Gardnerella</a:t>
            </a:r>
            <a:r>
              <a:rPr lang="en-US" sz="2600" i="1" dirty="0">
                <a:latin typeface="Arial" charset="0"/>
                <a:ea typeface="ＭＳ Ｐゴシック" charset="0"/>
                <a:cs typeface="ＭＳ Ｐゴシック" charset="0"/>
              </a:rPr>
              <a:t> </a:t>
            </a:r>
            <a:r>
              <a:rPr lang="en-US" sz="2600" i="1" dirty="0" err="1">
                <a:latin typeface="Arial" charset="0"/>
                <a:ea typeface="ＭＳ Ｐゴシック" charset="0"/>
                <a:cs typeface="ＭＳ Ｐゴシック" charset="0"/>
              </a:rPr>
              <a:t>vaginalis</a:t>
            </a:r>
            <a:r>
              <a:rPr lang="en-US" sz="2600" i="1" dirty="0">
                <a:latin typeface="Arial" charset="0"/>
                <a:ea typeface="ＭＳ Ｐゴシック" charset="0"/>
                <a:cs typeface="ＭＳ Ｐゴシック" charset="0"/>
              </a:rPr>
              <a:t>, Giardia </a:t>
            </a:r>
            <a:r>
              <a:rPr lang="en-US" sz="2600" i="1" dirty="0" err="1">
                <a:latin typeface="Arial" charset="0"/>
                <a:ea typeface="ＭＳ Ｐゴシック" charset="0"/>
                <a:cs typeface="ＭＳ Ｐゴシック" charset="0"/>
              </a:rPr>
              <a:t>lamblia</a:t>
            </a:r>
            <a:r>
              <a:rPr lang="en-US" sz="2600" i="1" dirty="0">
                <a:latin typeface="Arial" charset="0"/>
                <a:ea typeface="ＭＳ Ｐゴシック" charset="0"/>
                <a:cs typeface="ＭＳ Ｐゴシック" charset="0"/>
              </a:rPr>
              <a:t>, Clostridium </a:t>
            </a:r>
            <a:r>
              <a:rPr lang="en-US" sz="2600" i="1" dirty="0" err="1">
                <a:latin typeface="Arial" charset="0"/>
                <a:ea typeface="ＭＳ Ｐゴシック" charset="0"/>
                <a:cs typeface="ＭＳ Ｐゴシック" charset="0"/>
              </a:rPr>
              <a:t>difficile</a:t>
            </a:r>
            <a:r>
              <a:rPr lang="en-US" sz="2600" i="1" dirty="0">
                <a:latin typeface="Arial" charset="0"/>
                <a:ea typeface="ＭＳ Ｐゴシック" charset="0"/>
                <a:cs typeface="ＭＳ Ｐゴシック" charset="0"/>
              </a:rPr>
              <a:t>, Helicobacter pylori</a:t>
            </a:r>
          </a:p>
          <a:p>
            <a:pPr eaLnBrk="1" hangingPunct="1">
              <a:lnSpc>
                <a:spcPct val="90000"/>
              </a:lnSpc>
            </a:pPr>
            <a:endParaRPr lang="en-US" sz="2400" i="1" dirty="0">
              <a:latin typeface="Arial" charset="0"/>
              <a:ea typeface="ＭＳ Ｐゴシック" charset="0"/>
              <a:cs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879258914"/>
              </p:ext>
            </p:extLst>
          </p:nvPr>
        </p:nvGraphicFramePr>
        <p:xfrm>
          <a:off x="0" y="2193589"/>
          <a:ext cx="9144000" cy="2957832"/>
        </p:xfrm>
        <a:graphic>
          <a:graphicData uri="http://schemas.openxmlformats.org/drawingml/2006/table">
            <a:tbl>
              <a:tblPr/>
              <a:tblGrid>
                <a:gridCol w="3101322">
                  <a:extLst>
                    <a:ext uri="{9D8B030D-6E8A-4147-A177-3AD203B41FA5}">
                      <a16:colId xmlns:a16="http://schemas.microsoft.com/office/drawing/2014/main" val="20000"/>
                    </a:ext>
                  </a:extLst>
                </a:gridCol>
                <a:gridCol w="1275994">
                  <a:extLst>
                    <a:ext uri="{9D8B030D-6E8A-4147-A177-3AD203B41FA5}">
                      <a16:colId xmlns:a16="http://schemas.microsoft.com/office/drawing/2014/main" val="20001"/>
                    </a:ext>
                  </a:extLst>
                </a:gridCol>
                <a:gridCol w="3622600">
                  <a:extLst>
                    <a:ext uri="{9D8B030D-6E8A-4147-A177-3AD203B41FA5}">
                      <a16:colId xmlns:a16="http://schemas.microsoft.com/office/drawing/2014/main" val="20002"/>
                    </a:ext>
                  </a:extLst>
                </a:gridCol>
                <a:gridCol w="1144084">
                  <a:extLst>
                    <a:ext uri="{9D8B030D-6E8A-4147-A177-3AD203B41FA5}">
                      <a16:colId xmlns:a16="http://schemas.microsoft.com/office/drawing/2014/main" val="20003"/>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X</a:t>
                      </a:r>
                      <a:endPar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X</a:t>
                      </a:r>
                      <a:endPar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X</a:t>
                      </a:r>
                      <a:endPar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X</a:t>
                      </a:r>
                      <a:endPar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015723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89654"/>
            <a:ext cx="9144000" cy="839788"/>
          </a:xfrm>
          <a:solidFill>
            <a:schemeClr val="bg1"/>
          </a:solidFill>
        </p:spPr>
        <p:txBody>
          <a:bodyPr/>
          <a:lstStyle/>
          <a:p>
            <a:pPr eaLnBrk="1" hangingPunct="1"/>
            <a:r>
              <a:rPr lang="en-US" dirty="0" err="1">
                <a:latin typeface="Arial" charset="0"/>
                <a:ea typeface="ＭＳ Ｐゴシック" charset="0"/>
                <a:cs typeface="ＭＳ Ｐゴシック" charset="0"/>
              </a:rPr>
              <a:t>Nitroimidazoles</a:t>
            </a:r>
            <a:r>
              <a:rPr lang="en-US" dirty="0">
                <a:latin typeface="Arial" charset="0"/>
                <a:ea typeface="ＭＳ Ｐゴシック" charset="0"/>
                <a:cs typeface="ＭＳ Ｐゴシック" charset="0"/>
              </a:rPr>
              <a:t>: ADME</a:t>
            </a:r>
          </a:p>
        </p:txBody>
      </p:sp>
      <p:graphicFrame>
        <p:nvGraphicFramePr>
          <p:cNvPr id="27716" name="Group 68"/>
          <p:cNvGraphicFramePr>
            <a:graphicFrameLocks noGrp="1"/>
          </p:cNvGraphicFramePr>
          <p:nvPr>
            <p:extLst>
              <p:ext uri="{D42A27DB-BD31-4B8C-83A1-F6EECF244321}">
                <p14:modId xmlns:p14="http://schemas.microsoft.com/office/powerpoint/2010/main" val="4242309245"/>
              </p:ext>
            </p:extLst>
          </p:nvPr>
        </p:nvGraphicFramePr>
        <p:xfrm>
          <a:off x="191361" y="1371600"/>
          <a:ext cx="8724039" cy="3441826"/>
        </p:xfrm>
        <a:graphic>
          <a:graphicData uri="http://schemas.openxmlformats.org/drawingml/2006/table">
            <a:tbl>
              <a:tblPr/>
              <a:tblGrid>
                <a:gridCol w="2690591">
                  <a:extLst>
                    <a:ext uri="{9D8B030D-6E8A-4147-A177-3AD203B41FA5}">
                      <a16:colId xmlns:a16="http://schemas.microsoft.com/office/drawing/2014/main" val="20000"/>
                    </a:ext>
                  </a:extLst>
                </a:gridCol>
                <a:gridCol w="6033448">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Excellent PO absorption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Wide distribution, excellent CNS penetration</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Metabolism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Extensive hepatic metabolism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hepatic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Excretion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Inactive metabolites eliminated in urine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renal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3034" name="TextBox 3"/>
          <p:cNvSpPr txBox="1">
            <a:spLocks noChangeArrowheads="1"/>
          </p:cNvSpPr>
          <p:nvPr/>
        </p:nvSpPr>
        <p:spPr bwMode="auto">
          <a:xfrm>
            <a:off x="762000" y="5257800"/>
            <a:ext cx="8001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u="sng" dirty="0"/>
              <a:t>Drug Interactions</a:t>
            </a:r>
          </a:p>
          <a:p>
            <a:r>
              <a:rPr lang="en-US" dirty="0"/>
              <a:t>   -</a:t>
            </a:r>
            <a:r>
              <a:rPr lang="en-US" b="1" dirty="0"/>
              <a:t>Warfarin: increased INR, risk of bleeding</a:t>
            </a:r>
          </a:p>
          <a:p>
            <a:r>
              <a:rPr lang="en-US" dirty="0"/>
              <a:t>   -Alcohol: potential for </a:t>
            </a:r>
            <a:r>
              <a:rPr lang="en-US" dirty="0" err="1"/>
              <a:t>disulfiram</a:t>
            </a:r>
            <a:r>
              <a:rPr lang="en-US" dirty="0"/>
              <a:t>-like reaction</a:t>
            </a:r>
          </a:p>
        </p:txBody>
      </p:sp>
    </p:spTree>
    <p:extLst>
      <p:ext uri="{BB962C8B-B14F-4D97-AF65-F5344CB8AC3E}">
        <p14:creationId xmlns:p14="http://schemas.microsoft.com/office/powerpoint/2010/main" val="30568481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838200"/>
          </a:xfrm>
          <a:solidFill>
            <a:schemeClr val="bg1"/>
          </a:solidFill>
        </p:spPr>
        <p:txBody>
          <a:bodyPr/>
          <a:lstStyle/>
          <a:p>
            <a:pPr eaLnBrk="1" hangingPunct="1"/>
            <a:r>
              <a:rPr lang="en-US" dirty="0" err="1">
                <a:latin typeface="Arial" charset="0"/>
                <a:ea typeface="ＭＳ Ｐゴシック" charset="0"/>
                <a:cs typeface="ＭＳ Ｐゴシック" charset="0"/>
              </a:rPr>
              <a:t>Nitroimidazoles</a:t>
            </a:r>
            <a:r>
              <a:rPr lang="en-US" dirty="0">
                <a:latin typeface="Arial" charset="0"/>
                <a:ea typeface="ＭＳ Ｐゴシック" charset="0"/>
                <a:cs typeface="ＭＳ Ｐゴシック" charset="0"/>
              </a:rPr>
              <a:t>: Toxicity</a:t>
            </a:r>
          </a:p>
        </p:txBody>
      </p:sp>
      <p:graphicFrame>
        <p:nvGraphicFramePr>
          <p:cNvPr id="31779" name="Group 35"/>
          <p:cNvGraphicFramePr>
            <a:graphicFrameLocks noGrp="1"/>
          </p:cNvGraphicFramePr>
          <p:nvPr>
            <p:extLst>
              <p:ext uri="{D42A27DB-BD31-4B8C-83A1-F6EECF244321}">
                <p14:modId xmlns:p14="http://schemas.microsoft.com/office/powerpoint/2010/main" val="2404274269"/>
              </p:ext>
            </p:extLst>
          </p:nvPr>
        </p:nvGraphicFramePr>
        <p:xfrm>
          <a:off x="139171" y="1676400"/>
          <a:ext cx="9004829" cy="1706880"/>
        </p:xfrm>
        <a:graphic>
          <a:graphicData uri="http://schemas.openxmlformats.org/drawingml/2006/table">
            <a:tbl>
              <a:tblPr/>
              <a:tblGrid>
                <a:gridCol w="1564486">
                  <a:extLst>
                    <a:ext uri="{9D8B030D-6E8A-4147-A177-3AD203B41FA5}">
                      <a16:colId xmlns:a16="http://schemas.microsoft.com/office/drawing/2014/main" val="20000"/>
                    </a:ext>
                  </a:extLst>
                </a:gridCol>
                <a:gridCol w="7440343">
                  <a:extLst>
                    <a:ext uri="{9D8B030D-6E8A-4147-A177-3AD203B41FA5}">
                      <a16:colId xmlns:a16="http://schemas.microsoft.com/office/drawing/2014/main" val="20001"/>
                    </a:ext>
                  </a:extLst>
                </a:gridCol>
              </a:tblGrid>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Uncommon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Gastrointestinal:</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Nausea, abdominal pain, metallic taste (1-5%)</a:t>
                      </a:r>
                      <a:endPar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Rare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Gastrointestinal:</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Pancreatitis (&lt;1%)</a:t>
                      </a:r>
                      <a:endPar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rPr>
                        <a:t>Neurologic</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Peripheral neuropathy </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-Slowly reversible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-Risk Factors: high dose, prolonged duration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78409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 y="0"/>
            <a:ext cx="9144000" cy="839788"/>
          </a:xfrm>
          <a:solidFill>
            <a:schemeClr val="bg1"/>
          </a:solidFill>
        </p:spPr>
        <p:txBody>
          <a:bodyPr/>
          <a:lstStyle/>
          <a:p>
            <a:pPr eaLnBrk="1" hangingPunct="1"/>
            <a:r>
              <a:rPr lang="en-US" sz="3200" dirty="0" err="1">
                <a:latin typeface="Arial" charset="0"/>
                <a:ea typeface="ＭＳ Ｐゴシック" charset="0"/>
                <a:cs typeface="ＭＳ Ｐゴシック" charset="0"/>
              </a:rPr>
              <a:t>Nitroimidazoles</a:t>
            </a:r>
            <a:r>
              <a:rPr lang="en-US" sz="3200" dirty="0">
                <a:latin typeface="Arial" charset="0"/>
                <a:ea typeface="ＭＳ Ｐゴシック" charset="0"/>
                <a:cs typeface="ＭＳ Ｐゴシック" charset="0"/>
              </a:rPr>
              <a:t>: Evidence &amp; Experience</a:t>
            </a:r>
          </a:p>
        </p:txBody>
      </p:sp>
      <p:sp>
        <p:nvSpPr>
          <p:cNvPr id="49155" name="Rectangle 3"/>
          <p:cNvSpPr>
            <a:spLocks noGrp="1" noChangeArrowheads="1"/>
          </p:cNvSpPr>
          <p:nvPr>
            <p:ph idx="1"/>
          </p:nvPr>
        </p:nvSpPr>
        <p:spPr>
          <a:xfrm>
            <a:off x="139171" y="1143000"/>
            <a:ext cx="8547629" cy="5486400"/>
          </a:xfrm>
        </p:spPr>
        <p:txBody>
          <a:bodyPr>
            <a:normAutofit fontScale="92500"/>
          </a:bodyPr>
          <a:lstStyle/>
          <a:p>
            <a:pPr marL="341313" indent="-341313" defTabSz="457200" eaLnBrk="1" hangingPunct="1"/>
            <a:r>
              <a:rPr lang="en-US" sz="2800" dirty="0">
                <a:latin typeface="Arial" charset="0"/>
                <a:ea typeface="ＭＳ Ｐゴシック" charset="0"/>
                <a:cs typeface="ＭＳ Ｐゴシック" charset="0"/>
              </a:rPr>
              <a:t>Treatment of anaerobic bacterial infections (usually genital or gastrointestinal tract)</a:t>
            </a:r>
          </a:p>
          <a:p>
            <a:pPr marL="741363" lvl="1" indent="-284163" defTabSz="457200" eaLnBrk="1" hangingPunct="1"/>
            <a:r>
              <a:rPr lang="en-US" sz="2400" dirty="0">
                <a:latin typeface="Arial" charset="0"/>
                <a:ea typeface="ＭＳ Ｐゴシック" charset="0"/>
              </a:rPr>
              <a:t>Metronidazole 500mg IV/PO q8h</a:t>
            </a:r>
          </a:p>
          <a:p>
            <a:pPr marL="341313" indent="-341313" defTabSz="457200" eaLnBrk="1" hangingPunct="1"/>
            <a:r>
              <a:rPr lang="en-US" sz="2800" dirty="0">
                <a:latin typeface="Arial" charset="0"/>
                <a:ea typeface="ＭＳ Ｐゴシック" charset="0"/>
                <a:cs typeface="ＭＳ Ｐゴシック" charset="0"/>
              </a:rPr>
              <a:t>Treatment of bacterial </a:t>
            </a:r>
            <a:r>
              <a:rPr lang="en-US" sz="2800" dirty="0" err="1">
                <a:latin typeface="Arial" charset="0"/>
                <a:ea typeface="ＭＳ Ｐゴシック" charset="0"/>
                <a:cs typeface="ＭＳ Ｐゴシック" charset="0"/>
              </a:rPr>
              <a:t>vaginosis</a:t>
            </a:r>
            <a:r>
              <a:rPr lang="en-US" sz="2800" dirty="0">
                <a:latin typeface="Arial" charset="0"/>
                <a:ea typeface="ＭＳ Ｐゴシック" charset="0"/>
                <a:cs typeface="ＭＳ Ｐゴシック" charset="0"/>
              </a:rPr>
              <a:t> or vaginal </a:t>
            </a:r>
            <a:r>
              <a:rPr lang="en-US" sz="2800" dirty="0" err="1">
                <a:latin typeface="Arial" charset="0"/>
                <a:ea typeface="ＭＳ Ｐゴシック" charset="0"/>
                <a:cs typeface="ＭＳ Ｐゴシック" charset="0"/>
              </a:rPr>
              <a:t>trichomoniasis</a:t>
            </a:r>
            <a:endParaRPr lang="en-US" sz="2800" dirty="0">
              <a:latin typeface="Arial" charset="0"/>
              <a:ea typeface="ＭＳ Ｐゴシック" charset="0"/>
              <a:cs typeface="ＭＳ Ｐゴシック" charset="0"/>
            </a:endParaRPr>
          </a:p>
          <a:p>
            <a:pPr marL="741363" lvl="1" indent="-284163" defTabSz="457200" eaLnBrk="1" hangingPunct="1"/>
            <a:r>
              <a:rPr lang="en-US" sz="2400" dirty="0">
                <a:latin typeface="Arial" charset="0"/>
                <a:ea typeface="ＭＳ Ｐゴシック" charset="0"/>
              </a:rPr>
              <a:t>Metronidazole 500mg PO BID (BV/</a:t>
            </a:r>
            <a:r>
              <a:rPr lang="en-US" sz="2400" dirty="0" err="1">
                <a:latin typeface="Arial" charset="0"/>
                <a:ea typeface="ＭＳ Ｐゴシック" charset="0"/>
              </a:rPr>
              <a:t>Trich</a:t>
            </a:r>
            <a:r>
              <a:rPr lang="en-US" sz="2400" dirty="0">
                <a:latin typeface="Arial" charset="0"/>
                <a:ea typeface="ＭＳ Ｐゴシック" charset="0"/>
              </a:rPr>
              <a:t>) or 2g PO x1 (</a:t>
            </a:r>
            <a:r>
              <a:rPr lang="en-US" sz="2400" dirty="0" err="1">
                <a:latin typeface="Arial" charset="0"/>
                <a:ea typeface="ＭＳ Ｐゴシック" charset="0"/>
              </a:rPr>
              <a:t>Trich</a:t>
            </a:r>
            <a:r>
              <a:rPr lang="en-US" sz="2400" dirty="0">
                <a:latin typeface="Arial" charset="0"/>
                <a:ea typeface="ＭＳ Ｐゴシック" charset="0"/>
              </a:rPr>
              <a:t>)</a:t>
            </a:r>
          </a:p>
          <a:p>
            <a:pPr marL="341313" indent="-284163"/>
            <a:r>
              <a:rPr lang="en-US" sz="3000" dirty="0">
                <a:latin typeface="Arial" charset="0"/>
                <a:ea typeface="ＭＳ Ｐゴシック" charset="0"/>
              </a:rPr>
              <a:t>Treatment of mild-moderate </a:t>
            </a:r>
            <a:r>
              <a:rPr lang="en-US" sz="3000" i="1" dirty="0">
                <a:latin typeface="Arial" charset="0"/>
                <a:ea typeface="ＭＳ Ｐゴシック" charset="0"/>
              </a:rPr>
              <a:t>Clostridium </a:t>
            </a:r>
            <a:r>
              <a:rPr lang="en-US" sz="3000" i="1" dirty="0" err="1">
                <a:latin typeface="Arial" charset="0"/>
                <a:ea typeface="ＭＳ Ｐゴシック" charset="0"/>
              </a:rPr>
              <a:t>difficile</a:t>
            </a:r>
            <a:r>
              <a:rPr lang="en-US" sz="3000" i="1" dirty="0">
                <a:latin typeface="Arial" charset="0"/>
                <a:ea typeface="ＭＳ Ｐゴシック" charset="0"/>
              </a:rPr>
              <a:t> </a:t>
            </a:r>
            <a:r>
              <a:rPr lang="en-US" sz="3000" dirty="0">
                <a:latin typeface="Arial" charset="0"/>
                <a:ea typeface="ＭＳ Ｐゴシック" charset="0"/>
              </a:rPr>
              <a:t>disease</a:t>
            </a:r>
          </a:p>
          <a:p>
            <a:pPr marL="741363" lvl="1" indent="-284163"/>
            <a:r>
              <a:rPr lang="en-US" sz="2600" dirty="0">
                <a:latin typeface="Arial" charset="0"/>
                <a:ea typeface="ＭＳ Ｐゴシック" charset="0"/>
              </a:rPr>
              <a:t>Metronidazole 500mg IV/PO q8h</a:t>
            </a:r>
            <a:endParaRPr lang="en-US" dirty="0">
              <a:latin typeface="Arial" charset="0"/>
              <a:ea typeface="ＭＳ Ｐゴシック" charset="0"/>
            </a:endParaRPr>
          </a:p>
          <a:p>
            <a:pPr marL="341313" indent="-341313"/>
            <a:r>
              <a:rPr lang="en-US" sz="2800" dirty="0">
                <a:latin typeface="Arial" charset="0"/>
                <a:ea typeface="ＭＳ Ｐゴシック" charset="0"/>
                <a:cs typeface="ＭＳ Ｐゴシック" charset="0"/>
              </a:rPr>
              <a:t>Treatment of </a:t>
            </a:r>
            <a:r>
              <a:rPr lang="en-US" sz="2800" dirty="0" err="1">
                <a:latin typeface="Arial" charset="0"/>
                <a:ea typeface="ＭＳ Ｐゴシック" charset="0"/>
                <a:cs typeface="ＭＳ Ｐゴシック" charset="0"/>
              </a:rPr>
              <a:t>protozoal</a:t>
            </a:r>
            <a:r>
              <a:rPr lang="en-US" sz="2800" dirty="0">
                <a:latin typeface="Arial" charset="0"/>
                <a:ea typeface="ＭＳ Ｐゴシック" charset="0"/>
                <a:cs typeface="ＭＳ Ｐゴシック" charset="0"/>
              </a:rPr>
              <a:t> gastrointestinal tract infections</a:t>
            </a:r>
          </a:p>
          <a:p>
            <a:pPr marL="741363" lvl="1" indent="-284163"/>
            <a:r>
              <a:rPr lang="en-US" sz="2400" dirty="0">
                <a:latin typeface="Arial" charset="0"/>
                <a:ea typeface="ＭＳ Ｐゴシック" charset="0"/>
              </a:rPr>
              <a:t>Metronidazole 500mg PO BID (BV/</a:t>
            </a:r>
            <a:r>
              <a:rPr lang="en-US" sz="2400" dirty="0" err="1">
                <a:latin typeface="Arial" charset="0"/>
                <a:ea typeface="ＭＳ Ｐゴシック" charset="0"/>
              </a:rPr>
              <a:t>Trich</a:t>
            </a:r>
            <a:r>
              <a:rPr lang="en-US" sz="2400" dirty="0">
                <a:latin typeface="Arial" charset="0"/>
                <a:ea typeface="ＭＳ Ｐゴシック" charset="0"/>
              </a:rPr>
              <a:t>) or 2g PO x1 (</a:t>
            </a:r>
            <a:r>
              <a:rPr lang="en-US" sz="2400" dirty="0" err="1">
                <a:latin typeface="Arial" charset="0"/>
                <a:ea typeface="ＭＳ Ｐゴシック" charset="0"/>
              </a:rPr>
              <a:t>Trich</a:t>
            </a:r>
            <a:r>
              <a:rPr lang="en-US" sz="2400" dirty="0">
                <a:latin typeface="Arial" charset="0"/>
                <a:ea typeface="ＭＳ Ｐゴシック" charset="0"/>
              </a:rPr>
              <a:t>)</a:t>
            </a:r>
          </a:p>
          <a:p>
            <a:pPr marL="741363" lvl="1" indent="-284163" defTabSz="457200" eaLnBrk="1" hangingPunct="1"/>
            <a:endParaRPr lang="en-US" sz="2000" dirty="0">
              <a:latin typeface="Arial" charset="0"/>
              <a:ea typeface="ＭＳ Ｐゴシック" charset="0"/>
            </a:endParaRPr>
          </a:p>
        </p:txBody>
      </p:sp>
    </p:spTree>
    <p:extLst>
      <p:ext uri="{BB962C8B-B14F-4D97-AF65-F5344CB8AC3E}">
        <p14:creationId xmlns:p14="http://schemas.microsoft.com/office/powerpoint/2010/main" val="1686042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49154" name="TextBox 3"/>
          <p:cNvSpPr txBox="1">
            <a:spLocks noChangeArrowheads="1"/>
          </p:cNvSpPr>
          <p:nvPr/>
        </p:nvSpPr>
        <p:spPr bwMode="auto">
          <a:xfrm>
            <a:off x="2514600" y="3352800"/>
            <a:ext cx="1865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Strep pyogenes</a:t>
            </a:r>
          </a:p>
        </p:txBody>
      </p:sp>
      <p:sp>
        <p:nvSpPr>
          <p:cNvPr id="49155" name="TextBox 4"/>
          <p:cNvSpPr txBox="1">
            <a:spLocks noChangeArrowheads="1"/>
          </p:cNvSpPr>
          <p:nvPr/>
        </p:nvSpPr>
        <p:spPr bwMode="auto">
          <a:xfrm>
            <a:off x="1697038" y="2667000"/>
            <a:ext cx="1792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 pneumoniae</a:t>
            </a:r>
          </a:p>
        </p:txBody>
      </p:sp>
      <p:sp>
        <p:nvSpPr>
          <p:cNvPr id="49156" name="TextBox 6"/>
          <p:cNvSpPr txBox="1">
            <a:spLocks noChangeArrowheads="1"/>
          </p:cNvSpPr>
          <p:nvPr/>
        </p:nvSpPr>
        <p:spPr bwMode="auto">
          <a:xfrm>
            <a:off x="1143000" y="1828800"/>
            <a:ext cx="1638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faecalis</a:t>
            </a:r>
          </a:p>
        </p:txBody>
      </p:sp>
      <p:sp>
        <p:nvSpPr>
          <p:cNvPr id="49157" name="TextBox 7"/>
          <p:cNvSpPr txBox="1">
            <a:spLocks noChangeArrowheads="1"/>
          </p:cNvSpPr>
          <p:nvPr/>
        </p:nvSpPr>
        <p:spPr bwMode="auto">
          <a:xfrm>
            <a:off x="0" y="533400"/>
            <a:ext cx="1685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faecium </a:t>
            </a:r>
            <a:r>
              <a:rPr lang="en-US" sz="1800"/>
              <a:t>(VRE)</a:t>
            </a:r>
          </a:p>
        </p:txBody>
      </p:sp>
      <p:sp>
        <p:nvSpPr>
          <p:cNvPr id="49158" name="TextBox 9"/>
          <p:cNvSpPr txBox="1">
            <a:spLocks noChangeArrowheads="1"/>
          </p:cNvSpPr>
          <p:nvPr/>
        </p:nvSpPr>
        <p:spPr bwMode="auto">
          <a:xfrm>
            <a:off x="1524000" y="42672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(MSSA)</a:t>
            </a:r>
          </a:p>
        </p:txBody>
      </p:sp>
      <p:sp>
        <p:nvSpPr>
          <p:cNvPr id="49159" name="TextBox 10"/>
          <p:cNvSpPr txBox="1">
            <a:spLocks noChangeArrowheads="1"/>
          </p:cNvSpPr>
          <p:nvPr/>
        </p:nvSpPr>
        <p:spPr bwMode="auto">
          <a:xfrm>
            <a:off x="0" y="55626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(MRSA)</a:t>
            </a:r>
          </a:p>
        </p:txBody>
      </p:sp>
      <p:sp>
        <p:nvSpPr>
          <p:cNvPr id="49160" name="TextBox 11"/>
          <p:cNvSpPr txBox="1">
            <a:spLocks noChangeArrowheads="1"/>
          </p:cNvSpPr>
          <p:nvPr/>
        </p:nvSpPr>
        <p:spPr bwMode="auto">
          <a:xfrm>
            <a:off x="5029200" y="2667000"/>
            <a:ext cx="1085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Proteus</a:t>
            </a:r>
          </a:p>
          <a:p>
            <a:pPr eaLnBrk="1" hangingPunct="1"/>
            <a:r>
              <a:rPr lang="en-US" sz="1800" i="1"/>
              <a:t>mirabilis</a:t>
            </a:r>
          </a:p>
        </p:txBody>
      </p:sp>
      <p:sp>
        <p:nvSpPr>
          <p:cNvPr id="49161" name="TextBox 12"/>
          <p:cNvSpPr txBox="1">
            <a:spLocks noChangeArrowheads="1"/>
          </p:cNvSpPr>
          <p:nvPr/>
        </p:nvSpPr>
        <p:spPr bwMode="auto">
          <a:xfrm>
            <a:off x="5791200" y="2438400"/>
            <a:ext cx="868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 coli</a:t>
            </a:r>
          </a:p>
        </p:txBody>
      </p:sp>
      <p:sp>
        <p:nvSpPr>
          <p:cNvPr id="49162" name="TextBox 13"/>
          <p:cNvSpPr txBox="1">
            <a:spLocks noChangeArrowheads="1"/>
          </p:cNvSpPr>
          <p:nvPr/>
        </p:nvSpPr>
        <p:spPr bwMode="auto">
          <a:xfrm>
            <a:off x="6248400" y="1905000"/>
            <a:ext cx="1511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Klebsiella</a:t>
            </a:r>
          </a:p>
          <a:p>
            <a:pPr eaLnBrk="1" hangingPunct="1"/>
            <a:r>
              <a:rPr lang="en-US" sz="1800" i="1"/>
              <a:t>pneumoniae</a:t>
            </a:r>
          </a:p>
        </p:txBody>
      </p:sp>
      <p:sp>
        <p:nvSpPr>
          <p:cNvPr id="49163" name="TextBox 14"/>
          <p:cNvSpPr txBox="1">
            <a:spLocks noChangeArrowheads="1"/>
          </p:cNvSpPr>
          <p:nvPr/>
        </p:nvSpPr>
        <p:spPr bwMode="auto">
          <a:xfrm>
            <a:off x="7010400" y="5486400"/>
            <a:ext cx="1714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Pseudomonas</a:t>
            </a:r>
          </a:p>
        </p:txBody>
      </p:sp>
      <p:sp>
        <p:nvSpPr>
          <p:cNvPr id="49164" name="TextBox 16"/>
          <p:cNvSpPr txBox="1">
            <a:spLocks noChangeArrowheads="1"/>
          </p:cNvSpPr>
          <p:nvPr/>
        </p:nvSpPr>
        <p:spPr bwMode="auto">
          <a:xfrm>
            <a:off x="5867400" y="3581400"/>
            <a:ext cx="2819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Haemophilus influenzae</a:t>
            </a:r>
          </a:p>
        </p:txBody>
      </p:sp>
      <p:sp>
        <p:nvSpPr>
          <p:cNvPr id="49165" name="TextBox 18"/>
          <p:cNvSpPr txBox="1">
            <a:spLocks noChangeArrowheads="1"/>
          </p:cNvSpPr>
          <p:nvPr/>
        </p:nvSpPr>
        <p:spPr bwMode="auto">
          <a:xfrm>
            <a:off x="7239000" y="1600200"/>
            <a:ext cx="1047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Serratia</a:t>
            </a:r>
          </a:p>
        </p:txBody>
      </p:sp>
      <p:sp>
        <p:nvSpPr>
          <p:cNvPr id="49166" name="TextBox 19"/>
          <p:cNvSpPr txBox="1">
            <a:spLocks noChangeArrowheads="1"/>
          </p:cNvSpPr>
          <p:nvPr/>
        </p:nvSpPr>
        <p:spPr bwMode="auto">
          <a:xfrm>
            <a:off x="5638800" y="47244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Enterobacter spp</a:t>
            </a:r>
          </a:p>
        </p:txBody>
      </p:sp>
      <p:sp>
        <p:nvSpPr>
          <p:cNvPr id="49167" name="TextBox 21"/>
          <p:cNvSpPr txBox="1">
            <a:spLocks noChangeArrowheads="1"/>
          </p:cNvSpPr>
          <p:nvPr/>
        </p:nvSpPr>
        <p:spPr bwMode="auto">
          <a:xfrm>
            <a:off x="4419600" y="5257800"/>
            <a:ext cx="14573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Bacteroides</a:t>
            </a:r>
          </a:p>
          <a:p>
            <a:pPr eaLnBrk="1" hangingPunct="1"/>
            <a:r>
              <a:rPr lang="en-US" sz="1800" i="1"/>
              <a:t> fragilis</a:t>
            </a:r>
          </a:p>
        </p:txBody>
      </p:sp>
      <p:sp>
        <p:nvSpPr>
          <p:cNvPr id="18" name="Oval 23"/>
          <p:cNvSpPr>
            <a:spLocks noChangeArrowheads="1"/>
          </p:cNvSpPr>
          <p:nvPr/>
        </p:nvSpPr>
        <p:spPr bwMode="auto">
          <a:xfrm rot="8570288">
            <a:off x="3757816" y="1731483"/>
            <a:ext cx="4981167" cy="1866900"/>
          </a:xfrm>
          <a:prstGeom prst="ellipse">
            <a:avLst/>
          </a:prstGeom>
          <a:solidFill>
            <a:srgbClr val="FF6FCF">
              <a:alpha val="48000"/>
            </a:srgbClr>
          </a:solidFill>
          <a:ln w="9525">
            <a:solidFill>
              <a:srgbClr val="FF6FCF"/>
            </a:solidFill>
            <a:round/>
            <a:headEnd/>
            <a:tailEnd/>
          </a:ln>
        </p:spPr>
        <p:txBody>
          <a:bodyPr/>
          <a:lstStyle/>
          <a:p>
            <a:endParaRPr lang="en-US"/>
          </a:p>
        </p:txBody>
      </p:sp>
      <p:sp>
        <p:nvSpPr>
          <p:cNvPr id="19" name="Oval 24"/>
          <p:cNvSpPr>
            <a:spLocks noChangeArrowheads="1"/>
          </p:cNvSpPr>
          <p:nvPr/>
        </p:nvSpPr>
        <p:spPr bwMode="auto">
          <a:xfrm rot="12309700">
            <a:off x="3953668" y="4111368"/>
            <a:ext cx="5411788" cy="1601787"/>
          </a:xfrm>
          <a:prstGeom prst="ellipse">
            <a:avLst/>
          </a:prstGeom>
          <a:solidFill>
            <a:srgbClr val="FF6FCF">
              <a:alpha val="48000"/>
            </a:srgbClr>
          </a:solidFill>
          <a:ln w="9525">
            <a:solidFill>
              <a:srgbClr val="FF6FCF"/>
            </a:solidFill>
            <a:round/>
            <a:headEnd/>
            <a:tailEnd/>
          </a:ln>
        </p:spPr>
        <p:txBody>
          <a:bodyPr/>
          <a:lstStyle/>
          <a:p>
            <a:endParaRPr lang="en-US"/>
          </a:p>
        </p:txBody>
      </p:sp>
      <p:sp>
        <p:nvSpPr>
          <p:cNvPr id="49168" name="TextBox 22"/>
          <p:cNvSpPr txBox="1">
            <a:spLocks noChangeArrowheads="1"/>
          </p:cNvSpPr>
          <p:nvPr/>
        </p:nvSpPr>
        <p:spPr bwMode="auto">
          <a:xfrm>
            <a:off x="4038600" y="3657600"/>
            <a:ext cx="1441450" cy="369888"/>
          </a:xfrm>
          <a:prstGeom prst="rect">
            <a:avLst/>
          </a:prstGeom>
          <a:solidFill>
            <a:srgbClr val="FFFFFF"/>
          </a:solidFill>
          <a:ln w="9525">
            <a:solidFill>
              <a:srgbClr val="FFFFFF"/>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Gentamicin</a:t>
            </a:r>
          </a:p>
        </p:txBody>
      </p:sp>
    </p:spTree>
    <p:extLst>
      <p:ext uri="{BB962C8B-B14F-4D97-AF65-F5344CB8AC3E}">
        <p14:creationId xmlns:p14="http://schemas.microsoft.com/office/powerpoint/2010/main" val="240962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457200" y="140932"/>
            <a:ext cx="8229600" cy="1143000"/>
          </a:xfrm>
        </p:spPr>
        <p:txBody>
          <a:bodyPr/>
          <a:lstStyle/>
          <a:p>
            <a:pPr eaLnBrk="1" hangingPunct="1"/>
            <a:r>
              <a:rPr lang="en-US" dirty="0">
                <a:latin typeface="Arial" charset="0"/>
                <a:ea typeface="ＭＳ Ｐゴシック" charset="0"/>
                <a:cs typeface="ＭＳ Ｐゴシック" charset="0"/>
              </a:rPr>
              <a:t>Meet the Beta-Lactam All-Stars</a:t>
            </a:r>
          </a:p>
        </p:txBody>
      </p:sp>
      <p:graphicFrame>
        <p:nvGraphicFramePr>
          <p:cNvPr id="18482" name="Group 1074"/>
          <p:cNvGraphicFramePr>
            <a:graphicFrameLocks noGrp="1"/>
          </p:cNvGraphicFramePr>
          <p:nvPr>
            <p:extLst>
              <p:ext uri="{D42A27DB-BD31-4B8C-83A1-F6EECF244321}">
                <p14:modId xmlns:p14="http://schemas.microsoft.com/office/powerpoint/2010/main" val="533503757"/>
              </p:ext>
            </p:extLst>
          </p:nvPr>
        </p:nvGraphicFramePr>
        <p:xfrm>
          <a:off x="0" y="1219201"/>
          <a:ext cx="9144000" cy="5222873"/>
        </p:xfrm>
        <a:graphic>
          <a:graphicData uri="http://schemas.openxmlformats.org/drawingml/2006/table">
            <a:tbl>
              <a:tblPr/>
              <a:tblGrid>
                <a:gridCol w="3810000">
                  <a:extLst>
                    <a:ext uri="{9D8B030D-6E8A-4147-A177-3AD203B41FA5}">
                      <a16:colId xmlns:a16="http://schemas.microsoft.com/office/drawing/2014/main" val="20000"/>
                    </a:ext>
                  </a:extLst>
                </a:gridCol>
                <a:gridCol w="3124489">
                  <a:extLst>
                    <a:ext uri="{9D8B030D-6E8A-4147-A177-3AD203B41FA5}">
                      <a16:colId xmlns:a16="http://schemas.microsoft.com/office/drawing/2014/main" val="20001"/>
                    </a:ext>
                  </a:extLst>
                </a:gridCol>
                <a:gridCol w="2209511">
                  <a:extLst>
                    <a:ext uri="{9D8B030D-6E8A-4147-A177-3AD203B41FA5}">
                      <a16:colId xmlns:a16="http://schemas.microsoft.com/office/drawing/2014/main" val="20002"/>
                    </a:ext>
                  </a:extLst>
                </a:gridCol>
              </a:tblGrid>
              <a:tr h="457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ea typeface="ＭＳ Ｐゴシック" charset="0"/>
                          <a:cs typeface="ＭＳ Ｐゴシック" charset="0"/>
                        </a:rPr>
                        <a:t>Penicillins</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ＭＳ Ｐゴシック" charset="0"/>
                        </a:rPr>
                        <a:t>Cephalosporins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ＭＳ Ｐゴシック" charset="0"/>
                        </a:rPr>
                        <a:t>Carbapenems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66"/>
                    </a:solidFill>
                  </a:tcPr>
                </a:tc>
                <a:extLst>
                  <a:ext uri="{0D108BD9-81ED-4DB2-BD59-A6C34878D82A}">
                    <a16:rowId xmlns:a16="http://schemas.microsoft.com/office/drawing/2014/main" val="10000"/>
                  </a:ext>
                </a:extLst>
              </a:tr>
              <a:tr h="39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000" b="1" i="1" u="none" strike="noStrike" cap="none" normalizeH="0" baseline="0">
                          <a:ln>
                            <a:noFill/>
                          </a:ln>
                          <a:solidFill>
                            <a:schemeClr val="tx1"/>
                          </a:solidFill>
                          <a:effectLst/>
                          <a:latin typeface="Arial" charset="0"/>
                          <a:ea typeface="ＭＳ Ｐゴシック" charset="0"/>
                          <a:cs typeface="ＭＳ Ｐゴシック" charset="0"/>
                        </a:rPr>
                        <a:t>“</a:t>
                      </a: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Natural Penicillins</a:t>
                      </a:r>
                      <a:r>
                        <a:rPr kumimoji="0" lang="ja-JP" altLang="en-US" sz="2000" b="1" i="1"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2000" b="1" i="1" u="none" strike="noStrike" cap="none" normalizeH="0" baseline="0">
                        <a:ln>
                          <a:noFill/>
                        </a:ln>
                        <a:solidFill>
                          <a:schemeClr val="tx1"/>
                        </a:solidFill>
                        <a:effectLst/>
                        <a:latin typeface="Arial"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1</a:t>
                      </a:r>
                      <a:r>
                        <a:rPr kumimoji="0" lang="en-US" sz="2000" b="1" i="1" u="none" strike="noStrike" cap="none" normalizeH="0" baseline="30000">
                          <a:ln>
                            <a:noFill/>
                          </a:ln>
                          <a:solidFill>
                            <a:schemeClr val="tx1"/>
                          </a:solidFill>
                          <a:effectLst/>
                          <a:latin typeface="Arial" charset="0"/>
                          <a:ea typeface="ＭＳ Ｐゴシック" charset="0"/>
                          <a:cs typeface="ＭＳ Ｐゴシック" charset="0"/>
                        </a:rPr>
                        <a:t>st</a:t>
                      </a: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 generation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Imipenem</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&amp;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Meropenem</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Doripenem</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39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Penicillin G &amp; Penicillin V</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Cefazolin &amp; Cephalexin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2"/>
                  </a:ext>
                </a:extLst>
              </a:tr>
              <a:tr h="39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Anti-staph penicillins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2</a:t>
                      </a:r>
                      <a:r>
                        <a:rPr kumimoji="0" lang="en-US" sz="2000" b="1" i="1" u="none" strike="noStrike" cap="none" normalizeH="0" baseline="30000">
                          <a:ln>
                            <a:noFill/>
                          </a:ln>
                          <a:solidFill>
                            <a:schemeClr val="tx1"/>
                          </a:solidFill>
                          <a:effectLst/>
                          <a:latin typeface="Arial" charset="0"/>
                          <a:ea typeface="ＭＳ Ｐゴシック" charset="0"/>
                          <a:cs typeface="ＭＳ Ｐゴシック" charset="0"/>
                        </a:rPr>
                        <a:t>nd</a:t>
                      </a: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-generation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3"/>
                  </a:ext>
                </a:extLst>
              </a:tr>
              <a:tr h="39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Nafcillin</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Oxacillin</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Dicloxacillin</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Cefuroxime</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group</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Ertapenem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39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Aminopenicillins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Cefotetan &amp; Cefoxitin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9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Ampicillin</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&amp; Amoxicillin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3</a:t>
                      </a:r>
                      <a:r>
                        <a:rPr kumimoji="0" lang="en-US" sz="2000" b="1" i="1" u="none" strike="noStrike" cap="none" normalizeH="0" baseline="30000">
                          <a:ln>
                            <a:noFill/>
                          </a:ln>
                          <a:solidFill>
                            <a:schemeClr val="tx1"/>
                          </a:solidFill>
                          <a:effectLst/>
                          <a:latin typeface="Arial" charset="0"/>
                          <a:ea typeface="ＭＳ Ｐゴシック" charset="0"/>
                          <a:cs typeface="ＭＳ Ｐゴシック" charset="0"/>
                        </a:rPr>
                        <a:t>rd</a:t>
                      </a: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-generation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Arial" charset="0"/>
                          <a:ea typeface="ＭＳ Ｐゴシック" charset="0"/>
                          <a:cs typeface="ＭＳ Ｐゴシック" charset="0"/>
                        </a:rPr>
                        <a:t>Monobactams</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6"/>
                  </a:ext>
                </a:extLst>
              </a:tr>
              <a:tr h="3962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Ampicillin/sulbactam &amp;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Amoxicillin/clavulanate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Ceftriaxone &amp; Cefotaxime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Aztreonam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7"/>
                  </a:ext>
                </a:extLst>
              </a:tr>
              <a:tr h="39628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Ceftazidime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8"/>
                  </a:ext>
                </a:extLst>
              </a:tr>
              <a:tr h="39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Antipseudomonal penicillins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4</a:t>
                      </a:r>
                      <a:r>
                        <a:rPr kumimoji="0" lang="en-US" sz="2000" b="1" i="1" u="none" strike="noStrike" cap="none" normalizeH="0" baseline="30000">
                          <a:ln>
                            <a:noFill/>
                          </a:ln>
                          <a:solidFill>
                            <a:schemeClr val="tx1"/>
                          </a:solidFill>
                          <a:effectLst/>
                          <a:latin typeface="Arial" charset="0"/>
                          <a:ea typeface="ＭＳ Ｐゴシック" charset="0"/>
                          <a:cs typeface="ＭＳ Ｐゴシック" charset="0"/>
                        </a:rPr>
                        <a:t>th</a:t>
                      </a:r>
                      <a:r>
                        <a:rPr kumimoji="0" lang="en-US" sz="2000" b="1" i="1" u="none" strike="noStrike" cap="none" normalizeH="0" baseline="0">
                          <a:ln>
                            <a:noFill/>
                          </a:ln>
                          <a:solidFill>
                            <a:schemeClr val="tx1"/>
                          </a:solidFill>
                          <a:effectLst/>
                          <a:latin typeface="Arial" charset="0"/>
                          <a:ea typeface="ＭＳ Ｐゴシック" charset="0"/>
                          <a:cs typeface="ＭＳ Ｐゴシック" charset="0"/>
                        </a:rPr>
                        <a:t>-generation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9"/>
                  </a:ext>
                </a:extLst>
              </a:tr>
              <a:tr h="406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Piperacillin</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tazobactam</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Cefepime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10"/>
                  </a:ext>
                </a:extLst>
              </a:tr>
              <a:tr h="3962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Ticarcillin</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clavulanate</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Arial" charset="0"/>
                          <a:ea typeface="ＭＳ Ｐゴシック" charset="0"/>
                          <a:cs typeface="ＭＳ Ｐゴシック" charset="0"/>
                        </a:rPr>
                        <a:t>5</a:t>
                      </a:r>
                      <a:r>
                        <a:rPr kumimoji="0" lang="en-US" sz="2000" b="1" i="1" u="none" strike="noStrike" cap="none" normalizeH="0" baseline="30000" dirty="0">
                          <a:ln>
                            <a:noFill/>
                          </a:ln>
                          <a:solidFill>
                            <a:schemeClr val="tx1"/>
                          </a:solidFill>
                          <a:effectLst/>
                          <a:latin typeface="Arial" charset="0"/>
                          <a:ea typeface="ＭＳ Ｐゴシック" charset="0"/>
                          <a:cs typeface="ＭＳ Ｐゴシック" charset="0"/>
                        </a:rPr>
                        <a:t>th</a:t>
                      </a:r>
                      <a:r>
                        <a:rPr kumimoji="0" lang="en-US" sz="2000" b="1" i="1" u="none" strike="noStrike" cap="none" normalizeH="0" baseline="0" dirty="0">
                          <a:ln>
                            <a:noFill/>
                          </a:ln>
                          <a:solidFill>
                            <a:schemeClr val="tx1"/>
                          </a:solidFill>
                          <a:effectLst/>
                          <a:latin typeface="Arial" charset="0"/>
                          <a:ea typeface="ＭＳ Ｐゴシック" charset="0"/>
                          <a:cs typeface="ＭＳ Ｐゴシック" charset="0"/>
                        </a:rPr>
                        <a:t>-generation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11"/>
                  </a:ext>
                </a:extLst>
              </a:tr>
              <a:tr h="39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rPr>
                        <a:t>Ceftaroline</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rgbClr r="0" g="0" b="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106493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50178" name="TextBox 3"/>
          <p:cNvSpPr txBox="1">
            <a:spLocks noChangeArrowheads="1"/>
          </p:cNvSpPr>
          <p:nvPr/>
        </p:nvSpPr>
        <p:spPr bwMode="auto">
          <a:xfrm>
            <a:off x="2514600" y="3352800"/>
            <a:ext cx="1865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Strep pyogenes</a:t>
            </a:r>
          </a:p>
        </p:txBody>
      </p:sp>
      <p:sp>
        <p:nvSpPr>
          <p:cNvPr id="50179" name="TextBox 4"/>
          <p:cNvSpPr txBox="1">
            <a:spLocks noChangeArrowheads="1"/>
          </p:cNvSpPr>
          <p:nvPr/>
        </p:nvSpPr>
        <p:spPr bwMode="auto">
          <a:xfrm>
            <a:off x="1697038" y="2667000"/>
            <a:ext cx="1792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 pneumoniae</a:t>
            </a:r>
          </a:p>
        </p:txBody>
      </p:sp>
      <p:sp>
        <p:nvSpPr>
          <p:cNvPr id="50180" name="TextBox 6"/>
          <p:cNvSpPr txBox="1">
            <a:spLocks noChangeArrowheads="1"/>
          </p:cNvSpPr>
          <p:nvPr/>
        </p:nvSpPr>
        <p:spPr bwMode="auto">
          <a:xfrm>
            <a:off x="1143000" y="1828800"/>
            <a:ext cx="1638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faecalis</a:t>
            </a:r>
          </a:p>
        </p:txBody>
      </p:sp>
      <p:sp>
        <p:nvSpPr>
          <p:cNvPr id="50181" name="TextBox 7"/>
          <p:cNvSpPr txBox="1">
            <a:spLocks noChangeArrowheads="1"/>
          </p:cNvSpPr>
          <p:nvPr/>
        </p:nvSpPr>
        <p:spPr bwMode="auto">
          <a:xfrm>
            <a:off x="0" y="533400"/>
            <a:ext cx="1685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faecium </a:t>
            </a:r>
            <a:r>
              <a:rPr lang="en-US" sz="1800"/>
              <a:t>(VRE)</a:t>
            </a:r>
          </a:p>
        </p:txBody>
      </p:sp>
      <p:sp>
        <p:nvSpPr>
          <p:cNvPr id="50182" name="TextBox 9"/>
          <p:cNvSpPr txBox="1">
            <a:spLocks noChangeArrowheads="1"/>
          </p:cNvSpPr>
          <p:nvPr/>
        </p:nvSpPr>
        <p:spPr bwMode="auto">
          <a:xfrm>
            <a:off x="1524000" y="42672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(MSSA)</a:t>
            </a:r>
          </a:p>
        </p:txBody>
      </p:sp>
      <p:sp>
        <p:nvSpPr>
          <p:cNvPr id="50183" name="TextBox 10"/>
          <p:cNvSpPr txBox="1">
            <a:spLocks noChangeArrowheads="1"/>
          </p:cNvSpPr>
          <p:nvPr/>
        </p:nvSpPr>
        <p:spPr bwMode="auto">
          <a:xfrm>
            <a:off x="0" y="55626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(MRSA)</a:t>
            </a:r>
          </a:p>
        </p:txBody>
      </p:sp>
      <p:sp>
        <p:nvSpPr>
          <p:cNvPr id="50184" name="TextBox 11"/>
          <p:cNvSpPr txBox="1">
            <a:spLocks noChangeArrowheads="1"/>
          </p:cNvSpPr>
          <p:nvPr/>
        </p:nvSpPr>
        <p:spPr bwMode="auto">
          <a:xfrm>
            <a:off x="5029200" y="2667000"/>
            <a:ext cx="1085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Proteus</a:t>
            </a:r>
          </a:p>
          <a:p>
            <a:pPr eaLnBrk="1" hangingPunct="1"/>
            <a:r>
              <a:rPr lang="en-US" sz="1800" i="1"/>
              <a:t>mirabilis</a:t>
            </a:r>
          </a:p>
        </p:txBody>
      </p:sp>
      <p:sp>
        <p:nvSpPr>
          <p:cNvPr id="50185" name="TextBox 12"/>
          <p:cNvSpPr txBox="1">
            <a:spLocks noChangeArrowheads="1"/>
          </p:cNvSpPr>
          <p:nvPr/>
        </p:nvSpPr>
        <p:spPr bwMode="auto">
          <a:xfrm>
            <a:off x="5791200" y="2438400"/>
            <a:ext cx="868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 coli</a:t>
            </a:r>
          </a:p>
        </p:txBody>
      </p:sp>
      <p:sp>
        <p:nvSpPr>
          <p:cNvPr id="50186" name="TextBox 13"/>
          <p:cNvSpPr txBox="1">
            <a:spLocks noChangeArrowheads="1"/>
          </p:cNvSpPr>
          <p:nvPr/>
        </p:nvSpPr>
        <p:spPr bwMode="auto">
          <a:xfrm>
            <a:off x="6248400" y="1905000"/>
            <a:ext cx="1511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Klebsiella</a:t>
            </a:r>
          </a:p>
          <a:p>
            <a:pPr eaLnBrk="1" hangingPunct="1"/>
            <a:r>
              <a:rPr lang="en-US" sz="1800" i="1"/>
              <a:t>pneumoniae</a:t>
            </a:r>
          </a:p>
        </p:txBody>
      </p:sp>
      <p:sp>
        <p:nvSpPr>
          <p:cNvPr id="50187" name="TextBox 14"/>
          <p:cNvSpPr txBox="1">
            <a:spLocks noChangeArrowheads="1"/>
          </p:cNvSpPr>
          <p:nvPr/>
        </p:nvSpPr>
        <p:spPr bwMode="auto">
          <a:xfrm>
            <a:off x="7010400" y="5486400"/>
            <a:ext cx="1714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Pseudomonas</a:t>
            </a:r>
          </a:p>
        </p:txBody>
      </p:sp>
      <p:sp>
        <p:nvSpPr>
          <p:cNvPr id="50188" name="TextBox 16"/>
          <p:cNvSpPr txBox="1">
            <a:spLocks noChangeArrowheads="1"/>
          </p:cNvSpPr>
          <p:nvPr/>
        </p:nvSpPr>
        <p:spPr bwMode="auto">
          <a:xfrm>
            <a:off x="5867400" y="3581400"/>
            <a:ext cx="2819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Haemophilus influenzae</a:t>
            </a:r>
          </a:p>
        </p:txBody>
      </p:sp>
      <p:sp>
        <p:nvSpPr>
          <p:cNvPr id="50189" name="TextBox 18"/>
          <p:cNvSpPr txBox="1">
            <a:spLocks noChangeArrowheads="1"/>
          </p:cNvSpPr>
          <p:nvPr/>
        </p:nvSpPr>
        <p:spPr bwMode="auto">
          <a:xfrm>
            <a:off x="7239000" y="1600200"/>
            <a:ext cx="1047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Serratia</a:t>
            </a:r>
          </a:p>
        </p:txBody>
      </p:sp>
      <p:sp>
        <p:nvSpPr>
          <p:cNvPr id="50190" name="TextBox 19"/>
          <p:cNvSpPr txBox="1">
            <a:spLocks noChangeArrowheads="1"/>
          </p:cNvSpPr>
          <p:nvPr/>
        </p:nvSpPr>
        <p:spPr bwMode="auto">
          <a:xfrm>
            <a:off x="5638800" y="47244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Enterobacter spp</a:t>
            </a:r>
          </a:p>
        </p:txBody>
      </p:sp>
      <p:sp>
        <p:nvSpPr>
          <p:cNvPr id="50191" name="TextBox 21"/>
          <p:cNvSpPr txBox="1">
            <a:spLocks noChangeArrowheads="1"/>
          </p:cNvSpPr>
          <p:nvPr/>
        </p:nvSpPr>
        <p:spPr bwMode="auto">
          <a:xfrm>
            <a:off x="4419600" y="5257800"/>
            <a:ext cx="14573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Bacteroides</a:t>
            </a:r>
          </a:p>
          <a:p>
            <a:pPr eaLnBrk="1" hangingPunct="1"/>
            <a:r>
              <a:rPr lang="en-US" sz="1800" i="1"/>
              <a:t> fragilis</a:t>
            </a:r>
          </a:p>
        </p:txBody>
      </p:sp>
      <p:sp>
        <p:nvSpPr>
          <p:cNvPr id="18" name="Oval 23"/>
          <p:cNvSpPr>
            <a:spLocks noChangeArrowheads="1"/>
          </p:cNvSpPr>
          <p:nvPr/>
        </p:nvSpPr>
        <p:spPr bwMode="auto">
          <a:xfrm rot="8570288">
            <a:off x="3757816" y="1617663"/>
            <a:ext cx="4981167" cy="1866900"/>
          </a:xfrm>
          <a:prstGeom prst="ellipse">
            <a:avLst/>
          </a:prstGeom>
          <a:solidFill>
            <a:srgbClr val="FF66FF">
              <a:alpha val="48000"/>
            </a:srgbClr>
          </a:solidFill>
          <a:ln w="9525">
            <a:solidFill>
              <a:srgbClr val="FF66FF"/>
            </a:solidFill>
            <a:round/>
            <a:headEnd/>
            <a:tailEnd/>
          </a:ln>
        </p:spPr>
        <p:txBody>
          <a:bodyPr/>
          <a:lstStyle/>
          <a:p>
            <a:endParaRPr lang="en-US"/>
          </a:p>
        </p:txBody>
      </p:sp>
      <p:sp>
        <p:nvSpPr>
          <p:cNvPr id="19" name="Oval 24"/>
          <p:cNvSpPr>
            <a:spLocks noChangeArrowheads="1"/>
          </p:cNvSpPr>
          <p:nvPr/>
        </p:nvSpPr>
        <p:spPr bwMode="auto">
          <a:xfrm rot="12309700">
            <a:off x="4763533" y="3862872"/>
            <a:ext cx="2969737" cy="1601787"/>
          </a:xfrm>
          <a:prstGeom prst="ellipse">
            <a:avLst/>
          </a:prstGeom>
          <a:solidFill>
            <a:srgbClr val="FF66FF">
              <a:alpha val="48000"/>
            </a:srgbClr>
          </a:solidFill>
          <a:ln w="9525">
            <a:solidFill>
              <a:srgbClr val="FF66FF"/>
            </a:solidFill>
            <a:round/>
            <a:headEnd/>
            <a:tailEnd/>
          </a:ln>
        </p:spPr>
        <p:txBody>
          <a:bodyPr/>
          <a:lstStyle/>
          <a:p>
            <a:endParaRPr lang="en-US"/>
          </a:p>
        </p:txBody>
      </p:sp>
      <p:sp>
        <p:nvSpPr>
          <p:cNvPr id="20" name="Oval 23"/>
          <p:cNvSpPr>
            <a:spLocks noChangeArrowheads="1"/>
          </p:cNvSpPr>
          <p:nvPr/>
        </p:nvSpPr>
        <p:spPr bwMode="auto">
          <a:xfrm rot="9745517">
            <a:off x="-271420" y="4053932"/>
            <a:ext cx="5396612" cy="1866900"/>
          </a:xfrm>
          <a:prstGeom prst="ellipse">
            <a:avLst/>
          </a:prstGeom>
          <a:solidFill>
            <a:srgbClr val="FF66FF">
              <a:alpha val="48000"/>
            </a:srgbClr>
          </a:solidFill>
          <a:ln w="9525">
            <a:solidFill>
              <a:srgbClr val="FF66FF"/>
            </a:solidFill>
            <a:round/>
            <a:headEnd/>
            <a:tailEnd/>
          </a:ln>
        </p:spPr>
        <p:txBody>
          <a:bodyPr/>
          <a:lstStyle/>
          <a:p>
            <a:endParaRPr lang="en-US"/>
          </a:p>
        </p:txBody>
      </p:sp>
      <p:sp>
        <p:nvSpPr>
          <p:cNvPr id="50192" name="TextBox 22"/>
          <p:cNvSpPr txBox="1">
            <a:spLocks noChangeArrowheads="1"/>
          </p:cNvSpPr>
          <p:nvPr/>
        </p:nvSpPr>
        <p:spPr bwMode="auto">
          <a:xfrm>
            <a:off x="4038600" y="3657600"/>
            <a:ext cx="1236663" cy="369888"/>
          </a:xfrm>
          <a:prstGeom prst="rect">
            <a:avLst/>
          </a:prstGeom>
          <a:solidFill>
            <a:srgbClr val="FFFFFF"/>
          </a:solidFill>
          <a:ln w="9525">
            <a:solidFill>
              <a:srgbClr val="FFFFFF"/>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TMP/SMX</a:t>
            </a:r>
          </a:p>
        </p:txBody>
      </p:sp>
      <p:sp>
        <p:nvSpPr>
          <p:cNvPr id="21" name="Oval 24"/>
          <p:cNvSpPr>
            <a:spLocks noChangeArrowheads="1"/>
          </p:cNvSpPr>
          <p:nvPr/>
        </p:nvSpPr>
        <p:spPr bwMode="auto">
          <a:xfrm rot="10236426">
            <a:off x="5254155" y="2960858"/>
            <a:ext cx="2969737" cy="1601787"/>
          </a:xfrm>
          <a:prstGeom prst="ellipse">
            <a:avLst/>
          </a:prstGeom>
          <a:solidFill>
            <a:srgbClr val="FF66FF">
              <a:alpha val="48000"/>
            </a:srgbClr>
          </a:solidFill>
          <a:ln w="9525">
            <a:solidFill>
              <a:srgbClr val="FF66FF"/>
            </a:solidFill>
            <a:round/>
            <a:headEnd/>
            <a:tailEnd/>
          </a:ln>
        </p:spPr>
        <p:txBody>
          <a:bodyPr/>
          <a:lstStyle/>
          <a:p>
            <a:endParaRPr lang="en-US"/>
          </a:p>
        </p:txBody>
      </p:sp>
    </p:spTree>
    <p:extLst>
      <p:ext uri="{BB962C8B-B14F-4D97-AF65-F5344CB8AC3E}">
        <p14:creationId xmlns:p14="http://schemas.microsoft.com/office/powerpoint/2010/main" val="32356598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51202" name="TextBox 3"/>
          <p:cNvSpPr txBox="1">
            <a:spLocks noChangeArrowheads="1"/>
          </p:cNvSpPr>
          <p:nvPr/>
        </p:nvSpPr>
        <p:spPr bwMode="auto">
          <a:xfrm>
            <a:off x="2514600" y="3352800"/>
            <a:ext cx="1865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Strep pyogenes</a:t>
            </a:r>
          </a:p>
        </p:txBody>
      </p:sp>
      <p:sp>
        <p:nvSpPr>
          <p:cNvPr id="51203" name="TextBox 4"/>
          <p:cNvSpPr txBox="1">
            <a:spLocks noChangeArrowheads="1"/>
          </p:cNvSpPr>
          <p:nvPr/>
        </p:nvSpPr>
        <p:spPr bwMode="auto">
          <a:xfrm>
            <a:off x="1697038" y="2667000"/>
            <a:ext cx="1792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 pneumoniae</a:t>
            </a:r>
          </a:p>
        </p:txBody>
      </p:sp>
      <p:sp>
        <p:nvSpPr>
          <p:cNvPr id="51204" name="TextBox 6"/>
          <p:cNvSpPr txBox="1">
            <a:spLocks noChangeArrowheads="1"/>
          </p:cNvSpPr>
          <p:nvPr/>
        </p:nvSpPr>
        <p:spPr bwMode="auto">
          <a:xfrm>
            <a:off x="1143000" y="1828800"/>
            <a:ext cx="1638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faecalis</a:t>
            </a:r>
          </a:p>
        </p:txBody>
      </p:sp>
      <p:sp>
        <p:nvSpPr>
          <p:cNvPr id="51205" name="TextBox 7"/>
          <p:cNvSpPr txBox="1">
            <a:spLocks noChangeArrowheads="1"/>
          </p:cNvSpPr>
          <p:nvPr/>
        </p:nvSpPr>
        <p:spPr bwMode="auto">
          <a:xfrm>
            <a:off x="0" y="533400"/>
            <a:ext cx="1685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faecium </a:t>
            </a:r>
            <a:r>
              <a:rPr lang="en-US" sz="1800"/>
              <a:t>(VRE)</a:t>
            </a:r>
          </a:p>
        </p:txBody>
      </p:sp>
      <p:sp>
        <p:nvSpPr>
          <p:cNvPr id="51206" name="TextBox 9"/>
          <p:cNvSpPr txBox="1">
            <a:spLocks noChangeArrowheads="1"/>
          </p:cNvSpPr>
          <p:nvPr/>
        </p:nvSpPr>
        <p:spPr bwMode="auto">
          <a:xfrm>
            <a:off x="1524000" y="42672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(MSSA)</a:t>
            </a:r>
          </a:p>
        </p:txBody>
      </p:sp>
      <p:sp>
        <p:nvSpPr>
          <p:cNvPr id="51207" name="TextBox 10"/>
          <p:cNvSpPr txBox="1">
            <a:spLocks noChangeArrowheads="1"/>
          </p:cNvSpPr>
          <p:nvPr/>
        </p:nvSpPr>
        <p:spPr bwMode="auto">
          <a:xfrm>
            <a:off x="0" y="55626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(MRSA)</a:t>
            </a:r>
          </a:p>
        </p:txBody>
      </p:sp>
      <p:sp>
        <p:nvSpPr>
          <p:cNvPr id="51208" name="TextBox 11"/>
          <p:cNvSpPr txBox="1">
            <a:spLocks noChangeArrowheads="1"/>
          </p:cNvSpPr>
          <p:nvPr/>
        </p:nvSpPr>
        <p:spPr bwMode="auto">
          <a:xfrm>
            <a:off x="5029200" y="2667000"/>
            <a:ext cx="1085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Proteus</a:t>
            </a:r>
          </a:p>
          <a:p>
            <a:pPr eaLnBrk="1" hangingPunct="1"/>
            <a:r>
              <a:rPr lang="en-US" sz="1800" i="1"/>
              <a:t>mirabilis</a:t>
            </a:r>
          </a:p>
        </p:txBody>
      </p:sp>
      <p:sp>
        <p:nvSpPr>
          <p:cNvPr id="51209" name="TextBox 12"/>
          <p:cNvSpPr txBox="1">
            <a:spLocks noChangeArrowheads="1"/>
          </p:cNvSpPr>
          <p:nvPr/>
        </p:nvSpPr>
        <p:spPr bwMode="auto">
          <a:xfrm>
            <a:off x="5791200" y="2438400"/>
            <a:ext cx="868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 coli</a:t>
            </a:r>
          </a:p>
        </p:txBody>
      </p:sp>
      <p:sp>
        <p:nvSpPr>
          <p:cNvPr id="51210" name="TextBox 13"/>
          <p:cNvSpPr txBox="1">
            <a:spLocks noChangeArrowheads="1"/>
          </p:cNvSpPr>
          <p:nvPr/>
        </p:nvSpPr>
        <p:spPr bwMode="auto">
          <a:xfrm>
            <a:off x="6248400" y="1905000"/>
            <a:ext cx="1511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Klebsiella</a:t>
            </a:r>
          </a:p>
          <a:p>
            <a:pPr eaLnBrk="1" hangingPunct="1"/>
            <a:r>
              <a:rPr lang="en-US" sz="1800" i="1"/>
              <a:t>pneumoniae</a:t>
            </a:r>
          </a:p>
        </p:txBody>
      </p:sp>
      <p:sp>
        <p:nvSpPr>
          <p:cNvPr id="51211" name="TextBox 14"/>
          <p:cNvSpPr txBox="1">
            <a:spLocks noChangeArrowheads="1"/>
          </p:cNvSpPr>
          <p:nvPr/>
        </p:nvSpPr>
        <p:spPr bwMode="auto">
          <a:xfrm>
            <a:off x="7010400" y="5486400"/>
            <a:ext cx="1714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Pseudomonas</a:t>
            </a:r>
          </a:p>
        </p:txBody>
      </p:sp>
      <p:sp>
        <p:nvSpPr>
          <p:cNvPr id="51212" name="TextBox 16"/>
          <p:cNvSpPr txBox="1">
            <a:spLocks noChangeArrowheads="1"/>
          </p:cNvSpPr>
          <p:nvPr/>
        </p:nvSpPr>
        <p:spPr bwMode="auto">
          <a:xfrm>
            <a:off x="5867400" y="3581400"/>
            <a:ext cx="2819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Haemophilus influenzae</a:t>
            </a:r>
          </a:p>
        </p:txBody>
      </p:sp>
      <p:sp>
        <p:nvSpPr>
          <p:cNvPr id="51213" name="TextBox 18"/>
          <p:cNvSpPr txBox="1">
            <a:spLocks noChangeArrowheads="1"/>
          </p:cNvSpPr>
          <p:nvPr/>
        </p:nvSpPr>
        <p:spPr bwMode="auto">
          <a:xfrm>
            <a:off x="7239000" y="1600200"/>
            <a:ext cx="1047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Serratia</a:t>
            </a:r>
          </a:p>
        </p:txBody>
      </p:sp>
      <p:sp>
        <p:nvSpPr>
          <p:cNvPr id="51214" name="TextBox 19"/>
          <p:cNvSpPr txBox="1">
            <a:spLocks noChangeArrowheads="1"/>
          </p:cNvSpPr>
          <p:nvPr/>
        </p:nvSpPr>
        <p:spPr bwMode="auto">
          <a:xfrm>
            <a:off x="5638800" y="47244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Enterobacter spp</a:t>
            </a:r>
          </a:p>
        </p:txBody>
      </p:sp>
      <p:sp>
        <p:nvSpPr>
          <p:cNvPr id="51215" name="TextBox 21"/>
          <p:cNvSpPr txBox="1">
            <a:spLocks noChangeArrowheads="1"/>
          </p:cNvSpPr>
          <p:nvPr/>
        </p:nvSpPr>
        <p:spPr bwMode="auto">
          <a:xfrm>
            <a:off x="4419600" y="5257800"/>
            <a:ext cx="14573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Bacteroides</a:t>
            </a:r>
          </a:p>
          <a:p>
            <a:pPr eaLnBrk="1" hangingPunct="1"/>
            <a:r>
              <a:rPr lang="en-US" sz="1800" i="1"/>
              <a:t> fragilis</a:t>
            </a:r>
          </a:p>
        </p:txBody>
      </p:sp>
      <p:sp>
        <p:nvSpPr>
          <p:cNvPr id="18" name="Oval 23"/>
          <p:cNvSpPr>
            <a:spLocks noChangeArrowheads="1"/>
          </p:cNvSpPr>
          <p:nvPr/>
        </p:nvSpPr>
        <p:spPr bwMode="auto">
          <a:xfrm rot="8570288">
            <a:off x="4096710" y="1532350"/>
            <a:ext cx="4981167" cy="1866900"/>
          </a:xfrm>
          <a:prstGeom prst="ellipse">
            <a:avLst/>
          </a:prstGeom>
          <a:solidFill>
            <a:srgbClr val="FFCC66">
              <a:alpha val="48000"/>
            </a:srgbClr>
          </a:solidFill>
          <a:ln w="9525">
            <a:solidFill>
              <a:srgbClr val="FFCC66"/>
            </a:solidFill>
            <a:round/>
            <a:headEnd/>
            <a:tailEnd/>
          </a:ln>
        </p:spPr>
        <p:txBody>
          <a:bodyPr/>
          <a:lstStyle/>
          <a:p>
            <a:endParaRPr lang="en-US"/>
          </a:p>
        </p:txBody>
      </p:sp>
      <p:sp>
        <p:nvSpPr>
          <p:cNvPr id="19" name="Oval 24"/>
          <p:cNvSpPr>
            <a:spLocks noChangeArrowheads="1"/>
          </p:cNvSpPr>
          <p:nvPr/>
        </p:nvSpPr>
        <p:spPr bwMode="auto">
          <a:xfrm rot="12309700">
            <a:off x="4694699" y="4171296"/>
            <a:ext cx="4420559" cy="1601787"/>
          </a:xfrm>
          <a:prstGeom prst="ellipse">
            <a:avLst/>
          </a:prstGeom>
          <a:solidFill>
            <a:srgbClr val="FFCC66">
              <a:alpha val="48000"/>
            </a:srgbClr>
          </a:solidFill>
          <a:ln w="9525">
            <a:solidFill>
              <a:srgbClr val="FFCC66"/>
            </a:solidFill>
            <a:round/>
            <a:headEnd/>
            <a:tailEnd/>
          </a:ln>
        </p:spPr>
        <p:txBody>
          <a:bodyPr/>
          <a:lstStyle/>
          <a:p>
            <a:endParaRPr lang="en-US"/>
          </a:p>
        </p:txBody>
      </p:sp>
      <p:sp>
        <p:nvSpPr>
          <p:cNvPr id="20" name="Oval 23"/>
          <p:cNvSpPr>
            <a:spLocks noChangeArrowheads="1"/>
          </p:cNvSpPr>
          <p:nvPr/>
        </p:nvSpPr>
        <p:spPr bwMode="auto">
          <a:xfrm rot="10125553">
            <a:off x="1423716" y="3756475"/>
            <a:ext cx="3426368" cy="1337813"/>
          </a:xfrm>
          <a:prstGeom prst="ellipse">
            <a:avLst/>
          </a:prstGeom>
          <a:solidFill>
            <a:srgbClr val="FFCC66">
              <a:alpha val="48000"/>
            </a:srgbClr>
          </a:solidFill>
          <a:ln w="9525">
            <a:solidFill>
              <a:srgbClr val="FFCC66"/>
            </a:solidFill>
            <a:round/>
            <a:headEnd/>
            <a:tailEnd/>
          </a:ln>
        </p:spPr>
        <p:txBody>
          <a:bodyPr/>
          <a:lstStyle/>
          <a:p>
            <a:endParaRPr lang="en-US"/>
          </a:p>
        </p:txBody>
      </p:sp>
      <p:sp>
        <p:nvSpPr>
          <p:cNvPr id="21" name="Oval 24"/>
          <p:cNvSpPr>
            <a:spLocks noChangeArrowheads="1"/>
          </p:cNvSpPr>
          <p:nvPr/>
        </p:nvSpPr>
        <p:spPr bwMode="auto">
          <a:xfrm rot="10236426">
            <a:off x="5254155" y="2960858"/>
            <a:ext cx="2969737" cy="1601787"/>
          </a:xfrm>
          <a:prstGeom prst="ellipse">
            <a:avLst/>
          </a:prstGeom>
          <a:solidFill>
            <a:srgbClr val="FFCC66">
              <a:alpha val="48000"/>
            </a:srgbClr>
          </a:solidFill>
          <a:ln w="9525">
            <a:solidFill>
              <a:srgbClr val="FFCC66"/>
            </a:solidFill>
            <a:round/>
            <a:headEnd/>
            <a:tailEnd/>
          </a:ln>
        </p:spPr>
        <p:txBody>
          <a:bodyPr/>
          <a:lstStyle/>
          <a:p>
            <a:endParaRPr lang="en-US"/>
          </a:p>
        </p:txBody>
      </p:sp>
      <p:sp>
        <p:nvSpPr>
          <p:cNvPr id="22" name="Oval 24"/>
          <p:cNvSpPr>
            <a:spLocks noChangeArrowheads="1"/>
          </p:cNvSpPr>
          <p:nvPr/>
        </p:nvSpPr>
        <p:spPr bwMode="auto">
          <a:xfrm rot="12309700">
            <a:off x="1632454" y="2527442"/>
            <a:ext cx="3008891" cy="1601787"/>
          </a:xfrm>
          <a:prstGeom prst="ellipse">
            <a:avLst/>
          </a:prstGeom>
          <a:solidFill>
            <a:srgbClr val="FFCC66">
              <a:alpha val="48000"/>
            </a:srgbClr>
          </a:solidFill>
          <a:ln w="9525">
            <a:solidFill>
              <a:srgbClr val="FFCC66"/>
            </a:solidFill>
            <a:round/>
            <a:headEnd/>
            <a:tailEnd/>
          </a:ln>
        </p:spPr>
        <p:txBody>
          <a:bodyPr/>
          <a:lstStyle/>
          <a:p>
            <a:endParaRPr lang="en-US"/>
          </a:p>
        </p:txBody>
      </p:sp>
      <p:sp>
        <p:nvSpPr>
          <p:cNvPr id="51216" name="TextBox 22"/>
          <p:cNvSpPr txBox="1">
            <a:spLocks noChangeArrowheads="1"/>
          </p:cNvSpPr>
          <p:nvPr/>
        </p:nvSpPr>
        <p:spPr bwMode="auto">
          <a:xfrm>
            <a:off x="4038600" y="3657600"/>
            <a:ext cx="1595438" cy="369888"/>
          </a:xfrm>
          <a:prstGeom prst="rect">
            <a:avLst/>
          </a:prstGeom>
          <a:solidFill>
            <a:srgbClr val="FFFFFF"/>
          </a:solidFill>
          <a:ln w="9525">
            <a:solidFill>
              <a:srgbClr val="FFFFFF"/>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Levofloxacin</a:t>
            </a:r>
          </a:p>
        </p:txBody>
      </p:sp>
    </p:spTree>
    <p:extLst>
      <p:ext uri="{BB962C8B-B14F-4D97-AF65-F5344CB8AC3E}">
        <p14:creationId xmlns:p14="http://schemas.microsoft.com/office/powerpoint/2010/main" val="14927441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52226" name="TextBox 3"/>
          <p:cNvSpPr txBox="1">
            <a:spLocks noChangeArrowheads="1"/>
          </p:cNvSpPr>
          <p:nvPr/>
        </p:nvSpPr>
        <p:spPr bwMode="auto">
          <a:xfrm>
            <a:off x="2514600" y="3352800"/>
            <a:ext cx="1865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Strep pyogenes</a:t>
            </a:r>
          </a:p>
        </p:txBody>
      </p:sp>
      <p:sp>
        <p:nvSpPr>
          <p:cNvPr id="52227" name="TextBox 4"/>
          <p:cNvSpPr txBox="1">
            <a:spLocks noChangeArrowheads="1"/>
          </p:cNvSpPr>
          <p:nvPr/>
        </p:nvSpPr>
        <p:spPr bwMode="auto">
          <a:xfrm>
            <a:off x="1697038" y="2667000"/>
            <a:ext cx="1792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 pneumoniae</a:t>
            </a:r>
          </a:p>
        </p:txBody>
      </p:sp>
      <p:sp>
        <p:nvSpPr>
          <p:cNvPr id="52228" name="TextBox 6"/>
          <p:cNvSpPr txBox="1">
            <a:spLocks noChangeArrowheads="1"/>
          </p:cNvSpPr>
          <p:nvPr/>
        </p:nvSpPr>
        <p:spPr bwMode="auto">
          <a:xfrm>
            <a:off x="1143000" y="1828800"/>
            <a:ext cx="1638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faecalis</a:t>
            </a:r>
          </a:p>
        </p:txBody>
      </p:sp>
      <p:sp>
        <p:nvSpPr>
          <p:cNvPr id="52229" name="TextBox 7"/>
          <p:cNvSpPr txBox="1">
            <a:spLocks noChangeArrowheads="1"/>
          </p:cNvSpPr>
          <p:nvPr/>
        </p:nvSpPr>
        <p:spPr bwMode="auto">
          <a:xfrm>
            <a:off x="0" y="533400"/>
            <a:ext cx="1685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faecium </a:t>
            </a:r>
            <a:r>
              <a:rPr lang="en-US" sz="1800"/>
              <a:t>(VRE)</a:t>
            </a:r>
          </a:p>
        </p:txBody>
      </p:sp>
      <p:sp>
        <p:nvSpPr>
          <p:cNvPr id="52230" name="TextBox 9"/>
          <p:cNvSpPr txBox="1">
            <a:spLocks noChangeArrowheads="1"/>
          </p:cNvSpPr>
          <p:nvPr/>
        </p:nvSpPr>
        <p:spPr bwMode="auto">
          <a:xfrm>
            <a:off x="1524000" y="42672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(MSSA)</a:t>
            </a:r>
          </a:p>
        </p:txBody>
      </p:sp>
      <p:sp>
        <p:nvSpPr>
          <p:cNvPr id="52231" name="TextBox 10"/>
          <p:cNvSpPr txBox="1">
            <a:spLocks noChangeArrowheads="1"/>
          </p:cNvSpPr>
          <p:nvPr/>
        </p:nvSpPr>
        <p:spPr bwMode="auto">
          <a:xfrm>
            <a:off x="0" y="55626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(MRSA)</a:t>
            </a:r>
          </a:p>
        </p:txBody>
      </p:sp>
      <p:sp>
        <p:nvSpPr>
          <p:cNvPr id="52232" name="TextBox 11"/>
          <p:cNvSpPr txBox="1">
            <a:spLocks noChangeArrowheads="1"/>
          </p:cNvSpPr>
          <p:nvPr/>
        </p:nvSpPr>
        <p:spPr bwMode="auto">
          <a:xfrm>
            <a:off x="5029200" y="2667000"/>
            <a:ext cx="1085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Proteus</a:t>
            </a:r>
          </a:p>
          <a:p>
            <a:pPr eaLnBrk="1" hangingPunct="1"/>
            <a:r>
              <a:rPr lang="en-US" sz="1800" i="1"/>
              <a:t>mirabilis</a:t>
            </a:r>
          </a:p>
        </p:txBody>
      </p:sp>
      <p:sp>
        <p:nvSpPr>
          <p:cNvPr id="52233" name="TextBox 12"/>
          <p:cNvSpPr txBox="1">
            <a:spLocks noChangeArrowheads="1"/>
          </p:cNvSpPr>
          <p:nvPr/>
        </p:nvSpPr>
        <p:spPr bwMode="auto">
          <a:xfrm>
            <a:off x="5791200" y="2438400"/>
            <a:ext cx="868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 coli</a:t>
            </a:r>
          </a:p>
        </p:txBody>
      </p:sp>
      <p:sp>
        <p:nvSpPr>
          <p:cNvPr id="52234" name="TextBox 13"/>
          <p:cNvSpPr txBox="1">
            <a:spLocks noChangeArrowheads="1"/>
          </p:cNvSpPr>
          <p:nvPr/>
        </p:nvSpPr>
        <p:spPr bwMode="auto">
          <a:xfrm>
            <a:off x="6248400" y="1905000"/>
            <a:ext cx="1511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Klebsiella</a:t>
            </a:r>
          </a:p>
          <a:p>
            <a:pPr eaLnBrk="1" hangingPunct="1"/>
            <a:r>
              <a:rPr lang="en-US" sz="1800" i="1"/>
              <a:t>pneumoniae</a:t>
            </a:r>
          </a:p>
        </p:txBody>
      </p:sp>
      <p:sp>
        <p:nvSpPr>
          <p:cNvPr id="52235" name="TextBox 14"/>
          <p:cNvSpPr txBox="1">
            <a:spLocks noChangeArrowheads="1"/>
          </p:cNvSpPr>
          <p:nvPr/>
        </p:nvSpPr>
        <p:spPr bwMode="auto">
          <a:xfrm>
            <a:off x="7010400" y="5486400"/>
            <a:ext cx="1714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Pseudomonas</a:t>
            </a:r>
          </a:p>
        </p:txBody>
      </p:sp>
      <p:sp>
        <p:nvSpPr>
          <p:cNvPr id="52236" name="TextBox 16"/>
          <p:cNvSpPr txBox="1">
            <a:spLocks noChangeArrowheads="1"/>
          </p:cNvSpPr>
          <p:nvPr/>
        </p:nvSpPr>
        <p:spPr bwMode="auto">
          <a:xfrm>
            <a:off x="5867400" y="3581400"/>
            <a:ext cx="2819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Haemophilus influenzae</a:t>
            </a:r>
          </a:p>
        </p:txBody>
      </p:sp>
      <p:sp>
        <p:nvSpPr>
          <p:cNvPr id="52237" name="TextBox 18"/>
          <p:cNvSpPr txBox="1">
            <a:spLocks noChangeArrowheads="1"/>
          </p:cNvSpPr>
          <p:nvPr/>
        </p:nvSpPr>
        <p:spPr bwMode="auto">
          <a:xfrm>
            <a:off x="7239000" y="1600200"/>
            <a:ext cx="1047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Serratia</a:t>
            </a:r>
          </a:p>
        </p:txBody>
      </p:sp>
      <p:sp>
        <p:nvSpPr>
          <p:cNvPr id="52238" name="TextBox 19"/>
          <p:cNvSpPr txBox="1">
            <a:spLocks noChangeArrowheads="1"/>
          </p:cNvSpPr>
          <p:nvPr/>
        </p:nvSpPr>
        <p:spPr bwMode="auto">
          <a:xfrm>
            <a:off x="5638800" y="47244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Enterobacter spp</a:t>
            </a:r>
          </a:p>
        </p:txBody>
      </p:sp>
      <p:sp>
        <p:nvSpPr>
          <p:cNvPr id="52239" name="TextBox 21"/>
          <p:cNvSpPr txBox="1">
            <a:spLocks noChangeArrowheads="1"/>
          </p:cNvSpPr>
          <p:nvPr/>
        </p:nvSpPr>
        <p:spPr bwMode="auto">
          <a:xfrm>
            <a:off x="4419600" y="5257800"/>
            <a:ext cx="14573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Bacteroides</a:t>
            </a:r>
          </a:p>
          <a:p>
            <a:pPr eaLnBrk="1" hangingPunct="1"/>
            <a:r>
              <a:rPr lang="en-US" sz="1800" i="1"/>
              <a:t> fragilis</a:t>
            </a:r>
          </a:p>
        </p:txBody>
      </p:sp>
      <p:sp>
        <p:nvSpPr>
          <p:cNvPr id="52240" name="TextBox 22"/>
          <p:cNvSpPr txBox="1">
            <a:spLocks noChangeArrowheads="1"/>
          </p:cNvSpPr>
          <p:nvPr/>
        </p:nvSpPr>
        <p:spPr bwMode="auto">
          <a:xfrm>
            <a:off x="4038600" y="3657600"/>
            <a:ext cx="1736725" cy="369888"/>
          </a:xfrm>
          <a:prstGeom prst="rect">
            <a:avLst/>
          </a:prstGeom>
          <a:solidFill>
            <a:srgbClr val="FFFFFF"/>
          </a:solidFill>
          <a:ln w="9525">
            <a:solidFill>
              <a:srgbClr val="FFFFFF"/>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Metronidazole</a:t>
            </a:r>
          </a:p>
        </p:txBody>
      </p:sp>
      <p:sp>
        <p:nvSpPr>
          <p:cNvPr id="18" name="Oval 24"/>
          <p:cNvSpPr>
            <a:spLocks noChangeArrowheads="1"/>
          </p:cNvSpPr>
          <p:nvPr/>
        </p:nvSpPr>
        <p:spPr bwMode="auto">
          <a:xfrm rot="15983035">
            <a:off x="3384347" y="4001783"/>
            <a:ext cx="2994494" cy="1601787"/>
          </a:xfrm>
          <a:prstGeom prst="ellipse">
            <a:avLst/>
          </a:prstGeom>
          <a:solidFill>
            <a:srgbClr val="66FFCC">
              <a:alpha val="48000"/>
            </a:srgbClr>
          </a:solidFill>
          <a:ln w="9525">
            <a:solidFill>
              <a:srgbClr val="66FFCC"/>
            </a:solidFill>
            <a:round/>
            <a:headEnd/>
            <a:tailEnd/>
          </a:ln>
        </p:spPr>
        <p:txBody>
          <a:bodyPr/>
          <a:lstStyle/>
          <a:p>
            <a:endParaRPr lang="en-US" dirty="0"/>
          </a:p>
        </p:txBody>
      </p:sp>
    </p:spTree>
    <p:extLst>
      <p:ext uri="{BB962C8B-B14F-4D97-AF65-F5344CB8AC3E}">
        <p14:creationId xmlns:p14="http://schemas.microsoft.com/office/powerpoint/2010/main" val="237742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115095"/>
            <a:ext cx="9144001" cy="992769"/>
          </a:xfrm>
          <a:solidFill>
            <a:schemeClr val="bg1"/>
          </a:solidFill>
        </p:spPr>
        <p:txBody>
          <a:bodyPr>
            <a:normAutofit/>
          </a:bodyPr>
          <a:lstStyle/>
          <a:p>
            <a:pPr eaLnBrk="1" hangingPunct="1">
              <a:lnSpc>
                <a:spcPct val="80000"/>
              </a:lnSpc>
            </a:pPr>
            <a:r>
              <a:rPr lang="en-US" dirty="0">
                <a:latin typeface="Arial" charset="0"/>
                <a:ea typeface="ＭＳ Ｐゴシック" charset="0"/>
                <a:cs typeface="ＭＳ Ｐゴシック" charset="0"/>
              </a:rPr>
              <a:t>Natural Penicillins</a:t>
            </a:r>
          </a:p>
        </p:txBody>
      </p:sp>
      <p:sp>
        <p:nvSpPr>
          <p:cNvPr id="41986" name="Rectangle 3"/>
          <p:cNvSpPr>
            <a:spLocks noGrp="1" noChangeArrowheads="1"/>
          </p:cNvSpPr>
          <p:nvPr>
            <p:ph idx="1"/>
          </p:nvPr>
        </p:nvSpPr>
        <p:spPr>
          <a:xfrm>
            <a:off x="0" y="1066799"/>
            <a:ext cx="9144000" cy="5394379"/>
          </a:xfrm>
        </p:spPr>
        <p:txBody>
          <a:bodyPr>
            <a:normAutofit lnSpcReduction="10000"/>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penicillin G (IV), V (PO); </a:t>
            </a:r>
            <a:r>
              <a:rPr lang="en-US" sz="2800" i="1" dirty="0" err="1">
                <a:latin typeface="Arial" charset="0"/>
                <a:ea typeface="ＭＳ Ｐゴシック" charset="0"/>
                <a:cs typeface="ＭＳ Ｐゴシック" charset="0"/>
              </a:rPr>
              <a:t>benzathine</a:t>
            </a:r>
            <a:r>
              <a:rPr lang="en-US" sz="2800" dirty="0">
                <a:latin typeface="Arial" charset="0"/>
                <a:ea typeface="ＭＳ Ｐゴシック" charset="0"/>
                <a:cs typeface="ＭＳ Ｐゴシック" charset="0"/>
              </a:rPr>
              <a:t> (IM depot), </a:t>
            </a:r>
            <a:r>
              <a:rPr lang="en-US" sz="2800" i="1" dirty="0">
                <a:latin typeface="Arial" charset="0"/>
                <a:ea typeface="ＭＳ Ｐゴシック" charset="0"/>
                <a:cs typeface="ＭＳ Ｐゴシック" charset="0"/>
              </a:rPr>
              <a:t>procaine</a:t>
            </a:r>
            <a:r>
              <a:rPr lang="en-US" sz="2800" dirty="0">
                <a:latin typeface="Arial" charset="0"/>
                <a:ea typeface="ＭＳ Ｐゴシック" charset="0"/>
                <a:cs typeface="ＭＳ Ｐゴシック" charset="0"/>
              </a:rPr>
              <a:t> (IM depot)</a:t>
            </a:r>
          </a:p>
          <a:p>
            <a:pPr eaLnBrk="1" hangingPunct="1">
              <a:lnSpc>
                <a:spcPct val="90000"/>
              </a:lnSpc>
            </a:pPr>
            <a:r>
              <a:rPr lang="en-US" sz="2800" u="sng" dirty="0">
                <a:latin typeface="Arial" charset="0"/>
                <a:ea typeface="ＭＳ Ｐゴシック" charset="0"/>
                <a:cs typeface="ＭＳ Ｐゴシック" charset="0"/>
              </a:rPr>
              <a:t>Spectrum Summary</a:t>
            </a:r>
          </a:p>
          <a:p>
            <a:pPr lvl="1" eaLnBrk="1" hangingPunct="1">
              <a:lnSpc>
                <a:spcPct val="90000"/>
              </a:lnSpc>
            </a:pPr>
            <a:r>
              <a:rPr lang="en-US" sz="2400" b="1" dirty="0">
                <a:latin typeface="Arial" charset="0"/>
                <a:ea typeface="ＭＳ Ｐゴシック" charset="0"/>
              </a:rPr>
              <a:t>Excellent activity</a:t>
            </a:r>
          </a:p>
          <a:p>
            <a:pPr lvl="2" eaLnBrk="1" hangingPunct="1">
              <a:lnSpc>
                <a:spcPct val="90000"/>
              </a:lnSpc>
            </a:pPr>
            <a:r>
              <a:rPr lang="en-US" sz="2000" b="1" i="1" dirty="0">
                <a:latin typeface="Arial" charset="0"/>
                <a:ea typeface="ＭＳ Ｐゴシック" charset="0"/>
              </a:rPr>
              <a:t>Strep </a:t>
            </a:r>
            <a:r>
              <a:rPr lang="en-US" sz="2000" b="1" i="1" dirty="0" err="1">
                <a:latin typeface="Arial" charset="0"/>
                <a:ea typeface="ＭＳ Ｐゴシック" charset="0"/>
              </a:rPr>
              <a:t>pyogenes</a:t>
            </a:r>
            <a:r>
              <a:rPr lang="en-US" sz="2000" b="1" dirty="0">
                <a:latin typeface="Arial" charset="0"/>
                <a:ea typeface="ＭＳ Ｐゴシック" charset="0"/>
              </a:rPr>
              <a:t>, </a:t>
            </a:r>
            <a:r>
              <a:rPr lang="en-US" sz="2000" b="1" i="1" dirty="0">
                <a:latin typeface="Arial" charset="0"/>
                <a:ea typeface="ＭＳ Ｐゴシック" charset="0"/>
              </a:rPr>
              <a:t>T. </a:t>
            </a:r>
            <a:r>
              <a:rPr lang="en-US" sz="2000" b="1" i="1" dirty="0" err="1">
                <a:latin typeface="Arial" charset="0"/>
                <a:ea typeface="ＭＳ Ｐゴシック" charset="0"/>
              </a:rPr>
              <a:t>pallidum</a:t>
            </a:r>
            <a:r>
              <a:rPr lang="en-US" sz="2000" b="1" dirty="0">
                <a:latin typeface="Arial" charset="0"/>
                <a:ea typeface="ＭＳ Ｐゴシック" charset="0"/>
              </a:rPr>
              <a:t>, </a:t>
            </a:r>
            <a:r>
              <a:rPr lang="en-US" sz="2000" b="1" i="1" dirty="0">
                <a:latin typeface="Arial" charset="0"/>
                <a:ea typeface="ＭＳ Ｐゴシック" charset="0"/>
              </a:rPr>
              <a:t>Listeria, Neisseria </a:t>
            </a:r>
            <a:r>
              <a:rPr lang="en-US" sz="2000" b="1" i="1" dirty="0" err="1">
                <a:latin typeface="Arial" charset="0"/>
                <a:ea typeface="ＭＳ Ｐゴシック" charset="0"/>
              </a:rPr>
              <a:t>meningitidis</a:t>
            </a:r>
            <a:endParaRPr lang="en-US" sz="2000" b="1" i="1" dirty="0">
              <a:latin typeface="Arial" charset="0"/>
              <a:ea typeface="ＭＳ Ｐゴシック" charset="0"/>
            </a:endParaRPr>
          </a:p>
          <a:p>
            <a:pPr lvl="1" eaLnBrk="1" hangingPunct="1">
              <a:lnSpc>
                <a:spcPct val="90000"/>
              </a:lnSpc>
            </a:pPr>
            <a:r>
              <a:rPr lang="en-US" sz="2400" b="1" dirty="0">
                <a:latin typeface="Arial" charset="0"/>
                <a:ea typeface="ＭＳ Ｐゴシック" charset="0"/>
              </a:rPr>
              <a:t>Good activity</a:t>
            </a:r>
          </a:p>
          <a:p>
            <a:pPr lvl="2" eaLnBrk="1" hangingPunct="1">
              <a:lnSpc>
                <a:spcPct val="90000"/>
              </a:lnSpc>
            </a:pPr>
            <a:r>
              <a:rPr lang="en-US" sz="2000" b="1" i="1" dirty="0">
                <a:latin typeface="Arial" charset="0"/>
                <a:ea typeface="ＭＳ Ｐゴシック" charset="0"/>
              </a:rPr>
              <a:t>Strep </a:t>
            </a:r>
            <a:r>
              <a:rPr lang="en-US" sz="2000" b="1" i="1" dirty="0" err="1">
                <a:latin typeface="Arial" charset="0"/>
                <a:ea typeface="ＭＳ Ｐゴシック" charset="0"/>
              </a:rPr>
              <a:t>pneumoniae</a:t>
            </a:r>
            <a:r>
              <a:rPr lang="en-US" sz="2000" b="1" dirty="0">
                <a:latin typeface="Arial" charset="0"/>
                <a:ea typeface="ＭＳ Ｐゴシック" charset="0"/>
              </a:rPr>
              <a:t>, </a:t>
            </a:r>
            <a:r>
              <a:rPr lang="en-US" sz="2000" b="1" dirty="0" err="1">
                <a:latin typeface="Arial" charset="0"/>
                <a:ea typeface="ＭＳ Ｐゴシック" charset="0"/>
              </a:rPr>
              <a:t>viridans</a:t>
            </a:r>
            <a:r>
              <a:rPr lang="en-US" sz="2000" b="1" dirty="0">
                <a:latin typeface="Arial" charset="0"/>
                <a:ea typeface="ＭＳ Ｐゴシック" charset="0"/>
              </a:rPr>
              <a:t> Strep, </a:t>
            </a:r>
            <a:r>
              <a:rPr lang="en-US" sz="2000" b="1" i="1" dirty="0">
                <a:latin typeface="Arial" charset="0"/>
                <a:ea typeface="ＭＳ Ｐゴシック" charset="0"/>
              </a:rPr>
              <a:t>Enterococcus </a:t>
            </a:r>
            <a:r>
              <a:rPr lang="en-US" sz="2000" b="1" i="1" dirty="0" err="1">
                <a:latin typeface="Arial" charset="0"/>
                <a:ea typeface="ＭＳ Ｐゴシック" charset="0"/>
              </a:rPr>
              <a:t>faecalis</a:t>
            </a:r>
            <a:endParaRPr lang="en-US" sz="2000" b="1" i="1" dirty="0">
              <a:latin typeface="Arial" charset="0"/>
              <a:ea typeface="ＭＳ Ｐゴシック" charset="0"/>
            </a:endParaRPr>
          </a:p>
          <a:p>
            <a:pPr lvl="1" eaLnBrk="1" hangingPunct="1">
              <a:lnSpc>
                <a:spcPct val="90000"/>
              </a:lnSpc>
            </a:pPr>
            <a:r>
              <a:rPr lang="en-US" sz="2400" dirty="0">
                <a:latin typeface="Arial" charset="0"/>
                <a:ea typeface="ＭＳ Ｐゴシック" charset="0"/>
              </a:rPr>
              <a:t>Poor activity</a:t>
            </a:r>
          </a:p>
          <a:p>
            <a:pPr lvl="2" eaLnBrk="1" hangingPunct="1">
              <a:lnSpc>
                <a:spcPct val="90000"/>
              </a:lnSpc>
            </a:pPr>
            <a:r>
              <a:rPr lang="en-US" sz="2000" dirty="0">
                <a:latin typeface="Arial" charset="0"/>
                <a:ea typeface="ＭＳ Ｐゴシック" charset="0"/>
              </a:rPr>
              <a:t>MSSA</a:t>
            </a:r>
            <a:endParaRPr lang="en-US" sz="2000" i="1" dirty="0">
              <a:latin typeface="Arial" charset="0"/>
              <a:ea typeface="ＭＳ Ｐゴシック" charset="0"/>
            </a:endParaRPr>
          </a:p>
          <a:p>
            <a:pPr lvl="1" eaLnBrk="1" hangingPunct="1">
              <a:lnSpc>
                <a:spcPct val="90000"/>
              </a:lnSpc>
            </a:pPr>
            <a:r>
              <a:rPr lang="en-US" sz="2400" dirty="0">
                <a:latin typeface="Arial" charset="0"/>
                <a:ea typeface="ＭＳ Ｐゴシック" charset="0"/>
              </a:rPr>
              <a:t>No activity</a:t>
            </a:r>
          </a:p>
          <a:p>
            <a:pPr lvl="2" eaLnBrk="1" hangingPunct="1">
              <a:lnSpc>
                <a:spcPct val="90000"/>
              </a:lnSpc>
            </a:pPr>
            <a:r>
              <a:rPr lang="en-US" sz="2000" dirty="0">
                <a:latin typeface="Arial" charset="0"/>
                <a:ea typeface="ＭＳ Ｐゴシック" charset="0"/>
              </a:rPr>
              <a:t>MRSA, Gram-negative rods, </a:t>
            </a:r>
            <a:r>
              <a:rPr lang="ja-JP" altLang="en-US" sz="2000" dirty="0">
                <a:latin typeface="Arial" charset="0"/>
                <a:ea typeface="ＭＳ Ｐゴシック" charset="0"/>
              </a:rPr>
              <a:t>“</a:t>
            </a:r>
            <a:r>
              <a:rPr lang="en-US" altLang="ja-JP" sz="2000" dirty="0" err="1">
                <a:latin typeface="Arial" charset="0"/>
                <a:ea typeface="ＭＳ Ｐゴシック" charset="0"/>
              </a:rPr>
              <a:t>atypicals</a:t>
            </a:r>
            <a:r>
              <a:rPr lang="ja-JP" altLang="en-US" sz="2000" dirty="0">
                <a:latin typeface="Arial" charset="0"/>
                <a:ea typeface="ＭＳ Ｐゴシック" charset="0"/>
              </a:rPr>
              <a:t>”</a:t>
            </a:r>
            <a:r>
              <a:rPr lang="en-US" altLang="ja-JP" sz="2000" dirty="0">
                <a:latin typeface="Arial" charset="0"/>
                <a:ea typeface="ＭＳ Ｐゴシック" charset="0"/>
              </a:rPr>
              <a:t>, </a:t>
            </a:r>
            <a:r>
              <a:rPr lang="en-US" altLang="ja-JP" sz="2000" i="1" dirty="0" err="1">
                <a:latin typeface="Arial" charset="0"/>
                <a:ea typeface="ＭＳ Ｐゴシック" charset="0"/>
              </a:rPr>
              <a:t>Bacteriodes</a:t>
            </a:r>
            <a:r>
              <a:rPr lang="en-US" altLang="ja-JP" sz="2000" i="1" dirty="0">
                <a:latin typeface="Arial" charset="0"/>
                <a:ea typeface="ＭＳ Ｐゴシック" charset="0"/>
              </a:rPr>
              <a:t> </a:t>
            </a:r>
            <a:r>
              <a:rPr lang="en-US" altLang="ja-JP" sz="2000" i="1" dirty="0" err="1">
                <a:latin typeface="Arial" charset="0"/>
                <a:ea typeface="ＭＳ Ｐゴシック" charset="0"/>
              </a:rPr>
              <a:t>fragilis</a:t>
            </a:r>
            <a:endParaRPr lang="en-US" altLang="ja-JP" sz="2000" i="1" dirty="0">
              <a:latin typeface="Arial" charset="0"/>
              <a:ea typeface="ＭＳ Ｐゴシック" charset="0"/>
            </a:endParaRPr>
          </a:p>
          <a:p>
            <a:pPr>
              <a:lnSpc>
                <a:spcPct val="90000"/>
              </a:lnSpc>
            </a:pPr>
            <a:r>
              <a:rPr lang="en-US" u="sng" dirty="0">
                <a:latin typeface="Arial" charset="0"/>
                <a:ea typeface="ＭＳ Ｐゴシック" charset="0"/>
              </a:rPr>
              <a:t>Toxicity</a:t>
            </a:r>
            <a:r>
              <a:rPr lang="en-US" dirty="0">
                <a:latin typeface="Arial" charset="0"/>
                <a:ea typeface="ＭＳ Ｐゴシック" charset="0"/>
              </a:rPr>
              <a:t>: </a:t>
            </a:r>
            <a:r>
              <a:rPr lang="en-US" b="1" dirty="0" err="1">
                <a:latin typeface="Arial" charset="0"/>
                <a:ea typeface="ＭＳ Ｐゴシック" charset="0"/>
              </a:rPr>
              <a:t>Neuro</a:t>
            </a:r>
            <a:r>
              <a:rPr lang="en-US" dirty="0">
                <a:latin typeface="Arial" charset="0"/>
                <a:ea typeface="ＭＳ Ｐゴシック" charset="0"/>
              </a:rPr>
              <a:t>: IV administration of IM forms </a:t>
            </a:r>
            <a:r>
              <a:rPr lang="en-US" dirty="0">
                <a:latin typeface="Arial" charset="0"/>
                <a:ea typeface="ＭＳ Ｐゴシック" charset="0"/>
                <a:sym typeface="Wingdings"/>
              </a:rPr>
              <a:t> seizures, death</a:t>
            </a:r>
            <a:endParaRPr lang="en-US" dirty="0">
              <a:latin typeface="Arial" charset="0"/>
              <a:ea typeface="ＭＳ Ｐゴシック" charset="0"/>
            </a:endParaRPr>
          </a:p>
        </p:txBody>
      </p:sp>
    </p:spTree>
    <p:extLst>
      <p:ext uri="{BB962C8B-B14F-4D97-AF65-F5344CB8AC3E}">
        <p14:creationId xmlns:p14="http://schemas.microsoft.com/office/powerpoint/2010/main" val="118229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6">
                                            <p:txEl>
                                              <p:pRg st="10" end="10"/>
                                            </p:txEl>
                                          </p:spTgt>
                                        </p:tgtEl>
                                        <p:attrNameLst>
                                          <p:attrName>style.visibility</p:attrName>
                                        </p:attrNameLst>
                                      </p:cBhvr>
                                      <p:to>
                                        <p:strVal val="visible"/>
                                      </p:to>
                                    </p:set>
                                    <p:animEffect transition="in" filter="fade">
                                      <p:cBhvr>
                                        <p:cTn id="7" dur="500"/>
                                        <p:tgtEl>
                                          <p:spTgt spid="4198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88015" y="0"/>
            <a:ext cx="9055986" cy="1219200"/>
          </a:xfrm>
          <a:solidFill>
            <a:schemeClr val="bg1"/>
          </a:solidFill>
        </p:spPr>
        <p:txBody>
          <a:bodyPr>
            <a:noAutofit/>
          </a:bodyPr>
          <a:lstStyle/>
          <a:p>
            <a:pPr eaLnBrk="1" hangingPunct="1"/>
            <a:r>
              <a:rPr lang="en-US" sz="4000" dirty="0">
                <a:latin typeface="Arial" charset="0"/>
                <a:ea typeface="ＭＳ Ｐゴシック" charset="0"/>
                <a:cs typeface="ＭＳ Ｐゴシック" charset="0"/>
              </a:rPr>
              <a:t>Natural Penicillins: </a:t>
            </a:r>
            <a:br>
              <a:rPr lang="en-US" sz="4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Evidence &amp; Experience</a:t>
            </a:r>
          </a:p>
        </p:txBody>
      </p:sp>
      <p:sp>
        <p:nvSpPr>
          <p:cNvPr id="52226" name="Rectangle 3"/>
          <p:cNvSpPr>
            <a:spLocks noGrp="1" noChangeArrowheads="1"/>
          </p:cNvSpPr>
          <p:nvPr>
            <p:ph idx="1"/>
          </p:nvPr>
        </p:nvSpPr>
        <p:spPr>
          <a:xfrm>
            <a:off x="88015" y="1312570"/>
            <a:ext cx="9055985" cy="4849827"/>
          </a:xfrm>
        </p:spPr>
        <p:txBody>
          <a:bodyPr>
            <a:normAutofit fontScale="92500"/>
          </a:bodyPr>
          <a:lstStyle/>
          <a:p>
            <a:pPr marL="341313" indent="-341313" defTabSz="457200" eaLnBrk="1" hangingPunct="1"/>
            <a:r>
              <a:rPr lang="en-US" sz="2800" dirty="0">
                <a:latin typeface="Arial" charset="0"/>
                <a:ea typeface="ＭＳ Ｐゴシック" charset="0"/>
                <a:cs typeface="ＭＳ Ｐゴシック" charset="0"/>
              </a:rPr>
              <a:t>Treatment of streptococcal pharyngitis</a:t>
            </a:r>
          </a:p>
          <a:p>
            <a:pPr marL="741363" lvl="1" indent="-341313" defTabSz="457200" eaLnBrk="1" hangingPunct="1"/>
            <a:r>
              <a:rPr lang="en-US" sz="2400" dirty="0">
                <a:latin typeface="Arial" charset="0"/>
                <a:ea typeface="ＭＳ Ｐゴシック" charset="0"/>
              </a:rPr>
              <a:t>PCN VK  250-500mg </a:t>
            </a:r>
            <a:r>
              <a:rPr lang="en-US" sz="2400" dirty="0" err="1">
                <a:latin typeface="Arial" charset="0"/>
                <a:ea typeface="ＭＳ Ｐゴシック" charset="0"/>
              </a:rPr>
              <a:t>po</a:t>
            </a:r>
            <a:r>
              <a:rPr lang="en-US" sz="2400" dirty="0">
                <a:latin typeface="Arial" charset="0"/>
                <a:ea typeface="ＭＳ Ｐゴシック" charset="0"/>
              </a:rPr>
              <a:t> QID</a:t>
            </a:r>
          </a:p>
          <a:p>
            <a:pPr marL="741363" lvl="1" indent="-341313" defTabSz="457200" eaLnBrk="1" hangingPunct="1"/>
            <a:r>
              <a:rPr lang="en-US" sz="2400" dirty="0">
                <a:latin typeface="Arial" charset="0"/>
                <a:ea typeface="ＭＳ Ｐゴシック" charset="0"/>
              </a:rPr>
              <a:t>PCN G procaine/</a:t>
            </a:r>
            <a:r>
              <a:rPr lang="en-US" sz="2400" dirty="0" err="1">
                <a:latin typeface="Arial" charset="0"/>
                <a:ea typeface="ＭＳ Ｐゴシック" charset="0"/>
              </a:rPr>
              <a:t>benzathine</a:t>
            </a:r>
            <a:r>
              <a:rPr lang="en-US" sz="2400" dirty="0">
                <a:latin typeface="Arial" charset="0"/>
                <a:ea typeface="ＭＳ Ｐゴシック" charset="0"/>
              </a:rPr>
              <a:t> 2.4 million units IM x1</a:t>
            </a:r>
          </a:p>
          <a:p>
            <a:pPr marL="341313" indent="-341313" defTabSz="457200" eaLnBrk="1" hangingPunct="1"/>
            <a:r>
              <a:rPr lang="en-US" sz="2800" dirty="0">
                <a:latin typeface="Arial" charset="0"/>
                <a:ea typeface="ＭＳ Ｐゴシック" charset="0"/>
                <a:cs typeface="ＭＳ Ｐゴシック" charset="0"/>
              </a:rPr>
              <a:t>Treatment of syphilis</a:t>
            </a:r>
          </a:p>
          <a:p>
            <a:pPr marL="741363" lvl="1" indent="-341313" defTabSz="457200" eaLnBrk="1" hangingPunct="1"/>
            <a:r>
              <a:rPr lang="en-US" sz="2400" dirty="0">
                <a:latin typeface="Arial" charset="0"/>
                <a:ea typeface="ＭＳ Ｐゴシック" charset="0"/>
              </a:rPr>
              <a:t>Early-stage syphilis PCN G </a:t>
            </a:r>
            <a:r>
              <a:rPr lang="en-US" sz="2400" dirty="0" err="1">
                <a:latin typeface="Arial" charset="0"/>
                <a:ea typeface="ＭＳ Ｐゴシック" charset="0"/>
              </a:rPr>
              <a:t>benzathine</a:t>
            </a:r>
            <a:r>
              <a:rPr lang="en-US" sz="2400" dirty="0">
                <a:latin typeface="Arial" charset="0"/>
                <a:ea typeface="ＭＳ Ｐゴシック" charset="0"/>
              </a:rPr>
              <a:t> 2.4 million units IM x1</a:t>
            </a:r>
          </a:p>
          <a:p>
            <a:pPr marL="741363" lvl="1" indent="-341313" defTabSz="457200" eaLnBrk="1" hangingPunct="1"/>
            <a:r>
              <a:rPr lang="en-US" sz="2400" dirty="0">
                <a:latin typeface="Arial" charset="0"/>
                <a:ea typeface="ＭＳ Ｐゴシック" charset="0"/>
              </a:rPr>
              <a:t>Later-stage syphilis PCN G IV 18 million units/day</a:t>
            </a:r>
          </a:p>
          <a:p>
            <a:pPr marL="341313" indent="-341313" defTabSz="457200" eaLnBrk="1" hangingPunct="1"/>
            <a:r>
              <a:rPr lang="en-US" sz="2800" dirty="0">
                <a:latin typeface="Arial" charset="0"/>
                <a:ea typeface="ＭＳ Ｐゴシック" charset="0"/>
                <a:cs typeface="ＭＳ Ｐゴシック" charset="0"/>
              </a:rPr>
              <a:t>Treatment of serious infections due to documented penicillin-susceptible strains of </a:t>
            </a:r>
            <a:r>
              <a:rPr lang="en-US" sz="2800" i="1" dirty="0" err="1">
                <a:latin typeface="Arial" charset="0"/>
                <a:ea typeface="ＭＳ Ｐゴシック" charset="0"/>
                <a:cs typeface="ＭＳ Ｐゴシック" charset="0"/>
              </a:rPr>
              <a:t>Listeria</a:t>
            </a:r>
            <a:r>
              <a:rPr lang="en-US" sz="2800" i="1" dirty="0">
                <a:latin typeface="Arial" charset="0"/>
                <a:ea typeface="ＭＳ Ｐゴシック" charset="0"/>
                <a:cs typeface="ＭＳ Ｐゴシック" charset="0"/>
              </a:rPr>
              <a:t>, Streptococcus, Enterococcus</a:t>
            </a:r>
          </a:p>
          <a:p>
            <a:pPr marL="741363" lvl="1" indent="-341313" defTabSz="457200" eaLnBrk="1" hangingPunct="1"/>
            <a:r>
              <a:rPr lang="en-US" sz="2600" dirty="0">
                <a:latin typeface="Arial" charset="0"/>
                <a:ea typeface="ＭＳ Ｐゴシック" charset="0"/>
              </a:rPr>
              <a:t>PCN G IV 18-24 million units/day</a:t>
            </a:r>
          </a:p>
          <a:p>
            <a:pPr marL="341313" indent="-341313" defTabSz="457200" eaLnBrk="1" hangingPunct="1">
              <a:buFontTx/>
              <a:buNone/>
            </a:pP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02432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0" y="0"/>
            <a:ext cx="9144001" cy="838200"/>
          </a:xfrm>
          <a:solidFill>
            <a:schemeClr val="bg1"/>
          </a:solidFill>
        </p:spPr>
        <p:txBody>
          <a:bodyPr>
            <a:normAutofit/>
          </a:bodyPr>
          <a:lstStyle/>
          <a:p>
            <a:pPr eaLnBrk="1" hangingPunct="1">
              <a:lnSpc>
                <a:spcPct val="80000"/>
              </a:lnSpc>
            </a:pPr>
            <a:r>
              <a:rPr lang="en-US" sz="4000" dirty="0">
                <a:latin typeface="Arial" charset="0"/>
                <a:ea typeface="ＭＳ Ｐゴシック" charset="0"/>
                <a:cs typeface="ＭＳ Ｐゴシック" charset="0"/>
              </a:rPr>
              <a:t>Anti-staphylococcal Penicillins</a:t>
            </a:r>
          </a:p>
        </p:txBody>
      </p:sp>
      <p:sp>
        <p:nvSpPr>
          <p:cNvPr id="54274" name="Rectangle 3"/>
          <p:cNvSpPr>
            <a:spLocks noGrp="1" noChangeArrowheads="1"/>
          </p:cNvSpPr>
          <p:nvPr>
            <p:ph idx="1"/>
          </p:nvPr>
        </p:nvSpPr>
        <p:spPr>
          <a:xfrm>
            <a:off x="1" y="1016000"/>
            <a:ext cx="9144000" cy="5461000"/>
          </a:xfrm>
        </p:spPr>
        <p:txBody>
          <a:bodyPr>
            <a:normAutofit/>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nafcillin</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oxacillin</a:t>
            </a:r>
            <a:r>
              <a:rPr lang="en-US" sz="2800" dirty="0">
                <a:latin typeface="Arial" charset="0"/>
                <a:ea typeface="ＭＳ Ｐゴシック" charset="0"/>
                <a:cs typeface="ＭＳ Ｐゴシック" charset="0"/>
              </a:rPr>
              <a:t>, [</a:t>
            </a:r>
            <a:r>
              <a:rPr lang="en-US" sz="2800" i="1" dirty="0">
                <a:latin typeface="Arial" charset="0"/>
                <a:ea typeface="ＭＳ Ｐゴシック" charset="0"/>
                <a:cs typeface="ＭＳ Ｐゴシック" charset="0"/>
              </a:rPr>
              <a:t>methicillin</a:t>
            </a:r>
            <a:r>
              <a:rPr lang="en-US" sz="2800" dirty="0">
                <a:latin typeface="Arial" charset="0"/>
                <a:ea typeface="ＭＳ Ｐゴシック" charset="0"/>
                <a:cs typeface="ＭＳ Ｐゴシック" charset="0"/>
              </a:rPr>
              <a:t>] (IV); </a:t>
            </a:r>
            <a:r>
              <a:rPr lang="en-US" sz="2800" dirty="0" err="1">
                <a:latin typeface="Arial" charset="0"/>
                <a:ea typeface="ＭＳ Ｐゴシック" charset="0"/>
                <a:cs typeface="ＭＳ Ｐゴシック" charset="0"/>
              </a:rPr>
              <a:t>dicloxacillin</a:t>
            </a:r>
            <a:r>
              <a:rPr lang="en-US" sz="2800" dirty="0">
                <a:latin typeface="Arial" charset="0"/>
                <a:ea typeface="ＭＳ Ｐゴシック" charset="0"/>
                <a:cs typeface="ＭＳ Ｐゴシック" charset="0"/>
              </a:rPr>
              <a:t> (PO)</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PCN + </a:t>
            </a:r>
            <a:r>
              <a:rPr lang="en-US" sz="2800" i="1" dirty="0">
                <a:latin typeface="Arial" charset="0"/>
                <a:ea typeface="ＭＳ Ｐゴシック" charset="0"/>
                <a:cs typeface="ＭＳ Ｐゴシック" charset="0"/>
              </a:rPr>
              <a:t>MSSA</a:t>
            </a:r>
            <a:r>
              <a:rPr lang="en-US" sz="2800" dirty="0">
                <a:latin typeface="Arial" charset="0"/>
                <a:ea typeface="ＭＳ Ｐゴシック" charset="0"/>
                <a:cs typeface="ＭＳ Ｐゴシック" charset="0"/>
              </a:rPr>
              <a:t> – </a:t>
            </a:r>
            <a:r>
              <a:rPr lang="en-US" sz="2800" i="1" dirty="0">
                <a:latin typeface="Arial" charset="0"/>
                <a:ea typeface="ＭＳ Ｐゴシック" charset="0"/>
                <a:cs typeface="ＭＳ Ｐゴシック" charset="0"/>
              </a:rPr>
              <a:t>Enterococcus</a:t>
            </a:r>
          </a:p>
          <a:p>
            <a:pPr>
              <a:lnSpc>
                <a:spcPct val="90000"/>
              </a:lnSpc>
              <a:spcBef>
                <a:spcPts val="200"/>
              </a:spcBef>
            </a:pPr>
            <a:endParaRPr lang="en-US" dirty="0">
              <a:latin typeface="Arial" charset="0"/>
              <a:ea typeface="ＭＳ Ｐゴシック" charset="0"/>
            </a:endParaRPr>
          </a:p>
          <a:p>
            <a:pPr>
              <a:lnSpc>
                <a:spcPct val="90000"/>
              </a:lnSpc>
              <a:spcBef>
                <a:spcPts val="200"/>
              </a:spcBef>
            </a:pPr>
            <a:endParaRPr lang="en-US" dirty="0">
              <a:latin typeface="Arial" charset="0"/>
              <a:ea typeface="ＭＳ Ｐゴシック" charset="0"/>
            </a:endParaRPr>
          </a:p>
          <a:p>
            <a:pPr>
              <a:lnSpc>
                <a:spcPct val="90000"/>
              </a:lnSpc>
              <a:spcBef>
                <a:spcPts val="200"/>
              </a:spcBef>
            </a:pPr>
            <a:endParaRPr lang="en-US" dirty="0">
              <a:latin typeface="Arial" charset="0"/>
              <a:ea typeface="ＭＳ Ｐゴシック" charset="0"/>
            </a:endParaRPr>
          </a:p>
          <a:p>
            <a:pPr>
              <a:lnSpc>
                <a:spcPct val="90000"/>
              </a:lnSpc>
              <a:spcBef>
                <a:spcPts val="200"/>
              </a:spcBef>
            </a:pPr>
            <a:endParaRPr lang="en-US" dirty="0">
              <a:latin typeface="Arial" charset="0"/>
              <a:ea typeface="ＭＳ Ｐゴシック" charset="0"/>
            </a:endParaRPr>
          </a:p>
          <a:p>
            <a:pPr>
              <a:lnSpc>
                <a:spcPct val="90000"/>
              </a:lnSpc>
              <a:spcBef>
                <a:spcPts val="200"/>
              </a:spcBef>
            </a:pPr>
            <a:endParaRPr lang="en-US" dirty="0">
              <a:latin typeface="Arial" charset="0"/>
              <a:ea typeface="ＭＳ Ｐゴシック" charset="0"/>
            </a:endParaRPr>
          </a:p>
          <a:p>
            <a:pPr>
              <a:lnSpc>
                <a:spcPct val="90000"/>
              </a:lnSpc>
              <a:spcBef>
                <a:spcPts val="200"/>
              </a:spcBef>
            </a:pPr>
            <a:endParaRPr lang="en-US" dirty="0">
              <a:latin typeface="Arial" charset="0"/>
              <a:ea typeface="ＭＳ Ｐゴシック" charset="0"/>
            </a:endParaRPr>
          </a:p>
          <a:p>
            <a:pPr marL="0" indent="0">
              <a:lnSpc>
                <a:spcPct val="90000"/>
              </a:lnSpc>
              <a:spcBef>
                <a:spcPts val="200"/>
              </a:spcBef>
              <a:buNone/>
            </a:pPr>
            <a:endParaRPr lang="en-US" sz="2800" dirty="0">
              <a:latin typeface="Arial" charset="0"/>
              <a:ea typeface="ＭＳ Ｐゴシック" charset="0"/>
            </a:endParaRPr>
          </a:p>
          <a:p>
            <a:pPr>
              <a:lnSpc>
                <a:spcPct val="90000"/>
              </a:lnSpc>
              <a:spcBef>
                <a:spcPts val="200"/>
              </a:spcBef>
            </a:pPr>
            <a:r>
              <a:rPr lang="en-US" sz="2800" u="sng" dirty="0">
                <a:latin typeface="Arial" charset="0"/>
                <a:ea typeface="ＭＳ Ｐゴシック" charset="0"/>
              </a:rPr>
              <a:t>ADME</a:t>
            </a:r>
            <a:r>
              <a:rPr lang="en-US" sz="2800" dirty="0">
                <a:latin typeface="Arial" charset="0"/>
                <a:ea typeface="ＭＳ Ｐゴシック" charset="0"/>
              </a:rPr>
              <a:t>:</a:t>
            </a:r>
            <a:r>
              <a:rPr lang="en-US" sz="2800" b="1" dirty="0">
                <a:latin typeface="Arial" charset="0"/>
                <a:ea typeface="ＭＳ Ｐゴシック" charset="0"/>
              </a:rPr>
              <a:t> Excretion</a:t>
            </a:r>
            <a:r>
              <a:rPr lang="en-US" sz="2800" dirty="0">
                <a:latin typeface="Arial" charset="0"/>
                <a:ea typeface="ＭＳ Ｐゴシック" charset="0"/>
              </a:rPr>
              <a:t>: NOT </a:t>
            </a:r>
            <a:r>
              <a:rPr lang="en-US" sz="2800" dirty="0" err="1">
                <a:latin typeface="Arial" charset="0"/>
                <a:ea typeface="ＭＳ Ｐゴシック" charset="0"/>
              </a:rPr>
              <a:t>renally</a:t>
            </a:r>
            <a:r>
              <a:rPr lang="en-US" sz="2800" dirty="0">
                <a:latin typeface="Arial" charset="0"/>
                <a:ea typeface="ＭＳ Ｐゴシック" charset="0"/>
              </a:rPr>
              <a:t> eliminated, no dose </a:t>
            </a:r>
            <a:r>
              <a:rPr lang="en-US" sz="2800" dirty="0" err="1">
                <a:latin typeface="Arial" charset="0"/>
                <a:ea typeface="ＭＳ Ｐゴシック" charset="0"/>
              </a:rPr>
              <a:t>Δ</a:t>
            </a:r>
            <a:r>
              <a:rPr lang="en-US" sz="2800" dirty="0">
                <a:latin typeface="Arial" charset="0"/>
                <a:ea typeface="ＭＳ Ｐゴシック" charset="0"/>
              </a:rPr>
              <a:t> renal </a:t>
            </a:r>
            <a:r>
              <a:rPr lang="en-US" sz="2800" dirty="0" err="1">
                <a:latin typeface="Arial" charset="0"/>
                <a:ea typeface="ＭＳ Ｐゴシック" charset="0"/>
              </a:rPr>
              <a:t>dysfxn</a:t>
            </a:r>
            <a:endParaRPr lang="en-US" sz="2800" dirty="0">
              <a:latin typeface="Arial" charset="0"/>
              <a:ea typeface="ＭＳ Ｐゴシック"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2094849825"/>
              </p:ext>
            </p:extLst>
          </p:nvPr>
        </p:nvGraphicFramePr>
        <p:xfrm>
          <a:off x="0" y="2452029"/>
          <a:ext cx="9144000" cy="2957832"/>
        </p:xfrm>
        <a:graphic>
          <a:graphicData uri="http://schemas.openxmlformats.org/drawingml/2006/table">
            <a:tbl>
              <a:tblPr/>
              <a:tblGrid>
                <a:gridCol w="2841587">
                  <a:extLst>
                    <a:ext uri="{9D8B030D-6E8A-4147-A177-3AD203B41FA5}">
                      <a16:colId xmlns:a16="http://schemas.microsoft.com/office/drawing/2014/main" val="20000"/>
                    </a:ext>
                  </a:extLst>
                </a:gridCol>
                <a:gridCol w="779550">
                  <a:extLst>
                    <a:ext uri="{9D8B030D-6E8A-4147-A177-3AD203B41FA5}">
                      <a16:colId xmlns:a16="http://schemas.microsoft.com/office/drawing/2014/main" val="20001"/>
                    </a:ext>
                  </a:extLst>
                </a:gridCol>
                <a:gridCol w="1232193">
                  <a:extLst>
                    <a:ext uri="{9D8B030D-6E8A-4147-A177-3AD203B41FA5}">
                      <a16:colId xmlns:a16="http://schemas.microsoft.com/office/drawing/2014/main" val="20002"/>
                    </a:ext>
                  </a:extLst>
                </a:gridCol>
                <a:gridCol w="2426664">
                  <a:extLst>
                    <a:ext uri="{9D8B030D-6E8A-4147-A177-3AD203B41FA5}">
                      <a16:colId xmlns:a16="http://schemas.microsoft.com/office/drawing/2014/main" val="20003"/>
                    </a:ext>
                  </a:extLst>
                </a:gridCol>
                <a:gridCol w="716684">
                  <a:extLst>
                    <a:ext uri="{9D8B030D-6E8A-4147-A177-3AD203B41FA5}">
                      <a16:colId xmlns:a16="http://schemas.microsoft.com/office/drawing/2014/main" val="20004"/>
                    </a:ext>
                  </a:extLst>
                </a:gridCol>
                <a:gridCol w="1147322">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marL="100584" marR="100584"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PCN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Naf</a:t>
                      </a:r>
                      <a:endPar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PCN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Naf</a:t>
                      </a:r>
                      <a:endPar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PCN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Naf</a:t>
                      </a:r>
                      <a:endPar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8687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4">
                                            <p:txEl>
                                              <p:pRg st="9" end="9"/>
                                            </p:txEl>
                                          </p:spTgt>
                                        </p:tgtEl>
                                        <p:attrNameLst>
                                          <p:attrName>style.visibility</p:attrName>
                                        </p:attrNameLst>
                                      </p:cBhvr>
                                      <p:to>
                                        <p:strVal val="visible"/>
                                      </p:to>
                                    </p:set>
                                    <p:animEffect transition="in" filter="fade">
                                      <p:cBhvr>
                                        <p:cTn id="7" dur="500"/>
                                        <p:tgtEl>
                                          <p:spTgt spid="5427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 y="103603"/>
            <a:ext cx="9144000" cy="839788"/>
          </a:xfrm>
          <a:solidFill>
            <a:schemeClr val="bg1"/>
          </a:solidFill>
        </p:spPr>
        <p:txBody>
          <a:bodyPr>
            <a:noAutofit/>
          </a:bodyPr>
          <a:lstStyle/>
          <a:p>
            <a:pPr eaLnBrk="1" hangingPunct="1"/>
            <a:r>
              <a:rPr lang="en-US" sz="4000" dirty="0">
                <a:latin typeface="Arial" charset="0"/>
                <a:ea typeface="ＭＳ Ｐゴシック" charset="0"/>
                <a:cs typeface="ＭＳ Ｐゴシック" charset="0"/>
              </a:rPr>
              <a:t>Anti</a:t>
            </a:r>
            <a:r>
              <a:rPr lang="en-US" sz="4000">
                <a:latin typeface="Arial" charset="0"/>
                <a:ea typeface="ＭＳ Ｐゴシック" charset="0"/>
                <a:cs typeface="ＭＳ Ｐゴシック" charset="0"/>
              </a:rPr>
              <a:t>-staphylococcal </a:t>
            </a:r>
            <a:r>
              <a:rPr lang="en-US" sz="4000" dirty="0">
                <a:latin typeface="Arial" charset="0"/>
                <a:ea typeface="ＭＳ Ｐゴシック" charset="0"/>
                <a:cs typeface="ＭＳ Ｐゴシック" charset="0"/>
              </a:rPr>
              <a:t>Penicillins: </a:t>
            </a:r>
            <a:br>
              <a:rPr lang="en-US" sz="4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Evidence &amp; Experience</a:t>
            </a:r>
          </a:p>
        </p:txBody>
      </p:sp>
      <p:sp>
        <p:nvSpPr>
          <p:cNvPr id="62466" name="Rectangle 3"/>
          <p:cNvSpPr>
            <a:spLocks noGrp="1" noChangeArrowheads="1"/>
          </p:cNvSpPr>
          <p:nvPr>
            <p:ph idx="1"/>
          </p:nvPr>
        </p:nvSpPr>
        <p:spPr>
          <a:xfrm>
            <a:off x="113161" y="1233714"/>
            <a:ext cx="9030839" cy="5715000"/>
          </a:xfrm>
        </p:spPr>
        <p:txBody>
          <a:bodyPr/>
          <a:lstStyle/>
          <a:p>
            <a:pPr marL="341313" indent="-341313" defTabSz="457200" eaLnBrk="1" hangingPunct="1"/>
            <a:r>
              <a:rPr lang="en-US" sz="2800" dirty="0">
                <a:latin typeface="Arial" charset="0"/>
                <a:ea typeface="ＭＳ Ｐゴシック" charset="0"/>
                <a:cs typeface="ＭＳ Ｐゴシック" charset="0"/>
              </a:rPr>
              <a:t>Treatment of severe MSSA infections (endocarditis, osteomyelitis)</a:t>
            </a:r>
          </a:p>
          <a:p>
            <a:pPr marL="741363" lvl="1" indent="-284163" defTabSz="457200" eaLnBrk="1" hangingPunct="1"/>
            <a:r>
              <a:rPr lang="en-US" sz="2400" dirty="0" err="1">
                <a:latin typeface="Arial" charset="0"/>
                <a:ea typeface="ＭＳ Ｐゴシック" charset="0"/>
              </a:rPr>
              <a:t>Nafcillin</a:t>
            </a:r>
            <a:r>
              <a:rPr lang="en-US" sz="2400" dirty="0">
                <a:latin typeface="Arial" charset="0"/>
                <a:ea typeface="ＭＳ Ｐゴシック" charset="0"/>
              </a:rPr>
              <a:t>/</a:t>
            </a:r>
            <a:r>
              <a:rPr lang="en-US" sz="2400" dirty="0" err="1">
                <a:latin typeface="Arial" charset="0"/>
                <a:ea typeface="ＭＳ Ｐゴシック" charset="0"/>
              </a:rPr>
              <a:t>oxacillin</a:t>
            </a:r>
            <a:r>
              <a:rPr lang="en-US" sz="2400" dirty="0">
                <a:latin typeface="Arial" charset="0"/>
                <a:ea typeface="ＭＳ Ｐゴシック" charset="0"/>
              </a:rPr>
              <a:t> 2g IV q4h x4-6 weeks</a:t>
            </a:r>
          </a:p>
          <a:p>
            <a:pPr marL="341313" indent="-341313" defTabSz="457200" eaLnBrk="1" hangingPunct="1"/>
            <a:r>
              <a:rPr lang="en-US" sz="2800" dirty="0">
                <a:latin typeface="Arial" charset="0"/>
                <a:ea typeface="ＭＳ Ｐゴシック" charset="0"/>
                <a:cs typeface="ＭＳ Ｐゴシック" charset="0"/>
              </a:rPr>
              <a:t>Treatment of serious MSSA infections (skin/soft tissue, pneumonia)</a:t>
            </a:r>
          </a:p>
          <a:p>
            <a:pPr marL="741363" lvl="1" indent="-284163" defTabSz="457200" eaLnBrk="1" hangingPunct="1"/>
            <a:r>
              <a:rPr lang="en-US" sz="2400" dirty="0" err="1">
                <a:latin typeface="Arial" charset="0"/>
                <a:ea typeface="ＭＳ Ｐゴシック" charset="0"/>
              </a:rPr>
              <a:t>Nafcillin</a:t>
            </a:r>
            <a:r>
              <a:rPr lang="en-US" sz="2400" dirty="0">
                <a:latin typeface="Arial" charset="0"/>
                <a:ea typeface="ＭＳ Ｐゴシック" charset="0"/>
              </a:rPr>
              <a:t>/</a:t>
            </a:r>
            <a:r>
              <a:rPr lang="en-US" sz="2400" dirty="0" err="1">
                <a:latin typeface="Arial" charset="0"/>
                <a:ea typeface="ＭＳ Ｐゴシック" charset="0"/>
              </a:rPr>
              <a:t>oxacillin</a:t>
            </a:r>
            <a:r>
              <a:rPr lang="en-US" sz="2400" dirty="0">
                <a:latin typeface="Arial" charset="0"/>
                <a:ea typeface="ＭＳ Ｐゴシック" charset="0"/>
              </a:rPr>
              <a:t> 2g IV q4-6h x10-14 days</a:t>
            </a:r>
          </a:p>
          <a:p>
            <a:pPr marL="741363" lvl="1" indent="-284163" defTabSz="457200" eaLnBrk="1" hangingPunct="1"/>
            <a:r>
              <a:rPr lang="en-US" sz="2400" dirty="0" err="1">
                <a:latin typeface="Arial" charset="0"/>
                <a:ea typeface="ＭＳ Ｐゴシック" charset="0"/>
              </a:rPr>
              <a:t>Dicloxacillin</a:t>
            </a:r>
            <a:r>
              <a:rPr lang="en-US" sz="2400" dirty="0">
                <a:latin typeface="Arial" charset="0"/>
                <a:ea typeface="ＭＳ Ｐゴシック" charset="0"/>
              </a:rPr>
              <a:t> 500mg </a:t>
            </a:r>
            <a:r>
              <a:rPr lang="en-US" sz="2400" dirty="0" err="1">
                <a:latin typeface="Arial" charset="0"/>
                <a:ea typeface="ＭＳ Ｐゴシック" charset="0"/>
              </a:rPr>
              <a:t>po</a:t>
            </a:r>
            <a:r>
              <a:rPr lang="en-US" sz="2400" dirty="0">
                <a:latin typeface="Arial" charset="0"/>
                <a:ea typeface="ＭＳ Ｐゴシック" charset="0"/>
              </a:rPr>
              <a:t> q6h x10-14 days</a:t>
            </a:r>
          </a:p>
          <a:p>
            <a:pPr marL="341313" indent="-341313" defTabSz="457200" eaLnBrk="1" hangingPunct="1"/>
            <a:r>
              <a:rPr lang="en-US" sz="2800" dirty="0">
                <a:latin typeface="Arial" charset="0"/>
                <a:ea typeface="ＭＳ Ｐゴシック" charset="0"/>
                <a:cs typeface="ＭＳ Ｐゴシック" charset="0"/>
              </a:rPr>
              <a:t>Empiric treatment of skin and soft tissue infections (concern for MSSA or </a:t>
            </a:r>
            <a:r>
              <a:rPr lang="en-US" sz="2800" i="1" dirty="0">
                <a:latin typeface="Arial" charset="0"/>
                <a:ea typeface="ＭＳ Ｐゴシック" charset="0"/>
                <a:cs typeface="ＭＳ Ｐゴシック" charset="0"/>
              </a:rPr>
              <a:t>Strep </a:t>
            </a:r>
            <a:r>
              <a:rPr lang="en-US" sz="2800" i="1" dirty="0" err="1">
                <a:latin typeface="Arial" charset="0"/>
                <a:ea typeface="ＭＳ Ｐゴシック" charset="0"/>
                <a:cs typeface="ＭＳ Ｐゴシック" charset="0"/>
              </a:rPr>
              <a:t>pyogenes</a:t>
            </a:r>
            <a:r>
              <a:rPr lang="en-US" sz="2800" i="1" dirty="0">
                <a:latin typeface="Arial" charset="0"/>
                <a:ea typeface="ＭＳ Ｐゴシック" charset="0"/>
                <a:cs typeface="ＭＳ Ｐゴシック" charset="0"/>
              </a:rPr>
              <a:t> </a:t>
            </a:r>
            <a:r>
              <a:rPr lang="en-US" sz="2800" dirty="0">
                <a:latin typeface="Arial" charset="0"/>
                <a:ea typeface="ＭＳ Ｐゴシック" charset="0"/>
                <a:cs typeface="ＭＳ Ｐゴシック" charset="0"/>
              </a:rPr>
              <a:t>but not MRSA)</a:t>
            </a:r>
          </a:p>
          <a:p>
            <a:pPr marL="741363" lvl="1" indent="-284163" defTabSz="457200" eaLnBrk="1" hangingPunct="1"/>
            <a:r>
              <a:rPr lang="en-US" sz="2400" dirty="0" err="1">
                <a:latin typeface="Arial" charset="0"/>
                <a:ea typeface="ＭＳ Ｐゴシック" charset="0"/>
              </a:rPr>
              <a:t>Nafcillin</a:t>
            </a:r>
            <a:r>
              <a:rPr lang="en-US" sz="2400" dirty="0">
                <a:latin typeface="Arial" charset="0"/>
                <a:ea typeface="ＭＳ Ｐゴシック" charset="0"/>
              </a:rPr>
              <a:t>/</a:t>
            </a:r>
            <a:r>
              <a:rPr lang="en-US" sz="2400" dirty="0" err="1">
                <a:latin typeface="Arial" charset="0"/>
                <a:ea typeface="ＭＳ Ｐゴシック" charset="0"/>
              </a:rPr>
              <a:t>oxacillin</a:t>
            </a:r>
            <a:r>
              <a:rPr lang="en-US" sz="2400" dirty="0">
                <a:latin typeface="Arial" charset="0"/>
                <a:ea typeface="ＭＳ Ｐゴシック" charset="0"/>
              </a:rPr>
              <a:t> 2g IV q4-6h x10-14 days</a:t>
            </a:r>
          </a:p>
          <a:p>
            <a:pPr marL="741363" lvl="1" indent="-284163" defTabSz="457200" eaLnBrk="1" hangingPunct="1"/>
            <a:r>
              <a:rPr lang="en-US" sz="2400" dirty="0" err="1">
                <a:latin typeface="Arial" charset="0"/>
                <a:ea typeface="ＭＳ Ｐゴシック" charset="0"/>
              </a:rPr>
              <a:t>Dicloxacillin</a:t>
            </a:r>
            <a:r>
              <a:rPr lang="en-US" sz="2400" dirty="0">
                <a:latin typeface="Arial" charset="0"/>
                <a:ea typeface="ＭＳ Ｐゴシック" charset="0"/>
              </a:rPr>
              <a:t> 500mg </a:t>
            </a:r>
            <a:r>
              <a:rPr lang="en-US" sz="2400" dirty="0" err="1">
                <a:latin typeface="Arial" charset="0"/>
                <a:ea typeface="ＭＳ Ｐゴシック" charset="0"/>
              </a:rPr>
              <a:t>po</a:t>
            </a:r>
            <a:r>
              <a:rPr lang="en-US" sz="2400" dirty="0">
                <a:latin typeface="Arial" charset="0"/>
                <a:ea typeface="ＭＳ Ｐゴシック" charset="0"/>
              </a:rPr>
              <a:t> q6h x10-14 days</a:t>
            </a:r>
          </a:p>
        </p:txBody>
      </p:sp>
    </p:spTree>
    <p:extLst>
      <p:ext uri="{BB962C8B-B14F-4D97-AF65-F5344CB8AC3E}">
        <p14:creationId xmlns:p14="http://schemas.microsoft.com/office/powerpoint/2010/main" val="154264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 y="15491"/>
            <a:ext cx="9144000" cy="839788"/>
          </a:xfrm>
          <a:solidFill>
            <a:schemeClr val="bg1"/>
          </a:solidFill>
        </p:spPr>
        <p:txBody>
          <a:bodyPr>
            <a:normAutofit/>
          </a:bodyPr>
          <a:lstStyle/>
          <a:p>
            <a:pPr eaLnBrk="1" hangingPunct="1">
              <a:lnSpc>
                <a:spcPct val="80000"/>
              </a:lnSpc>
            </a:pPr>
            <a:r>
              <a:rPr lang="en-US" dirty="0" err="1">
                <a:latin typeface="Arial" charset="0"/>
                <a:ea typeface="ＭＳ Ｐゴシック" charset="0"/>
                <a:cs typeface="ＭＳ Ｐゴシック" charset="0"/>
              </a:rPr>
              <a:t>Aminopenicillins</a:t>
            </a:r>
            <a:endParaRPr lang="en-US" dirty="0">
              <a:latin typeface="Arial" charset="0"/>
              <a:ea typeface="ＭＳ Ｐゴシック" charset="0"/>
              <a:cs typeface="ＭＳ Ｐゴシック" charset="0"/>
            </a:endParaRPr>
          </a:p>
        </p:txBody>
      </p:sp>
      <p:sp>
        <p:nvSpPr>
          <p:cNvPr id="74754" name="Rectangle 3"/>
          <p:cNvSpPr>
            <a:spLocks noGrp="1" noChangeArrowheads="1"/>
          </p:cNvSpPr>
          <p:nvPr>
            <p:ph idx="1"/>
          </p:nvPr>
        </p:nvSpPr>
        <p:spPr>
          <a:xfrm>
            <a:off x="1" y="990600"/>
            <a:ext cx="9144000" cy="5699212"/>
          </a:xfrm>
        </p:spPr>
        <p:txBody>
          <a:bodyPr>
            <a:normAutofit fontScale="77500" lnSpcReduction="20000"/>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ampicillin (IV, PO); amoxicillin (PO); ampicillin/</a:t>
            </a:r>
            <a:r>
              <a:rPr lang="en-US" sz="2800" dirty="0" err="1">
                <a:latin typeface="Arial" charset="0"/>
                <a:ea typeface="ＭＳ Ｐゴシック" charset="0"/>
                <a:cs typeface="ＭＳ Ｐゴシック" charset="0"/>
              </a:rPr>
              <a:t>sulbactam</a:t>
            </a:r>
            <a:r>
              <a:rPr lang="en-US" sz="2800" dirty="0">
                <a:latin typeface="Arial" charset="0"/>
                <a:ea typeface="ＭＳ Ｐゴシック" charset="0"/>
                <a:cs typeface="ＭＳ Ｐゴシック" charset="0"/>
              </a:rPr>
              <a:t> (IV); amoxicillin/</a:t>
            </a:r>
            <a:r>
              <a:rPr lang="en-US" sz="2800" dirty="0" err="1">
                <a:latin typeface="Arial" charset="0"/>
                <a:ea typeface="ＭＳ Ｐゴシック" charset="0"/>
                <a:cs typeface="ＭＳ Ｐゴシック" charset="0"/>
              </a:rPr>
              <a:t>clavulanate</a:t>
            </a:r>
            <a:r>
              <a:rPr lang="en-US" sz="2800" dirty="0">
                <a:latin typeface="Arial" charset="0"/>
                <a:ea typeface="ＭＳ Ｐゴシック" charset="0"/>
                <a:cs typeface="ＭＳ Ｐゴシック" charset="0"/>
              </a:rPr>
              <a:t> (PO)</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PCN + “</a:t>
            </a:r>
            <a:r>
              <a:rPr lang="en-US" sz="2800" dirty="0" err="1">
                <a:latin typeface="Arial" charset="0"/>
                <a:ea typeface="ＭＳ Ｐゴシック" charset="0"/>
                <a:cs typeface="ＭＳ Ｐゴシック" charset="0"/>
              </a:rPr>
              <a:t>HNpek</a:t>
            </a:r>
            <a:r>
              <a:rPr lang="en-US" sz="2800" dirty="0">
                <a:latin typeface="Arial" charset="0"/>
                <a:ea typeface="ＭＳ Ｐゴシック" charset="0"/>
                <a:cs typeface="ＭＳ Ｐゴシック" charset="0"/>
              </a:rPr>
              <a:t>” + </a:t>
            </a:r>
            <a:r>
              <a:rPr lang="en-US" sz="2800" i="1" dirty="0">
                <a:latin typeface="Arial" charset="0"/>
                <a:ea typeface="ＭＳ Ｐゴシック" charset="0"/>
                <a:cs typeface="ＭＳ Ｐゴシック" charset="0"/>
              </a:rPr>
              <a:t>B. </a:t>
            </a:r>
            <a:r>
              <a:rPr lang="en-US" sz="2800" i="1" dirty="0" err="1">
                <a:latin typeface="Arial" charset="0"/>
                <a:ea typeface="ＭＳ Ｐゴシック" charset="0"/>
                <a:cs typeface="ＭＳ Ｐゴシック" charset="0"/>
              </a:rPr>
              <a:t>fragilis</a:t>
            </a:r>
            <a:endParaRPr lang="en-US" sz="2800" i="1" dirty="0">
              <a:latin typeface="Arial" charset="0"/>
              <a:ea typeface="ＭＳ Ｐゴシック" charset="0"/>
              <a:cs typeface="ＭＳ Ｐゴシック" charset="0"/>
            </a:endParaRPr>
          </a:p>
          <a:p>
            <a:pPr eaLnBrk="1" hangingPunct="1">
              <a:lnSpc>
                <a:spcPct val="90000"/>
              </a:lnSpc>
            </a:pPr>
            <a:endParaRPr lang="en-US" altLang="ja-JP" sz="2800" i="1" dirty="0">
              <a:latin typeface="Arial" charset="0"/>
              <a:ea typeface="ＭＳ Ｐゴシック" charset="0"/>
              <a:cs typeface="ＭＳ Ｐゴシック" charset="0"/>
            </a:endParaRPr>
          </a:p>
          <a:p>
            <a:pPr eaLnBrk="1" hangingPunct="1">
              <a:lnSpc>
                <a:spcPct val="90000"/>
              </a:lnSpc>
            </a:pPr>
            <a:endParaRPr lang="en-US" altLang="ja-JP" sz="2800" i="1" dirty="0">
              <a:latin typeface="Arial" charset="0"/>
              <a:ea typeface="ＭＳ Ｐゴシック" charset="0"/>
              <a:cs typeface="ＭＳ Ｐゴシック" charset="0"/>
            </a:endParaRPr>
          </a:p>
          <a:p>
            <a:pPr eaLnBrk="1" hangingPunct="1">
              <a:lnSpc>
                <a:spcPct val="90000"/>
              </a:lnSpc>
            </a:pPr>
            <a:endParaRPr lang="en-US" altLang="ja-JP" sz="2800" i="1" dirty="0">
              <a:latin typeface="Arial" charset="0"/>
              <a:ea typeface="ＭＳ Ｐゴシック" charset="0"/>
              <a:cs typeface="ＭＳ Ｐゴシック" charset="0"/>
            </a:endParaRPr>
          </a:p>
          <a:p>
            <a:pPr eaLnBrk="1" hangingPunct="1">
              <a:lnSpc>
                <a:spcPct val="90000"/>
              </a:lnSpc>
            </a:pPr>
            <a:endParaRPr lang="en-US" altLang="ja-JP" sz="2800" i="1" dirty="0">
              <a:latin typeface="Arial" charset="0"/>
              <a:ea typeface="ＭＳ Ｐゴシック" charset="0"/>
              <a:cs typeface="ＭＳ Ｐゴシック" charset="0"/>
            </a:endParaRPr>
          </a:p>
          <a:p>
            <a:pPr eaLnBrk="1" hangingPunct="1">
              <a:lnSpc>
                <a:spcPct val="90000"/>
              </a:lnSpc>
            </a:pPr>
            <a:endParaRPr lang="en-US" altLang="ja-JP" sz="2800" i="1" dirty="0">
              <a:latin typeface="Arial" charset="0"/>
              <a:ea typeface="ＭＳ Ｐゴシック" charset="0"/>
              <a:cs typeface="ＭＳ Ｐゴシック" charset="0"/>
            </a:endParaRPr>
          </a:p>
          <a:p>
            <a:pPr eaLnBrk="1" hangingPunct="1">
              <a:lnSpc>
                <a:spcPct val="90000"/>
              </a:lnSpc>
            </a:pPr>
            <a:endParaRPr lang="en-US" altLang="ja-JP" sz="2800" i="1" dirty="0">
              <a:latin typeface="Arial" charset="0"/>
              <a:ea typeface="ＭＳ Ｐゴシック" charset="0"/>
              <a:cs typeface="ＭＳ Ｐゴシック" charset="0"/>
            </a:endParaRPr>
          </a:p>
          <a:p>
            <a:pPr eaLnBrk="1" hangingPunct="1">
              <a:lnSpc>
                <a:spcPct val="90000"/>
              </a:lnSpc>
            </a:pPr>
            <a:endParaRPr lang="en-US" altLang="ja-JP" sz="2800" i="1" dirty="0">
              <a:latin typeface="Arial" charset="0"/>
              <a:ea typeface="ＭＳ Ｐゴシック" charset="0"/>
              <a:cs typeface="ＭＳ Ｐゴシック" charset="0"/>
            </a:endParaRPr>
          </a:p>
          <a:p>
            <a:pPr eaLnBrk="1" hangingPunct="1">
              <a:lnSpc>
                <a:spcPct val="90000"/>
              </a:lnSpc>
            </a:pPr>
            <a:r>
              <a:rPr lang="en-US" altLang="ja-JP" sz="2800" u="sng" dirty="0">
                <a:latin typeface="Arial" charset="0"/>
                <a:ea typeface="ＭＳ Ｐゴシック" charset="0"/>
                <a:cs typeface="ＭＳ Ｐゴシック" charset="0"/>
              </a:rPr>
              <a:t>ADME</a:t>
            </a:r>
            <a:r>
              <a:rPr lang="en-US" altLang="ja-JP" sz="2800" dirty="0">
                <a:latin typeface="Arial" charset="0"/>
                <a:ea typeface="ＭＳ Ｐゴシック" charset="0"/>
                <a:cs typeface="ＭＳ Ｐゴシック" charset="0"/>
              </a:rPr>
              <a:t>: </a:t>
            </a:r>
            <a:r>
              <a:rPr lang="en-US" altLang="ja-JP" sz="2800" b="1" dirty="0">
                <a:latin typeface="Arial" charset="0"/>
                <a:ea typeface="ＭＳ Ｐゴシック" charset="0"/>
                <a:cs typeface="ＭＳ Ｐゴシック" charset="0"/>
              </a:rPr>
              <a:t>Absorption</a:t>
            </a:r>
            <a:r>
              <a:rPr lang="en-US" altLang="ja-JP" sz="2800" dirty="0">
                <a:latin typeface="Arial" charset="0"/>
                <a:ea typeface="ＭＳ Ｐゴシック" charset="0"/>
                <a:cs typeface="ＭＳ Ｐゴシック" charset="0"/>
              </a:rPr>
              <a:t>: </a:t>
            </a:r>
            <a:r>
              <a:rPr lang="en-US" altLang="ja-JP" sz="2800" dirty="0" err="1">
                <a:latin typeface="Arial" charset="0"/>
                <a:ea typeface="ＭＳ Ｐゴシック" charset="0"/>
                <a:cs typeface="ＭＳ Ｐゴシック" charset="0"/>
              </a:rPr>
              <a:t>amox</a:t>
            </a:r>
            <a:r>
              <a:rPr lang="en-US" altLang="ja-JP" sz="2800" dirty="0">
                <a:latin typeface="Arial" charset="0"/>
                <a:ea typeface="ＭＳ Ｐゴシック" charset="0"/>
                <a:cs typeface="ＭＳ Ｐゴシック" charset="0"/>
              </a:rPr>
              <a:t>&gt;&gt;amp PO</a:t>
            </a:r>
          </a:p>
          <a:p>
            <a:pPr eaLnBrk="1" hangingPunct="1">
              <a:lnSpc>
                <a:spcPct val="90000"/>
              </a:lnSpc>
            </a:pPr>
            <a:r>
              <a:rPr lang="en-US" altLang="ja-JP" sz="2800" u="sng" dirty="0">
                <a:latin typeface="Arial" charset="0"/>
                <a:ea typeface="ＭＳ Ｐゴシック" charset="0"/>
                <a:cs typeface="ＭＳ Ｐゴシック" charset="0"/>
              </a:rPr>
              <a:t>Toxicity</a:t>
            </a:r>
            <a:r>
              <a:rPr lang="en-US" altLang="ja-JP" sz="2800" dirty="0">
                <a:latin typeface="Arial" charset="0"/>
                <a:ea typeface="ＭＳ Ｐゴシック" charset="0"/>
                <a:cs typeface="ＭＳ Ｐゴシック" charset="0"/>
              </a:rPr>
              <a:t>: </a:t>
            </a:r>
            <a:r>
              <a:rPr lang="en-US" altLang="ja-JP" sz="2800" b="1" dirty="0">
                <a:latin typeface="Arial" charset="0"/>
                <a:ea typeface="ＭＳ Ｐゴシック" charset="0"/>
                <a:cs typeface="ＭＳ Ｐゴシック" charset="0"/>
              </a:rPr>
              <a:t>GI</a:t>
            </a:r>
            <a:r>
              <a:rPr lang="en-US" altLang="ja-JP" sz="2800" dirty="0">
                <a:latin typeface="Arial" charset="0"/>
                <a:ea typeface="ＭＳ Ｐゴシック" charset="0"/>
                <a:cs typeface="ＭＳ Ｐゴシック" charset="0"/>
              </a:rPr>
              <a:t>: </a:t>
            </a:r>
            <a:r>
              <a:rPr lang="en-US" altLang="ja-JP" sz="2800" dirty="0" err="1">
                <a:latin typeface="Arial" charset="0"/>
                <a:ea typeface="ＭＳ Ｐゴシック" charset="0"/>
                <a:cs typeface="ＭＳ Ｐゴシック" charset="0"/>
              </a:rPr>
              <a:t>amox</a:t>
            </a:r>
            <a:r>
              <a:rPr lang="en-US" altLang="ja-JP" sz="2800" dirty="0">
                <a:latin typeface="Arial" charset="0"/>
                <a:ea typeface="ＭＳ Ｐゴシック" charset="0"/>
                <a:cs typeface="ＭＳ Ｐゴシック" charset="0"/>
              </a:rPr>
              <a:t>/</a:t>
            </a:r>
            <a:r>
              <a:rPr lang="en-US" altLang="ja-JP" sz="2800" dirty="0" err="1">
                <a:latin typeface="Arial" charset="0"/>
                <a:ea typeface="ＭＳ Ｐゴシック" charset="0"/>
                <a:cs typeface="ＭＳ Ｐゴシック" charset="0"/>
              </a:rPr>
              <a:t>clav</a:t>
            </a:r>
            <a:r>
              <a:rPr lang="en-US" altLang="ja-JP" sz="2800" dirty="0">
                <a:latin typeface="Arial" charset="0"/>
                <a:ea typeface="ＭＳ Ｐゴシック" charset="0"/>
                <a:cs typeface="ＭＳ Ｐゴシック" charset="0"/>
              </a:rPr>
              <a:t> &gt; </a:t>
            </a:r>
            <a:r>
              <a:rPr lang="en-US" altLang="ja-JP" sz="2800" dirty="0" err="1">
                <a:latin typeface="Arial" charset="0"/>
                <a:ea typeface="ＭＳ Ｐゴシック" charset="0"/>
                <a:cs typeface="ＭＳ Ｐゴシック" charset="0"/>
              </a:rPr>
              <a:t>amox</a:t>
            </a:r>
            <a:endParaRPr lang="en-US" altLang="ja-JP" sz="2800" dirty="0">
              <a:latin typeface="Arial" charset="0"/>
              <a:ea typeface="ＭＳ Ｐゴシック" charset="0"/>
              <a:cs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4281026618"/>
              </p:ext>
            </p:extLst>
          </p:nvPr>
        </p:nvGraphicFramePr>
        <p:xfrm>
          <a:off x="1" y="2499995"/>
          <a:ext cx="9144000" cy="2957832"/>
        </p:xfrm>
        <a:graphic>
          <a:graphicData uri="http://schemas.openxmlformats.org/drawingml/2006/table">
            <a:tbl>
              <a:tblPr/>
              <a:tblGrid>
                <a:gridCol w="2841587">
                  <a:extLst>
                    <a:ext uri="{9D8B030D-6E8A-4147-A177-3AD203B41FA5}">
                      <a16:colId xmlns:a16="http://schemas.microsoft.com/office/drawing/2014/main" val="20000"/>
                    </a:ext>
                  </a:extLst>
                </a:gridCol>
                <a:gridCol w="779550">
                  <a:extLst>
                    <a:ext uri="{9D8B030D-6E8A-4147-A177-3AD203B41FA5}">
                      <a16:colId xmlns:a16="http://schemas.microsoft.com/office/drawing/2014/main" val="20001"/>
                    </a:ext>
                  </a:extLst>
                </a:gridCol>
                <a:gridCol w="1232193">
                  <a:extLst>
                    <a:ext uri="{9D8B030D-6E8A-4147-A177-3AD203B41FA5}">
                      <a16:colId xmlns:a16="http://schemas.microsoft.com/office/drawing/2014/main" val="20002"/>
                    </a:ext>
                  </a:extLst>
                </a:gridCol>
                <a:gridCol w="2548955">
                  <a:extLst>
                    <a:ext uri="{9D8B030D-6E8A-4147-A177-3AD203B41FA5}">
                      <a16:colId xmlns:a16="http://schemas.microsoft.com/office/drawing/2014/main" val="20003"/>
                    </a:ext>
                  </a:extLst>
                </a:gridCol>
                <a:gridCol w="689428">
                  <a:extLst>
                    <a:ext uri="{9D8B030D-6E8A-4147-A177-3AD203B41FA5}">
                      <a16:colId xmlns:a16="http://schemas.microsoft.com/office/drawing/2014/main" val="20004"/>
                    </a:ext>
                  </a:extLst>
                </a:gridCol>
                <a:gridCol w="1052287">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marL="100584" marR="100584"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Amp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Amp/</a:t>
                      </a:r>
                      <a:r>
                        <a:rPr kumimoji="0" lang="en-US" sz="18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sul</a:t>
                      </a:r>
                      <a:endPar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Amp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Amp/</a:t>
                      </a:r>
                      <a:r>
                        <a:rPr kumimoji="0" lang="en-US" sz="18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sul</a:t>
                      </a:r>
                      <a:endPar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Amp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Amp/</a:t>
                      </a:r>
                      <a:r>
                        <a:rPr kumimoji="0" lang="en-US" sz="18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sul</a:t>
                      </a:r>
                      <a:endPar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499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4">
                                            <p:txEl>
                                              <p:pRg st="9" end="9"/>
                                            </p:txEl>
                                          </p:spTgt>
                                        </p:tgtEl>
                                        <p:attrNameLst>
                                          <p:attrName>style.visibility</p:attrName>
                                        </p:attrNameLst>
                                      </p:cBhvr>
                                      <p:to>
                                        <p:strVal val="visible"/>
                                      </p:to>
                                    </p:set>
                                    <p:animEffect transition="in" filter="fade">
                                      <p:cBhvr>
                                        <p:cTn id="7" dur="500"/>
                                        <p:tgtEl>
                                          <p:spTgt spid="74754">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4754">
                                            <p:txEl>
                                              <p:pRg st="10" end="10"/>
                                            </p:txEl>
                                          </p:spTgt>
                                        </p:tgtEl>
                                        <p:attrNameLst>
                                          <p:attrName>style.visibility</p:attrName>
                                        </p:attrNameLst>
                                      </p:cBhvr>
                                      <p:to>
                                        <p:strVal val="visible"/>
                                      </p:to>
                                    </p:set>
                                    <p:animEffect transition="in" filter="fade">
                                      <p:cBhvr>
                                        <p:cTn id="10" dur="500"/>
                                        <p:tgtEl>
                                          <p:spTgt spid="7475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 y="228600"/>
            <a:ext cx="9144000" cy="992188"/>
          </a:xfrm>
          <a:solidFill>
            <a:schemeClr val="bg1"/>
          </a:solidFill>
        </p:spPr>
        <p:txBody>
          <a:bodyPr>
            <a:noAutofit/>
          </a:bodyPr>
          <a:lstStyle/>
          <a:p>
            <a:pPr eaLnBrk="1" hangingPunct="1"/>
            <a:r>
              <a:rPr lang="en-US" sz="4000" dirty="0" err="1">
                <a:latin typeface="Arial" charset="0"/>
                <a:ea typeface="ＭＳ Ｐゴシック" charset="0"/>
                <a:cs typeface="ＭＳ Ｐゴシック" charset="0"/>
              </a:rPr>
              <a:t>Aminopenicillins</a:t>
            </a:r>
            <a:r>
              <a:rPr lang="en-US" sz="4000" dirty="0">
                <a:latin typeface="Arial" charset="0"/>
                <a:ea typeface="ＭＳ Ｐゴシック" charset="0"/>
                <a:cs typeface="ＭＳ Ｐゴシック" charset="0"/>
              </a:rPr>
              <a:t>: </a:t>
            </a:r>
            <a:br>
              <a:rPr lang="en-US" sz="4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Evidence &amp; Experience</a:t>
            </a:r>
          </a:p>
        </p:txBody>
      </p:sp>
      <p:sp>
        <p:nvSpPr>
          <p:cNvPr id="87042" name="Rectangle 3"/>
          <p:cNvSpPr>
            <a:spLocks noGrp="1" noChangeArrowheads="1"/>
          </p:cNvSpPr>
          <p:nvPr>
            <p:ph idx="1"/>
          </p:nvPr>
        </p:nvSpPr>
        <p:spPr>
          <a:xfrm>
            <a:off x="1" y="1371600"/>
            <a:ext cx="8762999" cy="5486400"/>
          </a:xfrm>
        </p:spPr>
        <p:txBody>
          <a:bodyPr>
            <a:normAutofit fontScale="92500" lnSpcReduction="20000"/>
          </a:bodyPr>
          <a:lstStyle/>
          <a:p>
            <a:pPr marL="341313" indent="-341313" defTabSz="457200" eaLnBrk="1" hangingPunct="1"/>
            <a:r>
              <a:rPr lang="en-US" sz="2800" dirty="0">
                <a:latin typeface="Arial" charset="0"/>
                <a:ea typeface="ＭＳ Ｐゴシック" charset="0"/>
                <a:cs typeface="ＭＳ Ｐゴシック" charset="0"/>
              </a:rPr>
              <a:t>Treatment of uncomplicated upper respiratory tract infections (pharyngitis, sinusitis, otitis media)</a:t>
            </a:r>
          </a:p>
          <a:p>
            <a:pPr marL="741363" lvl="1" indent="-284163" defTabSz="457200" eaLnBrk="1" hangingPunct="1"/>
            <a:r>
              <a:rPr lang="en-US" sz="2400" dirty="0">
                <a:latin typeface="Arial" charset="0"/>
                <a:ea typeface="ＭＳ Ｐゴシック" charset="0"/>
              </a:rPr>
              <a:t>Amoxicillin 500mg-1g </a:t>
            </a:r>
            <a:r>
              <a:rPr lang="en-US" sz="2400" dirty="0" err="1">
                <a:latin typeface="Arial" charset="0"/>
                <a:ea typeface="ＭＳ Ｐゴシック" charset="0"/>
              </a:rPr>
              <a:t>po</a:t>
            </a:r>
            <a:r>
              <a:rPr lang="en-US" sz="2400" dirty="0">
                <a:latin typeface="Arial" charset="0"/>
                <a:ea typeface="ＭＳ Ｐゴシック" charset="0"/>
              </a:rPr>
              <a:t> TID</a:t>
            </a:r>
          </a:p>
          <a:p>
            <a:pPr marL="341313" indent="-341313" defTabSz="457200" eaLnBrk="1" hangingPunct="1"/>
            <a:r>
              <a:rPr lang="en-US" sz="2800" dirty="0">
                <a:latin typeface="Arial" charset="0"/>
                <a:ea typeface="ＭＳ Ｐゴシック" charset="0"/>
                <a:cs typeface="ＭＳ Ｐゴシック" charset="0"/>
              </a:rPr>
              <a:t>Treatment of lower respiratory tract infections (acute exacerbations of chronic bronchitis, pneumonia)</a:t>
            </a:r>
          </a:p>
          <a:p>
            <a:pPr marL="741363" lvl="1" indent="-284163" defTabSz="457200" eaLnBrk="1" hangingPunct="1"/>
            <a:r>
              <a:rPr lang="en-US" sz="2400" dirty="0">
                <a:latin typeface="Arial" charset="0"/>
                <a:ea typeface="ＭＳ Ｐゴシック" charset="0"/>
              </a:rPr>
              <a:t>Amoxicillin/</a:t>
            </a:r>
            <a:r>
              <a:rPr lang="en-US" sz="2400" dirty="0" err="1">
                <a:latin typeface="Arial" charset="0"/>
                <a:ea typeface="ＭＳ Ｐゴシック" charset="0"/>
              </a:rPr>
              <a:t>clavulanate</a:t>
            </a:r>
            <a:r>
              <a:rPr lang="en-US" sz="2400" dirty="0">
                <a:latin typeface="Arial" charset="0"/>
                <a:ea typeface="ＭＳ Ｐゴシック" charset="0"/>
              </a:rPr>
              <a:t> 500-875/125mg </a:t>
            </a:r>
            <a:r>
              <a:rPr lang="en-US" sz="2400" dirty="0" err="1">
                <a:latin typeface="Arial" charset="0"/>
                <a:ea typeface="ＭＳ Ｐゴシック" charset="0"/>
              </a:rPr>
              <a:t>po</a:t>
            </a:r>
            <a:r>
              <a:rPr lang="en-US" sz="2400" dirty="0">
                <a:latin typeface="Arial" charset="0"/>
                <a:ea typeface="ＭＳ Ｐゴシック" charset="0"/>
              </a:rPr>
              <a:t> BID-TID</a:t>
            </a:r>
          </a:p>
          <a:p>
            <a:pPr marL="341313" indent="-341313" defTabSz="457200" eaLnBrk="1" hangingPunct="1"/>
            <a:r>
              <a:rPr lang="en-US" sz="2800" dirty="0">
                <a:latin typeface="Arial" charset="0"/>
                <a:ea typeface="ＭＳ Ｐゴシック" charset="0"/>
                <a:cs typeface="ＭＳ Ｐゴシック" charset="0"/>
              </a:rPr>
              <a:t>Treatment of serious </a:t>
            </a:r>
            <a:r>
              <a:rPr lang="en-US" sz="2800" i="1" dirty="0">
                <a:latin typeface="Arial" charset="0"/>
                <a:ea typeface="ＭＳ Ｐゴシック" charset="0"/>
                <a:cs typeface="ＭＳ Ｐゴシック" charset="0"/>
              </a:rPr>
              <a:t>Enterococcus</a:t>
            </a:r>
            <a:r>
              <a:rPr lang="en-US" sz="2800" dirty="0">
                <a:latin typeface="Arial" charset="0"/>
                <a:ea typeface="ＭＳ Ｐゴシック" charset="0"/>
                <a:cs typeface="ＭＳ Ｐゴシック" charset="0"/>
              </a:rPr>
              <a:t> infections</a:t>
            </a:r>
          </a:p>
          <a:p>
            <a:pPr marL="741363" lvl="1" indent="-284163" defTabSz="457200" eaLnBrk="1" hangingPunct="1"/>
            <a:r>
              <a:rPr lang="en-US" sz="2400" dirty="0">
                <a:latin typeface="Arial" charset="0"/>
                <a:ea typeface="ＭＳ Ｐゴシック" charset="0"/>
              </a:rPr>
              <a:t>Ampicillin 1-2g IV q4-6h</a:t>
            </a:r>
          </a:p>
          <a:p>
            <a:pPr marL="341313" indent="-341313" defTabSz="457200" eaLnBrk="1" hangingPunct="1"/>
            <a:r>
              <a:rPr lang="en-US" sz="2800" dirty="0">
                <a:latin typeface="Arial" charset="0"/>
                <a:ea typeface="ＭＳ Ｐゴシック" charset="0"/>
                <a:cs typeface="ＭＳ Ｐゴシック" charset="0"/>
              </a:rPr>
              <a:t>Treatment of </a:t>
            </a:r>
            <a:r>
              <a:rPr lang="en-US" sz="2800" i="1" dirty="0" err="1">
                <a:latin typeface="Arial" charset="0"/>
                <a:ea typeface="ＭＳ Ｐゴシック" charset="0"/>
                <a:cs typeface="ＭＳ Ｐゴシック" charset="0"/>
              </a:rPr>
              <a:t>Listeria</a:t>
            </a:r>
            <a:r>
              <a:rPr lang="en-US" sz="2800" dirty="0">
                <a:latin typeface="Arial" charset="0"/>
                <a:ea typeface="ＭＳ Ｐゴシック" charset="0"/>
                <a:cs typeface="ＭＳ Ｐゴシック" charset="0"/>
              </a:rPr>
              <a:t> infections</a:t>
            </a:r>
          </a:p>
          <a:p>
            <a:pPr marL="741363" lvl="1" indent="-341313" defTabSz="457200"/>
            <a:r>
              <a:rPr lang="en-US" sz="2400" dirty="0" err="1">
                <a:latin typeface="Arial" charset="0"/>
                <a:ea typeface="ＭＳ Ｐゴシック" charset="0"/>
                <a:cs typeface="ＭＳ Ｐゴシック" charset="0"/>
              </a:rPr>
              <a:t>Ampicillin</a:t>
            </a:r>
            <a:r>
              <a:rPr lang="en-US" sz="2400" dirty="0">
                <a:latin typeface="Arial" charset="0"/>
                <a:ea typeface="ＭＳ Ｐゴシック" charset="0"/>
                <a:cs typeface="ＭＳ Ｐゴシック" charset="0"/>
              </a:rPr>
              <a:t> 2gm IV q4h</a:t>
            </a:r>
          </a:p>
          <a:p>
            <a:pPr marL="341313" indent="-341313" defTabSz="457200" eaLnBrk="1" hangingPunct="1"/>
            <a:r>
              <a:rPr lang="en-US" sz="2800" dirty="0">
                <a:latin typeface="Arial" charset="0"/>
                <a:ea typeface="ＭＳ Ｐゴシック" charset="0"/>
                <a:cs typeface="ＭＳ Ｐゴシック" charset="0"/>
              </a:rPr>
              <a:t>Treatment of </a:t>
            </a:r>
            <a:r>
              <a:rPr lang="en-US" sz="2800" i="1" dirty="0">
                <a:latin typeface="Arial" charset="0"/>
                <a:ea typeface="ＭＳ Ｐゴシック" charset="0"/>
                <a:cs typeface="ＭＳ Ｐゴシック" charset="0"/>
              </a:rPr>
              <a:t>Helicobacter pylori</a:t>
            </a:r>
            <a:r>
              <a:rPr lang="en-US" sz="2800" dirty="0">
                <a:latin typeface="Arial" charset="0"/>
                <a:ea typeface="ＭＳ Ｐゴシック" charset="0"/>
                <a:cs typeface="ＭＳ Ｐゴシック" charset="0"/>
              </a:rPr>
              <a:t> infections (in combination)</a:t>
            </a:r>
          </a:p>
          <a:p>
            <a:pPr marL="741363" lvl="1" indent="-284163" defTabSz="457200" eaLnBrk="1" hangingPunct="1"/>
            <a:r>
              <a:rPr lang="en-US" sz="2400" dirty="0">
                <a:latin typeface="Arial" charset="0"/>
                <a:ea typeface="ＭＳ Ｐゴシック" charset="0"/>
              </a:rPr>
              <a:t>Amoxicillin 1g </a:t>
            </a:r>
            <a:r>
              <a:rPr lang="en-US" sz="2400" dirty="0" err="1">
                <a:latin typeface="Arial" charset="0"/>
                <a:ea typeface="ＭＳ Ｐゴシック" charset="0"/>
              </a:rPr>
              <a:t>po</a:t>
            </a:r>
            <a:r>
              <a:rPr lang="en-US" sz="2400" dirty="0">
                <a:latin typeface="Arial" charset="0"/>
                <a:ea typeface="ＭＳ Ｐゴシック" charset="0"/>
              </a:rPr>
              <a:t> BID</a:t>
            </a:r>
          </a:p>
          <a:p>
            <a:pPr marL="341313" indent="-341313" defTabSz="457200" eaLnBrk="1" hangingPunct="1"/>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26575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1" y="48291"/>
            <a:ext cx="9143999" cy="831947"/>
          </a:xfrm>
        </p:spPr>
        <p:txBody>
          <a:bodyPr>
            <a:normAutofit/>
          </a:bodyPr>
          <a:lstStyle/>
          <a:p>
            <a:r>
              <a:rPr lang="en-US" sz="4000" dirty="0" err="1">
                <a:latin typeface="Arial" charset="0"/>
                <a:ea typeface="ＭＳ Ｐゴシック" charset="0"/>
                <a:cs typeface="ＭＳ Ｐゴシック" charset="0"/>
              </a:rPr>
              <a:t>Antipseudomonal</a:t>
            </a:r>
            <a:r>
              <a:rPr lang="en-US" sz="4000" dirty="0">
                <a:latin typeface="Arial" charset="0"/>
                <a:ea typeface="ＭＳ Ｐゴシック" charset="0"/>
                <a:cs typeface="ＭＳ Ｐゴシック" charset="0"/>
              </a:rPr>
              <a:t> Penicillins</a:t>
            </a:r>
          </a:p>
        </p:txBody>
      </p:sp>
      <p:sp>
        <p:nvSpPr>
          <p:cNvPr id="91138" name="Rectangle 3"/>
          <p:cNvSpPr>
            <a:spLocks noGrp="1" noChangeArrowheads="1"/>
          </p:cNvSpPr>
          <p:nvPr>
            <p:ph idx="1"/>
          </p:nvPr>
        </p:nvSpPr>
        <p:spPr>
          <a:xfrm>
            <a:off x="213749" y="990600"/>
            <a:ext cx="8930252" cy="5704114"/>
          </a:xfrm>
        </p:spPr>
        <p:txBody>
          <a:bodyPr>
            <a:normAutofit fontScale="92500" lnSpcReduction="10000"/>
          </a:bodyPr>
          <a:lstStyle/>
          <a:p>
            <a:r>
              <a:rPr lang="en-US" u="sng" dirty="0">
                <a:latin typeface="Arial" charset="0"/>
                <a:ea typeface="ＭＳ Ｐゴシック" charset="0"/>
                <a:cs typeface="ＭＳ Ｐゴシック" charset="0"/>
              </a:rPr>
              <a:t>Basics</a:t>
            </a:r>
            <a:r>
              <a:rPr lang="en-US" dirty="0">
                <a:latin typeface="Arial" charset="0"/>
                <a:ea typeface="ＭＳ Ｐゴシック" charset="0"/>
                <a:cs typeface="ＭＳ Ｐゴシック" charset="0"/>
              </a:rPr>
              <a:t>: </a:t>
            </a:r>
            <a:r>
              <a:rPr lang="en-US" i="1" dirty="0" err="1">
                <a:latin typeface="Arial" charset="0"/>
                <a:ea typeface="ＭＳ Ｐゴシック" charset="0"/>
                <a:cs typeface="ＭＳ Ｐゴシック" charset="0"/>
              </a:rPr>
              <a:t>Piperacillin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piperacillin</a:t>
            </a:r>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tazobactam</a:t>
            </a:r>
            <a:r>
              <a:rPr lang="en-US" dirty="0">
                <a:latin typeface="Arial" charset="0"/>
                <a:ea typeface="ＭＳ Ｐゴシック" charset="0"/>
                <a:cs typeface="ＭＳ Ｐゴシック" charset="0"/>
              </a:rPr>
              <a:t>, </a:t>
            </a:r>
            <a:r>
              <a:rPr lang="en-US" i="1" dirty="0" err="1">
                <a:latin typeface="Arial" charset="0"/>
                <a:ea typeface="ＭＳ Ｐゴシック" charset="0"/>
                <a:cs typeface="ＭＳ Ｐゴシック" charset="0"/>
              </a:rPr>
              <a:t>ticarcillin</a:t>
            </a:r>
            <a:r>
              <a:rPr lang="en-US" i="1" dirty="0">
                <a:latin typeface="Arial" charset="0"/>
                <a:ea typeface="ＭＳ Ｐゴシック" charset="0"/>
                <a:cs typeface="ＭＳ Ｐゴシック" charset="0"/>
              </a:rPr>
              <a:t>, </a:t>
            </a:r>
            <a:r>
              <a:rPr lang="en-US" i="1" dirty="0" err="1">
                <a:latin typeface="Arial" charset="0"/>
                <a:ea typeface="ＭＳ Ｐゴシック" charset="0"/>
                <a:cs typeface="ＭＳ Ｐゴシック" charset="0"/>
              </a:rPr>
              <a:t>ticarcillin</a:t>
            </a:r>
            <a:r>
              <a:rPr lang="en-US" i="1" dirty="0">
                <a:latin typeface="Arial" charset="0"/>
                <a:ea typeface="ＭＳ Ｐゴシック" charset="0"/>
                <a:cs typeface="ＭＳ Ｐゴシック" charset="0"/>
              </a:rPr>
              <a:t>/</a:t>
            </a:r>
            <a:r>
              <a:rPr lang="en-US" i="1" dirty="0" err="1">
                <a:latin typeface="Arial" charset="0"/>
                <a:ea typeface="ＭＳ Ｐゴシック" charset="0"/>
                <a:cs typeface="ＭＳ Ｐゴシック" charset="0"/>
              </a:rPr>
              <a:t>clavulanate</a:t>
            </a:r>
            <a:r>
              <a:rPr lang="en-US" i="1"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(IV)</a:t>
            </a:r>
          </a:p>
          <a:p>
            <a:r>
              <a:rPr lang="en-US" u="sng" dirty="0">
                <a:latin typeface="Arial" charset="0"/>
                <a:ea typeface="ＭＳ Ｐゴシック" charset="0"/>
                <a:cs typeface="ＭＳ Ｐゴシック" charset="0"/>
              </a:rPr>
              <a:t>Spectrum Summary</a:t>
            </a:r>
            <a:r>
              <a:rPr lang="en-US" dirty="0">
                <a:latin typeface="Arial" charset="0"/>
                <a:ea typeface="ＭＳ Ｐゴシック" charset="0"/>
                <a:cs typeface="ＭＳ Ｐゴシック" charset="0"/>
              </a:rPr>
              <a:t>: Amp/</a:t>
            </a:r>
            <a:r>
              <a:rPr lang="en-US" dirty="0" err="1">
                <a:latin typeface="Arial" charset="0"/>
                <a:ea typeface="ＭＳ Ｐゴシック" charset="0"/>
                <a:cs typeface="ＭＳ Ｐゴシック" charset="0"/>
              </a:rPr>
              <a:t>sulb</a:t>
            </a:r>
            <a:r>
              <a:rPr lang="en-US" dirty="0">
                <a:latin typeface="Arial" charset="0"/>
                <a:ea typeface="ＭＳ Ｐゴシック" charset="0"/>
                <a:cs typeface="ＭＳ Ｐゴシック" charset="0"/>
              </a:rPr>
              <a:t> + (more) GNRs</a:t>
            </a:r>
            <a:endParaRPr lang="en-US" altLang="ja-JP" dirty="0">
              <a:latin typeface="Arial" charset="0"/>
              <a:ea typeface="ＭＳ Ｐゴシック" charset="0"/>
              <a:cs typeface="ＭＳ Ｐゴシック" charset="0"/>
            </a:endParaRPr>
          </a:p>
          <a:p>
            <a:endParaRPr lang="en-US" altLang="ja-JP" dirty="0">
              <a:latin typeface="Arial" charset="0"/>
              <a:ea typeface="ＭＳ Ｐゴシック" charset="0"/>
              <a:cs typeface="ＭＳ Ｐゴシック" charset="0"/>
            </a:endParaRPr>
          </a:p>
          <a:p>
            <a:endParaRPr lang="en-US" altLang="ja-JP" dirty="0">
              <a:latin typeface="Arial" charset="0"/>
              <a:ea typeface="ＭＳ Ｐゴシック" charset="0"/>
              <a:cs typeface="ＭＳ Ｐゴシック" charset="0"/>
            </a:endParaRPr>
          </a:p>
          <a:p>
            <a:endParaRPr lang="en-US" altLang="ja-JP" dirty="0">
              <a:latin typeface="Arial" charset="0"/>
              <a:ea typeface="ＭＳ Ｐゴシック" charset="0"/>
              <a:cs typeface="ＭＳ Ｐゴシック" charset="0"/>
            </a:endParaRPr>
          </a:p>
          <a:p>
            <a:endParaRPr lang="en-US" altLang="ja-JP" dirty="0">
              <a:latin typeface="Arial" charset="0"/>
              <a:ea typeface="ＭＳ Ｐゴシック" charset="0"/>
              <a:cs typeface="ＭＳ Ｐゴシック" charset="0"/>
            </a:endParaRPr>
          </a:p>
          <a:p>
            <a:endParaRPr lang="en-US" altLang="ja-JP" dirty="0">
              <a:latin typeface="Arial" charset="0"/>
              <a:ea typeface="ＭＳ Ｐゴシック" charset="0"/>
              <a:cs typeface="ＭＳ Ｐゴシック" charset="0"/>
            </a:endParaRPr>
          </a:p>
          <a:p>
            <a:endParaRPr lang="en-US" dirty="0">
              <a:latin typeface="Arial" charset="0"/>
              <a:ea typeface="ＭＳ Ｐゴシック" charset="0"/>
            </a:endParaRPr>
          </a:p>
          <a:p>
            <a:r>
              <a:rPr lang="en-US" u="sng" dirty="0">
                <a:latin typeface="Arial" charset="0"/>
                <a:ea typeface="ＭＳ Ｐゴシック" charset="0"/>
              </a:rPr>
              <a:t>ADME</a:t>
            </a:r>
            <a:r>
              <a:rPr lang="en-US" dirty="0">
                <a:latin typeface="Arial" charset="0"/>
                <a:ea typeface="ＭＳ Ｐゴシック" charset="0"/>
              </a:rPr>
              <a:t>: </a:t>
            </a:r>
            <a:r>
              <a:rPr lang="en-US" b="1" dirty="0">
                <a:latin typeface="Arial" charset="0"/>
                <a:ea typeface="ＭＳ Ｐゴシック" charset="0"/>
              </a:rPr>
              <a:t>Distribution</a:t>
            </a:r>
            <a:r>
              <a:rPr lang="en-US" dirty="0">
                <a:latin typeface="Arial" charset="0"/>
                <a:ea typeface="ＭＳ Ｐゴシック" charset="0"/>
              </a:rPr>
              <a:t>: Poor CNS penetration (not suitable for meningitis)</a:t>
            </a: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654858817"/>
              </p:ext>
            </p:extLst>
          </p:nvPr>
        </p:nvGraphicFramePr>
        <p:xfrm>
          <a:off x="0" y="2371725"/>
          <a:ext cx="9144000" cy="2976912"/>
        </p:xfrm>
        <a:graphic>
          <a:graphicData uri="http://schemas.openxmlformats.org/drawingml/2006/table">
            <a:tbl>
              <a:tblPr/>
              <a:tblGrid>
                <a:gridCol w="2803866">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26983">
                  <a:extLst>
                    <a:ext uri="{9D8B030D-6E8A-4147-A177-3AD203B41FA5}">
                      <a16:colId xmlns:a16="http://schemas.microsoft.com/office/drawing/2014/main" val="20002"/>
                    </a:ext>
                  </a:extLst>
                </a:gridCol>
                <a:gridCol w="2503714">
                  <a:extLst>
                    <a:ext uri="{9D8B030D-6E8A-4147-A177-3AD203B41FA5}">
                      <a16:colId xmlns:a16="http://schemas.microsoft.com/office/drawing/2014/main" val="20003"/>
                    </a:ext>
                  </a:extLst>
                </a:gridCol>
                <a:gridCol w="961572">
                  <a:extLst>
                    <a:ext uri="{9D8B030D-6E8A-4147-A177-3AD203B41FA5}">
                      <a16:colId xmlns:a16="http://schemas.microsoft.com/office/drawing/2014/main" val="20004"/>
                    </a:ext>
                  </a:extLst>
                </a:gridCol>
                <a:gridCol w="979714">
                  <a:extLst>
                    <a:ext uri="{9D8B030D-6E8A-4147-A177-3AD203B41FA5}">
                      <a16:colId xmlns:a16="http://schemas.microsoft.com/office/drawing/2014/main" val="20005"/>
                    </a:ext>
                  </a:extLst>
                </a:gridCol>
              </a:tblGrid>
              <a:tr h="400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marL="100584" marR="100584"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Amp/</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sul</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Pip/</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tazo</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Amp/</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sul</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Pip/</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tazo</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Streptococcus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pneumoniae</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Kleb</a:t>
                      </a:r>
                      <a:endPar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1"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Amp/</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sul</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Pip/</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tazo</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0659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8">
                                            <p:txEl>
                                              <p:pRg st="8" end="8"/>
                                            </p:txEl>
                                          </p:spTgt>
                                        </p:tgtEl>
                                        <p:attrNameLst>
                                          <p:attrName>style.visibility</p:attrName>
                                        </p:attrNameLst>
                                      </p:cBhvr>
                                      <p:to>
                                        <p:strVal val="visible"/>
                                      </p:to>
                                    </p:set>
                                    <p:animEffect transition="in" filter="fade">
                                      <p:cBhvr>
                                        <p:cTn id="7" dur="500"/>
                                        <p:tgtEl>
                                          <p:spTgt spid="911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a:t>Overview  </a:t>
            </a:r>
          </a:p>
        </p:txBody>
      </p:sp>
      <p:sp>
        <p:nvSpPr>
          <p:cNvPr id="3" name="Content Placeholder 2"/>
          <p:cNvSpPr>
            <a:spLocks noGrp="1"/>
          </p:cNvSpPr>
          <p:nvPr>
            <p:ph sz="half" idx="1"/>
          </p:nvPr>
        </p:nvSpPr>
        <p:spPr>
          <a:xfrm>
            <a:off x="254000" y="1417638"/>
            <a:ext cx="4394200" cy="5059362"/>
          </a:xfrm>
        </p:spPr>
        <p:txBody>
          <a:bodyPr>
            <a:normAutofit lnSpcReduction="10000"/>
          </a:bodyPr>
          <a:lstStyle/>
          <a:p>
            <a:r>
              <a:rPr lang="en-US" b="1" dirty="0"/>
              <a:t>Old </a:t>
            </a:r>
            <a:r>
              <a:rPr lang="en-US" b="1" dirty="0" err="1"/>
              <a:t>Faithfuls</a:t>
            </a:r>
            <a:r>
              <a:rPr lang="en-US" b="1" dirty="0"/>
              <a:t>: Mixed Gram-Positive/Gram Negative Activity</a:t>
            </a:r>
          </a:p>
          <a:p>
            <a:pPr lvl="1"/>
            <a:r>
              <a:rPr lang="en-US" b="1" dirty="0">
                <a:solidFill>
                  <a:srgbClr val="00B0F0"/>
                </a:solidFill>
              </a:rPr>
              <a:t>Cellular Envelope Disruptors</a:t>
            </a:r>
          </a:p>
          <a:p>
            <a:pPr lvl="2"/>
            <a:r>
              <a:rPr lang="en-US" b="1" dirty="0">
                <a:solidFill>
                  <a:srgbClr val="00B0F0"/>
                </a:solidFill>
              </a:rPr>
              <a:t>Beta-lactams</a:t>
            </a:r>
          </a:p>
          <a:p>
            <a:r>
              <a:rPr lang="en-US" b="1" dirty="0"/>
              <a:t>Drugs Primarily Active </a:t>
            </a:r>
            <a:r>
              <a:rPr lang="en-US" b="1" dirty="0" err="1"/>
              <a:t>Vs</a:t>
            </a:r>
            <a:r>
              <a:rPr lang="en-US" b="1" dirty="0"/>
              <a:t> Gram-Positives</a:t>
            </a:r>
          </a:p>
          <a:p>
            <a:pPr lvl="1"/>
            <a:r>
              <a:rPr lang="en-US" b="1" dirty="0"/>
              <a:t>Cellular Envelope Disruptors</a:t>
            </a:r>
          </a:p>
          <a:p>
            <a:pPr lvl="2"/>
            <a:r>
              <a:rPr lang="en-US" b="1" dirty="0" err="1"/>
              <a:t>Glycopeptides</a:t>
            </a:r>
            <a:endParaRPr lang="en-US" b="1" dirty="0"/>
          </a:p>
          <a:p>
            <a:pPr lvl="2"/>
            <a:r>
              <a:rPr lang="en-US" b="1" dirty="0" err="1"/>
              <a:t>Lipopeptides</a:t>
            </a:r>
            <a:endParaRPr lang="en-US" b="1" dirty="0"/>
          </a:p>
          <a:p>
            <a:pPr lvl="1"/>
            <a:r>
              <a:rPr lang="en-US" b="1" dirty="0"/>
              <a:t>Protein Synthesis Inhibitors</a:t>
            </a:r>
          </a:p>
          <a:p>
            <a:pPr lvl="2"/>
            <a:r>
              <a:rPr lang="en-US" b="1" dirty="0" err="1"/>
              <a:t>Oxazolidinones</a:t>
            </a:r>
            <a:endParaRPr lang="en-US" b="1" dirty="0"/>
          </a:p>
          <a:p>
            <a:pPr lvl="2"/>
            <a:r>
              <a:rPr lang="en-US" b="1" dirty="0" err="1"/>
              <a:t>Streptogramins</a:t>
            </a:r>
            <a:endParaRPr lang="en-US" b="1" dirty="0"/>
          </a:p>
          <a:p>
            <a:pPr lvl="2"/>
            <a:r>
              <a:rPr lang="en-US" b="1" dirty="0" err="1"/>
              <a:t>Lincomycins</a:t>
            </a:r>
            <a:endParaRPr lang="en-US" b="1" dirty="0"/>
          </a:p>
        </p:txBody>
      </p:sp>
      <p:sp>
        <p:nvSpPr>
          <p:cNvPr id="4" name="Content Placeholder 3"/>
          <p:cNvSpPr>
            <a:spLocks noGrp="1"/>
          </p:cNvSpPr>
          <p:nvPr>
            <p:ph sz="half" idx="2"/>
          </p:nvPr>
        </p:nvSpPr>
        <p:spPr>
          <a:xfrm>
            <a:off x="4648200" y="1473199"/>
            <a:ext cx="4495800" cy="5003801"/>
          </a:xfrm>
        </p:spPr>
        <p:txBody>
          <a:bodyPr>
            <a:normAutofit lnSpcReduction="10000"/>
          </a:bodyPr>
          <a:lstStyle/>
          <a:p>
            <a:r>
              <a:rPr lang="en-US" dirty="0"/>
              <a:t>Jack of Many Organisms, Master of A Few</a:t>
            </a:r>
          </a:p>
          <a:p>
            <a:pPr lvl="1"/>
            <a:r>
              <a:rPr lang="en-US" dirty="0"/>
              <a:t>Protein Synthesis Inhibitors</a:t>
            </a:r>
          </a:p>
          <a:p>
            <a:pPr lvl="2"/>
            <a:r>
              <a:rPr lang="en-US" dirty="0"/>
              <a:t>Macrolides</a:t>
            </a:r>
          </a:p>
          <a:p>
            <a:pPr lvl="2"/>
            <a:r>
              <a:rPr lang="en-US" dirty="0" err="1"/>
              <a:t>Tetracyclines</a:t>
            </a:r>
            <a:endParaRPr lang="en-US" dirty="0"/>
          </a:p>
          <a:p>
            <a:pPr lvl="1"/>
            <a:r>
              <a:rPr lang="en-US" dirty="0"/>
              <a:t>DNA Disruptors</a:t>
            </a:r>
          </a:p>
          <a:p>
            <a:pPr lvl="2"/>
            <a:r>
              <a:rPr lang="en-US" dirty="0"/>
              <a:t>Trimethoprim/</a:t>
            </a:r>
            <a:r>
              <a:rPr lang="en-US" dirty="0" err="1"/>
              <a:t>sulfamethoxazole</a:t>
            </a:r>
            <a:endParaRPr lang="en-US" dirty="0"/>
          </a:p>
          <a:p>
            <a:r>
              <a:rPr lang="en-US" dirty="0"/>
              <a:t>Drugs Primarily Active </a:t>
            </a:r>
            <a:r>
              <a:rPr lang="en-US" dirty="0" err="1"/>
              <a:t>Vs</a:t>
            </a:r>
            <a:r>
              <a:rPr lang="en-US" dirty="0"/>
              <a:t> Gram-Negatives</a:t>
            </a:r>
          </a:p>
          <a:p>
            <a:pPr lvl="1"/>
            <a:r>
              <a:rPr lang="en-US" dirty="0"/>
              <a:t>Protein Synthesis Inhibitors</a:t>
            </a:r>
          </a:p>
          <a:p>
            <a:pPr lvl="2"/>
            <a:r>
              <a:rPr lang="en-US" dirty="0"/>
              <a:t>Aminoglycosides</a:t>
            </a:r>
          </a:p>
          <a:p>
            <a:pPr lvl="1"/>
            <a:r>
              <a:rPr lang="en-US" dirty="0"/>
              <a:t>DNA Disruptors</a:t>
            </a:r>
          </a:p>
          <a:p>
            <a:pPr lvl="2"/>
            <a:r>
              <a:rPr lang="en-US" dirty="0" err="1"/>
              <a:t>Fluoroquinolones</a:t>
            </a:r>
            <a:endParaRPr lang="en-US" dirty="0"/>
          </a:p>
          <a:p>
            <a:pPr lvl="2"/>
            <a:r>
              <a:rPr lang="en-US" dirty="0"/>
              <a:t>Metronidazole</a:t>
            </a:r>
          </a:p>
        </p:txBody>
      </p:sp>
    </p:spTree>
    <p:extLst>
      <p:ext uri="{BB962C8B-B14F-4D97-AF65-F5344CB8AC3E}">
        <p14:creationId xmlns:p14="http://schemas.microsoft.com/office/powerpoint/2010/main" val="34154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500"/>
                                        <p:tgtEl>
                                          <p:spTgt spid="4">
                                            <p:txEl>
                                              <p:pRg st="6" end="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500"/>
                                        <p:tgtEl>
                                          <p:spTgt spid="4">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Effect transition="in" filter="fade">
                                      <p:cBhvr>
                                        <p:cTn id="59" dur="500"/>
                                        <p:tgtEl>
                                          <p:spTgt spid="4">
                                            <p:txEl>
                                              <p:pRg st="8" end="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fade">
                                      <p:cBhvr>
                                        <p:cTn id="62" dur="500"/>
                                        <p:tgtEl>
                                          <p:spTgt spid="4">
                                            <p:txEl>
                                              <p:pRg st="9" end="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fade">
                                      <p:cBhvr>
                                        <p:cTn id="65" dur="500"/>
                                        <p:tgtEl>
                                          <p:spTgt spid="4">
                                            <p:txEl>
                                              <p:pRg st="10" end="1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
                                            <p:txEl>
                                              <p:pRg st="11" end="11"/>
                                            </p:txEl>
                                          </p:spTgt>
                                        </p:tgtEl>
                                        <p:attrNameLst>
                                          <p:attrName>style.visibility</p:attrName>
                                        </p:attrNameLst>
                                      </p:cBhvr>
                                      <p:to>
                                        <p:strVal val="visible"/>
                                      </p:to>
                                    </p:set>
                                    <p:animEffect transition="in" filter="fade">
                                      <p:cBhvr>
                                        <p:cTn id="6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1" y="199572"/>
            <a:ext cx="9144000" cy="838200"/>
          </a:xfrm>
        </p:spPr>
        <p:txBody>
          <a:bodyPr>
            <a:noAutofit/>
          </a:bodyPr>
          <a:lstStyle/>
          <a:p>
            <a:r>
              <a:rPr lang="en-US" sz="4000" dirty="0" err="1">
                <a:latin typeface="Arial" charset="0"/>
                <a:ea typeface="ＭＳ Ｐゴシック" charset="0"/>
                <a:cs typeface="ＭＳ Ｐゴシック" charset="0"/>
              </a:rPr>
              <a:t>Antipseudomonal</a:t>
            </a:r>
            <a:r>
              <a:rPr lang="en-US" sz="4000" dirty="0">
                <a:latin typeface="Arial" charset="0"/>
                <a:ea typeface="ＭＳ Ｐゴシック" charset="0"/>
                <a:cs typeface="ＭＳ Ｐゴシック" charset="0"/>
              </a:rPr>
              <a:t> Penicillins: </a:t>
            </a:r>
            <a:br>
              <a:rPr lang="en-US" sz="4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Evidence &amp; Experience</a:t>
            </a:r>
          </a:p>
        </p:txBody>
      </p:sp>
      <p:sp>
        <p:nvSpPr>
          <p:cNvPr id="99330" name="Rectangle 3"/>
          <p:cNvSpPr>
            <a:spLocks noGrp="1" noChangeArrowheads="1"/>
          </p:cNvSpPr>
          <p:nvPr>
            <p:ph idx="1"/>
          </p:nvPr>
        </p:nvSpPr>
        <p:spPr>
          <a:xfrm>
            <a:off x="134471" y="1371600"/>
            <a:ext cx="9009529" cy="5334000"/>
          </a:xfrm>
        </p:spPr>
        <p:txBody>
          <a:bodyPr/>
          <a:lstStyle/>
          <a:p>
            <a:r>
              <a:rPr lang="en-US" dirty="0">
                <a:latin typeface="Arial" charset="0"/>
                <a:ea typeface="ＭＳ Ｐゴシック" charset="0"/>
                <a:cs typeface="ＭＳ Ｐゴシック" charset="0"/>
              </a:rPr>
              <a:t>Treatment of nosocomial infections (pneumonia, intra-abdominal infections, UTI)</a:t>
            </a:r>
          </a:p>
          <a:p>
            <a:pPr lvl="1"/>
            <a:r>
              <a:rPr lang="en-US" dirty="0" err="1">
                <a:latin typeface="Arial" charset="0"/>
                <a:ea typeface="ＭＳ Ｐゴシック" charset="0"/>
              </a:rPr>
              <a:t>Piperacillin</a:t>
            </a:r>
            <a:r>
              <a:rPr lang="en-US" dirty="0">
                <a:latin typeface="Arial" charset="0"/>
                <a:ea typeface="ＭＳ Ｐゴシック" charset="0"/>
              </a:rPr>
              <a:t>/</a:t>
            </a:r>
            <a:r>
              <a:rPr lang="en-US" dirty="0" err="1">
                <a:latin typeface="Arial" charset="0"/>
                <a:ea typeface="ＭＳ Ｐゴシック" charset="0"/>
              </a:rPr>
              <a:t>tazobactam</a:t>
            </a:r>
            <a:r>
              <a:rPr lang="en-US" dirty="0">
                <a:latin typeface="Arial" charset="0"/>
                <a:ea typeface="ＭＳ Ｐゴシック" charset="0"/>
              </a:rPr>
              <a:t> 3.375-4.5g IV q6-8h</a:t>
            </a:r>
          </a:p>
          <a:p>
            <a:r>
              <a:rPr lang="en-US" dirty="0">
                <a:latin typeface="Arial" charset="0"/>
                <a:ea typeface="ＭＳ Ｐゴシック" charset="0"/>
                <a:cs typeface="ＭＳ Ｐゴシック" charset="0"/>
              </a:rPr>
              <a:t>Treatment of </a:t>
            </a:r>
            <a:r>
              <a:rPr lang="en-US" dirty="0" err="1">
                <a:latin typeface="Arial" charset="0"/>
                <a:ea typeface="ＭＳ Ｐゴシック" charset="0"/>
                <a:cs typeface="ＭＳ Ｐゴシック" charset="0"/>
              </a:rPr>
              <a:t>neutropenic</a:t>
            </a:r>
            <a:r>
              <a:rPr lang="en-US" dirty="0">
                <a:latin typeface="Arial" charset="0"/>
                <a:ea typeface="ＭＳ Ｐゴシック" charset="0"/>
                <a:cs typeface="ＭＳ Ｐゴシック" charset="0"/>
              </a:rPr>
              <a:t> fever </a:t>
            </a:r>
          </a:p>
          <a:p>
            <a:pPr lvl="1"/>
            <a:r>
              <a:rPr lang="en-US" dirty="0" err="1">
                <a:latin typeface="Arial" charset="0"/>
                <a:ea typeface="ＭＳ Ｐゴシック" charset="0"/>
              </a:rPr>
              <a:t>Piperacillin</a:t>
            </a:r>
            <a:r>
              <a:rPr lang="en-US" dirty="0">
                <a:latin typeface="Arial" charset="0"/>
                <a:ea typeface="ＭＳ Ｐゴシック" charset="0"/>
              </a:rPr>
              <a:t>/</a:t>
            </a:r>
            <a:r>
              <a:rPr lang="en-US" dirty="0" err="1">
                <a:latin typeface="Arial" charset="0"/>
                <a:ea typeface="ＭＳ Ｐゴシック" charset="0"/>
              </a:rPr>
              <a:t>tazobactam</a:t>
            </a:r>
            <a:r>
              <a:rPr lang="en-US" dirty="0">
                <a:latin typeface="Arial" charset="0"/>
                <a:ea typeface="ＭＳ Ｐゴシック" charset="0"/>
              </a:rPr>
              <a:t> 3.375-4.5g IV q6h-8h</a:t>
            </a:r>
          </a:p>
        </p:txBody>
      </p:sp>
    </p:spTree>
    <p:extLst>
      <p:ext uri="{BB962C8B-B14F-4D97-AF65-F5344CB8AC3E}">
        <p14:creationId xmlns:p14="http://schemas.microsoft.com/office/powerpoint/2010/main" val="311050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67586"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67587"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67588"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67589"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67590"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67591"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67592"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67593"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67594"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67595" name="TextBox 16"/>
          <p:cNvSpPr txBox="1">
            <a:spLocks noChangeArrowheads="1"/>
          </p:cNvSpPr>
          <p:nvPr/>
        </p:nvSpPr>
        <p:spPr bwMode="auto">
          <a:xfrm>
            <a:off x="6705023" y="3581401"/>
            <a:ext cx="167697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67597"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67598" name="TextBox 19"/>
          <p:cNvSpPr txBox="1">
            <a:spLocks noChangeArrowheads="1"/>
          </p:cNvSpPr>
          <p:nvPr/>
        </p:nvSpPr>
        <p:spPr bwMode="auto">
          <a:xfrm>
            <a:off x="5638512" y="4724401"/>
            <a:ext cx="213446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67599"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67601" name="TextBox 30"/>
          <p:cNvSpPr txBox="1">
            <a:spLocks noChangeArrowheads="1"/>
          </p:cNvSpPr>
          <p:nvPr/>
        </p:nvSpPr>
        <p:spPr bwMode="auto">
          <a:xfrm>
            <a:off x="4038023" y="3657600"/>
            <a:ext cx="996938" cy="400110"/>
          </a:xfrm>
          <a:prstGeom prst="rect">
            <a:avLst/>
          </a:prstGeom>
          <a:solidFill>
            <a:schemeClr val="accent1"/>
          </a:solidFill>
          <a:ln w="9525">
            <a:solidFill>
              <a:schemeClr val="bg1">
                <a:alpha val="79999"/>
              </a:schemeClr>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PCN G</a:t>
            </a:r>
            <a:endParaRPr lang="en-US"/>
          </a:p>
        </p:txBody>
      </p:sp>
      <p:sp>
        <p:nvSpPr>
          <p:cNvPr id="67602"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2" name="Oval 21"/>
          <p:cNvSpPr/>
          <p:nvPr/>
        </p:nvSpPr>
        <p:spPr bwMode="auto">
          <a:xfrm rot="1822415">
            <a:off x="893015" y="2296155"/>
            <a:ext cx="4252147" cy="1538287"/>
          </a:xfrm>
          <a:prstGeom prst="ellipse">
            <a:avLst/>
          </a:prstGeom>
          <a:gradFill flip="none" rotWithShape="1">
            <a:gsLst>
              <a:gs pos="30000">
                <a:schemeClr val="accent1">
                  <a:alpha val="75000"/>
                </a:schemeClr>
              </a:gs>
              <a:gs pos="98000">
                <a:srgbClr val="FFFFFF">
                  <a:alpha val="50000"/>
                </a:srgbClr>
              </a:gs>
            </a:gsLst>
            <a:path path="circle">
              <a:fillToRect l="100000" t="100000"/>
            </a:path>
            <a:tileRect r="-100000" b="-100000"/>
          </a:gradFill>
          <a:ln w="9525" cap="flat" cmpd="sng" algn="ctr">
            <a:solidFill>
              <a:schemeClr val="accent1">
                <a:lumMod val="75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Tree>
    <p:extLst>
      <p:ext uri="{BB962C8B-B14F-4D97-AF65-F5344CB8AC3E}">
        <p14:creationId xmlns:p14="http://schemas.microsoft.com/office/powerpoint/2010/main" val="195349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72706"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72707"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72708"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72709"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72710"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72711"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72712"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72713"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72714"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72715" name="TextBox 16"/>
          <p:cNvSpPr txBox="1">
            <a:spLocks noChangeArrowheads="1"/>
          </p:cNvSpPr>
          <p:nvPr/>
        </p:nvSpPr>
        <p:spPr bwMode="auto">
          <a:xfrm>
            <a:off x="6705023" y="3581401"/>
            <a:ext cx="167697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72717"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72718" name="TextBox 19"/>
          <p:cNvSpPr txBox="1">
            <a:spLocks noChangeArrowheads="1"/>
          </p:cNvSpPr>
          <p:nvPr/>
        </p:nvSpPr>
        <p:spPr bwMode="auto">
          <a:xfrm>
            <a:off x="5638512" y="4724401"/>
            <a:ext cx="213446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72719"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72720" name="Oval 24"/>
          <p:cNvSpPr>
            <a:spLocks noChangeArrowheads="1"/>
          </p:cNvSpPr>
          <p:nvPr/>
        </p:nvSpPr>
        <p:spPr bwMode="auto">
          <a:xfrm rot="-768941">
            <a:off x="995795" y="3940176"/>
            <a:ext cx="3644035" cy="796925"/>
          </a:xfrm>
          <a:prstGeom prst="ellipse">
            <a:avLst/>
          </a:prstGeom>
          <a:solidFill>
            <a:srgbClr val="008000">
              <a:alpha val="50195"/>
            </a:srgbClr>
          </a:solidFill>
          <a:ln w="9525">
            <a:solidFill>
              <a:srgbClr val="008000"/>
            </a:solidFill>
            <a:round/>
            <a:headEnd/>
            <a:tailEnd/>
          </a:ln>
        </p:spPr>
        <p:txBody>
          <a:bodyPr/>
          <a:lstStyle/>
          <a:p>
            <a:endParaRPr lang="en-US"/>
          </a:p>
        </p:txBody>
      </p:sp>
      <p:sp>
        <p:nvSpPr>
          <p:cNvPr id="72721" name="TextBox 30"/>
          <p:cNvSpPr txBox="1">
            <a:spLocks noChangeArrowheads="1"/>
          </p:cNvSpPr>
          <p:nvPr/>
        </p:nvSpPr>
        <p:spPr bwMode="auto">
          <a:xfrm>
            <a:off x="4038023" y="3657600"/>
            <a:ext cx="1182285" cy="400110"/>
          </a:xfrm>
          <a:prstGeom prst="rect">
            <a:avLst/>
          </a:prstGeom>
          <a:solidFill>
            <a:srgbClr val="008000"/>
          </a:solidFill>
          <a:ln w="9525">
            <a:solidFill>
              <a:schemeClr val="bg1">
                <a:alpha val="79999"/>
              </a:schemeClr>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Nafcillin</a:t>
            </a:r>
            <a:endParaRPr lang="en-US"/>
          </a:p>
        </p:txBody>
      </p:sp>
      <p:sp>
        <p:nvSpPr>
          <p:cNvPr id="72722"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22" name="Oval 23"/>
          <p:cNvSpPr>
            <a:spLocks noChangeArrowheads="1"/>
          </p:cNvSpPr>
          <p:nvPr/>
        </p:nvSpPr>
        <p:spPr bwMode="auto">
          <a:xfrm rot="1358939">
            <a:off x="1759302" y="2733146"/>
            <a:ext cx="3053880" cy="1225510"/>
          </a:xfrm>
          <a:prstGeom prst="ellipse">
            <a:avLst/>
          </a:prstGeom>
          <a:gradFill flip="none" rotWithShape="1">
            <a:gsLst>
              <a:gs pos="70000">
                <a:srgbClr val="008000">
                  <a:alpha val="50195"/>
                </a:srgbClr>
              </a:gs>
              <a:gs pos="100000">
                <a:srgbClr val="FFFFFF">
                  <a:alpha val="50195"/>
                </a:srgbClr>
              </a:gs>
            </a:gsLst>
            <a:path path="circle">
              <a:fillToRect l="100000" t="100000"/>
            </a:path>
            <a:tileRect r="-100000" b="-100000"/>
          </a:gradFill>
          <a:ln w="9525">
            <a:solidFill>
              <a:srgbClr val="008000"/>
            </a:solidFill>
            <a:round/>
            <a:headEnd/>
            <a:tailEnd/>
          </a:ln>
        </p:spPr>
        <p:txBody>
          <a:bodyPr/>
          <a:lstStyle/>
          <a:p>
            <a:pPr>
              <a:defRPr/>
            </a:pPr>
            <a:endParaRPr lang="en-US">
              <a:ea typeface="ＭＳ Ｐゴシック" charset="-128"/>
              <a:cs typeface="ＭＳ Ｐゴシック" charset="-128"/>
            </a:endParaRPr>
          </a:p>
        </p:txBody>
      </p:sp>
    </p:spTree>
    <p:extLst>
      <p:ext uri="{BB962C8B-B14F-4D97-AF65-F5344CB8AC3E}">
        <p14:creationId xmlns:p14="http://schemas.microsoft.com/office/powerpoint/2010/main" val="425623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104450"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104451"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104452"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104453"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104454"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104455"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104456"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104457"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104458"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104459" name="TextBox 16"/>
          <p:cNvSpPr txBox="1">
            <a:spLocks noChangeArrowheads="1"/>
          </p:cNvSpPr>
          <p:nvPr/>
        </p:nvSpPr>
        <p:spPr bwMode="auto">
          <a:xfrm>
            <a:off x="6705023" y="3581401"/>
            <a:ext cx="167697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104461"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104462" name="TextBox 19"/>
          <p:cNvSpPr txBox="1">
            <a:spLocks noChangeArrowheads="1"/>
          </p:cNvSpPr>
          <p:nvPr/>
        </p:nvSpPr>
        <p:spPr bwMode="auto">
          <a:xfrm>
            <a:off x="5638512" y="4724401"/>
            <a:ext cx="213446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104463"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grpSp>
        <p:nvGrpSpPr>
          <p:cNvPr id="104464" name="Oval 22"/>
          <p:cNvGrpSpPr>
            <a:grpSpLocks/>
          </p:cNvGrpSpPr>
          <p:nvPr/>
        </p:nvGrpSpPr>
        <p:grpSpPr bwMode="auto">
          <a:xfrm rot="279898">
            <a:off x="3883603" y="2162175"/>
            <a:ext cx="2681432" cy="2427288"/>
            <a:chOff x="2684" y="1517"/>
            <a:chExt cx="1475" cy="1371"/>
          </a:xfrm>
        </p:grpSpPr>
        <p:pic>
          <p:nvPicPr>
            <p:cNvPr id="104473" name="Oval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 y="1517"/>
              <a:ext cx="1475" cy="1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74" name="Text Box 23"/>
            <p:cNvSpPr txBox="1">
              <a:spLocks noChangeArrowheads="1"/>
            </p:cNvSpPr>
            <p:nvPr/>
          </p:nvSpPr>
          <p:spPr bwMode="auto">
            <a:xfrm rot="8338485">
              <a:off x="2807" y="1859"/>
              <a:ext cx="1231" cy="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grpSp>
      <p:sp>
        <p:nvSpPr>
          <p:cNvPr id="46101" name="Oval 23"/>
          <p:cNvSpPr>
            <a:spLocks noChangeArrowheads="1"/>
          </p:cNvSpPr>
          <p:nvPr/>
        </p:nvSpPr>
        <p:spPr bwMode="auto">
          <a:xfrm rot="10597553">
            <a:off x="3834017" y="3423426"/>
            <a:ext cx="3994727" cy="1027112"/>
          </a:xfrm>
          <a:prstGeom prst="ellipse">
            <a:avLst/>
          </a:prstGeom>
          <a:gradFill flip="none" rotWithShape="1">
            <a:gsLst>
              <a:gs pos="58000">
                <a:srgbClr val="FF0000">
                  <a:alpha val="50195"/>
                </a:srgbClr>
              </a:gs>
              <a:gs pos="73000">
                <a:srgbClr val="FFFFFF">
                  <a:alpha val="50195"/>
                </a:srgbClr>
              </a:gs>
            </a:gsLst>
            <a:path path="circle">
              <a:fillToRect l="100000" t="100000"/>
            </a:path>
            <a:tileRect r="-100000" b="-100000"/>
          </a:gradFill>
          <a:ln w="9525">
            <a:solidFill>
              <a:srgbClr val="FF0000"/>
            </a:solidFill>
            <a:round/>
            <a:headEnd/>
            <a:tailEnd/>
          </a:ln>
        </p:spPr>
        <p:txBody>
          <a:bodyPr/>
          <a:lstStyle/>
          <a:p>
            <a:pPr>
              <a:defRPr/>
            </a:pPr>
            <a:endParaRPr lang="en-US">
              <a:ea typeface="ＭＳ Ｐゴシック" charset="-128"/>
              <a:cs typeface="ＭＳ Ｐゴシック" charset="-128"/>
            </a:endParaRPr>
          </a:p>
        </p:txBody>
      </p:sp>
      <p:sp>
        <p:nvSpPr>
          <p:cNvPr id="104468" name="TextBox 30"/>
          <p:cNvSpPr txBox="1">
            <a:spLocks noChangeArrowheads="1"/>
          </p:cNvSpPr>
          <p:nvPr/>
        </p:nvSpPr>
        <p:spPr bwMode="auto">
          <a:xfrm>
            <a:off x="4038023" y="3657601"/>
            <a:ext cx="155285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Ampicillin</a:t>
            </a:r>
          </a:p>
          <a:p>
            <a:r>
              <a:rPr lang="en-US" sz="2000" b="1"/>
              <a:t>Amoxicillin</a:t>
            </a:r>
            <a:endParaRPr lang="en-US"/>
          </a:p>
        </p:txBody>
      </p:sp>
      <p:sp>
        <p:nvSpPr>
          <p:cNvPr id="104469"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48148" name="Oval 35"/>
          <p:cNvSpPr>
            <a:spLocks noChangeArrowheads="1"/>
          </p:cNvSpPr>
          <p:nvPr/>
        </p:nvSpPr>
        <p:spPr bwMode="auto">
          <a:xfrm rot="1822415">
            <a:off x="822689" y="2300422"/>
            <a:ext cx="4267488" cy="1538287"/>
          </a:xfrm>
          <a:prstGeom prst="ellipse">
            <a:avLst/>
          </a:prstGeom>
          <a:gradFill flip="none" rotWithShape="1">
            <a:gsLst>
              <a:gs pos="50000">
                <a:srgbClr val="FF0000">
                  <a:alpha val="50195"/>
                </a:srgbClr>
              </a:gs>
              <a:gs pos="100000">
                <a:srgbClr val="FFFFFF">
                  <a:alpha val="50195"/>
                </a:srgbClr>
              </a:gs>
            </a:gsLst>
            <a:path path="circle">
              <a:fillToRect l="100000" t="100000"/>
            </a:path>
            <a:tileRect r="-100000" b="-100000"/>
          </a:gradFill>
          <a:ln w="9525">
            <a:solidFill>
              <a:srgbClr val="FF0000"/>
            </a:solidFill>
            <a:round/>
            <a:headEnd/>
            <a:tailEnd/>
          </a:ln>
        </p:spPr>
        <p:txBody>
          <a:bodyPr/>
          <a:lstStyle/>
          <a:p>
            <a:pPr>
              <a:defRPr/>
            </a:pPr>
            <a:endParaRPr lang="en-US">
              <a:ea typeface="ＭＳ Ｐゴシック" charset="-128"/>
              <a:cs typeface="ＭＳ Ｐゴシック" charset="-128"/>
            </a:endParaRPr>
          </a:p>
        </p:txBody>
      </p:sp>
    </p:spTree>
    <p:extLst>
      <p:ext uri="{BB962C8B-B14F-4D97-AF65-F5344CB8AC3E}">
        <p14:creationId xmlns:p14="http://schemas.microsoft.com/office/powerpoint/2010/main" val="250268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109570"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109571"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109572"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109573"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109574"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109575"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109576"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109577"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109578"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109579" name="TextBox 16"/>
          <p:cNvSpPr txBox="1">
            <a:spLocks noChangeArrowheads="1"/>
          </p:cNvSpPr>
          <p:nvPr/>
        </p:nvSpPr>
        <p:spPr bwMode="auto">
          <a:xfrm>
            <a:off x="6705023" y="3581401"/>
            <a:ext cx="167697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109581"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109582" name="TextBox 19"/>
          <p:cNvSpPr txBox="1">
            <a:spLocks noChangeArrowheads="1"/>
          </p:cNvSpPr>
          <p:nvPr/>
        </p:nvSpPr>
        <p:spPr bwMode="auto">
          <a:xfrm>
            <a:off x="5638512" y="4724401"/>
            <a:ext cx="213446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109583"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109584" name="Oval 23"/>
          <p:cNvSpPr>
            <a:spLocks noChangeArrowheads="1"/>
          </p:cNvSpPr>
          <p:nvPr/>
        </p:nvSpPr>
        <p:spPr bwMode="auto">
          <a:xfrm rot="10597553">
            <a:off x="4371399" y="3237641"/>
            <a:ext cx="4289136" cy="1281113"/>
          </a:xfrm>
          <a:prstGeom prst="ellipse">
            <a:avLst/>
          </a:prstGeom>
          <a:solidFill>
            <a:srgbClr val="FF0000">
              <a:alpha val="50195"/>
            </a:srgbClr>
          </a:solidFill>
          <a:ln w="9525">
            <a:solidFill>
              <a:srgbClr val="FF0000"/>
            </a:solidFill>
            <a:round/>
            <a:headEnd/>
            <a:tailEnd/>
          </a:ln>
        </p:spPr>
        <p:txBody>
          <a:bodyPr rot="10800000"/>
          <a:lstStyle/>
          <a:p>
            <a:endParaRPr lang="en-US"/>
          </a:p>
        </p:txBody>
      </p:sp>
      <p:grpSp>
        <p:nvGrpSpPr>
          <p:cNvPr id="109585" name="Oval 22"/>
          <p:cNvGrpSpPr>
            <a:grpSpLocks/>
          </p:cNvGrpSpPr>
          <p:nvPr/>
        </p:nvGrpSpPr>
        <p:grpSpPr bwMode="auto">
          <a:xfrm>
            <a:off x="4364182" y="1676400"/>
            <a:ext cx="2882035" cy="2865438"/>
            <a:chOff x="2707" y="1052"/>
            <a:chExt cx="1997" cy="1805"/>
          </a:xfrm>
        </p:grpSpPr>
        <p:pic>
          <p:nvPicPr>
            <p:cNvPr id="109593" name="Oval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 y="1052"/>
              <a:ext cx="1997" cy="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594" name="Text Box 34"/>
            <p:cNvSpPr txBox="1">
              <a:spLocks noChangeArrowheads="1"/>
            </p:cNvSpPr>
            <p:nvPr/>
          </p:nvSpPr>
          <p:spPr bwMode="auto">
            <a:xfrm rot="8338485">
              <a:off x="2825" y="1613"/>
              <a:ext cx="1760" cy="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grpSp>
      <p:sp>
        <p:nvSpPr>
          <p:cNvPr id="109586" name="Oval 24"/>
          <p:cNvSpPr>
            <a:spLocks noChangeArrowheads="1"/>
          </p:cNvSpPr>
          <p:nvPr/>
        </p:nvSpPr>
        <p:spPr bwMode="auto">
          <a:xfrm rot="10476590">
            <a:off x="987136" y="3860800"/>
            <a:ext cx="3990398" cy="1181100"/>
          </a:xfrm>
          <a:prstGeom prst="ellipse">
            <a:avLst/>
          </a:prstGeom>
          <a:solidFill>
            <a:srgbClr val="FF0000">
              <a:alpha val="50195"/>
            </a:srgbClr>
          </a:solidFill>
          <a:ln w="9525">
            <a:solidFill>
              <a:srgbClr val="FF0000"/>
            </a:solidFill>
            <a:round/>
            <a:headEnd/>
            <a:tailEnd/>
          </a:ln>
        </p:spPr>
        <p:txBody>
          <a:bodyPr/>
          <a:lstStyle/>
          <a:p>
            <a:endParaRPr lang="en-US"/>
          </a:p>
        </p:txBody>
      </p:sp>
      <p:sp>
        <p:nvSpPr>
          <p:cNvPr id="109587" name="Oval 25"/>
          <p:cNvSpPr>
            <a:spLocks noChangeArrowheads="1"/>
          </p:cNvSpPr>
          <p:nvPr/>
        </p:nvSpPr>
        <p:spPr bwMode="auto">
          <a:xfrm rot="10270976">
            <a:off x="3807114" y="3633789"/>
            <a:ext cx="1382568" cy="2530475"/>
          </a:xfrm>
          <a:prstGeom prst="ellipse">
            <a:avLst/>
          </a:prstGeom>
          <a:solidFill>
            <a:srgbClr val="FF0000">
              <a:alpha val="50195"/>
            </a:srgbClr>
          </a:solidFill>
          <a:ln w="9525">
            <a:solidFill>
              <a:srgbClr val="FF0000"/>
            </a:solidFill>
            <a:round/>
            <a:headEnd/>
            <a:tailEnd/>
          </a:ln>
        </p:spPr>
        <p:txBody>
          <a:bodyPr/>
          <a:lstStyle/>
          <a:p>
            <a:endParaRPr lang="en-US"/>
          </a:p>
        </p:txBody>
      </p:sp>
      <p:sp>
        <p:nvSpPr>
          <p:cNvPr id="109588" name="TextBox 30"/>
          <p:cNvSpPr txBox="1">
            <a:spLocks noChangeArrowheads="1"/>
          </p:cNvSpPr>
          <p:nvPr/>
        </p:nvSpPr>
        <p:spPr bwMode="auto">
          <a:xfrm>
            <a:off x="3124489" y="3657601"/>
            <a:ext cx="3021230" cy="70788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Ampicillin/sulbactam</a:t>
            </a:r>
          </a:p>
          <a:p>
            <a:r>
              <a:rPr lang="en-US" sz="2000" b="1"/>
              <a:t>Amoxicillin/clavulanate</a:t>
            </a:r>
            <a:endParaRPr lang="en-US"/>
          </a:p>
        </p:txBody>
      </p:sp>
      <p:sp>
        <p:nvSpPr>
          <p:cNvPr id="109589"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26" name="Oval 35"/>
          <p:cNvSpPr>
            <a:spLocks noChangeArrowheads="1"/>
          </p:cNvSpPr>
          <p:nvPr/>
        </p:nvSpPr>
        <p:spPr bwMode="auto">
          <a:xfrm rot="1822415">
            <a:off x="822689" y="2300422"/>
            <a:ext cx="4267488" cy="1538287"/>
          </a:xfrm>
          <a:prstGeom prst="ellipse">
            <a:avLst/>
          </a:prstGeom>
          <a:gradFill flip="none" rotWithShape="1">
            <a:gsLst>
              <a:gs pos="50000">
                <a:srgbClr val="FF0000">
                  <a:alpha val="50195"/>
                </a:srgbClr>
              </a:gs>
              <a:gs pos="100000">
                <a:srgbClr val="FFFFFF">
                  <a:alpha val="50195"/>
                </a:srgbClr>
              </a:gs>
            </a:gsLst>
            <a:path path="circle">
              <a:fillToRect l="100000" t="100000"/>
            </a:path>
            <a:tileRect r="-100000" b="-100000"/>
          </a:gradFill>
          <a:ln w="9525">
            <a:solidFill>
              <a:srgbClr val="FF0000"/>
            </a:solidFill>
            <a:round/>
            <a:headEnd/>
            <a:tailEnd/>
          </a:ln>
        </p:spPr>
        <p:txBody>
          <a:bodyPr/>
          <a:lstStyle/>
          <a:p>
            <a:pPr>
              <a:defRPr/>
            </a:pPr>
            <a:endParaRPr lang="en-US">
              <a:ea typeface="ＭＳ Ｐゴシック" charset="-128"/>
              <a:cs typeface="ＭＳ Ｐゴシック" charset="-128"/>
            </a:endParaRPr>
          </a:p>
        </p:txBody>
      </p:sp>
    </p:spTree>
    <p:extLst>
      <p:ext uri="{BB962C8B-B14F-4D97-AF65-F5344CB8AC3E}">
        <p14:creationId xmlns:p14="http://schemas.microsoft.com/office/powerpoint/2010/main" val="108466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47124" name="Oval 35"/>
          <p:cNvSpPr>
            <a:spLocks noChangeArrowheads="1"/>
          </p:cNvSpPr>
          <p:nvPr/>
        </p:nvSpPr>
        <p:spPr bwMode="auto">
          <a:xfrm rot="1822415">
            <a:off x="891961" y="2224221"/>
            <a:ext cx="4267487" cy="1538287"/>
          </a:xfrm>
          <a:prstGeom prst="ellipse">
            <a:avLst/>
          </a:prstGeom>
          <a:solidFill>
            <a:schemeClr val="accent4">
              <a:alpha val="90000"/>
            </a:schemeClr>
          </a:solidFill>
          <a:ln w="9525">
            <a:solidFill>
              <a:schemeClr val="accent2"/>
            </a:solidFill>
            <a:round/>
            <a:headEnd/>
            <a:tailEnd/>
          </a:ln>
        </p:spPr>
        <p:txBody>
          <a:bodyPr/>
          <a:lstStyle/>
          <a:p>
            <a:pPr>
              <a:defRPr/>
            </a:pPr>
            <a:endParaRPr lang="en-US">
              <a:ea typeface="ＭＳ Ｐゴシック" charset="-128"/>
              <a:cs typeface="ＭＳ Ｐゴシック" charset="-128"/>
            </a:endParaRPr>
          </a:p>
        </p:txBody>
      </p:sp>
      <p:sp>
        <p:nvSpPr>
          <p:cNvPr id="114690"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114691"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114692"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114693"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114694"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114695"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114696"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114697"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114698"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114699" name="TextBox 16"/>
          <p:cNvSpPr txBox="1">
            <a:spLocks noChangeArrowheads="1"/>
          </p:cNvSpPr>
          <p:nvPr/>
        </p:nvSpPr>
        <p:spPr bwMode="auto">
          <a:xfrm>
            <a:off x="6705023" y="3581401"/>
            <a:ext cx="167697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114701"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114702" name="TextBox 19"/>
          <p:cNvSpPr txBox="1">
            <a:spLocks noChangeArrowheads="1"/>
          </p:cNvSpPr>
          <p:nvPr/>
        </p:nvSpPr>
        <p:spPr bwMode="auto">
          <a:xfrm>
            <a:off x="5638512" y="4724401"/>
            <a:ext cx="213446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114703"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114707" name="Oval 23"/>
          <p:cNvSpPr>
            <a:spLocks noChangeArrowheads="1"/>
          </p:cNvSpPr>
          <p:nvPr/>
        </p:nvSpPr>
        <p:spPr bwMode="auto">
          <a:xfrm rot="10597553">
            <a:off x="4403398" y="3084750"/>
            <a:ext cx="4804353" cy="1274763"/>
          </a:xfrm>
          <a:prstGeom prst="ellipse">
            <a:avLst/>
          </a:prstGeom>
          <a:solidFill>
            <a:srgbClr val="262673">
              <a:alpha val="50195"/>
            </a:srgbClr>
          </a:solidFill>
          <a:ln w="9525">
            <a:solidFill>
              <a:schemeClr val="accent2"/>
            </a:solidFill>
            <a:round/>
            <a:headEnd/>
            <a:tailEnd/>
          </a:ln>
        </p:spPr>
        <p:txBody>
          <a:bodyPr rot="10800000"/>
          <a:lstStyle/>
          <a:p>
            <a:endParaRPr lang="en-US"/>
          </a:p>
        </p:txBody>
      </p:sp>
      <p:sp>
        <p:nvSpPr>
          <p:cNvPr id="114708" name="Oval 22"/>
          <p:cNvSpPr>
            <a:spLocks noChangeArrowheads="1"/>
          </p:cNvSpPr>
          <p:nvPr/>
        </p:nvSpPr>
        <p:spPr bwMode="auto">
          <a:xfrm rot="8603359">
            <a:off x="4198216" y="1730375"/>
            <a:ext cx="4156364" cy="2057400"/>
          </a:xfrm>
          <a:prstGeom prst="ellipse">
            <a:avLst/>
          </a:prstGeom>
          <a:solidFill>
            <a:srgbClr val="262673">
              <a:alpha val="50195"/>
            </a:srgbClr>
          </a:solidFill>
          <a:ln w="9525">
            <a:solidFill>
              <a:schemeClr val="accent2"/>
            </a:solidFill>
            <a:round/>
            <a:headEnd/>
            <a:tailEnd/>
          </a:ln>
        </p:spPr>
        <p:txBody>
          <a:bodyPr rot="10800000"/>
          <a:lstStyle/>
          <a:p>
            <a:endParaRPr lang="en-US"/>
          </a:p>
        </p:txBody>
      </p:sp>
      <p:grpSp>
        <p:nvGrpSpPr>
          <p:cNvPr id="114709" name="Oval 22"/>
          <p:cNvGrpSpPr>
            <a:grpSpLocks/>
          </p:cNvGrpSpPr>
          <p:nvPr/>
        </p:nvGrpSpPr>
        <p:grpSpPr bwMode="auto">
          <a:xfrm>
            <a:off x="4565690" y="3559697"/>
            <a:ext cx="6748318" cy="2871788"/>
            <a:chOff x="555" y="2304"/>
            <a:chExt cx="4676" cy="1809"/>
          </a:xfrm>
        </p:grpSpPr>
        <p:pic>
          <p:nvPicPr>
            <p:cNvPr id="114714" name="Oval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 y="2304"/>
              <a:ext cx="3137" cy="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715" name="Text Box 29"/>
            <p:cNvSpPr txBox="1">
              <a:spLocks noChangeArrowheads="1"/>
            </p:cNvSpPr>
            <p:nvPr/>
          </p:nvSpPr>
          <p:spPr bwMode="auto">
            <a:xfrm rot="-9279016">
              <a:off x="2819" y="2799"/>
              <a:ext cx="2412" cy="8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grpSp>
      <p:sp>
        <p:nvSpPr>
          <p:cNvPr id="114710" name="Oval 24"/>
          <p:cNvSpPr>
            <a:spLocks noChangeArrowheads="1"/>
          </p:cNvSpPr>
          <p:nvPr/>
        </p:nvSpPr>
        <p:spPr bwMode="auto">
          <a:xfrm rot="10476590">
            <a:off x="969818" y="3810000"/>
            <a:ext cx="3990398" cy="1181100"/>
          </a:xfrm>
          <a:prstGeom prst="ellipse">
            <a:avLst/>
          </a:prstGeom>
          <a:solidFill>
            <a:srgbClr val="262673">
              <a:alpha val="50195"/>
            </a:srgbClr>
          </a:solidFill>
          <a:ln w="9525">
            <a:solidFill>
              <a:schemeClr val="accent2"/>
            </a:solidFill>
            <a:round/>
            <a:headEnd/>
            <a:tailEnd/>
          </a:ln>
        </p:spPr>
        <p:txBody>
          <a:bodyPr rot="10800000"/>
          <a:lstStyle/>
          <a:p>
            <a:endParaRPr lang="en-US"/>
          </a:p>
        </p:txBody>
      </p:sp>
      <p:sp>
        <p:nvSpPr>
          <p:cNvPr id="114711" name="Oval 25"/>
          <p:cNvSpPr>
            <a:spLocks noChangeArrowheads="1"/>
          </p:cNvSpPr>
          <p:nvPr/>
        </p:nvSpPr>
        <p:spPr bwMode="auto">
          <a:xfrm rot="10270976">
            <a:off x="4156364" y="3810001"/>
            <a:ext cx="1382568" cy="2530475"/>
          </a:xfrm>
          <a:prstGeom prst="ellipse">
            <a:avLst/>
          </a:prstGeom>
          <a:solidFill>
            <a:srgbClr val="262673">
              <a:alpha val="50195"/>
            </a:srgbClr>
          </a:solidFill>
          <a:ln w="9525">
            <a:solidFill>
              <a:schemeClr val="accent2"/>
            </a:solidFill>
            <a:round/>
            <a:headEnd/>
            <a:tailEnd/>
          </a:ln>
        </p:spPr>
        <p:txBody>
          <a:bodyPr rot="10800000"/>
          <a:lstStyle/>
          <a:p>
            <a:endParaRPr lang="en-US"/>
          </a:p>
        </p:txBody>
      </p:sp>
      <p:sp>
        <p:nvSpPr>
          <p:cNvPr id="114712" name="TextBox 30"/>
          <p:cNvSpPr txBox="1">
            <a:spLocks noChangeArrowheads="1"/>
          </p:cNvSpPr>
          <p:nvPr/>
        </p:nvSpPr>
        <p:spPr bwMode="auto">
          <a:xfrm>
            <a:off x="4038023" y="3657601"/>
            <a:ext cx="1633781" cy="707886"/>
          </a:xfrm>
          <a:prstGeom prst="rect">
            <a:avLst/>
          </a:prstGeom>
          <a:solidFill>
            <a:srgbClr val="6666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Piperacillin/</a:t>
            </a:r>
          </a:p>
          <a:p>
            <a:r>
              <a:rPr lang="en-US" sz="2000" b="1"/>
              <a:t>tazobactam</a:t>
            </a:r>
            <a:endParaRPr lang="en-US"/>
          </a:p>
        </p:txBody>
      </p:sp>
      <p:sp>
        <p:nvSpPr>
          <p:cNvPr id="114713"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dirty="0"/>
              <a:t>S. </a:t>
            </a:r>
            <a:r>
              <a:rPr lang="en-US" sz="1800" i="1" dirty="0" err="1"/>
              <a:t>pneumoniae</a:t>
            </a:r>
            <a:endParaRPr lang="en-US" sz="1800" i="1" dirty="0"/>
          </a:p>
        </p:txBody>
      </p:sp>
    </p:spTree>
    <p:extLst>
      <p:ext uri="{BB962C8B-B14F-4D97-AF65-F5344CB8AC3E}">
        <p14:creationId xmlns:p14="http://schemas.microsoft.com/office/powerpoint/2010/main" val="1115157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0" y="0"/>
            <a:ext cx="9006898" cy="839788"/>
          </a:xfrm>
          <a:solidFill>
            <a:schemeClr val="bg1"/>
          </a:solidFill>
        </p:spPr>
        <p:txBody>
          <a:bodyPr/>
          <a:lstStyle/>
          <a:p>
            <a:pPr eaLnBrk="1" hangingPunct="1">
              <a:lnSpc>
                <a:spcPct val="80000"/>
              </a:lnSpc>
            </a:pPr>
            <a:r>
              <a:rPr lang="en-US" sz="4000" dirty="0">
                <a:latin typeface="Arial" charset="0"/>
                <a:ea typeface="ＭＳ Ｐゴシック" charset="0"/>
                <a:cs typeface="ＭＳ Ｐゴシック" charset="0"/>
              </a:rPr>
              <a:t>1</a:t>
            </a:r>
            <a:r>
              <a:rPr lang="en-US" sz="4000" baseline="30000" dirty="0">
                <a:latin typeface="Arial" charset="0"/>
                <a:ea typeface="ＭＳ Ｐゴシック" charset="0"/>
                <a:cs typeface="ＭＳ Ｐゴシック" charset="0"/>
              </a:rPr>
              <a:t>st</a:t>
            </a:r>
            <a:r>
              <a:rPr lang="en-US" sz="4000" dirty="0">
                <a:latin typeface="Arial" charset="0"/>
                <a:ea typeface="ＭＳ Ｐゴシック" charset="0"/>
                <a:cs typeface="ＭＳ Ｐゴシック" charset="0"/>
              </a:rPr>
              <a:t>-Generation </a:t>
            </a:r>
            <a:r>
              <a:rPr lang="en-US" sz="4000" dirty="0" err="1">
                <a:latin typeface="Arial" charset="0"/>
                <a:ea typeface="ＭＳ Ｐゴシック" charset="0"/>
                <a:cs typeface="ＭＳ Ｐゴシック" charset="0"/>
              </a:rPr>
              <a:t>Cephalosporins</a:t>
            </a:r>
            <a:endParaRPr lang="en-US" dirty="0">
              <a:latin typeface="Arial" charset="0"/>
              <a:ea typeface="ＭＳ Ｐゴシック" charset="0"/>
              <a:cs typeface="ＭＳ Ｐゴシック" charset="0"/>
            </a:endParaRPr>
          </a:p>
        </p:txBody>
      </p:sp>
      <p:sp>
        <p:nvSpPr>
          <p:cNvPr id="118786" name="Rectangle 3"/>
          <p:cNvSpPr>
            <a:spLocks noGrp="1" noChangeArrowheads="1"/>
          </p:cNvSpPr>
          <p:nvPr>
            <p:ph idx="1"/>
          </p:nvPr>
        </p:nvSpPr>
        <p:spPr>
          <a:xfrm>
            <a:off x="1" y="971044"/>
            <a:ext cx="9144000" cy="5429756"/>
          </a:xfrm>
        </p:spPr>
        <p:txBody>
          <a:bodyPr>
            <a:normAutofit fontScale="85000" lnSpcReduction="20000"/>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rPr>
              <a:t>Cefazolin</a:t>
            </a:r>
            <a:r>
              <a:rPr lang="en-US" sz="2800" dirty="0">
                <a:latin typeface="Arial" charset="0"/>
                <a:ea typeface="ＭＳ Ｐゴシック" charset="0"/>
              </a:rPr>
              <a:t> (IV), cephalexin (PO)</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Nafcillin</a:t>
            </a:r>
            <a:r>
              <a:rPr lang="en-US" sz="2800" dirty="0">
                <a:latin typeface="Arial" charset="0"/>
                <a:ea typeface="ＭＳ Ｐゴシック" charset="0"/>
                <a:cs typeface="ＭＳ Ｐゴシック" charset="0"/>
              </a:rPr>
              <a:t> + GNRs (</a:t>
            </a:r>
            <a:r>
              <a:rPr lang="ja-JP" altLang="en-US" sz="2800" dirty="0">
                <a:latin typeface="Arial" charset="0"/>
                <a:ea typeface="ＭＳ Ｐゴシック" charset="0"/>
                <a:cs typeface="ＭＳ Ｐゴシック" charset="0"/>
              </a:rPr>
              <a:t>“</a:t>
            </a:r>
            <a:r>
              <a:rPr lang="en-US" altLang="ja-JP" sz="2800" dirty="0" err="1">
                <a:latin typeface="Arial" charset="0"/>
                <a:ea typeface="ＭＳ Ｐゴシック" charset="0"/>
                <a:cs typeface="ＭＳ Ｐゴシック" charset="0"/>
              </a:rPr>
              <a:t>pek</a:t>
            </a:r>
            <a:r>
              <a:rPr lang="ja-JP" altLang="en-US" sz="2800" dirty="0">
                <a:latin typeface="Arial" charset="0"/>
                <a:ea typeface="ＭＳ Ｐゴシック" charset="0"/>
                <a:cs typeface="ＭＳ Ｐゴシック" charset="0"/>
              </a:rPr>
              <a:t>”</a:t>
            </a:r>
            <a:r>
              <a:rPr lang="en-US" altLang="ja-JP" sz="2800" dirty="0">
                <a:latin typeface="Arial" charset="0"/>
                <a:ea typeface="ＭＳ Ｐゴシック" charset="0"/>
                <a:cs typeface="ＭＳ Ｐゴシック" charset="0"/>
              </a:rPr>
              <a:t>)</a:t>
            </a:r>
          </a:p>
          <a:p>
            <a:pPr eaLnBrk="1" hangingPunct="1">
              <a:lnSpc>
                <a:spcPct val="90000"/>
              </a:lnSpc>
            </a:pPr>
            <a:endParaRPr lang="en-US" altLang="ja-JP" sz="2800" dirty="0">
              <a:latin typeface="Arial" charset="0"/>
              <a:ea typeface="ＭＳ Ｐゴシック" charset="0"/>
              <a:cs typeface="ＭＳ Ｐゴシック" charset="0"/>
            </a:endParaRPr>
          </a:p>
          <a:p>
            <a:pPr eaLnBrk="1" hangingPunct="1">
              <a:lnSpc>
                <a:spcPct val="90000"/>
              </a:lnSpc>
            </a:pPr>
            <a:endParaRPr lang="en-US" altLang="ja-JP" sz="2800" dirty="0">
              <a:latin typeface="Arial" charset="0"/>
              <a:ea typeface="ＭＳ Ｐゴシック" charset="0"/>
              <a:cs typeface="ＭＳ Ｐゴシック" charset="0"/>
            </a:endParaRPr>
          </a:p>
          <a:p>
            <a:pPr eaLnBrk="1" hangingPunct="1">
              <a:lnSpc>
                <a:spcPct val="90000"/>
              </a:lnSpc>
            </a:pPr>
            <a:endParaRPr lang="en-US" altLang="ja-JP" sz="2800" dirty="0">
              <a:latin typeface="Arial" charset="0"/>
              <a:ea typeface="ＭＳ Ｐゴシック" charset="0"/>
              <a:cs typeface="ＭＳ Ｐゴシック" charset="0"/>
            </a:endParaRPr>
          </a:p>
          <a:p>
            <a:pPr eaLnBrk="1" hangingPunct="1">
              <a:lnSpc>
                <a:spcPct val="90000"/>
              </a:lnSpc>
            </a:pPr>
            <a:endParaRPr lang="en-US" altLang="ja-JP" sz="2800" dirty="0">
              <a:latin typeface="Arial" charset="0"/>
              <a:ea typeface="ＭＳ Ｐゴシック" charset="0"/>
              <a:cs typeface="ＭＳ Ｐゴシック" charset="0"/>
            </a:endParaRPr>
          </a:p>
          <a:p>
            <a:pPr>
              <a:lnSpc>
                <a:spcPct val="90000"/>
              </a:lnSpc>
            </a:pPr>
            <a:endParaRPr lang="en-US" dirty="0">
              <a:latin typeface="Arial" charset="0"/>
              <a:ea typeface="ＭＳ Ｐゴシック" charset="0"/>
            </a:endParaRPr>
          </a:p>
          <a:p>
            <a:pPr>
              <a:lnSpc>
                <a:spcPct val="90000"/>
              </a:lnSpc>
            </a:pPr>
            <a:endParaRPr lang="en-US" dirty="0">
              <a:latin typeface="Arial" charset="0"/>
              <a:ea typeface="ＭＳ Ｐゴシック" charset="0"/>
            </a:endParaRPr>
          </a:p>
          <a:p>
            <a:pPr>
              <a:lnSpc>
                <a:spcPct val="90000"/>
              </a:lnSpc>
            </a:pPr>
            <a:endParaRPr lang="en-US" dirty="0">
              <a:latin typeface="Arial" charset="0"/>
              <a:ea typeface="ＭＳ Ｐゴシック" charset="0"/>
            </a:endParaRPr>
          </a:p>
          <a:p>
            <a:pPr>
              <a:lnSpc>
                <a:spcPct val="90000"/>
              </a:lnSpc>
            </a:pPr>
            <a:endParaRPr lang="en-US" dirty="0">
              <a:latin typeface="Arial" charset="0"/>
              <a:ea typeface="ＭＳ Ｐゴシック" charset="0"/>
            </a:endParaRPr>
          </a:p>
          <a:p>
            <a:pPr>
              <a:lnSpc>
                <a:spcPct val="90000"/>
              </a:lnSpc>
            </a:pPr>
            <a:r>
              <a:rPr lang="en-US" u="sng" dirty="0">
                <a:latin typeface="Arial" charset="0"/>
                <a:ea typeface="ＭＳ Ｐゴシック" charset="0"/>
              </a:rPr>
              <a:t>ADME</a:t>
            </a:r>
            <a:r>
              <a:rPr lang="en-US" dirty="0">
                <a:latin typeface="Arial" charset="0"/>
                <a:ea typeface="ＭＳ Ｐゴシック" charset="0"/>
              </a:rPr>
              <a:t>: </a:t>
            </a:r>
            <a:r>
              <a:rPr lang="en-US" b="1" dirty="0">
                <a:latin typeface="Arial" charset="0"/>
                <a:ea typeface="ＭＳ Ｐゴシック" charset="0"/>
              </a:rPr>
              <a:t>Distribution</a:t>
            </a:r>
            <a:r>
              <a:rPr lang="en-US" dirty="0">
                <a:latin typeface="Arial" charset="0"/>
                <a:ea typeface="ＭＳ Ｐゴシック" charset="0"/>
              </a:rPr>
              <a:t>: Poor penetration of CSF (not suitable for meningitis)</a:t>
            </a:r>
          </a:p>
        </p:txBody>
      </p:sp>
      <p:graphicFrame>
        <p:nvGraphicFramePr>
          <p:cNvPr id="5" name="Content Placeholder 3"/>
          <p:cNvGraphicFramePr>
            <a:graphicFrameLocks/>
          </p:cNvGraphicFramePr>
          <p:nvPr>
            <p:extLst>
              <p:ext uri="{D42A27DB-BD31-4B8C-83A1-F6EECF244321}">
                <p14:modId xmlns:p14="http://schemas.microsoft.com/office/powerpoint/2010/main" val="3558745804"/>
              </p:ext>
            </p:extLst>
          </p:nvPr>
        </p:nvGraphicFramePr>
        <p:xfrm>
          <a:off x="1" y="2215962"/>
          <a:ext cx="9144000" cy="2957832"/>
        </p:xfrm>
        <a:graphic>
          <a:graphicData uri="http://schemas.openxmlformats.org/drawingml/2006/table">
            <a:tbl>
              <a:tblPr/>
              <a:tblGrid>
                <a:gridCol w="3025433">
                  <a:extLst>
                    <a:ext uri="{9D8B030D-6E8A-4147-A177-3AD203B41FA5}">
                      <a16:colId xmlns:a16="http://schemas.microsoft.com/office/drawing/2014/main" val="20000"/>
                    </a:ext>
                  </a:extLst>
                </a:gridCol>
                <a:gridCol w="672318">
                  <a:extLst>
                    <a:ext uri="{9D8B030D-6E8A-4147-A177-3AD203B41FA5}">
                      <a16:colId xmlns:a16="http://schemas.microsoft.com/office/drawing/2014/main" val="20001"/>
                    </a:ext>
                  </a:extLst>
                </a:gridCol>
                <a:gridCol w="965324">
                  <a:extLst>
                    <a:ext uri="{9D8B030D-6E8A-4147-A177-3AD203B41FA5}">
                      <a16:colId xmlns:a16="http://schemas.microsoft.com/office/drawing/2014/main" val="20002"/>
                    </a:ext>
                  </a:extLst>
                </a:gridCol>
                <a:gridCol w="2616919">
                  <a:extLst>
                    <a:ext uri="{9D8B030D-6E8A-4147-A177-3AD203B41FA5}">
                      <a16:colId xmlns:a16="http://schemas.microsoft.com/office/drawing/2014/main" val="20003"/>
                    </a:ext>
                  </a:extLst>
                </a:gridCol>
                <a:gridCol w="716684">
                  <a:extLst>
                    <a:ext uri="{9D8B030D-6E8A-4147-A177-3AD203B41FA5}">
                      <a16:colId xmlns:a16="http://schemas.microsoft.com/office/drawing/2014/main" val="20004"/>
                    </a:ext>
                  </a:extLst>
                </a:gridCol>
                <a:gridCol w="1147322">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marL="100584" marR="100584"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Naf</a:t>
                      </a:r>
                      <a:endPar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1GC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Naf</a:t>
                      </a:r>
                      <a:endPar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1GC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Naf</a:t>
                      </a:r>
                      <a:endPar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1GC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461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786">
                                            <p:txEl>
                                              <p:pRg st="10" end="10"/>
                                            </p:txEl>
                                          </p:spTgt>
                                        </p:tgtEl>
                                        <p:attrNameLst>
                                          <p:attrName>style.visibility</p:attrName>
                                        </p:attrNameLst>
                                      </p:cBhvr>
                                      <p:to>
                                        <p:strVal val="visible"/>
                                      </p:to>
                                    </p:set>
                                    <p:animEffect transition="in" filter="fade">
                                      <p:cBhvr>
                                        <p:cTn id="7" dur="500"/>
                                        <p:tgtEl>
                                          <p:spTgt spid="11878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1" y="28154"/>
            <a:ext cx="9144000" cy="839788"/>
          </a:xfrm>
          <a:solidFill>
            <a:schemeClr val="bg1"/>
          </a:solidFill>
        </p:spPr>
        <p:txBody>
          <a:bodyPr>
            <a:normAutofit/>
          </a:bodyPr>
          <a:lstStyle/>
          <a:p>
            <a:pPr eaLnBrk="1" hangingPunct="1"/>
            <a:r>
              <a:rPr lang="en-US" sz="4000" dirty="0">
                <a:latin typeface="Arial" charset="0"/>
                <a:ea typeface="ＭＳ Ｐゴシック" charset="0"/>
                <a:cs typeface="ＭＳ Ｐゴシック" charset="0"/>
              </a:rPr>
              <a:t>1</a:t>
            </a:r>
            <a:r>
              <a:rPr lang="en-US" sz="4000" baseline="30000" dirty="0">
                <a:latin typeface="Arial" charset="0"/>
                <a:ea typeface="ＭＳ Ｐゴシック" charset="0"/>
                <a:cs typeface="ＭＳ Ｐゴシック" charset="0"/>
              </a:rPr>
              <a:t>st</a:t>
            </a:r>
            <a:r>
              <a:rPr lang="en-US" sz="4000" dirty="0">
                <a:latin typeface="Arial" charset="0"/>
                <a:ea typeface="ＭＳ Ｐゴシック" charset="0"/>
                <a:cs typeface="ＭＳ Ｐゴシック" charset="0"/>
              </a:rPr>
              <a:t>-Gen </a:t>
            </a:r>
            <a:r>
              <a:rPr lang="en-US" sz="4000" dirty="0" err="1">
                <a:latin typeface="Arial" charset="0"/>
                <a:ea typeface="ＭＳ Ｐゴシック" charset="0"/>
                <a:cs typeface="ＭＳ Ｐゴシック" charset="0"/>
              </a:rPr>
              <a:t>Cephs</a:t>
            </a:r>
            <a:r>
              <a:rPr lang="en-US" sz="4000" dirty="0">
                <a:latin typeface="Arial" charset="0"/>
                <a:ea typeface="ＭＳ Ｐゴシック" charset="0"/>
                <a:cs typeface="ＭＳ Ｐゴシック" charset="0"/>
              </a:rPr>
              <a:t>: Evidence &amp; Experience</a:t>
            </a:r>
          </a:p>
        </p:txBody>
      </p:sp>
      <p:sp>
        <p:nvSpPr>
          <p:cNvPr id="126978" name="Rectangle 3"/>
          <p:cNvSpPr>
            <a:spLocks noGrp="1" noChangeArrowheads="1"/>
          </p:cNvSpPr>
          <p:nvPr>
            <p:ph idx="1"/>
          </p:nvPr>
        </p:nvSpPr>
        <p:spPr>
          <a:xfrm>
            <a:off x="201175" y="1143000"/>
            <a:ext cx="8561826" cy="5562600"/>
          </a:xfrm>
        </p:spPr>
        <p:txBody>
          <a:bodyPr/>
          <a:lstStyle/>
          <a:p>
            <a:pPr marL="341313" indent="-341313" defTabSz="457200" eaLnBrk="1" hangingPunct="1"/>
            <a:r>
              <a:rPr lang="en-US" sz="2800" dirty="0">
                <a:latin typeface="Arial" charset="0"/>
                <a:ea typeface="ＭＳ Ｐゴシック" charset="0"/>
                <a:cs typeface="ＭＳ Ｐゴシック" charset="0"/>
              </a:rPr>
              <a:t>Treatment of skin and soft tissue infections where MSSA/Streptococcus are concern but not MRSA</a:t>
            </a:r>
          </a:p>
          <a:p>
            <a:pPr marL="741363" lvl="1" indent="-341313" defTabSz="457200" eaLnBrk="1" hangingPunct="1"/>
            <a:r>
              <a:rPr lang="en-US" sz="2400" dirty="0" err="1">
                <a:latin typeface="Arial" charset="0"/>
                <a:ea typeface="ＭＳ Ｐゴシック" charset="0"/>
              </a:rPr>
              <a:t>Cefazolin</a:t>
            </a:r>
            <a:r>
              <a:rPr lang="en-US" sz="2400" dirty="0">
                <a:latin typeface="Arial" charset="0"/>
                <a:ea typeface="ＭＳ Ｐゴシック" charset="0"/>
              </a:rPr>
              <a:t> 1-2g IV q8h</a:t>
            </a:r>
          </a:p>
          <a:p>
            <a:pPr marL="741363" lvl="1" indent="-341313" defTabSz="457200" eaLnBrk="1" hangingPunct="1"/>
            <a:r>
              <a:rPr lang="en-US" sz="2400" dirty="0">
                <a:latin typeface="Arial" charset="0"/>
                <a:ea typeface="ＭＳ Ｐゴシック" charset="0"/>
              </a:rPr>
              <a:t>Cephalexin 500mg </a:t>
            </a:r>
            <a:r>
              <a:rPr lang="en-US" sz="2400" dirty="0" err="1">
                <a:latin typeface="Arial" charset="0"/>
                <a:ea typeface="ＭＳ Ｐゴシック" charset="0"/>
              </a:rPr>
              <a:t>po</a:t>
            </a:r>
            <a:r>
              <a:rPr lang="en-US" sz="2400" dirty="0">
                <a:latin typeface="Arial" charset="0"/>
                <a:ea typeface="ＭＳ Ｐゴシック" charset="0"/>
              </a:rPr>
              <a:t> q6h</a:t>
            </a:r>
          </a:p>
          <a:p>
            <a:pPr marL="341313" indent="-341313" defTabSz="457200" eaLnBrk="1" hangingPunct="1"/>
            <a:r>
              <a:rPr lang="en-US" sz="2800" dirty="0">
                <a:latin typeface="Arial" charset="0"/>
                <a:ea typeface="ＭＳ Ｐゴシック" charset="0"/>
                <a:cs typeface="ＭＳ Ｐゴシック" charset="0"/>
              </a:rPr>
              <a:t>Treatment of serious MSSA infections (endocarditis, osteomyelitis)</a:t>
            </a:r>
          </a:p>
          <a:p>
            <a:pPr marL="741363" lvl="1" indent="-341313" defTabSz="457200" eaLnBrk="1" hangingPunct="1"/>
            <a:r>
              <a:rPr lang="en-US" sz="2400" dirty="0" err="1">
                <a:latin typeface="Arial" charset="0"/>
                <a:ea typeface="ＭＳ Ｐゴシック" charset="0"/>
              </a:rPr>
              <a:t>Cefazolin</a:t>
            </a:r>
            <a:r>
              <a:rPr lang="en-US" sz="2400" dirty="0">
                <a:latin typeface="Arial" charset="0"/>
                <a:ea typeface="ＭＳ Ｐゴシック" charset="0"/>
              </a:rPr>
              <a:t> 2g IV q8h</a:t>
            </a:r>
          </a:p>
          <a:p>
            <a:pPr marL="341313" indent="-341313" defTabSz="457200" eaLnBrk="1" hangingPunct="1"/>
            <a:r>
              <a:rPr lang="en-US" sz="2800" dirty="0">
                <a:latin typeface="Arial" charset="0"/>
                <a:ea typeface="ＭＳ Ｐゴシック" charset="0"/>
                <a:cs typeface="ＭＳ Ｐゴシック" charset="0"/>
              </a:rPr>
              <a:t>Prophylaxis for surgical procedures</a:t>
            </a:r>
          </a:p>
          <a:p>
            <a:pPr marL="741363" lvl="1" indent="-341313" defTabSz="457200" eaLnBrk="1" hangingPunct="1"/>
            <a:r>
              <a:rPr lang="en-US" sz="2400" dirty="0" err="1">
                <a:latin typeface="Arial" charset="0"/>
                <a:ea typeface="ＭＳ Ｐゴシック" charset="0"/>
              </a:rPr>
              <a:t>Cefazolin</a:t>
            </a:r>
            <a:r>
              <a:rPr lang="en-US" sz="2400" dirty="0">
                <a:latin typeface="Arial" charset="0"/>
                <a:ea typeface="ＭＳ Ｐゴシック" charset="0"/>
              </a:rPr>
              <a:t> 1-2g IV within 30 minutes of incision x1 dose</a:t>
            </a:r>
          </a:p>
        </p:txBody>
      </p:sp>
    </p:spTree>
    <p:extLst>
      <p:ext uri="{BB962C8B-B14F-4D97-AF65-F5344CB8AC3E}">
        <p14:creationId xmlns:p14="http://schemas.microsoft.com/office/powerpoint/2010/main" val="1554273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 y="36185"/>
            <a:ext cx="9144000" cy="839788"/>
          </a:xfrm>
        </p:spPr>
        <p:txBody>
          <a:bodyPr>
            <a:normAutofit/>
          </a:bodyPr>
          <a:lstStyle/>
          <a:p>
            <a:pPr eaLnBrk="1" hangingPunct="1">
              <a:lnSpc>
                <a:spcPct val="80000"/>
              </a:lnSpc>
            </a:pPr>
            <a:r>
              <a:rPr lang="en-US" sz="4000" dirty="0">
                <a:latin typeface="Arial" charset="0"/>
                <a:ea typeface="ＭＳ Ｐゴシック" charset="0"/>
                <a:cs typeface="ＭＳ Ｐゴシック" charset="0"/>
              </a:rPr>
              <a:t>2</a:t>
            </a:r>
            <a:r>
              <a:rPr lang="en-US" sz="4000" baseline="30000" dirty="0">
                <a:latin typeface="Arial" charset="0"/>
                <a:ea typeface="ＭＳ Ｐゴシック" charset="0"/>
                <a:cs typeface="ＭＳ Ｐゴシック" charset="0"/>
              </a:rPr>
              <a:t>nd</a:t>
            </a:r>
            <a:r>
              <a:rPr lang="en-US" sz="4000" dirty="0">
                <a:latin typeface="Arial" charset="0"/>
                <a:ea typeface="ＭＳ Ｐゴシック" charset="0"/>
                <a:cs typeface="ＭＳ Ｐゴシック" charset="0"/>
              </a:rPr>
              <a:t>-Generation </a:t>
            </a:r>
            <a:r>
              <a:rPr lang="en-US" sz="4000" dirty="0" err="1">
                <a:latin typeface="Arial" charset="0"/>
                <a:ea typeface="ＭＳ Ｐゴシック" charset="0"/>
                <a:cs typeface="ＭＳ Ｐゴシック" charset="0"/>
              </a:rPr>
              <a:t>Cephalosporins</a:t>
            </a:r>
            <a:endParaRPr lang="en-US" sz="4000" dirty="0">
              <a:latin typeface="Arial" charset="0"/>
              <a:ea typeface="ＭＳ Ｐゴシック" charset="0"/>
              <a:cs typeface="ＭＳ Ｐゴシック" charset="0"/>
            </a:endParaRPr>
          </a:p>
        </p:txBody>
      </p:sp>
      <p:sp>
        <p:nvSpPr>
          <p:cNvPr id="129026" name="Rectangle 3"/>
          <p:cNvSpPr>
            <a:spLocks noGrp="1" noChangeArrowheads="1"/>
          </p:cNvSpPr>
          <p:nvPr>
            <p:ph idx="1"/>
          </p:nvPr>
        </p:nvSpPr>
        <p:spPr>
          <a:xfrm>
            <a:off x="1" y="838199"/>
            <a:ext cx="9144000" cy="5711827"/>
          </a:xfrm>
        </p:spPr>
        <p:txBody>
          <a:bodyPr>
            <a:normAutofit/>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Cefuroxime (IV, PO); </a:t>
            </a:r>
            <a:r>
              <a:rPr lang="en-US" sz="2800" i="1" dirty="0" err="1">
                <a:latin typeface="Arial" charset="0"/>
                <a:ea typeface="ＭＳ Ｐゴシック" charset="0"/>
                <a:cs typeface="ＭＳ Ｐゴシック" charset="0"/>
              </a:rPr>
              <a:t>cefoxitin</a:t>
            </a:r>
            <a:r>
              <a:rPr lang="en-US" sz="2800" i="1" dirty="0">
                <a:latin typeface="Arial" charset="0"/>
                <a:ea typeface="ＭＳ Ｐゴシック" charset="0"/>
                <a:cs typeface="ＭＳ Ｐゴシック" charset="0"/>
              </a:rPr>
              <a:t>, </a:t>
            </a:r>
            <a:r>
              <a:rPr lang="en-US" sz="2800" i="1" dirty="0" err="1">
                <a:latin typeface="Arial" charset="0"/>
                <a:ea typeface="ＭＳ Ｐゴシック" charset="0"/>
                <a:cs typeface="ＭＳ Ｐゴシック" charset="0"/>
              </a:rPr>
              <a:t>cefotetan</a:t>
            </a:r>
            <a:r>
              <a:rPr lang="en-US" sz="2800" i="1" dirty="0">
                <a:latin typeface="Arial" charset="0"/>
                <a:ea typeface="ＭＳ Ｐゴシック" charset="0"/>
                <a:cs typeface="ＭＳ Ｐゴシック" charset="0"/>
              </a:rPr>
              <a:t> </a:t>
            </a:r>
            <a:r>
              <a:rPr lang="en-US" sz="2800" dirty="0">
                <a:latin typeface="Arial" charset="0"/>
                <a:ea typeface="ＭＳ Ｐゴシック" charset="0"/>
                <a:cs typeface="ＭＳ Ｐゴシック" charset="0"/>
              </a:rPr>
              <a:t>(IV)</a:t>
            </a:r>
          </a:p>
          <a:p>
            <a:pPr lvl="1" eaLnBrk="1" hangingPunct="1">
              <a:lnSpc>
                <a:spcPct val="90000"/>
              </a:lnSpc>
            </a:pPr>
            <a:r>
              <a:rPr lang="en-US" sz="2400" dirty="0">
                <a:latin typeface="Arial" charset="0"/>
                <a:ea typeface="ＭＳ Ｐゴシック" charset="0"/>
              </a:rPr>
              <a:t>2 </a:t>
            </a:r>
            <a:r>
              <a:rPr lang="ja-JP" altLang="en-US" sz="2400" dirty="0">
                <a:latin typeface="Arial" charset="0"/>
                <a:ea typeface="ＭＳ Ｐゴシック" charset="0"/>
              </a:rPr>
              <a:t>“</a:t>
            </a:r>
            <a:r>
              <a:rPr lang="en-US" altLang="ja-JP" sz="2400" dirty="0">
                <a:latin typeface="Arial" charset="0"/>
                <a:ea typeface="ＭＳ Ｐゴシック" charset="0"/>
              </a:rPr>
              <a:t>groups</a:t>
            </a:r>
            <a:r>
              <a:rPr lang="ja-JP" altLang="en-US" sz="2400" dirty="0">
                <a:latin typeface="Arial" charset="0"/>
                <a:ea typeface="ＭＳ Ｐゴシック" charset="0"/>
              </a:rPr>
              <a:t>”</a:t>
            </a:r>
            <a:r>
              <a:rPr lang="en-US" altLang="ja-JP" sz="2400" dirty="0">
                <a:latin typeface="Arial" charset="0"/>
                <a:ea typeface="ＭＳ Ｐゴシック" charset="0"/>
              </a:rPr>
              <a:t> differ by spectrum: cefuroxime group &amp; </a:t>
            </a:r>
            <a:r>
              <a:rPr lang="en-US" altLang="ja-JP" sz="2400" dirty="0" err="1">
                <a:latin typeface="Arial" charset="0"/>
                <a:ea typeface="ＭＳ Ｐゴシック" charset="0"/>
              </a:rPr>
              <a:t>cephamycin</a:t>
            </a:r>
            <a:r>
              <a:rPr lang="en-US" altLang="ja-JP" sz="2400" dirty="0">
                <a:latin typeface="Arial" charset="0"/>
                <a:ea typeface="ＭＳ Ｐゴシック" charset="0"/>
              </a:rPr>
              <a:t> group (</a:t>
            </a:r>
            <a:r>
              <a:rPr lang="en-US" altLang="ja-JP" sz="2400" dirty="0" err="1">
                <a:latin typeface="Arial" charset="0"/>
                <a:ea typeface="ＭＳ Ｐゴシック" charset="0"/>
              </a:rPr>
              <a:t>cefoxitin</a:t>
            </a:r>
            <a:r>
              <a:rPr lang="en-US" altLang="ja-JP" sz="2400" dirty="0">
                <a:latin typeface="Arial" charset="0"/>
                <a:ea typeface="ＭＳ Ｐゴシック" charset="0"/>
              </a:rPr>
              <a:t>/</a:t>
            </a:r>
            <a:r>
              <a:rPr lang="en-US" altLang="ja-JP" sz="2400" dirty="0" err="1">
                <a:latin typeface="Arial" charset="0"/>
                <a:ea typeface="ＭＳ Ｐゴシック" charset="0"/>
              </a:rPr>
              <a:t>cefotetan</a:t>
            </a:r>
            <a:r>
              <a:rPr lang="en-US" altLang="ja-JP" sz="2400" dirty="0">
                <a:latin typeface="Arial" charset="0"/>
                <a:ea typeface="ＭＳ Ｐゴシック" charset="0"/>
              </a:rPr>
              <a:t>)</a:t>
            </a:r>
            <a:endParaRPr lang="en-US" altLang="ja-JP" dirty="0">
              <a:latin typeface="Arial" charset="0"/>
              <a:ea typeface="ＭＳ Ｐゴシック" charset="0"/>
            </a:endParaRP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a:t>
            </a:r>
            <a:r>
              <a:rPr lang="en-US" sz="2400" dirty="0">
                <a:latin typeface="Arial" charset="0"/>
                <a:ea typeface="ＭＳ Ｐゴシック" charset="0"/>
                <a:cs typeface="ＭＳ Ｐゴシック" charset="0"/>
              </a:rPr>
              <a:t>1</a:t>
            </a:r>
            <a:r>
              <a:rPr lang="en-US" sz="2400" baseline="30000" dirty="0">
                <a:latin typeface="Arial" charset="0"/>
                <a:ea typeface="ＭＳ Ｐゴシック" charset="0"/>
                <a:cs typeface="ＭＳ Ｐゴシック" charset="0"/>
              </a:rPr>
              <a:t>st</a:t>
            </a:r>
            <a:r>
              <a:rPr lang="en-US" sz="2400" dirty="0">
                <a:latin typeface="Arial" charset="0"/>
                <a:ea typeface="ＭＳ Ｐゴシック" charset="0"/>
                <a:cs typeface="ＭＳ Ｐゴシック" charset="0"/>
              </a:rPr>
              <a:t>-Gen + </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HN</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 +/- </a:t>
            </a:r>
            <a:r>
              <a:rPr lang="en-US" altLang="ja-JP" sz="2400" i="1" dirty="0">
                <a:latin typeface="Arial" charset="0"/>
                <a:ea typeface="ＭＳ Ｐゴシック" charset="0"/>
                <a:cs typeface="ＭＳ Ｐゴシック" charset="0"/>
              </a:rPr>
              <a:t>B. </a:t>
            </a:r>
            <a:r>
              <a:rPr lang="en-US" altLang="ja-JP" sz="2400" i="1" dirty="0" err="1">
                <a:latin typeface="Arial" charset="0"/>
                <a:ea typeface="ＭＳ Ｐゴシック" charset="0"/>
                <a:cs typeface="ＭＳ Ｐゴシック" charset="0"/>
              </a:rPr>
              <a:t>fragilis</a:t>
            </a:r>
            <a:endParaRPr lang="en-US" altLang="ja-JP" sz="2400" i="1" dirty="0">
              <a:latin typeface="Arial" charset="0"/>
              <a:ea typeface="ＭＳ Ｐゴシック" charset="0"/>
              <a:cs typeface="ＭＳ Ｐゴシック" charset="0"/>
            </a:endParaRPr>
          </a:p>
        </p:txBody>
      </p:sp>
      <p:sp>
        <p:nvSpPr>
          <p:cNvPr id="129027" name="TextBox 3"/>
          <p:cNvSpPr txBox="1">
            <a:spLocks noChangeArrowheads="1"/>
          </p:cNvSpPr>
          <p:nvPr/>
        </p:nvSpPr>
        <p:spPr bwMode="auto">
          <a:xfrm>
            <a:off x="0" y="6531352"/>
            <a:ext cx="2351826" cy="33855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a:t>
            </a:r>
            <a:r>
              <a:rPr lang="en-US" sz="1600" dirty="0" err="1"/>
              <a:t>cefoxitin</a:t>
            </a:r>
            <a:r>
              <a:rPr lang="en-US" sz="1600" dirty="0"/>
              <a:t>/</a:t>
            </a:r>
            <a:r>
              <a:rPr lang="en-US" sz="1600" dirty="0" err="1"/>
              <a:t>cefotetan</a:t>
            </a:r>
            <a:r>
              <a:rPr lang="en-US" sz="1600" dirty="0"/>
              <a:t> only</a:t>
            </a:r>
          </a:p>
        </p:txBody>
      </p:sp>
      <p:graphicFrame>
        <p:nvGraphicFramePr>
          <p:cNvPr id="5" name="Content Placeholder 3"/>
          <p:cNvGraphicFramePr>
            <a:graphicFrameLocks/>
          </p:cNvGraphicFramePr>
          <p:nvPr>
            <p:extLst>
              <p:ext uri="{D42A27DB-BD31-4B8C-83A1-F6EECF244321}">
                <p14:modId xmlns:p14="http://schemas.microsoft.com/office/powerpoint/2010/main" val="2402760008"/>
              </p:ext>
            </p:extLst>
          </p:nvPr>
        </p:nvGraphicFramePr>
        <p:xfrm>
          <a:off x="1" y="2818946"/>
          <a:ext cx="9144000" cy="2957832"/>
        </p:xfrm>
        <a:graphic>
          <a:graphicData uri="http://schemas.openxmlformats.org/drawingml/2006/table">
            <a:tbl>
              <a:tblPr/>
              <a:tblGrid>
                <a:gridCol w="2841587">
                  <a:extLst>
                    <a:ext uri="{9D8B030D-6E8A-4147-A177-3AD203B41FA5}">
                      <a16:colId xmlns:a16="http://schemas.microsoft.com/office/drawing/2014/main" val="20000"/>
                    </a:ext>
                  </a:extLst>
                </a:gridCol>
                <a:gridCol w="779550">
                  <a:extLst>
                    <a:ext uri="{9D8B030D-6E8A-4147-A177-3AD203B41FA5}">
                      <a16:colId xmlns:a16="http://schemas.microsoft.com/office/drawing/2014/main" val="20001"/>
                    </a:ext>
                  </a:extLst>
                </a:gridCol>
                <a:gridCol w="1232193">
                  <a:extLst>
                    <a:ext uri="{9D8B030D-6E8A-4147-A177-3AD203B41FA5}">
                      <a16:colId xmlns:a16="http://schemas.microsoft.com/office/drawing/2014/main" val="20002"/>
                    </a:ext>
                  </a:extLst>
                </a:gridCol>
                <a:gridCol w="2426664">
                  <a:extLst>
                    <a:ext uri="{9D8B030D-6E8A-4147-A177-3AD203B41FA5}">
                      <a16:colId xmlns:a16="http://schemas.microsoft.com/office/drawing/2014/main" val="20003"/>
                    </a:ext>
                  </a:extLst>
                </a:gridCol>
                <a:gridCol w="716684">
                  <a:extLst>
                    <a:ext uri="{9D8B030D-6E8A-4147-A177-3AD203B41FA5}">
                      <a16:colId xmlns:a16="http://schemas.microsoft.com/office/drawing/2014/main" val="20004"/>
                    </a:ext>
                  </a:extLst>
                </a:gridCol>
                <a:gridCol w="1147322">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marL="100584" marR="100584"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1GC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2GC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1GC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2GC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Streptococcus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pneumoniae</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1GC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2GC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57431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1" y="18196"/>
            <a:ext cx="9144000" cy="838200"/>
          </a:xfrm>
        </p:spPr>
        <p:txBody>
          <a:bodyPr>
            <a:normAutofit/>
          </a:bodyPr>
          <a:lstStyle/>
          <a:p>
            <a:r>
              <a:rPr lang="en-US" sz="4000">
                <a:latin typeface="Arial" charset="0"/>
                <a:ea typeface="ＭＳ Ｐゴシック" charset="0"/>
                <a:cs typeface="ＭＳ Ｐゴシック" charset="0"/>
              </a:rPr>
              <a:t>2</a:t>
            </a:r>
            <a:r>
              <a:rPr lang="en-US" sz="4000" baseline="30000">
                <a:latin typeface="Arial" charset="0"/>
                <a:ea typeface="ＭＳ Ｐゴシック" charset="0"/>
                <a:cs typeface="ＭＳ Ｐゴシック" charset="0"/>
              </a:rPr>
              <a:t>nd</a:t>
            </a:r>
            <a:r>
              <a:rPr lang="en-US" sz="4000">
                <a:latin typeface="Arial" charset="0"/>
                <a:ea typeface="ＭＳ Ｐゴシック" charset="0"/>
                <a:cs typeface="ＭＳ Ｐゴシック" charset="0"/>
              </a:rPr>
              <a:t>-</a:t>
            </a:r>
            <a:r>
              <a:rPr lang="en-US" sz="4000" dirty="0">
                <a:latin typeface="Arial" charset="0"/>
                <a:ea typeface="ＭＳ Ｐゴシック" charset="0"/>
                <a:cs typeface="ＭＳ Ｐゴシック" charset="0"/>
              </a:rPr>
              <a:t>Generation </a:t>
            </a:r>
            <a:r>
              <a:rPr lang="en-US" sz="4000" dirty="0" err="1">
                <a:latin typeface="Arial" charset="0"/>
                <a:ea typeface="ＭＳ Ｐゴシック" charset="0"/>
                <a:cs typeface="ＭＳ Ｐゴシック" charset="0"/>
              </a:rPr>
              <a:t>Cephalosporins</a:t>
            </a:r>
            <a:endParaRPr lang="en-US" sz="4000" dirty="0">
              <a:latin typeface="Arial" charset="0"/>
              <a:ea typeface="ＭＳ Ｐゴシック" charset="0"/>
              <a:cs typeface="ＭＳ Ｐゴシック" charset="0"/>
            </a:endParaRPr>
          </a:p>
        </p:txBody>
      </p:sp>
      <p:sp>
        <p:nvSpPr>
          <p:cNvPr id="137218" name="Rectangle 3"/>
          <p:cNvSpPr>
            <a:spLocks noGrp="1" noChangeArrowheads="1"/>
          </p:cNvSpPr>
          <p:nvPr>
            <p:ph idx="1"/>
          </p:nvPr>
        </p:nvSpPr>
        <p:spPr>
          <a:xfrm>
            <a:off x="1" y="1350436"/>
            <a:ext cx="9144000" cy="5507564"/>
          </a:xfrm>
        </p:spPr>
        <p:txBody>
          <a:bodyPr/>
          <a:lstStyle/>
          <a:p>
            <a:r>
              <a:rPr lang="en-US" dirty="0">
                <a:latin typeface="Arial" charset="0"/>
                <a:ea typeface="ＭＳ Ｐゴシック" charset="0"/>
                <a:cs typeface="ＭＳ Ｐゴシック" charset="0"/>
              </a:rPr>
              <a:t>Treatment of respiratory &amp; urinary tract infections</a:t>
            </a:r>
          </a:p>
          <a:p>
            <a:pPr lvl="1"/>
            <a:r>
              <a:rPr lang="en-US" dirty="0">
                <a:latin typeface="Arial" charset="0"/>
                <a:ea typeface="ＭＳ Ｐゴシック" charset="0"/>
              </a:rPr>
              <a:t>Cefuroxime 0.75-1.5g IV q8h</a:t>
            </a:r>
          </a:p>
          <a:p>
            <a:pPr lvl="1"/>
            <a:r>
              <a:rPr lang="en-US" dirty="0">
                <a:latin typeface="Arial" charset="0"/>
                <a:ea typeface="ＭＳ Ｐゴシック" charset="0"/>
              </a:rPr>
              <a:t>Cefuroxime </a:t>
            </a:r>
            <a:r>
              <a:rPr lang="en-US" dirty="0" err="1">
                <a:latin typeface="Arial" charset="0"/>
                <a:ea typeface="ＭＳ Ｐゴシック" charset="0"/>
              </a:rPr>
              <a:t>axetil</a:t>
            </a:r>
            <a:r>
              <a:rPr lang="en-US" dirty="0">
                <a:latin typeface="Arial" charset="0"/>
                <a:ea typeface="ＭＳ Ｐゴシック" charset="0"/>
              </a:rPr>
              <a:t> 250-500mg </a:t>
            </a:r>
            <a:r>
              <a:rPr lang="en-US" dirty="0" err="1">
                <a:latin typeface="Arial" charset="0"/>
                <a:ea typeface="ＭＳ Ｐゴシック" charset="0"/>
              </a:rPr>
              <a:t>po</a:t>
            </a:r>
            <a:r>
              <a:rPr lang="en-US" dirty="0">
                <a:latin typeface="Arial" charset="0"/>
                <a:ea typeface="ＭＳ Ｐゴシック" charset="0"/>
              </a:rPr>
              <a:t> BID</a:t>
            </a:r>
          </a:p>
          <a:p>
            <a:r>
              <a:rPr lang="en-US" dirty="0">
                <a:latin typeface="Arial" charset="0"/>
                <a:ea typeface="ＭＳ Ｐゴシック" charset="0"/>
                <a:cs typeface="ＭＳ Ｐゴシック" charset="0"/>
              </a:rPr>
              <a:t>Treatment of uncomplicated gonorrhea</a:t>
            </a:r>
          </a:p>
          <a:p>
            <a:pPr lvl="1"/>
            <a:r>
              <a:rPr lang="en-US" dirty="0">
                <a:latin typeface="Arial" charset="0"/>
                <a:ea typeface="ＭＳ Ｐゴシック" charset="0"/>
              </a:rPr>
              <a:t>Cefuroxime </a:t>
            </a:r>
            <a:r>
              <a:rPr lang="en-US" dirty="0" err="1">
                <a:latin typeface="Arial" charset="0"/>
                <a:ea typeface="ＭＳ Ｐゴシック" charset="0"/>
              </a:rPr>
              <a:t>axetil</a:t>
            </a:r>
            <a:r>
              <a:rPr lang="en-US" dirty="0">
                <a:latin typeface="Arial" charset="0"/>
                <a:ea typeface="ＭＳ Ｐゴシック" charset="0"/>
              </a:rPr>
              <a:t> 1000mg </a:t>
            </a:r>
            <a:r>
              <a:rPr lang="en-US" dirty="0" err="1">
                <a:latin typeface="Arial" charset="0"/>
                <a:ea typeface="ＭＳ Ｐゴシック" charset="0"/>
              </a:rPr>
              <a:t>po</a:t>
            </a:r>
            <a:r>
              <a:rPr lang="en-US" dirty="0">
                <a:latin typeface="Arial" charset="0"/>
                <a:ea typeface="ＭＳ Ｐゴシック" charset="0"/>
              </a:rPr>
              <a:t> x1 dose</a:t>
            </a:r>
          </a:p>
          <a:p>
            <a:r>
              <a:rPr lang="en-US" dirty="0">
                <a:latin typeface="Arial" charset="0"/>
                <a:ea typeface="ＭＳ Ｐゴシック" charset="0"/>
                <a:cs typeface="ＭＳ Ｐゴシック" charset="0"/>
              </a:rPr>
              <a:t>Prophylaxis for surgical procedures</a:t>
            </a:r>
          </a:p>
          <a:p>
            <a:pPr lvl="1"/>
            <a:r>
              <a:rPr lang="en-US" dirty="0" err="1">
                <a:latin typeface="Arial" charset="0"/>
                <a:ea typeface="ＭＳ Ｐゴシック" charset="0"/>
              </a:rPr>
              <a:t>Cefoxitin</a:t>
            </a:r>
            <a:r>
              <a:rPr lang="en-US" dirty="0">
                <a:latin typeface="Arial" charset="0"/>
                <a:ea typeface="ＭＳ Ｐゴシック" charset="0"/>
              </a:rPr>
              <a:t> or </a:t>
            </a:r>
            <a:r>
              <a:rPr lang="en-US" dirty="0" err="1">
                <a:latin typeface="Arial" charset="0"/>
                <a:ea typeface="ＭＳ Ｐゴシック" charset="0"/>
              </a:rPr>
              <a:t>cefotetan</a:t>
            </a:r>
            <a:r>
              <a:rPr lang="en-US" dirty="0">
                <a:latin typeface="Arial" charset="0"/>
                <a:ea typeface="ＭＳ Ｐゴシック" charset="0"/>
              </a:rPr>
              <a:t> 1-2g IV x1 within 30 minutes of incision</a:t>
            </a:r>
          </a:p>
          <a:p>
            <a:pPr lvl="1"/>
            <a:endParaRPr lang="en-US" dirty="0">
              <a:latin typeface="Arial" charset="0"/>
              <a:ea typeface="ＭＳ Ｐゴシック" charset="0"/>
            </a:endParaRPr>
          </a:p>
        </p:txBody>
      </p:sp>
    </p:spTree>
    <p:extLst>
      <p:ext uri="{BB962C8B-B14F-4D97-AF65-F5344CB8AC3E}">
        <p14:creationId xmlns:p14="http://schemas.microsoft.com/office/powerpoint/2010/main" val="215710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 y="93123"/>
            <a:ext cx="9144000" cy="1066800"/>
          </a:xfrm>
          <a:solidFill>
            <a:schemeClr val="bg1"/>
          </a:solidFill>
        </p:spPr>
        <p:txBody>
          <a:bodyPr>
            <a:noAutofit/>
          </a:bodyPr>
          <a:lstStyle/>
          <a:p>
            <a:pPr eaLnBrk="1" hangingPunct="1"/>
            <a:r>
              <a:rPr lang="en-US" sz="3600" dirty="0">
                <a:latin typeface="Arial" charset="0"/>
                <a:ea typeface="ＭＳ Ｐゴシック" charset="0"/>
                <a:cs typeface="ＭＳ Ｐゴシック" charset="0"/>
              </a:rPr>
              <a:t>A systematic approach to antimicrobial pharmacology</a:t>
            </a:r>
          </a:p>
        </p:txBody>
      </p:sp>
      <p:sp>
        <p:nvSpPr>
          <p:cNvPr id="12290" name="Rectangle 3"/>
          <p:cNvSpPr>
            <a:spLocks noGrp="1" noChangeArrowheads="1"/>
          </p:cNvSpPr>
          <p:nvPr>
            <p:ph idx="1"/>
          </p:nvPr>
        </p:nvSpPr>
        <p:spPr/>
        <p:txBody>
          <a:bodyPr>
            <a:normAutofit fontScale="77500" lnSpcReduction="20000"/>
          </a:bodyPr>
          <a:lstStyle/>
          <a:p>
            <a:pPr eaLnBrk="1" hangingPunct="1">
              <a:lnSpc>
                <a:spcPct val="90000"/>
              </a:lnSpc>
            </a:pPr>
            <a:r>
              <a:rPr lang="en-US" sz="4000" dirty="0">
                <a:solidFill>
                  <a:srgbClr val="000000"/>
                </a:solidFill>
                <a:latin typeface="Arial" charset="0"/>
                <a:ea typeface="ＭＳ Ｐゴシック" charset="0"/>
                <a:cs typeface="ＭＳ Ｐゴシック" charset="0"/>
              </a:rPr>
              <a:t>B</a:t>
            </a:r>
            <a:endParaRPr lang="en-US" dirty="0">
              <a:solidFill>
                <a:srgbClr val="000000"/>
              </a:solidFill>
              <a:latin typeface="Arial" charset="0"/>
              <a:ea typeface="ＭＳ Ｐゴシック" charset="0"/>
              <a:cs typeface="ＭＳ Ｐゴシック" charset="0"/>
            </a:endParaRPr>
          </a:p>
          <a:p>
            <a:pPr eaLnBrk="1" hangingPunct="1">
              <a:lnSpc>
                <a:spcPct val="90000"/>
              </a:lnSpc>
            </a:pPr>
            <a:r>
              <a:rPr lang="en-US" sz="4000" dirty="0">
                <a:solidFill>
                  <a:srgbClr val="000000"/>
                </a:solidFill>
                <a:latin typeface="Arial" charset="0"/>
                <a:ea typeface="ＭＳ Ｐゴシック" charset="0"/>
                <a:cs typeface="ＭＳ Ｐゴシック" charset="0"/>
              </a:rPr>
              <a:t>S</a:t>
            </a:r>
            <a:endParaRPr lang="en-US" dirty="0">
              <a:solidFill>
                <a:srgbClr val="000000"/>
              </a:solidFill>
              <a:latin typeface="Arial" charset="0"/>
              <a:ea typeface="ＭＳ Ｐゴシック" charset="0"/>
              <a:cs typeface="ＭＳ Ｐゴシック" charset="0"/>
            </a:endParaRPr>
          </a:p>
          <a:p>
            <a:pPr eaLnBrk="1" hangingPunct="1">
              <a:lnSpc>
                <a:spcPct val="90000"/>
              </a:lnSpc>
            </a:pPr>
            <a:r>
              <a:rPr lang="en-US" sz="4000" dirty="0">
                <a:solidFill>
                  <a:srgbClr val="000000"/>
                </a:solidFill>
                <a:latin typeface="Arial" charset="0"/>
                <a:ea typeface="ＭＳ Ｐゴシック" charset="0"/>
                <a:cs typeface="ＭＳ Ｐゴシック" charset="0"/>
              </a:rPr>
              <a:t>M</a:t>
            </a:r>
            <a:endParaRPr lang="en-US" sz="2400" i="1" dirty="0">
              <a:solidFill>
                <a:srgbClr val="000000"/>
              </a:solidFill>
              <a:latin typeface="Arial" charset="0"/>
              <a:ea typeface="ＭＳ Ｐゴシック" charset="0"/>
              <a:cs typeface="ＭＳ Ｐゴシック" charset="0"/>
            </a:endParaRPr>
          </a:p>
          <a:p>
            <a:pPr eaLnBrk="1" hangingPunct="1">
              <a:lnSpc>
                <a:spcPct val="90000"/>
              </a:lnSpc>
            </a:pPr>
            <a:r>
              <a:rPr lang="en-US" sz="4000" dirty="0">
                <a:solidFill>
                  <a:srgbClr val="000000"/>
                </a:solidFill>
                <a:latin typeface="Arial" charset="0"/>
                <a:ea typeface="ＭＳ Ｐゴシック" charset="0"/>
                <a:cs typeface="ＭＳ Ｐゴシック" charset="0"/>
              </a:rPr>
              <a:t>A</a:t>
            </a:r>
            <a:endParaRPr lang="en-US" dirty="0">
              <a:solidFill>
                <a:srgbClr val="000000"/>
              </a:solidFill>
              <a:latin typeface="Arial" charset="0"/>
              <a:ea typeface="ＭＳ Ｐゴシック" charset="0"/>
              <a:cs typeface="ＭＳ Ｐゴシック" charset="0"/>
            </a:endParaRPr>
          </a:p>
          <a:p>
            <a:pPr lvl="1" eaLnBrk="1" hangingPunct="1">
              <a:lnSpc>
                <a:spcPct val="90000"/>
              </a:lnSpc>
            </a:pPr>
            <a:r>
              <a:rPr lang="en-US" sz="2400" dirty="0">
                <a:solidFill>
                  <a:srgbClr val="000000"/>
                </a:solidFill>
                <a:latin typeface="Arial" charset="0"/>
                <a:ea typeface="ＭＳ Ｐゴシック" charset="0"/>
              </a:rPr>
              <a:t>Drug Interactions</a:t>
            </a:r>
          </a:p>
          <a:p>
            <a:pPr eaLnBrk="1" hangingPunct="1">
              <a:lnSpc>
                <a:spcPct val="90000"/>
              </a:lnSpc>
            </a:pPr>
            <a:r>
              <a:rPr lang="en-US" sz="4000" dirty="0">
                <a:solidFill>
                  <a:srgbClr val="000000"/>
                </a:solidFill>
                <a:latin typeface="Arial" charset="0"/>
                <a:ea typeface="ＭＳ Ｐゴシック" charset="0"/>
                <a:cs typeface="ＭＳ Ｐゴシック" charset="0"/>
              </a:rPr>
              <a:t>R</a:t>
            </a:r>
            <a:endParaRPr lang="en-US" dirty="0">
              <a:solidFill>
                <a:srgbClr val="000000"/>
              </a:solidFill>
              <a:latin typeface="Arial" charset="0"/>
              <a:ea typeface="ＭＳ Ｐゴシック" charset="0"/>
              <a:cs typeface="ＭＳ Ｐゴシック" charset="0"/>
            </a:endParaRPr>
          </a:p>
          <a:p>
            <a:pPr eaLnBrk="1" hangingPunct="1">
              <a:lnSpc>
                <a:spcPct val="90000"/>
              </a:lnSpc>
            </a:pPr>
            <a:r>
              <a:rPr lang="en-US" sz="4000" dirty="0">
                <a:solidFill>
                  <a:srgbClr val="000000"/>
                </a:solidFill>
                <a:latin typeface="Arial" charset="0"/>
                <a:ea typeface="ＭＳ Ｐゴシック" charset="0"/>
                <a:cs typeface="ＭＳ Ｐゴシック" charset="0"/>
              </a:rPr>
              <a:t>T</a:t>
            </a:r>
            <a:endParaRPr lang="en-US" dirty="0">
              <a:solidFill>
                <a:srgbClr val="000000"/>
              </a:solidFill>
              <a:latin typeface="Arial" charset="0"/>
              <a:ea typeface="ＭＳ Ｐゴシック" charset="0"/>
              <a:cs typeface="ＭＳ Ｐゴシック" charset="0"/>
            </a:endParaRPr>
          </a:p>
          <a:p>
            <a:pPr eaLnBrk="1" hangingPunct="1">
              <a:lnSpc>
                <a:spcPct val="90000"/>
              </a:lnSpc>
            </a:pPr>
            <a:r>
              <a:rPr lang="en-US" sz="4000" dirty="0">
                <a:solidFill>
                  <a:srgbClr val="000000"/>
                </a:solidFill>
                <a:latin typeface="Arial" charset="0"/>
                <a:ea typeface="ＭＳ Ｐゴシック" charset="0"/>
                <a:cs typeface="ＭＳ Ｐゴシック" charset="0"/>
              </a:rPr>
              <a:t>E</a:t>
            </a:r>
            <a:endParaRPr lang="en-US" sz="2400" dirty="0">
              <a:solidFill>
                <a:srgbClr val="000000"/>
              </a:solidFill>
              <a:latin typeface="Arial" charset="0"/>
              <a:ea typeface="ＭＳ Ｐゴシック" charset="0"/>
              <a:cs typeface="ＭＳ Ｐゴシック" charset="0"/>
            </a:endParaRPr>
          </a:p>
        </p:txBody>
      </p:sp>
      <p:sp>
        <p:nvSpPr>
          <p:cNvPr id="12291" name="TextBox 3"/>
          <p:cNvSpPr txBox="1">
            <a:spLocks noChangeArrowheads="1"/>
          </p:cNvSpPr>
          <p:nvPr/>
        </p:nvSpPr>
        <p:spPr bwMode="auto">
          <a:xfrm>
            <a:off x="1447513" y="1647679"/>
            <a:ext cx="8858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asics</a:t>
            </a:r>
            <a:endParaRPr lang="en-US" dirty="0"/>
          </a:p>
        </p:txBody>
      </p:sp>
      <p:sp>
        <p:nvSpPr>
          <p:cNvPr id="12292" name="TextBox 4"/>
          <p:cNvSpPr txBox="1">
            <a:spLocks noChangeArrowheads="1"/>
          </p:cNvSpPr>
          <p:nvPr/>
        </p:nvSpPr>
        <p:spPr bwMode="auto">
          <a:xfrm>
            <a:off x="1447512" y="2181757"/>
            <a:ext cx="26647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pectrum</a:t>
            </a:r>
            <a:r>
              <a:rPr lang="en-US" dirty="0"/>
              <a:t> of activity</a:t>
            </a:r>
          </a:p>
        </p:txBody>
      </p:sp>
      <p:sp>
        <p:nvSpPr>
          <p:cNvPr id="12293" name="TextBox 5"/>
          <p:cNvSpPr txBox="1">
            <a:spLocks noChangeArrowheads="1"/>
          </p:cNvSpPr>
          <p:nvPr/>
        </p:nvSpPr>
        <p:spPr bwMode="auto">
          <a:xfrm>
            <a:off x="1447513" y="2711569"/>
            <a:ext cx="275087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echanism</a:t>
            </a:r>
            <a:r>
              <a:rPr lang="en-US" dirty="0"/>
              <a:t> of action</a:t>
            </a:r>
          </a:p>
        </p:txBody>
      </p:sp>
      <p:sp>
        <p:nvSpPr>
          <p:cNvPr id="12295" name="TextBox 7"/>
          <p:cNvSpPr txBox="1">
            <a:spLocks noChangeArrowheads="1"/>
          </p:cNvSpPr>
          <p:nvPr/>
        </p:nvSpPr>
        <p:spPr bwMode="auto">
          <a:xfrm>
            <a:off x="1390308" y="3352801"/>
            <a:ext cx="61033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bsorption</a:t>
            </a:r>
            <a:r>
              <a:rPr lang="en-US" dirty="0"/>
              <a:t>/Distribution/Metabolism/Excretion</a:t>
            </a:r>
          </a:p>
        </p:txBody>
      </p:sp>
      <p:sp>
        <p:nvSpPr>
          <p:cNvPr id="12296" name="TextBox 8"/>
          <p:cNvSpPr txBox="1">
            <a:spLocks noChangeArrowheads="1"/>
          </p:cNvSpPr>
          <p:nvPr/>
        </p:nvSpPr>
        <p:spPr bwMode="auto">
          <a:xfrm>
            <a:off x="1412591" y="4206109"/>
            <a:ext cx="148490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esistance</a:t>
            </a:r>
            <a:endParaRPr lang="en-US" dirty="0"/>
          </a:p>
        </p:txBody>
      </p:sp>
      <p:sp>
        <p:nvSpPr>
          <p:cNvPr id="12298" name="TextBox 10"/>
          <p:cNvSpPr txBox="1">
            <a:spLocks noChangeArrowheads="1"/>
          </p:cNvSpPr>
          <p:nvPr/>
        </p:nvSpPr>
        <p:spPr bwMode="auto">
          <a:xfrm>
            <a:off x="1447512" y="4758205"/>
            <a:ext cx="10397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oxicity</a:t>
            </a:r>
            <a:r>
              <a:rPr lang="en-US" dirty="0"/>
              <a:t> </a:t>
            </a:r>
          </a:p>
        </p:txBody>
      </p:sp>
      <p:sp>
        <p:nvSpPr>
          <p:cNvPr id="12299" name="TextBox 11"/>
          <p:cNvSpPr txBox="1">
            <a:spLocks noChangeArrowheads="1"/>
          </p:cNvSpPr>
          <p:nvPr/>
        </p:nvSpPr>
        <p:spPr bwMode="auto">
          <a:xfrm>
            <a:off x="1524000" y="5306285"/>
            <a:ext cx="34826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vidence</a:t>
            </a:r>
            <a:r>
              <a:rPr lang="en-US" dirty="0"/>
              <a:t> and Experience</a:t>
            </a:r>
          </a:p>
        </p:txBody>
      </p:sp>
      <p:sp>
        <p:nvSpPr>
          <p:cNvPr id="2" name="Rectangle 1"/>
          <p:cNvSpPr/>
          <p:nvPr/>
        </p:nvSpPr>
        <p:spPr>
          <a:xfrm>
            <a:off x="457200" y="2109344"/>
            <a:ext cx="6227418" cy="602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64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1" y="22591"/>
            <a:ext cx="9135434" cy="839788"/>
          </a:xfrm>
          <a:solidFill>
            <a:schemeClr val="bg1"/>
          </a:solidFill>
        </p:spPr>
        <p:txBody>
          <a:bodyPr/>
          <a:lstStyle/>
          <a:p>
            <a:pPr eaLnBrk="1" hangingPunct="1">
              <a:lnSpc>
                <a:spcPct val="80000"/>
              </a:lnSpc>
            </a:pPr>
            <a:r>
              <a:rPr lang="en-US" sz="4000" dirty="0">
                <a:latin typeface="Arial" charset="0"/>
                <a:ea typeface="ＭＳ Ｐゴシック" charset="0"/>
                <a:cs typeface="ＭＳ Ｐゴシック" charset="0"/>
              </a:rPr>
              <a:t>3</a:t>
            </a:r>
            <a:r>
              <a:rPr lang="en-US" sz="4000" baseline="30000" dirty="0">
                <a:latin typeface="Arial" charset="0"/>
                <a:ea typeface="ＭＳ Ｐゴシック" charset="0"/>
                <a:cs typeface="ＭＳ Ｐゴシック" charset="0"/>
              </a:rPr>
              <a:t>rd</a:t>
            </a:r>
            <a:r>
              <a:rPr lang="en-US" sz="4000" dirty="0">
                <a:latin typeface="Arial" charset="0"/>
                <a:ea typeface="ＭＳ Ｐゴシック" charset="0"/>
                <a:cs typeface="ＭＳ Ｐゴシック" charset="0"/>
              </a:rPr>
              <a:t>-Generation </a:t>
            </a:r>
            <a:r>
              <a:rPr lang="en-US" sz="4000" dirty="0" err="1">
                <a:latin typeface="Arial" charset="0"/>
                <a:ea typeface="ＭＳ Ｐゴシック" charset="0"/>
                <a:cs typeface="ＭＳ Ｐゴシック" charset="0"/>
              </a:rPr>
              <a:t>Cephalsporins</a:t>
            </a:r>
            <a:endParaRPr lang="en-US" dirty="0">
              <a:latin typeface="Arial" charset="0"/>
              <a:ea typeface="ＭＳ Ｐゴシック" charset="0"/>
              <a:cs typeface="ＭＳ Ｐゴシック" charset="0"/>
            </a:endParaRPr>
          </a:p>
        </p:txBody>
      </p:sp>
      <p:sp>
        <p:nvSpPr>
          <p:cNvPr id="154626" name="Rectangle 3"/>
          <p:cNvSpPr>
            <a:spLocks noGrp="1" noChangeArrowheads="1"/>
          </p:cNvSpPr>
          <p:nvPr>
            <p:ph idx="1"/>
          </p:nvPr>
        </p:nvSpPr>
        <p:spPr>
          <a:xfrm>
            <a:off x="1" y="862379"/>
            <a:ext cx="9144000" cy="5884699"/>
          </a:xfrm>
        </p:spPr>
        <p:txBody>
          <a:bodyPr>
            <a:normAutofit fontScale="70000" lnSpcReduction="20000"/>
          </a:bodyPr>
          <a:lstStyle/>
          <a:p>
            <a:pPr eaLnBrk="1" hangingPunct="1">
              <a:lnSpc>
                <a:spcPct val="120000"/>
              </a:lnSpc>
            </a:pPr>
            <a:r>
              <a:rPr lang="en-US" u="sng" dirty="0">
                <a:latin typeface="Arial" charset="0"/>
                <a:ea typeface="ＭＳ Ｐゴシック" charset="0"/>
                <a:cs typeface="ＭＳ Ｐゴシック" charset="0"/>
              </a:rPr>
              <a:t>Basics</a:t>
            </a:r>
            <a:r>
              <a:rPr lang="en-US" dirty="0">
                <a:latin typeface="Arial" charset="0"/>
                <a:ea typeface="ＭＳ Ｐゴシック" charset="0"/>
                <a:cs typeface="ＭＳ Ｐゴシック" charset="0"/>
              </a:rPr>
              <a:t>: ceftriaxone, </a:t>
            </a:r>
            <a:r>
              <a:rPr lang="en-US" dirty="0" err="1">
                <a:latin typeface="Arial" charset="0"/>
                <a:ea typeface="ＭＳ Ｐゴシック" charset="0"/>
                <a:cs typeface="ＭＳ Ｐゴシック" charset="0"/>
              </a:rPr>
              <a:t>cefotaxime</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ceftazidime</a:t>
            </a:r>
            <a:r>
              <a:rPr lang="en-US" dirty="0">
                <a:latin typeface="Arial" charset="0"/>
                <a:ea typeface="ＭＳ Ｐゴシック" charset="0"/>
                <a:cs typeface="ＭＳ Ｐゴシック" charset="0"/>
              </a:rPr>
              <a:t> (IV); </a:t>
            </a:r>
            <a:r>
              <a:rPr lang="en-US" dirty="0" err="1">
                <a:latin typeface="Arial" charset="0"/>
                <a:ea typeface="ＭＳ Ｐゴシック" charset="0"/>
                <a:cs typeface="ＭＳ Ｐゴシック" charset="0"/>
              </a:rPr>
              <a:t>cefpodoxime</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cefixime</a:t>
            </a:r>
            <a:r>
              <a:rPr lang="en-US" dirty="0">
                <a:latin typeface="Arial" charset="0"/>
                <a:ea typeface="ＭＳ Ｐゴシック" charset="0"/>
                <a:cs typeface="ＭＳ Ｐゴシック" charset="0"/>
              </a:rPr>
              <a:t> (PO)</a:t>
            </a:r>
          </a:p>
          <a:p>
            <a:pPr eaLnBrk="1" hangingPunct="1">
              <a:lnSpc>
                <a:spcPct val="120000"/>
              </a:lnSpc>
            </a:pPr>
            <a:r>
              <a:rPr lang="en-US" u="sng" dirty="0">
                <a:latin typeface="Arial" charset="0"/>
                <a:ea typeface="ＭＳ Ｐゴシック" charset="0"/>
                <a:cs typeface="ＭＳ Ｐゴシック" charset="0"/>
              </a:rPr>
              <a:t>Spectrum Summary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cefurox</a:t>
            </a:r>
            <a:r>
              <a:rPr lang="en-US" dirty="0">
                <a:latin typeface="Arial" charset="0"/>
                <a:ea typeface="ＭＳ Ｐゴシック" charset="0"/>
                <a:cs typeface="ＭＳ Ｐゴシック" charset="0"/>
              </a:rPr>
              <a:t> + </a:t>
            </a:r>
            <a:r>
              <a:rPr lang="ja-JP" altLang="en-US"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Ca</a:t>
            </a:r>
            <a:r>
              <a:rPr lang="en-US" altLang="ja-JP" dirty="0">
                <a:latin typeface="Arial" charset="0"/>
                <a:ea typeface="ＭＳ Ｐゴシック" charset="0"/>
                <a:cs typeface="ＭＳ Ｐゴシック" charset="0"/>
              </a:rPr>
              <a:t>(P)ES</a:t>
            </a:r>
            <a:r>
              <a:rPr lang="ja-JP" altLang="en-US" dirty="0">
                <a:latin typeface="Arial" charset="0"/>
                <a:ea typeface="ＭＳ Ｐゴシック" charset="0"/>
                <a:cs typeface="ＭＳ Ｐゴシック" charset="0"/>
              </a:rPr>
              <a:t>”</a:t>
            </a:r>
            <a:endParaRPr lang="en-US" altLang="ja-JP" dirty="0">
              <a:latin typeface="Arial" charset="0"/>
              <a:ea typeface="ＭＳ Ｐゴシック" charset="0"/>
              <a:cs typeface="ＭＳ Ｐゴシック" charset="0"/>
            </a:endParaRPr>
          </a:p>
          <a:p>
            <a:pPr eaLnBrk="1" hangingPunct="1">
              <a:lnSpc>
                <a:spcPct val="90000"/>
              </a:lnSpc>
            </a:pPr>
            <a:endParaRPr lang="en-US" altLang="ja-JP" dirty="0">
              <a:latin typeface="Arial" charset="0"/>
              <a:ea typeface="ＭＳ Ｐゴシック" charset="0"/>
              <a:cs typeface="ＭＳ Ｐゴシック" charset="0"/>
            </a:endParaRPr>
          </a:p>
          <a:p>
            <a:pPr eaLnBrk="1" hangingPunct="1">
              <a:lnSpc>
                <a:spcPct val="90000"/>
              </a:lnSpc>
            </a:pPr>
            <a:endParaRPr lang="en-US" altLang="ja-JP" dirty="0">
              <a:latin typeface="Arial" charset="0"/>
              <a:ea typeface="ＭＳ Ｐゴシック" charset="0"/>
              <a:cs typeface="ＭＳ Ｐゴシック" charset="0"/>
            </a:endParaRPr>
          </a:p>
          <a:p>
            <a:pPr eaLnBrk="1" hangingPunct="1">
              <a:lnSpc>
                <a:spcPct val="90000"/>
              </a:lnSpc>
            </a:pPr>
            <a:endParaRPr lang="en-US" altLang="ja-JP" dirty="0">
              <a:latin typeface="Arial" charset="0"/>
              <a:ea typeface="ＭＳ Ｐゴシック" charset="0"/>
              <a:cs typeface="ＭＳ Ｐゴシック" charset="0"/>
            </a:endParaRPr>
          </a:p>
          <a:p>
            <a:pPr eaLnBrk="1" hangingPunct="1">
              <a:lnSpc>
                <a:spcPct val="90000"/>
              </a:lnSpc>
            </a:pPr>
            <a:endParaRPr lang="en-US" altLang="ja-JP" dirty="0">
              <a:latin typeface="Arial" charset="0"/>
              <a:ea typeface="ＭＳ Ｐゴシック" charset="0"/>
              <a:cs typeface="ＭＳ Ｐゴシック" charset="0"/>
            </a:endParaRPr>
          </a:p>
          <a:p>
            <a:pPr eaLnBrk="1" hangingPunct="1">
              <a:lnSpc>
                <a:spcPct val="90000"/>
              </a:lnSpc>
            </a:pPr>
            <a:endParaRPr lang="en-US" altLang="ja-JP" dirty="0">
              <a:latin typeface="Arial" charset="0"/>
              <a:ea typeface="ＭＳ Ｐゴシック" charset="0"/>
              <a:cs typeface="ＭＳ Ｐゴシック" charset="0"/>
            </a:endParaRPr>
          </a:p>
          <a:p>
            <a:pPr eaLnBrk="1" hangingPunct="1">
              <a:lnSpc>
                <a:spcPct val="90000"/>
              </a:lnSpc>
            </a:pPr>
            <a:endParaRPr lang="en-US" altLang="ja-JP" dirty="0">
              <a:latin typeface="Arial" charset="0"/>
              <a:ea typeface="ＭＳ Ｐゴシック" charset="0"/>
              <a:cs typeface="ＭＳ Ｐゴシック" charset="0"/>
            </a:endParaRPr>
          </a:p>
          <a:p>
            <a:pPr eaLnBrk="1" hangingPunct="1">
              <a:lnSpc>
                <a:spcPct val="90000"/>
              </a:lnSpc>
            </a:pPr>
            <a:endParaRPr lang="en-US" altLang="ja-JP" dirty="0">
              <a:latin typeface="Arial" charset="0"/>
              <a:ea typeface="ＭＳ Ｐゴシック" charset="0"/>
              <a:cs typeface="ＭＳ Ｐゴシック" charset="0"/>
            </a:endParaRPr>
          </a:p>
          <a:p>
            <a:pPr eaLnBrk="1" hangingPunct="1">
              <a:lnSpc>
                <a:spcPct val="90000"/>
              </a:lnSpc>
            </a:pPr>
            <a:endParaRPr lang="en-US" altLang="ja-JP" dirty="0">
              <a:latin typeface="Arial" charset="0"/>
              <a:ea typeface="ＭＳ Ｐゴシック" charset="0"/>
              <a:cs typeface="ＭＳ Ｐゴシック" charset="0"/>
            </a:endParaRPr>
          </a:p>
          <a:p>
            <a:pPr eaLnBrk="1" hangingPunct="1">
              <a:lnSpc>
                <a:spcPct val="90000"/>
              </a:lnSpc>
            </a:pPr>
            <a:endParaRPr lang="en-US" altLang="ja-JP" dirty="0">
              <a:latin typeface="Arial" charset="0"/>
              <a:ea typeface="ＭＳ Ｐゴシック" charset="0"/>
              <a:cs typeface="ＭＳ Ｐゴシック" charset="0"/>
            </a:endParaRPr>
          </a:p>
          <a:p>
            <a:pPr eaLnBrk="1" hangingPunct="1">
              <a:lnSpc>
                <a:spcPct val="90000"/>
              </a:lnSpc>
            </a:pPr>
            <a:r>
              <a:rPr lang="en-US" altLang="ja-JP" u="sng" dirty="0">
                <a:latin typeface="Arial" charset="0"/>
                <a:ea typeface="ＭＳ Ｐゴシック" charset="0"/>
                <a:cs typeface="ＭＳ Ｐゴシック" charset="0"/>
              </a:rPr>
              <a:t>ADME</a:t>
            </a:r>
            <a:r>
              <a:rPr lang="en-US" altLang="ja-JP" dirty="0">
                <a:latin typeface="Arial" charset="0"/>
                <a:ea typeface="ＭＳ Ｐゴシック" charset="0"/>
                <a:cs typeface="ＭＳ Ｐゴシック" charset="0"/>
              </a:rPr>
              <a:t>: </a:t>
            </a:r>
            <a:r>
              <a:rPr lang="en-US" altLang="ja-JP" b="1" dirty="0">
                <a:latin typeface="Arial" charset="0"/>
                <a:ea typeface="ＭＳ Ｐゴシック" charset="0"/>
                <a:cs typeface="ＭＳ Ｐゴシック" charset="0"/>
              </a:rPr>
              <a:t>M/E</a:t>
            </a:r>
            <a:r>
              <a:rPr lang="en-US" altLang="ja-JP" dirty="0">
                <a:latin typeface="Arial" charset="0"/>
                <a:ea typeface="ＭＳ Ｐゴシック" charset="0"/>
                <a:cs typeface="ＭＳ Ｐゴシック" charset="0"/>
              </a:rPr>
              <a:t>: ceftriaxone: NOT </a:t>
            </a:r>
            <a:r>
              <a:rPr lang="en-US" altLang="ja-JP" dirty="0" err="1">
                <a:latin typeface="Arial" charset="0"/>
                <a:ea typeface="ＭＳ Ｐゴシック" charset="0"/>
                <a:cs typeface="ＭＳ Ｐゴシック" charset="0"/>
              </a:rPr>
              <a:t>renally</a:t>
            </a:r>
            <a:r>
              <a:rPr lang="en-US" altLang="ja-JP" dirty="0">
                <a:latin typeface="Arial" charset="0"/>
                <a:ea typeface="ＭＳ Ｐゴシック" charset="0"/>
                <a:cs typeface="ＭＳ Ｐゴシック" charset="0"/>
              </a:rPr>
              <a:t> eliminated</a:t>
            </a:r>
          </a:p>
          <a:p>
            <a:pPr eaLnBrk="1" hangingPunct="1">
              <a:lnSpc>
                <a:spcPct val="90000"/>
              </a:lnSpc>
            </a:pPr>
            <a:r>
              <a:rPr lang="en-US" altLang="ja-JP" u="sng" dirty="0">
                <a:latin typeface="Arial" charset="0"/>
                <a:ea typeface="ＭＳ Ｐゴシック" charset="0"/>
                <a:cs typeface="ＭＳ Ｐゴシック" charset="0"/>
              </a:rPr>
              <a:t>Toxicity</a:t>
            </a:r>
            <a:r>
              <a:rPr lang="en-US" altLang="ja-JP" dirty="0">
                <a:latin typeface="Arial" charset="0"/>
                <a:ea typeface="ＭＳ Ｐゴシック" charset="0"/>
                <a:cs typeface="ＭＳ Ｐゴシック" charset="0"/>
              </a:rPr>
              <a:t>: </a:t>
            </a:r>
            <a:r>
              <a:rPr lang="en-US" altLang="ja-JP" b="1" dirty="0">
                <a:latin typeface="Arial" charset="0"/>
                <a:ea typeface="ＭＳ Ｐゴシック" charset="0"/>
                <a:cs typeface="ＭＳ Ｐゴシック" charset="0"/>
              </a:rPr>
              <a:t>GI</a:t>
            </a:r>
            <a:r>
              <a:rPr lang="en-US" altLang="ja-JP" dirty="0">
                <a:latin typeface="Arial" charset="0"/>
                <a:ea typeface="ＭＳ Ｐゴシック" charset="0"/>
                <a:cs typeface="ＭＳ Ｐゴシック" charset="0"/>
              </a:rPr>
              <a:t>: ceftriaxone: neonatal jaundice (avoid), biliary </a:t>
            </a:r>
            <a:r>
              <a:rPr lang="en-US" altLang="ja-JP" dirty="0" err="1">
                <a:latin typeface="Arial" charset="0"/>
                <a:ea typeface="ＭＳ Ｐゴシック" charset="0"/>
                <a:cs typeface="ＭＳ Ｐゴシック" charset="0"/>
              </a:rPr>
              <a:t>slugding</a:t>
            </a:r>
            <a:r>
              <a:rPr lang="en-US" altLang="ja-JP" dirty="0">
                <a:latin typeface="Arial" charset="0"/>
                <a:ea typeface="ＭＳ Ｐゴシック" charset="0"/>
                <a:cs typeface="ＭＳ Ｐゴシック" charset="0"/>
              </a:rPr>
              <a:t> (rare) </a:t>
            </a:r>
          </a:p>
        </p:txBody>
      </p:sp>
      <p:graphicFrame>
        <p:nvGraphicFramePr>
          <p:cNvPr id="5" name="Content Placeholder 3"/>
          <p:cNvGraphicFramePr>
            <a:graphicFrameLocks/>
          </p:cNvGraphicFramePr>
          <p:nvPr>
            <p:extLst>
              <p:ext uri="{D42A27DB-BD31-4B8C-83A1-F6EECF244321}">
                <p14:modId xmlns:p14="http://schemas.microsoft.com/office/powerpoint/2010/main" val="3973087925"/>
              </p:ext>
            </p:extLst>
          </p:nvPr>
        </p:nvGraphicFramePr>
        <p:xfrm>
          <a:off x="1" y="2496889"/>
          <a:ext cx="9144000" cy="2957832"/>
        </p:xfrm>
        <a:graphic>
          <a:graphicData uri="http://schemas.openxmlformats.org/drawingml/2006/table">
            <a:tbl>
              <a:tblPr/>
              <a:tblGrid>
                <a:gridCol w="2922854">
                  <a:extLst>
                    <a:ext uri="{9D8B030D-6E8A-4147-A177-3AD203B41FA5}">
                      <a16:colId xmlns:a16="http://schemas.microsoft.com/office/drawing/2014/main" val="20000"/>
                    </a:ext>
                  </a:extLst>
                </a:gridCol>
                <a:gridCol w="698283">
                  <a:extLst>
                    <a:ext uri="{9D8B030D-6E8A-4147-A177-3AD203B41FA5}">
                      <a16:colId xmlns:a16="http://schemas.microsoft.com/office/drawing/2014/main" val="20001"/>
                    </a:ext>
                  </a:extLst>
                </a:gridCol>
                <a:gridCol w="1232193">
                  <a:extLst>
                    <a:ext uri="{9D8B030D-6E8A-4147-A177-3AD203B41FA5}">
                      <a16:colId xmlns:a16="http://schemas.microsoft.com/office/drawing/2014/main" val="20002"/>
                    </a:ext>
                  </a:extLst>
                </a:gridCol>
                <a:gridCol w="2426664">
                  <a:extLst>
                    <a:ext uri="{9D8B030D-6E8A-4147-A177-3AD203B41FA5}">
                      <a16:colId xmlns:a16="http://schemas.microsoft.com/office/drawing/2014/main" val="20003"/>
                    </a:ext>
                  </a:extLst>
                </a:gridCol>
                <a:gridCol w="716684">
                  <a:extLst>
                    <a:ext uri="{9D8B030D-6E8A-4147-A177-3AD203B41FA5}">
                      <a16:colId xmlns:a16="http://schemas.microsoft.com/office/drawing/2014/main" val="20004"/>
                    </a:ext>
                  </a:extLst>
                </a:gridCol>
                <a:gridCol w="1147322">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marL="100584" marR="100584"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Streptococcus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pneumoniae</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8009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626">
                                            <p:txEl>
                                              <p:pRg st="11" end="11"/>
                                            </p:txEl>
                                          </p:spTgt>
                                        </p:tgtEl>
                                        <p:attrNameLst>
                                          <p:attrName>style.visibility</p:attrName>
                                        </p:attrNameLst>
                                      </p:cBhvr>
                                      <p:to>
                                        <p:strVal val="visible"/>
                                      </p:to>
                                    </p:set>
                                    <p:animEffect transition="in" filter="fade">
                                      <p:cBhvr>
                                        <p:cTn id="7" dur="500"/>
                                        <p:tgtEl>
                                          <p:spTgt spid="154626">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4626">
                                            <p:txEl>
                                              <p:pRg st="12" end="12"/>
                                            </p:txEl>
                                          </p:spTgt>
                                        </p:tgtEl>
                                        <p:attrNameLst>
                                          <p:attrName>style.visibility</p:attrName>
                                        </p:attrNameLst>
                                      </p:cBhvr>
                                      <p:to>
                                        <p:strVal val="visible"/>
                                      </p:to>
                                    </p:set>
                                    <p:animEffect transition="in" filter="fade">
                                      <p:cBhvr>
                                        <p:cTn id="10" dur="500"/>
                                        <p:tgtEl>
                                          <p:spTgt spid="15462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0" y="0"/>
            <a:ext cx="9144000" cy="1144588"/>
          </a:xfrm>
          <a:noFill/>
        </p:spPr>
        <p:txBody>
          <a:bodyPr>
            <a:normAutofit/>
          </a:bodyPr>
          <a:lstStyle/>
          <a:p>
            <a:pPr eaLnBrk="1" hangingPunct="1"/>
            <a:r>
              <a:rPr lang="en-US" sz="3600" dirty="0">
                <a:latin typeface="Arial" charset="0"/>
                <a:ea typeface="ＭＳ Ｐゴシック" charset="0"/>
                <a:cs typeface="ＭＳ Ｐゴシック" charset="0"/>
              </a:rPr>
              <a:t>3</a:t>
            </a:r>
            <a:r>
              <a:rPr lang="en-US" sz="3600" baseline="30000" dirty="0">
                <a:latin typeface="Arial" charset="0"/>
                <a:ea typeface="ＭＳ Ｐゴシック" charset="0"/>
                <a:cs typeface="ＭＳ Ｐゴシック" charset="0"/>
              </a:rPr>
              <a:t>rd</a:t>
            </a:r>
            <a:r>
              <a:rPr lang="en-US" sz="3600" dirty="0">
                <a:latin typeface="Arial" charset="0"/>
                <a:ea typeface="ＭＳ Ｐゴシック" charset="0"/>
                <a:cs typeface="ＭＳ Ｐゴシック" charset="0"/>
              </a:rPr>
              <a:t>-Gen </a:t>
            </a:r>
            <a:r>
              <a:rPr lang="en-US" sz="4000" dirty="0" err="1">
                <a:latin typeface="Arial" charset="0"/>
                <a:ea typeface="ＭＳ Ｐゴシック" charset="0"/>
                <a:cs typeface="ＭＳ Ｐゴシック" charset="0"/>
              </a:rPr>
              <a:t>Cephs</a:t>
            </a:r>
            <a:r>
              <a:rPr lang="en-US" sz="3600" dirty="0">
                <a:latin typeface="Arial" charset="0"/>
                <a:ea typeface="ＭＳ Ｐゴシック" charset="0"/>
                <a:cs typeface="ＭＳ Ｐゴシック" charset="0"/>
              </a:rPr>
              <a:t>: Evidence &amp; Experience</a:t>
            </a:r>
            <a:endParaRPr lang="en-US" dirty="0">
              <a:latin typeface="Arial" charset="0"/>
              <a:ea typeface="ＭＳ Ｐゴシック" charset="0"/>
              <a:cs typeface="ＭＳ Ｐゴシック" charset="0"/>
            </a:endParaRPr>
          </a:p>
        </p:txBody>
      </p:sp>
      <p:sp>
        <p:nvSpPr>
          <p:cNvPr id="164866" name="Rectangle 3"/>
          <p:cNvSpPr>
            <a:spLocks noGrp="1" noChangeArrowheads="1"/>
          </p:cNvSpPr>
          <p:nvPr>
            <p:ph idx="1"/>
          </p:nvPr>
        </p:nvSpPr>
        <p:spPr>
          <a:xfrm>
            <a:off x="0" y="1143000"/>
            <a:ext cx="8940800" cy="5486400"/>
          </a:xfrm>
        </p:spPr>
        <p:txBody>
          <a:bodyPr>
            <a:normAutofit fontScale="92500" lnSpcReduction="20000"/>
          </a:bodyPr>
          <a:lstStyle/>
          <a:p>
            <a:pPr marL="341313" indent="-341313" defTabSz="457200" eaLnBrk="1" hangingPunct="1"/>
            <a:r>
              <a:rPr lang="en-US" sz="2400" dirty="0">
                <a:latin typeface="Arial" charset="0"/>
                <a:ea typeface="ＭＳ Ｐゴシック" charset="0"/>
                <a:cs typeface="ＭＳ Ｐゴシック" charset="0"/>
              </a:rPr>
              <a:t>Treatment of community-acquired pneumonia </a:t>
            </a:r>
          </a:p>
          <a:p>
            <a:pPr marL="741363" lvl="1" indent="-284163" defTabSz="457200" eaLnBrk="1" hangingPunct="1"/>
            <a:r>
              <a:rPr lang="en-US" sz="2000" dirty="0">
                <a:latin typeface="Arial" charset="0"/>
                <a:ea typeface="ＭＳ Ｐゴシック" charset="0"/>
              </a:rPr>
              <a:t>Ceftriaxone* 1g IV q24h</a:t>
            </a:r>
          </a:p>
          <a:p>
            <a:pPr marL="341313" indent="-341313" defTabSz="457200" eaLnBrk="1" hangingPunct="1"/>
            <a:r>
              <a:rPr lang="en-US" sz="2400" dirty="0">
                <a:latin typeface="Arial" charset="0"/>
                <a:ea typeface="ＭＳ Ｐゴシック" charset="0"/>
                <a:cs typeface="ＭＳ Ｐゴシック" charset="0"/>
              </a:rPr>
              <a:t>Treatment of community-acquired meningitis</a:t>
            </a:r>
          </a:p>
          <a:p>
            <a:pPr marL="741363" lvl="1" indent="-284163" defTabSz="457200" eaLnBrk="1" hangingPunct="1"/>
            <a:r>
              <a:rPr lang="en-US" sz="2000" dirty="0">
                <a:latin typeface="Arial" charset="0"/>
                <a:ea typeface="ＭＳ Ｐゴシック" charset="0"/>
              </a:rPr>
              <a:t>Ceftriaxone* 2g IV q12h</a:t>
            </a:r>
          </a:p>
          <a:p>
            <a:pPr marL="341313" indent="-341313" defTabSz="457200" eaLnBrk="1" hangingPunct="1"/>
            <a:r>
              <a:rPr lang="en-US" sz="2400" dirty="0">
                <a:latin typeface="Arial" charset="0"/>
                <a:ea typeface="ＭＳ Ｐゴシック" charset="0"/>
                <a:cs typeface="ＭＳ Ｐゴシック" charset="0"/>
              </a:rPr>
              <a:t>Treatment of gonorrhea</a:t>
            </a:r>
          </a:p>
          <a:p>
            <a:pPr marL="741363" lvl="1" indent="-284163" defTabSz="457200" eaLnBrk="1" hangingPunct="1"/>
            <a:r>
              <a:rPr lang="en-US" sz="2000" dirty="0">
                <a:latin typeface="Arial" charset="0"/>
                <a:ea typeface="ＭＳ Ｐゴシック" charset="0"/>
              </a:rPr>
              <a:t>Ceftriaxone 125mg IM x1 dose</a:t>
            </a:r>
          </a:p>
          <a:p>
            <a:pPr marL="341313" indent="-341313" defTabSz="457200" eaLnBrk="1" hangingPunct="1"/>
            <a:r>
              <a:rPr lang="en-US" sz="2400" dirty="0">
                <a:latin typeface="Arial" charset="0"/>
                <a:ea typeface="ＭＳ Ｐゴシック" charset="0"/>
                <a:cs typeface="ＭＳ Ｐゴシック" charset="0"/>
              </a:rPr>
              <a:t>Treatment of urinary and gastrointestinal tract infections</a:t>
            </a:r>
          </a:p>
          <a:p>
            <a:pPr marL="741363" lvl="1" indent="-284163" defTabSz="457200" eaLnBrk="1" hangingPunct="1"/>
            <a:r>
              <a:rPr lang="en-US" sz="2000" dirty="0">
                <a:latin typeface="Arial" charset="0"/>
                <a:ea typeface="ＭＳ Ｐゴシック" charset="0"/>
              </a:rPr>
              <a:t>Ceftriaxone* 1g IV q12h</a:t>
            </a:r>
          </a:p>
          <a:p>
            <a:pPr marL="741363" lvl="1" indent="-284163" defTabSz="457200" eaLnBrk="1" hangingPunct="1"/>
            <a:r>
              <a:rPr lang="en-US" sz="2000" dirty="0" err="1">
                <a:latin typeface="Arial" charset="0"/>
                <a:ea typeface="ＭＳ Ｐゴシック" charset="0"/>
              </a:rPr>
              <a:t>Ceftazidime</a:t>
            </a:r>
            <a:r>
              <a:rPr lang="en-US" sz="2000" dirty="0">
                <a:latin typeface="Arial" charset="0"/>
                <a:ea typeface="ＭＳ Ｐゴシック" charset="0"/>
              </a:rPr>
              <a:t> 1-2g IV q8-12h</a:t>
            </a:r>
          </a:p>
          <a:p>
            <a:pPr marL="341313" indent="-341313" defTabSz="457200" eaLnBrk="1" hangingPunct="1"/>
            <a:r>
              <a:rPr lang="en-US" sz="2400" dirty="0">
                <a:latin typeface="Arial" charset="0"/>
                <a:ea typeface="ＭＳ Ｐゴシック" charset="0"/>
                <a:cs typeface="ＭＳ Ｐゴシック" charset="0"/>
              </a:rPr>
              <a:t>Treatment of hospital-acquired pneumonia</a:t>
            </a:r>
          </a:p>
          <a:p>
            <a:pPr marL="741363" lvl="1" indent="-284163" defTabSz="457200" eaLnBrk="1" hangingPunct="1"/>
            <a:r>
              <a:rPr lang="en-US" sz="2000" dirty="0" err="1">
                <a:latin typeface="Arial" charset="0"/>
                <a:ea typeface="ＭＳ Ｐゴシック" charset="0"/>
              </a:rPr>
              <a:t>Ceftazidime</a:t>
            </a:r>
            <a:r>
              <a:rPr lang="en-US" sz="2000" dirty="0">
                <a:latin typeface="Arial" charset="0"/>
                <a:ea typeface="ＭＳ Ｐゴシック" charset="0"/>
              </a:rPr>
              <a:t> 2g IV q8h</a:t>
            </a:r>
          </a:p>
          <a:p>
            <a:pPr marL="341313" indent="-341313" defTabSz="457200" eaLnBrk="1" hangingPunct="1"/>
            <a:r>
              <a:rPr lang="en-US" sz="2400" dirty="0">
                <a:latin typeface="Arial" charset="0"/>
                <a:ea typeface="ＭＳ Ｐゴシック" charset="0"/>
                <a:cs typeface="ＭＳ Ｐゴシック" charset="0"/>
              </a:rPr>
              <a:t>Treatment of </a:t>
            </a:r>
            <a:r>
              <a:rPr lang="en-US" sz="2400" dirty="0" err="1">
                <a:latin typeface="Arial" charset="0"/>
                <a:ea typeface="ＭＳ Ｐゴシック" charset="0"/>
                <a:cs typeface="ＭＳ Ｐゴシック" charset="0"/>
              </a:rPr>
              <a:t>neutropenic</a:t>
            </a:r>
            <a:r>
              <a:rPr lang="en-US" sz="2400" dirty="0">
                <a:latin typeface="Arial" charset="0"/>
                <a:ea typeface="ＭＳ Ｐゴシック" charset="0"/>
                <a:cs typeface="ＭＳ Ｐゴシック" charset="0"/>
              </a:rPr>
              <a:t> fever</a:t>
            </a:r>
          </a:p>
          <a:p>
            <a:pPr marL="741363" lvl="1" indent="-284163" defTabSz="457200" eaLnBrk="1" hangingPunct="1"/>
            <a:r>
              <a:rPr lang="en-US" sz="2000" dirty="0" err="1">
                <a:latin typeface="Arial" charset="0"/>
                <a:ea typeface="ＭＳ Ｐゴシック" charset="0"/>
              </a:rPr>
              <a:t>Ceftazidime</a:t>
            </a:r>
            <a:r>
              <a:rPr lang="en-US" sz="2000" dirty="0">
                <a:latin typeface="Arial" charset="0"/>
                <a:ea typeface="ＭＳ Ｐゴシック" charset="0"/>
              </a:rPr>
              <a:t> 2g IV q8h</a:t>
            </a:r>
          </a:p>
        </p:txBody>
      </p:sp>
      <p:sp>
        <p:nvSpPr>
          <p:cNvPr id="164867" name="TextBox 3"/>
          <p:cNvSpPr txBox="1">
            <a:spLocks noChangeArrowheads="1"/>
          </p:cNvSpPr>
          <p:nvPr/>
        </p:nvSpPr>
        <p:spPr bwMode="auto">
          <a:xfrm>
            <a:off x="0" y="6550026"/>
            <a:ext cx="2839402"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*or equivalent dose of cefotaxime</a:t>
            </a:r>
          </a:p>
        </p:txBody>
      </p:sp>
    </p:spTree>
    <p:extLst>
      <p:ext uri="{BB962C8B-B14F-4D97-AF65-F5344CB8AC3E}">
        <p14:creationId xmlns:p14="http://schemas.microsoft.com/office/powerpoint/2010/main" val="600766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0" y="0"/>
            <a:ext cx="9144000" cy="839788"/>
          </a:xfrm>
          <a:solidFill>
            <a:schemeClr val="bg1"/>
          </a:solidFill>
        </p:spPr>
        <p:txBody>
          <a:bodyPr>
            <a:normAutofit/>
          </a:bodyPr>
          <a:lstStyle/>
          <a:p>
            <a:pPr eaLnBrk="1" hangingPunct="1">
              <a:lnSpc>
                <a:spcPct val="80000"/>
              </a:lnSpc>
            </a:pPr>
            <a:r>
              <a:rPr lang="en-US" sz="4000" dirty="0">
                <a:latin typeface="Arial" charset="0"/>
                <a:ea typeface="ＭＳ Ｐゴシック" charset="0"/>
                <a:cs typeface="ＭＳ Ｐゴシック" charset="0"/>
              </a:rPr>
              <a:t>4</a:t>
            </a:r>
            <a:r>
              <a:rPr lang="en-US" sz="4000" baseline="30000" dirty="0">
                <a:latin typeface="Arial" charset="0"/>
                <a:ea typeface="ＭＳ Ｐゴシック" charset="0"/>
                <a:cs typeface="ＭＳ Ｐゴシック" charset="0"/>
              </a:rPr>
              <a:t>th</a:t>
            </a:r>
            <a:r>
              <a:rPr lang="en-US" sz="4000" dirty="0">
                <a:latin typeface="Arial" charset="0"/>
                <a:ea typeface="ＭＳ Ｐゴシック" charset="0"/>
                <a:cs typeface="ＭＳ Ｐゴシック" charset="0"/>
              </a:rPr>
              <a:t>-Generation </a:t>
            </a:r>
            <a:r>
              <a:rPr lang="en-US" sz="4000" dirty="0" err="1">
                <a:latin typeface="Arial" charset="0"/>
                <a:ea typeface="ＭＳ Ｐゴシック" charset="0"/>
                <a:cs typeface="ＭＳ Ｐゴシック" charset="0"/>
              </a:rPr>
              <a:t>Cephalosporins</a:t>
            </a:r>
            <a:endParaRPr lang="en-US" sz="4000" dirty="0">
              <a:latin typeface="Arial" charset="0"/>
              <a:ea typeface="ＭＳ Ｐゴシック" charset="0"/>
              <a:cs typeface="ＭＳ Ｐゴシック" charset="0"/>
            </a:endParaRPr>
          </a:p>
        </p:txBody>
      </p:sp>
      <p:sp>
        <p:nvSpPr>
          <p:cNvPr id="166914" name="Rectangle 3"/>
          <p:cNvSpPr>
            <a:spLocks noGrp="1" noChangeArrowheads="1"/>
          </p:cNvSpPr>
          <p:nvPr>
            <p:ph idx="1"/>
          </p:nvPr>
        </p:nvSpPr>
        <p:spPr>
          <a:xfrm>
            <a:off x="0" y="1066800"/>
            <a:ext cx="9144000" cy="5181600"/>
          </a:xfrm>
        </p:spPr>
        <p:txBody>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cefepime</a:t>
            </a:r>
            <a:r>
              <a:rPr lang="en-US" sz="2800" dirty="0">
                <a:latin typeface="Arial" charset="0"/>
                <a:ea typeface="ＭＳ Ｐゴシック" charset="0"/>
                <a:cs typeface="ＭＳ Ｐゴシック" charset="0"/>
              </a:rPr>
              <a:t> (IV)</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Ceftaz</a:t>
            </a:r>
            <a:r>
              <a:rPr lang="en-US" sz="2800" dirty="0">
                <a:latin typeface="Arial" charset="0"/>
                <a:ea typeface="ＭＳ Ｐゴシック" charset="0"/>
                <a:cs typeface="ＭＳ Ｐゴシック" charset="0"/>
              </a:rPr>
              <a:t> + Ceftriaxone!</a:t>
            </a:r>
          </a:p>
        </p:txBody>
      </p:sp>
      <p:graphicFrame>
        <p:nvGraphicFramePr>
          <p:cNvPr id="5" name="Content Placeholder 3"/>
          <p:cNvGraphicFramePr>
            <a:graphicFrameLocks/>
          </p:cNvGraphicFramePr>
          <p:nvPr>
            <p:extLst>
              <p:ext uri="{D42A27DB-BD31-4B8C-83A1-F6EECF244321}">
                <p14:modId xmlns:p14="http://schemas.microsoft.com/office/powerpoint/2010/main" val="4263250322"/>
              </p:ext>
            </p:extLst>
          </p:nvPr>
        </p:nvGraphicFramePr>
        <p:xfrm>
          <a:off x="1" y="2406164"/>
          <a:ext cx="9144000" cy="2957832"/>
        </p:xfrm>
        <a:graphic>
          <a:graphicData uri="http://schemas.openxmlformats.org/drawingml/2006/table">
            <a:tbl>
              <a:tblPr/>
              <a:tblGrid>
                <a:gridCol w="2914421">
                  <a:extLst>
                    <a:ext uri="{9D8B030D-6E8A-4147-A177-3AD203B41FA5}">
                      <a16:colId xmlns:a16="http://schemas.microsoft.com/office/drawing/2014/main" val="20000"/>
                    </a:ext>
                  </a:extLst>
                </a:gridCol>
                <a:gridCol w="791058">
                  <a:extLst>
                    <a:ext uri="{9D8B030D-6E8A-4147-A177-3AD203B41FA5}">
                      <a16:colId xmlns:a16="http://schemas.microsoft.com/office/drawing/2014/main" val="20001"/>
                    </a:ext>
                  </a:extLst>
                </a:gridCol>
                <a:gridCol w="1147851">
                  <a:extLst>
                    <a:ext uri="{9D8B030D-6E8A-4147-A177-3AD203B41FA5}">
                      <a16:colId xmlns:a16="http://schemas.microsoft.com/office/drawing/2014/main" val="20002"/>
                    </a:ext>
                  </a:extLst>
                </a:gridCol>
                <a:gridCol w="2426664">
                  <a:extLst>
                    <a:ext uri="{9D8B030D-6E8A-4147-A177-3AD203B41FA5}">
                      <a16:colId xmlns:a16="http://schemas.microsoft.com/office/drawing/2014/main" val="20003"/>
                    </a:ext>
                  </a:extLst>
                </a:gridCol>
                <a:gridCol w="716684">
                  <a:extLst>
                    <a:ext uri="{9D8B030D-6E8A-4147-A177-3AD203B41FA5}">
                      <a16:colId xmlns:a16="http://schemas.microsoft.com/office/drawing/2014/main" val="20004"/>
                    </a:ext>
                  </a:extLst>
                </a:gridCol>
                <a:gridCol w="1147322">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marL="100584" marR="100584"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CFP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CFP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Streptococcus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pneumoniae</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1"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CFP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06846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a:xfrm>
            <a:off x="1" y="0"/>
            <a:ext cx="9144000" cy="1144588"/>
          </a:xfrm>
          <a:noFill/>
        </p:spPr>
        <p:txBody>
          <a:bodyPr/>
          <a:lstStyle/>
          <a:p>
            <a:pPr eaLnBrk="1" hangingPunct="1"/>
            <a:r>
              <a:rPr lang="en-US" sz="3600" dirty="0">
                <a:latin typeface="Arial" charset="0"/>
                <a:ea typeface="ＭＳ Ｐゴシック" charset="0"/>
                <a:cs typeface="ＭＳ Ｐゴシック" charset="0"/>
              </a:rPr>
              <a:t>4</a:t>
            </a:r>
            <a:r>
              <a:rPr lang="en-US" sz="3600" baseline="30000" dirty="0">
                <a:latin typeface="Arial" charset="0"/>
                <a:ea typeface="ＭＳ Ｐゴシック" charset="0"/>
                <a:cs typeface="ＭＳ Ｐゴシック" charset="0"/>
              </a:rPr>
              <a:t>th</a:t>
            </a:r>
            <a:r>
              <a:rPr lang="en-US" sz="3600" dirty="0">
                <a:latin typeface="Arial" charset="0"/>
                <a:ea typeface="ＭＳ Ｐゴシック" charset="0"/>
                <a:cs typeface="ＭＳ Ｐゴシック" charset="0"/>
              </a:rPr>
              <a:t>-Gen </a:t>
            </a:r>
            <a:r>
              <a:rPr lang="en-US" sz="4000" dirty="0" err="1">
                <a:latin typeface="Arial" charset="0"/>
                <a:ea typeface="ＭＳ Ｐゴシック" charset="0"/>
                <a:cs typeface="ＭＳ Ｐゴシック" charset="0"/>
              </a:rPr>
              <a:t>Cephs</a:t>
            </a:r>
            <a:r>
              <a:rPr lang="en-US" sz="3600" dirty="0">
                <a:latin typeface="Arial" charset="0"/>
                <a:ea typeface="ＭＳ Ｐゴシック" charset="0"/>
                <a:cs typeface="ＭＳ Ｐゴシック" charset="0"/>
              </a:rPr>
              <a:t>: Evidence &amp; Experience</a:t>
            </a:r>
            <a:endParaRPr lang="en-US" dirty="0">
              <a:latin typeface="Arial" charset="0"/>
              <a:ea typeface="ＭＳ Ｐゴシック" charset="0"/>
              <a:cs typeface="ＭＳ Ｐゴシック" charset="0"/>
            </a:endParaRPr>
          </a:p>
        </p:txBody>
      </p:sp>
      <p:sp>
        <p:nvSpPr>
          <p:cNvPr id="175106" name="Rectangle 3"/>
          <p:cNvSpPr>
            <a:spLocks noGrp="1" noChangeArrowheads="1"/>
          </p:cNvSpPr>
          <p:nvPr>
            <p:ph idx="1"/>
          </p:nvPr>
        </p:nvSpPr>
        <p:spPr>
          <a:xfrm>
            <a:off x="1" y="1371600"/>
            <a:ext cx="8762999" cy="5486400"/>
          </a:xfrm>
        </p:spPr>
        <p:txBody>
          <a:bodyPr/>
          <a:lstStyle/>
          <a:p>
            <a:pPr marL="341313" indent="-341313" defTabSz="457200" eaLnBrk="1" hangingPunct="1"/>
            <a:r>
              <a:rPr lang="en-US" sz="2400" dirty="0">
                <a:latin typeface="Arial" charset="0"/>
                <a:ea typeface="ＭＳ Ｐゴシック" charset="0"/>
                <a:cs typeface="ＭＳ Ｐゴシック" charset="0"/>
              </a:rPr>
              <a:t>Treatment of community-acquired &amp; nosocomial pneumonia, urinary &amp; gastrointestinal tract infections</a:t>
            </a:r>
          </a:p>
          <a:p>
            <a:pPr marL="741363" lvl="1" indent="-284163" defTabSz="457200" eaLnBrk="1" hangingPunct="1"/>
            <a:r>
              <a:rPr lang="en-US" sz="2000" dirty="0" err="1">
                <a:latin typeface="Arial" charset="0"/>
                <a:ea typeface="ＭＳ Ｐゴシック" charset="0"/>
              </a:rPr>
              <a:t>Cefepime</a:t>
            </a:r>
            <a:r>
              <a:rPr lang="en-US" sz="2000" dirty="0">
                <a:latin typeface="Arial" charset="0"/>
                <a:ea typeface="ＭＳ Ｐゴシック" charset="0"/>
              </a:rPr>
              <a:t> 1-2g IV q8-12h</a:t>
            </a:r>
          </a:p>
          <a:p>
            <a:pPr marL="341313" indent="-341313" defTabSz="457200" eaLnBrk="1" hangingPunct="1"/>
            <a:r>
              <a:rPr lang="en-US" sz="2400" dirty="0">
                <a:latin typeface="Arial" charset="0"/>
                <a:ea typeface="ＭＳ Ｐゴシック" charset="0"/>
                <a:cs typeface="ＭＳ Ｐゴシック" charset="0"/>
              </a:rPr>
              <a:t>Treatment of meningitis</a:t>
            </a:r>
          </a:p>
          <a:p>
            <a:pPr marL="741363" lvl="1" indent="-284163" defTabSz="457200" eaLnBrk="1" hangingPunct="1"/>
            <a:r>
              <a:rPr lang="en-US" sz="2000" dirty="0" err="1">
                <a:latin typeface="Arial" charset="0"/>
                <a:ea typeface="ＭＳ Ｐゴシック" charset="0"/>
              </a:rPr>
              <a:t>Cefepime</a:t>
            </a:r>
            <a:r>
              <a:rPr lang="en-US" sz="2000" dirty="0">
                <a:latin typeface="Arial" charset="0"/>
                <a:ea typeface="ＭＳ Ｐゴシック" charset="0"/>
              </a:rPr>
              <a:t> 2g IV q8h</a:t>
            </a:r>
          </a:p>
          <a:p>
            <a:pPr marL="341313" indent="-341313" defTabSz="457200" eaLnBrk="1" hangingPunct="1"/>
            <a:r>
              <a:rPr lang="en-US" sz="2400" dirty="0">
                <a:latin typeface="Arial" charset="0"/>
                <a:ea typeface="ＭＳ Ｐゴシック" charset="0"/>
                <a:cs typeface="ＭＳ Ｐゴシック" charset="0"/>
              </a:rPr>
              <a:t>Treatment of </a:t>
            </a:r>
            <a:r>
              <a:rPr lang="en-US" sz="2400" dirty="0" err="1">
                <a:latin typeface="Arial" charset="0"/>
                <a:ea typeface="ＭＳ Ｐゴシック" charset="0"/>
                <a:cs typeface="ＭＳ Ｐゴシック" charset="0"/>
              </a:rPr>
              <a:t>neutropenic</a:t>
            </a:r>
            <a:r>
              <a:rPr lang="en-US" sz="2400" dirty="0">
                <a:latin typeface="Arial" charset="0"/>
                <a:ea typeface="ＭＳ Ｐゴシック" charset="0"/>
                <a:cs typeface="ＭＳ Ｐゴシック" charset="0"/>
              </a:rPr>
              <a:t> fever</a:t>
            </a:r>
          </a:p>
          <a:p>
            <a:pPr marL="741363" lvl="1" indent="-284163" defTabSz="457200" eaLnBrk="1" hangingPunct="1"/>
            <a:r>
              <a:rPr lang="en-US" sz="2000" dirty="0" err="1">
                <a:latin typeface="Arial" charset="0"/>
                <a:ea typeface="ＭＳ Ｐゴシック" charset="0"/>
              </a:rPr>
              <a:t>Cefepime</a:t>
            </a:r>
            <a:r>
              <a:rPr lang="en-US" sz="2000" dirty="0">
                <a:latin typeface="Arial" charset="0"/>
                <a:ea typeface="ＭＳ Ｐゴシック" charset="0"/>
              </a:rPr>
              <a:t> 2g IV q8h</a:t>
            </a:r>
          </a:p>
        </p:txBody>
      </p:sp>
    </p:spTree>
    <p:extLst>
      <p:ext uri="{BB962C8B-B14F-4D97-AF65-F5344CB8AC3E}">
        <p14:creationId xmlns:p14="http://schemas.microsoft.com/office/powerpoint/2010/main" val="3672497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1" y="38100"/>
            <a:ext cx="9144000" cy="838200"/>
          </a:xfrm>
        </p:spPr>
        <p:txBody>
          <a:bodyPr/>
          <a:lstStyle/>
          <a:p>
            <a:r>
              <a:rPr lang="en-US" sz="4000" dirty="0">
                <a:latin typeface="Arial" charset="0"/>
                <a:ea typeface="ＭＳ Ｐゴシック" charset="0"/>
                <a:cs typeface="ＭＳ Ｐゴシック" charset="0"/>
              </a:rPr>
              <a:t>5</a:t>
            </a:r>
            <a:r>
              <a:rPr lang="en-US" sz="4000" baseline="30000" dirty="0">
                <a:latin typeface="Arial" charset="0"/>
                <a:ea typeface="ＭＳ Ｐゴシック" charset="0"/>
                <a:cs typeface="ＭＳ Ｐゴシック" charset="0"/>
              </a:rPr>
              <a:t>th</a:t>
            </a:r>
            <a:r>
              <a:rPr lang="en-US" sz="4000" dirty="0">
                <a:latin typeface="Arial" charset="0"/>
                <a:ea typeface="ＭＳ Ｐゴシック" charset="0"/>
                <a:cs typeface="ＭＳ Ｐゴシック" charset="0"/>
              </a:rPr>
              <a:t>-Gen </a:t>
            </a:r>
            <a:r>
              <a:rPr lang="en-US" sz="4000" dirty="0" err="1">
                <a:latin typeface="Arial" charset="0"/>
                <a:ea typeface="ＭＳ Ｐゴシック" charset="0"/>
                <a:cs typeface="ＭＳ Ｐゴシック" charset="0"/>
              </a:rPr>
              <a:t>Cephs</a:t>
            </a:r>
            <a:r>
              <a:rPr lang="en-US" sz="4000" dirty="0">
                <a:latin typeface="Arial" charset="0"/>
                <a:ea typeface="ＭＳ Ｐゴシック" charset="0"/>
                <a:cs typeface="ＭＳ Ｐゴシック" charset="0"/>
              </a:rPr>
              <a:t>: </a:t>
            </a:r>
            <a:r>
              <a:rPr lang="en-US" sz="4000" dirty="0" err="1">
                <a:latin typeface="Arial" charset="0"/>
                <a:ea typeface="ＭＳ Ｐゴシック" charset="0"/>
                <a:cs typeface="ＭＳ Ｐゴシック" charset="0"/>
              </a:rPr>
              <a:t>Ceftaroline</a:t>
            </a:r>
            <a:endParaRPr lang="en-US" sz="4000" dirty="0">
              <a:latin typeface="Arial" charset="0"/>
              <a:ea typeface="ＭＳ Ｐゴシック" charset="0"/>
              <a:cs typeface="ＭＳ Ｐゴシック" charset="0"/>
            </a:endParaRPr>
          </a:p>
        </p:txBody>
      </p:sp>
      <p:sp>
        <p:nvSpPr>
          <p:cNvPr id="177154" name="Content Placeholder 2"/>
          <p:cNvSpPr>
            <a:spLocks noGrp="1"/>
          </p:cNvSpPr>
          <p:nvPr>
            <p:ph idx="1"/>
          </p:nvPr>
        </p:nvSpPr>
        <p:spPr>
          <a:xfrm>
            <a:off x="1" y="1088571"/>
            <a:ext cx="9143999" cy="5388429"/>
          </a:xfrm>
        </p:spPr>
        <p:txBody>
          <a:bodyPr>
            <a:normAutofit/>
          </a:bodyPr>
          <a:lstStyle/>
          <a:p>
            <a:r>
              <a:rPr lang="en-US" dirty="0">
                <a:latin typeface="Arial" charset="0"/>
                <a:ea typeface="ＭＳ Ｐゴシック" charset="0"/>
                <a:cs typeface="ＭＳ Ｐゴシック" charset="0"/>
              </a:rPr>
              <a:t>B</a:t>
            </a:r>
            <a:r>
              <a:rPr lang="en-US" sz="2800" dirty="0">
                <a:latin typeface="Arial" charset="0"/>
                <a:ea typeface="ＭＳ Ｐゴシック" charset="0"/>
                <a:cs typeface="ＭＳ Ｐゴシック" charset="0"/>
              </a:rPr>
              <a:t>: </a:t>
            </a:r>
            <a:r>
              <a:rPr lang="en-US" sz="2400" dirty="0" err="1">
                <a:latin typeface="Arial" charset="0"/>
                <a:ea typeface="ＭＳ Ｐゴシック" charset="0"/>
                <a:cs typeface="ＭＳ Ｐゴシック" charset="0"/>
              </a:rPr>
              <a:t>ceftaroline</a:t>
            </a:r>
            <a:r>
              <a:rPr lang="en-US" sz="2400" dirty="0">
                <a:latin typeface="Arial" charset="0"/>
                <a:ea typeface="ＭＳ Ｐゴシック" charset="0"/>
                <a:cs typeface="ＭＳ Ｐゴシック" charset="0"/>
              </a:rPr>
              <a:t> (IV)</a:t>
            </a:r>
          </a:p>
          <a:p>
            <a:r>
              <a:rPr lang="en-US" dirty="0">
                <a:latin typeface="Arial" charset="0"/>
                <a:ea typeface="ＭＳ Ｐゴシック" charset="0"/>
                <a:cs typeface="ＭＳ Ｐゴシック" charset="0"/>
              </a:rPr>
              <a:t>S:</a:t>
            </a:r>
            <a:r>
              <a:rPr lang="en-US" sz="2400" dirty="0">
                <a:latin typeface="Arial" charset="0"/>
                <a:ea typeface="ＭＳ Ｐゴシック" charset="0"/>
                <a:cs typeface="ＭＳ Ｐゴシック" charset="0"/>
              </a:rPr>
              <a:t> ceftriaxone + MRSA (!) </a:t>
            </a:r>
          </a:p>
          <a:p>
            <a:r>
              <a:rPr lang="en-US" dirty="0">
                <a:latin typeface="Arial" charset="0"/>
                <a:ea typeface="ＭＳ Ｐゴシック" charset="0"/>
                <a:cs typeface="ＭＳ Ｐゴシック" charset="0"/>
              </a:rPr>
              <a:t>M:</a:t>
            </a:r>
            <a:r>
              <a:rPr lang="en-US" sz="2400" dirty="0">
                <a:latin typeface="Arial" charset="0"/>
                <a:ea typeface="ＭＳ Ｐゴシック" charset="0"/>
                <a:cs typeface="ＭＳ Ｐゴシック" charset="0"/>
              </a:rPr>
              <a:t> engineered to bind mutant PBPs of </a:t>
            </a:r>
            <a:r>
              <a:rPr lang="en-US" sz="2400" i="1" dirty="0">
                <a:latin typeface="Arial" charset="0"/>
                <a:ea typeface="ＭＳ Ｐゴシック" charset="0"/>
                <a:cs typeface="ＭＳ Ｐゴシック" charset="0"/>
              </a:rPr>
              <a:t>Strep </a:t>
            </a:r>
            <a:r>
              <a:rPr lang="en-US" sz="2400" i="1" dirty="0" err="1">
                <a:latin typeface="Arial" charset="0"/>
                <a:ea typeface="ＭＳ Ｐゴシック" charset="0"/>
                <a:cs typeface="ＭＳ Ｐゴシック" charset="0"/>
              </a:rPr>
              <a:t>pneumo</a:t>
            </a:r>
            <a:r>
              <a:rPr lang="en-US" sz="2400" i="1" dirty="0">
                <a:latin typeface="Arial" charset="0"/>
                <a:ea typeface="ＭＳ Ｐゴシック" charset="0"/>
                <a:cs typeface="ＭＳ Ｐゴシック" charset="0"/>
              </a:rPr>
              <a:t> </a:t>
            </a:r>
            <a:r>
              <a:rPr lang="en-US" sz="2400" dirty="0">
                <a:latin typeface="Arial" charset="0"/>
                <a:ea typeface="ＭＳ Ｐゴシック" charset="0"/>
                <a:cs typeface="ＭＳ Ｐゴシック" charset="0"/>
              </a:rPr>
              <a:t>&amp; MRSA</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 </a:t>
            </a:r>
            <a:r>
              <a:rPr lang="en-US" sz="2400" dirty="0">
                <a:latin typeface="Arial" charset="0"/>
                <a:ea typeface="ＭＳ Ｐゴシック" charset="0"/>
                <a:cs typeface="ＭＳ Ｐゴシック" charset="0"/>
              </a:rPr>
              <a:t>IV only, </a:t>
            </a:r>
            <a:r>
              <a:rPr lang="en-US" sz="2400" dirty="0" err="1">
                <a:latin typeface="Arial" charset="0"/>
                <a:ea typeface="ＭＳ Ｐゴシック" charset="0"/>
                <a:cs typeface="ＭＳ Ｐゴシック" charset="0"/>
              </a:rPr>
              <a:t>renally</a:t>
            </a:r>
            <a:r>
              <a:rPr lang="en-US" sz="2400" dirty="0">
                <a:latin typeface="Arial" charset="0"/>
                <a:ea typeface="ＭＳ Ｐゴシック" charset="0"/>
                <a:cs typeface="ＭＳ Ｐゴシック" charset="0"/>
              </a:rPr>
              <a:t> eliminated</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R: </a:t>
            </a:r>
            <a:r>
              <a:rPr lang="en-US" sz="2400" dirty="0">
                <a:latin typeface="Arial" charset="0"/>
                <a:ea typeface="ＭＳ Ｐゴシック" charset="0"/>
                <a:cs typeface="ＭＳ Ｐゴシック" charset="0"/>
              </a:rPr>
              <a:t>similar to other </a:t>
            </a:r>
            <a:r>
              <a:rPr lang="en-US" sz="2400" dirty="0" err="1">
                <a:latin typeface="Arial" charset="0"/>
                <a:ea typeface="ＭＳ Ｐゴシック" charset="0"/>
                <a:cs typeface="ＭＳ Ｐゴシック" charset="0"/>
              </a:rPr>
              <a:t>cephalosporins</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T: </a:t>
            </a:r>
            <a:r>
              <a:rPr lang="en-US" sz="2400" dirty="0">
                <a:latin typeface="Arial" charset="0"/>
                <a:ea typeface="ＭＳ Ｐゴシック" charset="0"/>
                <a:cs typeface="ＭＳ Ｐゴシック" charset="0"/>
              </a:rPr>
              <a:t>unremarkable</a:t>
            </a:r>
            <a:endParaRPr lang="en-US" altLang="ja-JP"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E:</a:t>
            </a:r>
            <a:r>
              <a:rPr lang="en-US" sz="2400" dirty="0">
                <a:latin typeface="Arial" charset="0"/>
                <a:ea typeface="ＭＳ Ｐゴシック" charset="0"/>
                <a:cs typeface="ＭＳ Ｐゴシック" charset="0"/>
              </a:rPr>
              <a:t> skin/soft tissue infections, community-acquired pneumonia</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09859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142338"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142339"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142340"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142341"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142342"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142343"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142344"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142345"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142346"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142347" name="TextBox 16"/>
          <p:cNvSpPr txBox="1">
            <a:spLocks noChangeArrowheads="1"/>
          </p:cNvSpPr>
          <p:nvPr/>
        </p:nvSpPr>
        <p:spPr bwMode="auto">
          <a:xfrm>
            <a:off x="6705023" y="3581401"/>
            <a:ext cx="167697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142349"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142350" name="TextBox 19"/>
          <p:cNvSpPr txBox="1">
            <a:spLocks noChangeArrowheads="1"/>
          </p:cNvSpPr>
          <p:nvPr/>
        </p:nvSpPr>
        <p:spPr bwMode="auto">
          <a:xfrm>
            <a:off x="5638512" y="4724401"/>
            <a:ext cx="213446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142351"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142352" name="Oval 35"/>
          <p:cNvSpPr>
            <a:spLocks noChangeArrowheads="1"/>
          </p:cNvSpPr>
          <p:nvPr/>
        </p:nvSpPr>
        <p:spPr bwMode="auto">
          <a:xfrm rot="-703763">
            <a:off x="1138671" y="3541713"/>
            <a:ext cx="3874943" cy="1517650"/>
          </a:xfrm>
          <a:prstGeom prst="ellipse">
            <a:avLst/>
          </a:prstGeom>
          <a:solidFill>
            <a:srgbClr val="3A6A68">
              <a:alpha val="59999"/>
            </a:srgbClr>
          </a:solidFill>
          <a:ln w="9525">
            <a:solidFill>
              <a:srgbClr val="3A6A68"/>
            </a:solidFill>
            <a:round/>
            <a:headEnd/>
            <a:tailEnd/>
          </a:ln>
        </p:spPr>
        <p:txBody>
          <a:bodyPr/>
          <a:lstStyle/>
          <a:p>
            <a:endParaRPr lang="en-US"/>
          </a:p>
        </p:txBody>
      </p:sp>
      <p:sp>
        <p:nvSpPr>
          <p:cNvPr id="24" name="Oval 35"/>
          <p:cNvSpPr>
            <a:spLocks noChangeArrowheads="1"/>
          </p:cNvSpPr>
          <p:nvPr/>
        </p:nvSpPr>
        <p:spPr bwMode="auto">
          <a:xfrm rot="19986688">
            <a:off x="4223276" y="2127005"/>
            <a:ext cx="3373668" cy="1549596"/>
          </a:xfrm>
          <a:prstGeom prst="ellipse">
            <a:avLst/>
          </a:prstGeom>
          <a:gradFill flip="none" rotWithShape="1">
            <a:gsLst>
              <a:gs pos="49000">
                <a:srgbClr val="3A6A68">
                  <a:alpha val="60000"/>
                </a:srgbClr>
              </a:gs>
              <a:gs pos="80000">
                <a:srgbClr val="FFFFFF">
                  <a:alpha val="60000"/>
                </a:srgbClr>
              </a:gs>
            </a:gsLst>
            <a:path path="circle">
              <a:fillToRect t="100000" r="100000"/>
            </a:path>
            <a:tileRect l="-100000" b="-100000"/>
          </a:gradFill>
          <a:ln w="9525">
            <a:solidFill>
              <a:srgbClr val="3A6A68"/>
            </a:solidFill>
            <a:round/>
            <a:headEnd/>
            <a:tailEnd/>
          </a:ln>
        </p:spPr>
        <p:txBody>
          <a:bodyPr/>
          <a:lstStyle/>
          <a:p>
            <a:pPr>
              <a:defRPr/>
            </a:pPr>
            <a:endParaRPr lang="en-US">
              <a:ea typeface="ＭＳ Ｐゴシック" charset="-128"/>
              <a:cs typeface="ＭＳ Ｐゴシック" charset="-128"/>
            </a:endParaRPr>
          </a:p>
        </p:txBody>
      </p:sp>
      <p:sp>
        <p:nvSpPr>
          <p:cNvPr id="142356" name="TextBox 30"/>
          <p:cNvSpPr txBox="1">
            <a:spLocks noChangeArrowheads="1"/>
          </p:cNvSpPr>
          <p:nvPr/>
        </p:nvSpPr>
        <p:spPr bwMode="auto">
          <a:xfrm>
            <a:off x="4038023" y="3657600"/>
            <a:ext cx="1324677" cy="400110"/>
          </a:xfrm>
          <a:prstGeom prst="rect">
            <a:avLst/>
          </a:prstGeom>
          <a:solidFill>
            <a:srgbClr val="3A6A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Cefazolin</a:t>
            </a:r>
            <a:endParaRPr lang="en-US"/>
          </a:p>
        </p:txBody>
      </p:sp>
      <p:sp>
        <p:nvSpPr>
          <p:cNvPr id="142357"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22" name="Oval 35"/>
          <p:cNvSpPr>
            <a:spLocks noChangeArrowheads="1"/>
          </p:cNvSpPr>
          <p:nvPr/>
        </p:nvSpPr>
        <p:spPr bwMode="auto">
          <a:xfrm rot="1822415">
            <a:off x="1799824" y="2581536"/>
            <a:ext cx="3081127" cy="1517286"/>
          </a:xfrm>
          <a:prstGeom prst="ellipse">
            <a:avLst/>
          </a:prstGeom>
          <a:gradFill flip="none" rotWithShape="1">
            <a:gsLst>
              <a:gs pos="77000">
                <a:srgbClr val="3A6A68">
                  <a:alpha val="60000"/>
                </a:srgbClr>
              </a:gs>
              <a:gs pos="100000">
                <a:srgbClr val="FFFFFF">
                  <a:alpha val="50000"/>
                </a:srgbClr>
              </a:gs>
            </a:gsLst>
            <a:path path="circle">
              <a:fillToRect l="100000" t="100000"/>
            </a:path>
            <a:tileRect r="-100000" b="-100000"/>
          </a:gradFill>
          <a:ln w="9525">
            <a:solidFill>
              <a:srgbClr val="3A6A68"/>
            </a:solidFill>
            <a:round/>
            <a:headEnd/>
            <a:tailEnd/>
          </a:ln>
        </p:spPr>
        <p:txBody>
          <a:bodyPr/>
          <a:lstStyle/>
          <a:p>
            <a:pPr>
              <a:defRPr/>
            </a:pPr>
            <a:endParaRPr lang="en-US">
              <a:ea typeface="ＭＳ Ｐゴシック" charset="-128"/>
              <a:cs typeface="ＭＳ Ｐゴシック" charset="-128"/>
            </a:endParaRPr>
          </a:p>
        </p:txBody>
      </p:sp>
    </p:spTree>
    <p:extLst>
      <p:ext uri="{BB962C8B-B14F-4D97-AF65-F5344CB8AC3E}">
        <p14:creationId xmlns:p14="http://schemas.microsoft.com/office/powerpoint/2010/main" val="3446429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147458"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147459"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147460"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147461"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147462"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147463"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147464"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147465"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147466"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147467" name="TextBox 16"/>
          <p:cNvSpPr txBox="1">
            <a:spLocks noChangeArrowheads="1"/>
          </p:cNvSpPr>
          <p:nvPr/>
        </p:nvSpPr>
        <p:spPr bwMode="auto">
          <a:xfrm>
            <a:off x="6705023" y="3581401"/>
            <a:ext cx="167697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147469"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147470" name="TextBox 19"/>
          <p:cNvSpPr txBox="1">
            <a:spLocks noChangeArrowheads="1"/>
          </p:cNvSpPr>
          <p:nvPr/>
        </p:nvSpPr>
        <p:spPr bwMode="auto">
          <a:xfrm>
            <a:off x="5638512" y="4724401"/>
            <a:ext cx="213446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147471"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27" name="Oval 35"/>
          <p:cNvSpPr>
            <a:spLocks noChangeArrowheads="1"/>
          </p:cNvSpPr>
          <p:nvPr/>
        </p:nvSpPr>
        <p:spPr bwMode="auto">
          <a:xfrm rot="20896237">
            <a:off x="1138679" y="3541713"/>
            <a:ext cx="3874943" cy="1517650"/>
          </a:xfrm>
          <a:prstGeom prst="ellipse">
            <a:avLst/>
          </a:prstGeom>
          <a:gradFill flip="none" rotWithShape="1">
            <a:gsLst>
              <a:gs pos="34000">
                <a:srgbClr val="FF6600">
                  <a:alpha val="59999"/>
                </a:srgbClr>
              </a:gs>
              <a:gs pos="100000">
                <a:srgbClr val="FFFFFF">
                  <a:alpha val="59999"/>
                </a:srgbClr>
              </a:gs>
            </a:gsLst>
            <a:path path="circle">
              <a:fillToRect l="100000" t="100000"/>
            </a:path>
            <a:tileRect r="-100000" b="-100000"/>
          </a:gradFill>
          <a:ln w="9525">
            <a:solidFill>
              <a:srgbClr val="FF6600"/>
            </a:solidFill>
            <a:round/>
            <a:headEnd/>
            <a:tailEnd/>
          </a:ln>
        </p:spPr>
        <p:txBody>
          <a:bodyPr/>
          <a:lstStyle/>
          <a:p>
            <a:pPr>
              <a:defRPr/>
            </a:pPr>
            <a:endParaRPr lang="en-US">
              <a:ea typeface="ＭＳ Ｐゴシック" charset="-128"/>
              <a:cs typeface="ＭＳ Ｐゴシック" charset="-128"/>
            </a:endParaRPr>
          </a:p>
        </p:txBody>
      </p:sp>
      <p:sp>
        <p:nvSpPr>
          <p:cNvPr id="28" name="Oval 35"/>
          <p:cNvSpPr>
            <a:spLocks noChangeArrowheads="1"/>
          </p:cNvSpPr>
          <p:nvPr/>
        </p:nvSpPr>
        <p:spPr bwMode="auto">
          <a:xfrm rot="20181177">
            <a:off x="3868364" y="2037655"/>
            <a:ext cx="3658162" cy="1542448"/>
          </a:xfrm>
          <a:prstGeom prst="ellipse">
            <a:avLst/>
          </a:prstGeom>
          <a:gradFill flip="none" rotWithShape="1">
            <a:gsLst>
              <a:gs pos="65000">
                <a:srgbClr val="FF6600">
                  <a:alpha val="60000"/>
                </a:srgbClr>
              </a:gs>
              <a:gs pos="92000">
                <a:srgbClr val="FFFFFF">
                  <a:alpha val="60000"/>
                </a:srgbClr>
              </a:gs>
            </a:gsLst>
            <a:path path="circle">
              <a:fillToRect t="100000" r="100000"/>
            </a:path>
            <a:tileRect l="-100000" b="-100000"/>
          </a:gradFill>
          <a:ln w="9525">
            <a:solidFill>
              <a:srgbClr val="FF6600"/>
            </a:solidFill>
            <a:round/>
            <a:headEnd/>
            <a:tailEnd/>
          </a:ln>
        </p:spPr>
        <p:txBody>
          <a:bodyPr/>
          <a:lstStyle/>
          <a:p>
            <a:pPr>
              <a:defRPr/>
            </a:pPr>
            <a:endParaRPr lang="en-US">
              <a:ea typeface="ＭＳ Ｐゴシック" charset="-128"/>
              <a:cs typeface="ＭＳ Ｐゴシック" charset="-128"/>
            </a:endParaRPr>
          </a:p>
        </p:txBody>
      </p:sp>
      <p:sp>
        <p:nvSpPr>
          <p:cNvPr id="147478" name="Oval 35"/>
          <p:cNvSpPr>
            <a:spLocks noChangeArrowheads="1"/>
          </p:cNvSpPr>
          <p:nvPr/>
        </p:nvSpPr>
        <p:spPr bwMode="auto">
          <a:xfrm rot="-152584">
            <a:off x="3730564" y="2912772"/>
            <a:ext cx="5091545" cy="1543050"/>
          </a:xfrm>
          <a:prstGeom prst="ellipse">
            <a:avLst/>
          </a:prstGeom>
          <a:solidFill>
            <a:srgbClr val="FF6600">
              <a:alpha val="59999"/>
            </a:srgbClr>
          </a:solidFill>
          <a:ln w="9525">
            <a:solidFill>
              <a:srgbClr val="FF6600"/>
            </a:solidFill>
            <a:round/>
            <a:headEnd/>
            <a:tailEnd/>
          </a:ln>
        </p:spPr>
        <p:txBody>
          <a:bodyPr/>
          <a:lstStyle/>
          <a:p>
            <a:endParaRPr lang="en-US"/>
          </a:p>
        </p:txBody>
      </p:sp>
      <p:sp>
        <p:nvSpPr>
          <p:cNvPr id="147479" name="TextBox 30"/>
          <p:cNvSpPr txBox="1">
            <a:spLocks noChangeArrowheads="1"/>
          </p:cNvSpPr>
          <p:nvPr/>
        </p:nvSpPr>
        <p:spPr bwMode="auto">
          <a:xfrm>
            <a:off x="3740727" y="3657600"/>
            <a:ext cx="1595684" cy="400110"/>
          </a:xfrm>
          <a:prstGeom prst="rect">
            <a:avLst/>
          </a:prstGeom>
          <a:solidFill>
            <a:srgbClr val="FF66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Cefuroxime</a:t>
            </a:r>
            <a:endParaRPr lang="en-US"/>
          </a:p>
        </p:txBody>
      </p:sp>
      <p:sp>
        <p:nvSpPr>
          <p:cNvPr id="147480"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26" name="Oval 35"/>
          <p:cNvSpPr>
            <a:spLocks noChangeArrowheads="1"/>
          </p:cNvSpPr>
          <p:nvPr/>
        </p:nvSpPr>
        <p:spPr bwMode="auto">
          <a:xfrm rot="1822415">
            <a:off x="1453458" y="2429135"/>
            <a:ext cx="3081127" cy="1517286"/>
          </a:xfrm>
          <a:prstGeom prst="ellipse">
            <a:avLst/>
          </a:prstGeom>
          <a:gradFill flip="none" rotWithShape="1">
            <a:gsLst>
              <a:gs pos="34000">
                <a:srgbClr val="FF6600">
                  <a:alpha val="60000"/>
                </a:srgbClr>
              </a:gs>
              <a:gs pos="77000">
                <a:srgbClr val="FFFFFF">
                  <a:alpha val="60000"/>
                </a:srgbClr>
              </a:gs>
            </a:gsLst>
            <a:path path="circle">
              <a:fillToRect l="100000" t="100000"/>
            </a:path>
            <a:tileRect r="-100000" b="-100000"/>
          </a:gradFill>
          <a:ln w="9525">
            <a:solidFill>
              <a:srgbClr val="FF6600"/>
            </a:solidFill>
            <a:round/>
            <a:headEnd/>
            <a:tailEnd/>
          </a:ln>
        </p:spPr>
        <p:txBody>
          <a:bodyPr/>
          <a:lstStyle/>
          <a:p>
            <a:pPr>
              <a:defRPr/>
            </a:pPr>
            <a:endParaRPr lang="en-US">
              <a:ea typeface="ＭＳ Ｐゴシック" charset="-128"/>
              <a:cs typeface="ＭＳ Ｐゴシック" charset="-128"/>
            </a:endParaRPr>
          </a:p>
        </p:txBody>
      </p:sp>
    </p:spTree>
    <p:extLst>
      <p:ext uri="{BB962C8B-B14F-4D97-AF65-F5344CB8AC3E}">
        <p14:creationId xmlns:p14="http://schemas.microsoft.com/office/powerpoint/2010/main" val="1335634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182274"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182275"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182276"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182277"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182278"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182279"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182280"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182281"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182282"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182283" name="TextBox 16"/>
          <p:cNvSpPr txBox="1">
            <a:spLocks noChangeArrowheads="1"/>
          </p:cNvSpPr>
          <p:nvPr/>
        </p:nvSpPr>
        <p:spPr bwMode="auto">
          <a:xfrm>
            <a:off x="6705023" y="3581400"/>
            <a:ext cx="167697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182285"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182286" name="TextBox 19"/>
          <p:cNvSpPr txBox="1">
            <a:spLocks noChangeArrowheads="1"/>
          </p:cNvSpPr>
          <p:nvPr/>
        </p:nvSpPr>
        <p:spPr bwMode="auto">
          <a:xfrm>
            <a:off x="5638512" y="4724400"/>
            <a:ext cx="213446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182287"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182288" name="Oval 35"/>
          <p:cNvSpPr>
            <a:spLocks noChangeArrowheads="1"/>
          </p:cNvSpPr>
          <p:nvPr/>
        </p:nvSpPr>
        <p:spPr bwMode="auto">
          <a:xfrm rot="1822415">
            <a:off x="1718830" y="2551113"/>
            <a:ext cx="3244273" cy="1516062"/>
          </a:xfrm>
          <a:prstGeom prst="ellipse">
            <a:avLst/>
          </a:prstGeom>
          <a:solidFill>
            <a:srgbClr val="808000">
              <a:alpha val="59999"/>
            </a:srgbClr>
          </a:solidFill>
          <a:ln w="9525">
            <a:solidFill>
              <a:srgbClr val="808000"/>
            </a:solidFill>
            <a:round/>
            <a:headEnd/>
            <a:tailEnd/>
          </a:ln>
        </p:spPr>
        <p:txBody>
          <a:bodyPr/>
          <a:lstStyle/>
          <a:p>
            <a:endParaRPr lang="en-US"/>
          </a:p>
        </p:txBody>
      </p:sp>
      <p:sp>
        <p:nvSpPr>
          <p:cNvPr id="28" name="Oval 35"/>
          <p:cNvSpPr>
            <a:spLocks noChangeArrowheads="1"/>
          </p:cNvSpPr>
          <p:nvPr/>
        </p:nvSpPr>
        <p:spPr bwMode="auto">
          <a:xfrm rot="20896237">
            <a:off x="1138840" y="3541580"/>
            <a:ext cx="3874650" cy="1517286"/>
          </a:xfrm>
          <a:prstGeom prst="ellipse">
            <a:avLst/>
          </a:prstGeom>
          <a:gradFill flip="none" rotWithShape="1">
            <a:gsLst>
              <a:gs pos="63000">
                <a:srgbClr val="808000">
                  <a:alpha val="60000"/>
                </a:srgbClr>
              </a:gs>
              <a:gs pos="100000">
                <a:srgbClr val="FFFFFF">
                  <a:alpha val="60000"/>
                </a:srgbClr>
              </a:gs>
            </a:gsLst>
            <a:path path="circle">
              <a:fillToRect l="100000" t="100000"/>
            </a:path>
            <a:tileRect r="-100000" b="-100000"/>
          </a:gradFill>
          <a:ln w="9525">
            <a:solidFill>
              <a:srgbClr val="808000">
                <a:alpha val="60000"/>
              </a:srgbClr>
            </a:solidFill>
            <a:round/>
            <a:headEnd/>
            <a:tailEnd/>
          </a:ln>
        </p:spPr>
        <p:txBody>
          <a:bodyPr/>
          <a:lstStyle/>
          <a:p>
            <a:pPr>
              <a:defRPr/>
            </a:pPr>
            <a:endParaRPr lang="en-US">
              <a:ea typeface="ＭＳ Ｐゴシック" charset="-128"/>
              <a:cs typeface="ＭＳ Ｐゴシック" charset="-128"/>
            </a:endParaRPr>
          </a:p>
        </p:txBody>
      </p:sp>
      <p:sp>
        <p:nvSpPr>
          <p:cNvPr id="182292" name="Oval 35"/>
          <p:cNvSpPr>
            <a:spLocks noChangeArrowheads="1"/>
          </p:cNvSpPr>
          <p:nvPr/>
        </p:nvSpPr>
        <p:spPr bwMode="auto">
          <a:xfrm rot="-1547717">
            <a:off x="3873500" y="1897064"/>
            <a:ext cx="4406035" cy="1430337"/>
          </a:xfrm>
          <a:prstGeom prst="ellipse">
            <a:avLst/>
          </a:prstGeom>
          <a:solidFill>
            <a:srgbClr val="808000">
              <a:alpha val="59999"/>
            </a:srgbClr>
          </a:solidFill>
          <a:ln w="9525">
            <a:solidFill>
              <a:srgbClr val="808000">
                <a:alpha val="59999"/>
              </a:srgbClr>
            </a:solidFill>
            <a:round/>
            <a:headEnd/>
            <a:tailEnd/>
          </a:ln>
        </p:spPr>
        <p:txBody>
          <a:bodyPr/>
          <a:lstStyle/>
          <a:p>
            <a:endParaRPr lang="en-US"/>
          </a:p>
        </p:txBody>
      </p:sp>
      <p:sp>
        <p:nvSpPr>
          <p:cNvPr id="182293" name="Oval 35"/>
          <p:cNvSpPr>
            <a:spLocks noChangeArrowheads="1"/>
          </p:cNvSpPr>
          <p:nvPr/>
        </p:nvSpPr>
        <p:spPr bwMode="auto">
          <a:xfrm rot="-152584">
            <a:off x="3834387" y="3068993"/>
            <a:ext cx="5098762" cy="1543050"/>
          </a:xfrm>
          <a:prstGeom prst="ellipse">
            <a:avLst/>
          </a:prstGeom>
          <a:solidFill>
            <a:srgbClr val="808000">
              <a:alpha val="59999"/>
            </a:srgbClr>
          </a:solidFill>
          <a:ln w="9525">
            <a:solidFill>
              <a:srgbClr val="808000">
                <a:alpha val="59999"/>
              </a:srgbClr>
            </a:solidFill>
            <a:round/>
            <a:headEnd/>
            <a:tailEnd/>
          </a:ln>
        </p:spPr>
        <p:txBody>
          <a:bodyPr/>
          <a:lstStyle/>
          <a:p>
            <a:endParaRPr lang="en-US"/>
          </a:p>
        </p:txBody>
      </p:sp>
      <p:sp>
        <p:nvSpPr>
          <p:cNvPr id="31" name="Oval 35"/>
          <p:cNvSpPr>
            <a:spLocks noChangeArrowheads="1"/>
          </p:cNvSpPr>
          <p:nvPr/>
        </p:nvSpPr>
        <p:spPr bwMode="auto">
          <a:xfrm rot="1331008">
            <a:off x="3880891" y="3877371"/>
            <a:ext cx="3848357" cy="1242892"/>
          </a:xfrm>
          <a:prstGeom prst="ellipse">
            <a:avLst/>
          </a:prstGeom>
          <a:gradFill flip="none" rotWithShape="1">
            <a:gsLst>
              <a:gs pos="47000">
                <a:srgbClr val="808000">
                  <a:alpha val="60000"/>
                </a:srgbClr>
              </a:gs>
              <a:gs pos="100000">
                <a:srgbClr val="FFFFFF">
                  <a:alpha val="59999"/>
                </a:srgbClr>
              </a:gs>
            </a:gsLst>
            <a:path path="circle">
              <a:fillToRect r="100000" b="100000"/>
            </a:path>
            <a:tileRect l="-100000" t="-100000"/>
          </a:gradFill>
          <a:ln w="9525">
            <a:solidFill>
              <a:srgbClr val="808000">
                <a:alpha val="60000"/>
              </a:srgbClr>
            </a:solidFill>
            <a:round/>
            <a:headEnd/>
            <a:tailEnd/>
          </a:ln>
        </p:spPr>
        <p:txBody>
          <a:bodyPr/>
          <a:lstStyle/>
          <a:p>
            <a:pPr>
              <a:defRPr/>
            </a:pPr>
            <a:endParaRPr lang="en-US">
              <a:ea typeface="ＭＳ Ｐゴシック" charset="-128"/>
              <a:cs typeface="ＭＳ Ｐゴシック" charset="-128"/>
            </a:endParaRPr>
          </a:p>
        </p:txBody>
      </p:sp>
      <p:sp>
        <p:nvSpPr>
          <p:cNvPr id="182297" name="TextBox 30"/>
          <p:cNvSpPr txBox="1">
            <a:spLocks noChangeArrowheads="1"/>
          </p:cNvSpPr>
          <p:nvPr/>
        </p:nvSpPr>
        <p:spPr bwMode="auto">
          <a:xfrm>
            <a:off x="3948546" y="3505200"/>
            <a:ext cx="1595684" cy="707886"/>
          </a:xfrm>
          <a:prstGeom prst="rect">
            <a:avLst/>
          </a:prstGeom>
          <a:solidFill>
            <a:srgbClr val="8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Ceftriaxone</a:t>
            </a:r>
          </a:p>
          <a:p>
            <a:r>
              <a:rPr lang="en-US" sz="2000" b="1"/>
              <a:t>Cefotaxime</a:t>
            </a:r>
            <a:endParaRPr lang="en-US"/>
          </a:p>
        </p:txBody>
      </p:sp>
      <p:sp>
        <p:nvSpPr>
          <p:cNvPr id="182298"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Tree>
    <p:extLst>
      <p:ext uri="{BB962C8B-B14F-4D97-AF65-F5344CB8AC3E}">
        <p14:creationId xmlns:p14="http://schemas.microsoft.com/office/powerpoint/2010/main" val="3864594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187394"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187395" name="TextBox 6"/>
          <p:cNvSpPr txBox="1">
            <a:spLocks noChangeArrowheads="1"/>
          </p:cNvSpPr>
          <p:nvPr/>
        </p:nvSpPr>
        <p:spPr bwMode="auto">
          <a:xfrm>
            <a:off x="969818" y="17526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dirty="0"/>
              <a:t>Enterococcus</a:t>
            </a:r>
          </a:p>
          <a:p>
            <a:r>
              <a:rPr lang="en-US" sz="1800" i="1" dirty="0" err="1"/>
              <a:t>faecalis</a:t>
            </a:r>
            <a:endParaRPr lang="en-US" sz="1800" i="1" dirty="0"/>
          </a:p>
        </p:txBody>
      </p:sp>
      <p:sp>
        <p:nvSpPr>
          <p:cNvPr id="187396"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187397"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187398"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187399"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187400"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187401"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187402"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187403" name="TextBox 16"/>
          <p:cNvSpPr txBox="1">
            <a:spLocks noChangeArrowheads="1"/>
          </p:cNvSpPr>
          <p:nvPr/>
        </p:nvSpPr>
        <p:spPr bwMode="auto">
          <a:xfrm>
            <a:off x="6705023" y="3581400"/>
            <a:ext cx="167697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187405"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187406" name="TextBox 19"/>
          <p:cNvSpPr txBox="1">
            <a:spLocks noChangeArrowheads="1"/>
          </p:cNvSpPr>
          <p:nvPr/>
        </p:nvSpPr>
        <p:spPr bwMode="auto">
          <a:xfrm>
            <a:off x="5638512" y="4724400"/>
            <a:ext cx="213446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187407"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187408" name="Oval 35"/>
          <p:cNvSpPr>
            <a:spLocks noChangeArrowheads="1"/>
          </p:cNvSpPr>
          <p:nvPr/>
        </p:nvSpPr>
        <p:spPr bwMode="auto">
          <a:xfrm rot="-1223874">
            <a:off x="3828762" y="1790700"/>
            <a:ext cx="4406034" cy="1430338"/>
          </a:xfrm>
          <a:prstGeom prst="ellipse">
            <a:avLst/>
          </a:prstGeom>
          <a:solidFill>
            <a:srgbClr val="004080">
              <a:alpha val="59999"/>
            </a:srgbClr>
          </a:solidFill>
          <a:ln w="9525">
            <a:solidFill>
              <a:srgbClr val="004080">
                <a:alpha val="59999"/>
              </a:srgbClr>
            </a:solidFill>
            <a:round/>
            <a:headEnd/>
            <a:tailEnd/>
          </a:ln>
        </p:spPr>
        <p:txBody>
          <a:bodyPr/>
          <a:lstStyle/>
          <a:p>
            <a:endParaRPr lang="en-US"/>
          </a:p>
        </p:txBody>
      </p:sp>
      <p:sp>
        <p:nvSpPr>
          <p:cNvPr id="187409" name="Oval 35"/>
          <p:cNvSpPr>
            <a:spLocks noChangeArrowheads="1"/>
          </p:cNvSpPr>
          <p:nvPr/>
        </p:nvSpPr>
        <p:spPr bwMode="auto">
          <a:xfrm rot="-152584">
            <a:off x="3840123" y="2777693"/>
            <a:ext cx="5023716" cy="1543050"/>
          </a:xfrm>
          <a:prstGeom prst="ellipse">
            <a:avLst/>
          </a:prstGeom>
          <a:solidFill>
            <a:srgbClr val="004080">
              <a:alpha val="59999"/>
            </a:srgbClr>
          </a:solidFill>
          <a:ln w="9525">
            <a:solidFill>
              <a:srgbClr val="004080">
                <a:alpha val="59999"/>
              </a:srgbClr>
            </a:solidFill>
            <a:round/>
            <a:headEnd/>
            <a:tailEnd/>
          </a:ln>
        </p:spPr>
        <p:txBody>
          <a:bodyPr/>
          <a:lstStyle/>
          <a:p>
            <a:endParaRPr lang="en-US"/>
          </a:p>
        </p:txBody>
      </p:sp>
      <p:sp>
        <p:nvSpPr>
          <p:cNvPr id="29" name="Oval 35"/>
          <p:cNvSpPr>
            <a:spLocks noChangeArrowheads="1"/>
          </p:cNvSpPr>
          <p:nvPr/>
        </p:nvSpPr>
        <p:spPr bwMode="auto">
          <a:xfrm rot="1625129">
            <a:off x="3534583" y="4198024"/>
            <a:ext cx="5295656" cy="1411193"/>
          </a:xfrm>
          <a:prstGeom prst="ellipse">
            <a:avLst/>
          </a:prstGeom>
          <a:gradFill flip="none" rotWithShape="1">
            <a:gsLst>
              <a:gs pos="71000">
                <a:srgbClr val="004080">
                  <a:alpha val="59000"/>
                </a:srgbClr>
              </a:gs>
              <a:gs pos="100000">
                <a:srgbClr val="FFFFFF">
                  <a:alpha val="60000"/>
                </a:srgbClr>
              </a:gs>
            </a:gsLst>
            <a:path path="circle">
              <a:fillToRect r="100000" b="100000"/>
            </a:path>
            <a:tileRect l="-100000" t="-100000"/>
          </a:gradFill>
          <a:ln w="9525">
            <a:solidFill>
              <a:srgbClr val="004080">
                <a:alpha val="60000"/>
              </a:srgbClr>
            </a:solidFill>
            <a:round/>
            <a:headEnd/>
            <a:tailEnd/>
          </a:ln>
        </p:spPr>
        <p:txBody>
          <a:bodyPr/>
          <a:lstStyle/>
          <a:p>
            <a:pPr>
              <a:defRPr/>
            </a:pPr>
            <a:endParaRPr lang="en-US">
              <a:ea typeface="ＭＳ Ｐゴシック" charset="-128"/>
              <a:cs typeface="ＭＳ Ｐゴシック" charset="-128"/>
            </a:endParaRPr>
          </a:p>
        </p:txBody>
      </p:sp>
      <p:sp>
        <p:nvSpPr>
          <p:cNvPr id="187413" name="TextBox 30"/>
          <p:cNvSpPr txBox="1">
            <a:spLocks noChangeArrowheads="1"/>
          </p:cNvSpPr>
          <p:nvPr/>
        </p:nvSpPr>
        <p:spPr bwMode="auto">
          <a:xfrm>
            <a:off x="4225637" y="3429000"/>
            <a:ext cx="1624112" cy="400110"/>
          </a:xfrm>
          <a:prstGeom prst="rect">
            <a:avLst/>
          </a:prstGeom>
          <a:solidFill>
            <a:srgbClr val="004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Ceftazidime</a:t>
            </a:r>
            <a:endParaRPr lang="en-US"/>
          </a:p>
        </p:txBody>
      </p:sp>
      <p:sp>
        <p:nvSpPr>
          <p:cNvPr id="187414"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26" name="Oval 35"/>
          <p:cNvSpPr>
            <a:spLocks noChangeArrowheads="1"/>
          </p:cNvSpPr>
          <p:nvPr/>
        </p:nvSpPr>
        <p:spPr bwMode="auto">
          <a:xfrm rot="534646">
            <a:off x="2527015" y="3225199"/>
            <a:ext cx="2083096" cy="983094"/>
          </a:xfrm>
          <a:prstGeom prst="ellipse">
            <a:avLst/>
          </a:prstGeom>
          <a:gradFill flip="none" rotWithShape="1">
            <a:gsLst>
              <a:gs pos="90000">
                <a:srgbClr val="004080">
                  <a:alpha val="60000"/>
                </a:srgbClr>
              </a:gs>
              <a:gs pos="100000">
                <a:srgbClr val="FFFFFF">
                  <a:alpha val="60000"/>
                </a:srgbClr>
              </a:gs>
            </a:gsLst>
            <a:path path="circle">
              <a:fillToRect l="100000" t="100000"/>
            </a:path>
            <a:tileRect r="-100000" b="-100000"/>
          </a:gradFill>
          <a:ln w="9525">
            <a:solidFill>
              <a:srgbClr val="004080"/>
            </a:solidFill>
            <a:round/>
            <a:headEnd/>
            <a:tailEnd/>
          </a:ln>
        </p:spPr>
        <p:txBody>
          <a:bodyPr/>
          <a:lstStyle/>
          <a:p>
            <a:pPr>
              <a:defRPr/>
            </a:pPr>
            <a:endParaRPr lang="en-US">
              <a:ea typeface="ＭＳ Ｐゴシック" charset="-128"/>
              <a:cs typeface="ＭＳ Ｐゴシック" charset="-128"/>
            </a:endParaRPr>
          </a:p>
        </p:txBody>
      </p:sp>
    </p:spTree>
    <p:extLst>
      <p:ext uri="{BB962C8B-B14F-4D97-AF65-F5344CB8AC3E}">
        <p14:creationId xmlns:p14="http://schemas.microsoft.com/office/powerpoint/2010/main" val="3722805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192514"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192515"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192516"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192517"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192518"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192519"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192520"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192521"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192522"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192524" name="TextBox 17"/>
          <p:cNvSpPr txBox="1">
            <a:spLocks noChangeArrowheads="1"/>
          </p:cNvSpPr>
          <p:nvPr/>
        </p:nvSpPr>
        <p:spPr bwMode="auto">
          <a:xfrm>
            <a:off x="5715000" y="3962400"/>
            <a:ext cx="175202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N. meningitidis</a:t>
            </a:r>
          </a:p>
        </p:txBody>
      </p:sp>
      <p:sp>
        <p:nvSpPr>
          <p:cNvPr id="192525"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192526" name="TextBox 19"/>
          <p:cNvSpPr txBox="1">
            <a:spLocks noChangeArrowheads="1"/>
          </p:cNvSpPr>
          <p:nvPr/>
        </p:nvSpPr>
        <p:spPr bwMode="auto">
          <a:xfrm>
            <a:off x="5638512" y="4724400"/>
            <a:ext cx="213446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192527"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192528" name="Oval 35"/>
          <p:cNvSpPr>
            <a:spLocks noChangeArrowheads="1"/>
          </p:cNvSpPr>
          <p:nvPr/>
        </p:nvSpPr>
        <p:spPr bwMode="auto">
          <a:xfrm rot="-703763">
            <a:off x="1138671" y="3541713"/>
            <a:ext cx="3874943" cy="1517650"/>
          </a:xfrm>
          <a:prstGeom prst="ellipse">
            <a:avLst/>
          </a:prstGeom>
          <a:solidFill>
            <a:srgbClr val="660066">
              <a:alpha val="59999"/>
            </a:srgbClr>
          </a:solidFill>
          <a:ln w="9525">
            <a:solidFill>
              <a:srgbClr val="660066"/>
            </a:solidFill>
            <a:round/>
            <a:headEnd/>
            <a:tailEnd/>
          </a:ln>
        </p:spPr>
        <p:txBody>
          <a:bodyPr/>
          <a:lstStyle/>
          <a:p>
            <a:endParaRPr lang="en-US"/>
          </a:p>
        </p:txBody>
      </p:sp>
      <p:sp>
        <p:nvSpPr>
          <p:cNvPr id="192529" name="Oval 35"/>
          <p:cNvSpPr>
            <a:spLocks noChangeArrowheads="1"/>
          </p:cNvSpPr>
          <p:nvPr/>
        </p:nvSpPr>
        <p:spPr bwMode="auto">
          <a:xfrm rot="-1015699">
            <a:off x="4130387" y="1865313"/>
            <a:ext cx="4247285" cy="1543050"/>
          </a:xfrm>
          <a:prstGeom prst="ellipse">
            <a:avLst/>
          </a:prstGeom>
          <a:solidFill>
            <a:srgbClr val="660066">
              <a:alpha val="59999"/>
            </a:srgbClr>
          </a:solidFill>
          <a:ln w="9525">
            <a:solidFill>
              <a:srgbClr val="660066"/>
            </a:solidFill>
            <a:round/>
            <a:headEnd/>
            <a:tailEnd/>
          </a:ln>
        </p:spPr>
        <p:txBody>
          <a:bodyPr/>
          <a:lstStyle/>
          <a:p>
            <a:endParaRPr lang="en-US"/>
          </a:p>
        </p:txBody>
      </p:sp>
      <p:sp>
        <p:nvSpPr>
          <p:cNvPr id="192530" name="Oval 35"/>
          <p:cNvSpPr>
            <a:spLocks noChangeArrowheads="1"/>
          </p:cNvSpPr>
          <p:nvPr/>
        </p:nvSpPr>
        <p:spPr bwMode="auto">
          <a:xfrm rot="780817">
            <a:off x="4097719" y="3122459"/>
            <a:ext cx="4394489" cy="1389062"/>
          </a:xfrm>
          <a:prstGeom prst="ellipse">
            <a:avLst/>
          </a:prstGeom>
          <a:solidFill>
            <a:srgbClr val="660066">
              <a:alpha val="59999"/>
            </a:srgbClr>
          </a:solidFill>
          <a:ln w="9525">
            <a:solidFill>
              <a:srgbClr val="660066"/>
            </a:solidFill>
            <a:round/>
            <a:headEnd/>
            <a:tailEnd/>
          </a:ln>
        </p:spPr>
        <p:txBody>
          <a:bodyPr/>
          <a:lstStyle/>
          <a:p>
            <a:endParaRPr lang="en-US"/>
          </a:p>
        </p:txBody>
      </p:sp>
      <p:sp>
        <p:nvSpPr>
          <p:cNvPr id="192531" name="Oval 35"/>
          <p:cNvSpPr>
            <a:spLocks noChangeArrowheads="1"/>
          </p:cNvSpPr>
          <p:nvPr/>
        </p:nvSpPr>
        <p:spPr bwMode="auto">
          <a:xfrm rot="1719261">
            <a:off x="3759489" y="4056063"/>
            <a:ext cx="5234420" cy="1543050"/>
          </a:xfrm>
          <a:prstGeom prst="ellipse">
            <a:avLst/>
          </a:prstGeom>
          <a:gradFill rotWithShape="1">
            <a:gsLst>
              <a:gs pos="0">
                <a:srgbClr val="660066">
                  <a:alpha val="59998"/>
                </a:srgbClr>
              </a:gs>
              <a:gs pos="74001">
                <a:srgbClr val="660066">
                  <a:alpha val="59998"/>
                </a:srgbClr>
              </a:gs>
              <a:gs pos="100000">
                <a:srgbClr val="FFFFFF">
                  <a:alpha val="59998"/>
                </a:srgbClr>
              </a:gs>
            </a:gsLst>
            <a:lin ang="0" scaled="1"/>
          </a:gradFill>
          <a:ln w="9525">
            <a:solidFill>
              <a:srgbClr val="660066"/>
            </a:solidFill>
            <a:round/>
            <a:headEnd/>
            <a:tailEnd/>
          </a:ln>
        </p:spPr>
        <p:txBody>
          <a:bodyPr/>
          <a:lstStyle/>
          <a:p>
            <a:endParaRPr lang="en-US"/>
          </a:p>
        </p:txBody>
      </p:sp>
      <p:sp>
        <p:nvSpPr>
          <p:cNvPr id="192532" name="TextBox 30"/>
          <p:cNvSpPr txBox="1">
            <a:spLocks noChangeArrowheads="1"/>
          </p:cNvSpPr>
          <p:nvPr/>
        </p:nvSpPr>
        <p:spPr bwMode="auto">
          <a:xfrm>
            <a:off x="4087091" y="3429000"/>
            <a:ext cx="1339204" cy="400110"/>
          </a:xfrm>
          <a:prstGeom prst="rect">
            <a:avLst/>
          </a:prstGeom>
          <a:solidFill>
            <a:srgbClr val="6600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Cefepime</a:t>
            </a:r>
            <a:endParaRPr lang="en-US"/>
          </a:p>
        </p:txBody>
      </p:sp>
      <p:sp>
        <p:nvSpPr>
          <p:cNvPr id="192533"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192534" name="Oval 35"/>
          <p:cNvSpPr>
            <a:spLocks noChangeArrowheads="1"/>
          </p:cNvSpPr>
          <p:nvPr/>
        </p:nvSpPr>
        <p:spPr bwMode="auto">
          <a:xfrm rot="1822415">
            <a:off x="1661103" y="2505075"/>
            <a:ext cx="3081193" cy="1517650"/>
          </a:xfrm>
          <a:prstGeom prst="ellipse">
            <a:avLst/>
          </a:prstGeom>
          <a:solidFill>
            <a:srgbClr val="660066">
              <a:alpha val="59999"/>
            </a:srgbClr>
          </a:solidFill>
          <a:ln w="9525">
            <a:solidFill>
              <a:srgbClr val="660066"/>
            </a:solidFill>
            <a:round/>
            <a:headEnd/>
            <a:tailEnd/>
          </a:ln>
        </p:spPr>
        <p:txBody>
          <a:bodyPr/>
          <a:lstStyle/>
          <a:p>
            <a:endParaRPr lang="en-US"/>
          </a:p>
        </p:txBody>
      </p:sp>
    </p:spTree>
    <p:extLst>
      <p:ext uri="{BB962C8B-B14F-4D97-AF65-F5344CB8AC3E}">
        <p14:creationId xmlns:p14="http://schemas.microsoft.com/office/powerpoint/2010/main" val="419593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76199"/>
            <a:ext cx="8229600" cy="1143000"/>
          </a:xfrm>
        </p:spPr>
        <p:txBody>
          <a:bodyPr/>
          <a:lstStyle/>
          <a:p>
            <a:r>
              <a:rPr lang="en-US" dirty="0">
                <a:latin typeface="Arial" charset="0"/>
                <a:ea typeface="ＭＳ Ｐゴシック" charset="0"/>
                <a:cs typeface="ＭＳ Ｐゴシック" charset="0"/>
              </a:rPr>
              <a:t>Spectrum of Activity</a:t>
            </a:r>
          </a:p>
        </p:txBody>
      </p:sp>
      <p:sp>
        <p:nvSpPr>
          <p:cNvPr id="16386" name="Content Placeholder 4"/>
          <p:cNvSpPr>
            <a:spLocks noGrp="1"/>
          </p:cNvSpPr>
          <p:nvPr>
            <p:ph idx="1"/>
          </p:nvPr>
        </p:nvSpPr>
        <p:spPr>
          <a:xfrm>
            <a:off x="181419" y="1399002"/>
            <a:ext cx="8962581" cy="5191933"/>
          </a:xfrm>
        </p:spPr>
        <p:txBody>
          <a:bodyPr>
            <a:normAutofit/>
          </a:bodyPr>
          <a:lstStyle/>
          <a:p>
            <a:pPr>
              <a:lnSpc>
                <a:spcPct val="120000"/>
              </a:lnSpc>
            </a:pPr>
            <a:r>
              <a:rPr lang="en-US" dirty="0">
                <a:latin typeface="Arial" charset="0"/>
                <a:ea typeface="ＭＳ Ｐゴシック" charset="0"/>
                <a:cs typeface="ＭＳ Ｐゴシック" charset="0"/>
              </a:rPr>
              <a:t>% susceptible too complex for learning</a:t>
            </a:r>
          </a:p>
          <a:p>
            <a:pPr lvl="2">
              <a:lnSpc>
                <a:spcPct val="120000"/>
              </a:lnSpc>
            </a:pPr>
            <a:r>
              <a:rPr lang="en-US" dirty="0">
                <a:latin typeface="Arial" charset="0"/>
                <a:ea typeface="ＭＳ Ｐゴシック" charset="0"/>
              </a:rPr>
              <a:t>Spectrum tables </a:t>
            </a:r>
          </a:p>
          <a:p>
            <a:pPr lvl="3">
              <a:lnSpc>
                <a:spcPct val="120000"/>
              </a:lnSpc>
            </a:pPr>
            <a:endParaRPr lang="en-US" dirty="0">
              <a:latin typeface="Arial" charset="0"/>
              <a:ea typeface="ＭＳ Ｐゴシック" charset="0"/>
            </a:endParaRPr>
          </a:p>
          <a:p>
            <a:pPr lvl="3">
              <a:lnSpc>
                <a:spcPct val="120000"/>
              </a:lnSpc>
            </a:pPr>
            <a:endParaRPr lang="en-US" dirty="0">
              <a:latin typeface="Arial" charset="0"/>
              <a:ea typeface="ＭＳ Ｐゴシック" charset="0"/>
            </a:endParaRPr>
          </a:p>
          <a:p>
            <a:pPr lvl="3">
              <a:lnSpc>
                <a:spcPct val="120000"/>
              </a:lnSpc>
            </a:pPr>
            <a:endParaRPr lang="en-US" dirty="0">
              <a:latin typeface="Arial" charset="0"/>
              <a:ea typeface="ＭＳ Ｐゴシック" charset="0"/>
            </a:endParaRPr>
          </a:p>
          <a:p>
            <a:pPr lvl="3">
              <a:lnSpc>
                <a:spcPct val="120000"/>
              </a:lnSpc>
            </a:pPr>
            <a:endParaRPr lang="en-US" dirty="0">
              <a:latin typeface="Arial" charset="0"/>
              <a:ea typeface="ＭＳ Ｐゴシック" charset="0"/>
            </a:endParaRPr>
          </a:p>
          <a:p>
            <a:pPr lvl="3">
              <a:lnSpc>
                <a:spcPct val="120000"/>
              </a:lnSpc>
            </a:pPr>
            <a:endParaRPr lang="en-US" dirty="0">
              <a:latin typeface="Arial" charset="0"/>
              <a:ea typeface="ＭＳ Ｐゴシック" charset="0"/>
            </a:endParaRPr>
          </a:p>
          <a:p>
            <a:pPr marL="914400" lvl="2" indent="0">
              <a:lnSpc>
                <a:spcPct val="120000"/>
              </a:lnSpc>
              <a:buNone/>
            </a:pPr>
            <a:endParaRPr lang="en-US" dirty="0">
              <a:latin typeface="Arial" charset="0"/>
              <a:ea typeface="ＭＳ Ｐゴシック" charset="0"/>
            </a:endParaRPr>
          </a:p>
          <a:p>
            <a:pPr lvl="2">
              <a:lnSpc>
                <a:spcPct val="120000"/>
              </a:lnSpc>
            </a:pPr>
            <a:r>
              <a:rPr lang="en-US" dirty="0">
                <a:latin typeface="Arial" charset="0"/>
                <a:ea typeface="ＭＳ Ｐゴシック" charset="0"/>
              </a:rPr>
              <a:t>Flower diagrams</a:t>
            </a:r>
          </a:p>
          <a:p>
            <a:pPr lvl="3"/>
            <a:endParaRPr lang="en-US" dirty="0">
              <a:latin typeface="Arial" charset="0"/>
              <a:ea typeface="ＭＳ Ｐゴシック" charset="0"/>
            </a:endParaRPr>
          </a:p>
          <a:p>
            <a:pPr lvl="3"/>
            <a:endParaRPr lang="en-US" dirty="0">
              <a:latin typeface="Arial" charset="0"/>
              <a:ea typeface="ＭＳ Ｐゴシック" charset="0"/>
            </a:endParaRPr>
          </a:p>
          <a:p>
            <a:pPr lvl="3"/>
            <a:endParaRPr lang="en-US" dirty="0">
              <a:latin typeface="Arial" charset="0"/>
              <a:ea typeface="ＭＳ Ｐゴシック" charset="0"/>
            </a:endParaRPr>
          </a:p>
          <a:p>
            <a:pPr lvl="3"/>
            <a:endParaRPr lang="en-US" dirty="0">
              <a:latin typeface="Arial" charset="0"/>
              <a:ea typeface="ＭＳ Ｐゴシック" charset="0"/>
            </a:endParaRPr>
          </a:p>
          <a:p>
            <a:endParaRPr lang="en-US" dirty="0">
              <a:latin typeface="Arial" charset="0"/>
              <a:ea typeface="ＭＳ Ｐゴシック" charset="0"/>
              <a:cs typeface="ＭＳ Ｐゴシック"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4030050246"/>
              </p:ext>
            </p:extLst>
          </p:nvPr>
        </p:nvGraphicFramePr>
        <p:xfrm>
          <a:off x="0" y="2676017"/>
          <a:ext cx="9144000" cy="2626995"/>
        </p:xfrm>
        <a:graphic>
          <a:graphicData uri="http://schemas.openxmlformats.org/drawingml/2006/table">
            <a:tbl>
              <a:tblPr/>
              <a:tblGrid>
                <a:gridCol w="2286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Interpretation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Organism Group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17716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Genus species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Drug of choice or &gt;90% susceptibility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9240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Alternative drug or &gt;70% susceptibility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29908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Some </a:t>
                      </a:r>
                      <a:r>
                        <a:rPr kumimoji="0" lang="en-US" sz="20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in vitro </a:t>
                      </a:r>
                      <a:r>
                        <a:rPr kumimoji="0" lang="en-US" sz="20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activity but not reliable for empiric therapy for serious infections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Intrinsic resistance, essentially never susceptible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5598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a:xfrm>
            <a:off x="1" y="3004"/>
            <a:ext cx="9144000" cy="839788"/>
          </a:xfrm>
          <a:solidFill>
            <a:schemeClr val="bg1"/>
          </a:solidFill>
        </p:spPr>
        <p:txBody>
          <a:bodyPr/>
          <a:lstStyle/>
          <a:p>
            <a:pPr eaLnBrk="1" hangingPunct="1">
              <a:lnSpc>
                <a:spcPct val="80000"/>
              </a:lnSpc>
            </a:pPr>
            <a:r>
              <a:rPr lang="en-US" dirty="0" err="1">
                <a:latin typeface="Arial" charset="0"/>
                <a:ea typeface="ＭＳ Ｐゴシック" charset="0"/>
                <a:cs typeface="ＭＳ Ｐゴシック" charset="0"/>
              </a:rPr>
              <a:t>Monobactams</a:t>
            </a:r>
            <a:endParaRPr lang="en-US" dirty="0">
              <a:latin typeface="Arial" charset="0"/>
              <a:ea typeface="ＭＳ Ｐゴシック" charset="0"/>
              <a:cs typeface="ＭＳ Ｐゴシック" charset="0"/>
            </a:endParaRPr>
          </a:p>
        </p:txBody>
      </p:sp>
      <p:sp>
        <p:nvSpPr>
          <p:cNvPr id="194562" name="Rectangle 3"/>
          <p:cNvSpPr>
            <a:spLocks noGrp="1" noChangeArrowheads="1"/>
          </p:cNvSpPr>
          <p:nvPr>
            <p:ph idx="1"/>
          </p:nvPr>
        </p:nvSpPr>
        <p:spPr>
          <a:xfrm>
            <a:off x="1" y="842792"/>
            <a:ext cx="9144000" cy="5481808"/>
          </a:xfrm>
        </p:spPr>
        <p:txBody>
          <a:bodyPr>
            <a:normAutofit fontScale="92500" lnSpcReduction="10000"/>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rPr>
              <a:t>Aztreonam</a:t>
            </a:r>
            <a:r>
              <a:rPr lang="en-US" sz="2800" dirty="0">
                <a:latin typeface="Arial" charset="0"/>
                <a:ea typeface="ＭＳ Ｐゴシック" charset="0"/>
              </a:rPr>
              <a:t> (IV)</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Ceftaz</a:t>
            </a:r>
            <a:r>
              <a:rPr lang="en-US" sz="2800" dirty="0">
                <a:latin typeface="Arial" charset="0"/>
                <a:ea typeface="ＭＳ Ｐゴシック" charset="0"/>
                <a:cs typeface="ＭＳ Ｐゴシック" charset="0"/>
              </a:rPr>
              <a:t> - Gram +</a:t>
            </a:r>
          </a:p>
          <a:p>
            <a:pPr eaLnBrk="1" hangingPunct="1">
              <a:lnSpc>
                <a:spcPct val="90000"/>
              </a:lnSpc>
            </a:pPr>
            <a:endParaRPr lang="en-US" sz="2800" dirty="0">
              <a:latin typeface="Arial" charset="0"/>
              <a:ea typeface="ＭＳ Ｐゴシック" charset="0"/>
              <a:cs typeface="ＭＳ Ｐゴシック" charset="0"/>
            </a:endParaRPr>
          </a:p>
          <a:p>
            <a:pPr eaLnBrk="1" hangingPunct="1">
              <a:lnSpc>
                <a:spcPct val="90000"/>
              </a:lnSpc>
            </a:pPr>
            <a:endParaRPr lang="en-US" sz="2400" dirty="0">
              <a:latin typeface="Arial" charset="0"/>
              <a:ea typeface="ＭＳ Ｐゴシック" charset="0"/>
              <a:cs typeface="ＭＳ Ｐゴシック" charset="0"/>
            </a:endParaRPr>
          </a:p>
          <a:p>
            <a:pPr>
              <a:lnSpc>
                <a:spcPct val="90000"/>
              </a:lnSpc>
            </a:pPr>
            <a:endParaRPr lang="en-US" altLang="ja-JP" dirty="0">
              <a:latin typeface="Arial" charset="0"/>
              <a:ea typeface="ＭＳ Ｐゴシック" charset="0"/>
            </a:endParaRPr>
          </a:p>
          <a:p>
            <a:pPr>
              <a:lnSpc>
                <a:spcPct val="90000"/>
              </a:lnSpc>
            </a:pPr>
            <a:endParaRPr lang="en-US" altLang="ja-JP" dirty="0">
              <a:latin typeface="Arial" charset="0"/>
              <a:ea typeface="ＭＳ Ｐゴシック" charset="0"/>
            </a:endParaRPr>
          </a:p>
          <a:p>
            <a:pPr>
              <a:lnSpc>
                <a:spcPct val="90000"/>
              </a:lnSpc>
            </a:pPr>
            <a:endParaRPr lang="en-US" altLang="ja-JP" dirty="0">
              <a:latin typeface="Arial" charset="0"/>
              <a:ea typeface="ＭＳ Ｐゴシック" charset="0"/>
            </a:endParaRPr>
          </a:p>
          <a:p>
            <a:pPr>
              <a:lnSpc>
                <a:spcPct val="90000"/>
              </a:lnSpc>
            </a:pPr>
            <a:endParaRPr lang="en-US" altLang="ja-JP" dirty="0">
              <a:latin typeface="Arial" charset="0"/>
              <a:ea typeface="ＭＳ Ｐゴシック" charset="0"/>
            </a:endParaRPr>
          </a:p>
          <a:p>
            <a:pPr>
              <a:lnSpc>
                <a:spcPct val="90000"/>
              </a:lnSpc>
            </a:pPr>
            <a:endParaRPr lang="en-US" altLang="ja-JP" dirty="0">
              <a:latin typeface="Arial" charset="0"/>
              <a:ea typeface="ＭＳ Ｐゴシック" charset="0"/>
            </a:endParaRPr>
          </a:p>
          <a:p>
            <a:pPr>
              <a:lnSpc>
                <a:spcPct val="90000"/>
              </a:lnSpc>
            </a:pPr>
            <a:r>
              <a:rPr lang="en-US" altLang="ja-JP" u="sng" dirty="0">
                <a:latin typeface="Arial" charset="0"/>
                <a:ea typeface="ＭＳ Ｐゴシック" charset="0"/>
              </a:rPr>
              <a:t>Toxicity</a:t>
            </a:r>
            <a:r>
              <a:rPr lang="en-US" altLang="ja-JP" dirty="0">
                <a:latin typeface="Arial" charset="0"/>
                <a:ea typeface="ＭＳ Ｐゴシック" charset="0"/>
              </a:rPr>
              <a:t>: </a:t>
            </a:r>
            <a:r>
              <a:rPr lang="en-US" altLang="ja-JP" b="1" dirty="0">
                <a:latin typeface="Arial" charset="0"/>
                <a:ea typeface="ＭＳ Ｐゴシック" charset="0"/>
              </a:rPr>
              <a:t>Hypersensitivity</a:t>
            </a:r>
            <a:r>
              <a:rPr lang="en-US" altLang="ja-JP" dirty="0">
                <a:latin typeface="Arial" charset="0"/>
                <a:ea typeface="ＭＳ Ｐゴシック" charset="0"/>
              </a:rPr>
              <a:t>: ~0% cross-</a:t>
            </a:r>
            <a:r>
              <a:rPr lang="en-US" altLang="ja-JP" dirty="0" err="1">
                <a:latin typeface="Arial" charset="0"/>
                <a:ea typeface="ＭＳ Ｐゴシック" charset="0"/>
              </a:rPr>
              <a:t>allergenicity</a:t>
            </a:r>
            <a:r>
              <a:rPr lang="en-US" altLang="ja-JP" dirty="0">
                <a:latin typeface="Arial" charset="0"/>
                <a:ea typeface="ＭＳ Ｐゴシック" charset="0"/>
              </a:rPr>
              <a:t> (except </a:t>
            </a:r>
            <a:r>
              <a:rPr lang="en-US" altLang="ja-JP" dirty="0" err="1">
                <a:latin typeface="Arial" charset="0"/>
                <a:ea typeface="ＭＳ Ｐゴシック" charset="0"/>
              </a:rPr>
              <a:t>ceftaz</a:t>
            </a:r>
            <a:r>
              <a:rPr lang="en-US" altLang="ja-JP" dirty="0">
                <a:latin typeface="Arial" charset="0"/>
                <a:ea typeface="ＭＳ Ｐゴシック" charset="0"/>
              </a:rPr>
              <a:t>)</a:t>
            </a:r>
          </a:p>
          <a:p>
            <a:pPr eaLnBrk="1" hangingPunct="1">
              <a:lnSpc>
                <a:spcPct val="90000"/>
              </a:lnSpc>
            </a:pPr>
            <a:endParaRPr lang="en-US" dirty="0">
              <a:latin typeface="Arial" charset="0"/>
              <a:ea typeface="ＭＳ Ｐゴシック" charset="0"/>
              <a:cs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908010784"/>
              </p:ext>
            </p:extLst>
          </p:nvPr>
        </p:nvGraphicFramePr>
        <p:xfrm>
          <a:off x="1" y="1938557"/>
          <a:ext cx="9144000" cy="2957832"/>
        </p:xfrm>
        <a:graphic>
          <a:graphicData uri="http://schemas.openxmlformats.org/drawingml/2006/table">
            <a:tbl>
              <a:tblPr/>
              <a:tblGrid>
                <a:gridCol w="2914421">
                  <a:extLst>
                    <a:ext uri="{9D8B030D-6E8A-4147-A177-3AD203B41FA5}">
                      <a16:colId xmlns:a16="http://schemas.microsoft.com/office/drawing/2014/main" val="20000"/>
                    </a:ext>
                  </a:extLst>
                </a:gridCol>
                <a:gridCol w="791058">
                  <a:extLst>
                    <a:ext uri="{9D8B030D-6E8A-4147-A177-3AD203B41FA5}">
                      <a16:colId xmlns:a16="http://schemas.microsoft.com/office/drawing/2014/main" val="20001"/>
                    </a:ext>
                  </a:extLst>
                </a:gridCol>
                <a:gridCol w="1147851">
                  <a:extLst>
                    <a:ext uri="{9D8B030D-6E8A-4147-A177-3AD203B41FA5}">
                      <a16:colId xmlns:a16="http://schemas.microsoft.com/office/drawing/2014/main" val="20002"/>
                    </a:ext>
                  </a:extLst>
                </a:gridCol>
                <a:gridCol w="2426664">
                  <a:extLst>
                    <a:ext uri="{9D8B030D-6E8A-4147-A177-3AD203B41FA5}">
                      <a16:colId xmlns:a16="http://schemas.microsoft.com/office/drawing/2014/main" val="20003"/>
                    </a:ext>
                  </a:extLst>
                </a:gridCol>
                <a:gridCol w="716684">
                  <a:extLst>
                    <a:ext uri="{9D8B030D-6E8A-4147-A177-3AD203B41FA5}">
                      <a16:colId xmlns:a16="http://schemas.microsoft.com/office/drawing/2014/main" val="20004"/>
                    </a:ext>
                  </a:extLst>
                </a:gridCol>
                <a:gridCol w="1147322">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marL="100584" marR="100584"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Streptococcus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pneumoniae</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CTZ</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5985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62">
                                            <p:txEl>
                                              <p:pRg st="9" end="9"/>
                                            </p:txEl>
                                          </p:spTgt>
                                        </p:tgtEl>
                                        <p:attrNameLst>
                                          <p:attrName>style.visibility</p:attrName>
                                        </p:attrNameLst>
                                      </p:cBhvr>
                                      <p:to>
                                        <p:strVal val="visible"/>
                                      </p:to>
                                    </p:set>
                                    <p:animEffect transition="in" filter="fade">
                                      <p:cBhvr>
                                        <p:cTn id="7" dur="500"/>
                                        <p:tgtEl>
                                          <p:spTgt spid="19456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title"/>
          </p:nvPr>
        </p:nvSpPr>
        <p:spPr>
          <a:xfrm>
            <a:off x="1" y="47480"/>
            <a:ext cx="9144000" cy="839788"/>
          </a:xfrm>
          <a:solidFill>
            <a:schemeClr val="bg1"/>
          </a:solidFill>
        </p:spPr>
        <p:txBody>
          <a:bodyPr/>
          <a:lstStyle/>
          <a:p>
            <a:pPr eaLnBrk="1" hangingPunct="1">
              <a:lnSpc>
                <a:spcPct val="80000"/>
              </a:lnSpc>
            </a:pPr>
            <a:r>
              <a:rPr lang="en-US" sz="4000" dirty="0" err="1">
                <a:latin typeface="Arial" charset="0"/>
                <a:ea typeface="ＭＳ Ｐゴシック" charset="0"/>
                <a:cs typeface="ＭＳ Ｐゴシック" charset="0"/>
              </a:rPr>
              <a:t>Carbapenems</a:t>
            </a:r>
            <a:endParaRPr lang="en-US" sz="4000" dirty="0">
              <a:latin typeface="Arial" charset="0"/>
              <a:ea typeface="ＭＳ Ｐゴシック" charset="0"/>
              <a:cs typeface="ＭＳ Ｐゴシック" charset="0"/>
            </a:endParaRPr>
          </a:p>
        </p:txBody>
      </p:sp>
      <p:sp>
        <p:nvSpPr>
          <p:cNvPr id="204802" name="Rectangle 3"/>
          <p:cNvSpPr>
            <a:spLocks noGrp="1" noChangeArrowheads="1"/>
          </p:cNvSpPr>
          <p:nvPr>
            <p:ph idx="1"/>
          </p:nvPr>
        </p:nvSpPr>
        <p:spPr>
          <a:xfrm>
            <a:off x="1" y="887268"/>
            <a:ext cx="9143999" cy="5662758"/>
          </a:xfrm>
        </p:spPr>
        <p:txBody>
          <a:bodyPr>
            <a:normAutofit fontScale="55000" lnSpcReduction="20000"/>
          </a:bodyPr>
          <a:lstStyle/>
          <a:p>
            <a:pPr eaLnBrk="1" hangingPunct="1">
              <a:lnSpc>
                <a:spcPct val="12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Imipenem</a:t>
            </a:r>
            <a:r>
              <a:rPr lang="en-US" sz="2800" dirty="0">
                <a:latin typeface="Arial" charset="0"/>
                <a:ea typeface="ＭＳ Ｐゴシック" charset="0"/>
                <a:cs typeface="ＭＳ Ｐゴシック" charset="0"/>
              </a:rPr>
              <a:t>/</a:t>
            </a:r>
            <a:r>
              <a:rPr lang="en-US" sz="2800" dirty="0" err="1">
                <a:latin typeface="Arial" charset="0"/>
                <a:ea typeface="ＭＳ Ｐゴシック" charset="0"/>
                <a:cs typeface="ＭＳ Ｐゴシック" charset="0"/>
              </a:rPr>
              <a:t>cilastatin</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meropenem</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doripenem</a:t>
            </a:r>
            <a:r>
              <a:rPr lang="en-US" sz="2800" dirty="0">
                <a:latin typeface="Arial" charset="0"/>
                <a:ea typeface="ＭＳ Ｐゴシック" charset="0"/>
                <a:cs typeface="ＭＳ Ｐゴシック" charset="0"/>
              </a:rPr>
              <a:t> (IV); </a:t>
            </a:r>
            <a:r>
              <a:rPr lang="en-US" sz="2800" dirty="0" err="1">
                <a:latin typeface="Arial" charset="0"/>
                <a:ea typeface="ＭＳ Ｐゴシック" charset="0"/>
                <a:cs typeface="ＭＳ Ｐゴシック" charset="0"/>
              </a:rPr>
              <a:t>ertapenem</a:t>
            </a:r>
            <a:r>
              <a:rPr lang="en-US" sz="2800" dirty="0">
                <a:latin typeface="Arial" charset="0"/>
                <a:ea typeface="ＭＳ Ｐゴシック" charset="0"/>
                <a:cs typeface="ＭＳ Ｐゴシック" charset="0"/>
              </a:rPr>
              <a:t> (IV)</a:t>
            </a:r>
          </a:p>
          <a:p>
            <a:pPr lvl="1">
              <a:lnSpc>
                <a:spcPct val="120000"/>
              </a:lnSpc>
            </a:pPr>
            <a:r>
              <a:rPr lang="en-US" sz="2400" dirty="0">
                <a:latin typeface="Arial" charset="0"/>
                <a:ea typeface="ＭＳ Ｐゴシック" charset="0"/>
              </a:rPr>
              <a:t>2 </a:t>
            </a:r>
            <a:r>
              <a:rPr lang="ja-JP" altLang="en-US" sz="2400" dirty="0">
                <a:latin typeface="Arial" charset="0"/>
                <a:ea typeface="ＭＳ Ｐゴシック" charset="0"/>
              </a:rPr>
              <a:t>“</a:t>
            </a:r>
            <a:r>
              <a:rPr lang="en-US" altLang="ja-JP" sz="2400" dirty="0">
                <a:latin typeface="Arial" charset="0"/>
                <a:ea typeface="ＭＳ Ｐゴシック" charset="0"/>
              </a:rPr>
              <a:t>groups</a:t>
            </a:r>
            <a:r>
              <a:rPr lang="ja-JP" altLang="en-US" sz="2400" dirty="0">
                <a:latin typeface="Arial" charset="0"/>
                <a:ea typeface="ＭＳ Ｐゴシック" charset="0"/>
              </a:rPr>
              <a:t>”</a:t>
            </a:r>
            <a:r>
              <a:rPr lang="en-US" altLang="ja-JP" sz="2400" dirty="0">
                <a:latin typeface="Arial" charset="0"/>
                <a:ea typeface="ＭＳ Ｐゴシック" charset="0"/>
              </a:rPr>
              <a:t> differ by spectrum: </a:t>
            </a:r>
            <a:r>
              <a:rPr lang="en-US" altLang="ja-JP" sz="2400" dirty="0" err="1">
                <a:latin typeface="Arial" charset="0"/>
                <a:ea typeface="ＭＳ Ｐゴシック" charset="0"/>
              </a:rPr>
              <a:t>imi</a:t>
            </a:r>
            <a:r>
              <a:rPr lang="en-US" altLang="ja-JP" sz="2400" dirty="0">
                <a:latin typeface="Arial" charset="0"/>
                <a:ea typeface="ＭＳ Ｐゴシック" charset="0"/>
              </a:rPr>
              <a:t>/</a:t>
            </a:r>
            <a:r>
              <a:rPr lang="en-US" altLang="ja-JP" sz="2400" dirty="0" err="1">
                <a:latin typeface="Arial" charset="0"/>
                <a:ea typeface="ＭＳ Ｐゴシック" charset="0"/>
              </a:rPr>
              <a:t>mero</a:t>
            </a:r>
            <a:r>
              <a:rPr lang="en-US" altLang="ja-JP" sz="2400" dirty="0">
                <a:latin typeface="Arial" charset="0"/>
                <a:ea typeface="ＭＳ Ｐゴシック" charset="0"/>
              </a:rPr>
              <a:t>/</a:t>
            </a:r>
            <a:r>
              <a:rPr lang="en-US" altLang="ja-JP" sz="2400" dirty="0" err="1">
                <a:latin typeface="Arial" charset="0"/>
                <a:ea typeface="ＭＳ Ｐゴシック" charset="0"/>
              </a:rPr>
              <a:t>dori</a:t>
            </a:r>
            <a:r>
              <a:rPr lang="en-US" altLang="ja-JP" sz="2400" dirty="0">
                <a:latin typeface="Arial" charset="0"/>
                <a:ea typeface="ＭＳ Ｐゴシック" charset="0"/>
              </a:rPr>
              <a:t> group &amp; </a:t>
            </a:r>
            <a:r>
              <a:rPr lang="en-US" altLang="ja-JP" sz="2400" dirty="0" err="1">
                <a:latin typeface="Arial" charset="0"/>
                <a:ea typeface="ＭＳ Ｐゴシック" charset="0"/>
              </a:rPr>
              <a:t>erta</a:t>
            </a:r>
            <a:r>
              <a:rPr lang="en-US" altLang="ja-JP" sz="2400" dirty="0">
                <a:latin typeface="Arial" charset="0"/>
                <a:ea typeface="ＭＳ Ｐゴシック" charset="0"/>
              </a:rPr>
              <a:t> group</a:t>
            </a:r>
            <a:endParaRPr lang="en-US" sz="2400" dirty="0">
              <a:latin typeface="Arial" charset="0"/>
              <a:ea typeface="ＭＳ Ｐゴシック" charset="0"/>
              <a:cs typeface="ＭＳ Ｐゴシック" charset="0"/>
            </a:endParaRP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Piperacillin</a:t>
            </a:r>
            <a:r>
              <a:rPr lang="en-US" sz="2800" dirty="0">
                <a:latin typeface="Arial" charset="0"/>
                <a:ea typeface="ＭＳ Ｐゴシック" charset="0"/>
                <a:cs typeface="ＭＳ Ｐゴシック" charset="0"/>
              </a:rPr>
              <a:t>/</a:t>
            </a:r>
            <a:r>
              <a:rPr lang="en-US" sz="2800" dirty="0" err="1">
                <a:latin typeface="Arial" charset="0"/>
                <a:ea typeface="ＭＳ Ｐゴシック" charset="0"/>
                <a:cs typeface="ＭＳ Ｐゴシック" charset="0"/>
              </a:rPr>
              <a:t>tazobactam</a:t>
            </a:r>
            <a:r>
              <a:rPr lang="en-US" sz="2800" dirty="0">
                <a:latin typeface="Arial" charset="0"/>
                <a:ea typeface="ＭＳ Ｐゴシック" charset="0"/>
                <a:cs typeface="ＭＳ Ｐゴシック" charset="0"/>
              </a:rPr>
              <a:t> enhanced</a:t>
            </a:r>
          </a:p>
          <a:p>
            <a:pPr eaLnBrk="1" hangingPunct="1">
              <a:lnSpc>
                <a:spcPct val="90000"/>
              </a:lnSpc>
            </a:pPr>
            <a:endParaRPr lang="en-US" altLang="ja-JP" sz="2800" dirty="0">
              <a:latin typeface="Arial" charset="0"/>
              <a:ea typeface="ＭＳ Ｐゴシック" charset="0"/>
              <a:cs typeface="ＭＳ Ｐゴシック" charset="0"/>
            </a:endParaRPr>
          </a:p>
          <a:p>
            <a:pPr eaLnBrk="1" hangingPunct="1">
              <a:lnSpc>
                <a:spcPct val="90000"/>
              </a:lnSpc>
            </a:pPr>
            <a:endParaRPr lang="en-US" altLang="ja-JP" sz="2800" dirty="0">
              <a:latin typeface="Arial" charset="0"/>
              <a:ea typeface="ＭＳ Ｐゴシック" charset="0"/>
              <a:cs typeface="ＭＳ Ｐゴシック" charset="0"/>
            </a:endParaRPr>
          </a:p>
          <a:p>
            <a:pPr eaLnBrk="1" hangingPunct="1">
              <a:lnSpc>
                <a:spcPct val="90000"/>
              </a:lnSpc>
            </a:pPr>
            <a:endParaRPr lang="en-US" altLang="ja-JP" sz="2800" dirty="0">
              <a:latin typeface="Arial" charset="0"/>
              <a:ea typeface="ＭＳ Ｐゴシック" charset="0"/>
              <a:cs typeface="ＭＳ Ｐゴシック" charset="0"/>
            </a:endParaRPr>
          </a:p>
          <a:p>
            <a:pPr>
              <a:lnSpc>
                <a:spcPct val="90000"/>
              </a:lnSpc>
            </a:pPr>
            <a:endParaRPr lang="en-US" altLang="ja-JP" dirty="0">
              <a:latin typeface="Arial" charset="0"/>
              <a:ea typeface="ＭＳ Ｐゴシック" charset="0"/>
            </a:endParaRPr>
          </a:p>
          <a:p>
            <a:pPr>
              <a:lnSpc>
                <a:spcPct val="90000"/>
              </a:lnSpc>
            </a:pPr>
            <a:endParaRPr lang="en-US" altLang="ja-JP" dirty="0">
              <a:latin typeface="Arial" charset="0"/>
              <a:ea typeface="ＭＳ Ｐゴシック" charset="0"/>
            </a:endParaRPr>
          </a:p>
          <a:p>
            <a:pPr>
              <a:lnSpc>
                <a:spcPct val="90000"/>
              </a:lnSpc>
            </a:pPr>
            <a:endParaRPr lang="en-US" altLang="ja-JP" dirty="0">
              <a:latin typeface="Arial" charset="0"/>
              <a:ea typeface="ＭＳ Ｐゴシック" charset="0"/>
            </a:endParaRPr>
          </a:p>
          <a:p>
            <a:pPr>
              <a:lnSpc>
                <a:spcPct val="90000"/>
              </a:lnSpc>
            </a:pPr>
            <a:endParaRPr lang="en-US" altLang="ja-JP" dirty="0">
              <a:latin typeface="Arial" charset="0"/>
              <a:ea typeface="ＭＳ Ｐゴシック" charset="0"/>
            </a:endParaRPr>
          </a:p>
          <a:p>
            <a:pPr>
              <a:lnSpc>
                <a:spcPct val="90000"/>
              </a:lnSpc>
            </a:pPr>
            <a:endParaRPr lang="en-US" altLang="ja-JP" dirty="0">
              <a:latin typeface="Arial" charset="0"/>
              <a:ea typeface="ＭＳ Ｐゴシック" charset="0"/>
            </a:endParaRPr>
          </a:p>
          <a:p>
            <a:pPr>
              <a:lnSpc>
                <a:spcPct val="90000"/>
              </a:lnSpc>
            </a:pPr>
            <a:endParaRPr lang="en-US" altLang="ja-JP" dirty="0">
              <a:latin typeface="Arial" charset="0"/>
              <a:ea typeface="ＭＳ Ｐゴシック" charset="0"/>
            </a:endParaRPr>
          </a:p>
          <a:p>
            <a:pPr>
              <a:lnSpc>
                <a:spcPct val="90000"/>
              </a:lnSpc>
            </a:pPr>
            <a:r>
              <a:rPr lang="en-US" altLang="ja-JP" u="sng" dirty="0">
                <a:latin typeface="Arial" charset="0"/>
                <a:ea typeface="ＭＳ Ｐゴシック" charset="0"/>
              </a:rPr>
              <a:t>ADME</a:t>
            </a:r>
            <a:r>
              <a:rPr lang="en-US" altLang="ja-JP" dirty="0">
                <a:latin typeface="Arial" charset="0"/>
                <a:ea typeface="ＭＳ Ｐゴシック" charset="0"/>
              </a:rPr>
              <a:t>: </a:t>
            </a:r>
            <a:r>
              <a:rPr lang="en-US" altLang="ja-JP" b="1" dirty="0" err="1">
                <a:latin typeface="Arial" charset="0"/>
                <a:ea typeface="ＭＳ Ｐゴシック" charset="0"/>
              </a:rPr>
              <a:t>Excr</a:t>
            </a:r>
            <a:r>
              <a:rPr lang="en-US" altLang="ja-JP" dirty="0">
                <a:latin typeface="Arial" charset="0"/>
                <a:ea typeface="ＭＳ Ｐゴシック" charset="0"/>
              </a:rPr>
              <a:t>: </a:t>
            </a:r>
            <a:r>
              <a:rPr lang="en-US" altLang="ja-JP" dirty="0" err="1">
                <a:latin typeface="Arial" charset="0"/>
                <a:ea typeface="ＭＳ Ｐゴシック" charset="0"/>
              </a:rPr>
              <a:t>imi</a:t>
            </a:r>
            <a:r>
              <a:rPr lang="en-US" altLang="ja-JP" dirty="0">
                <a:latin typeface="Arial" charset="0"/>
                <a:ea typeface="ＭＳ Ｐゴシック" charset="0"/>
              </a:rPr>
              <a:t> co-formulated w/</a:t>
            </a:r>
            <a:r>
              <a:rPr lang="en-US" altLang="ja-JP" dirty="0" err="1">
                <a:latin typeface="Arial" charset="0"/>
                <a:ea typeface="ＭＳ Ｐゴシック" charset="0"/>
              </a:rPr>
              <a:t>cilastatin</a:t>
            </a:r>
            <a:r>
              <a:rPr lang="en-US" altLang="ja-JP" dirty="0">
                <a:latin typeface="Arial" charset="0"/>
                <a:ea typeface="ＭＳ Ｐゴシック" charset="0"/>
              </a:rPr>
              <a:t> (RDHP-I)</a:t>
            </a:r>
          </a:p>
          <a:p>
            <a:pPr>
              <a:lnSpc>
                <a:spcPct val="90000"/>
              </a:lnSpc>
            </a:pPr>
            <a:r>
              <a:rPr lang="en-US" altLang="ja-JP" u="sng" dirty="0">
                <a:latin typeface="Arial" charset="0"/>
                <a:ea typeface="ＭＳ Ｐゴシック" charset="0"/>
              </a:rPr>
              <a:t>Toxicity</a:t>
            </a:r>
            <a:r>
              <a:rPr lang="en-US" altLang="ja-JP" dirty="0">
                <a:latin typeface="Arial" charset="0"/>
                <a:ea typeface="ＭＳ Ｐゴシック" charset="0"/>
              </a:rPr>
              <a:t>: </a:t>
            </a:r>
            <a:r>
              <a:rPr lang="en-US" altLang="ja-JP" b="1" dirty="0">
                <a:latin typeface="Arial" charset="0"/>
                <a:ea typeface="ＭＳ Ｐゴシック" charset="0"/>
              </a:rPr>
              <a:t>CNS</a:t>
            </a:r>
            <a:r>
              <a:rPr lang="en-US" altLang="ja-JP" dirty="0">
                <a:latin typeface="Arial" charset="0"/>
                <a:ea typeface="ＭＳ Ｐゴシック" charset="0"/>
              </a:rPr>
              <a:t>: </a:t>
            </a:r>
            <a:r>
              <a:rPr lang="en-US" dirty="0">
                <a:latin typeface="Wingdings"/>
                <a:ea typeface="Wingdings"/>
                <a:cs typeface="Wingdings"/>
                <a:sym typeface="Wingdings"/>
              </a:rPr>
              <a:t></a:t>
            </a:r>
            <a:r>
              <a:rPr lang="en-US" dirty="0">
                <a:latin typeface="Arial" charset="0"/>
                <a:ea typeface="ＭＳ Ｐゴシック" charset="0"/>
                <a:cs typeface="ＭＳ Ｐゴシック" charset="0"/>
                <a:sym typeface="Wingdings"/>
              </a:rPr>
              <a:t> seizure risk; </a:t>
            </a:r>
            <a:r>
              <a:rPr lang="en-US" dirty="0" err="1">
                <a:latin typeface="Arial" charset="0"/>
                <a:ea typeface="ＭＳ Ｐゴシック" charset="0"/>
                <a:cs typeface="ＭＳ Ｐゴシック" charset="0"/>
                <a:sym typeface="Wingdings"/>
              </a:rPr>
              <a:t>imi</a:t>
            </a:r>
            <a:r>
              <a:rPr lang="en-US" dirty="0">
                <a:latin typeface="Arial" charset="0"/>
                <a:ea typeface="ＭＳ Ｐゴシック" charset="0"/>
                <a:cs typeface="ＭＳ Ｐゴシック" charset="0"/>
                <a:sym typeface="Wingdings"/>
              </a:rPr>
              <a:t>&gt;&gt;</a:t>
            </a:r>
            <a:r>
              <a:rPr lang="en-US" dirty="0" err="1">
                <a:latin typeface="Arial" charset="0"/>
                <a:ea typeface="ＭＳ Ｐゴシック" charset="0"/>
                <a:cs typeface="ＭＳ Ｐゴシック" charset="0"/>
                <a:sym typeface="Wingdings"/>
              </a:rPr>
              <a:t>mero</a:t>
            </a:r>
            <a:r>
              <a:rPr lang="en-US" dirty="0">
                <a:latin typeface="Arial" charset="0"/>
                <a:ea typeface="ＭＳ Ｐゴシック" charset="0"/>
                <a:cs typeface="ＭＳ Ｐゴシック" charset="0"/>
                <a:sym typeface="Wingdings"/>
              </a:rPr>
              <a:t>, </a:t>
            </a:r>
            <a:r>
              <a:rPr lang="en-US" dirty="0" err="1">
                <a:latin typeface="Arial" charset="0"/>
                <a:ea typeface="ＭＳ Ｐゴシック" charset="0"/>
                <a:cs typeface="ＭＳ Ｐゴシック" charset="0"/>
                <a:sym typeface="Wingdings"/>
              </a:rPr>
              <a:t>erta</a:t>
            </a:r>
            <a:r>
              <a:rPr lang="en-US" dirty="0">
                <a:latin typeface="Arial" charset="0"/>
                <a:ea typeface="ＭＳ Ｐゴシック" charset="0"/>
                <a:cs typeface="ＭＳ Ｐゴシック" charset="0"/>
                <a:sym typeface="Wingdings"/>
              </a:rPr>
              <a:t> </a:t>
            </a:r>
            <a:endParaRPr lang="en-US" dirty="0">
              <a:latin typeface="Arial" charset="0"/>
              <a:ea typeface="ＭＳ Ｐゴシック" charset="0"/>
              <a:cs typeface="ＭＳ Ｐゴシック" charset="0"/>
            </a:endParaRPr>
          </a:p>
        </p:txBody>
      </p:sp>
      <p:sp>
        <p:nvSpPr>
          <p:cNvPr id="204803" name="TextBox 3"/>
          <p:cNvSpPr txBox="1">
            <a:spLocks noChangeArrowheads="1"/>
          </p:cNvSpPr>
          <p:nvPr/>
        </p:nvSpPr>
        <p:spPr bwMode="auto">
          <a:xfrm>
            <a:off x="0" y="6550026"/>
            <a:ext cx="3896895"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a:t>
            </a:r>
            <a:r>
              <a:rPr lang="en-US" sz="1400" dirty="0" err="1"/>
              <a:t>ertapenem</a:t>
            </a:r>
            <a:r>
              <a:rPr lang="en-US" sz="1400" dirty="0"/>
              <a:t> has no activity </a:t>
            </a:r>
            <a:r>
              <a:rPr lang="en-US" sz="1400" dirty="0" err="1"/>
              <a:t>vs</a:t>
            </a:r>
            <a:r>
              <a:rPr lang="en-US" sz="1400" dirty="0"/>
              <a:t> these organisms</a:t>
            </a:r>
          </a:p>
        </p:txBody>
      </p:sp>
      <p:graphicFrame>
        <p:nvGraphicFramePr>
          <p:cNvPr id="5" name="Content Placeholder 3"/>
          <p:cNvGraphicFramePr>
            <a:graphicFrameLocks/>
          </p:cNvGraphicFramePr>
          <p:nvPr>
            <p:extLst>
              <p:ext uri="{D42A27DB-BD31-4B8C-83A1-F6EECF244321}">
                <p14:modId xmlns:p14="http://schemas.microsoft.com/office/powerpoint/2010/main" val="2406033350"/>
              </p:ext>
            </p:extLst>
          </p:nvPr>
        </p:nvGraphicFramePr>
        <p:xfrm>
          <a:off x="1" y="2506133"/>
          <a:ext cx="9144000" cy="2957832"/>
        </p:xfrm>
        <a:graphic>
          <a:graphicData uri="http://schemas.openxmlformats.org/drawingml/2006/table">
            <a:tbl>
              <a:tblPr/>
              <a:tblGrid>
                <a:gridCol w="2922854">
                  <a:extLst>
                    <a:ext uri="{9D8B030D-6E8A-4147-A177-3AD203B41FA5}">
                      <a16:colId xmlns:a16="http://schemas.microsoft.com/office/drawing/2014/main" val="20000"/>
                    </a:ext>
                  </a:extLst>
                </a:gridCol>
                <a:gridCol w="698283">
                  <a:extLst>
                    <a:ext uri="{9D8B030D-6E8A-4147-A177-3AD203B41FA5}">
                      <a16:colId xmlns:a16="http://schemas.microsoft.com/office/drawing/2014/main" val="20001"/>
                    </a:ext>
                  </a:extLst>
                </a:gridCol>
                <a:gridCol w="1232193">
                  <a:extLst>
                    <a:ext uri="{9D8B030D-6E8A-4147-A177-3AD203B41FA5}">
                      <a16:colId xmlns:a16="http://schemas.microsoft.com/office/drawing/2014/main" val="20002"/>
                    </a:ext>
                  </a:extLst>
                </a:gridCol>
                <a:gridCol w="2426664">
                  <a:extLst>
                    <a:ext uri="{9D8B030D-6E8A-4147-A177-3AD203B41FA5}">
                      <a16:colId xmlns:a16="http://schemas.microsoft.com/office/drawing/2014/main" val="20003"/>
                    </a:ext>
                  </a:extLst>
                </a:gridCol>
                <a:gridCol w="716684">
                  <a:extLst>
                    <a:ext uri="{9D8B030D-6E8A-4147-A177-3AD203B41FA5}">
                      <a16:colId xmlns:a16="http://schemas.microsoft.com/office/drawing/2014/main" val="20004"/>
                    </a:ext>
                  </a:extLst>
                </a:gridCol>
                <a:gridCol w="1147322">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marL="100584" marR="100584"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ETP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M/I/D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ETP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M/I/D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Streptococcus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pneumoniae</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ETP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M/I/D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4653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02">
                                            <p:txEl>
                                              <p:pRg st="12" end="12"/>
                                            </p:txEl>
                                          </p:spTgt>
                                        </p:tgtEl>
                                        <p:attrNameLst>
                                          <p:attrName>style.visibility</p:attrName>
                                        </p:attrNameLst>
                                      </p:cBhvr>
                                      <p:to>
                                        <p:strVal val="visible"/>
                                      </p:to>
                                    </p:set>
                                    <p:animEffect transition="in" filter="fade">
                                      <p:cBhvr>
                                        <p:cTn id="7" dur="500"/>
                                        <p:tgtEl>
                                          <p:spTgt spid="204802">
                                            <p:txEl>
                                              <p:pRg st="12" end="1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02">
                                            <p:txEl>
                                              <p:pRg st="13" end="13"/>
                                            </p:txEl>
                                          </p:spTgt>
                                        </p:tgtEl>
                                        <p:attrNameLst>
                                          <p:attrName>style.visibility</p:attrName>
                                        </p:attrNameLst>
                                      </p:cBhvr>
                                      <p:to>
                                        <p:strVal val="visible"/>
                                      </p:to>
                                    </p:set>
                                    <p:animEffect transition="in" filter="fade">
                                      <p:cBhvr>
                                        <p:cTn id="10" dur="500"/>
                                        <p:tgtEl>
                                          <p:spTgt spid="20480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218114"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218115"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218116"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218117"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218118"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218119"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218120"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218121"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218122"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218123" name="TextBox 16"/>
          <p:cNvSpPr txBox="1">
            <a:spLocks noChangeArrowheads="1"/>
          </p:cNvSpPr>
          <p:nvPr/>
        </p:nvSpPr>
        <p:spPr bwMode="auto">
          <a:xfrm>
            <a:off x="6705023" y="3581400"/>
            <a:ext cx="167697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218124" name="TextBox 17"/>
          <p:cNvSpPr txBox="1">
            <a:spLocks noChangeArrowheads="1"/>
          </p:cNvSpPr>
          <p:nvPr/>
        </p:nvSpPr>
        <p:spPr bwMode="auto">
          <a:xfrm>
            <a:off x="5715000" y="3962400"/>
            <a:ext cx="175202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N. meningitidis</a:t>
            </a:r>
          </a:p>
        </p:txBody>
      </p:sp>
      <p:sp>
        <p:nvSpPr>
          <p:cNvPr id="218125"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218126" name="TextBox 19"/>
          <p:cNvSpPr txBox="1">
            <a:spLocks noChangeArrowheads="1"/>
          </p:cNvSpPr>
          <p:nvPr/>
        </p:nvSpPr>
        <p:spPr bwMode="auto">
          <a:xfrm>
            <a:off x="5638512" y="4724400"/>
            <a:ext cx="213446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218127"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218128" name="Oval 35"/>
          <p:cNvSpPr>
            <a:spLocks noChangeArrowheads="1"/>
          </p:cNvSpPr>
          <p:nvPr/>
        </p:nvSpPr>
        <p:spPr bwMode="auto">
          <a:xfrm rot="-2181021">
            <a:off x="4075545" y="2036764"/>
            <a:ext cx="4406035" cy="1430337"/>
          </a:xfrm>
          <a:prstGeom prst="ellipse">
            <a:avLst/>
          </a:prstGeom>
          <a:solidFill>
            <a:srgbClr val="00FF00">
              <a:alpha val="59999"/>
            </a:srgbClr>
          </a:solidFill>
          <a:ln w="9525">
            <a:solidFill>
              <a:srgbClr val="00FF00">
                <a:alpha val="59999"/>
              </a:srgbClr>
            </a:solidFill>
            <a:round/>
            <a:headEnd/>
            <a:tailEnd/>
          </a:ln>
        </p:spPr>
        <p:txBody>
          <a:bodyPr/>
          <a:lstStyle/>
          <a:p>
            <a:endParaRPr lang="en-US"/>
          </a:p>
        </p:txBody>
      </p:sp>
      <p:sp>
        <p:nvSpPr>
          <p:cNvPr id="218129" name="Oval 35"/>
          <p:cNvSpPr>
            <a:spLocks noChangeArrowheads="1"/>
          </p:cNvSpPr>
          <p:nvPr/>
        </p:nvSpPr>
        <p:spPr bwMode="auto">
          <a:xfrm rot="-152584">
            <a:off x="4302125" y="3044825"/>
            <a:ext cx="4427682" cy="1543050"/>
          </a:xfrm>
          <a:prstGeom prst="ellipse">
            <a:avLst/>
          </a:prstGeom>
          <a:solidFill>
            <a:srgbClr val="00FF00">
              <a:alpha val="63921"/>
            </a:srgbClr>
          </a:solidFill>
          <a:ln w="9525">
            <a:solidFill>
              <a:srgbClr val="00FF00">
                <a:alpha val="59999"/>
              </a:srgbClr>
            </a:solidFill>
            <a:round/>
            <a:headEnd/>
            <a:tailEnd/>
          </a:ln>
        </p:spPr>
        <p:txBody>
          <a:bodyPr/>
          <a:lstStyle/>
          <a:p>
            <a:endParaRPr lang="en-US"/>
          </a:p>
        </p:txBody>
      </p:sp>
      <p:sp>
        <p:nvSpPr>
          <p:cNvPr id="218130" name="Oval 35"/>
          <p:cNvSpPr>
            <a:spLocks noChangeArrowheads="1"/>
          </p:cNvSpPr>
          <p:nvPr/>
        </p:nvSpPr>
        <p:spPr bwMode="auto">
          <a:xfrm rot="1625129">
            <a:off x="4095750" y="4154489"/>
            <a:ext cx="4644159" cy="1411287"/>
          </a:xfrm>
          <a:prstGeom prst="ellipse">
            <a:avLst/>
          </a:prstGeom>
          <a:gradFill rotWithShape="1">
            <a:gsLst>
              <a:gs pos="0">
                <a:srgbClr val="00FF00">
                  <a:alpha val="59998"/>
                </a:srgbClr>
              </a:gs>
              <a:gs pos="48000">
                <a:srgbClr val="00FF00">
                  <a:alpha val="59998"/>
                </a:srgbClr>
              </a:gs>
              <a:gs pos="100000">
                <a:srgbClr val="FFFFFF">
                  <a:alpha val="59998"/>
                </a:srgbClr>
              </a:gs>
            </a:gsLst>
            <a:lin ang="0" scaled="1"/>
          </a:gradFill>
          <a:ln w="9525">
            <a:solidFill>
              <a:srgbClr val="00FF00">
                <a:alpha val="59999"/>
              </a:srgbClr>
            </a:solidFill>
            <a:round/>
            <a:headEnd/>
            <a:tailEnd/>
          </a:ln>
        </p:spPr>
        <p:txBody>
          <a:bodyPr/>
          <a:lstStyle/>
          <a:p>
            <a:endParaRPr lang="en-US"/>
          </a:p>
        </p:txBody>
      </p:sp>
      <p:sp>
        <p:nvSpPr>
          <p:cNvPr id="218131" name="TextBox 30"/>
          <p:cNvSpPr txBox="1">
            <a:spLocks noChangeArrowheads="1"/>
          </p:cNvSpPr>
          <p:nvPr/>
        </p:nvSpPr>
        <p:spPr bwMode="auto">
          <a:xfrm>
            <a:off x="4273262" y="3711575"/>
            <a:ext cx="1377488" cy="369332"/>
          </a:xfrm>
          <a:prstGeom prst="rect">
            <a:avLst/>
          </a:prstGeom>
          <a:solidFill>
            <a:srgbClr val="00FF00"/>
          </a:solidFill>
          <a:ln w="9525">
            <a:solidFill>
              <a:srgbClr val="00FF00"/>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Aztreonam</a:t>
            </a:r>
          </a:p>
        </p:txBody>
      </p:sp>
      <p:sp>
        <p:nvSpPr>
          <p:cNvPr id="218132"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Tree>
    <p:extLst>
      <p:ext uri="{BB962C8B-B14F-4D97-AF65-F5344CB8AC3E}">
        <p14:creationId xmlns:p14="http://schemas.microsoft.com/office/powerpoint/2010/main" val="2710118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223234"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223235"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223236"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223237"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223238"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223239"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223240"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223241"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223242"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223243" name="TextBox 16"/>
          <p:cNvSpPr txBox="1">
            <a:spLocks noChangeArrowheads="1"/>
          </p:cNvSpPr>
          <p:nvPr/>
        </p:nvSpPr>
        <p:spPr bwMode="auto">
          <a:xfrm>
            <a:off x="6705023" y="3581400"/>
            <a:ext cx="167697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223245"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223246" name="TextBox 19"/>
          <p:cNvSpPr txBox="1">
            <a:spLocks noChangeArrowheads="1"/>
          </p:cNvSpPr>
          <p:nvPr/>
        </p:nvSpPr>
        <p:spPr bwMode="auto">
          <a:xfrm>
            <a:off x="5638512" y="4724400"/>
            <a:ext cx="213446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dirty="0" err="1"/>
              <a:t>Enterobacter</a:t>
            </a:r>
            <a:r>
              <a:rPr lang="en-US" sz="1800" i="1" dirty="0"/>
              <a:t> </a:t>
            </a:r>
            <a:r>
              <a:rPr lang="en-US" sz="1800" i="1" dirty="0" err="1"/>
              <a:t>spp</a:t>
            </a:r>
            <a:endParaRPr lang="en-US" sz="1800" i="1" dirty="0"/>
          </a:p>
        </p:txBody>
      </p:sp>
      <p:sp>
        <p:nvSpPr>
          <p:cNvPr id="223247"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223248" name="Oval 23"/>
          <p:cNvSpPr>
            <a:spLocks noChangeArrowheads="1"/>
          </p:cNvSpPr>
          <p:nvPr/>
        </p:nvSpPr>
        <p:spPr bwMode="auto">
          <a:xfrm rot="10597553">
            <a:off x="4268819" y="3045619"/>
            <a:ext cx="4642716" cy="1401763"/>
          </a:xfrm>
          <a:prstGeom prst="ellipse">
            <a:avLst/>
          </a:prstGeom>
          <a:solidFill>
            <a:srgbClr val="FF0080">
              <a:alpha val="50195"/>
            </a:srgbClr>
          </a:solidFill>
          <a:ln w="9525">
            <a:solidFill>
              <a:srgbClr val="B3B3B3"/>
            </a:solidFill>
            <a:round/>
            <a:headEnd/>
            <a:tailEnd/>
          </a:ln>
        </p:spPr>
        <p:txBody>
          <a:bodyPr/>
          <a:lstStyle/>
          <a:p>
            <a:endParaRPr lang="en-US"/>
          </a:p>
        </p:txBody>
      </p:sp>
      <p:sp>
        <p:nvSpPr>
          <p:cNvPr id="223249" name="Oval 22"/>
          <p:cNvSpPr>
            <a:spLocks noChangeArrowheads="1"/>
          </p:cNvSpPr>
          <p:nvPr/>
        </p:nvSpPr>
        <p:spPr bwMode="auto">
          <a:xfrm rot="8787713">
            <a:off x="4495512" y="1662113"/>
            <a:ext cx="3965864" cy="1835150"/>
          </a:xfrm>
          <a:prstGeom prst="ellipse">
            <a:avLst/>
          </a:prstGeom>
          <a:solidFill>
            <a:srgbClr val="FF0080">
              <a:alpha val="50195"/>
            </a:srgbClr>
          </a:solidFill>
          <a:ln w="9525">
            <a:solidFill>
              <a:srgbClr val="B3B3B3"/>
            </a:solidFill>
            <a:round/>
            <a:headEnd/>
            <a:tailEnd/>
          </a:ln>
        </p:spPr>
        <p:txBody>
          <a:bodyPr/>
          <a:lstStyle/>
          <a:p>
            <a:endParaRPr lang="en-US"/>
          </a:p>
        </p:txBody>
      </p:sp>
      <p:sp>
        <p:nvSpPr>
          <p:cNvPr id="223250" name="Oval 24"/>
          <p:cNvSpPr>
            <a:spLocks noChangeArrowheads="1"/>
          </p:cNvSpPr>
          <p:nvPr/>
        </p:nvSpPr>
        <p:spPr bwMode="auto">
          <a:xfrm rot="10476590">
            <a:off x="1264227" y="3873500"/>
            <a:ext cx="3990398" cy="1181100"/>
          </a:xfrm>
          <a:prstGeom prst="ellipse">
            <a:avLst/>
          </a:prstGeom>
          <a:solidFill>
            <a:srgbClr val="FF0080">
              <a:alpha val="50195"/>
            </a:srgbClr>
          </a:solidFill>
          <a:ln w="9525">
            <a:solidFill>
              <a:srgbClr val="B3B3B3"/>
            </a:solidFill>
            <a:round/>
            <a:headEnd/>
            <a:tailEnd/>
          </a:ln>
        </p:spPr>
        <p:txBody>
          <a:bodyPr/>
          <a:lstStyle/>
          <a:p>
            <a:endParaRPr lang="en-US"/>
          </a:p>
        </p:txBody>
      </p:sp>
      <p:sp>
        <p:nvSpPr>
          <p:cNvPr id="223251" name="Oval 25"/>
          <p:cNvSpPr>
            <a:spLocks noChangeArrowheads="1"/>
          </p:cNvSpPr>
          <p:nvPr/>
        </p:nvSpPr>
        <p:spPr bwMode="auto">
          <a:xfrm rot="10270976">
            <a:off x="4117399" y="3771901"/>
            <a:ext cx="1382568" cy="2530475"/>
          </a:xfrm>
          <a:prstGeom prst="ellipse">
            <a:avLst/>
          </a:prstGeom>
          <a:solidFill>
            <a:srgbClr val="FF0080">
              <a:alpha val="50195"/>
            </a:srgbClr>
          </a:solidFill>
          <a:ln w="9525">
            <a:solidFill>
              <a:srgbClr val="B3B3B3"/>
            </a:solidFill>
            <a:round/>
            <a:headEnd/>
            <a:tailEnd/>
          </a:ln>
        </p:spPr>
        <p:txBody>
          <a:bodyPr/>
          <a:lstStyle/>
          <a:p>
            <a:endParaRPr lang="en-US"/>
          </a:p>
        </p:txBody>
      </p:sp>
      <p:sp>
        <p:nvSpPr>
          <p:cNvPr id="223252" name="Oval 22"/>
          <p:cNvSpPr>
            <a:spLocks noChangeArrowheads="1"/>
          </p:cNvSpPr>
          <p:nvPr/>
        </p:nvSpPr>
        <p:spPr bwMode="auto">
          <a:xfrm rot="-9279016">
            <a:off x="3839287" y="3698109"/>
            <a:ext cx="3787919" cy="1532840"/>
          </a:xfrm>
          <a:prstGeom prst="ellipse">
            <a:avLst/>
          </a:prstGeom>
          <a:solidFill>
            <a:srgbClr val="FF0080">
              <a:alpha val="59999"/>
            </a:srgbClr>
          </a:solidFill>
          <a:ln w="9525">
            <a:solidFill>
              <a:srgbClr val="B3B3B3"/>
            </a:solidFill>
            <a:round/>
            <a:headEnd/>
            <a:tailEnd/>
          </a:ln>
        </p:spPr>
        <p:txBody>
          <a:bodyPr/>
          <a:lstStyle/>
          <a:p>
            <a:endParaRPr lang="en-US"/>
          </a:p>
        </p:txBody>
      </p:sp>
      <p:sp>
        <p:nvSpPr>
          <p:cNvPr id="223253" name="TextBox 30"/>
          <p:cNvSpPr txBox="1">
            <a:spLocks noChangeArrowheads="1"/>
          </p:cNvSpPr>
          <p:nvPr/>
        </p:nvSpPr>
        <p:spPr bwMode="auto">
          <a:xfrm>
            <a:off x="4087091" y="3746500"/>
            <a:ext cx="1377713" cy="369332"/>
          </a:xfrm>
          <a:prstGeom prst="rect">
            <a:avLst/>
          </a:prstGeom>
          <a:solidFill>
            <a:srgbClr val="FF0080">
              <a:alpha val="50195"/>
            </a:srgbClr>
          </a:solidFill>
          <a:ln w="9525">
            <a:solidFill>
              <a:srgbClr val="B3B3B3"/>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Ertapenem</a:t>
            </a:r>
          </a:p>
        </p:txBody>
      </p:sp>
      <p:sp>
        <p:nvSpPr>
          <p:cNvPr id="223254"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223255" name="Oval 35"/>
          <p:cNvSpPr>
            <a:spLocks noChangeArrowheads="1"/>
          </p:cNvSpPr>
          <p:nvPr/>
        </p:nvSpPr>
        <p:spPr bwMode="auto">
          <a:xfrm rot="1525459">
            <a:off x="1692853" y="2655889"/>
            <a:ext cx="3460750" cy="1366837"/>
          </a:xfrm>
          <a:prstGeom prst="ellipse">
            <a:avLst/>
          </a:prstGeom>
          <a:solidFill>
            <a:srgbClr val="FF0080">
              <a:alpha val="59999"/>
            </a:srgbClr>
          </a:solidFill>
          <a:ln w="9525">
            <a:solidFill>
              <a:srgbClr val="B3B3B3"/>
            </a:solidFill>
            <a:round/>
            <a:headEnd/>
            <a:tailEnd/>
          </a:ln>
        </p:spPr>
        <p:txBody>
          <a:bodyPr/>
          <a:lstStyle/>
          <a:p>
            <a:endParaRPr lang="en-US"/>
          </a:p>
        </p:txBody>
      </p:sp>
    </p:spTree>
    <p:extLst>
      <p:ext uri="{BB962C8B-B14F-4D97-AF65-F5344CB8AC3E}">
        <p14:creationId xmlns:p14="http://schemas.microsoft.com/office/powerpoint/2010/main" val="3358764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228354"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228355"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228356"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228357"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228358"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228359"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228360"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228361"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228362"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228363" name="TextBox 16"/>
          <p:cNvSpPr txBox="1">
            <a:spLocks noChangeArrowheads="1"/>
          </p:cNvSpPr>
          <p:nvPr/>
        </p:nvSpPr>
        <p:spPr bwMode="auto">
          <a:xfrm>
            <a:off x="6705023" y="3581400"/>
            <a:ext cx="167697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228365"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228366" name="TextBox 19"/>
          <p:cNvSpPr txBox="1">
            <a:spLocks noChangeArrowheads="1"/>
          </p:cNvSpPr>
          <p:nvPr/>
        </p:nvSpPr>
        <p:spPr bwMode="auto">
          <a:xfrm>
            <a:off x="5638512" y="4724400"/>
            <a:ext cx="213446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228367"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228368" name="Oval 23"/>
          <p:cNvSpPr>
            <a:spLocks noChangeArrowheads="1"/>
          </p:cNvSpPr>
          <p:nvPr/>
        </p:nvSpPr>
        <p:spPr bwMode="auto">
          <a:xfrm rot="10597553">
            <a:off x="4117781" y="3280843"/>
            <a:ext cx="4961659" cy="1189037"/>
          </a:xfrm>
          <a:prstGeom prst="ellipse">
            <a:avLst/>
          </a:prstGeom>
          <a:solidFill>
            <a:srgbClr val="B3B3B3">
              <a:alpha val="50195"/>
            </a:srgbClr>
          </a:solidFill>
          <a:ln w="9525">
            <a:solidFill>
              <a:srgbClr val="B3B3B3"/>
            </a:solidFill>
            <a:round/>
            <a:headEnd/>
            <a:tailEnd/>
          </a:ln>
        </p:spPr>
        <p:txBody>
          <a:bodyPr/>
          <a:lstStyle/>
          <a:p>
            <a:endParaRPr lang="en-US"/>
          </a:p>
        </p:txBody>
      </p:sp>
      <p:sp>
        <p:nvSpPr>
          <p:cNvPr id="228369" name="Oval 22"/>
          <p:cNvSpPr>
            <a:spLocks noChangeArrowheads="1"/>
          </p:cNvSpPr>
          <p:nvPr/>
        </p:nvSpPr>
        <p:spPr bwMode="auto">
          <a:xfrm rot="9127784">
            <a:off x="4216977" y="1587500"/>
            <a:ext cx="3965864" cy="1835150"/>
          </a:xfrm>
          <a:prstGeom prst="ellipse">
            <a:avLst/>
          </a:prstGeom>
          <a:solidFill>
            <a:srgbClr val="B3B3B3">
              <a:alpha val="50195"/>
            </a:srgbClr>
          </a:solidFill>
          <a:ln w="9525">
            <a:solidFill>
              <a:srgbClr val="B3B3B3"/>
            </a:solidFill>
            <a:round/>
            <a:headEnd/>
            <a:tailEnd/>
          </a:ln>
        </p:spPr>
        <p:txBody>
          <a:bodyPr/>
          <a:lstStyle/>
          <a:p>
            <a:endParaRPr lang="en-US"/>
          </a:p>
        </p:txBody>
      </p:sp>
      <p:sp>
        <p:nvSpPr>
          <p:cNvPr id="228370" name="Oval 24"/>
          <p:cNvSpPr>
            <a:spLocks noChangeArrowheads="1"/>
          </p:cNvSpPr>
          <p:nvPr/>
        </p:nvSpPr>
        <p:spPr bwMode="auto">
          <a:xfrm rot="10476590">
            <a:off x="1264227" y="3873500"/>
            <a:ext cx="3990398" cy="1181100"/>
          </a:xfrm>
          <a:prstGeom prst="ellipse">
            <a:avLst/>
          </a:prstGeom>
          <a:solidFill>
            <a:srgbClr val="B3B3B3">
              <a:alpha val="50195"/>
            </a:srgbClr>
          </a:solidFill>
          <a:ln w="9525">
            <a:solidFill>
              <a:srgbClr val="B3B3B3"/>
            </a:solidFill>
            <a:round/>
            <a:headEnd/>
            <a:tailEnd/>
          </a:ln>
        </p:spPr>
        <p:txBody>
          <a:bodyPr/>
          <a:lstStyle/>
          <a:p>
            <a:endParaRPr lang="en-US"/>
          </a:p>
        </p:txBody>
      </p:sp>
      <p:sp>
        <p:nvSpPr>
          <p:cNvPr id="228371" name="Oval 25"/>
          <p:cNvSpPr>
            <a:spLocks noChangeArrowheads="1"/>
          </p:cNvSpPr>
          <p:nvPr/>
        </p:nvSpPr>
        <p:spPr bwMode="auto">
          <a:xfrm rot="10270976">
            <a:off x="4117399" y="3771901"/>
            <a:ext cx="1382568" cy="2530475"/>
          </a:xfrm>
          <a:prstGeom prst="ellipse">
            <a:avLst/>
          </a:prstGeom>
          <a:solidFill>
            <a:srgbClr val="B3B3B3">
              <a:alpha val="50195"/>
            </a:srgbClr>
          </a:solidFill>
          <a:ln w="9525">
            <a:solidFill>
              <a:srgbClr val="B3B3B3"/>
            </a:solidFill>
            <a:round/>
            <a:headEnd/>
            <a:tailEnd/>
          </a:ln>
        </p:spPr>
        <p:txBody>
          <a:bodyPr/>
          <a:lstStyle/>
          <a:p>
            <a:endParaRPr lang="en-US"/>
          </a:p>
        </p:txBody>
      </p:sp>
      <p:sp>
        <p:nvSpPr>
          <p:cNvPr id="27" name="Oval 22"/>
          <p:cNvSpPr>
            <a:spLocks noChangeArrowheads="1"/>
          </p:cNvSpPr>
          <p:nvPr/>
        </p:nvSpPr>
        <p:spPr bwMode="auto">
          <a:xfrm rot="12320984">
            <a:off x="3602931" y="4296810"/>
            <a:ext cx="5385941" cy="1835150"/>
          </a:xfrm>
          <a:prstGeom prst="ellipse">
            <a:avLst/>
          </a:prstGeom>
          <a:solidFill>
            <a:srgbClr val="B3B3B3">
              <a:alpha val="59999"/>
            </a:srgbClr>
          </a:solidFill>
          <a:ln w="9525">
            <a:gradFill flip="none" rotWithShape="1">
              <a:gsLst>
                <a:gs pos="88000">
                  <a:srgbClr val="B3B3B3"/>
                </a:gs>
                <a:gs pos="100000">
                  <a:srgbClr val="FFFFFF"/>
                </a:gs>
              </a:gsLst>
              <a:lin ang="0" scaled="1"/>
              <a:tileRect/>
            </a:gradFill>
            <a:round/>
            <a:headEnd/>
            <a:tailEnd/>
          </a:ln>
        </p:spPr>
        <p:txBody>
          <a:bodyPr/>
          <a:lstStyle/>
          <a:p>
            <a:pPr>
              <a:defRPr/>
            </a:pPr>
            <a:endParaRPr lang="en-US">
              <a:ea typeface="ＭＳ Ｐゴシック" charset="-128"/>
              <a:cs typeface="ＭＳ Ｐゴシック" charset="-128"/>
            </a:endParaRPr>
          </a:p>
        </p:txBody>
      </p:sp>
      <p:sp>
        <p:nvSpPr>
          <p:cNvPr id="228375" name="TextBox 30"/>
          <p:cNvSpPr txBox="1">
            <a:spLocks noChangeArrowheads="1"/>
          </p:cNvSpPr>
          <p:nvPr/>
        </p:nvSpPr>
        <p:spPr bwMode="auto">
          <a:xfrm>
            <a:off x="4087091" y="3746501"/>
            <a:ext cx="1480168" cy="923330"/>
          </a:xfrm>
          <a:prstGeom prst="rect">
            <a:avLst/>
          </a:prstGeom>
          <a:solidFill>
            <a:srgbClr val="B3B3B3">
              <a:alpha val="50195"/>
            </a:srgbClr>
          </a:solidFill>
          <a:ln w="9525">
            <a:solidFill>
              <a:srgbClr val="B3B3B3"/>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Imipenem</a:t>
            </a:r>
          </a:p>
          <a:p>
            <a:r>
              <a:rPr lang="en-US" sz="1800" b="1"/>
              <a:t>Meropenem</a:t>
            </a:r>
          </a:p>
          <a:p>
            <a:r>
              <a:rPr lang="en-US" sz="1800" b="1"/>
              <a:t>Doripenem</a:t>
            </a:r>
          </a:p>
        </p:txBody>
      </p:sp>
      <p:sp>
        <p:nvSpPr>
          <p:cNvPr id="228376"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228377" name="Oval 35"/>
          <p:cNvSpPr>
            <a:spLocks noChangeArrowheads="1"/>
          </p:cNvSpPr>
          <p:nvPr/>
        </p:nvSpPr>
        <p:spPr bwMode="auto">
          <a:xfrm rot="1822415">
            <a:off x="868288" y="2290569"/>
            <a:ext cx="4267489" cy="1538287"/>
          </a:xfrm>
          <a:prstGeom prst="ellipse">
            <a:avLst/>
          </a:prstGeom>
          <a:solidFill>
            <a:srgbClr val="B3B3B3">
              <a:alpha val="59999"/>
            </a:srgbClr>
          </a:solidFill>
          <a:ln w="9525">
            <a:solidFill>
              <a:srgbClr val="B3B3B3"/>
            </a:solidFill>
            <a:round/>
            <a:headEnd/>
            <a:tailEnd/>
          </a:ln>
        </p:spPr>
        <p:txBody>
          <a:bodyPr/>
          <a:lstStyle/>
          <a:p>
            <a:endParaRPr lang="en-US"/>
          </a:p>
        </p:txBody>
      </p:sp>
    </p:spTree>
    <p:extLst>
      <p:ext uri="{BB962C8B-B14F-4D97-AF65-F5344CB8AC3E}">
        <p14:creationId xmlns:p14="http://schemas.microsoft.com/office/powerpoint/2010/main" val="2651937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9" y="168800"/>
            <a:ext cx="9137313" cy="1143000"/>
          </a:xfrm>
        </p:spPr>
        <p:txBody>
          <a:bodyPr>
            <a:normAutofit fontScale="90000"/>
          </a:bodyPr>
          <a:lstStyle/>
          <a:p>
            <a:r>
              <a:rPr lang="en-US" dirty="0">
                <a:latin typeface="Arial"/>
                <a:cs typeface="Arial"/>
              </a:rPr>
              <a:t>Spectrum Roundup: </a:t>
            </a:r>
            <a:br>
              <a:rPr lang="en-US" dirty="0">
                <a:latin typeface="Arial"/>
                <a:cs typeface="Arial"/>
              </a:rPr>
            </a:br>
            <a:r>
              <a:rPr lang="en-US" dirty="0">
                <a:latin typeface="Arial"/>
                <a:cs typeface="Arial"/>
              </a:rPr>
              <a:t>Other Key Pathogens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2744774"/>
              </p:ext>
            </p:extLst>
          </p:nvPr>
        </p:nvGraphicFramePr>
        <p:xfrm>
          <a:off x="14380" y="1600200"/>
          <a:ext cx="9137313" cy="5029200"/>
        </p:xfrm>
        <a:graphic>
          <a:graphicData uri="http://schemas.openxmlformats.org/drawingml/2006/table">
            <a:tbl>
              <a:tblPr firstRow="1" bandRow="1">
                <a:tableStyleId>{5940675A-B579-460E-94D1-54222C63F5DA}</a:tableStyleId>
              </a:tblPr>
              <a:tblGrid>
                <a:gridCol w="3169654">
                  <a:extLst>
                    <a:ext uri="{9D8B030D-6E8A-4147-A177-3AD203B41FA5}">
                      <a16:colId xmlns:a16="http://schemas.microsoft.com/office/drawing/2014/main" val="20000"/>
                    </a:ext>
                  </a:extLst>
                </a:gridCol>
                <a:gridCol w="707202">
                  <a:extLst>
                    <a:ext uri="{9D8B030D-6E8A-4147-A177-3AD203B41FA5}">
                      <a16:colId xmlns:a16="http://schemas.microsoft.com/office/drawing/2014/main" val="20001"/>
                    </a:ext>
                  </a:extLst>
                </a:gridCol>
                <a:gridCol w="796201">
                  <a:extLst>
                    <a:ext uri="{9D8B030D-6E8A-4147-A177-3AD203B41FA5}">
                      <a16:colId xmlns:a16="http://schemas.microsoft.com/office/drawing/2014/main" val="20002"/>
                    </a:ext>
                  </a:extLst>
                </a:gridCol>
                <a:gridCol w="1016169">
                  <a:extLst>
                    <a:ext uri="{9D8B030D-6E8A-4147-A177-3AD203B41FA5}">
                      <a16:colId xmlns:a16="http://schemas.microsoft.com/office/drawing/2014/main" val="20003"/>
                    </a:ext>
                  </a:extLst>
                </a:gridCol>
                <a:gridCol w="692914">
                  <a:extLst>
                    <a:ext uri="{9D8B030D-6E8A-4147-A177-3AD203B41FA5}">
                      <a16:colId xmlns:a16="http://schemas.microsoft.com/office/drawing/2014/main" val="20004"/>
                    </a:ext>
                  </a:extLst>
                </a:gridCol>
                <a:gridCol w="692914">
                  <a:extLst>
                    <a:ext uri="{9D8B030D-6E8A-4147-A177-3AD203B41FA5}">
                      <a16:colId xmlns:a16="http://schemas.microsoft.com/office/drawing/2014/main" val="20005"/>
                    </a:ext>
                  </a:extLst>
                </a:gridCol>
                <a:gridCol w="692914">
                  <a:extLst>
                    <a:ext uri="{9D8B030D-6E8A-4147-A177-3AD203B41FA5}">
                      <a16:colId xmlns:a16="http://schemas.microsoft.com/office/drawing/2014/main" val="20006"/>
                    </a:ext>
                  </a:extLst>
                </a:gridCol>
                <a:gridCol w="692914">
                  <a:extLst>
                    <a:ext uri="{9D8B030D-6E8A-4147-A177-3AD203B41FA5}">
                      <a16:colId xmlns:a16="http://schemas.microsoft.com/office/drawing/2014/main" val="20007"/>
                    </a:ext>
                  </a:extLst>
                </a:gridCol>
                <a:gridCol w="676431">
                  <a:extLst>
                    <a:ext uri="{9D8B030D-6E8A-4147-A177-3AD203B41FA5}">
                      <a16:colId xmlns:a16="http://schemas.microsoft.com/office/drawing/2014/main" val="20008"/>
                    </a:ext>
                  </a:extLst>
                </a:gridCol>
              </a:tblGrid>
              <a:tr h="370840">
                <a:tc>
                  <a:txBody>
                    <a:bodyPr/>
                    <a:lstStyle/>
                    <a:p>
                      <a:r>
                        <a:rPr lang="en-US" sz="2400" b="1" dirty="0"/>
                        <a:t>Organism</a:t>
                      </a:r>
                    </a:p>
                  </a:txBody>
                  <a:tcPr>
                    <a:solidFill>
                      <a:srgbClr val="A6A6A6"/>
                    </a:solidFill>
                  </a:tcPr>
                </a:tc>
                <a:tc>
                  <a:txBody>
                    <a:bodyPr/>
                    <a:lstStyle/>
                    <a:p>
                      <a:r>
                        <a:rPr lang="en-US" sz="2400" b="1" dirty="0"/>
                        <a:t>PCN</a:t>
                      </a:r>
                    </a:p>
                  </a:txBody>
                  <a:tcPr>
                    <a:solidFill>
                      <a:srgbClr val="A6A6A6"/>
                    </a:solidFill>
                  </a:tcPr>
                </a:tc>
                <a:tc>
                  <a:txBody>
                    <a:bodyPr/>
                    <a:lstStyle/>
                    <a:p>
                      <a:r>
                        <a:rPr lang="en-US" sz="2400" b="1" dirty="0"/>
                        <a:t>AMP</a:t>
                      </a:r>
                    </a:p>
                  </a:txBody>
                  <a:tcPr>
                    <a:solidFill>
                      <a:srgbClr val="A6A6A6"/>
                    </a:solidFill>
                  </a:tcPr>
                </a:tc>
                <a:tc>
                  <a:txBody>
                    <a:bodyPr/>
                    <a:lstStyle/>
                    <a:p>
                      <a:r>
                        <a:rPr lang="en-US" sz="2400" b="1" dirty="0"/>
                        <a:t>PIP/TZ</a:t>
                      </a:r>
                    </a:p>
                  </a:txBody>
                  <a:tcPr>
                    <a:solidFill>
                      <a:srgbClr val="A6A6A6"/>
                    </a:solidFill>
                  </a:tcPr>
                </a:tc>
                <a:tc>
                  <a:txBody>
                    <a:bodyPr/>
                    <a:lstStyle/>
                    <a:p>
                      <a:r>
                        <a:rPr lang="en-US" sz="2400" b="1" dirty="0"/>
                        <a:t>1GC</a:t>
                      </a:r>
                    </a:p>
                  </a:txBody>
                  <a:tcPr>
                    <a:solidFill>
                      <a:srgbClr val="A6A6A6"/>
                    </a:solidFill>
                  </a:tcPr>
                </a:tc>
                <a:tc>
                  <a:txBody>
                    <a:bodyPr/>
                    <a:lstStyle/>
                    <a:p>
                      <a:r>
                        <a:rPr lang="en-US" sz="2400" b="1" dirty="0"/>
                        <a:t>2GC</a:t>
                      </a:r>
                    </a:p>
                  </a:txBody>
                  <a:tcPr>
                    <a:solidFill>
                      <a:srgbClr val="A6A6A6"/>
                    </a:solidFill>
                  </a:tcPr>
                </a:tc>
                <a:tc>
                  <a:txBody>
                    <a:bodyPr/>
                    <a:lstStyle/>
                    <a:p>
                      <a:r>
                        <a:rPr lang="en-US" sz="2400" b="1" dirty="0"/>
                        <a:t>3GC</a:t>
                      </a:r>
                    </a:p>
                  </a:txBody>
                  <a:tcPr>
                    <a:solidFill>
                      <a:srgbClr val="A6A6A6"/>
                    </a:solidFill>
                  </a:tcPr>
                </a:tc>
                <a:tc>
                  <a:txBody>
                    <a:bodyPr/>
                    <a:lstStyle/>
                    <a:p>
                      <a:r>
                        <a:rPr lang="en-US" sz="2400" b="1" dirty="0"/>
                        <a:t>4GC</a:t>
                      </a:r>
                    </a:p>
                  </a:txBody>
                  <a:tcPr>
                    <a:solidFill>
                      <a:srgbClr val="A6A6A6"/>
                    </a:solidFill>
                  </a:tcPr>
                </a:tc>
                <a:tc>
                  <a:txBody>
                    <a:bodyPr/>
                    <a:lstStyle/>
                    <a:p>
                      <a:r>
                        <a:rPr lang="en-US" sz="2400" b="1" dirty="0"/>
                        <a:t>IMI</a:t>
                      </a:r>
                    </a:p>
                  </a:txBody>
                  <a:tcPr>
                    <a:solidFill>
                      <a:srgbClr val="A6A6A6"/>
                    </a:solidFill>
                  </a:tcPr>
                </a:tc>
                <a:extLst>
                  <a:ext uri="{0D108BD9-81ED-4DB2-BD59-A6C34878D82A}">
                    <a16:rowId xmlns:a16="http://schemas.microsoft.com/office/drawing/2014/main" val="10000"/>
                  </a:ext>
                </a:extLst>
              </a:tr>
              <a:tr h="370840">
                <a:tc>
                  <a:txBody>
                    <a:bodyPr/>
                    <a:lstStyle/>
                    <a:p>
                      <a:r>
                        <a:rPr lang="en-US" sz="2400" dirty="0"/>
                        <a:t>“Atypical” respiratory pathogens</a:t>
                      </a:r>
                      <a:r>
                        <a:rPr lang="en-US" sz="2400" baseline="0" dirty="0"/>
                        <a:t> : </a:t>
                      </a:r>
                      <a:r>
                        <a:rPr lang="en-US" sz="2400" i="1" baseline="0" dirty="0"/>
                        <a:t>CML*</a:t>
                      </a:r>
                      <a:endParaRPr lang="en-US" sz="2400" i="1" dirty="0"/>
                    </a:p>
                  </a:txBody>
                  <a:tcPr/>
                </a:tc>
                <a:tc>
                  <a:txBody>
                    <a:bodyPr/>
                    <a:lstStyle/>
                    <a:p>
                      <a:pPr algn="ctr"/>
                      <a:r>
                        <a:rPr lang="en-US" sz="2400" dirty="0"/>
                        <a:t>X</a:t>
                      </a:r>
                    </a:p>
                  </a:txBody>
                  <a:tcPr/>
                </a:tc>
                <a:tc>
                  <a:txBody>
                    <a:bodyPr/>
                    <a:lstStyle/>
                    <a:p>
                      <a:pPr algn="ctr"/>
                      <a:r>
                        <a:rPr lang="en-US" sz="2400" dirty="0"/>
                        <a:t>X</a:t>
                      </a:r>
                    </a:p>
                  </a:txBody>
                  <a:tcPr/>
                </a:tc>
                <a:tc>
                  <a:txBody>
                    <a:bodyPr/>
                    <a:lstStyle/>
                    <a:p>
                      <a:pPr algn="ctr"/>
                      <a:r>
                        <a:rPr lang="en-US" sz="2400"/>
                        <a:t>X</a:t>
                      </a:r>
                      <a:endParaRPr lang="en-US" sz="2400" dirty="0"/>
                    </a:p>
                  </a:txBody>
                  <a:tcPr/>
                </a:tc>
                <a:tc>
                  <a:txBody>
                    <a:bodyPr/>
                    <a:lstStyle/>
                    <a:p>
                      <a:pPr algn="ctr"/>
                      <a:r>
                        <a:rPr lang="en-US" sz="2400"/>
                        <a:t>X</a:t>
                      </a:r>
                      <a:endParaRPr lang="en-US" sz="2400" dirty="0"/>
                    </a:p>
                  </a:txBody>
                  <a:tcPr/>
                </a:tc>
                <a:tc>
                  <a:txBody>
                    <a:bodyPr/>
                    <a:lstStyle/>
                    <a:p>
                      <a:pPr algn="ctr"/>
                      <a:r>
                        <a:rPr lang="en-US" sz="2400"/>
                        <a:t>X</a:t>
                      </a:r>
                      <a:endParaRPr lang="en-US" sz="2400" dirty="0"/>
                    </a:p>
                  </a:txBody>
                  <a:tcPr/>
                </a:tc>
                <a:tc>
                  <a:txBody>
                    <a:bodyPr/>
                    <a:lstStyle/>
                    <a:p>
                      <a:pPr algn="ctr"/>
                      <a:r>
                        <a:rPr lang="en-US" sz="2400"/>
                        <a:t>X</a:t>
                      </a:r>
                      <a:endParaRPr lang="en-US" sz="2400" dirty="0"/>
                    </a:p>
                  </a:txBody>
                  <a:tcPr/>
                </a:tc>
                <a:tc>
                  <a:txBody>
                    <a:bodyPr/>
                    <a:lstStyle/>
                    <a:p>
                      <a:pPr algn="ctr"/>
                      <a:r>
                        <a:rPr lang="en-US" sz="2400" dirty="0"/>
                        <a:t>X</a:t>
                      </a:r>
                    </a:p>
                  </a:txBody>
                  <a:tcPr/>
                </a:tc>
                <a:tc>
                  <a:txBody>
                    <a:bodyPr/>
                    <a:lstStyle/>
                    <a:p>
                      <a:pPr algn="ctr"/>
                      <a:r>
                        <a:rPr lang="en-US" sz="2400" dirty="0"/>
                        <a:t>X</a:t>
                      </a:r>
                    </a:p>
                  </a:txBody>
                  <a:tcPr/>
                </a:tc>
                <a:extLst>
                  <a:ext uri="{0D108BD9-81ED-4DB2-BD59-A6C34878D82A}">
                    <a16:rowId xmlns:a16="http://schemas.microsoft.com/office/drawing/2014/main" val="10001"/>
                  </a:ext>
                </a:extLst>
              </a:tr>
              <a:tr h="370840">
                <a:tc>
                  <a:txBody>
                    <a:bodyPr/>
                    <a:lstStyle/>
                    <a:p>
                      <a:r>
                        <a:rPr lang="en-US" sz="2400" i="1" dirty="0"/>
                        <a:t>Neisseria </a:t>
                      </a:r>
                      <a:r>
                        <a:rPr lang="en-US" sz="2400" i="1" dirty="0" err="1"/>
                        <a:t>meningitidis</a:t>
                      </a:r>
                      <a:endParaRPr lang="en-US" sz="2400" i="1" dirty="0"/>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10002"/>
                  </a:ext>
                </a:extLst>
              </a:tr>
              <a:tr h="370840">
                <a:tc>
                  <a:txBody>
                    <a:bodyPr/>
                    <a:lstStyle/>
                    <a:p>
                      <a:r>
                        <a:rPr lang="en-US" sz="2400" dirty="0" err="1"/>
                        <a:t>viridans</a:t>
                      </a:r>
                      <a:r>
                        <a:rPr lang="en-US" sz="2400" dirty="0"/>
                        <a:t> group</a:t>
                      </a:r>
                      <a:r>
                        <a:rPr lang="en-US" sz="2400" baseline="0" dirty="0"/>
                        <a:t> streptococci</a:t>
                      </a:r>
                      <a:endParaRPr lang="en-US" sz="2400" dirty="0"/>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10003"/>
                  </a:ext>
                </a:extLst>
              </a:tr>
              <a:tr h="370840">
                <a:tc>
                  <a:txBody>
                    <a:bodyPr/>
                    <a:lstStyle/>
                    <a:p>
                      <a:r>
                        <a:rPr lang="en-US" sz="2400" i="1" dirty="0"/>
                        <a:t>Listeria</a:t>
                      </a:r>
                      <a:r>
                        <a:rPr lang="en-US" sz="2400" i="1" baseline="0" dirty="0"/>
                        <a:t> </a:t>
                      </a:r>
                      <a:r>
                        <a:rPr lang="en-US" sz="2400" i="1" baseline="0" dirty="0" err="1"/>
                        <a:t>monocytogenes</a:t>
                      </a:r>
                      <a:endParaRPr lang="en-US" sz="2400" i="1" dirty="0"/>
                    </a:p>
                  </a:txBody>
                  <a:tcPr/>
                </a:tc>
                <a:tc>
                  <a:txBody>
                    <a:bodyPr/>
                    <a:lstStyle/>
                    <a:p>
                      <a:pPr algn="ctr"/>
                      <a:r>
                        <a:rPr lang="en-US" sz="2400" dirty="0"/>
                        <a:t>+</a:t>
                      </a:r>
                    </a:p>
                  </a:txBody>
                  <a:tcPr/>
                </a:tc>
                <a:tc>
                  <a:txBody>
                    <a:bodyPr/>
                    <a:lstStyle/>
                    <a:p>
                      <a:pPr algn="ctr"/>
                      <a:r>
                        <a:rPr lang="en-US" sz="2400" b="1" dirty="0"/>
                        <a:t>++</a:t>
                      </a:r>
                    </a:p>
                  </a:txBody>
                  <a:tcPr/>
                </a:tc>
                <a:tc>
                  <a:txBody>
                    <a:bodyPr/>
                    <a:lstStyle/>
                    <a:p>
                      <a:pPr algn="ctr"/>
                      <a:r>
                        <a:rPr lang="en-US" sz="2400" dirty="0"/>
                        <a:t>+</a:t>
                      </a:r>
                    </a:p>
                  </a:txBody>
                  <a:tcPr/>
                </a:tc>
                <a:tc>
                  <a:txBody>
                    <a:bodyPr/>
                    <a:lstStyle/>
                    <a:p>
                      <a:pPr algn="ctr"/>
                      <a:r>
                        <a:rPr lang="en-US" sz="2400" dirty="0"/>
                        <a:t>X</a:t>
                      </a:r>
                    </a:p>
                  </a:txBody>
                  <a:tcPr/>
                </a:tc>
                <a:tc>
                  <a:txBody>
                    <a:bodyPr/>
                    <a:lstStyle/>
                    <a:p>
                      <a:pPr algn="ctr"/>
                      <a:r>
                        <a:rPr lang="en-US" sz="2400" dirty="0"/>
                        <a:t>X</a:t>
                      </a:r>
                    </a:p>
                  </a:txBody>
                  <a:tcPr/>
                </a:tc>
                <a:tc>
                  <a:txBody>
                    <a:bodyPr/>
                    <a:lstStyle/>
                    <a:p>
                      <a:pPr algn="ctr"/>
                      <a:r>
                        <a:rPr lang="en-US" sz="2400" dirty="0"/>
                        <a:t>X</a:t>
                      </a:r>
                    </a:p>
                  </a:txBody>
                  <a:tcPr/>
                </a:tc>
                <a:tc>
                  <a:txBody>
                    <a:bodyPr/>
                    <a:lstStyle/>
                    <a:p>
                      <a:pPr algn="ctr"/>
                      <a:r>
                        <a:rPr lang="en-US" sz="2400" dirty="0"/>
                        <a:t>X</a:t>
                      </a:r>
                    </a:p>
                  </a:txBody>
                  <a:tcPr/>
                </a:tc>
                <a:tc>
                  <a:txBody>
                    <a:bodyPr/>
                    <a:lstStyle/>
                    <a:p>
                      <a:pPr algn="ctr"/>
                      <a:r>
                        <a:rPr lang="en-US" sz="2400" dirty="0"/>
                        <a:t>+</a:t>
                      </a:r>
                    </a:p>
                  </a:txBody>
                  <a:tcPr/>
                </a:tc>
                <a:extLst>
                  <a:ext uri="{0D108BD9-81ED-4DB2-BD59-A6C34878D82A}">
                    <a16:rowId xmlns:a16="http://schemas.microsoft.com/office/drawing/2014/main" val="10004"/>
                  </a:ext>
                </a:extLst>
              </a:tr>
              <a:tr h="370840">
                <a:tc>
                  <a:txBody>
                    <a:bodyPr/>
                    <a:lstStyle/>
                    <a:p>
                      <a:r>
                        <a:rPr lang="en-US" sz="2400" i="1" dirty="0"/>
                        <a:t>Moraxella</a:t>
                      </a:r>
                      <a:r>
                        <a:rPr lang="en-US" sz="2400" i="1" baseline="0" dirty="0"/>
                        <a:t> </a:t>
                      </a:r>
                      <a:r>
                        <a:rPr lang="en-US" sz="2400" i="1" baseline="0" dirty="0" err="1"/>
                        <a:t>catarrhalis</a:t>
                      </a:r>
                      <a:endParaRPr lang="en-US" sz="2400" i="1" dirty="0"/>
                    </a:p>
                  </a:txBody>
                  <a:tcPr/>
                </a:tc>
                <a:tc>
                  <a:txBody>
                    <a:bodyPr/>
                    <a:lstStyle/>
                    <a:p>
                      <a:pPr algn="ctr"/>
                      <a:r>
                        <a:rPr lang="en-US" sz="2400" dirty="0"/>
                        <a:t>X</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10005"/>
                  </a:ext>
                </a:extLst>
              </a:tr>
              <a:tr h="370840">
                <a:tc>
                  <a:txBody>
                    <a:bodyPr/>
                    <a:lstStyle/>
                    <a:p>
                      <a:r>
                        <a:rPr lang="en-US" sz="2400" i="1" dirty="0" err="1"/>
                        <a:t>Stenotrophomonas</a:t>
                      </a:r>
                      <a:r>
                        <a:rPr lang="en-US" sz="2400" i="1" dirty="0"/>
                        <a:t> </a:t>
                      </a:r>
                      <a:r>
                        <a:rPr lang="en-US" sz="2400" i="1" dirty="0" err="1"/>
                        <a:t>maltophila</a:t>
                      </a:r>
                      <a:endParaRPr lang="en-US" sz="2400" i="1" dirty="0"/>
                    </a:p>
                  </a:txBody>
                  <a:tcPr/>
                </a:tc>
                <a:tc>
                  <a:txBody>
                    <a:bodyPr/>
                    <a:lstStyle/>
                    <a:p>
                      <a:pPr algn="ctr"/>
                      <a:r>
                        <a:rPr lang="en-US" sz="2400" dirty="0"/>
                        <a:t>X</a:t>
                      </a:r>
                    </a:p>
                  </a:txBody>
                  <a:tcPr/>
                </a:tc>
                <a:tc>
                  <a:txBody>
                    <a:bodyPr/>
                    <a:lstStyle/>
                    <a:p>
                      <a:pPr algn="ctr"/>
                      <a:r>
                        <a:rPr lang="en-US" sz="2400" dirty="0"/>
                        <a:t>X</a:t>
                      </a:r>
                    </a:p>
                  </a:txBody>
                  <a:tcPr/>
                </a:tc>
                <a:tc>
                  <a:txBody>
                    <a:bodyPr/>
                    <a:lstStyle/>
                    <a:p>
                      <a:pPr algn="ctr"/>
                      <a:r>
                        <a:rPr lang="en-US" sz="2400" dirty="0"/>
                        <a:t>X</a:t>
                      </a:r>
                    </a:p>
                  </a:txBody>
                  <a:tcPr/>
                </a:tc>
                <a:tc>
                  <a:txBody>
                    <a:bodyPr/>
                    <a:lstStyle/>
                    <a:p>
                      <a:pPr algn="ctr"/>
                      <a:r>
                        <a:rPr lang="en-US" sz="2400" dirty="0"/>
                        <a:t>X</a:t>
                      </a:r>
                    </a:p>
                  </a:txBody>
                  <a:tcPr/>
                </a:tc>
                <a:tc>
                  <a:txBody>
                    <a:bodyPr/>
                    <a:lstStyle/>
                    <a:p>
                      <a:pPr algn="ctr"/>
                      <a:r>
                        <a:rPr lang="en-US" sz="2400" dirty="0"/>
                        <a:t>X</a:t>
                      </a:r>
                    </a:p>
                  </a:txBody>
                  <a:tcPr/>
                </a:tc>
                <a:tc>
                  <a:txBody>
                    <a:bodyPr/>
                    <a:lstStyle/>
                    <a:p>
                      <a:pPr algn="ctr"/>
                      <a:r>
                        <a:rPr lang="en-US" sz="2400" dirty="0"/>
                        <a:t>--</a:t>
                      </a:r>
                    </a:p>
                  </a:txBody>
                  <a:tcPr/>
                </a:tc>
                <a:tc>
                  <a:txBody>
                    <a:bodyPr/>
                    <a:lstStyle/>
                    <a:p>
                      <a:pPr algn="ctr"/>
                      <a:r>
                        <a:rPr lang="en-US" sz="2400" dirty="0"/>
                        <a:t>X</a:t>
                      </a:r>
                    </a:p>
                  </a:txBody>
                  <a:tcPr/>
                </a:tc>
                <a:tc>
                  <a:txBody>
                    <a:bodyPr/>
                    <a:lstStyle/>
                    <a:p>
                      <a:pPr algn="ctr"/>
                      <a:r>
                        <a:rPr lang="en-US" sz="2400" dirty="0"/>
                        <a:t>X</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199572" y="6277429"/>
            <a:ext cx="7840808" cy="369332"/>
          </a:xfrm>
          <a:prstGeom prst="rect">
            <a:avLst/>
          </a:prstGeom>
          <a:noFill/>
        </p:spPr>
        <p:txBody>
          <a:bodyPr wrap="none" rtlCol="0">
            <a:spAutoFit/>
          </a:bodyPr>
          <a:lstStyle/>
          <a:p>
            <a:r>
              <a:rPr lang="en-US" i="1" dirty="0"/>
              <a:t>*</a:t>
            </a:r>
            <a:r>
              <a:rPr lang="en-US" i="1" dirty="0" err="1"/>
              <a:t>Chlamydophila</a:t>
            </a:r>
            <a:r>
              <a:rPr lang="en-US" i="1" dirty="0"/>
              <a:t> </a:t>
            </a:r>
            <a:r>
              <a:rPr lang="en-US" i="1" dirty="0" err="1"/>
              <a:t>pneumoniae</a:t>
            </a:r>
            <a:r>
              <a:rPr lang="en-US" i="1" dirty="0"/>
              <a:t>, Mycoplasma </a:t>
            </a:r>
            <a:r>
              <a:rPr lang="en-US" i="1" dirty="0" err="1"/>
              <a:t>pneumoniae</a:t>
            </a:r>
            <a:r>
              <a:rPr lang="en-US" i="1" dirty="0"/>
              <a:t>, Legionella </a:t>
            </a:r>
            <a:r>
              <a:rPr lang="en-US" i="1" dirty="0" err="1"/>
              <a:t>pneumophila</a:t>
            </a:r>
            <a:endParaRPr lang="en-US" i="1" dirty="0"/>
          </a:p>
        </p:txBody>
      </p:sp>
    </p:spTree>
    <p:extLst>
      <p:ext uri="{BB962C8B-B14F-4D97-AF65-F5344CB8AC3E}">
        <p14:creationId xmlns:p14="http://schemas.microsoft.com/office/powerpoint/2010/main" val="1200048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a:t>Overview</a:t>
            </a:r>
          </a:p>
        </p:txBody>
      </p:sp>
      <p:sp>
        <p:nvSpPr>
          <p:cNvPr id="3" name="Content Placeholder 2"/>
          <p:cNvSpPr>
            <a:spLocks noGrp="1"/>
          </p:cNvSpPr>
          <p:nvPr>
            <p:ph sz="half" idx="1"/>
          </p:nvPr>
        </p:nvSpPr>
        <p:spPr>
          <a:xfrm>
            <a:off x="254000" y="1417638"/>
            <a:ext cx="4394200" cy="5059362"/>
          </a:xfrm>
        </p:spPr>
        <p:txBody>
          <a:bodyPr>
            <a:normAutofit lnSpcReduction="10000"/>
          </a:bodyPr>
          <a:lstStyle/>
          <a:p>
            <a:r>
              <a:rPr lang="en-US" dirty="0"/>
              <a:t>Old </a:t>
            </a:r>
            <a:r>
              <a:rPr lang="en-US" dirty="0" err="1"/>
              <a:t>Faithfuls</a:t>
            </a:r>
            <a:r>
              <a:rPr lang="en-US" dirty="0"/>
              <a:t>: Mixed Gram-Positive/Gram Negative Activity</a:t>
            </a:r>
          </a:p>
          <a:p>
            <a:pPr lvl="1"/>
            <a:r>
              <a:rPr lang="en-US" dirty="0"/>
              <a:t>Cellular Envelope Disruptors</a:t>
            </a:r>
          </a:p>
          <a:p>
            <a:pPr lvl="2"/>
            <a:r>
              <a:rPr lang="en-US" dirty="0"/>
              <a:t>Beta-lactams</a:t>
            </a:r>
          </a:p>
          <a:p>
            <a:r>
              <a:rPr lang="en-US" dirty="0"/>
              <a:t>Drugs Primarily Active </a:t>
            </a:r>
            <a:r>
              <a:rPr lang="en-US" dirty="0" err="1"/>
              <a:t>Vs</a:t>
            </a:r>
            <a:r>
              <a:rPr lang="en-US" dirty="0"/>
              <a:t> Gram-Positives</a:t>
            </a:r>
          </a:p>
          <a:p>
            <a:pPr lvl="1"/>
            <a:r>
              <a:rPr lang="en-US" b="1" dirty="0">
                <a:solidFill>
                  <a:srgbClr val="00B0F0"/>
                </a:solidFill>
              </a:rPr>
              <a:t>Cellular Envelope Disruptors</a:t>
            </a:r>
          </a:p>
          <a:p>
            <a:pPr lvl="2"/>
            <a:r>
              <a:rPr lang="en-US" b="1" dirty="0" err="1">
                <a:solidFill>
                  <a:srgbClr val="00B0F0"/>
                </a:solidFill>
              </a:rPr>
              <a:t>Glycopeptides</a:t>
            </a:r>
            <a:endParaRPr lang="en-US" b="1" dirty="0">
              <a:solidFill>
                <a:srgbClr val="00B0F0"/>
              </a:solidFill>
            </a:endParaRPr>
          </a:p>
          <a:p>
            <a:pPr lvl="2"/>
            <a:r>
              <a:rPr lang="en-US" b="1" dirty="0" err="1">
                <a:solidFill>
                  <a:srgbClr val="00B0F0"/>
                </a:solidFill>
              </a:rPr>
              <a:t>Lipopeptides</a:t>
            </a:r>
            <a:endParaRPr lang="en-US" b="1" dirty="0">
              <a:solidFill>
                <a:srgbClr val="00B0F0"/>
              </a:solidFill>
            </a:endParaRPr>
          </a:p>
          <a:p>
            <a:pPr lvl="1"/>
            <a:r>
              <a:rPr lang="en-US" dirty="0"/>
              <a:t>Protein Synthesis Inhibitors</a:t>
            </a:r>
          </a:p>
          <a:p>
            <a:pPr lvl="2"/>
            <a:r>
              <a:rPr lang="en-US" dirty="0" err="1"/>
              <a:t>Oxazolidinones</a:t>
            </a:r>
            <a:endParaRPr lang="en-US" dirty="0"/>
          </a:p>
          <a:p>
            <a:pPr lvl="2"/>
            <a:r>
              <a:rPr lang="en-US" dirty="0" err="1"/>
              <a:t>Streptogramins</a:t>
            </a:r>
            <a:endParaRPr lang="en-US" dirty="0"/>
          </a:p>
          <a:p>
            <a:pPr lvl="2"/>
            <a:r>
              <a:rPr lang="en-US" dirty="0" err="1"/>
              <a:t>Lincomycins</a:t>
            </a:r>
            <a:endParaRPr lang="en-US" dirty="0"/>
          </a:p>
        </p:txBody>
      </p:sp>
      <p:sp>
        <p:nvSpPr>
          <p:cNvPr id="4" name="Content Placeholder 3"/>
          <p:cNvSpPr>
            <a:spLocks noGrp="1"/>
          </p:cNvSpPr>
          <p:nvPr>
            <p:ph sz="half" idx="2"/>
          </p:nvPr>
        </p:nvSpPr>
        <p:spPr>
          <a:xfrm>
            <a:off x="4648200" y="1473199"/>
            <a:ext cx="4495800" cy="5003801"/>
          </a:xfrm>
        </p:spPr>
        <p:txBody>
          <a:bodyPr>
            <a:normAutofit lnSpcReduction="10000"/>
          </a:bodyPr>
          <a:lstStyle/>
          <a:p>
            <a:r>
              <a:rPr lang="en-US" dirty="0"/>
              <a:t>Jack of Many Organisms, Master of A Few</a:t>
            </a:r>
          </a:p>
          <a:p>
            <a:pPr lvl="1"/>
            <a:r>
              <a:rPr lang="en-US" dirty="0"/>
              <a:t>Protein Synthesis Inhibitors</a:t>
            </a:r>
          </a:p>
          <a:p>
            <a:pPr lvl="2"/>
            <a:r>
              <a:rPr lang="en-US" dirty="0"/>
              <a:t>Macrolides</a:t>
            </a:r>
          </a:p>
          <a:p>
            <a:pPr lvl="2"/>
            <a:r>
              <a:rPr lang="en-US" dirty="0" err="1"/>
              <a:t>Tetracyclines</a:t>
            </a:r>
            <a:endParaRPr lang="en-US" dirty="0"/>
          </a:p>
          <a:p>
            <a:pPr lvl="1"/>
            <a:r>
              <a:rPr lang="en-US" dirty="0"/>
              <a:t>DNA Disruptors</a:t>
            </a:r>
          </a:p>
          <a:p>
            <a:pPr lvl="2"/>
            <a:r>
              <a:rPr lang="en-US" dirty="0"/>
              <a:t>Trimethoprim/</a:t>
            </a:r>
            <a:r>
              <a:rPr lang="en-US" dirty="0" err="1"/>
              <a:t>sulfamethoxazole</a:t>
            </a:r>
            <a:endParaRPr lang="en-US" dirty="0"/>
          </a:p>
          <a:p>
            <a:r>
              <a:rPr lang="en-US" dirty="0"/>
              <a:t>Drugs Primarily Active </a:t>
            </a:r>
            <a:r>
              <a:rPr lang="en-US" dirty="0" err="1"/>
              <a:t>Vs</a:t>
            </a:r>
            <a:r>
              <a:rPr lang="en-US" dirty="0"/>
              <a:t> Gram-Negatives</a:t>
            </a:r>
          </a:p>
          <a:p>
            <a:pPr lvl="1"/>
            <a:r>
              <a:rPr lang="en-US" dirty="0"/>
              <a:t>Protein Synthesis Inhibitors</a:t>
            </a:r>
          </a:p>
          <a:p>
            <a:pPr lvl="2"/>
            <a:r>
              <a:rPr lang="en-US" dirty="0"/>
              <a:t>Aminoglycosides</a:t>
            </a:r>
          </a:p>
          <a:p>
            <a:pPr lvl="1"/>
            <a:r>
              <a:rPr lang="en-US" dirty="0"/>
              <a:t>DNA Disruptors</a:t>
            </a:r>
          </a:p>
          <a:p>
            <a:pPr lvl="2"/>
            <a:r>
              <a:rPr lang="en-US" dirty="0" err="1"/>
              <a:t>Fluoroquinolones</a:t>
            </a:r>
            <a:endParaRPr lang="en-US" dirty="0"/>
          </a:p>
          <a:p>
            <a:pPr lvl="2"/>
            <a:r>
              <a:rPr lang="en-US" dirty="0"/>
              <a:t>Metronidazole</a:t>
            </a:r>
          </a:p>
        </p:txBody>
      </p:sp>
    </p:spTree>
    <p:extLst>
      <p:ext uri="{BB962C8B-B14F-4D97-AF65-F5344CB8AC3E}">
        <p14:creationId xmlns:p14="http://schemas.microsoft.com/office/powerpoint/2010/main" val="1024403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40"/>
          <p:cNvSpPr>
            <a:spLocks noChangeArrowheads="1"/>
          </p:cNvSpPr>
          <p:nvPr/>
        </p:nvSpPr>
        <p:spPr bwMode="auto">
          <a:xfrm>
            <a:off x="1931533" y="3120134"/>
            <a:ext cx="228600" cy="406844"/>
          </a:xfrm>
          <a:prstGeom prst="ellipse">
            <a:avLst/>
          </a:prstGeom>
          <a:solidFill>
            <a:srgbClr val="800000"/>
          </a:solidFill>
          <a:ln w="9525">
            <a:solidFill>
              <a:srgbClr val="800000"/>
            </a:solidFill>
            <a:round/>
            <a:headEnd/>
            <a:tailEnd/>
          </a:ln>
        </p:spPr>
        <p:txBody>
          <a:bodyPr/>
          <a:lstStyle/>
          <a:p>
            <a:endParaRPr lang="en-US" sz="2400"/>
          </a:p>
        </p:txBody>
      </p:sp>
      <p:sp>
        <p:nvSpPr>
          <p:cNvPr id="18435" name="Rounded Rectangle 7"/>
          <p:cNvSpPr>
            <a:spLocks noChangeArrowheads="1"/>
          </p:cNvSpPr>
          <p:nvPr/>
        </p:nvSpPr>
        <p:spPr bwMode="auto">
          <a:xfrm>
            <a:off x="6477000" y="2584231"/>
            <a:ext cx="3733800" cy="2305454"/>
          </a:xfrm>
          <a:prstGeom prst="roundRect">
            <a:avLst>
              <a:gd name="adj" fmla="val 16667"/>
            </a:avLst>
          </a:prstGeom>
          <a:solidFill>
            <a:schemeClr val="bg1">
              <a:lumMod val="85000"/>
            </a:schemeClr>
          </a:solidFill>
          <a:ln w="76200">
            <a:solidFill>
              <a:srgbClr val="3A6A68"/>
            </a:solidFill>
            <a:round/>
            <a:headEnd/>
            <a:tailEnd/>
          </a:ln>
        </p:spPr>
        <p:txBody>
          <a:bodyPr/>
          <a:lstStyle/>
          <a:p>
            <a:endParaRPr lang="en-US" sz="2400"/>
          </a:p>
        </p:txBody>
      </p:sp>
      <p:sp>
        <p:nvSpPr>
          <p:cNvPr id="18436" name="Title 1"/>
          <p:cNvSpPr>
            <a:spLocks noGrp="1"/>
          </p:cNvSpPr>
          <p:nvPr>
            <p:ph type="title"/>
          </p:nvPr>
        </p:nvSpPr>
        <p:spPr>
          <a:xfrm>
            <a:off x="0" y="-168052"/>
            <a:ext cx="9144000" cy="1143000"/>
          </a:xfrm>
        </p:spPr>
        <p:txBody>
          <a:bodyPr>
            <a:normAutofit/>
          </a:bodyPr>
          <a:lstStyle/>
          <a:p>
            <a:r>
              <a:rPr lang="en-US" sz="3600" dirty="0">
                <a:latin typeface="Arial" charset="0"/>
                <a:ea typeface="ＭＳ Ｐゴシック" charset="0"/>
                <a:cs typeface="ＭＳ Ｐゴシック" charset="0"/>
              </a:rPr>
              <a:t>Mechanism: Cellular Envelope Disruptors </a:t>
            </a:r>
          </a:p>
        </p:txBody>
      </p:sp>
      <p:sp>
        <p:nvSpPr>
          <p:cNvPr id="18437" name="Rounded Rectangle 3"/>
          <p:cNvSpPr>
            <a:spLocks noChangeArrowheads="1"/>
          </p:cNvSpPr>
          <p:nvPr/>
        </p:nvSpPr>
        <p:spPr bwMode="auto">
          <a:xfrm>
            <a:off x="-1154567" y="2584230"/>
            <a:ext cx="3200400" cy="2169837"/>
          </a:xfrm>
          <a:prstGeom prst="roundRect">
            <a:avLst>
              <a:gd name="adj" fmla="val 16667"/>
            </a:avLst>
          </a:prstGeom>
          <a:solidFill>
            <a:schemeClr val="bg1">
              <a:lumMod val="85000"/>
            </a:schemeClr>
          </a:solidFill>
          <a:ln w="50800">
            <a:solidFill>
              <a:srgbClr val="800000"/>
            </a:solidFill>
            <a:round/>
            <a:headEnd/>
            <a:tailEnd/>
          </a:ln>
        </p:spPr>
        <p:txBody>
          <a:bodyPr/>
          <a:lstStyle/>
          <a:p>
            <a:endParaRPr lang="en-US" sz="2400"/>
          </a:p>
        </p:txBody>
      </p:sp>
      <p:sp>
        <p:nvSpPr>
          <p:cNvPr id="18438" name="Rounded Rectangle 4"/>
          <p:cNvSpPr>
            <a:spLocks noChangeArrowheads="1"/>
          </p:cNvSpPr>
          <p:nvPr/>
        </p:nvSpPr>
        <p:spPr bwMode="auto">
          <a:xfrm>
            <a:off x="-1499283" y="2641834"/>
            <a:ext cx="2895600" cy="2020192"/>
          </a:xfrm>
          <a:prstGeom prst="roundRect">
            <a:avLst>
              <a:gd name="adj" fmla="val 16667"/>
            </a:avLst>
          </a:prstGeom>
          <a:solidFill>
            <a:schemeClr val="bg1">
              <a:lumMod val="85000"/>
            </a:schemeClr>
          </a:solidFill>
          <a:ln w="19050">
            <a:solidFill>
              <a:schemeClr val="accent2"/>
            </a:solidFill>
            <a:round/>
            <a:headEnd/>
            <a:tailEnd/>
          </a:ln>
        </p:spPr>
        <p:txBody>
          <a:bodyPr/>
          <a:lstStyle/>
          <a:p>
            <a:endParaRPr lang="en-US" sz="2400"/>
          </a:p>
        </p:txBody>
      </p:sp>
      <p:sp>
        <p:nvSpPr>
          <p:cNvPr id="18439" name="Rounded Rectangle 5"/>
          <p:cNvSpPr>
            <a:spLocks noChangeArrowheads="1"/>
          </p:cNvSpPr>
          <p:nvPr/>
        </p:nvSpPr>
        <p:spPr bwMode="auto">
          <a:xfrm>
            <a:off x="7239000" y="2584231"/>
            <a:ext cx="3429000" cy="2305454"/>
          </a:xfrm>
          <a:prstGeom prst="roundRect">
            <a:avLst>
              <a:gd name="adj" fmla="val 16667"/>
            </a:avLst>
          </a:prstGeom>
          <a:solidFill>
            <a:schemeClr val="bg1">
              <a:lumMod val="85000"/>
            </a:schemeClr>
          </a:solidFill>
          <a:ln w="50800">
            <a:solidFill>
              <a:srgbClr val="800000"/>
            </a:solidFill>
            <a:round/>
            <a:headEnd/>
            <a:tailEnd/>
          </a:ln>
        </p:spPr>
        <p:txBody>
          <a:bodyPr/>
          <a:lstStyle/>
          <a:p>
            <a:endParaRPr lang="en-US" sz="2400"/>
          </a:p>
        </p:txBody>
      </p:sp>
      <p:sp>
        <p:nvSpPr>
          <p:cNvPr id="18440" name="Rounded Rectangle 6"/>
          <p:cNvSpPr>
            <a:spLocks noChangeArrowheads="1"/>
          </p:cNvSpPr>
          <p:nvPr/>
        </p:nvSpPr>
        <p:spPr bwMode="auto">
          <a:xfrm>
            <a:off x="7581900" y="2660431"/>
            <a:ext cx="3124200" cy="2146457"/>
          </a:xfrm>
          <a:prstGeom prst="roundRect">
            <a:avLst>
              <a:gd name="adj" fmla="val 16667"/>
            </a:avLst>
          </a:prstGeom>
          <a:solidFill>
            <a:schemeClr val="bg1">
              <a:lumMod val="85000"/>
            </a:schemeClr>
          </a:solidFill>
          <a:ln w="19050">
            <a:solidFill>
              <a:schemeClr val="accent2"/>
            </a:solidFill>
            <a:round/>
            <a:headEnd/>
            <a:tailEnd/>
          </a:ln>
        </p:spPr>
        <p:txBody>
          <a:bodyPr/>
          <a:lstStyle/>
          <a:p>
            <a:endParaRPr lang="en-US" sz="2400"/>
          </a:p>
        </p:txBody>
      </p:sp>
      <p:sp>
        <p:nvSpPr>
          <p:cNvPr id="18441" name="TextBox 10"/>
          <p:cNvSpPr txBox="1">
            <a:spLocks noChangeArrowheads="1"/>
          </p:cNvSpPr>
          <p:nvPr/>
        </p:nvSpPr>
        <p:spPr bwMode="auto">
          <a:xfrm>
            <a:off x="3402608" y="4292402"/>
            <a:ext cx="21350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solidFill>
                  <a:srgbClr val="800000"/>
                </a:solidFill>
              </a:rPr>
              <a:t>Glycopeptides</a:t>
            </a:r>
            <a:endParaRPr lang="en-US" dirty="0">
              <a:solidFill>
                <a:srgbClr val="800000"/>
              </a:solidFill>
            </a:endParaRPr>
          </a:p>
        </p:txBody>
      </p:sp>
      <p:sp>
        <p:nvSpPr>
          <p:cNvPr id="18442" name="TextBox 11"/>
          <p:cNvSpPr txBox="1">
            <a:spLocks noChangeArrowheads="1"/>
          </p:cNvSpPr>
          <p:nvPr/>
        </p:nvSpPr>
        <p:spPr bwMode="auto">
          <a:xfrm>
            <a:off x="0" y="925528"/>
            <a:ext cx="2100263" cy="461963"/>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Gram-positive</a:t>
            </a:r>
          </a:p>
        </p:txBody>
      </p:sp>
      <p:sp>
        <p:nvSpPr>
          <p:cNvPr id="18443" name="TextBox 12"/>
          <p:cNvSpPr txBox="1">
            <a:spLocks noChangeArrowheads="1"/>
          </p:cNvSpPr>
          <p:nvPr/>
        </p:nvSpPr>
        <p:spPr bwMode="auto">
          <a:xfrm>
            <a:off x="6897688" y="925528"/>
            <a:ext cx="2220912" cy="461963"/>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Gram-negative</a:t>
            </a:r>
          </a:p>
        </p:txBody>
      </p:sp>
      <p:sp>
        <p:nvSpPr>
          <p:cNvPr id="18444" name="TextBox 13"/>
          <p:cNvSpPr txBox="1">
            <a:spLocks noChangeArrowheads="1"/>
          </p:cNvSpPr>
          <p:nvPr/>
        </p:nvSpPr>
        <p:spPr bwMode="auto">
          <a:xfrm>
            <a:off x="3886200" y="1707641"/>
            <a:ext cx="13305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800000"/>
                </a:solidFill>
              </a:rPr>
              <a:t>Cell wall</a:t>
            </a:r>
          </a:p>
        </p:txBody>
      </p:sp>
      <p:sp>
        <p:nvSpPr>
          <p:cNvPr id="18445" name="TextBox 14"/>
          <p:cNvSpPr txBox="1">
            <a:spLocks noChangeArrowheads="1"/>
          </p:cNvSpPr>
          <p:nvPr/>
        </p:nvSpPr>
        <p:spPr bwMode="auto">
          <a:xfrm>
            <a:off x="3276600" y="982893"/>
            <a:ext cx="299012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chemeClr val="accent2"/>
                </a:solidFill>
              </a:rPr>
              <a:t>Inner cell membrane</a:t>
            </a:r>
          </a:p>
        </p:txBody>
      </p:sp>
      <p:sp>
        <p:nvSpPr>
          <p:cNvPr id="18446" name="TextBox 15"/>
          <p:cNvSpPr txBox="1">
            <a:spLocks noChangeArrowheads="1"/>
          </p:cNvSpPr>
          <p:nvPr/>
        </p:nvSpPr>
        <p:spPr bwMode="auto">
          <a:xfrm>
            <a:off x="3079057" y="2508031"/>
            <a:ext cx="30583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3A6A68"/>
                </a:solidFill>
              </a:rPr>
              <a:t>Outer cell membrane</a:t>
            </a:r>
          </a:p>
        </p:txBody>
      </p:sp>
      <p:sp>
        <p:nvSpPr>
          <p:cNvPr id="18447" name="TextBox 16"/>
          <p:cNvSpPr txBox="1">
            <a:spLocks noChangeArrowheads="1"/>
          </p:cNvSpPr>
          <p:nvPr/>
        </p:nvSpPr>
        <p:spPr bwMode="auto">
          <a:xfrm>
            <a:off x="3429000" y="5429144"/>
            <a:ext cx="1930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solidFill>
                  <a:schemeClr val="accent2"/>
                </a:solidFill>
              </a:rPr>
              <a:t>Lipopeptides</a:t>
            </a:r>
            <a:endParaRPr lang="en-US" dirty="0">
              <a:solidFill>
                <a:schemeClr val="accent2"/>
              </a:solidFill>
            </a:endParaRPr>
          </a:p>
        </p:txBody>
      </p:sp>
      <p:cxnSp>
        <p:nvCxnSpPr>
          <p:cNvPr id="18449" name="Straight Arrow Connector 19"/>
          <p:cNvCxnSpPr>
            <a:cxnSpLocks noChangeShapeType="1"/>
            <a:stCxn id="18441" idx="1"/>
          </p:cNvCxnSpPr>
          <p:nvPr/>
        </p:nvCxnSpPr>
        <p:spPr bwMode="auto">
          <a:xfrm flipH="1" flipV="1">
            <a:off x="2045833" y="3526978"/>
            <a:ext cx="1356775" cy="99625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50" name="Straight Connector 21"/>
          <p:cNvCxnSpPr>
            <a:cxnSpLocks noChangeShapeType="1"/>
            <a:stCxn id="18441" idx="3"/>
          </p:cNvCxnSpPr>
          <p:nvPr/>
        </p:nvCxnSpPr>
        <p:spPr bwMode="auto">
          <a:xfrm flipV="1">
            <a:off x="5537628" y="3856727"/>
            <a:ext cx="939372" cy="66650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8451" name="Straight Arrow Connector 23"/>
          <p:cNvCxnSpPr>
            <a:cxnSpLocks noChangeShapeType="1"/>
          </p:cNvCxnSpPr>
          <p:nvPr/>
        </p:nvCxnSpPr>
        <p:spPr bwMode="auto">
          <a:xfrm flipH="1">
            <a:off x="5841008" y="3856727"/>
            <a:ext cx="635992" cy="773019"/>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52" name="Straight Connector 32"/>
          <p:cNvCxnSpPr>
            <a:cxnSpLocks noChangeShapeType="1"/>
            <a:stCxn id="18447" idx="3"/>
          </p:cNvCxnSpPr>
          <p:nvPr/>
        </p:nvCxnSpPr>
        <p:spPr bwMode="auto">
          <a:xfrm flipV="1">
            <a:off x="5359186" y="4754067"/>
            <a:ext cx="1117814" cy="90591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8453" name="Straight Arrow Connector 34"/>
          <p:cNvCxnSpPr>
            <a:cxnSpLocks noChangeShapeType="1"/>
          </p:cNvCxnSpPr>
          <p:nvPr/>
        </p:nvCxnSpPr>
        <p:spPr bwMode="auto">
          <a:xfrm flipH="1">
            <a:off x="6400800" y="4758301"/>
            <a:ext cx="76200" cy="670843"/>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8456" name="Oval 41"/>
          <p:cNvSpPr>
            <a:spLocks noChangeArrowheads="1"/>
          </p:cNvSpPr>
          <p:nvPr/>
        </p:nvSpPr>
        <p:spPr bwMode="auto">
          <a:xfrm>
            <a:off x="1245049" y="3856727"/>
            <a:ext cx="228600" cy="406844"/>
          </a:xfrm>
          <a:prstGeom prst="ellipse">
            <a:avLst/>
          </a:prstGeom>
          <a:solidFill>
            <a:schemeClr val="accent2"/>
          </a:solidFill>
          <a:ln w="9525">
            <a:solidFill>
              <a:schemeClr val="accent2"/>
            </a:solidFill>
            <a:round/>
            <a:headEnd/>
            <a:tailEnd/>
          </a:ln>
        </p:spPr>
        <p:txBody>
          <a:bodyPr/>
          <a:lstStyle/>
          <a:p>
            <a:endParaRPr lang="en-US" sz="2400"/>
          </a:p>
        </p:txBody>
      </p:sp>
      <p:cxnSp>
        <p:nvCxnSpPr>
          <p:cNvPr id="18457" name="Straight Arrow Connector 29"/>
          <p:cNvCxnSpPr>
            <a:cxnSpLocks noChangeShapeType="1"/>
            <a:stCxn id="18447" idx="1"/>
            <a:endCxn id="18456" idx="5"/>
          </p:cNvCxnSpPr>
          <p:nvPr/>
        </p:nvCxnSpPr>
        <p:spPr bwMode="auto">
          <a:xfrm flipH="1" flipV="1">
            <a:off x="1440171" y="4203990"/>
            <a:ext cx="1988829" cy="145598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60" name="Straight Arrow Connector 44"/>
          <p:cNvCxnSpPr>
            <a:cxnSpLocks noChangeShapeType="1"/>
            <a:stCxn id="18446" idx="3"/>
          </p:cNvCxnSpPr>
          <p:nvPr/>
        </p:nvCxnSpPr>
        <p:spPr bwMode="auto">
          <a:xfrm>
            <a:off x="6137406" y="2738864"/>
            <a:ext cx="339594" cy="230832"/>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61" name="Straight Arrow Connector 46"/>
          <p:cNvCxnSpPr>
            <a:cxnSpLocks noChangeShapeType="1"/>
          </p:cNvCxnSpPr>
          <p:nvPr/>
        </p:nvCxnSpPr>
        <p:spPr bwMode="auto">
          <a:xfrm flipH="1">
            <a:off x="2045833" y="1938474"/>
            <a:ext cx="1932215" cy="70336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62" name="Straight Arrow Connector 48"/>
          <p:cNvCxnSpPr>
            <a:cxnSpLocks noChangeShapeType="1"/>
            <a:stCxn id="18444" idx="3"/>
          </p:cNvCxnSpPr>
          <p:nvPr/>
        </p:nvCxnSpPr>
        <p:spPr bwMode="auto">
          <a:xfrm>
            <a:off x="5216763" y="1938474"/>
            <a:ext cx="1993208" cy="80039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63" name="Straight Arrow Connector 50"/>
          <p:cNvCxnSpPr>
            <a:cxnSpLocks noChangeShapeType="1"/>
            <a:stCxn id="18445" idx="1"/>
          </p:cNvCxnSpPr>
          <p:nvPr/>
        </p:nvCxnSpPr>
        <p:spPr bwMode="auto">
          <a:xfrm flipH="1">
            <a:off x="1105693" y="1213726"/>
            <a:ext cx="2170907" cy="1420143"/>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64" name="Straight Arrow Connector 52"/>
          <p:cNvCxnSpPr>
            <a:cxnSpLocks noChangeShapeType="1"/>
            <a:stCxn id="18445" idx="3"/>
          </p:cNvCxnSpPr>
          <p:nvPr/>
        </p:nvCxnSpPr>
        <p:spPr bwMode="auto">
          <a:xfrm>
            <a:off x="6266722" y="1213726"/>
            <a:ext cx="1589135" cy="1446706"/>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3" name="TextBox 10"/>
          <p:cNvSpPr txBox="1">
            <a:spLocks noChangeArrowheads="1"/>
          </p:cNvSpPr>
          <p:nvPr/>
        </p:nvSpPr>
        <p:spPr bwMode="auto">
          <a:xfrm>
            <a:off x="3545148" y="3512807"/>
            <a:ext cx="19806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800000"/>
                </a:solidFill>
              </a:rPr>
              <a:t>Beta-lactams</a:t>
            </a:r>
          </a:p>
        </p:txBody>
      </p:sp>
      <p:sp>
        <p:nvSpPr>
          <p:cNvPr id="34" name="Oval 40"/>
          <p:cNvSpPr>
            <a:spLocks noChangeArrowheads="1"/>
          </p:cNvSpPr>
          <p:nvPr/>
        </p:nvSpPr>
        <p:spPr bwMode="auto">
          <a:xfrm>
            <a:off x="6981371" y="3105963"/>
            <a:ext cx="228600" cy="406844"/>
          </a:xfrm>
          <a:prstGeom prst="ellipse">
            <a:avLst/>
          </a:prstGeom>
          <a:solidFill>
            <a:srgbClr val="800000"/>
          </a:solidFill>
          <a:ln w="9525">
            <a:solidFill>
              <a:srgbClr val="800000"/>
            </a:solidFill>
            <a:round/>
            <a:headEnd/>
            <a:tailEnd/>
          </a:ln>
        </p:spPr>
        <p:txBody>
          <a:bodyPr/>
          <a:lstStyle/>
          <a:p>
            <a:endParaRPr lang="en-US" sz="2400"/>
          </a:p>
        </p:txBody>
      </p:sp>
      <p:cxnSp>
        <p:nvCxnSpPr>
          <p:cNvPr id="36" name="Straight Arrow Connector 19"/>
          <p:cNvCxnSpPr>
            <a:cxnSpLocks noChangeShapeType="1"/>
            <a:stCxn id="33" idx="1"/>
            <a:endCxn id="18434" idx="6"/>
          </p:cNvCxnSpPr>
          <p:nvPr/>
        </p:nvCxnSpPr>
        <p:spPr bwMode="auto">
          <a:xfrm flipH="1" flipV="1">
            <a:off x="2160133" y="3323556"/>
            <a:ext cx="1385015" cy="420084"/>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9" name="Straight Arrow Connector 19"/>
          <p:cNvCxnSpPr>
            <a:cxnSpLocks noChangeShapeType="1"/>
            <a:stCxn id="33" idx="3"/>
            <a:endCxn id="34" idx="2"/>
          </p:cNvCxnSpPr>
          <p:nvPr/>
        </p:nvCxnSpPr>
        <p:spPr bwMode="auto">
          <a:xfrm flipV="1">
            <a:off x="5525828" y="3309385"/>
            <a:ext cx="1455543" cy="43425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50" name="Oval 41"/>
          <p:cNvSpPr>
            <a:spLocks noChangeArrowheads="1"/>
          </p:cNvSpPr>
          <p:nvPr/>
        </p:nvSpPr>
        <p:spPr bwMode="auto">
          <a:xfrm>
            <a:off x="7467600" y="3856727"/>
            <a:ext cx="228600" cy="406844"/>
          </a:xfrm>
          <a:prstGeom prst="ellipse">
            <a:avLst/>
          </a:prstGeom>
          <a:solidFill>
            <a:schemeClr val="accent2"/>
          </a:solidFill>
          <a:ln w="9525">
            <a:solidFill>
              <a:schemeClr val="accent2"/>
            </a:solidFill>
            <a:round/>
            <a:headEnd/>
            <a:tailEnd/>
          </a:ln>
        </p:spPr>
        <p:txBody>
          <a:bodyPr/>
          <a:lstStyle/>
          <a:p>
            <a:endParaRPr lang="en-US" sz="2400"/>
          </a:p>
        </p:txBody>
      </p:sp>
    </p:spTree>
    <p:extLst>
      <p:ext uri="{BB962C8B-B14F-4D97-AF65-F5344CB8AC3E}">
        <p14:creationId xmlns:p14="http://schemas.microsoft.com/office/powerpoint/2010/main" val="3778000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 y="0"/>
            <a:ext cx="9144000" cy="839788"/>
          </a:xfrm>
          <a:solidFill>
            <a:schemeClr val="bg1"/>
          </a:solidFill>
        </p:spPr>
        <p:txBody>
          <a:bodyPr>
            <a:normAutofit/>
          </a:bodyPr>
          <a:lstStyle/>
          <a:p>
            <a:pPr eaLnBrk="1" hangingPunct="1">
              <a:lnSpc>
                <a:spcPct val="80000"/>
              </a:lnSpc>
            </a:pPr>
            <a:r>
              <a:rPr lang="en-US" sz="4000" dirty="0" err="1">
                <a:latin typeface="Arial" charset="0"/>
                <a:ea typeface="ＭＳ Ｐゴシック" charset="0"/>
                <a:cs typeface="ＭＳ Ｐゴシック" charset="0"/>
              </a:rPr>
              <a:t>Glycopeptides</a:t>
            </a:r>
            <a:r>
              <a:rPr lang="en-US" sz="4000" dirty="0">
                <a:latin typeface="Arial" charset="0"/>
                <a:ea typeface="ＭＳ Ｐゴシック" charset="0"/>
                <a:cs typeface="ＭＳ Ｐゴシック" charset="0"/>
              </a:rPr>
              <a:t>: Basics/Spectrum</a:t>
            </a:r>
          </a:p>
        </p:txBody>
      </p:sp>
      <p:sp>
        <p:nvSpPr>
          <p:cNvPr id="19459" name="Rectangle 3"/>
          <p:cNvSpPr>
            <a:spLocks noGrp="1" noChangeArrowheads="1"/>
          </p:cNvSpPr>
          <p:nvPr>
            <p:ph idx="1"/>
          </p:nvPr>
        </p:nvSpPr>
        <p:spPr>
          <a:xfrm>
            <a:off x="0" y="1092200"/>
            <a:ext cx="9144000" cy="5181600"/>
          </a:xfrm>
        </p:spPr>
        <p:txBody>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Vancomycin</a:t>
            </a:r>
            <a:r>
              <a:rPr lang="en-US" sz="2800" dirty="0">
                <a:latin typeface="Arial" charset="0"/>
                <a:ea typeface="ＭＳ Ｐゴシック" charset="0"/>
                <a:cs typeface="ＭＳ Ｐゴシック" charset="0"/>
              </a:rPr>
              <a:t> (IV,PO*); </a:t>
            </a:r>
            <a:r>
              <a:rPr lang="en-US" sz="2800" i="1" strike="sngStrike" dirty="0" err="1">
                <a:latin typeface="Arial" charset="0"/>
                <a:ea typeface="ＭＳ Ｐゴシック" charset="0"/>
                <a:cs typeface="ＭＳ Ｐゴシック" charset="0"/>
              </a:rPr>
              <a:t>telavancin</a:t>
            </a:r>
            <a:r>
              <a:rPr lang="en-US" sz="2800" strike="sngStrike" dirty="0">
                <a:latin typeface="Arial" charset="0"/>
                <a:ea typeface="ＭＳ Ｐゴシック" charset="0"/>
                <a:cs typeface="ＭＳ Ｐゴシック" charset="0"/>
              </a:rPr>
              <a:t> (IV)</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only Gram-positives</a:t>
            </a:r>
          </a:p>
        </p:txBody>
      </p:sp>
      <p:graphicFrame>
        <p:nvGraphicFramePr>
          <p:cNvPr id="4" name="Content Placeholder 3"/>
          <p:cNvGraphicFramePr>
            <a:graphicFrameLocks/>
          </p:cNvGraphicFramePr>
          <p:nvPr>
            <p:extLst>
              <p:ext uri="{D42A27DB-BD31-4B8C-83A1-F6EECF244321}">
                <p14:modId xmlns:p14="http://schemas.microsoft.com/office/powerpoint/2010/main" val="1026435936"/>
              </p:ext>
            </p:extLst>
          </p:nvPr>
        </p:nvGraphicFramePr>
        <p:xfrm>
          <a:off x="0" y="2480946"/>
          <a:ext cx="9144000" cy="2957832"/>
        </p:xfrm>
        <a:graphic>
          <a:graphicData uri="http://schemas.openxmlformats.org/drawingml/2006/table">
            <a:tbl>
              <a:tblPr/>
              <a:tblGrid>
                <a:gridCol w="3457928">
                  <a:extLst>
                    <a:ext uri="{9D8B030D-6E8A-4147-A177-3AD203B41FA5}">
                      <a16:colId xmlns:a16="http://schemas.microsoft.com/office/drawing/2014/main" val="20000"/>
                    </a:ext>
                  </a:extLst>
                </a:gridCol>
                <a:gridCol w="1162843">
                  <a:extLst>
                    <a:ext uri="{9D8B030D-6E8A-4147-A177-3AD203B41FA5}">
                      <a16:colId xmlns:a16="http://schemas.microsoft.com/office/drawing/2014/main" val="20001"/>
                    </a:ext>
                  </a:extLst>
                </a:gridCol>
                <a:gridCol w="2922407">
                  <a:extLst>
                    <a:ext uri="{9D8B030D-6E8A-4147-A177-3AD203B41FA5}">
                      <a16:colId xmlns:a16="http://schemas.microsoft.com/office/drawing/2014/main" val="20002"/>
                    </a:ext>
                  </a:extLst>
                </a:gridCol>
                <a:gridCol w="1600822">
                  <a:extLst>
                    <a:ext uri="{9D8B030D-6E8A-4147-A177-3AD203B41FA5}">
                      <a16:colId xmlns:a16="http://schemas.microsoft.com/office/drawing/2014/main" val="20003"/>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VAN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VAN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VAN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
        <p:nvSpPr>
          <p:cNvPr id="2" name="TextBox 1"/>
          <p:cNvSpPr txBox="1"/>
          <p:nvPr/>
        </p:nvSpPr>
        <p:spPr>
          <a:xfrm>
            <a:off x="1" y="6488668"/>
            <a:ext cx="4231898" cy="369332"/>
          </a:xfrm>
          <a:prstGeom prst="rect">
            <a:avLst/>
          </a:prstGeom>
          <a:noFill/>
        </p:spPr>
        <p:txBody>
          <a:bodyPr wrap="none" rtlCol="0">
            <a:spAutoFit/>
          </a:bodyPr>
          <a:lstStyle/>
          <a:p>
            <a:r>
              <a:rPr lang="en-US" dirty="0"/>
              <a:t>*PO </a:t>
            </a:r>
            <a:r>
              <a:rPr lang="en-US" dirty="0" err="1"/>
              <a:t>vancomycin</a:t>
            </a:r>
            <a:r>
              <a:rPr lang="en-US" dirty="0"/>
              <a:t> not systemically absorbed</a:t>
            </a:r>
          </a:p>
        </p:txBody>
      </p:sp>
    </p:spTree>
    <p:extLst>
      <p:ext uri="{BB962C8B-B14F-4D97-AF65-F5344CB8AC3E}">
        <p14:creationId xmlns:p14="http://schemas.microsoft.com/office/powerpoint/2010/main" val="2200965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0413" y="0"/>
            <a:ext cx="8383587" cy="839788"/>
          </a:xfrm>
          <a:solidFill>
            <a:schemeClr val="bg1"/>
          </a:solidFill>
        </p:spPr>
        <p:txBody>
          <a:bodyPr/>
          <a:lstStyle/>
          <a:p>
            <a:pPr eaLnBrk="1" hangingPunct="1"/>
            <a:r>
              <a:rPr lang="en-US" dirty="0" err="1">
                <a:latin typeface="Arial" charset="0"/>
                <a:ea typeface="ＭＳ Ｐゴシック" charset="0"/>
                <a:cs typeface="ＭＳ Ｐゴシック" charset="0"/>
              </a:rPr>
              <a:t>Glycopeptides</a:t>
            </a:r>
            <a:r>
              <a:rPr lang="en-US" dirty="0">
                <a:latin typeface="Arial" charset="0"/>
                <a:ea typeface="ＭＳ Ｐゴシック" charset="0"/>
                <a:cs typeface="ＭＳ Ｐゴシック" charset="0"/>
              </a:rPr>
              <a:t>: ADME</a:t>
            </a:r>
          </a:p>
        </p:txBody>
      </p:sp>
      <p:graphicFrame>
        <p:nvGraphicFramePr>
          <p:cNvPr id="27716" name="Group 68"/>
          <p:cNvGraphicFramePr>
            <a:graphicFrameLocks noGrp="1"/>
          </p:cNvGraphicFramePr>
          <p:nvPr>
            <p:extLst>
              <p:ext uri="{D42A27DB-BD31-4B8C-83A1-F6EECF244321}">
                <p14:modId xmlns:p14="http://schemas.microsoft.com/office/powerpoint/2010/main" val="100847965"/>
              </p:ext>
            </p:extLst>
          </p:nvPr>
        </p:nvGraphicFramePr>
        <p:xfrm>
          <a:off x="122405" y="946881"/>
          <a:ext cx="8792995" cy="4845115"/>
        </p:xfrm>
        <a:graphic>
          <a:graphicData uri="http://schemas.openxmlformats.org/drawingml/2006/table">
            <a:tbl>
              <a:tblPr/>
              <a:tblGrid>
                <a:gridCol w="2711858">
                  <a:extLst>
                    <a:ext uri="{9D8B030D-6E8A-4147-A177-3AD203B41FA5}">
                      <a16:colId xmlns:a16="http://schemas.microsoft.com/office/drawing/2014/main" val="20000"/>
                    </a:ext>
                  </a:extLst>
                </a:gridCol>
                <a:gridCol w="6081137">
                  <a:extLst>
                    <a:ext uri="{9D8B030D-6E8A-4147-A177-3AD203B41FA5}">
                      <a16:colId xmlns:a16="http://schemas.microsoft.com/office/drawing/2014/main" val="20001"/>
                    </a:ext>
                  </a:extLst>
                </a:gridCol>
              </a:tblGrid>
              <a:tr h="1141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PO vancomycin not absorbed (f&lt;5%)</a:t>
                      </a:r>
                    </a:p>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-used for topical effect (</a:t>
                      </a: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C. difficile </a:t>
                      </a: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colitis)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6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Moderate distribution;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penetrates CNS </a:t>
                      </a: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with high meningeal inflammation; poor lung penetration;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IV does not penetrate to inflamed distal colon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0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Metabolism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Minimal hepatic metabolism to inactive metabolites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hepatic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Excretion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Excreted via filtration&gt;secretion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Adjust in renal </a:t>
                      </a:r>
                      <a:r>
                        <a:rPr kumimoji="0" lang="en-US" sz="1800" b="0" i="0" u="none" strike="noStrike" cap="none" normalizeH="0" baseline="0" dirty="0" err="1">
                          <a:ln>
                            <a:noFill/>
                          </a:ln>
                          <a:solidFill>
                            <a:schemeClr val="tx1"/>
                          </a:solidFill>
                          <a:effectLst/>
                          <a:latin typeface="Arial" charset="0"/>
                          <a:ea typeface="ＭＳ Ｐゴシック" charset="0"/>
                          <a:cs typeface="ＭＳ Ｐゴシック" charset="0"/>
                        </a:rPr>
                        <a:t>dz</a:t>
                      </a: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301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18434"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18435"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18436"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18437"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18438"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18439"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18440"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18441"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18442"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18443" name="TextBox 16"/>
          <p:cNvSpPr txBox="1">
            <a:spLocks noChangeArrowheads="1"/>
          </p:cNvSpPr>
          <p:nvPr/>
        </p:nvSpPr>
        <p:spPr bwMode="auto">
          <a:xfrm>
            <a:off x="6705023" y="3581401"/>
            <a:ext cx="167697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18445"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18446" name="TextBox 19"/>
          <p:cNvSpPr txBox="1">
            <a:spLocks noChangeArrowheads="1"/>
          </p:cNvSpPr>
          <p:nvPr/>
        </p:nvSpPr>
        <p:spPr bwMode="auto">
          <a:xfrm>
            <a:off x="5638512" y="4724401"/>
            <a:ext cx="213446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18447"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grpSp>
        <p:nvGrpSpPr>
          <p:cNvPr id="2" name="Group 34"/>
          <p:cNvGrpSpPr>
            <a:grpSpLocks/>
          </p:cNvGrpSpPr>
          <p:nvPr/>
        </p:nvGrpSpPr>
        <p:grpSpPr bwMode="auto">
          <a:xfrm>
            <a:off x="0" y="1588"/>
            <a:ext cx="9144000" cy="6858000"/>
            <a:chOff x="0" y="1588"/>
            <a:chExt cx="10058400" cy="6858000"/>
          </a:xfrm>
        </p:grpSpPr>
        <p:grpSp>
          <p:nvGrpSpPr>
            <p:cNvPr id="18453" name="Group 33"/>
            <p:cNvGrpSpPr>
              <a:grpSpLocks/>
            </p:cNvGrpSpPr>
            <p:nvPr/>
          </p:nvGrpSpPr>
          <p:grpSpPr bwMode="auto">
            <a:xfrm>
              <a:off x="0" y="1588"/>
              <a:ext cx="10058400" cy="6858000"/>
              <a:chOff x="0" y="1588"/>
              <a:chExt cx="10058400" cy="6858000"/>
            </a:xfrm>
          </p:grpSpPr>
          <p:cxnSp>
            <p:nvCxnSpPr>
              <p:cNvPr id="18460" name="Straight Connector 24"/>
              <p:cNvCxnSpPr>
                <a:cxnSpLocks noChangeShapeType="1"/>
              </p:cNvCxnSpPr>
              <p:nvPr/>
            </p:nvCxnSpPr>
            <p:spPr bwMode="auto">
              <a:xfrm rot="5400000" flipH="1" flipV="1">
                <a:off x="1432719" y="3428207"/>
                <a:ext cx="6858000" cy="47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8461" name="Straight Connector 26"/>
              <p:cNvCxnSpPr>
                <a:cxnSpLocks noChangeShapeType="1"/>
              </p:cNvCxnSpPr>
              <p:nvPr/>
            </p:nvCxnSpPr>
            <p:spPr bwMode="auto">
              <a:xfrm>
                <a:off x="0" y="3810000"/>
                <a:ext cx="4860925" cy="15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8462" name="Straight Connector 29"/>
              <p:cNvCxnSpPr>
                <a:cxnSpLocks noChangeShapeType="1"/>
              </p:cNvCxnSpPr>
              <p:nvPr/>
            </p:nvCxnSpPr>
            <p:spPr bwMode="auto">
              <a:xfrm flipV="1">
                <a:off x="4860925" y="2667000"/>
                <a:ext cx="5197475" cy="1143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8463" name="Straight Connector 31"/>
              <p:cNvCxnSpPr>
                <a:cxnSpLocks noChangeShapeType="1"/>
              </p:cNvCxnSpPr>
              <p:nvPr/>
            </p:nvCxnSpPr>
            <p:spPr bwMode="auto">
              <a:xfrm>
                <a:off x="4860925" y="3810000"/>
                <a:ext cx="5197475" cy="1219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8464" name="Straight Connector 33"/>
              <p:cNvCxnSpPr>
                <a:cxnSpLocks noChangeShapeType="1"/>
              </p:cNvCxnSpPr>
              <p:nvPr/>
            </p:nvCxnSpPr>
            <p:spPr bwMode="auto">
              <a:xfrm rot="16200000" flipH="1">
                <a:off x="4876800" y="3870325"/>
                <a:ext cx="2819400" cy="28511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grpSp>
        <p:sp>
          <p:nvSpPr>
            <p:cNvPr id="18454" name="TextBox 38"/>
            <p:cNvSpPr txBox="1">
              <a:spLocks noChangeArrowheads="1"/>
            </p:cNvSpPr>
            <p:nvPr/>
          </p:nvSpPr>
          <p:spPr bwMode="auto">
            <a:xfrm>
              <a:off x="0" y="6396038"/>
              <a:ext cx="211273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Staphylococc</a:t>
              </a:r>
              <a:r>
                <a:rPr lang="en-US"/>
                <a:t>i</a:t>
              </a:r>
            </a:p>
          </p:txBody>
        </p:sp>
        <p:sp>
          <p:nvSpPr>
            <p:cNvPr id="18455" name="TextBox 39"/>
            <p:cNvSpPr txBox="1">
              <a:spLocks noChangeArrowheads="1"/>
            </p:cNvSpPr>
            <p:nvPr/>
          </p:nvSpPr>
          <p:spPr bwMode="auto">
            <a:xfrm>
              <a:off x="1927225" y="990601"/>
              <a:ext cx="289974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Strep &amp; Enterococci</a:t>
              </a:r>
              <a:endParaRPr lang="en-US"/>
            </a:p>
          </p:txBody>
        </p:sp>
        <p:sp>
          <p:nvSpPr>
            <p:cNvPr id="18456" name="TextBox 40"/>
            <p:cNvSpPr txBox="1">
              <a:spLocks noChangeArrowheads="1"/>
            </p:cNvSpPr>
            <p:nvPr/>
          </p:nvSpPr>
          <p:spPr bwMode="auto">
            <a:xfrm>
              <a:off x="6202363" y="1143001"/>
              <a:ext cx="280634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Enterobacteriaceae</a:t>
              </a:r>
              <a:endParaRPr lang="en-US"/>
            </a:p>
          </p:txBody>
        </p:sp>
        <p:sp>
          <p:nvSpPr>
            <p:cNvPr id="18457" name="TextBox 41"/>
            <p:cNvSpPr txBox="1">
              <a:spLocks noChangeArrowheads="1"/>
            </p:cNvSpPr>
            <p:nvPr/>
          </p:nvSpPr>
          <p:spPr bwMode="auto">
            <a:xfrm>
              <a:off x="8161338" y="2971801"/>
              <a:ext cx="189659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GN cocci &amp;</a:t>
              </a:r>
            </a:p>
            <a:p>
              <a:r>
                <a:rPr lang="en-US" sz="2000" b="1"/>
                <a:t> coccobacilli</a:t>
              </a:r>
              <a:endParaRPr lang="en-US"/>
            </a:p>
          </p:txBody>
        </p:sp>
        <p:sp>
          <p:nvSpPr>
            <p:cNvPr id="18458" name="TextBox 42"/>
            <p:cNvSpPr txBox="1">
              <a:spLocks noChangeArrowheads="1"/>
            </p:cNvSpPr>
            <p:nvPr/>
          </p:nvSpPr>
          <p:spPr bwMode="auto">
            <a:xfrm>
              <a:off x="8213725" y="4953001"/>
              <a:ext cx="158278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AmpC</a:t>
              </a:r>
            </a:p>
            <a:p>
              <a:r>
                <a:rPr lang="en-US" sz="2000" b="1"/>
                <a:t>producers</a:t>
              </a:r>
              <a:endParaRPr lang="en-US"/>
            </a:p>
          </p:txBody>
        </p:sp>
        <p:sp>
          <p:nvSpPr>
            <p:cNvPr id="18459" name="TextBox 43"/>
            <p:cNvSpPr txBox="1">
              <a:spLocks noChangeArrowheads="1"/>
            </p:cNvSpPr>
            <p:nvPr/>
          </p:nvSpPr>
          <p:spPr bwMode="auto">
            <a:xfrm>
              <a:off x="4945063" y="6019801"/>
              <a:ext cx="161446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anaerobes</a:t>
              </a:r>
              <a:endParaRPr lang="en-US"/>
            </a:p>
          </p:txBody>
        </p:sp>
      </p:grpSp>
      <p:grpSp>
        <p:nvGrpSpPr>
          <p:cNvPr id="4" name="Group 35"/>
          <p:cNvGrpSpPr>
            <a:grpSpLocks/>
          </p:cNvGrpSpPr>
          <p:nvPr/>
        </p:nvGrpSpPr>
        <p:grpSpPr bwMode="auto">
          <a:xfrm>
            <a:off x="3428999" y="304800"/>
            <a:ext cx="2190788" cy="3752856"/>
            <a:chOff x="3771893" y="304800"/>
            <a:chExt cx="2407994" cy="3752982"/>
          </a:xfrm>
        </p:grpSpPr>
        <p:sp>
          <p:nvSpPr>
            <p:cNvPr id="18451" name="TextBox 30"/>
            <p:cNvSpPr txBox="1">
              <a:spLocks noChangeArrowheads="1"/>
            </p:cNvSpPr>
            <p:nvPr/>
          </p:nvSpPr>
          <p:spPr bwMode="auto">
            <a:xfrm>
              <a:off x="3940091" y="3657659"/>
              <a:ext cx="2239796" cy="400123"/>
            </a:xfrm>
            <a:prstGeom prst="rect">
              <a:avLst/>
            </a:prstGeom>
            <a:noFill/>
            <a:ln w="9525">
              <a:solidFill>
                <a:schemeClr val="bg1">
                  <a:alpha val="79999"/>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Low resistance</a:t>
              </a:r>
              <a:endParaRPr lang="en-US"/>
            </a:p>
          </p:txBody>
        </p:sp>
        <p:sp>
          <p:nvSpPr>
            <p:cNvPr id="18452" name="TextBox 32"/>
            <p:cNvSpPr txBox="1">
              <a:spLocks noChangeArrowheads="1"/>
            </p:cNvSpPr>
            <p:nvPr/>
          </p:nvSpPr>
          <p:spPr bwMode="auto">
            <a:xfrm>
              <a:off x="3771893" y="304800"/>
              <a:ext cx="2302428" cy="400123"/>
            </a:xfrm>
            <a:prstGeom prst="rect">
              <a:avLst/>
            </a:prstGeom>
            <a:noFill/>
            <a:ln w="9525">
              <a:solidFill>
                <a:schemeClr val="bg1">
                  <a:alpha val="79999"/>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High resistance</a:t>
              </a:r>
              <a:endParaRPr lang="en-US"/>
            </a:p>
          </p:txBody>
        </p:sp>
      </p:grpSp>
      <p:sp>
        <p:nvSpPr>
          <p:cNvPr id="18450"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Tree>
    <p:extLst>
      <p:ext uri="{BB962C8B-B14F-4D97-AF65-F5344CB8AC3E}">
        <p14:creationId xmlns:p14="http://schemas.microsoft.com/office/powerpoint/2010/main" val="4127246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39" y="0"/>
            <a:ext cx="8596540" cy="1143000"/>
          </a:xfrm>
        </p:spPr>
        <p:txBody>
          <a:bodyPr>
            <a:normAutofit fontScale="90000"/>
          </a:bodyPr>
          <a:lstStyle/>
          <a:p>
            <a:r>
              <a:rPr lang="en-US" dirty="0" err="1">
                <a:latin typeface="Arial"/>
                <a:cs typeface="Arial"/>
              </a:rPr>
              <a:t>Glycopeptides</a:t>
            </a:r>
            <a:r>
              <a:rPr lang="en-US" dirty="0">
                <a:latin typeface="Arial"/>
                <a:cs typeface="Arial"/>
              </a:rPr>
              <a:t>: ADME:</a:t>
            </a:r>
            <a:br>
              <a:rPr lang="en-US" dirty="0">
                <a:latin typeface="Arial"/>
                <a:cs typeface="Arial"/>
              </a:rPr>
            </a:br>
            <a:r>
              <a:rPr lang="en-US" dirty="0">
                <a:latin typeface="Arial"/>
                <a:cs typeface="Arial"/>
              </a:rPr>
              <a:t>Therapeutic Drug Monitoring</a:t>
            </a:r>
          </a:p>
        </p:txBody>
      </p:sp>
      <p:sp>
        <p:nvSpPr>
          <p:cNvPr id="3" name="Content Placeholder 2"/>
          <p:cNvSpPr>
            <a:spLocks noGrp="1"/>
          </p:cNvSpPr>
          <p:nvPr>
            <p:ph idx="1"/>
          </p:nvPr>
        </p:nvSpPr>
        <p:spPr>
          <a:xfrm>
            <a:off x="97687" y="1274597"/>
            <a:ext cx="8954731" cy="5531854"/>
          </a:xfrm>
        </p:spPr>
        <p:txBody>
          <a:bodyPr>
            <a:normAutofit lnSpcReduction="10000"/>
          </a:bodyPr>
          <a:lstStyle/>
          <a:p>
            <a:r>
              <a:rPr lang="en-US" dirty="0"/>
              <a:t>Monitoring serum levels recommended for </a:t>
            </a:r>
            <a:r>
              <a:rPr lang="en-US" dirty="0" err="1"/>
              <a:t>pts</a:t>
            </a:r>
            <a:r>
              <a:rPr lang="en-US" dirty="0"/>
              <a:t> w/serious infections</a:t>
            </a:r>
          </a:p>
          <a:p>
            <a:endParaRPr lang="en-US" dirty="0"/>
          </a:p>
          <a:p>
            <a:endParaRPr lang="en-US" dirty="0"/>
          </a:p>
          <a:p>
            <a:endParaRPr lang="en-US" dirty="0"/>
          </a:p>
          <a:p>
            <a:endParaRPr lang="en-US" dirty="0"/>
          </a:p>
          <a:p>
            <a:endParaRPr lang="en-US" dirty="0"/>
          </a:p>
          <a:p>
            <a:endParaRPr lang="en-US" dirty="0"/>
          </a:p>
          <a:p>
            <a:endParaRPr lang="en-US" dirty="0"/>
          </a:p>
          <a:p>
            <a:pPr marL="342900" lvl="1" indent="-342900">
              <a:buFont typeface="Arial"/>
              <a:buChar char="•"/>
            </a:pPr>
            <a:r>
              <a:rPr lang="en-US" dirty="0">
                <a:latin typeface="Arial" charset="0"/>
                <a:ea typeface="ＭＳ Ｐゴシック" charset="0"/>
              </a:rPr>
              <a:t>Trough level: immediately before or within 30 minutes before (</a:t>
            </a:r>
            <a:r>
              <a:rPr lang="en-US" i="1" dirty="0">
                <a:latin typeface="Arial" charset="0"/>
                <a:ea typeface="ＭＳ Ｐゴシック" charset="0"/>
              </a:rPr>
              <a:t>=trough</a:t>
            </a:r>
            <a:r>
              <a:rPr lang="en-US" dirty="0">
                <a:latin typeface="Arial" charset="0"/>
                <a:ea typeface="ＭＳ Ｐゴシック" charset="0"/>
              </a:rPr>
              <a:t>) the 4</a:t>
            </a:r>
            <a:r>
              <a:rPr lang="en-US" baseline="30000" dirty="0">
                <a:latin typeface="Arial" charset="0"/>
                <a:ea typeface="ＭＳ Ｐゴシック" charset="0"/>
              </a:rPr>
              <a:t>th</a:t>
            </a:r>
            <a:r>
              <a:rPr lang="en-US" dirty="0">
                <a:latin typeface="Arial" charset="0"/>
                <a:ea typeface="ＭＳ Ｐゴシック" charset="0"/>
              </a:rPr>
              <a:t> dose of a new dosing regimen (</a:t>
            </a:r>
            <a:r>
              <a:rPr lang="en-US" i="1" dirty="0">
                <a:latin typeface="Arial" charset="0"/>
                <a:ea typeface="ＭＳ Ｐゴシック" charset="0"/>
              </a:rPr>
              <a:t>=steady-state</a:t>
            </a:r>
            <a:r>
              <a:rPr lang="en-US" dirty="0">
                <a:latin typeface="Arial" charset="0"/>
                <a:ea typeface="ＭＳ Ｐゴシック" charset="0"/>
              </a:rPr>
              <a:t>)</a:t>
            </a:r>
          </a:p>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84476060"/>
              </p:ext>
            </p:extLst>
          </p:nvPr>
        </p:nvGraphicFramePr>
        <p:xfrm>
          <a:off x="97687" y="2161854"/>
          <a:ext cx="8954731" cy="4485640"/>
        </p:xfrm>
        <a:graphic>
          <a:graphicData uri="http://schemas.openxmlformats.org/drawingml/2006/table">
            <a:tbl>
              <a:tblPr firstRow="1" bandRow="1">
                <a:tableStyleId>{5940675A-B579-460E-94D1-54222C63F5DA}</a:tableStyleId>
              </a:tblPr>
              <a:tblGrid>
                <a:gridCol w="1644416">
                  <a:extLst>
                    <a:ext uri="{9D8B030D-6E8A-4147-A177-3AD203B41FA5}">
                      <a16:colId xmlns:a16="http://schemas.microsoft.com/office/drawing/2014/main" val="20000"/>
                    </a:ext>
                  </a:extLst>
                </a:gridCol>
                <a:gridCol w="1970040">
                  <a:extLst>
                    <a:ext uri="{9D8B030D-6E8A-4147-A177-3AD203B41FA5}">
                      <a16:colId xmlns:a16="http://schemas.microsoft.com/office/drawing/2014/main" val="20001"/>
                    </a:ext>
                  </a:extLst>
                </a:gridCol>
                <a:gridCol w="1123412">
                  <a:extLst>
                    <a:ext uri="{9D8B030D-6E8A-4147-A177-3AD203B41FA5}">
                      <a16:colId xmlns:a16="http://schemas.microsoft.com/office/drawing/2014/main" val="20002"/>
                    </a:ext>
                  </a:extLst>
                </a:gridCol>
                <a:gridCol w="765221">
                  <a:extLst>
                    <a:ext uri="{9D8B030D-6E8A-4147-A177-3AD203B41FA5}">
                      <a16:colId xmlns:a16="http://schemas.microsoft.com/office/drawing/2014/main" val="20003"/>
                    </a:ext>
                  </a:extLst>
                </a:gridCol>
                <a:gridCol w="1579289">
                  <a:extLst>
                    <a:ext uri="{9D8B030D-6E8A-4147-A177-3AD203B41FA5}">
                      <a16:colId xmlns:a16="http://schemas.microsoft.com/office/drawing/2014/main" val="20004"/>
                    </a:ext>
                  </a:extLst>
                </a:gridCol>
                <a:gridCol w="1107130">
                  <a:extLst>
                    <a:ext uri="{9D8B030D-6E8A-4147-A177-3AD203B41FA5}">
                      <a16:colId xmlns:a16="http://schemas.microsoft.com/office/drawing/2014/main" val="20005"/>
                    </a:ext>
                  </a:extLst>
                </a:gridCol>
                <a:gridCol w="765223">
                  <a:extLst>
                    <a:ext uri="{9D8B030D-6E8A-4147-A177-3AD203B41FA5}">
                      <a16:colId xmlns:a16="http://schemas.microsoft.com/office/drawing/2014/main" val="20006"/>
                    </a:ext>
                  </a:extLst>
                </a:gridCol>
              </a:tblGrid>
              <a:tr h="526571">
                <a:tc>
                  <a:txBody>
                    <a:bodyPr/>
                    <a:lstStyle/>
                    <a:p>
                      <a:r>
                        <a:rPr lang="en-US" b="1" dirty="0"/>
                        <a:t>Characteristic</a:t>
                      </a:r>
                    </a:p>
                  </a:txBody>
                  <a:tcPr>
                    <a:solidFill>
                      <a:srgbClr val="7F7F7F"/>
                    </a:solidFill>
                  </a:tcPr>
                </a:tc>
                <a:tc>
                  <a:txBody>
                    <a:bodyPr/>
                    <a:lstStyle/>
                    <a:p>
                      <a:r>
                        <a:rPr lang="en-US" b="1" dirty="0"/>
                        <a:t>Outcome</a:t>
                      </a:r>
                    </a:p>
                  </a:txBody>
                  <a:tcPr>
                    <a:solidFill>
                      <a:srgbClr val="7F7F7F"/>
                    </a:solidFill>
                  </a:tcPr>
                </a:tc>
                <a:tc>
                  <a:txBody>
                    <a:bodyPr/>
                    <a:lstStyle/>
                    <a:p>
                      <a:r>
                        <a:rPr lang="en-US" b="1" dirty="0"/>
                        <a:t>% with Outcome</a:t>
                      </a:r>
                    </a:p>
                  </a:txBody>
                  <a:tcPr>
                    <a:solidFill>
                      <a:srgbClr val="7F7F7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p-value</a:t>
                      </a:r>
                    </a:p>
                  </a:txBody>
                  <a:tcPr>
                    <a:solidFill>
                      <a:srgbClr val="7F7F7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Outcome</a:t>
                      </a:r>
                    </a:p>
                  </a:txBody>
                  <a:tcPr>
                    <a:solidFill>
                      <a:srgbClr val="7F7F7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 with Outcome</a:t>
                      </a:r>
                    </a:p>
                  </a:txBody>
                  <a:tcPr>
                    <a:solidFill>
                      <a:srgbClr val="7F7F7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p-value</a:t>
                      </a:r>
                    </a:p>
                  </a:txBody>
                  <a:tcPr>
                    <a:solidFill>
                      <a:srgbClr val="7F7F7F"/>
                    </a:solidFill>
                  </a:tcPr>
                </a:tc>
                <a:extLst>
                  <a:ext uri="{0D108BD9-81ED-4DB2-BD59-A6C34878D82A}">
                    <a16:rowId xmlns:a16="http://schemas.microsoft.com/office/drawing/2014/main" val="10000"/>
                  </a:ext>
                </a:extLst>
              </a:tr>
              <a:tr h="370840">
                <a:tc>
                  <a:txBody>
                    <a:bodyPr/>
                    <a:lstStyle/>
                    <a:p>
                      <a:r>
                        <a:rPr lang="en-US" b="0" dirty="0"/>
                        <a:t>All patients</a:t>
                      </a:r>
                    </a:p>
                  </a:txBody>
                  <a:tcPr/>
                </a:tc>
                <a:tc>
                  <a:txBody>
                    <a:bodyPr/>
                    <a:lstStyle/>
                    <a:p>
                      <a:r>
                        <a:rPr lang="en-US" b="0" dirty="0"/>
                        <a:t>Treatment failure</a:t>
                      </a:r>
                    </a:p>
                  </a:txBody>
                  <a:tcPr/>
                </a:tc>
                <a:tc>
                  <a:txBody>
                    <a:bodyPr/>
                    <a:lstStyle/>
                    <a:p>
                      <a:r>
                        <a:rPr lang="en-US" b="0" dirty="0"/>
                        <a:t>55.7%</a:t>
                      </a:r>
                    </a:p>
                  </a:txBody>
                  <a:tcPr/>
                </a:tc>
                <a:tc>
                  <a:txBody>
                    <a:bodyPr/>
                    <a:lstStyle/>
                    <a:p>
                      <a:r>
                        <a:rPr lang="en-US" b="0" dirty="0"/>
                        <a:t>--</a:t>
                      </a:r>
                    </a:p>
                  </a:txBody>
                  <a:tcPr/>
                </a:tc>
                <a:tc>
                  <a:txBody>
                    <a:bodyPr/>
                    <a:lstStyle/>
                    <a:p>
                      <a:endParaRPr lang="en-US" b="0" dirty="0"/>
                    </a:p>
                  </a:txBody>
                  <a:tcPr/>
                </a:tc>
                <a:tc>
                  <a:txBody>
                    <a:bodyPr/>
                    <a:lstStyle/>
                    <a:p>
                      <a:endParaRPr lang="en-US" b="0" dirty="0"/>
                    </a:p>
                  </a:txBody>
                  <a:tcPr/>
                </a:tc>
                <a:tc>
                  <a:txBody>
                    <a:bodyPr/>
                    <a:lstStyle/>
                    <a:p>
                      <a:endParaRPr lang="en-US" b="0" dirty="0"/>
                    </a:p>
                  </a:txBody>
                  <a:tcPr/>
                </a:tc>
                <a:extLst>
                  <a:ext uri="{0D108BD9-81ED-4DB2-BD59-A6C34878D82A}">
                    <a16:rowId xmlns:a16="http://schemas.microsoft.com/office/drawing/2014/main" val="10001"/>
                  </a:ext>
                </a:extLst>
              </a:tr>
              <a:tr h="370840">
                <a:tc>
                  <a:txBody>
                    <a:bodyPr/>
                    <a:lstStyle/>
                    <a:p>
                      <a:r>
                        <a:rPr lang="en-US" b="1" dirty="0" err="1"/>
                        <a:t>Vancomycin</a:t>
                      </a:r>
                      <a:r>
                        <a:rPr lang="en-US" b="1" dirty="0"/>
                        <a:t> Trough</a:t>
                      </a:r>
                    </a:p>
                  </a:txBody>
                  <a:tcPr>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txBody>
                  <a:tcPr>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txBody>
                  <a:tcPr>
                    <a:solidFill>
                      <a:schemeClr val="bg1">
                        <a:lumMod val="75000"/>
                      </a:schemeClr>
                    </a:solidFill>
                  </a:tcPr>
                </a:tc>
                <a:tc>
                  <a:txBody>
                    <a:bodyPr/>
                    <a:lstStyle/>
                    <a:p>
                      <a:endParaRPr lang="en-US" b="1" dirty="0"/>
                    </a:p>
                  </a:txBody>
                  <a:tcPr>
                    <a:solidFill>
                      <a:schemeClr val="bg1">
                        <a:lumMod val="75000"/>
                      </a:schemeClr>
                    </a:solidFill>
                  </a:tcPr>
                </a:tc>
                <a:tc>
                  <a:txBody>
                    <a:bodyPr/>
                    <a:lstStyle/>
                    <a:p>
                      <a:endParaRPr lang="en-US" b="1" dirty="0"/>
                    </a:p>
                  </a:txBody>
                  <a:tcPr>
                    <a:solidFill>
                      <a:schemeClr val="bg1">
                        <a:lumMod val="75000"/>
                      </a:schemeClr>
                    </a:solidFill>
                  </a:tcPr>
                </a:tc>
                <a:tc>
                  <a:txBody>
                    <a:bodyPr/>
                    <a:lstStyle/>
                    <a:p>
                      <a:endParaRPr lang="en-US" b="1" dirty="0"/>
                    </a:p>
                  </a:txBody>
                  <a:tcPr>
                    <a:solidFill>
                      <a:schemeClr val="bg1">
                        <a:lumMod val="75000"/>
                      </a:schemeClr>
                    </a:solidFill>
                  </a:tcPr>
                </a:tc>
                <a:tc>
                  <a:txBody>
                    <a:bodyPr/>
                    <a:lstStyle/>
                    <a:p>
                      <a:endParaRPr lang="en-US" b="1" dirty="0"/>
                    </a:p>
                  </a:txBody>
                  <a:tcPr>
                    <a:solidFill>
                      <a:schemeClr val="bg1">
                        <a:lumMod val="75000"/>
                      </a:schemeClr>
                    </a:solidFill>
                  </a:tcPr>
                </a:tc>
                <a:extLst>
                  <a:ext uri="{0D108BD9-81ED-4DB2-BD59-A6C34878D82A}">
                    <a16:rowId xmlns:a16="http://schemas.microsoft.com/office/drawing/2014/main" val="10002"/>
                  </a:ext>
                </a:extLst>
              </a:tr>
              <a:tr h="370840">
                <a:tc>
                  <a:txBody>
                    <a:bodyPr/>
                    <a:lstStyle/>
                    <a:p>
                      <a:r>
                        <a:rPr lang="en-US" b="0" dirty="0"/>
                        <a:t>  &lt;10 mg/L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FF0000"/>
                          </a:solidFill>
                        </a:rPr>
                        <a:t>Treatment</a:t>
                      </a:r>
                      <a:r>
                        <a:rPr lang="en-US" b="0" baseline="0" dirty="0">
                          <a:solidFill>
                            <a:srgbClr val="FF0000"/>
                          </a:solidFill>
                        </a:rPr>
                        <a:t> failure</a:t>
                      </a:r>
                      <a:endParaRPr lang="en-US" b="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FF0000"/>
                          </a:solidFill>
                        </a:rPr>
                        <a:t>65.7%</a:t>
                      </a:r>
                    </a:p>
                  </a:txBody>
                  <a:tcPr/>
                </a:tc>
                <a:tc>
                  <a:txBody>
                    <a:bodyPr/>
                    <a:lstStyle/>
                    <a:p>
                      <a:r>
                        <a:rPr lang="en-US" b="0" dirty="0">
                          <a:solidFill>
                            <a:srgbClr val="FF0000"/>
                          </a:solidFill>
                        </a:rPr>
                        <a:t>0.001</a:t>
                      </a:r>
                    </a:p>
                  </a:txBody>
                  <a:tcPr/>
                </a:tc>
                <a:tc>
                  <a:txBody>
                    <a:bodyPr/>
                    <a:lstStyle/>
                    <a:p>
                      <a:r>
                        <a:rPr lang="en-US" b="0" dirty="0"/>
                        <a:t>Nephrotoxicity</a:t>
                      </a:r>
                    </a:p>
                  </a:txBody>
                  <a:tcPr/>
                </a:tc>
                <a:tc>
                  <a:txBody>
                    <a:bodyPr/>
                    <a:lstStyle/>
                    <a:p>
                      <a:r>
                        <a:rPr lang="en-US" b="0" dirty="0"/>
                        <a:t>15.4%</a:t>
                      </a:r>
                    </a:p>
                  </a:txBody>
                  <a:tcPr/>
                </a:tc>
                <a:tc>
                  <a:txBody>
                    <a:bodyPr/>
                    <a:lstStyle/>
                    <a:p>
                      <a:r>
                        <a:rPr lang="en-US" b="0" dirty="0"/>
                        <a:t>0.68</a:t>
                      </a:r>
                    </a:p>
                  </a:txBody>
                  <a:tcPr/>
                </a:tc>
                <a:extLst>
                  <a:ext uri="{0D108BD9-81ED-4DB2-BD59-A6C34878D82A}">
                    <a16:rowId xmlns:a16="http://schemas.microsoft.com/office/drawing/2014/main" val="10003"/>
                  </a:ext>
                </a:extLst>
              </a:tr>
              <a:tr h="370840">
                <a:tc>
                  <a:txBody>
                    <a:bodyPr/>
                    <a:lstStyle/>
                    <a:p>
                      <a:r>
                        <a:rPr lang="en-US" b="0" dirty="0"/>
                        <a:t>  10-14.9 mg/L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FF0000"/>
                          </a:solidFill>
                        </a:rPr>
                        <a:t>Treatment</a:t>
                      </a:r>
                      <a:r>
                        <a:rPr lang="en-US" b="0" baseline="0" dirty="0">
                          <a:solidFill>
                            <a:srgbClr val="FF0000"/>
                          </a:solidFill>
                        </a:rPr>
                        <a:t> failure</a:t>
                      </a:r>
                      <a:endParaRPr lang="en-US" b="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FF0000"/>
                          </a:solidFill>
                        </a:rPr>
                        <a:t>57.8%</a:t>
                      </a:r>
                    </a:p>
                  </a:txBody>
                  <a:tcPr/>
                </a:tc>
                <a:tc>
                  <a:txBody>
                    <a:bodyPr/>
                    <a:lstStyle/>
                    <a:p>
                      <a:r>
                        <a:rPr lang="en-US" b="0" dirty="0">
                          <a:solidFill>
                            <a:srgbClr val="FF0000"/>
                          </a:solidFill>
                        </a:rPr>
                        <a:t>0.02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Nephrotoxicity</a:t>
                      </a:r>
                    </a:p>
                  </a:txBody>
                  <a:tcPr/>
                </a:tc>
                <a:tc>
                  <a:txBody>
                    <a:bodyPr/>
                    <a:lstStyle/>
                    <a:p>
                      <a:r>
                        <a:rPr lang="en-US" b="0" dirty="0"/>
                        <a:t>17.1%</a:t>
                      </a:r>
                    </a:p>
                  </a:txBody>
                  <a:tcPr/>
                </a:tc>
                <a:tc>
                  <a:txBody>
                    <a:bodyPr/>
                    <a:lstStyle/>
                    <a:p>
                      <a:r>
                        <a:rPr lang="en-US" b="0" dirty="0"/>
                        <a:t>0.48</a:t>
                      </a:r>
                    </a:p>
                  </a:txBody>
                  <a:tcPr/>
                </a:tc>
                <a:extLst>
                  <a:ext uri="{0D108BD9-81ED-4DB2-BD59-A6C34878D82A}">
                    <a16:rowId xmlns:a16="http://schemas.microsoft.com/office/drawing/2014/main" val="10004"/>
                  </a:ext>
                </a:extLst>
              </a:tr>
              <a:tr h="370840">
                <a:tc>
                  <a:txBody>
                    <a:bodyPr/>
                    <a:lstStyle/>
                    <a:p>
                      <a:r>
                        <a:rPr lang="en-US" b="0" dirty="0"/>
                        <a:t>  15-20</a:t>
                      </a:r>
                      <a:r>
                        <a:rPr lang="en-US" b="0" baseline="0" dirty="0"/>
                        <a:t> mg/L</a:t>
                      </a:r>
                      <a:endParaRPr lang="en-US" b="0" dirty="0"/>
                    </a:p>
                  </a:txBody>
                  <a:tcPr>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Treatment</a:t>
                      </a:r>
                      <a:r>
                        <a:rPr lang="en-US" b="0" baseline="0" dirty="0"/>
                        <a:t> failure</a:t>
                      </a:r>
                      <a:endParaRPr lang="en-US" b="0" dirty="0"/>
                    </a:p>
                  </a:txBody>
                  <a:tcPr>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39.5%</a:t>
                      </a:r>
                    </a:p>
                  </a:txBody>
                  <a:tcPr>
                    <a:solidFill>
                      <a:srgbClr val="FFFF00"/>
                    </a:solidFill>
                  </a:tcPr>
                </a:tc>
                <a:tc>
                  <a:txBody>
                    <a:bodyPr/>
                    <a:lstStyle/>
                    <a:p>
                      <a:r>
                        <a:rPr lang="en-US" b="0" dirty="0"/>
                        <a:t>(ref)</a:t>
                      </a:r>
                    </a:p>
                  </a:txBody>
                  <a:tcPr>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Nephrotoxicity</a:t>
                      </a:r>
                    </a:p>
                  </a:txBody>
                  <a:tcPr>
                    <a:solidFill>
                      <a:srgbClr val="FFFF00"/>
                    </a:solidFill>
                  </a:tcPr>
                </a:tc>
                <a:tc>
                  <a:txBody>
                    <a:bodyPr/>
                    <a:lstStyle/>
                    <a:p>
                      <a:r>
                        <a:rPr lang="en-US" b="0" dirty="0"/>
                        <a:t>13.0%</a:t>
                      </a:r>
                    </a:p>
                  </a:txBody>
                  <a:tcPr>
                    <a:solidFill>
                      <a:srgbClr val="FFFF00"/>
                    </a:solidFill>
                  </a:tcPr>
                </a:tc>
                <a:tc>
                  <a:txBody>
                    <a:bodyPr/>
                    <a:lstStyle/>
                    <a:p>
                      <a:r>
                        <a:rPr lang="en-US" b="0" dirty="0"/>
                        <a:t>(ref)</a:t>
                      </a:r>
                    </a:p>
                  </a:txBody>
                  <a:tcPr>
                    <a:solidFill>
                      <a:srgbClr val="FFFF00"/>
                    </a:solidFill>
                  </a:tcPr>
                </a:tc>
                <a:extLst>
                  <a:ext uri="{0D108BD9-81ED-4DB2-BD59-A6C34878D82A}">
                    <a16:rowId xmlns:a16="http://schemas.microsoft.com/office/drawing/2014/main" val="10005"/>
                  </a:ext>
                </a:extLst>
              </a:tr>
              <a:tr h="370840">
                <a:tc>
                  <a:txBody>
                    <a:bodyPr/>
                    <a:lstStyle/>
                    <a:p>
                      <a:r>
                        <a:rPr lang="en-US" b="0" dirty="0"/>
                        <a:t>  </a:t>
                      </a:r>
                      <a:r>
                        <a:rPr lang="en-US" b="0" baseline="0" dirty="0"/>
                        <a:t> &gt;20 mg/L</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Treatment</a:t>
                      </a:r>
                      <a:r>
                        <a:rPr lang="en-US" b="0" baseline="0" dirty="0"/>
                        <a:t> failure</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50.0%</a:t>
                      </a:r>
                    </a:p>
                  </a:txBody>
                  <a:tcPr/>
                </a:tc>
                <a:tc>
                  <a:txBody>
                    <a:bodyPr/>
                    <a:lstStyle/>
                    <a:p>
                      <a:r>
                        <a:rPr lang="en-US" b="0" dirty="0"/>
                        <a:t>0.21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FF0000"/>
                          </a:solidFill>
                        </a:rPr>
                        <a:t>Nephrotoxicity</a:t>
                      </a:r>
                    </a:p>
                  </a:txBody>
                  <a:tcPr/>
                </a:tc>
                <a:tc>
                  <a:txBody>
                    <a:bodyPr/>
                    <a:lstStyle/>
                    <a:p>
                      <a:r>
                        <a:rPr lang="en-US" b="0" dirty="0">
                          <a:solidFill>
                            <a:srgbClr val="FF0000"/>
                          </a:solidFill>
                        </a:rPr>
                        <a:t>27.4%</a:t>
                      </a:r>
                    </a:p>
                  </a:txBody>
                  <a:tcPr/>
                </a:tc>
                <a:tc>
                  <a:txBody>
                    <a:bodyPr/>
                    <a:lstStyle/>
                    <a:p>
                      <a:r>
                        <a:rPr lang="en-US" b="0" dirty="0"/>
                        <a:t>0.03</a:t>
                      </a:r>
                    </a:p>
                  </a:txBody>
                  <a:tcPr/>
                </a:tc>
                <a:extLst>
                  <a:ext uri="{0D108BD9-81ED-4DB2-BD59-A6C34878D82A}">
                    <a16:rowId xmlns:a16="http://schemas.microsoft.com/office/drawing/2014/main" val="10006"/>
                  </a:ext>
                </a:extLst>
              </a:tr>
            </a:tbl>
          </a:graphicData>
        </a:graphic>
      </p:graphicFrame>
      <p:sp>
        <p:nvSpPr>
          <p:cNvPr id="5" name="Text Box 4"/>
          <p:cNvSpPr txBox="1">
            <a:spLocks noChangeArrowheads="1"/>
          </p:cNvSpPr>
          <p:nvPr/>
        </p:nvSpPr>
        <p:spPr bwMode="auto">
          <a:xfrm>
            <a:off x="39946" y="6498674"/>
            <a:ext cx="871458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400" dirty="0" err="1"/>
              <a:t>Kullar</a:t>
            </a:r>
            <a:r>
              <a:rPr lang="en-US" sz="1400" dirty="0"/>
              <a:t> R, et al.  </a:t>
            </a:r>
            <a:r>
              <a:rPr lang="en-US" sz="1400" dirty="0" err="1"/>
              <a:t>Clin</a:t>
            </a:r>
            <a:r>
              <a:rPr lang="en-US" sz="1400" dirty="0"/>
              <a:t> Infect Dis 2012;52:975-981. </a:t>
            </a:r>
            <a:endParaRPr lang="en-US" sz="1400" dirty="0">
              <a:effectLst/>
            </a:endParaRPr>
          </a:p>
        </p:txBody>
      </p:sp>
    </p:spTree>
    <p:extLst>
      <p:ext uri="{BB962C8B-B14F-4D97-AF65-F5344CB8AC3E}">
        <p14:creationId xmlns:p14="http://schemas.microsoft.com/office/powerpoint/2010/main" val="2878531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0"/>
            <a:ext cx="8229600" cy="1143000"/>
          </a:xfrm>
        </p:spPr>
        <p:txBody>
          <a:bodyPr>
            <a:normAutofit/>
          </a:bodyPr>
          <a:lstStyle/>
          <a:p>
            <a:r>
              <a:rPr lang="en-US" sz="4000" dirty="0" err="1">
                <a:latin typeface="Arial"/>
                <a:cs typeface="Arial"/>
              </a:rPr>
              <a:t>Glycopeptides</a:t>
            </a:r>
            <a:r>
              <a:rPr lang="en-US" sz="4000" dirty="0">
                <a:latin typeface="Arial"/>
                <a:cs typeface="Arial"/>
              </a:rPr>
              <a:t>: Resistance</a:t>
            </a:r>
          </a:p>
        </p:txBody>
      </p:sp>
      <p:pic>
        <p:nvPicPr>
          <p:cNvPr id="138249" name="Picture 9" descr="v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4" y="914400"/>
            <a:ext cx="7772400" cy="5859348"/>
          </a:xfrm>
          <a:prstGeom prst="rect">
            <a:avLst/>
          </a:prstGeom>
          <a:noFill/>
          <a:extLst>
            <a:ext uri="{909E8E84-426E-40dd-AFC4-6F175D3DCCD1}">
              <a14:hiddenFill xmlns="" xmlns:a14="http://schemas.microsoft.com/office/drawing/2010/main">
                <a:solidFill>
                  <a:srgbClr val="FFFFFF"/>
                </a:solidFill>
              </a14:hiddenFill>
            </a:ext>
          </a:extLst>
        </p:spPr>
      </p:pic>
      <p:sp>
        <p:nvSpPr>
          <p:cNvPr id="138250" name="Rectangle 10"/>
          <p:cNvSpPr>
            <a:spLocks noChangeArrowheads="1"/>
          </p:cNvSpPr>
          <p:nvPr/>
        </p:nvSpPr>
        <p:spPr bwMode="auto">
          <a:xfrm>
            <a:off x="0" y="6583363"/>
            <a:ext cx="1573213" cy="274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r>
              <a:rPr lang="en-US" sz="1200" dirty="0"/>
              <a:t>NEJM 2000;342:710</a:t>
            </a:r>
            <a:endParaRPr lang="en-US" dirty="0"/>
          </a:p>
        </p:txBody>
      </p:sp>
    </p:spTree>
    <p:extLst>
      <p:ext uri="{BB962C8B-B14F-4D97-AF65-F5344CB8AC3E}">
        <p14:creationId xmlns:p14="http://schemas.microsoft.com/office/powerpoint/2010/main" val="120634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1828800"/>
            <a:ext cx="1330325" cy="7080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i="1"/>
              <a:t>S aureus</a:t>
            </a:r>
          </a:p>
          <a:p>
            <a:pPr algn="ctr" eaLnBrk="1" hangingPunct="1"/>
            <a:r>
              <a:rPr lang="en-US" sz="2000" b="1" i="1"/>
              <a:t>(PSSA)</a:t>
            </a:r>
          </a:p>
        </p:txBody>
      </p:sp>
      <p:sp>
        <p:nvSpPr>
          <p:cNvPr id="6148" name="Text Box 4"/>
          <p:cNvSpPr txBox="1">
            <a:spLocks noChangeArrowheads="1"/>
          </p:cNvSpPr>
          <p:nvPr/>
        </p:nvSpPr>
        <p:spPr bwMode="auto">
          <a:xfrm>
            <a:off x="1447800" y="2209800"/>
            <a:ext cx="882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1940</a:t>
            </a:r>
            <a:r>
              <a:rPr lang="ja-JP" altLang="en-US" b="1"/>
              <a:t>’</a:t>
            </a:r>
            <a:r>
              <a:rPr lang="en-US" b="1"/>
              <a:t>s</a:t>
            </a:r>
          </a:p>
        </p:txBody>
      </p:sp>
      <p:sp>
        <p:nvSpPr>
          <p:cNvPr id="6149" name="Text Box 5"/>
          <p:cNvSpPr txBox="1">
            <a:spLocks noChangeArrowheads="1"/>
          </p:cNvSpPr>
          <p:nvPr/>
        </p:nvSpPr>
        <p:spPr bwMode="auto">
          <a:xfrm>
            <a:off x="2438400" y="1371600"/>
            <a:ext cx="2949575"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t>Penicillin resistant,</a:t>
            </a:r>
          </a:p>
          <a:p>
            <a:pPr algn="ctr" eaLnBrk="1" hangingPunct="1"/>
            <a:r>
              <a:rPr lang="en-US" sz="2000" b="1"/>
              <a:t>methicillin-susceptible </a:t>
            </a:r>
          </a:p>
          <a:p>
            <a:pPr algn="ctr" eaLnBrk="1" hangingPunct="1"/>
            <a:r>
              <a:rPr lang="en-US" sz="2000" b="1" i="1"/>
              <a:t>S aureus</a:t>
            </a:r>
          </a:p>
          <a:p>
            <a:pPr algn="ctr" eaLnBrk="1" hangingPunct="1"/>
            <a:r>
              <a:rPr lang="en-US" sz="2000" b="1"/>
              <a:t>(MSSA)</a:t>
            </a:r>
          </a:p>
          <a:p>
            <a:pPr algn="ctr" eaLnBrk="1" hangingPunct="1"/>
            <a:r>
              <a:rPr lang="en-US" sz="2000" b="1"/>
              <a:t>[beta-lactamase]</a:t>
            </a:r>
          </a:p>
        </p:txBody>
      </p:sp>
      <p:sp>
        <p:nvSpPr>
          <p:cNvPr id="6150" name="Text Box 6"/>
          <p:cNvSpPr txBox="1">
            <a:spLocks noChangeArrowheads="1"/>
          </p:cNvSpPr>
          <p:nvPr/>
        </p:nvSpPr>
        <p:spPr bwMode="auto">
          <a:xfrm>
            <a:off x="5791200" y="1752600"/>
            <a:ext cx="882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1950</a:t>
            </a:r>
            <a:r>
              <a:rPr lang="ja-JP" altLang="en-US" b="1"/>
              <a:t>’</a:t>
            </a:r>
            <a:r>
              <a:rPr lang="en-US" b="1"/>
              <a:t>s</a:t>
            </a:r>
          </a:p>
        </p:txBody>
      </p:sp>
      <p:sp>
        <p:nvSpPr>
          <p:cNvPr id="6151" name="Rectangle 7"/>
          <p:cNvSpPr>
            <a:spLocks noChangeArrowheads="1"/>
          </p:cNvSpPr>
          <p:nvPr/>
        </p:nvSpPr>
        <p:spPr bwMode="auto">
          <a:xfrm>
            <a:off x="1219200" y="1295400"/>
            <a:ext cx="1311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2000" b="1">
                <a:solidFill>
                  <a:srgbClr val="006600"/>
                </a:solidFill>
              </a:rPr>
              <a:t>Penicillin</a:t>
            </a:r>
          </a:p>
        </p:txBody>
      </p:sp>
      <p:sp>
        <p:nvSpPr>
          <p:cNvPr id="6154" name="Rectangle 10"/>
          <p:cNvSpPr>
            <a:spLocks noChangeArrowheads="1"/>
          </p:cNvSpPr>
          <p:nvPr/>
        </p:nvSpPr>
        <p:spPr bwMode="auto">
          <a:xfrm>
            <a:off x="6781800" y="1447800"/>
            <a:ext cx="1438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2000" b="1">
                <a:solidFill>
                  <a:srgbClr val="006600"/>
                </a:solidFill>
              </a:rPr>
              <a:t>Methicillin</a:t>
            </a:r>
          </a:p>
        </p:txBody>
      </p:sp>
      <p:sp>
        <p:nvSpPr>
          <p:cNvPr id="6156" name="Text Box 12"/>
          <p:cNvSpPr txBox="1">
            <a:spLocks noChangeArrowheads="1"/>
          </p:cNvSpPr>
          <p:nvPr/>
        </p:nvSpPr>
        <p:spPr bwMode="auto">
          <a:xfrm>
            <a:off x="6934200" y="1905000"/>
            <a:ext cx="2209800"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t>Methicillin Resistant</a:t>
            </a:r>
          </a:p>
          <a:p>
            <a:pPr algn="ctr" eaLnBrk="1" hangingPunct="1"/>
            <a:r>
              <a:rPr lang="en-US" sz="2000" b="1"/>
              <a:t> S aureus (MRSA)</a:t>
            </a:r>
          </a:p>
          <a:p>
            <a:pPr algn="ctr" eaLnBrk="1" hangingPunct="1"/>
            <a:r>
              <a:rPr lang="en-US" sz="2000" b="1"/>
              <a:t>[altered PBP] </a:t>
            </a:r>
          </a:p>
        </p:txBody>
      </p:sp>
      <p:sp>
        <p:nvSpPr>
          <p:cNvPr id="6158" name="Rectangle 14"/>
          <p:cNvSpPr>
            <a:spLocks noChangeArrowheads="1"/>
          </p:cNvSpPr>
          <p:nvPr/>
        </p:nvSpPr>
        <p:spPr bwMode="auto">
          <a:xfrm>
            <a:off x="5486400" y="4876800"/>
            <a:ext cx="3429000"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en-US" sz="2000" b="1"/>
              <a:t>Vancomycin Intermediate-resistant S aureus </a:t>
            </a:r>
          </a:p>
          <a:p>
            <a:pPr algn="ctr" eaLnBrk="1" hangingPunct="1"/>
            <a:r>
              <a:rPr lang="en-US" sz="2000" b="1"/>
              <a:t>(VISA) </a:t>
            </a:r>
          </a:p>
          <a:p>
            <a:pPr algn="ctr" eaLnBrk="1" hangingPunct="1"/>
            <a:r>
              <a:rPr lang="en-US" sz="2000" b="1"/>
              <a:t>[thickened cell wall]</a:t>
            </a:r>
          </a:p>
          <a:p>
            <a:pPr algn="ctr" eaLnBrk="1" hangingPunct="1"/>
            <a:r>
              <a:rPr lang="en-US" sz="2000" b="1"/>
              <a:t>{MIC 4-16}</a:t>
            </a:r>
          </a:p>
          <a:p>
            <a:pPr algn="ctr" eaLnBrk="1" hangingPunct="1"/>
            <a:endParaRPr lang="en-US" b="1"/>
          </a:p>
        </p:txBody>
      </p:sp>
      <p:sp>
        <p:nvSpPr>
          <p:cNvPr id="6159" name="Rectangle 15"/>
          <p:cNvSpPr>
            <a:spLocks noChangeArrowheads="1"/>
          </p:cNvSpPr>
          <p:nvPr/>
        </p:nvSpPr>
        <p:spPr bwMode="auto">
          <a:xfrm>
            <a:off x="7391400" y="4572000"/>
            <a:ext cx="692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1" hangingPunct="1"/>
            <a:r>
              <a:rPr lang="en-US" b="1"/>
              <a:t>1997</a:t>
            </a:r>
          </a:p>
        </p:txBody>
      </p:sp>
      <p:sp>
        <p:nvSpPr>
          <p:cNvPr id="6160" name="Rectangle 16"/>
          <p:cNvSpPr>
            <a:spLocks noChangeArrowheads="1"/>
          </p:cNvSpPr>
          <p:nvPr/>
        </p:nvSpPr>
        <p:spPr bwMode="auto">
          <a:xfrm>
            <a:off x="2819400" y="4876800"/>
            <a:ext cx="2590800"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en-US" sz="2000" b="1"/>
              <a:t>Vancomycin Resistant</a:t>
            </a:r>
          </a:p>
          <a:p>
            <a:pPr algn="ctr" eaLnBrk="1" hangingPunct="1"/>
            <a:r>
              <a:rPr lang="en-US" sz="2000" b="1"/>
              <a:t> S aureus (VRSA)</a:t>
            </a:r>
          </a:p>
          <a:p>
            <a:pPr algn="ctr" eaLnBrk="1" hangingPunct="1"/>
            <a:r>
              <a:rPr lang="en-US" sz="2000" b="1"/>
              <a:t>[altered precursors]</a:t>
            </a:r>
          </a:p>
          <a:p>
            <a:pPr algn="ctr" eaLnBrk="1" hangingPunct="1"/>
            <a:r>
              <a:rPr lang="en-US" sz="2000" b="1"/>
              <a:t>{MIC&gt;32} </a:t>
            </a:r>
          </a:p>
          <a:p>
            <a:pPr algn="ctr" eaLnBrk="1" hangingPunct="1">
              <a:spcBef>
                <a:spcPct val="50000"/>
              </a:spcBef>
            </a:pPr>
            <a:endParaRPr lang="en-US" b="1"/>
          </a:p>
        </p:txBody>
      </p:sp>
      <p:sp>
        <p:nvSpPr>
          <p:cNvPr id="6161" name="Rectangle 17"/>
          <p:cNvSpPr>
            <a:spLocks noChangeArrowheads="1"/>
          </p:cNvSpPr>
          <p:nvPr/>
        </p:nvSpPr>
        <p:spPr bwMode="auto">
          <a:xfrm>
            <a:off x="4267200" y="4495800"/>
            <a:ext cx="692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1" hangingPunct="1"/>
            <a:r>
              <a:rPr lang="en-US" b="1"/>
              <a:t>2002</a:t>
            </a:r>
          </a:p>
        </p:txBody>
      </p:sp>
      <p:sp>
        <p:nvSpPr>
          <p:cNvPr id="25613" name="Title 1"/>
          <p:cNvSpPr txBox="1">
            <a:spLocks/>
          </p:cNvSpPr>
          <p:nvPr/>
        </p:nvSpPr>
        <p:spPr bwMode="auto">
          <a:xfrm>
            <a:off x="0" y="0"/>
            <a:ext cx="91440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dirty="0" err="1"/>
              <a:t>Glycopeptides</a:t>
            </a:r>
            <a:r>
              <a:rPr lang="en-US" sz="4400" dirty="0"/>
              <a:t>: Resistance</a:t>
            </a:r>
          </a:p>
        </p:txBody>
      </p:sp>
      <p:sp>
        <p:nvSpPr>
          <p:cNvPr id="23" name="Rectangle 10"/>
          <p:cNvSpPr>
            <a:spLocks noChangeArrowheads="1"/>
          </p:cNvSpPr>
          <p:nvPr/>
        </p:nvSpPr>
        <p:spPr bwMode="auto">
          <a:xfrm>
            <a:off x="4953000" y="3048000"/>
            <a:ext cx="16811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2000" b="1">
                <a:solidFill>
                  <a:srgbClr val="006600"/>
                </a:solidFill>
              </a:rPr>
              <a:t>Vancomycin</a:t>
            </a:r>
          </a:p>
        </p:txBody>
      </p:sp>
      <p:cxnSp>
        <p:nvCxnSpPr>
          <p:cNvPr id="25615" name="Elbow Connector 24"/>
          <p:cNvCxnSpPr>
            <a:cxnSpLocks noChangeShapeType="1"/>
            <a:stCxn id="6147" idx="3"/>
            <a:endCxn id="6149" idx="1"/>
          </p:cNvCxnSpPr>
          <p:nvPr/>
        </p:nvCxnSpPr>
        <p:spPr bwMode="auto">
          <a:xfrm>
            <a:off x="1330325" y="2182813"/>
            <a:ext cx="1108075" cy="4762"/>
          </a:xfrm>
          <a:prstGeom prst="bentConnector3">
            <a:avLst>
              <a:gd name="adj1" fmla="val 50000"/>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5616" name="Elbow Connector 26"/>
          <p:cNvCxnSpPr>
            <a:cxnSpLocks noChangeShapeType="1"/>
            <a:stCxn id="6149" idx="3"/>
          </p:cNvCxnSpPr>
          <p:nvPr/>
        </p:nvCxnSpPr>
        <p:spPr bwMode="auto">
          <a:xfrm>
            <a:off x="5387975" y="2187575"/>
            <a:ext cx="1546225" cy="631825"/>
          </a:xfrm>
          <a:prstGeom prst="bentConnector3">
            <a:avLst>
              <a:gd name="adj1" fmla="val 50000"/>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5617" name="Elbow Connector 28"/>
          <p:cNvCxnSpPr>
            <a:cxnSpLocks noChangeShapeType="1"/>
            <a:stCxn id="6156" idx="2"/>
            <a:endCxn id="6158" idx="0"/>
          </p:cNvCxnSpPr>
          <p:nvPr/>
        </p:nvCxnSpPr>
        <p:spPr bwMode="auto">
          <a:xfrm rot="5400000">
            <a:off x="6950075" y="3787775"/>
            <a:ext cx="1339850" cy="838200"/>
          </a:xfrm>
          <a:prstGeom prst="bentConnector3">
            <a:avLst>
              <a:gd name="adj1" fmla="val 50000"/>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5618" name="Elbow Connector 30"/>
          <p:cNvCxnSpPr>
            <a:cxnSpLocks noChangeShapeType="1"/>
            <a:stCxn id="6156" idx="2"/>
            <a:endCxn id="6160" idx="0"/>
          </p:cNvCxnSpPr>
          <p:nvPr/>
        </p:nvCxnSpPr>
        <p:spPr bwMode="auto">
          <a:xfrm rot="5400000">
            <a:off x="5407025" y="2244725"/>
            <a:ext cx="1339850" cy="3924300"/>
          </a:xfrm>
          <a:prstGeom prst="bentConnector3">
            <a:avLst>
              <a:gd name="adj1" fmla="val 50000"/>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7" name="Rectangle 16"/>
          <p:cNvSpPr>
            <a:spLocks noChangeArrowheads="1"/>
          </p:cNvSpPr>
          <p:nvPr/>
        </p:nvSpPr>
        <p:spPr bwMode="auto">
          <a:xfrm>
            <a:off x="685800" y="4800600"/>
            <a:ext cx="2209800" cy="169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en-US" sz="2000" b="1"/>
              <a:t>Vancomycin Tolerant</a:t>
            </a:r>
          </a:p>
          <a:p>
            <a:pPr algn="ctr" eaLnBrk="1" hangingPunct="1"/>
            <a:r>
              <a:rPr lang="en-US" sz="2000" b="1"/>
              <a:t> S aureus</a:t>
            </a:r>
          </a:p>
          <a:p>
            <a:pPr algn="ctr" eaLnBrk="1" hangingPunct="1"/>
            <a:r>
              <a:rPr lang="en-US" sz="2000" b="1"/>
              <a:t>{MIC 2-4}</a:t>
            </a:r>
          </a:p>
          <a:p>
            <a:pPr algn="ctr" eaLnBrk="1" hangingPunct="1">
              <a:spcBef>
                <a:spcPct val="50000"/>
              </a:spcBef>
            </a:pPr>
            <a:endParaRPr lang="en-US" b="1"/>
          </a:p>
        </p:txBody>
      </p:sp>
      <p:cxnSp>
        <p:nvCxnSpPr>
          <p:cNvPr id="25620" name="Elbow Connector 44"/>
          <p:cNvCxnSpPr>
            <a:cxnSpLocks noChangeShapeType="1"/>
            <a:stCxn id="6156" idx="2"/>
            <a:endCxn id="37" idx="0"/>
          </p:cNvCxnSpPr>
          <p:nvPr/>
        </p:nvCxnSpPr>
        <p:spPr bwMode="auto">
          <a:xfrm rot="5400000">
            <a:off x="4283075" y="1044575"/>
            <a:ext cx="1263650" cy="6248400"/>
          </a:xfrm>
          <a:prstGeom prst="bentConnector3">
            <a:avLst>
              <a:gd name="adj1" fmla="val 50000"/>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5621" name="Straight Arrow Connector 47"/>
          <p:cNvCxnSpPr>
            <a:cxnSpLocks noChangeShapeType="1"/>
            <a:stCxn id="23" idx="0"/>
          </p:cNvCxnSpPr>
          <p:nvPr/>
        </p:nvCxnSpPr>
        <p:spPr bwMode="auto">
          <a:xfrm rot="16200000" flipV="1">
            <a:off x="5373688" y="2627312"/>
            <a:ext cx="762000" cy="79375"/>
          </a:xfrm>
          <a:prstGeom prst="straightConnector1">
            <a:avLst/>
          </a:prstGeom>
          <a:noFill/>
          <a:ln w="9525">
            <a:solidFill>
              <a:schemeClr val="tx1"/>
            </a:solidFill>
            <a:prstDash val="lgDash"/>
            <a:round/>
            <a:headEnd/>
            <a:tailEnd type="arrow" w="med" len="med"/>
          </a:ln>
          <a:extLst>
            <a:ext uri="{909E8E84-426E-40dd-AFC4-6F175D3DCCD1}">
              <a14:hiddenFill xmlns="" xmlns:a14="http://schemas.microsoft.com/office/drawing/2010/main">
                <a:noFill/>
              </a14:hiddenFill>
            </a:ext>
          </a:extLst>
        </p:spPr>
      </p:cxnSp>
      <p:cxnSp>
        <p:nvCxnSpPr>
          <p:cNvPr id="25622" name="Straight Arrow Connector 49"/>
          <p:cNvCxnSpPr>
            <a:cxnSpLocks noChangeShapeType="1"/>
            <a:stCxn id="23" idx="3"/>
          </p:cNvCxnSpPr>
          <p:nvPr/>
        </p:nvCxnSpPr>
        <p:spPr bwMode="auto">
          <a:xfrm>
            <a:off x="6634163" y="3248025"/>
            <a:ext cx="1214437" cy="714375"/>
          </a:xfrm>
          <a:prstGeom prst="straightConnector1">
            <a:avLst/>
          </a:prstGeom>
          <a:noFill/>
          <a:ln w="5715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5623" name="Straight Arrow Connector 51"/>
          <p:cNvCxnSpPr>
            <a:cxnSpLocks noChangeShapeType="1"/>
            <a:stCxn id="6151" idx="2"/>
            <a:endCxn id="6148" idx="0"/>
          </p:cNvCxnSpPr>
          <p:nvPr/>
        </p:nvCxnSpPr>
        <p:spPr bwMode="auto">
          <a:xfrm rot="16200000" flipH="1">
            <a:off x="1624807" y="1945481"/>
            <a:ext cx="514350" cy="1428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5624" name="Straight Arrow Connector 54"/>
          <p:cNvCxnSpPr>
            <a:cxnSpLocks noChangeShapeType="1"/>
          </p:cNvCxnSpPr>
          <p:nvPr/>
        </p:nvCxnSpPr>
        <p:spPr bwMode="auto">
          <a:xfrm rot="5400000">
            <a:off x="6362700" y="1866900"/>
            <a:ext cx="990600" cy="7620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5625" name="TextBox 24"/>
          <p:cNvSpPr txBox="1">
            <a:spLocks noChangeArrowheads="1"/>
          </p:cNvSpPr>
          <p:nvPr/>
        </p:nvSpPr>
        <p:spPr bwMode="auto">
          <a:xfrm>
            <a:off x="8153400" y="3505200"/>
            <a:ext cx="7810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~50%</a:t>
            </a:r>
          </a:p>
        </p:txBody>
      </p:sp>
      <p:sp>
        <p:nvSpPr>
          <p:cNvPr id="25626" name="TextBox 25"/>
          <p:cNvSpPr txBox="1">
            <a:spLocks noChangeArrowheads="1"/>
          </p:cNvSpPr>
          <p:nvPr/>
        </p:nvSpPr>
        <p:spPr bwMode="auto">
          <a:xfrm>
            <a:off x="685800" y="2590800"/>
            <a:ext cx="7810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~10%</a:t>
            </a:r>
          </a:p>
        </p:txBody>
      </p:sp>
      <p:sp>
        <p:nvSpPr>
          <p:cNvPr id="25627" name="TextBox 26"/>
          <p:cNvSpPr txBox="1">
            <a:spLocks noChangeArrowheads="1"/>
          </p:cNvSpPr>
          <p:nvPr/>
        </p:nvSpPr>
        <p:spPr bwMode="auto">
          <a:xfrm>
            <a:off x="3429000" y="2971800"/>
            <a:ext cx="7810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~40%</a:t>
            </a:r>
          </a:p>
        </p:txBody>
      </p:sp>
      <p:sp>
        <p:nvSpPr>
          <p:cNvPr id="25628" name="TextBox 27"/>
          <p:cNvSpPr txBox="1">
            <a:spLocks noChangeArrowheads="1"/>
          </p:cNvSpPr>
          <p:nvPr/>
        </p:nvSpPr>
        <p:spPr bwMode="auto">
          <a:xfrm>
            <a:off x="8077200" y="4419600"/>
            <a:ext cx="6524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&lt;1%</a:t>
            </a:r>
          </a:p>
        </p:txBody>
      </p:sp>
      <p:sp>
        <p:nvSpPr>
          <p:cNvPr id="25629" name="TextBox 28"/>
          <p:cNvSpPr txBox="1">
            <a:spLocks noChangeArrowheads="1"/>
          </p:cNvSpPr>
          <p:nvPr/>
        </p:nvSpPr>
        <p:spPr bwMode="auto">
          <a:xfrm>
            <a:off x="5105400" y="4419600"/>
            <a:ext cx="12430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&lt;10 cases</a:t>
            </a:r>
          </a:p>
        </p:txBody>
      </p:sp>
      <p:sp>
        <p:nvSpPr>
          <p:cNvPr id="25630" name="TextBox 29"/>
          <p:cNvSpPr txBox="1">
            <a:spLocks noChangeArrowheads="1"/>
          </p:cNvSpPr>
          <p:nvPr/>
        </p:nvSpPr>
        <p:spPr bwMode="auto">
          <a:xfrm>
            <a:off x="2057400" y="4419600"/>
            <a:ext cx="8524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1-10%</a:t>
            </a:r>
          </a:p>
        </p:txBody>
      </p:sp>
    </p:spTree>
    <p:extLst>
      <p:ext uri="{BB962C8B-B14F-4D97-AF65-F5344CB8AC3E}">
        <p14:creationId xmlns:p14="http://schemas.microsoft.com/office/powerpoint/2010/main" val="3782035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p:bldP spid="6149" grpId="0"/>
      <p:bldP spid="6150" grpId="0"/>
      <p:bldP spid="6151" grpId="0"/>
      <p:bldP spid="6154" grpId="0"/>
      <p:bldP spid="6156" grpId="0"/>
      <p:bldP spid="6158" grpId="0"/>
      <p:bldP spid="6159" grpId="0"/>
      <p:bldP spid="6160" grpId="0"/>
      <p:bldP spid="6161" grpId="0"/>
      <p:bldP spid="23" grpId="0"/>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838200"/>
          </a:xfrm>
          <a:solidFill>
            <a:schemeClr val="bg1"/>
          </a:solidFill>
        </p:spPr>
        <p:txBody>
          <a:bodyPr/>
          <a:lstStyle/>
          <a:p>
            <a:pPr eaLnBrk="1" hangingPunct="1"/>
            <a:r>
              <a:rPr lang="en-US" dirty="0" err="1">
                <a:latin typeface="Arial" charset="0"/>
                <a:ea typeface="ＭＳ Ｐゴシック" charset="0"/>
                <a:cs typeface="ＭＳ Ｐゴシック" charset="0"/>
              </a:rPr>
              <a:t>Glycopeptides</a:t>
            </a:r>
            <a:r>
              <a:rPr lang="en-US" dirty="0">
                <a:latin typeface="Arial" charset="0"/>
                <a:ea typeface="ＭＳ Ｐゴシック" charset="0"/>
                <a:cs typeface="ＭＳ Ｐゴシック" charset="0"/>
              </a:rPr>
              <a:t>: Toxicity</a:t>
            </a:r>
          </a:p>
        </p:txBody>
      </p:sp>
      <p:graphicFrame>
        <p:nvGraphicFramePr>
          <p:cNvPr id="31779" name="Group 35"/>
          <p:cNvGraphicFramePr>
            <a:graphicFrameLocks noGrp="1"/>
          </p:cNvGraphicFramePr>
          <p:nvPr>
            <p:extLst>
              <p:ext uri="{D42A27DB-BD31-4B8C-83A1-F6EECF244321}">
                <p14:modId xmlns:p14="http://schemas.microsoft.com/office/powerpoint/2010/main" val="1227667472"/>
              </p:ext>
            </p:extLst>
          </p:nvPr>
        </p:nvGraphicFramePr>
        <p:xfrm>
          <a:off x="0" y="1295400"/>
          <a:ext cx="9140825" cy="4846320"/>
        </p:xfrm>
        <a:graphic>
          <a:graphicData uri="http://schemas.openxmlformats.org/drawingml/2006/table">
            <a:tbl>
              <a:tblPr/>
              <a:tblGrid>
                <a:gridCol w="1579468">
                  <a:extLst>
                    <a:ext uri="{9D8B030D-6E8A-4147-A177-3AD203B41FA5}">
                      <a16:colId xmlns:a16="http://schemas.microsoft.com/office/drawing/2014/main" val="20000"/>
                    </a:ext>
                  </a:extLst>
                </a:gridCol>
                <a:gridCol w="7561357">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ＭＳ Ｐゴシック" charset="0"/>
                          <a:cs typeface="ＭＳ Ｐゴシック" charset="0"/>
                          <a:sym typeface="Symbol" charset="0"/>
                        </a:rPr>
                        <a:t>Infusion-related</a:t>
                      </a: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a:t>
                      </a:r>
                      <a:r>
                        <a:rPr kumimoji="0" lang="ja-JP" alt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a:t>
                      </a: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Red man</a:t>
                      </a:r>
                      <a:r>
                        <a:rPr kumimoji="0" lang="ja-JP" alt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a:t>
                      </a: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s syndrome</a:t>
                      </a:r>
                      <a:r>
                        <a:rPr kumimoji="0" lang="ja-JP" alt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a:t>
                      </a: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(5-10%)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-Flushing (most prominent on upper body), itching, tachycardia, hypotension occurring 30min-1hr into infusion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-RF: infusion rate: increased risk w/&lt;1gram/hour 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 Displacement of histamine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-Not </a:t>
                      </a:r>
                      <a:r>
                        <a:rPr kumimoji="0" lang="ja-JP" alt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a:t>
                      </a: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true allergy</a:t>
                      </a:r>
                      <a:r>
                        <a:rPr kumimoji="0" lang="ja-JP" alt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a:t>
                      </a: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generally self-limited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a:t>
                      </a:r>
                      <a:r>
                        <a:rPr kumimoji="0" lang="en-US" sz="2000" b="1" i="0" u="none" strike="noStrike" cap="none" normalizeH="0" baseline="0" dirty="0" err="1">
                          <a:ln>
                            <a:noFill/>
                          </a:ln>
                          <a:solidFill>
                            <a:schemeClr val="tx1"/>
                          </a:solidFill>
                          <a:effectLst/>
                          <a:latin typeface="Arial" charset="0"/>
                          <a:ea typeface="ＭＳ Ｐゴシック" charset="0"/>
                          <a:cs typeface="ＭＳ Ｐゴシック" charset="0"/>
                          <a:sym typeface="Symbol" charset="0"/>
                        </a:rPr>
                        <a:t>Tx</a:t>
                      </a: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a:t>
                      </a:r>
                      <a:r>
                        <a:rPr kumimoji="0" lang="en-US" sz="2000" b="1" i="0" u="none" strike="noStrike" cap="none" normalizeH="0" baseline="0" dirty="0" err="1">
                          <a:ln>
                            <a:noFill/>
                          </a:ln>
                          <a:solidFill>
                            <a:schemeClr val="tx1"/>
                          </a:solidFill>
                          <a:effectLst/>
                          <a:latin typeface="Arial" charset="0"/>
                          <a:ea typeface="ＭＳ Ｐゴシック" charset="0"/>
                          <a:cs typeface="ＭＳ Ｐゴシック" charset="0"/>
                          <a:sym typeface="Symbol" charset="0"/>
                        </a:rPr>
                        <a:t>Px</a:t>
                      </a: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slow rate &gt;1hour/gram, premed w/Benadryl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Uncommon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chemeClr val="tx1"/>
                          </a:solidFill>
                          <a:effectLst/>
                          <a:latin typeface="Arial" charset="0"/>
                          <a:ea typeface="ＭＳ Ｐゴシック" charset="0"/>
                          <a:cs typeface="ＭＳ Ｐゴシック" charset="0"/>
                          <a:sym typeface="Symbol" charset="0"/>
                        </a:rPr>
                        <a:t>Renal</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Nephrotoxicity (1-5%)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-RF: concomitant </a:t>
                      </a:r>
                      <a:r>
                        <a:rPr kumimoji="0" lang="en-US" sz="2000" b="0" i="0" u="none" strike="noStrike" cap="none" normalizeH="0" baseline="0" dirty="0" err="1">
                          <a:ln>
                            <a:noFill/>
                          </a:ln>
                          <a:solidFill>
                            <a:schemeClr val="tx1"/>
                          </a:solidFill>
                          <a:effectLst/>
                          <a:latin typeface="Arial" charset="0"/>
                          <a:ea typeface="ＭＳ Ｐゴシック" charset="0"/>
                          <a:cs typeface="ＭＳ Ｐゴシック" charset="0"/>
                          <a:sym typeface="Symbol" charset="0"/>
                        </a:rPr>
                        <a:t>nephrotoxins</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(esp. aminoglycosides), high doses, preexisting renal dysfunction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Rare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chemeClr val="tx1"/>
                          </a:solidFill>
                          <a:effectLst/>
                          <a:latin typeface="Arial" charset="0"/>
                          <a:ea typeface="ＭＳ Ｐゴシック" charset="0"/>
                          <a:cs typeface="ＭＳ Ｐゴシック" charset="0"/>
                        </a:rPr>
                        <a:t>Hypersensitivity</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anaphylaxis, urticarial rashes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chemeClr val="tx1"/>
                          </a:solidFill>
                          <a:effectLst/>
                          <a:latin typeface="Arial" charset="0"/>
                          <a:ea typeface="ＭＳ Ｐゴシック" charset="0"/>
                          <a:cs typeface="ＭＳ Ｐゴシック" charset="0"/>
                          <a:sym typeface="Symbol" charset="0"/>
                        </a:rPr>
                        <a:t>Hematologic</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Neutropenia (&lt;1%)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-Mild-moderate, duration-related (&gt;10 days), resolves on d/c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chemeClr val="tx1"/>
                          </a:solidFill>
                          <a:effectLst/>
                          <a:latin typeface="Arial" charset="0"/>
                          <a:ea typeface="ＭＳ Ｐゴシック" charset="0"/>
                          <a:cs typeface="ＭＳ Ｐゴシック" charset="0"/>
                          <a:sym typeface="Symbol" charset="0"/>
                        </a:rPr>
                        <a:t>Sensory</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Tinnitus, deafness (&lt;1%)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       -RF: concomitant aminoglycosides, high doses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29156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 y="0"/>
            <a:ext cx="9144001" cy="1223960"/>
          </a:xfrm>
          <a:solidFill>
            <a:schemeClr val="bg1"/>
          </a:solidFill>
        </p:spPr>
        <p:txBody>
          <a:bodyPr>
            <a:normAutofit/>
          </a:bodyPr>
          <a:lstStyle/>
          <a:p>
            <a:pPr eaLnBrk="1" hangingPunct="1"/>
            <a:r>
              <a:rPr lang="en-US" sz="4000" dirty="0" err="1">
                <a:latin typeface="Arial" charset="0"/>
                <a:ea typeface="ＭＳ Ｐゴシック" charset="0"/>
                <a:cs typeface="ＭＳ Ｐゴシック" charset="0"/>
              </a:rPr>
              <a:t>Glycopeptides</a:t>
            </a:r>
            <a:r>
              <a:rPr lang="en-US" sz="4000" dirty="0">
                <a:latin typeface="Arial" charset="0"/>
                <a:ea typeface="ＭＳ Ｐゴシック" charset="0"/>
                <a:cs typeface="ＭＳ Ｐゴシック" charset="0"/>
              </a:rPr>
              <a:t>: Evidence &amp; Experience</a:t>
            </a:r>
          </a:p>
        </p:txBody>
      </p:sp>
      <p:sp>
        <p:nvSpPr>
          <p:cNvPr id="34819" name="Content Placeholder 3"/>
          <p:cNvSpPr>
            <a:spLocks noGrp="1"/>
          </p:cNvSpPr>
          <p:nvPr>
            <p:ph idx="1"/>
          </p:nvPr>
        </p:nvSpPr>
        <p:spPr>
          <a:xfrm>
            <a:off x="137705" y="1223960"/>
            <a:ext cx="8859027" cy="5033535"/>
          </a:xfrm>
        </p:spPr>
        <p:txBody>
          <a:bodyPr/>
          <a:lstStyle/>
          <a:p>
            <a:pPr marL="341313" indent="-341313" defTabSz="457200" eaLnBrk="1" hangingPunct="1"/>
            <a:r>
              <a:rPr lang="en-US" sz="2800" dirty="0">
                <a:latin typeface="Arial" charset="0"/>
                <a:ea typeface="ＭＳ Ｐゴシック" charset="0"/>
                <a:cs typeface="ＭＳ Ｐゴシック" charset="0"/>
              </a:rPr>
              <a:t>Empiric treatment of skin and soft tissue, respiratory tract, bloodstream infections when concern for MRSA/</a:t>
            </a:r>
            <a:r>
              <a:rPr lang="en-US" sz="2800" i="1" dirty="0">
                <a:latin typeface="Arial" charset="0"/>
                <a:ea typeface="ＭＳ Ｐゴシック" charset="0"/>
                <a:cs typeface="ＭＳ Ｐゴシック" charset="0"/>
              </a:rPr>
              <a:t>Enterococcus</a:t>
            </a:r>
            <a:endParaRPr lang="en-US" sz="2800" dirty="0">
              <a:latin typeface="Arial" charset="0"/>
              <a:ea typeface="ＭＳ Ｐゴシック" charset="0"/>
              <a:cs typeface="ＭＳ Ｐゴシック" charset="0"/>
            </a:endParaRPr>
          </a:p>
          <a:p>
            <a:pPr marL="741363" lvl="1" indent="-284163" defTabSz="457200" eaLnBrk="1" hangingPunct="1"/>
            <a:r>
              <a:rPr lang="en-US" sz="2400" dirty="0" err="1">
                <a:latin typeface="Arial" charset="0"/>
                <a:ea typeface="ＭＳ Ｐゴシック" charset="0"/>
              </a:rPr>
              <a:t>Vancomycin</a:t>
            </a:r>
            <a:r>
              <a:rPr lang="en-US" sz="2400" dirty="0">
                <a:latin typeface="Arial" charset="0"/>
                <a:ea typeface="ＭＳ Ｐゴシック" charset="0"/>
              </a:rPr>
              <a:t> 1-2g IV q8-12h</a:t>
            </a:r>
          </a:p>
          <a:p>
            <a:pPr marL="341313" indent="-341313" defTabSz="457200" eaLnBrk="1" hangingPunct="1"/>
            <a:r>
              <a:rPr lang="en-US" sz="2800" dirty="0">
                <a:latin typeface="Arial" charset="0"/>
                <a:ea typeface="ＭＳ Ｐゴシック" charset="0"/>
                <a:cs typeface="ＭＳ Ｐゴシック" charset="0"/>
              </a:rPr>
              <a:t>Treatment of severe MRSA infections (endocarditis, osteomyelitis)</a:t>
            </a:r>
          </a:p>
          <a:p>
            <a:pPr marL="741363" lvl="1" indent="-284163" defTabSz="457200" eaLnBrk="1" hangingPunct="1"/>
            <a:r>
              <a:rPr lang="en-US" sz="2400" dirty="0" err="1">
                <a:latin typeface="Arial" charset="0"/>
                <a:ea typeface="ＭＳ Ｐゴシック" charset="0"/>
              </a:rPr>
              <a:t>Vancomycin</a:t>
            </a:r>
            <a:r>
              <a:rPr lang="en-US" sz="2400" dirty="0">
                <a:latin typeface="Arial" charset="0"/>
                <a:ea typeface="ＭＳ Ｐゴシック" charset="0"/>
              </a:rPr>
              <a:t> 1-2g IV q8-12h</a:t>
            </a:r>
          </a:p>
          <a:p>
            <a:pPr marL="341313" indent="-341313" defTabSz="457200" eaLnBrk="1" hangingPunct="1"/>
            <a:r>
              <a:rPr lang="en-US" sz="2800" dirty="0">
                <a:latin typeface="Arial" charset="0"/>
                <a:ea typeface="ＭＳ Ｐゴシック" charset="0"/>
                <a:cs typeface="ＭＳ Ｐゴシック" charset="0"/>
              </a:rPr>
              <a:t>Treatment of </a:t>
            </a:r>
            <a:r>
              <a:rPr lang="en-US" sz="2800" i="1" dirty="0">
                <a:latin typeface="Arial" charset="0"/>
                <a:ea typeface="ＭＳ Ｐゴシック" charset="0"/>
                <a:cs typeface="ＭＳ Ｐゴシック" charset="0"/>
              </a:rPr>
              <a:t>Clostridium </a:t>
            </a:r>
            <a:r>
              <a:rPr lang="en-US" sz="2800" i="1" dirty="0" err="1">
                <a:latin typeface="Arial" charset="0"/>
                <a:ea typeface="ＭＳ Ｐゴシック" charset="0"/>
                <a:cs typeface="ＭＳ Ｐゴシック" charset="0"/>
              </a:rPr>
              <a:t>difficile</a:t>
            </a:r>
            <a:r>
              <a:rPr lang="en-US" sz="2800" i="1" dirty="0">
                <a:latin typeface="Arial" charset="0"/>
                <a:ea typeface="ＭＳ Ｐゴシック" charset="0"/>
                <a:cs typeface="ＭＳ Ｐゴシック" charset="0"/>
              </a:rPr>
              <a:t> </a:t>
            </a:r>
            <a:r>
              <a:rPr lang="en-US" sz="2800" dirty="0">
                <a:latin typeface="Arial" charset="0"/>
                <a:ea typeface="ＭＳ Ｐゴシック" charset="0"/>
                <a:cs typeface="ＭＳ Ｐゴシック" charset="0"/>
              </a:rPr>
              <a:t>colitis</a:t>
            </a:r>
          </a:p>
          <a:p>
            <a:pPr marL="741363" lvl="1" indent="-284163" defTabSz="457200" eaLnBrk="1" hangingPunct="1"/>
            <a:r>
              <a:rPr lang="en-US" sz="2400" dirty="0" err="1">
                <a:latin typeface="Arial" charset="0"/>
                <a:ea typeface="ＭＳ Ｐゴシック" charset="0"/>
              </a:rPr>
              <a:t>Vancomycin</a:t>
            </a:r>
            <a:r>
              <a:rPr lang="en-US" sz="2400" dirty="0">
                <a:latin typeface="Arial" charset="0"/>
                <a:ea typeface="ＭＳ Ｐゴシック" charset="0"/>
              </a:rPr>
              <a:t> 125-500mg </a:t>
            </a:r>
            <a:r>
              <a:rPr lang="en-US" sz="2400" dirty="0" err="1">
                <a:latin typeface="Arial" charset="0"/>
                <a:ea typeface="ＭＳ Ｐゴシック" charset="0"/>
              </a:rPr>
              <a:t>po</a:t>
            </a:r>
            <a:r>
              <a:rPr lang="en-US" sz="2400" dirty="0">
                <a:latin typeface="Arial" charset="0"/>
                <a:ea typeface="ＭＳ Ｐゴシック" charset="0"/>
              </a:rPr>
              <a:t> q6h</a:t>
            </a:r>
          </a:p>
          <a:p>
            <a:pPr marL="341313" indent="-341313" defTabSz="457200"/>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61190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 y="0"/>
            <a:ext cx="9144000" cy="839788"/>
          </a:xfrm>
          <a:solidFill>
            <a:schemeClr val="bg1"/>
          </a:solidFill>
        </p:spPr>
        <p:txBody>
          <a:bodyPr>
            <a:normAutofit/>
          </a:bodyPr>
          <a:lstStyle/>
          <a:p>
            <a:pPr eaLnBrk="1" hangingPunct="1">
              <a:lnSpc>
                <a:spcPct val="80000"/>
              </a:lnSpc>
            </a:pPr>
            <a:r>
              <a:rPr lang="en-US" sz="4000" dirty="0" err="1">
                <a:latin typeface="Arial" charset="0"/>
                <a:ea typeface="ＭＳ Ｐゴシック" charset="0"/>
                <a:cs typeface="ＭＳ Ｐゴシック" charset="0"/>
              </a:rPr>
              <a:t>Lipopeptides</a:t>
            </a:r>
            <a:r>
              <a:rPr lang="en-US" sz="4000" dirty="0">
                <a:latin typeface="Arial" charset="0"/>
                <a:ea typeface="ＭＳ Ｐゴシック" charset="0"/>
                <a:cs typeface="ＭＳ Ｐゴシック" charset="0"/>
              </a:rPr>
              <a:t>: Basics/Spectrum</a:t>
            </a:r>
          </a:p>
        </p:txBody>
      </p:sp>
      <p:sp>
        <p:nvSpPr>
          <p:cNvPr id="38915" name="Rectangle 3"/>
          <p:cNvSpPr>
            <a:spLocks noGrp="1" noChangeArrowheads="1"/>
          </p:cNvSpPr>
          <p:nvPr>
            <p:ph idx="1"/>
          </p:nvPr>
        </p:nvSpPr>
        <p:spPr>
          <a:xfrm>
            <a:off x="0" y="838200"/>
            <a:ext cx="9144000" cy="5181600"/>
          </a:xfrm>
        </p:spPr>
        <p:txBody>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Daptomycin</a:t>
            </a:r>
            <a:r>
              <a:rPr lang="en-US" sz="2800" dirty="0">
                <a:latin typeface="Arial" charset="0"/>
                <a:ea typeface="ＭＳ Ｐゴシック" charset="0"/>
                <a:cs typeface="ＭＳ Ｐゴシック" charset="0"/>
              </a:rPr>
              <a:t> (IV)</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Vanco</a:t>
            </a:r>
            <a:r>
              <a:rPr lang="en-US" sz="2800" dirty="0">
                <a:latin typeface="Arial" charset="0"/>
                <a:ea typeface="ＭＳ Ｐゴシック" charset="0"/>
                <a:cs typeface="ＭＳ Ｐゴシック" charset="0"/>
              </a:rPr>
              <a:t> + VRE/VISA/VRSA</a:t>
            </a:r>
            <a:endParaRPr lang="en-US" sz="2800" i="1" dirty="0">
              <a:latin typeface="Arial" charset="0"/>
              <a:ea typeface="ＭＳ Ｐゴシック" charset="0"/>
              <a:cs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043849383"/>
              </p:ext>
            </p:extLst>
          </p:nvPr>
        </p:nvGraphicFramePr>
        <p:xfrm>
          <a:off x="-1" y="2335803"/>
          <a:ext cx="9144001" cy="2957832"/>
        </p:xfrm>
        <a:graphic>
          <a:graphicData uri="http://schemas.openxmlformats.org/drawingml/2006/table">
            <a:tbl>
              <a:tblPr/>
              <a:tblGrid>
                <a:gridCol w="3148754">
                  <a:extLst>
                    <a:ext uri="{9D8B030D-6E8A-4147-A177-3AD203B41FA5}">
                      <a16:colId xmlns:a16="http://schemas.microsoft.com/office/drawing/2014/main" val="20000"/>
                    </a:ext>
                  </a:extLst>
                </a:gridCol>
                <a:gridCol w="782840">
                  <a:extLst>
                    <a:ext uri="{9D8B030D-6E8A-4147-A177-3AD203B41FA5}">
                      <a16:colId xmlns:a16="http://schemas.microsoft.com/office/drawing/2014/main" val="20001"/>
                    </a:ext>
                  </a:extLst>
                </a:gridCol>
                <a:gridCol w="689178">
                  <a:extLst>
                    <a:ext uri="{9D8B030D-6E8A-4147-A177-3AD203B41FA5}">
                      <a16:colId xmlns:a16="http://schemas.microsoft.com/office/drawing/2014/main" val="20002"/>
                    </a:ext>
                  </a:extLst>
                </a:gridCol>
                <a:gridCol w="2922407">
                  <a:extLst>
                    <a:ext uri="{9D8B030D-6E8A-4147-A177-3AD203B41FA5}">
                      <a16:colId xmlns:a16="http://schemas.microsoft.com/office/drawing/2014/main" val="20003"/>
                    </a:ext>
                  </a:extLst>
                </a:gridCol>
                <a:gridCol w="800411">
                  <a:extLst>
                    <a:ext uri="{9D8B030D-6E8A-4147-A177-3AD203B41FA5}">
                      <a16:colId xmlns:a16="http://schemas.microsoft.com/office/drawing/2014/main" val="20004"/>
                    </a:ext>
                  </a:extLst>
                </a:gridCol>
                <a:gridCol w="800411">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VAN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DAP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VAN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DAP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VAN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DAP</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66678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89654"/>
            <a:ext cx="9144000" cy="839788"/>
          </a:xfrm>
          <a:solidFill>
            <a:schemeClr val="bg1"/>
          </a:solidFill>
        </p:spPr>
        <p:txBody>
          <a:bodyPr/>
          <a:lstStyle/>
          <a:p>
            <a:pPr eaLnBrk="1" hangingPunct="1"/>
            <a:r>
              <a:rPr lang="en-US" dirty="0" err="1">
                <a:latin typeface="Arial" charset="0"/>
                <a:ea typeface="ＭＳ Ｐゴシック" charset="0"/>
                <a:cs typeface="ＭＳ Ｐゴシック" charset="0"/>
              </a:rPr>
              <a:t>Lipopeptides</a:t>
            </a:r>
            <a:r>
              <a:rPr lang="en-US" dirty="0">
                <a:latin typeface="Arial" charset="0"/>
                <a:ea typeface="ＭＳ Ｐゴシック" charset="0"/>
                <a:cs typeface="ＭＳ Ｐゴシック" charset="0"/>
              </a:rPr>
              <a:t>: ADME</a:t>
            </a:r>
          </a:p>
        </p:txBody>
      </p:sp>
      <p:graphicFrame>
        <p:nvGraphicFramePr>
          <p:cNvPr id="27716" name="Group 68"/>
          <p:cNvGraphicFramePr>
            <a:graphicFrameLocks noGrp="1"/>
          </p:cNvGraphicFramePr>
          <p:nvPr>
            <p:extLst>
              <p:ext uri="{D42A27DB-BD31-4B8C-83A1-F6EECF244321}">
                <p14:modId xmlns:p14="http://schemas.microsoft.com/office/powerpoint/2010/main" val="3316109010"/>
              </p:ext>
            </p:extLst>
          </p:nvPr>
        </p:nvGraphicFramePr>
        <p:xfrm>
          <a:off x="191361" y="1226070"/>
          <a:ext cx="8724039" cy="4100195"/>
        </p:xfrm>
        <a:graphic>
          <a:graphicData uri="http://schemas.openxmlformats.org/drawingml/2006/table">
            <a:tbl>
              <a:tblPr/>
              <a:tblGrid>
                <a:gridCol w="2690591">
                  <a:extLst>
                    <a:ext uri="{9D8B030D-6E8A-4147-A177-3AD203B41FA5}">
                      <a16:colId xmlns:a16="http://schemas.microsoft.com/office/drawing/2014/main" val="20000"/>
                    </a:ext>
                  </a:extLst>
                </a:gridCol>
                <a:gridCol w="6033448">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IV only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High protein binding; unknown/questionable CNS penetration;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inactivated by pulmonary surfactant (not useful for pneumonia)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Metabolism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Minimal hepatic metabolism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hepatic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Excretion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&gt;60% eliminated in urine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renal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TextBox 1"/>
          <p:cNvSpPr txBox="1"/>
          <p:nvPr/>
        </p:nvSpPr>
        <p:spPr>
          <a:xfrm>
            <a:off x="424524" y="5702046"/>
            <a:ext cx="8490876" cy="461665"/>
          </a:xfrm>
          <a:prstGeom prst="rect">
            <a:avLst/>
          </a:prstGeom>
          <a:noFill/>
        </p:spPr>
        <p:txBody>
          <a:bodyPr wrap="none" rtlCol="0">
            <a:spAutoFit/>
          </a:bodyPr>
          <a:lstStyle/>
          <a:p>
            <a:r>
              <a:rPr lang="en-US" sz="2400" u="sng" dirty="0" err="1"/>
              <a:t>Lipopeptides</a:t>
            </a:r>
            <a:r>
              <a:rPr lang="en-US" sz="2400" u="sng" dirty="0"/>
              <a:t>: Resistance</a:t>
            </a:r>
            <a:r>
              <a:rPr lang="en-US" sz="2400" dirty="0"/>
              <a:t>: Uncommon, mechanisms poorly defined</a:t>
            </a:r>
          </a:p>
        </p:txBody>
      </p:sp>
    </p:spTree>
    <p:extLst>
      <p:ext uri="{BB962C8B-B14F-4D97-AF65-F5344CB8AC3E}">
        <p14:creationId xmlns:p14="http://schemas.microsoft.com/office/powerpoint/2010/main" val="3413226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838200"/>
          </a:xfrm>
          <a:solidFill>
            <a:schemeClr val="bg1"/>
          </a:solidFill>
        </p:spPr>
        <p:txBody>
          <a:bodyPr/>
          <a:lstStyle/>
          <a:p>
            <a:pPr eaLnBrk="1" hangingPunct="1"/>
            <a:r>
              <a:rPr lang="en-US" dirty="0" err="1">
                <a:latin typeface="Arial" charset="0"/>
                <a:ea typeface="ＭＳ Ｐゴシック" charset="0"/>
                <a:cs typeface="ＭＳ Ｐゴシック" charset="0"/>
              </a:rPr>
              <a:t>Lipopeptides</a:t>
            </a:r>
            <a:r>
              <a:rPr lang="en-US" dirty="0">
                <a:latin typeface="Arial" charset="0"/>
                <a:ea typeface="ＭＳ Ｐゴシック" charset="0"/>
                <a:cs typeface="ＭＳ Ｐゴシック" charset="0"/>
              </a:rPr>
              <a:t>: Toxicity</a:t>
            </a:r>
          </a:p>
        </p:txBody>
      </p:sp>
      <p:graphicFrame>
        <p:nvGraphicFramePr>
          <p:cNvPr id="31779" name="Group 35"/>
          <p:cNvGraphicFramePr>
            <a:graphicFrameLocks noGrp="1"/>
          </p:cNvGraphicFramePr>
          <p:nvPr>
            <p:extLst>
              <p:ext uri="{D42A27DB-BD31-4B8C-83A1-F6EECF244321}">
                <p14:modId xmlns:p14="http://schemas.microsoft.com/office/powerpoint/2010/main" val="3451704548"/>
              </p:ext>
            </p:extLst>
          </p:nvPr>
        </p:nvGraphicFramePr>
        <p:xfrm>
          <a:off x="139171" y="1676400"/>
          <a:ext cx="9004829" cy="2926080"/>
        </p:xfrm>
        <a:graphic>
          <a:graphicData uri="http://schemas.openxmlformats.org/drawingml/2006/table">
            <a:tbl>
              <a:tblPr/>
              <a:tblGrid>
                <a:gridCol w="1564486">
                  <a:extLst>
                    <a:ext uri="{9D8B030D-6E8A-4147-A177-3AD203B41FA5}">
                      <a16:colId xmlns:a16="http://schemas.microsoft.com/office/drawing/2014/main" val="20000"/>
                    </a:ext>
                  </a:extLst>
                </a:gridCol>
                <a:gridCol w="7440343">
                  <a:extLst>
                    <a:ext uri="{9D8B030D-6E8A-4147-A177-3AD203B41FA5}">
                      <a16:colId xmlns:a16="http://schemas.microsoft.com/office/drawing/2014/main" val="20001"/>
                    </a:ext>
                  </a:extLst>
                </a:gridCol>
              </a:tblGrid>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Uncommon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Musculoskeletal</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Myopathy </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-Muscle pain/weakness in skeletal muscle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-With/without elevation in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creatine</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phosphokinase (CPK)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-Reversible on drug discontinuation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-Monitor symptoms of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myalgias</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consider monitoring CPK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Rare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rPr>
                        <a:t>Musculoskeletal</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rPr>
                        <a:t>Rhabdomyolysis</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-Muscle breakdown with renal damage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-Associated with elevations in CPK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-D/c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dapto</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if CPK&gt;10x ULN w/ or w/o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sxs</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041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 y="0"/>
            <a:ext cx="9144000" cy="839788"/>
          </a:xfrm>
          <a:solidFill>
            <a:schemeClr val="bg1"/>
          </a:solidFill>
        </p:spPr>
        <p:txBody>
          <a:bodyPr>
            <a:normAutofit/>
          </a:bodyPr>
          <a:lstStyle/>
          <a:p>
            <a:pPr eaLnBrk="1" hangingPunct="1"/>
            <a:r>
              <a:rPr lang="en-US" sz="4000" dirty="0" err="1">
                <a:latin typeface="Arial" charset="0"/>
                <a:ea typeface="ＭＳ Ｐゴシック" charset="0"/>
                <a:cs typeface="ＭＳ Ｐゴシック" charset="0"/>
              </a:rPr>
              <a:t>Lipopeptides</a:t>
            </a:r>
            <a:r>
              <a:rPr lang="en-US" sz="4000" dirty="0">
                <a:latin typeface="Arial" charset="0"/>
                <a:ea typeface="ＭＳ Ｐゴシック" charset="0"/>
                <a:cs typeface="ＭＳ Ｐゴシック" charset="0"/>
              </a:rPr>
              <a:t>: Evidence &amp; Experience</a:t>
            </a:r>
          </a:p>
        </p:txBody>
      </p:sp>
      <p:sp>
        <p:nvSpPr>
          <p:cNvPr id="49155" name="Rectangle 3"/>
          <p:cNvSpPr>
            <a:spLocks noGrp="1" noChangeArrowheads="1"/>
          </p:cNvSpPr>
          <p:nvPr>
            <p:ph idx="1"/>
          </p:nvPr>
        </p:nvSpPr>
        <p:spPr>
          <a:xfrm>
            <a:off x="139171" y="1143000"/>
            <a:ext cx="8547629" cy="5486400"/>
          </a:xfrm>
        </p:spPr>
        <p:txBody>
          <a:bodyPr/>
          <a:lstStyle/>
          <a:p>
            <a:pPr marL="341313" indent="-341313" defTabSz="457200" eaLnBrk="1" hangingPunct="1"/>
            <a:r>
              <a:rPr lang="en-US" sz="2800" dirty="0">
                <a:latin typeface="Arial" charset="0"/>
                <a:ea typeface="ＭＳ Ｐゴシック" charset="0"/>
                <a:cs typeface="ＭＳ Ｐゴシック" charset="0"/>
              </a:rPr>
              <a:t>Empiric treatment of skin and soft tissue infections where MRSA is a concern</a:t>
            </a:r>
          </a:p>
          <a:p>
            <a:pPr marL="741363" lvl="1" indent="-284163" defTabSz="457200" eaLnBrk="1" hangingPunct="1"/>
            <a:r>
              <a:rPr lang="en-US" sz="2400" dirty="0" err="1">
                <a:latin typeface="Arial" charset="0"/>
                <a:ea typeface="ＭＳ Ｐゴシック" charset="0"/>
              </a:rPr>
              <a:t>Daptomycin</a:t>
            </a:r>
            <a:r>
              <a:rPr lang="en-US" sz="2400" dirty="0">
                <a:latin typeface="Arial" charset="0"/>
                <a:ea typeface="ＭＳ Ｐゴシック" charset="0"/>
              </a:rPr>
              <a:t> 4mg/kg IV </a:t>
            </a:r>
            <a:r>
              <a:rPr lang="en-US" sz="2400" dirty="0" err="1">
                <a:latin typeface="Arial" charset="0"/>
                <a:ea typeface="ＭＳ Ｐゴシック" charset="0"/>
              </a:rPr>
              <a:t>qdaily</a:t>
            </a:r>
            <a:r>
              <a:rPr lang="en-US" sz="2400" dirty="0">
                <a:latin typeface="Arial" charset="0"/>
                <a:ea typeface="ＭＳ Ｐゴシック" charset="0"/>
              </a:rPr>
              <a:t> x10-14 days</a:t>
            </a:r>
          </a:p>
          <a:p>
            <a:pPr marL="341313" indent="-341313" defTabSz="457200" eaLnBrk="1" hangingPunct="1"/>
            <a:r>
              <a:rPr lang="en-US" sz="2800" dirty="0">
                <a:latin typeface="Arial" charset="0"/>
                <a:ea typeface="ＭＳ Ｐゴシック" charset="0"/>
                <a:cs typeface="ＭＳ Ｐゴシック" charset="0"/>
              </a:rPr>
              <a:t>Treatment of serious MRSA and </a:t>
            </a:r>
            <a:r>
              <a:rPr lang="en-US" sz="2800" dirty="0" err="1">
                <a:latin typeface="Arial" charset="0"/>
                <a:ea typeface="ＭＳ Ｐゴシック" charset="0"/>
                <a:cs typeface="ＭＳ Ｐゴシック" charset="0"/>
              </a:rPr>
              <a:t>enterococcal</a:t>
            </a:r>
            <a:r>
              <a:rPr lang="en-US" sz="2800" dirty="0">
                <a:latin typeface="Arial" charset="0"/>
                <a:ea typeface="ＭＳ Ｐゴシック" charset="0"/>
                <a:cs typeface="ＭＳ Ｐゴシック" charset="0"/>
              </a:rPr>
              <a:t> infections (endocarditis, osteomyelitis)</a:t>
            </a:r>
          </a:p>
          <a:p>
            <a:pPr marL="741363" lvl="1" indent="-284163" defTabSz="457200" eaLnBrk="1" hangingPunct="1"/>
            <a:r>
              <a:rPr lang="en-US" sz="2400" dirty="0" err="1">
                <a:latin typeface="Arial" charset="0"/>
                <a:ea typeface="ＭＳ Ｐゴシック" charset="0"/>
              </a:rPr>
              <a:t>Daptomycin</a:t>
            </a:r>
            <a:r>
              <a:rPr lang="en-US" sz="2400" dirty="0">
                <a:latin typeface="Arial" charset="0"/>
                <a:ea typeface="ＭＳ Ｐゴシック" charset="0"/>
              </a:rPr>
              <a:t> 6-10mg/kg IV </a:t>
            </a:r>
            <a:r>
              <a:rPr lang="en-US" sz="2400" dirty="0" err="1">
                <a:latin typeface="Arial" charset="0"/>
                <a:ea typeface="ＭＳ Ｐゴシック" charset="0"/>
              </a:rPr>
              <a:t>qdaily</a:t>
            </a:r>
            <a:r>
              <a:rPr lang="en-US" sz="2400" dirty="0">
                <a:latin typeface="Arial" charset="0"/>
                <a:ea typeface="ＭＳ Ｐゴシック" charset="0"/>
              </a:rPr>
              <a:t> x10-14 days</a:t>
            </a:r>
          </a:p>
        </p:txBody>
      </p:sp>
    </p:spTree>
    <p:extLst>
      <p:ext uri="{BB962C8B-B14F-4D97-AF65-F5344CB8AC3E}">
        <p14:creationId xmlns:p14="http://schemas.microsoft.com/office/powerpoint/2010/main" val="1703288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52227" name="TextBox 3"/>
          <p:cNvSpPr txBox="1">
            <a:spLocks noChangeArrowheads="1"/>
          </p:cNvSpPr>
          <p:nvPr/>
        </p:nvSpPr>
        <p:spPr bwMode="auto">
          <a:xfrm>
            <a:off x="2514600" y="3352800"/>
            <a:ext cx="1865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52228" name="TextBox 4"/>
          <p:cNvSpPr txBox="1">
            <a:spLocks noChangeArrowheads="1"/>
          </p:cNvSpPr>
          <p:nvPr/>
        </p:nvSpPr>
        <p:spPr bwMode="auto">
          <a:xfrm>
            <a:off x="1685925" y="2804382"/>
            <a:ext cx="17922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dirty="0"/>
              <a:t>S. </a:t>
            </a:r>
            <a:r>
              <a:rPr lang="en-US" sz="1800" i="1" dirty="0" err="1"/>
              <a:t>pneumoniae</a:t>
            </a:r>
            <a:endParaRPr lang="en-US" sz="1800" i="1" dirty="0"/>
          </a:p>
        </p:txBody>
      </p:sp>
      <p:sp>
        <p:nvSpPr>
          <p:cNvPr id="52230" name="TextBox 6"/>
          <p:cNvSpPr txBox="1">
            <a:spLocks noChangeArrowheads="1"/>
          </p:cNvSpPr>
          <p:nvPr/>
        </p:nvSpPr>
        <p:spPr bwMode="auto">
          <a:xfrm>
            <a:off x="1143000" y="1828800"/>
            <a:ext cx="1638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52231" name="TextBox 7"/>
          <p:cNvSpPr txBox="1">
            <a:spLocks noChangeArrowheads="1"/>
          </p:cNvSpPr>
          <p:nvPr/>
        </p:nvSpPr>
        <p:spPr bwMode="auto">
          <a:xfrm>
            <a:off x="0" y="533400"/>
            <a:ext cx="1685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52232" name="TextBox 9"/>
          <p:cNvSpPr txBox="1">
            <a:spLocks noChangeArrowheads="1"/>
          </p:cNvSpPr>
          <p:nvPr/>
        </p:nvSpPr>
        <p:spPr bwMode="auto">
          <a:xfrm>
            <a:off x="1524000" y="42672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52233" name="TextBox 10"/>
          <p:cNvSpPr txBox="1">
            <a:spLocks noChangeArrowheads="1"/>
          </p:cNvSpPr>
          <p:nvPr/>
        </p:nvSpPr>
        <p:spPr bwMode="auto">
          <a:xfrm>
            <a:off x="0" y="55626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52234" name="TextBox 11"/>
          <p:cNvSpPr txBox="1">
            <a:spLocks noChangeArrowheads="1"/>
          </p:cNvSpPr>
          <p:nvPr/>
        </p:nvSpPr>
        <p:spPr bwMode="auto">
          <a:xfrm>
            <a:off x="5029200" y="2667000"/>
            <a:ext cx="1085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52235" name="TextBox 12"/>
          <p:cNvSpPr txBox="1">
            <a:spLocks noChangeArrowheads="1"/>
          </p:cNvSpPr>
          <p:nvPr/>
        </p:nvSpPr>
        <p:spPr bwMode="auto">
          <a:xfrm>
            <a:off x="5791200" y="2438400"/>
            <a:ext cx="868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52236" name="TextBox 13"/>
          <p:cNvSpPr txBox="1">
            <a:spLocks noChangeArrowheads="1"/>
          </p:cNvSpPr>
          <p:nvPr/>
        </p:nvSpPr>
        <p:spPr bwMode="auto">
          <a:xfrm>
            <a:off x="6248400" y="1905000"/>
            <a:ext cx="1511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52237" name="TextBox 14"/>
          <p:cNvSpPr txBox="1">
            <a:spLocks noChangeArrowheads="1"/>
          </p:cNvSpPr>
          <p:nvPr/>
        </p:nvSpPr>
        <p:spPr bwMode="auto">
          <a:xfrm>
            <a:off x="7010400" y="5486400"/>
            <a:ext cx="1714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52239" name="TextBox 16"/>
          <p:cNvSpPr txBox="1">
            <a:spLocks noChangeArrowheads="1"/>
          </p:cNvSpPr>
          <p:nvPr/>
        </p:nvSpPr>
        <p:spPr bwMode="auto">
          <a:xfrm>
            <a:off x="5867400" y="3581400"/>
            <a:ext cx="2819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dirty="0" err="1"/>
              <a:t>Haemophilus</a:t>
            </a:r>
            <a:r>
              <a:rPr lang="en-US" sz="1800" i="1" dirty="0"/>
              <a:t> </a:t>
            </a:r>
            <a:r>
              <a:rPr lang="en-US" sz="1800" i="1" dirty="0" err="1"/>
              <a:t>influenzae</a:t>
            </a:r>
            <a:endParaRPr lang="en-US" sz="1800" i="1" dirty="0"/>
          </a:p>
        </p:txBody>
      </p:sp>
      <p:sp>
        <p:nvSpPr>
          <p:cNvPr id="52241" name="TextBox 18"/>
          <p:cNvSpPr txBox="1">
            <a:spLocks noChangeArrowheads="1"/>
          </p:cNvSpPr>
          <p:nvPr/>
        </p:nvSpPr>
        <p:spPr bwMode="auto">
          <a:xfrm>
            <a:off x="7239000" y="1600200"/>
            <a:ext cx="1047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52242" name="TextBox 19"/>
          <p:cNvSpPr txBox="1">
            <a:spLocks noChangeArrowheads="1"/>
          </p:cNvSpPr>
          <p:nvPr/>
        </p:nvSpPr>
        <p:spPr bwMode="auto">
          <a:xfrm>
            <a:off x="5638800" y="47244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52243" name="TextBox 21"/>
          <p:cNvSpPr txBox="1">
            <a:spLocks noChangeArrowheads="1"/>
          </p:cNvSpPr>
          <p:nvPr/>
        </p:nvSpPr>
        <p:spPr bwMode="auto">
          <a:xfrm>
            <a:off x="4419600" y="5257800"/>
            <a:ext cx="14573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52244" name="Oval 23"/>
          <p:cNvSpPr>
            <a:spLocks noChangeArrowheads="1"/>
          </p:cNvSpPr>
          <p:nvPr/>
        </p:nvSpPr>
        <p:spPr bwMode="auto">
          <a:xfrm rot="1358939">
            <a:off x="839602" y="2183669"/>
            <a:ext cx="4243388" cy="1611313"/>
          </a:xfrm>
          <a:prstGeom prst="ellipse">
            <a:avLst/>
          </a:prstGeom>
          <a:solidFill>
            <a:srgbClr val="FF0000">
              <a:alpha val="59999"/>
            </a:srgbClr>
          </a:solidFill>
          <a:ln w="9525">
            <a:solidFill>
              <a:srgbClr val="FF0000"/>
            </a:solidFill>
            <a:round/>
            <a:headEnd/>
            <a:tailEnd/>
          </a:ln>
        </p:spPr>
        <p:txBody>
          <a:bodyPr/>
          <a:lstStyle/>
          <a:p>
            <a:endParaRPr lang="en-US"/>
          </a:p>
        </p:txBody>
      </p:sp>
      <p:sp>
        <p:nvSpPr>
          <p:cNvPr id="52245" name="Oval 24"/>
          <p:cNvSpPr>
            <a:spLocks noChangeArrowheads="1"/>
          </p:cNvSpPr>
          <p:nvPr/>
        </p:nvSpPr>
        <p:spPr bwMode="auto">
          <a:xfrm rot="-1476853">
            <a:off x="-269875" y="4056063"/>
            <a:ext cx="5411788" cy="1601787"/>
          </a:xfrm>
          <a:prstGeom prst="ellipse">
            <a:avLst/>
          </a:prstGeom>
          <a:solidFill>
            <a:srgbClr val="FF0000">
              <a:alpha val="50195"/>
            </a:srgbClr>
          </a:solidFill>
          <a:ln w="9525">
            <a:solidFill>
              <a:srgbClr val="FF0000"/>
            </a:solidFill>
            <a:round/>
            <a:headEnd/>
            <a:tailEnd/>
          </a:ln>
        </p:spPr>
        <p:txBody>
          <a:bodyPr/>
          <a:lstStyle/>
          <a:p>
            <a:endParaRPr lang="en-US"/>
          </a:p>
        </p:txBody>
      </p:sp>
      <p:sp>
        <p:nvSpPr>
          <p:cNvPr id="52246" name="TextBox 22"/>
          <p:cNvSpPr txBox="1">
            <a:spLocks noChangeArrowheads="1"/>
          </p:cNvSpPr>
          <p:nvPr/>
        </p:nvSpPr>
        <p:spPr bwMode="auto">
          <a:xfrm>
            <a:off x="4038600" y="3657600"/>
            <a:ext cx="1544638" cy="369888"/>
          </a:xfrm>
          <a:prstGeom prst="rect">
            <a:avLst/>
          </a:prstGeom>
          <a:solidFill>
            <a:srgbClr val="FF0000"/>
          </a:solidFill>
          <a:ln w="9525">
            <a:solidFill>
              <a:srgbClr val="FF0000"/>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Vancomycin</a:t>
            </a:r>
          </a:p>
        </p:txBody>
      </p:sp>
    </p:spTree>
    <p:extLst>
      <p:ext uri="{BB962C8B-B14F-4D97-AF65-F5344CB8AC3E}">
        <p14:creationId xmlns:p14="http://schemas.microsoft.com/office/powerpoint/2010/main" val="79246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20482" name="TextBox 3"/>
          <p:cNvSpPr txBox="1">
            <a:spLocks noChangeArrowheads="1"/>
          </p:cNvSpPr>
          <p:nvPr/>
        </p:nvSpPr>
        <p:spPr bwMode="auto">
          <a:xfrm>
            <a:off x="2514023" y="3352800"/>
            <a:ext cx="18560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20483" name="TextBox 4"/>
          <p:cNvSpPr txBox="1">
            <a:spLocks noChangeArrowheads="1"/>
          </p:cNvSpPr>
          <p:nvPr/>
        </p:nvSpPr>
        <p:spPr bwMode="auto">
          <a:xfrm>
            <a:off x="1939636" y="2743200"/>
            <a:ext cx="17918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20484" name="TextBox 6"/>
          <p:cNvSpPr txBox="1">
            <a:spLocks noChangeArrowheads="1"/>
          </p:cNvSpPr>
          <p:nvPr/>
        </p:nvSpPr>
        <p:spPr bwMode="auto">
          <a:xfrm>
            <a:off x="1143000" y="1828801"/>
            <a:ext cx="16375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faecalis</a:t>
            </a:r>
          </a:p>
        </p:txBody>
      </p:sp>
      <p:sp>
        <p:nvSpPr>
          <p:cNvPr id="20485" name="TextBox 7"/>
          <p:cNvSpPr txBox="1">
            <a:spLocks noChangeArrowheads="1"/>
          </p:cNvSpPr>
          <p:nvPr/>
        </p:nvSpPr>
        <p:spPr bwMode="auto">
          <a:xfrm>
            <a:off x="0" y="533401"/>
            <a:ext cx="16962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20486" name="TextBox 9"/>
          <p:cNvSpPr txBox="1">
            <a:spLocks noChangeArrowheads="1"/>
          </p:cNvSpPr>
          <p:nvPr/>
        </p:nvSpPr>
        <p:spPr bwMode="auto">
          <a:xfrm>
            <a:off x="1524000" y="42672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20487" name="TextBox 10"/>
          <p:cNvSpPr txBox="1">
            <a:spLocks noChangeArrowheads="1"/>
          </p:cNvSpPr>
          <p:nvPr/>
        </p:nvSpPr>
        <p:spPr bwMode="auto">
          <a:xfrm>
            <a:off x="0" y="5562601"/>
            <a:ext cx="16122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20488" name="TextBox 11"/>
          <p:cNvSpPr txBox="1">
            <a:spLocks noChangeArrowheads="1"/>
          </p:cNvSpPr>
          <p:nvPr/>
        </p:nvSpPr>
        <p:spPr bwMode="auto">
          <a:xfrm>
            <a:off x="5029489" y="2667001"/>
            <a:ext cx="1085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20489" name="TextBox 12"/>
          <p:cNvSpPr txBox="1">
            <a:spLocks noChangeArrowheads="1"/>
          </p:cNvSpPr>
          <p:nvPr/>
        </p:nvSpPr>
        <p:spPr bwMode="auto">
          <a:xfrm>
            <a:off x="5791489" y="2438400"/>
            <a:ext cx="8676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20490" name="TextBox 13"/>
          <p:cNvSpPr txBox="1">
            <a:spLocks noChangeArrowheads="1"/>
          </p:cNvSpPr>
          <p:nvPr/>
        </p:nvSpPr>
        <p:spPr bwMode="auto">
          <a:xfrm>
            <a:off x="6248977" y="1905001"/>
            <a:ext cx="151160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20491" name="TextBox 14"/>
          <p:cNvSpPr txBox="1">
            <a:spLocks noChangeArrowheads="1"/>
          </p:cNvSpPr>
          <p:nvPr/>
        </p:nvSpPr>
        <p:spPr bwMode="auto">
          <a:xfrm>
            <a:off x="7010977" y="5486400"/>
            <a:ext cx="17147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20492" name="TextBox 16"/>
          <p:cNvSpPr txBox="1">
            <a:spLocks noChangeArrowheads="1"/>
          </p:cNvSpPr>
          <p:nvPr/>
        </p:nvSpPr>
        <p:spPr bwMode="auto">
          <a:xfrm>
            <a:off x="6705023" y="3581401"/>
            <a:ext cx="167697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 influenzae</a:t>
            </a:r>
          </a:p>
        </p:txBody>
      </p:sp>
      <p:sp>
        <p:nvSpPr>
          <p:cNvPr id="20493" name="TextBox 17"/>
          <p:cNvSpPr txBox="1">
            <a:spLocks noChangeArrowheads="1"/>
          </p:cNvSpPr>
          <p:nvPr/>
        </p:nvSpPr>
        <p:spPr bwMode="auto">
          <a:xfrm>
            <a:off x="5715000" y="3962400"/>
            <a:ext cx="175202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N. meningitidis</a:t>
            </a:r>
          </a:p>
        </p:txBody>
      </p:sp>
      <p:sp>
        <p:nvSpPr>
          <p:cNvPr id="20494" name="TextBox 18"/>
          <p:cNvSpPr txBox="1">
            <a:spLocks noChangeArrowheads="1"/>
          </p:cNvSpPr>
          <p:nvPr/>
        </p:nvSpPr>
        <p:spPr bwMode="auto">
          <a:xfrm>
            <a:off x="7239000" y="1600200"/>
            <a:ext cx="104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20495" name="TextBox 19"/>
          <p:cNvSpPr txBox="1">
            <a:spLocks noChangeArrowheads="1"/>
          </p:cNvSpPr>
          <p:nvPr/>
        </p:nvSpPr>
        <p:spPr bwMode="auto">
          <a:xfrm>
            <a:off x="5638512" y="4724401"/>
            <a:ext cx="213446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20496" name="TextBox 21"/>
          <p:cNvSpPr txBox="1">
            <a:spLocks noChangeArrowheads="1"/>
          </p:cNvSpPr>
          <p:nvPr/>
        </p:nvSpPr>
        <p:spPr bwMode="auto">
          <a:xfrm>
            <a:off x="4419023" y="5257801"/>
            <a:ext cx="145804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34" name="Oval 33"/>
          <p:cNvSpPr/>
          <p:nvPr/>
        </p:nvSpPr>
        <p:spPr bwMode="auto">
          <a:xfrm rot="1822415">
            <a:off x="585584" y="2190500"/>
            <a:ext cx="4694237" cy="1538287"/>
          </a:xfrm>
          <a:prstGeom prst="ellipse">
            <a:avLst/>
          </a:prstGeom>
          <a:gradFill flip="none" rotWithShape="1">
            <a:gsLst>
              <a:gs pos="12000">
                <a:schemeClr val="bg1">
                  <a:lumMod val="85000"/>
                  <a:alpha val="27000"/>
                </a:schemeClr>
              </a:gs>
              <a:gs pos="74000">
                <a:srgbClr val="000000">
                  <a:alpha val="40000"/>
                </a:srgbClr>
              </a:gs>
            </a:gsLst>
            <a:lin ang="0" scaled="1"/>
            <a:tileRect/>
          </a:gradFill>
          <a:ln w="952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pitchFamily="-109" charset="0"/>
              <a:ea typeface="ＭＳ Ｐゴシック" pitchFamily="-109" charset="-128"/>
              <a:cs typeface="ＭＳ Ｐゴシック" pitchFamily="-109" charset="-128"/>
            </a:endParaRPr>
          </a:p>
        </p:txBody>
      </p:sp>
      <p:sp>
        <p:nvSpPr>
          <p:cNvPr id="35" name="Oval 34"/>
          <p:cNvSpPr/>
          <p:nvPr/>
        </p:nvSpPr>
        <p:spPr bwMode="auto">
          <a:xfrm rot="20634561">
            <a:off x="1196398" y="3706814"/>
            <a:ext cx="4206875" cy="1182687"/>
          </a:xfrm>
          <a:prstGeom prst="ellipse">
            <a:avLst/>
          </a:prstGeom>
          <a:gradFill flip="none" rotWithShape="1">
            <a:gsLst>
              <a:gs pos="0">
                <a:schemeClr val="bg1">
                  <a:lumMod val="85000"/>
                  <a:alpha val="27000"/>
                </a:schemeClr>
              </a:gs>
              <a:gs pos="1000">
                <a:srgbClr val="000000">
                  <a:alpha val="40000"/>
                </a:srgbClr>
              </a:gs>
            </a:gsLst>
            <a:lin ang="0" scaled="1"/>
            <a:tileRect/>
          </a:gradFill>
          <a:ln w="952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pitchFamily="-109" charset="0"/>
              <a:ea typeface="ＭＳ Ｐゴシック" pitchFamily="-109" charset="-128"/>
              <a:cs typeface="ＭＳ Ｐゴシック" pitchFamily="-109" charset="-128"/>
            </a:endParaRPr>
          </a:p>
        </p:txBody>
      </p:sp>
      <p:sp>
        <p:nvSpPr>
          <p:cNvPr id="20501" name="TextBox 30"/>
          <p:cNvSpPr txBox="1">
            <a:spLocks noChangeArrowheads="1"/>
          </p:cNvSpPr>
          <p:nvPr/>
        </p:nvSpPr>
        <p:spPr bwMode="auto">
          <a:xfrm>
            <a:off x="3581978" y="3657600"/>
            <a:ext cx="1718915" cy="400110"/>
          </a:xfrm>
          <a:prstGeom prst="rect">
            <a:avLst/>
          </a:prstGeom>
          <a:noFill/>
          <a:ln w="9525">
            <a:solidFill>
              <a:schemeClr val="bg1">
                <a:alpha val="79999"/>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Wondercillin</a:t>
            </a:r>
            <a:endParaRPr lang="en-US"/>
          </a:p>
        </p:txBody>
      </p:sp>
    </p:spTree>
    <p:extLst>
      <p:ext uri="{BB962C8B-B14F-4D97-AF65-F5344CB8AC3E}">
        <p14:creationId xmlns:p14="http://schemas.microsoft.com/office/powerpoint/2010/main" val="1311227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53251" name="TextBox 3"/>
          <p:cNvSpPr txBox="1">
            <a:spLocks noChangeArrowheads="1"/>
          </p:cNvSpPr>
          <p:nvPr/>
        </p:nvSpPr>
        <p:spPr bwMode="auto">
          <a:xfrm>
            <a:off x="2514600" y="3352800"/>
            <a:ext cx="1865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Strep pyogenes</a:t>
            </a:r>
          </a:p>
        </p:txBody>
      </p:sp>
      <p:sp>
        <p:nvSpPr>
          <p:cNvPr id="53252" name="TextBox 4"/>
          <p:cNvSpPr txBox="1">
            <a:spLocks noChangeArrowheads="1"/>
          </p:cNvSpPr>
          <p:nvPr/>
        </p:nvSpPr>
        <p:spPr bwMode="auto">
          <a:xfrm>
            <a:off x="1697786" y="2667000"/>
            <a:ext cx="17922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 pneumoniae</a:t>
            </a:r>
          </a:p>
        </p:txBody>
      </p:sp>
      <p:sp>
        <p:nvSpPr>
          <p:cNvPr id="53254" name="TextBox 6"/>
          <p:cNvSpPr txBox="1">
            <a:spLocks noChangeArrowheads="1"/>
          </p:cNvSpPr>
          <p:nvPr/>
        </p:nvSpPr>
        <p:spPr bwMode="auto">
          <a:xfrm>
            <a:off x="1143000" y="1828800"/>
            <a:ext cx="1638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dirty="0"/>
              <a:t>Enterococcus</a:t>
            </a:r>
          </a:p>
          <a:p>
            <a:r>
              <a:rPr lang="en-US" sz="1800" i="1" dirty="0" err="1"/>
              <a:t>faecalis</a:t>
            </a:r>
            <a:endParaRPr lang="en-US" sz="1800" i="1" dirty="0"/>
          </a:p>
        </p:txBody>
      </p:sp>
      <p:sp>
        <p:nvSpPr>
          <p:cNvPr id="53255" name="TextBox 7"/>
          <p:cNvSpPr txBox="1">
            <a:spLocks noChangeArrowheads="1"/>
          </p:cNvSpPr>
          <p:nvPr/>
        </p:nvSpPr>
        <p:spPr bwMode="auto">
          <a:xfrm>
            <a:off x="0" y="533400"/>
            <a:ext cx="1685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Enterococcus</a:t>
            </a:r>
          </a:p>
          <a:p>
            <a:r>
              <a:rPr lang="en-US" sz="1800" i="1"/>
              <a:t>faecium </a:t>
            </a:r>
            <a:r>
              <a:rPr lang="en-US" sz="1800"/>
              <a:t>(VRE)</a:t>
            </a:r>
          </a:p>
        </p:txBody>
      </p:sp>
      <p:sp>
        <p:nvSpPr>
          <p:cNvPr id="53256" name="TextBox 9"/>
          <p:cNvSpPr txBox="1">
            <a:spLocks noChangeArrowheads="1"/>
          </p:cNvSpPr>
          <p:nvPr/>
        </p:nvSpPr>
        <p:spPr bwMode="auto">
          <a:xfrm>
            <a:off x="1524000" y="42672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(MSSA)</a:t>
            </a:r>
          </a:p>
        </p:txBody>
      </p:sp>
      <p:sp>
        <p:nvSpPr>
          <p:cNvPr id="53257" name="TextBox 10"/>
          <p:cNvSpPr txBox="1">
            <a:spLocks noChangeArrowheads="1"/>
          </p:cNvSpPr>
          <p:nvPr/>
        </p:nvSpPr>
        <p:spPr bwMode="auto">
          <a:xfrm>
            <a:off x="0" y="55626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Staph aureus</a:t>
            </a:r>
          </a:p>
          <a:p>
            <a:r>
              <a:rPr lang="en-US" sz="1800"/>
              <a:t>(MRSA)</a:t>
            </a:r>
          </a:p>
        </p:txBody>
      </p:sp>
      <p:sp>
        <p:nvSpPr>
          <p:cNvPr id="53258" name="TextBox 11"/>
          <p:cNvSpPr txBox="1">
            <a:spLocks noChangeArrowheads="1"/>
          </p:cNvSpPr>
          <p:nvPr/>
        </p:nvSpPr>
        <p:spPr bwMode="auto">
          <a:xfrm>
            <a:off x="5029200" y="2667000"/>
            <a:ext cx="1085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Proteus</a:t>
            </a:r>
          </a:p>
          <a:p>
            <a:r>
              <a:rPr lang="en-US" sz="1800" i="1"/>
              <a:t>mirabilis</a:t>
            </a:r>
          </a:p>
        </p:txBody>
      </p:sp>
      <p:sp>
        <p:nvSpPr>
          <p:cNvPr id="53259" name="TextBox 12"/>
          <p:cNvSpPr txBox="1">
            <a:spLocks noChangeArrowheads="1"/>
          </p:cNvSpPr>
          <p:nvPr/>
        </p:nvSpPr>
        <p:spPr bwMode="auto">
          <a:xfrm>
            <a:off x="5791200" y="2438400"/>
            <a:ext cx="868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 coli</a:t>
            </a:r>
          </a:p>
        </p:txBody>
      </p:sp>
      <p:sp>
        <p:nvSpPr>
          <p:cNvPr id="53260" name="TextBox 13"/>
          <p:cNvSpPr txBox="1">
            <a:spLocks noChangeArrowheads="1"/>
          </p:cNvSpPr>
          <p:nvPr/>
        </p:nvSpPr>
        <p:spPr bwMode="auto">
          <a:xfrm>
            <a:off x="6248400" y="1905000"/>
            <a:ext cx="1511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Klebsiella</a:t>
            </a:r>
          </a:p>
          <a:p>
            <a:r>
              <a:rPr lang="en-US" sz="1800" i="1"/>
              <a:t>pneumoniae</a:t>
            </a:r>
          </a:p>
        </p:txBody>
      </p:sp>
      <p:sp>
        <p:nvSpPr>
          <p:cNvPr id="53261" name="TextBox 14"/>
          <p:cNvSpPr txBox="1">
            <a:spLocks noChangeArrowheads="1"/>
          </p:cNvSpPr>
          <p:nvPr/>
        </p:nvSpPr>
        <p:spPr bwMode="auto">
          <a:xfrm>
            <a:off x="7010400" y="5486400"/>
            <a:ext cx="1714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Pseudomonas</a:t>
            </a:r>
          </a:p>
        </p:txBody>
      </p:sp>
      <p:sp>
        <p:nvSpPr>
          <p:cNvPr id="53263" name="TextBox 16"/>
          <p:cNvSpPr txBox="1">
            <a:spLocks noChangeArrowheads="1"/>
          </p:cNvSpPr>
          <p:nvPr/>
        </p:nvSpPr>
        <p:spPr bwMode="auto">
          <a:xfrm>
            <a:off x="5867400" y="3581400"/>
            <a:ext cx="2819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Haemophilus influenzae</a:t>
            </a:r>
          </a:p>
        </p:txBody>
      </p:sp>
      <p:sp>
        <p:nvSpPr>
          <p:cNvPr id="53265" name="TextBox 18"/>
          <p:cNvSpPr txBox="1">
            <a:spLocks noChangeArrowheads="1"/>
          </p:cNvSpPr>
          <p:nvPr/>
        </p:nvSpPr>
        <p:spPr bwMode="auto">
          <a:xfrm>
            <a:off x="7239000" y="1600200"/>
            <a:ext cx="1047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Serratia</a:t>
            </a:r>
          </a:p>
        </p:txBody>
      </p:sp>
      <p:sp>
        <p:nvSpPr>
          <p:cNvPr id="53266" name="TextBox 19"/>
          <p:cNvSpPr txBox="1">
            <a:spLocks noChangeArrowheads="1"/>
          </p:cNvSpPr>
          <p:nvPr/>
        </p:nvSpPr>
        <p:spPr bwMode="auto">
          <a:xfrm>
            <a:off x="5638800" y="47244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Enterobacter spp</a:t>
            </a:r>
          </a:p>
        </p:txBody>
      </p:sp>
      <p:sp>
        <p:nvSpPr>
          <p:cNvPr id="53267" name="TextBox 21"/>
          <p:cNvSpPr txBox="1">
            <a:spLocks noChangeArrowheads="1"/>
          </p:cNvSpPr>
          <p:nvPr/>
        </p:nvSpPr>
        <p:spPr bwMode="auto">
          <a:xfrm>
            <a:off x="4419600" y="5257800"/>
            <a:ext cx="14573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t>Bacteroides</a:t>
            </a:r>
          </a:p>
          <a:p>
            <a:r>
              <a:rPr lang="en-US" sz="1800" i="1"/>
              <a:t> fragilis</a:t>
            </a:r>
          </a:p>
        </p:txBody>
      </p:sp>
      <p:sp>
        <p:nvSpPr>
          <p:cNvPr id="53268" name="Oval 23"/>
          <p:cNvSpPr>
            <a:spLocks noChangeArrowheads="1"/>
          </p:cNvSpPr>
          <p:nvPr/>
        </p:nvSpPr>
        <p:spPr bwMode="auto">
          <a:xfrm rot="2069191">
            <a:off x="-474199" y="1458401"/>
            <a:ext cx="5730875" cy="1866900"/>
          </a:xfrm>
          <a:prstGeom prst="ellipse">
            <a:avLst/>
          </a:prstGeom>
          <a:solidFill>
            <a:srgbClr val="FFCC66">
              <a:alpha val="59999"/>
            </a:srgbClr>
          </a:solidFill>
          <a:ln w="9525">
            <a:solidFill>
              <a:srgbClr val="FFCC66"/>
            </a:solidFill>
            <a:round/>
            <a:headEnd/>
            <a:tailEnd/>
          </a:ln>
        </p:spPr>
        <p:txBody>
          <a:bodyPr/>
          <a:lstStyle/>
          <a:p>
            <a:endParaRPr lang="en-US"/>
          </a:p>
        </p:txBody>
      </p:sp>
      <p:sp>
        <p:nvSpPr>
          <p:cNvPr id="53269" name="Oval 24"/>
          <p:cNvSpPr>
            <a:spLocks noChangeArrowheads="1"/>
          </p:cNvSpPr>
          <p:nvPr/>
        </p:nvSpPr>
        <p:spPr bwMode="auto">
          <a:xfrm rot="-1476853">
            <a:off x="-269875" y="4056063"/>
            <a:ext cx="5411788" cy="1601787"/>
          </a:xfrm>
          <a:prstGeom prst="ellipse">
            <a:avLst/>
          </a:prstGeom>
          <a:solidFill>
            <a:srgbClr val="FFCC66">
              <a:alpha val="50195"/>
            </a:srgbClr>
          </a:solidFill>
          <a:ln w="9525">
            <a:solidFill>
              <a:srgbClr val="FFCC66"/>
            </a:solidFill>
            <a:round/>
            <a:headEnd/>
            <a:tailEnd/>
          </a:ln>
        </p:spPr>
        <p:txBody>
          <a:bodyPr/>
          <a:lstStyle/>
          <a:p>
            <a:endParaRPr lang="en-US"/>
          </a:p>
        </p:txBody>
      </p:sp>
      <p:sp>
        <p:nvSpPr>
          <p:cNvPr id="53270" name="TextBox 22"/>
          <p:cNvSpPr txBox="1">
            <a:spLocks noChangeArrowheads="1"/>
          </p:cNvSpPr>
          <p:nvPr/>
        </p:nvSpPr>
        <p:spPr bwMode="auto">
          <a:xfrm>
            <a:off x="4038600" y="3657600"/>
            <a:ext cx="1506538" cy="369888"/>
          </a:xfrm>
          <a:prstGeom prst="rect">
            <a:avLst/>
          </a:prstGeom>
          <a:solidFill>
            <a:srgbClr val="FFCC66"/>
          </a:solidFill>
          <a:ln w="9525">
            <a:solidFill>
              <a:srgbClr val="FFCC66"/>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Daptomycin</a:t>
            </a:r>
          </a:p>
        </p:txBody>
      </p:sp>
    </p:spTree>
    <p:extLst>
      <p:ext uri="{BB962C8B-B14F-4D97-AF65-F5344CB8AC3E}">
        <p14:creationId xmlns:p14="http://schemas.microsoft.com/office/powerpoint/2010/main" val="2291836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a:t>Overview</a:t>
            </a:r>
          </a:p>
        </p:txBody>
      </p:sp>
      <p:sp>
        <p:nvSpPr>
          <p:cNvPr id="3" name="Content Placeholder 2"/>
          <p:cNvSpPr>
            <a:spLocks noGrp="1"/>
          </p:cNvSpPr>
          <p:nvPr>
            <p:ph sz="half" idx="1"/>
          </p:nvPr>
        </p:nvSpPr>
        <p:spPr>
          <a:xfrm>
            <a:off x="254000" y="1417638"/>
            <a:ext cx="4394200" cy="5059362"/>
          </a:xfrm>
        </p:spPr>
        <p:txBody>
          <a:bodyPr>
            <a:normAutofit lnSpcReduction="10000"/>
          </a:bodyPr>
          <a:lstStyle/>
          <a:p>
            <a:r>
              <a:rPr lang="en-US" dirty="0"/>
              <a:t>Old </a:t>
            </a:r>
            <a:r>
              <a:rPr lang="en-US" dirty="0" err="1"/>
              <a:t>Faithfuls</a:t>
            </a:r>
            <a:r>
              <a:rPr lang="en-US" dirty="0"/>
              <a:t>: Mixed Gram-Positive/Gram Negative Activity</a:t>
            </a:r>
          </a:p>
          <a:p>
            <a:pPr lvl="1"/>
            <a:r>
              <a:rPr lang="en-US" dirty="0"/>
              <a:t>Cellular Envelope Disruptors</a:t>
            </a:r>
          </a:p>
          <a:p>
            <a:pPr lvl="2"/>
            <a:r>
              <a:rPr lang="en-US" dirty="0"/>
              <a:t>Beta-lactams</a:t>
            </a:r>
          </a:p>
          <a:p>
            <a:r>
              <a:rPr lang="en-US" dirty="0"/>
              <a:t>Drugs Primarily Active </a:t>
            </a:r>
            <a:r>
              <a:rPr lang="en-US" dirty="0" err="1"/>
              <a:t>Vs</a:t>
            </a:r>
            <a:r>
              <a:rPr lang="en-US" dirty="0"/>
              <a:t> Gram-Positives</a:t>
            </a:r>
          </a:p>
          <a:p>
            <a:pPr lvl="1"/>
            <a:r>
              <a:rPr lang="en-US" dirty="0"/>
              <a:t>Cellular Envelope Disruptors</a:t>
            </a:r>
          </a:p>
          <a:p>
            <a:pPr lvl="2"/>
            <a:r>
              <a:rPr lang="en-US" dirty="0" err="1"/>
              <a:t>Glycopeptides</a:t>
            </a:r>
            <a:endParaRPr lang="en-US" dirty="0"/>
          </a:p>
          <a:p>
            <a:pPr lvl="2"/>
            <a:r>
              <a:rPr lang="en-US" dirty="0" err="1"/>
              <a:t>Lipopeptides</a:t>
            </a:r>
            <a:endParaRPr lang="en-US" dirty="0"/>
          </a:p>
          <a:p>
            <a:pPr lvl="1"/>
            <a:r>
              <a:rPr lang="en-US" b="1" dirty="0">
                <a:solidFill>
                  <a:srgbClr val="00B0F0"/>
                </a:solidFill>
              </a:rPr>
              <a:t>Protein Synthesis Inhibitors</a:t>
            </a:r>
          </a:p>
          <a:p>
            <a:pPr lvl="2"/>
            <a:r>
              <a:rPr lang="en-US" b="1" dirty="0" err="1">
                <a:solidFill>
                  <a:srgbClr val="00B0F0"/>
                </a:solidFill>
              </a:rPr>
              <a:t>Oxazolidinones</a:t>
            </a:r>
            <a:endParaRPr lang="en-US" b="1" dirty="0">
              <a:solidFill>
                <a:srgbClr val="00B0F0"/>
              </a:solidFill>
            </a:endParaRPr>
          </a:p>
          <a:p>
            <a:pPr lvl="2"/>
            <a:r>
              <a:rPr lang="en-US" b="1" dirty="0" err="1">
                <a:solidFill>
                  <a:srgbClr val="00B0F0"/>
                </a:solidFill>
              </a:rPr>
              <a:t>Streptogramins</a:t>
            </a:r>
            <a:endParaRPr lang="en-US" b="1" dirty="0">
              <a:solidFill>
                <a:srgbClr val="00B0F0"/>
              </a:solidFill>
            </a:endParaRPr>
          </a:p>
          <a:p>
            <a:pPr lvl="2"/>
            <a:r>
              <a:rPr lang="en-US" b="1" dirty="0" err="1">
                <a:solidFill>
                  <a:srgbClr val="00B0F0"/>
                </a:solidFill>
              </a:rPr>
              <a:t>Lincomycins</a:t>
            </a:r>
            <a:endParaRPr lang="en-US" b="1" dirty="0">
              <a:solidFill>
                <a:srgbClr val="00B0F0"/>
              </a:solidFill>
            </a:endParaRPr>
          </a:p>
        </p:txBody>
      </p:sp>
      <p:sp>
        <p:nvSpPr>
          <p:cNvPr id="4" name="Content Placeholder 3"/>
          <p:cNvSpPr>
            <a:spLocks noGrp="1"/>
          </p:cNvSpPr>
          <p:nvPr>
            <p:ph sz="half" idx="2"/>
          </p:nvPr>
        </p:nvSpPr>
        <p:spPr>
          <a:xfrm>
            <a:off x="4648200" y="1473199"/>
            <a:ext cx="4495800" cy="5003801"/>
          </a:xfrm>
        </p:spPr>
        <p:txBody>
          <a:bodyPr>
            <a:normAutofit lnSpcReduction="10000"/>
          </a:bodyPr>
          <a:lstStyle/>
          <a:p>
            <a:r>
              <a:rPr lang="en-US" dirty="0"/>
              <a:t>Jack of Many Organisms, Master of A Few</a:t>
            </a:r>
          </a:p>
          <a:p>
            <a:pPr lvl="1"/>
            <a:r>
              <a:rPr lang="en-US" dirty="0"/>
              <a:t>Protein Synthesis Inhibitors</a:t>
            </a:r>
          </a:p>
          <a:p>
            <a:pPr lvl="2"/>
            <a:r>
              <a:rPr lang="en-US" dirty="0"/>
              <a:t>Macrolides</a:t>
            </a:r>
          </a:p>
          <a:p>
            <a:pPr lvl="2"/>
            <a:r>
              <a:rPr lang="en-US" dirty="0" err="1"/>
              <a:t>Tetracyclines</a:t>
            </a:r>
            <a:endParaRPr lang="en-US" dirty="0"/>
          </a:p>
          <a:p>
            <a:pPr lvl="1"/>
            <a:r>
              <a:rPr lang="en-US" dirty="0"/>
              <a:t>DNA Disruptors</a:t>
            </a:r>
          </a:p>
          <a:p>
            <a:pPr lvl="2"/>
            <a:r>
              <a:rPr lang="en-US" dirty="0"/>
              <a:t>Trimethoprim/</a:t>
            </a:r>
            <a:r>
              <a:rPr lang="en-US" dirty="0" err="1"/>
              <a:t>sulfamethoxazole</a:t>
            </a:r>
            <a:endParaRPr lang="en-US" dirty="0"/>
          </a:p>
          <a:p>
            <a:r>
              <a:rPr lang="en-US" dirty="0"/>
              <a:t>Drugs Primarily Active </a:t>
            </a:r>
            <a:r>
              <a:rPr lang="en-US" dirty="0" err="1"/>
              <a:t>Vs</a:t>
            </a:r>
            <a:r>
              <a:rPr lang="en-US" dirty="0"/>
              <a:t> Gram-Negatives</a:t>
            </a:r>
          </a:p>
          <a:p>
            <a:pPr lvl="1"/>
            <a:r>
              <a:rPr lang="en-US" dirty="0"/>
              <a:t>Protein Synthesis Inhibitors</a:t>
            </a:r>
          </a:p>
          <a:p>
            <a:pPr lvl="2"/>
            <a:r>
              <a:rPr lang="en-US" dirty="0"/>
              <a:t>Aminoglycosides</a:t>
            </a:r>
          </a:p>
          <a:p>
            <a:pPr lvl="1"/>
            <a:r>
              <a:rPr lang="en-US" dirty="0"/>
              <a:t>DNA Disruptors</a:t>
            </a:r>
          </a:p>
          <a:p>
            <a:pPr lvl="2"/>
            <a:r>
              <a:rPr lang="en-US" dirty="0" err="1"/>
              <a:t>Fluoroquinolones</a:t>
            </a:r>
            <a:endParaRPr lang="en-US" dirty="0"/>
          </a:p>
          <a:p>
            <a:pPr lvl="2"/>
            <a:r>
              <a:rPr lang="en-US" dirty="0"/>
              <a:t>Metronidazole</a:t>
            </a:r>
          </a:p>
        </p:txBody>
      </p:sp>
    </p:spTree>
    <p:extLst>
      <p:ext uri="{BB962C8B-B14F-4D97-AF65-F5344CB8AC3E}">
        <p14:creationId xmlns:p14="http://schemas.microsoft.com/office/powerpoint/2010/main" val="2965141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08"/>
            <a:ext cx="9144000" cy="870494"/>
          </a:xfrm>
        </p:spPr>
        <p:txBody>
          <a:bodyPr>
            <a:normAutofit fontScale="90000"/>
          </a:bodyPr>
          <a:lstStyle/>
          <a:p>
            <a:r>
              <a:rPr lang="en-US" dirty="0"/>
              <a:t>Mechanism: Protein Synthesis Inhibitors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1746117"/>
              </p:ext>
            </p:extLst>
          </p:nvPr>
        </p:nvGraphicFramePr>
        <p:xfrm>
          <a:off x="86983" y="3753040"/>
          <a:ext cx="8854784" cy="4297680"/>
        </p:xfrm>
        <a:graphic>
          <a:graphicData uri="http://schemas.openxmlformats.org/drawingml/2006/table">
            <a:tbl>
              <a:tblPr firstRow="1" bandRow="1">
                <a:tableStyleId>{5940675A-B579-460E-94D1-54222C63F5DA}</a:tableStyleId>
              </a:tblPr>
              <a:tblGrid>
                <a:gridCol w="2000590">
                  <a:extLst>
                    <a:ext uri="{9D8B030D-6E8A-4147-A177-3AD203B41FA5}">
                      <a16:colId xmlns:a16="http://schemas.microsoft.com/office/drawing/2014/main" val="20000"/>
                    </a:ext>
                  </a:extLst>
                </a:gridCol>
                <a:gridCol w="904613">
                  <a:extLst>
                    <a:ext uri="{9D8B030D-6E8A-4147-A177-3AD203B41FA5}">
                      <a16:colId xmlns:a16="http://schemas.microsoft.com/office/drawing/2014/main" val="20001"/>
                    </a:ext>
                  </a:extLst>
                </a:gridCol>
                <a:gridCol w="4557866">
                  <a:extLst>
                    <a:ext uri="{9D8B030D-6E8A-4147-A177-3AD203B41FA5}">
                      <a16:colId xmlns:a16="http://schemas.microsoft.com/office/drawing/2014/main" val="20002"/>
                    </a:ext>
                  </a:extLst>
                </a:gridCol>
                <a:gridCol w="1391715">
                  <a:extLst>
                    <a:ext uri="{9D8B030D-6E8A-4147-A177-3AD203B41FA5}">
                      <a16:colId xmlns:a16="http://schemas.microsoft.com/office/drawing/2014/main" val="20003"/>
                    </a:ext>
                  </a:extLst>
                </a:gridCol>
              </a:tblGrid>
              <a:tr h="368546">
                <a:tc>
                  <a:txBody>
                    <a:bodyPr/>
                    <a:lstStyle/>
                    <a:p>
                      <a:r>
                        <a:rPr lang="en-US" sz="2000" b="1" dirty="0"/>
                        <a:t>Class</a:t>
                      </a:r>
                    </a:p>
                  </a:txBody>
                  <a:tcPr>
                    <a:solidFill>
                      <a:schemeClr val="bg1">
                        <a:lumMod val="65000"/>
                      </a:schemeClr>
                    </a:solidFill>
                  </a:tcPr>
                </a:tc>
                <a:tc>
                  <a:txBody>
                    <a:bodyPr/>
                    <a:lstStyle/>
                    <a:p>
                      <a:r>
                        <a:rPr lang="en-US" sz="2000" b="1" dirty="0"/>
                        <a:t>Target</a:t>
                      </a:r>
                    </a:p>
                  </a:txBody>
                  <a:tcPr>
                    <a:solidFill>
                      <a:schemeClr val="bg1">
                        <a:lumMod val="65000"/>
                      </a:schemeClr>
                    </a:solidFill>
                  </a:tcPr>
                </a:tc>
                <a:tc>
                  <a:txBody>
                    <a:bodyPr/>
                    <a:lstStyle/>
                    <a:p>
                      <a:r>
                        <a:rPr lang="en-US" sz="2000" b="1" dirty="0"/>
                        <a:t>Action</a:t>
                      </a:r>
                    </a:p>
                  </a:txBody>
                  <a:tcPr>
                    <a:solidFill>
                      <a:schemeClr val="bg1">
                        <a:lumMod val="6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t>Activity</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2000" b="1" dirty="0" err="1">
                          <a:solidFill>
                            <a:srgbClr val="00B0F0"/>
                          </a:solidFill>
                        </a:rPr>
                        <a:t>Oxazolidinones</a:t>
                      </a:r>
                      <a:endParaRPr lang="en-US" sz="2000" b="1" dirty="0">
                        <a:solidFill>
                          <a:srgbClr val="00B0F0"/>
                        </a:solidFill>
                      </a:endParaRPr>
                    </a:p>
                  </a:txBody>
                  <a:tcPr/>
                </a:tc>
                <a:tc>
                  <a:txBody>
                    <a:bodyPr/>
                    <a:lstStyle/>
                    <a:p>
                      <a:r>
                        <a:rPr lang="en-US" sz="2000" b="1" dirty="0">
                          <a:solidFill>
                            <a:srgbClr val="00B0F0"/>
                          </a:solidFill>
                        </a:rPr>
                        <a:t>50S</a:t>
                      </a:r>
                    </a:p>
                  </a:txBody>
                  <a:tcPr/>
                </a:tc>
                <a:tc>
                  <a:txBody>
                    <a:bodyPr/>
                    <a:lstStyle/>
                    <a:p>
                      <a:r>
                        <a:rPr lang="en-US" sz="2000" b="1" dirty="0">
                          <a:solidFill>
                            <a:srgbClr val="00B0F0"/>
                          </a:solidFill>
                        </a:rPr>
                        <a:t>Block </a:t>
                      </a:r>
                      <a:r>
                        <a:rPr lang="en-US" sz="2000" b="1" dirty="0" err="1">
                          <a:solidFill>
                            <a:srgbClr val="00B0F0"/>
                          </a:solidFill>
                        </a:rPr>
                        <a:t>tRNA</a:t>
                      </a:r>
                      <a:r>
                        <a:rPr lang="en-US" sz="2000" b="1" dirty="0">
                          <a:solidFill>
                            <a:srgbClr val="00B0F0"/>
                          </a:solidFill>
                        </a:rPr>
                        <a:t>-ribosome complex formation</a:t>
                      </a:r>
                    </a:p>
                  </a:txBody>
                  <a:tcPr/>
                </a:tc>
                <a:tc>
                  <a:txBody>
                    <a:bodyPr/>
                    <a:lstStyle/>
                    <a:p>
                      <a:r>
                        <a:rPr lang="en-US" sz="2000" b="1" dirty="0">
                          <a:solidFill>
                            <a:srgbClr val="00B0F0"/>
                          </a:solidFill>
                        </a:rPr>
                        <a:t>Static</a:t>
                      </a:r>
                    </a:p>
                  </a:txBody>
                  <a:tcPr/>
                </a:tc>
                <a:extLst>
                  <a:ext uri="{0D108BD9-81ED-4DB2-BD59-A6C34878D82A}">
                    <a16:rowId xmlns:a16="http://schemas.microsoft.com/office/drawing/2014/main" val="10001"/>
                  </a:ext>
                </a:extLst>
              </a:tr>
              <a:tr h="370840">
                <a:tc>
                  <a:txBody>
                    <a:bodyPr/>
                    <a:lstStyle/>
                    <a:p>
                      <a:r>
                        <a:rPr lang="en-US" sz="2000" b="1" dirty="0" err="1">
                          <a:solidFill>
                            <a:srgbClr val="00B0F0"/>
                          </a:solidFill>
                        </a:rPr>
                        <a:t>Streptogramins</a:t>
                      </a:r>
                      <a:endParaRPr lang="en-US" sz="2000" b="1" dirty="0">
                        <a:solidFill>
                          <a:srgbClr val="00B0F0"/>
                        </a:solidFill>
                      </a:endParaRPr>
                    </a:p>
                  </a:txBody>
                  <a:tcPr/>
                </a:tc>
                <a:tc>
                  <a:txBody>
                    <a:bodyPr/>
                    <a:lstStyle/>
                    <a:p>
                      <a:r>
                        <a:rPr lang="en-US" sz="2000" b="1" dirty="0">
                          <a:solidFill>
                            <a:srgbClr val="00B0F0"/>
                          </a:solidFill>
                        </a:rPr>
                        <a:t>50S</a:t>
                      </a:r>
                    </a:p>
                  </a:txBody>
                  <a:tcPr/>
                </a:tc>
                <a:tc>
                  <a:txBody>
                    <a:bodyPr/>
                    <a:lstStyle/>
                    <a:p>
                      <a:r>
                        <a:rPr lang="en-US" sz="2000" b="1" dirty="0">
                          <a:solidFill>
                            <a:srgbClr val="00B0F0"/>
                          </a:solidFill>
                        </a:rPr>
                        <a:t>Block peptide chain exit</a:t>
                      </a:r>
                    </a:p>
                  </a:txBody>
                  <a:tcPr/>
                </a:tc>
                <a:tc>
                  <a:txBody>
                    <a:bodyPr/>
                    <a:lstStyle/>
                    <a:p>
                      <a:r>
                        <a:rPr lang="en-US" sz="2000" b="1" dirty="0" err="1">
                          <a:solidFill>
                            <a:srgbClr val="00B0F0"/>
                          </a:solidFill>
                        </a:rPr>
                        <a:t>Cidal</a:t>
                      </a:r>
                      <a:r>
                        <a:rPr lang="en-US" sz="2000" b="1" dirty="0">
                          <a:solidFill>
                            <a:srgbClr val="00B0F0"/>
                          </a:solidFill>
                        </a:rPr>
                        <a:t>/Stat</a:t>
                      </a:r>
                    </a:p>
                  </a:txBody>
                  <a:tcPr/>
                </a:tc>
                <a:extLst>
                  <a:ext uri="{0D108BD9-81ED-4DB2-BD59-A6C34878D82A}">
                    <a16:rowId xmlns:a16="http://schemas.microsoft.com/office/drawing/2014/main" val="10002"/>
                  </a:ext>
                </a:extLst>
              </a:tr>
              <a:tr h="370840">
                <a:tc>
                  <a:txBody>
                    <a:bodyPr/>
                    <a:lstStyle/>
                    <a:p>
                      <a:r>
                        <a:rPr lang="en-US" sz="2000" b="1" dirty="0" err="1">
                          <a:solidFill>
                            <a:srgbClr val="00B0F0"/>
                          </a:solidFill>
                        </a:rPr>
                        <a:t>Lincosamides</a:t>
                      </a:r>
                      <a:endParaRPr lang="en-US" sz="2000" b="1" dirty="0">
                        <a:solidFill>
                          <a:srgbClr val="00B0F0"/>
                        </a:solidFill>
                      </a:endParaRPr>
                    </a:p>
                  </a:txBody>
                  <a:tcPr/>
                </a:tc>
                <a:tc>
                  <a:txBody>
                    <a:bodyPr/>
                    <a:lstStyle/>
                    <a:p>
                      <a:r>
                        <a:rPr lang="en-US" sz="2000" b="1" dirty="0">
                          <a:solidFill>
                            <a:srgbClr val="00B0F0"/>
                          </a:solidFill>
                        </a:rPr>
                        <a:t>50S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00B0F0"/>
                          </a:solidFill>
                        </a:rPr>
                        <a:t>Block peptide chain exit</a:t>
                      </a:r>
                    </a:p>
                  </a:txBody>
                  <a:tcPr/>
                </a:tc>
                <a:tc>
                  <a:txBody>
                    <a:bodyPr/>
                    <a:lstStyle/>
                    <a:p>
                      <a:r>
                        <a:rPr lang="en-US" sz="2000" b="1" dirty="0">
                          <a:solidFill>
                            <a:srgbClr val="00B0F0"/>
                          </a:solidFill>
                        </a:rPr>
                        <a:t>Static</a:t>
                      </a:r>
                    </a:p>
                  </a:txBody>
                  <a:tcPr/>
                </a:tc>
                <a:extLst>
                  <a:ext uri="{0D108BD9-81ED-4DB2-BD59-A6C34878D82A}">
                    <a16:rowId xmlns:a16="http://schemas.microsoft.com/office/drawing/2014/main" val="10003"/>
                  </a:ext>
                </a:extLst>
              </a:tr>
              <a:tr h="370840">
                <a:tc>
                  <a:txBody>
                    <a:bodyPr/>
                    <a:lstStyle/>
                    <a:p>
                      <a:r>
                        <a:rPr lang="en-US" sz="2000" dirty="0"/>
                        <a:t>Macrolides</a:t>
                      </a:r>
                    </a:p>
                  </a:txBody>
                  <a:tcPr/>
                </a:tc>
                <a:tc>
                  <a:txBody>
                    <a:bodyPr/>
                    <a:lstStyle/>
                    <a:p>
                      <a:r>
                        <a:rPr lang="en-US" sz="2000" dirty="0"/>
                        <a:t>50S</a:t>
                      </a:r>
                    </a:p>
                  </a:txBody>
                  <a:tcPr/>
                </a:tc>
                <a:tc>
                  <a:txBody>
                    <a:bodyPr/>
                    <a:lstStyle/>
                    <a:p>
                      <a:r>
                        <a:rPr lang="en-US" sz="2000" dirty="0"/>
                        <a:t>Block</a:t>
                      </a:r>
                      <a:r>
                        <a:rPr lang="en-US" sz="2000" baseline="0" dirty="0"/>
                        <a:t> peptide chain exit</a:t>
                      </a:r>
                      <a:endParaRPr lang="en-US" sz="2000" dirty="0"/>
                    </a:p>
                  </a:txBody>
                  <a:tcPr/>
                </a:tc>
                <a:tc>
                  <a:txBody>
                    <a:bodyPr/>
                    <a:lstStyle/>
                    <a:p>
                      <a:r>
                        <a:rPr lang="en-US" sz="2000" dirty="0"/>
                        <a:t>Static</a:t>
                      </a:r>
                    </a:p>
                  </a:txBody>
                  <a:tcPr/>
                </a:tc>
                <a:extLst>
                  <a:ext uri="{0D108BD9-81ED-4DB2-BD59-A6C34878D82A}">
                    <a16:rowId xmlns:a16="http://schemas.microsoft.com/office/drawing/2014/main" val="10004"/>
                  </a:ext>
                </a:extLst>
              </a:tr>
              <a:tr h="370840">
                <a:tc>
                  <a:txBody>
                    <a:bodyPr/>
                    <a:lstStyle/>
                    <a:p>
                      <a:r>
                        <a:rPr lang="en-US" sz="2000" dirty="0" err="1"/>
                        <a:t>Tetracyclines</a:t>
                      </a:r>
                      <a:endParaRPr lang="en-US" sz="2000" dirty="0"/>
                    </a:p>
                  </a:txBody>
                  <a:tcPr/>
                </a:tc>
                <a:tc>
                  <a:txBody>
                    <a:bodyPr/>
                    <a:lstStyle/>
                    <a:p>
                      <a:r>
                        <a:rPr lang="en-US" sz="2000" dirty="0"/>
                        <a:t>30S</a:t>
                      </a:r>
                    </a:p>
                  </a:txBody>
                  <a:tcPr/>
                </a:tc>
                <a:tc>
                  <a:txBody>
                    <a:bodyPr/>
                    <a:lstStyle/>
                    <a:p>
                      <a:r>
                        <a:rPr lang="en-US" sz="2000" dirty="0"/>
                        <a:t>Block </a:t>
                      </a:r>
                      <a:r>
                        <a:rPr lang="en-US" sz="2000" dirty="0" err="1"/>
                        <a:t>tRNA</a:t>
                      </a:r>
                      <a:r>
                        <a:rPr lang="en-US" sz="2000" dirty="0"/>
                        <a:t> acceptor site</a:t>
                      </a:r>
                    </a:p>
                  </a:txBody>
                  <a:tcPr/>
                </a:tc>
                <a:tc>
                  <a:txBody>
                    <a:bodyPr/>
                    <a:lstStyle/>
                    <a:p>
                      <a:r>
                        <a:rPr lang="en-US" sz="2000" dirty="0"/>
                        <a:t>Static</a:t>
                      </a:r>
                    </a:p>
                  </a:txBody>
                  <a:tcPr/>
                </a:tc>
                <a:extLst>
                  <a:ext uri="{0D108BD9-81ED-4DB2-BD59-A6C34878D82A}">
                    <a16:rowId xmlns:a16="http://schemas.microsoft.com/office/drawing/2014/main" val="10005"/>
                  </a:ext>
                </a:extLst>
              </a:tr>
              <a:tr h="271202">
                <a:tc>
                  <a:txBody>
                    <a:bodyPr/>
                    <a:lstStyle/>
                    <a:p>
                      <a:r>
                        <a:rPr lang="en-US" sz="2000" dirty="0"/>
                        <a:t>Aminoglycosides</a:t>
                      </a:r>
                    </a:p>
                  </a:txBody>
                  <a:tcPr/>
                </a:tc>
                <a:tc>
                  <a:txBody>
                    <a:bodyPr/>
                    <a:lstStyle/>
                    <a:p>
                      <a:r>
                        <a:rPr lang="en-US" sz="2000" dirty="0"/>
                        <a:t>30S</a:t>
                      </a:r>
                    </a:p>
                  </a:txBody>
                  <a:tcPr/>
                </a:tc>
                <a:tc>
                  <a:txBody>
                    <a:bodyPr/>
                    <a:lstStyle/>
                    <a:p>
                      <a:r>
                        <a:rPr lang="en-US" sz="2000" dirty="0"/>
                        <a:t>Block </a:t>
                      </a:r>
                      <a:r>
                        <a:rPr lang="en-US" sz="2000" dirty="0" err="1"/>
                        <a:t>tRNA</a:t>
                      </a:r>
                      <a:r>
                        <a:rPr lang="en-US" sz="2000" dirty="0"/>
                        <a:t>-ribosome</a:t>
                      </a:r>
                      <a:r>
                        <a:rPr lang="en-US" sz="2000" baseline="0" dirty="0"/>
                        <a:t> complex, induce m</a:t>
                      </a:r>
                      <a:r>
                        <a:rPr lang="en-US" sz="2000" dirty="0"/>
                        <a:t>isreading errors,</a:t>
                      </a:r>
                      <a:r>
                        <a:rPr lang="en-US" sz="2000" baseline="0" dirty="0"/>
                        <a:t> </a:t>
                      </a:r>
                      <a:r>
                        <a:rPr lang="en-US" sz="2000" dirty="0"/>
                        <a:t>premature</a:t>
                      </a:r>
                      <a:r>
                        <a:rPr lang="en-US" sz="2000" baseline="0" dirty="0"/>
                        <a:t> termination</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a:t>Cidal</a:t>
                      </a:r>
                      <a:endParaRPr lang="en-US" sz="2000" dirty="0"/>
                    </a:p>
                  </a:txBody>
                  <a:tcPr/>
                </a:tc>
                <a:extLst>
                  <a:ext uri="{0D108BD9-81ED-4DB2-BD59-A6C34878D82A}">
                    <a16:rowId xmlns:a16="http://schemas.microsoft.com/office/drawing/2014/main" val="10006"/>
                  </a:ext>
                </a:extLst>
              </a:tr>
            </a:tbl>
          </a:graphicData>
        </a:graphic>
      </p:graphicFrame>
      <p:pic>
        <p:nvPicPr>
          <p:cNvPr id="7" name="Picture 6"/>
          <p:cNvPicPr>
            <a:picLocks noChangeAspect="1"/>
          </p:cNvPicPr>
          <p:nvPr/>
        </p:nvPicPr>
        <p:blipFill>
          <a:blip r:embed="rId2"/>
          <a:stretch>
            <a:fillRect/>
          </a:stretch>
        </p:blipFill>
        <p:spPr>
          <a:xfrm>
            <a:off x="2550646" y="901602"/>
            <a:ext cx="3960330" cy="2851437"/>
          </a:xfrm>
          <a:prstGeom prst="rect">
            <a:avLst/>
          </a:prstGeom>
        </p:spPr>
      </p:pic>
      <p:sp>
        <p:nvSpPr>
          <p:cNvPr id="8" name="TextBox 7"/>
          <p:cNvSpPr txBox="1"/>
          <p:nvPr/>
        </p:nvSpPr>
        <p:spPr>
          <a:xfrm>
            <a:off x="7202123" y="2383122"/>
            <a:ext cx="631052" cy="523220"/>
          </a:xfrm>
          <a:prstGeom prst="rect">
            <a:avLst/>
          </a:prstGeom>
          <a:noFill/>
        </p:spPr>
        <p:txBody>
          <a:bodyPr wrap="none" rtlCol="0">
            <a:spAutoFit/>
          </a:bodyPr>
          <a:lstStyle/>
          <a:p>
            <a:r>
              <a:rPr lang="en-US" sz="2800" b="1" dirty="0"/>
              <a:t>AG</a:t>
            </a:r>
          </a:p>
        </p:txBody>
      </p:sp>
      <p:cxnSp>
        <p:nvCxnSpPr>
          <p:cNvPr id="10" name="Straight Arrow Connector 9"/>
          <p:cNvCxnSpPr>
            <a:stCxn id="8" idx="1"/>
          </p:cNvCxnSpPr>
          <p:nvPr/>
        </p:nvCxnSpPr>
        <p:spPr>
          <a:xfrm flipH="1">
            <a:off x="4436091" y="2644732"/>
            <a:ext cx="2766032" cy="3646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33175" y="3013827"/>
            <a:ext cx="723275" cy="523220"/>
          </a:xfrm>
          <a:prstGeom prst="rect">
            <a:avLst/>
          </a:prstGeom>
          <a:noFill/>
        </p:spPr>
        <p:txBody>
          <a:bodyPr wrap="none" rtlCol="0">
            <a:spAutoFit/>
          </a:bodyPr>
          <a:lstStyle/>
          <a:p>
            <a:r>
              <a:rPr lang="en-US" sz="2800" b="1" dirty="0"/>
              <a:t>TET</a:t>
            </a:r>
          </a:p>
        </p:txBody>
      </p:sp>
      <p:cxnSp>
        <p:nvCxnSpPr>
          <p:cNvPr id="13" name="Straight Arrow Connector 12"/>
          <p:cNvCxnSpPr>
            <a:stCxn id="12" idx="1"/>
          </p:cNvCxnSpPr>
          <p:nvPr/>
        </p:nvCxnSpPr>
        <p:spPr>
          <a:xfrm flipH="1" flipV="1">
            <a:off x="4905794" y="3009344"/>
            <a:ext cx="2927381" cy="2660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548894" y="1357141"/>
            <a:ext cx="906142" cy="523220"/>
          </a:xfrm>
          <a:prstGeom prst="rect">
            <a:avLst/>
          </a:prstGeom>
          <a:noFill/>
        </p:spPr>
        <p:txBody>
          <a:bodyPr wrap="none" rtlCol="0">
            <a:spAutoFit/>
          </a:bodyPr>
          <a:lstStyle/>
          <a:p>
            <a:r>
              <a:rPr lang="en-US" sz="2800" b="1" dirty="0"/>
              <a:t>MAC</a:t>
            </a:r>
          </a:p>
        </p:txBody>
      </p:sp>
      <p:cxnSp>
        <p:nvCxnSpPr>
          <p:cNvPr id="17" name="Straight Arrow Connector 16"/>
          <p:cNvCxnSpPr>
            <a:stCxn id="16" idx="3"/>
          </p:cNvCxnSpPr>
          <p:nvPr/>
        </p:nvCxnSpPr>
        <p:spPr>
          <a:xfrm>
            <a:off x="2455036" y="1618751"/>
            <a:ext cx="2155019" cy="7643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93608" y="833921"/>
            <a:ext cx="783163" cy="523220"/>
          </a:xfrm>
          <a:prstGeom prst="rect">
            <a:avLst/>
          </a:prstGeom>
          <a:noFill/>
        </p:spPr>
        <p:txBody>
          <a:bodyPr wrap="none" rtlCol="0">
            <a:spAutoFit/>
          </a:bodyPr>
          <a:lstStyle/>
          <a:p>
            <a:r>
              <a:rPr lang="en-US" sz="2800" b="1" dirty="0">
                <a:solidFill>
                  <a:srgbClr val="00B0F0"/>
                </a:solidFill>
              </a:rPr>
              <a:t>OXZ</a:t>
            </a:r>
          </a:p>
        </p:txBody>
      </p:sp>
      <p:cxnSp>
        <p:nvCxnSpPr>
          <p:cNvPr id="21" name="Straight Arrow Connector 20"/>
          <p:cNvCxnSpPr>
            <a:stCxn id="20" idx="3"/>
          </p:cNvCxnSpPr>
          <p:nvPr/>
        </p:nvCxnSpPr>
        <p:spPr>
          <a:xfrm>
            <a:off x="1976771" y="1095531"/>
            <a:ext cx="2459320" cy="10440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85820" y="2657207"/>
            <a:ext cx="763074" cy="523220"/>
          </a:xfrm>
          <a:prstGeom prst="rect">
            <a:avLst/>
          </a:prstGeom>
          <a:noFill/>
        </p:spPr>
        <p:txBody>
          <a:bodyPr wrap="none" rtlCol="0">
            <a:spAutoFit/>
          </a:bodyPr>
          <a:lstStyle/>
          <a:p>
            <a:r>
              <a:rPr lang="en-US" sz="2800" b="1" dirty="0">
                <a:solidFill>
                  <a:srgbClr val="00B0F0"/>
                </a:solidFill>
              </a:rPr>
              <a:t>LNC</a:t>
            </a:r>
          </a:p>
        </p:txBody>
      </p:sp>
      <p:cxnSp>
        <p:nvCxnSpPr>
          <p:cNvPr id="25" name="Straight Arrow Connector 24"/>
          <p:cNvCxnSpPr>
            <a:stCxn id="24" idx="3"/>
          </p:cNvCxnSpPr>
          <p:nvPr/>
        </p:nvCxnSpPr>
        <p:spPr>
          <a:xfrm flipV="1">
            <a:off x="1548894" y="2644732"/>
            <a:ext cx="3061161" cy="2740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95823" y="1859902"/>
            <a:ext cx="734321" cy="523220"/>
          </a:xfrm>
          <a:prstGeom prst="rect">
            <a:avLst/>
          </a:prstGeom>
          <a:noFill/>
        </p:spPr>
        <p:txBody>
          <a:bodyPr wrap="none" rtlCol="0">
            <a:spAutoFit/>
          </a:bodyPr>
          <a:lstStyle/>
          <a:p>
            <a:r>
              <a:rPr lang="en-US" sz="2800" b="1" dirty="0">
                <a:solidFill>
                  <a:srgbClr val="00B0F0"/>
                </a:solidFill>
              </a:rPr>
              <a:t>STR</a:t>
            </a:r>
          </a:p>
        </p:txBody>
      </p:sp>
      <p:cxnSp>
        <p:nvCxnSpPr>
          <p:cNvPr id="29" name="Straight Arrow Connector 28"/>
          <p:cNvCxnSpPr>
            <a:stCxn id="28" idx="3"/>
          </p:cNvCxnSpPr>
          <p:nvPr/>
        </p:nvCxnSpPr>
        <p:spPr>
          <a:xfrm>
            <a:off x="1830144" y="2121512"/>
            <a:ext cx="2779911" cy="2616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635730" y="3499765"/>
            <a:ext cx="3832187" cy="246221"/>
          </a:xfrm>
          <a:prstGeom prst="rect">
            <a:avLst/>
          </a:prstGeom>
          <a:noFill/>
        </p:spPr>
        <p:txBody>
          <a:bodyPr wrap="none" rtlCol="0">
            <a:spAutoFit/>
          </a:bodyPr>
          <a:lstStyle/>
          <a:p>
            <a:r>
              <a:rPr lang="en-US" sz="1000" dirty="0">
                <a:hlinkClick r:id="rId3"/>
              </a:rPr>
              <a:t>http://library.thinkquest.org/04apr/00217/en/biology/rna/index.html</a:t>
            </a:r>
            <a:endParaRPr lang="en-US" sz="1000" dirty="0"/>
          </a:p>
        </p:txBody>
      </p:sp>
    </p:spTree>
    <p:extLst>
      <p:ext uri="{BB962C8B-B14F-4D97-AF65-F5344CB8AC3E}">
        <p14:creationId xmlns:p14="http://schemas.microsoft.com/office/powerpoint/2010/main" val="33417223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 y="0"/>
            <a:ext cx="9144000" cy="839788"/>
          </a:xfrm>
          <a:solidFill>
            <a:schemeClr val="bg1"/>
          </a:solidFill>
        </p:spPr>
        <p:txBody>
          <a:bodyPr/>
          <a:lstStyle/>
          <a:p>
            <a:pPr eaLnBrk="1" hangingPunct="1">
              <a:lnSpc>
                <a:spcPct val="80000"/>
              </a:lnSpc>
            </a:pPr>
            <a:r>
              <a:rPr lang="en-US" sz="4000" dirty="0" err="1">
                <a:latin typeface="Arial" charset="0"/>
                <a:ea typeface="ＭＳ Ｐゴシック" charset="0"/>
                <a:cs typeface="ＭＳ Ｐゴシック" charset="0"/>
              </a:rPr>
              <a:t>Oxazolidinones</a:t>
            </a:r>
            <a:r>
              <a:rPr lang="en-US" sz="4000" dirty="0">
                <a:latin typeface="Arial" charset="0"/>
                <a:ea typeface="ＭＳ Ｐゴシック" charset="0"/>
                <a:cs typeface="ＭＳ Ｐゴシック" charset="0"/>
              </a:rPr>
              <a:t>: Basics/Spectrum</a:t>
            </a:r>
          </a:p>
        </p:txBody>
      </p:sp>
      <p:sp>
        <p:nvSpPr>
          <p:cNvPr id="38915" name="Rectangle 3"/>
          <p:cNvSpPr>
            <a:spLocks noGrp="1" noChangeArrowheads="1"/>
          </p:cNvSpPr>
          <p:nvPr>
            <p:ph idx="1"/>
          </p:nvPr>
        </p:nvSpPr>
        <p:spPr>
          <a:xfrm>
            <a:off x="0" y="838200"/>
            <a:ext cx="9144000" cy="5181600"/>
          </a:xfrm>
        </p:spPr>
        <p:txBody>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Linezolid (IV, PO)</a:t>
            </a:r>
            <a:endParaRPr lang="en-US" sz="2800" u="sng" dirty="0">
              <a:latin typeface="Arial" charset="0"/>
              <a:ea typeface="ＭＳ Ｐゴシック" charset="0"/>
              <a:cs typeface="ＭＳ Ｐゴシック" charset="0"/>
            </a:endParaRP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Vanco</a:t>
            </a:r>
            <a:r>
              <a:rPr lang="en-US" sz="2800" dirty="0">
                <a:latin typeface="Arial" charset="0"/>
                <a:ea typeface="ＭＳ Ｐゴシック" charset="0"/>
                <a:cs typeface="ＭＳ Ｐゴシック" charset="0"/>
              </a:rPr>
              <a:t> + VRE/VISA/VRSA</a:t>
            </a:r>
            <a:endParaRPr lang="en-US" sz="2800" i="1" dirty="0">
              <a:latin typeface="Arial" charset="0"/>
              <a:ea typeface="ＭＳ Ｐゴシック" charset="0"/>
              <a:cs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916694369"/>
              </p:ext>
            </p:extLst>
          </p:nvPr>
        </p:nvGraphicFramePr>
        <p:xfrm>
          <a:off x="-1" y="2101603"/>
          <a:ext cx="9144001" cy="2957832"/>
        </p:xfrm>
        <a:graphic>
          <a:graphicData uri="http://schemas.openxmlformats.org/drawingml/2006/table">
            <a:tbl>
              <a:tblPr/>
              <a:tblGrid>
                <a:gridCol w="3148754">
                  <a:extLst>
                    <a:ext uri="{9D8B030D-6E8A-4147-A177-3AD203B41FA5}">
                      <a16:colId xmlns:a16="http://schemas.microsoft.com/office/drawing/2014/main" val="20000"/>
                    </a:ext>
                  </a:extLst>
                </a:gridCol>
                <a:gridCol w="782840">
                  <a:extLst>
                    <a:ext uri="{9D8B030D-6E8A-4147-A177-3AD203B41FA5}">
                      <a16:colId xmlns:a16="http://schemas.microsoft.com/office/drawing/2014/main" val="20001"/>
                    </a:ext>
                  </a:extLst>
                </a:gridCol>
                <a:gridCol w="689178">
                  <a:extLst>
                    <a:ext uri="{9D8B030D-6E8A-4147-A177-3AD203B41FA5}">
                      <a16:colId xmlns:a16="http://schemas.microsoft.com/office/drawing/2014/main" val="20002"/>
                    </a:ext>
                  </a:extLst>
                </a:gridCol>
                <a:gridCol w="2922407">
                  <a:extLst>
                    <a:ext uri="{9D8B030D-6E8A-4147-A177-3AD203B41FA5}">
                      <a16:colId xmlns:a16="http://schemas.microsoft.com/office/drawing/2014/main" val="20003"/>
                    </a:ext>
                  </a:extLst>
                </a:gridCol>
                <a:gridCol w="800411">
                  <a:extLst>
                    <a:ext uri="{9D8B030D-6E8A-4147-A177-3AD203B41FA5}">
                      <a16:colId xmlns:a16="http://schemas.microsoft.com/office/drawing/2014/main" val="20004"/>
                    </a:ext>
                  </a:extLst>
                </a:gridCol>
                <a:gridCol w="800411">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VAN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LZD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VAN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LZD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VAN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LZD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66155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89654"/>
            <a:ext cx="9144000" cy="839788"/>
          </a:xfrm>
          <a:solidFill>
            <a:schemeClr val="bg1"/>
          </a:solidFill>
        </p:spPr>
        <p:txBody>
          <a:bodyPr/>
          <a:lstStyle/>
          <a:p>
            <a:pPr eaLnBrk="1" hangingPunct="1"/>
            <a:r>
              <a:rPr lang="en-US" dirty="0" err="1">
                <a:latin typeface="Arial" charset="0"/>
                <a:ea typeface="ＭＳ Ｐゴシック" charset="0"/>
                <a:cs typeface="ＭＳ Ｐゴシック" charset="0"/>
              </a:rPr>
              <a:t>Oxazolidinones</a:t>
            </a:r>
            <a:r>
              <a:rPr lang="en-US" dirty="0">
                <a:latin typeface="Arial" charset="0"/>
                <a:ea typeface="ＭＳ Ｐゴシック" charset="0"/>
                <a:cs typeface="ＭＳ Ｐゴシック" charset="0"/>
              </a:rPr>
              <a:t>: ADME</a:t>
            </a:r>
          </a:p>
        </p:txBody>
      </p:sp>
      <p:graphicFrame>
        <p:nvGraphicFramePr>
          <p:cNvPr id="27716" name="Group 68"/>
          <p:cNvGraphicFramePr>
            <a:graphicFrameLocks noGrp="1"/>
          </p:cNvGraphicFramePr>
          <p:nvPr>
            <p:extLst>
              <p:ext uri="{D42A27DB-BD31-4B8C-83A1-F6EECF244321}">
                <p14:modId xmlns:p14="http://schemas.microsoft.com/office/powerpoint/2010/main" val="577642307"/>
              </p:ext>
            </p:extLst>
          </p:nvPr>
        </p:nvGraphicFramePr>
        <p:xfrm>
          <a:off x="191361" y="1371600"/>
          <a:ext cx="8724039" cy="3441827"/>
        </p:xfrm>
        <a:graphic>
          <a:graphicData uri="http://schemas.openxmlformats.org/drawingml/2006/table">
            <a:tbl>
              <a:tblPr/>
              <a:tblGrid>
                <a:gridCol w="2690591">
                  <a:extLst>
                    <a:ext uri="{9D8B030D-6E8A-4147-A177-3AD203B41FA5}">
                      <a16:colId xmlns:a16="http://schemas.microsoft.com/office/drawing/2014/main" val="20000"/>
                    </a:ext>
                  </a:extLst>
                </a:gridCol>
                <a:gridCol w="6033448">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PO form has 100% absorption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Wide distribution, including CNS</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Metabolism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400" b="0" i="0" u="none" strike="noStrike" cap="none" normalizeH="0" baseline="0" dirty="0" err="1">
                          <a:ln>
                            <a:noFill/>
                          </a:ln>
                          <a:solidFill>
                            <a:schemeClr val="tx1"/>
                          </a:solidFill>
                          <a:effectLst/>
                          <a:latin typeface="Arial" charset="0"/>
                          <a:ea typeface="ＭＳ Ｐゴシック" charset="0"/>
                          <a:cs typeface="ＭＳ Ｐゴシック" charset="0"/>
                        </a:rPr>
                        <a:t>Nonenzymatic</a:t>
                      </a: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oxidation;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mild-moderate inhibitor of monoamine oxidase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hepatic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Excretion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Metabolites excreted in urine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renal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3034" name="TextBox 3"/>
          <p:cNvSpPr txBox="1">
            <a:spLocks noChangeArrowheads="1"/>
          </p:cNvSpPr>
          <p:nvPr/>
        </p:nvSpPr>
        <p:spPr bwMode="auto">
          <a:xfrm>
            <a:off x="487100" y="5257800"/>
            <a:ext cx="82759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u="sng" dirty="0"/>
              <a:t>Drug Interactions</a:t>
            </a:r>
          </a:p>
          <a:p>
            <a:r>
              <a:rPr lang="en-US" dirty="0"/>
              <a:t>   -</a:t>
            </a:r>
            <a:r>
              <a:rPr lang="en-US" b="1" dirty="0" err="1"/>
              <a:t>Serotenergic</a:t>
            </a:r>
            <a:r>
              <a:rPr lang="en-US" b="1" dirty="0"/>
              <a:t> drugs (SSRIs, TCAs, </a:t>
            </a:r>
            <a:r>
              <a:rPr lang="en-US" b="1" dirty="0" err="1"/>
              <a:t>triptans</a:t>
            </a:r>
            <a:r>
              <a:rPr lang="en-US" b="1" dirty="0"/>
              <a:t>): risk of serotonin syndrome with co-administration</a:t>
            </a:r>
          </a:p>
        </p:txBody>
      </p:sp>
    </p:spTree>
    <p:extLst>
      <p:ext uri="{BB962C8B-B14F-4D97-AF65-F5344CB8AC3E}">
        <p14:creationId xmlns:p14="http://schemas.microsoft.com/office/powerpoint/2010/main" val="14854435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838200"/>
          </a:xfrm>
          <a:solidFill>
            <a:schemeClr val="bg1"/>
          </a:solidFill>
        </p:spPr>
        <p:txBody>
          <a:bodyPr/>
          <a:lstStyle/>
          <a:p>
            <a:pPr eaLnBrk="1" hangingPunct="1"/>
            <a:r>
              <a:rPr lang="en-US" dirty="0" err="1">
                <a:latin typeface="Arial" charset="0"/>
                <a:ea typeface="ＭＳ Ｐゴシック" charset="0"/>
                <a:cs typeface="ＭＳ Ｐゴシック" charset="0"/>
              </a:rPr>
              <a:t>Oxazolidinones</a:t>
            </a:r>
            <a:r>
              <a:rPr lang="en-US" dirty="0">
                <a:latin typeface="Arial" charset="0"/>
                <a:ea typeface="ＭＳ Ｐゴシック" charset="0"/>
                <a:cs typeface="ＭＳ Ｐゴシック" charset="0"/>
              </a:rPr>
              <a:t>: Toxicity</a:t>
            </a:r>
          </a:p>
        </p:txBody>
      </p:sp>
      <p:graphicFrame>
        <p:nvGraphicFramePr>
          <p:cNvPr id="31779" name="Group 35"/>
          <p:cNvGraphicFramePr>
            <a:graphicFrameLocks noGrp="1"/>
          </p:cNvGraphicFramePr>
          <p:nvPr>
            <p:extLst>
              <p:ext uri="{D42A27DB-BD31-4B8C-83A1-F6EECF244321}">
                <p14:modId xmlns:p14="http://schemas.microsoft.com/office/powerpoint/2010/main" val="1051470105"/>
              </p:ext>
            </p:extLst>
          </p:nvPr>
        </p:nvGraphicFramePr>
        <p:xfrm>
          <a:off x="139171" y="1676400"/>
          <a:ext cx="9004829" cy="3535680"/>
        </p:xfrm>
        <a:graphic>
          <a:graphicData uri="http://schemas.openxmlformats.org/drawingml/2006/table">
            <a:tbl>
              <a:tblPr/>
              <a:tblGrid>
                <a:gridCol w="1564486">
                  <a:extLst>
                    <a:ext uri="{9D8B030D-6E8A-4147-A177-3AD203B41FA5}">
                      <a16:colId xmlns:a16="http://schemas.microsoft.com/office/drawing/2014/main" val="20000"/>
                    </a:ext>
                  </a:extLst>
                </a:gridCol>
                <a:gridCol w="7440343">
                  <a:extLst>
                    <a:ext uri="{9D8B030D-6E8A-4147-A177-3AD203B41FA5}">
                      <a16:colId xmlns:a16="http://schemas.microsoft.com/office/drawing/2014/main" val="20001"/>
                    </a:ext>
                  </a:extLst>
                </a:gridCol>
              </a:tblGrid>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Uncommon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rPr>
                        <a:t>Hematologic</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Thrombocytopenia, neutropenia, anemia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-Mild-moderate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myelosuppression</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-Seen w/</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tx</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courses &gt;7-10 days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-Reversible on d/c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Gastrointestina</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l: Nausea/vomiting/diarrhea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Rare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Metabolic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Mitochondrial toxicities (&lt;1%)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-Peripheral neuropathy, optic neuritis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-Lactic acidosis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-Associated with prolonged (&gt;4 weeks) duration of treatment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-May be irreversible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6274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 y="86975"/>
            <a:ext cx="9144000" cy="839788"/>
          </a:xfrm>
          <a:solidFill>
            <a:schemeClr val="bg1"/>
          </a:solidFill>
        </p:spPr>
        <p:txBody>
          <a:bodyPr>
            <a:noAutofit/>
          </a:bodyPr>
          <a:lstStyle/>
          <a:p>
            <a:pPr eaLnBrk="1" hangingPunct="1"/>
            <a:r>
              <a:rPr lang="en-US" sz="4000" dirty="0" err="1">
                <a:latin typeface="Arial" charset="0"/>
                <a:ea typeface="ＭＳ Ｐゴシック" charset="0"/>
                <a:cs typeface="ＭＳ Ｐゴシック" charset="0"/>
              </a:rPr>
              <a:t>Oxazolidinones</a:t>
            </a:r>
            <a:r>
              <a:rPr lang="en-US" sz="4000" dirty="0">
                <a:latin typeface="Arial" charset="0"/>
                <a:ea typeface="ＭＳ Ｐゴシック" charset="0"/>
                <a:cs typeface="ＭＳ Ｐゴシック" charset="0"/>
              </a:rPr>
              <a:t>: </a:t>
            </a:r>
            <a:br>
              <a:rPr lang="en-US" sz="4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Evidence &amp; Experience</a:t>
            </a:r>
          </a:p>
        </p:txBody>
      </p:sp>
      <p:sp>
        <p:nvSpPr>
          <p:cNvPr id="49155" name="Rectangle 3"/>
          <p:cNvSpPr>
            <a:spLocks noGrp="1" noChangeArrowheads="1"/>
          </p:cNvSpPr>
          <p:nvPr>
            <p:ph idx="1"/>
          </p:nvPr>
        </p:nvSpPr>
        <p:spPr>
          <a:xfrm>
            <a:off x="139171" y="1143000"/>
            <a:ext cx="8547629" cy="5486400"/>
          </a:xfrm>
        </p:spPr>
        <p:txBody>
          <a:bodyPr/>
          <a:lstStyle/>
          <a:p>
            <a:pPr marL="341313" indent="-341313" defTabSz="457200" eaLnBrk="1" hangingPunct="1"/>
            <a:r>
              <a:rPr lang="en-US" sz="2400" dirty="0">
                <a:latin typeface="Arial" charset="0"/>
                <a:ea typeface="ＭＳ Ｐゴシック" charset="0"/>
                <a:cs typeface="ＭＳ Ｐゴシック" charset="0"/>
              </a:rPr>
              <a:t>Empiric treatment of pulmonary, skin and soft tissue infections where MRSA is a concern</a:t>
            </a:r>
          </a:p>
          <a:p>
            <a:pPr marL="741363" lvl="1" indent="-284163" defTabSz="457200" eaLnBrk="1" hangingPunct="1"/>
            <a:r>
              <a:rPr lang="en-US" sz="2400" dirty="0">
                <a:latin typeface="Arial" charset="0"/>
                <a:ea typeface="ＭＳ Ｐゴシック" charset="0"/>
              </a:rPr>
              <a:t>Linezolid 600mg IV/PO BID</a:t>
            </a:r>
          </a:p>
          <a:p>
            <a:pPr marL="341313" indent="-341313" defTabSz="457200" eaLnBrk="1" hangingPunct="1"/>
            <a:r>
              <a:rPr lang="en-US" sz="2400" dirty="0">
                <a:latin typeface="Arial" charset="0"/>
                <a:ea typeface="ＭＳ Ｐゴシック" charset="0"/>
                <a:cs typeface="ＭＳ Ｐゴシック" charset="0"/>
              </a:rPr>
              <a:t>Treatment of serious MRSA and VRE infections </a:t>
            </a:r>
          </a:p>
          <a:p>
            <a:pPr marL="741363" lvl="1" indent="-341313"/>
            <a:r>
              <a:rPr lang="en-US" sz="2400" dirty="0">
                <a:latin typeface="Arial" charset="0"/>
                <a:ea typeface="ＭＳ Ｐゴシック" charset="0"/>
              </a:rPr>
              <a:t>Linezolid 600mg IV/PO BID</a:t>
            </a:r>
          </a:p>
        </p:txBody>
      </p:sp>
    </p:spTree>
    <p:extLst>
      <p:ext uri="{BB962C8B-B14F-4D97-AF65-F5344CB8AC3E}">
        <p14:creationId xmlns:p14="http://schemas.microsoft.com/office/powerpoint/2010/main" val="32484702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1" y="38100"/>
            <a:ext cx="9144000" cy="838200"/>
          </a:xfrm>
        </p:spPr>
        <p:txBody>
          <a:bodyPr/>
          <a:lstStyle/>
          <a:p>
            <a:r>
              <a:rPr lang="en-US" sz="4000" dirty="0" err="1">
                <a:latin typeface="Arial" charset="0"/>
                <a:ea typeface="ＭＳ Ｐゴシック" charset="0"/>
                <a:cs typeface="ＭＳ Ｐゴシック" charset="0"/>
              </a:rPr>
              <a:t>Streptogramins</a:t>
            </a:r>
            <a:r>
              <a:rPr lang="en-US" sz="4000" dirty="0">
                <a:latin typeface="Arial" charset="0"/>
                <a:ea typeface="ＭＳ Ｐゴシック" charset="0"/>
                <a:cs typeface="ＭＳ Ｐゴシック" charset="0"/>
              </a:rPr>
              <a:t>: </a:t>
            </a:r>
            <a:r>
              <a:rPr lang="en-US" sz="4000" dirty="0" err="1">
                <a:latin typeface="Arial" charset="0"/>
                <a:ea typeface="ＭＳ Ｐゴシック" charset="0"/>
                <a:cs typeface="ＭＳ Ｐゴシック" charset="0"/>
              </a:rPr>
              <a:t>Synercid</a:t>
            </a:r>
            <a:r>
              <a:rPr lang="en-US" sz="4000" dirty="0">
                <a:latin typeface="Arial" charset="0"/>
                <a:ea typeface="ＭＳ Ｐゴシック" charset="0"/>
                <a:cs typeface="ＭＳ Ｐゴシック" charset="0"/>
              </a:rPr>
              <a:t> (</a:t>
            </a:r>
            <a:r>
              <a:rPr lang="en-US" sz="4000" dirty="0" err="1">
                <a:latin typeface="Arial" charset="0"/>
                <a:ea typeface="ＭＳ Ｐゴシック" charset="0"/>
                <a:cs typeface="ＭＳ Ｐゴシック" charset="0"/>
              </a:rPr>
              <a:t>meh</a:t>
            </a:r>
            <a:r>
              <a:rPr lang="en-US" sz="4000" dirty="0">
                <a:latin typeface="Arial" charset="0"/>
                <a:ea typeface="ＭＳ Ｐゴシック" charset="0"/>
                <a:cs typeface="ＭＳ Ｐゴシック" charset="0"/>
              </a:rPr>
              <a:t>…)</a:t>
            </a:r>
          </a:p>
        </p:txBody>
      </p:sp>
      <p:sp>
        <p:nvSpPr>
          <p:cNvPr id="177154" name="Content Placeholder 2"/>
          <p:cNvSpPr>
            <a:spLocks noGrp="1"/>
          </p:cNvSpPr>
          <p:nvPr>
            <p:ph idx="1"/>
          </p:nvPr>
        </p:nvSpPr>
        <p:spPr>
          <a:xfrm>
            <a:off x="1" y="1088571"/>
            <a:ext cx="9143999" cy="5388429"/>
          </a:xfrm>
        </p:spPr>
        <p:txBody>
          <a:bodyPr>
            <a:normAutofit/>
          </a:bodyPr>
          <a:lstStyle/>
          <a:p>
            <a:r>
              <a:rPr lang="en-US" dirty="0">
                <a:latin typeface="Arial" charset="0"/>
                <a:ea typeface="ＭＳ Ｐゴシック" charset="0"/>
                <a:cs typeface="ＭＳ Ｐゴシック" charset="0"/>
              </a:rPr>
              <a:t>B</a:t>
            </a:r>
            <a:r>
              <a:rPr lang="en-US" sz="2800" dirty="0">
                <a:latin typeface="Arial" charset="0"/>
                <a:ea typeface="ＭＳ Ｐゴシック" charset="0"/>
                <a:cs typeface="ＭＳ Ｐゴシック" charset="0"/>
              </a:rPr>
              <a:t>: </a:t>
            </a:r>
            <a:r>
              <a:rPr lang="en-US" sz="2400" dirty="0" err="1">
                <a:latin typeface="Arial" charset="0"/>
                <a:ea typeface="ＭＳ Ｐゴシック" charset="0"/>
                <a:cs typeface="ＭＳ Ｐゴシック" charset="0"/>
              </a:rPr>
              <a:t>quinupristin</a:t>
            </a:r>
            <a:r>
              <a:rPr lang="en-US" sz="2400" dirty="0">
                <a:latin typeface="Arial" charset="0"/>
                <a:ea typeface="ＭＳ Ｐゴシック" charset="0"/>
                <a:cs typeface="ＭＳ Ｐゴシック" charset="0"/>
              </a:rPr>
              <a:t> + </a:t>
            </a:r>
            <a:r>
              <a:rPr lang="en-US" sz="2400" dirty="0" err="1">
                <a:latin typeface="Arial" charset="0"/>
                <a:ea typeface="ＭＳ Ｐゴシック" charset="0"/>
                <a:cs typeface="ＭＳ Ｐゴシック" charset="0"/>
              </a:rPr>
              <a:t>dalfopristin</a:t>
            </a:r>
            <a:r>
              <a:rPr lang="en-US" sz="2400" dirty="0">
                <a:latin typeface="Arial" charset="0"/>
                <a:ea typeface="ＭＳ Ｐゴシック" charset="0"/>
                <a:cs typeface="ＭＳ Ｐゴシック" charset="0"/>
              </a:rPr>
              <a:t> (IV)</a:t>
            </a:r>
          </a:p>
          <a:p>
            <a:r>
              <a:rPr lang="en-US" dirty="0">
                <a:latin typeface="Arial" charset="0"/>
                <a:ea typeface="ＭＳ Ｐゴシック" charset="0"/>
                <a:cs typeface="ＭＳ Ｐゴシック" charset="0"/>
              </a:rPr>
              <a:t>S:</a:t>
            </a:r>
            <a:r>
              <a:rPr lang="en-US" sz="2400" dirty="0">
                <a:latin typeface="Arial" charset="0"/>
                <a:ea typeface="ＭＳ Ｐゴシック" charset="0"/>
                <a:cs typeface="ＭＳ Ｐゴシック" charset="0"/>
              </a:rPr>
              <a:t> linezolid – </a:t>
            </a:r>
            <a:r>
              <a:rPr lang="en-US" sz="2400" i="1" dirty="0">
                <a:latin typeface="Arial" charset="0"/>
                <a:ea typeface="ＭＳ Ｐゴシック" charset="0"/>
                <a:cs typeface="ＭＳ Ｐゴシック" charset="0"/>
              </a:rPr>
              <a:t>E. </a:t>
            </a:r>
            <a:r>
              <a:rPr lang="en-US" sz="2400" i="1" dirty="0" err="1">
                <a:latin typeface="Arial" charset="0"/>
                <a:ea typeface="ＭＳ Ｐゴシック" charset="0"/>
                <a:cs typeface="ＭＳ Ｐゴシック" charset="0"/>
              </a:rPr>
              <a:t>faecalis</a:t>
            </a:r>
            <a:endParaRPr lang="en-US" sz="2400"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 </a:t>
            </a:r>
            <a:r>
              <a:rPr lang="en-US" sz="2400" dirty="0">
                <a:latin typeface="Arial" charset="0"/>
                <a:ea typeface="ＭＳ Ｐゴシック" charset="0"/>
                <a:cs typeface="ＭＳ Ｐゴシック" charset="0"/>
              </a:rPr>
              <a:t>IV only, </a:t>
            </a:r>
            <a:r>
              <a:rPr lang="en-US" sz="2400" dirty="0" err="1">
                <a:latin typeface="Arial" charset="0"/>
                <a:ea typeface="ＭＳ Ｐゴシック" charset="0"/>
                <a:cs typeface="ＭＳ Ｐゴシック" charset="0"/>
              </a:rPr>
              <a:t>hepatically</a:t>
            </a:r>
            <a:r>
              <a:rPr lang="en-US" sz="2400" dirty="0">
                <a:latin typeface="Arial" charset="0"/>
                <a:ea typeface="ＭＳ Ｐゴシック" charset="0"/>
                <a:cs typeface="ＭＳ Ｐゴシック" charset="0"/>
              </a:rPr>
              <a:t> eliminated, P450 drug interactions</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R: </a:t>
            </a:r>
            <a:r>
              <a:rPr lang="en-US" sz="2400" dirty="0">
                <a:latin typeface="Arial" charset="0"/>
                <a:ea typeface="ＭＳ Ｐゴシック" charset="0"/>
                <a:cs typeface="ＭＳ Ｐゴシック" charset="0"/>
              </a:rPr>
              <a:t>has been described, affects both components</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T: </a:t>
            </a:r>
            <a:r>
              <a:rPr lang="en-US" sz="2400" dirty="0">
                <a:latin typeface="Arial" charset="0"/>
                <a:ea typeface="ＭＳ Ｐゴシック" charset="0"/>
                <a:cs typeface="ＭＳ Ｐゴシック" charset="0"/>
              </a:rPr>
              <a:t>infusion-related and musculoskeletal toxicities (poorly tolerated)</a:t>
            </a:r>
            <a:endParaRPr lang="en-US" altLang="ja-JP"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E:</a:t>
            </a:r>
            <a:r>
              <a:rPr lang="en-US" sz="2400" dirty="0">
                <a:latin typeface="Arial" charset="0"/>
                <a:ea typeface="ＭＳ Ｐゴシック" charset="0"/>
                <a:cs typeface="ＭＳ Ｐゴシック" charset="0"/>
              </a:rPr>
              <a:t> MRSA or VRE infections where you can’t use other stuff</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72370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 y="0"/>
            <a:ext cx="9144000" cy="839788"/>
          </a:xfrm>
          <a:solidFill>
            <a:schemeClr val="bg1"/>
          </a:solidFill>
        </p:spPr>
        <p:txBody>
          <a:bodyPr>
            <a:normAutofit/>
          </a:bodyPr>
          <a:lstStyle/>
          <a:p>
            <a:pPr eaLnBrk="1" hangingPunct="1">
              <a:lnSpc>
                <a:spcPct val="80000"/>
              </a:lnSpc>
            </a:pPr>
            <a:r>
              <a:rPr lang="en-US" dirty="0" err="1">
                <a:latin typeface="Arial" charset="0"/>
                <a:ea typeface="ＭＳ Ｐゴシック" charset="0"/>
                <a:cs typeface="ＭＳ Ｐゴシック" charset="0"/>
              </a:rPr>
              <a:t>Lincosamides</a:t>
            </a:r>
            <a:r>
              <a:rPr lang="en-US" dirty="0">
                <a:latin typeface="Arial" charset="0"/>
                <a:ea typeface="ＭＳ Ｐゴシック" charset="0"/>
                <a:cs typeface="ＭＳ Ｐゴシック" charset="0"/>
              </a:rPr>
              <a:t>: Basics/Spectrum</a:t>
            </a:r>
          </a:p>
        </p:txBody>
      </p:sp>
      <p:sp>
        <p:nvSpPr>
          <p:cNvPr id="38915" name="Rectangle 3"/>
          <p:cNvSpPr>
            <a:spLocks noGrp="1" noChangeArrowheads="1"/>
          </p:cNvSpPr>
          <p:nvPr>
            <p:ph idx="1"/>
          </p:nvPr>
        </p:nvSpPr>
        <p:spPr>
          <a:xfrm>
            <a:off x="0" y="838200"/>
            <a:ext cx="9144000" cy="5729514"/>
          </a:xfrm>
        </p:spPr>
        <p:txBody>
          <a:bodyPr>
            <a:normAutofit fontScale="92500" lnSpcReduction="20000"/>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Clindamycin (IV, PO)</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a:t>
            </a:r>
            <a:r>
              <a:rPr lang="en-US" sz="2800" i="1" dirty="0">
                <a:latin typeface="Arial" charset="0"/>
                <a:ea typeface="ＭＳ Ｐゴシック" charset="0"/>
                <a:cs typeface="ＭＳ Ｐゴシック" charset="0"/>
              </a:rPr>
              <a:t>  </a:t>
            </a:r>
            <a:r>
              <a:rPr lang="en-US" sz="2800" dirty="0">
                <a:latin typeface="Arial" charset="0"/>
                <a:ea typeface="ＭＳ Ｐゴシック" charset="0"/>
                <a:cs typeface="ＭＳ Ｐゴシック" charset="0"/>
              </a:rPr>
              <a:t>Linezolid – </a:t>
            </a:r>
            <a:r>
              <a:rPr lang="en-US" sz="2800" i="1" dirty="0" err="1">
                <a:latin typeface="Arial" charset="0"/>
                <a:ea typeface="ＭＳ Ｐゴシック" charset="0"/>
                <a:cs typeface="ＭＳ Ｐゴシック" charset="0"/>
              </a:rPr>
              <a:t>Enterococcus</a:t>
            </a:r>
            <a:r>
              <a:rPr lang="en-US" sz="2800" dirty="0">
                <a:latin typeface="Arial" charset="0"/>
                <a:ea typeface="ＭＳ Ｐゴシック" charset="0"/>
                <a:cs typeface="ＭＳ Ｐゴシック" charset="0"/>
              </a:rPr>
              <a:t> + anaerobes</a:t>
            </a:r>
          </a:p>
          <a:p>
            <a:pPr eaLnBrk="1" hangingPunct="1">
              <a:lnSpc>
                <a:spcPct val="90000"/>
              </a:lnSpc>
            </a:pPr>
            <a:endParaRPr lang="en-US" sz="2800" dirty="0">
              <a:latin typeface="Arial" charset="0"/>
              <a:ea typeface="ＭＳ Ｐゴシック" charset="0"/>
              <a:cs typeface="ＭＳ Ｐゴシック" charset="0"/>
            </a:endParaRPr>
          </a:p>
          <a:p>
            <a:pPr eaLnBrk="1" hangingPunct="1">
              <a:lnSpc>
                <a:spcPct val="90000"/>
              </a:lnSpc>
            </a:pPr>
            <a:endParaRPr lang="en-US" sz="2800" dirty="0">
              <a:latin typeface="Arial" charset="0"/>
              <a:ea typeface="ＭＳ Ｐゴシック" charset="0"/>
              <a:cs typeface="ＭＳ Ｐゴシック" charset="0"/>
            </a:endParaRPr>
          </a:p>
          <a:p>
            <a:pPr eaLnBrk="1" hangingPunct="1">
              <a:lnSpc>
                <a:spcPct val="90000"/>
              </a:lnSpc>
            </a:pPr>
            <a:endParaRPr lang="en-US" sz="2800" dirty="0">
              <a:latin typeface="Arial" charset="0"/>
              <a:ea typeface="ＭＳ Ｐゴシック" charset="0"/>
              <a:cs typeface="ＭＳ Ｐゴシック" charset="0"/>
            </a:endParaRPr>
          </a:p>
          <a:p>
            <a:pPr eaLnBrk="1" hangingPunct="1">
              <a:lnSpc>
                <a:spcPct val="90000"/>
              </a:lnSpc>
            </a:pPr>
            <a:endParaRPr lang="en-US" sz="2800" dirty="0">
              <a:latin typeface="Arial" charset="0"/>
              <a:ea typeface="ＭＳ Ｐゴシック" charset="0"/>
              <a:cs typeface="ＭＳ Ｐゴシック" charset="0"/>
            </a:endParaRPr>
          </a:p>
          <a:p>
            <a:pPr eaLnBrk="1" hangingPunct="1">
              <a:lnSpc>
                <a:spcPct val="90000"/>
              </a:lnSpc>
            </a:pPr>
            <a:endParaRPr lang="en-US" sz="2800" dirty="0">
              <a:latin typeface="Arial" charset="0"/>
              <a:ea typeface="ＭＳ Ｐゴシック" charset="0"/>
              <a:cs typeface="ＭＳ Ｐゴシック" charset="0"/>
            </a:endParaRPr>
          </a:p>
          <a:p>
            <a:pPr eaLnBrk="1" hangingPunct="1">
              <a:lnSpc>
                <a:spcPct val="90000"/>
              </a:lnSpc>
            </a:pPr>
            <a:endParaRPr lang="en-US" sz="2800" dirty="0">
              <a:latin typeface="Arial" charset="0"/>
              <a:ea typeface="ＭＳ Ｐゴシック" charset="0"/>
              <a:cs typeface="ＭＳ Ｐゴシック" charset="0"/>
            </a:endParaRPr>
          </a:p>
          <a:p>
            <a:pPr eaLnBrk="1" hangingPunct="1">
              <a:lnSpc>
                <a:spcPct val="90000"/>
              </a:lnSpc>
            </a:pPr>
            <a:endParaRPr lang="en-US" sz="2800" dirty="0">
              <a:latin typeface="Arial" charset="0"/>
              <a:ea typeface="ＭＳ Ｐゴシック" charset="0"/>
              <a:cs typeface="ＭＳ Ｐゴシック" charset="0"/>
            </a:endParaRPr>
          </a:p>
          <a:p>
            <a:pPr>
              <a:lnSpc>
                <a:spcPct val="90000"/>
              </a:lnSpc>
            </a:pPr>
            <a:r>
              <a:rPr lang="en-US" dirty="0">
                <a:latin typeface="Arial" charset="0"/>
                <a:ea typeface="ＭＳ Ｐゴシック" charset="0"/>
                <a:cs typeface="ＭＳ Ｐゴシック" charset="0"/>
              </a:rPr>
              <a:t> </a:t>
            </a:r>
            <a:r>
              <a:rPr lang="en-US" u="sng" dirty="0">
                <a:latin typeface="Arial" charset="0"/>
                <a:ea typeface="ＭＳ Ｐゴシック" charset="0"/>
                <a:cs typeface="ＭＳ Ｐゴシック" charset="0"/>
              </a:rPr>
              <a:t>Also active against</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Pneumocystis </a:t>
            </a:r>
            <a:r>
              <a:rPr lang="en-US" i="1" dirty="0" err="1">
                <a:latin typeface="Arial" charset="0"/>
                <a:ea typeface="ＭＳ Ｐゴシック" charset="0"/>
                <a:cs typeface="ＭＳ Ｐゴシック" charset="0"/>
              </a:rPr>
              <a:t>jiroveci</a:t>
            </a:r>
            <a:endParaRPr lang="en-US" i="1" dirty="0">
              <a:latin typeface="Arial" charset="0"/>
              <a:ea typeface="ＭＳ Ｐゴシック" charset="0"/>
              <a:cs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798432534"/>
              </p:ext>
            </p:extLst>
          </p:nvPr>
        </p:nvGraphicFramePr>
        <p:xfrm>
          <a:off x="-1" y="2381615"/>
          <a:ext cx="9144001" cy="2957832"/>
        </p:xfrm>
        <a:graphic>
          <a:graphicData uri="http://schemas.openxmlformats.org/drawingml/2006/table">
            <a:tbl>
              <a:tblPr/>
              <a:tblGrid>
                <a:gridCol w="3148754">
                  <a:extLst>
                    <a:ext uri="{9D8B030D-6E8A-4147-A177-3AD203B41FA5}">
                      <a16:colId xmlns:a16="http://schemas.microsoft.com/office/drawing/2014/main" val="20000"/>
                    </a:ext>
                  </a:extLst>
                </a:gridCol>
                <a:gridCol w="782840">
                  <a:extLst>
                    <a:ext uri="{9D8B030D-6E8A-4147-A177-3AD203B41FA5}">
                      <a16:colId xmlns:a16="http://schemas.microsoft.com/office/drawing/2014/main" val="20001"/>
                    </a:ext>
                  </a:extLst>
                </a:gridCol>
                <a:gridCol w="689178">
                  <a:extLst>
                    <a:ext uri="{9D8B030D-6E8A-4147-A177-3AD203B41FA5}">
                      <a16:colId xmlns:a16="http://schemas.microsoft.com/office/drawing/2014/main" val="20002"/>
                    </a:ext>
                  </a:extLst>
                </a:gridCol>
                <a:gridCol w="2922407">
                  <a:extLst>
                    <a:ext uri="{9D8B030D-6E8A-4147-A177-3AD203B41FA5}">
                      <a16:colId xmlns:a16="http://schemas.microsoft.com/office/drawing/2014/main" val="20003"/>
                    </a:ext>
                  </a:extLst>
                </a:gridCol>
                <a:gridCol w="800411">
                  <a:extLst>
                    <a:ext uri="{9D8B030D-6E8A-4147-A177-3AD203B41FA5}">
                      <a16:colId xmlns:a16="http://schemas.microsoft.com/office/drawing/2014/main" val="20004"/>
                    </a:ext>
                  </a:extLst>
                </a:gridCol>
                <a:gridCol w="800411">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LZD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CLI</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LZD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CLI</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LZD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CLI</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28215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89654"/>
            <a:ext cx="9144000" cy="839788"/>
          </a:xfrm>
          <a:solidFill>
            <a:schemeClr val="bg1"/>
          </a:solidFill>
        </p:spPr>
        <p:txBody>
          <a:bodyPr/>
          <a:lstStyle/>
          <a:p>
            <a:pPr eaLnBrk="1" hangingPunct="1"/>
            <a:r>
              <a:rPr lang="en-US" dirty="0" err="1">
                <a:latin typeface="Arial" charset="0"/>
                <a:ea typeface="ＭＳ Ｐゴシック" charset="0"/>
                <a:cs typeface="ＭＳ Ｐゴシック" charset="0"/>
              </a:rPr>
              <a:t>Lincosamides</a:t>
            </a:r>
            <a:r>
              <a:rPr lang="en-US" dirty="0">
                <a:latin typeface="Arial" charset="0"/>
                <a:ea typeface="ＭＳ Ｐゴシック" charset="0"/>
                <a:cs typeface="ＭＳ Ｐゴシック" charset="0"/>
              </a:rPr>
              <a:t>: ADME</a:t>
            </a:r>
          </a:p>
        </p:txBody>
      </p:sp>
      <p:graphicFrame>
        <p:nvGraphicFramePr>
          <p:cNvPr id="27716" name="Group 68"/>
          <p:cNvGraphicFramePr>
            <a:graphicFrameLocks noGrp="1"/>
          </p:cNvGraphicFramePr>
          <p:nvPr>
            <p:extLst>
              <p:ext uri="{D42A27DB-BD31-4B8C-83A1-F6EECF244321}">
                <p14:modId xmlns:p14="http://schemas.microsoft.com/office/powerpoint/2010/main" val="2358298400"/>
              </p:ext>
            </p:extLst>
          </p:nvPr>
        </p:nvGraphicFramePr>
        <p:xfrm>
          <a:off x="191361" y="1371600"/>
          <a:ext cx="8724039" cy="3210179"/>
        </p:xfrm>
        <a:graphic>
          <a:graphicData uri="http://schemas.openxmlformats.org/drawingml/2006/table">
            <a:tbl>
              <a:tblPr/>
              <a:tblGrid>
                <a:gridCol w="2690591">
                  <a:extLst>
                    <a:ext uri="{9D8B030D-6E8A-4147-A177-3AD203B41FA5}">
                      <a16:colId xmlns:a16="http://schemas.microsoft.com/office/drawing/2014/main" val="20000"/>
                    </a:ext>
                  </a:extLst>
                </a:gridCol>
                <a:gridCol w="6033448">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IV, well-absorbed PO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•Wide distribution, CNS penetration</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Metabolism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Hepatic metabolism, biliary secretion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hepatic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Excretion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Minimal secretion in urine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renal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894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40"/>
          <p:cNvSpPr>
            <a:spLocks noChangeArrowheads="1"/>
          </p:cNvSpPr>
          <p:nvPr/>
        </p:nvSpPr>
        <p:spPr bwMode="auto">
          <a:xfrm>
            <a:off x="1931533" y="3120134"/>
            <a:ext cx="228600" cy="406844"/>
          </a:xfrm>
          <a:prstGeom prst="ellipse">
            <a:avLst/>
          </a:prstGeom>
          <a:solidFill>
            <a:srgbClr val="800000"/>
          </a:solidFill>
          <a:ln w="9525">
            <a:solidFill>
              <a:srgbClr val="800000"/>
            </a:solidFill>
            <a:round/>
            <a:headEnd/>
            <a:tailEnd/>
          </a:ln>
        </p:spPr>
        <p:txBody>
          <a:bodyPr/>
          <a:lstStyle/>
          <a:p>
            <a:endParaRPr lang="en-US" sz="2400"/>
          </a:p>
        </p:txBody>
      </p:sp>
      <p:sp>
        <p:nvSpPr>
          <p:cNvPr id="18435" name="Rounded Rectangle 7"/>
          <p:cNvSpPr>
            <a:spLocks noChangeArrowheads="1"/>
          </p:cNvSpPr>
          <p:nvPr/>
        </p:nvSpPr>
        <p:spPr bwMode="auto">
          <a:xfrm>
            <a:off x="6477000" y="2584231"/>
            <a:ext cx="3733800" cy="2305454"/>
          </a:xfrm>
          <a:prstGeom prst="roundRect">
            <a:avLst>
              <a:gd name="adj" fmla="val 16667"/>
            </a:avLst>
          </a:prstGeom>
          <a:solidFill>
            <a:schemeClr val="bg1">
              <a:lumMod val="85000"/>
            </a:schemeClr>
          </a:solidFill>
          <a:ln w="76200">
            <a:solidFill>
              <a:srgbClr val="3A6A68"/>
            </a:solidFill>
            <a:round/>
            <a:headEnd/>
            <a:tailEnd/>
          </a:ln>
        </p:spPr>
        <p:txBody>
          <a:bodyPr/>
          <a:lstStyle/>
          <a:p>
            <a:endParaRPr lang="en-US" sz="2400"/>
          </a:p>
        </p:txBody>
      </p:sp>
      <p:sp>
        <p:nvSpPr>
          <p:cNvPr id="18436" name="Title 1"/>
          <p:cNvSpPr>
            <a:spLocks noGrp="1"/>
          </p:cNvSpPr>
          <p:nvPr>
            <p:ph type="title"/>
          </p:nvPr>
        </p:nvSpPr>
        <p:spPr>
          <a:xfrm>
            <a:off x="0" y="-168052"/>
            <a:ext cx="9144000" cy="1143000"/>
          </a:xfrm>
        </p:spPr>
        <p:txBody>
          <a:bodyPr>
            <a:normAutofit/>
          </a:bodyPr>
          <a:lstStyle/>
          <a:p>
            <a:r>
              <a:rPr lang="en-US" sz="3600" dirty="0">
                <a:latin typeface="Arial" charset="0"/>
                <a:ea typeface="ＭＳ Ｐゴシック" charset="0"/>
                <a:cs typeface="ＭＳ Ｐゴシック" charset="0"/>
              </a:rPr>
              <a:t>Mechanism: Cellular Envelope Disruptors </a:t>
            </a:r>
          </a:p>
        </p:txBody>
      </p:sp>
      <p:sp>
        <p:nvSpPr>
          <p:cNvPr id="18437" name="Rounded Rectangle 3"/>
          <p:cNvSpPr>
            <a:spLocks noChangeArrowheads="1"/>
          </p:cNvSpPr>
          <p:nvPr/>
        </p:nvSpPr>
        <p:spPr bwMode="auto">
          <a:xfrm>
            <a:off x="-1154567" y="2584230"/>
            <a:ext cx="3200400" cy="2169837"/>
          </a:xfrm>
          <a:prstGeom prst="roundRect">
            <a:avLst>
              <a:gd name="adj" fmla="val 16667"/>
            </a:avLst>
          </a:prstGeom>
          <a:solidFill>
            <a:schemeClr val="bg1">
              <a:lumMod val="85000"/>
            </a:schemeClr>
          </a:solidFill>
          <a:ln w="50800">
            <a:solidFill>
              <a:srgbClr val="800000"/>
            </a:solidFill>
            <a:round/>
            <a:headEnd/>
            <a:tailEnd/>
          </a:ln>
        </p:spPr>
        <p:txBody>
          <a:bodyPr/>
          <a:lstStyle/>
          <a:p>
            <a:endParaRPr lang="en-US" sz="2400"/>
          </a:p>
        </p:txBody>
      </p:sp>
      <p:sp>
        <p:nvSpPr>
          <p:cNvPr id="18438" name="Rounded Rectangle 4"/>
          <p:cNvSpPr>
            <a:spLocks noChangeArrowheads="1"/>
          </p:cNvSpPr>
          <p:nvPr/>
        </p:nvSpPr>
        <p:spPr bwMode="auto">
          <a:xfrm>
            <a:off x="-1499283" y="2641834"/>
            <a:ext cx="2895600" cy="2020192"/>
          </a:xfrm>
          <a:prstGeom prst="roundRect">
            <a:avLst>
              <a:gd name="adj" fmla="val 16667"/>
            </a:avLst>
          </a:prstGeom>
          <a:solidFill>
            <a:schemeClr val="bg1">
              <a:lumMod val="85000"/>
            </a:schemeClr>
          </a:solidFill>
          <a:ln w="19050">
            <a:solidFill>
              <a:schemeClr val="accent2"/>
            </a:solidFill>
            <a:round/>
            <a:headEnd/>
            <a:tailEnd/>
          </a:ln>
        </p:spPr>
        <p:txBody>
          <a:bodyPr/>
          <a:lstStyle/>
          <a:p>
            <a:endParaRPr lang="en-US" sz="2400"/>
          </a:p>
        </p:txBody>
      </p:sp>
      <p:sp>
        <p:nvSpPr>
          <p:cNvPr id="18439" name="Rounded Rectangle 5"/>
          <p:cNvSpPr>
            <a:spLocks noChangeArrowheads="1"/>
          </p:cNvSpPr>
          <p:nvPr/>
        </p:nvSpPr>
        <p:spPr bwMode="auto">
          <a:xfrm>
            <a:off x="7239000" y="2584231"/>
            <a:ext cx="3429000" cy="2305454"/>
          </a:xfrm>
          <a:prstGeom prst="roundRect">
            <a:avLst>
              <a:gd name="adj" fmla="val 16667"/>
            </a:avLst>
          </a:prstGeom>
          <a:solidFill>
            <a:schemeClr val="bg1">
              <a:lumMod val="85000"/>
            </a:schemeClr>
          </a:solidFill>
          <a:ln w="50800">
            <a:solidFill>
              <a:srgbClr val="800000"/>
            </a:solidFill>
            <a:round/>
            <a:headEnd/>
            <a:tailEnd/>
          </a:ln>
        </p:spPr>
        <p:txBody>
          <a:bodyPr/>
          <a:lstStyle/>
          <a:p>
            <a:endParaRPr lang="en-US" sz="2400"/>
          </a:p>
        </p:txBody>
      </p:sp>
      <p:sp>
        <p:nvSpPr>
          <p:cNvPr id="18440" name="Rounded Rectangle 6"/>
          <p:cNvSpPr>
            <a:spLocks noChangeArrowheads="1"/>
          </p:cNvSpPr>
          <p:nvPr/>
        </p:nvSpPr>
        <p:spPr bwMode="auto">
          <a:xfrm>
            <a:off x="7581900" y="2660431"/>
            <a:ext cx="3124200" cy="2146457"/>
          </a:xfrm>
          <a:prstGeom prst="roundRect">
            <a:avLst>
              <a:gd name="adj" fmla="val 16667"/>
            </a:avLst>
          </a:prstGeom>
          <a:solidFill>
            <a:schemeClr val="bg1">
              <a:lumMod val="85000"/>
            </a:schemeClr>
          </a:solidFill>
          <a:ln w="19050">
            <a:solidFill>
              <a:schemeClr val="accent2"/>
            </a:solidFill>
            <a:round/>
            <a:headEnd/>
            <a:tailEnd/>
          </a:ln>
        </p:spPr>
        <p:txBody>
          <a:bodyPr/>
          <a:lstStyle/>
          <a:p>
            <a:endParaRPr lang="en-US" sz="2400"/>
          </a:p>
        </p:txBody>
      </p:sp>
      <p:sp>
        <p:nvSpPr>
          <p:cNvPr id="18442" name="TextBox 11"/>
          <p:cNvSpPr txBox="1">
            <a:spLocks noChangeArrowheads="1"/>
          </p:cNvSpPr>
          <p:nvPr/>
        </p:nvSpPr>
        <p:spPr bwMode="auto">
          <a:xfrm>
            <a:off x="0" y="925528"/>
            <a:ext cx="2100263" cy="461963"/>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Gram-positive</a:t>
            </a:r>
          </a:p>
        </p:txBody>
      </p:sp>
      <p:sp>
        <p:nvSpPr>
          <p:cNvPr id="18443" name="TextBox 12"/>
          <p:cNvSpPr txBox="1">
            <a:spLocks noChangeArrowheads="1"/>
          </p:cNvSpPr>
          <p:nvPr/>
        </p:nvSpPr>
        <p:spPr bwMode="auto">
          <a:xfrm>
            <a:off x="6897688" y="925528"/>
            <a:ext cx="2220912" cy="461963"/>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Gram-negative</a:t>
            </a:r>
          </a:p>
        </p:txBody>
      </p:sp>
      <p:sp>
        <p:nvSpPr>
          <p:cNvPr id="18444" name="TextBox 13"/>
          <p:cNvSpPr txBox="1">
            <a:spLocks noChangeArrowheads="1"/>
          </p:cNvSpPr>
          <p:nvPr/>
        </p:nvSpPr>
        <p:spPr bwMode="auto">
          <a:xfrm>
            <a:off x="3886200" y="1707641"/>
            <a:ext cx="13305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800000"/>
                </a:solidFill>
              </a:rPr>
              <a:t>Cell wall</a:t>
            </a:r>
          </a:p>
        </p:txBody>
      </p:sp>
      <p:sp>
        <p:nvSpPr>
          <p:cNvPr id="18445" name="TextBox 14"/>
          <p:cNvSpPr txBox="1">
            <a:spLocks noChangeArrowheads="1"/>
          </p:cNvSpPr>
          <p:nvPr/>
        </p:nvSpPr>
        <p:spPr bwMode="auto">
          <a:xfrm>
            <a:off x="3276600" y="982893"/>
            <a:ext cx="299012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chemeClr val="accent2"/>
                </a:solidFill>
              </a:rPr>
              <a:t>Inner cell membrane</a:t>
            </a:r>
          </a:p>
        </p:txBody>
      </p:sp>
      <p:sp>
        <p:nvSpPr>
          <p:cNvPr id="18446" name="TextBox 15"/>
          <p:cNvSpPr txBox="1">
            <a:spLocks noChangeArrowheads="1"/>
          </p:cNvSpPr>
          <p:nvPr/>
        </p:nvSpPr>
        <p:spPr bwMode="auto">
          <a:xfrm>
            <a:off x="3079057" y="2508031"/>
            <a:ext cx="30583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3A6A68"/>
                </a:solidFill>
              </a:rPr>
              <a:t>Outer cell membrane</a:t>
            </a:r>
          </a:p>
        </p:txBody>
      </p:sp>
      <p:grpSp>
        <p:nvGrpSpPr>
          <p:cNvPr id="3" name="Group 2"/>
          <p:cNvGrpSpPr/>
          <p:nvPr/>
        </p:nvGrpSpPr>
        <p:grpSpPr>
          <a:xfrm>
            <a:off x="2045833" y="3526978"/>
            <a:ext cx="4431167" cy="1227089"/>
            <a:chOff x="2045833" y="3526978"/>
            <a:chExt cx="4431167" cy="1227089"/>
          </a:xfrm>
        </p:grpSpPr>
        <p:sp>
          <p:nvSpPr>
            <p:cNvPr id="18441" name="TextBox 10"/>
            <p:cNvSpPr txBox="1">
              <a:spLocks noChangeArrowheads="1"/>
            </p:cNvSpPr>
            <p:nvPr/>
          </p:nvSpPr>
          <p:spPr bwMode="auto">
            <a:xfrm>
              <a:off x="3402608" y="4292402"/>
              <a:ext cx="21350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solidFill>
                    <a:srgbClr val="800000"/>
                  </a:solidFill>
                </a:rPr>
                <a:t>Glycopeptides</a:t>
              </a:r>
              <a:endParaRPr lang="en-US" dirty="0">
                <a:solidFill>
                  <a:srgbClr val="800000"/>
                </a:solidFill>
              </a:endParaRPr>
            </a:p>
          </p:txBody>
        </p:sp>
        <p:cxnSp>
          <p:nvCxnSpPr>
            <p:cNvPr id="18449" name="Straight Arrow Connector 19"/>
            <p:cNvCxnSpPr>
              <a:cxnSpLocks noChangeShapeType="1"/>
              <a:stCxn id="18441" idx="1"/>
            </p:cNvCxnSpPr>
            <p:nvPr/>
          </p:nvCxnSpPr>
          <p:spPr bwMode="auto">
            <a:xfrm flipH="1" flipV="1">
              <a:off x="2045833" y="3526978"/>
              <a:ext cx="1356775" cy="99625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50" name="Straight Connector 21"/>
            <p:cNvCxnSpPr>
              <a:cxnSpLocks noChangeShapeType="1"/>
              <a:stCxn id="18441" idx="3"/>
            </p:cNvCxnSpPr>
            <p:nvPr/>
          </p:nvCxnSpPr>
          <p:spPr bwMode="auto">
            <a:xfrm flipV="1">
              <a:off x="5537628" y="3856727"/>
              <a:ext cx="939372" cy="66650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8451" name="Straight Arrow Connector 23"/>
            <p:cNvCxnSpPr>
              <a:cxnSpLocks noChangeShapeType="1"/>
            </p:cNvCxnSpPr>
            <p:nvPr/>
          </p:nvCxnSpPr>
          <p:spPr bwMode="auto">
            <a:xfrm flipH="1">
              <a:off x="5841008" y="3856727"/>
              <a:ext cx="635992" cy="773019"/>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grpSp>
      <p:sp>
        <p:nvSpPr>
          <p:cNvPr id="18456" name="Oval 41"/>
          <p:cNvSpPr>
            <a:spLocks noChangeArrowheads="1"/>
          </p:cNvSpPr>
          <p:nvPr/>
        </p:nvSpPr>
        <p:spPr bwMode="auto">
          <a:xfrm>
            <a:off x="1245049" y="3856727"/>
            <a:ext cx="228600" cy="406844"/>
          </a:xfrm>
          <a:prstGeom prst="ellipse">
            <a:avLst/>
          </a:prstGeom>
          <a:solidFill>
            <a:schemeClr val="accent2"/>
          </a:solidFill>
          <a:ln w="9525">
            <a:solidFill>
              <a:schemeClr val="accent2"/>
            </a:solidFill>
            <a:round/>
            <a:headEnd/>
            <a:tailEnd/>
          </a:ln>
        </p:spPr>
        <p:txBody>
          <a:bodyPr/>
          <a:lstStyle/>
          <a:p>
            <a:endParaRPr lang="en-US" sz="2400"/>
          </a:p>
        </p:txBody>
      </p:sp>
      <p:grpSp>
        <p:nvGrpSpPr>
          <p:cNvPr id="4" name="Group 3"/>
          <p:cNvGrpSpPr/>
          <p:nvPr/>
        </p:nvGrpSpPr>
        <p:grpSpPr>
          <a:xfrm>
            <a:off x="1440171" y="4203990"/>
            <a:ext cx="5036829" cy="1686819"/>
            <a:chOff x="1440171" y="4203990"/>
            <a:chExt cx="5036829" cy="1686819"/>
          </a:xfrm>
        </p:grpSpPr>
        <p:sp>
          <p:nvSpPr>
            <p:cNvPr id="18447" name="TextBox 16"/>
            <p:cNvSpPr txBox="1">
              <a:spLocks noChangeArrowheads="1"/>
            </p:cNvSpPr>
            <p:nvPr/>
          </p:nvSpPr>
          <p:spPr bwMode="auto">
            <a:xfrm>
              <a:off x="3429000" y="5429144"/>
              <a:ext cx="1930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solidFill>
                    <a:schemeClr val="accent2"/>
                  </a:solidFill>
                </a:rPr>
                <a:t>Lipopeptides</a:t>
              </a:r>
              <a:endParaRPr lang="en-US" dirty="0">
                <a:solidFill>
                  <a:schemeClr val="accent2"/>
                </a:solidFill>
              </a:endParaRPr>
            </a:p>
          </p:txBody>
        </p:sp>
        <p:cxnSp>
          <p:nvCxnSpPr>
            <p:cNvPr id="18452" name="Straight Connector 32"/>
            <p:cNvCxnSpPr>
              <a:cxnSpLocks noChangeShapeType="1"/>
              <a:stCxn id="18447" idx="3"/>
            </p:cNvCxnSpPr>
            <p:nvPr/>
          </p:nvCxnSpPr>
          <p:spPr bwMode="auto">
            <a:xfrm flipV="1">
              <a:off x="5359186" y="4754067"/>
              <a:ext cx="1117814" cy="90591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8453" name="Straight Arrow Connector 34"/>
            <p:cNvCxnSpPr>
              <a:cxnSpLocks noChangeShapeType="1"/>
            </p:cNvCxnSpPr>
            <p:nvPr/>
          </p:nvCxnSpPr>
          <p:spPr bwMode="auto">
            <a:xfrm flipH="1">
              <a:off x="6400800" y="4758301"/>
              <a:ext cx="76200" cy="670843"/>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57" name="Straight Arrow Connector 29"/>
            <p:cNvCxnSpPr>
              <a:cxnSpLocks noChangeShapeType="1"/>
              <a:stCxn id="18447" idx="1"/>
              <a:endCxn id="18456" idx="5"/>
            </p:cNvCxnSpPr>
            <p:nvPr/>
          </p:nvCxnSpPr>
          <p:spPr bwMode="auto">
            <a:xfrm flipH="1" flipV="1">
              <a:off x="1440171" y="4203990"/>
              <a:ext cx="1988829" cy="145598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grpSp>
      <p:cxnSp>
        <p:nvCxnSpPr>
          <p:cNvPr id="18460" name="Straight Arrow Connector 44"/>
          <p:cNvCxnSpPr>
            <a:cxnSpLocks noChangeShapeType="1"/>
            <a:stCxn id="18446" idx="3"/>
          </p:cNvCxnSpPr>
          <p:nvPr/>
        </p:nvCxnSpPr>
        <p:spPr bwMode="auto">
          <a:xfrm>
            <a:off x="6137406" y="2738864"/>
            <a:ext cx="339594" cy="230832"/>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61" name="Straight Arrow Connector 46"/>
          <p:cNvCxnSpPr>
            <a:cxnSpLocks noChangeShapeType="1"/>
          </p:cNvCxnSpPr>
          <p:nvPr/>
        </p:nvCxnSpPr>
        <p:spPr bwMode="auto">
          <a:xfrm flipH="1">
            <a:off x="2045833" y="1938474"/>
            <a:ext cx="1932215" cy="70336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62" name="Straight Arrow Connector 48"/>
          <p:cNvCxnSpPr>
            <a:cxnSpLocks noChangeShapeType="1"/>
            <a:stCxn id="18444" idx="3"/>
          </p:cNvCxnSpPr>
          <p:nvPr/>
        </p:nvCxnSpPr>
        <p:spPr bwMode="auto">
          <a:xfrm>
            <a:off x="5216763" y="1938474"/>
            <a:ext cx="1993208" cy="80039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63" name="Straight Arrow Connector 50"/>
          <p:cNvCxnSpPr>
            <a:cxnSpLocks noChangeShapeType="1"/>
            <a:stCxn id="18445" idx="1"/>
          </p:cNvCxnSpPr>
          <p:nvPr/>
        </p:nvCxnSpPr>
        <p:spPr bwMode="auto">
          <a:xfrm flipH="1">
            <a:off x="1105693" y="1213726"/>
            <a:ext cx="2170907" cy="1420143"/>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8464" name="Straight Arrow Connector 52"/>
          <p:cNvCxnSpPr>
            <a:cxnSpLocks noChangeShapeType="1"/>
            <a:stCxn id="18445" idx="3"/>
          </p:cNvCxnSpPr>
          <p:nvPr/>
        </p:nvCxnSpPr>
        <p:spPr bwMode="auto">
          <a:xfrm>
            <a:off x="6266722" y="1213726"/>
            <a:ext cx="1589135" cy="1446706"/>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4" name="Oval 40"/>
          <p:cNvSpPr>
            <a:spLocks noChangeArrowheads="1"/>
          </p:cNvSpPr>
          <p:nvPr/>
        </p:nvSpPr>
        <p:spPr bwMode="auto">
          <a:xfrm>
            <a:off x="6981371" y="3105963"/>
            <a:ext cx="228600" cy="406844"/>
          </a:xfrm>
          <a:prstGeom prst="ellipse">
            <a:avLst/>
          </a:prstGeom>
          <a:solidFill>
            <a:srgbClr val="800000"/>
          </a:solidFill>
          <a:ln w="9525">
            <a:solidFill>
              <a:srgbClr val="800000"/>
            </a:solidFill>
            <a:round/>
            <a:headEnd/>
            <a:tailEnd/>
          </a:ln>
        </p:spPr>
        <p:txBody>
          <a:bodyPr/>
          <a:lstStyle/>
          <a:p>
            <a:endParaRPr lang="en-US" sz="2400"/>
          </a:p>
        </p:txBody>
      </p:sp>
      <p:grpSp>
        <p:nvGrpSpPr>
          <p:cNvPr id="2" name="Group 1"/>
          <p:cNvGrpSpPr/>
          <p:nvPr/>
        </p:nvGrpSpPr>
        <p:grpSpPr>
          <a:xfrm>
            <a:off x="2160133" y="3309385"/>
            <a:ext cx="4821238" cy="665087"/>
            <a:chOff x="2160133" y="3309385"/>
            <a:chExt cx="4821238" cy="665087"/>
          </a:xfrm>
        </p:grpSpPr>
        <p:sp>
          <p:nvSpPr>
            <p:cNvPr id="33" name="TextBox 10"/>
            <p:cNvSpPr txBox="1">
              <a:spLocks noChangeArrowheads="1"/>
            </p:cNvSpPr>
            <p:nvPr/>
          </p:nvSpPr>
          <p:spPr bwMode="auto">
            <a:xfrm>
              <a:off x="3545148" y="3512807"/>
              <a:ext cx="19806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800000"/>
                  </a:solidFill>
                </a:rPr>
                <a:t>Beta-lactams</a:t>
              </a:r>
            </a:p>
          </p:txBody>
        </p:sp>
        <p:cxnSp>
          <p:nvCxnSpPr>
            <p:cNvPr id="36" name="Straight Arrow Connector 19"/>
            <p:cNvCxnSpPr>
              <a:cxnSpLocks noChangeShapeType="1"/>
              <a:stCxn id="33" idx="1"/>
              <a:endCxn id="18434" idx="6"/>
            </p:cNvCxnSpPr>
            <p:nvPr/>
          </p:nvCxnSpPr>
          <p:spPr bwMode="auto">
            <a:xfrm flipH="1" flipV="1">
              <a:off x="2160133" y="3323556"/>
              <a:ext cx="1385015" cy="420084"/>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9" name="Straight Arrow Connector 19"/>
            <p:cNvCxnSpPr>
              <a:cxnSpLocks noChangeShapeType="1"/>
              <a:stCxn id="33" idx="3"/>
              <a:endCxn id="34" idx="2"/>
            </p:cNvCxnSpPr>
            <p:nvPr/>
          </p:nvCxnSpPr>
          <p:spPr bwMode="auto">
            <a:xfrm flipV="1">
              <a:off x="5525828" y="3309385"/>
              <a:ext cx="1455543" cy="43425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grpSp>
      <p:sp>
        <p:nvSpPr>
          <p:cNvPr id="50" name="Oval 41"/>
          <p:cNvSpPr>
            <a:spLocks noChangeArrowheads="1"/>
          </p:cNvSpPr>
          <p:nvPr/>
        </p:nvSpPr>
        <p:spPr bwMode="auto">
          <a:xfrm>
            <a:off x="7467600" y="3856727"/>
            <a:ext cx="228600" cy="406844"/>
          </a:xfrm>
          <a:prstGeom prst="ellipse">
            <a:avLst/>
          </a:prstGeom>
          <a:solidFill>
            <a:schemeClr val="accent2"/>
          </a:solidFill>
          <a:ln w="9525">
            <a:solidFill>
              <a:schemeClr val="accent2"/>
            </a:solidFill>
            <a:round/>
            <a:headEnd/>
            <a:tailEnd/>
          </a:ln>
        </p:spPr>
        <p:txBody>
          <a:bodyPr/>
          <a:lstStyle/>
          <a:p>
            <a:endParaRPr lang="en-US" sz="2400"/>
          </a:p>
        </p:txBody>
      </p:sp>
    </p:spTree>
    <p:extLst>
      <p:ext uri="{BB962C8B-B14F-4D97-AF65-F5344CB8AC3E}">
        <p14:creationId xmlns:p14="http://schemas.microsoft.com/office/powerpoint/2010/main" val="16988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838200"/>
          </a:xfrm>
          <a:solidFill>
            <a:schemeClr val="bg1"/>
          </a:solidFill>
        </p:spPr>
        <p:txBody>
          <a:bodyPr/>
          <a:lstStyle/>
          <a:p>
            <a:pPr eaLnBrk="1" hangingPunct="1"/>
            <a:r>
              <a:rPr lang="en-US" dirty="0" err="1">
                <a:latin typeface="Arial" charset="0"/>
                <a:ea typeface="ＭＳ Ｐゴシック" charset="0"/>
                <a:cs typeface="ＭＳ Ｐゴシック" charset="0"/>
              </a:rPr>
              <a:t>Lincosamides</a:t>
            </a:r>
            <a:r>
              <a:rPr lang="en-US" dirty="0">
                <a:latin typeface="Arial" charset="0"/>
                <a:ea typeface="ＭＳ Ｐゴシック" charset="0"/>
                <a:cs typeface="ＭＳ Ｐゴシック" charset="0"/>
              </a:rPr>
              <a:t>: Toxicity</a:t>
            </a:r>
          </a:p>
        </p:txBody>
      </p:sp>
      <p:graphicFrame>
        <p:nvGraphicFramePr>
          <p:cNvPr id="31779" name="Group 35"/>
          <p:cNvGraphicFramePr>
            <a:graphicFrameLocks noGrp="1"/>
          </p:cNvGraphicFramePr>
          <p:nvPr>
            <p:extLst>
              <p:ext uri="{D42A27DB-BD31-4B8C-83A1-F6EECF244321}">
                <p14:modId xmlns:p14="http://schemas.microsoft.com/office/powerpoint/2010/main" val="2280074811"/>
              </p:ext>
            </p:extLst>
          </p:nvPr>
        </p:nvGraphicFramePr>
        <p:xfrm>
          <a:off x="99487" y="1676400"/>
          <a:ext cx="9004829" cy="3840480"/>
        </p:xfrm>
        <a:graphic>
          <a:graphicData uri="http://schemas.openxmlformats.org/drawingml/2006/table">
            <a:tbl>
              <a:tblPr/>
              <a:tblGrid>
                <a:gridCol w="1564486">
                  <a:extLst>
                    <a:ext uri="{9D8B030D-6E8A-4147-A177-3AD203B41FA5}">
                      <a16:colId xmlns:a16="http://schemas.microsoft.com/office/drawing/2014/main" val="20000"/>
                    </a:ext>
                  </a:extLst>
                </a:gridCol>
                <a:gridCol w="7440343">
                  <a:extLst>
                    <a:ext uri="{9D8B030D-6E8A-4147-A177-3AD203B41FA5}">
                      <a16:colId xmlns:a16="http://schemas.microsoft.com/office/drawing/2014/main" val="20001"/>
                    </a:ext>
                  </a:extLst>
                </a:gridCol>
              </a:tblGrid>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Uncommon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Gastrointestinal:</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nausea/vomiting/diarrhea (1-5%)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-direct irritation of GI tract, changes to GI flora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-may treat through in absence of fever, </a:t>
                      </a:r>
                      <a:r>
                        <a:rPr kumimoji="0" lang="en-US" sz="2000" b="1" i="0" u="none" strike="noStrike" cap="none" normalizeH="0" baseline="0" dirty="0">
                          <a:ln>
                            <a:noFill/>
                          </a:ln>
                          <a:solidFill>
                            <a:srgbClr val="000000"/>
                          </a:solidFill>
                          <a:effectLst/>
                          <a:latin typeface="Wingdings"/>
                          <a:ea typeface="Wingdings"/>
                          <a:cs typeface="Wingdings"/>
                          <a:sym typeface="Wingdings"/>
                        </a:rPr>
                        <a:t></a:t>
                      </a:r>
                      <a:r>
                        <a:rPr kumimoji="0" lang="en-US" sz="2000" b="1" i="0" u="none" strike="noStrike" kern="1200" cap="none" normalizeH="0" baseline="0" dirty="0">
                          <a:ln>
                            <a:noFill/>
                          </a:ln>
                          <a:solidFill>
                            <a:srgbClr val="000000"/>
                          </a:solidFill>
                          <a:effectLst/>
                          <a:latin typeface="Arial" charset="0"/>
                          <a:ea typeface="ＭＳ Ｐゴシック" charset="0"/>
                          <a:cs typeface="ＭＳ Ｐゴシック" charset="0"/>
                          <a:sym typeface="Symbol" charset="0"/>
                        </a:rPr>
                        <a:t> WBC, dehydration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000000"/>
                          </a:solidFill>
                          <a:effectLst/>
                          <a:latin typeface="Arial" charset="0"/>
                          <a:ea typeface="ＭＳ Ｐゴシック" charset="0"/>
                          <a:cs typeface="ＭＳ Ｐゴシック" charset="0"/>
                          <a:sym typeface="Symbol" charset="0"/>
                        </a:rPr>
                        <a:t>   -administer with food, reduce dose if practical</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Dermatologic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rash (1-5%)</a:t>
                      </a:r>
                      <a:endPar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Rare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Gastrointestinal:</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a:t>
                      </a:r>
                      <a:r>
                        <a:rPr kumimoji="0" lang="en-US" sz="2000" b="1" i="1"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Clostridium </a:t>
                      </a:r>
                      <a:r>
                        <a:rPr kumimoji="0" lang="en-US" sz="2000" b="1" i="1"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difficile</a:t>
                      </a:r>
                      <a:r>
                        <a:rPr kumimoji="0" lang="en-US" sz="2000" b="1" i="1"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superinfection</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(0.5-1%)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superinfection</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by toxin-producing </a:t>
                      </a:r>
                      <a:r>
                        <a:rPr kumimoji="0" lang="en-US" sz="2000" b="1" i="1"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C. </a:t>
                      </a:r>
                      <a:r>
                        <a:rPr kumimoji="0" lang="en-US" sz="2000" b="1" i="1"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difficile</a:t>
                      </a:r>
                      <a:endParaRPr kumimoji="0" lang="en-US" sz="2000" b="1" i="1" u="none" strike="noStrike" cap="none" normalizeH="0" baseline="0" dirty="0">
                        <a:ln>
                          <a:noFill/>
                        </a:ln>
                        <a:solidFill>
                          <a:srgbClr val="000000"/>
                        </a:solidFill>
                        <a:effectLst/>
                        <a:latin typeface="Arial" charset="0"/>
                        <a:ea typeface="ＭＳ Ｐゴシック" charset="0"/>
                        <a:cs typeface="ＭＳ Ｐゴシック" charset="0"/>
                        <a:sym typeface="Symbo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mild diarrhea – life-threatening colitis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-fever, </a:t>
                      </a:r>
                      <a:r>
                        <a:rPr kumimoji="0" lang="en-US" sz="2000" b="1" i="0" u="none" strike="noStrike" cap="none" normalizeH="0" baseline="0" dirty="0">
                          <a:ln>
                            <a:noFill/>
                          </a:ln>
                          <a:solidFill>
                            <a:srgbClr val="000000"/>
                          </a:solidFill>
                          <a:effectLst/>
                          <a:latin typeface="Wingdings"/>
                          <a:ea typeface="Wingdings"/>
                          <a:cs typeface="Wingdings"/>
                          <a:sym typeface="Wingdings"/>
                        </a:rPr>
                        <a:t></a:t>
                      </a:r>
                      <a:r>
                        <a:rPr kumimoji="0" lang="en-US" sz="2000" b="1" i="0" u="none" strike="noStrike" kern="1200" cap="none" normalizeH="0" baseline="0" dirty="0">
                          <a:ln>
                            <a:noFill/>
                          </a:ln>
                          <a:solidFill>
                            <a:srgbClr val="000000"/>
                          </a:solidFill>
                          <a:effectLst/>
                          <a:latin typeface="Arial" charset="0"/>
                          <a:ea typeface="ＭＳ Ｐゴシック" charset="0"/>
                          <a:cs typeface="ＭＳ Ｐゴシック" charset="0"/>
                          <a:sym typeface="Symbol" charset="0"/>
                        </a:rPr>
                        <a:t> WBC, pain, cramping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000000"/>
                          </a:solidFill>
                          <a:effectLst/>
                          <a:latin typeface="Arial" charset="0"/>
                          <a:ea typeface="ＭＳ Ｐゴシック" charset="0"/>
                          <a:cs typeface="ＭＳ Ｐゴシック" charset="0"/>
                          <a:sym typeface="Symbol" charset="0"/>
                        </a:rPr>
                        <a:t>     -d/c </a:t>
                      </a:r>
                      <a:r>
                        <a:rPr kumimoji="0" lang="en-US" sz="2000" b="1" i="0" u="none" strike="noStrike" kern="1200" cap="none" normalizeH="0" baseline="0" dirty="0" err="1">
                          <a:ln>
                            <a:noFill/>
                          </a:ln>
                          <a:solidFill>
                            <a:srgbClr val="000000"/>
                          </a:solidFill>
                          <a:effectLst/>
                          <a:latin typeface="Arial" charset="0"/>
                          <a:ea typeface="ＭＳ Ｐゴシック" charset="0"/>
                          <a:cs typeface="ＭＳ Ｐゴシック" charset="0"/>
                          <a:sym typeface="Symbol" charset="0"/>
                        </a:rPr>
                        <a:t>abx</a:t>
                      </a:r>
                      <a:r>
                        <a:rPr kumimoji="0" lang="en-US" sz="2000" b="1" i="0" u="none" strike="noStrike" kern="1200" cap="none" normalizeH="0" baseline="0" dirty="0">
                          <a:ln>
                            <a:noFill/>
                          </a:ln>
                          <a:solidFill>
                            <a:srgbClr val="000000"/>
                          </a:solidFill>
                          <a:effectLst/>
                          <a:latin typeface="Arial" charset="0"/>
                          <a:ea typeface="ＭＳ Ｐゴシック" charset="0"/>
                          <a:cs typeface="ＭＳ Ｐゴシック" charset="0"/>
                          <a:sym typeface="Symbol" charset="0"/>
                        </a:rPr>
                        <a:t> (if possible) and treat</a:t>
                      </a:r>
                      <a:endParaRPr kumimoji="0" lang="en-US" sz="2000" b="1" i="1" u="none" strike="noStrike" cap="none" normalizeH="0" baseline="0" dirty="0">
                        <a:ln>
                          <a:noFill/>
                        </a:ln>
                        <a:solidFill>
                          <a:srgbClr val="000000"/>
                        </a:solidFill>
                        <a:effectLst/>
                        <a:latin typeface="Arial" charset="0"/>
                        <a:ea typeface="ＭＳ Ｐゴシック" charset="0"/>
                        <a:cs typeface="ＭＳ Ｐゴシック" charset="0"/>
                        <a:sym typeface="Symbo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65806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2"/>
            <a:ext cx="9144000" cy="1143000"/>
          </a:xfrm>
        </p:spPr>
        <p:txBody>
          <a:bodyPr>
            <a:normAutofit fontScale="90000"/>
          </a:bodyPr>
          <a:lstStyle/>
          <a:p>
            <a:r>
              <a:rPr lang="en-US" i="1" dirty="0"/>
              <a:t>Clostridium </a:t>
            </a:r>
            <a:r>
              <a:rPr lang="en-US" i="1" dirty="0" err="1"/>
              <a:t>difficile</a:t>
            </a:r>
            <a:r>
              <a:rPr lang="en-US" i="1" dirty="0"/>
              <a:t> </a:t>
            </a:r>
            <a:r>
              <a:rPr lang="en-US" dirty="0"/>
              <a:t>Risk by Antimicrobial Therapy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3566700"/>
              </p:ext>
            </p:extLst>
          </p:nvPr>
        </p:nvGraphicFramePr>
        <p:xfrm>
          <a:off x="1596572" y="1391459"/>
          <a:ext cx="6477000" cy="5059680"/>
        </p:xfrm>
        <a:graphic>
          <a:graphicData uri="http://schemas.openxmlformats.org/drawingml/2006/table">
            <a:tbl>
              <a:tblPr firstRow="1" bandRow="1">
                <a:tableStyleId>{5940675A-B579-460E-94D1-54222C63F5DA}</a:tableStyleId>
              </a:tblPr>
              <a:tblGrid>
                <a:gridCol w="2560997">
                  <a:extLst>
                    <a:ext uri="{9D8B030D-6E8A-4147-A177-3AD203B41FA5}">
                      <a16:colId xmlns:a16="http://schemas.microsoft.com/office/drawing/2014/main" val="20000"/>
                    </a:ext>
                  </a:extLst>
                </a:gridCol>
                <a:gridCol w="3916003">
                  <a:extLst>
                    <a:ext uri="{9D8B030D-6E8A-4147-A177-3AD203B41FA5}">
                      <a16:colId xmlns:a16="http://schemas.microsoft.com/office/drawing/2014/main" val="20001"/>
                    </a:ext>
                  </a:extLst>
                </a:gridCol>
              </a:tblGrid>
              <a:tr h="370840">
                <a:tc>
                  <a:txBody>
                    <a:bodyPr/>
                    <a:lstStyle/>
                    <a:p>
                      <a:r>
                        <a:rPr lang="en-US" sz="2000" b="1" dirty="0"/>
                        <a:t>Characteristic</a:t>
                      </a:r>
                    </a:p>
                  </a:txBody>
                  <a:tcPr>
                    <a:lnB w="28575" cap="flat" cmpd="sng" algn="ctr">
                      <a:solidFill>
                        <a:scrgbClr r="0" g="0" b="0"/>
                      </a:solidFill>
                      <a:prstDash val="solid"/>
                      <a:round/>
                      <a:headEnd type="none" w="med" len="med"/>
                      <a:tailEnd type="none" w="med" len="med"/>
                    </a:lnB>
                    <a:solidFill>
                      <a:srgbClr val="A6A6A6"/>
                    </a:solidFill>
                  </a:tcPr>
                </a:tc>
                <a:tc>
                  <a:txBody>
                    <a:bodyPr/>
                    <a:lstStyle/>
                    <a:p>
                      <a:pPr algn="ctr"/>
                      <a:r>
                        <a:rPr lang="en-US" sz="2000" b="1" dirty="0"/>
                        <a:t>Adjusted</a:t>
                      </a:r>
                      <a:r>
                        <a:rPr lang="en-US" sz="2000" b="1" baseline="0" dirty="0"/>
                        <a:t> hazard ratio</a:t>
                      </a:r>
                    </a:p>
                    <a:p>
                      <a:pPr algn="ctr"/>
                      <a:r>
                        <a:rPr lang="en-US" sz="2000" b="1" baseline="0" dirty="0"/>
                        <a:t> (95% Confidence Interval)</a:t>
                      </a:r>
                      <a:endParaRPr lang="en-US" sz="2000" b="1" dirty="0"/>
                    </a:p>
                  </a:txBody>
                  <a:tcPr>
                    <a:lnB w="28575" cap="flat" cmpd="sng" algn="ctr">
                      <a:solidFill>
                        <a:scrgbClr r="0" g="0" b="0"/>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370840">
                <a:tc>
                  <a:txBody>
                    <a:bodyPr/>
                    <a:lstStyle/>
                    <a:p>
                      <a:r>
                        <a:rPr lang="en-US" sz="2000" dirty="0"/>
                        <a:t>Penicillins</a:t>
                      </a:r>
                    </a:p>
                  </a:txBody>
                  <a:tcPr>
                    <a:lnT w="28575" cap="flat" cmpd="sng" algn="ctr">
                      <a:solidFill>
                        <a:scrgbClr r="0" g="0" b="0"/>
                      </a:solidFill>
                      <a:prstDash val="solid"/>
                      <a:round/>
                      <a:headEnd type="none" w="med" len="med"/>
                      <a:tailEnd type="none" w="med" len="med"/>
                    </a:lnT>
                  </a:tcPr>
                </a:tc>
                <a:tc>
                  <a:txBody>
                    <a:bodyPr/>
                    <a:lstStyle/>
                    <a:p>
                      <a:pPr algn="ctr"/>
                      <a:r>
                        <a:rPr lang="en-US" sz="2000" dirty="0"/>
                        <a:t>1.9 (0.9</a:t>
                      </a:r>
                      <a:r>
                        <a:rPr lang="en-US" sz="2000" baseline="0" dirty="0"/>
                        <a:t> – 4.0)</a:t>
                      </a:r>
                      <a:endParaRPr lang="en-US" sz="2000" dirty="0"/>
                    </a:p>
                  </a:txBody>
                  <a:tcPr>
                    <a:lnT w="28575"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sz="2000" dirty="0"/>
                        <a:t>B-lactamase combos</a:t>
                      </a:r>
                    </a:p>
                  </a:txBody>
                  <a:tcPr/>
                </a:tc>
                <a:tc>
                  <a:txBody>
                    <a:bodyPr/>
                    <a:lstStyle/>
                    <a:p>
                      <a:pPr algn="ctr"/>
                      <a:r>
                        <a:rPr lang="en-US" sz="2000" dirty="0"/>
                        <a:t>2.3 (1.5 – 3.5)</a:t>
                      </a:r>
                    </a:p>
                  </a:txBody>
                  <a:tcPr/>
                </a:tc>
                <a:extLst>
                  <a:ext uri="{0D108BD9-81ED-4DB2-BD59-A6C34878D82A}">
                    <a16:rowId xmlns:a16="http://schemas.microsoft.com/office/drawing/2014/main" val="10002"/>
                  </a:ext>
                </a:extLst>
              </a:tr>
              <a:tr h="370840">
                <a:tc>
                  <a:txBody>
                    <a:bodyPr/>
                    <a:lstStyle/>
                    <a:p>
                      <a:r>
                        <a:rPr lang="en-US" sz="2000" dirty="0"/>
                        <a:t>1</a:t>
                      </a:r>
                      <a:r>
                        <a:rPr lang="en-US" sz="2000" baseline="30000" dirty="0"/>
                        <a:t>st</a:t>
                      </a:r>
                      <a:r>
                        <a:rPr lang="en-US" sz="2000" dirty="0"/>
                        <a:t> –</a:t>
                      </a:r>
                      <a:r>
                        <a:rPr lang="en-US" sz="2000" baseline="0" dirty="0"/>
                        <a:t> 2</a:t>
                      </a:r>
                      <a:r>
                        <a:rPr lang="en-US" sz="2000" baseline="30000" dirty="0"/>
                        <a:t>nd</a:t>
                      </a:r>
                      <a:r>
                        <a:rPr lang="en-US" sz="2000" baseline="0" dirty="0"/>
                        <a:t> </a:t>
                      </a:r>
                      <a:r>
                        <a:rPr lang="en-US" sz="2000" dirty="0"/>
                        <a:t>Gen </a:t>
                      </a:r>
                      <a:r>
                        <a:rPr lang="en-US" sz="2000" dirty="0" err="1"/>
                        <a:t>Cephs</a:t>
                      </a:r>
                      <a:endParaRPr lang="en-US" sz="2000" dirty="0"/>
                    </a:p>
                  </a:txBody>
                  <a:tcPr/>
                </a:tc>
                <a:tc>
                  <a:txBody>
                    <a:bodyPr/>
                    <a:lstStyle/>
                    <a:p>
                      <a:pPr algn="ctr"/>
                      <a:r>
                        <a:rPr lang="en-US" sz="2000" dirty="0"/>
                        <a:t>2.4 (1.4-4.1)</a:t>
                      </a:r>
                    </a:p>
                  </a:txBody>
                  <a:tcPr/>
                </a:tc>
                <a:extLst>
                  <a:ext uri="{0D108BD9-81ED-4DB2-BD59-A6C34878D82A}">
                    <a16:rowId xmlns:a16="http://schemas.microsoft.com/office/drawing/2014/main" val="10003"/>
                  </a:ext>
                </a:extLst>
              </a:tr>
              <a:tr h="370840">
                <a:tc>
                  <a:txBody>
                    <a:bodyPr/>
                    <a:lstStyle/>
                    <a:p>
                      <a:r>
                        <a:rPr lang="en-US" sz="2000" baseline="0" dirty="0"/>
                        <a:t>3</a:t>
                      </a:r>
                      <a:r>
                        <a:rPr lang="en-US" sz="2000" baseline="30000" dirty="0"/>
                        <a:t>rd</a:t>
                      </a:r>
                      <a:r>
                        <a:rPr lang="en-US" sz="2000" baseline="0" dirty="0"/>
                        <a:t>- 4</a:t>
                      </a:r>
                      <a:r>
                        <a:rPr lang="en-US" sz="2000" baseline="30000" dirty="0"/>
                        <a:t>th</a:t>
                      </a:r>
                      <a:r>
                        <a:rPr lang="en-US" sz="2000" baseline="0" dirty="0"/>
                        <a:t>  Gen </a:t>
                      </a:r>
                      <a:r>
                        <a:rPr lang="en-US" sz="2000" baseline="0" dirty="0" err="1"/>
                        <a:t>Cephs</a:t>
                      </a:r>
                      <a:r>
                        <a:rPr lang="en-US" sz="2000" dirty="0"/>
                        <a:t> </a:t>
                      </a:r>
                    </a:p>
                  </a:txBody>
                  <a:tcPr/>
                </a:tc>
                <a:tc>
                  <a:txBody>
                    <a:bodyPr/>
                    <a:lstStyle/>
                    <a:p>
                      <a:pPr algn="ctr"/>
                      <a:r>
                        <a:rPr lang="en-US" sz="2000" dirty="0"/>
                        <a:t>3.1 (1.9 – 5.2)</a:t>
                      </a:r>
                    </a:p>
                  </a:txBody>
                  <a:tcPr/>
                </a:tc>
                <a:extLst>
                  <a:ext uri="{0D108BD9-81ED-4DB2-BD59-A6C34878D82A}">
                    <a16:rowId xmlns:a16="http://schemas.microsoft.com/office/drawing/2014/main" val="10004"/>
                  </a:ext>
                </a:extLst>
              </a:tr>
              <a:tr h="370840">
                <a:tc>
                  <a:txBody>
                    <a:bodyPr/>
                    <a:lstStyle/>
                    <a:p>
                      <a:r>
                        <a:rPr lang="en-US" sz="2000" dirty="0" err="1"/>
                        <a:t>Glycopeptides</a:t>
                      </a:r>
                      <a:endParaRPr lang="en-US" sz="2000" dirty="0"/>
                    </a:p>
                  </a:txBody>
                  <a:tcPr/>
                </a:tc>
                <a:tc>
                  <a:txBody>
                    <a:bodyPr/>
                    <a:lstStyle/>
                    <a:p>
                      <a:pPr algn="ctr"/>
                      <a:r>
                        <a:rPr lang="en-US" sz="2000" dirty="0"/>
                        <a:t>2.6 (1.7 – 4.0)</a:t>
                      </a:r>
                    </a:p>
                  </a:txBody>
                  <a:tcPr/>
                </a:tc>
                <a:extLst>
                  <a:ext uri="{0D108BD9-81ED-4DB2-BD59-A6C34878D82A}">
                    <a16:rowId xmlns:a16="http://schemas.microsoft.com/office/drawing/2014/main" val="10005"/>
                  </a:ext>
                </a:extLst>
              </a:tr>
              <a:tr h="370840">
                <a:tc>
                  <a:txBody>
                    <a:bodyPr/>
                    <a:lstStyle/>
                    <a:p>
                      <a:r>
                        <a:rPr lang="en-US" sz="2000" dirty="0"/>
                        <a:t>Clindamycin</a:t>
                      </a:r>
                    </a:p>
                  </a:txBody>
                  <a:tcPr/>
                </a:tc>
                <a:tc>
                  <a:txBody>
                    <a:bodyPr/>
                    <a:lstStyle/>
                    <a:p>
                      <a:pPr algn="ctr"/>
                      <a:r>
                        <a:rPr lang="en-US" sz="2000" dirty="0"/>
                        <a:t>1.9 (0.8 – 4.4)</a:t>
                      </a:r>
                    </a:p>
                  </a:txBody>
                  <a:tcPr/>
                </a:tc>
                <a:extLst>
                  <a:ext uri="{0D108BD9-81ED-4DB2-BD59-A6C34878D82A}">
                    <a16:rowId xmlns:a16="http://schemas.microsoft.com/office/drawing/2014/main" val="10006"/>
                  </a:ext>
                </a:extLst>
              </a:tr>
              <a:tr h="370840">
                <a:tc>
                  <a:txBody>
                    <a:bodyPr/>
                    <a:lstStyle/>
                    <a:p>
                      <a:r>
                        <a:rPr lang="en-US" sz="2000" dirty="0"/>
                        <a:t>Macrolides</a:t>
                      </a:r>
                    </a:p>
                  </a:txBody>
                  <a:tcPr/>
                </a:tc>
                <a:tc>
                  <a:txBody>
                    <a:bodyPr/>
                    <a:lstStyle/>
                    <a:p>
                      <a:pPr algn="ctr"/>
                      <a:r>
                        <a:rPr lang="en-US" sz="2000" dirty="0"/>
                        <a:t>1.5 (0.7 – 3.1)</a:t>
                      </a:r>
                    </a:p>
                  </a:txBody>
                  <a:tcPr/>
                </a:tc>
                <a:extLst>
                  <a:ext uri="{0D108BD9-81ED-4DB2-BD59-A6C34878D82A}">
                    <a16:rowId xmlns:a16="http://schemas.microsoft.com/office/drawing/2014/main" val="10007"/>
                  </a:ext>
                </a:extLst>
              </a:tr>
              <a:tr h="370840">
                <a:tc>
                  <a:txBody>
                    <a:bodyPr/>
                    <a:lstStyle/>
                    <a:p>
                      <a:r>
                        <a:rPr lang="en-US" sz="2000" dirty="0"/>
                        <a:t>Aminoglycosides</a:t>
                      </a:r>
                    </a:p>
                  </a:txBody>
                  <a:tcPr/>
                </a:tc>
                <a:tc>
                  <a:txBody>
                    <a:bodyPr/>
                    <a:lstStyle/>
                    <a:p>
                      <a:pPr algn="ctr"/>
                      <a:r>
                        <a:rPr lang="en-US" sz="2000" dirty="0"/>
                        <a:t>0.9 (0.3 – 3.0)</a:t>
                      </a:r>
                    </a:p>
                  </a:txBody>
                  <a:tcPr/>
                </a:tc>
                <a:extLst>
                  <a:ext uri="{0D108BD9-81ED-4DB2-BD59-A6C34878D82A}">
                    <a16:rowId xmlns:a16="http://schemas.microsoft.com/office/drawing/2014/main" val="10008"/>
                  </a:ext>
                </a:extLst>
              </a:tr>
              <a:tr h="370840">
                <a:tc>
                  <a:txBody>
                    <a:bodyPr/>
                    <a:lstStyle/>
                    <a:p>
                      <a:r>
                        <a:rPr lang="en-US" sz="2000" dirty="0"/>
                        <a:t>TMP/SMX</a:t>
                      </a:r>
                    </a:p>
                  </a:txBody>
                  <a:tcPr/>
                </a:tc>
                <a:tc>
                  <a:txBody>
                    <a:bodyPr/>
                    <a:lstStyle/>
                    <a:p>
                      <a:pPr algn="ctr"/>
                      <a:r>
                        <a:rPr lang="en-US" sz="2000" dirty="0"/>
                        <a:t>1.9 (1.1 – 3.4)</a:t>
                      </a:r>
                    </a:p>
                  </a:txBody>
                  <a:tcPr/>
                </a:tc>
                <a:extLst>
                  <a:ext uri="{0D108BD9-81ED-4DB2-BD59-A6C34878D82A}">
                    <a16:rowId xmlns:a16="http://schemas.microsoft.com/office/drawing/2014/main" val="10009"/>
                  </a:ext>
                </a:extLst>
              </a:tr>
              <a:tr h="370840">
                <a:tc>
                  <a:txBody>
                    <a:bodyPr/>
                    <a:lstStyle/>
                    <a:p>
                      <a:r>
                        <a:rPr lang="en-US" sz="2000" dirty="0" err="1"/>
                        <a:t>Fluoroquinolones</a:t>
                      </a:r>
                      <a:endParaRPr lang="en-US" sz="2000" dirty="0"/>
                    </a:p>
                  </a:txBody>
                  <a:tcPr/>
                </a:tc>
                <a:tc>
                  <a:txBody>
                    <a:bodyPr/>
                    <a:lstStyle/>
                    <a:p>
                      <a:pPr algn="ctr"/>
                      <a:r>
                        <a:rPr lang="en-US" sz="2000" dirty="0"/>
                        <a:t>4.0 (2.7 – 5.9)</a:t>
                      </a:r>
                    </a:p>
                  </a:txBody>
                  <a:tcPr/>
                </a:tc>
                <a:extLst>
                  <a:ext uri="{0D108BD9-81ED-4DB2-BD59-A6C34878D82A}">
                    <a16:rowId xmlns:a16="http://schemas.microsoft.com/office/drawing/2014/main" val="10010"/>
                  </a:ext>
                </a:extLst>
              </a:tr>
              <a:tr h="370840">
                <a:tc>
                  <a:txBody>
                    <a:bodyPr/>
                    <a:lstStyle/>
                    <a:p>
                      <a:r>
                        <a:rPr lang="en-US" sz="2000" dirty="0"/>
                        <a:t>Metronidazole</a:t>
                      </a:r>
                    </a:p>
                  </a:txBody>
                  <a:tcPr/>
                </a:tc>
                <a:tc>
                  <a:txBody>
                    <a:bodyPr/>
                    <a:lstStyle/>
                    <a:p>
                      <a:pPr algn="ctr"/>
                      <a:r>
                        <a:rPr lang="en-US" sz="2000" dirty="0"/>
                        <a:t>0.3 (0.1 – 0.9)</a:t>
                      </a:r>
                    </a:p>
                  </a:txBody>
                  <a:tcPr/>
                </a:tc>
                <a:extLst>
                  <a:ext uri="{0D108BD9-81ED-4DB2-BD59-A6C34878D82A}">
                    <a16:rowId xmlns:a16="http://schemas.microsoft.com/office/drawing/2014/main" val="10011"/>
                  </a:ext>
                </a:extLst>
              </a:tr>
            </a:tbl>
          </a:graphicData>
        </a:graphic>
      </p:graphicFrame>
      <p:sp>
        <p:nvSpPr>
          <p:cNvPr id="5" name="TextBox 4"/>
          <p:cNvSpPr txBox="1"/>
          <p:nvPr/>
        </p:nvSpPr>
        <p:spPr>
          <a:xfrm>
            <a:off x="0" y="6523458"/>
            <a:ext cx="4365298" cy="369332"/>
          </a:xfrm>
          <a:prstGeom prst="rect">
            <a:avLst/>
          </a:prstGeom>
          <a:noFill/>
        </p:spPr>
        <p:txBody>
          <a:bodyPr wrap="none" rtlCol="0">
            <a:spAutoFit/>
          </a:bodyPr>
          <a:lstStyle/>
          <a:p>
            <a:r>
              <a:rPr lang="en-US" dirty="0"/>
              <a:t>Stevens V, et al </a:t>
            </a:r>
            <a:r>
              <a:rPr lang="en-US" i="1" dirty="0" err="1"/>
              <a:t>Clin</a:t>
            </a:r>
            <a:r>
              <a:rPr lang="en-US" i="1" dirty="0"/>
              <a:t> Infect Dis </a:t>
            </a:r>
            <a:r>
              <a:rPr lang="en-US" dirty="0"/>
              <a:t>2011;53:42-48 </a:t>
            </a:r>
          </a:p>
        </p:txBody>
      </p:sp>
    </p:spTree>
    <p:extLst>
      <p:ext uri="{BB962C8B-B14F-4D97-AF65-F5344CB8AC3E}">
        <p14:creationId xmlns:p14="http://schemas.microsoft.com/office/powerpoint/2010/main" val="2451781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 y="0"/>
            <a:ext cx="9144000" cy="839788"/>
          </a:xfrm>
          <a:solidFill>
            <a:schemeClr val="bg1"/>
          </a:solidFill>
        </p:spPr>
        <p:txBody>
          <a:bodyPr>
            <a:normAutofit/>
          </a:bodyPr>
          <a:lstStyle/>
          <a:p>
            <a:pPr eaLnBrk="1" hangingPunct="1"/>
            <a:r>
              <a:rPr lang="en-US" sz="4000" dirty="0" err="1">
                <a:latin typeface="Arial" charset="0"/>
                <a:ea typeface="ＭＳ Ｐゴシック" charset="0"/>
                <a:cs typeface="ＭＳ Ｐゴシック" charset="0"/>
              </a:rPr>
              <a:t>Lincosamides</a:t>
            </a:r>
            <a:r>
              <a:rPr lang="en-US" sz="4000" dirty="0">
                <a:latin typeface="Arial" charset="0"/>
                <a:ea typeface="ＭＳ Ｐゴシック" charset="0"/>
                <a:cs typeface="ＭＳ Ｐゴシック" charset="0"/>
              </a:rPr>
              <a:t>: Evidence &amp; Experience</a:t>
            </a:r>
          </a:p>
        </p:txBody>
      </p:sp>
      <p:sp>
        <p:nvSpPr>
          <p:cNvPr id="49155" name="Rectangle 3"/>
          <p:cNvSpPr>
            <a:spLocks noGrp="1" noChangeArrowheads="1"/>
          </p:cNvSpPr>
          <p:nvPr>
            <p:ph idx="1"/>
          </p:nvPr>
        </p:nvSpPr>
        <p:spPr>
          <a:xfrm>
            <a:off x="139171" y="1143000"/>
            <a:ext cx="8854785" cy="5486400"/>
          </a:xfrm>
        </p:spPr>
        <p:txBody>
          <a:bodyPr/>
          <a:lstStyle/>
          <a:p>
            <a:pPr marL="341313" indent="-341313" defTabSz="457200" eaLnBrk="1" hangingPunct="1"/>
            <a:r>
              <a:rPr lang="en-US" sz="2800" dirty="0">
                <a:latin typeface="Arial" charset="0"/>
                <a:ea typeface="ＭＳ Ｐゴシック" charset="0"/>
                <a:cs typeface="ＭＳ Ｐゴシック" charset="0"/>
              </a:rPr>
              <a:t>Empiric treatment of skin and soft tissue infections, head/neck infections</a:t>
            </a:r>
          </a:p>
          <a:p>
            <a:pPr marL="741363" lvl="1" indent="-284163" defTabSz="457200" eaLnBrk="1" hangingPunct="1"/>
            <a:r>
              <a:rPr lang="en-US" sz="2400" dirty="0">
                <a:latin typeface="Arial" charset="0"/>
                <a:ea typeface="ＭＳ Ｐゴシック" charset="0"/>
              </a:rPr>
              <a:t>Clindamycin 600mg IV q8h / 300-450mg PO q6-8h</a:t>
            </a:r>
          </a:p>
          <a:p>
            <a:pPr marL="341313" indent="-341313" defTabSz="457200" eaLnBrk="1" hangingPunct="1"/>
            <a:r>
              <a:rPr lang="en-US" sz="2800" dirty="0">
                <a:latin typeface="Arial" charset="0"/>
                <a:ea typeface="ＭＳ Ｐゴシック" charset="0"/>
                <a:cs typeface="ＭＳ Ｐゴシック" charset="0"/>
              </a:rPr>
              <a:t>Empiric treatment of gastrointestinal tract infections (in combo w/Gram-negative drug)</a:t>
            </a:r>
          </a:p>
          <a:p>
            <a:pPr marL="741363" lvl="1" indent="-284163"/>
            <a:r>
              <a:rPr lang="en-US" sz="2400" dirty="0">
                <a:latin typeface="Arial" charset="0"/>
                <a:ea typeface="ＭＳ Ｐゴシック" charset="0"/>
              </a:rPr>
              <a:t>Clindamycin 600mg IV q8h / 300-450mg PO q6-8h</a:t>
            </a:r>
          </a:p>
          <a:p>
            <a:pPr marL="341313" indent="-284163"/>
            <a:r>
              <a:rPr lang="en-US" sz="2800" dirty="0">
                <a:latin typeface="Arial" charset="0"/>
                <a:ea typeface="ＭＳ Ｐゴシック" charset="0"/>
              </a:rPr>
              <a:t>Alternative treatment (in combination) for </a:t>
            </a:r>
            <a:r>
              <a:rPr lang="en-US" sz="2800" i="1" dirty="0">
                <a:latin typeface="Arial" charset="0"/>
                <a:ea typeface="ＭＳ Ｐゴシック" charset="0"/>
              </a:rPr>
              <a:t>Pneumocystis</a:t>
            </a:r>
            <a:r>
              <a:rPr lang="en-US" sz="2800" dirty="0">
                <a:latin typeface="Arial" charset="0"/>
                <a:ea typeface="ＭＳ Ｐゴシック" charset="0"/>
              </a:rPr>
              <a:t> pneumonia</a:t>
            </a:r>
          </a:p>
          <a:p>
            <a:pPr marL="741363" lvl="1" indent="-284163"/>
            <a:r>
              <a:rPr lang="en-US" sz="2400" dirty="0">
                <a:latin typeface="Arial" charset="0"/>
                <a:ea typeface="ＭＳ Ｐゴシック" charset="0"/>
              </a:rPr>
              <a:t>Clindamycin 600-900mg IV q8h / 450mg PO q6-8h</a:t>
            </a:r>
          </a:p>
          <a:p>
            <a:pPr marL="741363" lvl="1" indent="-284163"/>
            <a:endParaRPr lang="en-US" sz="2400" dirty="0">
              <a:latin typeface="Arial" charset="0"/>
              <a:ea typeface="ＭＳ Ｐゴシック" charset="0"/>
            </a:endParaRPr>
          </a:p>
          <a:p>
            <a:pPr marL="341313" indent="-284163"/>
            <a:endParaRPr lang="en-US" sz="2400" dirty="0">
              <a:latin typeface="Arial" charset="0"/>
              <a:ea typeface="ＭＳ Ｐゴシック" charset="0"/>
            </a:endParaRPr>
          </a:p>
        </p:txBody>
      </p:sp>
    </p:spTree>
    <p:extLst>
      <p:ext uri="{BB962C8B-B14F-4D97-AF65-F5344CB8AC3E}">
        <p14:creationId xmlns:p14="http://schemas.microsoft.com/office/powerpoint/2010/main" val="1219157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44034" name="TextBox 3"/>
          <p:cNvSpPr txBox="1">
            <a:spLocks noChangeArrowheads="1"/>
          </p:cNvSpPr>
          <p:nvPr/>
        </p:nvSpPr>
        <p:spPr bwMode="auto">
          <a:xfrm>
            <a:off x="2514600" y="3352800"/>
            <a:ext cx="1865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Strep pyogenes</a:t>
            </a:r>
          </a:p>
        </p:txBody>
      </p:sp>
      <p:sp>
        <p:nvSpPr>
          <p:cNvPr id="44035" name="TextBox 4"/>
          <p:cNvSpPr txBox="1">
            <a:spLocks noChangeArrowheads="1"/>
          </p:cNvSpPr>
          <p:nvPr/>
        </p:nvSpPr>
        <p:spPr bwMode="auto">
          <a:xfrm>
            <a:off x="1697038" y="2667000"/>
            <a:ext cx="1792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 pneumoniae</a:t>
            </a:r>
          </a:p>
        </p:txBody>
      </p:sp>
      <p:sp>
        <p:nvSpPr>
          <p:cNvPr id="44036" name="TextBox 6"/>
          <p:cNvSpPr txBox="1">
            <a:spLocks noChangeArrowheads="1"/>
          </p:cNvSpPr>
          <p:nvPr/>
        </p:nvSpPr>
        <p:spPr bwMode="auto">
          <a:xfrm>
            <a:off x="1143000" y="1828800"/>
            <a:ext cx="1638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faecalis</a:t>
            </a:r>
          </a:p>
        </p:txBody>
      </p:sp>
      <p:sp>
        <p:nvSpPr>
          <p:cNvPr id="44037" name="TextBox 7"/>
          <p:cNvSpPr txBox="1">
            <a:spLocks noChangeArrowheads="1"/>
          </p:cNvSpPr>
          <p:nvPr/>
        </p:nvSpPr>
        <p:spPr bwMode="auto">
          <a:xfrm>
            <a:off x="0" y="533400"/>
            <a:ext cx="1685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faecium </a:t>
            </a:r>
            <a:r>
              <a:rPr lang="en-US" sz="1800"/>
              <a:t>(VRE)</a:t>
            </a:r>
          </a:p>
        </p:txBody>
      </p:sp>
      <p:sp>
        <p:nvSpPr>
          <p:cNvPr id="44038" name="TextBox 9"/>
          <p:cNvSpPr txBox="1">
            <a:spLocks noChangeArrowheads="1"/>
          </p:cNvSpPr>
          <p:nvPr/>
        </p:nvSpPr>
        <p:spPr bwMode="auto">
          <a:xfrm>
            <a:off x="1524000" y="42672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(MSSA)</a:t>
            </a:r>
          </a:p>
        </p:txBody>
      </p:sp>
      <p:sp>
        <p:nvSpPr>
          <p:cNvPr id="44039" name="TextBox 10"/>
          <p:cNvSpPr txBox="1">
            <a:spLocks noChangeArrowheads="1"/>
          </p:cNvSpPr>
          <p:nvPr/>
        </p:nvSpPr>
        <p:spPr bwMode="auto">
          <a:xfrm>
            <a:off x="0" y="55626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(MRSA)</a:t>
            </a:r>
          </a:p>
        </p:txBody>
      </p:sp>
      <p:sp>
        <p:nvSpPr>
          <p:cNvPr id="44040" name="TextBox 11"/>
          <p:cNvSpPr txBox="1">
            <a:spLocks noChangeArrowheads="1"/>
          </p:cNvSpPr>
          <p:nvPr/>
        </p:nvSpPr>
        <p:spPr bwMode="auto">
          <a:xfrm>
            <a:off x="5029200" y="2667000"/>
            <a:ext cx="1085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Proteus</a:t>
            </a:r>
          </a:p>
          <a:p>
            <a:pPr eaLnBrk="1" hangingPunct="1"/>
            <a:r>
              <a:rPr lang="en-US" sz="1800" i="1"/>
              <a:t>mirabilis</a:t>
            </a:r>
          </a:p>
        </p:txBody>
      </p:sp>
      <p:sp>
        <p:nvSpPr>
          <p:cNvPr id="44041" name="TextBox 12"/>
          <p:cNvSpPr txBox="1">
            <a:spLocks noChangeArrowheads="1"/>
          </p:cNvSpPr>
          <p:nvPr/>
        </p:nvSpPr>
        <p:spPr bwMode="auto">
          <a:xfrm>
            <a:off x="5791200" y="2438400"/>
            <a:ext cx="868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 coli</a:t>
            </a:r>
          </a:p>
        </p:txBody>
      </p:sp>
      <p:sp>
        <p:nvSpPr>
          <p:cNvPr id="44042" name="TextBox 13"/>
          <p:cNvSpPr txBox="1">
            <a:spLocks noChangeArrowheads="1"/>
          </p:cNvSpPr>
          <p:nvPr/>
        </p:nvSpPr>
        <p:spPr bwMode="auto">
          <a:xfrm>
            <a:off x="6248400" y="1905000"/>
            <a:ext cx="1511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Klebsiella</a:t>
            </a:r>
          </a:p>
          <a:p>
            <a:pPr eaLnBrk="1" hangingPunct="1"/>
            <a:r>
              <a:rPr lang="en-US" sz="1800" i="1"/>
              <a:t>pneumoniae</a:t>
            </a:r>
          </a:p>
        </p:txBody>
      </p:sp>
      <p:sp>
        <p:nvSpPr>
          <p:cNvPr id="44043" name="TextBox 14"/>
          <p:cNvSpPr txBox="1">
            <a:spLocks noChangeArrowheads="1"/>
          </p:cNvSpPr>
          <p:nvPr/>
        </p:nvSpPr>
        <p:spPr bwMode="auto">
          <a:xfrm>
            <a:off x="7010400" y="5486400"/>
            <a:ext cx="1714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Pseudomonas</a:t>
            </a:r>
          </a:p>
        </p:txBody>
      </p:sp>
      <p:sp>
        <p:nvSpPr>
          <p:cNvPr id="44044" name="TextBox 16"/>
          <p:cNvSpPr txBox="1">
            <a:spLocks noChangeArrowheads="1"/>
          </p:cNvSpPr>
          <p:nvPr/>
        </p:nvSpPr>
        <p:spPr bwMode="auto">
          <a:xfrm>
            <a:off x="5867400" y="3581400"/>
            <a:ext cx="2819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Haemophilus influenzae</a:t>
            </a:r>
          </a:p>
        </p:txBody>
      </p:sp>
      <p:sp>
        <p:nvSpPr>
          <p:cNvPr id="44045" name="TextBox 18"/>
          <p:cNvSpPr txBox="1">
            <a:spLocks noChangeArrowheads="1"/>
          </p:cNvSpPr>
          <p:nvPr/>
        </p:nvSpPr>
        <p:spPr bwMode="auto">
          <a:xfrm>
            <a:off x="7239000" y="1600200"/>
            <a:ext cx="1047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Serratia</a:t>
            </a:r>
          </a:p>
        </p:txBody>
      </p:sp>
      <p:sp>
        <p:nvSpPr>
          <p:cNvPr id="44046" name="TextBox 19"/>
          <p:cNvSpPr txBox="1">
            <a:spLocks noChangeArrowheads="1"/>
          </p:cNvSpPr>
          <p:nvPr/>
        </p:nvSpPr>
        <p:spPr bwMode="auto">
          <a:xfrm>
            <a:off x="5638800" y="47244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Enterobacter spp</a:t>
            </a:r>
          </a:p>
        </p:txBody>
      </p:sp>
      <p:sp>
        <p:nvSpPr>
          <p:cNvPr id="44047" name="TextBox 21"/>
          <p:cNvSpPr txBox="1">
            <a:spLocks noChangeArrowheads="1"/>
          </p:cNvSpPr>
          <p:nvPr/>
        </p:nvSpPr>
        <p:spPr bwMode="auto">
          <a:xfrm>
            <a:off x="4419600" y="5257800"/>
            <a:ext cx="14573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Bacteroides</a:t>
            </a:r>
          </a:p>
          <a:p>
            <a:pPr eaLnBrk="1" hangingPunct="1"/>
            <a:r>
              <a:rPr lang="en-US" sz="1800" i="1"/>
              <a:t> fragilis</a:t>
            </a:r>
          </a:p>
        </p:txBody>
      </p:sp>
      <p:sp>
        <p:nvSpPr>
          <p:cNvPr id="44048" name="TextBox 22"/>
          <p:cNvSpPr txBox="1">
            <a:spLocks noChangeArrowheads="1"/>
          </p:cNvSpPr>
          <p:nvPr/>
        </p:nvSpPr>
        <p:spPr bwMode="auto">
          <a:xfrm>
            <a:off x="4038600" y="3657600"/>
            <a:ext cx="1184275" cy="369888"/>
          </a:xfrm>
          <a:prstGeom prst="rect">
            <a:avLst/>
          </a:prstGeom>
          <a:solidFill>
            <a:srgbClr val="FFFFFF"/>
          </a:solidFill>
          <a:ln w="9525">
            <a:solidFill>
              <a:srgbClr val="FFFFFF"/>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Linezolid</a:t>
            </a:r>
          </a:p>
        </p:txBody>
      </p:sp>
      <p:sp>
        <p:nvSpPr>
          <p:cNvPr id="18" name="Oval 23"/>
          <p:cNvSpPr>
            <a:spLocks noChangeArrowheads="1"/>
          </p:cNvSpPr>
          <p:nvPr/>
        </p:nvSpPr>
        <p:spPr bwMode="auto">
          <a:xfrm rot="2069191">
            <a:off x="-474199" y="1458401"/>
            <a:ext cx="5730875" cy="1866900"/>
          </a:xfrm>
          <a:prstGeom prst="ellipse">
            <a:avLst/>
          </a:prstGeom>
          <a:solidFill>
            <a:schemeClr val="accent5">
              <a:lumMod val="40000"/>
              <a:lumOff val="60000"/>
              <a:alpha val="59999"/>
            </a:schemeClr>
          </a:solidFill>
          <a:ln w="9525">
            <a:solidFill>
              <a:schemeClr val="accent5">
                <a:lumMod val="40000"/>
                <a:lumOff val="60000"/>
              </a:schemeClr>
            </a:solidFill>
            <a:round/>
            <a:headEnd/>
            <a:tailEnd/>
          </a:ln>
        </p:spPr>
        <p:txBody>
          <a:bodyPr/>
          <a:lstStyle/>
          <a:p>
            <a:endParaRPr lang="en-US"/>
          </a:p>
        </p:txBody>
      </p:sp>
      <p:sp>
        <p:nvSpPr>
          <p:cNvPr id="19" name="Oval 24"/>
          <p:cNvSpPr>
            <a:spLocks noChangeArrowheads="1"/>
          </p:cNvSpPr>
          <p:nvPr/>
        </p:nvSpPr>
        <p:spPr bwMode="auto">
          <a:xfrm rot="20123147">
            <a:off x="-269875" y="4056063"/>
            <a:ext cx="5411788" cy="1601787"/>
          </a:xfrm>
          <a:prstGeom prst="ellipse">
            <a:avLst/>
          </a:prstGeom>
          <a:solidFill>
            <a:srgbClr val="B7DEE8">
              <a:alpha val="50195"/>
            </a:srgbClr>
          </a:solidFill>
          <a:ln w="9525">
            <a:solidFill>
              <a:srgbClr val="B7DEE8"/>
            </a:solidFill>
            <a:round/>
            <a:headEnd/>
            <a:tailEnd/>
          </a:ln>
        </p:spPr>
        <p:txBody>
          <a:bodyPr/>
          <a:lstStyle/>
          <a:p>
            <a:endParaRPr lang="en-US"/>
          </a:p>
        </p:txBody>
      </p:sp>
    </p:spTree>
    <p:extLst>
      <p:ext uri="{BB962C8B-B14F-4D97-AF65-F5344CB8AC3E}">
        <p14:creationId xmlns:p14="http://schemas.microsoft.com/office/powerpoint/2010/main" val="22828783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45058" name="TextBox 3"/>
          <p:cNvSpPr txBox="1">
            <a:spLocks noChangeArrowheads="1"/>
          </p:cNvSpPr>
          <p:nvPr/>
        </p:nvSpPr>
        <p:spPr bwMode="auto">
          <a:xfrm>
            <a:off x="2514600" y="3352800"/>
            <a:ext cx="1865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Strep pyogenes</a:t>
            </a:r>
          </a:p>
        </p:txBody>
      </p:sp>
      <p:sp>
        <p:nvSpPr>
          <p:cNvPr id="45059" name="TextBox 4"/>
          <p:cNvSpPr txBox="1">
            <a:spLocks noChangeArrowheads="1"/>
          </p:cNvSpPr>
          <p:nvPr/>
        </p:nvSpPr>
        <p:spPr bwMode="auto">
          <a:xfrm>
            <a:off x="1697038" y="2667000"/>
            <a:ext cx="1792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 pneumoniae</a:t>
            </a:r>
          </a:p>
        </p:txBody>
      </p:sp>
      <p:sp>
        <p:nvSpPr>
          <p:cNvPr id="45060" name="TextBox 6"/>
          <p:cNvSpPr txBox="1">
            <a:spLocks noChangeArrowheads="1"/>
          </p:cNvSpPr>
          <p:nvPr/>
        </p:nvSpPr>
        <p:spPr bwMode="auto">
          <a:xfrm>
            <a:off x="1143000" y="1828800"/>
            <a:ext cx="1638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faecalis</a:t>
            </a:r>
          </a:p>
        </p:txBody>
      </p:sp>
      <p:sp>
        <p:nvSpPr>
          <p:cNvPr id="45061" name="TextBox 7"/>
          <p:cNvSpPr txBox="1">
            <a:spLocks noChangeArrowheads="1"/>
          </p:cNvSpPr>
          <p:nvPr/>
        </p:nvSpPr>
        <p:spPr bwMode="auto">
          <a:xfrm>
            <a:off x="0" y="533400"/>
            <a:ext cx="1685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faecium </a:t>
            </a:r>
            <a:r>
              <a:rPr lang="en-US" sz="1800"/>
              <a:t>(VRE)</a:t>
            </a:r>
          </a:p>
        </p:txBody>
      </p:sp>
      <p:sp>
        <p:nvSpPr>
          <p:cNvPr id="45062" name="TextBox 9"/>
          <p:cNvSpPr txBox="1">
            <a:spLocks noChangeArrowheads="1"/>
          </p:cNvSpPr>
          <p:nvPr/>
        </p:nvSpPr>
        <p:spPr bwMode="auto">
          <a:xfrm>
            <a:off x="1524000" y="42672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(MSSA)</a:t>
            </a:r>
          </a:p>
        </p:txBody>
      </p:sp>
      <p:sp>
        <p:nvSpPr>
          <p:cNvPr id="45063" name="TextBox 10"/>
          <p:cNvSpPr txBox="1">
            <a:spLocks noChangeArrowheads="1"/>
          </p:cNvSpPr>
          <p:nvPr/>
        </p:nvSpPr>
        <p:spPr bwMode="auto">
          <a:xfrm>
            <a:off x="0" y="55626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(MRSA)</a:t>
            </a:r>
          </a:p>
        </p:txBody>
      </p:sp>
      <p:sp>
        <p:nvSpPr>
          <p:cNvPr id="45064" name="TextBox 11"/>
          <p:cNvSpPr txBox="1">
            <a:spLocks noChangeArrowheads="1"/>
          </p:cNvSpPr>
          <p:nvPr/>
        </p:nvSpPr>
        <p:spPr bwMode="auto">
          <a:xfrm>
            <a:off x="5029200" y="2667000"/>
            <a:ext cx="1085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Proteus</a:t>
            </a:r>
          </a:p>
          <a:p>
            <a:pPr eaLnBrk="1" hangingPunct="1"/>
            <a:r>
              <a:rPr lang="en-US" sz="1800" i="1"/>
              <a:t>mirabilis</a:t>
            </a:r>
          </a:p>
        </p:txBody>
      </p:sp>
      <p:sp>
        <p:nvSpPr>
          <p:cNvPr id="45065" name="TextBox 12"/>
          <p:cNvSpPr txBox="1">
            <a:spLocks noChangeArrowheads="1"/>
          </p:cNvSpPr>
          <p:nvPr/>
        </p:nvSpPr>
        <p:spPr bwMode="auto">
          <a:xfrm>
            <a:off x="5791200" y="2438400"/>
            <a:ext cx="868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 coli</a:t>
            </a:r>
          </a:p>
        </p:txBody>
      </p:sp>
      <p:sp>
        <p:nvSpPr>
          <p:cNvPr id="45066" name="TextBox 13"/>
          <p:cNvSpPr txBox="1">
            <a:spLocks noChangeArrowheads="1"/>
          </p:cNvSpPr>
          <p:nvPr/>
        </p:nvSpPr>
        <p:spPr bwMode="auto">
          <a:xfrm>
            <a:off x="6248400" y="1905000"/>
            <a:ext cx="1511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Klebsiella</a:t>
            </a:r>
          </a:p>
          <a:p>
            <a:pPr eaLnBrk="1" hangingPunct="1"/>
            <a:r>
              <a:rPr lang="en-US" sz="1800" i="1"/>
              <a:t>pneumoniae</a:t>
            </a:r>
          </a:p>
        </p:txBody>
      </p:sp>
      <p:sp>
        <p:nvSpPr>
          <p:cNvPr id="45067" name="TextBox 14"/>
          <p:cNvSpPr txBox="1">
            <a:spLocks noChangeArrowheads="1"/>
          </p:cNvSpPr>
          <p:nvPr/>
        </p:nvSpPr>
        <p:spPr bwMode="auto">
          <a:xfrm>
            <a:off x="7010400" y="5486400"/>
            <a:ext cx="1714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Pseudomonas</a:t>
            </a:r>
          </a:p>
        </p:txBody>
      </p:sp>
      <p:sp>
        <p:nvSpPr>
          <p:cNvPr id="45068" name="TextBox 16"/>
          <p:cNvSpPr txBox="1">
            <a:spLocks noChangeArrowheads="1"/>
          </p:cNvSpPr>
          <p:nvPr/>
        </p:nvSpPr>
        <p:spPr bwMode="auto">
          <a:xfrm>
            <a:off x="5867400" y="3581400"/>
            <a:ext cx="2819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Haemophilus influenzae</a:t>
            </a:r>
          </a:p>
        </p:txBody>
      </p:sp>
      <p:sp>
        <p:nvSpPr>
          <p:cNvPr id="45069" name="TextBox 18"/>
          <p:cNvSpPr txBox="1">
            <a:spLocks noChangeArrowheads="1"/>
          </p:cNvSpPr>
          <p:nvPr/>
        </p:nvSpPr>
        <p:spPr bwMode="auto">
          <a:xfrm>
            <a:off x="7239000" y="1600200"/>
            <a:ext cx="1047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Serratia</a:t>
            </a:r>
          </a:p>
        </p:txBody>
      </p:sp>
      <p:sp>
        <p:nvSpPr>
          <p:cNvPr id="45070" name="TextBox 19"/>
          <p:cNvSpPr txBox="1">
            <a:spLocks noChangeArrowheads="1"/>
          </p:cNvSpPr>
          <p:nvPr/>
        </p:nvSpPr>
        <p:spPr bwMode="auto">
          <a:xfrm>
            <a:off x="5638800" y="47244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Enterobacter spp</a:t>
            </a:r>
          </a:p>
        </p:txBody>
      </p:sp>
      <p:sp>
        <p:nvSpPr>
          <p:cNvPr id="45071" name="TextBox 21"/>
          <p:cNvSpPr txBox="1">
            <a:spLocks noChangeArrowheads="1"/>
          </p:cNvSpPr>
          <p:nvPr/>
        </p:nvSpPr>
        <p:spPr bwMode="auto">
          <a:xfrm>
            <a:off x="4419600" y="5257800"/>
            <a:ext cx="14573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Bacteroides</a:t>
            </a:r>
          </a:p>
          <a:p>
            <a:pPr eaLnBrk="1" hangingPunct="1"/>
            <a:r>
              <a:rPr lang="en-US" sz="1800" i="1"/>
              <a:t> fragilis</a:t>
            </a:r>
          </a:p>
        </p:txBody>
      </p:sp>
      <p:sp>
        <p:nvSpPr>
          <p:cNvPr id="45072" name="TextBox 22"/>
          <p:cNvSpPr txBox="1">
            <a:spLocks noChangeArrowheads="1"/>
          </p:cNvSpPr>
          <p:nvPr/>
        </p:nvSpPr>
        <p:spPr bwMode="auto">
          <a:xfrm>
            <a:off x="4038600" y="3657600"/>
            <a:ext cx="1557338" cy="369888"/>
          </a:xfrm>
          <a:prstGeom prst="rect">
            <a:avLst/>
          </a:prstGeom>
          <a:solidFill>
            <a:srgbClr val="FFFFFF"/>
          </a:solidFill>
          <a:ln w="9525">
            <a:solidFill>
              <a:srgbClr val="FFFFFF"/>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Clindamycin</a:t>
            </a:r>
          </a:p>
        </p:txBody>
      </p:sp>
      <p:sp>
        <p:nvSpPr>
          <p:cNvPr id="18" name="Oval 23"/>
          <p:cNvSpPr>
            <a:spLocks noChangeArrowheads="1"/>
          </p:cNvSpPr>
          <p:nvPr/>
        </p:nvSpPr>
        <p:spPr bwMode="auto">
          <a:xfrm rot="1245524">
            <a:off x="1748319" y="2349800"/>
            <a:ext cx="3281846" cy="1866900"/>
          </a:xfrm>
          <a:prstGeom prst="ellipse">
            <a:avLst/>
          </a:prstGeom>
          <a:solidFill>
            <a:schemeClr val="bg2">
              <a:lumMod val="50000"/>
              <a:alpha val="59999"/>
            </a:schemeClr>
          </a:solidFill>
          <a:ln w="9525">
            <a:solidFill>
              <a:schemeClr val="bg2">
                <a:lumMod val="50000"/>
              </a:schemeClr>
            </a:solidFill>
            <a:round/>
            <a:headEnd/>
            <a:tailEnd/>
          </a:ln>
        </p:spPr>
        <p:txBody>
          <a:bodyPr/>
          <a:lstStyle/>
          <a:p>
            <a:endParaRPr lang="en-US"/>
          </a:p>
        </p:txBody>
      </p:sp>
      <p:sp>
        <p:nvSpPr>
          <p:cNvPr id="19" name="Oval 24"/>
          <p:cNvSpPr>
            <a:spLocks noChangeArrowheads="1"/>
          </p:cNvSpPr>
          <p:nvPr/>
        </p:nvSpPr>
        <p:spPr bwMode="auto">
          <a:xfrm rot="20123147">
            <a:off x="-269875" y="4056063"/>
            <a:ext cx="5411788" cy="1601787"/>
          </a:xfrm>
          <a:prstGeom prst="ellipse">
            <a:avLst/>
          </a:prstGeom>
          <a:solidFill>
            <a:srgbClr val="948A54">
              <a:alpha val="50195"/>
            </a:srgbClr>
          </a:solidFill>
          <a:ln w="9525">
            <a:solidFill>
              <a:srgbClr val="948A54"/>
            </a:solidFill>
            <a:round/>
            <a:headEnd/>
            <a:tailEnd/>
          </a:ln>
        </p:spPr>
        <p:txBody>
          <a:bodyPr/>
          <a:lstStyle/>
          <a:p>
            <a:endParaRPr lang="en-US"/>
          </a:p>
        </p:txBody>
      </p:sp>
      <p:sp>
        <p:nvSpPr>
          <p:cNvPr id="20" name="Oval 23"/>
          <p:cNvSpPr>
            <a:spLocks noChangeArrowheads="1"/>
          </p:cNvSpPr>
          <p:nvPr/>
        </p:nvSpPr>
        <p:spPr bwMode="auto">
          <a:xfrm rot="16200000">
            <a:off x="3105475" y="3979863"/>
            <a:ext cx="3281846" cy="1866900"/>
          </a:xfrm>
          <a:prstGeom prst="ellipse">
            <a:avLst/>
          </a:prstGeom>
          <a:solidFill>
            <a:schemeClr val="bg2">
              <a:lumMod val="50000"/>
              <a:alpha val="59999"/>
            </a:schemeClr>
          </a:solidFill>
          <a:ln w="9525">
            <a:solidFill>
              <a:schemeClr val="bg2">
                <a:lumMod val="50000"/>
              </a:schemeClr>
            </a:solidFill>
            <a:round/>
            <a:headEnd/>
            <a:tailEnd/>
          </a:ln>
        </p:spPr>
        <p:txBody>
          <a:bodyPr/>
          <a:lstStyle/>
          <a:p>
            <a:endParaRPr lang="en-US"/>
          </a:p>
        </p:txBody>
      </p:sp>
    </p:spTree>
    <p:extLst>
      <p:ext uri="{BB962C8B-B14F-4D97-AF65-F5344CB8AC3E}">
        <p14:creationId xmlns:p14="http://schemas.microsoft.com/office/powerpoint/2010/main" val="25942020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a:t>Ceftazidime</a:t>
            </a:r>
            <a:r>
              <a:rPr lang="en-US" dirty="0"/>
              <a:t> and </a:t>
            </a:r>
            <a:r>
              <a:rPr lang="en-US" dirty="0" err="1"/>
              <a:t>avibactam</a:t>
            </a:r>
            <a:r>
              <a:rPr lang="en-US" dirty="0"/>
              <a:t> ; </a:t>
            </a:r>
            <a:r>
              <a:rPr lang="en-US" dirty="0" err="1"/>
              <a:t>Avibactam</a:t>
            </a:r>
            <a:r>
              <a:rPr lang="en-US" dirty="0"/>
              <a:t> is a novel broad-spectrum beta-</a:t>
            </a:r>
            <a:r>
              <a:rPr lang="en-US" dirty="0" err="1"/>
              <a:t>lactamase</a:t>
            </a:r>
            <a:r>
              <a:rPr lang="en-US" dirty="0"/>
              <a:t> inhibitor that has minimal antibacterial activity on its own. The addition of </a:t>
            </a:r>
            <a:r>
              <a:rPr lang="en-US" dirty="0" err="1"/>
              <a:t>avibactam</a:t>
            </a:r>
            <a:r>
              <a:rPr lang="en-US" dirty="0"/>
              <a:t> to </a:t>
            </a:r>
            <a:r>
              <a:rPr lang="en-US" dirty="0" err="1"/>
              <a:t>Ceftazidime</a:t>
            </a:r>
            <a:r>
              <a:rPr lang="en-US" dirty="0"/>
              <a:t>  extends the spectrum of activity to include most </a:t>
            </a:r>
            <a:r>
              <a:rPr lang="en-US" dirty="0" err="1"/>
              <a:t>Enterobacteriaceae</a:t>
            </a:r>
            <a:r>
              <a:rPr lang="en-US" dirty="0"/>
              <a:t> (including those that produce </a:t>
            </a:r>
            <a:r>
              <a:rPr lang="en-US" dirty="0" err="1"/>
              <a:t>AmpC</a:t>
            </a:r>
            <a:r>
              <a:rPr lang="en-US" dirty="0"/>
              <a:t> beta-</a:t>
            </a:r>
            <a:r>
              <a:rPr lang="en-US" dirty="0" err="1"/>
              <a:t>lactamase</a:t>
            </a:r>
            <a:r>
              <a:rPr lang="en-US" dirty="0"/>
              <a:t>, ESBL, and some </a:t>
            </a:r>
            <a:r>
              <a:rPr lang="en-US" i="1" dirty="0"/>
              <a:t>K. </a:t>
            </a:r>
            <a:r>
              <a:rPr lang="en-US" i="1" dirty="0" err="1"/>
              <a:t>pneumoniae</a:t>
            </a:r>
            <a:r>
              <a:rPr lang="en-US" dirty="0"/>
              <a:t> and OXA-type </a:t>
            </a:r>
            <a:r>
              <a:rPr lang="en-US" dirty="0" err="1"/>
              <a:t>carbapenemases</a:t>
            </a:r>
            <a:r>
              <a:rPr lang="en-US" dirty="0"/>
              <a:t>) as well as </a:t>
            </a:r>
            <a:r>
              <a:rPr lang="en-US" i="1" dirty="0"/>
              <a:t>P. </a:t>
            </a:r>
            <a:r>
              <a:rPr lang="en-US" i="1" dirty="0" err="1"/>
              <a:t>aeruginosa</a:t>
            </a:r>
            <a:r>
              <a:rPr lang="en-US" dirty="0"/>
              <a:t> species with high MICs to </a:t>
            </a:r>
            <a:r>
              <a:rPr lang="en-US" dirty="0" err="1"/>
              <a:t>ceftazidime</a:t>
            </a:r>
            <a:r>
              <a:rPr lang="en-US" dirty="0"/>
              <a:t> alone.</a:t>
            </a:r>
          </a:p>
          <a:p>
            <a:endParaRPr lang="en-US" dirty="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Ceftolozane</a:t>
            </a:r>
            <a:r>
              <a:rPr lang="en-US" dirty="0"/>
              <a:t>/</a:t>
            </a:r>
            <a:r>
              <a:rPr lang="en-US" dirty="0" err="1"/>
              <a:t>Tazobactam</a:t>
            </a:r>
            <a:r>
              <a:rPr lang="en-US" dirty="0"/>
              <a:t>;  </a:t>
            </a:r>
            <a:r>
              <a:rPr lang="en-US" dirty="0" err="1"/>
              <a:t>Ceftolozane</a:t>
            </a:r>
            <a:r>
              <a:rPr lang="en-US" dirty="0"/>
              <a:t> is a novel cephalosporin whose gram-negative activity is expanded by the addition of </a:t>
            </a:r>
            <a:r>
              <a:rPr lang="en-US" dirty="0" err="1"/>
              <a:t>tazobactam</a:t>
            </a:r>
            <a:r>
              <a:rPr lang="en-US" dirty="0"/>
              <a:t>. The combination has broad-spectrum in vitro activity against aerobic and facultative gram-negative bacilli, including </a:t>
            </a:r>
            <a:r>
              <a:rPr lang="en-US" i="1" dirty="0"/>
              <a:t>P. </a:t>
            </a:r>
            <a:r>
              <a:rPr lang="en-US" i="1" dirty="0" err="1"/>
              <a:t>aeruginosa</a:t>
            </a:r>
            <a:r>
              <a:rPr lang="en-US" dirty="0"/>
              <a:t> and most extended-spectrum beta-</a:t>
            </a:r>
            <a:r>
              <a:rPr lang="en-US" dirty="0" err="1"/>
              <a:t>lactamase</a:t>
            </a:r>
            <a:r>
              <a:rPr lang="en-US" dirty="0"/>
              <a:t> (ESBL)-producing </a:t>
            </a:r>
            <a:r>
              <a:rPr lang="en-US" dirty="0" err="1"/>
              <a:t>Enterobacteriaceae</a:t>
            </a:r>
            <a:r>
              <a:rPr lang="en-US" dirty="0"/>
              <a:t>. It has limited gram-positive activity against streptococci. </a:t>
            </a:r>
            <a:r>
              <a:rPr lang="en-US" dirty="0" err="1"/>
              <a:t>Enterococcal</a:t>
            </a:r>
            <a:r>
              <a:rPr lang="en-US" dirty="0"/>
              <a:t> and staphylococcal species are generally resistant. </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Thank you.</a:t>
            </a:r>
          </a:p>
        </p:txBody>
      </p:sp>
    </p:spTree>
    <p:extLst>
      <p:ext uri="{BB962C8B-B14F-4D97-AF65-F5344CB8AC3E}">
        <p14:creationId xmlns:p14="http://schemas.microsoft.com/office/powerpoint/2010/main" val="22066523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Relatively Close-Up View of </a:t>
            </a:r>
            <a:r>
              <a:rPr lang="en-US" dirty="0" err="1"/>
              <a:t>Antibacterials</a:t>
            </a:r>
            <a:r>
              <a:rPr lang="en-US" dirty="0"/>
              <a:t>: Part II of II</a:t>
            </a:r>
          </a:p>
        </p:txBody>
      </p:sp>
      <p:sp>
        <p:nvSpPr>
          <p:cNvPr id="3" name="Subtitle 2"/>
          <p:cNvSpPr>
            <a:spLocks noGrp="1"/>
          </p:cNvSpPr>
          <p:nvPr>
            <p:ph type="subTitle" idx="1"/>
          </p:nvPr>
        </p:nvSpPr>
        <p:spPr>
          <a:xfrm>
            <a:off x="685800" y="4543778"/>
            <a:ext cx="7772400" cy="1778000"/>
          </a:xfrm>
        </p:spPr>
        <p:txBody>
          <a:bodyPr>
            <a:normAutofit/>
          </a:bodyPr>
          <a:lstStyle/>
          <a:p>
            <a:r>
              <a:rPr lang="en-US" sz="1600" dirty="0">
                <a:latin typeface="Arial" charset="0"/>
                <a:ea typeface="ＭＳ Ｐゴシック" charset="0"/>
                <a:cs typeface="ＭＳ Ｐゴシック" charset="0"/>
              </a:rPr>
              <a:t>Mohammed Al-</a:t>
            </a:r>
            <a:r>
              <a:rPr lang="en-US" sz="1600" dirty="0" err="1">
                <a:latin typeface="Arial" charset="0"/>
                <a:ea typeface="ＭＳ Ｐゴシック" charset="0"/>
                <a:cs typeface="ＭＳ Ｐゴシック" charset="0"/>
              </a:rPr>
              <a:t>Tarawneh</a:t>
            </a:r>
            <a:r>
              <a:rPr lang="en-US" sz="1600" dirty="0">
                <a:latin typeface="Arial" charset="0"/>
                <a:ea typeface="ＭＳ Ｐゴシック" charset="0"/>
                <a:cs typeface="ＭＳ Ｐゴシック" charset="0"/>
              </a:rPr>
              <a:t>, M.D. </a:t>
            </a:r>
          </a:p>
          <a:p>
            <a:r>
              <a:rPr lang="en-US" sz="1600" dirty="0">
                <a:latin typeface="Arial" charset="0"/>
                <a:ea typeface="ＭＳ Ｐゴシック" charset="0"/>
                <a:cs typeface="ＭＳ Ｐゴシック" charset="0"/>
              </a:rPr>
              <a:t>American board of Internal medicine and Infectious diseases.</a:t>
            </a:r>
          </a:p>
          <a:p>
            <a:endParaRPr lang="en-US" dirty="0"/>
          </a:p>
        </p:txBody>
      </p:sp>
    </p:spTree>
    <p:extLst>
      <p:ext uri="{BB962C8B-B14F-4D97-AF65-F5344CB8AC3E}">
        <p14:creationId xmlns:p14="http://schemas.microsoft.com/office/powerpoint/2010/main" val="30845210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a:t>Overview (Part II)</a:t>
            </a:r>
          </a:p>
        </p:txBody>
      </p:sp>
      <p:sp>
        <p:nvSpPr>
          <p:cNvPr id="3" name="Content Placeholder 2"/>
          <p:cNvSpPr>
            <a:spLocks noGrp="1"/>
          </p:cNvSpPr>
          <p:nvPr>
            <p:ph sz="half" idx="1"/>
          </p:nvPr>
        </p:nvSpPr>
        <p:spPr>
          <a:xfrm>
            <a:off x="254000" y="1417638"/>
            <a:ext cx="4394200" cy="5059362"/>
          </a:xfrm>
        </p:spPr>
        <p:txBody>
          <a:bodyPr>
            <a:normAutofit lnSpcReduction="10000"/>
          </a:bodyPr>
          <a:lstStyle/>
          <a:p>
            <a:r>
              <a:rPr lang="en-US" dirty="0"/>
              <a:t>Old </a:t>
            </a:r>
            <a:r>
              <a:rPr lang="en-US" dirty="0" err="1"/>
              <a:t>Faithfuls</a:t>
            </a:r>
            <a:r>
              <a:rPr lang="en-US" dirty="0"/>
              <a:t>: Mixed Gram-Positive/Gram Negative Activity</a:t>
            </a:r>
          </a:p>
          <a:p>
            <a:pPr lvl="1"/>
            <a:r>
              <a:rPr lang="en-US" dirty="0"/>
              <a:t>Cellular Envelope Disruptors</a:t>
            </a:r>
          </a:p>
          <a:p>
            <a:pPr lvl="2"/>
            <a:r>
              <a:rPr lang="en-US" dirty="0"/>
              <a:t>Beta-lactams</a:t>
            </a:r>
          </a:p>
          <a:p>
            <a:r>
              <a:rPr lang="en-US" dirty="0"/>
              <a:t>Drugs Primarily Active </a:t>
            </a:r>
            <a:r>
              <a:rPr lang="en-US" dirty="0" err="1"/>
              <a:t>Vs</a:t>
            </a:r>
            <a:r>
              <a:rPr lang="en-US" dirty="0"/>
              <a:t> Gram-Positives</a:t>
            </a:r>
          </a:p>
          <a:p>
            <a:pPr lvl="1"/>
            <a:r>
              <a:rPr lang="en-US" dirty="0"/>
              <a:t>Cellular Envelope Disruptors</a:t>
            </a:r>
          </a:p>
          <a:p>
            <a:pPr lvl="2"/>
            <a:r>
              <a:rPr lang="en-US" dirty="0" err="1"/>
              <a:t>Glycopeptides</a:t>
            </a:r>
            <a:endParaRPr lang="en-US" dirty="0"/>
          </a:p>
          <a:p>
            <a:pPr lvl="2"/>
            <a:r>
              <a:rPr lang="en-US" dirty="0" err="1"/>
              <a:t>Lipopeptides</a:t>
            </a:r>
            <a:endParaRPr lang="en-US" dirty="0"/>
          </a:p>
          <a:p>
            <a:pPr lvl="1"/>
            <a:r>
              <a:rPr lang="en-US" dirty="0"/>
              <a:t>Protein Synthesis Inhibitors</a:t>
            </a:r>
          </a:p>
          <a:p>
            <a:pPr lvl="2"/>
            <a:r>
              <a:rPr lang="en-US" dirty="0" err="1"/>
              <a:t>Oxazolidinones</a:t>
            </a:r>
            <a:endParaRPr lang="en-US" dirty="0"/>
          </a:p>
          <a:p>
            <a:pPr lvl="2"/>
            <a:r>
              <a:rPr lang="en-US" dirty="0" err="1"/>
              <a:t>Streptogramins</a:t>
            </a:r>
            <a:endParaRPr lang="en-US" dirty="0"/>
          </a:p>
          <a:p>
            <a:pPr lvl="2"/>
            <a:r>
              <a:rPr lang="en-US" dirty="0" err="1"/>
              <a:t>Lincomycins</a:t>
            </a:r>
            <a:endParaRPr lang="en-US" dirty="0"/>
          </a:p>
        </p:txBody>
      </p:sp>
      <p:sp>
        <p:nvSpPr>
          <p:cNvPr id="4" name="Content Placeholder 3"/>
          <p:cNvSpPr>
            <a:spLocks noGrp="1"/>
          </p:cNvSpPr>
          <p:nvPr>
            <p:ph sz="half" idx="2"/>
          </p:nvPr>
        </p:nvSpPr>
        <p:spPr>
          <a:xfrm>
            <a:off x="4648200" y="1473199"/>
            <a:ext cx="4495800" cy="5003801"/>
          </a:xfrm>
        </p:spPr>
        <p:txBody>
          <a:bodyPr>
            <a:normAutofit lnSpcReduction="10000"/>
          </a:bodyPr>
          <a:lstStyle/>
          <a:p>
            <a:r>
              <a:rPr lang="en-US" b="1" dirty="0">
                <a:solidFill>
                  <a:srgbClr val="00B050"/>
                </a:solidFill>
              </a:rPr>
              <a:t>Jack of Many Organisms, Master of A Few</a:t>
            </a:r>
          </a:p>
          <a:p>
            <a:pPr lvl="1"/>
            <a:r>
              <a:rPr lang="en-US" b="1" dirty="0">
                <a:solidFill>
                  <a:srgbClr val="00B050"/>
                </a:solidFill>
              </a:rPr>
              <a:t>Protein Synthesis Inhibitors</a:t>
            </a:r>
          </a:p>
          <a:p>
            <a:pPr lvl="2"/>
            <a:r>
              <a:rPr lang="en-US" b="1" dirty="0">
                <a:solidFill>
                  <a:srgbClr val="00B050"/>
                </a:solidFill>
              </a:rPr>
              <a:t>Macrolides</a:t>
            </a:r>
          </a:p>
          <a:p>
            <a:pPr lvl="2"/>
            <a:r>
              <a:rPr lang="en-US" b="1" dirty="0" err="1">
                <a:solidFill>
                  <a:srgbClr val="00B050"/>
                </a:solidFill>
              </a:rPr>
              <a:t>Tetracyclines</a:t>
            </a:r>
            <a:endParaRPr lang="en-US" b="1" dirty="0">
              <a:solidFill>
                <a:srgbClr val="00B050"/>
              </a:solidFill>
            </a:endParaRPr>
          </a:p>
          <a:p>
            <a:pPr lvl="1"/>
            <a:r>
              <a:rPr lang="en-US" b="1" dirty="0">
                <a:solidFill>
                  <a:srgbClr val="00B050"/>
                </a:solidFill>
              </a:rPr>
              <a:t>DNA Disruptors</a:t>
            </a:r>
          </a:p>
          <a:p>
            <a:pPr lvl="2"/>
            <a:r>
              <a:rPr lang="en-US" b="1" dirty="0" err="1">
                <a:solidFill>
                  <a:srgbClr val="00B050"/>
                </a:solidFill>
              </a:rPr>
              <a:t>Trimethoprim</a:t>
            </a:r>
            <a:r>
              <a:rPr lang="en-US" b="1" dirty="0">
                <a:solidFill>
                  <a:srgbClr val="00B050"/>
                </a:solidFill>
              </a:rPr>
              <a:t>/sulfa</a:t>
            </a:r>
          </a:p>
          <a:p>
            <a:r>
              <a:rPr lang="en-US" b="1" dirty="0">
                <a:solidFill>
                  <a:srgbClr val="00B050"/>
                </a:solidFill>
              </a:rPr>
              <a:t>Drugs Primarily Active </a:t>
            </a:r>
            <a:r>
              <a:rPr lang="en-US" b="1" dirty="0" err="1">
                <a:solidFill>
                  <a:srgbClr val="00B050"/>
                </a:solidFill>
              </a:rPr>
              <a:t>Vs</a:t>
            </a:r>
            <a:r>
              <a:rPr lang="en-US" b="1" dirty="0">
                <a:solidFill>
                  <a:srgbClr val="00B050"/>
                </a:solidFill>
              </a:rPr>
              <a:t> Gram-Negatives</a:t>
            </a:r>
          </a:p>
          <a:p>
            <a:pPr lvl="1"/>
            <a:r>
              <a:rPr lang="en-US" b="1" dirty="0">
                <a:solidFill>
                  <a:srgbClr val="00B050"/>
                </a:solidFill>
              </a:rPr>
              <a:t>Protein Synthesis Inhibitors</a:t>
            </a:r>
          </a:p>
          <a:p>
            <a:pPr lvl="2"/>
            <a:r>
              <a:rPr lang="en-US" b="1" dirty="0">
                <a:solidFill>
                  <a:srgbClr val="00B050"/>
                </a:solidFill>
              </a:rPr>
              <a:t>Aminoglycosides</a:t>
            </a:r>
          </a:p>
          <a:p>
            <a:pPr lvl="1"/>
            <a:r>
              <a:rPr lang="en-US" b="1" dirty="0">
                <a:solidFill>
                  <a:srgbClr val="00B050"/>
                </a:solidFill>
              </a:rPr>
              <a:t>DNA Disruptors</a:t>
            </a:r>
          </a:p>
          <a:p>
            <a:pPr lvl="2"/>
            <a:r>
              <a:rPr lang="en-US" b="1" dirty="0" err="1">
                <a:solidFill>
                  <a:srgbClr val="00B050"/>
                </a:solidFill>
              </a:rPr>
              <a:t>Fluoroquinolones</a:t>
            </a:r>
            <a:endParaRPr lang="en-US" b="1" dirty="0">
              <a:solidFill>
                <a:srgbClr val="00B050"/>
              </a:solidFill>
            </a:endParaRPr>
          </a:p>
          <a:p>
            <a:pPr lvl="2"/>
            <a:r>
              <a:rPr lang="en-US" b="1" dirty="0">
                <a:solidFill>
                  <a:srgbClr val="00B050"/>
                </a:solidFill>
              </a:rPr>
              <a:t>Metronidazole</a:t>
            </a:r>
          </a:p>
        </p:txBody>
      </p:sp>
    </p:spTree>
    <p:extLst>
      <p:ext uri="{BB962C8B-B14F-4D97-AF65-F5344CB8AC3E}">
        <p14:creationId xmlns:p14="http://schemas.microsoft.com/office/powerpoint/2010/main" val="34154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500"/>
                                        <p:tgtEl>
                                          <p:spTgt spid="4">
                                            <p:txEl>
                                              <p:pRg st="6" end="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500"/>
                                        <p:tgtEl>
                                          <p:spTgt spid="4">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Effect transition="in" filter="fade">
                                      <p:cBhvr>
                                        <p:cTn id="59" dur="500"/>
                                        <p:tgtEl>
                                          <p:spTgt spid="4">
                                            <p:txEl>
                                              <p:pRg st="8" end="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fade">
                                      <p:cBhvr>
                                        <p:cTn id="62" dur="500"/>
                                        <p:tgtEl>
                                          <p:spTgt spid="4">
                                            <p:txEl>
                                              <p:pRg st="9" end="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fade">
                                      <p:cBhvr>
                                        <p:cTn id="65" dur="500"/>
                                        <p:tgtEl>
                                          <p:spTgt spid="4">
                                            <p:txEl>
                                              <p:pRg st="10" end="1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
                                            <p:txEl>
                                              <p:pRg st="11" end="11"/>
                                            </p:txEl>
                                          </p:spTgt>
                                        </p:tgtEl>
                                        <p:attrNameLst>
                                          <p:attrName>style.visibility</p:attrName>
                                        </p:attrNameLst>
                                      </p:cBhvr>
                                      <p:to>
                                        <p:strVal val="visible"/>
                                      </p:to>
                                    </p:set>
                                    <p:animEffect transition="in" filter="fade">
                                      <p:cBhvr>
                                        <p:cTn id="6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 y="7165"/>
            <a:ext cx="9144000" cy="915988"/>
          </a:xfrm>
          <a:solidFill>
            <a:schemeClr val="bg1"/>
          </a:solidFill>
        </p:spPr>
        <p:txBody>
          <a:bodyPr/>
          <a:lstStyle/>
          <a:p>
            <a:pPr eaLnBrk="1" hangingPunct="1"/>
            <a:r>
              <a:rPr lang="en-US" dirty="0">
                <a:latin typeface="Arial" charset="0"/>
                <a:ea typeface="ＭＳ Ｐゴシック" charset="0"/>
                <a:cs typeface="ＭＳ Ｐゴシック" charset="0"/>
              </a:rPr>
              <a:t>Beta-lactams: ADME</a:t>
            </a:r>
          </a:p>
        </p:txBody>
      </p:sp>
      <p:graphicFrame>
        <p:nvGraphicFramePr>
          <p:cNvPr id="27716" name="Group 68"/>
          <p:cNvGraphicFramePr>
            <a:graphicFrameLocks noGrp="1"/>
          </p:cNvGraphicFramePr>
          <p:nvPr>
            <p:extLst>
              <p:ext uri="{D42A27DB-BD31-4B8C-83A1-F6EECF244321}">
                <p14:modId xmlns:p14="http://schemas.microsoft.com/office/powerpoint/2010/main" val="1123904442"/>
              </p:ext>
            </p:extLst>
          </p:nvPr>
        </p:nvGraphicFramePr>
        <p:xfrm>
          <a:off x="0" y="1239046"/>
          <a:ext cx="9144001" cy="5603494"/>
        </p:xfrm>
        <a:graphic>
          <a:graphicData uri="http://schemas.openxmlformats.org/drawingml/2006/table">
            <a:tbl>
              <a:tblPr/>
              <a:tblGrid>
                <a:gridCol w="3095961">
                  <a:extLst>
                    <a:ext uri="{9D8B030D-6E8A-4147-A177-3AD203B41FA5}">
                      <a16:colId xmlns:a16="http://schemas.microsoft.com/office/drawing/2014/main" val="20000"/>
                    </a:ext>
                  </a:extLst>
                </a:gridCol>
                <a:gridCol w="6048040">
                  <a:extLst>
                    <a:ext uri="{9D8B030D-6E8A-4147-A177-3AD203B41FA5}">
                      <a16:colId xmlns:a16="http://schemas.microsoft.com/office/drawing/2014/main" val="20001"/>
                    </a:ext>
                  </a:extLst>
                </a:gridCol>
              </a:tblGrid>
              <a:tr h="407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ＭＳ Ｐゴシック" charset="0"/>
                          <a:cs typeface="ＭＳ Ｐゴシック" charset="0"/>
                        </a:rPr>
                        <a:t>Pharmacokinetic parameter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Typical beta-lactam characteristics (important exceptions will be noted)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1439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ＭＳ Ｐゴシック" charset="0"/>
                          <a:cs typeface="ＭＳ Ｐゴシック" charset="0"/>
                        </a:rPr>
                        <a:t>A</a:t>
                      </a: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•PO forms have modest-good absorption but IV &gt;&gt; PO doses</a:t>
                      </a:r>
                    </a:p>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•Mostly best absorbed on empty stomach</a:t>
                      </a:r>
                    </a:p>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•Some drugs have IM forms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6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ＭＳ Ｐゴシック" charset="0"/>
                          <a:cs typeface="ＭＳ Ｐゴシック" charset="0"/>
                        </a:rPr>
                        <a:t>D</a:t>
                      </a: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Wide distribution; most beta-lactams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penetrate CNS </a:t>
                      </a: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with meningeal inflammation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ＭＳ Ｐゴシック" charset="0"/>
                          <a:cs typeface="ＭＳ Ｐゴシック" charset="0"/>
                        </a:rPr>
                        <a:t>M</a:t>
                      </a: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etabolism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Minimal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hepatic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0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ＭＳ Ｐゴシック" charset="0"/>
                          <a:cs typeface="ＭＳ Ｐゴシック" charset="0"/>
                        </a:rPr>
                        <a:t>E</a:t>
                      </a: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xcretion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Excreted in urine via tubular secretion (90%) &amp; glomerular filtration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renal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sym typeface="Symbol" charset="0"/>
                        </a:rPr>
                        <a:t>Yes! (Except PRASPs and CTX)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41161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a:t>Overview (Part II)</a:t>
            </a:r>
          </a:p>
        </p:txBody>
      </p:sp>
      <p:sp>
        <p:nvSpPr>
          <p:cNvPr id="3" name="Content Placeholder 2"/>
          <p:cNvSpPr>
            <a:spLocks noGrp="1"/>
          </p:cNvSpPr>
          <p:nvPr>
            <p:ph sz="half" idx="1"/>
          </p:nvPr>
        </p:nvSpPr>
        <p:spPr>
          <a:xfrm>
            <a:off x="254000" y="1417638"/>
            <a:ext cx="4394200" cy="5059362"/>
          </a:xfrm>
        </p:spPr>
        <p:txBody>
          <a:bodyPr>
            <a:normAutofit lnSpcReduction="10000"/>
          </a:bodyPr>
          <a:lstStyle/>
          <a:p>
            <a:r>
              <a:rPr lang="en-US" dirty="0"/>
              <a:t>Old </a:t>
            </a:r>
            <a:r>
              <a:rPr lang="en-US" dirty="0" err="1"/>
              <a:t>Faithfuls</a:t>
            </a:r>
            <a:r>
              <a:rPr lang="en-US" dirty="0"/>
              <a:t>: Mixed Gram-Positive/Gram Negative Activity</a:t>
            </a:r>
          </a:p>
          <a:p>
            <a:pPr lvl="1"/>
            <a:r>
              <a:rPr lang="en-US" dirty="0"/>
              <a:t>Cellular Envelope Disruptors</a:t>
            </a:r>
          </a:p>
          <a:p>
            <a:pPr lvl="2"/>
            <a:r>
              <a:rPr lang="en-US" dirty="0"/>
              <a:t>Beta-lactams</a:t>
            </a:r>
          </a:p>
          <a:p>
            <a:r>
              <a:rPr lang="en-US" dirty="0"/>
              <a:t>Drugs Primarily Active </a:t>
            </a:r>
            <a:r>
              <a:rPr lang="en-US" dirty="0" err="1"/>
              <a:t>Vs</a:t>
            </a:r>
            <a:r>
              <a:rPr lang="en-US" dirty="0"/>
              <a:t> Gram-Positives</a:t>
            </a:r>
          </a:p>
          <a:p>
            <a:pPr lvl="1"/>
            <a:r>
              <a:rPr lang="en-US" dirty="0"/>
              <a:t>Cellular Envelope Disruptors</a:t>
            </a:r>
          </a:p>
          <a:p>
            <a:pPr lvl="2"/>
            <a:r>
              <a:rPr lang="en-US" dirty="0" err="1"/>
              <a:t>Glycopeptides</a:t>
            </a:r>
            <a:endParaRPr lang="en-US" dirty="0"/>
          </a:p>
          <a:p>
            <a:pPr lvl="2"/>
            <a:r>
              <a:rPr lang="en-US" dirty="0" err="1"/>
              <a:t>Lipopeptides</a:t>
            </a:r>
            <a:endParaRPr lang="en-US" dirty="0"/>
          </a:p>
          <a:p>
            <a:pPr lvl="1"/>
            <a:r>
              <a:rPr lang="en-US" dirty="0"/>
              <a:t>Protein Synthesis Inhibitors</a:t>
            </a:r>
          </a:p>
          <a:p>
            <a:pPr lvl="2"/>
            <a:r>
              <a:rPr lang="en-US" dirty="0" err="1"/>
              <a:t>Oxazolidinones</a:t>
            </a:r>
            <a:endParaRPr lang="en-US" dirty="0"/>
          </a:p>
          <a:p>
            <a:pPr lvl="2"/>
            <a:r>
              <a:rPr lang="en-US" dirty="0" err="1"/>
              <a:t>Streptogramins</a:t>
            </a:r>
            <a:endParaRPr lang="en-US" dirty="0"/>
          </a:p>
          <a:p>
            <a:pPr lvl="2"/>
            <a:r>
              <a:rPr lang="en-US" dirty="0" err="1"/>
              <a:t>Lincomycins</a:t>
            </a:r>
            <a:endParaRPr lang="en-US" dirty="0"/>
          </a:p>
        </p:txBody>
      </p:sp>
      <p:sp>
        <p:nvSpPr>
          <p:cNvPr id="4" name="Content Placeholder 3"/>
          <p:cNvSpPr>
            <a:spLocks noGrp="1"/>
          </p:cNvSpPr>
          <p:nvPr>
            <p:ph sz="half" idx="2"/>
          </p:nvPr>
        </p:nvSpPr>
        <p:spPr>
          <a:xfrm>
            <a:off x="4648200" y="1473199"/>
            <a:ext cx="4495800" cy="5003801"/>
          </a:xfrm>
        </p:spPr>
        <p:txBody>
          <a:bodyPr>
            <a:normAutofit lnSpcReduction="10000"/>
          </a:bodyPr>
          <a:lstStyle/>
          <a:p>
            <a:r>
              <a:rPr lang="en-US" dirty="0"/>
              <a:t>Jack of Many Organisms, Master of A Few</a:t>
            </a:r>
          </a:p>
          <a:p>
            <a:pPr lvl="1"/>
            <a:r>
              <a:rPr lang="en-US" b="1" dirty="0">
                <a:solidFill>
                  <a:srgbClr val="00B0F0"/>
                </a:solidFill>
              </a:rPr>
              <a:t>Protein Synthesis Inhibitors</a:t>
            </a:r>
          </a:p>
          <a:p>
            <a:pPr lvl="2"/>
            <a:r>
              <a:rPr lang="en-US" b="1" dirty="0">
                <a:solidFill>
                  <a:srgbClr val="00B0F0"/>
                </a:solidFill>
              </a:rPr>
              <a:t>Macrolides</a:t>
            </a:r>
          </a:p>
          <a:p>
            <a:pPr lvl="2"/>
            <a:r>
              <a:rPr lang="en-US" b="1" dirty="0" err="1">
                <a:solidFill>
                  <a:srgbClr val="00B0F0"/>
                </a:solidFill>
              </a:rPr>
              <a:t>Tetracyclines</a:t>
            </a:r>
            <a:endParaRPr lang="en-US" b="1" dirty="0">
              <a:solidFill>
                <a:srgbClr val="00B0F0"/>
              </a:solidFill>
            </a:endParaRPr>
          </a:p>
          <a:p>
            <a:pPr lvl="1"/>
            <a:r>
              <a:rPr lang="en-US" dirty="0"/>
              <a:t>DNA Disruptors</a:t>
            </a:r>
          </a:p>
          <a:p>
            <a:pPr lvl="2"/>
            <a:r>
              <a:rPr lang="en-US" dirty="0" err="1"/>
              <a:t>Trimethoprim</a:t>
            </a:r>
            <a:r>
              <a:rPr lang="en-US" dirty="0"/>
              <a:t>/sulfa</a:t>
            </a:r>
          </a:p>
          <a:p>
            <a:r>
              <a:rPr lang="en-US" dirty="0"/>
              <a:t>Drugs Primarily Active </a:t>
            </a:r>
            <a:r>
              <a:rPr lang="en-US" dirty="0" err="1"/>
              <a:t>Vs</a:t>
            </a:r>
            <a:r>
              <a:rPr lang="en-US" dirty="0"/>
              <a:t> Gram-Negatives</a:t>
            </a:r>
          </a:p>
          <a:p>
            <a:pPr lvl="1"/>
            <a:r>
              <a:rPr lang="en-US" dirty="0"/>
              <a:t>Protein Synthesis Inhibitors</a:t>
            </a:r>
          </a:p>
          <a:p>
            <a:pPr lvl="2"/>
            <a:r>
              <a:rPr lang="en-US" dirty="0"/>
              <a:t>Aminoglycosides</a:t>
            </a:r>
          </a:p>
          <a:p>
            <a:pPr lvl="1"/>
            <a:r>
              <a:rPr lang="en-US" dirty="0"/>
              <a:t>DNA Disruptors</a:t>
            </a:r>
          </a:p>
          <a:p>
            <a:pPr lvl="2"/>
            <a:r>
              <a:rPr lang="en-US" dirty="0" err="1"/>
              <a:t>Fluoroquinolones</a:t>
            </a:r>
            <a:endParaRPr lang="en-US" dirty="0"/>
          </a:p>
          <a:p>
            <a:pPr lvl="2"/>
            <a:r>
              <a:rPr lang="en-US" dirty="0"/>
              <a:t>Metronidazole</a:t>
            </a:r>
          </a:p>
        </p:txBody>
      </p:sp>
    </p:spTree>
    <p:extLst>
      <p:ext uri="{BB962C8B-B14F-4D97-AF65-F5344CB8AC3E}">
        <p14:creationId xmlns:p14="http://schemas.microsoft.com/office/powerpoint/2010/main" val="34154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500"/>
                                        <p:tgtEl>
                                          <p:spTgt spid="4">
                                            <p:txEl>
                                              <p:pRg st="6" end="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500"/>
                                        <p:tgtEl>
                                          <p:spTgt spid="4">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Effect transition="in" filter="fade">
                                      <p:cBhvr>
                                        <p:cTn id="59" dur="500"/>
                                        <p:tgtEl>
                                          <p:spTgt spid="4">
                                            <p:txEl>
                                              <p:pRg st="8" end="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fade">
                                      <p:cBhvr>
                                        <p:cTn id="62" dur="500"/>
                                        <p:tgtEl>
                                          <p:spTgt spid="4">
                                            <p:txEl>
                                              <p:pRg st="9" end="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fade">
                                      <p:cBhvr>
                                        <p:cTn id="65" dur="500"/>
                                        <p:tgtEl>
                                          <p:spTgt spid="4">
                                            <p:txEl>
                                              <p:pRg st="10" end="1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
                                            <p:txEl>
                                              <p:pRg st="11" end="11"/>
                                            </p:txEl>
                                          </p:spTgt>
                                        </p:tgtEl>
                                        <p:attrNameLst>
                                          <p:attrName>style.visibility</p:attrName>
                                        </p:attrNameLst>
                                      </p:cBhvr>
                                      <p:to>
                                        <p:strVal val="visible"/>
                                      </p:to>
                                    </p:set>
                                    <p:animEffect transition="in" filter="fade">
                                      <p:cBhvr>
                                        <p:cTn id="6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08"/>
            <a:ext cx="9144000" cy="870494"/>
          </a:xfrm>
        </p:spPr>
        <p:txBody>
          <a:bodyPr>
            <a:normAutofit fontScale="90000"/>
          </a:bodyPr>
          <a:lstStyle/>
          <a:p>
            <a:r>
              <a:rPr lang="en-US" dirty="0"/>
              <a:t>Mechanism: Protein Synthesis Inhibitors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1746117"/>
              </p:ext>
            </p:extLst>
          </p:nvPr>
        </p:nvGraphicFramePr>
        <p:xfrm>
          <a:off x="86983" y="3753040"/>
          <a:ext cx="8854784" cy="4297680"/>
        </p:xfrm>
        <a:graphic>
          <a:graphicData uri="http://schemas.openxmlformats.org/drawingml/2006/table">
            <a:tbl>
              <a:tblPr firstRow="1" bandRow="1">
                <a:tableStyleId>{5940675A-B579-460E-94D1-54222C63F5DA}</a:tableStyleId>
              </a:tblPr>
              <a:tblGrid>
                <a:gridCol w="2000590">
                  <a:extLst>
                    <a:ext uri="{9D8B030D-6E8A-4147-A177-3AD203B41FA5}">
                      <a16:colId xmlns:a16="http://schemas.microsoft.com/office/drawing/2014/main" val="20000"/>
                    </a:ext>
                  </a:extLst>
                </a:gridCol>
                <a:gridCol w="904613">
                  <a:extLst>
                    <a:ext uri="{9D8B030D-6E8A-4147-A177-3AD203B41FA5}">
                      <a16:colId xmlns:a16="http://schemas.microsoft.com/office/drawing/2014/main" val="20001"/>
                    </a:ext>
                  </a:extLst>
                </a:gridCol>
                <a:gridCol w="4557866">
                  <a:extLst>
                    <a:ext uri="{9D8B030D-6E8A-4147-A177-3AD203B41FA5}">
                      <a16:colId xmlns:a16="http://schemas.microsoft.com/office/drawing/2014/main" val="20002"/>
                    </a:ext>
                  </a:extLst>
                </a:gridCol>
                <a:gridCol w="1391715">
                  <a:extLst>
                    <a:ext uri="{9D8B030D-6E8A-4147-A177-3AD203B41FA5}">
                      <a16:colId xmlns:a16="http://schemas.microsoft.com/office/drawing/2014/main" val="20003"/>
                    </a:ext>
                  </a:extLst>
                </a:gridCol>
              </a:tblGrid>
              <a:tr h="368546">
                <a:tc>
                  <a:txBody>
                    <a:bodyPr/>
                    <a:lstStyle/>
                    <a:p>
                      <a:r>
                        <a:rPr lang="en-US" sz="2000" b="1" dirty="0"/>
                        <a:t>Class</a:t>
                      </a:r>
                    </a:p>
                  </a:txBody>
                  <a:tcPr>
                    <a:solidFill>
                      <a:schemeClr val="bg1">
                        <a:lumMod val="65000"/>
                      </a:schemeClr>
                    </a:solidFill>
                  </a:tcPr>
                </a:tc>
                <a:tc>
                  <a:txBody>
                    <a:bodyPr/>
                    <a:lstStyle/>
                    <a:p>
                      <a:r>
                        <a:rPr lang="en-US" sz="2000" b="1" dirty="0"/>
                        <a:t>Target</a:t>
                      </a:r>
                    </a:p>
                  </a:txBody>
                  <a:tcPr>
                    <a:solidFill>
                      <a:schemeClr val="bg1">
                        <a:lumMod val="65000"/>
                      </a:schemeClr>
                    </a:solidFill>
                  </a:tcPr>
                </a:tc>
                <a:tc>
                  <a:txBody>
                    <a:bodyPr/>
                    <a:lstStyle/>
                    <a:p>
                      <a:r>
                        <a:rPr lang="en-US" sz="2000" b="1" dirty="0"/>
                        <a:t>Action</a:t>
                      </a:r>
                    </a:p>
                  </a:txBody>
                  <a:tcPr>
                    <a:solidFill>
                      <a:schemeClr val="bg1">
                        <a:lumMod val="6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t>Activity</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2000" b="0" dirty="0" err="1">
                          <a:solidFill>
                            <a:schemeClr val="tx1"/>
                          </a:solidFill>
                        </a:rPr>
                        <a:t>Oxazolidinones</a:t>
                      </a:r>
                      <a:endParaRPr lang="en-US" sz="2000" b="0" dirty="0">
                        <a:solidFill>
                          <a:schemeClr val="tx1"/>
                        </a:solidFill>
                      </a:endParaRPr>
                    </a:p>
                  </a:txBody>
                  <a:tcPr/>
                </a:tc>
                <a:tc>
                  <a:txBody>
                    <a:bodyPr/>
                    <a:lstStyle/>
                    <a:p>
                      <a:r>
                        <a:rPr lang="en-US" sz="2000" b="0" dirty="0">
                          <a:solidFill>
                            <a:schemeClr val="tx1"/>
                          </a:solidFill>
                        </a:rPr>
                        <a:t>50S</a:t>
                      </a:r>
                    </a:p>
                  </a:txBody>
                  <a:tcPr/>
                </a:tc>
                <a:tc>
                  <a:txBody>
                    <a:bodyPr/>
                    <a:lstStyle/>
                    <a:p>
                      <a:r>
                        <a:rPr lang="en-US" sz="2000" b="0" dirty="0">
                          <a:solidFill>
                            <a:schemeClr val="tx1"/>
                          </a:solidFill>
                        </a:rPr>
                        <a:t>Block </a:t>
                      </a:r>
                      <a:r>
                        <a:rPr lang="en-US" sz="2000" b="0" dirty="0" err="1">
                          <a:solidFill>
                            <a:schemeClr val="tx1"/>
                          </a:solidFill>
                        </a:rPr>
                        <a:t>tRNA</a:t>
                      </a:r>
                      <a:r>
                        <a:rPr lang="en-US" sz="2000" b="0" dirty="0">
                          <a:solidFill>
                            <a:schemeClr val="tx1"/>
                          </a:solidFill>
                        </a:rPr>
                        <a:t>-ribosome complex formation</a:t>
                      </a:r>
                    </a:p>
                  </a:txBody>
                  <a:tcPr/>
                </a:tc>
                <a:tc>
                  <a:txBody>
                    <a:bodyPr/>
                    <a:lstStyle/>
                    <a:p>
                      <a:r>
                        <a:rPr lang="en-US" sz="2000" b="0" dirty="0">
                          <a:solidFill>
                            <a:schemeClr val="tx1"/>
                          </a:solidFill>
                        </a:rPr>
                        <a:t>Static</a:t>
                      </a:r>
                    </a:p>
                  </a:txBody>
                  <a:tcPr/>
                </a:tc>
                <a:extLst>
                  <a:ext uri="{0D108BD9-81ED-4DB2-BD59-A6C34878D82A}">
                    <a16:rowId xmlns:a16="http://schemas.microsoft.com/office/drawing/2014/main" val="10001"/>
                  </a:ext>
                </a:extLst>
              </a:tr>
              <a:tr h="370840">
                <a:tc>
                  <a:txBody>
                    <a:bodyPr/>
                    <a:lstStyle/>
                    <a:p>
                      <a:r>
                        <a:rPr lang="en-US" sz="2000" b="0" dirty="0" err="1">
                          <a:solidFill>
                            <a:schemeClr val="tx1"/>
                          </a:solidFill>
                        </a:rPr>
                        <a:t>Streptogramins</a:t>
                      </a:r>
                      <a:endParaRPr lang="en-US" sz="2000" b="0" dirty="0">
                        <a:solidFill>
                          <a:schemeClr val="tx1"/>
                        </a:solidFill>
                      </a:endParaRPr>
                    </a:p>
                  </a:txBody>
                  <a:tcPr/>
                </a:tc>
                <a:tc>
                  <a:txBody>
                    <a:bodyPr/>
                    <a:lstStyle/>
                    <a:p>
                      <a:r>
                        <a:rPr lang="en-US" sz="2000" b="0" dirty="0">
                          <a:solidFill>
                            <a:schemeClr val="tx1"/>
                          </a:solidFill>
                        </a:rPr>
                        <a:t>50S</a:t>
                      </a:r>
                    </a:p>
                  </a:txBody>
                  <a:tcPr/>
                </a:tc>
                <a:tc>
                  <a:txBody>
                    <a:bodyPr/>
                    <a:lstStyle/>
                    <a:p>
                      <a:r>
                        <a:rPr lang="en-US" sz="2000" b="0" dirty="0">
                          <a:solidFill>
                            <a:schemeClr val="tx1"/>
                          </a:solidFill>
                        </a:rPr>
                        <a:t>Block peptide chain exit</a:t>
                      </a:r>
                    </a:p>
                  </a:txBody>
                  <a:tcPr/>
                </a:tc>
                <a:tc>
                  <a:txBody>
                    <a:bodyPr/>
                    <a:lstStyle/>
                    <a:p>
                      <a:r>
                        <a:rPr lang="en-US" sz="2000" b="0" dirty="0" err="1">
                          <a:solidFill>
                            <a:schemeClr val="tx1"/>
                          </a:solidFill>
                        </a:rPr>
                        <a:t>Cidal</a:t>
                      </a:r>
                      <a:r>
                        <a:rPr lang="en-US" sz="2000" b="0" dirty="0">
                          <a:solidFill>
                            <a:schemeClr val="tx1"/>
                          </a:solidFill>
                        </a:rPr>
                        <a:t>/Static</a:t>
                      </a:r>
                    </a:p>
                  </a:txBody>
                  <a:tcPr/>
                </a:tc>
                <a:extLst>
                  <a:ext uri="{0D108BD9-81ED-4DB2-BD59-A6C34878D82A}">
                    <a16:rowId xmlns:a16="http://schemas.microsoft.com/office/drawing/2014/main" val="10002"/>
                  </a:ext>
                </a:extLst>
              </a:tr>
              <a:tr h="370840">
                <a:tc>
                  <a:txBody>
                    <a:bodyPr/>
                    <a:lstStyle/>
                    <a:p>
                      <a:r>
                        <a:rPr lang="en-US" sz="2000" b="0" dirty="0" err="1">
                          <a:solidFill>
                            <a:schemeClr val="tx1"/>
                          </a:solidFill>
                        </a:rPr>
                        <a:t>Lincosamides</a:t>
                      </a:r>
                      <a:endParaRPr lang="en-US" sz="2000" b="0" dirty="0">
                        <a:solidFill>
                          <a:schemeClr val="tx1"/>
                        </a:solidFill>
                      </a:endParaRPr>
                    </a:p>
                  </a:txBody>
                  <a:tcPr/>
                </a:tc>
                <a:tc>
                  <a:txBody>
                    <a:bodyPr/>
                    <a:lstStyle/>
                    <a:p>
                      <a:r>
                        <a:rPr lang="en-US" sz="2000" b="0" dirty="0">
                          <a:solidFill>
                            <a:schemeClr val="tx1"/>
                          </a:solidFill>
                        </a:rPr>
                        <a:t>50S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Block peptide chain exit</a:t>
                      </a:r>
                    </a:p>
                  </a:txBody>
                  <a:tcPr/>
                </a:tc>
                <a:tc>
                  <a:txBody>
                    <a:bodyPr/>
                    <a:lstStyle/>
                    <a:p>
                      <a:r>
                        <a:rPr lang="en-US" sz="2000" b="0" dirty="0">
                          <a:solidFill>
                            <a:schemeClr val="tx1"/>
                          </a:solidFill>
                        </a:rPr>
                        <a:t>Static</a:t>
                      </a:r>
                    </a:p>
                  </a:txBody>
                  <a:tcPr/>
                </a:tc>
                <a:extLst>
                  <a:ext uri="{0D108BD9-81ED-4DB2-BD59-A6C34878D82A}">
                    <a16:rowId xmlns:a16="http://schemas.microsoft.com/office/drawing/2014/main" val="10003"/>
                  </a:ext>
                </a:extLst>
              </a:tr>
              <a:tr h="370840">
                <a:tc>
                  <a:txBody>
                    <a:bodyPr/>
                    <a:lstStyle/>
                    <a:p>
                      <a:r>
                        <a:rPr lang="en-US" sz="2000" b="1" dirty="0">
                          <a:solidFill>
                            <a:srgbClr val="00B0F0"/>
                          </a:solidFill>
                        </a:rPr>
                        <a:t>Macrolides</a:t>
                      </a:r>
                    </a:p>
                  </a:txBody>
                  <a:tcPr/>
                </a:tc>
                <a:tc>
                  <a:txBody>
                    <a:bodyPr/>
                    <a:lstStyle/>
                    <a:p>
                      <a:r>
                        <a:rPr lang="en-US" sz="2000" b="1" dirty="0">
                          <a:solidFill>
                            <a:srgbClr val="00B0F0"/>
                          </a:solidFill>
                        </a:rPr>
                        <a:t>50S</a:t>
                      </a:r>
                    </a:p>
                  </a:txBody>
                  <a:tcPr/>
                </a:tc>
                <a:tc>
                  <a:txBody>
                    <a:bodyPr/>
                    <a:lstStyle/>
                    <a:p>
                      <a:r>
                        <a:rPr lang="en-US" sz="2000" b="1" dirty="0">
                          <a:solidFill>
                            <a:srgbClr val="00B0F0"/>
                          </a:solidFill>
                        </a:rPr>
                        <a:t>Block</a:t>
                      </a:r>
                      <a:r>
                        <a:rPr lang="en-US" sz="2000" b="1" baseline="0" dirty="0">
                          <a:solidFill>
                            <a:srgbClr val="00B0F0"/>
                          </a:solidFill>
                        </a:rPr>
                        <a:t> peptide chain exit</a:t>
                      </a:r>
                      <a:endParaRPr lang="en-US" sz="2000" b="1" dirty="0">
                        <a:solidFill>
                          <a:srgbClr val="00B0F0"/>
                        </a:solidFill>
                      </a:endParaRPr>
                    </a:p>
                  </a:txBody>
                  <a:tcPr/>
                </a:tc>
                <a:tc>
                  <a:txBody>
                    <a:bodyPr/>
                    <a:lstStyle/>
                    <a:p>
                      <a:r>
                        <a:rPr lang="en-US" sz="2000" b="1" dirty="0">
                          <a:solidFill>
                            <a:srgbClr val="00B0F0"/>
                          </a:solidFill>
                        </a:rPr>
                        <a:t>Static</a:t>
                      </a:r>
                    </a:p>
                  </a:txBody>
                  <a:tcPr/>
                </a:tc>
                <a:extLst>
                  <a:ext uri="{0D108BD9-81ED-4DB2-BD59-A6C34878D82A}">
                    <a16:rowId xmlns:a16="http://schemas.microsoft.com/office/drawing/2014/main" val="10004"/>
                  </a:ext>
                </a:extLst>
              </a:tr>
              <a:tr h="370840">
                <a:tc>
                  <a:txBody>
                    <a:bodyPr/>
                    <a:lstStyle/>
                    <a:p>
                      <a:r>
                        <a:rPr lang="en-US" sz="2000" b="1" dirty="0" err="1">
                          <a:solidFill>
                            <a:srgbClr val="00B0F0"/>
                          </a:solidFill>
                        </a:rPr>
                        <a:t>Tetracyclines</a:t>
                      </a:r>
                      <a:endParaRPr lang="en-US" sz="2000" b="1" dirty="0">
                        <a:solidFill>
                          <a:srgbClr val="00B0F0"/>
                        </a:solidFill>
                      </a:endParaRPr>
                    </a:p>
                  </a:txBody>
                  <a:tcPr/>
                </a:tc>
                <a:tc>
                  <a:txBody>
                    <a:bodyPr/>
                    <a:lstStyle/>
                    <a:p>
                      <a:r>
                        <a:rPr lang="en-US" sz="2000" b="1" dirty="0">
                          <a:solidFill>
                            <a:srgbClr val="00B0F0"/>
                          </a:solidFill>
                        </a:rPr>
                        <a:t>30S</a:t>
                      </a:r>
                    </a:p>
                  </a:txBody>
                  <a:tcPr/>
                </a:tc>
                <a:tc>
                  <a:txBody>
                    <a:bodyPr/>
                    <a:lstStyle/>
                    <a:p>
                      <a:r>
                        <a:rPr lang="en-US" sz="2000" b="1" dirty="0">
                          <a:solidFill>
                            <a:srgbClr val="00B0F0"/>
                          </a:solidFill>
                        </a:rPr>
                        <a:t>Block </a:t>
                      </a:r>
                      <a:r>
                        <a:rPr lang="en-US" sz="2000" b="1" dirty="0" err="1">
                          <a:solidFill>
                            <a:srgbClr val="00B0F0"/>
                          </a:solidFill>
                        </a:rPr>
                        <a:t>tRNA</a:t>
                      </a:r>
                      <a:r>
                        <a:rPr lang="en-US" sz="2000" b="1" dirty="0">
                          <a:solidFill>
                            <a:srgbClr val="00B0F0"/>
                          </a:solidFill>
                        </a:rPr>
                        <a:t> acceptor site</a:t>
                      </a:r>
                    </a:p>
                  </a:txBody>
                  <a:tcPr/>
                </a:tc>
                <a:tc>
                  <a:txBody>
                    <a:bodyPr/>
                    <a:lstStyle/>
                    <a:p>
                      <a:r>
                        <a:rPr lang="en-US" sz="2000" b="1" dirty="0">
                          <a:solidFill>
                            <a:srgbClr val="00B0F0"/>
                          </a:solidFill>
                        </a:rPr>
                        <a:t>Static</a:t>
                      </a:r>
                    </a:p>
                  </a:txBody>
                  <a:tcPr/>
                </a:tc>
                <a:extLst>
                  <a:ext uri="{0D108BD9-81ED-4DB2-BD59-A6C34878D82A}">
                    <a16:rowId xmlns:a16="http://schemas.microsoft.com/office/drawing/2014/main" val="10005"/>
                  </a:ext>
                </a:extLst>
              </a:tr>
              <a:tr h="271202">
                <a:tc>
                  <a:txBody>
                    <a:bodyPr/>
                    <a:lstStyle/>
                    <a:p>
                      <a:r>
                        <a:rPr lang="en-US" sz="2000" dirty="0"/>
                        <a:t>Aminoglycosides</a:t>
                      </a:r>
                    </a:p>
                  </a:txBody>
                  <a:tcPr/>
                </a:tc>
                <a:tc>
                  <a:txBody>
                    <a:bodyPr/>
                    <a:lstStyle/>
                    <a:p>
                      <a:r>
                        <a:rPr lang="en-US" sz="2000" dirty="0"/>
                        <a:t>30S</a:t>
                      </a:r>
                    </a:p>
                  </a:txBody>
                  <a:tcPr/>
                </a:tc>
                <a:tc>
                  <a:txBody>
                    <a:bodyPr/>
                    <a:lstStyle/>
                    <a:p>
                      <a:r>
                        <a:rPr lang="en-US" sz="2000" dirty="0"/>
                        <a:t>Block </a:t>
                      </a:r>
                      <a:r>
                        <a:rPr lang="en-US" sz="2000" dirty="0" err="1"/>
                        <a:t>tRNA</a:t>
                      </a:r>
                      <a:r>
                        <a:rPr lang="en-US" sz="2000" dirty="0"/>
                        <a:t>-ribosome</a:t>
                      </a:r>
                      <a:r>
                        <a:rPr lang="en-US" sz="2000" baseline="0" dirty="0"/>
                        <a:t> complex, induce m</a:t>
                      </a:r>
                      <a:r>
                        <a:rPr lang="en-US" sz="2000" dirty="0"/>
                        <a:t>isreading errors,</a:t>
                      </a:r>
                      <a:r>
                        <a:rPr lang="en-US" sz="2000" baseline="0" dirty="0"/>
                        <a:t> </a:t>
                      </a:r>
                      <a:r>
                        <a:rPr lang="en-US" sz="2000" dirty="0"/>
                        <a:t>premature</a:t>
                      </a:r>
                      <a:r>
                        <a:rPr lang="en-US" sz="2000" baseline="0" dirty="0"/>
                        <a:t> termination</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a:t>Cidal</a:t>
                      </a:r>
                      <a:endParaRPr lang="en-US" sz="2000" dirty="0"/>
                    </a:p>
                  </a:txBody>
                  <a:tcPr/>
                </a:tc>
                <a:extLst>
                  <a:ext uri="{0D108BD9-81ED-4DB2-BD59-A6C34878D82A}">
                    <a16:rowId xmlns:a16="http://schemas.microsoft.com/office/drawing/2014/main" val="10006"/>
                  </a:ext>
                </a:extLst>
              </a:tr>
            </a:tbl>
          </a:graphicData>
        </a:graphic>
      </p:graphicFrame>
      <p:pic>
        <p:nvPicPr>
          <p:cNvPr id="7" name="Picture 6"/>
          <p:cNvPicPr>
            <a:picLocks noChangeAspect="1"/>
          </p:cNvPicPr>
          <p:nvPr/>
        </p:nvPicPr>
        <p:blipFill>
          <a:blip r:embed="rId2"/>
          <a:stretch>
            <a:fillRect/>
          </a:stretch>
        </p:blipFill>
        <p:spPr>
          <a:xfrm>
            <a:off x="2550646" y="901602"/>
            <a:ext cx="3960330" cy="2851437"/>
          </a:xfrm>
          <a:prstGeom prst="rect">
            <a:avLst/>
          </a:prstGeom>
        </p:spPr>
      </p:pic>
      <p:sp>
        <p:nvSpPr>
          <p:cNvPr id="8" name="TextBox 7"/>
          <p:cNvSpPr txBox="1"/>
          <p:nvPr/>
        </p:nvSpPr>
        <p:spPr>
          <a:xfrm>
            <a:off x="7202123" y="2383122"/>
            <a:ext cx="631052" cy="523220"/>
          </a:xfrm>
          <a:prstGeom prst="rect">
            <a:avLst/>
          </a:prstGeom>
          <a:noFill/>
        </p:spPr>
        <p:txBody>
          <a:bodyPr wrap="none" rtlCol="0">
            <a:spAutoFit/>
          </a:bodyPr>
          <a:lstStyle/>
          <a:p>
            <a:r>
              <a:rPr lang="en-US" sz="2800" b="1" dirty="0"/>
              <a:t>AG</a:t>
            </a:r>
          </a:p>
        </p:txBody>
      </p:sp>
      <p:cxnSp>
        <p:nvCxnSpPr>
          <p:cNvPr id="10" name="Straight Arrow Connector 9"/>
          <p:cNvCxnSpPr>
            <a:stCxn id="8" idx="1"/>
          </p:cNvCxnSpPr>
          <p:nvPr/>
        </p:nvCxnSpPr>
        <p:spPr>
          <a:xfrm flipH="1">
            <a:off x="4436091" y="2644732"/>
            <a:ext cx="2766032" cy="3646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33175" y="3013827"/>
            <a:ext cx="723275" cy="523220"/>
          </a:xfrm>
          <a:prstGeom prst="rect">
            <a:avLst/>
          </a:prstGeom>
          <a:noFill/>
        </p:spPr>
        <p:txBody>
          <a:bodyPr wrap="none" rtlCol="0">
            <a:spAutoFit/>
          </a:bodyPr>
          <a:lstStyle/>
          <a:p>
            <a:r>
              <a:rPr lang="en-US" sz="2800" b="1" dirty="0">
                <a:solidFill>
                  <a:srgbClr val="00B0F0"/>
                </a:solidFill>
              </a:rPr>
              <a:t>TET</a:t>
            </a:r>
          </a:p>
        </p:txBody>
      </p:sp>
      <p:cxnSp>
        <p:nvCxnSpPr>
          <p:cNvPr id="13" name="Straight Arrow Connector 12"/>
          <p:cNvCxnSpPr>
            <a:stCxn id="12" idx="1"/>
          </p:cNvCxnSpPr>
          <p:nvPr/>
        </p:nvCxnSpPr>
        <p:spPr>
          <a:xfrm flipH="1" flipV="1">
            <a:off x="4905794" y="3009344"/>
            <a:ext cx="2927381" cy="2660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548894" y="1357141"/>
            <a:ext cx="906142" cy="523220"/>
          </a:xfrm>
          <a:prstGeom prst="rect">
            <a:avLst/>
          </a:prstGeom>
          <a:noFill/>
        </p:spPr>
        <p:txBody>
          <a:bodyPr wrap="none" rtlCol="0">
            <a:spAutoFit/>
          </a:bodyPr>
          <a:lstStyle/>
          <a:p>
            <a:r>
              <a:rPr lang="en-US" sz="2800" b="1" dirty="0">
                <a:solidFill>
                  <a:srgbClr val="00B0F0"/>
                </a:solidFill>
              </a:rPr>
              <a:t>MAC</a:t>
            </a:r>
          </a:p>
        </p:txBody>
      </p:sp>
      <p:cxnSp>
        <p:nvCxnSpPr>
          <p:cNvPr id="17" name="Straight Arrow Connector 16"/>
          <p:cNvCxnSpPr>
            <a:stCxn id="16" idx="3"/>
          </p:cNvCxnSpPr>
          <p:nvPr/>
        </p:nvCxnSpPr>
        <p:spPr>
          <a:xfrm>
            <a:off x="2455036" y="1618751"/>
            <a:ext cx="2155019" cy="7643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93608" y="833921"/>
            <a:ext cx="783163" cy="523220"/>
          </a:xfrm>
          <a:prstGeom prst="rect">
            <a:avLst/>
          </a:prstGeom>
          <a:noFill/>
        </p:spPr>
        <p:txBody>
          <a:bodyPr wrap="none" rtlCol="0">
            <a:spAutoFit/>
          </a:bodyPr>
          <a:lstStyle/>
          <a:p>
            <a:r>
              <a:rPr lang="en-US" sz="2800" b="1" dirty="0"/>
              <a:t>OXZ</a:t>
            </a:r>
          </a:p>
        </p:txBody>
      </p:sp>
      <p:cxnSp>
        <p:nvCxnSpPr>
          <p:cNvPr id="21" name="Straight Arrow Connector 20"/>
          <p:cNvCxnSpPr>
            <a:stCxn id="20" idx="3"/>
          </p:cNvCxnSpPr>
          <p:nvPr/>
        </p:nvCxnSpPr>
        <p:spPr>
          <a:xfrm>
            <a:off x="1976771" y="1095531"/>
            <a:ext cx="2459320" cy="10440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85820" y="2657207"/>
            <a:ext cx="763074" cy="523220"/>
          </a:xfrm>
          <a:prstGeom prst="rect">
            <a:avLst/>
          </a:prstGeom>
          <a:noFill/>
        </p:spPr>
        <p:txBody>
          <a:bodyPr wrap="none" rtlCol="0">
            <a:spAutoFit/>
          </a:bodyPr>
          <a:lstStyle/>
          <a:p>
            <a:r>
              <a:rPr lang="en-US" sz="2800" b="1" dirty="0"/>
              <a:t>LNC</a:t>
            </a:r>
          </a:p>
        </p:txBody>
      </p:sp>
      <p:cxnSp>
        <p:nvCxnSpPr>
          <p:cNvPr id="25" name="Straight Arrow Connector 24"/>
          <p:cNvCxnSpPr>
            <a:stCxn id="24" idx="3"/>
          </p:cNvCxnSpPr>
          <p:nvPr/>
        </p:nvCxnSpPr>
        <p:spPr>
          <a:xfrm flipV="1">
            <a:off x="1548894" y="2644732"/>
            <a:ext cx="3061161" cy="2740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95823" y="1859902"/>
            <a:ext cx="734321" cy="523220"/>
          </a:xfrm>
          <a:prstGeom prst="rect">
            <a:avLst/>
          </a:prstGeom>
          <a:noFill/>
        </p:spPr>
        <p:txBody>
          <a:bodyPr wrap="none" rtlCol="0">
            <a:spAutoFit/>
          </a:bodyPr>
          <a:lstStyle/>
          <a:p>
            <a:r>
              <a:rPr lang="en-US" sz="2800" b="1" dirty="0"/>
              <a:t>STR</a:t>
            </a:r>
          </a:p>
        </p:txBody>
      </p:sp>
      <p:cxnSp>
        <p:nvCxnSpPr>
          <p:cNvPr id="29" name="Straight Arrow Connector 28"/>
          <p:cNvCxnSpPr>
            <a:stCxn id="28" idx="3"/>
          </p:cNvCxnSpPr>
          <p:nvPr/>
        </p:nvCxnSpPr>
        <p:spPr>
          <a:xfrm>
            <a:off x="1830144" y="2121512"/>
            <a:ext cx="2779911" cy="2616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635730" y="3499765"/>
            <a:ext cx="3832187" cy="246221"/>
          </a:xfrm>
          <a:prstGeom prst="rect">
            <a:avLst/>
          </a:prstGeom>
          <a:noFill/>
        </p:spPr>
        <p:txBody>
          <a:bodyPr wrap="none" rtlCol="0">
            <a:spAutoFit/>
          </a:bodyPr>
          <a:lstStyle/>
          <a:p>
            <a:r>
              <a:rPr lang="en-US" sz="1000" dirty="0">
                <a:hlinkClick r:id="rId3"/>
              </a:rPr>
              <a:t>http://library.thinkquest.org/04apr/00217/en/biology/rna/index.html</a:t>
            </a:r>
            <a:endParaRPr lang="en-US" sz="1000" dirty="0"/>
          </a:p>
        </p:txBody>
      </p:sp>
    </p:spTree>
    <p:extLst>
      <p:ext uri="{BB962C8B-B14F-4D97-AF65-F5344CB8AC3E}">
        <p14:creationId xmlns:p14="http://schemas.microsoft.com/office/powerpoint/2010/main" val="33417223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 y="0"/>
            <a:ext cx="9144000" cy="839788"/>
          </a:xfrm>
          <a:solidFill>
            <a:schemeClr val="bg1"/>
          </a:solidFill>
        </p:spPr>
        <p:txBody>
          <a:bodyPr/>
          <a:lstStyle/>
          <a:p>
            <a:pPr eaLnBrk="1" hangingPunct="1">
              <a:lnSpc>
                <a:spcPct val="80000"/>
              </a:lnSpc>
            </a:pPr>
            <a:r>
              <a:rPr lang="en-US" sz="3600" dirty="0">
                <a:latin typeface="Arial" charset="0"/>
                <a:ea typeface="ＭＳ Ｐゴシック" charset="0"/>
                <a:cs typeface="ＭＳ Ｐゴシック" charset="0"/>
              </a:rPr>
              <a:t>Macrolides</a:t>
            </a:r>
            <a:r>
              <a:rPr lang="en-US" sz="4000" dirty="0">
                <a:latin typeface="Arial" charset="0"/>
                <a:ea typeface="ＭＳ Ｐゴシック" charset="0"/>
                <a:cs typeface="ＭＳ Ｐゴシック" charset="0"/>
              </a:rPr>
              <a:t>: Basics/Spectrum</a:t>
            </a:r>
            <a:endParaRPr lang="en-US" sz="3600" dirty="0">
              <a:latin typeface="Arial" charset="0"/>
              <a:ea typeface="ＭＳ Ｐゴシック" charset="0"/>
              <a:cs typeface="ＭＳ Ｐゴシック" charset="0"/>
            </a:endParaRPr>
          </a:p>
        </p:txBody>
      </p:sp>
      <p:sp>
        <p:nvSpPr>
          <p:cNvPr id="38915" name="Rectangle 3"/>
          <p:cNvSpPr>
            <a:spLocks noGrp="1" noChangeArrowheads="1"/>
          </p:cNvSpPr>
          <p:nvPr>
            <p:ph idx="1"/>
          </p:nvPr>
        </p:nvSpPr>
        <p:spPr>
          <a:xfrm>
            <a:off x="0" y="838199"/>
            <a:ext cx="9144000" cy="5856515"/>
          </a:xfrm>
        </p:spPr>
        <p:txBody>
          <a:bodyPr>
            <a:normAutofit fontScale="55000" lnSpcReduction="20000"/>
          </a:bodyPr>
          <a:lstStyle/>
          <a:p>
            <a:pPr eaLnBrk="1" hangingPunct="1">
              <a:lnSpc>
                <a:spcPct val="12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a:t>
            </a:r>
            <a:r>
              <a:rPr lang="en-US" sz="2800" i="1" dirty="0">
                <a:latin typeface="Arial" charset="0"/>
                <a:ea typeface="ＭＳ Ｐゴシック" charset="0"/>
                <a:cs typeface="ＭＳ Ｐゴシック" charset="0"/>
              </a:rPr>
              <a:t>Erythromycin</a:t>
            </a:r>
            <a:r>
              <a:rPr lang="en-US" sz="2800" dirty="0">
                <a:latin typeface="Arial" charset="0"/>
                <a:ea typeface="ＭＳ Ｐゴシック" charset="0"/>
                <a:cs typeface="ＭＳ Ｐゴシック" charset="0"/>
              </a:rPr>
              <a:t>, azithromycin (IV, PO); clarithromycin (PO)</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a:t>
            </a:r>
            <a:r>
              <a:rPr lang="en-US" sz="2800" i="1" dirty="0">
                <a:latin typeface="Arial" charset="0"/>
                <a:ea typeface="ＭＳ Ｐゴシック" charset="0"/>
                <a:cs typeface="ＭＳ Ｐゴシック" charset="0"/>
              </a:rPr>
              <a:t>Strep &amp; H. </a:t>
            </a:r>
            <a:r>
              <a:rPr lang="en-US" sz="2800" i="1" dirty="0" err="1">
                <a:latin typeface="Arial" charset="0"/>
                <a:ea typeface="ＭＳ Ｐゴシック" charset="0"/>
                <a:cs typeface="ＭＳ Ｐゴシック" charset="0"/>
              </a:rPr>
              <a:t>influenzae</a:t>
            </a: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marL="342900" lvl="1" indent="-342900">
              <a:lnSpc>
                <a:spcPct val="110000"/>
              </a:lnSpc>
              <a:buFont typeface="Arial"/>
              <a:buChar char="•"/>
            </a:pPr>
            <a:r>
              <a:rPr lang="en-US" sz="2600" u="sng" dirty="0">
                <a:latin typeface="Arial" charset="0"/>
                <a:ea typeface="ＭＳ Ｐゴシック" charset="0"/>
                <a:cs typeface="ＭＳ Ｐゴシック" charset="0"/>
              </a:rPr>
              <a:t>Also active against</a:t>
            </a:r>
            <a:r>
              <a:rPr lang="en-US" sz="2600" dirty="0">
                <a:latin typeface="Arial" charset="0"/>
                <a:ea typeface="ＭＳ Ｐゴシック" charset="0"/>
                <a:cs typeface="ＭＳ Ｐゴシック" charset="0"/>
              </a:rPr>
              <a:t>: atypical respiratory pathogens, </a:t>
            </a:r>
            <a:r>
              <a:rPr lang="en-US" sz="2600" i="1" dirty="0">
                <a:latin typeface="Arial" charset="0"/>
                <a:ea typeface="ＭＳ Ｐゴシック" charset="0"/>
                <a:cs typeface="ＭＳ Ｐゴシック" charset="0"/>
              </a:rPr>
              <a:t>Moraxella </a:t>
            </a:r>
            <a:r>
              <a:rPr lang="en-US" sz="2600" i="1" dirty="0" err="1">
                <a:latin typeface="Arial" charset="0"/>
                <a:ea typeface="ＭＳ Ｐゴシック" charset="0"/>
                <a:cs typeface="ＭＳ Ｐゴシック" charset="0"/>
              </a:rPr>
              <a:t>catarrhalis</a:t>
            </a:r>
            <a:r>
              <a:rPr lang="en-US" sz="2600" dirty="0">
                <a:latin typeface="Arial" charset="0"/>
                <a:ea typeface="ＭＳ Ｐゴシック" charset="0"/>
                <a:cs typeface="ＭＳ Ｐゴシック" charset="0"/>
              </a:rPr>
              <a:t>, </a:t>
            </a:r>
            <a:r>
              <a:rPr lang="en-US" sz="2600" i="1" dirty="0">
                <a:latin typeface="Arial" charset="0"/>
                <a:ea typeface="ＭＳ Ｐゴシック" charset="0"/>
                <a:cs typeface="ＭＳ Ｐゴシック" charset="0"/>
              </a:rPr>
              <a:t>Chlamydia trachomatis</a:t>
            </a:r>
            <a:r>
              <a:rPr lang="en-US" sz="2600" dirty="0">
                <a:latin typeface="Arial" charset="0"/>
                <a:ea typeface="ＭＳ Ｐゴシック" charset="0"/>
                <a:cs typeface="ＭＳ Ｐゴシック" charset="0"/>
              </a:rPr>
              <a:t>, </a:t>
            </a:r>
            <a:r>
              <a:rPr lang="en-US" sz="2600" i="1" dirty="0">
                <a:latin typeface="Arial" charset="0"/>
                <a:ea typeface="ＭＳ Ｐゴシック" charset="0"/>
                <a:cs typeface="ＭＳ Ｐゴシック" charset="0"/>
              </a:rPr>
              <a:t>Pneumocystis </a:t>
            </a:r>
            <a:r>
              <a:rPr lang="en-US" sz="2600" i="1" dirty="0" err="1">
                <a:latin typeface="Arial" charset="0"/>
                <a:ea typeface="ＭＳ Ｐゴシック" charset="0"/>
                <a:cs typeface="ＭＳ Ｐゴシック" charset="0"/>
              </a:rPr>
              <a:t>jiroveci</a:t>
            </a:r>
            <a:r>
              <a:rPr lang="en-US" sz="2600" i="1" dirty="0">
                <a:latin typeface="Arial" charset="0"/>
                <a:ea typeface="ＭＳ Ｐゴシック" charset="0"/>
                <a:cs typeface="ＭＳ Ｐゴシック" charset="0"/>
              </a:rPr>
              <a:t>, Helicobacter pylori</a:t>
            </a:r>
            <a:r>
              <a:rPr lang="en-US" sz="2600" dirty="0">
                <a:latin typeface="Arial" charset="0"/>
                <a:ea typeface="ＭＳ Ｐゴシック" charset="0"/>
                <a:cs typeface="ＭＳ Ｐゴシック" charset="0"/>
              </a:rPr>
              <a:t>, non-</a:t>
            </a:r>
            <a:r>
              <a:rPr lang="en-US" sz="2600" dirty="0" err="1">
                <a:latin typeface="Arial" charset="0"/>
                <a:ea typeface="ＭＳ Ｐゴシック" charset="0"/>
                <a:cs typeface="ＭＳ Ｐゴシック" charset="0"/>
              </a:rPr>
              <a:t>tuberculous</a:t>
            </a:r>
            <a:r>
              <a:rPr lang="en-US" sz="2600" dirty="0">
                <a:latin typeface="Arial" charset="0"/>
                <a:ea typeface="ＭＳ Ｐゴシック" charset="0"/>
                <a:cs typeface="ＭＳ Ｐゴシック" charset="0"/>
              </a:rPr>
              <a:t> </a:t>
            </a:r>
            <a:r>
              <a:rPr lang="en-US" sz="2600" dirty="0" err="1">
                <a:latin typeface="Arial" charset="0"/>
                <a:ea typeface="ＭＳ Ｐゴシック" charset="0"/>
                <a:cs typeface="ＭＳ Ｐゴシック" charset="0"/>
              </a:rPr>
              <a:t>mycobacteria</a:t>
            </a:r>
            <a:r>
              <a:rPr lang="en-US" sz="2600" dirty="0">
                <a:latin typeface="Arial" charset="0"/>
                <a:ea typeface="ＭＳ Ｐゴシック" charset="0"/>
                <a:cs typeface="ＭＳ Ｐゴシック" charset="0"/>
              </a:rPr>
              <a:t> (ex: MAC)</a:t>
            </a:r>
            <a:endParaRPr lang="en-US" sz="2600" i="1" dirty="0">
              <a:latin typeface="Arial" charset="0"/>
              <a:ea typeface="ＭＳ Ｐゴシック" charset="0"/>
              <a:cs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3701255418"/>
              </p:ext>
            </p:extLst>
          </p:nvPr>
        </p:nvGraphicFramePr>
        <p:xfrm>
          <a:off x="0" y="2271263"/>
          <a:ext cx="9144001" cy="2957832"/>
        </p:xfrm>
        <a:graphic>
          <a:graphicData uri="http://schemas.openxmlformats.org/drawingml/2006/table">
            <a:tbl>
              <a:tblPr/>
              <a:tblGrid>
                <a:gridCol w="3148754">
                  <a:extLst>
                    <a:ext uri="{9D8B030D-6E8A-4147-A177-3AD203B41FA5}">
                      <a16:colId xmlns:a16="http://schemas.microsoft.com/office/drawing/2014/main" val="20000"/>
                    </a:ext>
                  </a:extLst>
                </a:gridCol>
                <a:gridCol w="782840">
                  <a:extLst>
                    <a:ext uri="{9D8B030D-6E8A-4147-A177-3AD203B41FA5}">
                      <a16:colId xmlns:a16="http://schemas.microsoft.com/office/drawing/2014/main" val="20001"/>
                    </a:ext>
                  </a:extLst>
                </a:gridCol>
                <a:gridCol w="689178">
                  <a:extLst>
                    <a:ext uri="{9D8B030D-6E8A-4147-A177-3AD203B41FA5}">
                      <a16:colId xmlns:a16="http://schemas.microsoft.com/office/drawing/2014/main" val="20002"/>
                    </a:ext>
                  </a:extLst>
                </a:gridCol>
                <a:gridCol w="2922407">
                  <a:extLst>
                    <a:ext uri="{9D8B030D-6E8A-4147-A177-3AD203B41FA5}">
                      <a16:colId xmlns:a16="http://schemas.microsoft.com/office/drawing/2014/main" val="20003"/>
                    </a:ext>
                  </a:extLst>
                </a:gridCol>
                <a:gridCol w="800411">
                  <a:extLst>
                    <a:ext uri="{9D8B030D-6E8A-4147-A177-3AD203B41FA5}">
                      <a16:colId xmlns:a16="http://schemas.microsoft.com/office/drawing/2014/main" val="20004"/>
                    </a:ext>
                  </a:extLst>
                </a:gridCol>
                <a:gridCol w="800411">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ERY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AZM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ERY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AZM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1"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1"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ERY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AZM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319176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89654"/>
            <a:ext cx="9144000" cy="839788"/>
          </a:xfrm>
          <a:solidFill>
            <a:schemeClr val="bg1"/>
          </a:solidFill>
        </p:spPr>
        <p:txBody>
          <a:bodyPr/>
          <a:lstStyle/>
          <a:p>
            <a:pPr eaLnBrk="1" hangingPunct="1"/>
            <a:r>
              <a:rPr lang="en-US" dirty="0">
                <a:latin typeface="Arial" charset="0"/>
                <a:ea typeface="ＭＳ Ｐゴシック" charset="0"/>
                <a:cs typeface="ＭＳ Ｐゴシック" charset="0"/>
              </a:rPr>
              <a:t>Macrolides: ADME</a:t>
            </a:r>
          </a:p>
        </p:txBody>
      </p:sp>
      <p:graphicFrame>
        <p:nvGraphicFramePr>
          <p:cNvPr id="27716" name="Group 68"/>
          <p:cNvGraphicFramePr>
            <a:graphicFrameLocks noGrp="1"/>
          </p:cNvGraphicFramePr>
          <p:nvPr>
            <p:extLst>
              <p:ext uri="{D42A27DB-BD31-4B8C-83A1-F6EECF244321}">
                <p14:modId xmlns:p14="http://schemas.microsoft.com/office/powerpoint/2010/main" val="127882754"/>
              </p:ext>
            </p:extLst>
          </p:nvPr>
        </p:nvGraphicFramePr>
        <p:xfrm>
          <a:off x="191361" y="1371600"/>
          <a:ext cx="8724039" cy="4002659"/>
        </p:xfrm>
        <a:graphic>
          <a:graphicData uri="http://schemas.openxmlformats.org/drawingml/2006/table">
            <a:tbl>
              <a:tblPr/>
              <a:tblGrid>
                <a:gridCol w="2690591">
                  <a:extLst>
                    <a:ext uri="{9D8B030D-6E8A-4147-A177-3AD203B41FA5}">
                      <a16:colId xmlns:a16="http://schemas.microsoft.com/office/drawing/2014/main" val="20000"/>
                    </a:ext>
                  </a:extLst>
                </a:gridCol>
                <a:gridCol w="6033448">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•PO modest-poor absorption (~50% of 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High protein binding; wide distribution; CNS penetration</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Metabolism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Minimal-modest hepatic metabolism, biliary excretion;</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 azithromycin very long half-life (3 days)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hepatic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Excretion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Minimal renal elimination, except </a:t>
                      </a:r>
                      <a:r>
                        <a:rPr kumimoji="0" lang="en-US" sz="2400" b="0" i="0" u="none" strike="noStrike" cap="none" normalizeH="0" baseline="0" dirty="0" err="1">
                          <a:ln>
                            <a:noFill/>
                          </a:ln>
                          <a:solidFill>
                            <a:schemeClr val="tx1"/>
                          </a:solidFill>
                          <a:effectLst/>
                          <a:latin typeface="Arial" charset="0"/>
                          <a:ea typeface="ＭＳ Ｐゴシック" charset="0"/>
                          <a:cs typeface="ＭＳ Ｐゴシック" charset="0"/>
                        </a:rPr>
                        <a:t>clarithro</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renal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Only for clarithromycin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32446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2495"/>
            <a:ext cx="8229600" cy="1143000"/>
          </a:xfrm>
        </p:spPr>
        <p:txBody>
          <a:bodyPr/>
          <a:lstStyle/>
          <a:p>
            <a:r>
              <a:rPr lang="en-US" dirty="0">
                <a:latin typeface="Arial" charset="0"/>
                <a:ea typeface="ＭＳ Ｐゴシック" charset="0"/>
                <a:cs typeface="ＭＳ Ｐゴシック" charset="0"/>
              </a:rPr>
              <a:t>Macrolides: Drug Interactions</a:t>
            </a:r>
          </a:p>
        </p:txBody>
      </p:sp>
      <p:graphicFrame>
        <p:nvGraphicFramePr>
          <p:cNvPr id="74787" name="Group 35"/>
          <p:cNvGraphicFramePr>
            <a:graphicFrameLocks noGrp="1"/>
          </p:cNvGraphicFramePr>
          <p:nvPr>
            <p:extLst>
              <p:ext uri="{D42A27DB-BD31-4B8C-83A1-F6EECF244321}">
                <p14:modId xmlns:p14="http://schemas.microsoft.com/office/powerpoint/2010/main" val="2853994874"/>
              </p:ext>
            </p:extLst>
          </p:nvPr>
        </p:nvGraphicFramePr>
        <p:xfrm>
          <a:off x="609599" y="2362200"/>
          <a:ext cx="8316685" cy="4206876"/>
        </p:xfrm>
        <a:graphic>
          <a:graphicData uri="http://schemas.openxmlformats.org/drawingml/2006/table">
            <a:tbl>
              <a:tblPr/>
              <a:tblGrid>
                <a:gridCol w="3381830">
                  <a:extLst>
                    <a:ext uri="{9D8B030D-6E8A-4147-A177-3AD203B41FA5}">
                      <a16:colId xmlns:a16="http://schemas.microsoft.com/office/drawing/2014/main" val="20000"/>
                    </a:ext>
                  </a:extLst>
                </a:gridCol>
                <a:gridCol w="4934855">
                  <a:extLst>
                    <a:ext uri="{9D8B030D-6E8A-4147-A177-3AD203B41FA5}">
                      <a16:colId xmlns:a16="http://schemas.microsoft.com/office/drawing/2014/main" val="20001"/>
                    </a:ext>
                  </a:extLst>
                </a:gridCol>
              </a:tblGrid>
              <a:tr h="457269">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128"/>
                          <a:cs typeface="ＭＳ Ｐゴシック" charset="-128"/>
                        </a:rPr>
                        <a:t>Second Drug</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128"/>
                          <a:cs typeface="ＭＳ Ｐゴシック" charset="-128"/>
                        </a:rPr>
                        <a:t>Action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extLst>
                  <a:ext uri="{0D108BD9-81ED-4DB2-BD59-A6C34878D82A}">
                    <a16:rowId xmlns:a16="http://schemas.microsoft.com/office/drawing/2014/main" val="10000"/>
                  </a:ext>
                </a:extLst>
              </a:tr>
              <a:tr h="6401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Rifampin, </a:t>
                      </a:r>
                      <a:r>
                        <a:rPr kumimoji="0" lang="en-US" sz="1800" b="0" i="0" u="none" strike="noStrike" cap="none" normalizeH="0" baseline="0" dirty="0" err="1">
                          <a:ln>
                            <a:noFill/>
                          </a:ln>
                          <a:solidFill>
                            <a:schemeClr val="tx1"/>
                          </a:solidFill>
                          <a:effectLst/>
                          <a:latin typeface="Arial" charset="0"/>
                          <a:ea typeface="ＭＳ Ｐゴシック" charset="-128"/>
                          <a:cs typeface="ＭＳ Ｐゴシック" charset="-128"/>
                        </a:rPr>
                        <a:t>rifabutin</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Symbol" charset="2"/>
                        <a:buChar char="¯"/>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rPr>
                        <a:t> Macrolide levels </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Wingdings"/>
                        </a:rPr>
                        <a:t> failure</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endParaRPr>
                    </a:p>
                    <a:p>
                      <a:pPr marL="0" marR="0" lvl="0" indent="0" algn="l" defTabSz="457200" rtl="0" eaLnBrk="1" fontAlgn="base" latinLnBrk="0" hangingPunct="1">
                        <a:lnSpc>
                          <a:spcPct val="100000"/>
                        </a:lnSpc>
                        <a:spcBef>
                          <a:spcPct val="0"/>
                        </a:spcBef>
                        <a:spcAft>
                          <a:spcPct val="0"/>
                        </a:spcAft>
                        <a:buClrTx/>
                        <a:buSzTx/>
                        <a:buFont typeface="Symbol" charset="2"/>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rPr>
                        <a:t> </a:t>
                      </a:r>
                      <a:r>
                        <a:rPr kumimoji="0" lang="en-US" sz="1800" b="0" i="0" u="none" strike="noStrike" cap="none" normalizeH="0" baseline="0" dirty="0" err="1">
                          <a:ln>
                            <a:noFill/>
                          </a:ln>
                          <a:solidFill>
                            <a:schemeClr val="tx1"/>
                          </a:solidFill>
                          <a:effectLst/>
                          <a:latin typeface="Arial" charset="0"/>
                          <a:ea typeface="ＭＳ Ｐゴシック" charset="-128"/>
                          <a:cs typeface="ＭＳ Ｐゴシック" charset="-128"/>
                          <a:sym typeface="Symbol" charset="2"/>
                        </a:rPr>
                        <a:t>Rifabutin</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rPr>
                        <a:t> levels </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Wingdings"/>
                        </a:rPr>
                        <a:t> uveitis</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01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Phenytoin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Symbol" charset="2"/>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rPr>
                        <a:t> 2</a:t>
                      </a:r>
                      <a:r>
                        <a:rPr kumimoji="0" lang="en-US" sz="1800" b="0" i="0" u="none" strike="noStrike" cap="none" normalizeH="0" baseline="30000" dirty="0">
                          <a:ln>
                            <a:noFill/>
                          </a:ln>
                          <a:solidFill>
                            <a:schemeClr val="tx1"/>
                          </a:solidFill>
                          <a:effectLst/>
                          <a:latin typeface="Arial" charset="0"/>
                          <a:ea typeface="ＭＳ Ｐゴシック" charset="-128"/>
                          <a:cs typeface="ＭＳ Ｐゴシック" charset="-128"/>
                          <a:sym typeface="Symbol" charset="2"/>
                        </a:rPr>
                        <a:t>nd</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rPr>
                        <a:t> Drug  levels </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Wingdings"/>
                        </a:rPr>
                        <a:t> sedation</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401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ea typeface="ＭＳ Ｐゴシック" charset="-128"/>
                          <a:cs typeface="ＭＳ Ｐゴシック" charset="-128"/>
                        </a:rPr>
                        <a:t>Amiodarone</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 quinidine, </a:t>
                      </a:r>
                      <a:r>
                        <a:rPr kumimoji="0" lang="en-US" sz="1800" b="0" i="0" u="none" strike="noStrike" cap="none" normalizeH="0" baseline="0" dirty="0" err="1">
                          <a:ln>
                            <a:noFill/>
                          </a:ln>
                          <a:solidFill>
                            <a:schemeClr val="tx1"/>
                          </a:solidFill>
                          <a:effectLst/>
                          <a:latin typeface="Arial" charset="0"/>
                          <a:ea typeface="ＭＳ Ｐゴシック" charset="-128"/>
                          <a:cs typeface="ＭＳ Ｐゴシック" charset="-128"/>
                        </a:rPr>
                        <a:t>sotalol</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rPr>
                        <a:t> 2</a:t>
                      </a:r>
                      <a:r>
                        <a:rPr kumimoji="0" lang="en-US" sz="1800" b="0" i="0" u="none" strike="noStrike" cap="none" normalizeH="0" baseline="30000" dirty="0">
                          <a:ln>
                            <a:noFill/>
                          </a:ln>
                          <a:solidFill>
                            <a:schemeClr val="tx1"/>
                          </a:solidFill>
                          <a:effectLst/>
                          <a:latin typeface="Arial" charset="0"/>
                          <a:ea typeface="ＭＳ Ｐゴシック" charset="-128"/>
                          <a:cs typeface="ＭＳ Ｐゴシック" charset="-128"/>
                          <a:sym typeface="Symbol" charset="2"/>
                        </a:rPr>
                        <a:t>nd</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rPr>
                        <a:t> Drug levels </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Wingdings"/>
                        </a:rPr>
                        <a:t> arrhythmia</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401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ea typeface="ＭＳ Ｐゴシック" charset="-128"/>
                          <a:cs typeface="ＭＳ Ｐゴシック" charset="-128"/>
                        </a:rPr>
                        <a:t>Tacrolimus</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Cyclosporine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rPr>
                        <a:t> 2</a:t>
                      </a:r>
                      <a:r>
                        <a:rPr kumimoji="0" lang="en-US" sz="1800" b="0" i="0" u="none" strike="noStrike" cap="none" normalizeH="0" baseline="30000" dirty="0">
                          <a:ln>
                            <a:noFill/>
                          </a:ln>
                          <a:solidFill>
                            <a:schemeClr val="tx1"/>
                          </a:solidFill>
                          <a:effectLst/>
                          <a:latin typeface="Arial" charset="0"/>
                          <a:ea typeface="ＭＳ Ｐゴシック" charset="-128"/>
                          <a:cs typeface="ＭＳ Ｐゴシック" charset="-128"/>
                          <a:sym typeface="Symbol" charset="2"/>
                        </a:rPr>
                        <a:t>nd</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rPr>
                        <a:t> Drug levels </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Wingdings"/>
                        </a:rPr>
                        <a:t> nephrotoxicity</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18889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Benzodiazepines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Statins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Ca-channel blockers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Warfarin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rPr>
                        <a:t> 2</a:t>
                      </a:r>
                      <a:r>
                        <a:rPr kumimoji="0" lang="en-US" sz="1800" b="0" i="0" u="none" strike="noStrike" cap="none" normalizeH="0" baseline="30000" dirty="0">
                          <a:ln>
                            <a:noFill/>
                          </a:ln>
                          <a:solidFill>
                            <a:schemeClr val="tx1"/>
                          </a:solidFill>
                          <a:effectLst/>
                          <a:latin typeface="Arial" charset="0"/>
                          <a:ea typeface="ＭＳ Ｐゴシック" charset="-128"/>
                          <a:cs typeface="ＭＳ Ｐゴシック" charset="-128"/>
                          <a:sym typeface="Symbol" charset="2"/>
                        </a:rPr>
                        <a:t>nd</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rPr>
                        <a:t> Drug levels </a:t>
                      </a: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Wingdings"/>
                        </a:rPr>
                        <a:t> various dose-related adverse effects</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sym typeface="Symbol" charset="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0" name="Group 98"/>
          <p:cNvGraphicFramePr>
            <a:graphicFrameLocks noGrp="1"/>
          </p:cNvGraphicFramePr>
          <p:nvPr>
            <p:extLst>
              <p:ext uri="{D42A27DB-BD31-4B8C-83A1-F6EECF244321}">
                <p14:modId xmlns:p14="http://schemas.microsoft.com/office/powerpoint/2010/main" val="1249908574"/>
              </p:ext>
            </p:extLst>
          </p:nvPr>
        </p:nvGraphicFramePr>
        <p:xfrm>
          <a:off x="609600" y="1143000"/>
          <a:ext cx="8316685" cy="1036188"/>
        </p:xfrm>
        <a:graphic>
          <a:graphicData uri="http://schemas.openxmlformats.org/drawingml/2006/table">
            <a:tbl>
              <a:tblPr/>
              <a:tblGrid>
                <a:gridCol w="2393349">
                  <a:extLst>
                    <a:ext uri="{9D8B030D-6E8A-4147-A177-3AD203B41FA5}">
                      <a16:colId xmlns:a16="http://schemas.microsoft.com/office/drawing/2014/main" val="20000"/>
                    </a:ext>
                  </a:extLst>
                </a:gridCol>
                <a:gridCol w="1444013">
                  <a:extLst>
                    <a:ext uri="{9D8B030D-6E8A-4147-A177-3AD203B41FA5}">
                      <a16:colId xmlns:a16="http://schemas.microsoft.com/office/drawing/2014/main" val="20001"/>
                    </a:ext>
                  </a:extLst>
                </a:gridCol>
                <a:gridCol w="1444013">
                  <a:extLst>
                    <a:ext uri="{9D8B030D-6E8A-4147-A177-3AD203B41FA5}">
                      <a16:colId xmlns:a16="http://schemas.microsoft.com/office/drawing/2014/main" val="20002"/>
                    </a:ext>
                  </a:extLst>
                </a:gridCol>
                <a:gridCol w="1464825">
                  <a:extLst>
                    <a:ext uri="{9D8B030D-6E8A-4147-A177-3AD203B41FA5}">
                      <a16:colId xmlns:a16="http://schemas.microsoft.com/office/drawing/2014/main" val="20003"/>
                    </a:ext>
                  </a:extLst>
                </a:gridCol>
                <a:gridCol w="1570485">
                  <a:extLst>
                    <a:ext uri="{9D8B030D-6E8A-4147-A177-3AD203B41FA5}">
                      <a16:colId xmlns:a16="http://schemas.microsoft.com/office/drawing/2014/main" val="20004"/>
                    </a:ext>
                  </a:extLst>
                </a:gridCol>
              </a:tblGrid>
              <a:tr h="3961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Interaction Profile</a:t>
                      </a:r>
                    </a:p>
                  </a:txBody>
                  <a:tcPr marT="45687" marB="45687"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1A2</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2C9</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2C19</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3A4</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627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ea typeface="ＭＳ Ｐゴシック" charset="0"/>
                          <a:cs typeface="ＭＳ Ｐゴシック" charset="0"/>
                        </a:rPr>
                        <a:t>Erythro</a:t>
                      </a: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 &gt; </a:t>
                      </a:r>
                      <a:r>
                        <a:rPr kumimoji="0" lang="en-US" sz="1800" b="0" i="0" u="none" strike="noStrike" cap="none" normalizeH="0" baseline="0" dirty="0" err="1">
                          <a:ln>
                            <a:noFill/>
                          </a:ln>
                          <a:solidFill>
                            <a:schemeClr val="tx1"/>
                          </a:solidFill>
                          <a:effectLst/>
                          <a:latin typeface="Arial" charset="0"/>
                          <a:ea typeface="ＭＳ Ｐゴシック" charset="0"/>
                          <a:cs typeface="ＭＳ Ｐゴシック" charset="0"/>
                        </a:rPr>
                        <a:t>clarithro</a:t>
                      </a: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 &gt;&gt;&gt; azithromycin</a:t>
                      </a:r>
                    </a:p>
                  </a:txBody>
                  <a:tcPr marT="45687" marB="45687"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Inhibitor +</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Inhibitor +</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Inhibitor +</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Inhibitor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Substrate +</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03445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87"/>
                                        </p:tgtEl>
                                        <p:attrNameLst>
                                          <p:attrName>style.visibility</p:attrName>
                                        </p:attrNameLst>
                                      </p:cBhvr>
                                      <p:to>
                                        <p:strVal val="visible"/>
                                      </p:to>
                                    </p:set>
                                    <p:animEffect transition="in" filter="fade">
                                      <p:cBhvr>
                                        <p:cTn id="7" dur="500"/>
                                        <p:tgtEl>
                                          <p:spTgt spid="74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838200"/>
          </a:xfrm>
          <a:solidFill>
            <a:schemeClr val="bg1"/>
          </a:solidFill>
        </p:spPr>
        <p:txBody>
          <a:bodyPr/>
          <a:lstStyle/>
          <a:p>
            <a:pPr eaLnBrk="1" hangingPunct="1"/>
            <a:r>
              <a:rPr lang="en-US" dirty="0">
                <a:latin typeface="Arial" charset="0"/>
                <a:ea typeface="ＭＳ Ｐゴシック" charset="0"/>
                <a:cs typeface="ＭＳ Ｐゴシック" charset="0"/>
              </a:rPr>
              <a:t>Macrolides: Toxicity</a:t>
            </a:r>
          </a:p>
        </p:txBody>
      </p:sp>
      <p:graphicFrame>
        <p:nvGraphicFramePr>
          <p:cNvPr id="31779" name="Group 35"/>
          <p:cNvGraphicFramePr>
            <a:graphicFrameLocks noGrp="1"/>
          </p:cNvGraphicFramePr>
          <p:nvPr>
            <p:extLst>
              <p:ext uri="{D42A27DB-BD31-4B8C-83A1-F6EECF244321}">
                <p14:modId xmlns:p14="http://schemas.microsoft.com/office/powerpoint/2010/main" val="618469106"/>
              </p:ext>
            </p:extLst>
          </p:nvPr>
        </p:nvGraphicFramePr>
        <p:xfrm>
          <a:off x="99487" y="1531256"/>
          <a:ext cx="9004829" cy="3931920"/>
        </p:xfrm>
        <a:graphic>
          <a:graphicData uri="http://schemas.openxmlformats.org/drawingml/2006/table">
            <a:tbl>
              <a:tblPr/>
              <a:tblGrid>
                <a:gridCol w="1564486">
                  <a:extLst>
                    <a:ext uri="{9D8B030D-6E8A-4147-A177-3AD203B41FA5}">
                      <a16:colId xmlns:a16="http://schemas.microsoft.com/office/drawing/2014/main" val="20000"/>
                    </a:ext>
                  </a:extLst>
                </a:gridCol>
                <a:gridCol w="7440343">
                  <a:extLst>
                    <a:ext uri="{9D8B030D-6E8A-4147-A177-3AD203B41FA5}">
                      <a16:colId xmlns:a16="http://schemas.microsoft.com/office/drawing/2014/main" val="20001"/>
                    </a:ext>
                  </a:extLst>
                </a:gridCol>
              </a:tblGrid>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Gastrointestinal</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(erythromycin): Nausea/vomiting/diarrhea (30%)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-Erythromycin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motilin</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receptor agonist in GI tract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prokinetic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Uncommon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Gastrointestinal (</a:t>
                      </a:r>
                      <a:r>
                        <a:rPr kumimoji="0" lang="en-US" sz="2000" b="0" i="0" u="sng" strike="noStrike" cap="none" normalizeH="0" baseline="0" dirty="0" err="1">
                          <a:ln>
                            <a:noFill/>
                          </a:ln>
                          <a:solidFill>
                            <a:srgbClr val="000000"/>
                          </a:solidFill>
                          <a:effectLst/>
                          <a:latin typeface="Arial" charset="0"/>
                          <a:ea typeface="ＭＳ Ｐゴシック" charset="0"/>
                          <a:cs typeface="ＭＳ Ｐゴシック" charset="0"/>
                        </a:rPr>
                        <a:t>azithro</a:t>
                      </a: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2000" b="0" i="0" u="sng" strike="noStrike" cap="none" normalizeH="0" baseline="0" dirty="0" err="1">
                          <a:ln>
                            <a:noFill/>
                          </a:ln>
                          <a:solidFill>
                            <a:srgbClr val="000000"/>
                          </a:solidFill>
                          <a:effectLst/>
                          <a:latin typeface="Arial" charset="0"/>
                          <a:ea typeface="ＭＳ Ｐゴシック" charset="0"/>
                          <a:cs typeface="ＭＳ Ｐゴシック" charset="0"/>
                        </a:rPr>
                        <a:t>clarithro</a:t>
                      </a: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Nausea/vomiting/diarrhea (1-5%)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Hepatic: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transaminase elevation (1-5%)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-usually transient, resolves upon d/c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Rare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Sensory:</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ototoxicity (&lt;1%)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-Hearing loss, usually reversible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Hepatic: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severe hepatotoxicity,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cholestatic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jaundice (&lt;1%)</a:t>
                      </a:r>
                      <a:endPar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rPr>
                        <a:t>Cardiac:</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QT prolongation, arrhythmias (&lt;1%)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-Indirect: drug interaction effects on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proarrythmics</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-Direct: HERG channel blockade,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torsades</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des pointes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082922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 y="0"/>
            <a:ext cx="9144000" cy="839788"/>
          </a:xfrm>
          <a:solidFill>
            <a:schemeClr val="bg1"/>
          </a:solidFill>
        </p:spPr>
        <p:txBody>
          <a:bodyPr>
            <a:normAutofit/>
          </a:bodyPr>
          <a:lstStyle/>
          <a:p>
            <a:pPr eaLnBrk="1" hangingPunct="1"/>
            <a:r>
              <a:rPr lang="en-US" sz="4000" dirty="0">
                <a:latin typeface="Arial" charset="0"/>
                <a:ea typeface="ＭＳ Ｐゴシック" charset="0"/>
                <a:cs typeface="ＭＳ Ｐゴシック" charset="0"/>
              </a:rPr>
              <a:t>Macrolides: Evidence &amp; Experience</a:t>
            </a:r>
          </a:p>
        </p:txBody>
      </p:sp>
      <p:sp>
        <p:nvSpPr>
          <p:cNvPr id="49155" name="Rectangle 3"/>
          <p:cNvSpPr>
            <a:spLocks noGrp="1" noChangeArrowheads="1"/>
          </p:cNvSpPr>
          <p:nvPr>
            <p:ph idx="1"/>
          </p:nvPr>
        </p:nvSpPr>
        <p:spPr>
          <a:xfrm>
            <a:off x="139171" y="1143000"/>
            <a:ext cx="8547629" cy="5486400"/>
          </a:xfrm>
        </p:spPr>
        <p:txBody>
          <a:bodyPr>
            <a:normAutofit fontScale="92500" lnSpcReduction="10000"/>
          </a:bodyPr>
          <a:lstStyle/>
          <a:p>
            <a:pPr marL="341313" indent="-341313" defTabSz="457200" eaLnBrk="1" hangingPunct="1"/>
            <a:r>
              <a:rPr lang="en-US" sz="2800" strike="sngStrike" dirty="0">
                <a:latin typeface="Arial" charset="0"/>
                <a:ea typeface="ＭＳ Ｐゴシック" charset="0"/>
                <a:cs typeface="ＭＳ Ｐゴシック" charset="0"/>
              </a:rPr>
              <a:t>Cough and cold</a:t>
            </a:r>
          </a:p>
          <a:p>
            <a:pPr marL="341313" indent="-341313" defTabSz="457200" eaLnBrk="1" hangingPunct="1"/>
            <a:r>
              <a:rPr lang="en-US" sz="2800" dirty="0">
                <a:latin typeface="Arial" charset="0"/>
                <a:ea typeface="ＭＳ Ｐゴシック" charset="0"/>
                <a:cs typeface="ＭＳ Ｐゴシック" charset="0"/>
              </a:rPr>
              <a:t>Respiratory tract infections (community-acquired pneumonia, acute exacerbations of COPD, acute bacterial sinusitis, </a:t>
            </a:r>
            <a:r>
              <a:rPr lang="en-US" sz="2800" dirty="0" err="1">
                <a:latin typeface="Arial" charset="0"/>
                <a:ea typeface="ＭＳ Ｐゴシック" charset="0"/>
                <a:cs typeface="ＭＳ Ｐゴシック" charset="0"/>
              </a:rPr>
              <a:t>otitis</a:t>
            </a:r>
            <a:r>
              <a:rPr lang="en-US" sz="2800" dirty="0">
                <a:latin typeface="Arial" charset="0"/>
                <a:ea typeface="ＭＳ Ｐゴシック" charset="0"/>
                <a:cs typeface="ＭＳ Ｐゴシック" charset="0"/>
              </a:rPr>
              <a:t> media), primary or adjunctive treatment</a:t>
            </a:r>
          </a:p>
          <a:p>
            <a:pPr marL="741363" lvl="1" indent="-284163" defTabSz="457200" eaLnBrk="1" hangingPunct="1"/>
            <a:r>
              <a:rPr lang="en-US" sz="2400" dirty="0">
                <a:latin typeface="Arial" charset="0"/>
                <a:ea typeface="ＭＳ Ｐゴシック" charset="0"/>
              </a:rPr>
              <a:t>Azithromycin 500mg IV/PO daily, clarithromycin 500mg </a:t>
            </a:r>
            <a:r>
              <a:rPr lang="en-US" sz="2400" dirty="0" err="1">
                <a:latin typeface="Arial" charset="0"/>
                <a:ea typeface="ＭＳ Ｐゴシック" charset="0"/>
              </a:rPr>
              <a:t>po</a:t>
            </a:r>
            <a:r>
              <a:rPr lang="en-US" sz="2400" dirty="0">
                <a:latin typeface="Arial" charset="0"/>
                <a:ea typeface="ＭＳ Ｐゴシック" charset="0"/>
              </a:rPr>
              <a:t> BID</a:t>
            </a:r>
          </a:p>
          <a:p>
            <a:pPr marL="341313" indent="-341313" defTabSz="457200" eaLnBrk="1" hangingPunct="1"/>
            <a:r>
              <a:rPr lang="en-US" sz="2800" dirty="0">
                <a:latin typeface="Arial" charset="0"/>
                <a:ea typeface="ＭＳ Ｐゴシック" charset="0"/>
                <a:cs typeface="ＭＳ Ｐゴシック" charset="0"/>
              </a:rPr>
              <a:t>Documented or suspected STIs secondary to Chlamydia </a:t>
            </a:r>
            <a:r>
              <a:rPr lang="en-US" sz="2800" dirty="0" err="1">
                <a:latin typeface="Arial" charset="0"/>
                <a:ea typeface="ＭＳ Ｐゴシック" charset="0"/>
                <a:cs typeface="ＭＳ Ｐゴシック" charset="0"/>
              </a:rPr>
              <a:t>trachomatis</a:t>
            </a:r>
            <a:endParaRPr lang="en-US" sz="2800" dirty="0">
              <a:latin typeface="Arial" charset="0"/>
              <a:ea typeface="ＭＳ Ｐゴシック" charset="0"/>
              <a:cs typeface="ＭＳ Ｐゴシック" charset="0"/>
            </a:endParaRPr>
          </a:p>
          <a:p>
            <a:pPr marL="741363" lvl="1" indent="-341313"/>
            <a:r>
              <a:rPr lang="en-US" sz="2400" dirty="0">
                <a:latin typeface="Arial" charset="0"/>
                <a:ea typeface="ＭＳ Ｐゴシック" charset="0"/>
              </a:rPr>
              <a:t>Azithromycin 1000mg PO x1</a:t>
            </a:r>
            <a:endParaRPr lang="en-US" sz="2400" dirty="0">
              <a:latin typeface="Arial" charset="0"/>
              <a:ea typeface="ＭＳ Ｐゴシック" charset="0"/>
              <a:cs typeface="ＭＳ Ｐゴシック" charset="0"/>
            </a:endParaRPr>
          </a:p>
          <a:p>
            <a:pPr marL="341313" indent="-341313" defTabSz="457200" eaLnBrk="1" hangingPunct="1"/>
            <a:r>
              <a:rPr lang="en-US" sz="2800" dirty="0">
                <a:latin typeface="Arial" charset="0"/>
                <a:ea typeface="ＭＳ Ｐゴシック" charset="0"/>
                <a:cs typeface="ＭＳ Ｐゴシック" charset="0"/>
              </a:rPr>
              <a:t>Treatment of </a:t>
            </a:r>
            <a:r>
              <a:rPr lang="en-US" sz="2800" dirty="0" err="1">
                <a:latin typeface="Arial" charset="0"/>
                <a:ea typeface="ＭＳ Ｐゴシック" charset="0"/>
                <a:cs typeface="ＭＳ Ｐゴシック" charset="0"/>
              </a:rPr>
              <a:t>nontuberculous</a:t>
            </a:r>
            <a:r>
              <a:rPr lang="en-US" sz="2800" dirty="0">
                <a:latin typeface="Arial" charset="0"/>
                <a:ea typeface="ＭＳ Ｐゴシック" charset="0"/>
                <a:cs typeface="ＭＳ Ｐゴシック" charset="0"/>
              </a:rPr>
              <a:t> mycobacterial infections</a:t>
            </a:r>
          </a:p>
          <a:p>
            <a:pPr marL="741363" lvl="1" indent="-284163"/>
            <a:r>
              <a:rPr lang="en-US" sz="2400" dirty="0">
                <a:latin typeface="Arial" charset="0"/>
                <a:ea typeface="ＭＳ Ｐゴシック" charset="0"/>
              </a:rPr>
              <a:t>Clarithromycin 500mg </a:t>
            </a:r>
            <a:r>
              <a:rPr lang="en-US" sz="2400" dirty="0" err="1">
                <a:latin typeface="Arial" charset="0"/>
                <a:ea typeface="ＭＳ Ｐゴシック" charset="0"/>
              </a:rPr>
              <a:t>po</a:t>
            </a:r>
            <a:r>
              <a:rPr lang="en-US" sz="2400" dirty="0">
                <a:latin typeface="Arial" charset="0"/>
                <a:ea typeface="ＭＳ Ｐゴシック" charset="0"/>
              </a:rPr>
              <a:t> BID</a:t>
            </a:r>
          </a:p>
        </p:txBody>
      </p:sp>
    </p:spTree>
    <p:extLst>
      <p:ext uri="{BB962C8B-B14F-4D97-AF65-F5344CB8AC3E}">
        <p14:creationId xmlns:p14="http://schemas.microsoft.com/office/powerpoint/2010/main" val="86695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 y="0"/>
            <a:ext cx="9144000" cy="839788"/>
          </a:xfrm>
          <a:solidFill>
            <a:schemeClr val="bg1"/>
          </a:solidFill>
        </p:spPr>
        <p:txBody>
          <a:bodyPr>
            <a:normAutofit/>
          </a:bodyPr>
          <a:lstStyle/>
          <a:p>
            <a:pPr eaLnBrk="1" hangingPunct="1">
              <a:lnSpc>
                <a:spcPct val="80000"/>
              </a:lnSpc>
            </a:pPr>
            <a:r>
              <a:rPr lang="en-US" sz="4000" dirty="0" err="1">
                <a:latin typeface="Arial" charset="0"/>
                <a:ea typeface="ＭＳ Ｐゴシック" charset="0"/>
                <a:cs typeface="ＭＳ Ｐゴシック" charset="0"/>
              </a:rPr>
              <a:t>Tetracyclines</a:t>
            </a:r>
            <a:r>
              <a:rPr lang="en-US" sz="4000" dirty="0">
                <a:latin typeface="Arial" charset="0"/>
                <a:ea typeface="ＭＳ Ｐゴシック" charset="0"/>
                <a:cs typeface="ＭＳ Ｐゴシック" charset="0"/>
              </a:rPr>
              <a:t>: Basics/Spectrum</a:t>
            </a:r>
          </a:p>
        </p:txBody>
      </p:sp>
      <p:sp>
        <p:nvSpPr>
          <p:cNvPr id="38915" name="Rectangle 3"/>
          <p:cNvSpPr>
            <a:spLocks noGrp="1" noChangeArrowheads="1"/>
          </p:cNvSpPr>
          <p:nvPr>
            <p:ph idx="1"/>
          </p:nvPr>
        </p:nvSpPr>
        <p:spPr>
          <a:xfrm>
            <a:off x="0" y="838200"/>
            <a:ext cx="9144000" cy="5675085"/>
          </a:xfrm>
        </p:spPr>
        <p:txBody>
          <a:bodyPr>
            <a:normAutofit fontScale="77500" lnSpcReduction="20000"/>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a:t>
            </a:r>
            <a:r>
              <a:rPr lang="en-US" sz="2800" i="1" dirty="0">
                <a:latin typeface="Arial" charset="0"/>
                <a:ea typeface="ＭＳ Ｐゴシック" charset="0"/>
                <a:cs typeface="ＭＳ Ｐゴシック" charset="0"/>
              </a:rPr>
              <a:t>Tetracycline</a:t>
            </a:r>
            <a:r>
              <a:rPr lang="en-US" sz="2800" dirty="0">
                <a:latin typeface="Arial" charset="0"/>
                <a:ea typeface="ＭＳ Ｐゴシック" charset="0"/>
                <a:cs typeface="ＭＳ Ｐゴシック" charset="0"/>
              </a:rPr>
              <a:t>, doxycycline, </a:t>
            </a:r>
            <a:r>
              <a:rPr lang="en-US" sz="2800" i="1" dirty="0">
                <a:latin typeface="Arial" charset="0"/>
                <a:ea typeface="ＭＳ Ｐゴシック" charset="0"/>
                <a:cs typeface="ＭＳ Ｐゴシック" charset="0"/>
              </a:rPr>
              <a:t>minocycline</a:t>
            </a:r>
            <a:r>
              <a:rPr lang="en-US" sz="2800" dirty="0">
                <a:latin typeface="Arial" charset="0"/>
                <a:ea typeface="ＭＳ Ｐゴシック" charset="0"/>
                <a:cs typeface="ＭＳ Ｐゴシック" charset="0"/>
              </a:rPr>
              <a:t> (IV, PO); </a:t>
            </a:r>
            <a:r>
              <a:rPr lang="en-US" sz="2800" dirty="0" err="1">
                <a:latin typeface="Arial" charset="0"/>
                <a:ea typeface="ＭＳ Ｐゴシック" charset="0"/>
                <a:cs typeface="ＭＳ Ｐゴシック" charset="0"/>
              </a:rPr>
              <a:t>tigecycline</a:t>
            </a:r>
            <a:r>
              <a:rPr lang="en-US" sz="2800" dirty="0">
                <a:latin typeface="Arial" charset="0"/>
                <a:ea typeface="ＭＳ Ｐゴシック" charset="0"/>
                <a:cs typeface="ＭＳ Ｐゴシック" charset="0"/>
              </a:rPr>
              <a:t> (IV, a </a:t>
            </a:r>
            <a:r>
              <a:rPr lang="en-US" sz="2800" dirty="0" err="1">
                <a:latin typeface="Arial" charset="0"/>
                <a:ea typeface="ＭＳ Ｐゴシック" charset="0"/>
                <a:cs typeface="ＭＳ Ｐゴシック" charset="0"/>
              </a:rPr>
              <a:t>glycylcycline</a:t>
            </a:r>
            <a:r>
              <a:rPr lang="en-US" sz="2800" dirty="0">
                <a:latin typeface="Arial" charset="0"/>
                <a:ea typeface="ＭＳ Ｐゴシック" charset="0"/>
                <a:cs typeface="ＭＳ Ｐゴシック" charset="0"/>
              </a:rPr>
              <a:t>)</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a:t>
            </a:r>
            <a:r>
              <a:rPr lang="en-US" sz="2800" i="1" dirty="0">
                <a:latin typeface="Arial" charset="0"/>
                <a:ea typeface="ＭＳ Ｐゴシック" charset="0"/>
                <a:cs typeface="ＭＳ Ｐゴシック" charset="0"/>
              </a:rPr>
              <a:t>  </a:t>
            </a: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marL="342900" lvl="1" indent="-342900">
              <a:lnSpc>
                <a:spcPct val="90000"/>
              </a:lnSpc>
              <a:buFont typeface="Arial"/>
              <a:buChar char="•"/>
            </a:pPr>
            <a:r>
              <a:rPr lang="en-US" sz="2600" u="sng" dirty="0">
                <a:latin typeface="Arial" charset="0"/>
                <a:ea typeface="ＭＳ Ｐゴシック" charset="0"/>
                <a:cs typeface="ＭＳ Ｐゴシック" charset="0"/>
              </a:rPr>
              <a:t>Also active against</a:t>
            </a:r>
            <a:r>
              <a:rPr lang="en-US" sz="2600" dirty="0">
                <a:latin typeface="Arial" charset="0"/>
                <a:ea typeface="ＭＳ Ｐゴシック" charset="0"/>
                <a:cs typeface="ＭＳ Ｐゴシック" charset="0"/>
              </a:rPr>
              <a:t>: atypical respiratory pathogens, </a:t>
            </a:r>
            <a:r>
              <a:rPr lang="en-US" sz="2600" i="1" dirty="0">
                <a:latin typeface="Arial" charset="0"/>
                <a:ea typeface="ＭＳ Ｐゴシック" charset="0"/>
                <a:cs typeface="ＭＳ Ｐゴシック" charset="0"/>
              </a:rPr>
              <a:t>Moraxella </a:t>
            </a:r>
            <a:r>
              <a:rPr lang="en-US" sz="2600" i="1" dirty="0" err="1">
                <a:latin typeface="Arial" charset="0"/>
                <a:ea typeface="ＭＳ Ｐゴシック" charset="0"/>
                <a:cs typeface="ＭＳ Ｐゴシック" charset="0"/>
              </a:rPr>
              <a:t>catarrhalis</a:t>
            </a:r>
            <a:r>
              <a:rPr lang="en-US" sz="2600" dirty="0">
                <a:latin typeface="Arial" charset="0"/>
                <a:ea typeface="ＭＳ Ｐゴシック" charset="0"/>
                <a:cs typeface="ＭＳ Ｐゴシック" charset="0"/>
              </a:rPr>
              <a:t>, </a:t>
            </a:r>
            <a:r>
              <a:rPr lang="en-US" sz="2600" i="1" dirty="0">
                <a:latin typeface="Arial" charset="0"/>
                <a:ea typeface="ＭＳ Ｐゴシック" charset="0"/>
                <a:cs typeface="ＭＳ Ｐゴシック" charset="0"/>
              </a:rPr>
              <a:t>Chlamydia trachomatis</a:t>
            </a:r>
            <a:r>
              <a:rPr lang="en-US" sz="2600" dirty="0">
                <a:latin typeface="Arial" charset="0"/>
                <a:ea typeface="ＭＳ Ｐゴシック" charset="0"/>
                <a:cs typeface="ＭＳ Ｐゴシック" charset="0"/>
              </a:rPr>
              <a:t>, </a:t>
            </a:r>
            <a:r>
              <a:rPr lang="en-US" sz="2600" i="1" dirty="0">
                <a:latin typeface="Arial" charset="0"/>
                <a:ea typeface="ＭＳ Ｐゴシック" charset="0"/>
                <a:cs typeface="ＭＳ Ｐゴシック" charset="0"/>
              </a:rPr>
              <a:t>Helicobacter pylori</a:t>
            </a:r>
            <a:r>
              <a:rPr lang="en-US" sz="2600" dirty="0">
                <a:latin typeface="Arial" charset="0"/>
                <a:ea typeface="ＭＳ Ｐゴシック" charset="0"/>
                <a:cs typeface="ＭＳ Ｐゴシック" charset="0"/>
              </a:rPr>
              <a:t>, </a:t>
            </a:r>
            <a:r>
              <a:rPr lang="en-US" sz="2600" i="1" dirty="0" err="1">
                <a:latin typeface="Arial" charset="0"/>
                <a:ea typeface="ＭＳ Ｐゴシック" charset="0"/>
                <a:cs typeface="ＭＳ Ｐゴシック" charset="0"/>
              </a:rPr>
              <a:t>Borrelia</a:t>
            </a:r>
            <a:r>
              <a:rPr lang="en-US" sz="2600" i="1" dirty="0">
                <a:latin typeface="Arial" charset="0"/>
                <a:ea typeface="ＭＳ Ｐゴシック" charset="0"/>
                <a:cs typeface="ＭＳ Ｐゴシック" charset="0"/>
              </a:rPr>
              <a:t>, </a:t>
            </a:r>
            <a:r>
              <a:rPr lang="en-US" sz="2600" i="1" dirty="0" err="1">
                <a:latin typeface="Arial" charset="0"/>
                <a:ea typeface="ＭＳ Ｐゴシック" charset="0"/>
                <a:cs typeface="ＭＳ Ｐゴシック" charset="0"/>
              </a:rPr>
              <a:t>Rickettsia</a:t>
            </a:r>
            <a:endParaRPr lang="en-US" sz="2600" i="1" dirty="0">
              <a:latin typeface="Arial" charset="0"/>
              <a:ea typeface="ＭＳ Ｐゴシック" charset="0"/>
              <a:cs typeface="ＭＳ Ｐゴシック" charset="0"/>
            </a:endParaRPr>
          </a:p>
          <a:p>
            <a:pPr eaLnBrk="1" hangingPunct="1">
              <a:lnSpc>
                <a:spcPct val="90000"/>
              </a:lnSpc>
            </a:pPr>
            <a:endParaRPr lang="en-US" sz="2400" i="1" dirty="0">
              <a:latin typeface="Arial" charset="0"/>
              <a:ea typeface="ＭＳ Ｐゴシック" charset="0"/>
              <a:cs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606045686"/>
              </p:ext>
            </p:extLst>
          </p:nvPr>
        </p:nvGraphicFramePr>
        <p:xfrm>
          <a:off x="0" y="2198691"/>
          <a:ext cx="9144001" cy="2957832"/>
        </p:xfrm>
        <a:graphic>
          <a:graphicData uri="http://schemas.openxmlformats.org/drawingml/2006/table">
            <a:tbl>
              <a:tblPr/>
              <a:tblGrid>
                <a:gridCol w="3148754">
                  <a:extLst>
                    <a:ext uri="{9D8B030D-6E8A-4147-A177-3AD203B41FA5}">
                      <a16:colId xmlns:a16="http://schemas.microsoft.com/office/drawing/2014/main" val="20000"/>
                    </a:ext>
                  </a:extLst>
                </a:gridCol>
                <a:gridCol w="782840">
                  <a:extLst>
                    <a:ext uri="{9D8B030D-6E8A-4147-A177-3AD203B41FA5}">
                      <a16:colId xmlns:a16="http://schemas.microsoft.com/office/drawing/2014/main" val="20001"/>
                    </a:ext>
                  </a:extLst>
                </a:gridCol>
                <a:gridCol w="689178">
                  <a:extLst>
                    <a:ext uri="{9D8B030D-6E8A-4147-A177-3AD203B41FA5}">
                      <a16:colId xmlns:a16="http://schemas.microsoft.com/office/drawing/2014/main" val="20002"/>
                    </a:ext>
                  </a:extLst>
                </a:gridCol>
                <a:gridCol w="2922407">
                  <a:extLst>
                    <a:ext uri="{9D8B030D-6E8A-4147-A177-3AD203B41FA5}">
                      <a16:colId xmlns:a16="http://schemas.microsoft.com/office/drawing/2014/main" val="20003"/>
                    </a:ext>
                  </a:extLst>
                </a:gridCol>
                <a:gridCol w="800411">
                  <a:extLst>
                    <a:ext uri="{9D8B030D-6E8A-4147-A177-3AD203B41FA5}">
                      <a16:colId xmlns:a16="http://schemas.microsoft.com/office/drawing/2014/main" val="20004"/>
                    </a:ext>
                  </a:extLst>
                </a:gridCol>
                <a:gridCol w="800411">
                  <a:extLst>
                    <a:ext uri="{9D8B030D-6E8A-4147-A177-3AD203B41FA5}">
                      <a16:colId xmlns:a16="http://schemas.microsoft.com/office/drawing/2014/main" val="20005"/>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DOX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TGC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DOX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TGC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DOX</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TGC</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
        <p:nvSpPr>
          <p:cNvPr id="2" name="TextBox 1"/>
          <p:cNvSpPr txBox="1"/>
          <p:nvPr/>
        </p:nvSpPr>
        <p:spPr>
          <a:xfrm>
            <a:off x="1" y="6513285"/>
            <a:ext cx="2283485" cy="369332"/>
          </a:xfrm>
          <a:prstGeom prst="rect">
            <a:avLst/>
          </a:prstGeom>
          <a:noFill/>
        </p:spPr>
        <p:txBody>
          <a:bodyPr wrap="none" rtlCol="0">
            <a:spAutoFit/>
          </a:bodyPr>
          <a:lstStyle/>
          <a:p>
            <a:r>
              <a:rPr lang="en-US" dirty="0"/>
              <a:t>*not active </a:t>
            </a:r>
            <a:r>
              <a:rPr lang="en-US" dirty="0" err="1"/>
              <a:t>vs</a:t>
            </a:r>
            <a:r>
              <a:rPr lang="en-US" dirty="0"/>
              <a:t> </a:t>
            </a:r>
            <a:r>
              <a:rPr lang="en-US" i="1" dirty="0"/>
              <a:t>Proteus</a:t>
            </a:r>
          </a:p>
        </p:txBody>
      </p:sp>
    </p:spTree>
    <p:extLst>
      <p:ext uri="{BB962C8B-B14F-4D97-AF65-F5344CB8AC3E}">
        <p14:creationId xmlns:p14="http://schemas.microsoft.com/office/powerpoint/2010/main" val="32510846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89654"/>
            <a:ext cx="9144000" cy="839788"/>
          </a:xfrm>
          <a:solidFill>
            <a:schemeClr val="bg1"/>
          </a:solidFill>
        </p:spPr>
        <p:txBody>
          <a:bodyPr/>
          <a:lstStyle/>
          <a:p>
            <a:pPr eaLnBrk="1" hangingPunct="1"/>
            <a:r>
              <a:rPr lang="en-US" dirty="0" err="1">
                <a:latin typeface="Arial" charset="0"/>
                <a:ea typeface="ＭＳ Ｐゴシック" charset="0"/>
                <a:cs typeface="ＭＳ Ｐゴシック" charset="0"/>
              </a:rPr>
              <a:t>Tetracyclines</a:t>
            </a:r>
            <a:r>
              <a:rPr lang="en-US" dirty="0">
                <a:latin typeface="Arial" charset="0"/>
                <a:ea typeface="ＭＳ Ｐゴシック" charset="0"/>
                <a:cs typeface="ＭＳ Ｐゴシック" charset="0"/>
              </a:rPr>
              <a:t>: ADME</a:t>
            </a:r>
          </a:p>
        </p:txBody>
      </p:sp>
      <p:graphicFrame>
        <p:nvGraphicFramePr>
          <p:cNvPr id="27716" name="Group 68"/>
          <p:cNvGraphicFramePr>
            <a:graphicFrameLocks noGrp="1"/>
          </p:cNvGraphicFramePr>
          <p:nvPr>
            <p:extLst>
              <p:ext uri="{D42A27DB-BD31-4B8C-83A1-F6EECF244321}">
                <p14:modId xmlns:p14="http://schemas.microsoft.com/office/powerpoint/2010/main" val="3555326982"/>
              </p:ext>
            </p:extLst>
          </p:nvPr>
        </p:nvGraphicFramePr>
        <p:xfrm>
          <a:off x="191361" y="1244599"/>
          <a:ext cx="8724039" cy="3673475"/>
        </p:xfrm>
        <a:graphic>
          <a:graphicData uri="http://schemas.openxmlformats.org/drawingml/2006/table">
            <a:tbl>
              <a:tblPr/>
              <a:tblGrid>
                <a:gridCol w="2690591">
                  <a:extLst>
                    <a:ext uri="{9D8B030D-6E8A-4147-A177-3AD203B41FA5}">
                      <a16:colId xmlns:a16="http://schemas.microsoft.com/office/drawing/2014/main" val="20000"/>
                    </a:ext>
                  </a:extLst>
                </a:gridCol>
                <a:gridCol w="6033448">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PO excellent absorption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Wide distribution; modest CNS penetration</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Metabolism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•Modest metabolism</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Adjust in hepatic </a:t>
                      </a:r>
                      <a:r>
                        <a:rPr kumimoji="0" lang="en-US" sz="1800" b="0" i="0" u="none" strike="noStrike" cap="none" normalizeH="0" baseline="0" dirty="0" err="1">
                          <a:ln>
                            <a:noFill/>
                          </a:ln>
                          <a:solidFill>
                            <a:schemeClr val="tx1"/>
                          </a:solidFill>
                          <a:effectLst/>
                          <a:latin typeface="Arial" charset="0"/>
                          <a:ea typeface="ＭＳ Ｐゴシック" charset="0"/>
                          <a:cs typeface="ＭＳ Ｐゴシック" charset="0"/>
                        </a:rPr>
                        <a:t>dz</a:t>
                      </a: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Excretion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Minimal renal elimination, except tetracycline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renal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Only for tetracycline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Box 3"/>
          <p:cNvSpPr txBox="1">
            <a:spLocks noChangeArrowheads="1"/>
          </p:cNvSpPr>
          <p:nvPr/>
        </p:nvSpPr>
        <p:spPr bwMode="auto">
          <a:xfrm>
            <a:off x="487100" y="5167085"/>
            <a:ext cx="82759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u="sng" dirty="0"/>
              <a:t>Drug Interactions</a:t>
            </a:r>
          </a:p>
          <a:p>
            <a:r>
              <a:rPr lang="en-US" dirty="0"/>
              <a:t>-</a:t>
            </a:r>
            <a:r>
              <a:rPr lang="en-US" b="1" dirty="0"/>
              <a:t>Oral divalent/trivalent </a:t>
            </a:r>
            <a:r>
              <a:rPr lang="en-US" b="1" dirty="0" err="1"/>
              <a:t>cations</a:t>
            </a:r>
            <a:r>
              <a:rPr lang="en-US" b="1" dirty="0"/>
              <a:t> (Ca, Mg, Fe, Al): reduced concentration of orally administered </a:t>
            </a:r>
            <a:r>
              <a:rPr lang="en-US" b="1" dirty="0" err="1"/>
              <a:t>tetracyclines</a:t>
            </a:r>
            <a:r>
              <a:rPr lang="en-US" b="1" dirty="0"/>
              <a:t> via chelation</a:t>
            </a:r>
          </a:p>
        </p:txBody>
      </p:sp>
    </p:spTree>
    <p:extLst>
      <p:ext uri="{BB962C8B-B14F-4D97-AF65-F5344CB8AC3E}">
        <p14:creationId xmlns:p14="http://schemas.microsoft.com/office/powerpoint/2010/main" val="1371841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838200"/>
          </a:xfrm>
          <a:solidFill>
            <a:schemeClr val="bg1"/>
          </a:solidFill>
        </p:spPr>
        <p:txBody>
          <a:bodyPr/>
          <a:lstStyle/>
          <a:p>
            <a:pPr eaLnBrk="1" hangingPunct="1"/>
            <a:r>
              <a:rPr lang="en-US" dirty="0" err="1">
                <a:latin typeface="Arial" charset="0"/>
                <a:ea typeface="ＭＳ Ｐゴシック" charset="0"/>
                <a:cs typeface="ＭＳ Ｐゴシック" charset="0"/>
              </a:rPr>
              <a:t>Tetracyclines</a:t>
            </a:r>
            <a:r>
              <a:rPr lang="en-US" dirty="0">
                <a:latin typeface="Arial" charset="0"/>
                <a:ea typeface="ＭＳ Ｐゴシック" charset="0"/>
                <a:cs typeface="ＭＳ Ｐゴシック" charset="0"/>
              </a:rPr>
              <a:t>: Toxicity</a:t>
            </a:r>
          </a:p>
        </p:txBody>
      </p:sp>
      <p:graphicFrame>
        <p:nvGraphicFramePr>
          <p:cNvPr id="31779" name="Group 35"/>
          <p:cNvGraphicFramePr>
            <a:graphicFrameLocks noGrp="1"/>
          </p:cNvGraphicFramePr>
          <p:nvPr>
            <p:extLst>
              <p:ext uri="{D42A27DB-BD31-4B8C-83A1-F6EECF244321}">
                <p14:modId xmlns:p14="http://schemas.microsoft.com/office/powerpoint/2010/main" val="1196692781"/>
              </p:ext>
            </p:extLst>
          </p:nvPr>
        </p:nvGraphicFramePr>
        <p:xfrm>
          <a:off x="139171" y="1676400"/>
          <a:ext cx="9004829" cy="3230880"/>
        </p:xfrm>
        <a:graphic>
          <a:graphicData uri="http://schemas.openxmlformats.org/drawingml/2006/table">
            <a:tbl>
              <a:tblPr/>
              <a:tblGrid>
                <a:gridCol w="1564486">
                  <a:extLst>
                    <a:ext uri="{9D8B030D-6E8A-4147-A177-3AD203B41FA5}">
                      <a16:colId xmlns:a16="http://schemas.microsoft.com/office/drawing/2014/main" val="20000"/>
                    </a:ext>
                  </a:extLst>
                </a:gridCol>
                <a:gridCol w="7440343">
                  <a:extLst>
                    <a:ext uri="{9D8B030D-6E8A-4147-A177-3AD203B41FA5}">
                      <a16:colId xmlns:a16="http://schemas.microsoft.com/office/drawing/2014/main" val="20001"/>
                    </a:ext>
                  </a:extLst>
                </a:gridCol>
              </a:tblGrid>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Uncommon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Dermatologic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Photosensitivity/toxicity (1-5%)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-burn/rash/tingling on exposed areas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-avoid sun/use sunscreen during therapy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rPr>
                        <a:t>Skeletal:</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tooth staining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-discoloration of permanent teeth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-risk from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rPr>
                        <a:t>midpregnancy</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to 8 years of 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-greater risk with prolonged exposure, tetra&gt;</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rPr>
                        <a:t>mino</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doxy</a:t>
                      </a:r>
                      <a:endPar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Rare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Sensory</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vestibular toxicity </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(&lt;1%)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-dizziness, ataxia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-more common with minocycline, resolves on d/c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139437" y="5334000"/>
            <a:ext cx="9004564" cy="1200328"/>
          </a:xfrm>
          <a:prstGeom prst="rect">
            <a:avLst/>
          </a:prstGeom>
          <a:noFill/>
        </p:spPr>
        <p:txBody>
          <a:bodyPr wrap="square" rtlCol="0">
            <a:spAutoFit/>
          </a:bodyPr>
          <a:lstStyle/>
          <a:p>
            <a:r>
              <a:rPr lang="en-US" sz="2400" b="1" u="sng" dirty="0">
                <a:latin typeface="Arial"/>
                <a:cs typeface="Arial"/>
              </a:rPr>
              <a:t>Pregnancy Category D</a:t>
            </a:r>
            <a:r>
              <a:rPr lang="en-US" sz="2400" b="1" dirty="0">
                <a:latin typeface="Arial"/>
                <a:cs typeface="Arial"/>
              </a:rPr>
              <a:t>: avoid unless compelling indication; discoloration of teeth and potential for depression of skeletal growth</a:t>
            </a:r>
          </a:p>
        </p:txBody>
      </p:sp>
    </p:spTree>
    <p:extLst>
      <p:ext uri="{BB962C8B-B14F-4D97-AF65-F5344CB8AC3E}">
        <p14:creationId xmlns:p14="http://schemas.microsoft.com/office/powerpoint/2010/main" val="195470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20870"/>
            <a:ext cx="9144001" cy="839788"/>
          </a:xfrm>
          <a:solidFill>
            <a:schemeClr val="bg1"/>
          </a:solidFill>
        </p:spPr>
        <p:txBody>
          <a:bodyPr/>
          <a:lstStyle/>
          <a:p>
            <a:pPr eaLnBrk="1" hangingPunct="1"/>
            <a:r>
              <a:rPr lang="en-US" dirty="0">
                <a:latin typeface="Arial" charset="0"/>
                <a:ea typeface="ＭＳ Ｐゴシック" charset="0"/>
                <a:cs typeface="ＭＳ Ｐゴシック" charset="0"/>
              </a:rPr>
              <a:t>Beta-Lactams: Drug Interactions</a:t>
            </a:r>
          </a:p>
        </p:txBody>
      </p:sp>
      <p:sp>
        <p:nvSpPr>
          <p:cNvPr id="26626" name="Rectangle 3"/>
          <p:cNvSpPr>
            <a:spLocks noGrp="1" noChangeArrowheads="1"/>
          </p:cNvSpPr>
          <p:nvPr>
            <p:ph idx="1"/>
          </p:nvPr>
        </p:nvSpPr>
        <p:spPr>
          <a:xfrm>
            <a:off x="0" y="1219200"/>
            <a:ext cx="9144000" cy="5334000"/>
          </a:xfrm>
        </p:spPr>
        <p:txBody>
          <a:bodyPr/>
          <a:lstStyle/>
          <a:p>
            <a:pPr eaLnBrk="1" hangingPunct="1">
              <a:lnSpc>
                <a:spcPct val="90000"/>
              </a:lnSpc>
            </a:pPr>
            <a:r>
              <a:rPr lang="en-US" dirty="0">
                <a:latin typeface="Arial" charset="0"/>
                <a:ea typeface="ＭＳ Ｐゴシック" charset="0"/>
                <a:cs typeface="ＭＳ Ｐゴシック" charset="0"/>
              </a:rPr>
              <a:t>Few metabolic drug interactions</a:t>
            </a:r>
          </a:p>
          <a:p>
            <a:pPr lvl="1" eaLnBrk="1" hangingPunct="1">
              <a:lnSpc>
                <a:spcPct val="90000"/>
              </a:lnSpc>
            </a:pPr>
            <a:r>
              <a:rPr lang="en-US" sz="2400" dirty="0">
                <a:latin typeface="Arial" charset="0"/>
                <a:ea typeface="ＭＳ Ｐゴシック" charset="0"/>
              </a:rPr>
              <a:t>NOT inhibitors/inducers/substrates of CYP enzymes</a:t>
            </a:r>
          </a:p>
          <a:p>
            <a:pPr eaLnBrk="1" hangingPunct="1">
              <a:lnSpc>
                <a:spcPct val="90000"/>
              </a:lnSpc>
            </a:pPr>
            <a:r>
              <a:rPr lang="en-US" dirty="0">
                <a:latin typeface="Arial" charset="0"/>
                <a:ea typeface="ＭＳ Ｐゴシック" charset="0"/>
                <a:cs typeface="ＭＳ Ｐゴシック" charset="0"/>
              </a:rPr>
              <a:t>Pharmacokinetic interactions</a:t>
            </a:r>
          </a:p>
          <a:p>
            <a:pPr lvl="1" eaLnBrk="1" hangingPunct="1">
              <a:lnSpc>
                <a:spcPct val="90000"/>
              </a:lnSpc>
            </a:pPr>
            <a:r>
              <a:rPr lang="en-US" dirty="0" err="1">
                <a:latin typeface="Arial" charset="0"/>
                <a:ea typeface="ＭＳ Ｐゴシック" charset="0"/>
              </a:rPr>
              <a:t>Probenecid</a:t>
            </a:r>
            <a:endParaRPr lang="en-US" dirty="0">
              <a:latin typeface="Arial" charset="0"/>
              <a:ea typeface="ＭＳ Ｐゴシック" charset="0"/>
            </a:endParaRPr>
          </a:p>
          <a:p>
            <a:pPr lvl="2" eaLnBrk="1" hangingPunct="1">
              <a:lnSpc>
                <a:spcPct val="90000"/>
              </a:lnSpc>
            </a:pPr>
            <a:r>
              <a:rPr lang="en-US" dirty="0">
                <a:latin typeface="Arial" charset="0"/>
                <a:ea typeface="ＭＳ Ｐゴシック" charset="0"/>
              </a:rPr>
              <a:t>Inhibits tubular secretion of many B-lactams</a:t>
            </a:r>
          </a:p>
          <a:p>
            <a:pPr eaLnBrk="1" hangingPunct="1">
              <a:lnSpc>
                <a:spcPct val="90000"/>
              </a:lnSpc>
            </a:pPr>
            <a:r>
              <a:rPr lang="en-US" dirty="0" err="1">
                <a:latin typeface="Arial" charset="0"/>
                <a:ea typeface="ＭＳ Ｐゴシック" charset="0"/>
                <a:cs typeface="ＭＳ Ｐゴシック" charset="0"/>
              </a:rPr>
              <a:t>Pharmacodynamic</a:t>
            </a:r>
            <a:r>
              <a:rPr lang="en-US" dirty="0">
                <a:latin typeface="Arial" charset="0"/>
                <a:ea typeface="ＭＳ Ｐゴシック" charset="0"/>
                <a:cs typeface="ＭＳ Ｐゴシック" charset="0"/>
              </a:rPr>
              <a:t> interaction</a:t>
            </a:r>
          </a:p>
          <a:p>
            <a:pPr lvl="1" eaLnBrk="1" hangingPunct="1">
              <a:lnSpc>
                <a:spcPct val="90000"/>
              </a:lnSpc>
            </a:pPr>
            <a:r>
              <a:rPr lang="en-US" b="1" dirty="0">
                <a:latin typeface="Arial" charset="0"/>
                <a:ea typeface="ＭＳ Ｐゴシック" charset="0"/>
              </a:rPr>
              <a:t>Aminoglycosides</a:t>
            </a:r>
          </a:p>
          <a:p>
            <a:pPr lvl="2" eaLnBrk="1" hangingPunct="1">
              <a:lnSpc>
                <a:spcPct val="90000"/>
              </a:lnSpc>
            </a:pPr>
            <a:r>
              <a:rPr lang="en-US" b="1" dirty="0">
                <a:latin typeface="Arial" charset="0"/>
                <a:ea typeface="ＭＳ Ｐゴシック" charset="0"/>
              </a:rPr>
              <a:t>In combination w/B-lactam achieve synergistic killing against some organisms</a:t>
            </a:r>
          </a:p>
        </p:txBody>
      </p:sp>
    </p:spTree>
    <p:extLst>
      <p:ext uri="{BB962C8B-B14F-4D97-AF65-F5344CB8AC3E}">
        <p14:creationId xmlns:p14="http://schemas.microsoft.com/office/powerpoint/2010/main" val="9072436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 y="0"/>
            <a:ext cx="9144000" cy="839788"/>
          </a:xfrm>
          <a:solidFill>
            <a:schemeClr val="bg1"/>
          </a:solidFill>
        </p:spPr>
        <p:txBody>
          <a:bodyPr>
            <a:normAutofit fontScale="90000"/>
          </a:bodyPr>
          <a:lstStyle/>
          <a:p>
            <a:pPr eaLnBrk="1" hangingPunct="1"/>
            <a:r>
              <a:rPr lang="en-US" sz="4000" dirty="0" err="1">
                <a:latin typeface="Arial" charset="0"/>
                <a:ea typeface="ＭＳ Ｐゴシック" charset="0"/>
                <a:cs typeface="ＭＳ Ｐゴシック" charset="0"/>
              </a:rPr>
              <a:t>Tetracyclines</a:t>
            </a:r>
            <a:r>
              <a:rPr lang="en-US" sz="4000" dirty="0">
                <a:latin typeface="Arial" charset="0"/>
                <a:ea typeface="ＭＳ Ｐゴシック" charset="0"/>
                <a:cs typeface="ＭＳ Ｐゴシック" charset="0"/>
              </a:rPr>
              <a:t>: Evidence &amp; Experience</a:t>
            </a:r>
          </a:p>
        </p:txBody>
      </p:sp>
      <p:sp>
        <p:nvSpPr>
          <p:cNvPr id="49155" name="Rectangle 3"/>
          <p:cNvSpPr>
            <a:spLocks noGrp="1" noChangeArrowheads="1"/>
          </p:cNvSpPr>
          <p:nvPr>
            <p:ph idx="1"/>
          </p:nvPr>
        </p:nvSpPr>
        <p:spPr>
          <a:xfrm>
            <a:off x="139171" y="1143000"/>
            <a:ext cx="8547629" cy="5486400"/>
          </a:xfrm>
        </p:spPr>
        <p:txBody>
          <a:bodyPr>
            <a:normAutofit fontScale="92500" lnSpcReduction="10000"/>
          </a:bodyPr>
          <a:lstStyle/>
          <a:p>
            <a:pPr marL="341313" indent="-341313"/>
            <a:r>
              <a:rPr lang="en-US" sz="2800" dirty="0">
                <a:latin typeface="Arial" charset="0"/>
                <a:ea typeface="ＭＳ Ｐゴシック" charset="0"/>
                <a:cs typeface="ＭＳ Ｐゴシック" charset="0"/>
              </a:rPr>
              <a:t>Respiratory tract infections (community-acquired pneumonia, acute exacerbations of COPD, acute bacterial sinusitis, </a:t>
            </a:r>
            <a:r>
              <a:rPr lang="en-US" sz="2800" dirty="0" err="1">
                <a:latin typeface="Arial" charset="0"/>
                <a:ea typeface="ＭＳ Ｐゴシック" charset="0"/>
                <a:cs typeface="ＭＳ Ｐゴシック" charset="0"/>
              </a:rPr>
              <a:t>otitis</a:t>
            </a:r>
            <a:r>
              <a:rPr lang="en-US" sz="2800" dirty="0">
                <a:latin typeface="Arial" charset="0"/>
                <a:ea typeface="ＭＳ Ｐゴシック" charset="0"/>
                <a:cs typeface="ＭＳ Ｐゴシック" charset="0"/>
              </a:rPr>
              <a:t> media), primary or adjunctive treatment</a:t>
            </a:r>
          </a:p>
          <a:p>
            <a:pPr marL="741363" lvl="1" indent="-341313"/>
            <a:r>
              <a:rPr lang="en-US" sz="2400" dirty="0">
                <a:latin typeface="Arial" charset="0"/>
                <a:ea typeface="ＭＳ Ｐゴシック" charset="0"/>
                <a:cs typeface="ＭＳ Ｐゴシック" charset="0"/>
              </a:rPr>
              <a:t>Doxycycline 100mg IV/PO BID</a:t>
            </a:r>
          </a:p>
          <a:p>
            <a:pPr marL="341313" indent="-341313"/>
            <a:r>
              <a:rPr lang="en-US" sz="2800" dirty="0">
                <a:latin typeface="Arial" charset="0"/>
                <a:ea typeface="ＭＳ Ｐゴシック" charset="0"/>
                <a:cs typeface="ＭＳ Ｐゴシック" charset="0"/>
              </a:rPr>
              <a:t>Treatment of skin/soft tissue infections suspected or documented due to </a:t>
            </a:r>
            <a:r>
              <a:rPr lang="en-US" sz="2800" i="1" dirty="0">
                <a:latin typeface="Arial" charset="0"/>
                <a:ea typeface="ＭＳ Ｐゴシック" charset="0"/>
                <a:cs typeface="ＭＳ Ｐゴシック" charset="0"/>
              </a:rPr>
              <a:t>Staphylococcus </a:t>
            </a:r>
            <a:r>
              <a:rPr lang="en-US" sz="2800" i="1" dirty="0" err="1">
                <a:latin typeface="Arial" charset="0"/>
                <a:ea typeface="ＭＳ Ｐゴシック" charset="0"/>
                <a:cs typeface="ＭＳ Ｐゴシック" charset="0"/>
              </a:rPr>
              <a:t>aureus</a:t>
            </a:r>
            <a:endParaRPr lang="en-US" sz="2800" i="1" dirty="0">
              <a:latin typeface="Arial" charset="0"/>
              <a:ea typeface="ＭＳ Ｐゴシック" charset="0"/>
              <a:cs typeface="ＭＳ Ｐゴシック" charset="0"/>
            </a:endParaRPr>
          </a:p>
          <a:p>
            <a:pPr marL="741363" lvl="1" indent="-341313"/>
            <a:r>
              <a:rPr lang="en-US" sz="2400" dirty="0">
                <a:latin typeface="Arial" charset="0"/>
                <a:ea typeface="ＭＳ Ｐゴシック" charset="0"/>
                <a:cs typeface="ＭＳ Ｐゴシック" charset="0"/>
              </a:rPr>
              <a:t>Doxycycline 100mg PO BID</a:t>
            </a:r>
          </a:p>
          <a:p>
            <a:pPr marL="341313" indent="-341313"/>
            <a:r>
              <a:rPr lang="en-US" sz="2800" dirty="0">
                <a:latin typeface="Arial" charset="0"/>
                <a:ea typeface="ＭＳ Ｐゴシック" charset="0"/>
                <a:cs typeface="ＭＳ Ｐゴシック" charset="0"/>
              </a:rPr>
              <a:t>Treatment of intra-abdominal infections in hospitalized patients</a:t>
            </a:r>
          </a:p>
          <a:p>
            <a:pPr marL="741363" lvl="1" indent="-341313"/>
            <a:r>
              <a:rPr lang="en-US" sz="2400" dirty="0" err="1">
                <a:latin typeface="Arial" charset="0"/>
                <a:ea typeface="ＭＳ Ｐゴシック" charset="0"/>
                <a:cs typeface="ＭＳ Ｐゴシック" charset="0"/>
              </a:rPr>
              <a:t>Tigecycline</a:t>
            </a:r>
            <a:r>
              <a:rPr lang="en-US" sz="2400" dirty="0">
                <a:latin typeface="Arial" charset="0"/>
                <a:ea typeface="ＭＳ Ｐゴシック" charset="0"/>
                <a:cs typeface="ＭＳ Ｐゴシック" charset="0"/>
              </a:rPr>
              <a:t> 100mg IV x 1, then 50mg IV q12h</a:t>
            </a:r>
          </a:p>
          <a:p>
            <a:pPr marL="341313" indent="-341313"/>
            <a:r>
              <a:rPr lang="en-US" sz="2800" dirty="0">
                <a:latin typeface="Arial" charset="0"/>
                <a:ea typeface="ＭＳ Ｐゴシック" charset="0"/>
                <a:cs typeface="ＭＳ Ｐゴシック" charset="0"/>
              </a:rPr>
              <a:t>Malaria prophylaxis and treatment</a:t>
            </a:r>
          </a:p>
          <a:p>
            <a:pPr marL="741363" lvl="1" indent="-341313"/>
            <a:r>
              <a:rPr lang="en-US" sz="2400" dirty="0">
                <a:latin typeface="Arial" charset="0"/>
                <a:ea typeface="ＭＳ Ｐゴシック" charset="0"/>
                <a:cs typeface="ＭＳ Ｐゴシック" charset="0"/>
              </a:rPr>
              <a:t>Doxycycline 100mg PO BID</a:t>
            </a:r>
          </a:p>
        </p:txBody>
      </p:sp>
    </p:spTree>
    <p:extLst>
      <p:ext uri="{BB962C8B-B14F-4D97-AF65-F5344CB8AC3E}">
        <p14:creationId xmlns:p14="http://schemas.microsoft.com/office/powerpoint/2010/main" val="31362570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46082" name="TextBox 3"/>
          <p:cNvSpPr txBox="1">
            <a:spLocks noChangeArrowheads="1"/>
          </p:cNvSpPr>
          <p:nvPr/>
        </p:nvSpPr>
        <p:spPr bwMode="auto">
          <a:xfrm>
            <a:off x="2514600" y="3352800"/>
            <a:ext cx="1865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Strep pyogenes</a:t>
            </a:r>
          </a:p>
        </p:txBody>
      </p:sp>
      <p:sp>
        <p:nvSpPr>
          <p:cNvPr id="46083" name="TextBox 4"/>
          <p:cNvSpPr txBox="1">
            <a:spLocks noChangeArrowheads="1"/>
          </p:cNvSpPr>
          <p:nvPr/>
        </p:nvSpPr>
        <p:spPr bwMode="auto">
          <a:xfrm>
            <a:off x="1697038" y="2667000"/>
            <a:ext cx="1792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 pneumoniae</a:t>
            </a:r>
          </a:p>
        </p:txBody>
      </p:sp>
      <p:sp>
        <p:nvSpPr>
          <p:cNvPr id="46084" name="TextBox 6"/>
          <p:cNvSpPr txBox="1">
            <a:spLocks noChangeArrowheads="1"/>
          </p:cNvSpPr>
          <p:nvPr/>
        </p:nvSpPr>
        <p:spPr bwMode="auto">
          <a:xfrm>
            <a:off x="1143000" y="1828800"/>
            <a:ext cx="1638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faecalis</a:t>
            </a:r>
          </a:p>
        </p:txBody>
      </p:sp>
      <p:sp>
        <p:nvSpPr>
          <p:cNvPr id="46085" name="TextBox 7"/>
          <p:cNvSpPr txBox="1">
            <a:spLocks noChangeArrowheads="1"/>
          </p:cNvSpPr>
          <p:nvPr/>
        </p:nvSpPr>
        <p:spPr bwMode="auto">
          <a:xfrm>
            <a:off x="0" y="533400"/>
            <a:ext cx="1685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faecium </a:t>
            </a:r>
            <a:r>
              <a:rPr lang="en-US" sz="1800"/>
              <a:t>(VRE)</a:t>
            </a:r>
          </a:p>
        </p:txBody>
      </p:sp>
      <p:sp>
        <p:nvSpPr>
          <p:cNvPr id="46086" name="TextBox 9"/>
          <p:cNvSpPr txBox="1">
            <a:spLocks noChangeArrowheads="1"/>
          </p:cNvSpPr>
          <p:nvPr/>
        </p:nvSpPr>
        <p:spPr bwMode="auto">
          <a:xfrm>
            <a:off x="1524000" y="42672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(MSSA)</a:t>
            </a:r>
          </a:p>
        </p:txBody>
      </p:sp>
      <p:sp>
        <p:nvSpPr>
          <p:cNvPr id="46087" name="TextBox 10"/>
          <p:cNvSpPr txBox="1">
            <a:spLocks noChangeArrowheads="1"/>
          </p:cNvSpPr>
          <p:nvPr/>
        </p:nvSpPr>
        <p:spPr bwMode="auto">
          <a:xfrm>
            <a:off x="0" y="55626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(MRSA)</a:t>
            </a:r>
          </a:p>
        </p:txBody>
      </p:sp>
      <p:sp>
        <p:nvSpPr>
          <p:cNvPr id="46088" name="TextBox 11"/>
          <p:cNvSpPr txBox="1">
            <a:spLocks noChangeArrowheads="1"/>
          </p:cNvSpPr>
          <p:nvPr/>
        </p:nvSpPr>
        <p:spPr bwMode="auto">
          <a:xfrm>
            <a:off x="5029200" y="2667000"/>
            <a:ext cx="1085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Proteus</a:t>
            </a:r>
          </a:p>
          <a:p>
            <a:pPr eaLnBrk="1" hangingPunct="1"/>
            <a:r>
              <a:rPr lang="en-US" sz="1800" i="1"/>
              <a:t>mirabilis</a:t>
            </a:r>
          </a:p>
        </p:txBody>
      </p:sp>
      <p:sp>
        <p:nvSpPr>
          <p:cNvPr id="46089" name="TextBox 12"/>
          <p:cNvSpPr txBox="1">
            <a:spLocks noChangeArrowheads="1"/>
          </p:cNvSpPr>
          <p:nvPr/>
        </p:nvSpPr>
        <p:spPr bwMode="auto">
          <a:xfrm>
            <a:off x="5791200" y="2438400"/>
            <a:ext cx="868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 coli</a:t>
            </a:r>
          </a:p>
        </p:txBody>
      </p:sp>
      <p:sp>
        <p:nvSpPr>
          <p:cNvPr id="46090" name="TextBox 13"/>
          <p:cNvSpPr txBox="1">
            <a:spLocks noChangeArrowheads="1"/>
          </p:cNvSpPr>
          <p:nvPr/>
        </p:nvSpPr>
        <p:spPr bwMode="auto">
          <a:xfrm>
            <a:off x="6248400" y="1905000"/>
            <a:ext cx="1511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Klebsiella</a:t>
            </a:r>
          </a:p>
          <a:p>
            <a:pPr eaLnBrk="1" hangingPunct="1"/>
            <a:r>
              <a:rPr lang="en-US" sz="1800" i="1"/>
              <a:t>pneumoniae</a:t>
            </a:r>
          </a:p>
        </p:txBody>
      </p:sp>
      <p:sp>
        <p:nvSpPr>
          <p:cNvPr id="46091" name="TextBox 14"/>
          <p:cNvSpPr txBox="1">
            <a:spLocks noChangeArrowheads="1"/>
          </p:cNvSpPr>
          <p:nvPr/>
        </p:nvSpPr>
        <p:spPr bwMode="auto">
          <a:xfrm>
            <a:off x="7010400" y="5486400"/>
            <a:ext cx="1714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Pseudomonas</a:t>
            </a:r>
          </a:p>
        </p:txBody>
      </p:sp>
      <p:sp>
        <p:nvSpPr>
          <p:cNvPr id="46092" name="TextBox 16"/>
          <p:cNvSpPr txBox="1">
            <a:spLocks noChangeArrowheads="1"/>
          </p:cNvSpPr>
          <p:nvPr/>
        </p:nvSpPr>
        <p:spPr bwMode="auto">
          <a:xfrm>
            <a:off x="5867400" y="3581400"/>
            <a:ext cx="2819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Haemophilus influenzae</a:t>
            </a:r>
          </a:p>
        </p:txBody>
      </p:sp>
      <p:sp>
        <p:nvSpPr>
          <p:cNvPr id="46093" name="TextBox 18"/>
          <p:cNvSpPr txBox="1">
            <a:spLocks noChangeArrowheads="1"/>
          </p:cNvSpPr>
          <p:nvPr/>
        </p:nvSpPr>
        <p:spPr bwMode="auto">
          <a:xfrm>
            <a:off x="7239000" y="1600200"/>
            <a:ext cx="1047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Serratia</a:t>
            </a:r>
          </a:p>
        </p:txBody>
      </p:sp>
      <p:sp>
        <p:nvSpPr>
          <p:cNvPr id="46094" name="TextBox 19"/>
          <p:cNvSpPr txBox="1">
            <a:spLocks noChangeArrowheads="1"/>
          </p:cNvSpPr>
          <p:nvPr/>
        </p:nvSpPr>
        <p:spPr bwMode="auto">
          <a:xfrm>
            <a:off x="5638800" y="47244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Enterobacter spp</a:t>
            </a:r>
          </a:p>
        </p:txBody>
      </p:sp>
      <p:sp>
        <p:nvSpPr>
          <p:cNvPr id="46095" name="TextBox 21"/>
          <p:cNvSpPr txBox="1">
            <a:spLocks noChangeArrowheads="1"/>
          </p:cNvSpPr>
          <p:nvPr/>
        </p:nvSpPr>
        <p:spPr bwMode="auto">
          <a:xfrm>
            <a:off x="4419600" y="5257800"/>
            <a:ext cx="14573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Bacteroides</a:t>
            </a:r>
          </a:p>
          <a:p>
            <a:pPr eaLnBrk="1" hangingPunct="1"/>
            <a:r>
              <a:rPr lang="en-US" sz="1800" i="1"/>
              <a:t> fragilis</a:t>
            </a:r>
          </a:p>
        </p:txBody>
      </p:sp>
      <p:sp>
        <p:nvSpPr>
          <p:cNvPr id="46096" name="TextBox 22"/>
          <p:cNvSpPr txBox="1">
            <a:spLocks noChangeArrowheads="1"/>
          </p:cNvSpPr>
          <p:nvPr/>
        </p:nvSpPr>
        <p:spPr bwMode="auto">
          <a:xfrm>
            <a:off x="4038600" y="3657600"/>
            <a:ext cx="1646238" cy="369888"/>
          </a:xfrm>
          <a:prstGeom prst="rect">
            <a:avLst/>
          </a:prstGeom>
          <a:solidFill>
            <a:srgbClr val="FFFFFF"/>
          </a:solidFill>
          <a:ln w="9525">
            <a:solidFill>
              <a:srgbClr val="FFFFFF"/>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Azithromycin</a:t>
            </a:r>
          </a:p>
        </p:txBody>
      </p:sp>
      <p:sp>
        <p:nvSpPr>
          <p:cNvPr id="18" name="Oval 23"/>
          <p:cNvSpPr>
            <a:spLocks noChangeArrowheads="1"/>
          </p:cNvSpPr>
          <p:nvPr/>
        </p:nvSpPr>
        <p:spPr bwMode="auto">
          <a:xfrm rot="1245524">
            <a:off x="1748319" y="2349800"/>
            <a:ext cx="3281846" cy="1866900"/>
          </a:xfrm>
          <a:prstGeom prst="ellipse">
            <a:avLst/>
          </a:prstGeom>
          <a:solidFill>
            <a:schemeClr val="accent6">
              <a:lumMod val="75000"/>
              <a:alpha val="59999"/>
            </a:schemeClr>
          </a:solidFill>
          <a:ln w="9525">
            <a:solidFill>
              <a:schemeClr val="accent6">
                <a:lumMod val="75000"/>
              </a:schemeClr>
            </a:solidFill>
            <a:round/>
            <a:headEnd/>
            <a:tailEnd/>
          </a:ln>
        </p:spPr>
        <p:txBody>
          <a:bodyPr/>
          <a:lstStyle/>
          <a:p>
            <a:endParaRPr lang="en-US"/>
          </a:p>
        </p:txBody>
      </p:sp>
      <p:sp>
        <p:nvSpPr>
          <p:cNvPr id="20" name="Oval 23"/>
          <p:cNvSpPr>
            <a:spLocks noChangeArrowheads="1"/>
          </p:cNvSpPr>
          <p:nvPr/>
        </p:nvSpPr>
        <p:spPr bwMode="auto">
          <a:xfrm rot="21417467">
            <a:off x="4042956" y="3086978"/>
            <a:ext cx="4641462" cy="1305041"/>
          </a:xfrm>
          <a:prstGeom prst="ellipse">
            <a:avLst/>
          </a:prstGeom>
          <a:solidFill>
            <a:srgbClr val="E46C0A">
              <a:alpha val="59999"/>
            </a:srgbClr>
          </a:solidFill>
          <a:ln w="9525">
            <a:solidFill>
              <a:srgbClr val="E46C0A"/>
            </a:solidFill>
            <a:round/>
            <a:headEnd/>
            <a:tailEnd/>
          </a:ln>
        </p:spPr>
        <p:txBody>
          <a:bodyPr/>
          <a:lstStyle/>
          <a:p>
            <a:endParaRPr lang="en-US"/>
          </a:p>
        </p:txBody>
      </p:sp>
    </p:spTree>
    <p:extLst>
      <p:ext uri="{BB962C8B-B14F-4D97-AF65-F5344CB8AC3E}">
        <p14:creationId xmlns:p14="http://schemas.microsoft.com/office/powerpoint/2010/main" val="34665233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47106" name="TextBox 3"/>
          <p:cNvSpPr txBox="1">
            <a:spLocks noChangeArrowheads="1"/>
          </p:cNvSpPr>
          <p:nvPr/>
        </p:nvSpPr>
        <p:spPr bwMode="auto">
          <a:xfrm>
            <a:off x="2514600" y="3352800"/>
            <a:ext cx="1865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Strep pyogenes</a:t>
            </a:r>
          </a:p>
        </p:txBody>
      </p:sp>
      <p:sp>
        <p:nvSpPr>
          <p:cNvPr id="47107" name="TextBox 4"/>
          <p:cNvSpPr txBox="1">
            <a:spLocks noChangeArrowheads="1"/>
          </p:cNvSpPr>
          <p:nvPr/>
        </p:nvSpPr>
        <p:spPr bwMode="auto">
          <a:xfrm>
            <a:off x="1697038" y="2667000"/>
            <a:ext cx="1792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 pneumoniae</a:t>
            </a:r>
          </a:p>
        </p:txBody>
      </p:sp>
      <p:sp>
        <p:nvSpPr>
          <p:cNvPr id="47108" name="TextBox 6"/>
          <p:cNvSpPr txBox="1">
            <a:spLocks noChangeArrowheads="1"/>
          </p:cNvSpPr>
          <p:nvPr/>
        </p:nvSpPr>
        <p:spPr bwMode="auto">
          <a:xfrm>
            <a:off x="1143000" y="1828800"/>
            <a:ext cx="1638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faecalis</a:t>
            </a:r>
          </a:p>
        </p:txBody>
      </p:sp>
      <p:sp>
        <p:nvSpPr>
          <p:cNvPr id="47109" name="TextBox 7"/>
          <p:cNvSpPr txBox="1">
            <a:spLocks noChangeArrowheads="1"/>
          </p:cNvSpPr>
          <p:nvPr/>
        </p:nvSpPr>
        <p:spPr bwMode="auto">
          <a:xfrm>
            <a:off x="0" y="533400"/>
            <a:ext cx="1685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faecium </a:t>
            </a:r>
            <a:r>
              <a:rPr lang="en-US" sz="1800"/>
              <a:t>(VRE)</a:t>
            </a:r>
          </a:p>
        </p:txBody>
      </p:sp>
      <p:sp>
        <p:nvSpPr>
          <p:cNvPr id="47110" name="TextBox 9"/>
          <p:cNvSpPr txBox="1">
            <a:spLocks noChangeArrowheads="1"/>
          </p:cNvSpPr>
          <p:nvPr/>
        </p:nvSpPr>
        <p:spPr bwMode="auto">
          <a:xfrm>
            <a:off x="1524000" y="42672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(MSSA)</a:t>
            </a:r>
          </a:p>
        </p:txBody>
      </p:sp>
      <p:sp>
        <p:nvSpPr>
          <p:cNvPr id="47111" name="TextBox 10"/>
          <p:cNvSpPr txBox="1">
            <a:spLocks noChangeArrowheads="1"/>
          </p:cNvSpPr>
          <p:nvPr/>
        </p:nvSpPr>
        <p:spPr bwMode="auto">
          <a:xfrm>
            <a:off x="0" y="55626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(MRSA)</a:t>
            </a:r>
          </a:p>
        </p:txBody>
      </p:sp>
      <p:sp>
        <p:nvSpPr>
          <p:cNvPr id="47112" name="TextBox 11"/>
          <p:cNvSpPr txBox="1">
            <a:spLocks noChangeArrowheads="1"/>
          </p:cNvSpPr>
          <p:nvPr/>
        </p:nvSpPr>
        <p:spPr bwMode="auto">
          <a:xfrm>
            <a:off x="5029200" y="2667000"/>
            <a:ext cx="1085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Proteus</a:t>
            </a:r>
          </a:p>
          <a:p>
            <a:pPr eaLnBrk="1" hangingPunct="1"/>
            <a:r>
              <a:rPr lang="en-US" sz="1800" i="1"/>
              <a:t>mirabilis</a:t>
            </a:r>
          </a:p>
        </p:txBody>
      </p:sp>
      <p:sp>
        <p:nvSpPr>
          <p:cNvPr id="47113" name="TextBox 12"/>
          <p:cNvSpPr txBox="1">
            <a:spLocks noChangeArrowheads="1"/>
          </p:cNvSpPr>
          <p:nvPr/>
        </p:nvSpPr>
        <p:spPr bwMode="auto">
          <a:xfrm>
            <a:off x="5791200" y="2438400"/>
            <a:ext cx="868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 coli</a:t>
            </a:r>
          </a:p>
        </p:txBody>
      </p:sp>
      <p:sp>
        <p:nvSpPr>
          <p:cNvPr id="47114" name="TextBox 13"/>
          <p:cNvSpPr txBox="1">
            <a:spLocks noChangeArrowheads="1"/>
          </p:cNvSpPr>
          <p:nvPr/>
        </p:nvSpPr>
        <p:spPr bwMode="auto">
          <a:xfrm>
            <a:off x="6248400" y="1905000"/>
            <a:ext cx="1511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Klebsiella</a:t>
            </a:r>
          </a:p>
          <a:p>
            <a:pPr eaLnBrk="1" hangingPunct="1"/>
            <a:r>
              <a:rPr lang="en-US" sz="1800" i="1"/>
              <a:t>pneumoniae</a:t>
            </a:r>
          </a:p>
        </p:txBody>
      </p:sp>
      <p:sp>
        <p:nvSpPr>
          <p:cNvPr id="47115" name="TextBox 14"/>
          <p:cNvSpPr txBox="1">
            <a:spLocks noChangeArrowheads="1"/>
          </p:cNvSpPr>
          <p:nvPr/>
        </p:nvSpPr>
        <p:spPr bwMode="auto">
          <a:xfrm>
            <a:off x="7010400" y="5486400"/>
            <a:ext cx="1714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Pseudomonas</a:t>
            </a:r>
          </a:p>
        </p:txBody>
      </p:sp>
      <p:sp>
        <p:nvSpPr>
          <p:cNvPr id="47116" name="TextBox 16"/>
          <p:cNvSpPr txBox="1">
            <a:spLocks noChangeArrowheads="1"/>
          </p:cNvSpPr>
          <p:nvPr/>
        </p:nvSpPr>
        <p:spPr bwMode="auto">
          <a:xfrm>
            <a:off x="5867400" y="3581400"/>
            <a:ext cx="2819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Haemophilus influenzae</a:t>
            </a:r>
          </a:p>
        </p:txBody>
      </p:sp>
      <p:sp>
        <p:nvSpPr>
          <p:cNvPr id="47117" name="TextBox 18"/>
          <p:cNvSpPr txBox="1">
            <a:spLocks noChangeArrowheads="1"/>
          </p:cNvSpPr>
          <p:nvPr/>
        </p:nvSpPr>
        <p:spPr bwMode="auto">
          <a:xfrm>
            <a:off x="7239000" y="1600200"/>
            <a:ext cx="1047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Serratia</a:t>
            </a:r>
          </a:p>
        </p:txBody>
      </p:sp>
      <p:sp>
        <p:nvSpPr>
          <p:cNvPr id="47118" name="TextBox 19"/>
          <p:cNvSpPr txBox="1">
            <a:spLocks noChangeArrowheads="1"/>
          </p:cNvSpPr>
          <p:nvPr/>
        </p:nvSpPr>
        <p:spPr bwMode="auto">
          <a:xfrm>
            <a:off x="5638800" y="47244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Enterobacter spp</a:t>
            </a:r>
          </a:p>
        </p:txBody>
      </p:sp>
      <p:sp>
        <p:nvSpPr>
          <p:cNvPr id="47119" name="TextBox 21"/>
          <p:cNvSpPr txBox="1">
            <a:spLocks noChangeArrowheads="1"/>
          </p:cNvSpPr>
          <p:nvPr/>
        </p:nvSpPr>
        <p:spPr bwMode="auto">
          <a:xfrm>
            <a:off x="4419600" y="5257800"/>
            <a:ext cx="14573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Bacteroides</a:t>
            </a:r>
          </a:p>
          <a:p>
            <a:pPr eaLnBrk="1" hangingPunct="1"/>
            <a:r>
              <a:rPr lang="en-US" sz="1800" i="1"/>
              <a:t> fragilis</a:t>
            </a:r>
          </a:p>
        </p:txBody>
      </p:sp>
      <p:sp>
        <p:nvSpPr>
          <p:cNvPr id="47120" name="TextBox 22"/>
          <p:cNvSpPr txBox="1">
            <a:spLocks noChangeArrowheads="1"/>
          </p:cNvSpPr>
          <p:nvPr/>
        </p:nvSpPr>
        <p:spPr bwMode="auto">
          <a:xfrm>
            <a:off x="4038600" y="3657600"/>
            <a:ext cx="1531938" cy="369888"/>
          </a:xfrm>
          <a:prstGeom prst="rect">
            <a:avLst/>
          </a:prstGeom>
          <a:solidFill>
            <a:srgbClr val="FFFFFF"/>
          </a:solidFill>
          <a:ln w="9525">
            <a:solidFill>
              <a:srgbClr val="FFFFFF"/>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Doxycycline</a:t>
            </a:r>
          </a:p>
        </p:txBody>
      </p:sp>
      <p:sp>
        <p:nvSpPr>
          <p:cNvPr id="18" name="Oval 23"/>
          <p:cNvSpPr>
            <a:spLocks noChangeArrowheads="1"/>
          </p:cNvSpPr>
          <p:nvPr/>
        </p:nvSpPr>
        <p:spPr bwMode="auto">
          <a:xfrm rot="1245524">
            <a:off x="1748319" y="2349800"/>
            <a:ext cx="3281846" cy="1866900"/>
          </a:xfrm>
          <a:prstGeom prst="ellipse">
            <a:avLst/>
          </a:prstGeom>
          <a:solidFill>
            <a:schemeClr val="accent2">
              <a:lumMod val="60000"/>
              <a:lumOff val="40000"/>
              <a:alpha val="59999"/>
            </a:schemeClr>
          </a:solidFill>
          <a:ln w="9525">
            <a:solidFill>
              <a:schemeClr val="accent2">
                <a:lumMod val="60000"/>
                <a:lumOff val="40000"/>
              </a:schemeClr>
            </a:solidFill>
            <a:round/>
            <a:headEnd/>
            <a:tailEnd/>
          </a:ln>
        </p:spPr>
        <p:txBody>
          <a:bodyPr/>
          <a:lstStyle/>
          <a:p>
            <a:endParaRPr lang="en-US"/>
          </a:p>
        </p:txBody>
      </p:sp>
      <p:sp>
        <p:nvSpPr>
          <p:cNvPr id="19" name="Oval 24"/>
          <p:cNvSpPr>
            <a:spLocks noChangeArrowheads="1"/>
          </p:cNvSpPr>
          <p:nvPr/>
        </p:nvSpPr>
        <p:spPr bwMode="auto">
          <a:xfrm rot="20123147">
            <a:off x="-269875" y="4056063"/>
            <a:ext cx="5411788" cy="1601787"/>
          </a:xfrm>
          <a:prstGeom prst="ellipse">
            <a:avLst/>
          </a:prstGeom>
          <a:solidFill>
            <a:srgbClr val="D99694">
              <a:alpha val="50195"/>
            </a:srgbClr>
          </a:solidFill>
          <a:ln w="9525">
            <a:solidFill>
              <a:srgbClr val="D99694"/>
            </a:solidFill>
            <a:round/>
            <a:headEnd/>
            <a:tailEnd/>
          </a:ln>
        </p:spPr>
        <p:txBody>
          <a:bodyPr/>
          <a:lstStyle/>
          <a:p>
            <a:endParaRPr lang="en-US"/>
          </a:p>
        </p:txBody>
      </p:sp>
      <p:sp>
        <p:nvSpPr>
          <p:cNvPr id="20" name="Oval 23"/>
          <p:cNvSpPr>
            <a:spLocks noChangeArrowheads="1"/>
          </p:cNvSpPr>
          <p:nvPr/>
        </p:nvSpPr>
        <p:spPr bwMode="auto">
          <a:xfrm rot="10800000">
            <a:off x="4378804" y="3307629"/>
            <a:ext cx="4307996" cy="1287315"/>
          </a:xfrm>
          <a:prstGeom prst="ellipse">
            <a:avLst/>
          </a:prstGeom>
          <a:solidFill>
            <a:srgbClr val="D99694">
              <a:alpha val="59999"/>
            </a:srgbClr>
          </a:solidFill>
          <a:ln w="9525">
            <a:solidFill>
              <a:srgbClr val="D99694"/>
            </a:solidFill>
            <a:round/>
            <a:headEnd/>
            <a:tailEnd/>
          </a:ln>
        </p:spPr>
        <p:txBody>
          <a:bodyPr/>
          <a:lstStyle/>
          <a:p>
            <a:endParaRPr lang="en-US"/>
          </a:p>
        </p:txBody>
      </p:sp>
    </p:spTree>
    <p:extLst>
      <p:ext uri="{BB962C8B-B14F-4D97-AF65-F5344CB8AC3E}">
        <p14:creationId xmlns:p14="http://schemas.microsoft.com/office/powerpoint/2010/main" val="39282121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8"/>
          <p:cNvSpPr>
            <a:spLocks noChangeArrowheads="1"/>
          </p:cNvSpPr>
          <p:nvPr/>
        </p:nvSpPr>
        <p:spPr bwMode="auto">
          <a:xfrm>
            <a:off x="0" y="-228600"/>
            <a:ext cx="9144000" cy="7086600"/>
          </a:xfrm>
          <a:prstGeom prst="rect">
            <a:avLst/>
          </a:prstGeom>
          <a:solidFill>
            <a:schemeClr val="bg1"/>
          </a:solidFill>
          <a:ln w="9525">
            <a:solidFill>
              <a:schemeClr val="tx1"/>
            </a:solidFill>
            <a:round/>
            <a:headEnd/>
            <a:tailEnd/>
          </a:ln>
        </p:spPr>
        <p:txBody>
          <a:bodyPr/>
          <a:lstStyle/>
          <a:p>
            <a:endParaRPr lang="en-US"/>
          </a:p>
          <a:p>
            <a:r>
              <a:rPr lang="en-US"/>
              <a:t>Gram-positive                                                           Gram-negative</a:t>
            </a:r>
          </a:p>
        </p:txBody>
      </p:sp>
      <p:sp>
        <p:nvSpPr>
          <p:cNvPr id="48130" name="TextBox 3"/>
          <p:cNvSpPr txBox="1">
            <a:spLocks noChangeArrowheads="1"/>
          </p:cNvSpPr>
          <p:nvPr/>
        </p:nvSpPr>
        <p:spPr bwMode="auto">
          <a:xfrm>
            <a:off x="2514600" y="3352800"/>
            <a:ext cx="18653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Strep pyogenes</a:t>
            </a:r>
          </a:p>
        </p:txBody>
      </p:sp>
      <p:sp>
        <p:nvSpPr>
          <p:cNvPr id="48131" name="TextBox 4"/>
          <p:cNvSpPr txBox="1">
            <a:spLocks noChangeArrowheads="1"/>
          </p:cNvSpPr>
          <p:nvPr/>
        </p:nvSpPr>
        <p:spPr bwMode="auto">
          <a:xfrm>
            <a:off x="1697038" y="2667000"/>
            <a:ext cx="1792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 pneumoniae</a:t>
            </a:r>
          </a:p>
        </p:txBody>
      </p:sp>
      <p:sp>
        <p:nvSpPr>
          <p:cNvPr id="48132" name="TextBox 6"/>
          <p:cNvSpPr txBox="1">
            <a:spLocks noChangeArrowheads="1"/>
          </p:cNvSpPr>
          <p:nvPr/>
        </p:nvSpPr>
        <p:spPr bwMode="auto">
          <a:xfrm>
            <a:off x="1143000" y="1828800"/>
            <a:ext cx="1638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faecalis</a:t>
            </a:r>
          </a:p>
        </p:txBody>
      </p:sp>
      <p:sp>
        <p:nvSpPr>
          <p:cNvPr id="48133" name="TextBox 7"/>
          <p:cNvSpPr txBox="1">
            <a:spLocks noChangeArrowheads="1"/>
          </p:cNvSpPr>
          <p:nvPr/>
        </p:nvSpPr>
        <p:spPr bwMode="auto">
          <a:xfrm>
            <a:off x="0" y="533400"/>
            <a:ext cx="1685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Enterococcus</a:t>
            </a:r>
          </a:p>
          <a:p>
            <a:pPr eaLnBrk="1" hangingPunct="1"/>
            <a:r>
              <a:rPr lang="en-US" sz="1800" i="1"/>
              <a:t>faecium </a:t>
            </a:r>
            <a:r>
              <a:rPr lang="en-US" sz="1800"/>
              <a:t>(VRE)</a:t>
            </a:r>
          </a:p>
        </p:txBody>
      </p:sp>
      <p:sp>
        <p:nvSpPr>
          <p:cNvPr id="48134" name="TextBox 9"/>
          <p:cNvSpPr txBox="1">
            <a:spLocks noChangeArrowheads="1"/>
          </p:cNvSpPr>
          <p:nvPr/>
        </p:nvSpPr>
        <p:spPr bwMode="auto">
          <a:xfrm>
            <a:off x="1524000" y="42672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(MSSA)</a:t>
            </a:r>
          </a:p>
        </p:txBody>
      </p:sp>
      <p:sp>
        <p:nvSpPr>
          <p:cNvPr id="48135" name="TextBox 10"/>
          <p:cNvSpPr txBox="1">
            <a:spLocks noChangeArrowheads="1"/>
          </p:cNvSpPr>
          <p:nvPr/>
        </p:nvSpPr>
        <p:spPr bwMode="auto">
          <a:xfrm>
            <a:off x="0" y="5562600"/>
            <a:ext cx="1612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Staph aureus</a:t>
            </a:r>
          </a:p>
          <a:p>
            <a:pPr eaLnBrk="1" hangingPunct="1"/>
            <a:r>
              <a:rPr lang="en-US" sz="1800"/>
              <a:t>(MRSA)</a:t>
            </a:r>
          </a:p>
        </p:txBody>
      </p:sp>
      <p:sp>
        <p:nvSpPr>
          <p:cNvPr id="48136" name="TextBox 11"/>
          <p:cNvSpPr txBox="1">
            <a:spLocks noChangeArrowheads="1"/>
          </p:cNvSpPr>
          <p:nvPr/>
        </p:nvSpPr>
        <p:spPr bwMode="auto">
          <a:xfrm>
            <a:off x="5029200" y="2667000"/>
            <a:ext cx="1085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Proteus</a:t>
            </a:r>
          </a:p>
          <a:p>
            <a:pPr eaLnBrk="1" hangingPunct="1"/>
            <a:r>
              <a:rPr lang="en-US" sz="1800" i="1"/>
              <a:t>mirabilis</a:t>
            </a:r>
          </a:p>
        </p:txBody>
      </p:sp>
      <p:sp>
        <p:nvSpPr>
          <p:cNvPr id="48137" name="TextBox 12"/>
          <p:cNvSpPr txBox="1">
            <a:spLocks noChangeArrowheads="1"/>
          </p:cNvSpPr>
          <p:nvPr/>
        </p:nvSpPr>
        <p:spPr bwMode="auto">
          <a:xfrm>
            <a:off x="5791200" y="2438400"/>
            <a:ext cx="8683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 coli</a:t>
            </a:r>
          </a:p>
        </p:txBody>
      </p:sp>
      <p:sp>
        <p:nvSpPr>
          <p:cNvPr id="48138" name="TextBox 13"/>
          <p:cNvSpPr txBox="1">
            <a:spLocks noChangeArrowheads="1"/>
          </p:cNvSpPr>
          <p:nvPr/>
        </p:nvSpPr>
        <p:spPr bwMode="auto">
          <a:xfrm>
            <a:off x="6248400" y="1905000"/>
            <a:ext cx="1511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Klebsiella</a:t>
            </a:r>
          </a:p>
          <a:p>
            <a:pPr eaLnBrk="1" hangingPunct="1"/>
            <a:r>
              <a:rPr lang="en-US" sz="1800" i="1"/>
              <a:t>pneumoniae</a:t>
            </a:r>
          </a:p>
        </p:txBody>
      </p:sp>
      <p:sp>
        <p:nvSpPr>
          <p:cNvPr id="48139" name="TextBox 14"/>
          <p:cNvSpPr txBox="1">
            <a:spLocks noChangeArrowheads="1"/>
          </p:cNvSpPr>
          <p:nvPr/>
        </p:nvSpPr>
        <p:spPr bwMode="auto">
          <a:xfrm>
            <a:off x="7010400" y="5486400"/>
            <a:ext cx="1714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Pseudomonas</a:t>
            </a:r>
          </a:p>
        </p:txBody>
      </p:sp>
      <p:sp>
        <p:nvSpPr>
          <p:cNvPr id="48140" name="TextBox 16"/>
          <p:cNvSpPr txBox="1">
            <a:spLocks noChangeArrowheads="1"/>
          </p:cNvSpPr>
          <p:nvPr/>
        </p:nvSpPr>
        <p:spPr bwMode="auto">
          <a:xfrm>
            <a:off x="5867400" y="3581400"/>
            <a:ext cx="2819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Haemophilus influenzae</a:t>
            </a:r>
          </a:p>
        </p:txBody>
      </p:sp>
      <p:sp>
        <p:nvSpPr>
          <p:cNvPr id="48141" name="TextBox 18"/>
          <p:cNvSpPr txBox="1">
            <a:spLocks noChangeArrowheads="1"/>
          </p:cNvSpPr>
          <p:nvPr/>
        </p:nvSpPr>
        <p:spPr bwMode="auto">
          <a:xfrm>
            <a:off x="7239000" y="1600200"/>
            <a:ext cx="1047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Serratia</a:t>
            </a:r>
          </a:p>
        </p:txBody>
      </p:sp>
      <p:sp>
        <p:nvSpPr>
          <p:cNvPr id="48142" name="TextBox 19"/>
          <p:cNvSpPr txBox="1">
            <a:spLocks noChangeArrowheads="1"/>
          </p:cNvSpPr>
          <p:nvPr/>
        </p:nvSpPr>
        <p:spPr bwMode="auto">
          <a:xfrm>
            <a:off x="5638800" y="47244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Enterobacter spp</a:t>
            </a:r>
          </a:p>
        </p:txBody>
      </p:sp>
      <p:sp>
        <p:nvSpPr>
          <p:cNvPr id="48143" name="TextBox 21"/>
          <p:cNvSpPr txBox="1">
            <a:spLocks noChangeArrowheads="1"/>
          </p:cNvSpPr>
          <p:nvPr/>
        </p:nvSpPr>
        <p:spPr bwMode="auto">
          <a:xfrm>
            <a:off x="4419600" y="5257800"/>
            <a:ext cx="14573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Bacteroides</a:t>
            </a:r>
          </a:p>
          <a:p>
            <a:pPr eaLnBrk="1" hangingPunct="1"/>
            <a:r>
              <a:rPr lang="en-US" sz="1800" i="1"/>
              <a:t> fragilis</a:t>
            </a:r>
          </a:p>
        </p:txBody>
      </p:sp>
      <p:sp>
        <p:nvSpPr>
          <p:cNvPr id="18" name="Oval 23"/>
          <p:cNvSpPr>
            <a:spLocks noChangeArrowheads="1"/>
          </p:cNvSpPr>
          <p:nvPr/>
        </p:nvSpPr>
        <p:spPr bwMode="auto">
          <a:xfrm rot="1959631">
            <a:off x="-531601" y="1208682"/>
            <a:ext cx="5873419" cy="1866900"/>
          </a:xfrm>
          <a:prstGeom prst="ellipse">
            <a:avLst/>
          </a:prstGeom>
          <a:solidFill>
            <a:srgbClr val="CCFF66">
              <a:alpha val="48000"/>
            </a:srgbClr>
          </a:solidFill>
          <a:ln w="9525">
            <a:solidFill>
              <a:srgbClr val="CCFF66"/>
            </a:solidFill>
            <a:round/>
            <a:headEnd/>
            <a:tailEnd/>
          </a:ln>
        </p:spPr>
        <p:txBody>
          <a:bodyPr/>
          <a:lstStyle/>
          <a:p>
            <a:endParaRPr lang="en-US"/>
          </a:p>
        </p:txBody>
      </p:sp>
      <p:sp>
        <p:nvSpPr>
          <p:cNvPr id="19" name="Oval 24"/>
          <p:cNvSpPr>
            <a:spLocks noChangeArrowheads="1"/>
          </p:cNvSpPr>
          <p:nvPr/>
        </p:nvSpPr>
        <p:spPr bwMode="auto">
          <a:xfrm rot="20123147">
            <a:off x="-118269" y="3955091"/>
            <a:ext cx="5411788" cy="1601787"/>
          </a:xfrm>
          <a:prstGeom prst="ellipse">
            <a:avLst/>
          </a:prstGeom>
          <a:solidFill>
            <a:srgbClr val="CCFF66">
              <a:alpha val="48000"/>
            </a:srgbClr>
          </a:solidFill>
          <a:ln w="9525">
            <a:solidFill>
              <a:srgbClr val="CCFF66"/>
            </a:solidFill>
            <a:round/>
            <a:headEnd/>
            <a:tailEnd/>
          </a:ln>
        </p:spPr>
        <p:txBody>
          <a:bodyPr/>
          <a:lstStyle/>
          <a:p>
            <a:endParaRPr lang="en-US"/>
          </a:p>
        </p:txBody>
      </p:sp>
      <p:sp>
        <p:nvSpPr>
          <p:cNvPr id="20" name="Oval 23"/>
          <p:cNvSpPr>
            <a:spLocks noChangeArrowheads="1"/>
          </p:cNvSpPr>
          <p:nvPr/>
        </p:nvSpPr>
        <p:spPr bwMode="auto">
          <a:xfrm rot="10800000">
            <a:off x="4530410" y="3206657"/>
            <a:ext cx="4307996" cy="1287315"/>
          </a:xfrm>
          <a:prstGeom prst="ellipse">
            <a:avLst/>
          </a:prstGeom>
          <a:solidFill>
            <a:srgbClr val="CCFF66">
              <a:alpha val="48000"/>
            </a:srgbClr>
          </a:solidFill>
          <a:ln w="9525">
            <a:solidFill>
              <a:srgbClr val="CCFF66"/>
            </a:solidFill>
            <a:round/>
            <a:headEnd/>
            <a:tailEnd/>
          </a:ln>
        </p:spPr>
        <p:txBody>
          <a:bodyPr/>
          <a:lstStyle/>
          <a:p>
            <a:endParaRPr lang="en-US"/>
          </a:p>
        </p:txBody>
      </p:sp>
      <p:sp>
        <p:nvSpPr>
          <p:cNvPr id="21" name="Oval 23"/>
          <p:cNvSpPr>
            <a:spLocks noChangeArrowheads="1"/>
          </p:cNvSpPr>
          <p:nvPr/>
        </p:nvSpPr>
        <p:spPr bwMode="auto">
          <a:xfrm rot="11822015">
            <a:off x="4112658" y="3587318"/>
            <a:ext cx="4307996" cy="1287315"/>
          </a:xfrm>
          <a:prstGeom prst="ellipse">
            <a:avLst/>
          </a:prstGeom>
          <a:solidFill>
            <a:srgbClr val="CCFF66">
              <a:alpha val="48000"/>
            </a:srgbClr>
          </a:solidFill>
          <a:ln w="9525">
            <a:solidFill>
              <a:srgbClr val="CCFF66"/>
            </a:solidFill>
            <a:round/>
            <a:headEnd/>
            <a:tailEnd/>
          </a:ln>
        </p:spPr>
        <p:txBody>
          <a:bodyPr/>
          <a:lstStyle/>
          <a:p>
            <a:endParaRPr lang="en-US"/>
          </a:p>
        </p:txBody>
      </p:sp>
      <p:sp>
        <p:nvSpPr>
          <p:cNvPr id="22" name="Oval 23"/>
          <p:cNvSpPr>
            <a:spLocks noChangeArrowheads="1"/>
          </p:cNvSpPr>
          <p:nvPr/>
        </p:nvSpPr>
        <p:spPr bwMode="auto">
          <a:xfrm rot="15978249">
            <a:off x="3808096" y="3819498"/>
            <a:ext cx="2676851" cy="1751737"/>
          </a:xfrm>
          <a:prstGeom prst="ellipse">
            <a:avLst/>
          </a:prstGeom>
          <a:solidFill>
            <a:srgbClr val="CCFF66">
              <a:alpha val="48000"/>
            </a:srgbClr>
          </a:solidFill>
          <a:ln w="9525">
            <a:solidFill>
              <a:srgbClr val="CCFF66"/>
            </a:solidFill>
            <a:round/>
            <a:headEnd/>
            <a:tailEnd/>
          </a:ln>
        </p:spPr>
        <p:txBody>
          <a:bodyPr/>
          <a:lstStyle/>
          <a:p>
            <a:endParaRPr lang="en-US"/>
          </a:p>
        </p:txBody>
      </p:sp>
      <p:sp>
        <p:nvSpPr>
          <p:cNvPr id="23" name="Oval 23"/>
          <p:cNvSpPr>
            <a:spLocks noChangeArrowheads="1"/>
          </p:cNvSpPr>
          <p:nvPr/>
        </p:nvSpPr>
        <p:spPr bwMode="auto">
          <a:xfrm rot="9500347">
            <a:off x="3961051" y="2126187"/>
            <a:ext cx="4307996" cy="1287315"/>
          </a:xfrm>
          <a:prstGeom prst="ellipse">
            <a:avLst/>
          </a:prstGeom>
          <a:solidFill>
            <a:srgbClr val="CCFF66">
              <a:alpha val="48000"/>
            </a:srgbClr>
          </a:solidFill>
          <a:ln w="9525">
            <a:solidFill>
              <a:srgbClr val="CCFF66"/>
            </a:solidFill>
            <a:round/>
            <a:headEnd/>
            <a:tailEnd/>
          </a:ln>
        </p:spPr>
        <p:txBody>
          <a:bodyPr/>
          <a:lstStyle/>
          <a:p>
            <a:endParaRPr lang="en-US"/>
          </a:p>
        </p:txBody>
      </p:sp>
      <p:sp>
        <p:nvSpPr>
          <p:cNvPr id="48144" name="TextBox 22"/>
          <p:cNvSpPr txBox="1">
            <a:spLocks noChangeArrowheads="1"/>
          </p:cNvSpPr>
          <p:nvPr/>
        </p:nvSpPr>
        <p:spPr bwMode="auto">
          <a:xfrm>
            <a:off x="4038600" y="3657600"/>
            <a:ext cx="1441450" cy="369888"/>
          </a:xfrm>
          <a:prstGeom prst="rect">
            <a:avLst/>
          </a:prstGeom>
          <a:solidFill>
            <a:srgbClr val="FFFFFF"/>
          </a:solidFill>
          <a:ln w="9525">
            <a:solidFill>
              <a:srgbClr val="FFFFFF"/>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err="1"/>
              <a:t>Tigecycline</a:t>
            </a:r>
            <a:endParaRPr lang="en-US" sz="1800" b="1" dirty="0"/>
          </a:p>
        </p:txBody>
      </p:sp>
    </p:spTree>
    <p:extLst>
      <p:ext uri="{BB962C8B-B14F-4D97-AF65-F5344CB8AC3E}">
        <p14:creationId xmlns:p14="http://schemas.microsoft.com/office/powerpoint/2010/main" val="17237753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a:t>Overview (Part II)</a:t>
            </a:r>
          </a:p>
        </p:txBody>
      </p:sp>
      <p:sp>
        <p:nvSpPr>
          <p:cNvPr id="3" name="Content Placeholder 2"/>
          <p:cNvSpPr>
            <a:spLocks noGrp="1"/>
          </p:cNvSpPr>
          <p:nvPr>
            <p:ph sz="half" idx="1"/>
          </p:nvPr>
        </p:nvSpPr>
        <p:spPr>
          <a:xfrm>
            <a:off x="254000" y="1417638"/>
            <a:ext cx="4394200" cy="5059362"/>
          </a:xfrm>
        </p:spPr>
        <p:txBody>
          <a:bodyPr>
            <a:normAutofit/>
          </a:bodyPr>
          <a:lstStyle/>
          <a:p>
            <a:r>
              <a:rPr lang="en-US" dirty="0"/>
              <a:t>Old </a:t>
            </a:r>
            <a:r>
              <a:rPr lang="en-US" dirty="0" err="1"/>
              <a:t>Faithfuls</a:t>
            </a:r>
            <a:r>
              <a:rPr lang="en-US" dirty="0"/>
              <a:t>: Mixed Gram-Positive/Gram Negative Activity</a:t>
            </a:r>
          </a:p>
          <a:p>
            <a:pPr lvl="1"/>
            <a:r>
              <a:rPr lang="en-US" dirty="0"/>
              <a:t>Cellular Envelope Disruptors</a:t>
            </a:r>
          </a:p>
          <a:p>
            <a:pPr lvl="2"/>
            <a:r>
              <a:rPr lang="en-US" dirty="0"/>
              <a:t>Beta-lactams</a:t>
            </a:r>
          </a:p>
          <a:p>
            <a:r>
              <a:rPr lang="en-US" dirty="0"/>
              <a:t>Drugs Primarily Active </a:t>
            </a:r>
            <a:r>
              <a:rPr lang="en-US" dirty="0" err="1"/>
              <a:t>Vs</a:t>
            </a:r>
            <a:r>
              <a:rPr lang="en-US" dirty="0"/>
              <a:t> Gram-Positives</a:t>
            </a:r>
          </a:p>
          <a:p>
            <a:pPr lvl="1"/>
            <a:r>
              <a:rPr lang="en-US" dirty="0"/>
              <a:t>Cellular Envelope Disruptors</a:t>
            </a:r>
          </a:p>
          <a:p>
            <a:pPr lvl="2"/>
            <a:r>
              <a:rPr lang="en-US" dirty="0" err="1"/>
              <a:t>Glycopeptides</a:t>
            </a:r>
            <a:endParaRPr lang="en-US" dirty="0"/>
          </a:p>
          <a:p>
            <a:pPr lvl="2"/>
            <a:r>
              <a:rPr lang="en-US" dirty="0" err="1"/>
              <a:t>Lipopeptides</a:t>
            </a:r>
            <a:endParaRPr lang="en-US" dirty="0"/>
          </a:p>
          <a:p>
            <a:pPr lvl="1"/>
            <a:r>
              <a:rPr lang="en-US" dirty="0"/>
              <a:t>Protein Synthesis Inhibitors</a:t>
            </a:r>
          </a:p>
          <a:p>
            <a:pPr lvl="2"/>
            <a:r>
              <a:rPr lang="en-US" dirty="0" err="1"/>
              <a:t>Oxazolidinones</a:t>
            </a:r>
            <a:endParaRPr lang="en-US" dirty="0"/>
          </a:p>
          <a:p>
            <a:pPr lvl="2"/>
            <a:r>
              <a:rPr lang="en-US" dirty="0" err="1"/>
              <a:t>Streptogramins</a:t>
            </a:r>
            <a:endParaRPr lang="en-US" dirty="0"/>
          </a:p>
          <a:p>
            <a:pPr lvl="2"/>
            <a:r>
              <a:rPr lang="en-US" dirty="0" err="1"/>
              <a:t>Lincomycins</a:t>
            </a:r>
            <a:endParaRPr lang="en-US" dirty="0"/>
          </a:p>
        </p:txBody>
      </p:sp>
      <p:sp>
        <p:nvSpPr>
          <p:cNvPr id="4" name="Content Placeholder 3"/>
          <p:cNvSpPr>
            <a:spLocks noGrp="1"/>
          </p:cNvSpPr>
          <p:nvPr>
            <p:ph sz="half" idx="2"/>
          </p:nvPr>
        </p:nvSpPr>
        <p:spPr>
          <a:xfrm>
            <a:off x="4648200" y="1473199"/>
            <a:ext cx="4495800" cy="5003801"/>
          </a:xfrm>
        </p:spPr>
        <p:txBody>
          <a:bodyPr>
            <a:normAutofit/>
          </a:bodyPr>
          <a:lstStyle/>
          <a:p>
            <a:r>
              <a:rPr lang="en-US" dirty="0"/>
              <a:t>Jack of Many Organisms, Master of A Few</a:t>
            </a:r>
          </a:p>
          <a:p>
            <a:pPr lvl="1"/>
            <a:r>
              <a:rPr lang="en-US" dirty="0"/>
              <a:t>Protein Synthesis Inhibitors</a:t>
            </a:r>
          </a:p>
          <a:p>
            <a:pPr lvl="2"/>
            <a:r>
              <a:rPr lang="en-US" dirty="0"/>
              <a:t>Macrolides</a:t>
            </a:r>
          </a:p>
          <a:p>
            <a:pPr lvl="2"/>
            <a:r>
              <a:rPr lang="en-US" dirty="0" err="1"/>
              <a:t>Tetracyclines</a:t>
            </a:r>
            <a:endParaRPr lang="en-US" dirty="0"/>
          </a:p>
          <a:p>
            <a:pPr lvl="1"/>
            <a:r>
              <a:rPr lang="en-US" dirty="0"/>
              <a:t>DNA Disruptors</a:t>
            </a:r>
          </a:p>
          <a:p>
            <a:pPr lvl="2"/>
            <a:r>
              <a:rPr lang="en-US" dirty="0" err="1"/>
              <a:t>Trimethoprim</a:t>
            </a:r>
            <a:r>
              <a:rPr lang="en-US" dirty="0"/>
              <a:t>/sulfa</a:t>
            </a:r>
          </a:p>
          <a:p>
            <a:r>
              <a:rPr lang="en-US" dirty="0"/>
              <a:t>Drugs Primarily Active </a:t>
            </a:r>
            <a:r>
              <a:rPr lang="en-US" dirty="0" err="1"/>
              <a:t>Vs</a:t>
            </a:r>
            <a:r>
              <a:rPr lang="en-US" dirty="0"/>
              <a:t> Gram-Negatives</a:t>
            </a:r>
          </a:p>
          <a:p>
            <a:pPr lvl="1"/>
            <a:r>
              <a:rPr lang="en-US" b="1" dirty="0">
                <a:solidFill>
                  <a:srgbClr val="00B0F0"/>
                </a:solidFill>
              </a:rPr>
              <a:t>Protein Synthesis Inhibitors</a:t>
            </a:r>
          </a:p>
          <a:p>
            <a:pPr lvl="2"/>
            <a:r>
              <a:rPr lang="en-US" b="1" dirty="0">
                <a:solidFill>
                  <a:srgbClr val="00B0F0"/>
                </a:solidFill>
              </a:rPr>
              <a:t>Aminoglycosides</a:t>
            </a:r>
          </a:p>
          <a:p>
            <a:pPr lvl="1"/>
            <a:r>
              <a:rPr lang="en-US" dirty="0"/>
              <a:t>DNA Disruptors</a:t>
            </a:r>
          </a:p>
          <a:p>
            <a:pPr lvl="2"/>
            <a:r>
              <a:rPr lang="en-US" dirty="0" err="1"/>
              <a:t>Fluoroquinolones</a:t>
            </a:r>
            <a:endParaRPr lang="en-US" dirty="0"/>
          </a:p>
          <a:p>
            <a:pPr lvl="2"/>
            <a:r>
              <a:rPr lang="en-US" dirty="0"/>
              <a:t>Metronidazole</a:t>
            </a:r>
          </a:p>
        </p:txBody>
      </p:sp>
    </p:spTree>
    <p:extLst>
      <p:ext uri="{BB962C8B-B14F-4D97-AF65-F5344CB8AC3E}">
        <p14:creationId xmlns:p14="http://schemas.microsoft.com/office/powerpoint/2010/main" val="34154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500"/>
                                        <p:tgtEl>
                                          <p:spTgt spid="4">
                                            <p:txEl>
                                              <p:pRg st="6" end="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500"/>
                                        <p:tgtEl>
                                          <p:spTgt spid="4">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Effect transition="in" filter="fade">
                                      <p:cBhvr>
                                        <p:cTn id="59" dur="500"/>
                                        <p:tgtEl>
                                          <p:spTgt spid="4">
                                            <p:txEl>
                                              <p:pRg st="8" end="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fade">
                                      <p:cBhvr>
                                        <p:cTn id="62" dur="500"/>
                                        <p:tgtEl>
                                          <p:spTgt spid="4">
                                            <p:txEl>
                                              <p:pRg st="9" end="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fade">
                                      <p:cBhvr>
                                        <p:cTn id="65" dur="500"/>
                                        <p:tgtEl>
                                          <p:spTgt spid="4">
                                            <p:txEl>
                                              <p:pRg st="10" end="1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
                                            <p:txEl>
                                              <p:pRg st="11" end="11"/>
                                            </p:txEl>
                                          </p:spTgt>
                                        </p:tgtEl>
                                        <p:attrNameLst>
                                          <p:attrName>style.visibility</p:attrName>
                                        </p:attrNameLst>
                                      </p:cBhvr>
                                      <p:to>
                                        <p:strVal val="visible"/>
                                      </p:to>
                                    </p:set>
                                    <p:animEffect transition="in" filter="fade">
                                      <p:cBhvr>
                                        <p:cTn id="6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08"/>
            <a:ext cx="9144000" cy="870494"/>
          </a:xfrm>
        </p:spPr>
        <p:txBody>
          <a:bodyPr>
            <a:normAutofit fontScale="90000"/>
          </a:bodyPr>
          <a:lstStyle/>
          <a:p>
            <a:r>
              <a:rPr lang="en-US" dirty="0"/>
              <a:t>Mechanism: Protein Synthesis Inhibitors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1746117"/>
              </p:ext>
            </p:extLst>
          </p:nvPr>
        </p:nvGraphicFramePr>
        <p:xfrm>
          <a:off x="86983" y="3753040"/>
          <a:ext cx="8854784" cy="3688080"/>
        </p:xfrm>
        <a:graphic>
          <a:graphicData uri="http://schemas.openxmlformats.org/drawingml/2006/table">
            <a:tbl>
              <a:tblPr firstRow="1" bandRow="1">
                <a:tableStyleId>{5940675A-B579-460E-94D1-54222C63F5DA}</a:tableStyleId>
              </a:tblPr>
              <a:tblGrid>
                <a:gridCol w="2000590">
                  <a:extLst>
                    <a:ext uri="{9D8B030D-6E8A-4147-A177-3AD203B41FA5}">
                      <a16:colId xmlns:a16="http://schemas.microsoft.com/office/drawing/2014/main" val="20000"/>
                    </a:ext>
                  </a:extLst>
                </a:gridCol>
                <a:gridCol w="904613">
                  <a:extLst>
                    <a:ext uri="{9D8B030D-6E8A-4147-A177-3AD203B41FA5}">
                      <a16:colId xmlns:a16="http://schemas.microsoft.com/office/drawing/2014/main" val="20001"/>
                    </a:ext>
                  </a:extLst>
                </a:gridCol>
                <a:gridCol w="4557866">
                  <a:extLst>
                    <a:ext uri="{9D8B030D-6E8A-4147-A177-3AD203B41FA5}">
                      <a16:colId xmlns:a16="http://schemas.microsoft.com/office/drawing/2014/main" val="20002"/>
                    </a:ext>
                  </a:extLst>
                </a:gridCol>
                <a:gridCol w="1391715">
                  <a:extLst>
                    <a:ext uri="{9D8B030D-6E8A-4147-A177-3AD203B41FA5}">
                      <a16:colId xmlns:a16="http://schemas.microsoft.com/office/drawing/2014/main" val="20003"/>
                    </a:ext>
                  </a:extLst>
                </a:gridCol>
              </a:tblGrid>
              <a:tr h="368546">
                <a:tc>
                  <a:txBody>
                    <a:bodyPr/>
                    <a:lstStyle/>
                    <a:p>
                      <a:r>
                        <a:rPr lang="en-US" sz="2000" b="1" dirty="0"/>
                        <a:t>Class</a:t>
                      </a:r>
                    </a:p>
                  </a:txBody>
                  <a:tcPr>
                    <a:solidFill>
                      <a:schemeClr val="bg1">
                        <a:lumMod val="65000"/>
                      </a:schemeClr>
                    </a:solidFill>
                  </a:tcPr>
                </a:tc>
                <a:tc>
                  <a:txBody>
                    <a:bodyPr/>
                    <a:lstStyle/>
                    <a:p>
                      <a:r>
                        <a:rPr lang="en-US" sz="2000" b="1" dirty="0"/>
                        <a:t>Target</a:t>
                      </a:r>
                    </a:p>
                  </a:txBody>
                  <a:tcPr>
                    <a:solidFill>
                      <a:schemeClr val="bg1">
                        <a:lumMod val="65000"/>
                      </a:schemeClr>
                    </a:solidFill>
                  </a:tcPr>
                </a:tc>
                <a:tc>
                  <a:txBody>
                    <a:bodyPr/>
                    <a:lstStyle/>
                    <a:p>
                      <a:r>
                        <a:rPr lang="en-US" sz="2000" b="1" dirty="0"/>
                        <a:t>Action</a:t>
                      </a:r>
                    </a:p>
                  </a:txBody>
                  <a:tcPr>
                    <a:solidFill>
                      <a:schemeClr val="bg1">
                        <a:lumMod val="6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t>Activity</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2000" b="0" dirty="0" err="1">
                          <a:solidFill>
                            <a:schemeClr val="tx1"/>
                          </a:solidFill>
                        </a:rPr>
                        <a:t>Oxazolidinones</a:t>
                      </a:r>
                      <a:endParaRPr lang="en-US" sz="2000" b="0" dirty="0">
                        <a:solidFill>
                          <a:schemeClr val="tx1"/>
                        </a:solidFill>
                      </a:endParaRPr>
                    </a:p>
                  </a:txBody>
                  <a:tcPr/>
                </a:tc>
                <a:tc>
                  <a:txBody>
                    <a:bodyPr/>
                    <a:lstStyle/>
                    <a:p>
                      <a:r>
                        <a:rPr lang="en-US" sz="2000" b="0" dirty="0">
                          <a:solidFill>
                            <a:schemeClr val="tx1"/>
                          </a:solidFill>
                        </a:rPr>
                        <a:t>50S</a:t>
                      </a:r>
                    </a:p>
                  </a:txBody>
                  <a:tcPr/>
                </a:tc>
                <a:tc>
                  <a:txBody>
                    <a:bodyPr/>
                    <a:lstStyle/>
                    <a:p>
                      <a:r>
                        <a:rPr lang="en-US" sz="2000" b="0" dirty="0">
                          <a:solidFill>
                            <a:schemeClr val="tx1"/>
                          </a:solidFill>
                        </a:rPr>
                        <a:t>Block </a:t>
                      </a:r>
                      <a:r>
                        <a:rPr lang="en-US" sz="2000" b="0" dirty="0" err="1">
                          <a:solidFill>
                            <a:schemeClr val="tx1"/>
                          </a:solidFill>
                        </a:rPr>
                        <a:t>tRNA</a:t>
                      </a:r>
                      <a:r>
                        <a:rPr lang="en-US" sz="2000" b="0" dirty="0">
                          <a:solidFill>
                            <a:schemeClr val="tx1"/>
                          </a:solidFill>
                        </a:rPr>
                        <a:t>-ribosome complex formation</a:t>
                      </a:r>
                    </a:p>
                  </a:txBody>
                  <a:tcPr/>
                </a:tc>
                <a:tc>
                  <a:txBody>
                    <a:bodyPr/>
                    <a:lstStyle/>
                    <a:p>
                      <a:r>
                        <a:rPr lang="en-US" sz="2000" b="0" dirty="0">
                          <a:solidFill>
                            <a:schemeClr val="tx1"/>
                          </a:solidFill>
                        </a:rPr>
                        <a:t>Static</a:t>
                      </a:r>
                    </a:p>
                  </a:txBody>
                  <a:tcPr/>
                </a:tc>
                <a:extLst>
                  <a:ext uri="{0D108BD9-81ED-4DB2-BD59-A6C34878D82A}">
                    <a16:rowId xmlns:a16="http://schemas.microsoft.com/office/drawing/2014/main" val="10001"/>
                  </a:ext>
                </a:extLst>
              </a:tr>
              <a:tr h="370840">
                <a:tc>
                  <a:txBody>
                    <a:bodyPr/>
                    <a:lstStyle/>
                    <a:p>
                      <a:r>
                        <a:rPr lang="en-US" sz="2000" b="0" dirty="0" err="1">
                          <a:solidFill>
                            <a:schemeClr val="tx1"/>
                          </a:solidFill>
                        </a:rPr>
                        <a:t>Streptogramins</a:t>
                      </a:r>
                      <a:endParaRPr lang="en-US" sz="2000" b="0" dirty="0">
                        <a:solidFill>
                          <a:schemeClr val="tx1"/>
                        </a:solidFill>
                      </a:endParaRPr>
                    </a:p>
                  </a:txBody>
                  <a:tcPr/>
                </a:tc>
                <a:tc>
                  <a:txBody>
                    <a:bodyPr/>
                    <a:lstStyle/>
                    <a:p>
                      <a:r>
                        <a:rPr lang="en-US" sz="2000" b="0" dirty="0">
                          <a:solidFill>
                            <a:schemeClr val="tx1"/>
                          </a:solidFill>
                        </a:rPr>
                        <a:t>50S</a:t>
                      </a:r>
                    </a:p>
                  </a:txBody>
                  <a:tcPr/>
                </a:tc>
                <a:tc>
                  <a:txBody>
                    <a:bodyPr/>
                    <a:lstStyle/>
                    <a:p>
                      <a:r>
                        <a:rPr lang="en-US" sz="2000" b="0" dirty="0">
                          <a:solidFill>
                            <a:schemeClr val="tx1"/>
                          </a:solidFill>
                        </a:rPr>
                        <a:t>Block peptide chain exit</a:t>
                      </a:r>
                    </a:p>
                  </a:txBody>
                  <a:tcPr/>
                </a:tc>
                <a:tc>
                  <a:txBody>
                    <a:bodyPr/>
                    <a:lstStyle/>
                    <a:p>
                      <a:r>
                        <a:rPr lang="en-US" sz="2000" b="0" dirty="0" err="1">
                          <a:solidFill>
                            <a:schemeClr val="tx1"/>
                          </a:solidFill>
                        </a:rPr>
                        <a:t>Cidal</a:t>
                      </a:r>
                      <a:r>
                        <a:rPr lang="en-US" sz="2000" b="0" dirty="0">
                          <a:solidFill>
                            <a:schemeClr val="tx1"/>
                          </a:solidFill>
                        </a:rPr>
                        <a:t>/Stat</a:t>
                      </a:r>
                    </a:p>
                  </a:txBody>
                  <a:tcPr/>
                </a:tc>
                <a:extLst>
                  <a:ext uri="{0D108BD9-81ED-4DB2-BD59-A6C34878D82A}">
                    <a16:rowId xmlns:a16="http://schemas.microsoft.com/office/drawing/2014/main" val="10002"/>
                  </a:ext>
                </a:extLst>
              </a:tr>
              <a:tr h="370840">
                <a:tc>
                  <a:txBody>
                    <a:bodyPr/>
                    <a:lstStyle/>
                    <a:p>
                      <a:r>
                        <a:rPr lang="en-US" sz="2000" b="0" dirty="0" err="1">
                          <a:solidFill>
                            <a:schemeClr val="tx1"/>
                          </a:solidFill>
                        </a:rPr>
                        <a:t>Lincosamides</a:t>
                      </a:r>
                      <a:endParaRPr lang="en-US" sz="2000" b="0" dirty="0">
                        <a:solidFill>
                          <a:schemeClr val="tx1"/>
                        </a:solidFill>
                      </a:endParaRPr>
                    </a:p>
                  </a:txBody>
                  <a:tcPr/>
                </a:tc>
                <a:tc>
                  <a:txBody>
                    <a:bodyPr/>
                    <a:lstStyle/>
                    <a:p>
                      <a:r>
                        <a:rPr lang="en-US" sz="2000" b="0" dirty="0">
                          <a:solidFill>
                            <a:schemeClr val="tx1"/>
                          </a:solidFill>
                        </a:rPr>
                        <a:t>50S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Block peptide chain exit</a:t>
                      </a:r>
                    </a:p>
                  </a:txBody>
                  <a:tcPr/>
                </a:tc>
                <a:tc>
                  <a:txBody>
                    <a:bodyPr/>
                    <a:lstStyle/>
                    <a:p>
                      <a:r>
                        <a:rPr lang="en-US" sz="2000" b="0" dirty="0">
                          <a:solidFill>
                            <a:schemeClr val="tx1"/>
                          </a:solidFill>
                        </a:rPr>
                        <a:t>Static</a:t>
                      </a:r>
                    </a:p>
                  </a:txBody>
                  <a:tcPr/>
                </a:tc>
                <a:extLst>
                  <a:ext uri="{0D108BD9-81ED-4DB2-BD59-A6C34878D82A}">
                    <a16:rowId xmlns:a16="http://schemas.microsoft.com/office/drawing/2014/main" val="10003"/>
                  </a:ext>
                </a:extLst>
              </a:tr>
              <a:tr h="370840">
                <a:tc>
                  <a:txBody>
                    <a:bodyPr/>
                    <a:lstStyle/>
                    <a:p>
                      <a:r>
                        <a:rPr lang="en-US" sz="2000" b="0" dirty="0">
                          <a:solidFill>
                            <a:schemeClr val="tx1"/>
                          </a:solidFill>
                        </a:rPr>
                        <a:t>Macrolides</a:t>
                      </a:r>
                    </a:p>
                  </a:txBody>
                  <a:tcPr/>
                </a:tc>
                <a:tc>
                  <a:txBody>
                    <a:bodyPr/>
                    <a:lstStyle/>
                    <a:p>
                      <a:r>
                        <a:rPr lang="en-US" sz="2000" b="0" dirty="0">
                          <a:solidFill>
                            <a:schemeClr val="tx1"/>
                          </a:solidFill>
                        </a:rPr>
                        <a:t>50S</a:t>
                      </a:r>
                    </a:p>
                  </a:txBody>
                  <a:tcPr/>
                </a:tc>
                <a:tc>
                  <a:txBody>
                    <a:bodyPr/>
                    <a:lstStyle/>
                    <a:p>
                      <a:r>
                        <a:rPr lang="en-US" sz="2000" b="0" dirty="0">
                          <a:solidFill>
                            <a:schemeClr val="tx1"/>
                          </a:solidFill>
                        </a:rPr>
                        <a:t>Block</a:t>
                      </a:r>
                      <a:r>
                        <a:rPr lang="en-US" sz="2000" b="0" baseline="0" dirty="0">
                          <a:solidFill>
                            <a:schemeClr val="tx1"/>
                          </a:solidFill>
                        </a:rPr>
                        <a:t> peptide chain exit</a:t>
                      </a:r>
                      <a:endParaRPr lang="en-US" sz="2000" b="0" dirty="0">
                        <a:solidFill>
                          <a:schemeClr val="tx1"/>
                        </a:solidFill>
                      </a:endParaRPr>
                    </a:p>
                  </a:txBody>
                  <a:tcPr/>
                </a:tc>
                <a:tc>
                  <a:txBody>
                    <a:bodyPr/>
                    <a:lstStyle/>
                    <a:p>
                      <a:r>
                        <a:rPr lang="en-US" sz="2000" b="0" dirty="0">
                          <a:solidFill>
                            <a:schemeClr val="tx1"/>
                          </a:solidFill>
                        </a:rPr>
                        <a:t>Static</a:t>
                      </a:r>
                    </a:p>
                  </a:txBody>
                  <a:tcPr/>
                </a:tc>
                <a:extLst>
                  <a:ext uri="{0D108BD9-81ED-4DB2-BD59-A6C34878D82A}">
                    <a16:rowId xmlns:a16="http://schemas.microsoft.com/office/drawing/2014/main" val="10004"/>
                  </a:ext>
                </a:extLst>
              </a:tr>
              <a:tr h="370840">
                <a:tc>
                  <a:txBody>
                    <a:bodyPr/>
                    <a:lstStyle/>
                    <a:p>
                      <a:r>
                        <a:rPr lang="en-US" sz="2000" b="0" dirty="0" err="1">
                          <a:solidFill>
                            <a:schemeClr val="tx1"/>
                          </a:solidFill>
                        </a:rPr>
                        <a:t>Tetracyclines</a:t>
                      </a:r>
                      <a:endParaRPr lang="en-US" sz="2000" b="0" dirty="0">
                        <a:solidFill>
                          <a:schemeClr val="tx1"/>
                        </a:solidFill>
                      </a:endParaRPr>
                    </a:p>
                  </a:txBody>
                  <a:tcPr/>
                </a:tc>
                <a:tc>
                  <a:txBody>
                    <a:bodyPr/>
                    <a:lstStyle/>
                    <a:p>
                      <a:r>
                        <a:rPr lang="en-US" sz="2000" b="0" dirty="0">
                          <a:solidFill>
                            <a:schemeClr val="tx1"/>
                          </a:solidFill>
                        </a:rPr>
                        <a:t>30S</a:t>
                      </a:r>
                    </a:p>
                  </a:txBody>
                  <a:tcPr/>
                </a:tc>
                <a:tc>
                  <a:txBody>
                    <a:bodyPr/>
                    <a:lstStyle/>
                    <a:p>
                      <a:r>
                        <a:rPr lang="en-US" sz="2000" b="0" dirty="0">
                          <a:solidFill>
                            <a:schemeClr val="tx1"/>
                          </a:solidFill>
                        </a:rPr>
                        <a:t>Block </a:t>
                      </a:r>
                      <a:r>
                        <a:rPr lang="en-US" sz="2000" b="0" dirty="0" err="1">
                          <a:solidFill>
                            <a:schemeClr val="tx1"/>
                          </a:solidFill>
                        </a:rPr>
                        <a:t>tRNA</a:t>
                      </a:r>
                      <a:r>
                        <a:rPr lang="en-US" sz="2000" b="0" dirty="0">
                          <a:solidFill>
                            <a:schemeClr val="tx1"/>
                          </a:solidFill>
                        </a:rPr>
                        <a:t> acceptor site</a:t>
                      </a:r>
                    </a:p>
                  </a:txBody>
                  <a:tcPr/>
                </a:tc>
                <a:tc>
                  <a:txBody>
                    <a:bodyPr/>
                    <a:lstStyle/>
                    <a:p>
                      <a:r>
                        <a:rPr lang="en-US" sz="2000" b="0" dirty="0">
                          <a:solidFill>
                            <a:schemeClr val="tx1"/>
                          </a:solidFill>
                        </a:rPr>
                        <a:t>Static</a:t>
                      </a:r>
                    </a:p>
                  </a:txBody>
                  <a:tcPr/>
                </a:tc>
                <a:extLst>
                  <a:ext uri="{0D108BD9-81ED-4DB2-BD59-A6C34878D82A}">
                    <a16:rowId xmlns:a16="http://schemas.microsoft.com/office/drawing/2014/main" val="10005"/>
                  </a:ext>
                </a:extLst>
              </a:tr>
              <a:tr h="271202">
                <a:tc>
                  <a:txBody>
                    <a:bodyPr/>
                    <a:lstStyle/>
                    <a:p>
                      <a:r>
                        <a:rPr lang="en-US" sz="2000" b="1" dirty="0">
                          <a:solidFill>
                            <a:srgbClr val="00B0F0"/>
                          </a:solidFill>
                        </a:rPr>
                        <a:t>Aminoglycosides</a:t>
                      </a:r>
                    </a:p>
                  </a:txBody>
                  <a:tcPr/>
                </a:tc>
                <a:tc>
                  <a:txBody>
                    <a:bodyPr/>
                    <a:lstStyle/>
                    <a:p>
                      <a:r>
                        <a:rPr lang="en-US" sz="2000" b="1" dirty="0">
                          <a:solidFill>
                            <a:srgbClr val="00B0F0"/>
                          </a:solidFill>
                        </a:rPr>
                        <a:t>30S</a:t>
                      </a:r>
                    </a:p>
                  </a:txBody>
                  <a:tcPr/>
                </a:tc>
                <a:tc>
                  <a:txBody>
                    <a:bodyPr/>
                    <a:lstStyle/>
                    <a:p>
                      <a:r>
                        <a:rPr lang="en-US" sz="2000" b="1" dirty="0">
                          <a:solidFill>
                            <a:srgbClr val="00B0F0"/>
                          </a:solidFill>
                        </a:rPr>
                        <a:t>Block </a:t>
                      </a:r>
                      <a:r>
                        <a:rPr lang="en-US" sz="2000" b="1" dirty="0" err="1">
                          <a:solidFill>
                            <a:srgbClr val="00B0F0"/>
                          </a:solidFill>
                        </a:rPr>
                        <a:t>tRNA</a:t>
                      </a:r>
                      <a:r>
                        <a:rPr lang="en-US" sz="2000" b="1" dirty="0">
                          <a:solidFill>
                            <a:srgbClr val="00B0F0"/>
                          </a:solidFill>
                        </a:rPr>
                        <a:t>-ribosome</a:t>
                      </a:r>
                      <a:r>
                        <a:rPr lang="en-US" sz="2000" b="1" baseline="0" dirty="0">
                          <a:solidFill>
                            <a:srgbClr val="00B0F0"/>
                          </a:solidFill>
                        </a:rPr>
                        <a:t> complex, induce m</a:t>
                      </a:r>
                      <a:r>
                        <a:rPr lang="en-US" sz="2000" b="1" dirty="0">
                          <a:solidFill>
                            <a:srgbClr val="00B0F0"/>
                          </a:solidFill>
                        </a:rPr>
                        <a:t>isreading errors,</a:t>
                      </a:r>
                      <a:r>
                        <a:rPr lang="en-US" sz="2000" b="1" baseline="0" dirty="0">
                          <a:solidFill>
                            <a:srgbClr val="00B0F0"/>
                          </a:solidFill>
                        </a:rPr>
                        <a:t> </a:t>
                      </a:r>
                      <a:r>
                        <a:rPr lang="en-US" sz="2000" b="1" dirty="0">
                          <a:solidFill>
                            <a:srgbClr val="00B0F0"/>
                          </a:solidFill>
                        </a:rPr>
                        <a:t>premature</a:t>
                      </a:r>
                      <a:r>
                        <a:rPr lang="en-US" sz="2000" b="1" baseline="0" dirty="0">
                          <a:solidFill>
                            <a:srgbClr val="00B0F0"/>
                          </a:solidFill>
                        </a:rPr>
                        <a:t> termination</a:t>
                      </a:r>
                      <a:endParaRPr lang="en-US" sz="2000" b="1" dirty="0">
                        <a:solidFill>
                          <a:srgbClr val="00B0F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err="1">
                          <a:solidFill>
                            <a:srgbClr val="00B0F0"/>
                          </a:solidFill>
                        </a:rPr>
                        <a:t>Cidal</a:t>
                      </a:r>
                      <a:endParaRPr lang="en-US" sz="2000" b="1" dirty="0">
                        <a:solidFill>
                          <a:srgbClr val="00B0F0"/>
                        </a:solidFill>
                      </a:endParaRPr>
                    </a:p>
                  </a:txBody>
                  <a:tcPr/>
                </a:tc>
                <a:extLst>
                  <a:ext uri="{0D108BD9-81ED-4DB2-BD59-A6C34878D82A}">
                    <a16:rowId xmlns:a16="http://schemas.microsoft.com/office/drawing/2014/main" val="10006"/>
                  </a:ext>
                </a:extLst>
              </a:tr>
            </a:tbl>
          </a:graphicData>
        </a:graphic>
      </p:graphicFrame>
      <p:pic>
        <p:nvPicPr>
          <p:cNvPr id="7" name="Picture 6"/>
          <p:cNvPicPr>
            <a:picLocks noChangeAspect="1"/>
          </p:cNvPicPr>
          <p:nvPr/>
        </p:nvPicPr>
        <p:blipFill>
          <a:blip r:embed="rId2"/>
          <a:stretch>
            <a:fillRect/>
          </a:stretch>
        </p:blipFill>
        <p:spPr>
          <a:xfrm>
            <a:off x="2550646" y="901602"/>
            <a:ext cx="3960330" cy="2851437"/>
          </a:xfrm>
          <a:prstGeom prst="rect">
            <a:avLst/>
          </a:prstGeom>
        </p:spPr>
      </p:pic>
      <p:sp>
        <p:nvSpPr>
          <p:cNvPr id="8" name="TextBox 7"/>
          <p:cNvSpPr txBox="1"/>
          <p:nvPr/>
        </p:nvSpPr>
        <p:spPr>
          <a:xfrm>
            <a:off x="7202123" y="2383122"/>
            <a:ext cx="631052" cy="523220"/>
          </a:xfrm>
          <a:prstGeom prst="rect">
            <a:avLst/>
          </a:prstGeom>
          <a:noFill/>
        </p:spPr>
        <p:txBody>
          <a:bodyPr wrap="none" rtlCol="0">
            <a:spAutoFit/>
          </a:bodyPr>
          <a:lstStyle/>
          <a:p>
            <a:r>
              <a:rPr lang="en-US" sz="2800" b="1" dirty="0">
                <a:solidFill>
                  <a:srgbClr val="00B0F0"/>
                </a:solidFill>
              </a:rPr>
              <a:t>AG</a:t>
            </a:r>
          </a:p>
        </p:txBody>
      </p:sp>
      <p:cxnSp>
        <p:nvCxnSpPr>
          <p:cNvPr id="10" name="Straight Arrow Connector 9"/>
          <p:cNvCxnSpPr>
            <a:stCxn id="8" idx="1"/>
          </p:cNvCxnSpPr>
          <p:nvPr/>
        </p:nvCxnSpPr>
        <p:spPr>
          <a:xfrm flipH="1">
            <a:off x="4436091" y="2644732"/>
            <a:ext cx="2766032" cy="3646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33175" y="3013827"/>
            <a:ext cx="723275" cy="523220"/>
          </a:xfrm>
          <a:prstGeom prst="rect">
            <a:avLst/>
          </a:prstGeom>
          <a:noFill/>
        </p:spPr>
        <p:txBody>
          <a:bodyPr wrap="none" rtlCol="0">
            <a:spAutoFit/>
          </a:bodyPr>
          <a:lstStyle/>
          <a:p>
            <a:r>
              <a:rPr lang="en-US" sz="2800" b="1" dirty="0"/>
              <a:t>TET</a:t>
            </a:r>
          </a:p>
        </p:txBody>
      </p:sp>
      <p:cxnSp>
        <p:nvCxnSpPr>
          <p:cNvPr id="13" name="Straight Arrow Connector 12"/>
          <p:cNvCxnSpPr>
            <a:stCxn id="12" idx="1"/>
          </p:cNvCxnSpPr>
          <p:nvPr/>
        </p:nvCxnSpPr>
        <p:spPr>
          <a:xfrm flipH="1" flipV="1">
            <a:off x="4905794" y="3009344"/>
            <a:ext cx="2927381" cy="2660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548894" y="1357141"/>
            <a:ext cx="906142" cy="523220"/>
          </a:xfrm>
          <a:prstGeom prst="rect">
            <a:avLst/>
          </a:prstGeom>
          <a:noFill/>
        </p:spPr>
        <p:txBody>
          <a:bodyPr wrap="none" rtlCol="0">
            <a:spAutoFit/>
          </a:bodyPr>
          <a:lstStyle/>
          <a:p>
            <a:r>
              <a:rPr lang="en-US" sz="2800" b="1" dirty="0"/>
              <a:t>MAC</a:t>
            </a:r>
          </a:p>
        </p:txBody>
      </p:sp>
      <p:cxnSp>
        <p:nvCxnSpPr>
          <p:cNvPr id="17" name="Straight Arrow Connector 16"/>
          <p:cNvCxnSpPr>
            <a:stCxn id="16" idx="3"/>
          </p:cNvCxnSpPr>
          <p:nvPr/>
        </p:nvCxnSpPr>
        <p:spPr>
          <a:xfrm>
            <a:off x="2455036" y="1618751"/>
            <a:ext cx="2155019" cy="7643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93608" y="833921"/>
            <a:ext cx="783163" cy="523220"/>
          </a:xfrm>
          <a:prstGeom prst="rect">
            <a:avLst/>
          </a:prstGeom>
          <a:noFill/>
        </p:spPr>
        <p:txBody>
          <a:bodyPr wrap="none" rtlCol="0">
            <a:spAutoFit/>
          </a:bodyPr>
          <a:lstStyle/>
          <a:p>
            <a:r>
              <a:rPr lang="en-US" sz="2800" b="1" dirty="0"/>
              <a:t>OXZ</a:t>
            </a:r>
          </a:p>
        </p:txBody>
      </p:sp>
      <p:cxnSp>
        <p:nvCxnSpPr>
          <p:cNvPr id="21" name="Straight Arrow Connector 20"/>
          <p:cNvCxnSpPr>
            <a:stCxn id="20" idx="3"/>
          </p:cNvCxnSpPr>
          <p:nvPr/>
        </p:nvCxnSpPr>
        <p:spPr>
          <a:xfrm>
            <a:off x="1976771" y="1095531"/>
            <a:ext cx="2459320" cy="10440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85820" y="2657207"/>
            <a:ext cx="763074" cy="523220"/>
          </a:xfrm>
          <a:prstGeom prst="rect">
            <a:avLst/>
          </a:prstGeom>
          <a:noFill/>
        </p:spPr>
        <p:txBody>
          <a:bodyPr wrap="none" rtlCol="0">
            <a:spAutoFit/>
          </a:bodyPr>
          <a:lstStyle/>
          <a:p>
            <a:r>
              <a:rPr lang="en-US" sz="2800" b="1" dirty="0"/>
              <a:t>LNC</a:t>
            </a:r>
          </a:p>
        </p:txBody>
      </p:sp>
      <p:cxnSp>
        <p:nvCxnSpPr>
          <p:cNvPr id="25" name="Straight Arrow Connector 24"/>
          <p:cNvCxnSpPr>
            <a:stCxn id="24" idx="3"/>
          </p:cNvCxnSpPr>
          <p:nvPr/>
        </p:nvCxnSpPr>
        <p:spPr>
          <a:xfrm flipV="1">
            <a:off x="1548894" y="2644732"/>
            <a:ext cx="3061161" cy="2740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95823" y="1859902"/>
            <a:ext cx="734321" cy="523220"/>
          </a:xfrm>
          <a:prstGeom prst="rect">
            <a:avLst/>
          </a:prstGeom>
          <a:noFill/>
        </p:spPr>
        <p:txBody>
          <a:bodyPr wrap="none" rtlCol="0">
            <a:spAutoFit/>
          </a:bodyPr>
          <a:lstStyle/>
          <a:p>
            <a:r>
              <a:rPr lang="en-US" sz="2800" b="1" dirty="0"/>
              <a:t>STR</a:t>
            </a:r>
          </a:p>
        </p:txBody>
      </p:sp>
      <p:cxnSp>
        <p:nvCxnSpPr>
          <p:cNvPr id="29" name="Straight Arrow Connector 28"/>
          <p:cNvCxnSpPr>
            <a:stCxn id="28" idx="3"/>
          </p:cNvCxnSpPr>
          <p:nvPr/>
        </p:nvCxnSpPr>
        <p:spPr>
          <a:xfrm>
            <a:off x="1830144" y="2121512"/>
            <a:ext cx="2779911" cy="2616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635730" y="3499765"/>
            <a:ext cx="3832187" cy="246221"/>
          </a:xfrm>
          <a:prstGeom prst="rect">
            <a:avLst/>
          </a:prstGeom>
          <a:noFill/>
        </p:spPr>
        <p:txBody>
          <a:bodyPr wrap="none" rtlCol="0">
            <a:spAutoFit/>
          </a:bodyPr>
          <a:lstStyle/>
          <a:p>
            <a:r>
              <a:rPr lang="en-US" sz="1000" dirty="0">
                <a:hlinkClick r:id="rId3"/>
              </a:rPr>
              <a:t>http://library.thinkquest.org/04apr/00217/en/biology/rna/index.html</a:t>
            </a:r>
            <a:endParaRPr lang="en-US" sz="1000" dirty="0"/>
          </a:p>
        </p:txBody>
      </p:sp>
    </p:spTree>
    <p:extLst>
      <p:ext uri="{BB962C8B-B14F-4D97-AF65-F5344CB8AC3E}">
        <p14:creationId xmlns:p14="http://schemas.microsoft.com/office/powerpoint/2010/main" val="33417223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 y="0"/>
            <a:ext cx="9144000" cy="839788"/>
          </a:xfrm>
          <a:solidFill>
            <a:schemeClr val="bg1"/>
          </a:solidFill>
        </p:spPr>
        <p:txBody>
          <a:bodyPr>
            <a:normAutofit fontScale="90000"/>
          </a:bodyPr>
          <a:lstStyle/>
          <a:p>
            <a:pPr eaLnBrk="1" hangingPunct="1">
              <a:lnSpc>
                <a:spcPct val="80000"/>
              </a:lnSpc>
            </a:pPr>
            <a:r>
              <a:rPr lang="en-US" sz="4000" dirty="0">
                <a:latin typeface="Arial" charset="0"/>
                <a:ea typeface="ＭＳ Ｐゴシック" charset="0"/>
                <a:cs typeface="ＭＳ Ｐゴシック" charset="0"/>
              </a:rPr>
              <a:t>Aminoglycosides: Basics/Spectrum</a:t>
            </a:r>
          </a:p>
        </p:txBody>
      </p:sp>
      <p:sp>
        <p:nvSpPr>
          <p:cNvPr id="38915" name="Rectangle 3"/>
          <p:cNvSpPr>
            <a:spLocks noGrp="1" noChangeArrowheads="1"/>
          </p:cNvSpPr>
          <p:nvPr>
            <p:ph idx="1"/>
          </p:nvPr>
        </p:nvSpPr>
        <p:spPr>
          <a:xfrm>
            <a:off x="0" y="838199"/>
            <a:ext cx="9144000" cy="5653706"/>
          </a:xfrm>
        </p:spPr>
        <p:txBody>
          <a:bodyPr>
            <a:normAutofit fontScale="92500" lnSpcReduction="10000"/>
          </a:bodyPr>
          <a:lstStyle/>
          <a:p>
            <a:pPr eaLnBrk="1" hangingPunct="1">
              <a:lnSpc>
                <a:spcPct val="90000"/>
              </a:lnSpc>
            </a:pPr>
            <a:r>
              <a:rPr lang="en-US" sz="2800" u="sng" dirty="0">
                <a:latin typeface="Arial" charset="0"/>
                <a:ea typeface="ＭＳ Ｐゴシック" charset="0"/>
                <a:cs typeface="ＭＳ Ｐゴシック" charset="0"/>
              </a:rPr>
              <a:t>Basics</a:t>
            </a:r>
            <a:r>
              <a:rPr lang="en-US" sz="2800" dirty="0">
                <a:latin typeface="Arial" charset="0"/>
                <a:ea typeface="ＭＳ Ｐゴシック" charset="0"/>
                <a:cs typeface="ＭＳ Ｐゴシック" charset="0"/>
              </a:rPr>
              <a:t>: Gentamicin, tobramycin, </a:t>
            </a:r>
            <a:r>
              <a:rPr lang="en-US" sz="2800" i="1" dirty="0" err="1">
                <a:latin typeface="Arial" charset="0"/>
                <a:ea typeface="ＭＳ Ｐゴシック" charset="0"/>
                <a:cs typeface="ＭＳ Ｐゴシック" charset="0"/>
              </a:rPr>
              <a:t>amikacin</a:t>
            </a:r>
            <a:r>
              <a:rPr lang="en-US" sz="2800" i="1" dirty="0">
                <a:latin typeface="Arial" charset="0"/>
                <a:ea typeface="ＭＳ Ｐゴシック" charset="0"/>
                <a:cs typeface="ＭＳ Ｐゴシック" charset="0"/>
              </a:rPr>
              <a:t>, streptomycin</a:t>
            </a:r>
            <a:r>
              <a:rPr lang="en-US" sz="2800" dirty="0">
                <a:latin typeface="Arial" charset="0"/>
                <a:ea typeface="ＭＳ Ｐゴシック" charset="0"/>
                <a:cs typeface="ＭＳ Ｐゴシック" charset="0"/>
              </a:rPr>
              <a:t> (IV, IM)</a:t>
            </a:r>
          </a:p>
          <a:p>
            <a:pPr eaLnBrk="1" hangingPunct="1">
              <a:lnSpc>
                <a:spcPct val="90000"/>
              </a:lnSpc>
            </a:pPr>
            <a:r>
              <a:rPr lang="en-US" sz="2800" u="sng" dirty="0">
                <a:latin typeface="Arial" charset="0"/>
                <a:ea typeface="ＭＳ Ｐゴシック" charset="0"/>
                <a:cs typeface="ＭＳ Ｐゴシック" charset="0"/>
              </a:rPr>
              <a:t>Spectrum Summary</a:t>
            </a:r>
            <a:r>
              <a:rPr lang="en-US" sz="2800" dirty="0">
                <a:latin typeface="Arial" charset="0"/>
                <a:ea typeface="ＭＳ Ｐゴシック" charset="0"/>
                <a:cs typeface="ＭＳ Ｐゴシック" charset="0"/>
              </a:rPr>
              <a:t>: used as </a:t>
            </a:r>
            <a:r>
              <a:rPr lang="en-US" sz="2800" dirty="0" err="1">
                <a:latin typeface="Arial" charset="0"/>
                <a:ea typeface="ＭＳ Ｐゴシック" charset="0"/>
                <a:cs typeface="ＭＳ Ｐゴシック" charset="0"/>
              </a:rPr>
              <a:t>monotherapy</a:t>
            </a:r>
            <a:r>
              <a:rPr lang="en-US" sz="2800" dirty="0">
                <a:latin typeface="Arial" charset="0"/>
                <a:ea typeface="ＭＳ Ｐゴシック" charset="0"/>
                <a:cs typeface="ＭＳ Ｐゴシック" charset="0"/>
              </a:rPr>
              <a:t> only for Gram-negatives</a:t>
            </a:r>
          </a:p>
          <a:p>
            <a:pPr eaLnBrk="1" hangingPunct="1">
              <a:lnSpc>
                <a:spcPct val="90000"/>
              </a:lnSpc>
            </a:pPr>
            <a:endParaRPr lang="en-US" sz="2800"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eaLnBrk="1" hangingPunct="1">
              <a:lnSpc>
                <a:spcPct val="90000"/>
              </a:lnSpc>
            </a:pPr>
            <a:endParaRPr lang="en-US" sz="2800" i="1" dirty="0">
              <a:latin typeface="Arial" charset="0"/>
              <a:ea typeface="ＭＳ Ｐゴシック" charset="0"/>
              <a:cs typeface="ＭＳ Ｐゴシック" charset="0"/>
            </a:endParaRPr>
          </a:p>
          <a:p>
            <a:pPr marL="342900" lvl="1" indent="-342900">
              <a:lnSpc>
                <a:spcPct val="90000"/>
              </a:lnSpc>
              <a:buFont typeface="Arial"/>
              <a:buChar char="•"/>
            </a:pPr>
            <a:r>
              <a:rPr lang="en-US" sz="2600" u="sng" dirty="0">
                <a:latin typeface="Arial" charset="0"/>
                <a:ea typeface="ＭＳ Ｐゴシック" charset="0"/>
                <a:cs typeface="ＭＳ Ｐゴシック" charset="0"/>
              </a:rPr>
              <a:t>Also active against</a:t>
            </a:r>
            <a:r>
              <a:rPr lang="en-US" sz="2600" dirty="0">
                <a:latin typeface="Arial" charset="0"/>
                <a:ea typeface="ＭＳ Ｐゴシック" charset="0"/>
                <a:cs typeface="ＭＳ Ｐゴシック" charset="0"/>
              </a:rPr>
              <a:t>: </a:t>
            </a:r>
            <a:r>
              <a:rPr lang="en-US" sz="2600" i="1" dirty="0">
                <a:latin typeface="Arial" charset="0"/>
                <a:ea typeface="ＭＳ Ｐゴシック" charset="0"/>
                <a:cs typeface="ＭＳ Ｐゴシック" charset="0"/>
              </a:rPr>
              <a:t>Mycobacterium tuberculosis </a:t>
            </a:r>
            <a:r>
              <a:rPr lang="en-US" sz="2600" dirty="0">
                <a:latin typeface="Arial" charset="0"/>
                <a:ea typeface="ＭＳ Ｐゴシック" charset="0"/>
                <a:cs typeface="ＭＳ Ｐゴシック" charset="0"/>
              </a:rPr>
              <a:t>(streptomycin), non-</a:t>
            </a:r>
            <a:r>
              <a:rPr lang="en-US" sz="2600" dirty="0" err="1">
                <a:latin typeface="Arial" charset="0"/>
                <a:ea typeface="ＭＳ Ｐゴシック" charset="0"/>
                <a:cs typeface="ＭＳ Ｐゴシック" charset="0"/>
              </a:rPr>
              <a:t>tuberculous</a:t>
            </a:r>
            <a:r>
              <a:rPr lang="en-US" sz="2600" dirty="0">
                <a:latin typeface="Arial" charset="0"/>
                <a:ea typeface="ＭＳ Ｐゴシック" charset="0"/>
                <a:cs typeface="ＭＳ Ｐゴシック" charset="0"/>
              </a:rPr>
              <a:t> </a:t>
            </a:r>
            <a:r>
              <a:rPr lang="en-US" sz="2600" dirty="0" err="1">
                <a:latin typeface="Arial" charset="0"/>
                <a:ea typeface="ＭＳ Ｐゴシック" charset="0"/>
                <a:cs typeface="ＭＳ Ｐゴシック" charset="0"/>
              </a:rPr>
              <a:t>mycobacteria</a:t>
            </a:r>
            <a:r>
              <a:rPr lang="en-US" sz="2600" dirty="0">
                <a:latin typeface="Arial" charset="0"/>
                <a:ea typeface="ＭＳ Ｐゴシック" charset="0"/>
                <a:cs typeface="ＭＳ Ｐゴシック" charset="0"/>
              </a:rPr>
              <a:t> (</a:t>
            </a:r>
            <a:r>
              <a:rPr lang="en-US" sz="2600" dirty="0" err="1">
                <a:latin typeface="Arial" charset="0"/>
                <a:ea typeface="ＭＳ Ｐゴシック" charset="0"/>
                <a:cs typeface="ＭＳ Ｐゴシック" charset="0"/>
              </a:rPr>
              <a:t>amikacin</a:t>
            </a:r>
            <a:r>
              <a:rPr lang="en-US" sz="2600" dirty="0">
                <a:latin typeface="Arial" charset="0"/>
                <a:ea typeface="ＭＳ Ｐゴシック" charset="0"/>
                <a:cs typeface="ＭＳ Ｐゴシック" charset="0"/>
              </a:rPr>
              <a:t>)</a:t>
            </a:r>
            <a:endParaRPr lang="en-US" sz="2600" i="1" dirty="0">
              <a:latin typeface="Arial" charset="0"/>
              <a:ea typeface="ＭＳ Ｐゴシック" charset="0"/>
              <a:cs typeface="ＭＳ Ｐゴシック" charset="0"/>
            </a:endParaRPr>
          </a:p>
          <a:p>
            <a:pPr eaLnBrk="1" hangingPunct="1">
              <a:lnSpc>
                <a:spcPct val="90000"/>
              </a:lnSpc>
            </a:pPr>
            <a:endParaRPr lang="en-US" sz="2400" i="1" dirty="0">
              <a:latin typeface="Arial" charset="0"/>
              <a:ea typeface="ＭＳ Ｐゴシック" charset="0"/>
              <a:cs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722942951"/>
              </p:ext>
            </p:extLst>
          </p:nvPr>
        </p:nvGraphicFramePr>
        <p:xfrm>
          <a:off x="0" y="2398259"/>
          <a:ext cx="9144000" cy="2957832"/>
        </p:xfrm>
        <a:graphic>
          <a:graphicData uri="http://schemas.openxmlformats.org/drawingml/2006/table">
            <a:tbl>
              <a:tblPr/>
              <a:tblGrid>
                <a:gridCol w="3479287">
                  <a:extLst>
                    <a:ext uri="{9D8B030D-6E8A-4147-A177-3AD203B41FA5}">
                      <a16:colId xmlns:a16="http://schemas.microsoft.com/office/drawing/2014/main" val="20000"/>
                    </a:ext>
                  </a:extLst>
                </a:gridCol>
                <a:gridCol w="1113371">
                  <a:extLst>
                    <a:ext uri="{9D8B030D-6E8A-4147-A177-3AD203B41FA5}">
                      <a16:colId xmlns:a16="http://schemas.microsoft.com/office/drawing/2014/main" val="20001"/>
                    </a:ext>
                  </a:extLst>
                </a:gridCol>
                <a:gridCol w="3270530">
                  <a:extLst>
                    <a:ext uri="{9D8B030D-6E8A-4147-A177-3AD203B41FA5}">
                      <a16:colId xmlns:a16="http://schemas.microsoft.com/office/drawing/2014/main" val="20002"/>
                    </a:ext>
                  </a:extLst>
                </a:gridCol>
                <a:gridCol w="1280812">
                  <a:extLst>
                    <a:ext uri="{9D8B030D-6E8A-4147-A177-3AD203B41FA5}">
                      <a16:colId xmlns:a16="http://schemas.microsoft.com/office/drawing/2014/main" val="20003"/>
                    </a:ext>
                  </a:extLst>
                </a:gridCol>
              </a:tblGrid>
              <a:tr h="380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Organism</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Activity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7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Gram-positive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GEN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Gram-negative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GEN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Streptococus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pyogenes</a:t>
                      </a:r>
                      <a:endPar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H.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influenzae</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537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00"/>
                          </a:solidFill>
                          <a:effectLst/>
                          <a:latin typeface="Arial" pitchFamily="-109" charset="0"/>
                          <a:ea typeface="ＭＳ Ｐゴシック" pitchFamily="-109" charset="-128"/>
                          <a:cs typeface="ＭＳ Ｐゴシック" pitchFamily="-109" charset="-128"/>
                        </a:rPr>
                        <a:t>Streptococcus pneumoniae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Proteus/</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E.coli</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Klebsiella</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3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(MSSA)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syn</a:t>
                      </a:r>
                      <a:endPar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Enterobacter</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Serratia</a:t>
                      </a:r>
                      <a:endParaRPr kumimoji="0" lang="en-US" sz="1600" b="0" i="1" u="sng"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Staph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aureus</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(MRSA)</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syn</a:t>
                      </a:r>
                      <a:endPar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Pseudomonas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778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1"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faecalis</a:t>
                      </a:r>
                      <a:endParaRPr kumimoji="0" lang="en-US" sz="16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syn</a:t>
                      </a:r>
                      <a:endParaRPr kumimoji="0" lang="en-US" sz="1800" b="1"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1" u="sng" strike="noStrike" cap="none" normalizeH="0" baseline="0" dirty="0">
                          <a:ln>
                            <a:noFill/>
                          </a:ln>
                          <a:solidFill>
                            <a:srgbClr val="000000"/>
                          </a:solidFill>
                          <a:effectLst/>
                          <a:latin typeface="Arial" charset="0"/>
                          <a:ea typeface="ＭＳ Ｐゴシック" charset="0"/>
                          <a:cs typeface="ＭＳ Ｐゴシック" charset="0"/>
                        </a:rPr>
                        <a:t>Anaerobes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GEN</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6"/>
                  </a:ext>
                </a:extLst>
              </a:tr>
              <a:tr h="27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Enterococcus </a:t>
                      </a:r>
                      <a:r>
                        <a:rPr kumimoji="0" lang="en-US" sz="1600" b="0" i="1"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faecium</a:t>
                      </a:r>
                      <a:r>
                        <a:rPr kumimoji="0" lang="en-US" sz="16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 </a:t>
                      </a:r>
                      <a:r>
                        <a:rPr kumimoji="0" lang="en-US" sz="16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rPr>
                        <a:t>(VRE)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00"/>
                          </a:solidFill>
                          <a:effectLst/>
                          <a:latin typeface="Arial" pitchFamily="-109" charset="0"/>
                          <a:ea typeface="ＭＳ Ｐゴシック" pitchFamily="-109" charset="-128"/>
                          <a:cs typeface="ＭＳ Ｐゴシック" pitchFamily="-109" charset="-128"/>
                        </a:rPr>
                        <a:t>syn</a:t>
                      </a:r>
                      <a:endParaRPr kumimoji="0" lang="en-US" sz="1800" b="0" i="0"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Bacteroides</a:t>
                      </a:r>
                      <a:r>
                        <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00"/>
                          </a:solidFill>
                          <a:effectLst/>
                          <a:latin typeface="Arial" charset="0"/>
                          <a:ea typeface="ＭＳ Ｐゴシック" charset="0"/>
                          <a:cs typeface="ＭＳ Ｐゴシック" charset="0"/>
                        </a:rPr>
                        <a:t>fragilis</a:t>
                      </a:r>
                      <a:endParaRPr kumimoji="0" lang="en-US" sz="1600" b="0" i="1"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
        <p:nvSpPr>
          <p:cNvPr id="2" name="TextBox 1"/>
          <p:cNvSpPr txBox="1"/>
          <p:nvPr/>
        </p:nvSpPr>
        <p:spPr>
          <a:xfrm>
            <a:off x="0" y="6491905"/>
            <a:ext cx="7981672" cy="369332"/>
          </a:xfrm>
          <a:prstGeom prst="rect">
            <a:avLst/>
          </a:prstGeom>
          <a:noFill/>
        </p:spPr>
        <p:txBody>
          <a:bodyPr wrap="none" rtlCol="0">
            <a:spAutoFit/>
          </a:bodyPr>
          <a:lstStyle/>
          <a:p>
            <a:r>
              <a:rPr lang="en-US" dirty="0"/>
              <a:t>*gentamicin more active than </a:t>
            </a:r>
            <a:r>
              <a:rPr lang="en-US" dirty="0" err="1"/>
              <a:t>tobra</a:t>
            </a:r>
            <a:r>
              <a:rPr lang="en-US" dirty="0"/>
              <a:t> </a:t>
            </a:r>
            <a:r>
              <a:rPr lang="en-US" dirty="0" err="1"/>
              <a:t>vs</a:t>
            </a:r>
            <a:r>
              <a:rPr lang="en-US" dirty="0"/>
              <a:t> </a:t>
            </a:r>
            <a:r>
              <a:rPr lang="en-US" i="1" dirty="0" err="1"/>
              <a:t>Serratia</a:t>
            </a:r>
            <a:r>
              <a:rPr lang="en-US" dirty="0"/>
              <a:t>, </a:t>
            </a:r>
            <a:r>
              <a:rPr lang="en-US" dirty="0" err="1"/>
              <a:t>tobra</a:t>
            </a:r>
            <a:r>
              <a:rPr lang="en-US" dirty="0"/>
              <a:t> more active </a:t>
            </a:r>
            <a:r>
              <a:rPr lang="en-US" dirty="0" err="1"/>
              <a:t>vs</a:t>
            </a:r>
            <a:r>
              <a:rPr lang="en-US" dirty="0"/>
              <a:t> </a:t>
            </a:r>
            <a:r>
              <a:rPr lang="en-US" i="1" dirty="0"/>
              <a:t>Pseudomonas</a:t>
            </a:r>
          </a:p>
        </p:txBody>
      </p:sp>
    </p:spTree>
    <p:extLst>
      <p:ext uri="{BB962C8B-B14F-4D97-AF65-F5344CB8AC3E}">
        <p14:creationId xmlns:p14="http://schemas.microsoft.com/office/powerpoint/2010/main" val="18205969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89654"/>
            <a:ext cx="9144000" cy="839788"/>
          </a:xfrm>
          <a:solidFill>
            <a:schemeClr val="bg1"/>
          </a:solidFill>
        </p:spPr>
        <p:txBody>
          <a:bodyPr/>
          <a:lstStyle/>
          <a:p>
            <a:pPr eaLnBrk="1" hangingPunct="1"/>
            <a:r>
              <a:rPr lang="en-US" dirty="0">
                <a:latin typeface="Arial" charset="0"/>
                <a:ea typeface="ＭＳ Ｐゴシック" charset="0"/>
                <a:cs typeface="ＭＳ Ｐゴシック" charset="0"/>
              </a:rPr>
              <a:t>Aminoglycosides: ADME</a:t>
            </a:r>
          </a:p>
        </p:txBody>
      </p:sp>
      <p:graphicFrame>
        <p:nvGraphicFramePr>
          <p:cNvPr id="27716" name="Group 68"/>
          <p:cNvGraphicFramePr>
            <a:graphicFrameLocks noGrp="1"/>
          </p:cNvGraphicFramePr>
          <p:nvPr>
            <p:extLst>
              <p:ext uri="{D42A27DB-BD31-4B8C-83A1-F6EECF244321}">
                <p14:modId xmlns:p14="http://schemas.microsoft.com/office/powerpoint/2010/main" val="1445261460"/>
              </p:ext>
            </p:extLst>
          </p:nvPr>
        </p:nvGraphicFramePr>
        <p:xfrm>
          <a:off x="191361" y="1093770"/>
          <a:ext cx="8724039" cy="4100194"/>
        </p:xfrm>
        <a:graphic>
          <a:graphicData uri="http://schemas.openxmlformats.org/drawingml/2006/table">
            <a:tbl>
              <a:tblPr/>
              <a:tblGrid>
                <a:gridCol w="2690591">
                  <a:extLst>
                    <a:ext uri="{9D8B030D-6E8A-4147-A177-3AD203B41FA5}">
                      <a16:colId xmlns:a16="http://schemas.microsoft.com/office/drawing/2014/main" val="20000"/>
                    </a:ext>
                  </a:extLst>
                </a:gridCol>
                <a:gridCol w="6033448">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Absorption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ts val="1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IV, IM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High protein binding;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distributes poorly into body fat (dose on ideal or adjusted body weight); marginal CNS penetration (not appropriate for meningitis)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Metabolism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Minimal hepatic metabolism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hepatic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Excretion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Renal elimination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Adjust in renal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3034" name="TextBox 3"/>
          <p:cNvSpPr txBox="1">
            <a:spLocks noChangeArrowheads="1"/>
          </p:cNvSpPr>
          <p:nvPr/>
        </p:nvSpPr>
        <p:spPr bwMode="auto">
          <a:xfrm>
            <a:off x="191361" y="5284260"/>
            <a:ext cx="857163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u="sng" dirty="0"/>
              <a:t>Drug Interactions</a:t>
            </a:r>
          </a:p>
          <a:p>
            <a:r>
              <a:rPr lang="en-US" dirty="0"/>
              <a:t>+ </a:t>
            </a:r>
            <a:r>
              <a:rPr lang="en-US" b="1" dirty="0"/>
              <a:t>Cell-envelope-active agents: potential for synergistic killing</a:t>
            </a:r>
          </a:p>
          <a:p>
            <a:r>
              <a:rPr lang="en-US" dirty="0"/>
              <a:t>+ Other </a:t>
            </a:r>
            <a:r>
              <a:rPr lang="en-US" dirty="0" err="1"/>
              <a:t>nephrotoxins</a:t>
            </a:r>
            <a:r>
              <a:rPr lang="en-US" dirty="0"/>
              <a:t>: potential for increased nephrotoxicity</a:t>
            </a:r>
          </a:p>
        </p:txBody>
      </p:sp>
    </p:spTree>
    <p:extLst>
      <p:ext uri="{BB962C8B-B14F-4D97-AF65-F5344CB8AC3E}">
        <p14:creationId xmlns:p14="http://schemas.microsoft.com/office/powerpoint/2010/main" val="24784501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838200"/>
          </a:xfrm>
          <a:solidFill>
            <a:schemeClr val="bg1"/>
          </a:solidFill>
        </p:spPr>
        <p:txBody>
          <a:bodyPr/>
          <a:lstStyle/>
          <a:p>
            <a:pPr eaLnBrk="1" hangingPunct="1"/>
            <a:r>
              <a:rPr lang="en-US" dirty="0">
                <a:latin typeface="Arial" charset="0"/>
                <a:ea typeface="ＭＳ Ｐゴシック" charset="0"/>
                <a:cs typeface="ＭＳ Ｐゴシック" charset="0"/>
              </a:rPr>
              <a:t>Aminoglycosides: Toxicity</a:t>
            </a:r>
          </a:p>
        </p:txBody>
      </p:sp>
      <p:graphicFrame>
        <p:nvGraphicFramePr>
          <p:cNvPr id="31779" name="Group 35"/>
          <p:cNvGraphicFramePr>
            <a:graphicFrameLocks noGrp="1"/>
          </p:cNvGraphicFramePr>
          <p:nvPr>
            <p:extLst>
              <p:ext uri="{D42A27DB-BD31-4B8C-83A1-F6EECF244321}">
                <p14:modId xmlns:p14="http://schemas.microsoft.com/office/powerpoint/2010/main" val="257057121"/>
              </p:ext>
            </p:extLst>
          </p:nvPr>
        </p:nvGraphicFramePr>
        <p:xfrm>
          <a:off x="99487" y="1530870"/>
          <a:ext cx="9004829" cy="4236720"/>
        </p:xfrm>
        <a:graphic>
          <a:graphicData uri="http://schemas.openxmlformats.org/drawingml/2006/table">
            <a:tbl>
              <a:tblPr/>
              <a:tblGrid>
                <a:gridCol w="1564486">
                  <a:extLst>
                    <a:ext uri="{9D8B030D-6E8A-4147-A177-3AD203B41FA5}">
                      <a16:colId xmlns:a16="http://schemas.microsoft.com/office/drawing/2014/main" val="20000"/>
                    </a:ext>
                  </a:extLst>
                </a:gridCol>
                <a:gridCol w="7440343">
                  <a:extLst>
                    <a:ext uri="{9D8B030D-6E8A-4147-A177-3AD203B41FA5}">
                      <a16:colId xmlns:a16="http://schemas.microsoft.com/office/drawing/2014/main" val="20001"/>
                    </a:ext>
                  </a:extLst>
                </a:gridCol>
              </a:tblGrid>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sym typeface="Symbol" charset="0"/>
                        </a:rPr>
                        <a:t>Renal</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Non-</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oliguric</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renal insufficiency (5-20%)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-Dose-related, reversible renal dysfunction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-Mild elevation in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SCr</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proteinuria, hyaline casts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Uncommon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Arial" charset="0"/>
                          <a:ea typeface="ＭＳ Ｐゴシック" charset="0"/>
                          <a:cs typeface="ＭＳ Ｐゴシック" charset="0"/>
                        </a:rPr>
                        <a:t>Renal</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 Acute renal failure </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-Acute tubular necrosis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-RF: preexisting renal dysfunction, dose, duration, concomitant </a:t>
                      </a:r>
                      <a:r>
                        <a:rPr kumimoji="0" lang="en-US" sz="2000" b="1" i="0" u="none" strike="noStrike" cap="none" normalizeH="0" baseline="0" dirty="0" err="1">
                          <a:ln>
                            <a:noFill/>
                          </a:ln>
                          <a:solidFill>
                            <a:srgbClr val="000000"/>
                          </a:solidFill>
                          <a:effectLst/>
                          <a:latin typeface="Arial" charset="0"/>
                          <a:ea typeface="ＭＳ Ｐゴシック" charset="0"/>
                          <a:cs typeface="ＭＳ Ｐゴシック" charset="0"/>
                          <a:sym typeface="Symbol" charset="0"/>
                        </a:rPr>
                        <a:t>nephrotoxins</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sym typeface="Symbo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Rare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rgbClr val="000000"/>
                          </a:solidFill>
                          <a:effectLst/>
                          <a:latin typeface="Arial" charset="0"/>
                          <a:ea typeface="ＭＳ Ｐゴシック" charset="0"/>
                          <a:cs typeface="ＭＳ Ｐゴシック" charset="0"/>
                        </a:rPr>
                        <a:t>Sensory</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Cochlear </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(&lt;1%) or vestibular (&lt;1%) toxicity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-High-frequency proceeding to low-frequency hearing loss, tinnitus; headache, nausea/vomiting, vertigo; both forms typically irreversible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sym typeface="Symbol" charset="0"/>
                        </a:rPr>
                        <a:t>     -RF: prolonged duration, preexisting hearing loss, genetic susceptibility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30171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294255" y="3319520"/>
            <a:ext cx="2300287" cy="457200"/>
            <a:chOff x="2391" y="3825"/>
            <a:chExt cx="1497" cy="196"/>
          </a:xfrm>
        </p:grpSpPr>
        <p:sp>
          <p:nvSpPr>
            <p:cNvPr id="28707" name="Rectangle 5"/>
            <p:cNvSpPr>
              <a:spLocks noChangeArrowheads="1"/>
            </p:cNvSpPr>
            <p:nvPr/>
          </p:nvSpPr>
          <p:spPr bwMode="auto">
            <a:xfrm>
              <a:off x="2400" y="3840"/>
              <a:ext cx="1488" cy="144"/>
            </a:xfrm>
            <a:prstGeom prst="rect">
              <a:avLst/>
            </a:prstGeom>
            <a:solidFill>
              <a:srgbClr val="0000FF"/>
            </a:solidFill>
            <a:ln w="9525">
              <a:solidFill>
                <a:schemeClr val="tx1"/>
              </a:solidFill>
              <a:miter lim="800000"/>
              <a:headEnd/>
              <a:tailEnd/>
            </a:ln>
          </p:spPr>
          <p:txBody>
            <a:bodyPr wrap="none" anchor="ctr"/>
            <a:lstStyle/>
            <a:p>
              <a:pPr algn="ctr"/>
              <a:endParaRPr lang="en-US">
                <a:latin typeface="Times New Roman" charset="0"/>
              </a:endParaRPr>
            </a:p>
          </p:txBody>
        </p:sp>
        <p:sp>
          <p:nvSpPr>
            <p:cNvPr id="28708" name="Rectangle 6"/>
            <p:cNvSpPr>
              <a:spLocks noChangeArrowheads="1"/>
            </p:cNvSpPr>
            <p:nvPr/>
          </p:nvSpPr>
          <p:spPr bwMode="auto">
            <a:xfrm>
              <a:off x="2391" y="3825"/>
              <a:ext cx="1432" cy="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400" b="1">
                  <a:latin typeface="Verdana" charset="0"/>
                </a:rPr>
                <a:t>Targeted Treatment</a:t>
              </a:r>
              <a:endParaRPr lang="en-US" b="1">
                <a:latin typeface="Times New Roman" charset="0"/>
              </a:endParaRPr>
            </a:p>
          </p:txBody>
        </p:sp>
      </p:grpSp>
      <p:grpSp>
        <p:nvGrpSpPr>
          <p:cNvPr id="7" name="Group 7"/>
          <p:cNvGrpSpPr>
            <a:grpSpLocks/>
          </p:cNvGrpSpPr>
          <p:nvPr/>
        </p:nvGrpSpPr>
        <p:grpSpPr bwMode="auto">
          <a:xfrm>
            <a:off x="232342" y="5507095"/>
            <a:ext cx="2514600" cy="403225"/>
            <a:chOff x="3888" y="3840"/>
            <a:chExt cx="1765" cy="148"/>
          </a:xfrm>
        </p:grpSpPr>
        <p:sp>
          <p:nvSpPr>
            <p:cNvPr id="28705" name="Rectangle 8"/>
            <p:cNvSpPr>
              <a:spLocks noChangeArrowheads="1"/>
            </p:cNvSpPr>
            <p:nvPr/>
          </p:nvSpPr>
          <p:spPr bwMode="auto">
            <a:xfrm>
              <a:off x="3888" y="3840"/>
              <a:ext cx="1765" cy="148"/>
            </a:xfrm>
            <a:prstGeom prst="rect">
              <a:avLst/>
            </a:prstGeom>
            <a:solidFill>
              <a:srgbClr val="00FF00"/>
            </a:solidFill>
            <a:ln w="9525">
              <a:solidFill>
                <a:schemeClr val="tx1"/>
              </a:solidFill>
              <a:miter lim="800000"/>
              <a:headEnd/>
              <a:tailEnd/>
            </a:ln>
          </p:spPr>
          <p:txBody>
            <a:bodyPr wrap="none" anchor="ctr"/>
            <a:lstStyle/>
            <a:p>
              <a:pPr algn="ctr"/>
              <a:endParaRPr lang="en-US"/>
            </a:p>
          </p:txBody>
        </p:sp>
        <p:sp>
          <p:nvSpPr>
            <p:cNvPr id="28706" name="Rectangle 9"/>
            <p:cNvSpPr>
              <a:spLocks noChangeArrowheads="1"/>
            </p:cNvSpPr>
            <p:nvPr/>
          </p:nvSpPr>
          <p:spPr bwMode="auto">
            <a:xfrm>
              <a:off x="3891" y="3848"/>
              <a:ext cx="1762"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400" b="1">
                  <a:latin typeface="Verdana" charset="0"/>
                </a:rPr>
                <a:t>Secondary Prophylaxis</a:t>
              </a:r>
              <a:endParaRPr lang="en-US" b="1">
                <a:latin typeface="Times New Roman" charset="0"/>
              </a:endParaRPr>
            </a:p>
          </p:txBody>
        </p:sp>
      </p:grpSp>
      <p:grpSp>
        <p:nvGrpSpPr>
          <p:cNvPr id="10" name="Group 10"/>
          <p:cNvGrpSpPr>
            <a:grpSpLocks/>
          </p:cNvGrpSpPr>
          <p:nvPr/>
        </p:nvGrpSpPr>
        <p:grpSpPr bwMode="auto">
          <a:xfrm>
            <a:off x="156142" y="1328795"/>
            <a:ext cx="2514600" cy="317500"/>
            <a:chOff x="-129" y="3840"/>
            <a:chExt cx="1516" cy="107"/>
          </a:xfrm>
        </p:grpSpPr>
        <p:sp>
          <p:nvSpPr>
            <p:cNvPr id="28703" name="Rectangle 11"/>
            <p:cNvSpPr>
              <a:spLocks noChangeArrowheads="1"/>
            </p:cNvSpPr>
            <p:nvPr/>
          </p:nvSpPr>
          <p:spPr bwMode="auto">
            <a:xfrm>
              <a:off x="0" y="3840"/>
              <a:ext cx="1240" cy="106"/>
            </a:xfrm>
            <a:prstGeom prst="rect">
              <a:avLst/>
            </a:prstGeom>
            <a:solidFill>
              <a:srgbClr val="FFCC66"/>
            </a:solidFill>
            <a:ln w="9525">
              <a:solidFill>
                <a:schemeClr val="tx1"/>
              </a:solidFill>
              <a:miter lim="800000"/>
              <a:headEnd/>
              <a:tailEnd/>
            </a:ln>
          </p:spPr>
          <p:txBody>
            <a:bodyPr wrap="none" anchor="ctr"/>
            <a:lstStyle/>
            <a:p>
              <a:pPr algn="ctr"/>
              <a:endParaRPr lang="en-US"/>
            </a:p>
          </p:txBody>
        </p:sp>
        <p:sp>
          <p:nvSpPr>
            <p:cNvPr id="28704" name="Rectangle 12"/>
            <p:cNvSpPr>
              <a:spLocks noChangeArrowheads="1"/>
            </p:cNvSpPr>
            <p:nvPr/>
          </p:nvSpPr>
          <p:spPr bwMode="auto">
            <a:xfrm>
              <a:off x="-129" y="3843"/>
              <a:ext cx="1516" cy="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400" b="1">
                  <a:latin typeface="Verdana" charset="0"/>
                </a:rPr>
                <a:t>Primary Prophylaxis</a:t>
              </a:r>
              <a:endParaRPr lang="en-US" b="1">
                <a:latin typeface="Times New Roman" charset="0"/>
              </a:endParaRPr>
            </a:p>
          </p:txBody>
        </p:sp>
      </p:grpSp>
      <p:grpSp>
        <p:nvGrpSpPr>
          <p:cNvPr id="13" name="Group 13"/>
          <p:cNvGrpSpPr>
            <a:grpSpLocks/>
          </p:cNvGrpSpPr>
          <p:nvPr/>
        </p:nvGrpSpPr>
        <p:grpSpPr bwMode="auto">
          <a:xfrm>
            <a:off x="232342" y="2252720"/>
            <a:ext cx="2338388" cy="381000"/>
            <a:chOff x="1409" y="3831"/>
            <a:chExt cx="982" cy="157"/>
          </a:xfrm>
        </p:grpSpPr>
        <p:sp>
          <p:nvSpPr>
            <p:cNvPr id="28701" name="Rectangle 14"/>
            <p:cNvSpPr>
              <a:spLocks noChangeArrowheads="1"/>
            </p:cNvSpPr>
            <p:nvPr/>
          </p:nvSpPr>
          <p:spPr bwMode="auto">
            <a:xfrm>
              <a:off x="1488" y="3840"/>
              <a:ext cx="821" cy="146"/>
            </a:xfrm>
            <a:prstGeom prst="rect">
              <a:avLst/>
            </a:prstGeom>
            <a:solidFill>
              <a:srgbClr val="FF0000"/>
            </a:solidFill>
            <a:ln w="9525">
              <a:solidFill>
                <a:schemeClr val="tx1"/>
              </a:solidFill>
              <a:miter lim="800000"/>
              <a:headEnd/>
              <a:tailEnd/>
            </a:ln>
          </p:spPr>
          <p:txBody>
            <a:bodyPr wrap="none" anchor="ctr"/>
            <a:lstStyle/>
            <a:p>
              <a:pPr algn="ctr"/>
              <a:endParaRPr lang="en-US"/>
            </a:p>
          </p:txBody>
        </p:sp>
        <p:sp>
          <p:nvSpPr>
            <p:cNvPr id="28702" name="Rectangle 15"/>
            <p:cNvSpPr>
              <a:spLocks noChangeArrowheads="1"/>
            </p:cNvSpPr>
            <p:nvPr/>
          </p:nvSpPr>
          <p:spPr bwMode="auto">
            <a:xfrm>
              <a:off x="1409" y="3831"/>
              <a:ext cx="982"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400" b="1">
                  <a:latin typeface="Verdana" charset="0"/>
                </a:rPr>
                <a:t>Empiric Treatment</a:t>
              </a:r>
              <a:endParaRPr lang="en-US" b="1">
                <a:latin typeface="Times New Roman" charset="0"/>
              </a:endParaRPr>
            </a:p>
          </p:txBody>
        </p:sp>
      </p:grpSp>
      <p:grpSp>
        <p:nvGrpSpPr>
          <p:cNvPr id="24" name="Group 4"/>
          <p:cNvGrpSpPr>
            <a:grpSpLocks/>
          </p:cNvGrpSpPr>
          <p:nvPr/>
        </p:nvGrpSpPr>
        <p:grpSpPr bwMode="auto">
          <a:xfrm>
            <a:off x="308542" y="4346633"/>
            <a:ext cx="2362200" cy="496887"/>
            <a:chOff x="2352" y="3840"/>
            <a:chExt cx="1488" cy="211"/>
          </a:xfrm>
        </p:grpSpPr>
        <p:sp>
          <p:nvSpPr>
            <p:cNvPr id="25" name="Rectangle 5"/>
            <p:cNvSpPr>
              <a:spLocks noChangeArrowheads="1"/>
            </p:cNvSpPr>
            <p:nvPr/>
          </p:nvSpPr>
          <p:spPr bwMode="auto">
            <a:xfrm>
              <a:off x="2352" y="3840"/>
              <a:ext cx="1488" cy="144"/>
            </a:xfrm>
            <a:prstGeom prst="rect">
              <a:avLst/>
            </a:prstGeom>
            <a:solidFill>
              <a:schemeClr val="accent1">
                <a:lumMod val="50000"/>
              </a:schemeClr>
            </a:solidFill>
            <a:ln w="9525">
              <a:solidFill>
                <a:schemeClr val="tx1"/>
              </a:solidFill>
              <a:miter lim="800000"/>
              <a:headEnd/>
              <a:tailEnd/>
            </a:ln>
          </p:spPr>
          <p:txBody>
            <a:bodyPr wrap="none" anchor="ctr"/>
            <a:lstStyle/>
            <a:p>
              <a:pPr algn="ctr">
                <a:defRPr/>
              </a:pPr>
              <a:endParaRPr lang="en-US">
                <a:latin typeface="Times New Roman" charset="0"/>
              </a:endParaRPr>
            </a:p>
          </p:txBody>
        </p:sp>
        <p:sp>
          <p:nvSpPr>
            <p:cNvPr id="28700" name="Rectangle 6"/>
            <p:cNvSpPr>
              <a:spLocks noChangeArrowheads="1"/>
            </p:cNvSpPr>
            <p:nvPr/>
          </p:nvSpPr>
          <p:spPr bwMode="auto">
            <a:xfrm>
              <a:off x="2392" y="3857"/>
              <a:ext cx="1431"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400" b="1">
                  <a:latin typeface="Verdana" charset="0"/>
                </a:rPr>
                <a:t>Definitive Treatment</a:t>
              </a:r>
              <a:endParaRPr lang="en-US" b="1">
                <a:latin typeface="Times New Roman" charset="0"/>
              </a:endParaRPr>
            </a:p>
          </p:txBody>
        </p:sp>
      </p:grpSp>
      <p:sp>
        <p:nvSpPr>
          <p:cNvPr id="28698" name="Line 16"/>
          <p:cNvSpPr>
            <a:spLocks noChangeShapeType="1"/>
          </p:cNvSpPr>
          <p:nvPr/>
        </p:nvSpPr>
        <p:spPr bwMode="auto">
          <a:xfrm flipH="1">
            <a:off x="1375342" y="164312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95" name="Line 16"/>
          <p:cNvSpPr>
            <a:spLocks noChangeShapeType="1"/>
          </p:cNvSpPr>
          <p:nvPr/>
        </p:nvSpPr>
        <p:spPr bwMode="auto">
          <a:xfrm flipH="1">
            <a:off x="1375342" y="2633720"/>
            <a:ext cx="0" cy="68625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89" name="Line 16"/>
          <p:cNvSpPr>
            <a:spLocks noChangeShapeType="1"/>
          </p:cNvSpPr>
          <p:nvPr/>
        </p:nvSpPr>
        <p:spPr bwMode="auto">
          <a:xfrm flipH="1">
            <a:off x="1375342" y="4691120"/>
            <a:ext cx="0" cy="838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82" name="Title 7"/>
          <p:cNvSpPr>
            <a:spLocks noGrp="1"/>
          </p:cNvSpPr>
          <p:nvPr>
            <p:ph type="title"/>
          </p:nvPr>
        </p:nvSpPr>
        <p:spPr>
          <a:xfrm>
            <a:off x="0" y="43542"/>
            <a:ext cx="8915400" cy="838200"/>
          </a:xfrm>
        </p:spPr>
        <p:txBody>
          <a:bodyPr>
            <a:normAutofit/>
          </a:bodyPr>
          <a:lstStyle/>
          <a:p>
            <a:r>
              <a:rPr lang="en-US" dirty="0">
                <a:latin typeface="Arial" charset="0"/>
                <a:ea typeface="ＭＳ Ｐゴシック" charset="0"/>
                <a:cs typeface="ＭＳ Ｐゴシック" charset="0"/>
              </a:rPr>
              <a:t>Combination Antimicrobial Therapy</a:t>
            </a:r>
          </a:p>
        </p:txBody>
      </p:sp>
      <p:sp>
        <p:nvSpPr>
          <p:cNvPr id="11" name="TextBox 10"/>
          <p:cNvSpPr txBox="1">
            <a:spLocks noChangeArrowheads="1"/>
          </p:cNvSpPr>
          <p:nvPr/>
        </p:nvSpPr>
        <p:spPr bwMode="auto">
          <a:xfrm>
            <a:off x="1680142" y="2786120"/>
            <a:ext cx="127952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24-48 hours</a:t>
            </a:r>
          </a:p>
        </p:txBody>
      </p:sp>
      <p:sp>
        <p:nvSpPr>
          <p:cNvPr id="38" name="TextBox 37"/>
          <p:cNvSpPr txBox="1">
            <a:spLocks noChangeArrowheads="1"/>
          </p:cNvSpPr>
          <p:nvPr/>
        </p:nvSpPr>
        <p:spPr bwMode="auto">
          <a:xfrm>
            <a:off x="1680142" y="3776720"/>
            <a:ext cx="127952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24-48 hours</a:t>
            </a:r>
          </a:p>
        </p:txBody>
      </p:sp>
      <p:sp>
        <p:nvSpPr>
          <p:cNvPr id="39" name="TextBox 38"/>
          <p:cNvSpPr txBox="1">
            <a:spLocks noChangeArrowheads="1"/>
          </p:cNvSpPr>
          <p:nvPr/>
        </p:nvSpPr>
        <p:spPr bwMode="auto">
          <a:xfrm>
            <a:off x="1680142" y="4919720"/>
            <a:ext cx="15525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Days – months</a:t>
            </a:r>
          </a:p>
        </p:txBody>
      </p:sp>
      <p:sp>
        <p:nvSpPr>
          <p:cNvPr id="40" name="TextBox 39"/>
          <p:cNvSpPr txBox="1">
            <a:spLocks noChangeArrowheads="1"/>
          </p:cNvSpPr>
          <p:nvPr/>
        </p:nvSpPr>
        <p:spPr bwMode="auto">
          <a:xfrm>
            <a:off x="1680142" y="6062720"/>
            <a:ext cx="153828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Weeks – years</a:t>
            </a:r>
          </a:p>
        </p:txBody>
      </p:sp>
      <p:sp>
        <p:nvSpPr>
          <p:cNvPr id="41" name="Line 16"/>
          <p:cNvSpPr>
            <a:spLocks noChangeShapeType="1"/>
          </p:cNvSpPr>
          <p:nvPr/>
        </p:nvSpPr>
        <p:spPr bwMode="auto">
          <a:xfrm flipH="1">
            <a:off x="1375342" y="3717300"/>
            <a:ext cx="0" cy="68625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219975675"/>
              </p:ext>
            </p:extLst>
          </p:nvPr>
        </p:nvGraphicFramePr>
        <p:xfrm>
          <a:off x="3374570" y="1397000"/>
          <a:ext cx="5769430" cy="4328160"/>
        </p:xfrm>
        <a:graphic>
          <a:graphicData uri="http://schemas.openxmlformats.org/drawingml/2006/table">
            <a:tbl>
              <a:tblPr firstRow="1" bandRow="1">
                <a:tableStyleId>{2D5ABB26-0587-4C30-8999-92F81FD0307C}</a:tableStyleId>
              </a:tblPr>
              <a:tblGrid>
                <a:gridCol w="2576287">
                  <a:extLst>
                    <a:ext uri="{9D8B030D-6E8A-4147-A177-3AD203B41FA5}">
                      <a16:colId xmlns:a16="http://schemas.microsoft.com/office/drawing/2014/main" val="20000"/>
                    </a:ext>
                  </a:extLst>
                </a:gridCol>
                <a:gridCol w="3193143">
                  <a:extLst>
                    <a:ext uri="{9D8B030D-6E8A-4147-A177-3AD203B41FA5}">
                      <a16:colId xmlns:a16="http://schemas.microsoft.com/office/drawing/2014/main" val="20001"/>
                    </a:ext>
                  </a:extLst>
                </a:gridCol>
              </a:tblGrid>
              <a:tr h="370840">
                <a:tc>
                  <a:txBody>
                    <a:bodyPr/>
                    <a:lstStyle/>
                    <a:p>
                      <a:r>
                        <a:rPr lang="en-US" sz="2000" b="1" dirty="0"/>
                        <a:t>Combination Indication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r>
                        <a:rPr lang="en-US" sz="2000" b="1" dirty="0"/>
                        <a:t>Example of Aminoglycoside Use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2000" dirty="0"/>
                        <a:t>Expand spectrum</a:t>
                      </a:r>
                      <a:r>
                        <a:rPr lang="en-US" sz="2000" baseline="0" dirty="0"/>
                        <a:t> of activity for empiric therapy</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Tobramycin</a:t>
                      </a:r>
                      <a:r>
                        <a:rPr lang="en-US" sz="2000" baseline="0" dirty="0"/>
                        <a:t> added to </a:t>
                      </a:r>
                      <a:r>
                        <a:rPr lang="en-US" sz="2000" baseline="0" dirty="0" err="1"/>
                        <a:t>cefepime</a:t>
                      </a:r>
                      <a:r>
                        <a:rPr lang="en-US" sz="2000" baseline="0" dirty="0"/>
                        <a:t> for empiric treatment ventilator-associated pneumonia</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000" dirty="0"/>
                        <a:t>Provide synergistic killing</a:t>
                      </a:r>
                      <a:r>
                        <a:rPr lang="en-US" sz="2000" baseline="0" dirty="0"/>
                        <a:t> of bacteria</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Gentamicin added to ampicillin for treatment of </a:t>
                      </a:r>
                      <a:r>
                        <a:rPr lang="en-US" sz="2000" dirty="0" err="1"/>
                        <a:t>enterococcal</a:t>
                      </a:r>
                      <a:r>
                        <a:rPr lang="en-US" sz="2000" baseline="0" dirty="0"/>
                        <a:t> endocarditis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000" dirty="0"/>
                        <a:t>Prevent emergence of resistance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Streptomycin added to </a:t>
                      </a:r>
                      <a:r>
                        <a:rPr lang="en-US" sz="2000" dirty="0" err="1"/>
                        <a:t>antimycobacterials</a:t>
                      </a:r>
                      <a:r>
                        <a:rPr lang="en-US" sz="2000" dirty="0"/>
                        <a:t> for treatment of </a:t>
                      </a:r>
                      <a:r>
                        <a:rPr lang="en-US" sz="2000" i="1" dirty="0"/>
                        <a:t>M. tuberculosis</a:t>
                      </a:r>
                      <a:r>
                        <a:rPr lang="en-US" sz="2000" i="1" baseline="0" dirty="0"/>
                        <a:t> </a:t>
                      </a:r>
                      <a:r>
                        <a:rPr lang="en-US" sz="2000" baseline="0" dirty="0"/>
                        <a:t>infection</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2" name="Line 16"/>
          <p:cNvSpPr>
            <a:spLocks noChangeShapeType="1"/>
          </p:cNvSpPr>
          <p:nvPr/>
        </p:nvSpPr>
        <p:spPr bwMode="auto">
          <a:xfrm flipH="1" flipV="1">
            <a:off x="2426912" y="2405120"/>
            <a:ext cx="947658"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3" name="Line 16"/>
          <p:cNvSpPr>
            <a:spLocks noChangeShapeType="1"/>
          </p:cNvSpPr>
          <p:nvPr/>
        </p:nvSpPr>
        <p:spPr bwMode="auto">
          <a:xfrm flipH="1" flipV="1">
            <a:off x="2746942" y="4553856"/>
            <a:ext cx="627628" cy="399201"/>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4" name="Line 16"/>
          <p:cNvSpPr>
            <a:spLocks noChangeShapeType="1"/>
          </p:cNvSpPr>
          <p:nvPr/>
        </p:nvSpPr>
        <p:spPr bwMode="auto">
          <a:xfrm flipH="1">
            <a:off x="2746942" y="3918855"/>
            <a:ext cx="627628" cy="635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16"/>
          <p:cNvSpPr>
            <a:spLocks noChangeShapeType="1"/>
          </p:cNvSpPr>
          <p:nvPr/>
        </p:nvSpPr>
        <p:spPr bwMode="auto">
          <a:xfrm flipH="1">
            <a:off x="2643754" y="2633720"/>
            <a:ext cx="730815" cy="88599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71672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P spid="39" grpId="0"/>
      <p:bldP spid="4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6044</TotalTime>
  <Words>12109</Words>
  <Application>Microsoft Office PowerPoint</Application>
  <PresentationFormat>On-screen Show (4:3)</PresentationFormat>
  <Paragraphs>3171</Paragraphs>
  <Slides>122</Slides>
  <Notes>85</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Breeze</vt:lpstr>
      <vt:lpstr>Overview of  Anti-bacterials </vt:lpstr>
      <vt:lpstr>Overview  </vt:lpstr>
      <vt:lpstr>A systematic approach to antimicrobial pharmacology</vt:lpstr>
      <vt:lpstr>Spectrum of Activity</vt:lpstr>
      <vt:lpstr>PowerPoint Presentation</vt:lpstr>
      <vt:lpstr>PowerPoint Presentation</vt:lpstr>
      <vt:lpstr>Mechanism: Cellular Envelope Disruptors </vt:lpstr>
      <vt:lpstr>Beta-lactams: ADME</vt:lpstr>
      <vt:lpstr>Beta-Lactams: Drug Interactions</vt:lpstr>
      <vt:lpstr>Beta-Lactams: Resistance</vt:lpstr>
      <vt:lpstr>Beta-Lactams: Toxicity</vt:lpstr>
      <vt:lpstr>Meet the Beta-Lactam All-Stars</vt:lpstr>
      <vt:lpstr>Natural Penicillins</vt:lpstr>
      <vt:lpstr>Natural Penicillins:  Evidence &amp; Experience</vt:lpstr>
      <vt:lpstr>Anti-staphylococcal Penicillins</vt:lpstr>
      <vt:lpstr>Anti-staphylococcal Penicillins:  Evidence &amp; Experience</vt:lpstr>
      <vt:lpstr>Aminopenicillins</vt:lpstr>
      <vt:lpstr>Aminopenicillins:  Evidence &amp; Experience</vt:lpstr>
      <vt:lpstr>Antipseudomonal Penicillins</vt:lpstr>
      <vt:lpstr>Antipseudomonal Penicillins:  Evidence &amp; Experience</vt:lpstr>
      <vt:lpstr>PowerPoint Presentation</vt:lpstr>
      <vt:lpstr>PowerPoint Presentation</vt:lpstr>
      <vt:lpstr>PowerPoint Presentation</vt:lpstr>
      <vt:lpstr>PowerPoint Presentation</vt:lpstr>
      <vt:lpstr>PowerPoint Presentation</vt:lpstr>
      <vt:lpstr>1st-Generation Cephalosporins</vt:lpstr>
      <vt:lpstr>1st-Gen Cephs: Evidence &amp; Experience</vt:lpstr>
      <vt:lpstr>2nd-Generation Cephalosporins</vt:lpstr>
      <vt:lpstr>2nd-Generation Cephalosporins</vt:lpstr>
      <vt:lpstr>3rd-Generation Cephalsporins</vt:lpstr>
      <vt:lpstr>3rd-Gen Cephs: Evidence &amp; Experience</vt:lpstr>
      <vt:lpstr>4th-Generation Cephalosporins</vt:lpstr>
      <vt:lpstr>4th-Gen Cephs: Evidence &amp; Experience</vt:lpstr>
      <vt:lpstr>5th-Gen Cephs: Ceftaroline</vt:lpstr>
      <vt:lpstr>PowerPoint Presentation</vt:lpstr>
      <vt:lpstr>PowerPoint Presentation</vt:lpstr>
      <vt:lpstr>PowerPoint Presentation</vt:lpstr>
      <vt:lpstr>PowerPoint Presentation</vt:lpstr>
      <vt:lpstr>PowerPoint Presentation</vt:lpstr>
      <vt:lpstr>Monobactams</vt:lpstr>
      <vt:lpstr>Carbapenems</vt:lpstr>
      <vt:lpstr>PowerPoint Presentation</vt:lpstr>
      <vt:lpstr>PowerPoint Presentation</vt:lpstr>
      <vt:lpstr>PowerPoint Presentation</vt:lpstr>
      <vt:lpstr>Spectrum Roundup:  Other Key Pathogens</vt:lpstr>
      <vt:lpstr>Overview</vt:lpstr>
      <vt:lpstr>Mechanism: Cellular Envelope Disruptors </vt:lpstr>
      <vt:lpstr>Glycopeptides: Basics/Spectrum</vt:lpstr>
      <vt:lpstr>Glycopeptides: ADME</vt:lpstr>
      <vt:lpstr>Glycopeptides: ADME: Therapeutic Drug Monitoring</vt:lpstr>
      <vt:lpstr>Glycopeptides: Resistance</vt:lpstr>
      <vt:lpstr>PowerPoint Presentation</vt:lpstr>
      <vt:lpstr>Glycopeptides: Toxicity</vt:lpstr>
      <vt:lpstr>Glycopeptides: Evidence &amp; Experience</vt:lpstr>
      <vt:lpstr>Lipopeptides: Basics/Spectrum</vt:lpstr>
      <vt:lpstr>Lipopeptides: ADME</vt:lpstr>
      <vt:lpstr>Lipopeptides: Toxicity</vt:lpstr>
      <vt:lpstr>Lipopeptides: Evidence &amp; Experience</vt:lpstr>
      <vt:lpstr>PowerPoint Presentation</vt:lpstr>
      <vt:lpstr>PowerPoint Presentation</vt:lpstr>
      <vt:lpstr>Overview</vt:lpstr>
      <vt:lpstr>Mechanism: Protein Synthesis Inhibitors</vt:lpstr>
      <vt:lpstr>Oxazolidinones: Basics/Spectrum</vt:lpstr>
      <vt:lpstr>Oxazolidinones: ADME</vt:lpstr>
      <vt:lpstr>Oxazolidinones: Toxicity</vt:lpstr>
      <vt:lpstr>Oxazolidinones:  Evidence &amp; Experience</vt:lpstr>
      <vt:lpstr>Streptogramins: Synercid (meh…)</vt:lpstr>
      <vt:lpstr>Lincosamides: Basics/Spectrum</vt:lpstr>
      <vt:lpstr>Lincosamides: ADME</vt:lpstr>
      <vt:lpstr>Lincosamides: Toxicity</vt:lpstr>
      <vt:lpstr>Clostridium difficile Risk by Antimicrobial Therapy</vt:lpstr>
      <vt:lpstr>Lincosamides: Evidence &amp; Experience</vt:lpstr>
      <vt:lpstr>PowerPoint Presentation</vt:lpstr>
      <vt:lpstr>PowerPoint Presentation</vt:lpstr>
      <vt:lpstr>PowerPoint Presentation</vt:lpstr>
      <vt:lpstr>PowerPoint Presentation</vt:lpstr>
      <vt:lpstr>PowerPoint Presentation</vt:lpstr>
      <vt:lpstr>A Relatively Close-Up View of Antibacterials: Part II of II</vt:lpstr>
      <vt:lpstr>Overview (Part II)</vt:lpstr>
      <vt:lpstr>Overview (Part II)</vt:lpstr>
      <vt:lpstr>Mechanism: Protein Synthesis Inhibitors</vt:lpstr>
      <vt:lpstr>Macrolides: Basics/Spectrum</vt:lpstr>
      <vt:lpstr>Macrolides: ADME</vt:lpstr>
      <vt:lpstr>Macrolides: Drug Interactions</vt:lpstr>
      <vt:lpstr>Macrolides: Toxicity</vt:lpstr>
      <vt:lpstr>Macrolides: Evidence &amp; Experience</vt:lpstr>
      <vt:lpstr>Tetracyclines: Basics/Spectrum</vt:lpstr>
      <vt:lpstr>Tetracyclines: ADME</vt:lpstr>
      <vt:lpstr>Tetracyclines: Toxicity</vt:lpstr>
      <vt:lpstr>Tetracyclines: Evidence &amp; Experience</vt:lpstr>
      <vt:lpstr>PowerPoint Presentation</vt:lpstr>
      <vt:lpstr>PowerPoint Presentation</vt:lpstr>
      <vt:lpstr>PowerPoint Presentation</vt:lpstr>
      <vt:lpstr>Overview (Part II)</vt:lpstr>
      <vt:lpstr>Mechanism: Protein Synthesis Inhibitors</vt:lpstr>
      <vt:lpstr>Aminoglycosides: Basics/Spectrum</vt:lpstr>
      <vt:lpstr>Aminoglycosides: ADME</vt:lpstr>
      <vt:lpstr>Aminoglycosides: Toxicity</vt:lpstr>
      <vt:lpstr>Combination Antimicrobial Therapy</vt:lpstr>
      <vt:lpstr>Aminoglycosides:  Evidence &amp; Experience</vt:lpstr>
      <vt:lpstr>Overview</vt:lpstr>
      <vt:lpstr>Mechanism: DNA Disruptors</vt:lpstr>
      <vt:lpstr>Resistance: DNA Disruptors</vt:lpstr>
      <vt:lpstr>Antifolates: Basics/Spectrum</vt:lpstr>
      <vt:lpstr>Antifolates: ADME</vt:lpstr>
      <vt:lpstr>PowerPoint Presentation</vt:lpstr>
      <vt:lpstr>Antifolates: Toxicity</vt:lpstr>
      <vt:lpstr>Antifolates: Evidence &amp; Experience</vt:lpstr>
      <vt:lpstr>Fluoroquinolones: Basics/Spectrum</vt:lpstr>
      <vt:lpstr>Fluoroquinolones: ADME</vt:lpstr>
      <vt:lpstr>Fluoroquinolones/Tetracyclines – Cations: Risks</vt:lpstr>
      <vt:lpstr>Fluoroquinolones: Toxicity</vt:lpstr>
      <vt:lpstr>Risk: Toxicity Musculoskeletal</vt:lpstr>
      <vt:lpstr>Fluoroquinolones: Evidence &amp; Experience</vt:lpstr>
      <vt:lpstr>Nitroimidazoles: Basics/Spectrum</vt:lpstr>
      <vt:lpstr>Nitroimidazoles: ADME</vt:lpstr>
      <vt:lpstr>Nitroimidazoles: Toxicity</vt:lpstr>
      <vt:lpstr>Nitroimidazoles: Evidence &amp; Experience</vt:lpstr>
      <vt:lpstr>PowerPoint Presentation</vt:lpstr>
      <vt:lpstr>PowerPoint Presentation</vt:lpstr>
      <vt:lpstr>PowerPoint Presentation</vt:lpstr>
      <vt:lpstr>PowerPoint Presentation</vt:lpstr>
    </vt:vector>
  </TitlesOfParts>
  <Company>University of California San Francisco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Antibacterials I: Drugs Acting on the Cellular Envelope</dc:title>
  <dc:creator>Conan MacDougall</dc:creator>
  <cp:lastModifiedBy>Sanabil Hassanat</cp:lastModifiedBy>
  <cp:revision>355</cp:revision>
  <dcterms:created xsi:type="dcterms:W3CDTF">2012-09-01T15:37:38Z</dcterms:created>
  <dcterms:modified xsi:type="dcterms:W3CDTF">2022-11-03T12:06:19Z</dcterms:modified>
</cp:coreProperties>
</file>