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4"/>
  </p:notesMasterIdLst>
  <p:sldIdLst>
    <p:sldId id="256" r:id="rId2"/>
    <p:sldId id="257" r:id="rId3"/>
    <p:sldId id="258" r:id="rId4"/>
    <p:sldId id="259" r:id="rId5"/>
    <p:sldId id="260" r:id="rId6"/>
    <p:sldId id="261" r:id="rId7"/>
    <p:sldId id="262" r:id="rId8"/>
    <p:sldId id="263" r:id="rId9"/>
    <p:sldId id="330" r:id="rId10"/>
    <p:sldId id="331" r:id="rId11"/>
    <p:sldId id="332" r:id="rId12"/>
    <p:sldId id="333" r:id="rId13"/>
    <p:sldId id="334" r:id="rId14"/>
    <p:sldId id="335" r:id="rId15"/>
    <p:sldId id="336" r:id="rId16"/>
    <p:sldId id="323" r:id="rId17"/>
    <p:sldId id="337" r:id="rId18"/>
    <p:sldId id="338" r:id="rId19"/>
    <p:sldId id="339" r:id="rId20"/>
    <p:sldId id="340" r:id="rId21"/>
    <p:sldId id="341" r:id="rId22"/>
    <p:sldId id="342" r:id="rId23"/>
    <p:sldId id="313" r:id="rId24"/>
    <p:sldId id="322" r:id="rId25"/>
    <p:sldId id="324"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29" r:id="rId47"/>
    <p:sldId id="264" r:id="rId48"/>
    <p:sldId id="265" r:id="rId49"/>
    <p:sldId id="266" r:id="rId50"/>
    <p:sldId id="267" r:id="rId51"/>
    <p:sldId id="268" r:id="rId52"/>
    <p:sldId id="269" r:id="rId53"/>
    <p:sldId id="270" r:id="rId54"/>
    <p:sldId id="271" r:id="rId55"/>
    <p:sldId id="272" r:id="rId56"/>
    <p:sldId id="273" r:id="rId57"/>
    <p:sldId id="274" r:id="rId58"/>
    <p:sldId id="275" r:id="rId59"/>
    <p:sldId id="276" r:id="rId60"/>
    <p:sldId id="277" r:id="rId61"/>
    <p:sldId id="278" r:id="rId62"/>
    <p:sldId id="279" r:id="rId6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94660"/>
  </p:normalViewPr>
  <p:slideViewPr>
    <p:cSldViewPr snapToGrid="0">
      <p:cViewPr>
        <p:scale>
          <a:sx n="75" d="100"/>
          <a:sy n="75" d="100"/>
        </p:scale>
        <p:origin x="979" y="12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E3DF03-701E-4AB5-ADB8-27881BE3C4EB}" type="doc">
      <dgm:prSet loTypeId="urn:microsoft.com/office/officeart/2005/8/layout/default" loCatId="list" qsTypeId="urn:microsoft.com/office/officeart/2005/8/quickstyle/simple1" qsCatId="simple" csTypeId="urn:microsoft.com/office/officeart/2005/8/colors/colorful5" csCatId="colorful"/>
      <dgm:spPr/>
      <dgm:t>
        <a:bodyPr/>
        <a:lstStyle/>
        <a:p>
          <a:endParaRPr lang="en-US"/>
        </a:p>
      </dgm:t>
    </dgm:pt>
    <dgm:pt modelId="{57E3B435-FBC4-4593-84C6-95DF68A2F1E0}">
      <dgm:prSet/>
      <dgm:spPr/>
      <dgm:t>
        <a:bodyPr/>
        <a:lstStyle/>
        <a:p>
          <a:r>
            <a:rPr lang="en-GB"/>
            <a:t>Chronic autoimmune thyroiditis causing primary hypothyroidism due to cellular- and humoral-mediated destruction of thyroid tissue</a:t>
          </a:r>
          <a:endParaRPr lang="en-US"/>
        </a:p>
      </dgm:t>
    </dgm:pt>
    <dgm:pt modelId="{ADDB704E-3744-4CC3-9E28-B2DBD45FEE5D}" type="parTrans" cxnId="{44C822A2-2767-4B5E-A8A6-02FC155D1FF9}">
      <dgm:prSet/>
      <dgm:spPr/>
      <dgm:t>
        <a:bodyPr/>
        <a:lstStyle/>
        <a:p>
          <a:endParaRPr lang="en-US"/>
        </a:p>
      </dgm:t>
    </dgm:pt>
    <dgm:pt modelId="{7E852135-A24D-4C45-9DA3-DFE641E5B7D0}" type="sibTrans" cxnId="{44C822A2-2767-4B5E-A8A6-02FC155D1FF9}">
      <dgm:prSet/>
      <dgm:spPr/>
      <dgm:t>
        <a:bodyPr/>
        <a:lstStyle/>
        <a:p>
          <a:endParaRPr lang="en-US"/>
        </a:p>
      </dgm:t>
    </dgm:pt>
    <dgm:pt modelId="{FABFD42C-AA24-4B8A-941E-C8116623F864}">
      <dgm:prSet/>
      <dgm:spPr/>
      <dgm:t>
        <a:bodyPr/>
        <a:lstStyle/>
        <a:p>
          <a:r>
            <a:rPr lang="en-GB"/>
            <a:t>﻿﻿Most common cause of hypothyroidism</a:t>
          </a:r>
          <a:endParaRPr lang="en-US"/>
        </a:p>
      </dgm:t>
    </dgm:pt>
    <dgm:pt modelId="{EC2D0467-8FF9-4724-801D-D53B1F0C0268}" type="parTrans" cxnId="{922DF8E9-4163-48DA-88B2-75D4E1BE47CD}">
      <dgm:prSet/>
      <dgm:spPr/>
      <dgm:t>
        <a:bodyPr/>
        <a:lstStyle/>
        <a:p>
          <a:endParaRPr lang="en-US"/>
        </a:p>
      </dgm:t>
    </dgm:pt>
    <dgm:pt modelId="{600A5769-DCC0-44FA-8664-153967372132}" type="sibTrans" cxnId="{922DF8E9-4163-48DA-88B2-75D4E1BE47CD}">
      <dgm:prSet/>
      <dgm:spPr/>
      <dgm:t>
        <a:bodyPr/>
        <a:lstStyle/>
        <a:p>
          <a:endParaRPr lang="en-US"/>
        </a:p>
      </dgm:t>
    </dgm:pt>
    <dgm:pt modelId="{9A5C9DA1-F0C2-47C2-885C-6E1A1A2ED1CB}">
      <dgm:prSet/>
      <dgm:spPr/>
      <dgm:t>
        <a:bodyPr/>
        <a:lstStyle/>
        <a:p>
          <a:r>
            <a:rPr lang="en-GB" dirty="0"/>
            <a:t>﻿﻿F:M 7:1</a:t>
          </a:r>
          <a:endParaRPr lang="en-US" dirty="0"/>
        </a:p>
      </dgm:t>
    </dgm:pt>
    <dgm:pt modelId="{565E980A-FDD8-4559-8086-61C68EA5DC37}" type="parTrans" cxnId="{3D010AA3-7F5B-47BC-8788-757D0279508B}">
      <dgm:prSet/>
      <dgm:spPr/>
      <dgm:t>
        <a:bodyPr/>
        <a:lstStyle/>
        <a:p>
          <a:endParaRPr lang="en-US"/>
        </a:p>
      </dgm:t>
    </dgm:pt>
    <dgm:pt modelId="{D0ABA33F-D98D-49DD-94D1-FC9FE62B53C0}" type="sibTrans" cxnId="{3D010AA3-7F5B-47BC-8788-757D0279508B}">
      <dgm:prSet/>
      <dgm:spPr/>
      <dgm:t>
        <a:bodyPr/>
        <a:lstStyle/>
        <a:p>
          <a:endParaRPr lang="en-US"/>
        </a:p>
      </dgm:t>
    </dgm:pt>
    <dgm:pt modelId="{02E65FCB-43A8-44A3-9FB8-794878F5762D}">
      <dgm:prSet/>
      <dgm:spPr/>
      <dgm:t>
        <a:bodyPr/>
        <a:lstStyle/>
        <a:p>
          <a:r>
            <a:rPr lang="en-GB"/>
            <a:t>﻿﻿Up to 10% of general population; increases with age</a:t>
          </a:r>
          <a:endParaRPr lang="en-US"/>
        </a:p>
      </dgm:t>
    </dgm:pt>
    <dgm:pt modelId="{AD3D03DB-2B02-474D-8471-963F376A9248}" type="parTrans" cxnId="{66B0CDD0-A8EC-49DA-877C-5D61AD7C1552}">
      <dgm:prSet/>
      <dgm:spPr/>
      <dgm:t>
        <a:bodyPr/>
        <a:lstStyle/>
        <a:p>
          <a:endParaRPr lang="en-US"/>
        </a:p>
      </dgm:t>
    </dgm:pt>
    <dgm:pt modelId="{1FE4DDF3-DDBE-4A05-91C0-7AC711882588}" type="sibTrans" cxnId="{66B0CDD0-A8EC-49DA-877C-5D61AD7C1552}">
      <dgm:prSet/>
      <dgm:spPr/>
      <dgm:t>
        <a:bodyPr/>
        <a:lstStyle/>
        <a:p>
          <a:endParaRPr lang="en-US"/>
        </a:p>
      </dgm:t>
    </dgm:pt>
    <dgm:pt modelId="{76C8F523-836F-4248-9089-095375B0466F}" type="pres">
      <dgm:prSet presAssocID="{95E3DF03-701E-4AB5-ADB8-27881BE3C4EB}" presName="diagram" presStyleCnt="0">
        <dgm:presLayoutVars>
          <dgm:dir/>
          <dgm:resizeHandles val="exact"/>
        </dgm:presLayoutVars>
      </dgm:prSet>
      <dgm:spPr/>
    </dgm:pt>
    <dgm:pt modelId="{CF178324-CCA2-45FF-9D9B-B01F3C4C8395}" type="pres">
      <dgm:prSet presAssocID="{57E3B435-FBC4-4593-84C6-95DF68A2F1E0}" presName="node" presStyleLbl="node1" presStyleIdx="0" presStyleCnt="4">
        <dgm:presLayoutVars>
          <dgm:bulletEnabled val="1"/>
        </dgm:presLayoutVars>
      </dgm:prSet>
      <dgm:spPr/>
    </dgm:pt>
    <dgm:pt modelId="{7B1147A4-BED9-42F8-8ECC-FC3A3B4DEC01}" type="pres">
      <dgm:prSet presAssocID="{7E852135-A24D-4C45-9DA3-DFE641E5B7D0}" presName="sibTrans" presStyleCnt="0"/>
      <dgm:spPr/>
    </dgm:pt>
    <dgm:pt modelId="{D62063DC-D538-4DD2-A089-E9737D8E2593}" type="pres">
      <dgm:prSet presAssocID="{FABFD42C-AA24-4B8A-941E-C8116623F864}" presName="node" presStyleLbl="node1" presStyleIdx="1" presStyleCnt="4">
        <dgm:presLayoutVars>
          <dgm:bulletEnabled val="1"/>
        </dgm:presLayoutVars>
      </dgm:prSet>
      <dgm:spPr/>
    </dgm:pt>
    <dgm:pt modelId="{96FF2928-AC68-44DF-A1DC-9188D4431A26}" type="pres">
      <dgm:prSet presAssocID="{600A5769-DCC0-44FA-8664-153967372132}" presName="sibTrans" presStyleCnt="0"/>
      <dgm:spPr/>
    </dgm:pt>
    <dgm:pt modelId="{494106D5-68DC-4243-9933-59A74D30D8FA}" type="pres">
      <dgm:prSet presAssocID="{9A5C9DA1-F0C2-47C2-885C-6E1A1A2ED1CB}" presName="node" presStyleLbl="node1" presStyleIdx="2" presStyleCnt="4">
        <dgm:presLayoutVars>
          <dgm:bulletEnabled val="1"/>
        </dgm:presLayoutVars>
      </dgm:prSet>
      <dgm:spPr/>
    </dgm:pt>
    <dgm:pt modelId="{B46734A2-6791-4470-9A54-76685C42D394}" type="pres">
      <dgm:prSet presAssocID="{D0ABA33F-D98D-49DD-94D1-FC9FE62B53C0}" presName="sibTrans" presStyleCnt="0"/>
      <dgm:spPr/>
    </dgm:pt>
    <dgm:pt modelId="{A1FAA6BC-D6C0-4394-B9FA-7A8BAD808DDA}" type="pres">
      <dgm:prSet presAssocID="{02E65FCB-43A8-44A3-9FB8-794878F5762D}" presName="node" presStyleLbl="node1" presStyleIdx="3" presStyleCnt="4">
        <dgm:presLayoutVars>
          <dgm:bulletEnabled val="1"/>
        </dgm:presLayoutVars>
      </dgm:prSet>
      <dgm:spPr/>
    </dgm:pt>
  </dgm:ptLst>
  <dgm:cxnLst>
    <dgm:cxn modelId="{E6B2DE4E-ED67-4436-8CDF-D6B4C685623A}" type="presOf" srcId="{9A5C9DA1-F0C2-47C2-885C-6E1A1A2ED1CB}" destId="{494106D5-68DC-4243-9933-59A74D30D8FA}" srcOrd="0" destOrd="0" presId="urn:microsoft.com/office/officeart/2005/8/layout/default"/>
    <dgm:cxn modelId="{47C3F08F-0026-4C5E-8309-9E3C4DD11D64}" type="presOf" srcId="{02E65FCB-43A8-44A3-9FB8-794878F5762D}" destId="{A1FAA6BC-D6C0-4394-B9FA-7A8BAD808DDA}" srcOrd="0" destOrd="0" presId="urn:microsoft.com/office/officeart/2005/8/layout/default"/>
    <dgm:cxn modelId="{44C822A2-2767-4B5E-A8A6-02FC155D1FF9}" srcId="{95E3DF03-701E-4AB5-ADB8-27881BE3C4EB}" destId="{57E3B435-FBC4-4593-84C6-95DF68A2F1E0}" srcOrd="0" destOrd="0" parTransId="{ADDB704E-3744-4CC3-9E28-B2DBD45FEE5D}" sibTransId="{7E852135-A24D-4C45-9DA3-DFE641E5B7D0}"/>
    <dgm:cxn modelId="{3D010AA3-7F5B-47BC-8788-757D0279508B}" srcId="{95E3DF03-701E-4AB5-ADB8-27881BE3C4EB}" destId="{9A5C9DA1-F0C2-47C2-885C-6E1A1A2ED1CB}" srcOrd="2" destOrd="0" parTransId="{565E980A-FDD8-4559-8086-61C68EA5DC37}" sibTransId="{D0ABA33F-D98D-49DD-94D1-FC9FE62B53C0}"/>
    <dgm:cxn modelId="{E5E082A5-C249-49E2-9D52-423385E21376}" type="presOf" srcId="{95E3DF03-701E-4AB5-ADB8-27881BE3C4EB}" destId="{76C8F523-836F-4248-9089-095375B0466F}" srcOrd="0" destOrd="0" presId="urn:microsoft.com/office/officeart/2005/8/layout/default"/>
    <dgm:cxn modelId="{66B0CDD0-A8EC-49DA-877C-5D61AD7C1552}" srcId="{95E3DF03-701E-4AB5-ADB8-27881BE3C4EB}" destId="{02E65FCB-43A8-44A3-9FB8-794878F5762D}" srcOrd="3" destOrd="0" parTransId="{AD3D03DB-2B02-474D-8471-963F376A9248}" sibTransId="{1FE4DDF3-DDBE-4A05-91C0-7AC711882588}"/>
    <dgm:cxn modelId="{BFE097E9-C8A8-40E6-82D4-6F8C1E043ABF}" type="presOf" srcId="{57E3B435-FBC4-4593-84C6-95DF68A2F1E0}" destId="{CF178324-CCA2-45FF-9D9B-B01F3C4C8395}" srcOrd="0" destOrd="0" presId="urn:microsoft.com/office/officeart/2005/8/layout/default"/>
    <dgm:cxn modelId="{922DF8E9-4163-48DA-88B2-75D4E1BE47CD}" srcId="{95E3DF03-701E-4AB5-ADB8-27881BE3C4EB}" destId="{FABFD42C-AA24-4B8A-941E-C8116623F864}" srcOrd="1" destOrd="0" parTransId="{EC2D0467-8FF9-4724-801D-D53B1F0C0268}" sibTransId="{600A5769-DCC0-44FA-8664-153967372132}"/>
    <dgm:cxn modelId="{2B0EEBEC-08AE-454A-9EE4-76AEB55F1269}" type="presOf" srcId="{FABFD42C-AA24-4B8A-941E-C8116623F864}" destId="{D62063DC-D538-4DD2-A089-E9737D8E2593}" srcOrd="0" destOrd="0" presId="urn:microsoft.com/office/officeart/2005/8/layout/default"/>
    <dgm:cxn modelId="{AE7296A2-1898-4F9C-AA4B-572B50CE5D63}" type="presParOf" srcId="{76C8F523-836F-4248-9089-095375B0466F}" destId="{CF178324-CCA2-45FF-9D9B-B01F3C4C8395}" srcOrd="0" destOrd="0" presId="urn:microsoft.com/office/officeart/2005/8/layout/default"/>
    <dgm:cxn modelId="{7C1A7D1D-8A30-47DF-B1F3-7352AA656F0A}" type="presParOf" srcId="{76C8F523-836F-4248-9089-095375B0466F}" destId="{7B1147A4-BED9-42F8-8ECC-FC3A3B4DEC01}" srcOrd="1" destOrd="0" presId="urn:microsoft.com/office/officeart/2005/8/layout/default"/>
    <dgm:cxn modelId="{07D6DB68-A28D-47E1-9A30-45382443552A}" type="presParOf" srcId="{76C8F523-836F-4248-9089-095375B0466F}" destId="{D62063DC-D538-4DD2-A089-E9737D8E2593}" srcOrd="2" destOrd="0" presId="urn:microsoft.com/office/officeart/2005/8/layout/default"/>
    <dgm:cxn modelId="{01ED1917-CACB-45B5-A6B5-6B96F4B60697}" type="presParOf" srcId="{76C8F523-836F-4248-9089-095375B0466F}" destId="{96FF2928-AC68-44DF-A1DC-9188D4431A26}" srcOrd="3" destOrd="0" presId="urn:microsoft.com/office/officeart/2005/8/layout/default"/>
    <dgm:cxn modelId="{7041B8B3-D03C-4698-A92B-CB1B85491B86}" type="presParOf" srcId="{76C8F523-836F-4248-9089-095375B0466F}" destId="{494106D5-68DC-4243-9933-59A74D30D8FA}" srcOrd="4" destOrd="0" presId="urn:microsoft.com/office/officeart/2005/8/layout/default"/>
    <dgm:cxn modelId="{DB2673B4-F99D-4F2F-8017-2FD1BF90AB3D}" type="presParOf" srcId="{76C8F523-836F-4248-9089-095375B0466F}" destId="{B46734A2-6791-4470-9A54-76685C42D394}" srcOrd="5" destOrd="0" presId="urn:microsoft.com/office/officeart/2005/8/layout/default"/>
    <dgm:cxn modelId="{1A652850-EA36-4BA1-9B1F-F32F285493C8}" type="presParOf" srcId="{76C8F523-836F-4248-9089-095375B0466F}" destId="{A1FAA6BC-D6C0-4394-B9FA-7A8BAD808DDA}"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AC84286-31E2-4F30-A522-F9CE01DE97D9}"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23140AFB-0BA7-431A-A52D-41C673A14029}">
      <dgm:prSet/>
      <dgm:spPr/>
      <dgm:t>
        <a:bodyPr/>
        <a:lstStyle/>
        <a:p>
          <a:pPr>
            <a:lnSpc>
              <a:spcPct val="100000"/>
            </a:lnSpc>
          </a:pPr>
          <a:r>
            <a:rPr lang="en-GB"/>
            <a:t>Defective T-cell suppressors</a:t>
          </a:r>
          <a:endParaRPr lang="en-US"/>
        </a:p>
      </dgm:t>
    </dgm:pt>
    <dgm:pt modelId="{A08ECFB2-89C9-40E1-BBDE-DDA3EC17FDC0}" type="parTrans" cxnId="{66044314-669A-46DE-955B-74781F00D8B9}">
      <dgm:prSet/>
      <dgm:spPr/>
      <dgm:t>
        <a:bodyPr/>
        <a:lstStyle/>
        <a:p>
          <a:endParaRPr lang="en-US"/>
        </a:p>
      </dgm:t>
    </dgm:pt>
    <dgm:pt modelId="{FE243187-9004-4BE7-BA55-3C6023403495}" type="sibTrans" cxnId="{66044314-669A-46DE-955B-74781F00D8B9}">
      <dgm:prSet/>
      <dgm:spPr/>
      <dgm:t>
        <a:bodyPr/>
        <a:lstStyle/>
        <a:p>
          <a:endParaRPr lang="en-US"/>
        </a:p>
      </dgm:t>
    </dgm:pt>
    <dgm:pt modelId="{860F8810-8527-49DB-9927-181D65516BC7}">
      <dgm:prSet/>
      <dgm:spPr/>
      <dgm:t>
        <a:bodyPr/>
        <a:lstStyle/>
        <a:p>
          <a:pPr>
            <a:lnSpc>
              <a:spcPct val="100000"/>
            </a:lnSpc>
          </a:pPr>
          <a:r>
            <a:rPr lang="en-GB"/>
            <a:t>﻿﻿Cell-Mediated Destruction of Thyroid Follicles</a:t>
          </a:r>
          <a:endParaRPr lang="en-US"/>
        </a:p>
      </dgm:t>
    </dgm:pt>
    <dgm:pt modelId="{0D872EA1-AB4A-4D2F-9F8C-C6F75C21FFA4}" type="parTrans" cxnId="{1B10FC81-4013-4EF2-8D45-F8B25E10E2E2}">
      <dgm:prSet/>
      <dgm:spPr/>
      <dgm:t>
        <a:bodyPr/>
        <a:lstStyle/>
        <a:p>
          <a:endParaRPr lang="en-US"/>
        </a:p>
      </dgm:t>
    </dgm:pt>
    <dgm:pt modelId="{F616FCD0-0A39-4089-AAE8-F4ED577C8A31}" type="sibTrans" cxnId="{1B10FC81-4013-4EF2-8D45-F8B25E10E2E2}">
      <dgm:prSet/>
      <dgm:spPr/>
      <dgm:t>
        <a:bodyPr/>
        <a:lstStyle/>
        <a:p>
          <a:endParaRPr lang="en-US"/>
        </a:p>
      </dgm:t>
    </dgm:pt>
    <dgm:pt modelId="{FB90804B-95C3-49EE-9063-C9B913A2A564}">
      <dgm:prSet/>
      <dgm:spPr/>
      <dgm:t>
        <a:bodyPr/>
        <a:lstStyle/>
        <a:p>
          <a:pPr>
            <a:lnSpc>
              <a:spcPct val="100000"/>
            </a:lnSpc>
          </a:pPr>
          <a:r>
            <a:rPr lang="en-GB"/>
            <a:t>﻿﻿ B Cell-mediated production of antibodies against thyroglobulin, thyroid peroxidase and TSH receptor</a:t>
          </a:r>
          <a:endParaRPr lang="en-US"/>
        </a:p>
      </dgm:t>
    </dgm:pt>
    <dgm:pt modelId="{DFD06C38-12DF-4E1A-8983-EFA11C7DEEE3}" type="parTrans" cxnId="{1DAD72E4-D21D-417D-9488-59B27391EF71}">
      <dgm:prSet/>
      <dgm:spPr/>
      <dgm:t>
        <a:bodyPr/>
        <a:lstStyle/>
        <a:p>
          <a:endParaRPr lang="en-US"/>
        </a:p>
      </dgm:t>
    </dgm:pt>
    <dgm:pt modelId="{F744271D-4FD7-44FA-8D74-CABDCA9218C5}" type="sibTrans" cxnId="{1DAD72E4-D21D-417D-9488-59B27391EF71}">
      <dgm:prSet/>
      <dgm:spPr/>
      <dgm:t>
        <a:bodyPr/>
        <a:lstStyle/>
        <a:p>
          <a:endParaRPr lang="en-US"/>
        </a:p>
      </dgm:t>
    </dgm:pt>
    <dgm:pt modelId="{359BB3F7-BBBB-4D6C-8257-996DF5FFEB33}" type="pres">
      <dgm:prSet presAssocID="{9AC84286-31E2-4F30-A522-F9CE01DE97D9}" presName="vert0" presStyleCnt="0">
        <dgm:presLayoutVars>
          <dgm:dir/>
          <dgm:animOne val="branch"/>
          <dgm:animLvl val="lvl"/>
        </dgm:presLayoutVars>
      </dgm:prSet>
      <dgm:spPr/>
    </dgm:pt>
    <dgm:pt modelId="{A757C7F5-6AB7-478D-9740-DEDE6B77E9C0}" type="pres">
      <dgm:prSet presAssocID="{23140AFB-0BA7-431A-A52D-41C673A14029}" presName="thickLine" presStyleLbl="alignNode1" presStyleIdx="0" presStyleCnt="3"/>
      <dgm:spPr/>
    </dgm:pt>
    <dgm:pt modelId="{438A6018-5746-4628-8CF0-F6837317F073}" type="pres">
      <dgm:prSet presAssocID="{23140AFB-0BA7-431A-A52D-41C673A14029}" presName="horz1" presStyleCnt="0"/>
      <dgm:spPr/>
    </dgm:pt>
    <dgm:pt modelId="{E16F108B-41DF-4CF0-9375-564B86EC7A07}" type="pres">
      <dgm:prSet presAssocID="{23140AFB-0BA7-431A-A52D-41C673A14029}" presName="tx1" presStyleLbl="revTx" presStyleIdx="0" presStyleCnt="3"/>
      <dgm:spPr/>
    </dgm:pt>
    <dgm:pt modelId="{CF190AA8-FF62-4653-B241-9001F4396450}" type="pres">
      <dgm:prSet presAssocID="{23140AFB-0BA7-431A-A52D-41C673A14029}" presName="vert1" presStyleCnt="0"/>
      <dgm:spPr/>
    </dgm:pt>
    <dgm:pt modelId="{4A10E7BF-ED89-4D84-B17F-9B52B8F26FDC}" type="pres">
      <dgm:prSet presAssocID="{860F8810-8527-49DB-9927-181D65516BC7}" presName="thickLine" presStyleLbl="alignNode1" presStyleIdx="1" presStyleCnt="3"/>
      <dgm:spPr/>
    </dgm:pt>
    <dgm:pt modelId="{9E1CEE41-0C23-4946-BBE4-9C1EA3A95B5A}" type="pres">
      <dgm:prSet presAssocID="{860F8810-8527-49DB-9927-181D65516BC7}" presName="horz1" presStyleCnt="0"/>
      <dgm:spPr/>
    </dgm:pt>
    <dgm:pt modelId="{C023E1DC-61FB-4D48-A678-C153EAB7557C}" type="pres">
      <dgm:prSet presAssocID="{860F8810-8527-49DB-9927-181D65516BC7}" presName="tx1" presStyleLbl="revTx" presStyleIdx="1" presStyleCnt="3"/>
      <dgm:spPr/>
    </dgm:pt>
    <dgm:pt modelId="{C832E810-7CB6-4604-8B7B-B655B1AB3E7E}" type="pres">
      <dgm:prSet presAssocID="{860F8810-8527-49DB-9927-181D65516BC7}" presName="vert1" presStyleCnt="0"/>
      <dgm:spPr/>
    </dgm:pt>
    <dgm:pt modelId="{432D20B4-565A-40E0-A9ED-7AD68B169C18}" type="pres">
      <dgm:prSet presAssocID="{FB90804B-95C3-49EE-9063-C9B913A2A564}" presName="thickLine" presStyleLbl="alignNode1" presStyleIdx="2" presStyleCnt="3"/>
      <dgm:spPr/>
    </dgm:pt>
    <dgm:pt modelId="{3F0BC851-3105-4901-88D5-DE569DFBBEA2}" type="pres">
      <dgm:prSet presAssocID="{FB90804B-95C3-49EE-9063-C9B913A2A564}" presName="horz1" presStyleCnt="0"/>
      <dgm:spPr/>
    </dgm:pt>
    <dgm:pt modelId="{2BE9EC27-7729-41D9-A3E8-F7DA109A8DB0}" type="pres">
      <dgm:prSet presAssocID="{FB90804B-95C3-49EE-9063-C9B913A2A564}" presName="tx1" presStyleLbl="revTx" presStyleIdx="2" presStyleCnt="3"/>
      <dgm:spPr/>
    </dgm:pt>
    <dgm:pt modelId="{DD78C739-9DF6-4950-AD43-CB743CA02F5D}" type="pres">
      <dgm:prSet presAssocID="{FB90804B-95C3-49EE-9063-C9B913A2A564}" presName="vert1" presStyleCnt="0"/>
      <dgm:spPr/>
    </dgm:pt>
  </dgm:ptLst>
  <dgm:cxnLst>
    <dgm:cxn modelId="{EC683303-F858-493C-B4C8-26B6A6591318}" type="presOf" srcId="{860F8810-8527-49DB-9927-181D65516BC7}" destId="{C023E1DC-61FB-4D48-A678-C153EAB7557C}" srcOrd="0" destOrd="0" presId="urn:microsoft.com/office/officeart/2008/layout/LinedList"/>
    <dgm:cxn modelId="{66044314-669A-46DE-955B-74781F00D8B9}" srcId="{9AC84286-31E2-4F30-A522-F9CE01DE97D9}" destId="{23140AFB-0BA7-431A-A52D-41C673A14029}" srcOrd="0" destOrd="0" parTransId="{A08ECFB2-89C9-40E1-BBDE-DDA3EC17FDC0}" sibTransId="{FE243187-9004-4BE7-BA55-3C6023403495}"/>
    <dgm:cxn modelId="{11ED5853-5543-4807-B9DB-B86AAF4948B9}" type="presOf" srcId="{23140AFB-0BA7-431A-A52D-41C673A14029}" destId="{E16F108B-41DF-4CF0-9375-564B86EC7A07}" srcOrd="0" destOrd="0" presId="urn:microsoft.com/office/officeart/2008/layout/LinedList"/>
    <dgm:cxn modelId="{1B10FC81-4013-4EF2-8D45-F8B25E10E2E2}" srcId="{9AC84286-31E2-4F30-A522-F9CE01DE97D9}" destId="{860F8810-8527-49DB-9927-181D65516BC7}" srcOrd="1" destOrd="0" parTransId="{0D872EA1-AB4A-4D2F-9F8C-C6F75C21FFA4}" sibTransId="{F616FCD0-0A39-4089-AAE8-F4ED577C8A31}"/>
    <dgm:cxn modelId="{6B5256A7-CFDA-4876-A184-5245972F339B}" type="presOf" srcId="{FB90804B-95C3-49EE-9063-C9B913A2A564}" destId="{2BE9EC27-7729-41D9-A3E8-F7DA109A8DB0}" srcOrd="0" destOrd="0" presId="urn:microsoft.com/office/officeart/2008/layout/LinedList"/>
    <dgm:cxn modelId="{9EE2B8C9-E8D1-4047-A097-FE2A2895ACAA}" type="presOf" srcId="{9AC84286-31E2-4F30-A522-F9CE01DE97D9}" destId="{359BB3F7-BBBB-4D6C-8257-996DF5FFEB33}" srcOrd="0" destOrd="0" presId="urn:microsoft.com/office/officeart/2008/layout/LinedList"/>
    <dgm:cxn modelId="{1DAD72E4-D21D-417D-9488-59B27391EF71}" srcId="{9AC84286-31E2-4F30-A522-F9CE01DE97D9}" destId="{FB90804B-95C3-49EE-9063-C9B913A2A564}" srcOrd="2" destOrd="0" parTransId="{DFD06C38-12DF-4E1A-8983-EFA11C7DEEE3}" sibTransId="{F744271D-4FD7-44FA-8D74-CABDCA9218C5}"/>
    <dgm:cxn modelId="{FC416138-E791-41A4-ADC2-0416B81128BB}" type="presParOf" srcId="{359BB3F7-BBBB-4D6C-8257-996DF5FFEB33}" destId="{A757C7F5-6AB7-478D-9740-DEDE6B77E9C0}" srcOrd="0" destOrd="0" presId="urn:microsoft.com/office/officeart/2008/layout/LinedList"/>
    <dgm:cxn modelId="{B3EEB56A-64AC-455C-A295-09627877DCA9}" type="presParOf" srcId="{359BB3F7-BBBB-4D6C-8257-996DF5FFEB33}" destId="{438A6018-5746-4628-8CF0-F6837317F073}" srcOrd="1" destOrd="0" presId="urn:microsoft.com/office/officeart/2008/layout/LinedList"/>
    <dgm:cxn modelId="{526C6EFE-2FBD-4277-9188-5C2D46BFE727}" type="presParOf" srcId="{438A6018-5746-4628-8CF0-F6837317F073}" destId="{E16F108B-41DF-4CF0-9375-564B86EC7A07}" srcOrd="0" destOrd="0" presId="urn:microsoft.com/office/officeart/2008/layout/LinedList"/>
    <dgm:cxn modelId="{03E20015-B6F6-4484-B48F-2F9250EFB200}" type="presParOf" srcId="{438A6018-5746-4628-8CF0-F6837317F073}" destId="{CF190AA8-FF62-4653-B241-9001F4396450}" srcOrd="1" destOrd="0" presId="urn:microsoft.com/office/officeart/2008/layout/LinedList"/>
    <dgm:cxn modelId="{4676F39F-00C0-4BE3-AA0E-28C62977CCA1}" type="presParOf" srcId="{359BB3F7-BBBB-4D6C-8257-996DF5FFEB33}" destId="{4A10E7BF-ED89-4D84-B17F-9B52B8F26FDC}" srcOrd="2" destOrd="0" presId="urn:microsoft.com/office/officeart/2008/layout/LinedList"/>
    <dgm:cxn modelId="{29D0532F-D632-4807-9580-C9637282653C}" type="presParOf" srcId="{359BB3F7-BBBB-4D6C-8257-996DF5FFEB33}" destId="{9E1CEE41-0C23-4946-BBE4-9C1EA3A95B5A}" srcOrd="3" destOrd="0" presId="urn:microsoft.com/office/officeart/2008/layout/LinedList"/>
    <dgm:cxn modelId="{77D9BB4F-032B-4C77-829E-CCBBC16E40BA}" type="presParOf" srcId="{9E1CEE41-0C23-4946-BBE4-9C1EA3A95B5A}" destId="{C023E1DC-61FB-4D48-A678-C153EAB7557C}" srcOrd="0" destOrd="0" presId="urn:microsoft.com/office/officeart/2008/layout/LinedList"/>
    <dgm:cxn modelId="{83B1D6AB-0D9D-4424-8F69-436A97826013}" type="presParOf" srcId="{9E1CEE41-0C23-4946-BBE4-9C1EA3A95B5A}" destId="{C832E810-7CB6-4604-8B7B-B655B1AB3E7E}" srcOrd="1" destOrd="0" presId="urn:microsoft.com/office/officeart/2008/layout/LinedList"/>
    <dgm:cxn modelId="{BBE15AF1-6B02-4A5B-B0A1-3657363B5ACB}" type="presParOf" srcId="{359BB3F7-BBBB-4D6C-8257-996DF5FFEB33}" destId="{432D20B4-565A-40E0-A9ED-7AD68B169C18}" srcOrd="4" destOrd="0" presId="urn:microsoft.com/office/officeart/2008/layout/LinedList"/>
    <dgm:cxn modelId="{6003154B-80B1-44A1-AD8F-6E1330532AE7}" type="presParOf" srcId="{359BB3F7-BBBB-4D6C-8257-996DF5FFEB33}" destId="{3F0BC851-3105-4901-88D5-DE569DFBBEA2}" srcOrd="5" destOrd="0" presId="urn:microsoft.com/office/officeart/2008/layout/LinedList"/>
    <dgm:cxn modelId="{0A6FCDD5-769D-412D-B5B7-E23D00E7A45B}" type="presParOf" srcId="{3F0BC851-3105-4901-88D5-DE569DFBBEA2}" destId="{2BE9EC27-7729-41D9-A3E8-F7DA109A8DB0}" srcOrd="0" destOrd="0" presId="urn:microsoft.com/office/officeart/2008/layout/LinedList"/>
    <dgm:cxn modelId="{317C5FA0-BEF8-4E91-A314-488165C9654E}" type="presParOf" srcId="{3F0BC851-3105-4901-88D5-DE569DFBBEA2}" destId="{DD78C739-9DF6-4950-AD43-CB743CA02F5D}"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7B07B2A-A5FF-4B1F-A9B9-51FC0FF0CC56}"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B963EF2E-FC31-4C26-9406-3E3889BE1BB1}">
      <dgm:prSet/>
      <dgm:spPr/>
      <dgm:t>
        <a:bodyPr/>
        <a:lstStyle/>
        <a:p>
          <a:r>
            <a:rPr lang="en-US" b="1"/>
            <a:t>Epidemiology</a:t>
          </a:r>
          <a:r>
            <a:rPr lang="en-US"/>
            <a:t> </a:t>
          </a:r>
        </a:p>
      </dgm:t>
    </dgm:pt>
    <dgm:pt modelId="{5138A937-25FF-40E0-A5FB-E92A8E559990}" type="parTrans" cxnId="{B94C6E37-740F-40F9-A9CF-E43A07B189E5}">
      <dgm:prSet/>
      <dgm:spPr/>
      <dgm:t>
        <a:bodyPr/>
        <a:lstStyle/>
        <a:p>
          <a:endParaRPr lang="en-US"/>
        </a:p>
      </dgm:t>
    </dgm:pt>
    <dgm:pt modelId="{E2860C44-7CDE-4F22-B7C6-CA354B0B64BC}" type="sibTrans" cxnId="{B94C6E37-740F-40F9-A9CF-E43A07B189E5}">
      <dgm:prSet/>
      <dgm:spPr/>
      <dgm:t>
        <a:bodyPr/>
        <a:lstStyle/>
        <a:p>
          <a:endParaRPr lang="en-US"/>
        </a:p>
      </dgm:t>
    </dgm:pt>
    <dgm:pt modelId="{AA11F258-D33F-403B-8DF9-85FE6F6D342D}">
      <dgm:prSet/>
      <dgm:spPr/>
      <dgm:t>
        <a:bodyPr/>
        <a:lstStyle/>
        <a:p>
          <a:r>
            <a:rPr lang="en-US"/>
            <a:t>Follicular adenoma is the most common type of thyroid adenoma. </a:t>
          </a:r>
        </a:p>
      </dgm:t>
    </dgm:pt>
    <dgm:pt modelId="{34BB36F7-A337-4F7A-8322-DD33E236723E}" type="parTrans" cxnId="{F0485483-2ED9-4AEB-8E06-067C572C71D3}">
      <dgm:prSet/>
      <dgm:spPr/>
      <dgm:t>
        <a:bodyPr/>
        <a:lstStyle/>
        <a:p>
          <a:endParaRPr lang="en-US"/>
        </a:p>
      </dgm:t>
    </dgm:pt>
    <dgm:pt modelId="{A0A1F8C5-4D03-4782-9EFE-A845644B8C80}" type="sibTrans" cxnId="{F0485483-2ED9-4AEB-8E06-067C572C71D3}">
      <dgm:prSet/>
      <dgm:spPr/>
      <dgm:t>
        <a:bodyPr/>
        <a:lstStyle/>
        <a:p>
          <a:endParaRPr lang="en-US"/>
        </a:p>
      </dgm:t>
    </dgm:pt>
    <dgm:pt modelId="{2414097E-8EFE-474D-AA5F-375AFBA2C2A0}">
      <dgm:prSet/>
      <dgm:spPr/>
      <dgm:t>
        <a:bodyPr/>
        <a:lstStyle/>
        <a:p>
          <a:r>
            <a:rPr lang="en-US"/>
            <a:t>10–15% of follicular neoplasms are malignant.</a:t>
          </a:r>
        </a:p>
      </dgm:t>
    </dgm:pt>
    <dgm:pt modelId="{7F0465F1-A437-4A2A-BD89-FB94A2D0CC0E}" type="parTrans" cxnId="{0FC9DD86-93EC-4900-B83D-26FE48213B8F}">
      <dgm:prSet/>
      <dgm:spPr/>
      <dgm:t>
        <a:bodyPr/>
        <a:lstStyle/>
        <a:p>
          <a:endParaRPr lang="en-US"/>
        </a:p>
      </dgm:t>
    </dgm:pt>
    <dgm:pt modelId="{FF3A9161-F8C0-4C99-A1D3-C6C5CC4D7F34}" type="sibTrans" cxnId="{0FC9DD86-93EC-4900-B83D-26FE48213B8F}">
      <dgm:prSet/>
      <dgm:spPr/>
      <dgm:t>
        <a:bodyPr/>
        <a:lstStyle/>
        <a:p>
          <a:endParaRPr lang="en-US"/>
        </a:p>
      </dgm:t>
    </dgm:pt>
    <dgm:pt modelId="{6E19EF72-95C1-418C-94E8-8DAAEFD7FE0C}">
      <dgm:prSet/>
      <dgm:spPr/>
      <dgm:t>
        <a:bodyPr/>
        <a:lstStyle/>
        <a:p>
          <a:r>
            <a:rPr lang="en-US" b="1"/>
            <a:t>Clinical features </a:t>
          </a:r>
          <a:endParaRPr lang="en-US"/>
        </a:p>
      </dgm:t>
    </dgm:pt>
    <dgm:pt modelId="{FE66BE44-FFEF-41B2-98A2-911D529FC82E}" type="parTrans" cxnId="{E1FED51B-8D3E-4B00-B1A8-26148AF3723F}">
      <dgm:prSet/>
      <dgm:spPr/>
      <dgm:t>
        <a:bodyPr/>
        <a:lstStyle/>
        <a:p>
          <a:endParaRPr lang="en-US"/>
        </a:p>
      </dgm:t>
    </dgm:pt>
    <dgm:pt modelId="{510FCE50-2331-496E-A053-41ABC0F7B2DC}" type="sibTrans" cxnId="{E1FED51B-8D3E-4B00-B1A8-26148AF3723F}">
      <dgm:prSet/>
      <dgm:spPr/>
      <dgm:t>
        <a:bodyPr/>
        <a:lstStyle/>
        <a:p>
          <a:endParaRPr lang="en-US"/>
        </a:p>
      </dgm:t>
    </dgm:pt>
    <dgm:pt modelId="{631375DF-D5C7-4415-A34E-A36BF6765BC5}">
      <dgm:prSet/>
      <dgm:spPr/>
      <dgm:t>
        <a:bodyPr/>
        <a:lstStyle/>
        <a:p>
          <a:r>
            <a:rPr lang="en-US"/>
            <a:t>Often presents as a slow-growing solitary nodule</a:t>
          </a:r>
        </a:p>
      </dgm:t>
    </dgm:pt>
    <dgm:pt modelId="{A0940B35-9E85-472E-9885-DD3D46AEDA31}" type="parTrans" cxnId="{4870277D-DE87-443F-A501-1F62D6322F93}">
      <dgm:prSet/>
      <dgm:spPr/>
      <dgm:t>
        <a:bodyPr/>
        <a:lstStyle/>
        <a:p>
          <a:endParaRPr lang="en-US"/>
        </a:p>
      </dgm:t>
    </dgm:pt>
    <dgm:pt modelId="{8B09C694-4238-428D-9EBF-90392347A30B}" type="sibTrans" cxnId="{4870277D-DE87-443F-A501-1F62D6322F93}">
      <dgm:prSet/>
      <dgm:spPr/>
      <dgm:t>
        <a:bodyPr/>
        <a:lstStyle/>
        <a:p>
          <a:endParaRPr lang="en-US"/>
        </a:p>
      </dgm:t>
    </dgm:pt>
    <dgm:pt modelId="{DFD7B024-05E7-470C-9305-7C9B6F5669D0}">
      <dgm:prSet/>
      <dgm:spPr/>
      <dgm:t>
        <a:bodyPr/>
        <a:lstStyle/>
        <a:p>
          <a:r>
            <a:rPr lang="en-US"/>
            <a:t>Patients are typically euthyroid.</a:t>
          </a:r>
        </a:p>
      </dgm:t>
    </dgm:pt>
    <dgm:pt modelId="{4831F6D7-DEC8-4408-B081-BB9E33179EEB}" type="parTrans" cxnId="{D6EB0EC8-3E39-4BED-AB76-F69D0D664CD5}">
      <dgm:prSet/>
      <dgm:spPr/>
      <dgm:t>
        <a:bodyPr/>
        <a:lstStyle/>
        <a:p>
          <a:endParaRPr lang="en-US"/>
        </a:p>
      </dgm:t>
    </dgm:pt>
    <dgm:pt modelId="{DB5F5A8E-BAF1-4F5E-A132-034551D5C1A3}" type="sibTrans" cxnId="{D6EB0EC8-3E39-4BED-AB76-F69D0D664CD5}">
      <dgm:prSet/>
      <dgm:spPr/>
      <dgm:t>
        <a:bodyPr/>
        <a:lstStyle/>
        <a:p>
          <a:endParaRPr lang="en-US"/>
        </a:p>
      </dgm:t>
    </dgm:pt>
    <dgm:pt modelId="{ECB439C2-A399-4DF5-B4CE-569C5082362D}">
      <dgm:prSet/>
      <dgm:spPr/>
      <dgm:t>
        <a:bodyPr/>
        <a:lstStyle/>
        <a:p>
          <a:r>
            <a:rPr lang="en-US"/>
            <a:t>In rare cases, patients can manifest with clinical features of hyperthyroidism (∼ 1% of follicular adenomas develop into toxic adenomas). </a:t>
          </a:r>
        </a:p>
      </dgm:t>
    </dgm:pt>
    <dgm:pt modelId="{6C5913F8-CB03-447F-A539-7F2F94026074}" type="parTrans" cxnId="{33E1284F-FF7E-438F-99BA-06B9AEB5AE2E}">
      <dgm:prSet/>
      <dgm:spPr/>
      <dgm:t>
        <a:bodyPr/>
        <a:lstStyle/>
        <a:p>
          <a:endParaRPr lang="en-US"/>
        </a:p>
      </dgm:t>
    </dgm:pt>
    <dgm:pt modelId="{C1DA5AD7-E053-44E6-A978-E6351B5491E6}" type="sibTrans" cxnId="{33E1284F-FF7E-438F-99BA-06B9AEB5AE2E}">
      <dgm:prSet/>
      <dgm:spPr/>
      <dgm:t>
        <a:bodyPr/>
        <a:lstStyle/>
        <a:p>
          <a:endParaRPr lang="en-US"/>
        </a:p>
      </dgm:t>
    </dgm:pt>
    <dgm:pt modelId="{272269B5-DC37-4365-A131-6D803F7DC8E4}" type="pres">
      <dgm:prSet presAssocID="{37B07B2A-A5FF-4B1F-A9B9-51FC0FF0CC56}" presName="linear" presStyleCnt="0">
        <dgm:presLayoutVars>
          <dgm:animLvl val="lvl"/>
          <dgm:resizeHandles val="exact"/>
        </dgm:presLayoutVars>
      </dgm:prSet>
      <dgm:spPr/>
    </dgm:pt>
    <dgm:pt modelId="{01255A9A-1031-487F-BBE6-B9688EA36246}" type="pres">
      <dgm:prSet presAssocID="{B963EF2E-FC31-4C26-9406-3E3889BE1BB1}" presName="parentText" presStyleLbl="node1" presStyleIdx="0" presStyleCnt="2">
        <dgm:presLayoutVars>
          <dgm:chMax val="0"/>
          <dgm:bulletEnabled val="1"/>
        </dgm:presLayoutVars>
      </dgm:prSet>
      <dgm:spPr/>
    </dgm:pt>
    <dgm:pt modelId="{E555B9B1-FD06-421A-9CAE-A3D4D3825FE1}" type="pres">
      <dgm:prSet presAssocID="{B963EF2E-FC31-4C26-9406-3E3889BE1BB1}" presName="childText" presStyleLbl="revTx" presStyleIdx="0" presStyleCnt="2">
        <dgm:presLayoutVars>
          <dgm:bulletEnabled val="1"/>
        </dgm:presLayoutVars>
      </dgm:prSet>
      <dgm:spPr/>
    </dgm:pt>
    <dgm:pt modelId="{75A1CAA3-B293-4B29-9EBE-2FEFE591F968}" type="pres">
      <dgm:prSet presAssocID="{6E19EF72-95C1-418C-94E8-8DAAEFD7FE0C}" presName="parentText" presStyleLbl="node1" presStyleIdx="1" presStyleCnt="2">
        <dgm:presLayoutVars>
          <dgm:chMax val="0"/>
          <dgm:bulletEnabled val="1"/>
        </dgm:presLayoutVars>
      </dgm:prSet>
      <dgm:spPr/>
    </dgm:pt>
    <dgm:pt modelId="{4038CC62-AC9A-4D7F-8C2F-2D73076EB415}" type="pres">
      <dgm:prSet presAssocID="{6E19EF72-95C1-418C-94E8-8DAAEFD7FE0C}" presName="childText" presStyleLbl="revTx" presStyleIdx="1" presStyleCnt="2">
        <dgm:presLayoutVars>
          <dgm:bulletEnabled val="1"/>
        </dgm:presLayoutVars>
      </dgm:prSet>
      <dgm:spPr/>
    </dgm:pt>
  </dgm:ptLst>
  <dgm:cxnLst>
    <dgm:cxn modelId="{E1FED51B-8D3E-4B00-B1A8-26148AF3723F}" srcId="{37B07B2A-A5FF-4B1F-A9B9-51FC0FF0CC56}" destId="{6E19EF72-95C1-418C-94E8-8DAAEFD7FE0C}" srcOrd="1" destOrd="0" parTransId="{FE66BE44-FFEF-41B2-98A2-911D529FC82E}" sibTransId="{510FCE50-2331-496E-A053-41ABC0F7B2DC}"/>
    <dgm:cxn modelId="{DDD8A935-81F1-4777-98A5-C4EE8A179541}" type="presOf" srcId="{ECB439C2-A399-4DF5-B4CE-569C5082362D}" destId="{4038CC62-AC9A-4D7F-8C2F-2D73076EB415}" srcOrd="0" destOrd="2" presId="urn:microsoft.com/office/officeart/2005/8/layout/vList2"/>
    <dgm:cxn modelId="{B94C6E37-740F-40F9-A9CF-E43A07B189E5}" srcId="{37B07B2A-A5FF-4B1F-A9B9-51FC0FF0CC56}" destId="{B963EF2E-FC31-4C26-9406-3E3889BE1BB1}" srcOrd="0" destOrd="0" parTransId="{5138A937-25FF-40E0-A5FB-E92A8E559990}" sibTransId="{E2860C44-7CDE-4F22-B7C6-CA354B0B64BC}"/>
    <dgm:cxn modelId="{1A663566-A256-4770-B970-C915190D9C2C}" type="presOf" srcId="{37B07B2A-A5FF-4B1F-A9B9-51FC0FF0CC56}" destId="{272269B5-DC37-4365-A131-6D803F7DC8E4}" srcOrd="0" destOrd="0" presId="urn:microsoft.com/office/officeart/2005/8/layout/vList2"/>
    <dgm:cxn modelId="{33E1284F-FF7E-438F-99BA-06B9AEB5AE2E}" srcId="{6E19EF72-95C1-418C-94E8-8DAAEFD7FE0C}" destId="{ECB439C2-A399-4DF5-B4CE-569C5082362D}" srcOrd="2" destOrd="0" parTransId="{6C5913F8-CB03-447F-A539-7F2F94026074}" sibTransId="{C1DA5AD7-E053-44E6-A978-E6351B5491E6}"/>
    <dgm:cxn modelId="{CD37B752-840B-467E-A5D9-BA3CE841D239}" type="presOf" srcId="{DFD7B024-05E7-470C-9305-7C9B6F5669D0}" destId="{4038CC62-AC9A-4D7F-8C2F-2D73076EB415}" srcOrd="0" destOrd="1" presId="urn:microsoft.com/office/officeart/2005/8/layout/vList2"/>
    <dgm:cxn modelId="{F3C0E956-BC1F-40B4-B481-F331DFD5B2D9}" type="presOf" srcId="{631375DF-D5C7-4415-A34E-A36BF6765BC5}" destId="{4038CC62-AC9A-4D7F-8C2F-2D73076EB415}" srcOrd="0" destOrd="0" presId="urn:microsoft.com/office/officeart/2005/8/layout/vList2"/>
    <dgm:cxn modelId="{4870277D-DE87-443F-A501-1F62D6322F93}" srcId="{6E19EF72-95C1-418C-94E8-8DAAEFD7FE0C}" destId="{631375DF-D5C7-4415-A34E-A36BF6765BC5}" srcOrd="0" destOrd="0" parTransId="{A0940B35-9E85-472E-9885-DD3D46AEDA31}" sibTransId="{8B09C694-4238-428D-9EBF-90392347A30B}"/>
    <dgm:cxn modelId="{F0485483-2ED9-4AEB-8E06-067C572C71D3}" srcId="{B963EF2E-FC31-4C26-9406-3E3889BE1BB1}" destId="{AA11F258-D33F-403B-8DF9-85FE6F6D342D}" srcOrd="0" destOrd="0" parTransId="{34BB36F7-A337-4F7A-8322-DD33E236723E}" sibTransId="{A0A1F8C5-4D03-4782-9EFE-A845644B8C80}"/>
    <dgm:cxn modelId="{0FC9DD86-93EC-4900-B83D-26FE48213B8F}" srcId="{B963EF2E-FC31-4C26-9406-3E3889BE1BB1}" destId="{2414097E-8EFE-474D-AA5F-375AFBA2C2A0}" srcOrd="1" destOrd="0" parTransId="{7F0465F1-A437-4A2A-BD89-FB94A2D0CC0E}" sibTransId="{FF3A9161-F8C0-4C99-A1D3-C6C5CC4D7F34}"/>
    <dgm:cxn modelId="{09AF0F90-6E83-4E83-8D2A-EB8415F216BB}" type="presOf" srcId="{6E19EF72-95C1-418C-94E8-8DAAEFD7FE0C}" destId="{75A1CAA3-B293-4B29-9EBE-2FEFE591F968}" srcOrd="0" destOrd="0" presId="urn:microsoft.com/office/officeart/2005/8/layout/vList2"/>
    <dgm:cxn modelId="{B42A5693-FD6D-43D4-B842-99D19749242F}" type="presOf" srcId="{AA11F258-D33F-403B-8DF9-85FE6F6D342D}" destId="{E555B9B1-FD06-421A-9CAE-A3D4D3825FE1}" srcOrd="0" destOrd="0" presId="urn:microsoft.com/office/officeart/2005/8/layout/vList2"/>
    <dgm:cxn modelId="{D6EB0EC8-3E39-4BED-AB76-F69D0D664CD5}" srcId="{6E19EF72-95C1-418C-94E8-8DAAEFD7FE0C}" destId="{DFD7B024-05E7-470C-9305-7C9B6F5669D0}" srcOrd="1" destOrd="0" parTransId="{4831F6D7-DEC8-4408-B081-BB9E33179EEB}" sibTransId="{DB5F5A8E-BAF1-4F5E-A132-034551D5C1A3}"/>
    <dgm:cxn modelId="{FC4A70CD-1E0B-4A18-A351-985A11F9792C}" type="presOf" srcId="{2414097E-8EFE-474D-AA5F-375AFBA2C2A0}" destId="{E555B9B1-FD06-421A-9CAE-A3D4D3825FE1}" srcOrd="0" destOrd="1" presId="urn:microsoft.com/office/officeart/2005/8/layout/vList2"/>
    <dgm:cxn modelId="{592824FD-97BD-4B51-80AE-D757DD009231}" type="presOf" srcId="{B963EF2E-FC31-4C26-9406-3E3889BE1BB1}" destId="{01255A9A-1031-487F-BBE6-B9688EA36246}" srcOrd="0" destOrd="0" presId="urn:microsoft.com/office/officeart/2005/8/layout/vList2"/>
    <dgm:cxn modelId="{D9762CF6-6160-4272-BF54-223339001206}" type="presParOf" srcId="{272269B5-DC37-4365-A131-6D803F7DC8E4}" destId="{01255A9A-1031-487F-BBE6-B9688EA36246}" srcOrd="0" destOrd="0" presId="urn:microsoft.com/office/officeart/2005/8/layout/vList2"/>
    <dgm:cxn modelId="{AC3D4F27-ED0C-4613-BE83-B9B4B514CA5A}" type="presParOf" srcId="{272269B5-DC37-4365-A131-6D803F7DC8E4}" destId="{E555B9B1-FD06-421A-9CAE-A3D4D3825FE1}" srcOrd="1" destOrd="0" presId="urn:microsoft.com/office/officeart/2005/8/layout/vList2"/>
    <dgm:cxn modelId="{C628879A-74B8-42E1-99D4-69852A2A6112}" type="presParOf" srcId="{272269B5-DC37-4365-A131-6D803F7DC8E4}" destId="{75A1CAA3-B293-4B29-9EBE-2FEFE591F968}" srcOrd="2" destOrd="0" presId="urn:microsoft.com/office/officeart/2005/8/layout/vList2"/>
    <dgm:cxn modelId="{AE738192-7118-46F9-9D44-FEE352249A41}" type="presParOf" srcId="{272269B5-DC37-4365-A131-6D803F7DC8E4}" destId="{4038CC62-AC9A-4D7F-8C2F-2D73076EB415}"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F8BABEA-AEEE-4857-92BA-216BD36D4792}"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4412B37D-5347-4F35-A965-5DDED39526B8}">
      <dgm:prSet/>
      <dgm:spPr/>
      <dgm:t>
        <a:bodyPr/>
        <a:lstStyle/>
        <a:p>
          <a:r>
            <a:rPr lang="en-US" b="1" dirty="0"/>
            <a:t>Diagnostics</a:t>
          </a:r>
          <a:endParaRPr lang="en-US" dirty="0"/>
        </a:p>
      </dgm:t>
    </dgm:pt>
    <dgm:pt modelId="{B40E237C-8F20-44B6-BF40-B120B17B64A5}" type="parTrans" cxnId="{331DD473-4C8E-4B3C-B9ED-2D6B30F58203}">
      <dgm:prSet/>
      <dgm:spPr/>
      <dgm:t>
        <a:bodyPr/>
        <a:lstStyle/>
        <a:p>
          <a:endParaRPr lang="en-US"/>
        </a:p>
      </dgm:t>
    </dgm:pt>
    <dgm:pt modelId="{FDC02FDF-9F0D-42D4-9FE5-7BB1E0D3D54A}" type="sibTrans" cxnId="{331DD473-4C8E-4B3C-B9ED-2D6B30F58203}">
      <dgm:prSet/>
      <dgm:spPr/>
      <dgm:t>
        <a:bodyPr/>
        <a:lstStyle/>
        <a:p>
          <a:endParaRPr lang="en-US"/>
        </a:p>
      </dgm:t>
    </dgm:pt>
    <dgm:pt modelId="{F5BF9CDD-2D62-4CFC-9CDA-7CC7B48C73F6}">
      <dgm:prSet/>
      <dgm:spPr/>
      <dgm:t>
        <a:bodyPr/>
        <a:lstStyle/>
        <a:p>
          <a:r>
            <a:rPr lang="en-US" dirty="0"/>
            <a:t>Follicular adenoma is a histopathological diagnosis. Cytology (FNAC) alone cannot distinguish between adenoma and carcinoma</a:t>
          </a:r>
        </a:p>
      </dgm:t>
    </dgm:pt>
    <dgm:pt modelId="{A5FC6D02-1A07-4B43-90EF-01D857359D6A}" type="parTrans" cxnId="{55E7436B-31C4-42F6-951D-C8BAFA165FFB}">
      <dgm:prSet/>
      <dgm:spPr/>
      <dgm:t>
        <a:bodyPr/>
        <a:lstStyle/>
        <a:p>
          <a:endParaRPr lang="en-US"/>
        </a:p>
      </dgm:t>
    </dgm:pt>
    <dgm:pt modelId="{5B311C7E-13D1-40B7-9C17-08FDB7AB41C9}" type="sibTrans" cxnId="{55E7436B-31C4-42F6-951D-C8BAFA165FFB}">
      <dgm:prSet/>
      <dgm:spPr/>
      <dgm:t>
        <a:bodyPr/>
        <a:lstStyle/>
        <a:p>
          <a:endParaRPr lang="en-US"/>
        </a:p>
      </dgm:t>
    </dgm:pt>
    <dgm:pt modelId="{82E96FED-4FE3-482B-837D-B359CD16469D}">
      <dgm:prSet/>
      <dgm:spPr/>
      <dgm:t>
        <a:bodyPr/>
        <a:lstStyle/>
        <a:p>
          <a:r>
            <a:rPr lang="en-US" b="1"/>
            <a:t>Thyroid function tests:</a:t>
          </a:r>
          <a:r>
            <a:rPr lang="en-US"/>
            <a:t> TSH is typically normal.</a:t>
          </a:r>
        </a:p>
      </dgm:t>
    </dgm:pt>
    <dgm:pt modelId="{32AE061E-EB73-4C5B-888F-C8A3246E2047}" type="parTrans" cxnId="{866E8BFE-6992-4524-952A-33F01A26ED85}">
      <dgm:prSet/>
      <dgm:spPr/>
      <dgm:t>
        <a:bodyPr/>
        <a:lstStyle/>
        <a:p>
          <a:endParaRPr lang="en-US"/>
        </a:p>
      </dgm:t>
    </dgm:pt>
    <dgm:pt modelId="{90F5BCD4-526E-4EDD-9069-D9079518B1E8}" type="sibTrans" cxnId="{866E8BFE-6992-4524-952A-33F01A26ED85}">
      <dgm:prSet/>
      <dgm:spPr/>
      <dgm:t>
        <a:bodyPr/>
        <a:lstStyle/>
        <a:p>
          <a:endParaRPr lang="en-US"/>
        </a:p>
      </dgm:t>
    </dgm:pt>
    <dgm:pt modelId="{C8EBBA8A-58EC-4456-AF5D-4A4F94BCD761}">
      <dgm:prSet/>
      <dgm:spPr/>
      <dgm:t>
        <a:bodyPr/>
        <a:lstStyle/>
        <a:p>
          <a:r>
            <a:rPr lang="en-US" b="1"/>
            <a:t>Thyroid ultrasound:</a:t>
          </a:r>
          <a:r>
            <a:rPr lang="en-US"/>
            <a:t> may show sonographic signs of malignancy or appear benign</a:t>
          </a:r>
        </a:p>
      </dgm:t>
    </dgm:pt>
    <dgm:pt modelId="{C0A3D8F9-3B04-474F-93E4-B281126C420B}" type="parTrans" cxnId="{BE4C06C4-2962-40C3-B3F3-C71D219623E8}">
      <dgm:prSet/>
      <dgm:spPr/>
      <dgm:t>
        <a:bodyPr/>
        <a:lstStyle/>
        <a:p>
          <a:endParaRPr lang="en-US"/>
        </a:p>
      </dgm:t>
    </dgm:pt>
    <dgm:pt modelId="{4E1AEA5E-3BDE-4408-9217-BAA31DC07005}" type="sibTrans" cxnId="{BE4C06C4-2962-40C3-B3F3-C71D219623E8}">
      <dgm:prSet/>
      <dgm:spPr/>
      <dgm:t>
        <a:bodyPr/>
        <a:lstStyle/>
        <a:p>
          <a:endParaRPr lang="en-US"/>
        </a:p>
      </dgm:t>
    </dgm:pt>
    <dgm:pt modelId="{89E8FB4B-4092-4479-A877-BA1FB53342ED}">
      <dgm:prSet/>
      <dgm:spPr/>
      <dgm:t>
        <a:bodyPr/>
        <a:lstStyle/>
        <a:p>
          <a:r>
            <a:rPr lang="en-US" b="1"/>
            <a:t>FNAC:</a:t>
          </a:r>
          <a:r>
            <a:rPr lang="en-US"/>
            <a:t> follicular neoplasm or follicular lesion of undetermined significance; cannot distinguish between follicular adenoma and carcinoma </a:t>
          </a:r>
        </a:p>
      </dgm:t>
    </dgm:pt>
    <dgm:pt modelId="{C25A61B4-7043-4107-B361-2C94B7A8A205}" type="parTrans" cxnId="{AF2D2CC9-FD4E-4C1C-B732-9D0510BCAF44}">
      <dgm:prSet/>
      <dgm:spPr/>
      <dgm:t>
        <a:bodyPr/>
        <a:lstStyle/>
        <a:p>
          <a:endParaRPr lang="en-US"/>
        </a:p>
      </dgm:t>
    </dgm:pt>
    <dgm:pt modelId="{CF5D1772-B7E5-4E9C-B54E-F5C3BA7D320F}" type="sibTrans" cxnId="{AF2D2CC9-FD4E-4C1C-B732-9D0510BCAF44}">
      <dgm:prSet/>
      <dgm:spPr/>
      <dgm:t>
        <a:bodyPr/>
        <a:lstStyle/>
        <a:p>
          <a:endParaRPr lang="en-US"/>
        </a:p>
      </dgm:t>
    </dgm:pt>
    <dgm:pt modelId="{507BA5A6-EFAA-401F-89A1-F6F7B1D7710F}">
      <dgm:prSet/>
      <dgm:spPr/>
      <dgm:t>
        <a:bodyPr/>
        <a:lstStyle/>
        <a:p>
          <a:r>
            <a:rPr lang="en-US" b="1"/>
            <a:t>Confirmatory test :</a:t>
          </a:r>
          <a:endParaRPr lang="en-US"/>
        </a:p>
      </dgm:t>
    </dgm:pt>
    <dgm:pt modelId="{6C1EC5A5-EAD4-4A49-AF88-B4CF73B3AC95}" type="parTrans" cxnId="{DC3E7580-A664-4785-AAD2-BF7B0E41A490}">
      <dgm:prSet/>
      <dgm:spPr/>
      <dgm:t>
        <a:bodyPr/>
        <a:lstStyle/>
        <a:p>
          <a:endParaRPr lang="en-US"/>
        </a:p>
      </dgm:t>
    </dgm:pt>
    <dgm:pt modelId="{6E5632C7-1FBC-4513-B55D-223804AD3DB9}" type="sibTrans" cxnId="{DC3E7580-A664-4785-AAD2-BF7B0E41A490}">
      <dgm:prSet/>
      <dgm:spPr/>
      <dgm:t>
        <a:bodyPr/>
        <a:lstStyle/>
        <a:p>
          <a:endParaRPr lang="en-US"/>
        </a:p>
      </dgm:t>
    </dgm:pt>
    <dgm:pt modelId="{ED714967-09C4-450C-9A20-484DEA5E3A12}">
      <dgm:prSet/>
      <dgm:spPr/>
      <dgm:t>
        <a:bodyPr/>
        <a:lstStyle/>
        <a:p>
          <a:r>
            <a:rPr lang="en-US"/>
            <a:t>Surgical excision (e.g., </a:t>
          </a:r>
          <a:r>
            <a:rPr lang="en-US" b="1"/>
            <a:t>hemithyroidectomy</a:t>
          </a:r>
          <a:r>
            <a:rPr lang="en-US"/>
            <a:t>) with histologic analysis </a:t>
          </a:r>
        </a:p>
      </dgm:t>
    </dgm:pt>
    <dgm:pt modelId="{F8BF208A-94C6-4C85-B673-42EFA6485EF3}" type="parTrans" cxnId="{B39EEF9E-CF3B-4199-A1D1-6276E024A061}">
      <dgm:prSet/>
      <dgm:spPr/>
      <dgm:t>
        <a:bodyPr/>
        <a:lstStyle/>
        <a:p>
          <a:endParaRPr lang="en-US"/>
        </a:p>
      </dgm:t>
    </dgm:pt>
    <dgm:pt modelId="{47408018-3CD6-4938-8CFC-A07F4E5F85FA}" type="sibTrans" cxnId="{B39EEF9E-CF3B-4199-A1D1-6276E024A061}">
      <dgm:prSet/>
      <dgm:spPr/>
      <dgm:t>
        <a:bodyPr/>
        <a:lstStyle/>
        <a:p>
          <a:endParaRPr lang="en-US"/>
        </a:p>
      </dgm:t>
    </dgm:pt>
    <dgm:pt modelId="{830A9D31-22F1-4717-AD05-6F8EE2F75AE6}" type="pres">
      <dgm:prSet presAssocID="{7F8BABEA-AEEE-4857-92BA-216BD36D4792}" presName="linear" presStyleCnt="0">
        <dgm:presLayoutVars>
          <dgm:animLvl val="lvl"/>
          <dgm:resizeHandles val="exact"/>
        </dgm:presLayoutVars>
      </dgm:prSet>
      <dgm:spPr/>
    </dgm:pt>
    <dgm:pt modelId="{9E1F9FE4-FC2D-461B-A33E-A1DD97CB3F89}" type="pres">
      <dgm:prSet presAssocID="{4412B37D-5347-4F35-A965-5DDED39526B8}" presName="parentText" presStyleLbl="node1" presStyleIdx="0" presStyleCnt="3">
        <dgm:presLayoutVars>
          <dgm:chMax val="0"/>
          <dgm:bulletEnabled val="1"/>
        </dgm:presLayoutVars>
      </dgm:prSet>
      <dgm:spPr/>
    </dgm:pt>
    <dgm:pt modelId="{445B5B57-02BE-41C0-B0D8-F99A58C70F66}" type="pres">
      <dgm:prSet presAssocID="{FDC02FDF-9F0D-42D4-9FE5-7BB1E0D3D54A}" presName="spacer" presStyleCnt="0"/>
      <dgm:spPr/>
    </dgm:pt>
    <dgm:pt modelId="{465CB9A2-FD23-43E7-BD0D-922A25FB813C}" type="pres">
      <dgm:prSet presAssocID="{F5BF9CDD-2D62-4CFC-9CDA-7CC7B48C73F6}" presName="parentText" presStyleLbl="node1" presStyleIdx="1" presStyleCnt="3">
        <dgm:presLayoutVars>
          <dgm:chMax val="0"/>
          <dgm:bulletEnabled val="1"/>
        </dgm:presLayoutVars>
      </dgm:prSet>
      <dgm:spPr/>
    </dgm:pt>
    <dgm:pt modelId="{4138B015-8E48-48B5-82AD-5F05C32CA829}" type="pres">
      <dgm:prSet presAssocID="{F5BF9CDD-2D62-4CFC-9CDA-7CC7B48C73F6}" presName="childText" presStyleLbl="revTx" presStyleIdx="0" presStyleCnt="2">
        <dgm:presLayoutVars>
          <dgm:bulletEnabled val="1"/>
        </dgm:presLayoutVars>
      </dgm:prSet>
      <dgm:spPr/>
    </dgm:pt>
    <dgm:pt modelId="{C240B254-CB0F-4DE3-87B5-FEB588E869F6}" type="pres">
      <dgm:prSet presAssocID="{89E8FB4B-4092-4479-A877-BA1FB53342ED}" presName="parentText" presStyleLbl="node1" presStyleIdx="2" presStyleCnt="3">
        <dgm:presLayoutVars>
          <dgm:chMax val="0"/>
          <dgm:bulletEnabled val="1"/>
        </dgm:presLayoutVars>
      </dgm:prSet>
      <dgm:spPr/>
    </dgm:pt>
    <dgm:pt modelId="{2FD55F4B-87CB-457B-B1F8-B4138E42C6FE}" type="pres">
      <dgm:prSet presAssocID="{89E8FB4B-4092-4479-A877-BA1FB53342ED}" presName="childText" presStyleLbl="revTx" presStyleIdx="1" presStyleCnt="2">
        <dgm:presLayoutVars>
          <dgm:bulletEnabled val="1"/>
        </dgm:presLayoutVars>
      </dgm:prSet>
      <dgm:spPr/>
    </dgm:pt>
  </dgm:ptLst>
  <dgm:cxnLst>
    <dgm:cxn modelId="{27984A33-B4DD-4E58-8CCA-5639D7474864}" type="presOf" srcId="{F5BF9CDD-2D62-4CFC-9CDA-7CC7B48C73F6}" destId="{465CB9A2-FD23-43E7-BD0D-922A25FB813C}" srcOrd="0" destOrd="0" presId="urn:microsoft.com/office/officeart/2005/8/layout/vList2"/>
    <dgm:cxn modelId="{25C6845D-FA39-4CE2-82E2-61B019E2E498}" type="presOf" srcId="{507BA5A6-EFAA-401F-89A1-F6F7B1D7710F}" destId="{2FD55F4B-87CB-457B-B1F8-B4138E42C6FE}" srcOrd="0" destOrd="0" presId="urn:microsoft.com/office/officeart/2005/8/layout/vList2"/>
    <dgm:cxn modelId="{42FB216B-87C0-422C-AE0C-0839D74003EC}" type="presOf" srcId="{82E96FED-4FE3-482B-837D-B359CD16469D}" destId="{4138B015-8E48-48B5-82AD-5F05C32CA829}" srcOrd="0" destOrd="0" presId="urn:microsoft.com/office/officeart/2005/8/layout/vList2"/>
    <dgm:cxn modelId="{55E7436B-31C4-42F6-951D-C8BAFA165FFB}" srcId="{7F8BABEA-AEEE-4857-92BA-216BD36D4792}" destId="{F5BF9CDD-2D62-4CFC-9CDA-7CC7B48C73F6}" srcOrd="1" destOrd="0" parTransId="{A5FC6D02-1A07-4B43-90EF-01D857359D6A}" sibTransId="{5B311C7E-13D1-40B7-9C17-08FDB7AB41C9}"/>
    <dgm:cxn modelId="{331DD473-4C8E-4B3C-B9ED-2D6B30F58203}" srcId="{7F8BABEA-AEEE-4857-92BA-216BD36D4792}" destId="{4412B37D-5347-4F35-A965-5DDED39526B8}" srcOrd="0" destOrd="0" parTransId="{B40E237C-8F20-44B6-BF40-B120B17B64A5}" sibTransId="{FDC02FDF-9F0D-42D4-9FE5-7BB1E0D3D54A}"/>
    <dgm:cxn modelId="{DBFE7955-094D-405B-9A0D-88348A1FCA2A}" type="presOf" srcId="{4412B37D-5347-4F35-A965-5DDED39526B8}" destId="{9E1F9FE4-FC2D-461B-A33E-A1DD97CB3F89}" srcOrd="0" destOrd="0" presId="urn:microsoft.com/office/officeart/2005/8/layout/vList2"/>
    <dgm:cxn modelId="{DC3E7580-A664-4785-AAD2-BF7B0E41A490}" srcId="{89E8FB4B-4092-4479-A877-BA1FB53342ED}" destId="{507BA5A6-EFAA-401F-89A1-F6F7B1D7710F}" srcOrd="0" destOrd="0" parTransId="{6C1EC5A5-EAD4-4A49-AF88-B4CF73B3AC95}" sibTransId="{6E5632C7-1FBC-4513-B55D-223804AD3DB9}"/>
    <dgm:cxn modelId="{B39EEF9E-CF3B-4199-A1D1-6276E024A061}" srcId="{89E8FB4B-4092-4479-A877-BA1FB53342ED}" destId="{ED714967-09C4-450C-9A20-484DEA5E3A12}" srcOrd="1" destOrd="0" parTransId="{F8BF208A-94C6-4C85-B673-42EFA6485EF3}" sibTransId="{47408018-3CD6-4938-8CFC-A07F4E5F85FA}"/>
    <dgm:cxn modelId="{BE4C06C4-2962-40C3-B3F3-C71D219623E8}" srcId="{F5BF9CDD-2D62-4CFC-9CDA-7CC7B48C73F6}" destId="{C8EBBA8A-58EC-4456-AF5D-4A4F94BCD761}" srcOrd="1" destOrd="0" parTransId="{C0A3D8F9-3B04-474F-93E4-B281126C420B}" sibTransId="{4E1AEA5E-3BDE-4408-9217-BAA31DC07005}"/>
    <dgm:cxn modelId="{AF2D2CC9-FD4E-4C1C-B732-9D0510BCAF44}" srcId="{7F8BABEA-AEEE-4857-92BA-216BD36D4792}" destId="{89E8FB4B-4092-4479-A877-BA1FB53342ED}" srcOrd="2" destOrd="0" parTransId="{C25A61B4-7043-4107-B361-2C94B7A8A205}" sibTransId="{CF5D1772-B7E5-4E9C-B54E-F5C3BA7D320F}"/>
    <dgm:cxn modelId="{00DDA4C9-4892-4ADA-9ADE-4E17B7E88501}" type="presOf" srcId="{C8EBBA8A-58EC-4456-AF5D-4A4F94BCD761}" destId="{4138B015-8E48-48B5-82AD-5F05C32CA829}" srcOrd="0" destOrd="1" presId="urn:microsoft.com/office/officeart/2005/8/layout/vList2"/>
    <dgm:cxn modelId="{F99137E1-E66D-4BE4-B751-81397C1359CD}" type="presOf" srcId="{7F8BABEA-AEEE-4857-92BA-216BD36D4792}" destId="{830A9D31-22F1-4717-AD05-6F8EE2F75AE6}" srcOrd="0" destOrd="0" presId="urn:microsoft.com/office/officeart/2005/8/layout/vList2"/>
    <dgm:cxn modelId="{B4883EEA-F9AB-40FB-A8CB-800BC5E53B9D}" type="presOf" srcId="{89E8FB4B-4092-4479-A877-BA1FB53342ED}" destId="{C240B254-CB0F-4DE3-87B5-FEB588E869F6}" srcOrd="0" destOrd="0" presId="urn:microsoft.com/office/officeart/2005/8/layout/vList2"/>
    <dgm:cxn modelId="{ECDDDEEC-C300-4020-BCDB-027D57BF5BB3}" type="presOf" srcId="{ED714967-09C4-450C-9A20-484DEA5E3A12}" destId="{2FD55F4B-87CB-457B-B1F8-B4138E42C6FE}" srcOrd="0" destOrd="1" presId="urn:microsoft.com/office/officeart/2005/8/layout/vList2"/>
    <dgm:cxn modelId="{866E8BFE-6992-4524-952A-33F01A26ED85}" srcId="{F5BF9CDD-2D62-4CFC-9CDA-7CC7B48C73F6}" destId="{82E96FED-4FE3-482B-837D-B359CD16469D}" srcOrd="0" destOrd="0" parTransId="{32AE061E-EB73-4C5B-888F-C8A3246E2047}" sibTransId="{90F5BCD4-526E-4EDD-9069-D9079518B1E8}"/>
    <dgm:cxn modelId="{CA97DB6B-2875-4C77-93EA-5721640FEA8B}" type="presParOf" srcId="{830A9D31-22F1-4717-AD05-6F8EE2F75AE6}" destId="{9E1F9FE4-FC2D-461B-A33E-A1DD97CB3F89}" srcOrd="0" destOrd="0" presId="urn:microsoft.com/office/officeart/2005/8/layout/vList2"/>
    <dgm:cxn modelId="{8178A5F3-E678-4C28-971A-7DDF8FECA65B}" type="presParOf" srcId="{830A9D31-22F1-4717-AD05-6F8EE2F75AE6}" destId="{445B5B57-02BE-41C0-B0D8-F99A58C70F66}" srcOrd="1" destOrd="0" presId="urn:microsoft.com/office/officeart/2005/8/layout/vList2"/>
    <dgm:cxn modelId="{0EF124EC-3960-424D-B385-28A227775043}" type="presParOf" srcId="{830A9D31-22F1-4717-AD05-6F8EE2F75AE6}" destId="{465CB9A2-FD23-43E7-BD0D-922A25FB813C}" srcOrd="2" destOrd="0" presId="urn:microsoft.com/office/officeart/2005/8/layout/vList2"/>
    <dgm:cxn modelId="{CD65B0EB-248F-413B-A28C-95C715DFC3BA}" type="presParOf" srcId="{830A9D31-22F1-4717-AD05-6F8EE2F75AE6}" destId="{4138B015-8E48-48B5-82AD-5F05C32CA829}" srcOrd="3" destOrd="0" presId="urn:microsoft.com/office/officeart/2005/8/layout/vList2"/>
    <dgm:cxn modelId="{F8BDA8F9-AED5-4EBC-BB32-A9B787FC8FC4}" type="presParOf" srcId="{830A9D31-22F1-4717-AD05-6F8EE2F75AE6}" destId="{C240B254-CB0F-4DE3-87B5-FEB588E869F6}" srcOrd="4" destOrd="0" presId="urn:microsoft.com/office/officeart/2005/8/layout/vList2"/>
    <dgm:cxn modelId="{6F23BFEC-68AC-4D52-B704-4715403BB8EA}" type="presParOf" srcId="{830A9D31-22F1-4717-AD05-6F8EE2F75AE6}" destId="{2FD55F4B-87CB-457B-B1F8-B4138E42C6FE}"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178324-CCA2-45FF-9D9B-B01F3C4C8395}">
      <dsp:nvSpPr>
        <dsp:cNvPr id="0" name=""/>
        <dsp:cNvSpPr/>
      </dsp:nvSpPr>
      <dsp:spPr>
        <a:xfrm>
          <a:off x="1505181" y="1478"/>
          <a:ext cx="3146557" cy="1887934"/>
        </a:xfrm>
        <a:prstGeom prst="rect">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Chronic autoimmune thyroiditis causing primary hypothyroidism due to cellular- and humoral-mediated destruction of thyroid tissue</a:t>
          </a:r>
          <a:endParaRPr lang="en-US" sz="1800" kern="1200"/>
        </a:p>
      </dsp:txBody>
      <dsp:txXfrm>
        <a:off x="1505181" y="1478"/>
        <a:ext cx="3146557" cy="1887934"/>
      </dsp:txXfrm>
    </dsp:sp>
    <dsp:sp modelId="{D62063DC-D538-4DD2-A089-E9737D8E2593}">
      <dsp:nvSpPr>
        <dsp:cNvPr id="0" name=""/>
        <dsp:cNvSpPr/>
      </dsp:nvSpPr>
      <dsp:spPr>
        <a:xfrm>
          <a:off x="4966394" y="1478"/>
          <a:ext cx="3146557" cy="1887934"/>
        </a:xfrm>
        <a:prstGeom prst="rect">
          <a:avLst/>
        </a:prstGeom>
        <a:solidFill>
          <a:schemeClr val="accent5">
            <a:hueOff val="1602711"/>
            <a:satOff val="-3255"/>
            <a:lumOff val="2092"/>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﻿﻿Most common cause of hypothyroidism</a:t>
          </a:r>
          <a:endParaRPr lang="en-US" sz="1800" kern="1200"/>
        </a:p>
      </dsp:txBody>
      <dsp:txXfrm>
        <a:off x="4966394" y="1478"/>
        <a:ext cx="3146557" cy="1887934"/>
      </dsp:txXfrm>
    </dsp:sp>
    <dsp:sp modelId="{494106D5-68DC-4243-9933-59A74D30D8FA}">
      <dsp:nvSpPr>
        <dsp:cNvPr id="0" name=""/>
        <dsp:cNvSpPr/>
      </dsp:nvSpPr>
      <dsp:spPr>
        <a:xfrm>
          <a:off x="1505181" y="2204068"/>
          <a:ext cx="3146557" cy="1887934"/>
        </a:xfrm>
        <a:prstGeom prst="rect">
          <a:avLst/>
        </a:prstGeom>
        <a:solidFill>
          <a:schemeClr val="accent5">
            <a:hueOff val="3205422"/>
            <a:satOff val="-6509"/>
            <a:lumOff val="4183"/>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﻿﻿F:M 7:1</a:t>
          </a:r>
          <a:endParaRPr lang="en-US" sz="1800" kern="1200" dirty="0"/>
        </a:p>
      </dsp:txBody>
      <dsp:txXfrm>
        <a:off x="1505181" y="2204068"/>
        <a:ext cx="3146557" cy="1887934"/>
      </dsp:txXfrm>
    </dsp:sp>
    <dsp:sp modelId="{A1FAA6BC-D6C0-4394-B9FA-7A8BAD808DDA}">
      <dsp:nvSpPr>
        <dsp:cNvPr id="0" name=""/>
        <dsp:cNvSpPr/>
      </dsp:nvSpPr>
      <dsp:spPr>
        <a:xfrm>
          <a:off x="4966394" y="2204068"/>
          <a:ext cx="3146557" cy="1887934"/>
        </a:xfrm>
        <a:prstGeom prst="rect">
          <a:avLst/>
        </a:prstGeom>
        <a:solidFill>
          <a:schemeClr val="accent5">
            <a:hueOff val="4808133"/>
            <a:satOff val="-9764"/>
            <a:lumOff val="6275"/>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﻿﻿Up to 10% of general population; increases with age</a:t>
          </a:r>
          <a:endParaRPr lang="en-US" sz="1800" kern="1200"/>
        </a:p>
      </dsp:txBody>
      <dsp:txXfrm>
        <a:off x="4966394" y="2204068"/>
        <a:ext cx="3146557" cy="18879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57C7F5-6AB7-478D-9740-DEDE6B77E9C0}">
      <dsp:nvSpPr>
        <dsp:cNvPr id="0" name=""/>
        <dsp:cNvSpPr/>
      </dsp:nvSpPr>
      <dsp:spPr>
        <a:xfrm>
          <a:off x="0" y="1894"/>
          <a:ext cx="8596668"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6F108B-41DF-4CF0-9375-564B86EC7A07}">
      <dsp:nvSpPr>
        <dsp:cNvPr id="0" name=""/>
        <dsp:cNvSpPr/>
      </dsp:nvSpPr>
      <dsp:spPr>
        <a:xfrm>
          <a:off x="0" y="1894"/>
          <a:ext cx="8596668" cy="1292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100000"/>
            </a:lnSpc>
            <a:spcBef>
              <a:spcPct val="0"/>
            </a:spcBef>
            <a:spcAft>
              <a:spcPct val="35000"/>
            </a:spcAft>
            <a:buNone/>
          </a:pPr>
          <a:r>
            <a:rPr lang="en-GB" sz="2700" kern="1200"/>
            <a:t>Defective T-cell suppressors</a:t>
          </a:r>
          <a:endParaRPr lang="en-US" sz="2700" kern="1200"/>
        </a:p>
      </dsp:txBody>
      <dsp:txXfrm>
        <a:off x="0" y="1894"/>
        <a:ext cx="8596668" cy="1292327"/>
      </dsp:txXfrm>
    </dsp:sp>
    <dsp:sp modelId="{4A10E7BF-ED89-4D84-B17F-9B52B8F26FDC}">
      <dsp:nvSpPr>
        <dsp:cNvPr id="0" name=""/>
        <dsp:cNvSpPr/>
      </dsp:nvSpPr>
      <dsp:spPr>
        <a:xfrm>
          <a:off x="0" y="1294222"/>
          <a:ext cx="8596668"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023E1DC-61FB-4D48-A678-C153EAB7557C}">
      <dsp:nvSpPr>
        <dsp:cNvPr id="0" name=""/>
        <dsp:cNvSpPr/>
      </dsp:nvSpPr>
      <dsp:spPr>
        <a:xfrm>
          <a:off x="0" y="1294222"/>
          <a:ext cx="8596668" cy="1292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100000"/>
            </a:lnSpc>
            <a:spcBef>
              <a:spcPct val="0"/>
            </a:spcBef>
            <a:spcAft>
              <a:spcPct val="35000"/>
            </a:spcAft>
            <a:buNone/>
          </a:pPr>
          <a:r>
            <a:rPr lang="en-GB" sz="2700" kern="1200"/>
            <a:t>﻿﻿Cell-Mediated Destruction of Thyroid Follicles</a:t>
          </a:r>
          <a:endParaRPr lang="en-US" sz="2700" kern="1200"/>
        </a:p>
      </dsp:txBody>
      <dsp:txXfrm>
        <a:off x="0" y="1294222"/>
        <a:ext cx="8596668" cy="1292327"/>
      </dsp:txXfrm>
    </dsp:sp>
    <dsp:sp modelId="{432D20B4-565A-40E0-A9ED-7AD68B169C18}">
      <dsp:nvSpPr>
        <dsp:cNvPr id="0" name=""/>
        <dsp:cNvSpPr/>
      </dsp:nvSpPr>
      <dsp:spPr>
        <a:xfrm>
          <a:off x="0" y="2586550"/>
          <a:ext cx="8596668"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E9EC27-7729-41D9-A3E8-F7DA109A8DB0}">
      <dsp:nvSpPr>
        <dsp:cNvPr id="0" name=""/>
        <dsp:cNvSpPr/>
      </dsp:nvSpPr>
      <dsp:spPr>
        <a:xfrm>
          <a:off x="0" y="2586550"/>
          <a:ext cx="8596668" cy="1292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100000"/>
            </a:lnSpc>
            <a:spcBef>
              <a:spcPct val="0"/>
            </a:spcBef>
            <a:spcAft>
              <a:spcPct val="35000"/>
            </a:spcAft>
            <a:buNone/>
          </a:pPr>
          <a:r>
            <a:rPr lang="en-GB" sz="2700" kern="1200"/>
            <a:t>﻿﻿ B Cell-mediated production of antibodies against thyroglobulin, thyroid peroxidase and TSH receptor</a:t>
          </a:r>
          <a:endParaRPr lang="en-US" sz="2700" kern="1200"/>
        </a:p>
      </dsp:txBody>
      <dsp:txXfrm>
        <a:off x="0" y="2586550"/>
        <a:ext cx="8596668" cy="129232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255A9A-1031-487F-BBE6-B9688EA36246}">
      <dsp:nvSpPr>
        <dsp:cNvPr id="0" name=""/>
        <dsp:cNvSpPr/>
      </dsp:nvSpPr>
      <dsp:spPr>
        <a:xfrm>
          <a:off x="0" y="11641"/>
          <a:ext cx="8596668" cy="62361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a:t>Epidemiology</a:t>
          </a:r>
          <a:r>
            <a:rPr lang="en-US" sz="2600" kern="1200"/>
            <a:t> </a:t>
          </a:r>
        </a:p>
      </dsp:txBody>
      <dsp:txXfrm>
        <a:off x="30442" y="42083"/>
        <a:ext cx="8535784" cy="562726"/>
      </dsp:txXfrm>
    </dsp:sp>
    <dsp:sp modelId="{E555B9B1-FD06-421A-9CAE-A3D4D3825FE1}">
      <dsp:nvSpPr>
        <dsp:cNvPr id="0" name=""/>
        <dsp:cNvSpPr/>
      </dsp:nvSpPr>
      <dsp:spPr>
        <a:xfrm>
          <a:off x="0" y="635251"/>
          <a:ext cx="8596668" cy="995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2944"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a:t>Follicular adenoma is the most common type of thyroid adenoma. </a:t>
          </a:r>
        </a:p>
        <a:p>
          <a:pPr marL="228600" lvl="1" indent="-228600" algn="l" defTabSz="889000">
            <a:lnSpc>
              <a:spcPct val="90000"/>
            </a:lnSpc>
            <a:spcBef>
              <a:spcPct val="0"/>
            </a:spcBef>
            <a:spcAft>
              <a:spcPct val="20000"/>
            </a:spcAft>
            <a:buChar char="•"/>
          </a:pPr>
          <a:r>
            <a:rPr lang="en-US" sz="2000" kern="1200"/>
            <a:t>10–15% of follicular neoplasms are malignant.</a:t>
          </a:r>
        </a:p>
      </dsp:txBody>
      <dsp:txXfrm>
        <a:off x="0" y="635251"/>
        <a:ext cx="8596668" cy="995670"/>
      </dsp:txXfrm>
    </dsp:sp>
    <dsp:sp modelId="{75A1CAA3-B293-4B29-9EBE-2FEFE591F968}">
      <dsp:nvSpPr>
        <dsp:cNvPr id="0" name=""/>
        <dsp:cNvSpPr/>
      </dsp:nvSpPr>
      <dsp:spPr>
        <a:xfrm>
          <a:off x="0" y="1630921"/>
          <a:ext cx="8596668" cy="62361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a:t>Clinical features </a:t>
          </a:r>
          <a:endParaRPr lang="en-US" sz="2600" kern="1200"/>
        </a:p>
      </dsp:txBody>
      <dsp:txXfrm>
        <a:off x="30442" y="1661363"/>
        <a:ext cx="8535784" cy="562726"/>
      </dsp:txXfrm>
    </dsp:sp>
    <dsp:sp modelId="{4038CC62-AC9A-4D7F-8C2F-2D73076EB415}">
      <dsp:nvSpPr>
        <dsp:cNvPr id="0" name=""/>
        <dsp:cNvSpPr/>
      </dsp:nvSpPr>
      <dsp:spPr>
        <a:xfrm>
          <a:off x="0" y="2254531"/>
          <a:ext cx="8596668" cy="1614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2944"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a:t>Often presents as a slow-growing solitary nodule</a:t>
          </a:r>
        </a:p>
        <a:p>
          <a:pPr marL="228600" lvl="1" indent="-228600" algn="l" defTabSz="889000">
            <a:lnSpc>
              <a:spcPct val="90000"/>
            </a:lnSpc>
            <a:spcBef>
              <a:spcPct val="0"/>
            </a:spcBef>
            <a:spcAft>
              <a:spcPct val="20000"/>
            </a:spcAft>
            <a:buChar char="•"/>
          </a:pPr>
          <a:r>
            <a:rPr lang="en-US" sz="2000" kern="1200"/>
            <a:t>Patients are typically euthyroid.</a:t>
          </a:r>
        </a:p>
        <a:p>
          <a:pPr marL="228600" lvl="1" indent="-228600" algn="l" defTabSz="889000">
            <a:lnSpc>
              <a:spcPct val="90000"/>
            </a:lnSpc>
            <a:spcBef>
              <a:spcPct val="0"/>
            </a:spcBef>
            <a:spcAft>
              <a:spcPct val="20000"/>
            </a:spcAft>
            <a:buChar char="•"/>
          </a:pPr>
          <a:r>
            <a:rPr lang="en-US" sz="2000" kern="1200"/>
            <a:t>In rare cases, patients can manifest with clinical features of hyperthyroidism (∼ 1% of follicular adenomas develop into toxic adenomas). </a:t>
          </a:r>
        </a:p>
      </dsp:txBody>
      <dsp:txXfrm>
        <a:off x="0" y="2254531"/>
        <a:ext cx="8596668" cy="16146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1F9FE4-FC2D-461B-A33E-A1DD97CB3F89}">
      <dsp:nvSpPr>
        <dsp:cNvPr id="0" name=""/>
        <dsp:cNvSpPr/>
      </dsp:nvSpPr>
      <dsp:spPr>
        <a:xfrm>
          <a:off x="0" y="27510"/>
          <a:ext cx="12005187" cy="754777"/>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dirty="0"/>
            <a:t>Diagnostics</a:t>
          </a:r>
          <a:endParaRPr lang="en-US" sz="1900" kern="1200" dirty="0"/>
        </a:p>
      </dsp:txBody>
      <dsp:txXfrm>
        <a:off x="36845" y="64355"/>
        <a:ext cx="11931497" cy="681087"/>
      </dsp:txXfrm>
    </dsp:sp>
    <dsp:sp modelId="{465CB9A2-FD23-43E7-BD0D-922A25FB813C}">
      <dsp:nvSpPr>
        <dsp:cNvPr id="0" name=""/>
        <dsp:cNvSpPr/>
      </dsp:nvSpPr>
      <dsp:spPr>
        <a:xfrm>
          <a:off x="0" y="837008"/>
          <a:ext cx="12005187" cy="754777"/>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Follicular adenoma is a histopathological diagnosis. Cytology (FNAC) alone cannot distinguish between adenoma and carcinoma</a:t>
          </a:r>
        </a:p>
      </dsp:txBody>
      <dsp:txXfrm>
        <a:off x="36845" y="873853"/>
        <a:ext cx="11931497" cy="681087"/>
      </dsp:txXfrm>
    </dsp:sp>
    <dsp:sp modelId="{4138B015-8E48-48B5-82AD-5F05C32CA829}">
      <dsp:nvSpPr>
        <dsp:cNvPr id="0" name=""/>
        <dsp:cNvSpPr/>
      </dsp:nvSpPr>
      <dsp:spPr>
        <a:xfrm>
          <a:off x="0" y="1591786"/>
          <a:ext cx="12005187" cy="5211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165"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b="1" kern="1200"/>
            <a:t>Thyroid function tests:</a:t>
          </a:r>
          <a:r>
            <a:rPr lang="en-US" sz="1500" kern="1200"/>
            <a:t> TSH is typically normal.</a:t>
          </a:r>
        </a:p>
        <a:p>
          <a:pPr marL="114300" lvl="1" indent="-114300" algn="l" defTabSz="666750">
            <a:lnSpc>
              <a:spcPct val="90000"/>
            </a:lnSpc>
            <a:spcBef>
              <a:spcPct val="0"/>
            </a:spcBef>
            <a:spcAft>
              <a:spcPct val="20000"/>
            </a:spcAft>
            <a:buChar char="•"/>
          </a:pPr>
          <a:r>
            <a:rPr lang="en-US" sz="1500" b="1" kern="1200"/>
            <a:t>Thyroid ultrasound:</a:t>
          </a:r>
          <a:r>
            <a:rPr lang="en-US" sz="1500" kern="1200"/>
            <a:t> may show sonographic signs of malignancy or appear benign</a:t>
          </a:r>
        </a:p>
      </dsp:txBody>
      <dsp:txXfrm>
        <a:off x="0" y="1591786"/>
        <a:ext cx="12005187" cy="521122"/>
      </dsp:txXfrm>
    </dsp:sp>
    <dsp:sp modelId="{C240B254-CB0F-4DE3-87B5-FEB588E869F6}">
      <dsp:nvSpPr>
        <dsp:cNvPr id="0" name=""/>
        <dsp:cNvSpPr/>
      </dsp:nvSpPr>
      <dsp:spPr>
        <a:xfrm>
          <a:off x="0" y="2112908"/>
          <a:ext cx="12005187" cy="754777"/>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a:t>FNAC:</a:t>
          </a:r>
          <a:r>
            <a:rPr lang="en-US" sz="1900" kern="1200"/>
            <a:t> follicular neoplasm or follicular lesion of undetermined significance; cannot distinguish between follicular adenoma and carcinoma </a:t>
          </a:r>
        </a:p>
      </dsp:txBody>
      <dsp:txXfrm>
        <a:off x="36845" y="2149753"/>
        <a:ext cx="11931497" cy="681087"/>
      </dsp:txXfrm>
    </dsp:sp>
    <dsp:sp modelId="{2FD55F4B-87CB-457B-B1F8-B4138E42C6FE}">
      <dsp:nvSpPr>
        <dsp:cNvPr id="0" name=""/>
        <dsp:cNvSpPr/>
      </dsp:nvSpPr>
      <dsp:spPr>
        <a:xfrm>
          <a:off x="0" y="2867686"/>
          <a:ext cx="12005187" cy="5211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165"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b="1" kern="1200"/>
            <a:t>Confirmatory test :</a:t>
          </a:r>
          <a:endParaRPr lang="en-US" sz="1500" kern="1200"/>
        </a:p>
        <a:p>
          <a:pPr marL="114300" lvl="1" indent="-114300" algn="l" defTabSz="666750">
            <a:lnSpc>
              <a:spcPct val="90000"/>
            </a:lnSpc>
            <a:spcBef>
              <a:spcPct val="0"/>
            </a:spcBef>
            <a:spcAft>
              <a:spcPct val="20000"/>
            </a:spcAft>
            <a:buChar char="•"/>
          </a:pPr>
          <a:r>
            <a:rPr lang="en-US" sz="1500" kern="1200"/>
            <a:t>Surgical excision (e.g., </a:t>
          </a:r>
          <a:r>
            <a:rPr lang="en-US" sz="1500" b="1" kern="1200"/>
            <a:t>hemithyroidectomy</a:t>
          </a:r>
          <a:r>
            <a:rPr lang="en-US" sz="1500" kern="1200"/>
            <a:t>) with histologic analysis </a:t>
          </a:r>
        </a:p>
      </dsp:txBody>
      <dsp:txXfrm>
        <a:off x="0" y="2867686"/>
        <a:ext cx="12005187" cy="52112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3C96A0-F057-4F3D-ADB2-CBBA94CE2C44}" type="datetimeFigureOut">
              <a:rPr lang="en-US" smtClean="0"/>
              <a:t>9/24/2024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D965F1-0186-4E48-B394-1E2473B19EDB}" type="slidenum">
              <a:rPr lang="en-US" smtClean="0"/>
              <a:t>‹#›</a:t>
            </a:fld>
            <a:endParaRPr lang="en-US"/>
          </a:p>
        </p:txBody>
      </p:sp>
    </p:spTree>
    <p:extLst>
      <p:ext uri="{BB962C8B-B14F-4D97-AF65-F5344CB8AC3E}">
        <p14:creationId xmlns:p14="http://schemas.microsoft.com/office/powerpoint/2010/main" val="1093920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87e7f3721d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87e7f3721d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JO" dirty="0"/>
          </a:p>
        </p:txBody>
      </p:sp>
      <p:sp>
        <p:nvSpPr>
          <p:cNvPr id="4" name="عنصر نائب لرقم الشريحة 3"/>
          <p:cNvSpPr>
            <a:spLocks noGrp="1"/>
          </p:cNvSpPr>
          <p:nvPr>
            <p:ph type="sldNum" sz="quarter" idx="5"/>
          </p:nvPr>
        </p:nvSpPr>
        <p:spPr/>
        <p:txBody>
          <a:bodyPr/>
          <a:lstStyle/>
          <a:p>
            <a:fld id="{7D438842-AC81-41D1-BEF2-1661F28A39B7}" type="slidenum">
              <a:rPr lang="ar-JO" smtClean="0"/>
              <a:t>12</a:t>
            </a:fld>
            <a:endParaRPr lang="ar-JO"/>
          </a:p>
        </p:txBody>
      </p:sp>
    </p:spTree>
    <p:extLst>
      <p:ext uri="{BB962C8B-B14F-4D97-AF65-F5344CB8AC3E}">
        <p14:creationId xmlns:p14="http://schemas.microsoft.com/office/powerpoint/2010/main" val="844882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Solitary nodules, in general, are more likely</a:t>
            </a:r>
            <a:br>
              <a:rPr lang="en-US" dirty="0"/>
            </a:br>
            <a:r>
              <a:rPr lang="en-US" dirty="0"/>
              <a:t>to be neoplastic than are multiple nodules,</a:t>
            </a:r>
            <a:br>
              <a:rPr lang="en-US" dirty="0"/>
            </a:br>
            <a:r>
              <a:rPr lang="en-US" dirty="0"/>
              <a:t>2. Nodules in younger patients are more likely</a:t>
            </a:r>
            <a:br>
              <a:rPr lang="en-US" dirty="0"/>
            </a:br>
            <a:r>
              <a:rPr lang="en-US" dirty="0"/>
              <a:t>to be neoplastic than are those in older</a:t>
            </a:r>
            <a:br>
              <a:rPr lang="en-US" dirty="0"/>
            </a:br>
            <a:r>
              <a:rPr lang="en-US" dirty="0"/>
              <a:t>patients.</a:t>
            </a:r>
            <a:br>
              <a:rPr lang="en-US" dirty="0"/>
            </a:br>
            <a:r>
              <a:rPr lang="en-US" dirty="0"/>
              <a:t>3. Nodules in males are more likely to be</a:t>
            </a:r>
            <a:br>
              <a:rPr lang="en-US" dirty="0"/>
            </a:br>
            <a:r>
              <a:rPr lang="en-US" dirty="0"/>
              <a:t>neoplastic than are those in females.</a:t>
            </a:r>
            <a:br>
              <a:rPr lang="en-US" dirty="0"/>
            </a:br>
            <a:r>
              <a:rPr lang="en-US" dirty="0"/>
              <a:t>4. A history of radiation treatment to the head</a:t>
            </a:r>
            <a:br>
              <a:rPr lang="en-US" dirty="0"/>
            </a:br>
            <a:r>
              <a:rPr lang="en-US" dirty="0"/>
              <a:t>and neck region is associated with an</a:t>
            </a:r>
            <a:br>
              <a:rPr lang="en-US" dirty="0"/>
            </a:br>
            <a:r>
              <a:rPr lang="en-US" dirty="0"/>
              <a:t>increased incidence of thyroid malignancy.</a:t>
            </a:r>
            <a:br>
              <a:rPr lang="en-US" dirty="0"/>
            </a:br>
            <a:r>
              <a:rPr lang="en-US" dirty="0"/>
              <a:t>5. Nodules that take up radioactive iodine in</a:t>
            </a:r>
            <a:br>
              <a:rPr lang="en-US" dirty="0"/>
            </a:br>
            <a:r>
              <a:rPr lang="en-US" dirty="0"/>
              <a:t>imaging studies (hot nodules) are more</a:t>
            </a:r>
            <a:br>
              <a:rPr lang="en-US" dirty="0"/>
            </a:br>
            <a:r>
              <a:rPr lang="en-US" dirty="0"/>
              <a:t>likely to be benign than malignant,</a:t>
            </a:r>
            <a:br>
              <a:rPr lang="en-US" dirty="0"/>
            </a:br>
            <a:r>
              <a:rPr lang="en-US" dirty="0"/>
              <a:t>reflecting well-differentiated cells</a:t>
            </a:r>
          </a:p>
          <a:p>
            <a:endParaRPr lang="en-US" dirty="0"/>
          </a:p>
        </p:txBody>
      </p:sp>
      <p:sp>
        <p:nvSpPr>
          <p:cNvPr id="4" name="Slide Number Placeholder 3"/>
          <p:cNvSpPr>
            <a:spLocks noGrp="1"/>
          </p:cNvSpPr>
          <p:nvPr>
            <p:ph type="sldNum" sz="quarter" idx="5"/>
          </p:nvPr>
        </p:nvSpPr>
        <p:spPr/>
        <p:txBody>
          <a:bodyPr/>
          <a:lstStyle/>
          <a:p>
            <a:fld id="{22289C57-55D7-40A4-A101-E74FAC7A092B}" type="slidenum">
              <a:rPr lang="en-US" smtClean="0"/>
              <a:t>46</a:t>
            </a:fld>
            <a:endParaRPr lang="en-US" dirty="0"/>
          </a:p>
        </p:txBody>
      </p:sp>
    </p:spTree>
    <p:extLst>
      <p:ext uri="{BB962C8B-B14F-4D97-AF65-F5344CB8AC3E}">
        <p14:creationId xmlns:p14="http://schemas.microsoft.com/office/powerpoint/2010/main" val="2012710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527AC63-3391-4C27-9122-FAE282799817}" type="datetimeFigureOut">
              <a:rPr lang="en-US" smtClean="0"/>
              <a:t>9/24/2024</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CC71AC3E-A156-462F-82B3-10E2930BCACB}" type="slidenum">
              <a:rPr lang="en-US" smtClean="0"/>
              <a:t>‹#›</a:t>
            </a:fld>
            <a:endParaRPr lang="en-US"/>
          </a:p>
        </p:txBody>
      </p:sp>
    </p:spTree>
    <p:extLst>
      <p:ext uri="{BB962C8B-B14F-4D97-AF65-F5344CB8AC3E}">
        <p14:creationId xmlns:p14="http://schemas.microsoft.com/office/powerpoint/2010/main" val="2684778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27AC63-3391-4C27-9122-FAE282799817}" type="datetimeFigureOut">
              <a:rPr lang="en-US" smtClean="0"/>
              <a:t>9/24/2024</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CC71AC3E-A156-462F-82B3-10E2930BCACB}" type="slidenum">
              <a:rPr lang="en-US" smtClean="0"/>
              <a:t>‹#›</a:t>
            </a:fld>
            <a:endParaRPr lang="en-US"/>
          </a:p>
        </p:txBody>
      </p:sp>
    </p:spTree>
    <p:extLst>
      <p:ext uri="{BB962C8B-B14F-4D97-AF65-F5344CB8AC3E}">
        <p14:creationId xmlns:p14="http://schemas.microsoft.com/office/powerpoint/2010/main" val="1805780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27AC63-3391-4C27-9122-FAE282799817}" type="datetimeFigureOut">
              <a:rPr lang="en-US" smtClean="0"/>
              <a:t>9/24/2024</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CC71AC3E-A156-462F-82B3-10E2930BCACB}"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0426162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527AC63-3391-4C27-9122-FAE282799817}" type="datetimeFigureOut">
              <a:rPr lang="en-US" smtClean="0"/>
              <a:t>9/24/2024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C71AC3E-A156-462F-82B3-10E2930BCACB}" type="slidenum">
              <a:rPr lang="en-US" smtClean="0"/>
              <a:t>‹#›</a:t>
            </a:fld>
            <a:endParaRPr lang="en-US"/>
          </a:p>
        </p:txBody>
      </p:sp>
    </p:spTree>
    <p:extLst>
      <p:ext uri="{BB962C8B-B14F-4D97-AF65-F5344CB8AC3E}">
        <p14:creationId xmlns:p14="http://schemas.microsoft.com/office/powerpoint/2010/main" val="31788389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527AC63-3391-4C27-9122-FAE282799817}" type="datetimeFigureOut">
              <a:rPr lang="en-US" smtClean="0"/>
              <a:t>9/24/2024</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C71AC3E-A156-462F-82B3-10E2930BCACB}"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5945200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527AC63-3391-4C27-9122-FAE282799817}" type="datetimeFigureOut">
              <a:rPr lang="en-US" smtClean="0"/>
              <a:t>9/24/2024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C71AC3E-A156-462F-82B3-10E2930BCACB}" type="slidenum">
              <a:rPr lang="en-US" smtClean="0"/>
              <a:t>‹#›</a:t>
            </a:fld>
            <a:endParaRPr lang="en-US"/>
          </a:p>
        </p:txBody>
      </p:sp>
    </p:spTree>
    <p:extLst>
      <p:ext uri="{BB962C8B-B14F-4D97-AF65-F5344CB8AC3E}">
        <p14:creationId xmlns:p14="http://schemas.microsoft.com/office/powerpoint/2010/main" val="1246007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27AC63-3391-4C27-9122-FAE282799817}" type="datetimeFigureOut">
              <a:rPr lang="en-US" smtClean="0"/>
              <a:t>9/24/2024</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C71AC3E-A156-462F-82B3-10E2930BCACB}" type="slidenum">
              <a:rPr lang="en-US" smtClean="0"/>
              <a:t>‹#›</a:t>
            </a:fld>
            <a:endParaRPr lang="en-US"/>
          </a:p>
        </p:txBody>
      </p:sp>
    </p:spTree>
    <p:extLst>
      <p:ext uri="{BB962C8B-B14F-4D97-AF65-F5344CB8AC3E}">
        <p14:creationId xmlns:p14="http://schemas.microsoft.com/office/powerpoint/2010/main" val="28265276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27AC63-3391-4C27-9122-FAE282799817}" type="datetimeFigureOut">
              <a:rPr lang="en-US" smtClean="0"/>
              <a:t>9/24/2024</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C71AC3E-A156-462F-82B3-10E2930BCACB}" type="slidenum">
              <a:rPr lang="en-US" smtClean="0"/>
              <a:t>‹#›</a:t>
            </a:fld>
            <a:endParaRPr lang="en-US"/>
          </a:p>
        </p:txBody>
      </p:sp>
    </p:spTree>
    <p:extLst>
      <p:ext uri="{BB962C8B-B14F-4D97-AF65-F5344CB8AC3E}">
        <p14:creationId xmlns:p14="http://schemas.microsoft.com/office/powerpoint/2010/main" val="39561875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cSld name="1_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4931664" y="2962655"/>
            <a:ext cx="2206751" cy="2612135"/>
          </a:xfrm>
          <a:prstGeom prst="rect">
            <a:avLst/>
          </a:prstGeom>
        </p:spPr>
      </p:pic>
      <p:sp>
        <p:nvSpPr>
          <p:cNvPr id="2" name="Holder 2"/>
          <p:cNvSpPr>
            <a:spLocks noGrp="1"/>
          </p:cNvSpPr>
          <p:nvPr>
            <p:ph type="ctrTitle"/>
          </p:nvPr>
        </p:nvSpPr>
        <p:spPr>
          <a:xfrm>
            <a:off x="915316" y="570484"/>
            <a:ext cx="3289935" cy="452119"/>
          </a:xfrm>
          <a:prstGeom prst="rect">
            <a:avLst/>
          </a:prstGeom>
        </p:spPr>
        <p:txBody>
          <a:bodyPr wrap="square" lIns="0" tIns="0" rIns="0" bIns="0">
            <a:spAutoFit/>
          </a:bodyPr>
          <a:lstStyle>
            <a:lvl1pPr>
              <a:defRPr sz="2750" b="0" i="0">
                <a:solidFill>
                  <a:schemeClr val="tx1"/>
                </a:solidFill>
                <a:latin typeface="Palatino Linotype"/>
                <a:cs typeface="Palatino Linotype"/>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2400" b="0" i="0">
                <a:solidFill>
                  <a:schemeClr val="tx1"/>
                </a:solidFill>
                <a:latin typeface="Palatino Linotype"/>
                <a:cs typeface="Palatino Linotype"/>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9/24/2024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619800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59"/>
        <p:cNvGrpSpPr/>
        <p:nvPr/>
      </p:nvGrpSpPr>
      <p:grpSpPr>
        <a:xfrm>
          <a:off x="0" y="0"/>
          <a:ext cx="0" cy="0"/>
          <a:chOff x="0" y="0"/>
          <a:chExt cx="0" cy="0"/>
        </a:xfrm>
      </p:grpSpPr>
      <p:sp>
        <p:nvSpPr>
          <p:cNvPr id="260" name="Google Shape;260;p16"/>
          <p:cNvSpPr txBox="1">
            <a:spLocks noGrp="1"/>
          </p:cNvSpPr>
          <p:nvPr>
            <p:ph type="title"/>
          </p:nvPr>
        </p:nvSpPr>
        <p:spPr>
          <a:xfrm>
            <a:off x="566651" y="4112115"/>
            <a:ext cx="2814400" cy="671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267">
                <a:solidFill>
                  <a:schemeClr val="accent5"/>
                </a:solidFill>
              </a:defRPr>
            </a:lvl1pPr>
            <a:lvl2pPr lvl="1" algn="ctr" rtl="0">
              <a:spcBef>
                <a:spcPts val="0"/>
              </a:spcBef>
              <a:spcAft>
                <a:spcPts val="0"/>
              </a:spcAft>
              <a:buClr>
                <a:schemeClr val="accent1"/>
              </a:buClr>
              <a:buSzPts val="1800"/>
              <a:buNone/>
              <a:defRPr sz="2400">
                <a:solidFill>
                  <a:schemeClr val="accent1"/>
                </a:solidFill>
              </a:defRPr>
            </a:lvl2pPr>
            <a:lvl3pPr lvl="2" algn="ctr" rtl="0">
              <a:spcBef>
                <a:spcPts val="0"/>
              </a:spcBef>
              <a:spcAft>
                <a:spcPts val="0"/>
              </a:spcAft>
              <a:buClr>
                <a:schemeClr val="accent1"/>
              </a:buClr>
              <a:buSzPts val="1800"/>
              <a:buNone/>
              <a:defRPr sz="2400">
                <a:solidFill>
                  <a:schemeClr val="accent1"/>
                </a:solidFill>
              </a:defRPr>
            </a:lvl3pPr>
            <a:lvl4pPr lvl="3" algn="ctr" rtl="0">
              <a:spcBef>
                <a:spcPts val="0"/>
              </a:spcBef>
              <a:spcAft>
                <a:spcPts val="0"/>
              </a:spcAft>
              <a:buClr>
                <a:schemeClr val="accent1"/>
              </a:buClr>
              <a:buSzPts val="1800"/>
              <a:buNone/>
              <a:defRPr sz="2400">
                <a:solidFill>
                  <a:schemeClr val="accent1"/>
                </a:solidFill>
              </a:defRPr>
            </a:lvl4pPr>
            <a:lvl5pPr lvl="4" algn="ctr" rtl="0">
              <a:spcBef>
                <a:spcPts val="0"/>
              </a:spcBef>
              <a:spcAft>
                <a:spcPts val="0"/>
              </a:spcAft>
              <a:buClr>
                <a:schemeClr val="accent1"/>
              </a:buClr>
              <a:buSzPts val="1800"/>
              <a:buNone/>
              <a:defRPr sz="2400">
                <a:solidFill>
                  <a:schemeClr val="accent1"/>
                </a:solidFill>
              </a:defRPr>
            </a:lvl5pPr>
            <a:lvl6pPr lvl="5" algn="ctr" rtl="0">
              <a:spcBef>
                <a:spcPts val="0"/>
              </a:spcBef>
              <a:spcAft>
                <a:spcPts val="0"/>
              </a:spcAft>
              <a:buClr>
                <a:schemeClr val="accent1"/>
              </a:buClr>
              <a:buSzPts val="1800"/>
              <a:buNone/>
              <a:defRPr sz="2400">
                <a:solidFill>
                  <a:schemeClr val="accent1"/>
                </a:solidFill>
              </a:defRPr>
            </a:lvl6pPr>
            <a:lvl7pPr lvl="6" algn="ctr" rtl="0">
              <a:spcBef>
                <a:spcPts val="0"/>
              </a:spcBef>
              <a:spcAft>
                <a:spcPts val="0"/>
              </a:spcAft>
              <a:buClr>
                <a:schemeClr val="accent1"/>
              </a:buClr>
              <a:buSzPts val="1800"/>
              <a:buNone/>
              <a:defRPr sz="2400">
                <a:solidFill>
                  <a:schemeClr val="accent1"/>
                </a:solidFill>
              </a:defRPr>
            </a:lvl7pPr>
            <a:lvl8pPr lvl="7" algn="ctr" rtl="0">
              <a:spcBef>
                <a:spcPts val="0"/>
              </a:spcBef>
              <a:spcAft>
                <a:spcPts val="0"/>
              </a:spcAft>
              <a:buClr>
                <a:schemeClr val="accent1"/>
              </a:buClr>
              <a:buSzPts val="1800"/>
              <a:buNone/>
              <a:defRPr sz="2400">
                <a:solidFill>
                  <a:schemeClr val="accent1"/>
                </a:solidFill>
              </a:defRPr>
            </a:lvl8pPr>
            <a:lvl9pPr lvl="8" algn="ctr" rtl="0">
              <a:spcBef>
                <a:spcPts val="0"/>
              </a:spcBef>
              <a:spcAft>
                <a:spcPts val="0"/>
              </a:spcAft>
              <a:buClr>
                <a:schemeClr val="accent1"/>
              </a:buClr>
              <a:buSzPts val="1800"/>
              <a:buNone/>
              <a:defRPr sz="2400">
                <a:solidFill>
                  <a:schemeClr val="accent1"/>
                </a:solidFill>
              </a:defRPr>
            </a:lvl9pPr>
          </a:lstStyle>
          <a:p>
            <a:endParaRPr/>
          </a:p>
        </p:txBody>
      </p:sp>
      <p:sp>
        <p:nvSpPr>
          <p:cNvPr id="261" name="Google Shape;261;p16"/>
          <p:cNvSpPr txBox="1">
            <a:spLocks noGrp="1"/>
          </p:cNvSpPr>
          <p:nvPr>
            <p:ph type="subTitle" idx="1"/>
          </p:nvPr>
        </p:nvSpPr>
        <p:spPr>
          <a:xfrm>
            <a:off x="989851" y="4667365"/>
            <a:ext cx="1968000" cy="10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62" name="Google Shape;262;p16"/>
          <p:cNvSpPr txBox="1">
            <a:spLocks noGrp="1"/>
          </p:cNvSpPr>
          <p:nvPr>
            <p:ph type="title" idx="2"/>
          </p:nvPr>
        </p:nvSpPr>
        <p:spPr>
          <a:xfrm>
            <a:off x="3315100" y="4112115"/>
            <a:ext cx="2814400" cy="671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267">
                <a:solidFill>
                  <a:schemeClr val="accent5"/>
                </a:solidFill>
              </a:defRPr>
            </a:lvl1pPr>
            <a:lvl2pPr lvl="1" algn="ctr" rtl="0">
              <a:spcBef>
                <a:spcPts val="0"/>
              </a:spcBef>
              <a:spcAft>
                <a:spcPts val="0"/>
              </a:spcAft>
              <a:buClr>
                <a:schemeClr val="accent1"/>
              </a:buClr>
              <a:buSzPts val="1800"/>
              <a:buNone/>
              <a:defRPr sz="2400">
                <a:solidFill>
                  <a:schemeClr val="accent1"/>
                </a:solidFill>
              </a:defRPr>
            </a:lvl2pPr>
            <a:lvl3pPr lvl="2" algn="ctr" rtl="0">
              <a:spcBef>
                <a:spcPts val="0"/>
              </a:spcBef>
              <a:spcAft>
                <a:spcPts val="0"/>
              </a:spcAft>
              <a:buClr>
                <a:schemeClr val="accent1"/>
              </a:buClr>
              <a:buSzPts val="1800"/>
              <a:buNone/>
              <a:defRPr sz="2400">
                <a:solidFill>
                  <a:schemeClr val="accent1"/>
                </a:solidFill>
              </a:defRPr>
            </a:lvl3pPr>
            <a:lvl4pPr lvl="3" algn="ctr" rtl="0">
              <a:spcBef>
                <a:spcPts val="0"/>
              </a:spcBef>
              <a:spcAft>
                <a:spcPts val="0"/>
              </a:spcAft>
              <a:buClr>
                <a:schemeClr val="accent1"/>
              </a:buClr>
              <a:buSzPts val="1800"/>
              <a:buNone/>
              <a:defRPr sz="2400">
                <a:solidFill>
                  <a:schemeClr val="accent1"/>
                </a:solidFill>
              </a:defRPr>
            </a:lvl4pPr>
            <a:lvl5pPr lvl="4" algn="ctr" rtl="0">
              <a:spcBef>
                <a:spcPts val="0"/>
              </a:spcBef>
              <a:spcAft>
                <a:spcPts val="0"/>
              </a:spcAft>
              <a:buClr>
                <a:schemeClr val="accent1"/>
              </a:buClr>
              <a:buSzPts val="1800"/>
              <a:buNone/>
              <a:defRPr sz="2400">
                <a:solidFill>
                  <a:schemeClr val="accent1"/>
                </a:solidFill>
              </a:defRPr>
            </a:lvl5pPr>
            <a:lvl6pPr lvl="5" algn="ctr" rtl="0">
              <a:spcBef>
                <a:spcPts val="0"/>
              </a:spcBef>
              <a:spcAft>
                <a:spcPts val="0"/>
              </a:spcAft>
              <a:buClr>
                <a:schemeClr val="accent1"/>
              </a:buClr>
              <a:buSzPts val="1800"/>
              <a:buNone/>
              <a:defRPr sz="2400">
                <a:solidFill>
                  <a:schemeClr val="accent1"/>
                </a:solidFill>
              </a:defRPr>
            </a:lvl6pPr>
            <a:lvl7pPr lvl="6" algn="ctr" rtl="0">
              <a:spcBef>
                <a:spcPts val="0"/>
              </a:spcBef>
              <a:spcAft>
                <a:spcPts val="0"/>
              </a:spcAft>
              <a:buClr>
                <a:schemeClr val="accent1"/>
              </a:buClr>
              <a:buSzPts val="1800"/>
              <a:buNone/>
              <a:defRPr sz="2400">
                <a:solidFill>
                  <a:schemeClr val="accent1"/>
                </a:solidFill>
              </a:defRPr>
            </a:lvl7pPr>
            <a:lvl8pPr lvl="7" algn="ctr" rtl="0">
              <a:spcBef>
                <a:spcPts val="0"/>
              </a:spcBef>
              <a:spcAft>
                <a:spcPts val="0"/>
              </a:spcAft>
              <a:buClr>
                <a:schemeClr val="accent1"/>
              </a:buClr>
              <a:buSzPts val="1800"/>
              <a:buNone/>
              <a:defRPr sz="2400">
                <a:solidFill>
                  <a:schemeClr val="accent1"/>
                </a:solidFill>
              </a:defRPr>
            </a:lvl8pPr>
            <a:lvl9pPr lvl="8" algn="ctr" rtl="0">
              <a:spcBef>
                <a:spcPts val="0"/>
              </a:spcBef>
              <a:spcAft>
                <a:spcPts val="0"/>
              </a:spcAft>
              <a:buClr>
                <a:schemeClr val="accent1"/>
              </a:buClr>
              <a:buSzPts val="1800"/>
              <a:buNone/>
              <a:defRPr sz="2400">
                <a:solidFill>
                  <a:schemeClr val="accent1"/>
                </a:solidFill>
              </a:defRPr>
            </a:lvl9pPr>
          </a:lstStyle>
          <a:p>
            <a:endParaRPr/>
          </a:p>
        </p:txBody>
      </p:sp>
      <p:sp>
        <p:nvSpPr>
          <p:cNvPr id="263" name="Google Shape;263;p16"/>
          <p:cNvSpPr txBox="1">
            <a:spLocks noGrp="1"/>
          </p:cNvSpPr>
          <p:nvPr>
            <p:ph type="subTitle" idx="3"/>
          </p:nvPr>
        </p:nvSpPr>
        <p:spPr>
          <a:xfrm>
            <a:off x="3738300" y="4667365"/>
            <a:ext cx="1968000" cy="10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64" name="Google Shape;264;p16"/>
          <p:cNvSpPr txBox="1">
            <a:spLocks noGrp="1"/>
          </p:cNvSpPr>
          <p:nvPr>
            <p:ph type="title" idx="4"/>
          </p:nvPr>
        </p:nvSpPr>
        <p:spPr>
          <a:xfrm>
            <a:off x="6063533" y="4112115"/>
            <a:ext cx="2814400" cy="671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267">
                <a:solidFill>
                  <a:schemeClr val="accent5"/>
                </a:solidFill>
              </a:defRPr>
            </a:lvl1pPr>
            <a:lvl2pPr lvl="1" algn="ctr" rtl="0">
              <a:spcBef>
                <a:spcPts val="0"/>
              </a:spcBef>
              <a:spcAft>
                <a:spcPts val="0"/>
              </a:spcAft>
              <a:buClr>
                <a:schemeClr val="accent1"/>
              </a:buClr>
              <a:buSzPts val="1800"/>
              <a:buNone/>
              <a:defRPr sz="2400">
                <a:solidFill>
                  <a:schemeClr val="accent1"/>
                </a:solidFill>
              </a:defRPr>
            </a:lvl2pPr>
            <a:lvl3pPr lvl="2" algn="ctr" rtl="0">
              <a:spcBef>
                <a:spcPts val="0"/>
              </a:spcBef>
              <a:spcAft>
                <a:spcPts val="0"/>
              </a:spcAft>
              <a:buClr>
                <a:schemeClr val="accent1"/>
              </a:buClr>
              <a:buSzPts val="1800"/>
              <a:buNone/>
              <a:defRPr sz="2400">
                <a:solidFill>
                  <a:schemeClr val="accent1"/>
                </a:solidFill>
              </a:defRPr>
            </a:lvl3pPr>
            <a:lvl4pPr lvl="3" algn="ctr" rtl="0">
              <a:spcBef>
                <a:spcPts val="0"/>
              </a:spcBef>
              <a:spcAft>
                <a:spcPts val="0"/>
              </a:spcAft>
              <a:buClr>
                <a:schemeClr val="accent1"/>
              </a:buClr>
              <a:buSzPts val="1800"/>
              <a:buNone/>
              <a:defRPr sz="2400">
                <a:solidFill>
                  <a:schemeClr val="accent1"/>
                </a:solidFill>
              </a:defRPr>
            </a:lvl4pPr>
            <a:lvl5pPr lvl="4" algn="ctr" rtl="0">
              <a:spcBef>
                <a:spcPts val="0"/>
              </a:spcBef>
              <a:spcAft>
                <a:spcPts val="0"/>
              </a:spcAft>
              <a:buClr>
                <a:schemeClr val="accent1"/>
              </a:buClr>
              <a:buSzPts val="1800"/>
              <a:buNone/>
              <a:defRPr sz="2400">
                <a:solidFill>
                  <a:schemeClr val="accent1"/>
                </a:solidFill>
              </a:defRPr>
            </a:lvl5pPr>
            <a:lvl6pPr lvl="5" algn="ctr" rtl="0">
              <a:spcBef>
                <a:spcPts val="0"/>
              </a:spcBef>
              <a:spcAft>
                <a:spcPts val="0"/>
              </a:spcAft>
              <a:buClr>
                <a:schemeClr val="accent1"/>
              </a:buClr>
              <a:buSzPts val="1800"/>
              <a:buNone/>
              <a:defRPr sz="2400">
                <a:solidFill>
                  <a:schemeClr val="accent1"/>
                </a:solidFill>
              </a:defRPr>
            </a:lvl6pPr>
            <a:lvl7pPr lvl="6" algn="ctr" rtl="0">
              <a:spcBef>
                <a:spcPts val="0"/>
              </a:spcBef>
              <a:spcAft>
                <a:spcPts val="0"/>
              </a:spcAft>
              <a:buClr>
                <a:schemeClr val="accent1"/>
              </a:buClr>
              <a:buSzPts val="1800"/>
              <a:buNone/>
              <a:defRPr sz="2400">
                <a:solidFill>
                  <a:schemeClr val="accent1"/>
                </a:solidFill>
              </a:defRPr>
            </a:lvl7pPr>
            <a:lvl8pPr lvl="7" algn="ctr" rtl="0">
              <a:spcBef>
                <a:spcPts val="0"/>
              </a:spcBef>
              <a:spcAft>
                <a:spcPts val="0"/>
              </a:spcAft>
              <a:buClr>
                <a:schemeClr val="accent1"/>
              </a:buClr>
              <a:buSzPts val="1800"/>
              <a:buNone/>
              <a:defRPr sz="2400">
                <a:solidFill>
                  <a:schemeClr val="accent1"/>
                </a:solidFill>
              </a:defRPr>
            </a:lvl8pPr>
            <a:lvl9pPr lvl="8" algn="ctr" rtl="0">
              <a:spcBef>
                <a:spcPts val="0"/>
              </a:spcBef>
              <a:spcAft>
                <a:spcPts val="0"/>
              </a:spcAft>
              <a:buClr>
                <a:schemeClr val="accent1"/>
              </a:buClr>
              <a:buSzPts val="1800"/>
              <a:buNone/>
              <a:defRPr sz="2400">
                <a:solidFill>
                  <a:schemeClr val="accent1"/>
                </a:solidFill>
              </a:defRPr>
            </a:lvl9pPr>
          </a:lstStyle>
          <a:p>
            <a:endParaRPr/>
          </a:p>
        </p:txBody>
      </p:sp>
      <p:sp>
        <p:nvSpPr>
          <p:cNvPr id="265" name="Google Shape;265;p16"/>
          <p:cNvSpPr txBox="1">
            <a:spLocks noGrp="1"/>
          </p:cNvSpPr>
          <p:nvPr>
            <p:ph type="subTitle" idx="5"/>
          </p:nvPr>
        </p:nvSpPr>
        <p:spPr>
          <a:xfrm>
            <a:off x="6486733" y="4667365"/>
            <a:ext cx="1968000" cy="10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66" name="Google Shape;266;p16"/>
          <p:cNvSpPr txBox="1">
            <a:spLocks noGrp="1"/>
          </p:cNvSpPr>
          <p:nvPr>
            <p:ph type="title" idx="6"/>
          </p:nvPr>
        </p:nvSpPr>
        <p:spPr>
          <a:xfrm>
            <a:off x="8811216" y="4112115"/>
            <a:ext cx="2814400" cy="671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267">
                <a:solidFill>
                  <a:schemeClr val="accent5"/>
                </a:solidFill>
              </a:defRPr>
            </a:lvl1pPr>
            <a:lvl2pPr lvl="1" algn="ctr" rtl="0">
              <a:spcBef>
                <a:spcPts val="0"/>
              </a:spcBef>
              <a:spcAft>
                <a:spcPts val="0"/>
              </a:spcAft>
              <a:buClr>
                <a:schemeClr val="accent1"/>
              </a:buClr>
              <a:buSzPts val="1800"/>
              <a:buNone/>
              <a:defRPr sz="2400">
                <a:solidFill>
                  <a:schemeClr val="accent1"/>
                </a:solidFill>
              </a:defRPr>
            </a:lvl2pPr>
            <a:lvl3pPr lvl="2" algn="ctr" rtl="0">
              <a:spcBef>
                <a:spcPts val="0"/>
              </a:spcBef>
              <a:spcAft>
                <a:spcPts val="0"/>
              </a:spcAft>
              <a:buClr>
                <a:schemeClr val="accent1"/>
              </a:buClr>
              <a:buSzPts val="1800"/>
              <a:buNone/>
              <a:defRPr sz="2400">
                <a:solidFill>
                  <a:schemeClr val="accent1"/>
                </a:solidFill>
              </a:defRPr>
            </a:lvl3pPr>
            <a:lvl4pPr lvl="3" algn="ctr" rtl="0">
              <a:spcBef>
                <a:spcPts val="0"/>
              </a:spcBef>
              <a:spcAft>
                <a:spcPts val="0"/>
              </a:spcAft>
              <a:buClr>
                <a:schemeClr val="accent1"/>
              </a:buClr>
              <a:buSzPts val="1800"/>
              <a:buNone/>
              <a:defRPr sz="2400">
                <a:solidFill>
                  <a:schemeClr val="accent1"/>
                </a:solidFill>
              </a:defRPr>
            </a:lvl4pPr>
            <a:lvl5pPr lvl="4" algn="ctr" rtl="0">
              <a:spcBef>
                <a:spcPts val="0"/>
              </a:spcBef>
              <a:spcAft>
                <a:spcPts val="0"/>
              </a:spcAft>
              <a:buClr>
                <a:schemeClr val="accent1"/>
              </a:buClr>
              <a:buSzPts val="1800"/>
              <a:buNone/>
              <a:defRPr sz="2400">
                <a:solidFill>
                  <a:schemeClr val="accent1"/>
                </a:solidFill>
              </a:defRPr>
            </a:lvl5pPr>
            <a:lvl6pPr lvl="5" algn="ctr" rtl="0">
              <a:spcBef>
                <a:spcPts val="0"/>
              </a:spcBef>
              <a:spcAft>
                <a:spcPts val="0"/>
              </a:spcAft>
              <a:buClr>
                <a:schemeClr val="accent1"/>
              </a:buClr>
              <a:buSzPts val="1800"/>
              <a:buNone/>
              <a:defRPr sz="2400">
                <a:solidFill>
                  <a:schemeClr val="accent1"/>
                </a:solidFill>
              </a:defRPr>
            </a:lvl6pPr>
            <a:lvl7pPr lvl="6" algn="ctr" rtl="0">
              <a:spcBef>
                <a:spcPts val="0"/>
              </a:spcBef>
              <a:spcAft>
                <a:spcPts val="0"/>
              </a:spcAft>
              <a:buClr>
                <a:schemeClr val="accent1"/>
              </a:buClr>
              <a:buSzPts val="1800"/>
              <a:buNone/>
              <a:defRPr sz="2400">
                <a:solidFill>
                  <a:schemeClr val="accent1"/>
                </a:solidFill>
              </a:defRPr>
            </a:lvl7pPr>
            <a:lvl8pPr lvl="7" algn="ctr" rtl="0">
              <a:spcBef>
                <a:spcPts val="0"/>
              </a:spcBef>
              <a:spcAft>
                <a:spcPts val="0"/>
              </a:spcAft>
              <a:buClr>
                <a:schemeClr val="accent1"/>
              </a:buClr>
              <a:buSzPts val="1800"/>
              <a:buNone/>
              <a:defRPr sz="2400">
                <a:solidFill>
                  <a:schemeClr val="accent1"/>
                </a:solidFill>
              </a:defRPr>
            </a:lvl8pPr>
            <a:lvl9pPr lvl="8" algn="ctr" rtl="0">
              <a:spcBef>
                <a:spcPts val="0"/>
              </a:spcBef>
              <a:spcAft>
                <a:spcPts val="0"/>
              </a:spcAft>
              <a:buClr>
                <a:schemeClr val="accent1"/>
              </a:buClr>
              <a:buSzPts val="1800"/>
              <a:buNone/>
              <a:defRPr sz="2400">
                <a:solidFill>
                  <a:schemeClr val="accent1"/>
                </a:solidFill>
              </a:defRPr>
            </a:lvl9pPr>
          </a:lstStyle>
          <a:p>
            <a:endParaRPr/>
          </a:p>
        </p:txBody>
      </p:sp>
      <p:sp>
        <p:nvSpPr>
          <p:cNvPr id="267" name="Google Shape;267;p16"/>
          <p:cNvSpPr txBox="1">
            <a:spLocks noGrp="1"/>
          </p:cNvSpPr>
          <p:nvPr>
            <p:ph type="subTitle" idx="7"/>
          </p:nvPr>
        </p:nvSpPr>
        <p:spPr>
          <a:xfrm>
            <a:off x="9234417" y="4667365"/>
            <a:ext cx="1968000" cy="10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68" name="Google Shape;268;p16"/>
          <p:cNvSpPr txBox="1">
            <a:spLocks noGrp="1"/>
          </p:cNvSpPr>
          <p:nvPr>
            <p:ph type="title" idx="8" hasCustomPrompt="1"/>
          </p:nvPr>
        </p:nvSpPr>
        <p:spPr>
          <a:xfrm>
            <a:off x="786825" y="3130197"/>
            <a:ext cx="2374000" cy="880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4800"/>
              <a:buNone/>
              <a:defRPr sz="9333">
                <a:solidFill>
                  <a:schemeClr val="accent4"/>
                </a:solidFill>
              </a:defRPr>
            </a:lvl1pPr>
            <a:lvl2pPr lvl="1" algn="ctr" rtl="0">
              <a:spcBef>
                <a:spcPts val="0"/>
              </a:spcBef>
              <a:spcAft>
                <a:spcPts val="0"/>
              </a:spcAft>
              <a:buClr>
                <a:schemeClr val="accent1"/>
              </a:buClr>
              <a:buSzPts val="4800"/>
              <a:buNone/>
              <a:defRPr sz="6400">
                <a:solidFill>
                  <a:schemeClr val="accent1"/>
                </a:solidFill>
              </a:defRPr>
            </a:lvl2pPr>
            <a:lvl3pPr lvl="2" algn="ctr" rtl="0">
              <a:spcBef>
                <a:spcPts val="0"/>
              </a:spcBef>
              <a:spcAft>
                <a:spcPts val="0"/>
              </a:spcAft>
              <a:buClr>
                <a:schemeClr val="accent1"/>
              </a:buClr>
              <a:buSzPts val="4800"/>
              <a:buNone/>
              <a:defRPr sz="6400">
                <a:solidFill>
                  <a:schemeClr val="accent1"/>
                </a:solidFill>
              </a:defRPr>
            </a:lvl3pPr>
            <a:lvl4pPr lvl="3" algn="ctr" rtl="0">
              <a:spcBef>
                <a:spcPts val="0"/>
              </a:spcBef>
              <a:spcAft>
                <a:spcPts val="0"/>
              </a:spcAft>
              <a:buClr>
                <a:schemeClr val="accent1"/>
              </a:buClr>
              <a:buSzPts val="4800"/>
              <a:buNone/>
              <a:defRPr sz="6400">
                <a:solidFill>
                  <a:schemeClr val="accent1"/>
                </a:solidFill>
              </a:defRPr>
            </a:lvl4pPr>
            <a:lvl5pPr lvl="4" algn="ctr" rtl="0">
              <a:spcBef>
                <a:spcPts val="0"/>
              </a:spcBef>
              <a:spcAft>
                <a:spcPts val="0"/>
              </a:spcAft>
              <a:buClr>
                <a:schemeClr val="accent1"/>
              </a:buClr>
              <a:buSzPts val="4800"/>
              <a:buNone/>
              <a:defRPr sz="6400">
                <a:solidFill>
                  <a:schemeClr val="accent1"/>
                </a:solidFill>
              </a:defRPr>
            </a:lvl5pPr>
            <a:lvl6pPr lvl="5" algn="ctr" rtl="0">
              <a:spcBef>
                <a:spcPts val="0"/>
              </a:spcBef>
              <a:spcAft>
                <a:spcPts val="0"/>
              </a:spcAft>
              <a:buClr>
                <a:schemeClr val="accent1"/>
              </a:buClr>
              <a:buSzPts val="4800"/>
              <a:buNone/>
              <a:defRPr sz="6400">
                <a:solidFill>
                  <a:schemeClr val="accent1"/>
                </a:solidFill>
              </a:defRPr>
            </a:lvl6pPr>
            <a:lvl7pPr lvl="6" algn="ctr" rtl="0">
              <a:spcBef>
                <a:spcPts val="0"/>
              </a:spcBef>
              <a:spcAft>
                <a:spcPts val="0"/>
              </a:spcAft>
              <a:buClr>
                <a:schemeClr val="accent1"/>
              </a:buClr>
              <a:buSzPts val="4800"/>
              <a:buNone/>
              <a:defRPr sz="6400">
                <a:solidFill>
                  <a:schemeClr val="accent1"/>
                </a:solidFill>
              </a:defRPr>
            </a:lvl7pPr>
            <a:lvl8pPr lvl="7" algn="ctr" rtl="0">
              <a:spcBef>
                <a:spcPts val="0"/>
              </a:spcBef>
              <a:spcAft>
                <a:spcPts val="0"/>
              </a:spcAft>
              <a:buClr>
                <a:schemeClr val="accent1"/>
              </a:buClr>
              <a:buSzPts val="4800"/>
              <a:buNone/>
              <a:defRPr sz="6400">
                <a:solidFill>
                  <a:schemeClr val="accent1"/>
                </a:solidFill>
              </a:defRPr>
            </a:lvl8pPr>
            <a:lvl9pPr lvl="8" algn="ctr" rtl="0">
              <a:spcBef>
                <a:spcPts val="0"/>
              </a:spcBef>
              <a:spcAft>
                <a:spcPts val="0"/>
              </a:spcAft>
              <a:buClr>
                <a:schemeClr val="accent1"/>
              </a:buClr>
              <a:buSzPts val="4800"/>
              <a:buNone/>
              <a:defRPr sz="6400">
                <a:solidFill>
                  <a:schemeClr val="accent1"/>
                </a:solidFill>
              </a:defRPr>
            </a:lvl9pPr>
          </a:lstStyle>
          <a:p>
            <a:r>
              <a:t>xx%</a:t>
            </a:r>
          </a:p>
        </p:txBody>
      </p:sp>
      <p:sp>
        <p:nvSpPr>
          <p:cNvPr id="269" name="Google Shape;269;p16"/>
          <p:cNvSpPr txBox="1">
            <a:spLocks noGrp="1"/>
          </p:cNvSpPr>
          <p:nvPr>
            <p:ph type="title" idx="9" hasCustomPrompt="1"/>
          </p:nvPr>
        </p:nvSpPr>
        <p:spPr>
          <a:xfrm>
            <a:off x="3535281" y="3130197"/>
            <a:ext cx="2374000" cy="880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4800"/>
              <a:buNone/>
              <a:defRPr sz="9333"/>
            </a:lvl1pPr>
            <a:lvl2pPr lvl="1" algn="ctr" rtl="0">
              <a:spcBef>
                <a:spcPts val="0"/>
              </a:spcBef>
              <a:spcAft>
                <a:spcPts val="0"/>
              </a:spcAft>
              <a:buClr>
                <a:schemeClr val="accent1"/>
              </a:buClr>
              <a:buSzPts val="4800"/>
              <a:buNone/>
              <a:defRPr sz="6400">
                <a:solidFill>
                  <a:schemeClr val="accent1"/>
                </a:solidFill>
              </a:defRPr>
            </a:lvl2pPr>
            <a:lvl3pPr lvl="2" algn="ctr" rtl="0">
              <a:spcBef>
                <a:spcPts val="0"/>
              </a:spcBef>
              <a:spcAft>
                <a:spcPts val="0"/>
              </a:spcAft>
              <a:buClr>
                <a:schemeClr val="accent1"/>
              </a:buClr>
              <a:buSzPts val="4800"/>
              <a:buNone/>
              <a:defRPr sz="6400">
                <a:solidFill>
                  <a:schemeClr val="accent1"/>
                </a:solidFill>
              </a:defRPr>
            </a:lvl3pPr>
            <a:lvl4pPr lvl="3" algn="ctr" rtl="0">
              <a:spcBef>
                <a:spcPts val="0"/>
              </a:spcBef>
              <a:spcAft>
                <a:spcPts val="0"/>
              </a:spcAft>
              <a:buClr>
                <a:schemeClr val="accent1"/>
              </a:buClr>
              <a:buSzPts val="4800"/>
              <a:buNone/>
              <a:defRPr sz="6400">
                <a:solidFill>
                  <a:schemeClr val="accent1"/>
                </a:solidFill>
              </a:defRPr>
            </a:lvl4pPr>
            <a:lvl5pPr lvl="4" algn="ctr" rtl="0">
              <a:spcBef>
                <a:spcPts val="0"/>
              </a:spcBef>
              <a:spcAft>
                <a:spcPts val="0"/>
              </a:spcAft>
              <a:buClr>
                <a:schemeClr val="accent1"/>
              </a:buClr>
              <a:buSzPts val="4800"/>
              <a:buNone/>
              <a:defRPr sz="6400">
                <a:solidFill>
                  <a:schemeClr val="accent1"/>
                </a:solidFill>
              </a:defRPr>
            </a:lvl5pPr>
            <a:lvl6pPr lvl="5" algn="ctr" rtl="0">
              <a:spcBef>
                <a:spcPts val="0"/>
              </a:spcBef>
              <a:spcAft>
                <a:spcPts val="0"/>
              </a:spcAft>
              <a:buClr>
                <a:schemeClr val="accent1"/>
              </a:buClr>
              <a:buSzPts val="4800"/>
              <a:buNone/>
              <a:defRPr sz="6400">
                <a:solidFill>
                  <a:schemeClr val="accent1"/>
                </a:solidFill>
              </a:defRPr>
            </a:lvl6pPr>
            <a:lvl7pPr lvl="6" algn="ctr" rtl="0">
              <a:spcBef>
                <a:spcPts val="0"/>
              </a:spcBef>
              <a:spcAft>
                <a:spcPts val="0"/>
              </a:spcAft>
              <a:buClr>
                <a:schemeClr val="accent1"/>
              </a:buClr>
              <a:buSzPts val="4800"/>
              <a:buNone/>
              <a:defRPr sz="6400">
                <a:solidFill>
                  <a:schemeClr val="accent1"/>
                </a:solidFill>
              </a:defRPr>
            </a:lvl7pPr>
            <a:lvl8pPr lvl="7" algn="ctr" rtl="0">
              <a:spcBef>
                <a:spcPts val="0"/>
              </a:spcBef>
              <a:spcAft>
                <a:spcPts val="0"/>
              </a:spcAft>
              <a:buClr>
                <a:schemeClr val="accent1"/>
              </a:buClr>
              <a:buSzPts val="4800"/>
              <a:buNone/>
              <a:defRPr sz="6400">
                <a:solidFill>
                  <a:schemeClr val="accent1"/>
                </a:solidFill>
              </a:defRPr>
            </a:lvl8pPr>
            <a:lvl9pPr lvl="8" algn="ctr" rtl="0">
              <a:spcBef>
                <a:spcPts val="0"/>
              </a:spcBef>
              <a:spcAft>
                <a:spcPts val="0"/>
              </a:spcAft>
              <a:buClr>
                <a:schemeClr val="accent1"/>
              </a:buClr>
              <a:buSzPts val="4800"/>
              <a:buNone/>
              <a:defRPr sz="6400">
                <a:solidFill>
                  <a:schemeClr val="accent1"/>
                </a:solidFill>
              </a:defRPr>
            </a:lvl9pPr>
          </a:lstStyle>
          <a:p>
            <a:r>
              <a:t>xx%</a:t>
            </a:r>
          </a:p>
        </p:txBody>
      </p:sp>
      <p:sp>
        <p:nvSpPr>
          <p:cNvPr id="270" name="Google Shape;270;p16"/>
          <p:cNvSpPr txBox="1">
            <a:spLocks noGrp="1"/>
          </p:cNvSpPr>
          <p:nvPr>
            <p:ph type="title" idx="13" hasCustomPrompt="1"/>
          </p:nvPr>
        </p:nvSpPr>
        <p:spPr>
          <a:xfrm>
            <a:off x="6283817" y="3130197"/>
            <a:ext cx="2374000" cy="880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4800"/>
              <a:buNone/>
              <a:defRPr sz="9333">
                <a:solidFill>
                  <a:schemeClr val="accent2"/>
                </a:solidFill>
              </a:defRPr>
            </a:lvl1pPr>
            <a:lvl2pPr lvl="1" algn="ctr" rtl="0">
              <a:spcBef>
                <a:spcPts val="0"/>
              </a:spcBef>
              <a:spcAft>
                <a:spcPts val="0"/>
              </a:spcAft>
              <a:buClr>
                <a:schemeClr val="accent1"/>
              </a:buClr>
              <a:buSzPts val="4800"/>
              <a:buNone/>
              <a:defRPr sz="6400">
                <a:solidFill>
                  <a:schemeClr val="accent1"/>
                </a:solidFill>
              </a:defRPr>
            </a:lvl2pPr>
            <a:lvl3pPr lvl="2" algn="ctr" rtl="0">
              <a:spcBef>
                <a:spcPts val="0"/>
              </a:spcBef>
              <a:spcAft>
                <a:spcPts val="0"/>
              </a:spcAft>
              <a:buClr>
                <a:schemeClr val="accent1"/>
              </a:buClr>
              <a:buSzPts val="4800"/>
              <a:buNone/>
              <a:defRPr sz="6400">
                <a:solidFill>
                  <a:schemeClr val="accent1"/>
                </a:solidFill>
              </a:defRPr>
            </a:lvl3pPr>
            <a:lvl4pPr lvl="3" algn="ctr" rtl="0">
              <a:spcBef>
                <a:spcPts val="0"/>
              </a:spcBef>
              <a:spcAft>
                <a:spcPts val="0"/>
              </a:spcAft>
              <a:buClr>
                <a:schemeClr val="accent1"/>
              </a:buClr>
              <a:buSzPts val="4800"/>
              <a:buNone/>
              <a:defRPr sz="6400">
                <a:solidFill>
                  <a:schemeClr val="accent1"/>
                </a:solidFill>
              </a:defRPr>
            </a:lvl4pPr>
            <a:lvl5pPr lvl="4" algn="ctr" rtl="0">
              <a:spcBef>
                <a:spcPts val="0"/>
              </a:spcBef>
              <a:spcAft>
                <a:spcPts val="0"/>
              </a:spcAft>
              <a:buClr>
                <a:schemeClr val="accent1"/>
              </a:buClr>
              <a:buSzPts val="4800"/>
              <a:buNone/>
              <a:defRPr sz="6400">
                <a:solidFill>
                  <a:schemeClr val="accent1"/>
                </a:solidFill>
              </a:defRPr>
            </a:lvl5pPr>
            <a:lvl6pPr lvl="5" algn="ctr" rtl="0">
              <a:spcBef>
                <a:spcPts val="0"/>
              </a:spcBef>
              <a:spcAft>
                <a:spcPts val="0"/>
              </a:spcAft>
              <a:buClr>
                <a:schemeClr val="accent1"/>
              </a:buClr>
              <a:buSzPts val="4800"/>
              <a:buNone/>
              <a:defRPr sz="6400">
                <a:solidFill>
                  <a:schemeClr val="accent1"/>
                </a:solidFill>
              </a:defRPr>
            </a:lvl6pPr>
            <a:lvl7pPr lvl="6" algn="ctr" rtl="0">
              <a:spcBef>
                <a:spcPts val="0"/>
              </a:spcBef>
              <a:spcAft>
                <a:spcPts val="0"/>
              </a:spcAft>
              <a:buClr>
                <a:schemeClr val="accent1"/>
              </a:buClr>
              <a:buSzPts val="4800"/>
              <a:buNone/>
              <a:defRPr sz="6400">
                <a:solidFill>
                  <a:schemeClr val="accent1"/>
                </a:solidFill>
              </a:defRPr>
            </a:lvl7pPr>
            <a:lvl8pPr lvl="7" algn="ctr" rtl="0">
              <a:spcBef>
                <a:spcPts val="0"/>
              </a:spcBef>
              <a:spcAft>
                <a:spcPts val="0"/>
              </a:spcAft>
              <a:buClr>
                <a:schemeClr val="accent1"/>
              </a:buClr>
              <a:buSzPts val="4800"/>
              <a:buNone/>
              <a:defRPr sz="6400">
                <a:solidFill>
                  <a:schemeClr val="accent1"/>
                </a:solidFill>
              </a:defRPr>
            </a:lvl8pPr>
            <a:lvl9pPr lvl="8" algn="ctr" rtl="0">
              <a:spcBef>
                <a:spcPts val="0"/>
              </a:spcBef>
              <a:spcAft>
                <a:spcPts val="0"/>
              </a:spcAft>
              <a:buClr>
                <a:schemeClr val="accent1"/>
              </a:buClr>
              <a:buSzPts val="4800"/>
              <a:buNone/>
              <a:defRPr sz="6400">
                <a:solidFill>
                  <a:schemeClr val="accent1"/>
                </a:solidFill>
              </a:defRPr>
            </a:lvl9pPr>
          </a:lstStyle>
          <a:p>
            <a:r>
              <a:t>xx%</a:t>
            </a:r>
          </a:p>
        </p:txBody>
      </p:sp>
      <p:sp>
        <p:nvSpPr>
          <p:cNvPr id="271" name="Google Shape;271;p16"/>
          <p:cNvSpPr txBox="1">
            <a:spLocks noGrp="1"/>
          </p:cNvSpPr>
          <p:nvPr>
            <p:ph type="title" idx="14" hasCustomPrompt="1"/>
          </p:nvPr>
        </p:nvSpPr>
        <p:spPr>
          <a:xfrm>
            <a:off x="9031409" y="3130197"/>
            <a:ext cx="2374000" cy="880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4800"/>
              <a:buNone/>
              <a:defRPr sz="9333">
                <a:solidFill>
                  <a:schemeClr val="accent1"/>
                </a:solidFill>
              </a:defRPr>
            </a:lvl1pPr>
            <a:lvl2pPr lvl="1" algn="ctr" rtl="0">
              <a:spcBef>
                <a:spcPts val="0"/>
              </a:spcBef>
              <a:spcAft>
                <a:spcPts val="0"/>
              </a:spcAft>
              <a:buClr>
                <a:schemeClr val="accent1"/>
              </a:buClr>
              <a:buSzPts val="4800"/>
              <a:buNone/>
              <a:defRPr sz="6400">
                <a:solidFill>
                  <a:schemeClr val="accent1"/>
                </a:solidFill>
              </a:defRPr>
            </a:lvl2pPr>
            <a:lvl3pPr lvl="2" algn="ctr" rtl="0">
              <a:spcBef>
                <a:spcPts val="0"/>
              </a:spcBef>
              <a:spcAft>
                <a:spcPts val="0"/>
              </a:spcAft>
              <a:buClr>
                <a:schemeClr val="accent1"/>
              </a:buClr>
              <a:buSzPts val="4800"/>
              <a:buNone/>
              <a:defRPr sz="6400">
                <a:solidFill>
                  <a:schemeClr val="accent1"/>
                </a:solidFill>
              </a:defRPr>
            </a:lvl3pPr>
            <a:lvl4pPr lvl="3" algn="ctr" rtl="0">
              <a:spcBef>
                <a:spcPts val="0"/>
              </a:spcBef>
              <a:spcAft>
                <a:spcPts val="0"/>
              </a:spcAft>
              <a:buClr>
                <a:schemeClr val="accent1"/>
              </a:buClr>
              <a:buSzPts val="4800"/>
              <a:buNone/>
              <a:defRPr sz="6400">
                <a:solidFill>
                  <a:schemeClr val="accent1"/>
                </a:solidFill>
              </a:defRPr>
            </a:lvl4pPr>
            <a:lvl5pPr lvl="4" algn="ctr" rtl="0">
              <a:spcBef>
                <a:spcPts val="0"/>
              </a:spcBef>
              <a:spcAft>
                <a:spcPts val="0"/>
              </a:spcAft>
              <a:buClr>
                <a:schemeClr val="accent1"/>
              </a:buClr>
              <a:buSzPts val="4800"/>
              <a:buNone/>
              <a:defRPr sz="6400">
                <a:solidFill>
                  <a:schemeClr val="accent1"/>
                </a:solidFill>
              </a:defRPr>
            </a:lvl5pPr>
            <a:lvl6pPr lvl="5" algn="ctr" rtl="0">
              <a:spcBef>
                <a:spcPts val="0"/>
              </a:spcBef>
              <a:spcAft>
                <a:spcPts val="0"/>
              </a:spcAft>
              <a:buClr>
                <a:schemeClr val="accent1"/>
              </a:buClr>
              <a:buSzPts val="4800"/>
              <a:buNone/>
              <a:defRPr sz="6400">
                <a:solidFill>
                  <a:schemeClr val="accent1"/>
                </a:solidFill>
              </a:defRPr>
            </a:lvl6pPr>
            <a:lvl7pPr lvl="6" algn="ctr" rtl="0">
              <a:spcBef>
                <a:spcPts val="0"/>
              </a:spcBef>
              <a:spcAft>
                <a:spcPts val="0"/>
              </a:spcAft>
              <a:buClr>
                <a:schemeClr val="accent1"/>
              </a:buClr>
              <a:buSzPts val="4800"/>
              <a:buNone/>
              <a:defRPr sz="6400">
                <a:solidFill>
                  <a:schemeClr val="accent1"/>
                </a:solidFill>
              </a:defRPr>
            </a:lvl7pPr>
            <a:lvl8pPr lvl="7" algn="ctr" rtl="0">
              <a:spcBef>
                <a:spcPts val="0"/>
              </a:spcBef>
              <a:spcAft>
                <a:spcPts val="0"/>
              </a:spcAft>
              <a:buClr>
                <a:schemeClr val="accent1"/>
              </a:buClr>
              <a:buSzPts val="4800"/>
              <a:buNone/>
              <a:defRPr sz="6400">
                <a:solidFill>
                  <a:schemeClr val="accent1"/>
                </a:solidFill>
              </a:defRPr>
            </a:lvl8pPr>
            <a:lvl9pPr lvl="8" algn="ctr" rtl="0">
              <a:spcBef>
                <a:spcPts val="0"/>
              </a:spcBef>
              <a:spcAft>
                <a:spcPts val="0"/>
              </a:spcAft>
              <a:buClr>
                <a:schemeClr val="accent1"/>
              </a:buClr>
              <a:buSzPts val="4800"/>
              <a:buNone/>
              <a:defRPr sz="6400">
                <a:solidFill>
                  <a:schemeClr val="accent1"/>
                </a:solidFill>
              </a:defRPr>
            </a:lvl9pPr>
          </a:lstStyle>
          <a:p>
            <a:r>
              <a:t>xx%</a:t>
            </a:r>
          </a:p>
        </p:txBody>
      </p:sp>
      <p:sp>
        <p:nvSpPr>
          <p:cNvPr id="297" name="Google Shape;297;p16"/>
          <p:cNvSpPr txBox="1">
            <a:spLocks noGrp="1"/>
          </p:cNvSpPr>
          <p:nvPr>
            <p:ph type="title" idx="15"/>
          </p:nvPr>
        </p:nvSpPr>
        <p:spPr>
          <a:xfrm>
            <a:off x="2273533" y="0"/>
            <a:ext cx="7645200" cy="1525600"/>
          </a:xfrm>
          <a:prstGeom prst="rect">
            <a:avLst/>
          </a:prstGeom>
          <a:solidFill>
            <a:schemeClr val="accent5"/>
          </a:solidFill>
        </p:spPr>
        <p:txBody>
          <a:bodyPr spcFirstLastPara="1" wrap="square" lIns="90000" tIns="270000" rIns="91425" bIns="0" anchor="ctr" anchorCtr="0">
            <a:noAutofit/>
          </a:bodyPr>
          <a:lstStyle>
            <a:lvl1pPr lvl="0" algn="ctr" rtl="0">
              <a:spcBef>
                <a:spcPts val="0"/>
              </a:spcBef>
              <a:spcAft>
                <a:spcPts val="0"/>
              </a:spcAft>
              <a:buSzPts val="3000"/>
              <a:buNone/>
              <a:defRPr>
                <a:solidFill>
                  <a:schemeClr val="lt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6941610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 Four Columns">
  <p:cSld name="Title + Four Columns">
    <p:spTree>
      <p:nvGrpSpPr>
        <p:cNvPr id="1" name="Shape 351"/>
        <p:cNvGrpSpPr/>
        <p:nvPr/>
      </p:nvGrpSpPr>
      <p:grpSpPr>
        <a:xfrm>
          <a:off x="0" y="0"/>
          <a:ext cx="0" cy="0"/>
          <a:chOff x="0" y="0"/>
          <a:chExt cx="0" cy="0"/>
        </a:xfrm>
      </p:grpSpPr>
      <p:sp>
        <p:nvSpPr>
          <p:cNvPr id="352" name="Google Shape;352;p19"/>
          <p:cNvSpPr txBox="1">
            <a:spLocks noGrp="1"/>
          </p:cNvSpPr>
          <p:nvPr>
            <p:ph type="title"/>
          </p:nvPr>
        </p:nvSpPr>
        <p:spPr>
          <a:xfrm>
            <a:off x="967733" y="4652869"/>
            <a:ext cx="1878400" cy="671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667">
                <a:solidFill>
                  <a:schemeClr val="dk2"/>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353" name="Google Shape;353;p19"/>
          <p:cNvSpPr txBox="1">
            <a:spLocks noGrp="1"/>
          </p:cNvSpPr>
          <p:nvPr>
            <p:ph type="subTitle" idx="1"/>
          </p:nvPr>
        </p:nvSpPr>
        <p:spPr>
          <a:xfrm>
            <a:off x="967733" y="5175795"/>
            <a:ext cx="18784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2"/>
                </a:solidFill>
              </a:defRPr>
            </a:lvl1pPr>
            <a:lvl2pPr lvl="1" algn="ctr" rtl="0">
              <a:lnSpc>
                <a:spcPct val="100000"/>
              </a:lnSpc>
              <a:spcBef>
                <a:spcPts val="2133"/>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54" name="Google Shape;354;p19"/>
          <p:cNvSpPr txBox="1">
            <a:spLocks noGrp="1"/>
          </p:cNvSpPr>
          <p:nvPr>
            <p:ph type="title" idx="2"/>
          </p:nvPr>
        </p:nvSpPr>
        <p:spPr>
          <a:xfrm>
            <a:off x="3757469" y="4652869"/>
            <a:ext cx="1892800" cy="671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667">
                <a:solidFill>
                  <a:schemeClr val="dk2"/>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355" name="Google Shape;355;p19"/>
          <p:cNvSpPr txBox="1">
            <a:spLocks noGrp="1"/>
          </p:cNvSpPr>
          <p:nvPr>
            <p:ph type="subTitle" idx="3"/>
          </p:nvPr>
        </p:nvSpPr>
        <p:spPr>
          <a:xfrm>
            <a:off x="3762267" y="5175795"/>
            <a:ext cx="18784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2"/>
                </a:solidFill>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56" name="Google Shape;356;p19"/>
          <p:cNvSpPr txBox="1">
            <a:spLocks noGrp="1"/>
          </p:cNvSpPr>
          <p:nvPr>
            <p:ph type="title" idx="4"/>
          </p:nvPr>
        </p:nvSpPr>
        <p:spPr>
          <a:xfrm>
            <a:off x="6561604" y="4652869"/>
            <a:ext cx="1878400" cy="671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667">
                <a:solidFill>
                  <a:schemeClr val="dk2"/>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357" name="Google Shape;357;p19"/>
          <p:cNvSpPr txBox="1">
            <a:spLocks noGrp="1"/>
          </p:cNvSpPr>
          <p:nvPr>
            <p:ph type="subTitle" idx="5"/>
          </p:nvPr>
        </p:nvSpPr>
        <p:spPr>
          <a:xfrm>
            <a:off x="6556801" y="5175795"/>
            <a:ext cx="18784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solidFill>
                  <a:schemeClr val="dk2"/>
                </a:solidFill>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58" name="Google Shape;358;p19"/>
          <p:cNvSpPr txBox="1">
            <a:spLocks noGrp="1"/>
          </p:cNvSpPr>
          <p:nvPr>
            <p:ph type="title" idx="6"/>
          </p:nvPr>
        </p:nvSpPr>
        <p:spPr>
          <a:xfrm>
            <a:off x="9351340" y="4652869"/>
            <a:ext cx="1878400" cy="671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667">
                <a:solidFill>
                  <a:schemeClr val="dk2"/>
                </a:solidFill>
              </a:defRPr>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359" name="Google Shape;359;p19"/>
          <p:cNvSpPr txBox="1">
            <a:spLocks noGrp="1"/>
          </p:cNvSpPr>
          <p:nvPr>
            <p:ph type="subTitle" idx="7"/>
          </p:nvPr>
        </p:nvSpPr>
        <p:spPr>
          <a:xfrm>
            <a:off x="9351335" y="5175795"/>
            <a:ext cx="18784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867">
                <a:solidFill>
                  <a:schemeClr val="dk2"/>
                </a:solidFill>
              </a:defRPr>
            </a:lvl1pPr>
            <a:lvl2pPr lvl="1" algn="ctr" rtl="0">
              <a:lnSpc>
                <a:spcPct val="100000"/>
              </a:lnSpc>
              <a:spcBef>
                <a:spcPts val="2133"/>
              </a:spcBef>
              <a:spcAft>
                <a:spcPts val="0"/>
              </a:spcAft>
              <a:buClr>
                <a:schemeClr val="dk2"/>
              </a:buClr>
              <a:buSzPts val="2100"/>
              <a:buNone/>
              <a:defRPr sz="2800">
                <a:solidFill>
                  <a:schemeClr val="dk2"/>
                </a:solidFill>
              </a:defRPr>
            </a:lvl2pPr>
            <a:lvl3pPr lvl="2" algn="ctr" rtl="0">
              <a:lnSpc>
                <a:spcPct val="100000"/>
              </a:lnSpc>
              <a:spcBef>
                <a:spcPts val="0"/>
              </a:spcBef>
              <a:spcAft>
                <a:spcPts val="0"/>
              </a:spcAft>
              <a:buClr>
                <a:schemeClr val="dk2"/>
              </a:buClr>
              <a:buSzPts val="2100"/>
              <a:buNone/>
              <a:defRPr sz="2800">
                <a:solidFill>
                  <a:schemeClr val="dk2"/>
                </a:solidFill>
              </a:defRPr>
            </a:lvl3pPr>
            <a:lvl4pPr lvl="3" algn="ctr" rtl="0">
              <a:lnSpc>
                <a:spcPct val="100000"/>
              </a:lnSpc>
              <a:spcBef>
                <a:spcPts val="0"/>
              </a:spcBef>
              <a:spcAft>
                <a:spcPts val="0"/>
              </a:spcAft>
              <a:buClr>
                <a:schemeClr val="dk2"/>
              </a:buClr>
              <a:buSzPts val="2100"/>
              <a:buNone/>
              <a:defRPr sz="2800">
                <a:solidFill>
                  <a:schemeClr val="dk2"/>
                </a:solidFill>
              </a:defRPr>
            </a:lvl4pPr>
            <a:lvl5pPr lvl="4" algn="ctr" rtl="0">
              <a:lnSpc>
                <a:spcPct val="100000"/>
              </a:lnSpc>
              <a:spcBef>
                <a:spcPts val="0"/>
              </a:spcBef>
              <a:spcAft>
                <a:spcPts val="0"/>
              </a:spcAft>
              <a:buClr>
                <a:schemeClr val="dk2"/>
              </a:buClr>
              <a:buSzPts val="2100"/>
              <a:buNone/>
              <a:defRPr sz="2800">
                <a:solidFill>
                  <a:schemeClr val="dk2"/>
                </a:solidFill>
              </a:defRPr>
            </a:lvl5pPr>
            <a:lvl6pPr lvl="5" algn="ctr" rtl="0">
              <a:lnSpc>
                <a:spcPct val="100000"/>
              </a:lnSpc>
              <a:spcBef>
                <a:spcPts val="0"/>
              </a:spcBef>
              <a:spcAft>
                <a:spcPts val="0"/>
              </a:spcAft>
              <a:buClr>
                <a:schemeClr val="dk2"/>
              </a:buClr>
              <a:buSzPts val="2100"/>
              <a:buNone/>
              <a:defRPr sz="2800">
                <a:solidFill>
                  <a:schemeClr val="dk2"/>
                </a:solidFill>
              </a:defRPr>
            </a:lvl6pPr>
            <a:lvl7pPr lvl="6" algn="ctr" rtl="0">
              <a:lnSpc>
                <a:spcPct val="100000"/>
              </a:lnSpc>
              <a:spcBef>
                <a:spcPts val="0"/>
              </a:spcBef>
              <a:spcAft>
                <a:spcPts val="0"/>
              </a:spcAft>
              <a:buClr>
                <a:schemeClr val="dk2"/>
              </a:buClr>
              <a:buSzPts val="2100"/>
              <a:buNone/>
              <a:defRPr sz="2800">
                <a:solidFill>
                  <a:schemeClr val="dk2"/>
                </a:solidFill>
              </a:defRPr>
            </a:lvl7pPr>
            <a:lvl8pPr lvl="7" algn="ctr" rtl="0">
              <a:lnSpc>
                <a:spcPct val="100000"/>
              </a:lnSpc>
              <a:spcBef>
                <a:spcPts val="0"/>
              </a:spcBef>
              <a:spcAft>
                <a:spcPts val="0"/>
              </a:spcAft>
              <a:buClr>
                <a:schemeClr val="dk2"/>
              </a:buClr>
              <a:buSzPts val="2100"/>
              <a:buNone/>
              <a:defRPr sz="2800">
                <a:solidFill>
                  <a:schemeClr val="dk2"/>
                </a:solidFill>
              </a:defRPr>
            </a:lvl8pPr>
            <a:lvl9pPr lvl="8" algn="ctr" rtl="0">
              <a:lnSpc>
                <a:spcPct val="100000"/>
              </a:lnSpc>
              <a:spcBef>
                <a:spcPts val="0"/>
              </a:spcBef>
              <a:spcAft>
                <a:spcPts val="0"/>
              </a:spcAft>
              <a:buClr>
                <a:schemeClr val="dk2"/>
              </a:buClr>
              <a:buSzPts val="2100"/>
              <a:buNone/>
              <a:defRPr sz="2800">
                <a:solidFill>
                  <a:schemeClr val="dk2"/>
                </a:solidFill>
              </a:defRPr>
            </a:lvl9pPr>
          </a:lstStyle>
          <a:p>
            <a:endParaRPr/>
          </a:p>
        </p:txBody>
      </p:sp>
      <p:sp>
        <p:nvSpPr>
          <p:cNvPr id="360" name="Google Shape;360;p19"/>
          <p:cNvSpPr txBox="1">
            <a:spLocks noGrp="1"/>
          </p:cNvSpPr>
          <p:nvPr>
            <p:ph type="title" idx="8"/>
          </p:nvPr>
        </p:nvSpPr>
        <p:spPr>
          <a:xfrm>
            <a:off x="3050933" y="0"/>
            <a:ext cx="6090000" cy="1525600"/>
          </a:xfrm>
          <a:prstGeom prst="rect">
            <a:avLst/>
          </a:prstGeom>
          <a:solidFill>
            <a:schemeClr val="accent1"/>
          </a:solidFill>
        </p:spPr>
        <p:txBody>
          <a:bodyPr spcFirstLastPara="1" wrap="square" lIns="90000" tIns="270000" rIns="91425" bIns="0" anchor="ctr" anchorCtr="0">
            <a:noAutofit/>
          </a:bodyPr>
          <a:lstStyle>
            <a:lvl1pPr lvl="0" algn="ctr" rtl="0">
              <a:spcBef>
                <a:spcPts val="0"/>
              </a:spcBef>
              <a:spcAft>
                <a:spcPts val="0"/>
              </a:spcAft>
              <a:buSzPts val="3000"/>
              <a:buNone/>
              <a:defRPr>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133787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27AC63-3391-4C27-9122-FAE282799817}" type="datetimeFigureOut">
              <a:rPr lang="en-US" smtClean="0"/>
              <a:t>9/24/2024</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C71AC3E-A156-462F-82B3-10E2930BCACB}" type="slidenum">
              <a:rPr lang="en-US" smtClean="0"/>
              <a:t>‹#›</a:t>
            </a:fld>
            <a:endParaRPr lang="en-US"/>
          </a:p>
        </p:txBody>
      </p:sp>
    </p:spTree>
    <p:extLst>
      <p:ext uri="{BB962C8B-B14F-4D97-AF65-F5344CB8AC3E}">
        <p14:creationId xmlns:p14="http://schemas.microsoft.com/office/powerpoint/2010/main" val="34922022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27AC63-3391-4C27-9122-FAE282799817}" type="datetimeFigureOut">
              <a:rPr lang="en-US" smtClean="0"/>
              <a:t>9/24/2024</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CC71AC3E-A156-462F-82B3-10E2930BCACB}" type="slidenum">
              <a:rPr lang="en-US" smtClean="0"/>
              <a:t>‹#›</a:t>
            </a:fld>
            <a:endParaRPr lang="en-US"/>
          </a:p>
        </p:txBody>
      </p:sp>
    </p:spTree>
    <p:extLst>
      <p:ext uri="{BB962C8B-B14F-4D97-AF65-F5344CB8AC3E}">
        <p14:creationId xmlns:p14="http://schemas.microsoft.com/office/powerpoint/2010/main" val="3271893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527AC63-3391-4C27-9122-FAE282799817}" type="datetimeFigureOut">
              <a:rPr lang="en-US" smtClean="0"/>
              <a:t>9/24/2024</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CC71AC3E-A156-462F-82B3-10E2930BCACB}" type="slidenum">
              <a:rPr lang="en-US" smtClean="0"/>
              <a:t>‹#›</a:t>
            </a:fld>
            <a:endParaRPr lang="en-US"/>
          </a:p>
        </p:txBody>
      </p:sp>
    </p:spTree>
    <p:extLst>
      <p:ext uri="{BB962C8B-B14F-4D97-AF65-F5344CB8AC3E}">
        <p14:creationId xmlns:p14="http://schemas.microsoft.com/office/powerpoint/2010/main" val="17067450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527AC63-3391-4C27-9122-FAE282799817}" type="datetimeFigureOut">
              <a:rPr lang="en-US" smtClean="0"/>
              <a:t>9/24/2024</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CC71AC3E-A156-462F-82B3-10E2930BCACB}" type="slidenum">
              <a:rPr lang="en-US" smtClean="0"/>
              <a:t>‹#›</a:t>
            </a:fld>
            <a:endParaRPr lang="en-US"/>
          </a:p>
        </p:txBody>
      </p:sp>
    </p:spTree>
    <p:extLst>
      <p:ext uri="{BB962C8B-B14F-4D97-AF65-F5344CB8AC3E}">
        <p14:creationId xmlns:p14="http://schemas.microsoft.com/office/powerpoint/2010/main" val="22529964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527AC63-3391-4C27-9122-FAE282799817}" type="datetimeFigureOut">
              <a:rPr lang="en-US" smtClean="0"/>
              <a:t>9/24/2024</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CC71AC3E-A156-462F-82B3-10E2930BCACB}" type="slidenum">
              <a:rPr lang="en-US" smtClean="0"/>
              <a:t>‹#›</a:t>
            </a:fld>
            <a:endParaRPr lang="en-US"/>
          </a:p>
        </p:txBody>
      </p:sp>
    </p:spTree>
    <p:extLst>
      <p:ext uri="{BB962C8B-B14F-4D97-AF65-F5344CB8AC3E}">
        <p14:creationId xmlns:p14="http://schemas.microsoft.com/office/powerpoint/2010/main" val="317995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27AC63-3391-4C27-9122-FAE282799817}" type="datetimeFigureOut">
              <a:rPr lang="en-US" smtClean="0"/>
              <a:t>9/24/2024</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CC71AC3E-A156-462F-82B3-10E2930BCACB}" type="slidenum">
              <a:rPr lang="en-US" smtClean="0"/>
              <a:t>‹#›</a:t>
            </a:fld>
            <a:endParaRPr lang="en-US"/>
          </a:p>
        </p:txBody>
      </p:sp>
    </p:spTree>
    <p:extLst>
      <p:ext uri="{BB962C8B-B14F-4D97-AF65-F5344CB8AC3E}">
        <p14:creationId xmlns:p14="http://schemas.microsoft.com/office/powerpoint/2010/main" val="7873890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27AC63-3391-4C27-9122-FAE282799817}" type="datetimeFigureOut">
              <a:rPr lang="en-US" smtClean="0"/>
              <a:t>9/24/2024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CC71AC3E-A156-462F-82B3-10E2930BCACB}" type="slidenum">
              <a:rPr lang="en-US" smtClean="0"/>
              <a:t>‹#›</a:t>
            </a:fld>
            <a:endParaRPr lang="en-US"/>
          </a:p>
        </p:txBody>
      </p:sp>
    </p:spTree>
    <p:extLst>
      <p:ext uri="{BB962C8B-B14F-4D97-AF65-F5344CB8AC3E}">
        <p14:creationId xmlns:p14="http://schemas.microsoft.com/office/powerpoint/2010/main" val="1527022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27AC63-3391-4C27-9122-FAE282799817}" type="datetimeFigureOut">
              <a:rPr lang="en-US" smtClean="0"/>
              <a:t>9/24/2024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C71AC3E-A156-462F-82B3-10E2930BCACB}" type="slidenum">
              <a:rPr lang="en-US" smtClean="0"/>
              <a:t>‹#›</a:t>
            </a:fld>
            <a:endParaRPr lang="en-US"/>
          </a:p>
        </p:txBody>
      </p:sp>
    </p:spTree>
    <p:extLst>
      <p:ext uri="{BB962C8B-B14F-4D97-AF65-F5344CB8AC3E}">
        <p14:creationId xmlns:p14="http://schemas.microsoft.com/office/powerpoint/2010/main" val="4160949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527AC63-3391-4C27-9122-FAE282799817}" type="datetimeFigureOut">
              <a:rPr lang="en-US" smtClean="0"/>
              <a:t>9/24/2024</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CC71AC3E-A156-462F-82B3-10E2930BCACB}" type="slidenum">
              <a:rPr lang="en-US" smtClean="0"/>
              <a:t>‹#›</a:t>
            </a:fld>
            <a:endParaRPr lang="en-US"/>
          </a:p>
        </p:txBody>
      </p:sp>
    </p:spTree>
    <p:extLst>
      <p:ext uri="{BB962C8B-B14F-4D97-AF65-F5344CB8AC3E}">
        <p14:creationId xmlns:p14="http://schemas.microsoft.com/office/powerpoint/2010/main" val="24894357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8.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7.xml"/><Relationship Id="rId4" Type="http://schemas.openxmlformats.org/officeDocument/2006/relationships/image" Target="../media/image28.jpg"/></Relationships>
</file>

<file path=ppt/slides/_rels/slide5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3F8DAAB-1BF4-5B93-7BF4-FFF86EEBD791}"/>
              </a:ext>
            </a:extLst>
          </p:cNvPr>
          <p:cNvSpPr txBox="1"/>
          <p:nvPr/>
        </p:nvSpPr>
        <p:spPr>
          <a:xfrm>
            <a:off x="1790095" y="417163"/>
            <a:ext cx="9884228" cy="5878532"/>
          </a:xfrm>
          <a:prstGeom prst="rect">
            <a:avLst/>
          </a:prstGeom>
          <a:noFill/>
        </p:spPr>
        <p:txBody>
          <a:bodyPr wrap="square" rtlCol="0">
            <a:spAutoFit/>
          </a:bodyPr>
          <a:lstStyle/>
          <a:p>
            <a:pPr algn="ctr"/>
            <a:r>
              <a:rPr lang="en-US" sz="3600" i="1" u="sng" dirty="0"/>
              <a:t>Solitary thyroid nodule </a:t>
            </a:r>
          </a:p>
          <a:p>
            <a:endParaRPr lang="en-US" sz="3600" dirty="0"/>
          </a:p>
          <a:p>
            <a:endParaRPr lang="en-US" sz="3600" dirty="0"/>
          </a:p>
          <a:p>
            <a:endParaRPr lang="en-US" sz="3600" dirty="0"/>
          </a:p>
          <a:p>
            <a:endParaRPr lang="en-US" sz="3600" dirty="0"/>
          </a:p>
          <a:p>
            <a:endParaRPr lang="en-US" sz="2800" i="1" dirty="0"/>
          </a:p>
          <a:p>
            <a:endParaRPr lang="en-US" sz="2800" i="1" dirty="0"/>
          </a:p>
          <a:p>
            <a:r>
              <a:rPr lang="en-US" sz="2800" i="1" dirty="0"/>
              <a:t>Done by:</a:t>
            </a:r>
          </a:p>
          <a:p>
            <a:r>
              <a:rPr lang="en-US" sz="2800" i="1" dirty="0"/>
              <a:t> </a:t>
            </a:r>
            <a:r>
              <a:rPr lang="en-US" sz="2800" i="1" dirty="0" err="1"/>
              <a:t>Amro</a:t>
            </a:r>
            <a:r>
              <a:rPr lang="en-US" sz="2800" i="1" dirty="0"/>
              <a:t> Ghattas                                     Supervised by:</a:t>
            </a:r>
          </a:p>
          <a:p>
            <a:pPr algn="l"/>
            <a:r>
              <a:rPr lang="en-US" sz="2800" i="1" dirty="0"/>
              <a:t> </a:t>
            </a:r>
            <a:r>
              <a:rPr lang="en-US" sz="2800" i="1" dirty="0" err="1"/>
              <a:t>Obeida</a:t>
            </a:r>
            <a:r>
              <a:rPr lang="en-US" sz="2800" i="1" dirty="0"/>
              <a:t> Al </a:t>
            </a:r>
            <a:r>
              <a:rPr lang="en-US" sz="2800" i="1" dirty="0" err="1"/>
              <a:t>zoubi</a:t>
            </a:r>
            <a:r>
              <a:rPr lang="en-US" sz="2800" i="1" dirty="0"/>
              <a:t>                                   Dr. </a:t>
            </a:r>
            <a:r>
              <a:rPr lang="en-US" sz="2800" i="1" u="none" strike="noStrike" baseline="0" dirty="0">
                <a:solidFill>
                  <a:srgbClr val="000000"/>
                </a:solidFill>
                <a:latin typeface="Tenorite" panose="00000500000000000000" pitchFamily="2" charset="0"/>
              </a:rPr>
              <a:t>Mohammad Nofal</a:t>
            </a:r>
            <a:endParaRPr lang="en-US" sz="2800" i="1" dirty="0"/>
          </a:p>
          <a:p>
            <a:r>
              <a:rPr lang="en-US" sz="2800" i="1" dirty="0"/>
              <a:t> Ahmad Jaber                         </a:t>
            </a:r>
          </a:p>
          <a:p>
            <a:r>
              <a:rPr lang="en-US" sz="2800" i="1" dirty="0"/>
              <a:t> </a:t>
            </a:r>
            <a:r>
              <a:rPr lang="en-US" sz="2800" i="1" dirty="0" err="1"/>
              <a:t>Naba</a:t>
            </a:r>
            <a:r>
              <a:rPr lang="en-US" sz="2800" i="1" dirty="0"/>
              <a:t> Al </a:t>
            </a:r>
            <a:r>
              <a:rPr lang="en-US" sz="2800" i="1" dirty="0" err="1"/>
              <a:t>tarawneh</a:t>
            </a:r>
            <a:r>
              <a:rPr lang="en-US" sz="2800" i="1" dirty="0"/>
              <a:t>                 </a:t>
            </a:r>
          </a:p>
        </p:txBody>
      </p:sp>
      <p:pic>
        <p:nvPicPr>
          <p:cNvPr id="1028" name="Picture 4">
            <a:extLst>
              <a:ext uri="{FF2B5EF4-FFF2-40B4-BE49-F238E27FC236}">
                <a16:creationId xmlns:a16="http://schemas.microsoft.com/office/drawing/2014/main" id="{94FEC629-5B9A-C155-0A4D-9D68466EDC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3690" y="1522067"/>
            <a:ext cx="3436863" cy="2292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5366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a:extLst>
              <a:ext uri="{FF2B5EF4-FFF2-40B4-BE49-F238E27FC236}">
                <a16:creationId xmlns:a16="http://schemas.microsoft.com/office/drawing/2014/main" id="{702439E0-53B2-66FF-9B92-0CBAC77F5D73}"/>
              </a:ext>
            </a:extLst>
          </p:cNvPr>
          <p:cNvSpPr txBox="1"/>
          <p:nvPr/>
        </p:nvSpPr>
        <p:spPr>
          <a:xfrm>
            <a:off x="558800" y="336731"/>
            <a:ext cx="11191240" cy="6678751"/>
          </a:xfrm>
          <a:prstGeom prst="rect">
            <a:avLst/>
          </a:prstGeom>
          <a:noFill/>
        </p:spPr>
        <p:txBody>
          <a:bodyPr wrap="square" rtlCol="1">
            <a:spAutoFit/>
          </a:bodyPr>
          <a:lstStyle/>
          <a:p>
            <a:pPr algn="ctr"/>
            <a:r>
              <a:rPr lang="en-GB" dirty="0">
                <a:solidFill>
                  <a:srgbClr val="FF0000"/>
                </a:solidFill>
              </a:rPr>
              <a:t>GOITER</a:t>
            </a:r>
          </a:p>
          <a:p>
            <a:pPr algn="ctr"/>
            <a:endParaRPr lang="en-GB" dirty="0">
              <a:highlight>
                <a:srgbClr val="FFFF00"/>
              </a:highlight>
            </a:endParaRPr>
          </a:p>
          <a:p>
            <a:pPr algn="ctr"/>
            <a:endParaRPr lang="en-GB" dirty="0">
              <a:highlight>
                <a:srgbClr val="FFFF00"/>
              </a:highlight>
            </a:endParaRPr>
          </a:p>
          <a:p>
            <a:r>
              <a:rPr lang="en-US" dirty="0"/>
              <a:t>**</a:t>
            </a:r>
            <a:r>
              <a:rPr lang="en-US" b="1" dirty="0">
                <a:solidFill>
                  <a:srgbClr val="FF0000"/>
                </a:solidFill>
              </a:rPr>
              <a:t>Definition</a:t>
            </a:r>
            <a:r>
              <a:rPr lang="en-US" dirty="0"/>
              <a:t>: Enlargement of the thyroid gland (Latin gutter = throat)</a:t>
            </a:r>
          </a:p>
          <a:p>
            <a:r>
              <a:rPr lang="en-US" dirty="0"/>
              <a:t>**</a:t>
            </a:r>
            <a:r>
              <a:rPr lang="en-US" b="1" dirty="0">
                <a:solidFill>
                  <a:srgbClr val="FF0000"/>
                </a:solidFill>
              </a:rPr>
              <a:t>Incidence</a:t>
            </a:r>
            <a:r>
              <a:rPr lang="en-US" dirty="0"/>
              <a:t>: Usually in female ( except anaplastic carcinoma )</a:t>
            </a:r>
          </a:p>
          <a:p>
            <a:endParaRPr lang="en-US" dirty="0">
              <a:highlight>
                <a:srgbClr val="FFFF00"/>
              </a:highlight>
            </a:endParaRPr>
          </a:p>
          <a:p>
            <a:r>
              <a:rPr lang="en-GB" sz="2000" b="1" dirty="0"/>
              <a:t>Classification</a:t>
            </a:r>
            <a:r>
              <a:rPr lang="en-GB" sz="2000" dirty="0"/>
              <a:t>:</a:t>
            </a:r>
          </a:p>
          <a:p>
            <a:r>
              <a:rPr lang="en-GB" sz="2000" dirty="0"/>
              <a:t>1-Simple goiter: The commonest goiter is non-toxic, non-neoplastic, non-inflammatory enlargement of the thyroid gland with euthyroid state.  It includes physiological, colloid &amp; simple nodular goiter.</a:t>
            </a:r>
          </a:p>
          <a:p>
            <a:r>
              <a:rPr lang="en-GB" sz="2000" dirty="0"/>
              <a:t> </a:t>
            </a:r>
          </a:p>
          <a:p>
            <a:r>
              <a:rPr lang="en-GB" sz="2000" dirty="0"/>
              <a:t>2. Toxic goiter: Enlargement of the thyroid with features of hyperfunction.</a:t>
            </a:r>
          </a:p>
          <a:p>
            <a:r>
              <a:rPr lang="en-GB" sz="2000" dirty="0"/>
              <a:t> </a:t>
            </a:r>
          </a:p>
          <a:p>
            <a:r>
              <a:rPr lang="en-GB" sz="2000" dirty="0"/>
              <a:t>3. Neoplastic goiter: Enlargement of the thyroid due to benign or malignant neoplasms. </a:t>
            </a:r>
          </a:p>
          <a:p>
            <a:endParaRPr lang="en-GB" sz="2000" dirty="0"/>
          </a:p>
          <a:p>
            <a:r>
              <a:rPr lang="en-GB" sz="2000" dirty="0"/>
              <a:t>4. Inflammatory goiter: Very rare.</a:t>
            </a:r>
          </a:p>
          <a:p>
            <a:r>
              <a:rPr lang="en-GB" sz="2000" dirty="0"/>
              <a:t> </a:t>
            </a:r>
          </a:p>
          <a:p>
            <a:r>
              <a:rPr lang="en-GB" sz="2000" dirty="0"/>
              <a:t>5. Autoimmune goiter: as Hashimoto’s thyroiditis. </a:t>
            </a:r>
          </a:p>
          <a:p>
            <a:endParaRPr lang="en-GB" sz="2000" dirty="0"/>
          </a:p>
          <a:p>
            <a:r>
              <a:rPr lang="en-GB" sz="2000" dirty="0"/>
              <a:t>6. Collagen diseases: as </a:t>
            </a:r>
            <a:r>
              <a:rPr lang="en-GB" sz="2000" dirty="0" err="1"/>
              <a:t>Reidel’s</a:t>
            </a:r>
            <a:r>
              <a:rPr lang="en-GB" sz="2000" dirty="0"/>
              <a:t> thyroiditis.</a:t>
            </a:r>
          </a:p>
          <a:p>
            <a:r>
              <a:rPr lang="en-GB" sz="2000" dirty="0"/>
              <a:t> </a:t>
            </a:r>
          </a:p>
          <a:p>
            <a:r>
              <a:rPr lang="en-GB" sz="2000" dirty="0"/>
              <a:t>7. Hypothyroid goiter is due to hypofunction of thyroid gland </a:t>
            </a:r>
            <a:endParaRPr lang="ar-JO" sz="2000" dirty="0">
              <a:highlight>
                <a:srgbClr val="FFFF00"/>
              </a:highlight>
            </a:endParaRPr>
          </a:p>
        </p:txBody>
      </p:sp>
    </p:spTree>
    <p:extLst>
      <p:ext uri="{BB962C8B-B14F-4D97-AF65-F5344CB8AC3E}">
        <p14:creationId xmlns:p14="http://schemas.microsoft.com/office/powerpoint/2010/main" val="23431397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EFCB32F-E12F-D97B-49E6-A0ABF859E02F}"/>
              </a:ext>
            </a:extLst>
          </p:cNvPr>
          <p:cNvSpPr>
            <a:spLocks noGrp="1"/>
          </p:cNvSpPr>
          <p:nvPr>
            <p:ph type="title"/>
          </p:nvPr>
        </p:nvSpPr>
        <p:spPr/>
        <p:txBody>
          <a:bodyPr/>
          <a:lstStyle/>
          <a:p>
            <a:r>
              <a:rPr lang="en-US" dirty="0"/>
              <a:t>SIMPLE GOITER</a:t>
            </a:r>
            <a:br>
              <a:rPr lang="en-US" dirty="0"/>
            </a:br>
            <a:r>
              <a:rPr lang="en-US" dirty="0"/>
              <a:t> I)Physiological Goiter</a:t>
            </a:r>
            <a:endParaRPr lang="ar-JO" dirty="0"/>
          </a:p>
        </p:txBody>
      </p:sp>
      <p:sp>
        <p:nvSpPr>
          <p:cNvPr id="3" name="عنصر نائب للمحتوى 2">
            <a:extLst>
              <a:ext uri="{FF2B5EF4-FFF2-40B4-BE49-F238E27FC236}">
                <a16:creationId xmlns:a16="http://schemas.microsoft.com/office/drawing/2014/main" id="{DECE7A9C-914D-B36F-A58E-DF6FE7EDEBF2}"/>
              </a:ext>
            </a:extLst>
          </p:cNvPr>
          <p:cNvSpPr>
            <a:spLocks noGrp="1"/>
          </p:cNvSpPr>
          <p:nvPr>
            <p:ph idx="1"/>
          </p:nvPr>
        </p:nvSpPr>
        <p:spPr/>
        <p:txBody>
          <a:bodyPr>
            <a:normAutofit fontScale="92500" lnSpcReduction="20000"/>
          </a:bodyPr>
          <a:lstStyle/>
          <a:p>
            <a:pPr marL="0" indent="0" algn="l">
              <a:buNone/>
            </a:pPr>
            <a:r>
              <a:rPr lang="en-US" b="1" dirty="0"/>
              <a:t>Incidence</a:t>
            </a:r>
            <a:r>
              <a:rPr lang="en-US" dirty="0"/>
              <a:t>: Usually in females (Venus neck), at puberty (10 - 20 years), during menarche , pregnancy and lactation (relative iodine deficiency)</a:t>
            </a:r>
            <a:endParaRPr lang="ar-SA" dirty="0"/>
          </a:p>
          <a:p>
            <a:pPr marL="0" indent="0" algn="l">
              <a:buNone/>
            </a:pPr>
            <a:r>
              <a:rPr lang="en-US" dirty="0"/>
              <a:t>Etiology of simple goiter : </a:t>
            </a:r>
            <a:endParaRPr lang="ar-SA" dirty="0"/>
          </a:p>
          <a:p>
            <a:pPr marL="0" indent="0" algn="l">
              <a:buNone/>
            </a:pPr>
            <a:r>
              <a:rPr lang="en-US" b="1" dirty="0">
                <a:solidFill>
                  <a:srgbClr val="FF0000"/>
                </a:solidFill>
              </a:rPr>
              <a:t>1.</a:t>
            </a:r>
            <a:r>
              <a:rPr lang="en-US" b="1" dirty="0"/>
              <a:t> Iodine deficiency</a:t>
            </a:r>
            <a:r>
              <a:rPr lang="en-US" dirty="0"/>
              <a:t>: The most important factor </a:t>
            </a:r>
            <a:endParaRPr lang="ar-SA" dirty="0"/>
          </a:p>
          <a:p>
            <a:pPr marL="0" indent="0" algn="l">
              <a:buNone/>
            </a:pPr>
            <a:r>
              <a:rPr lang="en-US" dirty="0"/>
              <a:t>a) Absolute iodine deficiency i.e. deficiency of iodine supply, usually in areas away from the sea → endemic goiter</a:t>
            </a:r>
          </a:p>
          <a:p>
            <a:pPr marL="0" indent="0" algn="l">
              <a:buNone/>
            </a:pPr>
            <a:r>
              <a:rPr lang="en-US" dirty="0"/>
              <a:t>b) Relative iodine deficiency i.e. the body demand is more than that supplied as during menarche, puberty , pregnancy and lactation</a:t>
            </a:r>
            <a:r>
              <a:rPr lang="en-US" dirty="0">
                <a:sym typeface="Wingdings" panose="05000000000000000000" pitchFamily="2" charset="2"/>
              </a:rPr>
              <a:t></a:t>
            </a:r>
            <a:r>
              <a:rPr lang="en-US" dirty="0"/>
              <a:t> sporadic goiter</a:t>
            </a:r>
            <a:endParaRPr lang="ar-SA" dirty="0"/>
          </a:p>
          <a:p>
            <a:pPr marL="0" indent="0" algn="l">
              <a:buNone/>
            </a:pPr>
            <a:r>
              <a:rPr lang="en-GB" b="1" dirty="0">
                <a:solidFill>
                  <a:srgbClr val="FF0000"/>
                </a:solidFill>
              </a:rPr>
              <a:t>2.</a:t>
            </a:r>
            <a:r>
              <a:rPr lang="en-GB" b="1" dirty="0"/>
              <a:t> Goitrogenic substances</a:t>
            </a:r>
            <a:r>
              <a:rPr lang="en-GB" dirty="0"/>
              <a:t>: ⧫ These are substances which interfere with the production of thyroid hormones</a:t>
            </a:r>
          </a:p>
          <a:p>
            <a:pPr marL="0" indent="0" algn="l">
              <a:buNone/>
            </a:pPr>
            <a:r>
              <a:rPr lang="en-GB" dirty="0"/>
              <a:t> a) Dietary: As cabbage, cauliflower, excess chloride, fluoride and Ca.</a:t>
            </a:r>
          </a:p>
          <a:p>
            <a:pPr marL="0" indent="0" algn="l">
              <a:buNone/>
            </a:pPr>
            <a:r>
              <a:rPr lang="en-GB" dirty="0"/>
              <a:t> b) Drugs: The most important are antithyroid drugs, thiocyanate</a:t>
            </a:r>
            <a:endParaRPr lang="ar-JO" dirty="0"/>
          </a:p>
        </p:txBody>
      </p:sp>
    </p:spTree>
    <p:extLst>
      <p:ext uri="{BB962C8B-B14F-4D97-AF65-F5344CB8AC3E}">
        <p14:creationId xmlns:p14="http://schemas.microsoft.com/office/powerpoint/2010/main" val="782187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F6F8C216-6CA3-4360-8B3A-65768F7D393C}"/>
              </a:ext>
            </a:extLst>
          </p:cNvPr>
          <p:cNvSpPr txBox="1"/>
          <p:nvPr/>
        </p:nvSpPr>
        <p:spPr>
          <a:xfrm>
            <a:off x="249551" y="1146629"/>
            <a:ext cx="5325340" cy="4801314"/>
          </a:xfrm>
          <a:prstGeom prst="rect">
            <a:avLst/>
          </a:prstGeom>
          <a:noFill/>
        </p:spPr>
        <p:txBody>
          <a:bodyPr wrap="square" rtlCol="1">
            <a:spAutoFit/>
          </a:bodyPr>
          <a:lstStyle/>
          <a:p>
            <a:r>
              <a:rPr lang="en-GB" b="1" dirty="0"/>
              <a:t>3. Genetic defect:</a:t>
            </a:r>
          </a:p>
          <a:p>
            <a:r>
              <a:rPr lang="en-GB" b="1" dirty="0"/>
              <a:t>Thyroid peroxidase : </a:t>
            </a:r>
            <a:r>
              <a:rPr lang="en-GB" dirty="0"/>
              <a:t>which transforms inorganic iodides to organic iodine → Pendred's syndrome which is goiter with congenital deafness and mutism</a:t>
            </a:r>
          </a:p>
          <a:p>
            <a:endParaRPr lang="en-US" dirty="0"/>
          </a:p>
          <a:p>
            <a:r>
              <a:rPr lang="en-US" dirty="0"/>
              <a:t>Defect of dehalogenase enzyme is also responsible for goiter</a:t>
            </a:r>
          </a:p>
          <a:p>
            <a:endParaRPr lang="en-US" dirty="0"/>
          </a:p>
          <a:p>
            <a:r>
              <a:rPr lang="en-GB" b="1" dirty="0"/>
              <a:t> Pathogenesis &amp; fate: </a:t>
            </a:r>
          </a:p>
          <a:p>
            <a:r>
              <a:rPr lang="en-GB" dirty="0"/>
              <a:t> All of the above mentioned causes → low T3 &amp; T4 level in the circulation → increase T.S.H production → diffuse homogenous thyroid hyperplasia , hypertrophy &amp; increase vascularity with little colloid in the follicle → physiological goiter</a:t>
            </a:r>
            <a:endParaRPr lang="en-US" dirty="0"/>
          </a:p>
          <a:p>
            <a:endParaRPr lang="ar-JO" dirty="0"/>
          </a:p>
        </p:txBody>
      </p:sp>
      <p:pic>
        <p:nvPicPr>
          <p:cNvPr id="1026" name="Picture 2" descr="The Thyroid Gland - Ganong's Review of Medical Physiology, 24th Edition">
            <a:extLst>
              <a:ext uri="{FF2B5EF4-FFF2-40B4-BE49-F238E27FC236}">
                <a16:creationId xmlns:a16="http://schemas.microsoft.com/office/drawing/2014/main" id="{38C7AC63-D2C2-D73B-FE74-2B73688260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401097"/>
            <a:ext cx="5992209" cy="3782501"/>
          </a:xfrm>
          <a:prstGeom prst="rect">
            <a:avLst/>
          </a:prstGeom>
          <a:noFill/>
          <a:extLst>
            <a:ext uri="{909E8E84-426E-40DD-AFC4-6F175D3DCCD1}">
              <a14:hiddenFill xmlns:a14="http://schemas.microsoft.com/office/drawing/2010/main">
                <a:solidFill>
                  <a:srgbClr val="FFFFFF"/>
                </a:solidFill>
              </a14:hiddenFill>
            </a:ext>
          </a:extLst>
        </p:spPr>
      </p:pic>
      <p:sp>
        <p:nvSpPr>
          <p:cNvPr id="3" name="مربع نص 2">
            <a:extLst>
              <a:ext uri="{FF2B5EF4-FFF2-40B4-BE49-F238E27FC236}">
                <a16:creationId xmlns:a16="http://schemas.microsoft.com/office/drawing/2014/main" id="{AA532718-C48E-3607-D1EA-6B85E3D7A254}"/>
              </a:ext>
            </a:extLst>
          </p:cNvPr>
          <p:cNvSpPr txBox="1"/>
          <p:nvPr/>
        </p:nvSpPr>
        <p:spPr>
          <a:xfrm>
            <a:off x="7595419" y="2448467"/>
            <a:ext cx="693173" cy="307777"/>
          </a:xfrm>
          <a:prstGeom prst="rect">
            <a:avLst/>
          </a:prstGeom>
          <a:noFill/>
        </p:spPr>
        <p:txBody>
          <a:bodyPr wrap="square" rtlCol="1">
            <a:spAutoFit/>
          </a:bodyPr>
          <a:lstStyle/>
          <a:p>
            <a:r>
              <a:rPr lang="en-GB" sz="1400" dirty="0">
                <a:solidFill>
                  <a:srgbClr val="FF0000"/>
                </a:solidFill>
              </a:rPr>
              <a:t>C.E</a:t>
            </a:r>
            <a:endParaRPr lang="ar-JO" sz="1400" dirty="0">
              <a:solidFill>
                <a:srgbClr val="FF0000"/>
              </a:solidFill>
            </a:endParaRPr>
          </a:p>
        </p:txBody>
      </p:sp>
      <p:sp>
        <p:nvSpPr>
          <p:cNvPr id="4" name="مربع نص 3">
            <a:extLst>
              <a:ext uri="{FF2B5EF4-FFF2-40B4-BE49-F238E27FC236}">
                <a16:creationId xmlns:a16="http://schemas.microsoft.com/office/drawing/2014/main" id="{602D6A50-7F46-29A6-A9F0-F255A9F08F1C}"/>
              </a:ext>
            </a:extLst>
          </p:cNvPr>
          <p:cNvSpPr txBox="1"/>
          <p:nvPr/>
        </p:nvSpPr>
        <p:spPr>
          <a:xfrm>
            <a:off x="9446065" y="5183598"/>
            <a:ext cx="2185496" cy="923330"/>
          </a:xfrm>
          <a:prstGeom prst="rect">
            <a:avLst/>
          </a:prstGeom>
          <a:noFill/>
        </p:spPr>
        <p:txBody>
          <a:bodyPr wrap="square" rtlCol="1">
            <a:spAutoFit/>
          </a:bodyPr>
          <a:lstStyle/>
          <a:p>
            <a:r>
              <a:rPr lang="en-GB" dirty="0">
                <a:solidFill>
                  <a:srgbClr val="FF0000"/>
                </a:solidFill>
              </a:rPr>
              <a:t>Hypervascularity </a:t>
            </a:r>
          </a:p>
          <a:p>
            <a:r>
              <a:rPr lang="en-GB" dirty="0">
                <a:solidFill>
                  <a:srgbClr val="FF0000"/>
                </a:solidFill>
              </a:rPr>
              <a:t>Hyperplasia</a:t>
            </a:r>
          </a:p>
          <a:p>
            <a:r>
              <a:rPr lang="en-GB" dirty="0">
                <a:solidFill>
                  <a:srgbClr val="FF0000"/>
                </a:solidFill>
              </a:rPr>
              <a:t>Hypertrophy </a:t>
            </a:r>
            <a:endParaRPr lang="ar-JO" dirty="0">
              <a:solidFill>
                <a:srgbClr val="FF0000"/>
              </a:solidFill>
            </a:endParaRPr>
          </a:p>
        </p:txBody>
      </p:sp>
    </p:spTree>
    <p:extLst>
      <p:ext uri="{BB962C8B-B14F-4D97-AF65-F5344CB8AC3E}">
        <p14:creationId xmlns:p14="http://schemas.microsoft.com/office/powerpoint/2010/main" val="14584255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566D07E8-3571-64A5-D837-E4BBFDF82EBC}"/>
              </a:ext>
            </a:extLst>
          </p:cNvPr>
          <p:cNvSpPr txBox="1"/>
          <p:nvPr/>
        </p:nvSpPr>
        <p:spPr>
          <a:xfrm>
            <a:off x="558801" y="1292497"/>
            <a:ext cx="11470640" cy="2031325"/>
          </a:xfrm>
          <a:prstGeom prst="rect">
            <a:avLst/>
          </a:prstGeom>
          <a:noFill/>
        </p:spPr>
        <p:txBody>
          <a:bodyPr wrap="square" rtlCol="1">
            <a:spAutoFit/>
          </a:bodyPr>
          <a:lstStyle/>
          <a:p>
            <a:r>
              <a:rPr lang="en-US" b="1" dirty="0">
                <a:solidFill>
                  <a:srgbClr val="FF0000"/>
                </a:solidFill>
              </a:rPr>
              <a:t>Complications</a:t>
            </a:r>
            <a:r>
              <a:rPr lang="en-US" dirty="0"/>
              <a:t>: Changes into colloid, nodular or toxic goiter.</a:t>
            </a:r>
          </a:p>
          <a:p>
            <a:endParaRPr lang="en-US" dirty="0"/>
          </a:p>
          <a:p>
            <a:endParaRPr lang="en-US" dirty="0"/>
          </a:p>
          <a:p>
            <a:r>
              <a:rPr lang="en-US" b="1" dirty="0">
                <a:solidFill>
                  <a:srgbClr val="FF0000"/>
                </a:solidFill>
              </a:rPr>
              <a:t>Treatment</a:t>
            </a:r>
            <a:r>
              <a:rPr lang="en-US" dirty="0"/>
              <a:t>: (Only medical as the pathology is reversible). </a:t>
            </a:r>
          </a:p>
          <a:p>
            <a:r>
              <a:rPr lang="en-US" dirty="0"/>
              <a:t> </a:t>
            </a:r>
            <a:r>
              <a:rPr lang="en-US" b="1" dirty="0"/>
              <a:t>Prophylaxis</a:t>
            </a:r>
            <a:r>
              <a:rPr lang="en-US" dirty="0"/>
              <a:t> : food rich in iodine.</a:t>
            </a:r>
          </a:p>
          <a:p>
            <a:r>
              <a:rPr lang="en-US" dirty="0"/>
              <a:t> </a:t>
            </a:r>
            <a:r>
              <a:rPr lang="en-US" b="1" dirty="0"/>
              <a:t>Curative</a:t>
            </a:r>
            <a:r>
              <a:rPr lang="en-US" dirty="0"/>
              <a:t> : L-thyroxine 0.2 mg/day for at least 6 months then decreased gradually to 0.1 mg/day for many years</a:t>
            </a:r>
            <a:endParaRPr lang="ar-JO" dirty="0"/>
          </a:p>
        </p:txBody>
      </p:sp>
      <p:sp>
        <p:nvSpPr>
          <p:cNvPr id="4" name="مستطيل 3">
            <a:extLst>
              <a:ext uri="{FF2B5EF4-FFF2-40B4-BE49-F238E27FC236}">
                <a16:creationId xmlns:a16="http://schemas.microsoft.com/office/drawing/2014/main" id="{1C64EDA5-EECB-47C8-3B99-201F74B69C5F}"/>
              </a:ext>
            </a:extLst>
          </p:cNvPr>
          <p:cNvSpPr/>
          <p:nvPr/>
        </p:nvSpPr>
        <p:spPr>
          <a:xfrm>
            <a:off x="625496" y="3491190"/>
            <a:ext cx="6108875" cy="16017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1" anchor="ctr"/>
          <a:lstStyle/>
          <a:p>
            <a:r>
              <a:rPr lang="en-US" dirty="0"/>
              <a:t>It is mistake to give excessive dose of iodine to hyperplastic goiter because this may lead to iodine induced hyper-function of thyroid gland</a:t>
            </a:r>
            <a:endParaRPr lang="ar-JO" dirty="0"/>
          </a:p>
        </p:txBody>
      </p:sp>
    </p:spTree>
    <p:extLst>
      <p:ext uri="{BB962C8B-B14F-4D97-AF65-F5344CB8AC3E}">
        <p14:creationId xmlns:p14="http://schemas.microsoft.com/office/powerpoint/2010/main" val="21038039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1F61ABE5-C69F-F8FE-70C0-C20FF9C88F05}"/>
              </a:ext>
            </a:extLst>
          </p:cNvPr>
          <p:cNvPicPr>
            <a:picLocks noChangeAspect="1"/>
          </p:cNvPicPr>
          <p:nvPr/>
        </p:nvPicPr>
        <p:blipFill>
          <a:blip r:embed="rId2"/>
          <a:stretch>
            <a:fillRect/>
          </a:stretch>
        </p:blipFill>
        <p:spPr>
          <a:xfrm>
            <a:off x="1615440" y="151170"/>
            <a:ext cx="9615948" cy="6327058"/>
          </a:xfrm>
          <a:prstGeom prst="rect">
            <a:avLst/>
          </a:prstGeom>
        </p:spPr>
      </p:pic>
      <p:sp>
        <p:nvSpPr>
          <p:cNvPr id="4" name="مربع نص 3">
            <a:extLst>
              <a:ext uri="{FF2B5EF4-FFF2-40B4-BE49-F238E27FC236}">
                <a16:creationId xmlns:a16="http://schemas.microsoft.com/office/drawing/2014/main" id="{147D1A91-899D-6B3A-9F01-480A7A2677AE}"/>
              </a:ext>
            </a:extLst>
          </p:cNvPr>
          <p:cNvSpPr txBox="1"/>
          <p:nvPr/>
        </p:nvSpPr>
        <p:spPr>
          <a:xfrm>
            <a:off x="1815877" y="3067009"/>
            <a:ext cx="3009139" cy="923330"/>
          </a:xfrm>
          <a:prstGeom prst="rect">
            <a:avLst/>
          </a:prstGeom>
          <a:noFill/>
        </p:spPr>
        <p:txBody>
          <a:bodyPr wrap="square" rtlCol="1">
            <a:spAutoFit/>
          </a:bodyPr>
          <a:lstStyle/>
          <a:p>
            <a:r>
              <a:rPr lang="en-GB" dirty="0">
                <a:solidFill>
                  <a:srgbClr val="FF0000"/>
                </a:solidFill>
              </a:rPr>
              <a:t>IF the stress is relieved and the demand for iodine decreased  </a:t>
            </a:r>
            <a:r>
              <a:rPr lang="en-GB" dirty="0"/>
              <a:t>  </a:t>
            </a:r>
            <a:endParaRPr lang="ar-JO" dirty="0"/>
          </a:p>
        </p:txBody>
      </p:sp>
    </p:spTree>
    <p:extLst>
      <p:ext uri="{BB962C8B-B14F-4D97-AF65-F5344CB8AC3E}">
        <p14:creationId xmlns:p14="http://schemas.microsoft.com/office/powerpoint/2010/main" val="24166456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0CB32259-B9D3-1E20-918F-9A0F8D80C29F}"/>
              </a:ext>
            </a:extLst>
          </p:cNvPr>
          <p:cNvPicPr>
            <a:picLocks noChangeAspect="1"/>
          </p:cNvPicPr>
          <p:nvPr/>
        </p:nvPicPr>
        <p:blipFill>
          <a:blip r:embed="rId2"/>
          <a:stretch>
            <a:fillRect/>
          </a:stretch>
        </p:blipFill>
        <p:spPr>
          <a:xfrm>
            <a:off x="707922" y="1629219"/>
            <a:ext cx="4822723" cy="2987025"/>
          </a:xfrm>
          <a:prstGeom prst="rect">
            <a:avLst/>
          </a:prstGeom>
        </p:spPr>
      </p:pic>
      <p:sp>
        <p:nvSpPr>
          <p:cNvPr id="6" name="مربع نص 5">
            <a:extLst>
              <a:ext uri="{FF2B5EF4-FFF2-40B4-BE49-F238E27FC236}">
                <a16:creationId xmlns:a16="http://schemas.microsoft.com/office/drawing/2014/main" id="{8D90441A-3B40-4148-E654-C69A903FBA1B}"/>
              </a:ext>
            </a:extLst>
          </p:cNvPr>
          <p:cNvSpPr txBox="1"/>
          <p:nvPr/>
        </p:nvSpPr>
        <p:spPr>
          <a:xfrm>
            <a:off x="707922" y="1206495"/>
            <a:ext cx="4267200" cy="369332"/>
          </a:xfrm>
          <a:prstGeom prst="rect">
            <a:avLst/>
          </a:prstGeom>
          <a:noFill/>
        </p:spPr>
        <p:txBody>
          <a:bodyPr wrap="square" rtlCol="1">
            <a:spAutoFit/>
          </a:bodyPr>
          <a:lstStyle/>
          <a:p>
            <a:r>
              <a:rPr lang="en-GB" b="1" dirty="0"/>
              <a:t>Colloid goiter</a:t>
            </a:r>
            <a:endParaRPr lang="ar-JO" b="1" dirty="0"/>
          </a:p>
        </p:txBody>
      </p:sp>
      <p:sp>
        <p:nvSpPr>
          <p:cNvPr id="7" name="مربع نص 6">
            <a:extLst>
              <a:ext uri="{FF2B5EF4-FFF2-40B4-BE49-F238E27FC236}">
                <a16:creationId xmlns:a16="http://schemas.microsoft.com/office/drawing/2014/main" id="{9EFE6D05-DC64-1692-D0CE-391FCEAC4247}"/>
              </a:ext>
            </a:extLst>
          </p:cNvPr>
          <p:cNvSpPr txBox="1"/>
          <p:nvPr/>
        </p:nvSpPr>
        <p:spPr>
          <a:xfrm>
            <a:off x="707922" y="4728175"/>
            <a:ext cx="4662364" cy="923330"/>
          </a:xfrm>
          <a:prstGeom prst="rect">
            <a:avLst/>
          </a:prstGeom>
          <a:noFill/>
        </p:spPr>
        <p:txBody>
          <a:bodyPr wrap="square" rtlCol="1">
            <a:spAutoFit/>
          </a:bodyPr>
          <a:lstStyle/>
          <a:p>
            <a:r>
              <a:rPr lang="en-US" dirty="0"/>
              <a:t>Microscopically: Shows hyperinvolution i.e. the follicles are distended with colloid and lined by </a:t>
            </a:r>
            <a:r>
              <a:rPr lang="en-US" dirty="0">
                <a:solidFill>
                  <a:srgbClr val="FF0000"/>
                </a:solidFill>
              </a:rPr>
              <a:t>flat cells</a:t>
            </a:r>
            <a:endParaRPr lang="ar-JO" dirty="0">
              <a:solidFill>
                <a:srgbClr val="FF0000"/>
              </a:solidFill>
            </a:endParaRPr>
          </a:p>
        </p:txBody>
      </p:sp>
      <p:pic>
        <p:nvPicPr>
          <p:cNvPr id="2050" name="Picture 2" descr="Simple Goiter, Light Micrograph Stock Image - Image of microscope,  microscopy: 253909993">
            <a:extLst>
              <a:ext uri="{FF2B5EF4-FFF2-40B4-BE49-F238E27FC236}">
                <a16:creationId xmlns:a16="http://schemas.microsoft.com/office/drawing/2014/main" id="{DCB33701-91C3-DC86-B8C8-A2505E139D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5548" y="1629219"/>
            <a:ext cx="4987670" cy="2987025"/>
          </a:xfrm>
          <a:prstGeom prst="rect">
            <a:avLst/>
          </a:prstGeom>
          <a:noFill/>
          <a:extLst>
            <a:ext uri="{909E8E84-426E-40DD-AFC4-6F175D3DCCD1}">
              <a14:hiddenFill xmlns:a14="http://schemas.microsoft.com/office/drawing/2010/main">
                <a:solidFill>
                  <a:srgbClr val="FFFFFF"/>
                </a:solidFill>
              </a14:hiddenFill>
            </a:ext>
          </a:extLst>
        </p:spPr>
      </p:pic>
      <p:sp>
        <p:nvSpPr>
          <p:cNvPr id="8" name="مربع نص 7">
            <a:extLst>
              <a:ext uri="{FF2B5EF4-FFF2-40B4-BE49-F238E27FC236}">
                <a16:creationId xmlns:a16="http://schemas.microsoft.com/office/drawing/2014/main" id="{A49A367F-CCE9-6ADA-D411-291D26F3F526}"/>
              </a:ext>
            </a:extLst>
          </p:cNvPr>
          <p:cNvSpPr txBox="1"/>
          <p:nvPr/>
        </p:nvSpPr>
        <p:spPr>
          <a:xfrm>
            <a:off x="6415548" y="1259887"/>
            <a:ext cx="2669458" cy="369332"/>
          </a:xfrm>
          <a:prstGeom prst="rect">
            <a:avLst/>
          </a:prstGeom>
          <a:noFill/>
        </p:spPr>
        <p:txBody>
          <a:bodyPr wrap="square" rtlCol="1">
            <a:spAutoFit/>
          </a:bodyPr>
          <a:lstStyle/>
          <a:p>
            <a:r>
              <a:rPr lang="en-GB" b="1" dirty="0"/>
              <a:t>Simple nodule goiter</a:t>
            </a:r>
            <a:endParaRPr lang="ar-JO" b="1" dirty="0"/>
          </a:p>
        </p:txBody>
      </p:sp>
      <p:sp>
        <p:nvSpPr>
          <p:cNvPr id="9" name="مربع نص 8">
            <a:extLst>
              <a:ext uri="{FF2B5EF4-FFF2-40B4-BE49-F238E27FC236}">
                <a16:creationId xmlns:a16="http://schemas.microsoft.com/office/drawing/2014/main" id="{D89A857B-9C9A-6E98-E1FF-9F4E9CF3A247}"/>
              </a:ext>
            </a:extLst>
          </p:cNvPr>
          <p:cNvSpPr txBox="1"/>
          <p:nvPr/>
        </p:nvSpPr>
        <p:spPr>
          <a:xfrm>
            <a:off x="6415548" y="4728175"/>
            <a:ext cx="4662363" cy="923330"/>
          </a:xfrm>
          <a:prstGeom prst="rect">
            <a:avLst/>
          </a:prstGeom>
          <a:noFill/>
        </p:spPr>
        <p:txBody>
          <a:bodyPr wrap="square" rtlCol="1">
            <a:spAutoFit/>
          </a:bodyPr>
          <a:lstStyle/>
          <a:p>
            <a:r>
              <a:rPr lang="en-US" dirty="0"/>
              <a:t>The nodules are variable in color, size &amp; shape and surrounded by variable amount of fibrous tissues</a:t>
            </a:r>
            <a:endParaRPr lang="ar-JO" dirty="0"/>
          </a:p>
        </p:txBody>
      </p:sp>
    </p:spTree>
    <p:extLst>
      <p:ext uri="{BB962C8B-B14F-4D97-AF65-F5344CB8AC3E}">
        <p14:creationId xmlns:p14="http://schemas.microsoft.com/office/powerpoint/2010/main" val="17916468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3BDD0457-C4B1-77E0-B2E6-3CF89160D7BF}"/>
              </a:ext>
            </a:extLst>
          </p:cNvPr>
          <p:cNvSpPr txBox="1"/>
          <p:nvPr/>
        </p:nvSpPr>
        <p:spPr>
          <a:xfrm>
            <a:off x="1050833" y="1451429"/>
            <a:ext cx="10165151" cy="3416320"/>
          </a:xfrm>
          <a:prstGeom prst="rect">
            <a:avLst/>
          </a:prstGeom>
          <a:noFill/>
        </p:spPr>
        <p:txBody>
          <a:bodyPr wrap="square" rtlCol="1">
            <a:spAutoFit/>
          </a:bodyPr>
          <a:lstStyle/>
          <a:p>
            <a:r>
              <a:rPr lang="en-GB" b="1" dirty="0">
                <a:solidFill>
                  <a:srgbClr val="00B0F0"/>
                </a:solidFill>
              </a:rPr>
              <a:t>Colloid goiter :</a:t>
            </a:r>
            <a:endParaRPr lang="en-US" b="1" dirty="0">
              <a:solidFill>
                <a:srgbClr val="00B0F0"/>
              </a:solidFill>
            </a:endParaRPr>
          </a:p>
          <a:p>
            <a:r>
              <a:rPr lang="en-US" b="1" dirty="0">
                <a:solidFill>
                  <a:srgbClr val="FF0000"/>
                </a:solidFill>
              </a:rPr>
              <a:t>Complications</a:t>
            </a:r>
            <a:r>
              <a:rPr lang="en-US" dirty="0"/>
              <a:t>: It may turn into nodular or toxic goiter </a:t>
            </a:r>
            <a:r>
              <a:rPr lang="en-US" i="1" u="sng" dirty="0"/>
              <a:t>but it never turns malignant</a:t>
            </a:r>
          </a:p>
          <a:p>
            <a:r>
              <a:rPr lang="en-US" b="1" dirty="0">
                <a:solidFill>
                  <a:srgbClr val="FF0000"/>
                </a:solidFill>
              </a:rPr>
              <a:t>Treatment</a:t>
            </a:r>
            <a:r>
              <a:rPr lang="en-US" dirty="0"/>
              <a:t>: </a:t>
            </a:r>
          </a:p>
          <a:p>
            <a:r>
              <a:rPr lang="en-US" b="1" dirty="0"/>
              <a:t>a) Early small colloid goiter</a:t>
            </a:r>
            <a:r>
              <a:rPr lang="en-US" dirty="0"/>
              <a:t> : L-thyroxin to inhibit the release of T.S.H , 0.2 - 0.3 mg/day for months then decrease gradually to 0.1 mg/day for many years. </a:t>
            </a:r>
          </a:p>
          <a:p>
            <a:r>
              <a:rPr lang="en-US" b="1" dirty="0"/>
              <a:t>b) Large colloid goiter </a:t>
            </a:r>
            <a:r>
              <a:rPr lang="en-US" dirty="0"/>
              <a:t>: Subtotal thyroidectomy for large goiter or for cosmetic cause. This is followed by L. thyroxine for life.</a:t>
            </a:r>
          </a:p>
          <a:p>
            <a:endParaRPr lang="en-US" dirty="0"/>
          </a:p>
          <a:p>
            <a:r>
              <a:rPr lang="en-GB" b="1" dirty="0">
                <a:solidFill>
                  <a:srgbClr val="00B0F0"/>
                </a:solidFill>
              </a:rPr>
              <a:t>SIMPLE NODULAR GOITER :</a:t>
            </a:r>
          </a:p>
          <a:p>
            <a:r>
              <a:rPr lang="en-GB" b="1" dirty="0">
                <a:solidFill>
                  <a:srgbClr val="FF0000"/>
                </a:solidFill>
              </a:rPr>
              <a:t>Complications: 1-</a:t>
            </a:r>
            <a:r>
              <a:rPr lang="en-US" dirty="0"/>
              <a:t>Carcinoma in at least 3% of long standing cases (usually follicular type)</a:t>
            </a:r>
          </a:p>
          <a:p>
            <a:r>
              <a:rPr lang="en-US" b="1" dirty="0">
                <a:solidFill>
                  <a:srgbClr val="FF0000"/>
                </a:solidFill>
              </a:rPr>
              <a:t>2-</a:t>
            </a:r>
            <a:r>
              <a:rPr lang="en-US" dirty="0"/>
              <a:t>Secondary toxic goiter (up to 30% of cases) </a:t>
            </a:r>
            <a:endParaRPr lang="en-GB" b="1" dirty="0">
              <a:solidFill>
                <a:srgbClr val="FF0000"/>
              </a:solidFill>
            </a:endParaRPr>
          </a:p>
          <a:p>
            <a:r>
              <a:rPr lang="en-US" b="1" dirty="0">
                <a:solidFill>
                  <a:srgbClr val="00B0F0"/>
                </a:solidFill>
              </a:rPr>
              <a:t> </a:t>
            </a:r>
            <a:endParaRPr lang="ar-JO" b="1" dirty="0">
              <a:solidFill>
                <a:srgbClr val="00B0F0"/>
              </a:solidFill>
            </a:endParaRPr>
          </a:p>
        </p:txBody>
      </p:sp>
    </p:spTree>
    <p:extLst>
      <p:ext uri="{BB962C8B-B14F-4D97-AF65-F5344CB8AC3E}">
        <p14:creationId xmlns:p14="http://schemas.microsoft.com/office/powerpoint/2010/main" val="38087794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FD99BA89-3A31-129B-BC08-9D94B38F545F}"/>
              </a:ext>
            </a:extLst>
          </p:cNvPr>
          <p:cNvSpPr>
            <a:spLocks noGrp="1"/>
          </p:cNvSpPr>
          <p:nvPr>
            <p:ph type="title"/>
          </p:nvPr>
        </p:nvSpPr>
        <p:spPr>
          <a:xfrm>
            <a:off x="1286933" y="609600"/>
            <a:ext cx="10197494" cy="1099457"/>
          </a:xfrm>
        </p:spPr>
        <p:txBody>
          <a:bodyPr>
            <a:normAutofit/>
          </a:bodyPr>
          <a:lstStyle/>
          <a:p>
            <a:r>
              <a:rPr lang="en-GB" dirty="0"/>
              <a:t>Hashimoto's Thyroiditis: Introduction</a:t>
            </a:r>
            <a:endParaRPr lang="ar-JO" dirty="0"/>
          </a:p>
        </p:txBody>
      </p:sp>
      <p:graphicFrame>
        <p:nvGraphicFramePr>
          <p:cNvPr id="5" name="عنصر نائب للمحتوى 2">
            <a:extLst>
              <a:ext uri="{FF2B5EF4-FFF2-40B4-BE49-F238E27FC236}">
                <a16:creationId xmlns:a16="http://schemas.microsoft.com/office/drawing/2014/main" id="{3A86E6BE-B8F3-D851-8004-1D80257FE77B}"/>
              </a:ext>
            </a:extLst>
          </p:cNvPr>
          <p:cNvGraphicFramePr>
            <a:graphicFrameLocks noGrp="1"/>
          </p:cNvGraphicFramePr>
          <p:nvPr>
            <p:ph idx="1"/>
          </p:nvPr>
        </p:nvGraphicFramePr>
        <p:xfrm>
          <a:off x="1286933" y="1948543"/>
          <a:ext cx="9618133" cy="4093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949668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974A969-D5E3-BB11-38C4-DDE61C256792}"/>
              </a:ext>
            </a:extLst>
          </p:cNvPr>
          <p:cNvSpPr>
            <a:spLocks noGrp="1"/>
          </p:cNvSpPr>
          <p:nvPr>
            <p:ph type="title"/>
          </p:nvPr>
        </p:nvSpPr>
        <p:spPr/>
        <p:txBody>
          <a:bodyPr/>
          <a:lstStyle/>
          <a:p>
            <a:r>
              <a:rPr lang="en-GB"/>
              <a:t>Hashimoto's Thyroiditis: Pathophysiology</a:t>
            </a:r>
            <a:endParaRPr lang="ar-JO" dirty="0"/>
          </a:p>
        </p:txBody>
      </p:sp>
      <p:graphicFrame>
        <p:nvGraphicFramePr>
          <p:cNvPr id="7" name="عنصر نائب للمحتوى 2">
            <a:extLst>
              <a:ext uri="{FF2B5EF4-FFF2-40B4-BE49-F238E27FC236}">
                <a16:creationId xmlns:a16="http://schemas.microsoft.com/office/drawing/2014/main" id="{C42033B3-7651-DDE9-2A62-9F50EFA953C1}"/>
              </a:ext>
            </a:extLst>
          </p:cNvPr>
          <p:cNvGraphicFramePr>
            <a:graphicFrameLocks noGrp="1"/>
          </p:cNvGraphicFramePr>
          <p:nvPr>
            <p:ph idx="1"/>
          </p:nvPr>
        </p:nvGraphicFramePr>
        <p:xfrm>
          <a:off x="677334" y="2160589"/>
          <a:ext cx="8596668" cy="38807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صورة 4" descr="صورة تحتوي على فاكهة, التصميم, توضيح&#10;&#10;تم إنشاء الوصف تلقائياً">
            <a:extLst>
              <a:ext uri="{FF2B5EF4-FFF2-40B4-BE49-F238E27FC236}">
                <a16:creationId xmlns:a16="http://schemas.microsoft.com/office/drawing/2014/main" id="{90F466FA-7B52-C9D7-431D-F5848A3FF4B6}"/>
              </a:ext>
            </a:extLst>
          </p:cNvPr>
          <p:cNvPicPr>
            <a:picLocks noChangeAspect="1"/>
          </p:cNvPicPr>
          <p:nvPr/>
        </p:nvPicPr>
        <p:blipFill>
          <a:blip r:embed="rId7"/>
          <a:stretch>
            <a:fillRect/>
          </a:stretch>
        </p:blipFill>
        <p:spPr>
          <a:xfrm>
            <a:off x="9448800" y="1847998"/>
            <a:ext cx="2743200" cy="4505954"/>
          </a:xfrm>
          <a:prstGeom prst="rect">
            <a:avLst/>
          </a:prstGeom>
        </p:spPr>
      </p:pic>
      <p:sp>
        <p:nvSpPr>
          <p:cNvPr id="6" name="سهم: لأعلى 5">
            <a:extLst>
              <a:ext uri="{FF2B5EF4-FFF2-40B4-BE49-F238E27FC236}">
                <a16:creationId xmlns:a16="http://schemas.microsoft.com/office/drawing/2014/main" id="{E4E61AE0-8F5C-12B5-BF4D-7CC831FB21C1}"/>
              </a:ext>
            </a:extLst>
          </p:cNvPr>
          <p:cNvSpPr/>
          <p:nvPr/>
        </p:nvSpPr>
        <p:spPr>
          <a:xfrm>
            <a:off x="10122586" y="2786521"/>
            <a:ext cx="250722" cy="486696"/>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ar-JO"/>
          </a:p>
        </p:txBody>
      </p:sp>
      <p:sp>
        <p:nvSpPr>
          <p:cNvPr id="8" name="سهم: لأعلى 7">
            <a:extLst>
              <a:ext uri="{FF2B5EF4-FFF2-40B4-BE49-F238E27FC236}">
                <a16:creationId xmlns:a16="http://schemas.microsoft.com/office/drawing/2014/main" id="{775A9AE8-8622-0FCB-EAAC-B467E48A56BE}"/>
              </a:ext>
            </a:extLst>
          </p:cNvPr>
          <p:cNvSpPr/>
          <p:nvPr/>
        </p:nvSpPr>
        <p:spPr>
          <a:xfrm>
            <a:off x="10122586" y="4100975"/>
            <a:ext cx="250722" cy="486696"/>
          </a:xfrm>
          <a:prstGeom prst="upArrow">
            <a:avLst>
              <a:gd name="adj1" fmla="val 50000"/>
              <a:gd name="adj2" fmla="val 45976"/>
            </a:avLst>
          </a:prstGeom>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ar-JO"/>
          </a:p>
        </p:txBody>
      </p:sp>
    </p:spTree>
    <p:extLst>
      <p:ext uri="{BB962C8B-B14F-4D97-AF65-F5344CB8AC3E}">
        <p14:creationId xmlns:p14="http://schemas.microsoft.com/office/powerpoint/2010/main" val="24818038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13DF29B-4BB0-E35B-44E6-BB7D63005E09}"/>
              </a:ext>
            </a:extLst>
          </p:cNvPr>
          <p:cNvSpPr>
            <a:spLocks noGrp="1"/>
          </p:cNvSpPr>
          <p:nvPr>
            <p:ph type="title"/>
          </p:nvPr>
        </p:nvSpPr>
        <p:spPr/>
        <p:txBody>
          <a:bodyPr/>
          <a:lstStyle/>
          <a:p>
            <a:r>
              <a:rPr lang="en-GB" dirty="0"/>
              <a:t>Signs &amp; Symptoms of Hypothyroidism</a:t>
            </a:r>
            <a:endParaRPr lang="ar-JO" dirty="0"/>
          </a:p>
        </p:txBody>
      </p:sp>
      <p:sp>
        <p:nvSpPr>
          <p:cNvPr id="3" name="عنصر نائب للمحتوى 2">
            <a:extLst>
              <a:ext uri="{FF2B5EF4-FFF2-40B4-BE49-F238E27FC236}">
                <a16:creationId xmlns:a16="http://schemas.microsoft.com/office/drawing/2014/main" id="{5C6DE152-28A9-E18A-FC76-63078B7E44BF}"/>
              </a:ext>
            </a:extLst>
          </p:cNvPr>
          <p:cNvSpPr>
            <a:spLocks noGrp="1"/>
          </p:cNvSpPr>
          <p:nvPr>
            <p:ph idx="1"/>
          </p:nvPr>
        </p:nvSpPr>
        <p:spPr>
          <a:xfrm>
            <a:off x="677334" y="2226907"/>
            <a:ext cx="9454808" cy="3880773"/>
          </a:xfrm>
        </p:spPr>
        <p:txBody>
          <a:bodyPr/>
          <a:lstStyle/>
          <a:p>
            <a:pPr marL="0" indent="0" algn="l">
              <a:buNone/>
            </a:pPr>
            <a:r>
              <a:rPr lang="en-US" b="1" dirty="0">
                <a:solidFill>
                  <a:srgbClr val="FF0000"/>
                </a:solidFill>
              </a:rPr>
              <a:t>Head</a:t>
            </a:r>
          </a:p>
          <a:p>
            <a:pPr marL="0" indent="0" algn="l">
              <a:buNone/>
            </a:pPr>
            <a:r>
              <a:rPr lang="en-US" dirty="0"/>
              <a:t>Hair loss, </a:t>
            </a:r>
          </a:p>
          <a:p>
            <a:pPr marL="0" indent="0" algn="l">
              <a:buNone/>
            </a:pPr>
            <a:r>
              <a:rPr lang="en-US" dirty="0"/>
              <a:t>Dry skin</a:t>
            </a:r>
          </a:p>
          <a:p>
            <a:pPr marL="0" indent="0" algn="l">
              <a:buNone/>
            </a:pPr>
            <a:r>
              <a:rPr lang="en-US" dirty="0"/>
              <a:t>Periorbital puffiness</a:t>
            </a:r>
            <a:endParaRPr lang="ar-SA" dirty="0"/>
          </a:p>
          <a:p>
            <a:pPr marL="0" indent="0" algn="l">
              <a:buNone/>
            </a:pPr>
            <a:r>
              <a:rPr lang="en-GB" b="1" dirty="0">
                <a:solidFill>
                  <a:srgbClr val="FF0000"/>
                </a:solidFill>
              </a:rPr>
              <a:t>Psychiatric</a:t>
            </a:r>
          </a:p>
          <a:p>
            <a:pPr marL="0" indent="0" algn="l">
              <a:buNone/>
            </a:pPr>
            <a:r>
              <a:rPr lang="en-GB" dirty="0"/>
              <a:t>Fatigue, depression</a:t>
            </a:r>
          </a:p>
          <a:p>
            <a:pPr marL="0" indent="0" algn="l">
              <a:buNone/>
            </a:pPr>
            <a:r>
              <a:rPr lang="en-US" b="1" dirty="0">
                <a:solidFill>
                  <a:srgbClr val="FF0000"/>
                </a:solidFill>
              </a:rPr>
              <a:t>Systemic</a:t>
            </a:r>
          </a:p>
          <a:p>
            <a:pPr marL="0" indent="0" algn="l">
              <a:buNone/>
            </a:pPr>
            <a:r>
              <a:rPr lang="en-US" dirty="0"/>
              <a:t>Weight Gain, intolerance to cold, hypothermia</a:t>
            </a:r>
          </a:p>
          <a:p>
            <a:pPr marL="0" indent="0" algn="l">
              <a:buNone/>
            </a:pPr>
            <a:r>
              <a:rPr lang="en-US" dirty="0"/>
              <a:t>Muscle Cramps</a:t>
            </a:r>
            <a:endParaRPr lang="ar-JO" dirty="0"/>
          </a:p>
        </p:txBody>
      </p:sp>
      <p:sp>
        <p:nvSpPr>
          <p:cNvPr id="5" name="مربع نص 4">
            <a:extLst>
              <a:ext uri="{FF2B5EF4-FFF2-40B4-BE49-F238E27FC236}">
                <a16:creationId xmlns:a16="http://schemas.microsoft.com/office/drawing/2014/main" id="{442BC17B-B6A8-0E75-F8DA-00A8074C274F}"/>
              </a:ext>
            </a:extLst>
          </p:cNvPr>
          <p:cNvSpPr txBox="1"/>
          <p:nvPr/>
        </p:nvSpPr>
        <p:spPr>
          <a:xfrm>
            <a:off x="6943757" y="2226907"/>
            <a:ext cx="4660490" cy="3139321"/>
          </a:xfrm>
          <a:prstGeom prst="rect">
            <a:avLst/>
          </a:prstGeom>
          <a:noFill/>
        </p:spPr>
        <p:txBody>
          <a:bodyPr wrap="square" rtlCol="1">
            <a:spAutoFit/>
          </a:bodyPr>
          <a:lstStyle/>
          <a:p>
            <a:r>
              <a:rPr lang="en-GB" b="1" dirty="0">
                <a:solidFill>
                  <a:srgbClr val="FF0000"/>
                </a:solidFill>
              </a:rPr>
              <a:t>Cardiac</a:t>
            </a:r>
          </a:p>
          <a:p>
            <a:r>
              <a:rPr lang="en-GB" dirty="0"/>
              <a:t> Pallor</a:t>
            </a:r>
          </a:p>
          <a:p>
            <a:r>
              <a:rPr lang="en-GB" dirty="0"/>
              <a:t>Bradycardia</a:t>
            </a:r>
          </a:p>
          <a:p>
            <a:endParaRPr lang="en-GB" dirty="0"/>
          </a:p>
          <a:p>
            <a:r>
              <a:rPr lang="en-GB" b="1" dirty="0">
                <a:solidFill>
                  <a:srgbClr val="FF0000"/>
                </a:solidFill>
              </a:rPr>
              <a:t>Neurologic</a:t>
            </a:r>
          </a:p>
          <a:p>
            <a:r>
              <a:rPr lang="en-GB" dirty="0"/>
              <a:t>Delayed reflex relaxation</a:t>
            </a:r>
          </a:p>
          <a:p>
            <a:endParaRPr lang="en-GB" dirty="0"/>
          </a:p>
          <a:p>
            <a:r>
              <a:rPr lang="en-GB" b="1" dirty="0">
                <a:solidFill>
                  <a:srgbClr val="FF0000"/>
                </a:solidFill>
              </a:rPr>
              <a:t>Other</a:t>
            </a:r>
          </a:p>
          <a:p>
            <a:r>
              <a:rPr lang="en-GB" dirty="0"/>
              <a:t>Constipation</a:t>
            </a:r>
          </a:p>
          <a:p>
            <a:r>
              <a:rPr lang="en-GB" dirty="0"/>
              <a:t>Menstrual abnormalities</a:t>
            </a:r>
          </a:p>
          <a:p>
            <a:r>
              <a:rPr lang="en-GB" dirty="0"/>
              <a:t>Galactorrhoea</a:t>
            </a:r>
            <a:endParaRPr lang="ar-JO" dirty="0"/>
          </a:p>
        </p:txBody>
      </p:sp>
    </p:spTree>
    <p:extLst>
      <p:ext uri="{BB962C8B-B14F-4D97-AF65-F5344CB8AC3E}">
        <p14:creationId xmlns:p14="http://schemas.microsoft.com/office/powerpoint/2010/main" val="20046991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prstGeom prst="rect">
            <a:avLst/>
          </a:prstGeom>
        </p:spPr>
        <p:txBody>
          <a:bodyPr vert="horz" wrap="square" lIns="0" tIns="12700" rIns="0" bIns="0" rtlCol="0">
            <a:spAutoFit/>
          </a:bodyPr>
          <a:lstStyle/>
          <a:p>
            <a:pPr marL="12700">
              <a:lnSpc>
                <a:spcPct val="100000"/>
              </a:lnSpc>
              <a:spcBef>
                <a:spcPts val="100"/>
              </a:spcBef>
              <a:tabLst>
                <a:tab pos="1854835" algn="l"/>
              </a:tabLst>
            </a:pPr>
            <a:r>
              <a:rPr sz="2800" spc="55" dirty="0">
                <a:latin typeface="Times New Roman"/>
                <a:cs typeface="Times New Roman"/>
              </a:rPr>
              <a:t>THYROID</a:t>
            </a:r>
            <a:r>
              <a:rPr sz="2800" dirty="0">
                <a:latin typeface="Times New Roman"/>
                <a:cs typeface="Times New Roman"/>
              </a:rPr>
              <a:t>	</a:t>
            </a:r>
            <a:r>
              <a:rPr sz="2800" spc="70" dirty="0">
                <a:latin typeface="Times New Roman"/>
                <a:cs typeface="Times New Roman"/>
              </a:rPr>
              <a:t>GLAND:</a:t>
            </a:r>
            <a:endParaRPr sz="2800">
              <a:latin typeface="Times New Roman"/>
              <a:cs typeface="Times New Roman"/>
            </a:endParaRPr>
          </a:p>
        </p:txBody>
      </p:sp>
      <p:sp>
        <p:nvSpPr>
          <p:cNvPr id="3" name="object 3"/>
          <p:cNvSpPr txBox="1"/>
          <p:nvPr/>
        </p:nvSpPr>
        <p:spPr>
          <a:xfrm>
            <a:off x="605217" y="1706371"/>
            <a:ext cx="10107930" cy="549910"/>
          </a:xfrm>
          <a:prstGeom prst="rect">
            <a:avLst/>
          </a:prstGeom>
        </p:spPr>
        <p:txBody>
          <a:bodyPr vert="horz" wrap="square" lIns="0" tIns="41275" rIns="0" bIns="0" rtlCol="0">
            <a:spAutoFit/>
          </a:bodyPr>
          <a:lstStyle/>
          <a:p>
            <a:pPr marL="429895" marR="5080" indent="-417830">
              <a:lnSpc>
                <a:spcPts val="1970"/>
              </a:lnSpc>
              <a:spcBef>
                <a:spcPts val="325"/>
              </a:spcBef>
            </a:pPr>
            <a:r>
              <a:rPr sz="1800" spc="-55" dirty="0">
                <a:latin typeface="Times New Roman"/>
                <a:cs typeface="Times New Roman"/>
              </a:rPr>
              <a:t>T</a:t>
            </a:r>
            <a:r>
              <a:rPr sz="1800" spc="-180" dirty="0">
                <a:latin typeface="Times New Roman"/>
                <a:cs typeface="Times New Roman"/>
              </a:rPr>
              <a:t> </a:t>
            </a:r>
            <a:r>
              <a:rPr sz="1800" spc="-200" dirty="0">
                <a:latin typeface="Times New Roman"/>
                <a:cs typeface="Times New Roman"/>
              </a:rPr>
              <a:t>I</a:t>
            </a:r>
            <a:r>
              <a:rPr sz="1800" spc="-145" dirty="0">
                <a:latin typeface="Times New Roman"/>
                <a:cs typeface="Times New Roman"/>
              </a:rPr>
              <a:t> </a:t>
            </a:r>
            <a:r>
              <a:rPr sz="1800" spc="-175" dirty="0">
                <a:latin typeface="Times New Roman"/>
                <a:cs typeface="Times New Roman"/>
              </a:rPr>
              <a:t>I</a:t>
            </a:r>
            <a:r>
              <a:rPr sz="1800" spc="-160" dirty="0">
                <a:latin typeface="Times New Roman"/>
                <a:cs typeface="Times New Roman"/>
              </a:rPr>
              <a:t> </a:t>
            </a:r>
            <a:r>
              <a:rPr sz="1800" dirty="0">
                <a:solidFill>
                  <a:srgbClr val="111111"/>
                </a:solidFill>
                <a:latin typeface="Times New Roman"/>
                <a:cs typeface="Times New Roman"/>
              </a:rPr>
              <a:t>E</a:t>
            </a:r>
            <a:r>
              <a:rPr sz="1800" spc="175" dirty="0">
                <a:solidFill>
                  <a:srgbClr val="111111"/>
                </a:solidFill>
                <a:latin typeface="Times New Roman"/>
                <a:cs typeface="Times New Roman"/>
              </a:rPr>
              <a:t> </a:t>
            </a:r>
            <a:r>
              <a:rPr sz="1800" spc="105" dirty="0">
                <a:latin typeface="Times New Roman"/>
                <a:cs typeface="Times New Roman"/>
              </a:rPr>
              <a:t>TH</a:t>
            </a:r>
            <a:r>
              <a:rPr sz="1800" spc="-125" dirty="0">
                <a:latin typeface="Times New Roman"/>
                <a:cs typeface="Times New Roman"/>
              </a:rPr>
              <a:t> </a:t>
            </a:r>
            <a:r>
              <a:rPr sz="1800" spc="-150" dirty="0">
                <a:latin typeface="Times New Roman"/>
                <a:cs typeface="Times New Roman"/>
              </a:rPr>
              <a:t>Y</a:t>
            </a:r>
            <a:r>
              <a:rPr sz="1800" spc="-170" dirty="0">
                <a:latin typeface="Times New Roman"/>
                <a:cs typeface="Times New Roman"/>
              </a:rPr>
              <a:t> </a:t>
            </a:r>
            <a:r>
              <a:rPr sz="1800" spc="120" dirty="0">
                <a:latin typeface="Times New Roman"/>
                <a:cs typeface="Times New Roman"/>
              </a:rPr>
              <a:t>RO</a:t>
            </a:r>
            <a:r>
              <a:rPr sz="1800" spc="-215" dirty="0">
                <a:latin typeface="Times New Roman"/>
                <a:cs typeface="Times New Roman"/>
              </a:rPr>
              <a:t> </a:t>
            </a:r>
            <a:r>
              <a:rPr sz="1800" spc="-60" dirty="0">
                <a:latin typeface="Times New Roman"/>
                <a:cs typeface="Times New Roman"/>
              </a:rPr>
              <a:t>I</a:t>
            </a:r>
            <a:r>
              <a:rPr sz="1800" spc="-150" dirty="0">
                <a:latin typeface="Times New Roman"/>
                <a:cs typeface="Times New Roman"/>
              </a:rPr>
              <a:t> </a:t>
            </a:r>
            <a:r>
              <a:rPr sz="1800" dirty="0">
                <a:latin typeface="Times New Roman"/>
                <a:cs typeface="Times New Roman"/>
              </a:rPr>
              <a:t>D</a:t>
            </a:r>
            <a:r>
              <a:rPr sz="1800" spc="315" dirty="0">
                <a:latin typeface="Times New Roman"/>
                <a:cs typeface="Times New Roman"/>
              </a:rPr>
              <a:t> </a:t>
            </a:r>
            <a:r>
              <a:rPr sz="1800" dirty="0">
                <a:latin typeface="Times New Roman"/>
                <a:cs typeface="Times New Roman"/>
              </a:rPr>
              <a:t>G</a:t>
            </a:r>
            <a:r>
              <a:rPr sz="1800" spc="-130" dirty="0">
                <a:latin typeface="Times New Roman"/>
                <a:cs typeface="Times New Roman"/>
              </a:rPr>
              <a:t> </a:t>
            </a:r>
            <a:r>
              <a:rPr sz="1800" spc="-25" dirty="0">
                <a:latin typeface="Times New Roman"/>
                <a:cs typeface="Times New Roman"/>
              </a:rPr>
              <a:t>LA</a:t>
            </a:r>
            <a:r>
              <a:rPr lang="en-US" sz="1800" spc="-25" dirty="0">
                <a:latin typeface="Times New Roman"/>
                <a:cs typeface="Times New Roman"/>
              </a:rPr>
              <a:t>N</a:t>
            </a:r>
            <a:r>
              <a:rPr sz="1800" dirty="0">
                <a:latin typeface="Times New Roman"/>
                <a:cs typeface="Times New Roman"/>
              </a:rPr>
              <a:t>D</a:t>
            </a:r>
            <a:r>
              <a:rPr sz="1800" spc="360" dirty="0">
                <a:latin typeface="Times New Roman"/>
                <a:cs typeface="Times New Roman"/>
              </a:rPr>
              <a:t> </a:t>
            </a:r>
            <a:r>
              <a:rPr sz="1800" spc="-114" dirty="0">
                <a:latin typeface="Times New Roman"/>
                <a:cs typeface="Times New Roman"/>
              </a:rPr>
              <a:t>I</a:t>
            </a:r>
            <a:r>
              <a:rPr sz="1800" spc="-200" dirty="0">
                <a:latin typeface="Times New Roman"/>
                <a:cs typeface="Times New Roman"/>
              </a:rPr>
              <a:t> </a:t>
            </a:r>
            <a:r>
              <a:rPr sz="1800" dirty="0">
                <a:solidFill>
                  <a:srgbClr val="0F0F0F"/>
                </a:solidFill>
                <a:latin typeface="Times New Roman"/>
                <a:cs typeface="Times New Roman"/>
              </a:rPr>
              <a:t>S</a:t>
            </a:r>
            <a:r>
              <a:rPr sz="1800" spc="360" dirty="0">
                <a:solidFill>
                  <a:srgbClr val="0F0F0F"/>
                </a:solidFill>
                <a:latin typeface="Times New Roman"/>
                <a:cs typeface="Times New Roman"/>
              </a:rPr>
              <a:t> </a:t>
            </a:r>
            <a:r>
              <a:rPr sz="1800" dirty="0">
                <a:latin typeface="Times New Roman"/>
                <a:cs typeface="Times New Roman"/>
              </a:rPr>
              <a:t>AN</a:t>
            </a:r>
            <a:r>
              <a:rPr sz="1800" spc="430" dirty="0">
                <a:latin typeface="Times New Roman"/>
                <a:cs typeface="Times New Roman"/>
              </a:rPr>
              <a:t> </a:t>
            </a:r>
            <a:r>
              <a:rPr sz="1800" spc="-35" dirty="0">
                <a:solidFill>
                  <a:srgbClr val="0F0F0F"/>
                </a:solidFill>
                <a:latin typeface="Times New Roman"/>
                <a:cs typeface="Times New Roman"/>
              </a:rPr>
              <a:t>EN</a:t>
            </a:r>
            <a:r>
              <a:rPr sz="1800" spc="-135" dirty="0">
                <a:solidFill>
                  <a:srgbClr val="0F0F0F"/>
                </a:solidFill>
                <a:latin typeface="Times New Roman"/>
                <a:cs typeface="Times New Roman"/>
              </a:rPr>
              <a:t> </a:t>
            </a:r>
            <a:r>
              <a:rPr sz="1800" dirty="0">
                <a:latin typeface="Times New Roman"/>
                <a:cs typeface="Times New Roman"/>
              </a:rPr>
              <a:t>DOC</a:t>
            </a:r>
            <a:r>
              <a:rPr sz="1800" spc="-130" dirty="0">
                <a:latin typeface="Times New Roman"/>
                <a:cs typeface="Times New Roman"/>
              </a:rPr>
              <a:t> </a:t>
            </a:r>
            <a:r>
              <a:rPr sz="1800" dirty="0">
                <a:latin typeface="Times New Roman"/>
                <a:cs typeface="Times New Roman"/>
              </a:rPr>
              <a:t>RIN</a:t>
            </a:r>
            <a:r>
              <a:rPr sz="1800" spc="-130" dirty="0">
                <a:latin typeface="Times New Roman"/>
                <a:cs typeface="Times New Roman"/>
              </a:rPr>
              <a:t> </a:t>
            </a:r>
            <a:r>
              <a:rPr sz="1800" dirty="0">
                <a:latin typeface="Times New Roman"/>
                <a:cs typeface="Times New Roman"/>
              </a:rPr>
              <a:t>E</a:t>
            </a:r>
            <a:r>
              <a:rPr sz="1800" spc="370" dirty="0">
                <a:latin typeface="Times New Roman"/>
                <a:cs typeface="Times New Roman"/>
              </a:rPr>
              <a:t> </a:t>
            </a:r>
            <a:r>
              <a:rPr sz="1800" spc="75" dirty="0">
                <a:latin typeface="Times New Roman"/>
                <a:cs typeface="Times New Roman"/>
              </a:rPr>
              <a:t>STRU</a:t>
            </a:r>
            <a:r>
              <a:rPr lang="en-US" sz="1800" spc="-130" dirty="0">
                <a:latin typeface="Times New Roman"/>
                <a:cs typeface="Times New Roman"/>
              </a:rPr>
              <a:t>C </a:t>
            </a:r>
            <a:r>
              <a:rPr sz="1800" spc="-180" dirty="0">
                <a:latin typeface="Times New Roman"/>
                <a:cs typeface="Times New Roman"/>
              </a:rPr>
              <a:t>T</a:t>
            </a:r>
            <a:r>
              <a:rPr sz="1800" spc="-114" dirty="0">
                <a:latin typeface="Times New Roman"/>
                <a:cs typeface="Times New Roman"/>
              </a:rPr>
              <a:t> </a:t>
            </a:r>
            <a:r>
              <a:rPr sz="1800" dirty="0">
                <a:latin typeface="Times New Roman"/>
                <a:cs typeface="Times New Roman"/>
              </a:rPr>
              <a:t>URE</a:t>
            </a:r>
            <a:r>
              <a:rPr sz="1800" spc="484" dirty="0">
                <a:latin typeface="Times New Roman"/>
                <a:cs typeface="Times New Roman"/>
              </a:rPr>
              <a:t> </a:t>
            </a:r>
            <a:r>
              <a:rPr sz="1800" dirty="0">
                <a:latin typeface="Times New Roman"/>
                <a:cs typeface="Times New Roman"/>
              </a:rPr>
              <a:t>LOC</a:t>
            </a:r>
            <a:r>
              <a:rPr sz="1800" spc="-125" dirty="0">
                <a:latin typeface="Times New Roman"/>
                <a:cs typeface="Times New Roman"/>
              </a:rPr>
              <a:t> </a:t>
            </a:r>
            <a:r>
              <a:rPr sz="1800" spc="-165" dirty="0">
                <a:latin typeface="Times New Roman"/>
                <a:cs typeface="Times New Roman"/>
              </a:rPr>
              <a:t>A</a:t>
            </a:r>
            <a:r>
              <a:rPr sz="1800" spc="-210" dirty="0">
                <a:latin typeface="Times New Roman"/>
                <a:cs typeface="Times New Roman"/>
              </a:rPr>
              <a:t> </a:t>
            </a:r>
            <a:r>
              <a:rPr sz="1800" dirty="0">
                <a:latin typeface="Times New Roman"/>
                <a:cs typeface="Times New Roman"/>
              </a:rPr>
              <a:t>TE</a:t>
            </a:r>
            <a:r>
              <a:rPr sz="1800" spc="-170" dirty="0">
                <a:latin typeface="Times New Roman"/>
                <a:cs typeface="Times New Roman"/>
              </a:rPr>
              <a:t> </a:t>
            </a:r>
            <a:r>
              <a:rPr sz="1800" dirty="0">
                <a:latin typeface="Times New Roman"/>
                <a:cs typeface="Times New Roman"/>
              </a:rPr>
              <a:t>D</a:t>
            </a:r>
            <a:r>
              <a:rPr sz="1800" spc="355" dirty="0">
                <a:latin typeface="Times New Roman"/>
                <a:cs typeface="Times New Roman"/>
              </a:rPr>
              <a:t> </a:t>
            </a:r>
            <a:r>
              <a:rPr sz="1800" spc="-145" dirty="0">
                <a:latin typeface="Times New Roman"/>
                <a:cs typeface="Times New Roman"/>
              </a:rPr>
              <a:t>I</a:t>
            </a:r>
            <a:r>
              <a:rPr sz="1800" spc="-155" dirty="0">
                <a:latin typeface="Times New Roman"/>
                <a:cs typeface="Times New Roman"/>
              </a:rPr>
              <a:t> </a:t>
            </a:r>
            <a:r>
              <a:rPr sz="1800" dirty="0">
                <a:solidFill>
                  <a:srgbClr val="1F1F1F"/>
                </a:solidFill>
                <a:latin typeface="Times New Roman"/>
                <a:cs typeface="Times New Roman"/>
              </a:rPr>
              <a:t>N</a:t>
            </a:r>
            <a:r>
              <a:rPr sz="1800" spc="355" dirty="0">
                <a:solidFill>
                  <a:srgbClr val="1F1F1F"/>
                </a:solidFill>
                <a:latin typeface="Times New Roman"/>
                <a:cs typeface="Times New Roman"/>
              </a:rPr>
              <a:t> </a:t>
            </a:r>
            <a:r>
              <a:rPr sz="1800" spc="-145" dirty="0">
                <a:latin typeface="Times New Roman"/>
                <a:cs typeface="Times New Roman"/>
              </a:rPr>
              <a:t>T</a:t>
            </a:r>
            <a:r>
              <a:rPr lang="en-US" sz="1800" spc="-145" dirty="0">
                <a:latin typeface="Times New Roman"/>
                <a:cs typeface="Times New Roman"/>
              </a:rPr>
              <a:t> </a:t>
            </a:r>
            <a:r>
              <a:rPr lang="en-US" spc="-145" dirty="0">
                <a:latin typeface="Times New Roman"/>
                <a:cs typeface="Times New Roman"/>
              </a:rPr>
              <a:t>H</a:t>
            </a:r>
            <a:r>
              <a:rPr sz="1800" spc="-105" dirty="0">
                <a:latin typeface="Times New Roman"/>
                <a:cs typeface="Times New Roman"/>
              </a:rPr>
              <a:t> </a:t>
            </a:r>
            <a:r>
              <a:rPr sz="1800" dirty="0">
                <a:latin typeface="Times New Roman"/>
                <a:cs typeface="Times New Roman"/>
              </a:rPr>
              <a:t>E</a:t>
            </a:r>
            <a:r>
              <a:rPr sz="1800" spc="455" dirty="0">
                <a:latin typeface="Times New Roman"/>
                <a:cs typeface="Times New Roman"/>
              </a:rPr>
              <a:t> </a:t>
            </a:r>
            <a:r>
              <a:rPr sz="1800" spc="-165" dirty="0">
                <a:solidFill>
                  <a:srgbClr val="181818"/>
                </a:solidFill>
                <a:latin typeface="Times New Roman"/>
                <a:cs typeface="Times New Roman"/>
              </a:rPr>
              <a:t>N</a:t>
            </a:r>
            <a:r>
              <a:rPr sz="1800" spc="-160" dirty="0">
                <a:solidFill>
                  <a:srgbClr val="181818"/>
                </a:solidFill>
                <a:latin typeface="Times New Roman"/>
                <a:cs typeface="Times New Roman"/>
              </a:rPr>
              <a:t> </a:t>
            </a:r>
            <a:r>
              <a:rPr sz="1800" spc="-20" dirty="0">
                <a:latin typeface="Times New Roman"/>
                <a:cs typeface="Times New Roman"/>
              </a:rPr>
              <a:t>EC</a:t>
            </a:r>
            <a:r>
              <a:rPr sz="1800" spc="-130" dirty="0">
                <a:latin typeface="Times New Roman"/>
                <a:cs typeface="Times New Roman"/>
              </a:rPr>
              <a:t> </a:t>
            </a:r>
            <a:r>
              <a:rPr sz="1800" dirty="0">
                <a:latin typeface="Times New Roman"/>
                <a:cs typeface="Times New Roman"/>
              </a:rPr>
              <a:t>K.</a:t>
            </a:r>
            <a:r>
              <a:rPr sz="1800" spc="390" dirty="0">
                <a:latin typeface="Times New Roman"/>
                <a:cs typeface="Times New Roman"/>
              </a:rPr>
              <a:t> </a:t>
            </a:r>
            <a:r>
              <a:rPr sz="1800" spc="-25" dirty="0">
                <a:latin typeface="Times New Roman"/>
                <a:cs typeface="Times New Roman"/>
              </a:rPr>
              <a:t>IT </a:t>
            </a:r>
            <a:r>
              <a:rPr sz="1800" spc="-180" dirty="0">
                <a:latin typeface="Times New Roman"/>
                <a:cs typeface="Times New Roman"/>
              </a:rPr>
              <a:t> </a:t>
            </a:r>
            <a:r>
              <a:rPr lang="en-US" sz="1800" spc="-180" dirty="0">
                <a:latin typeface="Times New Roman"/>
                <a:cs typeface="Times New Roman"/>
              </a:rPr>
              <a:t>     P </a:t>
            </a:r>
            <a:r>
              <a:rPr sz="1800" dirty="0">
                <a:latin typeface="Times New Roman"/>
                <a:cs typeface="Times New Roman"/>
              </a:rPr>
              <a:t>LAY</a:t>
            </a:r>
            <a:r>
              <a:rPr sz="1800" spc="-150" dirty="0">
                <a:latin typeface="Times New Roman"/>
                <a:cs typeface="Times New Roman"/>
              </a:rPr>
              <a:t> </a:t>
            </a:r>
            <a:r>
              <a:rPr sz="1800" dirty="0">
                <a:solidFill>
                  <a:srgbClr val="0F0F0F"/>
                </a:solidFill>
                <a:latin typeface="Times New Roman"/>
                <a:cs typeface="Times New Roman"/>
              </a:rPr>
              <a:t>S</a:t>
            </a:r>
            <a:r>
              <a:rPr sz="1800" spc="65" dirty="0">
                <a:solidFill>
                  <a:srgbClr val="0F0F0F"/>
                </a:solidFill>
                <a:latin typeface="Times New Roman"/>
                <a:cs typeface="Times New Roman"/>
              </a:rPr>
              <a:t> </a:t>
            </a:r>
            <a:r>
              <a:rPr sz="1800" dirty="0">
                <a:latin typeface="Times New Roman"/>
                <a:cs typeface="Times New Roman"/>
              </a:rPr>
              <a:t>A</a:t>
            </a:r>
            <a:r>
              <a:rPr sz="1800" spc="345" dirty="0">
                <a:latin typeface="Times New Roman"/>
                <a:cs typeface="Times New Roman"/>
              </a:rPr>
              <a:t> </a:t>
            </a:r>
            <a:r>
              <a:rPr sz="1800" dirty="0">
                <a:latin typeface="Times New Roman"/>
                <a:cs typeface="Times New Roman"/>
              </a:rPr>
              <a:t>KEY</a:t>
            </a:r>
            <a:r>
              <a:rPr sz="1800" spc="470" dirty="0">
                <a:latin typeface="Times New Roman"/>
                <a:cs typeface="Times New Roman"/>
              </a:rPr>
              <a:t> </a:t>
            </a:r>
            <a:r>
              <a:rPr sz="1800" dirty="0">
                <a:latin typeface="Times New Roman"/>
                <a:cs typeface="Times New Roman"/>
              </a:rPr>
              <a:t>RO</a:t>
            </a:r>
            <a:r>
              <a:rPr sz="1800" spc="-175" dirty="0">
                <a:latin typeface="Times New Roman"/>
                <a:cs typeface="Times New Roman"/>
              </a:rPr>
              <a:t> </a:t>
            </a:r>
            <a:r>
              <a:rPr sz="1800" spc="-185" dirty="0">
                <a:latin typeface="Times New Roman"/>
                <a:cs typeface="Times New Roman"/>
              </a:rPr>
              <a:t>L</a:t>
            </a:r>
            <a:r>
              <a:rPr sz="1800" spc="-165" dirty="0">
                <a:latin typeface="Times New Roman"/>
                <a:cs typeface="Times New Roman"/>
              </a:rPr>
              <a:t> </a:t>
            </a:r>
            <a:r>
              <a:rPr sz="1800" dirty="0">
                <a:latin typeface="Times New Roman"/>
                <a:cs typeface="Times New Roman"/>
              </a:rPr>
              <a:t>E</a:t>
            </a:r>
            <a:r>
              <a:rPr sz="1800" spc="409" dirty="0">
                <a:latin typeface="Times New Roman"/>
                <a:cs typeface="Times New Roman"/>
              </a:rPr>
              <a:t> </a:t>
            </a:r>
            <a:r>
              <a:rPr sz="1800" spc="-200" dirty="0">
                <a:latin typeface="Times New Roman"/>
                <a:cs typeface="Times New Roman"/>
              </a:rPr>
              <a:t>I</a:t>
            </a:r>
            <a:r>
              <a:rPr sz="1800" spc="-150" dirty="0">
                <a:latin typeface="Times New Roman"/>
                <a:cs typeface="Times New Roman"/>
              </a:rPr>
              <a:t> </a:t>
            </a:r>
            <a:r>
              <a:rPr sz="1800" dirty="0">
                <a:latin typeface="Times New Roman"/>
                <a:cs typeface="Times New Roman"/>
              </a:rPr>
              <a:t>N</a:t>
            </a:r>
            <a:r>
              <a:rPr sz="1800" spc="465" dirty="0">
                <a:latin typeface="Times New Roman"/>
                <a:cs typeface="Times New Roman"/>
              </a:rPr>
              <a:t> </a:t>
            </a:r>
            <a:r>
              <a:rPr sz="1800" spc="-45" dirty="0">
                <a:latin typeface="Times New Roman"/>
                <a:cs typeface="Times New Roman"/>
              </a:rPr>
              <a:t>RE</a:t>
            </a:r>
            <a:r>
              <a:rPr sz="1800" spc="-195" dirty="0">
                <a:latin typeface="Times New Roman"/>
                <a:cs typeface="Times New Roman"/>
              </a:rPr>
              <a:t> </a:t>
            </a:r>
            <a:r>
              <a:rPr sz="1800" spc="-165" dirty="0">
                <a:latin typeface="Times New Roman"/>
                <a:cs typeface="Times New Roman"/>
              </a:rPr>
              <a:t>G</a:t>
            </a:r>
            <a:r>
              <a:rPr sz="1800" spc="-114" dirty="0">
                <a:latin typeface="Times New Roman"/>
                <a:cs typeface="Times New Roman"/>
              </a:rPr>
              <a:t> </a:t>
            </a:r>
            <a:r>
              <a:rPr sz="1800" spc="-165" dirty="0">
                <a:latin typeface="Times New Roman"/>
                <a:cs typeface="Times New Roman"/>
              </a:rPr>
              <a:t>U</a:t>
            </a:r>
            <a:r>
              <a:rPr sz="1800" spc="-125" dirty="0">
                <a:latin typeface="Times New Roman"/>
                <a:cs typeface="Times New Roman"/>
              </a:rPr>
              <a:t> </a:t>
            </a:r>
            <a:r>
              <a:rPr sz="1800" spc="-160" dirty="0">
                <a:latin typeface="Times New Roman"/>
                <a:cs typeface="Times New Roman"/>
              </a:rPr>
              <a:t>L</a:t>
            </a:r>
            <a:r>
              <a:rPr sz="1800" spc="-165" dirty="0">
                <a:latin typeface="Times New Roman"/>
                <a:cs typeface="Times New Roman"/>
              </a:rPr>
              <a:t> </a:t>
            </a:r>
            <a:r>
              <a:rPr sz="1800" spc="-110" dirty="0">
                <a:latin typeface="Times New Roman"/>
                <a:cs typeface="Times New Roman"/>
              </a:rPr>
              <a:t>A</a:t>
            </a:r>
            <a:r>
              <a:rPr sz="1800" spc="-240" dirty="0">
                <a:latin typeface="Times New Roman"/>
                <a:cs typeface="Times New Roman"/>
              </a:rPr>
              <a:t> </a:t>
            </a:r>
            <a:r>
              <a:rPr sz="1800" dirty="0">
                <a:latin typeface="Times New Roman"/>
                <a:cs typeface="Times New Roman"/>
              </a:rPr>
              <a:t>TI</a:t>
            </a:r>
            <a:r>
              <a:rPr sz="1800" spc="-114" dirty="0">
                <a:latin typeface="Times New Roman"/>
                <a:cs typeface="Times New Roman"/>
              </a:rPr>
              <a:t> </a:t>
            </a:r>
            <a:r>
              <a:rPr sz="1800" spc="-90" dirty="0">
                <a:latin typeface="Times New Roman"/>
                <a:cs typeface="Times New Roman"/>
              </a:rPr>
              <a:t>N</a:t>
            </a:r>
            <a:r>
              <a:rPr lang="en-US" spc="-90" dirty="0">
                <a:latin typeface="Times New Roman"/>
                <a:cs typeface="Times New Roman"/>
              </a:rPr>
              <a:t> G</a:t>
            </a:r>
            <a:r>
              <a:rPr sz="1800" spc="-90" dirty="0">
                <a:latin typeface="Times New Roman"/>
                <a:cs typeface="Times New Roman"/>
              </a:rPr>
              <a:t>›</a:t>
            </a:r>
            <a:r>
              <a:rPr sz="1800" spc="305" dirty="0">
                <a:latin typeface="Times New Roman"/>
                <a:cs typeface="Times New Roman"/>
              </a:rPr>
              <a:t> </a:t>
            </a:r>
            <a:r>
              <a:rPr sz="1800" dirty="0">
                <a:latin typeface="Times New Roman"/>
                <a:cs typeface="Times New Roman"/>
              </a:rPr>
              <a:t>T</a:t>
            </a:r>
            <a:r>
              <a:rPr lang="en-US" dirty="0">
                <a:latin typeface="Times New Roman"/>
                <a:cs typeface="Times New Roman"/>
              </a:rPr>
              <a:t> H </a:t>
            </a:r>
            <a:r>
              <a:rPr sz="1800" dirty="0">
                <a:latin typeface="Times New Roman"/>
                <a:cs typeface="Times New Roman"/>
              </a:rPr>
              <a:t>E</a:t>
            </a:r>
            <a:r>
              <a:rPr sz="1800" spc="380" dirty="0">
                <a:latin typeface="Times New Roman"/>
                <a:cs typeface="Times New Roman"/>
              </a:rPr>
              <a:t> </a:t>
            </a:r>
            <a:r>
              <a:rPr sz="1800" spc="-10" dirty="0">
                <a:latin typeface="Times New Roman"/>
                <a:cs typeface="Times New Roman"/>
              </a:rPr>
              <a:t>ME</a:t>
            </a:r>
            <a:r>
              <a:rPr sz="1800" spc="-175" dirty="0">
                <a:latin typeface="Times New Roman"/>
                <a:cs typeface="Times New Roman"/>
              </a:rPr>
              <a:t> </a:t>
            </a:r>
            <a:r>
              <a:rPr sz="1800" spc="65" dirty="0">
                <a:latin typeface="Times New Roman"/>
                <a:cs typeface="Times New Roman"/>
              </a:rPr>
              <a:t>TAB</a:t>
            </a:r>
            <a:r>
              <a:rPr sz="1800" spc="-215" dirty="0">
                <a:latin typeface="Times New Roman"/>
                <a:cs typeface="Times New Roman"/>
              </a:rPr>
              <a:t> </a:t>
            </a:r>
            <a:r>
              <a:rPr sz="1800" spc="-10" dirty="0">
                <a:latin typeface="Times New Roman"/>
                <a:cs typeface="Times New Roman"/>
              </a:rPr>
              <a:t>OL</a:t>
            </a:r>
            <a:r>
              <a:rPr sz="1800" spc="-120" dirty="0">
                <a:latin typeface="Times New Roman"/>
                <a:cs typeface="Times New Roman"/>
              </a:rPr>
              <a:t> </a:t>
            </a:r>
            <a:r>
              <a:rPr sz="1800" spc="-200" dirty="0">
                <a:latin typeface="Times New Roman"/>
                <a:cs typeface="Times New Roman"/>
              </a:rPr>
              <a:t>I</a:t>
            </a:r>
            <a:r>
              <a:rPr sz="1800" spc="-140" dirty="0">
                <a:latin typeface="Times New Roman"/>
                <a:cs typeface="Times New Roman"/>
              </a:rPr>
              <a:t> </a:t>
            </a:r>
            <a:r>
              <a:rPr sz="1800" dirty="0">
                <a:solidFill>
                  <a:srgbClr val="131313"/>
                </a:solidFill>
                <a:latin typeface="Times New Roman"/>
                <a:cs typeface="Times New Roman"/>
              </a:rPr>
              <a:t>C</a:t>
            </a:r>
            <a:r>
              <a:rPr sz="1800" spc="380" dirty="0">
                <a:solidFill>
                  <a:srgbClr val="131313"/>
                </a:solidFill>
                <a:latin typeface="Times New Roman"/>
                <a:cs typeface="Times New Roman"/>
              </a:rPr>
              <a:t> </a:t>
            </a:r>
            <a:r>
              <a:rPr sz="1800" spc="-35" dirty="0">
                <a:latin typeface="Times New Roman"/>
                <a:cs typeface="Times New Roman"/>
              </a:rPr>
              <a:t>RA</a:t>
            </a:r>
            <a:r>
              <a:rPr sz="1800" spc="-190" dirty="0">
                <a:latin typeface="Times New Roman"/>
                <a:cs typeface="Times New Roman"/>
              </a:rPr>
              <a:t> </a:t>
            </a:r>
            <a:r>
              <a:rPr sz="1800" dirty="0">
                <a:latin typeface="Times New Roman"/>
                <a:cs typeface="Times New Roman"/>
              </a:rPr>
              <a:t>TE</a:t>
            </a:r>
            <a:r>
              <a:rPr sz="1800" spc="380" dirty="0">
                <a:latin typeface="Times New Roman"/>
                <a:cs typeface="Times New Roman"/>
              </a:rPr>
              <a:t> </a:t>
            </a:r>
            <a:r>
              <a:rPr sz="1800" spc="-85" dirty="0">
                <a:latin typeface="Times New Roman"/>
                <a:cs typeface="Times New Roman"/>
              </a:rPr>
              <a:t>O</a:t>
            </a:r>
            <a:r>
              <a:rPr sz="1800" spc="-165" dirty="0">
                <a:latin typeface="Times New Roman"/>
                <a:cs typeface="Times New Roman"/>
              </a:rPr>
              <a:t> </a:t>
            </a:r>
            <a:r>
              <a:rPr sz="1800" dirty="0">
                <a:latin typeface="Times New Roman"/>
                <a:cs typeface="Times New Roman"/>
              </a:rPr>
              <a:t>F</a:t>
            </a:r>
            <a:r>
              <a:rPr sz="1800" spc="275" dirty="0">
                <a:latin typeface="Times New Roman"/>
                <a:cs typeface="Times New Roman"/>
              </a:rPr>
              <a:t> </a:t>
            </a:r>
            <a:r>
              <a:rPr sz="1800" dirty="0">
                <a:latin typeface="Times New Roman"/>
                <a:cs typeface="Times New Roman"/>
              </a:rPr>
              <a:t>TH</a:t>
            </a:r>
            <a:r>
              <a:rPr sz="1800" spc="-145" dirty="0">
                <a:latin typeface="Times New Roman"/>
                <a:cs typeface="Times New Roman"/>
              </a:rPr>
              <a:t> </a:t>
            </a:r>
            <a:r>
              <a:rPr sz="1800" dirty="0">
                <a:latin typeface="Times New Roman"/>
                <a:cs typeface="Times New Roman"/>
              </a:rPr>
              <a:t>E</a:t>
            </a:r>
            <a:r>
              <a:rPr sz="1800" spc="430" dirty="0">
                <a:latin typeface="Times New Roman"/>
                <a:cs typeface="Times New Roman"/>
              </a:rPr>
              <a:t> </a:t>
            </a:r>
            <a:r>
              <a:rPr sz="1800" spc="-150" dirty="0">
                <a:solidFill>
                  <a:srgbClr val="0E0E0E"/>
                </a:solidFill>
                <a:latin typeface="Times New Roman"/>
                <a:cs typeface="Times New Roman"/>
              </a:rPr>
              <a:t>B</a:t>
            </a:r>
            <a:r>
              <a:rPr sz="1800" spc="-245" dirty="0">
                <a:solidFill>
                  <a:srgbClr val="0E0E0E"/>
                </a:solidFill>
                <a:latin typeface="Times New Roman"/>
                <a:cs typeface="Times New Roman"/>
              </a:rPr>
              <a:t> </a:t>
            </a:r>
            <a:r>
              <a:rPr sz="1800" dirty="0">
                <a:latin typeface="Times New Roman"/>
                <a:cs typeface="Times New Roman"/>
              </a:rPr>
              <a:t>OD</a:t>
            </a:r>
            <a:r>
              <a:rPr sz="1800" spc="-180" dirty="0">
                <a:latin typeface="Times New Roman"/>
                <a:cs typeface="Times New Roman"/>
              </a:rPr>
              <a:t> </a:t>
            </a:r>
            <a:r>
              <a:rPr sz="1800" spc="-195" dirty="0">
                <a:latin typeface="Times New Roman"/>
                <a:cs typeface="Times New Roman"/>
              </a:rPr>
              <a:t>Y </a:t>
            </a:r>
            <a:r>
              <a:rPr sz="1800" spc="-50" dirty="0">
                <a:solidFill>
                  <a:srgbClr val="2A2A2A"/>
                </a:solidFill>
                <a:latin typeface="Times New Roman"/>
                <a:cs typeface="Times New Roman"/>
              </a:rPr>
              <a:t>.</a:t>
            </a:r>
            <a:endParaRPr sz="1800" dirty="0">
              <a:latin typeface="Times New Roman"/>
              <a:cs typeface="Times New Roman"/>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0C4416F-FBD0-9455-B4E3-A3AF1B451B6E}"/>
              </a:ext>
            </a:extLst>
          </p:cNvPr>
          <p:cNvSpPr>
            <a:spLocks noGrp="1"/>
          </p:cNvSpPr>
          <p:nvPr>
            <p:ph type="title"/>
          </p:nvPr>
        </p:nvSpPr>
        <p:spPr>
          <a:xfrm>
            <a:off x="1590040" y="609600"/>
            <a:ext cx="9828107" cy="1056640"/>
          </a:xfrm>
        </p:spPr>
        <p:txBody>
          <a:bodyPr>
            <a:normAutofit fontScale="90000"/>
          </a:bodyPr>
          <a:lstStyle/>
          <a:p>
            <a:r>
              <a:rPr lang="en-GB" dirty="0"/>
              <a:t>Hashimoto's Thyroiditis: Diagnosis &amp; Treatment</a:t>
            </a:r>
            <a:endParaRPr lang="ar-JO" dirty="0"/>
          </a:p>
        </p:txBody>
      </p:sp>
      <p:sp>
        <p:nvSpPr>
          <p:cNvPr id="3" name="عنصر نائب للمحتوى 2">
            <a:extLst>
              <a:ext uri="{FF2B5EF4-FFF2-40B4-BE49-F238E27FC236}">
                <a16:creationId xmlns:a16="http://schemas.microsoft.com/office/drawing/2014/main" id="{7875815C-FB1E-6155-3C8E-7B5B15CA89F6}"/>
              </a:ext>
            </a:extLst>
          </p:cNvPr>
          <p:cNvSpPr>
            <a:spLocks noGrp="1"/>
          </p:cNvSpPr>
          <p:nvPr>
            <p:ph idx="1"/>
          </p:nvPr>
        </p:nvSpPr>
        <p:spPr/>
        <p:txBody>
          <a:bodyPr/>
          <a:lstStyle/>
          <a:p>
            <a:pPr marL="0" indent="0" algn="l">
              <a:buNone/>
            </a:pPr>
            <a:r>
              <a:rPr lang="en-GB" b="1" dirty="0">
                <a:solidFill>
                  <a:srgbClr val="FF0000"/>
                </a:solidFill>
              </a:rPr>
              <a:t>Diagnosis</a:t>
            </a:r>
          </a:p>
          <a:p>
            <a:pPr marL="0" indent="0" algn="l">
              <a:buNone/>
            </a:pPr>
            <a:r>
              <a:rPr lang="en-GB" dirty="0"/>
              <a:t>High TSH</a:t>
            </a:r>
          </a:p>
          <a:p>
            <a:pPr marL="0" indent="0" algn="l">
              <a:buNone/>
            </a:pPr>
            <a:r>
              <a:rPr lang="en-GB" dirty="0"/>
              <a:t>Low T4</a:t>
            </a:r>
          </a:p>
          <a:p>
            <a:pPr marL="0" indent="0" algn="l">
              <a:buNone/>
            </a:pPr>
            <a:r>
              <a:rPr lang="en-GB" dirty="0"/>
              <a:t>Anti-Thyroid Peroxidase Elevated</a:t>
            </a:r>
          </a:p>
          <a:p>
            <a:pPr marL="0" indent="0" algn="l">
              <a:buNone/>
            </a:pPr>
            <a:r>
              <a:rPr lang="en-GB" dirty="0"/>
              <a:t>Thyroglobulin Antibodies</a:t>
            </a:r>
          </a:p>
          <a:p>
            <a:pPr marL="0" indent="0" algn="l">
              <a:buNone/>
            </a:pPr>
            <a:r>
              <a:rPr lang="en-GB" b="1" dirty="0">
                <a:solidFill>
                  <a:srgbClr val="FF0000"/>
                </a:solidFill>
              </a:rPr>
              <a:t>Treatment</a:t>
            </a:r>
          </a:p>
          <a:p>
            <a:pPr marL="0" indent="0" algn="l">
              <a:buNone/>
            </a:pPr>
            <a:r>
              <a:rPr lang="en-GB" dirty="0"/>
              <a:t>• L-Thyroxine to treat Hypothyroidism</a:t>
            </a:r>
            <a:endParaRPr lang="ar-JO" dirty="0"/>
          </a:p>
        </p:txBody>
      </p:sp>
    </p:spTree>
    <p:extLst>
      <p:ext uri="{BB962C8B-B14F-4D97-AF65-F5344CB8AC3E}">
        <p14:creationId xmlns:p14="http://schemas.microsoft.com/office/powerpoint/2010/main" val="41915996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E7C04DE-7645-BDED-C6D5-B0B69A52BAD7}"/>
              </a:ext>
            </a:extLst>
          </p:cNvPr>
          <p:cNvSpPr>
            <a:spLocks noGrp="1"/>
          </p:cNvSpPr>
          <p:nvPr>
            <p:ph type="title"/>
          </p:nvPr>
        </p:nvSpPr>
        <p:spPr/>
        <p:txBody>
          <a:bodyPr/>
          <a:lstStyle/>
          <a:p>
            <a:r>
              <a:rPr lang="en-US" b="1" dirty="0">
                <a:solidFill>
                  <a:schemeClr val="tx1"/>
                </a:solidFill>
              </a:rPr>
              <a:t>FOLLICULAR ADENOMA </a:t>
            </a:r>
            <a:endParaRPr lang="ar-JO" dirty="0"/>
          </a:p>
        </p:txBody>
      </p:sp>
      <p:graphicFrame>
        <p:nvGraphicFramePr>
          <p:cNvPr id="5" name="عنصر نائب للمحتوى 2">
            <a:extLst>
              <a:ext uri="{FF2B5EF4-FFF2-40B4-BE49-F238E27FC236}">
                <a16:creationId xmlns:a16="http://schemas.microsoft.com/office/drawing/2014/main" id="{73F16619-9814-D066-2E51-0EBC04D97909}"/>
              </a:ext>
            </a:extLst>
          </p:cNvPr>
          <p:cNvGraphicFramePr>
            <a:graphicFrameLocks noGrp="1"/>
          </p:cNvGraphicFramePr>
          <p:nvPr>
            <p:ph idx="1"/>
          </p:nvPr>
        </p:nvGraphicFramePr>
        <p:xfrm>
          <a:off x="2255412" y="2101596"/>
          <a:ext cx="8596668" cy="38807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325898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مربع نص 2">
            <a:extLst>
              <a:ext uri="{FF2B5EF4-FFF2-40B4-BE49-F238E27FC236}">
                <a16:creationId xmlns:a16="http://schemas.microsoft.com/office/drawing/2014/main" id="{E5B0466B-003B-6408-7BB2-571C51FEEACF}"/>
              </a:ext>
            </a:extLst>
          </p:cNvPr>
          <p:cNvGraphicFramePr/>
          <p:nvPr/>
        </p:nvGraphicFramePr>
        <p:xfrm>
          <a:off x="-1" y="119287"/>
          <a:ext cx="12005187" cy="34163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مربع نص 3">
            <a:extLst>
              <a:ext uri="{FF2B5EF4-FFF2-40B4-BE49-F238E27FC236}">
                <a16:creationId xmlns:a16="http://schemas.microsoft.com/office/drawing/2014/main" id="{EEFFE6FA-07C9-DCD5-BABD-60844D3C48C9}"/>
              </a:ext>
            </a:extLst>
          </p:cNvPr>
          <p:cNvSpPr txBox="1"/>
          <p:nvPr/>
        </p:nvSpPr>
        <p:spPr>
          <a:xfrm>
            <a:off x="350919" y="5986908"/>
            <a:ext cx="4840514" cy="369332"/>
          </a:xfrm>
          <a:prstGeom prst="rect">
            <a:avLst/>
          </a:prstGeom>
          <a:noFill/>
        </p:spPr>
        <p:txBody>
          <a:bodyPr wrap="square" rtlCol="1">
            <a:spAutoFit/>
          </a:bodyPr>
          <a:lstStyle/>
          <a:p>
            <a:r>
              <a:rPr lang="en-GB" dirty="0">
                <a:solidFill>
                  <a:srgbClr val="FF0000"/>
                </a:solidFill>
                <a:latin typeface="Google Sans"/>
              </a:rPr>
              <a:t>FNAC :Fine</a:t>
            </a:r>
            <a:r>
              <a:rPr lang="en-GB" b="0" i="0" dirty="0">
                <a:solidFill>
                  <a:srgbClr val="FF0000"/>
                </a:solidFill>
                <a:effectLst/>
                <a:latin typeface="Google Sans"/>
              </a:rPr>
              <a:t> Needle Aspiration Cytology</a:t>
            </a:r>
            <a:endParaRPr lang="ar-JO" dirty="0">
              <a:solidFill>
                <a:srgbClr val="FF0000"/>
              </a:solidFill>
            </a:endParaRPr>
          </a:p>
        </p:txBody>
      </p:sp>
    </p:spTree>
    <p:extLst>
      <p:ext uri="{BB962C8B-B14F-4D97-AF65-F5344CB8AC3E}">
        <p14:creationId xmlns:p14="http://schemas.microsoft.com/office/powerpoint/2010/main" val="7109242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41162-8D6E-E645-B603-3780BEB1E367}"/>
              </a:ext>
            </a:extLst>
          </p:cNvPr>
          <p:cNvSpPr>
            <a:spLocks noGrp="1"/>
          </p:cNvSpPr>
          <p:nvPr>
            <p:ph type="title"/>
          </p:nvPr>
        </p:nvSpPr>
        <p:spPr>
          <a:xfrm>
            <a:off x="677334" y="609600"/>
            <a:ext cx="8596668" cy="1320800"/>
          </a:xfrm>
        </p:spPr>
        <p:txBody>
          <a:bodyPr vert="horz" lIns="91440" tIns="45720" rIns="91440" bIns="45720" rtlCol="0" anchor="t">
            <a:normAutofit/>
          </a:bodyPr>
          <a:lstStyle/>
          <a:p>
            <a:pPr rtl="0"/>
            <a:r>
              <a:rPr lang="en-US"/>
              <a:t>Thyroid follicular adenoma</a:t>
            </a:r>
          </a:p>
        </p:txBody>
      </p:sp>
      <p:sp>
        <p:nvSpPr>
          <p:cNvPr id="5" name="TextBox 4">
            <a:extLst>
              <a:ext uri="{FF2B5EF4-FFF2-40B4-BE49-F238E27FC236}">
                <a16:creationId xmlns:a16="http://schemas.microsoft.com/office/drawing/2014/main" id="{D18BC1F3-20A0-BC46-8869-B2907AD2847D}"/>
              </a:ext>
            </a:extLst>
          </p:cNvPr>
          <p:cNvSpPr txBox="1"/>
          <p:nvPr/>
        </p:nvSpPr>
        <p:spPr>
          <a:xfrm>
            <a:off x="677334" y="2160590"/>
            <a:ext cx="5220430" cy="3701270"/>
          </a:xfrm>
          <a:prstGeom prst="rect">
            <a:avLst/>
          </a:prstGeom>
        </p:spPr>
        <p:txBody>
          <a:bodyPr spcFirstLastPara="1" vert="horz" lIns="91440" tIns="45720" rIns="91440" bIns="45720" rtlCol="0" anchorCtr="0">
            <a:normAutofit/>
          </a:bodyPr>
          <a:lstStyle>
            <a:defPPr marR="0" lvl="0" algn="l" rtl="0">
              <a:lnSpc>
                <a:spcPct val="100000"/>
              </a:lnSpc>
              <a:spcBef>
                <a:spcPts val="0"/>
              </a:spcBef>
              <a:spcAft>
                <a:spcPts val="0"/>
              </a:spcAft>
            </a:defPPr>
            <a:lvl1pPr marL="457200" indent="-317500">
              <a:buClr>
                <a:schemeClr val="accent5"/>
              </a:buClr>
              <a:buSzPts val="1400"/>
              <a:buFont typeface="Wingdings" pitchFamily="2" charset="2"/>
              <a:buChar char="§"/>
              <a:defRPr sz="2000" b="1">
                <a:solidFill>
                  <a:schemeClr val="accent5"/>
                </a:solidFill>
                <a:latin typeface="Nunito"/>
                <a:ea typeface="Nunito"/>
                <a:cs typeface="Nunito"/>
                <a:sym typeface="Nunito"/>
              </a:defRPr>
            </a:lvl1pPr>
            <a:lvl2pPr marL="914400" indent="-317500" algn="ctr">
              <a:buClr>
                <a:schemeClr val="accent5"/>
              </a:buClr>
              <a:buSzPts val="2100"/>
              <a:buFont typeface="Nunito"/>
              <a:buNone/>
              <a:defRPr sz="2100">
                <a:solidFill>
                  <a:schemeClr val="accent5"/>
                </a:solidFill>
                <a:latin typeface="Nunito"/>
                <a:ea typeface="Nunito"/>
                <a:cs typeface="Nunito"/>
                <a:sym typeface="Nunito"/>
              </a:defRPr>
            </a:lvl2pPr>
            <a:lvl3pPr marL="1371600" indent="-317500" algn="ctr">
              <a:buClr>
                <a:schemeClr val="accent5"/>
              </a:buClr>
              <a:buSzPts val="2100"/>
              <a:buFont typeface="Nunito"/>
              <a:buNone/>
              <a:defRPr sz="2100">
                <a:solidFill>
                  <a:schemeClr val="accent5"/>
                </a:solidFill>
                <a:latin typeface="Nunito"/>
                <a:ea typeface="Nunito"/>
                <a:cs typeface="Nunito"/>
                <a:sym typeface="Nunito"/>
              </a:defRPr>
            </a:lvl3pPr>
            <a:lvl4pPr marL="1828800" indent="-317500" algn="ctr">
              <a:buClr>
                <a:schemeClr val="accent5"/>
              </a:buClr>
              <a:buSzPts val="2100"/>
              <a:buFont typeface="Nunito"/>
              <a:buNone/>
              <a:defRPr sz="2100">
                <a:solidFill>
                  <a:schemeClr val="accent5"/>
                </a:solidFill>
                <a:latin typeface="Nunito"/>
                <a:ea typeface="Nunito"/>
                <a:cs typeface="Nunito"/>
                <a:sym typeface="Nunito"/>
              </a:defRPr>
            </a:lvl4pPr>
            <a:lvl5pPr marL="2286000" indent="-317500" algn="ctr">
              <a:buClr>
                <a:schemeClr val="accent5"/>
              </a:buClr>
              <a:buSzPts val="2100"/>
              <a:buFont typeface="Nunito"/>
              <a:buNone/>
              <a:defRPr sz="2100">
                <a:solidFill>
                  <a:schemeClr val="accent5"/>
                </a:solidFill>
                <a:latin typeface="Nunito"/>
                <a:ea typeface="Nunito"/>
                <a:cs typeface="Nunito"/>
                <a:sym typeface="Nunito"/>
              </a:defRPr>
            </a:lvl5pPr>
            <a:lvl6pPr marL="2743200" indent="-317500" algn="ctr">
              <a:buClr>
                <a:schemeClr val="accent5"/>
              </a:buClr>
              <a:buSzPts val="2100"/>
              <a:buFont typeface="Nunito"/>
              <a:buNone/>
              <a:defRPr sz="2100">
                <a:solidFill>
                  <a:schemeClr val="accent5"/>
                </a:solidFill>
                <a:latin typeface="Nunito"/>
                <a:ea typeface="Nunito"/>
                <a:cs typeface="Nunito"/>
                <a:sym typeface="Nunito"/>
              </a:defRPr>
            </a:lvl6pPr>
            <a:lvl7pPr marL="3200400" indent="-317500" algn="ctr">
              <a:buClr>
                <a:schemeClr val="accent5"/>
              </a:buClr>
              <a:buSzPts val="2100"/>
              <a:buFont typeface="Nunito"/>
              <a:buNone/>
              <a:defRPr sz="2100">
                <a:solidFill>
                  <a:schemeClr val="accent5"/>
                </a:solidFill>
                <a:latin typeface="Nunito"/>
                <a:ea typeface="Nunito"/>
                <a:cs typeface="Nunito"/>
                <a:sym typeface="Nunito"/>
              </a:defRPr>
            </a:lvl7pPr>
            <a:lvl8pPr marL="3657600" indent="-317500" algn="ctr">
              <a:buClr>
                <a:schemeClr val="accent5"/>
              </a:buClr>
              <a:buSzPts val="2100"/>
              <a:buFont typeface="Nunito"/>
              <a:buNone/>
              <a:defRPr sz="2100">
                <a:solidFill>
                  <a:schemeClr val="accent5"/>
                </a:solidFill>
                <a:latin typeface="Nunito"/>
                <a:ea typeface="Nunito"/>
                <a:cs typeface="Nunito"/>
                <a:sym typeface="Nunito"/>
              </a:defRPr>
            </a:lvl8pPr>
            <a:lvl9pPr marL="4114800" indent="-317500" algn="ctr">
              <a:buClr>
                <a:schemeClr val="accent5"/>
              </a:buClr>
              <a:buSzPts val="2100"/>
              <a:buFont typeface="Nunito"/>
              <a:buNone/>
              <a:defRPr sz="2100">
                <a:solidFill>
                  <a:schemeClr val="accent5"/>
                </a:solidFill>
                <a:latin typeface="Nunito"/>
                <a:ea typeface="Nunito"/>
                <a:cs typeface="Nunito"/>
                <a:sym typeface="Nunito"/>
              </a:defRPr>
            </a:lvl9pPr>
          </a:lstStyle>
          <a:p>
            <a:pPr marL="186262" indent="0" defTabSz="457200">
              <a:lnSpc>
                <a:spcPct val="90000"/>
              </a:lnSpc>
              <a:spcBef>
                <a:spcPts val="1000"/>
              </a:spcBef>
              <a:buClr>
                <a:schemeClr val="accent1"/>
              </a:buClr>
              <a:buSzPct val="80000"/>
              <a:buFont typeface="Wingdings 3" charset="2"/>
              <a:buChar char=""/>
            </a:pPr>
            <a:r>
              <a:rPr lang="en-US" sz="1600">
                <a:solidFill>
                  <a:schemeClr val="tx1">
                    <a:lumMod val="75000"/>
                    <a:lumOff val="25000"/>
                  </a:schemeClr>
                </a:solidFill>
                <a:latin typeface="+mn-lt"/>
                <a:ea typeface="+mn-ea"/>
                <a:cs typeface="+mn-cs"/>
              </a:rPr>
              <a:t>Photomicrograph of thyroid tissue (H&amp;E stain; high magnification)</a:t>
            </a:r>
          </a:p>
          <a:p>
            <a:pPr marL="186262" indent="0" defTabSz="457200">
              <a:lnSpc>
                <a:spcPct val="90000"/>
              </a:lnSpc>
              <a:spcBef>
                <a:spcPts val="1000"/>
              </a:spcBef>
              <a:buClr>
                <a:schemeClr val="accent1"/>
              </a:buClr>
              <a:buSzPct val="80000"/>
              <a:buFont typeface="Wingdings 3" charset="2"/>
              <a:buChar char=""/>
            </a:pPr>
            <a:endParaRPr lang="en-US" sz="1600">
              <a:solidFill>
                <a:schemeClr val="tx1">
                  <a:lumMod val="75000"/>
                  <a:lumOff val="25000"/>
                </a:schemeClr>
              </a:solidFill>
              <a:latin typeface="+mn-lt"/>
              <a:ea typeface="+mn-ea"/>
              <a:cs typeface="+mn-cs"/>
            </a:endParaRPr>
          </a:p>
          <a:p>
            <a:pPr marL="186262" indent="0" defTabSz="457200">
              <a:lnSpc>
                <a:spcPct val="90000"/>
              </a:lnSpc>
              <a:spcBef>
                <a:spcPts val="1000"/>
              </a:spcBef>
              <a:buClr>
                <a:schemeClr val="accent1"/>
              </a:buClr>
              <a:buSzPct val="80000"/>
              <a:buFont typeface="Wingdings 3" charset="2"/>
              <a:buChar char=""/>
            </a:pPr>
            <a:r>
              <a:rPr lang="en-US" sz="1600">
                <a:solidFill>
                  <a:schemeClr val="tx1">
                    <a:lumMod val="75000"/>
                    <a:lumOff val="25000"/>
                  </a:schemeClr>
                </a:solidFill>
                <a:latin typeface="+mn-lt"/>
                <a:ea typeface="+mn-ea"/>
                <a:cs typeface="+mn-cs"/>
              </a:rPr>
              <a:t>The closely packed follicular cells (examples indicated by green overlay) appear normal with round, uniform nuclei and dense chromatin patterns. Significant hyperplasia of follicular cells has resulted in a loss of the healthy follicular architecture, but neither capsular nor vascular invasion is visible.</a:t>
            </a:r>
          </a:p>
          <a:p>
            <a:pPr marL="186262" indent="0" defTabSz="457200">
              <a:lnSpc>
                <a:spcPct val="90000"/>
              </a:lnSpc>
              <a:spcBef>
                <a:spcPts val="1000"/>
              </a:spcBef>
              <a:buClr>
                <a:schemeClr val="accent1"/>
              </a:buClr>
              <a:buSzPct val="80000"/>
              <a:buFont typeface="Wingdings 3" charset="2"/>
              <a:buChar char=""/>
            </a:pPr>
            <a:endParaRPr lang="en-US" sz="1600">
              <a:solidFill>
                <a:schemeClr val="tx1">
                  <a:lumMod val="75000"/>
                  <a:lumOff val="25000"/>
                </a:schemeClr>
              </a:solidFill>
              <a:latin typeface="+mn-lt"/>
              <a:ea typeface="+mn-ea"/>
              <a:cs typeface="+mn-cs"/>
            </a:endParaRPr>
          </a:p>
          <a:p>
            <a:pPr marL="186262" indent="0" defTabSz="457200">
              <a:lnSpc>
                <a:spcPct val="90000"/>
              </a:lnSpc>
              <a:spcBef>
                <a:spcPts val="1000"/>
              </a:spcBef>
              <a:buClr>
                <a:schemeClr val="accent1"/>
              </a:buClr>
              <a:buSzPct val="80000"/>
              <a:buFont typeface="Wingdings 3" charset="2"/>
              <a:buChar char=""/>
            </a:pPr>
            <a:r>
              <a:rPr lang="en-US" sz="1600">
                <a:solidFill>
                  <a:schemeClr val="tx1">
                    <a:lumMod val="75000"/>
                    <a:lumOff val="25000"/>
                  </a:schemeClr>
                </a:solidFill>
                <a:latin typeface="+mn-lt"/>
                <a:ea typeface="+mn-ea"/>
                <a:cs typeface="+mn-cs"/>
              </a:rPr>
              <a:t>These findings are suggestive of follicular adenoma of the thyroid.</a:t>
            </a:r>
          </a:p>
        </p:txBody>
      </p:sp>
      <p:pic>
        <p:nvPicPr>
          <p:cNvPr id="3" name="Picture 3">
            <a:extLst>
              <a:ext uri="{FF2B5EF4-FFF2-40B4-BE49-F238E27FC236}">
                <a16:creationId xmlns:a16="http://schemas.microsoft.com/office/drawing/2014/main" id="{82204234-4401-DD4E-A432-E7B62A1114EA}"/>
              </a:ext>
            </a:extLst>
          </p:cNvPr>
          <p:cNvPicPr>
            <a:picLocks noChangeAspect="1"/>
          </p:cNvPicPr>
          <p:nvPr/>
        </p:nvPicPr>
        <p:blipFill rotWithShape="1">
          <a:blip r:embed="rId2"/>
          <a:srcRect t="41406" b="30439"/>
          <a:stretch/>
        </p:blipFill>
        <p:spPr>
          <a:xfrm>
            <a:off x="6128465" y="1769806"/>
            <a:ext cx="3679211" cy="3217061"/>
          </a:xfrm>
          <a:prstGeom prst="rect">
            <a:avLst/>
          </a:prstGeom>
        </p:spPr>
      </p:pic>
    </p:spTree>
    <p:extLst>
      <p:ext uri="{BB962C8B-B14F-4D97-AF65-F5344CB8AC3E}">
        <p14:creationId xmlns:p14="http://schemas.microsoft.com/office/powerpoint/2010/main" val="21525911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6C26C6-BCE1-1C41-8E40-6B171CE0AC8C}"/>
              </a:ext>
            </a:extLst>
          </p:cNvPr>
          <p:cNvSpPr>
            <a:spLocks noGrp="1"/>
          </p:cNvSpPr>
          <p:nvPr>
            <p:ph type="title"/>
          </p:nvPr>
        </p:nvSpPr>
        <p:spPr>
          <a:xfrm>
            <a:off x="-1020093" y="902504"/>
            <a:ext cx="5684857" cy="671600"/>
          </a:xfrm>
        </p:spPr>
        <p:txBody>
          <a:bodyPr/>
          <a:lstStyle/>
          <a:p>
            <a:r>
              <a:rPr lang="en-US" b="1" dirty="0">
                <a:solidFill>
                  <a:schemeClr val="tx1"/>
                </a:solidFill>
              </a:rPr>
              <a:t>THYROID CYST</a:t>
            </a:r>
            <a:endParaRPr lang="en-JO" b="1" dirty="0">
              <a:solidFill>
                <a:schemeClr val="tx1"/>
              </a:solidFill>
            </a:endParaRPr>
          </a:p>
        </p:txBody>
      </p:sp>
      <p:sp>
        <p:nvSpPr>
          <p:cNvPr id="4" name="Subtitle 3">
            <a:extLst>
              <a:ext uri="{FF2B5EF4-FFF2-40B4-BE49-F238E27FC236}">
                <a16:creationId xmlns:a16="http://schemas.microsoft.com/office/drawing/2014/main" id="{49BB9FEE-27DB-E145-B45E-46C8382DF9E3}"/>
              </a:ext>
            </a:extLst>
          </p:cNvPr>
          <p:cNvSpPr>
            <a:spLocks noGrp="1"/>
          </p:cNvSpPr>
          <p:nvPr>
            <p:ph type="subTitle" idx="1"/>
          </p:nvPr>
        </p:nvSpPr>
        <p:spPr>
          <a:xfrm>
            <a:off x="0" y="1936416"/>
            <a:ext cx="12192005" cy="5332400"/>
          </a:xfrm>
        </p:spPr>
        <p:txBody>
          <a:bodyPr/>
          <a:lstStyle/>
          <a:p>
            <a:pPr algn="l">
              <a:buFont typeface="Arial" panose="020B0604020202020204" pitchFamily="34" charset="0"/>
              <a:buChar char="•"/>
            </a:pPr>
            <a:r>
              <a:rPr lang="en-US" dirty="0">
                <a:solidFill>
                  <a:schemeClr val="tx1"/>
                </a:solidFill>
              </a:rPr>
              <a:t>Simple cysts are exclusively fluid-filled nodules lined by benign epithelial cells.</a:t>
            </a:r>
          </a:p>
          <a:p>
            <a:pPr algn="l">
              <a:buFont typeface="Arial" panose="020B0604020202020204" pitchFamily="34" charset="0"/>
              <a:buChar char="•"/>
            </a:pPr>
            <a:endParaRPr lang="en-US" dirty="0">
              <a:solidFill>
                <a:schemeClr val="tx1"/>
              </a:solidFill>
            </a:endParaRPr>
          </a:p>
          <a:p>
            <a:pPr algn="l">
              <a:buFont typeface="Arial" panose="020B0604020202020204" pitchFamily="34" charset="0"/>
              <a:buChar char="•"/>
            </a:pPr>
            <a:r>
              <a:rPr lang="en-US" dirty="0">
                <a:solidFill>
                  <a:schemeClr val="tx1"/>
                </a:solidFill>
                <a:highlight>
                  <a:srgbClr val="FFFF00"/>
                </a:highlight>
              </a:rPr>
              <a:t>Complex cysts are partly solid and partly cystic and carry a 5–10% risk of malignancy. </a:t>
            </a:r>
          </a:p>
          <a:p>
            <a:pPr algn="l">
              <a:buFont typeface="Arial" panose="020B0604020202020204" pitchFamily="34" charset="0"/>
              <a:buChar char="•"/>
            </a:pPr>
            <a:endParaRPr lang="en-US" dirty="0">
              <a:solidFill>
                <a:schemeClr val="tx1"/>
              </a:solidFill>
              <a:highlight>
                <a:srgbClr val="FFFF00"/>
              </a:highlight>
            </a:endParaRPr>
          </a:p>
          <a:p>
            <a:pPr algn="l">
              <a:buFont typeface="Arial" panose="020B0604020202020204" pitchFamily="34" charset="0"/>
              <a:buChar char="•"/>
            </a:pPr>
            <a:r>
              <a:rPr lang="en-US" dirty="0">
                <a:solidFill>
                  <a:schemeClr val="tx1"/>
                </a:solidFill>
                <a:cs typeface="Arial"/>
                <a:sym typeface="Arial"/>
              </a:rPr>
              <a:t>Cyst with completely fluid filled have a much lower risk of thyroid cancer compared to cyst that have solid component </a:t>
            </a:r>
          </a:p>
          <a:p>
            <a:pPr algn="l">
              <a:buFont typeface="Arial" panose="020B0604020202020204" pitchFamily="34" charset="0"/>
              <a:buChar char="•"/>
            </a:pPr>
            <a:endParaRPr lang="en-US" dirty="0">
              <a:solidFill>
                <a:schemeClr val="tx1"/>
              </a:solidFill>
            </a:endParaRPr>
          </a:p>
          <a:p>
            <a:pPr algn="l">
              <a:buFont typeface="Arial" panose="020B0604020202020204" pitchFamily="34" charset="0"/>
              <a:buChar char="•"/>
            </a:pPr>
            <a:r>
              <a:rPr lang="en-US" dirty="0">
                <a:solidFill>
                  <a:schemeClr val="tx1"/>
                </a:solidFill>
              </a:rPr>
              <a:t> Most commonly due to cystic degeneration of thyroid tissue or involution of an adenoma</a:t>
            </a:r>
            <a:endParaRPr lang="en-US" dirty="0">
              <a:solidFill>
                <a:schemeClr val="tx1"/>
              </a:solidFill>
              <a:cs typeface="Arial"/>
              <a:sym typeface="Arial"/>
            </a:endParaRPr>
          </a:p>
          <a:p>
            <a:pPr lvl="1" algn="l">
              <a:buFont typeface="Wingdings" pitchFamily="2" charset="2"/>
              <a:buChar char="§"/>
            </a:pPr>
            <a:r>
              <a:rPr lang="en-US" sz="1867" dirty="0">
                <a:solidFill>
                  <a:schemeClr val="tx1"/>
                </a:solidFill>
                <a:cs typeface="Arial"/>
                <a:sym typeface="Arial"/>
              </a:rPr>
              <a:t>Most of the remainder may result from </a:t>
            </a:r>
            <a:r>
              <a:rPr lang="en-US" sz="1867" dirty="0">
                <a:solidFill>
                  <a:schemeClr val="tx1"/>
                </a:solidFill>
                <a:highlight>
                  <a:srgbClr val="FFFF00"/>
                </a:highlight>
                <a:cs typeface="Arial"/>
                <a:sym typeface="Arial"/>
              </a:rPr>
              <a:t>involution of follicular adenoma</a:t>
            </a:r>
            <a:r>
              <a:rPr lang="en-US" sz="1867" dirty="0">
                <a:solidFill>
                  <a:schemeClr val="tx1"/>
                </a:solidFill>
                <a:cs typeface="Arial"/>
                <a:sym typeface="Arial"/>
              </a:rPr>
              <a:t>. (10-15)% of cystic follicular swelling are histologically malignant</a:t>
            </a:r>
          </a:p>
          <a:p>
            <a:pPr lvl="1" algn="l">
              <a:buFont typeface="Wingdings" pitchFamily="2" charset="2"/>
              <a:buChar char="§"/>
            </a:pPr>
            <a:r>
              <a:rPr lang="en-US" sz="1867" dirty="0">
                <a:solidFill>
                  <a:schemeClr val="tx1"/>
                </a:solidFill>
                <a:highlight>
                  <a:srgbClr val="FFFF00"/>
                </a:highlight>
                <a:cs typeface="Arial"/>
                <a:sym typeface="Arial"/>
              </a:rPr>
              <a:t>Papillary carcinoma is often associated with cyst formation</a:t>
            </a:r>
          </a:p>
          <a:p>
            <a:pPr algn="l">
              <a:buFont typeface="Wingdings" pitchFamily="2" charset="2"/>
              <a:buChar char="§"/>
            </a:pPr>
            <a:endParaRPr lang="en-US" dirty="0">
              <a:solidFill>
                <a:schemeClr val="tx1"/>
              </a:solidFill>
              <a:cs typeface="Arial"/>
              <a:sym typeface="Arial"/>
            </a:endParaRPr>
          </a:p>
          <a:p>
            <a:pPr marL="567252" indent="-380990" algn="l">
              <a:buFont typeface="Arial" panose="020B0604020202020204" pitchFamily="34" charset="0"/>
              <a:buChar char="•"/>
            </a:pPr>
            <a:r>
              <a:rPr lang="en-US" dirty="0">
                <a:solidFill>
                  <a:schemeClr val="tx1"/>
                </a:solidFill>
                <a:cs typeface="Arial"/>
                <a:sym typeface="Arial"/>
              </a:rPr>
              <a:t>Bleeding into a cyst often presents with a history of sudden painful swelling, which resolves to a variable extent over a period of weeks if untreated</a:t>
            </a:r>
          </a:p>
          <a:p>
            <a:pPr marL="186262" indent="0" algn="l"/>
            <a:endParaRPr lang="en-US" sz="2133" dirty="0"/>
          </a:p>
        </p:txBody>
      </p:sp>
    </p:spTree>
    <p:extLst>
      <p:ext uri="{BB962C8B-B14F-4D97-AF65-F5344CB8AC3E}">
        <p14:creationId xmlns:p14="http://schemas.microsoft.com/office/powerpoint/2010/main" val="23244005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B484A-B64E-A646-9CF7-847C37B7510A}"/>
              </a:ext>
            </a:extLst>
          </p:cNvPr>
          <p:cNvSpPr>
            <a:spLocks noGrp="1"/>
          </p:cNvSpPr>
          <p:nvPr>
            <p:ph type="title"/>
          </p:nvPr>
        </p:nvSpPr>
        <p:spPr>
          <a:xfrm>
            <a:off x="370268" y="821512"/>
            <a:ext cx="8825659" cy="704088"/>
          </a:xfrm>
          <a:noFill/>
        </p:spPr>
        <p:txBody>
          <a:bodyPr>
            <a:normAutofit/>
          </a:bodyPr>
          <a:lstStyle/>
          <a:p>
            <a:r>
              <a:rPr lang="en-US" b="1" dirty="0">
                <a:solidFill>
                  <a:schemeClr val="tx1"/>
                </a:solidFill>
              </a:rPr>
              <a:t>TOXIC ADENOMA </a:t>
            </a:r>
            <a:endParaRPr lang="en-JO" b="1" dirty="0">
              <a:solidFill>
                <a:schemeClr val="tx1"/>
              </a:solidFill>
            </a:endParaRPr>
          </a:p>
        </p:txBody>
      </p:sp>
      <p:sp>
        <p:nvSpPr>
          <p:cNvPr id="4" name="TextBox 3">
            <a:extLst>
              <a:ext uri="{FF2B5EF4-FFF2-40B4-BE49-F238E27FC236}">
                <a16:creationId xmlns:a16="http://schemas.microsoft.com/office/drawing/2014/main" id="{881C4D00-E3A4-D54D-9D17-AD4A25380A9E}"/>
              </a:ext>
            </a:extLst>
          </p:cNvPr>
          <p:cNvSpPr txBox="1"/>
          <p:nvPr/>
        </p:nvSpPr>
        <p:spPr>
          <a:xfrm>
            <a:off x="203892" y="1351559"/>
            <a:ext cx="11784215" cy="5632311"/>
          </a:xfrm>
          <a:prstGeom prst="rect">
            <a:avLst/>
          </a:prstGeom>
        </p:spPr>
        <p:txBody>
          <a:bodyPr wrap="square">
            <a:spAutoFit/>
          </a:bodyPr>
          <a:lstStyle/>
          <a:p>
            <a:r>
              <a:rPr lang="en-US" sz="2400" dirty="0">
                <a:latin typeface="Nunito"/>
                <a:sym typeface="Nunito"/>
              </a:rPr>
              <a:t>A nodule that is functioning by its own and lost the regulation by TSH ”hot nodule”  as a nodular region of the thyroid gland that takes up large amounts of radioactive iodine relative to the rest of the thyroid gland, hence it is visualized as a "hot spot" on the thyroid scan. </a:t>
            </a:r>
          </a:p>
          <a:p>
            <a:r>
              <a:rPr lang="en-US" sz="2400" dirty="0">
                <a:latin typeface="Nunito"/>
                <a:sym typeface="Nunito"/>
              </a:rPr>
              <a:t>Pathology:</a:t>
            </a:r>
          </a:p>
          <a:p>
            <a:pPr marL="990575" lvl="1" indent="-380990">
              <a:buFont typeface="Arial" panose="020B0604020202020204" pitchFamily="34" charset="0"/>
              <a:buChar char="•"/>
            </a:pPr>
            <a:r>
              <a:rPr lang="en-US" sz="2400" dirty="0">
                <a:highlight>
                  <a:srgbClr val="FFFF00"/>
                </a:highlight>
                <a:latin typeface="Nunito"/>
                <a:sym typeface="Nunito"/>
              </a:rPr>
              <a:t>Hyperplasia of the acini with high columnar epithelium</a:t>
            </a:r>
          </a:p>
          <a:p>
            <a:r>
              <a:rPr lang="en-US" sz="2400" b="1" dirty="0">
                <a:latin typeface="Nunito"/>
                <a:sym typeface="Nunito"/>
              </a:rPr>
              <a:t>History</a:t>
            </a:r>
            <a:r>
              <a:rPr lang="en-US" sz="2400" dirty="0">
                <a:latin typeface="Nunito"/>
                <a:sym typeface="Nunito"/>
              </a:rPr>
              <a:t>:</a:t>
            </a:r>
          </a:p>
          <a:p>
            <a:pPr marL="990575" lvl="1" indent="-380990">
              <a:buFont typeface="Arial" panose="020B0604020202020204" pitchFamily="34" charset="0"/>
              <a:buChar char="•"/>
            </a:pPr>
            <a:r>
              <a:rPr lang="en-US" sz="2400" dirty="0">
                <a:latin typeface="Nunito"/>
                <a:sym typeface="Nunito"/>
              </a:rPr>
              <a:t>Hyperthyroid symptoms</a:t>
            </a:r>
          </a:p>
          <a:p>
            <a:r>
              <a:rPr lang="en-US" sz="2400" b="1" dirty="0">
                <a:latin typeface="Nunito"/>
                <a:sym typeface="Nunito"/>
              </a:rPr>
              <a:t>Physical examination</a:t>
            </a:r>
            <a:r>
              <a:rPr lang="en-US" sz="2400" dirty="0">
                <a:latin typeface="Nunito"/>
                <a:sym typeface="Nunito"/>
              </a:rPr>
              <a:t>:</a:t>
            </a:r>
          </a:p>
          <a:p>
            <a:pPr marL="990575" lvl="1" indent="-380990">
              <a:buFont typeface="Arial" panose="020B0604020202020204" pitchFamily="34" charset="0"/>
              <a:buChar char="•"/>
            </a:pPr>
            <a:r>
              <a:rPr lang="en-US" sz="2400" dirty="0">
                <a:highlight>
                  <a:srgbClr val="FFFF00"/>
                </a:highlight>
                <a:latin typeface="Nunito"/>
                <a:sym typeface="Nunito"/>
              </a:rPr>
              <a:t>Soft to firm, painless and bruit might be heard</a:t>
            </a:r>
          </a:p>
          <a:p>
            <a:r>
              <a:rPr lang="en-US" sz="2400" b="1" dirty="0">
                <a:latin typeface="Nunito"/>
                <a:sym typeface="Nunito"/>
              </a:rPr>
              <a:t>Investigation</a:t>
            </a:r>
            <a:r>
              <a:rPr lang="en-US" sz="2400" dirty="0">
                <a:latin typeface="Nunito"/>
                <a:sym typeface="Nunito"/>
              </a:rPr>
              <a:t>:</a:t>
            </a:r>
          </a:p>
          <a:p>
            <a:pPr marL="990575" lvl="1" indent="-380990">
              <a:buFont typeface="Arial" panose="020B0604020202020204" pitchFamily="34" charset="0"/>
              <a:buChar char="•"/>
            </a:pPr>
            <a:r>
              <a:rPr lang="en-US" sz="2400" dirty="0">
                <a:latin typeface="Nunito"/>
                <a:sym typeface="Nunito"/>
              </a:rPr>
              <a:t>Lab: elevated T3, T4 and low TSH</a:t>
            </a:r>
          </a:p>
          <a:p>
            <a:pPr marL="990575" lvl="1" indent="-380990">
              <a:buFont typeface="Arial" panose="020B0604020202020204" pitchFamily="34" charset="0"/>
              <a:buChar char="•"/>
            </a:pPr>
            <a:r>
              <a:rPr lang="en-US" sz="2400" dirty="0">
                <a:latin typeface="Nunito"/>
                <a:sym typeface="Nunito"/>
              </a:rPr>
              <a:t>Ultrasound: solid mass</a:t>
            </a:r>
          </a:p>
          <a:p>
            <a:pPr marL="990575" lvl="1" indent="-380990">
              <a:buFont typeface="Arial" panose="020B0604020202020204" pitchFamily="34" charset="0"/>
              <a:buChar char="•"/>
            </a:pPr>
            <a:r>
              <a:rPr lang="en-US" sz="2400" dirty="0">
                <a:latin typeface="Nunito"/>
                <a:sym typeface="Nunito"/>
              </a:rPr>
              <a:t>Radioactive iodine scan ( definitive test) : focal uptake in hyperfunctioning nodule and diminished uptake in the remined of the gland </a:t>
            </a:r>
            <a:r>
              <a:rPr lang="en-US" sz="2400" dirty="0">
                <a:highlight>
                  <a:srgbClr val="FFFF00"/>
                </a:highlight>
                <a:latin typeface="Nunito"/>
                <a:sym typeface="Nunito"/>
              </a:rPr>
              <a:t>(hot spot)</a:t>
            </a:r>
          </a:p>
        </p:txBody>
      </p:sp>
      <p:pic>
        <p:nvPicPr>
          <p:cNvPr id="7" name="Picture 6">
            <a:extLst>
              <a:ext uri="{FF2B5EF4-FFF2-40B4-BE49-F238E27FC236}">
                <a16:creationId xmlns:a16="http://schemas.microsoft.com/office/drawing/2014/main" id="{09D15D60-387F-3146-BE29-44629818EC88}"/>
              </a:ext>
            </a:extLst>
          </p:cNvPr>
          <p:cNvPicPr>
            <a:picLocks noChangeAspect="1"/>
          </p:cNvPicPr>
          <p:nvPr/>
        </p:nvPicPr>
        <p:blipFill>
          <a:blip r:embed="rId2"/>
          <a:stretch>
            <a:fillRect/>
          </a:stretch>
        </p:blipFill>
        <p:spPr>
          <a:xfrm>
            <a:off x="8322733" y="3630182"/>
            <a:ext cx="3575423" cy="2512986"/>
          </a:xfrm>
          <a:prstGeom prst="rect">
            <a:avLst/>
          </a:prstGeom>
        </p:spPr>
      </p:pic>
    </p:spTree>
    <p:extLst>
      <p:ext uri="{BB962C8B-B14F-4D97-AF65-F5344CB8AC3E}">
        <p14:creationId xmlns:p14="http://schemas.microsoft.com/office/powerpoint/2010/main" val="40453302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E1836-5DF2-882B-1D3A-13A0EEDD0BF6}"/>
              </a:ext>
            </a:extLst>
          </p:cNvPr>
          <p:cNvSpPr>
            <a:spLocks noGrp="1"/>
          </p:cNvSpPr>
          <p:nvPr>
            <p:ph type="title"/>
          </p:nvPr>
        </p:nvSpPr>
        <p:spPr>
          <a:xfrm>
            <a:off x="1630144" y="609595"/>
            <a:ext cx="6047913" cy="807966"/>
          </a:xfrm>
        </p:spPr>
        <p:txBody>
          <a:bodyPr/>
          <a:lstStyle/>
          <a:p>
            <a:r>
              <a:rPr lang="en-US" dirty="0"/>
              <a:t>Malignant Solitary Nodule</a:t>
            </a:r>
          </a:p>
        </p:txBody>
      </p:sp>
      <p:sp>
        <p:nvSpPr>
          <p:cNvPr id="3" name="Content Placeholder 2">
            <a:extLst>
              <a:ext uri="{FF2B5EF4-FFF2-40B4-BE49-F238E27FC236}">
                <a16:creationId xmlns:a16="http://schemas.microsoft.com/office/drawing/2014/main" id="{3FD177D4-E878-B375-4A5E-5B30312C3AC9}"/>
              </a:ext>
            </a:extLst>
          </p:cNvPr>
          <p:cNvSpPr>
            <a:spLocks noGrp="1"/>
          </p:cNvSpPr>
          <p:nvPr>
            <p:ph idx="1"/>
          </p:nvPr>
        </p:nvSpPr>
        <p:spPr>
          <a:xfrm>
            <a:off x="1316793" y="1785257"/>
            <a:ext cx="8915400" cy="3777622"/>
          </a:xfrm>
        </p:spPr>
        <p:txBody>
          <a:bodyPr/>
          <a:lstStyle/>
          <a:p>
            <a:r>
              <a:rPr lang="en-US" dirty="0"/>
              <a:t>5 to 10 % of thyroid nodules are malignant, however most cause no symptoms, but rarely they may cause neck swelling, swallowing problems, pain, shortness of breath, or changes in voice as they grow.</a:t>
            </a:r>
          </a:p>
          <a:p>
            <a:r>
              <a:rPr lang="en-US" dirty="0"/>
              <a:t>There are several types of thyroid cancer, and they are:</a:t>
            </a:r>
          </a:p>
          <a:p>
            <a:pPr marL="0" indent="0">
              <a:buNone/>
            </a:pPr>
            <a:r>
              <a:rPr lang="en-US" dirty="0"/>
              <a:t>    1- Differentiated thyroid cancer.</a:t>
            </a:r>
          </a:p>
          <a:p>
            <a:pPr marL="0" indent="0">
              <a:buNone/>
            </a:pPr>
            <a:r>
              <a:rPr lang="en-US" dirty="0"/>
              <a:t>    2- Medullary thyroid carcinoma.</a:t>
            </a:r>
          </a:p>
          <a:p>
            <a:pPr marL="0" indent="0">
              <a:buNone/>
            </a:pPr>
            <a:r>
              <a:rPr lang="en-US" dirty="0"/>
              <a:t>    3- Anaplastic carcinoma.  </a:t>
            </a:r>
          </a:p>
          <a:p>
            <a:pPr marL="0" indent="0">
              <a:buNone/>
            </a:pPr>
            <a:r>
              <a:rPr lang="en-US" dirty="0"/>
              <a:t>    4- Thyroid lymphoma.</a:t>
            </a:r>
          </a:p>
        </p:txBody>
      </p:sp>
    </p:spTree>
    <p:extLst>
      <p:ext uri="{BB962C8B-B14F-4D97-AF65-F5344CB8AC3E}">
        <p14:creationId xmlns:p14="http://schemas.microsoft.com/office/powerpoint/2010/main" val="31444755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17384-EED4-8656-9071-BFE1DA1D452A}"/>
              </a:ext>
            </a:extLst>
          </p:cNvPr>
          <p:cNvSpPr>
            <a:spLocks noGrp="1"/>
          </p:cNvSpPr>
          <p:nvPr>
            <p:ph type="title"/>
          </p:nvPr>
        </p:nvSpPr>
        <p:spPr>
          <a:xfrm>
            <a:off x="1575159" y="671818"/>
            <a:ext cx="7139471" cy="695806"/>
          </a:xfrm>
        </p:spPr>
        <p:txBody>
          <a:bodyPr>
            <a:normAutofit fontScale="90000"/>
          </a:bodyPr>
          <a:lstStyle/>
          <a:p>
            <a:r>
              <a:rPr lang="en-US" dirty="0"/>
              <a:t>1- Differentiated thyroid cancer</a:t>
            </a:r>
          </a:p>
        </p:txBody>
      </p:sp>
      <p:sp>
        <p:nvSpPr>
          <p:cNvPr id="3" name="Content Placeholder 2">
            <a:extLst>
              <a:ext uri="{FF2B5EF4-FFF2-40B4-BE49-F238E27FC236}">
                <a16:creationId xmlns:a16="http://schemas.microsoft.com/office/drawing/2014/main" id="{ED64BC87-B0DD-8A44-E084-93776B2F0E59}"/>
              </a:ext>
            </a:extLst>
          </p:cNvPr>
          <p:cNvSpPr>
            <a:spLocks noGrp="1"/>
          </p:cNvSpPr>
          <p:nvPr>
            <p:ph idx="1"/>
          </p:nvPr>
        </p:nvSpPr>
        <p:spPr>
          <a:xfrm>
            <a:off x="1575159" y="1966622"/>
            <a:ext cx="8915400" cy="3777622"/>
          </a:xfrm>
        </p:spPr>
        <p:txBody>
          <a:bodyPr/>
          <a:lstStyle/>
          <a:p>
            <a:r>
              <a:rPr lang="en-US" dirty="0"/>
              <a:t>This form develops from follicular cells, in which it binds iodine to protein, creating thyroid hormone.</a:t>
            </a:r>
          </a:p>
          <a:p>
            <a:r>
              <a:rPr lang="en-US" dirty="0"/>
              <a:t>This type of cancer is divided into two forms:</a:t>
            </a:r>
          </a:p>
          <a:p>
            <a:pPr marL="0" indent="0">
              <a:buNone/>
            </a:pPr>
            <a:r>
              <a:rPr lang="en-US" dirty="0"/>
              <a:t>   A-Papillary carcinoma.</a:t>
            </a:r>
          </a:p>
          <a:p>
            <a:pPr marL="0" indent="0">
              <a:buNone/>
            </a:pPr>
            <a:r>
              <a:rPr lang="en-US" dirty="0"/>
              <a:t>   B-Follicular carcinoma.</a:t>
            </a:r>
          </a:p>
        </p:txBody>
      </p:sp>
    </p:spTree>
    <p:extLst>
      <p:ext uri="{BB962C8B-B14F-4D97-AF65-F5344CB8AC3E}">
        <p14:creationId xmlns:p14="http://schemas.microsoft.com/office/powerpoint/2010/main" val="781269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5E2A40-79FE-F24B-8928-741A7D688E29}"/>
              </a:ext>
            </a:extLst>
          </p:cNvPr>
          <p:cNvSpPr>
            <a:spLocks noGrp="1"/>
          </p:cNvSpPr>
          <p:nvPr>
            <p:ph idx="1"/>
          </p:nvPr>
        </p:nvSpPr>
        <p:spPr>
          <a:xfrm>
            <a:off x="1638300" y="1619794"/>
            <a:ext cx="8915400" cy="4416831"/>
          </a:xfrm>
        </p:spPr>
        <p:txBody>
          <a:bodyPr>
            <a:normAutofit/>
          </a:bodyPr>
          <a:lstStyle/>
          <a:p>
            <a:pPr>
              <a:buFont typeface="Wingdings" panose="05000000000000000000" pitchFamily="2" charset="2"/>
              <a:buChar char="Ø"/>
            </a:pPr>
            <a:r>
              <a:rPr lang="en-US" sz="2000" dirty="0"/>
              <a:t>papillary carcinoma accounts for 80% of all thyroid cancers.</a:t>
            </a:r>
          </a:p>
          <a:p>
            <a:pPr>
              <a:buFont typeface="Wingdings" panose="05000000000000000000" pitchFamily="2" charset="2"/>
              <a:buChar char="Ø"/>
            </a:pPr>
            <a:r>
              <a:rPr lang="en-US" sz="2000" dirty="0"/>
              <a:t>In women papillary carcinoma develop more frequently than men.</a:t>
            </a:r>
          </a:p>
          <a:p>
            <a:pPr>
              <a:buFont typeface="Wingdings" panose="05000000000000000000" pitchFamily="2" charset="2"/>
              <a:buChar char="Ø"/>
            </a:pPr>
            <a:r>
              <a:rPr lang="en-US" sz="2000" dirty="0"/>
              <a:t>It can occur at any age.</a:t>
            </a:r>
          </a:p>
          <a:p>
            <a:pPr>
              <a:buFont typeface="Wingdings" panose="05000000000000000000" pitchFamily="2" charset="2"/>
              <a:buChar char="Ø"/>
            </a:pPr>
            <a:r>
              <a:rPr lang="en-US" sz="2000" dirty="0"/>
              <a:t>Well differentiated.</a:t>
            </a:r>
          </a:p>
          <a:p>
            <a:pPr>
              <a:buFont typeface="Wingdings" panose="05000000000000000000" pitchFamily="2" charset="2"/>
              <a:buChar char="Ø"/>
            </a:pPr>
            <a:r>
              <a:rPr lang="en-US" sz="2000" dirty="0"/>
              <a:t>It usually grows slowly but often spreads to nearby lymph nodes.</a:t>
            </a:r>
          </a:p>
          <a:p>
            <a:pPr>
              <a:buFont typeface="Wingdings" panose="05000000000000000000" pitchFamily="2" charset="2"/>
              <a:buChar char="Ø"/>
            </a:pPr>
            <a:r>
              <a:rPr lang="en-US" sz="2000" dirty="0">
                <a:solidFill>
                  <a:schemeClr val="tx1"/>
                </a:solidFill>
              </a:rPr>
              <a:t>The presence of psammoma bodies is a diagnostic characteristic of papillary thyroid carcinoma.</a:t>
            </a:r>
            <a:endParaRPr lang="en-US" sz="2000" dirty="0"/>
          </a:p>
          <a:p>
            <a:pPr>
              <a:buFont typeface="Wingdings" panose="05000000000000000000" pitchFamily="2" charset="2"/>
              <a:buChar char="Ø"/>
            </a:pPr>
            <a:r>
              <a:rPr lang="en-US" sz="2000" dirty="0"/>
              <a:t>If diagnosed early It has good prognosis.</a:t>
            </a:r>
          </a:p>
        </p:txBody>
      </p:sp>
      <p:sp>
        <p:nvSpPr>
          <p:cNvPr id="2" name="TextBox 1">
            <a:extLst>
              <a:ext uri="{FF2B5EF4-FFF2-40B4-BE49-F238E27FC236}">
                <a16:creationId xmlns:a16="http://schemas.microsoft.com/office/drawing/2014/main" id="{FA446A19-E3CC-7672-45A4-42DE4052E8F7}"/>
              </a:ext>
            </a:extLst>
          </p:cNvPr>
          <p:cNvSpPr txBox="1"/>
          <p:nvPr/>
        </p:nvSpPr>
        <p:spPr>
          <a:xfrm>
            <a:off x="1638300" y="773321"/>
            <a:ext cx="4326418" cy="523220"/>
          </a:xfrm>
          <a:prstGeom prst="rect">
            <a:avLst/>
          </a:prstGeom>
          <a:noFill/>
        </p:spPr>
        <p:txBody>
          <a:bodyPr wrap="square" rtlCol="0">
            <a:spAutoFit/>
          </a:bodyPr>
          <a:lstStyle/>
          <a:p>
            <a:r>
              <a:rPr lang="en-US" sz="2800" dirty="0"/>
              <a:t>A- papillary carcinoma</a:t>
            </a:r>
          </a:p>
        </p:txBody>
      </p:sp>
    </p:spTree>
    <p:extLst>
      <p:ext uri="{BB962C8B-B14F-4D97-AF65-F5344CB8AC3E}">
        <p14:creationId xmlns:p14="http://schemas.microsoft.com/office/powerpoint/2010/main" val="30217173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a:extLst>
              <a:ext uri="{FF2B5EF4-FFF2-40B4-BE49-F238E27FC236}">
                <a16:creationId xmlns:a16="http://schemas.microsoft.com/office/drawing/2014/main" id="{CA1DCE0B-7DB0-9E16-B75A-09047DF19F74}"/>
              </a:ext>
            </a:extLst>
          </p:cNvPr>
          <p:cNvPicPr>
            <a:picLocks noGrp="1" noChangeAspect="1"/>
          </p:cNvPicPr>
          <p:nvPr>
            <p:ph idx="1"/>
          </p:nvPr>
        </p:nvPicPr>
        <p:blipFill rotWithShape="1">
          <a:blip r:embed="rId2"/>
          <a:srcRect t="34047" r="32010" b="23047"/>
          <a:stretch/>
        </p:blipFill>
        <p:spPr>
          <a:xfrm>
            <a:off x="1274325" y="1678410"/>
            <a:ext cx="5657921" cy="4496199"/>
          </a:xfrm>
          <a:prstGeom prst="rect">
            <a:avLst/>
          </a:prstGeom>
        </p:spPr>
      </p:pic>
      <p:sp>
        <p:nvSpPr>
          <p:cNvPr id="5" name="TextBox 4">
            <a:extLst>
              <a:ext uri="{FF2B5EF4-FFF2-40B4-BE49-F238E27FC236}">
                <a16:creationId xmlns:a16="http://schemas.microsoft.com/office/drawing/2014/main" id="{627021D6-46A3-60DA-3AAB-D496B5C848E4}"/>
              </a:ext>
            </a:extLst>
          </p:cNvPr>
          <p:cNvSpPr txBox="1"/>
          <p:nvPr/>
        </p:nvSpPr>
        <p:spPr>
          <a:xfrm>
            <a:off x="3983114" y="580000"/>
            <a:ext cx="4225771" cy="523220"/>
          </a:xfrm>
          <a:prstGeom prst="rect">
            <a:avLst/>
          </a:prstGeom>
          <a:noFill/>
        </p:spPr>
        <p:txBody>
          <a:bodyPr wrap="square" rtlCol="0">
            <a:spAutoFit/>
          </a:bodyPr>
          <a:lstStyle/>
          <a:p>
            <a:pPr algn="ctr"/>
            <a:r>
              <a:rPr lang="en-US" sz="2800" dirty="0"/>
              <a:t>Psammoma bodies</a:t>
            </a:r>
          </a:p>
        </p:txBody>
      </p:sp>
      <p:cxnSp>
        <p:nvCxnSpPr>
          <p:cNvPr id="11" name="Straight Arrow Connector 10">
            <a:extLst>
              <a:ext uri="{FF2B5EF4-FFF2-40B4-BE49-F238E27FC236}">
                <a16:creationId xmlns:a16="http://schemas.microsoft.com/office/drawing/2014/main" id="{02EDCDE7-0D76-D42D-6BD2-2702E538138F}"/>
              </a:ext>
            </a:extLst>
          </p:cNvPr>
          <p:cNvCxnSpPr/>
          <p:nvPr/>
        </p:nvCxnSpPr>
        <p:spPr>
          <a:xfrm>
            <a:off x="2498191" y="1986854"/>
            <a:ext cx="363985" cy="36398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A5359516-502C-E7CA-B432-D622D9484991}"/>
              </a:ext>
            </a:extLst>
          </p:cNvPr>
          <p:cNvCxnSpPr/>
          <p:nvPr/>
        </p:nvCxnSpPr>
        <p:spPr>
          <a:xfrm>
            <a:off x="1281646" y="4997598"/>
            <a:ext cx="363985" cy="36398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0CE2FD02-CE41-F182-27BD-527DE8A5990F}"/>
              </a:ext>
            </a:extLst>
          </p:cNvPr>
          <p:cNvCxnSpPr/>
          <p:nvPr/>
        </p:nvCxnSpPr>
        <p:spPr>
          <a:xfrm>
            <a:off x="5323529" y="4205135"/>
            <a:ext cx="363985" cy="36398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5122" name="Picture 2">
            <a:extLst>
              <a:ext uri="{FF2B5EF4-FFF2-40B4-BE49-F238E27FC236}">
                <a16:creationId xmlns:a16="http://schemas.microsoft.com/office/drawing/2014/main" id="{5311656B-B1EF-C7EF-5C77-1BEDAA346C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6584" y="1754799"/>
            <a:ext cx="4817939" cy="4343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31074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31252" y="823848"/>
            <a:ext cx="82550" cy="162560"/>
          </a:xfrm>
          <a:prstGeom prst="rect">
            <a:avLst/>
          </a:prstGeom>
        </p:spPr>
        <p:txBody>
          <a:bodyPr vert="horz" wrap="square" lIns="0" tIns="12700" rIns="0" bIns="0" rtlCol="0">
            <a:spAutoFit/>
          </a:bodyPr>
          <a:lstStyle/>
          <a:p>
            <a:pPr marL="12700">
              <a:lnSpc>
                <a:spcPct val="100000"/>
              </a:lnSpc>
              <a:spcBef>
                <a:spcPts val="100"/>
              </a:spcBef>
            </a:pPr>
            <a:r>
              <a:rPr sz="900" spc="-50" dirty="0">
                <a:solidFill>
                  <a:srgbClr val="5FA434"/>
                </a:solidFill>
                <a:latin typeface="Palatino Linotype"/>
                <a:cs typeface="Palatino Linotype"/>
              </a:rPr>
              <a:t>3</a:t>
            </a:r>
            <a:endParaRPr sz="900">
              <a:latin typeface="Palatino Linotype"/>
              <a:cs typeface="Palatino Linotype"/>
            </a:endParaRPr>
          </a:p>
        </p:txBody>
      </p:sp>
      <p:sp>
        <p:nvSpPr>
          <p:cNvPr id="3" name="object 3"/>
          <p:cNvSpPr txBox="1"/>
          <p:nvPr/>
        </p:nvSpPr>
        <p:spPr>
          <a:xfrm>
            <a:off x="1644650" y="1491614"/>
            <a:ext cx="8034020" cy="1298575"/>
          </a:xfrm>
          <a:prstGeom prst="rect">
            <a:avLst/>
          </a:prstGeom>
        </p:spPr>
        <p:txBody>
          <a:bodyPr vert="horz" wrap="square" lIns="0" tIns="10795" rIns="0" bIns="0" rtlCol="0">
            <a:spAutoFit/>
          </a:bodyPr>
          <a:lstStyle/>
          <a:p>
            <a:pPr marL="12700" marR="5080">
              <a:lnSpc>
                <a:spcPct val="101299"/>
              </a:lnSpc>
              <a:spcBef>
                <a:spcPts val="85"/>
              </a:spcBef>
              <a:tabLst>
                <a:tab pos="2091055" algn="l"/>
                <a:tab pos="3999229" algn="l"/>
              </a:tabLst>
            </a:pPr>
            <a:r>
              <a:rPr sz="2750" dirty="0">
                <a:latin typeface="Palatino Linotype"/>
                <a:cs typeface="Palatino Linotype"/>
              </a:rPr>
              <a:t>A</a:t>
            </a:r>
            <a:r>
              <a:rPr sz="2750" spc="-150" dirty="0">
                <a:latin typeface="Palatino Linotype"/>
                <a:cs typeface="Palatino Linotype"/>
              </a:rPr>
              <a:t> </a:t>
            </a:r>
            <a:r>
              <a:rPr sz="2750" dirty="0">
                <a:latin typeface="Palatino Linotype"/>
                <a:cs typeface="Palatino Linotype"/>
              </a:rPr>
              <a:t>discrete</a:t>
            </a:r>
            <a:r>
              <a:rPr sz="2750" spc="160" dirty="0">
                <a:latin typeface="Palatino Linotype"/>
                <a:cs typeface="Palatino Linotype"/>
              </a:rPr>
              <a:t> </a:t>
            </a:r>
            <a:r>
              <a:rPr sz="2750" spc="-10" dirty="0">
                <a:latin typeface="Palatino Linotype"/>
                <a:cs typeface="Palatino Linotype"/>
              </a:rPr>
              <a:t>lesion/nodule,</a:t>
            </a:r>
            <a:r>
              <a:rPr sz="2750" dirty="0">
                <a:latin typeface="Palatino Linotype"/>
                <a:cs typeface="Palatino Linotype"/>
              </a:rPr>
              <a:t>	within</a:t>
            </a:r>
            <a:r>
              <a:rPr sz="2750" spc="140" dirty="0">
                <a:latin typeface="Palatino Linotype"/>
                <a:cs typeface="Palatino Linotype"/>
              </a:rPr>
              <a:t> </a:t>
            </a:r>
            <a:r>
              <a:rPr sz="2750" dirty="0">
                <a:latin typeface="Palatino Linotype"/>
                <a:cs typeface="Palatino Linotype"/>
              </a:rPr>
              <a:t>the</a:t>
            </a:r>
            <a:r>
              <a:rPr sz="2750" spc="70" dirty="0">
                <a:latin typeface="Palatino Linotype"/>
                <a:cs typeface="Palatino Linotype"/>
              </a:rPr>
              <a:t> </a:t>
            </a:r>
            <a:r>
              <a:rPr sz="2750" dirty="0">
                <a:latin typeface="Palatino Linotype"/>
                <a:cs typeface="Palatino Linotype"/>
              </a:rPr>
              <a:t>thyroid,</a:t>
            </a:r>
            <a:r>
              <a:rPr sz="2750" spc="100" dirty="0">
                <a:latin typeface="Palatino Linotype"/>
                <a:cs typeface="Palatino Linotype"/>
              </a:rPr>
              <a:t> </a:t>
            </a:r>
            <a:r>
              <a:rPr sz="2750" dirty="0">
                <a:latin typeface="Palatino Linotype"/>
                <a:cs typeface="Palatino Linotype"/>
              </a:rPr>
              <a:t>that</a:t>
            </a:r>
            <a:r>
              <a:rPr sz="2750" spc="40" dirty="0">
                <a:latin typeface="Palatino Linotype"/>
                <a:cs typeface="Palatino Linotype"/>
              </a:rPr>
              <a:t> </a:t>
            </a:r>
            <a:r>
              <a:rPr sz="2750" spc="-25" dirty="0">
                <a:latin typeface="Palatino Linotype"/>
                <a:cs typeface="Palatino Linotype"/>
              </a:rPr>
              <a:t>is </a:t>
            </a:r>
            <a:r>
              <a:rPr sz="2750" dirty="0">
                <a:latin typeface="Palatino Linotype"/>
                <a:cs typeface="Palatino Linotype"/>
              </a:rPr>
              <a:t>palpably</a:t>
            </a:r>
            <a:r>
              <a:rPr sz="2750" spc="165" dirty="0">
                <a:latin typeface="Palatino Linotype"/>
                <a:cs typeface="Palatino Linotype"/>
              </a:rPr>
              <a:t> </a:t>
            </a:r>
            <a:r>
              <a:rPr sz="2750" dirty="0">
                <a:latin typeface="Palatino Linotype"/>
                <a:cs typeface="Palatino Linotype"/>
              </a:rPr>
              <a:t>and/or</a:t>
            </a:r>
            <a:r>
              <a:rPr sz="2750" spc="170" dirty="0">
                <a:latin typeface="Palatino Linotype"/>
                <a:cs typeface="Palatino Linotype"/>
              </a:rPr>
              <a:t> </a:t>
            </a:r>
            <a:r>
              <a:rPr sz="2750" dirty="0">
                <a:latin typeface="Palatino Linotype"/>
                <a:cs typeface="Palatino Linotype"/>
              </a:rPr>
              <a:t>radiologically</a:t>
            </a:r>
            <a:r>
              <a:rPr sz="2750" spc="165" dirty="0">
                <a:latin typeface="Palatino Linotype"/>
                <a:cs typeface="Palatino Linotype"/>
              </a:rPr>
              <a:t> </a:t>
            </a:r>
            <a:r>
              <a:rPr sz="2750" dirty="0">
                <a:latin typeface="Palatino Linotype"/>
                <a:cs typeface="Palatino Linotype"/>
              </a:rPr>
              <a:t>distinct</a:t>
            </a:r>
            <a:r>
              <a:rPr sz="2750" spc="290" dirty="0">
                <a:latin typeface="Palatino Linotype"/>
                <a:cs typeface="Palatino Linotype"/>
              </a:rPr>
              <a:t> </a:t>
            </a:r>
            <a:r>
              <a:rPr sz="2750" dirty="0">
                <a:latin typeface="Palatino Linotype"/>
                <a:cs typeface="Palatino Linotype"/>
              </a:rPr>
              <a:t>from</a:t>
            </a:r>
            <a:r>
              <a:rPr sz="2750" spc="-5" dirty="0">
                <a:latin typeface="Palatino Linotype"/>
                <a:cs typeface="Palatino Linotype"/>
              </a:rPr>
              <a:t> </a:t>
            </a:r>
            <a:r>
              <a:rPr sz="2750" spc="-25" dirty="0">
                <a:latin typeface="Palatino Linotype"/>
                <a:cs typeface="Palatino Linotype"/>
              </a:rPr>
              <a:t>the </a:t>
            </a:r>
            <a:r>
              <a:rPr sz="2750" spc="-10" dirty="0">
                <a:latin typeface="Palatino Linotype"/>
                <a:cs typeface="Palatino Linotype"/>
              </a:rPr>
              <a:t>surrounding</a:t>
            </a:r>
            <a:r>
              <a:rPr sz="2750" dirty="0">
                <a:latin typeface="Palatino Linotype"/>
                <a:cs typeface="Palatino Linotype"/>
              </a:rPr>
              <a:t>	thyroid</a:t>
            </a:r>
            <a:r>
              <a:rPr sz="2750" spc="65" dirty="0">
                <a:latin typeface="Palatino Linotype"/>
                <a:cs typeface="Palatino Linotype"/>
              </a:rPr>
              <a:t> </a:t>
            </a:r>
            <a:r>
              <a:rPr sz="2750" spc="-10" dirty="0">
                <a:latin typeface="Palatino Linotype"/>
                <a:cs typeface="Palatino Linotype"/>
              </a:rPr>
              <a:t>parenchyma.</a:t>
            </a:r>
            <a:endParaRPr sz="2750">
              <a:latin typeface="Palatino Linotype"/>
              <a:cs typeface="Palatino Linotype"/>
            </a:endParaRPr>
          </a:p>
        </p:txBody>
      </p:sp>
      <p:sp>
        <p:nvSpPr>
          <p:cNvPr id="4" name="object 4"/>
          <p:cNvSpPr txBox="1">
            <a:spLocks noGrp="1"/>
          </p:cNvSpPr>
          <p:nvPr>
            <p:ph type="title"/>
          </p:nvPr>
        </p:nvSpPr>
        <p:spPr>
          <a:xfrm>
            <a:off x="1644650" y="322580"/>
            <a:ext cx="3346450" cy="1118870"/>
          </a:xfrm>
          <a:prstGeom prst="rect">
            <a:avLst/>
          </a:prstGeom>
        </p:spPr>
        <p:txBody>
          <a:bodyPr vert="horz" wrap="square" lIns="0" tIns="31115" rIns="0" bIns="0" rtlCol="0">
            <a:spAutoFit/>
          </a:bodyPr>
          <a:lstStyle/>
          <a:p>
            <a:pPr marL="12700" marR="5080">
              <a:lnSpc>
                <a:spcPts val="4280"/>
              </a:lnSpc>
              <a:spcBef>
                <a:spcPts val="245"/>
              </a:spcBef>
            </a:pPr>
            <a:r>
              <a:rPr sz="3600" dirty="0">
                <a:solidFill>
                  <a:srgbClr val="FF0000"/>
                </a:solidFill>
              </a:rPr>
              <a:t>Solitary</a:t>
            </a:r>
            <a:r>
              <a:rPr sz="3600" spc="-45" dirty="0">
                <a:solidFill>
                  <a:srgbClr val="FF0000"/>
                </a:solidFill>
              </a:rPr>
              <a:t> </a:t>
            </a:r>
            <a:r>
              <a:rPr sz="3600" spc="-10" dirty="0">
                <a:solidFill>
                  <a:srgbClr val="FF0000"/>
                </a:solidFill>
              </a:rPr>
              <a:t>Thyroid Nodule</a:t>
            </a:r>
            <a:endParaRPr sz="3600"/>
          </a:p>
        </p:txBody>
      </p:sp>
      <p:pic>
        <p:nvPicPr>
          <p:cNvPr id="5" name="object 5"/>
          <p:cNvPicPr/>
          <p:nvPr/>
        </p:nvPicPr>
        <p:blipFill>
          <a:blip r:embed="rId2" cstate="print"/>
          <a:stretch>
            <a:fillRect/>
          </a:stretch>
        </p:blipFill>
        <p:spPr>
          <a:xfrm>
            <a:off x="2438400" y="3190873"/>
            <a:ext cx="7324725" cy="3571875"/>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E58F2-C08A-F795-7139-FC82EBB89567}"/>
              </a:ext>
            </a:extLst>
          </p:cNvPr>
          <p:cNvSpPr>
            <a:spLocks noGrp="1"/>
          </p:cNvSpPr>
          <p:nvPr>
            <p:ph type="title"/>
          </p:nvPr>
        </p:nvSpPr>
        <p:spPr>
          <a:xfrm>
            <a:off x="1610598" y="608302"/>
            <a:ext cx="2987527" cy="676951"/>
          </a:xfrm>
        </p:spPr>
        <p:txBody>
          <a:bodyPr>
            <a:normAutofit/>
          </a:bodyPr>
          <a:lstStyle/>
          <a:p>
            <a:r>
              <a:rPr lang="en-US" dirty="0"/>
              <a:t>Treatment  </a:t>
            </a:r>
          </a:p>
        </p:txBody>
      </p:sp>
      <p:sp>
        <p:nvSpPr>
          <p:cNvPr id="3" name="Content Placeholder 2">
            <a:extLst>
              <a:ext uri="{FF2B5EF4-FFF2-40B4-BE49-F238E27FC236}">
                <a16:creationId xmlns:a16="http://schemas.microsoft.com/office/drawing/2014/main" id="{48069ADF-96AE-4691-9DFC-629407DB8F57}"/>
              </a:ext>
            </a:extLst>
          </p:cNvPr>
          <p:cNvSpPr>
            <a:spLocks noGrp="1"/>
          </p:cNvSpPr>
          <p:nvPr>
            <p:ph idx="1"/>
          </p:nvPr>
        </p:nvSpPr>
        <p:spPr>
          <a:xfrm>
            <a:off x="1610598" y="1540189"/>
            <a:ext cx="8915400" cy="3777622"/>
          </a:xfrm>
        </p:spPr>
        <p:txBody>
          <a:bodyPr/>
          <a:lstStyle/>
          <a:p>
            <a:r>
              <a:rPr lang="en-US" sz="1800" dirty="0"/>
              <a:t>Surgical indication can be different from high risk patients to very low risk patients.</a:t>
            </a:r>
          </a:p>
          <a:p>
            <a:r>
              <a:rPr lang="en-US" dirty="0"/>
              <a:t>High risk</a:t>
            </a:r>
            <a:r>
              <a:rPr lang="en-US" dirty="0">
                <a:latin typeface="+mj-lt"/>
              </a:rPr>
              <a:t>: </a:t>
            </a:r>
            <a:r>
              <a:rPr lang="en-US" i="0" dirty="0">
                <a:solidFill>
                  <a:srgbClr val="000000"/>
                </a:solidFill>
                <a:effectLst/>
                <a:latin typeface="+mj-lt"/>
              </a:rPr>
              <a:t>total thyroidectomy and post operative radioactive iodine therapy.</a:t>
            </a:r>
          </a:p>
          <a:p>
            <a:r>
              <a:rPr lang="en-US" dirty="0">
                <a:solidFill>
                  <a:srgbClr val="000000"/>
                </a:solidFill>
                <a:latin typeface="+mj-lt"/>
              </a:rPr>
              <a:t>Intermediate risk: subtotal/total </a:t>
            </a:r>
            <a:r>
              <a:rPr lang="en-US" i="0" dirty="0">
                <a:solidFill>
                  <a:srgbClr val="000000"/>
                </a:solidFill>
                <a:effectLst/>
                <a:latin typeface="+mj-lt"/>
              </a:rPr>
              <a:t>thyroidectomy and post operative radioactive iodine therapy.</a:t>
            </a:r>
          </a:p>
          <a:p>
            <a:r>
              <a:rPr lang="en-US" dirty="0">
                <a:solidFill>
                  <a:srgbClr val="000000"/>
                </a:solidFill>
                <a:latin typeface="+mj-lt"/>
              </a:rPr>
              <a:t>Low risk: </a:t>
            </a:r>
            <a:r>
              <a:rPr lang="en-US" b="0" i="0" dirty="0">
                <a:solidFill>
                  <a:srgbClr val="000000"/>
                </a:solidFill>
                <a:effectLst/>
                <a:latin typeface="+mj-lt"/>
              </a:rPr>
              <a:t>lobectomy alone may be sufficient.</a:t>
            </a:r>
          </a:p>
          <a:p>
            <a:r>
              <a:rPr lang="en-US" dirty="0">
                <a:solidFill>
                  <a:srgbClr val="000000"/>
                </a:solidFill>
                <a:latin typeface="+mj-lt"/>
              </a:rPr>
              <a:t>Very low risk: </a:t>
            </a:r>
            <a:r>
              <a:rPr lang="en-US" b="0" i="0" dirty="0">
                <a:solidFill>
                  <a:srgbClr val="000000"/>
                </a:solidFill>
                <a:effectLst/>
                <a:latin typeface="+mj-lt"/>
              </a:rPr>
              <a:t>active surveillance may be considered as an alternative for surgical approach.</a:t>
            </a:r>
            <a:endParaRPr lang="en-US" dirty="0">
              <a:latin typeface="+mj-lt"/>
            </a:endParaRPr>
          </a:p>
        </p:txBody>
      </p:sp>
    </p:spTree>
    <p:extLst>
      <p:ext uri="{BB962C8B-B14F-4D97-AF65-F5344CB8AC3E}">
        <p14:creationId xmlns:p14="http://schemas.microsoft.com/office/powerpoint/2010/main" val="28211830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6EEF1-05E3-E96B-2227-AF8BC73F3A8B}"/>
              </a:ext>
            </a:extLst>
          </p:cNvPr>
          <p:cNvSpPr>
            <a:spLocks noGrp="1"/>
          </p:cNvSpPr>
          <p:nvPr>
            <p:ph type="title"/>
          </p:nvPr>
        </p:nvSpPr>
        <p:spPr>
          <a:xfrm>
            <a:off x="1624481" y="607698"/>
            <a:ext cx="4974874" cy="693363"/>
          </a:xfrm>
        </p:spPr>
        <p:txBody>
          <a:bodyPr>
            <a:normAutofit fontScale="90000"/>
          </a:bodyPr>
          <a:lstStyle/>
          <a:p>
            <a:r>
              <a:rPr lang="en-US" sz="3600" dirty="0"/>
              <a:t>B- Follicular carcinomas</a:t>
            </a:r>
            <a:endParaRPr lang="en-US" dirty="0"/>
          </a:p>
        </p:txBody>
      </p:sp>
      <p:sp>
        <p:nvSpPr>
          <p:cNvPr id="3" name="Content Placeholder 2">
            <a:extLst>
              <a:ext uri="{FF2B5EF4-FFF2-40B4-BE49-F238E27FC236}">
                <a16:creationId xmlns:a16="http://schemas.microsoft.com/office/drawing/2014/main" id="{278C21A9-9AAA-D1B6-A7AD-AAE0C98FFAB6}"/>
              </a:ext>
            </a:extLst>
          </p:cNvPr>
          <p:cNvSpPr>
            <a:spLocks noGrp="1"/>
          </p:cNvSpPr>
          <p:nvPr>
            <p:ph idx="1"/>
          </p:nvPr>
        </p:nvSpPr>
        <p:spPr>
          <a:xfrm>
            <a:off x="1533797" y="1428204"/>
            <a:ext cx="8915400" cy="4909893"/>
          </a:xfrm>
        </p:spPr>
        <p:txBody>
          <a:bodyPr/>
          <a:lstStyle/>
          <a:p>
            <a:pPr>
              <a:buFont typeface="Wingdings" panose="05000000000000000000" pitchFamily="2" charset="2"/>
              <a:buChar char="Ø"/>
            </a:pPr>
            <a:r>
              <a:rPr lang="en-US" sz="1800" dirty="0"/>
              <a:t>Follicular carcinomas accounts for 10-15% of all thyroid cancers.</a:t>
            </a:r>
          </a:p>
          <a:p>
            <a:pPr>
              <a:buFont typeface="Wingdings" panose="05000000000000000000" pitchFamily="2" charset="2"/>
              <a:buChar char="Ø"/>
            </a:pPr>
            <a:r>
              <a:rPr lang="en-US" sz="1800" dirty="0"/>
              <a:t>It occurs at any age but more common in people between the ages of 40 and 60.</a:t>
            </a:r>
          </a:p>
          <a:p>
            <a:pPr>
              <a:buFont typeface="Wingdings" panose="05000000000000000000" pitchFamily="2" charset="2"/>
              <a:buChar char="Ø"/>
            </a:pPr>
            <a:r>
              <a:rPr lang="en-US" sz="1800" dirty="0"/>
              <a:t>This form doesn’t spread to the lymph nodes, however it can spread to other parts of the body such as the lungs and bones.</a:t>
            </a:r>
          </a:p>
          <a:p>
            <a:pPr>
              <a:buFont typeface="Wingdings" panose="05000000000000000000" pitchFamily="2" charset="2"/>
              <a:buChar char="Ø"/>
            </a:pPr>
            <a:r>
              <a:rPr lang="en-US" dirty="0"/>
              <a:t>Well differentiated.</a:t>
            </a:r>
          </a:p>
          <a:p>
            <a:pPr>
              <a:buFont typeface="Wingdings" panose="05000000000000000000" pitchFamily="2" charset="2"/>
              <a:buChar char="Ø"/>
            </a:pPr>
            <a:r>
              <a:rPr lang="en-US" sz="1800" dirty="0"/>
              <a:t>Vascular and capsular invasion occur.</a:t>
            </a:r>
          </a:p>
          <a:p>
            <a:pPr>
              <a:buFont typeface="Wingdings" panose="05000000000000000000" pitchFamily="2" charset="2"/>
              <a:buChar char="Ø"/>
            </a:pPr>
            <a:r>
              <a:rPr lang="en-US" sz="1800" dirty="0"/>
              <a:t>If diagnosed early it has good prognosis, despite that a subtype called </a:t>
            </a:r>
            <a:r>
              <a:rPr lang="en-US" sz="1800" dirty="0" err="1"/>
              <a:t>oncocytic</a:t>
            </a:r>
            <a:r>
              <a:rPr lang="en-US" sz="1800" dirty="0"/>
              <a:t> or </a:t>
            </a:r>
            <a:r>
              <a:rPr lang="en-US" sz="1800" b="0" i="0" dirty="0" err="1">
                <a:solidFill>
                  <a:srgbClr val="333333"/>
                </a:solidFill>
                <a:effectLst/>
              </a:rPr>
              <a:t>Hürthle</a:t>
            </a:r>
            <a:r>
              <a:rPr lang="en-US" sz="1800" b="0" i="0" dirty="0">
                <a:solidFill>
                  <a:srgbClr val="333333"/>
                </a:solidFill>
                <a:effectLst/>
              </a:rPr>
              <a:t> cell cancer, this form can become more aggressive and spread to distant areas of the body.</a:t>
            </a:r>
            <a:endParaRPr lang="en-US" sz="1800" dirty="0"/>
          </a:p>
          <a:p>
            <a:endParaRPr lang="en-US" dirty="0"/>
          </a:p>
        </p:txBody>
      </p:sp>
    </p:spTree>
    <p:extLst>
      <p:ext uri="{BB962C8B-B14F-4D97-AF65-F5344CB8AC3E}">
        <p14:creationId xmlns:p14="http://schemas.microsoft.com/office/powerpoint/2010/main" val="2987350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6CD67-7B54-9E6C-798D-283D4164C505}"/>
              </a:ext>
            </a:extLst>
          </p:cNvPr>
          <p:cNvSpPr>
            <a:spLocks noGrp="1"/>
          </p:cNvSpPr>
          <p:nvPr>
            <p:ph type="title"/>
          </p:nvPr>
        </p:nvSpPr>
        <p:spPr>
          <a:xfrm>
            <a:off x="1640156" y="389648"/>
            <a:ext cx="8911687" cy="563828"/>
          </a:xfrm>
        </p:spPr>
        <p:txBody>
          <a:bodyPr>
            <a:noAutofit/>
          </a:bodyPr>
          <a:lstStyle/>
          <a:p>
            <a:pPr algn="ctr" fontAlgn="base"/>
            <a:r>
              <a:rPr lang="en-US" sz="3200" dirty="0">
                <a:solidFill>
                  <a:srgbClr val="000000"/>
                </a:solidFill>
                <a:effectLst/>
                <a:latin typeface="inherit"/>
              </a:rPr>
              <a:t>Minimal capsular invasion</a:t>
            </a:r>
            <a:endParaRPr lang="en-US" sz="3200" dirty="0"/>
          </a:p>
        </p:txBody>
      </p:sp>
      <p:pic>
        <p:nvPicPr>
          <p:cNvPr id="6146" name="Picture 2">
            <a:extLst>
              <a:ext uri="{FF2B5EF4-FFF2-40B4-BE49-F238E27FC236}">
                <a16:creationId xmlns:a16="http://schemas.microsoft.com/office/drawing/2014/main" id="{D8A49891-42BF-0598-B4B9-2C62B623940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92082" y="1603901"/>
            <a:ext cx="7007836" cy="4997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49851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a:extLst>
              <a:ext uri="{FF2B5EF4-FFF2-40B4-BE49-F238E27FC236}">
                <a16:creationId xmlns:a16="http://schemas.microsoft.com/office/drawing/2014/main" id="{7DEF886F-C355-D0FE-CADE-FFEE483432CF}"/>
              </a:ext>
            </a:extLst>
          </p:cNvPr>
          <p:cNvPicPr>
            <a:picLocks noGrp="1" noChangeAspect="1"/>
          </p:cNvPicPr>
          <p:nvPr>
            <p:ph idx="1"/>
          </p:nvPr>
        </p:nvPicPr>
        <p:blipFill>
          <a:blip r:embed="rId2"/>
          <a:stretch>
            <a:fillRect/>
          </a:stretch>
        </p:blipFill>
        <p:spPr>
          <a:xfrm>
            <a:off x="2509924" y="838138"/>
            <a:ext cx="7771066" cy="5181723"/>
          </a:xfrm>
          <a:prstGeom prst="rect">
            <a:avLst/>
          </a:prstGeom>
        </p:spPr>
      </p:pic>
    </p:spTree>
    <p:extLst>
      <p:ext uri="{BB962C8B-B14F-4D97-AF65-F5344CB8AC3E}">
        <p14:creationId xmlns:p14="http://schemas.microsoft.com/office/powerpoint/2010/main" val="28117755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EAA18-7493-9157-DE55-559868C8E3D6}"/>
              </a:ext>
            </a:extLst>
          </p:cNvPr>
          <p:cNvSpPr>
            <a:spLocks noGrp="1"/>
          </p:cNvSpPr>
          <p:nvPr>
            <p:ph type="title"/>
          </p:nvPr>
        </p:nvSpPr>
        <p:spPr>
          <a:xfrm>
            <a:off x="1615824" y="650236"/>
            <a:ext cx="3280136" cy="906857"/>
          </a:xfrm>
        </p:spPr>
        <p:txBody>
          <a:bodyPr/>
          <a:lstStyle/>
          <a:p>
            <a:r>
              <a:rPr lang="en-US" dirty="0"/>
              <a:t>Treatment </a:t>
            </a:r>
          </a:p>
        </p:txBody>
      </p:sp>
      <p:sp>
        <p:nvSpPr>
          <p:cNvPr id="3" name="Content Placeholder 2">
            <a:extLst>
              <a:ext uri="{FF2B5EF4-FFF2-40B4-BE49-F238E27FC236}">
                <a16:creationId xmlns:a16="http://schemas.microsoft.com/office/drawing/2014/main" id="{0E99BC71-5CAD-20D1-7651-7C0492408FAB}"/>
              </a:ext>
            </a:extLst>
          </p:cNvPr>
          <p:cNvSpPr>
            <a:spLocks noGrp="1"/>
          </p:cNvSpPr>
          <p:nvPr>
            <p:ph idx="1"/>
          </p:nvPr>
        </p:nvSpPr>
        <p:spPr>
          <a:xfrm>
            <a:off x="1615824" y="1679013"/>
            <a:ext cx="8915400" cy="3777622"/>
          </a:xfrm>
        </p:spPr>
        <p:txBody>
          <a:bodyPr/>
          <a:lstStyle/>
          <a:p>
            <a:r>
              <a:rPr lang="fr-FR" b="0" i="0" dirty="0">
                <a:solidFill>
                  <a:srgbClr val="000000"/>
                </a:solidFill>
                <a:effectLst/>
                <a:latin typeface="+mj-lt"/>
              </a:rPr>
              <a:t>T3 / T4 to </a:t>
            </a:r>
            <a:r>
              <a:rPr lang="fr-FR" b="0" i="0" dirty="0" err="1">
                <a:solidFill>
                  <a:srgbClr val="000000"/>
                </a:solidFill>
                <a:effectLst/>
                <a:latin typeface="+mj-lt"/>
              </a:rPr>
              <a:t>suppress</a:t>
            </a:r>
            <a:r>
              <a:rPr lang="fr-FR" b="0" i="0" dirty="0">
                <a:solidFill>
                  <a:srgbClr val="000000"/>
                </a:solidFill>
                <a:effectLst/>
                <a:latin typeface="+mj-lt"/>
              </a:rPr>
              <a:t> </a:t>
            </a:r>
            <a:r>
              <a:rPr lang="fr-FR" b="0" i="0" dirty="0" err="1">
                <a:solidFill>
                  <a:srgbClr val="000000"/>
                </a:solidFill>
                <a:effectLst/>
                <a:latin typeface="+mj-lt"/>
              </a:rPr>
              <a:t>endogenous</a:t>
            </a:r>
            <a:r>
              <a:rPr lang="fr-FR" b="0" i="0" dirty="0">
                <a:solidFill>
                  <a:srgbClr val="000000"/>
                </a:solidFill>
                <a:effectLst/>
                <a:latin typeface="+mj-lt"/>
              </a:rPr>
              <a:t> TSH.</a:t>
            </a:r>
          </a:p>
          <a:p>
            <a:r>
              <a:rPr lang="en-US" dirty="0">
                <a:solidFill>
                  <a:srgbClr val="000000"/>
                </a:solidFill>
                <a:latin typeface="+mj-lt"/>
              </a:rPr>
              <a:t>T</a:t>
            </a:r>
            <a:r>
              <a:rPr lang="en-US" b="0" i="0" dirty="0">
                <a:solidFill>
                  <a:srgbClr val="000000"/>
                </a:solidFill>
                <a:effectLst/>
                <a:latin typeface="+mj-lt"/>
              </a:rPr>
              <a:t>hyroidectomy and radioactive iodine</a:t>
            </a:r>
            <a:r>
              <a:rPr lang="fr-FR" dirty="0">
                <a:solidFill>
                  <a:srgbClr val="000000"/>
                </a:solidFill>
                <a:latin typeface="+mj-lt"/>
              </a:rPr>
              <a:t>.</a:t>
            </a:r>
            <a:endParaRPr lang="en-US" dirty="0">
              <a:latin typeface="+mj-lt"/>
            </a:endParaRPr>
          </a:p>
        </p:txBody>
      </p:sp>
    </p:spTree>
    <p:extLst>
      <p:ext uri="{BB962C8B-B14F-4D97-AF65-F5344CB8AC3E}">
        <p14:creationId xmlns:p14="http://schemas.microsoft.com/office/powerpoint/2010/main" val="21539427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E75C9-DBB2-839C-E3FF-F95C709A5E70}"/>
              </a:ext>
            </a:extLst>
          </p:cNvPr>
          <p:cNvSpPr>
            <a:spLocks noGrp="1"/>
          </p:cNvSpPr>
          <p:nvPr>
            <p:ph type="title"/>
          </p:nvPr>
        </p:nvSpPr>
        <p:spPr>
          <a:xfrm>
            <a:off x="1584925" y="595310"/>
            <a:ext cx="5874275" cy="815890"/>
          </a:xfrm>
        </p:spPr>
        <p:txBody>
          <a:bodyPr>
            <a:normAutofit fontScale="90000"/>
          </a:bodyPr>
          <a:lstStyle/>
          <a:p>
            <a:r>
              <a:rPr lang="en-US" dirty="0"/>
              <a:t>2- Medullary thyroid cancer</a:t>
            </a:r>
          </a:p>
        </p:txBody>
      </p:sp>
      <p:sp>
        <p:nvSpPr>
          <p:cNvPr id="3" name="Content Placeholder 2">
            <a:extLst>
              <a:ext uri="{FF2B5EF4-FFF2-40B4-BE49-F238E27FC236}">
                <a16:creationId xmlns:a16="http://schemas.microsoft.com/office/drawing/2014/main" id="{325B597D-C1FC-275C-CE2B-9B15975FA555}"/>
              </a:ext>
            </a:extLst>
          </p:cNvPr>
          <p:cNvSpPr>
            <a:spLocks noGrp="1"/>
          </p:cNvSpPr>
          <p:nvPr>
            <p:ph idx="1"/>
          </p:nvPr>
        </p:nvSpPr>
        <p:spPr>
          <a:xfrm>
            <a:off x="1638300" y="1680000"/>
            <a:ext cx="8915400" cy="3777622"/>
          </a:xfrm>
        </p:spPr>
        <p:txBody>
          <a:bodyPr/>
          <a:lstStyle/>
          <a:p>
            <a:r>
              <a:rPr lang="en-US" dirty="0"/>
              <a:t>This type develops in specialized neuroendocrine cells in the thyroid called C cells, these cells produce the hormone calcitonin , which helps control the </a:t>
            </a:r>
            <a:r>
              <a:rPr lang="en-US" dirty="0" err="1"/>
              <a:t>bodys</a:t>
            </a:r>
            <a:r>
              <a:rPr lang="en-US" dirty="0"/>
              <a:t> use of </a:t>
            </a:r>
            <a:r>
              <a:rPr lang="en-US" dirty="0" err="1"/>
              <a:t>calcuim</a:t>
            </a:r>
            <a:r>
              <a:rPr lang="en-US" dirty="0"/>
              <a:t>.</a:t>
            </a:r>
          </a:p>
          <a:p>
            <a:r>
              <a:rPr lang="en-US" dirty="0"/>
              <a:t>This form accounts for about 5% of all thyroid cancers.</a:t>
            </a:r>
          </a:p>
          <a:p>
            <a:r>
              <a:rPr lang="en-US" dirty="0"/>
              <a:t>Its poorly differentiated.</a:t>
            </a:r>
          </a:p>
          <a:p>
            <a:r>
              <a:rPr lang="en-US" dirty="0"/>
              <a:t>Symptoms that may occur are diarrhea and facial flushing due to secretion of vasoactive intestinal peptide (VIP).</a:t>
            </a:r>
          </a:p>
          <a:p>
            <a:r>
              <a:rPr lang="en-US" dirty="0"/>
              <a:t>It can occur spontaneously without apparent cause or as part of genetic syndrome that is multiple endocrine neoplasia type 2 (MEN2).</a:t>
            </a:r>
          </a:p>
          <a:p>
            <a:r>
              <a:rPr lang="en-US" dirty="0"/>
              <a:t>Medullary thyroid carcinoma can spread to the lymph node, lungs or liver via blood or lymph before discovering the cancer.</a:t>
            </a:r>
          </a:p>
          <a:p>
            <a:endParaRPr lang="en-US" dirty="0"/>
          </a:p>
        </p:txBody>
      </p:sp>
    </p:spTree>
    <p:extLst>
      <p:ext uri="{BB962C8B-B14F-4D97-AF65-F5344CB8AC3E}">
        <p14:creationId xmlns:p14="http://schemas.microsoft.com/office/powerpoint/2010/main" val="37317890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17AFF-6764-2AFE-2ADF-AF5C6FA826E1}"/>
              </a:ext>
            </a:extLst>
          </p:cNvPr>
          <p:cNvSpPr>
            <a:spLocks noGrp="1"/>
          </p:cNvSpPr>
          <p:nvPr>
            <p:ph type="title"/>
          </p:nvPr>
        </p:nvSpPr>
        <p:spPr>
          <a:xfrm>
            <a:off x="576558" y="1483802"/>
            <a:ext cx="4902028" cy="4308130"/>
          </a:xfrm>
        </p:spPr>
        <p:txBody>
          <a:bodyPr>
            <a:noAutofit/>
          </a:bodyPr>
          <a:lstStyle/>
          <a:p>
            <a:r>
              <a:rPr lang="en-US" sz="2800" i="1" dirty="0">
                <a:solidFill>
                  <a:srgbClr val="000000"/>
                </a:solidFill>
                <a:effectLst/>
                <a:latin typeface="Arial" panose="020B0604020202020204" pitchFamily="34" charset="0"/>
              </a:rPr>
              <a:t>- Multifocal in MEN 2.</a:t>
            </a:r>
            <a:br>
              <a:rPr lang="en-US" sz="2800" i="1" dirty="0">
                <a:solidFill>
                  <a:srgbClr val="000000"/>
                </a:solidFill>
                <a:effectLst/>
                <a:latin typeface="Arial" panose="020B0604020202020204" pitchFamily="34" charset="0"/>
              </a:rPr>
            </a:br>
            <a:br>
              <a:rPr lang="en-US" sz="2800" i="1" dirty="0">
                <a:solidFill>
                  <a:srgbClr val="000000"/>
                </a:solidFill>
                <a:effectLst/>
                <a:latin typeface="Arial" panose="020B0604020202020204" pitchFamily="34" charset="0"/>
              </a:rPr>
            </a:br>
            <a:r>
              <a:rPr lang="en-US" sz="2800" i="1" dirty="0">
                <a:solidFill>
                  <a:srgbClr val="000000"/>
                </a:solidFill>
                <a:effectLst/>
                <a:latin typeface="Arial" panose="020B0604020202020204" pitchFamily="34" charset="0"/>
              </a:rPr>
              <a:t>- Large tumor with</a:t>
            </a:r>
            <a:br>
              <a:rPr lang="en-US" sz="2800" i="1" dirty="0"/>
            </a:br>
            <a:r>
              <a:rPr lang="en-US" sz="2800" i="1" dirty="0">
                <a:solidFill>
                  <a:srgbClr val="000000"/>
                </a:solidFill>
                <a:effectLst/>
                <a:latin typeface="Arial" panose="020B0604020202020204" pitchFamily="34" charset="0"/>
              </a:rPr>
              <a:t>hemorrhage, necrosis</a:t>
            </a:r>
            <a:br>
              <a:rPr lang="en-US" sz="2800" i="1" dirty="0"/>
            </a:br>
            <a:r>
              <a:rPr lang="en-US" sz="2800" i="1" dirty="0">
                <a:solidFill>
                  <a:srgbClr val="000000"/>
                </a:solidFill>
                <a:effectLst/>
                <a:latin typeface="Arial" panose="020B0604020202020204" pitchFamily="34" charset="0"/>
              </a:rPr>
              <a:t>and cystic degeneration.</a:t>
            </a:r>
            <a:endParaRPr lang="en-US" sz="2800" i="1" dirty="0"/>
          </a:p>
        </p:txBody>
      </p:sp>
      <p:pic>
        <p:nvPicPr>
          <p:cNvPr id="4098" name="Picture 2">
            <a:extLst>
              <a:ext uri="{FF2B5EF4-FFF2-40B4-BE49-F238E27FC236}">
                <a16:creationId xmlns:a16="http://schemas.microsoft.com/office/drawing/2014/main" id="{DFB18BB1-9E2E-EA07-54AE-BCD41B3AA17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978769" y="1232511"/>
            <a:ext cx="5916246" cy="4392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52744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a:extLst>
              <a:ext uri="{FF2B5EF4-FFF2-40B4-BE49-F238E27FC236}">
                <a16:creationId xmlns:a16="http://schemas.microsoft.com/office/drawing/2014/main" id="{16F4BC69-49BB-ED6D-9207-7C50AA8D2B2A}"/>
              </a:ext>
            </a:extLst>
          </p:cNvPr>
          <p:cNvPicPr>
            <a:picLocks noGrp="1" noChangeAspect="1"/>
          </p:cNvPicPr>
          <p:nvPr>
            <p:ph idx="1"/>
          </p:nvPr>
        </p:nvPicPr>
        <p:blipFill rotWithShape="1">
          <a:blip r:embed="rId2"/>
          <a:srcRect l="59" t="33984" r="30078" b="21485"/>
          <a:stretch/>
        </p:blipFill>
        <p:spPr>
          <a:xfrm>
            <a:off x="2030488" y="1763597"/>
            <a:ext cx="8486208" cy="4122127"/>
          </a:xfrm>
          <a:prstGeom prst="rect">
            <a:avLst/>
          </a:prstGeom>
        </p:spPr>
      </p:pic>
      <p:sp>
        <p:nvSpPr>
          <p:cNvPr id="7" name="TextBox 6">
            <a:extLst>
              <a:ext uri="{FF2B5EF4-FFF2-40B4-BE49-F238E27FC236}">
                <a16:creationId xmlns:a16="http://schemas.microsoft.com/office/drawing/2014/main" id="{8CEC0DA4-7D81-45EB-85AD-9C4E3A03F412}"/>
              </a:ext>
            </a:extLst>
          </p:cNvPr>
          <p:cNvSpPr txBox="1"/>
          <p:nvPr/>
        </p:nvSpPr>
        <p:spPr>
          <a:xfrm>
            <a:off x="3913633" y="1081604"/>
            <a:ext cx="4451821" cy="461665"/>
          </a:xfrm>
          <a:prstGeom prst="rect">
            <a:avLst/>
          </a:prstGeom>
          <a:noFill/>
        </p:spPr>
        <p:txBody>
          <a:bodyPr wrap="square" rtlCol="0">
            <a:spAutoFit/>
          </a:bodyPr>
          <a:lstStyle/>
          <a:p>
            <a:pPr algn="ctr"/>
            <a:r>
              <a:rPr lang="en-US" sz="2400" dirty="0"/>
              <a:t>H&amp;E stain </a:t>
            </a:r>
          </a:p>
        </p:txBody>
      </p:sp>
    </p:spTree>
    <p:extLst>
      <p:ext uri="{BB962C8B-B14F-4D97-AF65-F5344CB8AC3E}">
        <p14:creationId xmlns:p14="http://schemas.microsoft.com/office/powerpoint/2010/main" val="40094693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5BA18-1433-1713-AF6B-E52BCA3CF12F}"/>
              </a:ext>
            </a:extLst>
          </p:cNvPr>
          <p:cNvSpPr>
            <a:spLocks noGrp="1"/>
          </p:cNvSpPr>
          <p:nvPr>
            <p:ph type="title"/>
          </p:nvPr>
        </p:nvSpPr>
        <p:spPr>
          <a:xfrm>
            <a:off x="1579247" y="645011"/>
            <a:ext cx="2726271" cy="739652"/>
          </a:xfrm>
        </p:spPr>
        <p:txBody>
          <a:bodyPr/>
          <a:lstStyle/>
          <a:p>
            <a:r>
              <a:rPr lang="en-US" dirty="0"/>
              <a:t>Treatment </a:t>
            </a:r>
          </a:p>
        </p:txBody>
      </p:sp>
      <p:sp>
        <p:nvSpPr>
          <p:cNvPr id="3" name="Content Placeholder 2">
            <a:extLst>
              <a:ext uri="{FF2B5EF4-FFF2-40B4-BE49-F238E27FC236}">
                <a16:creationId xmlns:a16="http://schemas.microsoft.com/office/drawing/2014/main" id="{A9B43D62-D130-4BE0-F623-03DFB5CA7D5F}"/>
              </a:ext>
            </a:extLst>
          </p:cNvPr>
          <p:cNvSpPr>
            <a:spLocks noGrp="1"/>
          </p:cNvSpPr>
          <p:nvPr>
            <p:ph idx="1"/>
          </p:nvPr>
        </p:nvSpPr>
        <p:spPr>
          <a:xfrm>
            <a:off x="1579247" y="1710363"/>
            <a:ext cx="8915400" cy="3777622"/>
          </a:xfrm>
        </p:spPr>
        <p:txBody>
          <a:bodyPr/>
          <a:lstStyle/>
          <a:p>
            <a:r>
              <a:rPr lang="en-US" b="0" i="0" dirty="0">
                <a:solidFill>
                  <a:srgbClr val="000000"/>
                </a:solidFill>
                <a:effectLst/>
                <a:latin typeface="+mj-lt"/>
              </a:rPr>
              <a:t>Total thyroidectomy, with cervical lymphadenectomy for node positive patients.</a:t>
            </a:r>
          </a:p>
        </p:txBody>
      </p:sp>
    </p:spTree>
    <p:extLst>
      <p:ext uri="{BB962C8B-B14F-4D97-AF65-F5344CB8AC3E}">
        <p14:creationId xmlns:p14="http://schemas.microsoft.com/office/powerpoint/2010/main" val="34069170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40435-8BD3-F784-24FB-39D672350E64}"/>
              </a:ext>
            </a:extLst>
          </p:cNvPr>
          <p:cNvSpPr>
            <a:spLocks noGrp="1"/>
          </p:cNvSpPr>
          <p:nvPr>
            <p:ph type="title"/>
          </p:nvPr>
        </p:nvSpPr>
        <p:spPr>
          <a:xfrm>
            <a:off x="1640157" y="609710"/>
            <a:ext cx="5271844" cy="830290"/>
          </a:xfrm>
        </p:spPr>
        <p:txBody>
          <a:bodyPr>
            <a:normAutofit fontScale="90000"/>
          </a:bodyPr>
          <a:lstStyle/>
          <a:p>
            <a:r>
              <a:rPr lang="en-US" dirty="0"/>
              <a:t>3- Anaplastic carcinoma </a:t>
            </a:r>
          </a:p>
        </p:txBody>
      </p:sp>
      <p:sp>
        <p:nvSpPr>
          <p:cNvPr id="3" name="Content Placeholder 2">
            <a:extLst>
              <a:ext uri="{FF2B5EF4-FFF2-40B4-BE49-F238E27FC236}">
                <a16:creationId xmlns:a16="http://schemas.microsoft.com/office/drawing/2014/main" id="{D68068C7-40E8-E91F-7997-4E66C049BD33}"/>
              </a:ext>
            </a:extLst>
          </p:cNvPr>
          <p:cNvSpPr>
            <a:spLocks noGrp="1"/>
          </p:cNvSpPr>
          <p:nvPr>
            <p:ph idx="1"/>
          </p:nvPr>
        </p:nvSpPr>
        <p:spPr>
          <a:xfrm>
            <a:off x="1638300" y="1888800"/>
            <a:ext cx="8915400" cy="3777622"/>
          </a:xfrm>
        </p:spPr>
        <p:txBody>
          <a:bodyPr>
            <a:normAutofit lnSpcReduction="10000"/>
          </a:bodyPr>
          <a:lstStyle/>
          <a:p>
            <a:r>
              <a:rPr lang="en-US" dirty="0"/>
              <a:t>This form accounts for less than 2% of all thyroid cancers.</a:t>
            </a:r>
          </a:p>
          <a:p>
            <a:r>
              <a:rPr lang="en-US" dirty="0"/>
              <a:t>It occurs in people older than 65 </a:t>
            </a:r>
            <a:r>
              <a:rPr lang="en-US" dirty="0" err="1"/>
              <a:t>yo</a:t>
            </a:r>
            <a:r>
              <a:rPr lang="en-US" dirty="0"/>
              <a:t>.</a:t>
            </a:r>
          </a:p>
          <a:p>
            <a:r>
              <a:rPr lang="en-US" dirty="0"/>
              <a:t>Its an extremely rare and aggressive form of thyroid cancer that rapidly invades nearby organs such as windpipe and esophagus where it can cause compression, it also can spread to the lungs, bones and brain via blood and lymph.</a:t>
            </a:r>
          </a:p>
          <a:p>
            <a:r>
              <a:rPr lang="en-US" dirty="0"/>
              <a:t>Poorly differentiated with rapid local growth.</a:t>
            </a:r>
          </a:p>
          <a:p>
            <a:r>
              <a:rPr lang="en-US" dirty="0"/>
              <a:t>It can occur spontaneously, but usually develops in people who have had longstanding thyroid cancers.</a:t>
            </a:r>
          </a:p>
          <a:p>
            <a:r>
              <a:rPr lang="en-US" dirty="0"/>
              <a:t>They also can develop from follicular cells, but its much more aggressive.</a:t>
            </a:r>
          </a:p>
          <a:p>
            <a:r>
              <a:rPr lang="en-US" dirty="0"/>
              <a:t>Poor prognosis.</a:t>
            </a:r>
          </a:p>
        </p:txBody>
      </p:sp>
    </p:spTree>
    <p:extLst>
      <p:ext uri="{BB962C8B-B14F-4D97-AF65-F5344CB8AC3E}">
        <p14:creationId xmlns:p14="http://schemas.microsoft.com/office/powerpoint/2010/main" val="40346954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366645" y="900874"/>
            <a:ext cx="9076055" cy="1122045"/>
          </a:xfrm>
          <a:prstGeom prst="rect">
            <a:avLst/>
          </a:prstGeom>
        </p:spPr>
        <p:txBody>
          <a:bodyPr vert="horz" wrap="square" lIns="0" tIns="6985" rIns="0" bIns="0" rtlCol="0">
            <a:spAutoFit/>
          </a:bodyPr>
          <a:lstStyle/>
          <a:p>
            <a:pPr marL="241300" marR="5080" indent="-228600">
              <a:lnSpc>
                <a:spcPct val="120500"/>
              </a:lnSpc>
              <a:spcBef>
                <a:spcPts val="55"/>
              </a:spcBef>
              <a:buClr>
                <a:srgbClr val="5FA434"/>
              </a:buClr>
              <a:buFont typeface="Arial MT"/>
              <a:buChar char="•"/>
              <a:tabLst>
                <a:tab pos="241300" algn="l"/>
              </a:tabLst>
            </a:pPr>
            <a:r>
              <a:rPr sz="2000" b="1" dirty="0">
                <a:latin typeface="Palatino Linotype"/>
                <a:cs typeface="Palatino Linotype"/>
              </a:rPr>
              <a:t>Thyroid</a:t>
            </a:r>
            <a:r>
              <a:rPr sz="2000" b="1" spc="-75" dirty="0">
                <a:latin typeface="Palatino Linotype"/>
                <a:cs typeface="Palatino Linotype"/>
              </a:rPr>
              <a:t> </a:t>
            </a:r>
            <a:r>
              <a:rPr sz="2000" b="1" dirty="0">
                <a:latin typeface="Palatino Linotype"/>
                <a:cs typeface="Palatino Linotype"/>
              </a:rPr>
              <a:t>nodules</a:t>
            </a:r>
            <a:r>
              <a:rPr sz="2000" b="1" spc="-114" dirty="0">
                <a:latin typeface="Palatino Linotype"/>
                <a:cs typeface="Palatino Linotype"/>
              </a:rPr>
              <a:t> </a:t>
            </a:r>
            <a:r>
              <a:rPr sz="2000" b="1" dirty="0">
                <a:latin typeface="Palatino Linotype"/>
                <a:cs typeface="Palatino Linotype"/>
              </a:rPr>
              <a:t>are</a:t>
            </a:r>
            <a:r>
              <a:rPr sz="2000" b="1" spc="-75" dirty="0">
                <a:latin typeface="Palatino Linotype"/>
                <a:cs typeface="Palatino Linotype"/>
              </a:rPr>
              <a:t> </a:t>
            </a:r>
            <a:r>
              <a:rPr sz="2000" b="1" dirty="0">
                <a:latin typeface="Palatino Linotype"/>
                <a:cs typeface="Palatino Linotype"/>
              </a:rPr>
              <a:t>common,</a:t>
            </a:r>
            <a:r>
              <a:rPr sz="2000" b="1" spc="-100" dirty="0">
                <a:latin typeface="Palatino Linotype"/>
                <a:cs typeface="Palatino Linotype"/>
              </a:rPr>
              <a:t> </a:t>
            </a:r>
            <a:r>
              <a:rPr sz="2000" b="1" dirty="0">
                <a:latin typeface="Palatino Linotype"/>
                <a:cs typeface="Palatino Linotype"/>
              </a:rPr>
              <a:t>with</a:t>
            </a:r>
            <a:r>
              <a:rPr sz="2000" b="1" spc="30" dirty="0">
                <a:latin typeface="Palatino Linotype"/>
                <a:cs typeface="Palatino Linotype"/>
              </a:rPr>
              <a:t> </a:t>
            </a:r>
            <a:r>
              <a:rPr sz="2000" b="1" dirty="0">
                <a:latin typeface="Palatino Linotype"/>
                <a:cs typeface="Palatino Linotype"/>
              </a:rPr>
              <a:t>up</a:t>
            </a:r>
            <a:r>
              <a:rPr sz="2000" b="1" spc="120" dirty="0">
                <a:latin typeface="Palatino Linotype"/>
                <a:cs typeface="Palatino Linotype"/>
              </a:rPr>
              <a:t> </a:t>
            </a:r>
            <a:r>
              <a:rPr sz="2000" b="1" dirty="0">
                <a:latin typeface="Palatino Linotype"/>
                <a:cs typeface="Palatino Linotype"/>
              </a:rPr>
              <a:t>to</a:t>
            </a:r>
            <a:r>
              <a:rPr sz="2000" b="1" spc="75" dirty="0">
                <a:latin typeface="Palatino Linotype"/>
                <a:cs typeface="Palatino Linotype"/>
              </a:rPr>
              <a:t> </a:t>
            </a:r>
            <a:r>
              <a:rPr sz="2000" b="1" dirty="0">
                <a:latin typeface="Palatino Linotype"/>
                <a:cs typeface="Palatino Linotype"/>
              </a:rPr>
              <a:t>8%</a:t>
            </a:r>
            <a:r>
              <a:rPr sz="2000" b="1" spc="65" dirty="0">
                <a:latin typeface="Palatino Linotype"/>
                <a:cs typeface="Palatino Linotype"/>
              </a:rPr>
              <a:t> </a:t>
            </a:r>
            <a:r>
              <a:rPr sz="2000" b="1" dirty="0">
                <a:latin typeface="Palatino Linotype"/>
                <a:cs typeface="Palatino Linotype"/>
              </a:rPr>
              <a:t>of</a:t>
            </a:r>
            <a:r>
              <a:rPr sz="2000" b="1" spc="120" dirty="0">
                <a:latin typeface="Palatino Linotype"/>
                <a:cs typeface="Palatino Linotype"/>
              </a:rPr>
              <a:t> </a:t>
            </a:r>
            <a:r>
              <a:rPr sz="2000" b="1" dirty="0">
                <a:latin typeface="Palatino Linotype"/>
                <a:cs typeface="Palatino Linotype"/>
              </a:rPr>
              <a:t>the</a:t>
            </a:r>
            <a:r>
              <a:rPr sz="2000" b="1" spc="25" dirty="0">
                <a:latin typeface="Palatino Linotype"/>
                <a:cs typeface="Palatino Linotype"/>
              </a:rPr>
              <a:t> </a:t>
            </a:r>
            <a:r>
              <a:rPr sz="2000" b="1" dirty="0">
                <a:latin typeface="Palatino Linotype"/>
                <a:cs typeface="Palatino Linotype"/>
              </a:rPr>
              <a:t>adult</a:t>
            </a:r>
            <a:r>
              <a:rPr sz="2000" b="1" spc="-120" dirty="0">
                <a:latin typeface="Palatino Linotype"/>
                <a:cs typeface="Palatino Linotype"/>
              </a:rPr>
              <a:t> </a:t>
            </a:r>
            <a:r>
              <a:rPr sz="2000" b="1" dirty="0">
                <a:latin typeface="Palatino Linotype"/>
                <a:cs typeface="Palatino Linotype"/>
              </a:rPr>
              <a:t>population</a:t>
            </a:r>
            <a:r>
              <a:rPr sz="2000" b="1" spc="-155" dirty="0">
                <a:latin typeface="Palatino Linotype"/>
                <a:cs typeface="Palatino Linotype"/>
              </a:rPr>
              <a:t> </a:t>
            </a:r>
            <a:r>
              <a:rPr sz="2000" b="1" spc="-10" dirty="0">
                <a:latin typeface="Palatino Linotype"/>
                <a:cs typeface="Palatino Linotype"/>
              </a:rPr>
              <a:t>having </a:t>
            </a:r>
            <a:r>
              <a:rPr sz="2000" b="1" dirty="0">
                <a:latin typeface="Palatino Linotype"/>
                <a:cs typeface="Palatino Linotype"/>
              </a:rPr>
              <a:t>palpable</a:t>
            </a:r>
            <a:r>
              <a:rPr sz="2000" b="1" spc="-100" dirty="0">
                <a:latin typeface="Palatino Linotype"/>
                <a:cs typeface="Palatino Linotype"/>
              </a:rPr>
              <a:t> </a:t>
            </a:r>
            <a:r>
              <a:rPr sz="2000" b="1" dirty="0">
                <a:latin typeface="Palatino Linotype"/>
                <a:cs typeface="Palatino Linotype"/>
              </a:rPr>
              <a:t>nodules.</a:t>
            </a:r>
            <a:r>
              <a:rPr sz="2000" b="1" spc="-114" dirty="0">
                <a:latin typeface="Palatino Linotype"/>
                <a:cs typeface="Palatino Linotype"/>
              </a:rPr>
              <a:t> </a:t>
            </a:r>
            <a:r>
              <a:rPr sz="2000" b="1" dirty="0">
                <a:latin typeface="Palatino Linotype"/>
                <a:cs typeface="Palatino Linotype"/>
              </a:rPr>
              <a:t>With</a:t>
            </a:r>
            <a:r>
              <a:rPr sz="2000" b="1" spc="-90" dirty="0">
                <a:latin typeface="Palatino Linotype"/>
                <a:cs typeface="Palatino Linotype"/>
              </a:rPr>
              <a:t> </a:t>
            </a:r>
            <a:r>
              <a:rPr sz="2000" b="1" dirty="0">
                <a:latin typeface="Palatino Linotype"/>
                <a:cs typeface="Palatino Linotype"/>
              </a:rPr>
              <a:t>the</a:t>
            </a:r>
            <a:r>
              <a:rPr sz="2000" b="1" spc="85" dirty="0">
                <a:latin typeface="Palatino Linotype"/>
                <a:cs typeface="Palatino Linotype"/>
              </a:rPr>
              <a:t> </a:t>
            </a:r>
            <a:r>
              <a:rPr sz="2000" b="1" dirty="0">
                <a:latin typeface="Palatino Linotype"/>
                <a:cs typeface="Palatino Linotype"/>
              </a:rPr>
              <a:t>use</a:t>
            </a:r>
            <a:r>
              <a:rPr sz="2000" b="1" spc="-5" dirty="0">
                <a:latin typeface="Palatino Linotype"/>
                <a:cs typeface="Palatino Linotype"/>
              </a:rPr>
              <a:t> </a:t>
            </a:r>
            <a:r>
              <a:rPr sz="2000" b="1" dirty="0">
                <a:latin typeface="Palatino Linotype"/>
                <a:cs typeface="Palatino Linotype"/>
              </a:rPr>
              <a:t>of</a:t>
            </a:r>
            <a:r>
              <a:rPr sz="2000" b="1" spc="85" dirty="0">
                <a:latin typeface="Palatino Linotype"/>
                <a:cs typeface="Palatino Linotype"/>
              </a:rPr>
              <a:t> </a:t>
            </a:r>
            <a:r>
              <a:rPr sz="2000" b="1" dirty="0">
                <a:latin typeface="Palatino Linotype"/>
                <a:cs typeface="Palatino Linotype"/>
              </a:rPr>
              <a:t>ultrasound,</a:t>
            </a:r>
            <a:r>
              <a:rPr sz="2000" b="1" spc="-120" dirty="0">
                <a:latin typeface="Palatino Linotype"/>
                <a:cs typeface="Palatino Linotype"/>
              </a:rPr>
              <a:t> </a:t>
            </a:r>
            <a:r>
              <a:rPr sz="2000" b="1" dirty="0">
                <a:latin typeface="Palatino Linotype"/>
                <a:cs typeface="Palatino Linotype"/>
              </a:rPr>
              <a:t>up</a:t>
            </a:r>
            <a:r>
              <a:rPr sz="2000" b="1" spc="-10" dirty="0">
                <a:latin typeface="Palatino Linotype"/>
                <a:cs typeface="Palatino Linotype"/>
              </a:rPr>
              <a:t> </a:t>
            </a:r>
            <a:r>
              <a:rPr sz="2000" b="1" dirty="0">
                <a:latin typeface="Palatino Linotype"/>
                <a:cs typeface="Palatino Linotype"/>
              </a:rPr>
              <a:t>to</a:t>
            </a:r>
            <a:r>
              <a:rPr sz="2000" b="1" spc="45" dirty="0">
                <a:latin typeface="Palatino Linotype"/>
                <a:cs typeface="Palatino Linotype"/>
              </a:rPr>
              <a:t> </a:t>
            </a:r>
            <a:r>
              <a:rPr sz="2000" b="1" dirty="0">
                <a:latin typeface="Palatino Linotype"/>
                <a:cs typeface="Palatino Linotype"/>
              </a:rPr>
              <a:t>10</a:t>
            </a:r>
            <a:r>
              <a:rPr sz="2000" b="1" spc="-5" dirty="0">
                <a:latin typeface="Palatino Linotype"/>
                <a:cs typeface="Palatino Linotype"/>
              </a:rPr>
              <a:t> </a:t>
            </a:r>
            <a:r>
              <a:rPr sz="2000" b="1" dirty="0">
                <a:latin typeface="Palatino Linotype"/>
                <a:cs typeface="Palatino Linotype"/>
              </a:rPr>
              <a:t>times</a:t>
            </a:r>
            <a:r>
              <a:rPr sz="2000" b="1" spc="-50" dirty="0">
                <a:latin typeface="Palatino Linotype"/>
                <a:cs typeface="Palatino Linotype"/>
              </a:rPr>
              <a:t> </a:t>
            </a:r>
            <a:r>
              <a:rPr sz="2000" b="1" dirty="0">
                <a:latin typeface="Palatino Linotype"/>
                <a:cs typeface="Palatino Linotype"/>
              </a:rPr>
              <a:t>more</a:t>
            </a:r>
            <a:r>
              <a:rPr sz="2000" b="1" spc="-5" dirty="0">
                <a:latin typeface="Palatino Linotype"/>
                <a:cs typeface="Palatino Linotype"/>
              </a:rPr>
              <a:t> </a:t>
            </a:r>
            <a:r>
              <a:rPr sz="2000" b="1" spc="-10" dirty="0">
                <a:latin typeface="Palatino Linotype"/>
                <a:cs typeface="Palatino Linotype"/>
              </a:rPr>
              <a:t>nodules </a:t>
            </a:r>
            <a:r>
              <a:rPr sz="2000" b="1" dirty="0">
                <a:latin typeface="Palatino Linotype"/>
                <a:cs typeface="Palatino Linotype"/>
              </a:rPr>
              <a:t>are</a:t>
            </a:r>
            <a:r>
              <a:rPr sz="2000" b="1" spc="-20" dirty="0">
                <a:latin typeface="Palatino Linotype"/>
                <a:cs typeface="Palatino Linotype"/>
              </a:rPr>
              <a:t> </a:t>
            </a:r>
            <a:r>
              <a:rPr sz="2000" b="1" dirty="0">
                <a:latin typeface="Palatino Linotype"/>
                <a:cs typeface="Palatino Linotype"/>
              </a:rPr>
              <a:t>likely</a:t>
            </a:r>
            <a:r>
              <a:rPr sz="2000" b="1" spc="-145" dirty="0">
                <a:latin typeface="Palatino Linotype"/>
                <a:cs typeface="Palatino Linotype"/>
              </a:rPr>
              <a:t> </a:t>
            </a:r>
            <a:r>
              <a:rPr sz="2000" b="1" dirty="0">
                <a:latin typeface="Palatino Linotype"/>
                <a:cs typeface="Palatino Linotype"/>
              </a:rPr>
              <a:t>to</a:t>
            </a:r>
            <a:r>
              <a:rPr sz="2000" b="1" spc="114" dirty="0">
                <a:latin typeface="Palatino Linotype"/>
                <a:cs typeface="Palatino Linotype"/>
              </a:rPr>
              <a:t> </a:t>
            </a:r>
            <a:r>
              <a:rPr sz="2000" b="1" dirty="0">
                <a:latin typeface="Palatino Linotype"/>
                <a:cs typeface="Palatino Linotype"/>
              </a:rPr>
              <a:t>be</a:t>
            </a:r>
            <a:r>
              <a:rPr sz="2000" b="1" spc="-15" dirty="0">
                <a:latin typeface="Palatino Linotype"/>
                <a:cs typeface="Palatino Linotype"/>
              </a:rPr>
              <a:t> </a:t>
            </a:r>
            <a:r>
              <a:rPr sz="2000" b="1" spc="-10" dirty="0">
                <a:latin typeface="Palatino Linotype"/>
                <a:cs typeface="Palatino Linotype"/>
              </a:rPr>
              <a:t>detected.</a:t>
            </a:r>
            <a:endParaRPr sz="2000">
              <a:latin typeface="Palatino Linotype"/>
              <a:cs typeface="Palatino Linotype"/>
            </a:endParaRPr>
          </a:p>
        </p:txBody>
      </p:sp>
      <p:sp>
        <p:nvSpPr>
          <p:cNvPr id="3" name="object 3"/>
          <p:cNvSpPr txBox="1"/>
          <p:nvPr/>
        </p:nvSpPr>
        <p:spPr>
          <a:xfrm>
            <a:off x="2290445" y="2099627"/>
            <a:ext cx="8876665" cy="3592829"/>
          </a:xfrm>
          <a:prstGeom prst="rect">
            <a:avLst/>
          </a:prstGeom>
        </p:spPr>
        <p:txBody>
          <a:bodyPr vert="horz" wrap="square" lIns="0" tIns="12065" rIns="0" bIns="0" rtlCol="0">
            <a:spAutoFit/>
          </a:bodyPr>
          <a:lstStyle/>
          <a:p>
            <a:pPr marL="241300" marR="641985" indent="-228600">
              <a:lnSpc>
                <a:spcPct val="101499"/>
              </a:lnSpc>
              <a:spcBef>
                <a:spcPts val="95"/>
              </a:spcBef>
              <a:buClr>
                <a:srgbClr val="5FA434"/>
              </a:buClr>
              <a:buFont typeface="Arial MT"/>
              <a:buChar char="•"/>
              <a:tabLst>
                <a:tab pos="241300" algn="l"/>
              </a:tabLst>
            </a:pPr>
            <a:r>
              <a:rPr sz="1850" dirty="0">
                <a:latin typeface="Palatino Linotype"/>
                <a:cs typeface="Palatino Linotype"/>
              </a:rPr>
              <a:t>They</a:t>
            </a:r>
            <a:r>
              <a:rPr sz="1850" spc="90" dirty="0">
                <a:latin typeface="Palatino Linotype"/>
                <a:cs typeface="Palatino Linotype"/>
              </a:rPr>
              <a:t> </a:t>
            </a:r>
            <a:r>
              <a:rPr sz="1850" dirty="0">
                <a:latin typeface="Palatino Linotype"/>
                <a:cs typeface="Palatino Linotype"/>
              </a:rPr>
              <a:t>are</a:t>
            </a:r>
            <a:r>
              <a:rPr sz="1850" spc="10" dirty="0">
                <a:latin typeface="Palatino Linotype"/>
                <a:cs typeface="Palatino Linotype"/>
              </a:rPr>
              <a:t> </a:t>
            </a:r>
            <a:r>
              <a:rPr sz="1850" dirty="0">
                <a:latin typeface="Palatino Linotype"/>
                <a:cs typeface="Palatino Linotype"/>
              </a:rPr>
              <a:t>found</a:t>
            </a:r>
            <a:r>
              <a:rPr sz="1850" spc="220" dirty="0">
                <a:latin typeface="Palatino Linotype"/>
                <a:cs typeface="Palatino Linotype"/>
              </a:rPr>
              <a:t> </a:t>
            </a:r>
            <a:r>
              <a:rPr sz="1850" dirty="0">
                <a:latin typeface="Palatino Linotype"/>
                <a:cs typeface="Palatino Linotype"/>
              </a:rPr>
              <a:t>in</a:t>
            </a:r>
            <a:r>
              <a:rPr sz="1850" spc="-10" dirty="0">
                <a:latin typeface="Palatino Linotype"/>
                <a:cs typeface="Palatino Linotype"/>
              </a:rPr>
              <a:t> </a:t>
            </a:r>
            <a:r>
              <a:rPr sz="1850" b="1" dirty="0">
                <a:latin typeface="Palatino Linotype"/>
                <a:cs typeface="Palatino Linotype"/>
              </a:rPr>
              <a:t>4%–</a:t>
            </a:r>
            <a:r>
              <a:rPr sz="1850" b="1" spc="125" dirty="0">
                <a:latin typeface="Palatino Linotype"/>
                <a:cs typeface="Palatino Linotype"/>
              </a:rPr>
              <a:t> </a:t>
            </a:r>
            <a:r>
              <a:rPr sz="1850" b="1" dirty="0">
                <a:latin typeface="Palatino Linotype"/>
                <a:cs typeface="Palatino Linotype"/>
              </a:rPr>
              <a:t>8%</a:t>
            </a:r>
            <a:r>
              <a:rPr sz="1850" b="1" spc="-5" dirty="0">
                <a:latin typeface="Palatino Linotype"/>
                <a:cs typeface="Palatino Linotype"/>
              </a:rPr>
              <a:t> </a:t>
            </a:r>
            <a:r>
              <a:rPr sz="1850" dirty="0">
                <a:latin typeface="Palatino Linotype"/>
                <a:cs typeface="Palatino Linotype"/>
              </a:rPr>
              <a:t>of</a:t>
            </a:r>
            <a:r>
              <a:rPr sz="1850" spc="60" dirty="0">
                <a:latin typeface="Palatino Linotype"/>
                <a:cs typeface="Palatino Linotype"/>
              </a:rPr>
              <a:t> </a:t>
            </a:r>
            <a:r>
              <a:rPr sz="1850" dirty="0">
                <a:latin typeface="Palatino Linotype"/>
                <a:cs typeface="Palatino Linotype"/>
              </a:rPr>
              <a:t>adults</a:t>
            </a:r>
            <a:r>
              <a:rPr sz="1850" spc="195" dirty="0">
                <a:latin typeface="Palatino Linotype"/>
                <a:cs typeface="Palatino Linotype"/>
              </a:rPr>
              <a:t> </a:t>
            </a:r>
            <a:r>
              <a:rPr sz="1850" dirty="0">
                <a:latin typeface="Palatino Linotype"/>
                <a:cs typeface="Palatino Linotype"/>
              </a:rPr>
              <a:t>by</a:t>
            </a:r>
            <a:r>
              <a:rPr sz="1850" spc="35" dirty="0">
                <a:latin typeface="Palatino Linotype"/>
                <a:cs typeface="Palatino Linotype"/>
              </a:rPr>
              <a:t> </a:t>
            </a:r>
            <a:r>
              <a:rPr sz="1850" b="1" dirty="0">
                <a:latin typeface="Palatino Linotype"/>
                <a:cs typeface="Palatino Linotype"/>
              </a:rPr>
              <a:t>palpation</a:t>
            </a:r>
            <a:r>
              <a:rPr sz="1850" b="1" spc="370" dirty="0">
                <a:latin typeface="Palatino Linotype"/>
                <a:cs typeface="Palatino Linotype"/>
              </a:rPr>
              <a:t> </a:t>
            </a:r>
            <a:r>
              <a:rPr sz="1850" dirty="0">
                <a:latin typeface="Palatino Linotype"/>
                <a:cs typeface="Palatino Linotype"/>
              </a:rPr>
              <a:t>and</a:t>
            </a:r>
            <a:r>
              <a:rPr sz="1850" spc="60" dirty="0">
                <a:latin typeface="Palatino Linotype"/>
                <a:cs typeface="Palatino Linotype"/>
              </a:rPr>
              <a:t> </a:t>
            </a:r>
            <a:r>
              <a:rPr sz="1850" dirty="0">
                <a:latin typeface="Palatino Linotype"/>
                <a:cs typeface="Palatino Linotype"/>
              </a:rPr>
              <a:t>in</a:t>
            </a:r>
            <a:r>
              <a:rPr sz="1850" spc="55" dirty="0">
                <a:latin typeface="Palatino Linotype"/>
                <a:cs typeface="Palatino Linotype"/>
              </a:rPr>
              <a:t> </a:t>
            </a:r>
            <a:r>
              <a:rPr sz="1850" b="1" dirty="0">
                <a:latin typeface="Palatino Linotype"/>
                <a:cs typeface="Palatino Linotype"/>
              </a:rPr>
              <a:t>13%–</a:t>
            </a:r>
            <a:r>
              <a:rPr sz="1850" b="1" spc="45" dirty="0">
                <a:latin typeface="Palatino Linotype"/>
                <a:cs typeface="Palatino Linotype"/>
              </a:rPr>
              <a:t> </a:t>
            </a:r>
            <a:r>
              <a:rPr sz="1850" b="1" dirty="0">
                <a:latin typeface="Palatino Linotype"/>
                <a:cs typeface="Palatino Linotype"/>
              </a:rPr>
              <a:t>67%</a:t>
            </a:r>
            <a:r>
              <a:rPr sz="1850" b="1" spc="-10" dirty="0">
                <a:latin typeface="Palatino Linotype"/>
                <a:cs typeface="Palatino Linotype"/>
              </a:rPr>
              <a:t> </a:t>
            </a:r>
            <a:r>
              <a:rPr sz="1850" spc="-20" dirty="0">
                <a:latin typeface="Palatino Linotype"/>
                <a:cs typeface="Palatino Linotype"/>
              </a:rPr>
              <a:t>when </a:t>
            </a:r>
            <a:r>
              <a:rPr sz="1850" b="1" dirty="0">
                <a:latin typeface="Palatino Linotype"/>
                <a:cs typeface="Palatino Linotype"/>
              </a:rPr>
              <a:t>ultrasound</a:t>
            </a:r>
            <a:r>
              <a:rPr sz="1850" b="1" spc="245" dirty="0">
                <a:latin typeface="Palatino Linotype"/>
                <a:cs typeface="Palatino Linotype"/>
              </a:rPr>
              <a:t> </a:t>
            </a:r>
            <a:r>
              <a:rPr sz="1850" dirty="0">
                <a:latin typeface="Palatino Linotype"/>
                <a:cs typeface="Palatino Linotype"/>
              </a:rPr>
              <a:t>detection</a:t>
            </a:r>
            <a:r>
              <a:rPr sz="1850" spc="80" dirty="0">
                <a:latin typeface="Palatino Linotype"/>
                <a:cs typeface="Palatino Linotype"/>
              </a:rPr>
              <a:t> </a:t>
            </a:r>
            <a:r>
              <a:rPr sz="1850" dirty="0">
                <a:latin typeface="Palatino Linotype"/>
                <a:cs typeface="Palatino Linotype"/>
              </a:rPr>
              <a:t>is</a:t>
            </a:r>
            <a:r>
              <a:rPr sz="1850" spc="-75" dirty="0">
                <a:latin typeface="Palatino Linotype"/>
                <a:cs typeface="Palatino Linotype"/>
              </a:rPr>
              <a:t> </a:t>
            </a:r>
            <a:r>
              <a:rPr sz="1850" dirty="0">
                <a:latin typeface="Palatino Linotype"/>
                <a:cs typeface="Palatino Linotype"/>
              </a:rPr>
              <a:t>used.</a:t>
            </a:r>
            <a:r>
              <a:rPr sz="1850" spc="240" dirty="0">
                <a:latin typeface="Palatino Linotype"/>
                <a:cs typeface="Palatino Linotype"/>
              </a:rPr>
              <a:t> </a:t>
            </a:r>
            <a:r>
              <a:rPr sz="1850" dirty="0">
                <a:latin typeface="Palatino Linotype"/>
                <a:cs typeface="Palatino Linotype"/>
              </a:rPr>
              <a:t>In</a:t>
            </a:r>
            <a:r>
              <a:rPr sz="1850" spc="20" dirty="0">
                <a:latin typeface="Palatino Linotype"/>
                <a:cs typeface="Palatino Linotype"/>
              </a:rPr>
              <a:t> </a:t>
            </a:r>
            <a:r>
              <a:rPr sz="1850" b="1" dirty="0">
                <a:latin typeface="Palatino Linotype"/>
                <a:cs typeface="Palatino Linotype"/>
              </a:rPr>
              <a:t>autopsy</a:t>
            </a:r>
            <a:r>
              <a:rPr sz="1850" b="1" spc="135" dirty="0">
                <a:latin typeface="Palatino Linotype"/>
                <a:cs typeface="Palatino Linotype"/>
              </a:rPr>
              <a:t> </a:t>
            </a:r>
            <a:r>
              <a:rPr sz="1850" dirty="0">
                <a:latin typeface="Palatino Linotype"/>
                <a:cs typeface="Palatino Linotype"/>
              </a:rPr>
              <a:t>studies,</a:t>
            </a:r>
            <a:r>
              <a:rPr sz="1850" spc="170" dirty="0">
                <a:latin typeface="Palatino Linotype"/>
                <a:cs typeface="Palatino Linotype"/>
              </a:rPr>
              <a:t> </a:t>
            </a:r>
            <a:r>
              <a:rPr sz="1850" dirty="0">
                <a:latin typeface="Palatino Linotype"/>
                <a:cs typeface="Palatino Linotype"/>
              </a:rPr>
              <a:t>they</a:t>
            </a:r>
            <a:r>
              <a:rPr sz="1850" spc="55" dirty="0">
                <a:latin typeface="Palatino Linotype"/>
                <a:cs typeface="Palatino Linotype"/>
              </a:rPr>
              <a:t> </a:t>
            </a:r>
            <a:r>
              <a:rPr sz="1850" dirty="0">
                <a:latin typeface="Palatino Linotype"/>
                <a:cs typeface="Palatino Linotype"/>
              </a:rPr>
              <a:t>have</a:t>
            </a:r>
            <a:r>
              <a:rPr sz="1850" spc="120" dirty="0">
                <a:latin typeface="Palatino Linotype"/>
                <a:cs typeface="Palatino Linotype"/>
              </a:rPr>
              <a:t> </a:t>
            </a:r>
            <a:r>
              <a:rPr sz="1850" dirty="0">
                <a:latin typeface="Palatino Linotype"/>
                <a:cs typeface="Palatino Linotype"/>
              </a:rPr>
              <a:t>a</a:t>
            </a:r>
            <a:r>
              <a:rPr sz="1850" spc="5" dirty="0">
                <a:latin typeface="Palatino Linotype"/>
                <a:cs typeface="Palatino Linotype"/>
              </a:rPr>
              <a:t> </a:t>
            </a:r>
            <a:r>
              <a:rPr sz="1850" dirty="0">
                <a:latin typeface="Palatino Linotype"/>
                <a:cs typeface="Palatino Linotype"/>
              </a:rPr>
              <a:t>prevalence</a:t>
            </a:r>
            <a:r>
              <a:rPr sz="1850" spc="195" dirty="0">
                <a:latin typeface="Palatino Linotype"/>
                <a:cs typeface="Palatino Linotype"/>
              </a:rPr>
              <a:t> </a:t>
            </a:r>
            <a:r>
              <a:rPr sz="1850" spc="-25" dirty="0">
                <a:latin typeface="Palatino Linotype"/>
                <a:cs typeface="Palatino Linotype"/>
              </a:rPr>
              <a:t>of </a:t>
            </a:r>
            <a:r>
              <a:rPr sz="1850" dirty="0">
                <a:latin typeface="Palatino Linotype"/>
                <a:cs typeface="Palatino Linotype"/>
              </a:rPr>
              <a:t>approximately</a:t>
            </a:r>
            <a:r>
              <a:rPr sz="1850" spc="200" dirty="0">
                <a:latin typeface="Palatino Linotype"/>
                <a:cs typeface="Palatino Linotype"/>
              </a:rPr>
              <a:t> </a:t>
            </a:r>
            <a:r>
              <a:rPr sz="1850" dirty="0">
                <a:latin typeface="Palatino Linotype"/>
                <a:cs typeface="Palatino Linotype"/>
              </a:rPr>
              <a:t>50%</a:t>
            </a:r>
            <a:r>
              <a:rPr sz="1850" spc="30" dirty="0">
                <a:latin typeface="Palatino Linotype"/>
                <a:cs typeface="Palatino Linotype"/>
              </a:rPr>
              <a:t> </a:t>
            </a:r>
            <a:r>
              <a:rPr sz="1850" dirty="0">
                <a:latin typeface="Palatino Linotype"/>
                <a:cs typeface="Palatino Linotype"/>
              </a:rPr>
              <a:t>.(so</a:t>
            </a:r>
            <a:r>
              <a:rPr sz="1850" spc="140" dirty="0">
                <a:latin typeface="Palatino Linotype"/>
                <a:cs typeface="Palatino Linotype"/>
              </a:rPr>
              <a:t> </a:t>
            </a:r>
            <a:r>
              <a:rPr sz="1850" dirty="0">
                <a:latin typeface="Palatino Linotype"/>
                <a:cs typeface="Palatino Linotype"/>
              </a:rPr>
              <a:t>thyroid</a:t>
            </a:r>
            <a:r>
              <a:rPr sz="1850" spc="90" dirty="0">
                <a:latin typeface="Palatino Linotype"/>
                <a:cs typeface="Palatino Linotype"/>
              </a:rPr>
              <a:t> </a:t>
            </a:r>
            <a:r>
              <a:rPr sz="1850" dirty="0">
                <a:latin typeface="Palatino Linotype"/>
                <a:cs typeface="Palatino Linotype"/>
              </a:rPr>
              <a:t>nodules</a:t>
            </a:r>
            <a:r>
              <a:rPr sz="1850" spc="310" dirty="0">
                <a:latin typeface="Palatino Linotype"/>
                <a:cs typeface="Palatino Linotype"/>
              </a:rPr>
              <a:t> </a:t>
            </a:r>
            <a:r>
              <a:rPr sz="1850" dirty="0">
                <a:latin typeface="Palatino Linotype"/>
                <a:cs typeface="Palatino Linotype"/>
              </a:rPr>
              <a:t>are</a:t>
            </a:r>
            <a:r>
              <a:rPr sz="1850" spc="35" dirty="0">
                <a:latin typeface="Palatino Linotype"/>
                <a:cs typeface="Palatino Linotype"/>
              </a:rPr>
              <a:t> </a:t>
            </a:r>
            <a:r>
              <a:rPr sz="1850" dirty="0">
                <a:latin typeface="Palatino Linotype"/>
                <a:cs typeface="Palatino Linotype"/>
              </a:rPr>
              <a:t>common</a:t>
            </a:r>
            <a:r>
              <a:rPr sz="1850" spc="70" dirty="0">
                <a:latin typeface="Palatino Linotype"/>
                <a:cs typeface="Palatino Linotype"/>
              </a:rPr>
              <a:t> </a:t>
            </a:r>
            <a:r>
              <a:rPr sz="1850" spc="-10" dirty="0">
                <a:latin typeface="Palatino Linotype"/>
                <a:cs typeface="Palatino Linotype"/>
              </a:rPr>
              <a:t>problem).</a:t>
            </a:r>
            <a:endParaRPr sz="1850">
              <a:latin typeface="Palatino Linotype"/>
              <a:cs typeface="Palatino Linotype"/>
            </a:endParaRPr>
          </a:p>
          <a:p>
            <a:pPr marL="240665" indent="-227965">
              <a:lnSpc>
                <a:spcPct val="100000"/>
              </a:lnSpc>
              <a:spcBef>
                <a:spcPts val="1080"/>
              </a:spcBef>
              <a:buClr>
                <a:srgbClr val="5FA434"/>
              </a:buClr>
              <a:buFont typeface="Arial MT"/>
              <a:buChar char="•"/>
              <a:tabLst>
                <a:tab pos="240665" algn="l"/>
              </a:tabLst>
            </a:pPr>
            <a:r>
              <a:rPr sz="1850" dirty="0">
                <a:latin typeface="Palatino Linotype"/>
                <a:cs typeface="Palatino Linotype"/>
              </a:rPr>
              <a:t>The</a:t>
            </a:r>
            <a:r>
              <a:rPr sz="1850" spc="95" dirty="0">
                <a:latin typeface="Palatino Linotype"/>
                <a:cs typeface="Palatino Linotype"/>
              </a:rPr>
              <a:t> </a:t>
            </a:r>
            <a:r>
              <a:rPr sz="1850" dirty="0">
                <a:latin typeface="Palatino Linotype"/>
                <a:cs typeface="Palatino Linotype"/>
              </a:rPr>
              <a:t>prevalence</a:t>
            </a:r>
            <a:r>
              <a:rPr sz="1850" spc="175" dirty="0">
                <a:latin typeface="Palatino Linotype"/>
                <a:cs typeface="Palatino Linotype"/>
              </a:rPr>
              <a:t> </a:t>
            </a:r>
            <a:r>
              <a:rPr sz="1850" dirty="0">
                <a:latin typeface="Palatino Linotype"/>
                <a:cs typeface="Palatino Linotype"/>
              </a:rPr>
              <a:t>of</a:t>
            </a:r>
            <a:r>
              <a:rPr sz="1850" spc="65" dirty="0">
                <a:latin typeface="Palatino Linotype"/>
                <a:cs typeface="Palatino Linotype"/>
              </a:rPr>
              <a:t> </a:t>
            </a:r>
            <a:r>
              <a:rPr sz="1850" dirty="0">
                <a:latin typeface="Palatino Linotype"/>
                <a:cs typeface="Palatino Linotype"/>
              </a:rPr>
              <a:t>thyroid</a:t>
            </a:r>
            <a:r>
              <a:rPr sz="1850" spc="70" dirty="0">
                <a:latin typeface="Palatino Linotype"/>
                <a:cs typeface="Palatino Linotype"/>
              </a:rPr>
              <a:t> </a:t>
            </a:r>
            <a:r>
              <a:rPr sz="1850" dirty="0">
                <a:latin typeface="Palatino Linotype"/>
                <a:cs typeface="Palatino Linotype"/>
              </a:rPr>
              <a:t>nodules</a:t>
            </a:r>
            <a:r>
              <a:rPr sz="1850" spc="280" dirty="0">
                <a:latin typeface="Palatino Linotype"/>
                <a:cs typeface="Palatino Linotype"/>
              </a:rPr>
              <a:t> </a:t>
            </a:r>
            <a:r>
              <a:rPr sz="1850" dirty="0">
                <a:latin typeface="Palatino Linotype"/>
                <a:cs typeface="Palatino Linotype"/>
              </a:rPr>
              <a:t>increases</a:t>
            </a:r>
            <a:r>
              <a:rPr sz="1850" spc="-40" dirty="0">
                <a:latin typeface="Palatino Linotype"/>
                <a:cs typeface="Palatino Linotype"/>
              </a:rPr>
              <a:t> </a:t>
            </a:r>
            <a:r>
              <a:rPr sz="1850" dirty="0">
                <a:latin typeface="Palatino Linotype"/>
                <a:cs typeface="Palatino Linotype"/>
              </a:rPr>
              <a:t>with</a:t>
            </a:r>
            <a:r>
              <a:rPr sz="1850" spc="-30" dirty="0">
                <a:latin typeface="Palatino Linotype"/>
                <a:cs typeface="Palatino Linotype"/>
              </a:rPr>
              <a:t> </a:t>
            </a:r>
            <a:r>
              <a:rPr sz="1850" dirty="0">
                <a:latin typeface="Palatino Linotype"/>
                <a:cs typeface="Palatino Linotype"/>
              </a:rPr>
              <a:t>age</a:t>
            </a:r>
            <a:r>
              <a:rPr sz="1850" spc="95" dirty="0">
                <a:latin typeface="Palatino Linotype"/>
                <a:cs typeface="Palatino Linotype"/>
              </a:rPr>
              <a:t> </a:t>
            </a:r>
            <a:r>
              <a:rPr sz="1850" dirty="0">
                <a:latin typeface="Palatino Linotype"/>
                <a:cs typeface="Palatino Linotype"/>
              </a:rPr>
              <a:t>and</a:t>
            </a:r>
            <a:r>
              <a:rPr sz="1850" spc="70" dirty="0">
                <a:latin typeface="Palatino Linotype"/>
                <a:cs typeface="Palatino Linotype"/>
              </a:rPr>
              <a:t> </a:t>
            </a:r>
            <a:r>
              <a:rPr sz="1850" dirty="0">
                <a:latin typeface="Palatino Linotype"/>
                <a:cs typeface="Palatino Linotype"/>
              </a:rPr>
              <a:t>women</a:t>
            </a:r>
            <a:r>
              <a:rPr sz="1850" spc="50" dirty="0">
                <a:latin typeface="Palatino Linotype"/>
                <a:cs typeface="Palatino Linotype"/>
              </a:rPr>
              <a:t> </a:t>
            </a:r>
            <a:r>
              <a:rPr sz="1850" dirty="0">
                <a:latin typeface="Palatino Linotype"/>
                <a:cs typeface="Palatino Linotype"/>
              </a:rPr>
              <a:t>have</a:t>
            </a:r>
            <a:r>
              <a:rPr sz="1850" spc="175" dirty="0">
                <a:latin typeface="Palatino Linotype"/>
                <a:cs typeface="Palatino Linotype"/>
              </a:rPr>
              <a:t> </a:t>
            </a:r>
            <a:r>
              <a:rPr sz="1850" dirty="0">
                <a:latin typeface="Palatino Linotype"/>
                <a:cs typeface="Palatino Linotype"/>
              </a:rPr>
              <a:t>a</a:t>
            </a:r>
            <a:r>
              <a:rPr sz="1850" spc="55" dirty="0">
                <a:latin typeface="Palatino Linotype"/>
                <a:cs typeface="Palatino Linotype"/>
              </a:rPr>
              <a:t> </a:t>
            </a:r>
            <a:r>
              <a:rPr sz="1850" spc="-10" dirty="0">
                <a:latin typeface="Palatino Linotype"/>
                <a:cs typeface="Palatino Linotype"/>
              </a:rPr>
              <a:t>higher</a:t>
            </a:r>
            <a:endParaRPr sz="1850">
              <a:latin typeface="Palatino Linotype"/>
              <a:cs typeface="Palatino Linotype"/>
            </a:endParaRPr>
          </a:p>
          <a:p>
            <a:pPr marL="241300">
              <a:lnSpc>
                <a:spcPct val="100000"/>
              </a:lnSpc>
              <a:spcBef>
                <a:spcPts val="110"/>
              </a:spcBef>
            </a:pPr>
            <a:r>
              <a:rPr sz="1850" dirty="0">
                <a:latin typeface="Palatino Linotype"/>
                <a:cs typeface="Palatino Linotype"/>
              </a:rPr>
              <a:t>prevalence</a:t>
            </a:r>
            <a:r>
              <a:rPr sz="1850" spc="114" dirty="0">
                <a:latin typeface="Palatino Linotype"/>
                <a:cs typeface="Palatino Linotype"/>
              </a:rPr>
              <a:t> </a:t>
            </a:r>
            <a:r>
              <a:rPr sz="1850" dirty="0">
                <a:latin typeface="Palatino Linotype"/>
                <a:cs typeface="Palatino Linotype"/>
              </a:rPr>
              <a:t>than</a:t>
            </a:r>
            <a:r>
              <a:rPr sz="1850" spc="70" dirty="0">
                <a:latin typeface="Palatino Linotype"/>
                <a:cs typeface="Palatino Linotype"/>
              </a:rPr>
              <a:t> </a:t>
            </a:r>
            <a:r>
              <a:rPr sz="1850" spc="-20" dirty="0">
                <a:latin typeface="Palatino Linotype"/>
                <a:cs typeface="Palatino Linotype"/>
              </a:rPr>
              <a:t>men.</a:t>
            </a:r>
            <a:endParaRPr sz="1850">
              <a:latin typeface="Palatino Linotype"/>
              <a:cs typeface="Palatino Linotype"/>
            </a:endParaRPr>
          </a:p>
          <a:p>
            <a:pPr marL="241300" marR="46355" indent="-228600">
              <a:lnSpc>
                <a:spcPct val="104900"/>
              </a:lnSpc>
              <a:spcBef>
                <a:spcPts val="900"/>
              </a:spcBef>
              <a:buClr>
                <a:srgbClr val="5FA434"/>
              </a:buClr>
              <a:buFont typeface="Arial MT"/>
              <a:buChar char="•"/>
              <a:tabLst>
                <a:tab pos="241300" algn="l"/>
              </a:tabLst>
            </a:pPr>
            <a:r>
              <a:rPr sz="1850" b="1" dirty="0">
                <a:solidFill>
                  <a:srgbClr val="FF0000"/>
                </a:solidFill>
                <a:latin typeface="Palatino Linotype"/>
                <a:cs typeface="Palatino Linotype"/>
              </a:rPr>
              <a:t>The</a:t>
            </a:r>
            <a:r>
              <a:rPr sz="1850" b="1" spc="-15" dirty="0">
                <a:solidFill>
                  <a:srgbClr val="FF0000"/>
                </a:solidFill>
                <a:latin typeface="Palatino Linotype"/>
                <a:cs typeface="Palatino Linotype"/>
              </a:rPr>
              <a:t> </a:t>
            </a:r>
            <a:r>
              <a:rPr sz="1850" b="1" dirty="0">
                <a:solidFill>
                  <a:srgbClr val="FF0000"/>
                </a:solidFill>
                <a:latin typeface="Palatino Linotype"/>
                <a:cs typeface="Palatino Linotype"/>
              </a:rPr>
              <a:t>primary</a:t>
            </a:r>
            <a:r>
              <a:rPr sz="1850" b="1" spc="95" dirty="0">
                <a:solidFill>
                  <a:srgbClr val="FF0000"/>
                </a:solidFill>
                <a:latin typeface="Palatino Linotype"/>
                <a:cs typeface="Palatino Linotype"/>
              </a:rPr>
              <a:t> </a:t>
            </a:r>
            <a:r>
              <a:rPr sz="1850" b="1" dirty="0">
                <a:solidFill>
                  <a:srgbClr val="FF0000"/>
                </a:solidFill>
                <a:latin typeface="Palatino Linotype"/>
                <a:cs typeface="Palatino Linotype"/>
              </a:rPr>
              <a:t>aim</a:t>
            </a:r>
            <a:r>
              <a:rPr sz="1850" b="1" spc="80" dirty="0">
                <a:solidFill>
                  <a:srgbClr val="FF0000"/>
                </a:solidFill>
                <a:latin typeface="Palatino Linotype"/>
                <a:cs typeface="Palatino Linotype"/>
              </a:rPr>
              <a:t> </a:t>
            </a:r>
            <a:r>
              <a:rPr sz="1850" b="1" dirty="0">
                <a:solidFill>
                  <a:srgbClr val="FF0000"/>
                </a:solidFill>
                <a:latin typeface="Palatino Linotype"/>
                <a:cs typeface="Palatino Linotype"/>
              </a:rPr>
              <a:t>in</a:t>
            </a:r>
            <a:r>
              <a:rPr sz="1850" b="1" spc="75" dirty="0">
                <a:solidFill>
                  <a:srgbClr val="FF0000"/>
                </a:solidFill>
                <a:latin typeface="Palatino Linotype"/>
                <a:cs typeface="Palatino Linotype"/>
              </a:rPr>
              <a:t> </a:t>
            </a:r>
            <a:r>
              <a:rPr sz="1850" b="1" dirty="0">
                <a:solidFill>
                  <a:srgbClr val="FF0000"/>
                </a:solidFill>
                <a:latin typeface="Palatino Linotype"/>
                <a:cs typeface="Palatino Linotype"/>
              </a:rPr>
              <a:t>investigating</a:t>
            </a:r>
            <a:r>
              <a:rPr sz="1850" b="1" spc="310" dirty="0">
                <a:solidFill>
                  <a:srgbClr val="FF0000"/>
                </a:solidFill>
                <a:latin typeface="Palatino Linotype"/>
                <a:cs typeface="Palatino Linotype"/>
              </a:rPr>
              <a:t> </a:t>
            </a:r>
            <a:r>
              <a:rPr sz="1850" b="1" dirty="0">
                <a:solidFill>
                  <a:srgbClr val="FF0000"/>
                </a:solidFill>
                <a:latin typeface="Palatino Linotype"/>
                <a:cs typeface="Palatino Linotype"/>
              </a:rPr>
              <a:t>a</a:t>
            </a:r>
            <a:r>
              <a:rPr sz="1850" b="1" spc="-10" dirty="0">
                <a:solidFill>
                  <a:srgbClr val="FF0000"/>
                </a:solidFill>
                <a:latin typeface="Palatino Linotype"/>
                <a:cs typeface="Palatino Linotype"/>
              </a:rPr>
              <a:t> </a:t>
            </a:r>
            <a:r>
              <a:rPr sz="1850" b="1" dirty="0">
                <a:solidFill>
                  <a:srgbClr val="FF0000"/>
                </a:solidFill>
                <a:latin typeface="Palatino Linotype"/>
                <a:cs typeface="Palatino Linotype"/>
              </a:rPr>
              <a:t>thyroid</a:t>
            </a:r>
            <a:r>
              <a:rPr sz="1850" b="1" spc="210" dirty="0">
                <a:solidFill>
                  <a:srgbClr val="FF0000"/>
                </a:solidFill>
                <a:latin typeface="Palatino Linotype"/>
                <a:cs typeface="Palatino Linotype"/>
              </a:rPr>
              <a:t> </a:t>
            </a:r>
            <a:r>
              <a:rPr sz="1850" b="1" dirty="0">
                <a:solidFill>
                  <a:srgbClr val="FF0000"/>
                </a:solidFill>
                <a:latin typeface="Palatino Linotype"/>
                <a:cs typeface="Palatino Linotype"/>
              </a:rPr>
              <a:t>nodule</a:t>
            </a:r>
            <a:r>
              <a:rPr sz="1850" b="1" spc="195" dirty="0">
                <a:solidFill>
                  <a:srgbClr val="FF0000"/>
                </a:solidFill>
                <a:latin typeface="Palatino Linotype"/>
                <a:cs typeface="Palatino Linotype"/>
              </a:rPr>
              <a:t> </a:t>
            </a:r>
            <a:r>
              <a:rPr sz="1850" b="1" dirty="0">
                <a:solidFill>
                  <a:srgbClr val="FF0000"/>
                </a:solidFill>
                <a:latin typeface="Palatino Linotype"/>
                <a:cs typeface="Palatino Linotype"/>
              </a:rPr>
              <a:t>is</a:t>
            </a:r>
            <a:r>
              <a:rPr sz="1850" b="1" spc="85" dirty="0">
                <a:solidFill>
                  <a:srgbClr val="FF0000"/>
                </a:solidFill>
                <a:latin typeface="Palatino Linotype"/>
                <a:cs typeface="Palatino Linotype"/>
              </a:rPr>
              <a:t> </a:t>
            </a:r>
            <a:r>
              <a:rPr sz="1850" b="1" dirty="0">
                <a:solidFill>
                  <a:srgbClr val="FF0000"/>
                </a:solidFill>
                <a:latin typeface="Palatino Linotype"/>
                <a:cs typeface="Palatino Linotype"/>
              </a:rPr>
              <a:t>to</a:t>
            </a:r>
            <a:r>
              <a:rPr sz="1850" b="1" spc="30" dirty="0">
                <a:solidFill>
                  <a:srgbClr val="FF0000"/>
                </a:solidFill>
                <a:latin typeface="Palatino Linotype"/>
                <a:cs typeface="Palatino Linotype"/>
              </a:rPr>
              <a:t> </a:t>
            </a:r>
            <a:r>
              <a:rPr sz="1850" b="1" dirty="0">
                <a:solidFill>
                  <a:srgbClr val="FF0000"/>
                </a:solidFill>
                <a:latin typeface="Palatino Linotype"/>
                <a:cs typeface="Palatino Linotype"/>
              </a:rPr>
              <a:t>exclude</a:t>
            </a:r>
            <a:r>
              <a:rPr sz="1850" b="1" spc="195" dirty="0">
                <a:solidFill>
                  <a:srgbClr val="FF0000"/>
                </a:solidFill>
                <a:latin typeface="Palatino Linotype"/>
                <a:cs typeface="Palatino Linotype"/>
              </a:rPr>
              <a:t> </a:t>
            </a:r>
            <a:r>
              <a:rPr sz="1850" b="1" dirty="0">
                <a:solidFill>
                  <a:srgbClr val="FF0000"/>
                </a:solidFill>
                <a:latin typeface="Palatino Linotype"/>
                <a:cs typeface="Palatino Linotype"/>
              </a:rPr>
              <a:t>the</a:t>
            </a:r>
            <a:r>
              <a:rPr sz="1850" b="1" spc="55" dirty="0">
                <a:solidFill>
                  <a:srgbClr val="FF0000"/>
                </a:solidFill>
                <a:latin typeface="Palatino Linotype"/>
                <a:cs typeface="Palatino Linotype"/>
              </a:rPr>
              <a:t> </a:t>
            </a:r>
            <a:r>
              <a:rPr sz="1850" b="1" spc="-10" dirty="0">
                <a:solidFill>
                  <a:srgbClr val="FF0000"/>
                </a:solidFill>
                <a:latin typeface="Palatino Linotype"/>
                <a:cs typeface="Palatino Linotype"/>
              </a:rPr>
              <a:t>possibility </a:t>
            </a:r>
            <a:r>
              <a:rPr sz="1850" b="1" dirty="0">
                <a:solidFill>
                  <a:srgbClr val="FF0000"/>
                </a:solidFill>
                <a:latin typeface="Palatino Linotype"/>
                <a:cs typeface="Palatino Linotype"/>
              </a:rPr>
              <a:t>of</a:t>
            </a:r>
            <a:r>
              <a:rPr sz="1850" b="1" spc="-25" dirty="0">
                <a:solidFill>
                  <a:srgbClr val="FF0000"/>
                </a:solidFill>
                <a:latin typeface="Palatino Linotype"/>
                <a:cs typeface="Palatino Linotype"/>
              </a:rPr>
              <a:t> </a:t>
            </a:r>
            <a:r>
              <a:rPr sz="1850" b="1" dirty="0">
                <a:solidFill>
                  <a:srgbClr val="FF0000"/>
                </a:solidFill>
                <a:latin typeface="Palatino Linotype"/>
                <a:cs typeface="Palatino Linotype"/>
              </a:rPr>
              <a:t>malignancy,</a:t>
            </a:r>
            <a:r>
              <a:rPr sz="1850" b="1" spc="229" dirty="0">
                <a:solidFill>
                  <a:srgbClr val="FF0000"/>
                </a:solidFill>
                <a:latin typeface="Palatino Linotype"/>
                <a:cs typeface="Palatino Linotype"/>
              </a:rPr>
              <a:t> </a:t>
            </a:r>
            <a:r>
              <a:rPr sz="1850" b="1" dirty="0">
                <a:solidFill>
                  <a:srgbClr val="FF0000"/>
                </a:solidFill>
                <a:latin typeface="Palatino Linotype"/>
                <a:cs typeface="Palatino Linotype"/>
              </a:rPr>
              <a:t>which</a:t>
            </a:r>
            <a:r>
              <a:rPr sz="1850" b="1" spc="160" dirty="0">
                <a:solidFill>
                  <a:srgbClr val="FF0000"/>
                </a:solidFill>
                <a:latin typeface="Palatino Linotype"/>
                <a:cs typeface="Palatino Linotype"/>
              </a:rPr>
              <a:t> </a:t>
            </a:r>
            <a:r>
              <a:rPr sz="1850" b="1" dirty="0">
                <a:solidFill>
                  <a:srgbClr val="FF0000"/>
                </a:solidFill>
                <a:latin typeface="Palatino Linotype"/>
                <a:cs typeface="Palatino Linotype"/>
              </a:rPr>
              <a:t>occurs</a:t>
            </a:r>
            <a:r>
              <a:rPr sz="1850" b="1" spc="25" dirty="0">
                <a:solidFill>
                  <a:srgbClr val="FF0000"/>
                </a:solidFill>
                <a:latin typeface="Palatino Linotype"/>
                <a:cs typeface="Palatino Linotype"/>
              </a:rPr>
              <a:t> </a:t>
            </a:r>
            <a:r>
              <a:rPr sz="1850" b="1" dirty="0">
                <a:solidFill>
                  <a:srgbClr val="FF0000"/>
                </a:solidFill>
                <a:latin typeface="Palatino Linotype"/>
                <a:cs typeface="Palatino Linotype"/>
              </a:rPr>
              <a:t>in</a:t>
            </a:r>
            <a:r>
              <a:rPr sz="1850" b="1" spc="165" dirty="0">
                <a:solidFill>
                  <a:srgbClr val="FF0000"/>
                </a:solidFill>
                <a:latin typeface="Palatino Linotype"/>
                <a:cs typeface="Palatino Linotype"/>
              </a:rPr>
              <a:t> </a:t>
            </a:r>
            <a:r>
              <a:rPr sz="1850" b="1" dirty="0">
                <a:solidFill>
                  <a:srgbClr val="FF0000"/>
                </a:solidFill>
                <a:latin typeface="Palatino Linotype"/>
                <a:cs typeface="Palatino Linotype"/>
              </a:rPr>
              <a:t>about</a:t>
            </a:r>
            <a:r>
              <a:rPr sz="1850" b="1" spc="10" dirty="0">
                <a:solidFill>
                  <a:srgbClr val="FF0000"/>
                </a:solidFill>
                <a:latin typeface="Palatino Linotype"/>
                <a:cs typeface="Palatino Linotype"/>
              </a:rPr>
              <a:t> </a:t>
            </a:r>
            <a:r>
              <a:rPr sz="1850" b="1" dirty="0">
                <a:solidFill>
                  <a:srgbClr val="FF0000"/>
                </a:solidFill>
                <a:latin typeface="Palatino Linotype"/>
                <a:cs typeface="Palatino Linotype"/>
              </a:rPr>
              <a:t>5%of</a:t>
            </a:r>
            <a:r>
              <a:rPr sz="1850" b="1" spc="50" dirty="0">
                <a:solidFill>
                  <a:srgbClr val="FF0000"/>
                </a:solidFill>
                <a:latin typeface="Palatino Linotype"/>
                <a:cs typeface="Palatino Linotype"/>
              </a:rPr>
              <a:t> </a:t>
            </a:r>
            <a:r>
              <a:rPr sz="1850" b="1" spc="-10" dirty="0">
                <a:solidFill>
                  <a:srgbClr val="FF0000"/>
                </a:solidFill>
                <a:latin typeface="Palatino Linotype"/>
                <a:cs typeface="Palatino Linotype"/>
              </a:rPr>
              <a:t>nodules.</a:t>
            </a:r>
            <a:endParaRPr sz="1850">
              <a:latin typeface="Palatino Linotype"/>
              <a:cs typeface="Palatino Linotype"/>
            </a:endParaRPr>
          </a:p>
          <a:p>
            <a:pPr marL="241300" marR="5080" indent="-228600">
              <a:lnSpc>
                <a:spcPct val="103699"/>
              </a:lnSpc>
              <a:spcBef>
                <a:spcPts val="930"/>
              </a:spcBef>
              <a:buClr>
                <a:srgbClr val="5FA434"/>
              </a:buClr>
              <a:buFont typeface="Arial MT"/>
              <a:buChar char="•"/>
              <a:tabLst>
                <a:tab pos="241300" algn="l"/>
              </a:tabLst>
            </a:pPr>
            <a:r>
              <a:rPr sz="1850" b="1" dirty="0">
                <a:latin typeface="Palatino Linotype"/>
                <a:cs typeface="Palatino Linotype"/>
              </a:rPr>
              <a:t>Thyroid</a:t>
            </a:r>
            <a:r>
              <a:rPr sz="1850" b="1" spc="150" dirty="0">
                <a:latin typeface="Palatino Linotype"/>
                <a:cs typeface="Palatino Linotype"/>
              </a:rPr>
              <a:t> </a:t>
            </a:r>
            <a:r>
              <a:rPr sz="1850" b="1" dirty="0">
                <a:latin typeface="Palatino Linotype"/>
                <a:cs typeface="Palatino Linotype"/>
              </a:rPr>
              <a:t>nodule</a:t>
            </a:r>
            <a:r>
              <a:rPr sz="1850" b="1" spc="200" dirty="0">
                <a:latin typeface="Palatino Linotype"/>
                <a:cs typeface="Palatino Linotype"/>
              </a:rPr>
              <a:t> </a:t>
            </a:r>
            <a:r>
              <a:rPr sz="1850" b="1" dirty="0">
                <a:latin typeface="Palatino Linotype"/>
                <a:cs typeface="Palatino Linotype"/>
              </a:rPr>
              <a:t>is</a:t>
            </a:r>
            <a:r>
              <a:rPr sz="1850" b="1" spc="95" dirty="0">
                <a:latin typeface="Palatino Linotype"/>
                <a:cs typeface="Palatino Linotype"/>
              </a:rPr>
              <a:t> </a:t>
            </a:r>
            <a:r>
              <a:rPr sz="1850" b="1" dirty="0">
                <a:latin typeface="Palatino Linotype"/>
                <a:cs typeface="Palatino Linotype"/>
              </a:rPr>
              <a:t>considered</a:t>
            </a:r>
            <a:r>
              <a:rPr sz="1850" b="1" spc="285" dirty="0">
                <a:latin typeface="Palatino Linotype"/>
                <a:cs typeface="Palatino Linotype"/>
              </a:rPr>
              <a:t> </a:t>
            </a:r>
            <a:r>
              <a:rPr sz="1850" b="1" dirty="0">
                <a:latin typeface="Palatino Linotype"/>
                <a:cs typeface="Palatino Linotype"/>
              </a:rPr>
              <a:t>as</a:t>
            </a:r>
            <a:r>
              <a:rPr sz="1850" b="1" spc="-45" dirty="0">
                <a:latin typeface="Palatino Linotype"/>
                <a:cs typeface="Palatino Linotype"/>
              </a:rPr>
              <a:t> </a:t>
            </a:r>
            <a:r>
              <a:rPr sz="1850" b="1" dirty="0">
                <a:latin typeface="Palatino Linotype"/>
                <a:cs typeface="Palatino Linotype"/>
              </a:rPr>
              <a:t>cold,</a:t>
            </a:r>
            <a:r>
              <a:rPr sz="1850" b="1" spc="150" dirty="0">
                <a:latin typeface="Palatino Linotype"/>
                <a:cs typeface="Palatino Linotype"/>
              </a:rPr>
              <a:t> </a:t>
            </a:r>
            <a:r>
              <a:rPr sz="1850" b="1" dirty="0">
                <a:latin typeface="Palatino Linotype"/>
                <a:cs typeface="Palatino Linotype"/>
              </a:rPr>
              <a:t>warm,</a:t>
            </a:r>
            <a:r>
              <a:rPr sz="1850" b="1" spc="-60" dirty="0">
                <a:latin typeface="Palatino Linotype"/>
                <a:cs typeface="Palatino Linotype"/>
              </a:rPr>
              <a:t> </a:t>
            </a:r>
            <a:r>
              <a:rPr sz="1850" b="1" dirty="0">
                <a:latin typeface="Palatino Linotype"/>
                <a:cs typeface="Palatino Linotype"/>
              </a:rPr>
              <a:t>or</a:t>
            </a:r>
            <a:r>
              <a:rPr sz="1850" b="1" spc="-25" dirty="0">
                <a:latin typeface="Palatino Linotype"/>
                <a:cs typeface="Palatino Linotype"/>
              </a:rPr>
              <a:t> </a:t>
            </a:r>
            <a:r>
              <a:rPr sz="1850" b="1" dirty="0">
                <a:latin typeface="Palatino Linotype"/>
                <a:cs typeface="Palatino Linotype"/>
              </a:rPr>
              <a:t>hot.</a:t>
            </a:r>
            <a:r>
              <a:rPr sz="1850" b="1" spc="85" dirty="0">
                <a:latin typeface="Palatino Linotype"/>
                <a:cs typeface="Palatino Linotype"/>
              </a:rPr>
              <a:t> </a:t>
            </a:r>
            <a:r>
              <a:rPr sz="1850" b="1" dirty="0">
                <a:latin typeface="Palatino Linotype"/>
                <a:cs typeface="Palatino Linotype"/>
              </a:rPr>
              <a:t>Cold</a:t>
            </a:r>
            <a:r>
              <a:rPr sz="1850" b="1" spc="150" dirty="0">
                <a:latin typeface="Palatino Linotype"/>
                <a:cs typeface="Palatino Linotype"/>
              </a:rPr>
              <a:t> </a:t>
            </a:r>
            <a:r>
              <a:rPr sz="1850" b="1" dirty="0">
                <a:latin typeface="Palatino Linotype"/>
                <a:cs typeface="Palatino Linotype"/>
              </a:rPr>
              <a:t>thyroid</a:t>
            </a:r>
            <a:r>
              <a:rPr sz="1850" b="1" spc="155" dirty="0">
                <a:latin typeface="Palatino Linotype"/>
                <a:cs typeface="Palatino Linotype"/>
              </a:rPr>
              <a:t> </a:t>
            </a:r>
            <a:r>
              <a:rPr sz="1850" b="1" dirty="0">
                <a:latin typeface="Palatino Linotype"/>
                <a:cs typeface="Palatino Linotype"/>
              </a:rPr>
              <a:t>nodule</a:t>
            </a:r>
            <a:r>
              <a:rPr sz="1850" b="1" spc="270" dirty="0">
                <a:latin typeface="Palatino Linotype"/>
                <a:cs typeface="Palatino Linotype"/>
              </a:rPr>
              <a:t> </a:t>
            </a:r>
            <a:r>
              <a:rPr sz="1850" b="1" spc="-20" dirty="0">
                <a:latin typeface="Palatino Linotype"/>
                <a:cs typeface="Palatino Linotype"/>
              </a:rPr>
              <a:t>does </a:t>
            </a:r>
            <a:r>
              <a:rPr sz="1850" b="1" dirty="0">
                <a:latin typeface="Palatino Linotype"/>
                <a:cs typeface="Palatino Linotype"/>
              </a:rPr>
              <a:t>not</a:t>
            </a:r>
            <a:r>
              <a:rPr sz="1850" b="1" spc="5" dirty="0">
                <a:latin typeface="Palatino Linotype"/>
                <a:cs typeface="Palatino Linotype"/>
              </a:rPr>
              <a:t> </a:t>
            </a:r>
            <a:r>
              <a:rPr sz="1850" b="1" dirty="0">
                <a:latin typeface="Palatino Linotype"/>
                <a:cs typeface="Palatino Linotype"/>
              </a:rPr>
              <a:t>produce</a:t>
            </a:r>
            <a:r>
              <a:rPr sz="1850" b="1" spc="135" dirty="0">
                <a:latin typeface="Palatino Linotype"/>
                <a:cs typeface="Palatino Linotype"/>
              </a:rPr>
              <a:t> </a:t>
            </a:r>
            <a:r>
              <a:rPr sz="1850" b="1" dirty="0">
                <a:latin typeface="Palatino Linotype"/>
                <a:cs typeface="Palatino Linotype"/>
              </a:rPr>
              <a:t>any</a:t>
            </a:r>
            <a:r>
              <a:rPr sz="1850" b="1" spc="35" dirty="0">
                <a:latin typeface="Palatino Linotype"/>
                <a:cs typeface="Palatino Linotype"/>
              </a:rPr>
              <a:t> </a:t>
            </a:r>
            <a:r>
              <a:rPr sz="1850" b="1" dirty="0">
                <a:latin typeface="Palatino Linotype"/>
                <a:cs typeface="Palatino Linotype"/>
              </a:rPr>
              <a:t>hormone.</a:t>
            </a:r>
            <a:r>
              <a:rPr sz="1850" b="1" spc="85" dirty="0">
                <a:latin typeface="Palatino Linotype"/>
                <a:cs typeface="Palatino Linotype"/>
              </a:rPr>
              <a:t> </a:t>
            </a:r>
            <a:r>
              <a:rPr sz="1850" b="1" dirty="0">
                <a:latin typeface="Palatino Linotype"/>
                <a:cs typeface="Palatino Linotype"/>
              </a:rPr>
              <a:t>Similarly</a:t>
            </a:r>
            <a:r>
              <a:rPr sz="1850" b="1" spc="385" dirty="0">
                <a:latin typeface="Palatino Linotype"/>
                <a:cs typeface="Palatino Linotype"/>
              </a:rPr>
              <a:t> </a:t>
            </a:r>
            <a:r>
              <a:rPr sz="1850" b="1" dirty="0">
                <a:latin typeface="Palatino Linotype"/>
                <a:cs typeface="Palatino Linotype"/>
              </a:rPr>
              <a:t>thyroid</a:t>
            </a:r>
            <a:r>
              <a:rPr sz="1850" b="1" spc="155" dirty="0">
                <a:latin typeface="Palatino Linotype"/>
                <a:cs typeface="Palatino Linotype"/>
              </a:rPr>
              <a:t> </a:t>
            </a:r>
            <a:r>
              <a:rPr sz="1850" b="1" dirty="0">
                <a:latin typeface="Palatino Linotype"/>
                <a:cs typeface="Palatino Linotype"/>
              </a:rPr>
              <a:t>nodule</a:t>
            </a:r>
            <a:r>
              <a:rPr sz="1850" b="1" spc="204" dirty="0">
                <a:latin typeface="Palatino Linotype"/>
                <a:cs typeface="Palatino Linotype"/>
              </a:rPr>
              <a:t> </a:t>
            </a:r>
            <a:r>
              <a:rPr sz="1850" b="1" dirty="0">
                <a:latin typeface="Palatino Linotype"/>
                <a:cs typeface="Palatino Linotype"/>
              </a:rPr>
              <a:t>is</a:t>
            </a:r>
            <a:r>
              <a:rPr sz="1850" b="1" spc="95" dirty="0">
                <a:latin typeface="Palatino Linotype"/>
                <a:cs typeface="Palatino Linotype"/>
              </a:rPr>
              <a:t> </a:t>
            </a:r>
            <a:r>
              <a:rPr sz="1850" b="1" dirty="0">
                <a:latin typeface="Palatino Linotype"/>
                <a:cs typeface="Palatino Linotype"/>
              </a:rPr>
              <a:t>considered</a:t>
            </a:r>
            <a:r>
              <a:rPr sz="1850" b="1" spc="290" dirty="0">
                <a:latin typeface="Palatino Linotype"/>
                <a:cs typeface="Palatino Linotype"/>
              </a:rPr>
              <a:t> </a:t>
            </a:r>
            <a:r>
              <a:rPr sz="1850" b="1" dirty="0">
                <a:latin typeface="Palatino Linotype"/>
                <a:cs typeface="Palatino Linotype"/>
              </a:rPr>
              <a:t>warm</a:t>
            </a:r>
            <a:r>
              <a:rPr sz="1850" b="1" spc="15" dirty="0">
                <a:latin typeface="Palatino Linotype"/>
                <a:cs typeface="Palatino Linotype"/>
              </a:rPr>
              <a:t> </a:t>
            </a:r>
            <a:r>
              <a:rPr sz="1850" b="1" dirty="0">
                <a:latin typeface="Palatino Linotype"/>
                <a:cs typeface="Palatino Linotype"/>
              </a:rPr>
              <a:t>or</a:t>
            </a:r>
            <a:r>
              <a:rPr sz="1850" b="1" spc="-25" dirty="0">
                <a:latin typeface="Palatino Linotype"/>
                <a:cs typeface="Palatino Linotype"/>
              </a:rPr>
              <a:t> hot </a:t>
            </a:r>
            <a:r>
              <a:rPr sz="1850" b="1" dirty="0">
                <a:latin typeface="Palatino Linotype"/>
                <a:cs typeface="Palatino Linotype"/>
              </a:rPr>
              <a:t>depending</a:t>
            </a:r>
            <a:r>
              <a:rPr sz="1850" b="1" spc="395" dirty="0">
                <a:latin typeface="Palatino Linotype"/>
                <a:cs typeface="Palatino Linotype"/>
              </a:rPr>
              <a:t> </a:t>
            </a:r>
            <a:r>
              <a:rPr sz="1850" b="1" dirty="0">
                <a:latin typeface="Palatino Linotype"/>
                <a:cs typeface="Palatino Linotype"/>
              </a:rPr>
              <a:t>on</a:t>
            </a:r>
            <a:r>
              <a:rPr sz="1850" b="1" spc="20" dirty="0">
                <a:latin typeface="Palatino Linotype"/>
                <a:cs typeface="Palatino Linotype"/>
              </a:rPr>
              <a:t> </a:t>
            </a:r>
            <a:r>
              <a:rPr sz="1850" b="1" dirty="0">
                <a:latin typeface="Palatino Linotype"/>
                <a:cs typeface="Palatino Linotype"/>
              </a:rPr>
              <a:t>amount</a:t>
            </a:r>
            <a:r>
              <a:rPr sz="1850" b="1" spc="15" dirty="0">
                <a:latin typeface="Palatino Linotype"/>
                <a:cs typeface="Palatino Linotype"/>
              </a:rPr>
              <a:t> </a:t>
            </a:r>
            <a:r>
              <a:rPr sz="1850" b="1" dirty="0">
                <a:latin typeface="Palatino Linotype"/>
                <a:cs typeface="Palatino Linotype"/>
              </a:rPr>
              <a:t>of</a:t>
            </a:r>
            <a:r>
              <a:rPr sz="1850" b="1" spc="-15" dirty="0">
                <a:latin typeface="Palatino Linotype"/>
                <a:cs typeface="Palatino Linotype"/>
              </a:rPr>
              <a:t> </a:t>
            </a:r>
            <a:r>
              <a:rPr sz="1850" b="1" dirty="0">
                <a:latin typeface="Palatino Linotype"/>
                <a:cs typeface="Palatino Linotype"/>
              </a:rPr>
              <a:t>thyroid</a:t>
            </a:r>
            <a:r>
              <a:rPr sz="1850" b="1" spc="229" dirty="0">
                <a:latin typeface="Palatino Linotype"/>
                <a:cs typeface="Palatino Linotype"/>
              </a:rPr>
              <a:t> </a:t>
            </a:r>
            <a:r>
              <a:rPr sz="1850" b="1" dirty="0">
                <a:latin typeface="Palatino Linotype"/>
                <a:cs typeface="Palatino Linotype"/>
              </a:rPr>
              <a:t>hormone secreted</a:t>
            </a:r>
            <a:r>
              <a:rPr sz="1850" b="1" spc="229" dirty="0">
                <a:latin typeface="Palatino Linotype"/>
                <a:cs typeface="Palatino Linotype"/>
              </a:rPr>
              <a:t> </a:t>
            </a:r>
            <a:r>
              <a:rPr sz="1850" b="1" dirty="0">
                <a:latin typeface="Palatino Linotype"/>
                <a:cs typeface="Palatino Linotype"/>
              </a:rPr>
              <a:t>by</a:t>
            </a:r>
            <a:r>
              <a:rPr sz="1850" b="1" spc="40" dirty="0">
                <a:latin typeface="Palatino Linotype"/>
                <a:cs typeface="Palatino Linotype"/>
              </a:rPr>
              <a:t> </a:t>
            </a:r>
            <a:r>
              <a:rPr sz="1850" b="1" dirty="0">
                <a:latin typeface="Palatino Linotype"/>
                <a:cs typeface="Palatino Linotype"/>
              </a:rPr>
              <a:t>thyroid</a:t>
            </a:r>
            <a:r>
              <a:rPr sz="1850" b="1" spc="165" dirty="0">
                <a:latin typeface="Palatino Linotype"/>
                <a:cs typeface="Palatino Linotype"/>
              </a:rPr>
              <a:t> </a:t>
            </a:r>
            <a:r>
              <a:rPr sz="1850" b="1" dirty="0">
                <a:latin typeface="Palatino Linotype"/>
                <a:cs typeface="Palatino Linotype"/>
              </a:rPr>
              <a:t>tissue</a:t>
            </a:r>
            <a:r>
              <a:rPr sz="1850" b="1" spc="210" dirty="0">
                <a:latin typeface="Palatino Linotype"/>
                <a:cs typeface="Palatino Linotype"/>
              </a:rPr>
              <a:t> </a:t>
            </a:r>
            <a:r>
              <a:rPr sz="1850" b="1" spc="-10" dirty="0">
                <a:latin typeface="Palatino Linotype"/>
                <a:cs typeface="Palatino Linotype"/>
              </a:rPr>
              <a:t>forming adenoma.</a:t>
            </a:r>
            <a:endParaRPr sz="1850">
              <a:latin typeface="Palatino Linotype"/>
              <a:cs typeface="Palatino Linotype"/>
            </a:endParaRPr>
          </a:p>
        </p:txBody>
      </p:sp>
      <p:sp>
        <p:nvSpPr>
          <p:cNvPr id="6" name="object 6"/>
          <p:cNvSpPr txBox="1"/>
          <p:nvPr/>
        </p:nvSpPr>
        <p:spPr>
          <a:xfrm>
            <a:off x="1007110" y="814387"/>
            <a:ext cx="201930" cy="448945"/>
          </a:xfrm>
          <a:prstGeom prst="rect">
            <a:avLst/>
          </a:prstGeom>
        </p:spPr>
        <p:txBody>
          <a:bodyPr vert="horz" wrap="square" lIns="0" tIns="15875" rIns="0" bIns="0" rtlCol="0">
            <a:spAutoFit/>
          </a:bodyPr>
          <a:lstStyle/>
          <a:p>
            <a:pPr marL="12700">
              <a:lnSpc>
                <a:spcPct val="100000"/>
              </a:lnSpc>
              <a:spcBef>
                <a:spcPts val="125"/>
              </a:spcBef>
            </a:pPr>
            <a:r>
              <a:rPr sz="2750" spc="-50" dirty="0">
                <a:solidFill>
                  <a:srgbClr val="5FA434"/>
                </a:solidFill>
                <a:latin typeface="Palatino Linotype"/>
                <a:cs typeface="Palatino Linotype"/>
              </a:rPr>
              <a:t>4</a:t>
            </a:r>
            <a:endParaRPr sz="2750">
              <a:latin typeface="Palatino Linotype"/>
              <a:cs typeface="Palatino Linotype"/>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E86E6-9803-2286-8E2A-0BB2964D4EE6}"/>
              </a:ext>
            </a:extLst>
          </p:cNvPr>
          <p:cNvSpPr>
            <a:spLocks noGrp="1"/>
          </p:cNvSpPr>
          <p:nvPr>
            <p:ph type="title"/>
          </p:nvPr>
        </p:nvSpPr>
        <p:spPr>
          <a:xfrm>
            <a:off x="2255012" y="218558"/>
            <a:ext cx="7681976" cy="566279"/>
          </a:xfrm>
        </p:spPr>
        <p:txBody>
          <a:bodyPr>
            <a:normAutofit/>
          </a:bodyPr>
          <a:lstStyle/>
          <a:p>
            <a:pPr algn="ctr">
              <a:lnSpc>
                <a:spcPct val="90000"/>
              </a:lnSpc>
            </a:pPr>
            <a:r>
              <a:rPr lang="en-US" sz="3100" dirty="0"/>
              <a:t>Anaplastic thyroid carcinoma </a:t>
            </a:r>
          </a:p>
        </p:txBody>
      </p:sp>
      <p:pic>
        <p:nvPicPr>
          <p:cNvPr id="1026" name="Picture 2" descr="Large, tan, fleshy mass with hemorrhage">
            <a:extLst>
              <a:ext uri="{FF2B5EF4-FFF2-40B4-BE49-F238E27FC236}">
                <a16:creationId xmlns:a16="http://schemas.microsoft.com/office/drawing/2014/main" id="{B7CB8825-CEE6-9D58-BE79-9B8F1DBDA1D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493282" y="1889369"/>
            <a:ext cx="5559508" cy="482287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273419D-3685-8292-29D4-68CFBC4CA52E}"/>
              </a:ext>
            </a:extLst>
          </p:cNvPr>
          <p:cNvSpPr txBox="1"/>
          <p:nvPr/>
        </p:nvSpPr>
        <p:spPr>
          <a:xfrm>
            <a:off x="3713949" y="1152437"/>
            <a:ext cx="4851713" cy="369332"/>
          </a:xfrm>
          <a:prstGeom prst="rect">
            <a:avLst/>
          </a:prstGeom>
          <a:noFill/>
        </p:spPr>
        <p:txBody>
          <a:bodyPr wrap="square">
            <a:spAutoFit/>
          </a:bodyPr>
          <a:lstStyle/>
          <a:p>
            <a:r>
              <a:rPr lang="en-US" b="1" i="0" dirty="0">
                <a:solidFill>
                  <a:srgbClr val="000000"/>
                </a:solidFill>
                <a:effectLst/>
                <a:latin typeface="Arial" panose="020B0604020202020204" pitchFamily="34" charset="0"/>
              </a:rPr>
              <a:t>Large, tan, fleshy mass with hemorrhage</a:t>
            </a:r>
            <a:endParaRPr lang="en-US" dirty="0"/>
          </a:p>
        </p:txBody>
      </p:sp>
    </p:spTree>
    <p:extLst>
      <p:ext uri="{BB962C8B-B14F-4D97-AF65-F5344CB8AC3E}">
        <p14:creationId xmlns:p14="http://schemas.microsoft.com/office/powerpoint/2010/main" val="23004582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AEE24-4B46-5A2A-D57B-D7D7069EC280}"/>
              </a:ext>
            </a:extLst>
          </p:cNvPr>
          <p:cNvSpPr>
            <a:spLocks noGrp="1"/>
          </p:cNvSpPr>
          <p:nvPr>
            <p:ph type="title"/>
          </p:nvPr>
        </p:nvSpPr>
        <p:spPr>
          <a:xfrm>
            <a:off x="3288495" y="631925"/>
            <a:ext cx="5902650" cy="845182"/>
          </a:xfrm>
        </p:spPr>
        <p:txBody>
          <a:bodyPr>
            <a:normAutofit fontScale="90000"/>
          </a:bodyPr>
          <a:lstStyle/>
          <a:p>
            <a:pPr algn="ctr"/>
            <a:r>
              <a:rPr lang="en-US" i="0" dirty="0">
                <a:solidFill>
                  <a:srgbClr val="000000"/>
                </a:solidFill>
                <a:effectLst/>
              </a:rPr>
              <a:t> necrosis and inflammation</a:t>
            </a:r>
            <a:br>
              <a:rPr lang="en-US" dirty="0"/>
            </a:br>
            <a:endParaRPr lang="en-US" dirty="0"/>
          </a:p>
        </p:txBody>
      </p:sp>
      <p:pic>
        <p:nvPicPr>
          <p:cNvPr id="4" name="Picture 4" descr="Anaplastic carcinoma with necrosis and inflammation">
            <a:extLst>
              <a:ext uri="{FF2B5EF4-FFF2-40B4-BE49-F238E27FC236}">
                <a16:creationId xmlns:a16="http://schemas.microsoft.com/office/drawing/2014/main" id="{0BB572C2-19A9-6DF8-B4AC-5AE243A0649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6856" y="2125784"/>
            <a:ext cx="5489144" cy="351356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Anaplastic carcinoma with necrosis and inflammation">
            <a:extLst>
              <a:ext uri="{FF2B5EF4-FFF2-40B4-BE49-F238E27FC236}">
                <a16:creationId xmlns:a16="http://schemas.microsoft.com/office/drawing/2014/main" id="{BB0A1850-D1AA-406E-2276-84E69E3D24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7141" y="2125784"/>
            <a:ext cx="5410009" cy="3458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29490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60D09-3CA9-F82C-0DB4-54E294982450}"/>
              </a:ext>
            </a:extLst>
          </p:cNvPr>
          <p:cNvSpPr>
            <a:spLocks noGrp="1"/>
          </p:cNvSpPr>
          <p:nvPr>
            <p:ph type="title"/>
          </p:nvPr>
        </p:nvSpPr>
        <p:spPr>
          <a:xfrm>
            <a:off x="1511321" y="629335"/>
            <a:ext cx="3112931" cy="838930"/>
          </a:xfrm>
        </p:spPr>
        <p:txBody>
          <a:bodyPr/>
          <a:lstStyle/>
          <a:p>
            <a:r>
              <a:rPr lang="en-US" dirty="0"/>
              <a:t>Treatment </a:t>
            </a:r>
          </a:p>
        </p:txBody>
      </p:sp>
      <p:sp>
        <p:nvSpPr>
          <p:cNvPr id="3" name="Content Placeholder 2">
            <a:extLst>
              <a:ext uri="{FF2B5EF4-FFF2-40B4-BE49-F238E27FC236}">
                <a16:creationId xmlns:a16="http://schemas.microsoft.com/office/drawing/2014/main" id="{C134FCB0-3137-D9CF-1BCE-945389B27C53}"/>
              </a:ext>
            </a:extLst>
          </p:cNvPr>
          <p:cNvSpPr>
            <a:spLocks noGrp="1"/>
          </p:cNvSpPr>
          <p:nvPr>
            <p:ph idx="1"/>
          </p:nvPr>
        </p:nvSpPr>
        <p:spPr>
          <a:xfrm>
            <a:off x="1511321" y="1720813"/>
            <a:ext cx="8915400" cy="3777622"/>
          </a:xfrm>
        </p:spPr>
        <p:txBody>
          <a:bodyPr/>
          <a:lstStyle/>
          <a:p>
            <a:r>
              <a:rPr lang="en-US" b="0" i="0" dirty="0">
                <a:solidFill>
                  <a:srgbClr val="000000"/>
                </a:solidFill>
                <a:effectLst/>
                <a:latin typeface="+mj-lt"/>
              </a:rPr>
              <a:t>Surgery, if </a:t>
            </a:r>
            <a:r>
              <a:rPr lang="en-US" b="0" i="0" dirty="0" err="1">
                <a:solidFill>
                  <a:srgbClr val="000000"/>
                </a:solidFill>
                <a:effectLst/>
                <a:latin typeface="+mj-lt"/>
              </a:rPr>
              <a:t>resectable</a:t>
            </a:r>
            <a:r>
              <a:rPr lang="en-US" b="0" i="0" dirty="0">
                <a:solidFill>
                  <a:srgbClr val="000000"/>
                </a:solidFill>
                <a:effectLst/>
                <a:latin typeface="+mj-lt"/>
              </a:rPr>
              <a:t>.</a:t>
            </a:r>
          </a:p>
          <a:p>
            <a:r>
              <a:rPr lang="en-US" b="0" i="0" dirty="0">
                <a:solidFill>
                  <a:srgbClr val="000000"/>
                </a:solidFill>
                <a:effectLst/>
                <a:latin typeface="+mj-lt"/>
              </a:rPr>
              <a:t>Radiotherapy with or without chemotherapy</a:t>
            </a:r>
            <a:r>
              <a:rPr lang="en-US" dirty="0">
                <a:solidFill>
                  <a:srgbClr val="000000"/>
                </a:solidFill>
                <a:latin typeface="+mj-lt"/>
              </a:rPr>
              <a:t>.</a:t>
            </a:r>
            <a:endParaRPr lang="en-US" b="0" i="0" dirty="0">
              <a:solidFill>
                <a:srgbClr val="000000"/>
              </a:solidFill>
              <a:effectLst/>
              <a:latin typeface="+mj-lt"/>
            </a:endParaRPr>
          </a:p>
        </p:txBody>
      </p:sp>
    </p:spTree>
    <p:extLst>
      <p:ext uri="{BB962C8B-B14F-4D97-AF65-F5344CB8AC3E}">
        <p14:creationId xmlns:p14="http://schemas.microsoft.com/office/powerpoint/2010/main" val="119326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568DF-53E7-A609-7F92-0E0AD8A5E6B7}"/>
              </a:ext>
            </a:extLst>
          </p:cNvPr>
          <p:cNvSpPr>
            <a:spLocks noGrp="1"/>
          </p:cNvSpPr>
          <p:nvPr>
            <p:ph type="title"/>
          </p:nvPr>
        </p:nvSpPr>
        <p:spPr>
          <a:xfrm>
            <a:off x="1577725" y="609710"/>
            <a:ext cx="5118275" cy="765490"/>
          </a:xfrm>
        </p:spPr>
        <p:txBody>
          <a:bodyPr/>
          <a:lstStyle/>
          <a:p>
            <a:r>
              <a:rPr lang="en-US" dirty="0"/>
              <a:t>4-Thyroid lymphoma </a:t>
            </a:r>
          </a:p>
        </p:txBody>
      </p:sp>
      <p:sp>
        <p:nvSpPr>
          <p:cNvPr id="3" name="Content Placeholder 2">
            <a:extLst>
              <a:ext uri="{FF2B5EF4-FFF2-40B4-BE49-F238E27FC236}">
                <a16:creationId xmlns:a16="http://schemas.microsoft.com/office/drawing/2014/main" id="{03C15EEC-8800-640D-6643-033D4F93F47E}"/>
              </a:ext>
            </a:extLst>
          </p:cNvPr>
          <p:cNvSpPr>
            <a:spLocks noGrp="1"/>
          </p:cNvSpPr>
          <p:nvPr>
            <p:ph idx="1"/>
          </p:nvPr>
        </p:nvSpPr>
        <p:spPr>
          <a:xfrm>
            <a:off x="1577725" y="1867200"/>
            <a:ext cx="8915400" cy="3777622"/>
          </a:xfrm>
        </p:spPr>
        <p:txBody>
          <a:bodyPr/>
          <a:lstStyle/>
          <a:p>
            <a:r>
              <a:rPr lang="en-US" dirty="0"/>
              <a:t>This form accounts for 2 percent of all thyroid cancers.</a:t>
            </a:r>
          </a:p>
          <a:p>
            <a:r>
              <a:rPr lang="en-US" dirty="0"/>
              <a:t>It occurs most often, but still very rarely in people with </a:t>
            </a:r>
            <a:r>
              <a:rPr lang="en-US" dirty="0" err="1"/>
              <a:t>hashimotos</a:t>
            </a:r>
            <a:r>
              <a:rPr lang="en-US" dirty="0"/>
              <a:t> thyroiditis. </a:t>
            </a:r>
          </a:p>
          <a:p>
            <a:r>
              <a:rPr lang="en-US" dirty="0"/>
              <a:t>This type of cancer is typically non-Hodgkin lymphoma, meaning it arises from lymphocytes.</a:t>
            </a:r>
          </a:p>
          <a:p>
            <a:r>
              <a:rPr lang="en-US" dirty="0"/>
              <a:t>Symptoms such as neck swelling and pain often occur more rapidly than other forms of thyroid cancers because the tumor grows rapidly.</a:t>
            </a:r>
          </a:p>
          <a:p>
            <a:r>
              <a:rPr lang="en-US" dirty="0"/>
              <a:t>It causes hypothyroidism </a:t>
            </a:r>
          </a:p>
          <a:p>
            <a:r>
              <a:rPr lang="en-US" dirty="0"/>
              <a:t>It has good prognosis.</a:t>
            </a:r>
          </a:p>
          <a:p>
            <a:endParaRPr lang="en-US" dirty="0"/>
          </a:p>
        </p:txBody>
      </p:sp>
    </p:spTree>
    <p:extLst>
      <p:ext uri="{BB962C8B-B14F-4D97-AF65-F5344CB8AC3E}">
        <p14:creationId xmlns:p14="http://schemas.microsoft.com/office/powerpoint/2010/main" val="38174778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909E2-E14F-B3C4-35A0-BDFDCAFCB78F}"/>
              </a:ext>
            </a:extLst>
          </p:cNvPr>
          <p:cNvSpPr>
            <a:spLocks noGrp="1"/>
          </p:cNvSpPr>
          <p:nvPr>
            <p:ph type="title"/>
          </p:nvPr>
        </p:nvSpPr>
        <p:spPr>
          <a:xfrm>
            <a:off x="2022402" y="358387"/>
            <a:ext cx="8911687" cy="696690"/>
          </a:xfrm>
        </p:spPr>
        <p:txBody>
          <a:bodyPr/>
          <a:lstStyle/>
          <a:p>
            <a:pPr algn="ctr"/>
            <a:r>
              <a:rPr lang="en-US" dirty="0"/>
              <a:t>Thyroid lymphoma</a:t>
            </a:r>
          </a:p>
        </p:txBody>
      </p:sp>
      <p:pic>
        <p:nvPicPr>
          <p:cNvPr id="3074" name="Picture 2" descr="Pathology Outlines - Lymphoma">
            <a:extLst>
              <a:ext uri="{FF2B5EF4-FFF2-40B4-BE49-F238E27FC236}">
                <a16:creationId xmlns:a16="http://schemas.microsoft.com/office/drawing/2014/main" id="{A0B347F8-482C-4A51-585A-A0877EDF84A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18740" y="1913053"/>
            <a:ext cx="5244399" cy="394848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44A30FD-3A7F-2835-4146-9C79428235B8}"/>
              </a:ext>
            </a:extLst>
          </p:cNvPr>
          <p:cNvSpPr txBox="1"/>
          <p:nvPr/>
        </p:nvSpPr>
        <p:spPr>
          <a:xfrm>
            <a:off x="1776047" y="1299399"/>
            <a:ext cx="3507153" cy="369332"/>
          </a:xfrm>
          <a:prstGeom prst="rect">
            <a:avLst/>
          </a:prstGeom>
          <a:noFill/>
        </p:spPr>
        <p:txBody>
          <a:bodyPr wrap="square">
            <a:spAutoFit/>
          </a:bodyPr>
          <a:lstStyle/>
          <a:p>
            <a:r>
              <a:rPr lang="en-US" b="1" i="0" dirty="0">
                <a:solidFill>
                  <a:srgbClr val="000000"/>
                </a:solidFill>
                <a:effectLst/>
                <a:latin typeface="Arial" panose="020B0604020202020204" pitchFamily="34" charset="0"/>
              </a:rPr>
              <a:t>fish flesh cut surface</a:t>
            </a:r>
            <a:endParaRPr lang="en-US" dirty="0"/>
          </a:p>
        </p:txBody>
      </p:sp>
      <p:pic>
        <p:nvPicPr>
          <p:cNvPr id="3076" name="Picture 4" descr="Missing Image">
            <a:extLst>
              <a:ext uri="{FF2B5EF4-FFF2-40B4-BE49-F238E27FC236}">
                <a16:creationId xmlns:a16="http://schemas.microsoft.com/office/drawing/2014/main" id="{92FAEAD3-DDBE-ACBF-076B-82E8A1BCAF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0367" y="1913053"/>
            <a:ext cx="4224583" cy="422458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1E1EF7B-047E-092E-D7F9-24F5B2221AFE}"/>
              </a:ext>
            </a:extLst>
          </p:cNvPr>
          <p:cNvSpPr txBox="1"/>
          <p:nvPr/>
        </p:nvSpPr>
        <p:spPr>
          <a:xfrm>
            <a:off x="7200290" y="1355412"/>
            <a:ext cx="3733799" cy="923330"/>
          </a:xfrm>
          <a:prstGeom prst="rect">
            <a:avLst/>
          </a:prstGeom>
          <a:noFill/>
        </p:spPr>
        <p:txBody>
          <a:bodyPr wrap="square">
            <a:spAutoFit/>
          </a:bodyPr>
          <a:lstStyle/>
          <a:p>
            <a:pPr algn="ctr" fontAlgn="base"/>
            <a:r>
              <a:rPr lang="en-US" sz="1800" b="1" i="0" dirty="0">
                <a:solidFill>
                  <a:srgbClr val="000000"/>
                </a:solidFill>
                <a:effectLst/>
                <a:latin typeface="inherit"/>
              </a:rPr>
              <a:t>Large pleomorphic cells</a:t>
            </a:r>
          </a:p>
          <a:p>
            <a:br>
              <a:rPr lang="en-US" dirty="0"/>
            </a:br>
            <a:endParaRPr lang="en-US" dirty="0"/>
          </a:p>
        </p:txBody>
      </p:sp>
    </p:spTree>
    <p:extLst>
      <p:ext uri="{BB962C8B-B14F-4D97-AF65-F5344CB8AC3E}">
        <p14:creationId xmlns:p14="http://schemas.microsoft.com/office/powerpoint/2010/main" val="9329034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F506D-54DA-ED7A-7A72-C4298C27DF1D}"/>
              </a:ext>
            </a:extLst>
          </p:cNvPr>
          <p:cNvSpPr>
            <a:spLocks noGrp="1"/>
          </p:cNvSpPr>
          <p:nvPr>
            <p:ph type="title"/>
          </p:nvPr>
        </p:nvSpPr>
        <p:spPr>
          <a:xfrm>
            <a:off x="1526997" y="645011"/>
            <a:ext cx="2762846" cy="744877"/>
          </a:xfrm>
        </p:spPr>
        <p:txBody>
          <a:bodyPr/>
          <a:lstStyle/>
          <a:p>
            <a:r>
              <a:rPr lang="en-US" dirty="0"/>
              <a:t>Treatment </a:t>
            </a:r>
          </a:p>
        </p:txBody>
      </p:sp>
      <p:sp>
        <p:nvSpPr>
          <p:cNvPr id="3" name="Content Placeholder 2">
            <a:extLst>
              <a:ext uri="{FF2B5EF4-FFF2-40B4-BE49-F238E27FC236}">
                <a16:creationId xmlns:a16="http://schemas.microsoft.com/office/drawing/2014/main" id="{DB84EBE4-F275-1494-2DA3-0EEE92F45449}"/>
              </a:ext>
            </a:extLst>
          </p:cNvPr>
          <p:cNvSpPr>
            <a:spLocks noGrp="1"/>
          </p:cNvSpPr>
          <p:nvPr>
            <p:ph idx="1"/>
          </p:nvPr>
        </p:nvSpPr>
        <p:spPr>
          <a:xfrm>
            <a:off x="1526997" y="1631987"/>
            <a:ext cx="8915400" cy="3777622"/>
          </a:xfrm>
        </p:spPr>
        <p:txBody>
          <a:bodyPr/>
          <a:lstStyle/>
          <a:p>
            <a:r>
              <a:rPr lang="en-US" b="0" i="0" dirty="0">
                <a:solidFill>
                  <a:srgbClr val="000000"/>
                </a:solidFill>
                <a:effectLst/>
                <a:latin typeface="+mj-lt"/>
              </a:rPr>
              <a:t>Often curable by radiation or chemotherapy.</a:t>
            </a:r>
          </a:p>
          <a:p>
            <a:r>
              <a:rPr lang="en-US" b="0" i="0" dirty="0">
                <a:solidFill>
                  <a:srgbClr val="000000"/>
                </a:solidFill>
                <a:effectLst/>
                <a:latin typeface="+mj-lt"/>
              </a:rPr>
              <a:t>Surgery is rare</a:t>
            </a:r>
            <a:r>
              <a:rPr lang="en-US" dirty="0">
                <a:solidFill>
                  <a:srgbClr val="000000"/>
                </a:solidFill>
                <a:latin typeface="+mj-lt"/>
              </a:rPr>
              <a:t>.</a:t>
            </a:r>
            <a:endParaRPr lang="en-US" dirty="0">
              <a:latin typeface="+mj-lt"/>
            </a:endParaRPr>
          </a:p>
        </p:txBody>
      </p:sp>
    </p:spTree>
    <p:extLst>
      <p:ext uri="{BB962C8B-B14F-4D97-AF65-F5344CB8AC3E}">
        <p14:creationId xmlns:p14="http://schemas.microsoft.com/office/powerpoint/2010/main" val="18635458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6058F-B948-8BF6-5F1C-FBE23EC918CD}"/>
              </a:ext>
            </a:extLst>
          </p:cNvPr>
          <p:cNvSpPr>
            <a:spLocks noGrp="1"/>
          </p:cNvSpPr>
          <p:nvPr>
            <p:ph type="title"/>
          </p:nvPr>
        </p:nvSpPr>
        <p:spPr>
          <a:xfrm>
            <a:off x="1614637" y="571556"/>
            <a:ext cx="7717917" cy="1677271"/>
          </a:xfrm>
        </p:spPr>
        <p:txBody>
          <a:bodyPr>
            <a:normAutofit fontScale="90000"/>
          </a:bodyPr>
          <a:lstStyle/>
          <a:p>
            <a:r>
              <a:rPr lang="en-US" dirty="0">
                <a:solidFill>
                  <a:schemeClr val="tx1"/>
                </a:solidFill>
                <a:latin typeface="Roboto" panose="02000000000000000000" pitchFamily="2" charset="0"/>
              </a:rPr>
              <a:t>Findings that raise suspicion for</a:t>
            </a:r>
            <a:br>
              <a:rPr lang="en-US" dirty="0">
                <a:solidFill>
                  <a:schemeClr val="tx1"/>
                </a:solidFill>
                <a:latin typeface="Roboto" panose="02000000000000000000" pitchFamily="2" charset="0"/>
              </a:rPr>
            </a:br>
            <a:r>
              <a:rPr lang="en-US" dirty="0">
                <a:solidFill>
                  <a:schemeClr val="tx1"/>
                </a:solidFill>
                <a:latin typeface="Roboto" panose="02000000000000000000" pitchFamily="2" charset="0"/>
              </a:rPr>
              <a:t>malignancy</a:t>
            </a:r>
            <a:br>
              <a:rPr lang="en-US" dirty="0">
                <a:solidFill>
                  <a:schemeClr val="tx1"/>
                </a:solidFill>
                <a:latin typeface="Roboto" panose="02000000000000000000" pitchFamily="2" charset="0"/>
              </a:rPr>
            </a:br>
            <a:endParaRPr lang="en-US" dirty="0">
              <a:solidFill>
                <a:schemeClr val="tx1"/>
              </a:solidFill>
            </a:endParaRPr>
          </a:p>
        </p:txBody>
      </p:sp>
      <p:sp>
        <p:nvSpPr>
          <p:cNvPr id="3" name="Text Placeholder 2">
            <a:extLst>
              <a:ext uri="{FF2B5EF4-FFF2-40B4-BE49-F238E27FC236}">
                <a16:creationId xmlns:a16="http://schemas.microsoft.com/office/drawing/2014/main" id="{DCBC624A-A70A-D3A0-A4A6-C593DFA1C831}"/>
              </a:ext>
            </a:extLst>
          </p:cNvPr>
          <p:cNvSpPr>
            <a:spLocks noGrp="1"/>
          </p:cNvSpPr>
          <p:nvPr>
            <p:ph type="body" idx="1"/>
          </p:nvPr>
        </p:nvSpPr>
        <p:spPr/>
        <p:txBody>
          <a:bodyPr>
            <a:noAutofit/>
          </a:bodyPr>
          <a:lstStyle/>
          <a:p>
            <a:br>
              <a:rPr lang="en-US" sz="1600" dirty="0"/>
            </a:br>
            <a:endParaRPr lang="en-US" sz="1600" dirty="0"/>
          </a:p>
        </p:txBody>
      </p:sp>
      <p:sp>
        <p:nvSpPr>
          <p:cNvPr id="6" name="Slide Number Placeholder 5">
            <a:extLst>
              <a:ext uri="{FF2B5EF4-FFF2-40B4-BE49-F238E27FC236}">
                <a16:creationId xmlns:a16="http://schemas.microsoft.com/office/drawing/2014/main" id="{14B8B5DD-B040-A387-EDA3-A3E3EB66C759}"/>
              </a:ext>
            </a:extLst>
          </p:cNvPr>
          <p:cNvSpPr>
            <a:spLocks noGrp="1"/>
          </p:cNvSpPr>
          <p:nvPr>
            <p:ph type="sldNum" sz="quarter" idx="12"/>
          </p:nvPr>
        </p:nvSpPr>
        <p:spPr/>
        <p:txBody>
          <a:bodyPr/>
          <a:lstStyle/>
          <a:p>
            <a:fld id="{A49DFD55-3C28-40EF-9E31-A92D2E4017FF}" type="slidenum">
              <a:rPr lang="en-US" smtClean="0"/>
              <a:pPr/>
              <a:t>46</a:t>
            </a:fld>
            <a:endParaRPr lang="en-US" dirty="0"/>
          </a:p>
        </p:txBody>
      </p:sp>
      <p:sp>
        <p:nvSpPr>
          <p:cNvPr id="10" name="TextBox 9">
            <a:extLst>
              <a:ext uri="{FF2B5EF4-FFF2-40B4-BE49-F238E27FC236}">
                <a16:creationId xmlns:a16="http://schemas.microsoft.com/office/drawing/2014/main" id="{D28F9175-632F-C126-CF3D-78BFD48C36A7}"/>
              </a:ext>
            </a:extLst>
          </p:cNvPr>
          <p:cNvSpPr txBox="1"/>
          <p:nvPr/>
        </p:nvSpPr>
        <p:spPr>
          <a:xfrm>
            <a:off x="1667255" y="1966866"/>
            <a:ext cx="6112412" cy="2554545"/>
          </a:xfrm>
          <a:prstGeom prst="rect">
            <a:avLst/>
          </a:prstGeom>
          <a:noFill/>
        </p:spPr>
        <p:txBody>
          <a:bodyPr wrap="square">
            <a:spAutoFit/>
          </a:bodyPr>
          <a:lstStyle/>
          <a:p>
            <a:r>
              <a:rPr lang="en-US" sz="2000" dirty="0">
                <a:solidFill>
                  <a:srgbClr val="000000"/>
                </a:solidFill>
                <a:latin typeface="Roboto" panose="02000000000000000000" pitchFamily="2" charset="0"/>
              </a:rPr>
              <a:t>1. </a:t>
            </a:r>
            <a:r>
              <a:rPr lang="en-US" sz="2000" dirty="0" err="1">
                <a:solidFill>
                  <a:srgbClr val="000000"/>
                </a:solidFill>
                <a:latin typeface="Roboto" panose="02000000000000000000" pitchFamily="2" charset="0"/>
              </a:rPr>
              <a:t>Hx</a:t>
            </a:r>
            <a:r>
              <a:rPr lang="en-US" sz="2000" dirty="0">
                <a:solidFill>
                  <a:srgbClr val="000000"/>
                </a:solidFill>
                <a:latin typeface="Roboto" panose="02000000000000000000" pitchFamily="2" charset="0"/>
              </a:rPr>
              <a:t> of previous irradiation</a:t>
            </a:r>
            <a:br>
              <a:rPr lang="en-US" sz="2000" dirty="0">
                <a:solidFill>
                  <a:srgbClr val="000000"/>
                </a:solidFill>
                <a:latin typeface="Roboto" panose="02000000000000000000" pitchFamily="2" charset="0"/>
              </a:rPr>
            </a:br>
            <a:r>
              <a:rPr lang="en-US" sz="2000" dirty="0">
                <a:solidFill>
                  <a:srgbClr val="000000"/>
                </a:solidFill>
                <a:latin typeface="Roboto" panose="02000000000000000000" pitchFamily="2" charset="0"/>
              </a:rPr>
              <a:t>2. Young and elderly patients</a:t>
            </a:r>
            <a:br>
              <a:rPr lang="en-US" sz="2000" dirty="0">
                <a:solidFill>
                  <a:srgbClr val="000000"/>
                </a:solidFill>
                <a:latin typeface="Roboto" panose="02000000000000000000" pitchFamily="2" charset="0"/>
              </a:rPr>
            </a:br>
            <a:r>
              <a:rPr lang="en-US" sz="2000" dirty="0">
                <a:solidFill>
                  <a:srgbClr val="000000"/>
                </a:solidFill>
                <a:latin typeface="Roboto" panose="02000000000000000000" pitchFamily="2" charset="0"/>
              </a:rPr>
              <a:t>3. Family </a:t>
            </a:r>
            <a:r>
              <a:rPr lang="en-US" sz="2000" dirty="0" err="1">
                <a:solidFill>
                  <a:srgbClr val="000000"/>
                </a:solidFill>
                <a:latin typeface="Roboto" panose="02000000000000000000" pitchFamily="2" charset="0"/>
              </a:rPr>
              <a:t>hx</a:t>
            </a:r>
            <a:r>
              <a:rPr lang="en-US" sz="2000" dirty="0">
                <a:solidFill>
                  <a:srgbClr val="000000"/>
                </a:solidFill>
                <a:latin typeface="Roboto" panose="02000000000000000000" pitchFamily="2" charset="0"/>
              </a:rPr>
              <a:t> of MEN2</a:t>
            </a:r>
            <a:br>
              <a:rPr lang="en-US" sz="2000" dirty="0">
                <a:solidFill>
                  <a:srgbClr val="000000"/>
                </a:solidFill>
                <a:latin typeface="Roboto" panose="02000000000000000000" pitchFamily="2" charset="0"/>
              </a:rPr>
            </a:br>
            <a:r>
              <a:rPr lang="en-US" sz="2000" dirty="0">
                <a:solidFill>
                  <a:srgbClr val="000000"/>
                </a:solidFill>
                <a:latin typeface="Roboto" panose="02000000000000000000" pitchFamily="2" charset="0"/>
              </a:rPr>
              <a:t>4. Recent onset and rapid growth</a:t>
            </a:r>
            <a:br>
              <a:rPr lang="en-US" sz="2000" dirty="0">
                <a:solidFill>
                  <a:srgbClr val="000000"/>
                </a:solidFill>
                <a:latin typeface="Roboto" panose="02000000000000000000" pitchFamily="2" charset="0"/>
              </a:rPr>
            </a:br>
            <a:r>
              <a:rPr lang="en-US" sz="2000" dirty="0">
                <a:solidFill>
                  <a:srgbClr val="000000"/>
                </a:solidFill>
                <a:latin typeface="Roboto" panose="02000000000000000000" pitchFamily="2" charset="0"/>
              </a:rPr>
              <a:t>5. Painless, hard, irregular nodule</a:t>
            </a:r>
            <a:br>
              <a:rPr lang="en-US" sz="2000" dirty="0">
                <a:solidFill>
                  <a:srgbClr val="000000"/>
                </a:solidFill>
                <a:latin typeface="Roboto" panose="02000000000000000000" pitchFamily="2" charset="0"/>
              </a:rPr>
            </a:br>
            <a:r>
              <a:rPr lang="en-US" sz="2000" dirty="0">
                <a:solidFill>
                  <a:srgbClr val="000000"/>
                </a:solidFill>
                <a:latin typeface="Roboto" panose="02000000000000000000" pitchFamily="2" charset="0"/>
              </a:rPr>
              <a:t>with limited mobility</a:t>
            </a:r>
            <a:br>
              <a:rPr lang="en-US" sz="2000" dirty="0">
                <a:solidFill>
                  <a:srgbClr val="000000"/>
                </a:solidFill>
                <a:latin typeface="Roboto" panose="02000000000000000000" pitchFamily="2" charset="0"/>
              </a:rPr>
            </a:br>
            <a:r>
              <a:rPr lang="en-US" sz="2000" dirty="0">
                <a:solidFill>
                  <a:srgbClr val="000000"/>
                </a:solidFill>
                <a:latin typeface="Roboto" panose="02000000000000000000" pitchFamily="2" charset="0"/>
              </a:rPr>
              <a:t>6. Local invasion of lymphatic or</a:t>
            </a:r>
            <a:br>
              <a:rPr lang="en-US" sz="2000" dirty="0">
                <a:solidFill>
                  <a:srgbClr val="000000"/>
                </a:solidFill>
                <a:latin typeface="Roboto" panose="02000000000000000000" pitchFamily="2" charset="0"/>
              </a:rPr>
            </a:br>
            <a:r>
              <a:rPr lang="en-US" sz="2000" dirty="0">
                <a:solidFill>
                  <a:srgbClr val="000000"/>
                </a:solidFill>
                <a:latin typeface="Roboto" panose="02000000000000000000" pitchFamily="2" charset="0"/>
              </a:rPr>
              <a:t>blood-borne metastases </a:t>
            </a:r>
          </a:p>
        </p:txBody>
      </p:sp>
      <p:sp>
        <p:nvSpPr>
          <p:cNvPr id="12" name="TextBox 11">
            <a:extLst>
              <a:ext uri="{FF2B5EF4-FFF2-40B4-BE49-F238E27FC236}">
                <a16:creationId xmlns:a16="http://schemas.microsoft.com/office/drawing/2014/main" id="{5FDD0FBA-91D2-76F3-86AD-2E022B538DF7}"/>
              </a:ext>
            </a:extLst>
          </p:cNvPr>
          <p:cNvSpPr txBox="1"/>
          <p:nvPr/>
        </p:nvSpPr>
        <p:spPr>
          <a:xfrm>
            <a:off x="6925994" y="2014597"/>
            <a:ext cx="6112412" cy="646331"/>
          </a:xfrm>
          <a:prstGeom prst="rect">
            <a:avLst/>
          </a:prstGeom>
          <a:noFill/>
        </p:spPr>
        <p:txBody>
          <a:bodyPr wrap="square">
            <a:spAutoFit/>
          </a:bodyPr>
          <a:lstStyle/>
          <a:p>
            <a:br>
              <a:rPr lang="en-US" dirty="0"/>
            </a:br>
            <a:endParaRPr lang="en-US" dirty="0"/>
          </a:p>
        </p:txBody>
      </p:sp>
    </p:spTree>
    <p:extLst>
      <p:ext uri="{BB962C8B-B14F-4D97-AF65-F5344CB8AC3E}">
        <p14:creationId xmlns:p14="http://schemas.microsoft.com/office/powerpoint/2010/main" val="469839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688955" y="394970"/>
            <a:ext cx="294005" cy="162560"/>
          </a:xfrm>
          <a:prstGeom prst="rect">
            <a:avLst/>
          </a:prstGeom>
        </p:spPr>
        <p:txBody>
          <a:bodyPr vert="horz" wrap="square" lIns="0" tIns="12700" rIns="0" bIns="0" rtlCol="0">
            <a:spAutoFit/>
          </a:bodyPr>
          <a:lstStyle/>
          <a:p>
            <a:pPr marL="12700">
              <a:lnSpc>
                <a:spcPct val="100000"/>
              </a:lnSpc>
              <a:spcBef>
                <a:spcPts val="100"/>
              </a:spcBef>
            </a:pPr>
            <a:r>
              <a:rPr sz="900" spc="-20" dirty="0">
                <a:solidFill>
                  <a:srgbClr val="898989"/>
                </a:solidFill>
                <a:latin typeface="Palatino Linotype"/>
                <a:cs typeface="Palatino Linotype"/>
              </a:rPr>
              <a:t>20XX</a:t>
            </a:r>
            <a:endParaRPr sz="900">
              <a:latin typeface="Palatino Linotype"/>
              <a:cs typeface="Palatino Linotype"/>
            </a:endParaRPr>
          </a:p>
        </p:txBody>
      </p:sp>
      <p:sp>
        <p:nvSpPr>
          <p:cNvPr id="3" name="object 3"/>
          <p:cNvSpPr txBox="1"/>
          <p:nvPr/>
        </p:nvSpPr>
        <p:spPr>
          <a:xfrm>
            <a:off x="1074102" y="823849"/>
            <a:ext cx="139700" cy="162560"/>
          </a:xfrm>
          <a:prstGeom prst="rect">
            <a:avLst/>
          </a:prstGeom>
        </p:spPr>
        <p:txBody>
          <a:bodyPr vert="horz" wrap="square" lIns="0" tIns="12700" rIns="0" bIns="0" rtlCol="0">
            <a:spAutoFit/>
          </a:bodyPr>
          <a:lstStyle/>
          <a:p>
            <a:pPr marL="12700">
              <a:lnSpc>
                <a:spcPct val="100000"/>
              </a:lnSpc>
              <a:spcBef>
                <a:spcPts val="100"/>
              </a:spcBef>
            </a:pPr>
            <a:r>
              <a:rPr sz="900" spc="-25" dirty="0">
                <a:solidFill>
                  <a:srgbClr val="898989"/>
                </a:solidFill>
                <a:latin typeface="Palatino Linotype"/>
                <a:cs typeface="Palatino Linotype"/>
              </a:rPr>
              <a:t>29</a:t>
            </a:r>
            <a:endParaRPr sz="900">
              <a:latin typeface="Palatino Linotype"/>
              <a:cs typeface="Palatino Linotype"/>
            </a:endParaRPr>
          </a:p>
        </p:txBody>
      </p:sp>
      <p:sp>
        <p:nvSpPr>
          <p:cNvPr id="4" name="object 4"/>
          <p:cNvSpPr txBox="1">
            <a:spLocks noGrp="1"/>
          </p:cNvSpPr>
          <p:nvPr>
            <p:ph type="title"/>
          </p:nvPr>
        </p:nvSpPr>
        <p:spPr>
          <a:xfrm>
            <a:off x="1598781" y="2781793"/>
            <a:ext cx="8911687" cy="1029128"/>
          </a:xfrm>
          <a:prstGeom prst="rect">
            <a:avLst/>
          </a:prstGeom>
        </p:spPr>
        <p:txBody>
          <a:bodyPr vert="horz" wrap="square" lIns="0" tIns="13335" rIns="0" bIns="0" rtlCol="0">
            <a:spAutoFit/>
          </a:bodyPr>
          <a:lstStyle/>
          <a:p>
            <a:pPr marL="20955" algn="ctr">
              <a:lnSpc>
                <a:spcPct val="100000"/>
              </a:lnSpc>
              <a:spcBef>
                <a:spcPts val="105"/>
              </a:spcBef>
            </a:pPr>
            <a:r>
              <a:rPr sz="6600" b="1" spc="-10" dirty="0"/>
              <a:t>Investigations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70826" y="681269"/>
            <a:ext cx="5647539" cy="566822"/>
          </a:xfrm>
          <a:prstGeom prst="rect">
            <a:avLst/>
          </a:prstGeom>
        </p:spPr>
        <p:txBody>
          <a:bodyPr vert="horz" wrap="square" lIns="0" tIns="12700" rIns="0" bIns="0" rtlCol="0">
            <a:spAutoFit/>
          </a:bodyPr>
          <a:lstStyle/>
          <a:p>
            <a:pPr marL="50800">
              <a:lnSpc>
                <a:spcPct val="100000"/>
              </a:lnSpc>
              <a:spcBef>
                <a:spcPts val="100"/>
              </a:spcBef>
              <a:tabLst>
                <a:tab pos="2064385" algn="l"/>
              </a:tabLst>
            </a:pPr>
            <a:r>
              <a:rPr spc="-335" dirty="0">
                <a:solidFill>
                  <a:schemeClr val="tx1"/>
                </a:solidFill>
                <a:latin typeface="Times New Roman"/>
                <a:cs typeface="Times New Roman"/>
              </a:rPr>
              <a:t>I</a:t>
            </a:r>
            <a:r>
              <a:rPr spc="30" dirty="0">
                <a:solidFill>
                  <a:schemeClr val="tx1"/>
                </a:solidFill>
                <a:latin typeface="Times New Roman"/>
                <a:cs typeface="Times New Roman"/>
              </a:rPr>
              <a:t>nvestigatio</a:t>
            </a:r>
            <a:r>
              <a:rPr spc="-20" dirty="0">
                <a:solidFill>
                  <a:schemeClr val="tx1"/>
                </a:solidFill>
                <a:latin typeface="Times New Roman"/>
                <a:cs typeface="Times New Roman"/>
              </a:rPr>
              <a:t>n</a:t>
            </a:r>
            <a:r>
              <a:rPr lang="en-US" spc="-20" dirty="0">
                <a:solidFill>
                  <a:schemeClr val="tx1"/>
                </a:solidFill>
                <a:latin typeface="Times New Roman"/>
                <a:cs typeface="Times New Roman"/>
              </a:rPr>
              <a:t> </a:t>
            </a:r>
            <a:r>
              <a:rPr dirty="0">
                <a:solidFill>
                  <a:schemeClr val="tx1"/>
                </a:solidFill>
                <a:latin typeface="Times New Roman"/>
                <a:cs typeface="Times New Roman"/>
              </a:rPr>
              <a:t>of</a:t>
            </a:r>
            <a:r>
              <a:rPr spc="190" dirty="0">
                <a:solidFill>
                  <a:schemeClr val="tx1"/>
                </a:solidFill>
                <a:latin typeface="Times New Roman"/>
                <a:cs typeface="Times New Roman"/>
              </a:rPr>
              <a:t> </a:t>
            </a:r>
            <a:r>
              <a:rPr spc="40" dirty="0">
                <a:solidFill>
                  <a:schemeClr val="tx1"/>
                </a:solidFill>
                <a:latin typeface="Times New Roman"/>
                <a:cs typeface="Times New Roman"/>
              </a:rPr>
              <a:t>thyroid</a:t>
            </a:r>
            <a:endParaRPr dirty="0">
              <a:solidFill>
                <a:schemeClr val="tx1"/>
              </a:solidFill>
              <a:latin typeface="Times New Roman"/>
              <a:cs typeface="Times New Roman"/>
            </a:endParaRPr>
          </a:p>
        </p:txBody>
      </p:sp>
      <p:sp>
        <p:nvSpPr>
          <p:cNvPr id="3" name="object 3"/>
          <p:cNvSpPr txBox="1"/>
          <p:nvPr/>
        </p:nvSpPr>
        <p:spPr>
          <a:xfrm>
            <a:off x="1492224" y="1815763"/>
            <a:ext cx="5647539" cy="2167260"/>
          </a:xfrm>
          <a:prstGeom prst="rect">
            <a:avLst/>
          </a:prstGeom>
        </p:spPr>
        <p:txBody>
          <a:bodyPr vert="horz" wrap="square" lIns="0" tIns="88900" rIns="0" bIns="0" rtlCol="0">
            <a:spAutoFit/>
          </a:bodyPr>
          <a:lstStyle/>
          <a:p>
            <a:pPr marL="542290" indent="-529590">
              <a:lnSpc>
                <a:spcPct val="100000"/>
              </a:lnSpc>
              <a:spcBef>
                <a:spcPts val="700"/>
              </a:spcBef>
              <a:buAutoNum type="arabicParenBoth"/>
              <a:tabLst>
                <a:tab pos="542290" algn="l"/>
              </a:tabLst>
            </a:pPr>
            <a:r>
              <a:rPr sz="2400" spc="50" dirty="0">
                <a:latin typeface="Times New Roman"/>
                <a:cs typeface="Times New Roman"/>
              </a:rPr>
              <a:t>THYROID</a:t>
            </a:r>
            <a:r>
              <a:rPr sz="2400" spc="180" dirty="0">
                <a:latin typeface="Times New Roman"/>
                <a:cs typeface="Times New Roman"/>
              </a:rPr>
              <a:t> </a:t>
            </a:r>
            <a:r>
              <a:rPr sz="2400" spc="50" dirty="0">
                <a:latin typeface="Times New Roman"/>
                <a:cs typeface="Times New Roman"/>
              </a:rPr>
              <a:t>FUNCTION</a:t>
            </a:r>
            <a:r>
              <a:rPr sz="2400" spc="195" dirty="0">
                <a:latin typeface="Times New Roman"/>
                <a:cs typeface="Times New Roman"/>
              </a:rPr>
              <a:t> </a:t>
            </a:r>
            <a:r>
              <a:rPr sz="2400" dirty="0">
                <a:latin typeface="Times New Roman"/>
                <a:cs typeface="Times New Roman"/>
              </a:rPr>
              <a:t>TEST</a:t>
            </a:r>
            <a:r>
              <a:rPr sz="2400" spc="185" dirty="0">
                <a:latin typeface="Times New Roman"/>
                <a:cs typeface="Times New Roman"/>
              </a:rPr>
              <a:t> </a:t>
            </a:r>
            <a:r>
              <a:rPr sz="2400" spc="45" dirty="0">
                <a:latin typeface="Times New Roman"/>
                <a:cs typeface="Times New Roman"/>
              </a:rPr>
              <a:t>(TFT)</a:t>
            </a:r>
            <a:endParaRPr sz="2400" dirty="0">
              <a:latin typeface="Times New Roman"/>
              <a:cs typeface="Times New Roman"/>
            </a:endParaRPr>
          </a:p>
          <a:p>
            <a:pPr marL="542290" indent="-529590">
              <a:lnSpc>
                <a:spcPct val="100000"/>
              </a:lnSpc>
              <a:spcBef>
                <a:spcPts val="605"/>
              </a:spcBef>
              <a:buAutoNum type="arabicParenBoth"/>
              <a:tabLst>
                <a:tab pos="542290" algn="l"/>
              </a:tabLst>
            </a:pPr>
            <a:r>
              <a:rPr sz="2400" spc="50" dirty="0">
                <a:latin typeface="Times New Roman"/>
                <a:cs typeface="Times New Roman"/>
              </a:rPr>
              <a:t>RADIOISOTOPS</a:t>
            </a:r>
            <a:r>
              <a:rPr sz="2400" spc="110" dirty="0">
                <a:latin typeface="Times New Roman"/>
                <a:cs typeface="Times New Roman"/>
              </a:rPr>
              <a:t> </a:t>
            </a:r>
            <a:r>
              <a:rPr sz="2400" spc="35" dirty="0">
                <a:latin typeface="Times New Roman"/>
                <a:cs typeface="Times New Roman"/>
              </a:rPr>
              <a:t>SCAN</a:t>
            </a:r>
            <a:endParaRPr sz="2400" dirty="0">
              <a:latin typeface="Times New Roman"/>
              <a:cs typeface="Times New Roman"/>
            </a:endParaRPr>
          </a:p>
          <a:p>
            <a:pPr marL="542290" indent="-529590">
              <a:lnSpc>
                <a:spcPct val="100000"/>
              </a:lnSpc>
              <a:spcBef>
                <a:spcPts val="605"/>
              </a:spcBef>
              <a:buAutoNum type="arabicParenBoth"/>
              <a:tabLst>
                <a:tab pos="542290" algn="l"/>
              </a:tabLst>
            </a:pPr>
            <a:r>
              <a:rPr sz="2400" spc="-10" dirty="0">
                <a:latin typeface="Times New Roman"/>
                <a:cs typeface="Times New Roman"/>
              </a:rPr>
              <a:t>ULTRASOUND</a:t>
            </a:r>
            <a:endParaRPr sz="2400" dirty="0">
              <a:latin typeface="Times New Roman"/>
              <a:cs typeface="Times New Roman"/>
            </a:endParaRPr>
          </a:p>
          <a:p>
            <a:pPr marL="542290" indent="-529590">
              <a:lnSpc>
                <a:spcPct val="100000"/>
              </a:lnSpc>
              <a:spcBef>
                <a:spcPts val="605"/>
              </a:spcBef>
              <a:buAutoNum type="arabicParenBoth"/>
              <a:tabLst>
                <a:tab pos="542290" algn="l"/>
              </a:tabLst>
            </a:pPr>
            <a:r>
              <a:rPr sz="2400" dirty="0">
                <a:latin typeface="Times New Roman"/>
                <a:cs typeface="Times New Roman"/>
              </a:rPr>
              <a:t>FINE</a:t>
            </a:r>
            <a:r>
              <a:rPr sz="2400" spc="130" dirty="0">
                <a:latin typeface="Times New Roman"/>
                <a:cs typeface="Times New Roman"/>
              </a:rPr>
              <a:t> </a:t>
            </a:r>
            <a:r>
              <a:rPr sz="2400" spc="55" dirty="0">
                <a:latin typeface="Times New Roman"/>
                <a:cs typeface="Times New Roman"/>
              </a:rPr>
              <a:t>NEEDLE</a:t>
            </a:r>
            <a:r>
              <a:rPr sz="2400" spc="20" dirty="0">
                <a:latin typeface="Times New Roman"/>
                <a:cs typeface="Times New Roman"/>
              </a:rPr>
              <a:t> </a:t>
            </a:r>
            <a:r>
              <a:rPr sz="2400" dirty="0">
                <a:latin typeface="Times New Roman"/>
                <a:cs typeface="Times New Roman"/>
              </a:rPr>
              <a:t>ASPIRATION</a:t>
            </a:r>
            <a:r>
              <a:rPr sz="2400" spc="80" dirty="0">
                <a:latin typeface="Times New Roman"/>
                <a:cs typeface="Times New Roman"/>
              </a:rPr>
              <a:t> </a:t>
            </a:r>
            <a:r>
              <a:rPr sz="2400" spc="50" dirty="0">
                <a:latin typeface="Times New Roman"/>
                <a:cs typeface="Times New Roman"/>
              </a:rPr>
              <a:t>BIOPSY</a:t>
            </a:r>
            <a:r>
              <a:rPr sz="2400" spc="140" dirty="0">
                <a:latin typeface="Times New Roman"/>
                <a:cs typeface="Times New Roman"/>
              </a:rPr>
              <a:t> </a:t>
            </a:r>
            <a:r>
              <a:rPr sz="2400" spc="45" dirty="0">
                <a:latin typeface="Times New Roman"/>
                <a:cs typeface="Times New Roman"/>
              </a:rPr>
              <a:t>(FNA)</a:t>
            </a:r>
            <a:endParaRPr sz="2400" dirty="0">
              <a:latin typeface="Times New Roman"/>
              <a:cs typeface="Times New Roman"/>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72878" y="325917"/>
            <a:ext cx="3437063" cy="922688"/>
          </a:xfrm>
          <a:prstGeom prst="rect">
            <a:avLst/>
          </a:prstGeom>
        </p:spPr>
        <p:txBody>
          <a:bodyPr vert="horz" wrap="square" lIns="0" tIns="319405" rIns="0" bIns="0" rtlCol="0">
            <a:spAutoFit/>
          </a:bodyPr>
          <a:lstStyle/>
          <a:p>
            <a:pPr marL="656590">
              <a:lnSpc>
                <a:spcPct val="100000"/>
              </a:lnSpc>
              <a:spcBef>
                <a:spcPts val="2515"/>
              </a:spcBef>
            </a:pPr>
            <a:r>
              <a:rPr sz="3900" spc="25" dirty="0">
                <a:solidFill>
                  <a:srgbClr val="000000"/>
                </a:solidFill>
                <a:latin typeface="Times New Roman"/>
                <a:cs typeface="Times New Roman"/>
              </a:rPr>
              <a:t>TFT</a:t>
            </a:r>
            <a:endParaRPr sz="3900" dirty="0">
              <a:latin typeface="Times New Roman"/>
              <a:cs typeface="Times New Roman"/>
            </a:endParaRPr>
          </a:p>
        </p:txBody>
      </p:sp>
      <p:sp>
        <p:nvSpPr>
          <p:cNvPr id="5" name="object 5"/>
          <p:cNvSpPr txBox="1"/>
          <p:nvPr/>
        </p:nvSpPr>
        <p:spPr>
          <a:xfrm>
            <a:off x="6166426" y="3518890"/>
            <a:ext cx="88265" cy="100330"/>
          </a:xfrm>
          <a:prstGeom prst="rect">
            <a:avLst/>
          </a:prstGeom>
        </p:spPr>
        <p:txBody>
          <a:bodyPr vert="horz" wrap="square" lIns="0" tIns="11430" rIns="0" bIns="0" rtlCol="0">
            <a:spAutoFit/>
          </a:bodyPr>
          <a:lstStyle/>
          <a:p>
            <a:pPr marL="12700">
              <a:lnSpc>
                <a:spcPct val="100000"/>
              </a:lnSpc>
              <a:spcBef>
                <a:spcPts val="90"/>
              </a:spcBef>
            </a:pPr>
            <a:r>
              <a:rPr sz="500" spc="-25" dirty="0">
                <a:solidFill>
                  <a:srgbClr val="878787"/>
                </a:solidFill>
                <a:latin typeface="Times New Roman"/>
                <a:cs typeface="Times New Roman"/>
              </a:rPr>
              <a:t>43</a:t>
            </a:r>
            <a:endParaRPr sz="500">
              <a:latin typeface="Times New Roman"/>
              <a:cs typeface="Times New Roman"/>
            </a:endParaRPr>
          </a:p>
        </p:txBody>
      </p:sp>
      <p:sp>
        <p:nvSpPr>
          <p:cNvPr id="6" name="object 6"/>
          <p:cNvSpPr txBox="1"/>
          <p:nvPr/>
        </p:nvSpPr>
        <p:spPr>
          <a:xfrm>
            <a:off x="1518711" y="1631852"/>
            <a:ext cx="10480131" cy="2235227"/>
          </a:xfrm>
          <a:prstGeom prst="rect">
            <a:avLst/>
          </a:prstGeom>
        </p:spPr>
        <p:txBody>
          <a:bodyPr vert="horz" wrap="square" lIns="0" tIns="13970" rIns="0" bIns="0" rtlCol="0">
            <a:spAutoFit/>
          </a:bodyPr>
          <a:lstStyle/>
          <a:p>
            <a:pPr marL="355600" indent="-342900">
              <a:lnSpc>
                <a:spcPct val="100000"/>
              </a:lnSpc>
              <a:spcBef>
                <a:spcPts val="110"/>
              </a:spcBef>
              <a:buFont typeface="Wingdings" panose="05000000000000000000" pitchFamily="2" charset="2"/>
              <a:buChar char="Ø"/>
            </a:pPr>
            <a:r>
              <a:rPr lang="en-US" sz="2000" dirty="0">
                <a:latin typeface="Times New Roman"/>
                <a:cs typeface="Times New Roman"/>
              </a:rPr>
              <a:t>Thyroid</a:t>
            </a:r>
            <a:r>
              <a:rPr lang="en-US" sz="2000" spc="-5" dirty="0">
                <a:latin typeface="Times New Roman"/>
                <a:cs typeface="Times New Roman"/>
              </a:rPr>
              <a:t> </a:t>
            </a:r>
            <a:r>
              <a:rPr lang="en-US" sz="2000" dirty="0">
                <a:latin typeface="Times New Roman"/>
                <a:cs typeface="Times New Roman"/>
              </a:rPr>
              <a:t>function tests:</a:t>
            </a:r>
            <a:r>
              <a:rPr lang="en-US" sz="2000" spc="-5" dirty="0">
                <a:latin typeface="Times New Roman"/>
                <a:cs typeface="Times New Roman"/>
              </a:rPr>
              <a:t> </a:t>
            </a:r>
            <a:r>
              <a:rPr lang="en-US" sz="2000" dirty="0">
                <a:latin typeface="Times New Roman"/>
                <a:cs typeface="Times New Roman"/>
              </a:rPr>
              <a:t>will direct</a:t>
            </a:r>
            <a:r>
              <a:rPr lang="en-US" sz="2000" spc="-5" dirty="0">
                <a:latin typeface="Times New Roman"/>
                <a:cs typeface="Times New Roman"/>
              </a:rPr>
              <a:t> </a:t>
            </a:r>
            <a:r>
              <a:rPr lang="en-US" sz="2000" dirty="0">
                <a:latin typeface="Times New Roman"/>
                <a:cs typeface="Times New Roman"/>
              </a:rPr>
              <a:t>further approach and</a:t>
            </a:r>
            <a:r>
              <a:rPr lang="en-US" sz="2000" spc="-5" dirty="0">
                <a:latin typeface="Times New Roman"/>
                <a:cs typeface="Times New Roman"/>
              </a:rPr>
              <a:t> </a:t>
            </a:r>
            <a:r>
              <a:rPr lang="en-US" sz="2000" dirty="0">
                <a:latin typeface="Times New Roman"/>
                <a:cs typeface="Times New Roman"/>
              </a:rPr>
              <a:t>should </a:t>
            </a:r>
            <a:r>
              <a:rPr lang="en-US" sz="2000" spc="-10" dirty="0">
                <a:latin typeface="Times New Roman"/>
                <a:cs typeface="Times New Roman"/>
              </a:rPr>
              <a:t>precede </a:t>
            </a:r>
            <a:r>
              <a:rPr lang="en-US" sz="2000" dirty="0">
                <a:latin typeface="Times New Roman"/>
                <a:cs typeface="Times New Roman"/>
              </a:rPr>
              <a:t>consideration of imaging</a:t>
            </a:r>
            <a:r>
              <a:rPr lang="en-US" sz="2000" spc="5" dirty="0">
                <a:latin typeface="Times New Roman"/>
                <a:cs typeface="Times New Roman"/>
              </a:rPr>
              <a:t> </a:t>
            </a:r>
            <a:r>
              <a:rPr lang="en-US" sz="2000" dirty="0">
                <a:latin typeface="Times New Roman"/>
                <a:cs typeface="Times New Roman"/>
              </a:rPr>
              <a:t>studies and FNA</a:t>
            </a:r>
            <a:r>
              <a:rPr lang="en-US" sz="2000" spc="-65" dirty="0">
                <a:latin typeface="Times New Roman"/>
                <a:cs typeface="Times New Roman"/>
              </a:rPr>
              <a:t> </a:t>
            </a:r>
            <a:r>
              <a:rPr lang="en-US" sz="2000" spc="-10" dirty="0">
                <a:latin typeface="Times New Roman"/>
                <a:cs typeface="Times New Roman"/>
              </a:rPr>
              <a:t>biopsy.</a:t>
            </a:r>
          </a:p>
          <a:p>
            <a:pPr marL="355600" indent="-342900">
              <a:lnSpc>
                <a:spcPct val="100000"/>
              </a:lnSpc>
              <a:spcBef>
                <a:spcPts val="110"/>
              </a:spcBef>
              <a:buFont typeface="Wingdings" panose="05000000000000000000" pitchFamily="2" charset="2"/>
              <a:buChar char="Ø"/>
            </a:pPr>
            <a:r>
              <a:rPr sz="2000" dirty="0">
                <a:latin typeface="Times New Roman"/>
                <a:cs typeface="Times New Roman"/>
              </a:rPr>
              <a:t>Most patients</a:t>
            </a:r>
            <a:r>
              <a:rPr sz="2000" spc="5" dirty="0">
                <a:latin typeface="Times New Roman"/>
                <a:cs typeface="Times New Roman"/>
              </a:rPr>
              <a:t> </a:t>
            </a:r>
            <a:r>
              <a:rPr sz="2000" dirty="0">
                <a:latin typeface="Times New Roman"/>
                <a:cs typeface="Times New Roman"/>
              </a:rPr>
              <a:t>with</a:t>
            </a:r>
            <a:r>
              <a:rPr sz="2000" spc="5" dirty="0">
                <a:latin typeface="Times New Roman"/>
                <a:cs typeface="Times New Roman"/>
              </a:rPr>
              <a:t> </a:t>
            </a:r>
            <a:r>
              <a:rPr sz="2000" dirty="0">
                <a:latin typeface="Times New Roman"/>
                <a:cs typeface="Times New Roman"/>
              </a:rPr>
              <a:t>thyroid</a:t>
            </a:r>
            <a:r>
              <a:rPr sz="2000" spc="5" dirty="0">
                <a:latin typeface="Times New Roman"/>
                <a:cs typeface="Times New Roman"/>
              </a:rPr>
              <a:t> </a:t>
            </a:r>
            <a:r>
              <a:rPr sz="2000" dirty="0">
                <a:latin typeface="Times New Roman"/>
                <a:cs typeface="Times New Roman"/>
              </a:rPr>
              <a:t>nodules</a:t>
            </a:r>
            <a:r>
              <a:rPr sz="2000" spc="5" dirty="0">
                <a:latin typeface="Times New Roman"/>
                <a:cs typeface="Times New Roman"/>
              </a:rPr>
              <a:t> </a:t>
            </a:r>
            <a:r>
              <a:rPr sz="2000" dirty="0">
                <a:latin typeface="Times New Roman"/>
                <a:cs typeface="Times New Roman"/>
              </a:rPr>
              <a:t>are</a:t>
            </a:r>
            <a:r>
              <a:rPr sz="2000" spc="5" dirty="0">
                <a:latin typeface="Times New Roman"/>
                <a:cs typeface="Times New Roman"/>
              </a:rPr>
              <a:t> </a:t>
            </a:r>
            <a:r>
              <a:rPr sz="2000" spc="-10" dirty="0">
                <a:latin typeface="Times New Roman"/>
                <a:cs typeface="Times New Roman"/>
              </a:rPr>
              <a:t>euthyroid.</a:t>
            </a:r>
            <a:endParaRPr sz="2000" dirty="0">
              <a:latin typeface="Times New Roman"/>
              <a:cs typeface="Times New Roman"/>
            </a:endParaRPr>
          </a:p>
          <a:p>
            <a:pPr marL="342900" indent="-342900">
              <a:lnSpc>
                <a:spcPct val="100000"/>
              </a:lnSpc>
              <a:spcBef>
                <a:spcPts val="85"/>
              </a:spcBef>
              <a:buFont typeface="Wingdings" panose="05000000000000000000" pitchFamily="2" charset="2"/>
              <a:buChar char="Ø"/>
            </a:pPr>
            <a:endParaRPr sz="2000" dirty="0">
              <a:latin typeface="Times New Roman"/>
              <a:cs typeface="Times New Roman"/>
            </a:endParaRPr>
          </a:p>
          <a:p>
            <a:pPr marL="355600" marR="685800" indent="-342900">
              <a:lnSpc>
                <a:spcPct val="104900"/>
              </a:lnSpc>
              <a:buFont typeface="Wingdings" panose="05000000000000000000" pitchFamily="2" charset="2"/>
              <a:buChar char="Ø"/>
            </a:pPr>
            <a:r>
              <a:rPr sz="2000" dirty="0">
                <a:latin typeface="Times New Roman"/>
                <a:cs typeface="Times New Roman"/>
              </a:rPr>
              <a:t>Patients</a:t>
            </a:r>
            <a:r>
              <a:rPr sz="2000" spc="-5" dirty="0">
                <a:latin typeface="Times New Roman"/>
                <a:cs typeface="Times New Roman"/>
              </a:rPr>
              <a:t> </a:t>
            </a:r>
            <a:r>
              <a:rPr sz="2000" dirty="0">
                <a:latin typeface="Times New Roman"/>
                <a:cs typeface="Times New Roman"/>
              </a:rPr>
              <a:t>with a low TSH level (toxic nodules)</a:t>
            </a:r>
            <a:r>
              <a:rPr sz="2000" spc="-5" dirty="0">
                <a:latin typeface="Times New Roman"/>
                <a:cs typeface="Times New Roman"/>
              </a:rPr>
              <a:t> </a:t>
            </a:r>
            <a:r>
              <a:rPr sz="2000" dirty="0">
                <a:latin typeface="Times New Roman"/>
                <a:cs typeface="Times New Roman"/>
              </a:rPr>
              <a:t>should be considered </a:t>
            </a:r>
            <a:r>
              <a:rPr sz="2000" spc="-25" dirty="0">
                <a:latin typeface="Times New Roman"/>
                <a:cs typeface="Times New Roman"/>
              </a:rPr>
              <a:t>for </a:t>
            </a:r>
            <a:r>
              <a:rPr sz="2000" dirty="0">
                <a:latin typeface="Times New Roman"/>
                <a:cs typeface="Times New Roman"/>
              </a:rPr>
              <a:t>radioisotope</a:t>
            </a:r>
            <a:r>
              <a:rPr sz="2000" spc="-15" dirty="0">
                <a:latin typeface="Times New Roman"/>
                <a:cs typeface="Times New Roman"/>
              </a:rPr>
              <a:t> </a:t>
            </a:r>
            <a:r>
              <a:rPr sz="2000" spc="-10" dirty="0">
                <a:latin typeface="Times New Roman"/>
                <a:cs typeface="Times New Roman"/>
              </a:rPr>
              <a:t>scan.</a:t>
            </a:r>
            <a:endParaRPr sz="2000" dirty="0">
              <a:latin typeface="Times New Roman"/>
              <a:cs typeface="Times New Roman"/>
            </a:endParaRPr>
          </a:p>
          <a:p>
            <a:pPr marL="342900" indent="-342900">
              <a:lnSpc>
                <a:spcPct val="100000"/>
              </a:lnSpc>
              <a:spcBef>
                <a:spcPts val="160"/>
              </a:spcBef>
              <a:buFont typeface="Wingdings" panose="05000000000000000000" pitchFamily="2" charset="2"/>
              <a:buChar char="Ø"/>
            </a:pPr>
            <a:endParaRPr sz="2000" dirty="0">
              <a:latin typeface="Times New Roman"/>
              <a:cs typeface="Times New Roman"/>
            </a:endParaRPr>
          </a:p>
          <a:p>
            <a:pPr marL="355600" indent="-342900">
              <a:lnSpc>
                <a:spcPct val="100000"/>
              </a:lnSpc>
              <a:spcBef>
                <a:spcPts val="5"/>
              </a:spcBef>
              <a:buFont typeface="Wingdings" panose="05000000000000000000" pitchFamily="2" charset="2"/>
              <a:buChar char="Ø"/>
            </a:pPr>
            <a:r>
              <a:rPr sz="2000" dirty="0">
                <a:latin typeface="Times New Roman"/>
                <a:cs typeface="Times New Roman"/>
              </a:rPr>
              <a:t>Patient with high TSH level check for hashimoto's disease antibodies ( anti </a:t>
            </a:r>
            <a:r>
              <a:rPr sz="2000" spc="-20" dirty="0">
                <a:latin typeface="Times New Roman"/>
                <a:cs typeface="Times New Roman"/>
              </a:rPr>
              <a:t>TPO)</a:t>
            </a:r>
            <a:endParaRPr sz="2000" dirty="0">
              <a:latin typeface="Times New Roman"/>
              <a:cs typeface="Times New Roman"/>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82644" y="692301"/>
            <a:ext cx="4655185" cy="509114"/>
          </a:xfrm>
          <a:prstGeom prst="rect">
            <a:avLst/>
          </a:prstGeom>
        </p:spPr>
        <p:txBody>
          <a:bodyPr vert="horz" wrap="square" lIns="0" tIns="16510" rIns="0" bIns="0" rtlCol="0">
            <a:spAutoFit/>
          </a:bodyPr>
          <a:lstStyle/>
          <a:p>
            <a:pPr marL="12700" algn="ctr">
              <a:lnSpc>
                <a:spcPct val="100000"/>
              </a:lnSpc>
              <a:spcBef>
                <a:spcPts val="130"/>
              </a:spcBef>
              <a:tabLst>
                <a:tab pos="2011045" algn="l"/>
              </a:tabLst>
            </a:pPr>
            <a:r>
              <a:rPr sz="3200" spc="120" dirty="0"/>
              <a:t>CLINICAL</a:t>
            </a:r>
            <a:r>
              <a:rPr sz="3200" dirty="0"/>
              <a:t>	</a:t>
            </a:r>
            <a:r>
              <a:rPr lang="en-US" sz="3200" spc="90" dirty="0"/>
              <a:t>EVALUATION</a:t>
            </a:r>
            <a:endParaRPr sz="3200" spc="90" dirty="0"/>
          </a:p>
        </p:txBody>
      </p:sp>
      <p:sp>
        <p:nvSpPr>
          <p:cNvPr id="3" name="object 3"/>
          <p:cNvSpPr txBox="1"/>
          <p:nvPr/>
        </p:nvSpPr>
        <p:spPr>
          <a:xfrm>
            <a:off x="1131252" y="823848"/>
            <a:ext cx="82550" cy="162560"/>
          </a:xfrm>
          <a:prstGeom prst="rect">
            <a:avLst/>
          </a:prstGeom>
        </p:spPr>
        <p:txBody>
          <a:bodyPr vert="horz" wrap="square" lIns="0" tIns="12700" rIns="0" bIns="0" rtlCol="0">
            <a:spAutoFit/>
          </a:bodyPr>
          <a:lstStyle/>
          <a:p>
            <a:pPr marL="12700">
              <a:lnSpc>
                <a:spcPct val="100000"/>
              </a:lnSpc>
              <a:spcBef>
                <a:spcPts val="100"/>
              </a:spcBef>
            </a:pPr>
            <a:r>
              <a:rPr sz="900" spc="-50" dirty="0">
                <a:solidFill>
                  <a:srgbClr val="5FA434"/>
                </a:solidFill>
                <a:latin typeface="Palatino Linotype"/>
                <a:cs typeface="Palatino Linotype"/>
              </a:rPr>
              <a:t>5</a:t>
            </a:r>
            <a:endParaRPr sz="900">
              <a:latin typeface="Palatino Linotype"/>
              <a:cs typeface="Palatino Linotype"/>
            </a:endParaRPr>
          </a:p>
        </p:txBody>
      </p:sp>
      <p:sp>
        <p:nvSpPr>
          <p:cNvPr id="4" name="object 4"/>
          <p:cNvSpPr txBox="1"/>
          <p:nvPr/>
        </p:nvSpPr>
        <p:spPr>
          <a:xfrm>
            <a:off x="1213802" y="1590978"/>
            <a:ext cx="9269730" cy="4168775"/>
          </a:xfrm>
          <a:prstGeom prst="rect">
            <a:avLst/>
          </a:prstGeom>
        </p:spPr>
        <p:txBody>
          <a:bodyPr vert="horz" wrap="square" lIns="0" tIns="48894" rIns="0" bIns="0" rtlCol="0">
            <a:spAutoFit/>
          </a:bodyPr>
          <a:lstStyle/>
          <a:p>
            <a:pPr marL="240029" marR="139700" indent="-227965">
              <a:lnSpc>
                <a:spcPct val="92200"/>
              </a:lnSpc>
              <a:spcBef>
                <a:spcPts val="384"/>
              </a:spcBef>
              <a:buFont typeface="Arial MT"/>
              <a:buChar char="•"/>
              <a:tabLst>
                <a:tab pos="241300" algn="l"/>
              </a:tabLst>
            </a:pPr>
            <a:r>
              <a:rPr sz="2750" dirty="0">
                <a:latin typeface="Palatino Linotype"/>
                <a:cs typeface="Palatino Linotype"/>
              </a:rPr>
              <a:t>As</a:t>
            </a:r>
            <a:r>
              <a:rPr sz="2750" spc="55" dirty="0">
                <a:latin typeface="Palatino Linotype"/>
                <a:cs typeface="Palatino Linotype"/>
              </a:rPr>
              <a:t> </a:t>
            </a:r>
            <a:r>
              <a:rPr sz="2750" dirty="0">
                <a:latin typeface="Palatino Linotype"/>
                <a:cs typeface="Palatino Linotype"/>
              </a:rPr>
              <a:t>with</a:t>
            </a:r>
            <a:r>
              <a:rPr sz="2750" spc="145" dirty="0">
                <a:latin typeface="Palatino Linotype"/>
                <a:cs typeface="Palatino Linotype"/>
              </a:rPr>
              <a:t> </a:t>
            </a:r>
            <a:r>
              <a:rPr sz="2750" dirty="0">
                <a:latin typeface="Palatino Linotype"/>
                <a:cs typeface="Palatino Linotype"/>
              </a:rPr>
              <a:t>all</a:t>
            </a:r>
            <a:r>
              <a:rPr sz="2750" spc="50" dirty="0">
                <a:latin typeface="Palatino Linotype"/>
                <a:cs typeface="Palatino Linotype"/>
              </a:rPr>
              <a:t> </a:t>
            </a:r>
            <a:r>
              <a:rPr sz="2750" dirty="0">
                <a:latin typeface="Palatino Linotype"/>
                <a:cs typeface="Palatino Linotype"/>
              </a:rPr>
              <a:t>assessments,</a:t>
            </a:r>
            <a:r>
              <a:rPr sz="2750" spc="235" dirty="0">
                <a:latin typeface="Palatino Linotype"/>
                <a:cs typeface="Palatino Linotype"/>
              </a:rPr>
              <a:t> </a:t>
            </a:r>
            <a:r>
              <a:rPr sz="2750" b="1" dirty="0">
                <a:solidFill>
                  <a:srgbClr val="FF0000"/>
                </a:solidFill>
                <a:latin typeface="Palatino Linotype"/>
                <a:cs typeface="Palatino Linotype"/>
              </a:rPr>
              <a:t>a</a:t>
            </a:r>
            <a:r>
              <a:rPr sz="2750" b="1" spc="75" dirty="0">
                <a:solidFill>
                  <a:srgbClr val="FF0000"/>
                </a:solidFill>
                <a:latin typeface="Palatino Linotype"/>
                <a:cs typeface="Palatino Linotype"/>
              </a:rPr>
              <a:t> </a:t>
            </a:r>
            <a:r>
              <a:rPr sz="2750" b="1" dirty="0">
                <a:solidFill>
                  <a:srgbClr val="FF0000"/>
                </a:solidFill>
                <a:latin typeface="Palatino Linotype"/>
                <a:cs typeface="Palatino Linotype"/>
              </a:rPr>
              <a:t>thorough</a:t>
            </a:r>
            <a:r>
              <a:rPr sz="2750" b="1" spc="65" dirty="0">
                <a:solidFill>
                  <a:srgbClr val="FF0000"/>
                </a:solidFill>
                <a:latin typeface="Palatino Linotype"/>
                <a:cs typeface="Palatino Linotype"/>
              </a:rPr>
              <a:t> </a:t>
            </a:r>
            <a:r>
              <a:rPr sz="2750" b="1" dirty="0">
                <a:solidFill>
                  <a:srgbClr val="FF0000"/>
                </a:solidFill>
                <a:latin typeface="Palatino Linotype"/>
                <a:cs typeface="Palatino Linotype"/>
              </a:rPr>
              <a:t>history</a:t>
            </a:r>
            <a:r>
              <a:rPr sz="2750" b="1" spc="220" dirty="0">
                <a:solidFill>
                  <a:srgbClr val="FF0000"/>
                </a:solidFill>
                <a:latin typeface="Palatino Linotype"/>
                <a:cs typeface="Palatino Linotype"/>
              </a:rPr>
              <a:t> </a:t>
            </a:r>
            <a:r>
              <a:rPr sz="2750" b="1" spc="-25" dirty="0">
                <a:solidFill>
                  <a:srgbClr val="FF0000"/>
                </a:solidFill>
                <a:latin typeface="Palatino Linotype"/>
                <a:cs typeface="Palatino Linotype"/>
              </a:rPr>
              <a:t>and 	</a:t>
            </a:r>
            <a:r>
              <a:rPr sz="2750" b="1" dirty="0">
                <a:solidFill>
                  <a:srgbClr val="FF0000"/>
                </a:solidFill>
                <a:latin typeface="Palatino Linotype"/>
                <a:cs typeface="Palatino Linotype"/>
              </a:rPr>
              <a:t>examination</a:t>
            </a:r>
            <a:r>
              <a:rPr sz="2750" b="1" spc="85" dirty="0">
                <a:solidFill>
                  <a:srgbClr val="FF0000"/>
                </a:solidFill>
                <a:latin typeface="Palatino Linotype"/>
                <a:cs typeface="Palatino Linotype"/>
              </a:rPr>
              <a:t> </a:t>
            </a:r>
            <a:r>
              <a:rPr sz="2750" b="1" dirty="0">
                <a:solidFill>
                  <a:srgbClr val="FF0000"/>
                </a:solidFill>
                <a:latin typeface="Palatino Linotype"/>
                <a:cs typeface="Palatino Linotype"/>
              </a:rPr>
              <a:t>is</a:t>
            </a:r>
            <a:r>
              <a:rPr sz="2750" b="1" spc="105" dirty="0">
                <a:solidFill>
                  <a:srgbClr val="FF0000"/>
                </a:solidFill>
                <a:latin typeface="Palatino Linotype"/>
                <a:cs typeface="Palatino Linotype"/>
              </a:rPr>
              <a:t> </a:t>
            </a:r>
            <a:r>
              <a:rPr sz="2750" b="1" dirty="0">
                <a:solidFill>
                  <a:srgbClr val="FF0000"/>
                </a:solidFill>
                <a:latin typeface="Palatino Linotype"/>
                <a:cs typeface="Palatino Linotype"/>
              </a:rPr>
              <a:t>required</a:t>
            </a:r>
            <a:r>
              <a:rPr sz="2750" b="1" spc="170" dirty="0">
                <a:solidFill>
                  <a:srgbClr val="FF0000"/>
                </a:solidFill>
                <a:latin typeface="Palatino Linotype"/>
                <a:cs typeface="Palatino Linotype"/>
              </a:rPr>
              <a:t> </a:t>
            </a:r>
            <a:r>
              <a:rPr sz="2750" b="1" dirty="0">
                <a:solidFill>
                  <a:srgbClr val="FF0000"/>
                </a:solidFill>
                <a:latin typeface="Palatino Linotype"/>
                <a:cs typeface="Palatino Linotype"/>
              </a:rPr>
              <a:t>in</a:t>
            </a:r>
            <a:r>
              <a:rPr sz="2750" b="1" spc="170" dirty="0">
                <a:solidFill>
                  <a:srgbClr val="FF0000"/>
                </a:solidFill>
                <a:latin typeface="Palatino Linotype"/>
                <a:cs typeface="Palatino Linotype"/>
              </a:rPr>
              <a:t> </a:t>
            </a:r>
            <a:r>
              <a:rPr sz="2750" b="1" dirty="0">
                <a:solidFill>
                  <a:srgbClr val="FF0000"/>
                </a:solidFill>
                <a:latin typeface="Palatino Linotype"/>
                <a:cs typeface="Palatino Linotype"/>
              </a:rPr>
              <a:t>patients</a:t>
            </a:r>
            <a:r>
              <a:rPr sz="2750" b="1" spc="100" dirty="0">
                <a:solidFill>
                  <a:srgbClr val="FF0000"/>
                </a:solidFill>
                <a:latin typeface="Palatino Linotype"/>
                <a:cs typeface="Palatino Linotype"/>
              </a:rPr>
              <a:t> </a:t>
            </a:r>
            <a:r>
              <a:rPr sz="2750" b="1" dirty="0">
                <a:solidFill>
                  <a:srgbClr val="FF0000"/>
                </a:solidFill>
                <a:latin typeface="Palatino Linotype"/>
                <a:cs typeface="Palatino Linotype"/>
              </a:rPr>
              <a:t>who</a:t>
            </a:r>
            <a:r>
              <a:rPr sz="2750" b="1" spc="85" dirty="0">
                <a:solidFill>
                  <a:srgbClr val="FF0000"/>
                </a:solidFill>
                <a:latin typeface="Palatino Linotype"/>
                <a:cs typeface="Palatino Linotype"/>
              </a:rPr>
              <a:t> </a:t>
            </a:r>
            <a:r>
              <a:rPr sz="2750" b="1" dirty="0">
                <a:solidFill>
                  <a:srgbClr val="FF0000"/>
                </a:solidFill>
                <a:latin typeface="Palatino Linotype"/>
                <a:cs typeface="Palatino Linotype"/>
              </a:rPr>
              <a:t>present</a:t>
            </a:r>
            <a:r>
              <a:rPr sz="2750" b="1" spc="110" dirty="0">
                <a:solidFill>
                  <a:srgbClr val="FF0000"/>
                </a:solidFill>
                <a:latin typeface="Palatino Linotype"/>
                <a:cs typeface="Palatino Linotype"/>
              </a:rPr>
              <a:t> </a:t>
            </a:r>
            <a:r>
              <a:rPr sz="2750" b="1" dirty="0">
                <a:solidFill>
                  <a:srgbClr val="FF0000"/>
                </a:solidFill>
                <a:latin typeface="Palatino Linotype"/>
                <a:cs typeface="Palatino Linotype"/>
              </a:rPr>
              <a:t>with</a:t>
            </a:r>
            <a:r>
              <a:rPr sz="2750" b="1" spc="170" dirty="0">
                <a:solidFill>
                  <a:srgbClr val="FF0000"/>
                </a:solidFill>
                <a:latin typeface="Palatino Linotype"/>
                <a:cs typeface="Palatino Linotype"/>
              </a:rPr>
              <a:t> </a:t>
            </a:r>
            <a:r>
              <a:rPr sz="2750" b="1" spc="-50" dirty="0">
                <a:solidFill>
                  <a:srgbClr val="FF0000"/>
                </a:solidFill>
                <a:latin typeface="Palatino Linotype"/>
                <a:cs typeface="Palatino Linotype"/>
              </a:rPr>
              <a:t>a 	</a:t>
            </a:r>
            <a:r>
              <a:rPr sz="2750" b="1" dirty="0">
                <a:solidFill>
                  <a:srgbClr val="FF0000"/>
                </a:solidFill>
                <a:latin typeface="Palatino Linotype"/>
                <a:cs typeface="Palatino Linotype"/>
              </a:rPr>
              <a:t>thyroid</a:t>
            </a:r>
            <a:r>
              <a:rPr sz="2750" b="1" spc="155" dirty="0">
                <a:solidFill>
                  <a:srgbClr val="FF0000"/>
                </a:solidFill>
                <a:latin typeface="Palatino Linotype"/>
                <a:cs typeface="Palatino Linotype"/>
              </a:rPr>
              <a:t> </a:t>
            </a:r>
            <a:r>
              <a:rPr sz="2750" b="1" spc="-10" dirty="0">
                <a:solidFill>
                  <a:srgbClr val="FF0000"/>
                </a:solidFill>
                <a:latin typeface="Palatino Linotype"/>
                <a:cs typeface="Palatino Linotype"/>
              </a:rPr>
              <a:t>nodule.</a:t>
            </a:r>
            <a:endParaRPr sz="2750" dirty="0">
              <a:latin typeface="Palatino Linotype"/>
              <a:cs typeface="Palatino Linotype"/>
            </a:endParaRPr>
          </a:p>
          <a:p>
            <a:pPr marL="241300" marR="5080" indent="-229235">
              <a:lnSpc>
                <a:spcPts val="3010"/>
              </a:lnSpc>
              <a:spcBef>
                <a:spcPts val="1095"/>
              </a:spcBef>
              <a:buFont typeface="Arial MT"/>
              <a:buChar char="•"/>
              <a:tabLst>
                <a:tab pos="241300" algn="l"/>
              </a:tabLst>
            </a:pPr>
            <a:r>
              <a:rPr sz="2750" dirty="0">
                <a:latin typeface="Palatino Linotype"/>
                <a:cs typeface="Palatino Linotype"/>
              </a:rPr>
              <a:t>Most</a:t>
            </a:r>
            <a:r>
              <a:rPr sz="2750" spc="70" dirty="0">
                <a:latin typeface="Palatino Linotype"/>
                <a:cs typeface="Palatino Linotype"/>
              </a:rPr>
              <a:t> </a:t>
            </a:r>
            <a:r>
              <a:rPr sz="2750" dirty="0">
                <a:latin typeface="Palatino Linotype"/>
                <a:cs typeface="Palatino Linotype"/>
              </a:rPr>
              <a:t>nodules</a:t>
            </a:r>
            <a:r>
              <a:rPr sz="2750" spc="350" dirty="0">
                <a:latin typeface="Palatino Linotype"/>
                <a:cs typeface="Palatino Linotype"/>
              </a:rPr>
              <a:t> </a:t>
            </a:r>
            <a:r>
              <a:rPr sz="2750" dirty="0">
                <a:latin typeface="Palatino Linotype"/>
                <a:cs typeface="Palatino Linotype"/>
              </a:rPr>
              <a:t>are</a:t>
            </a:r>
            <a:r>
              <a:rPr sz="2750" spc="55" dirty="0">
                <a:latin typeface="Palatino Linotype"/>
                <a:cs typeface="Palatino Linotype"/>
              </a:rPr>
              <a:t> </a:t>
            </a:r>
            <a:r>
              <a:rPr sz="2750" b="1" dirty="0">
                <a:latin typeface="Palatino Linotype"/>
                <a:cs typeface="Palatino Linotype"/>
              </a:rPr>
              <a:t>asymptomatic</a:t>
            </a:r>
            <a:r>
              <a:rPr sz="2750" b="1" spc="155" dirty="0">
                <a:latin typeface="Palatino Linotype"/>
                <a:cs typeface="Palatino Linotype"/>
              </a:rPr>
              <a:t> </a:t>
            </a:r>
            <a:r>
              <a:rPr sz="2750" dirty="0">
                <a:latin typeface="Palatino Linotype"/>
                <a:cs typeface="Palatino Linotype"/>
              </a:rPr>
              <a:t>and</a:t>
            </a:r>
            <a:r>
              <a:rPr sz="2750" spc="45" dirty="0">
                <a:latin typeface="Palatino Linotype"/>
                <a:cs typeface="Palatino Linotype"/>
              </a:rPr>
              <a:t> </a:t>
            </a:r>
            <a:r>
              <a:rPr sz="2750" dirty="0">
                <a:latin typeface="Palatino Linotype"/>
                <a:cs typeface="Palatino Linotype"/>
              </a:rPr>
              <a:t>are</a:t>
            </a:r>
            <a:r>
              <a:rPr sz="2750" spc="40" dirty="0">
                <a:latin typeface="Palatino Linotype"/>
                <a:cs typeface="Palatino Linotype"/>
              </a:rPr>
              <a:t> </a:t>
            </a:r>
            <a:r>
              <a:rPr sz="2750" dirty="0">
                <a:latin typeface="Palatino Linotype"/>
                <a:cs typeface="Palatino Linotype"/>
              </a:rPr>
              <a:t>often</a:t>
            </a:r>
            <a:r>
              <a:rPr sz="2750" spc="50" dirty="0">
                <a:latin typeface="Palatino Linotype"/>
                <a:cs typeface="Palatino Linotype"/>
              </a:rPr>
              <a:t> </a:t>
            </a:r>
            <a:r>
              <a:rPr sz="2750" spc="-10" dirty="0">
                <a:latin typeface="Palatino Linotype"/>
                <a:cs typeface="Palatino Linotype"/>
              </a:rPr>
              <a:t>discovered </a:t>
            </a:r>
            <a:r>
              <a:rPr sz="2750" b="1" dirty="0">
                <a:latin typeface="Palatino Linotype"/>
                <a:cs typeface="Palatino Linotype"/>
              </a:rPr>
              <a:t>incidentally</a:t>
            </a:r>
            <a:r>
              <a:rPr sz="2750" b="1" spc="195" dirty="0">
                <a:latin typeface="Palatino Linotype"/>
                <a:cs typeface="Palatino Linotype"/>
              </a:rPr>
              <a:t> </a:t>
            </a:r>
            <a:r>
              <a:rPr sz="2750" dirty="0">
                <a:latin typeface="Palatino Linotype"/>
                <a:cs typeface="Palatino Linotype"/>
              </a:rPr>
              <a:t>by</a:t>
            </a:r>
            <a:r>
              <a:rPr sz="2750" spc="95" dirty="0">
                <a:latin typeface="Palatino Linotype"/>
                <a:cs typeface="Palatino Linotype"/>
              </a:rPr>
              <a:t> </a:t>
            </a:r>
            <a:r>
              <a:rPr sz="2750" dirty="0">
                <a:latin typeface="Palatino Linotype"/>
                <a:cs typeface="Palatino Linotype"/>
              </a:rPr>
              <a:t>the</a:t>
            </a:r>
            <a:r>
              <a:rPr sz="2750" spc="85" dirty="0">
                <a:latin typeface="Palatino Linotype"/>
                <a:cs typeface="Palatino Linotype"/>
              </a:rPr>
              <a:t> </a:t>
            </a:r>
            <a:r>
              <a:rPr sz="2750" dirty="0">
                <a:latin typeface="Palatino Linotype"/>
                <a:cs typeface="Palatino Linotype"/>
              </a:rPr>
              <a:t>patient</a:t>
            </a:r>
            <a:r>
              <a:rPr sz="2750" spc="140" dirty="0">
                <a:latin typeface="Palatino Linotype"/>
                <a:cs typeface="Palatino Linotype"/>
              </a:rPr>
              <a:t> </a:t>
            </a:r>
            <a:r>
              <a:rPr sz="2750" dirty="0">
                <a:latin typeface="Palatino Linotype"/>
                <a:cs typeface="Palatino Linotype"/>
              </a:rPr>
              <a:t>or</a:t>
            </a:r>
            <a:r>
              <a:rPr sz="2750" spc="20" dirty="0">
                <a:latin typeface="Palatino Linotype"/>
                <a:cs typeface="Palatino Linotype"/>
              </a:rPr>
              <a:t> </a:t>
            </a:r>
            <a:r>
              <a:rPr sz="2750" dirty="0">
                <a:latin typeface="Palatino Linotype"/>
                <a:cs typeface="Palatino Linotype"/>
              </a:rPr>
              <a:t>their</a:t>
            </a:r>
            <a:r>
              <a:rPr sz="2750" spc="170" dirty="0">
                <a:latin typeface="Palatino Linotype"/>
                <a:cs typeface="Palatino Linotype"/>
              </a:rPr>
              <a:t> </a:t>
            </a:r>
            <a:r>
              <a:rPr sz="2750" dirty="0">
                <a:latin typeface="Palatino Linotype"/>
                <a:cs typeface="Palatino Linotype"/>
              </a:rPr>
              <a:t>primary</a:t>
            </a:r>
            <a:r>
              <a:rPr sz="2750" spc="-50" dirty="0">
                <a:latin typeface="Palatino Linotype"/>
                <a:cs typeface="Palatino Linotype"/>
              </a:rPr>
              <a:t> </a:t>
            </a:r>
            <a:r>
              <a:rPr sz="2750" spc="-10" dirty="0">
                <a:latin typeface="Palatino Linotype"/>
                <a:cs typeface="Palatino Linotype"/>
              </a:rPr>
              <a:t>medical </a:t>
            </a:r>
            <a:r>
              <a:rPr sz="2750" dirty="0">
                <a:latin typeface="Palatino Linotype"/>
                <a:cs typeface="Palatino Linotype"/>
              </a:rPr>
              <a:t>practitioner</a:t>
            </a:r>
            <a:r>
              <a:rPr sz="2750" spc="95" dirty="0">
                <a:latin typeface="Palatino Linotype"/>
                <a:cs typeface="Palatino Linotype"/>
              </a:rPr>
              <a:t> </a:t>
            </a:r>
            <a:r>
              <a:rPr sz="2750" dirty="0">
                <a:latin typeface="Palatino Linotype"/>
                <a:cs typeface="Palatino Linotype"/>
              </a:rPr>
              <a:t>when</a:t>
            </a:r>
            <a:r>
              <a:rPr sz="2750" spc="185" dirty="0">
                <a:latin typeface="Palatino Linotype"/>
                <a:cs typeface="Palatino Linotype"/>
              </a:rPr>
              <a:t> </a:t>
            </a:r>
            <a:r>
              <a:rPr sz="2750" dirty="0">
                <a:latin typeface="Palatino Linotype"/>
                <a:cs typeface="Palatino Linotype"/>
              </a:rPr>
              <a:t>being</a:t>
            </a:r>
            <a:r>
              <a:rPr sz="2750" spc="110" dirty="0">
                <a:latin typeface="Palatino Linotype"/>
                <a:cs typeface="Palatino Linotype"/>
              </a:rPr>
              <a:t> </a:t>
            </a:r>
            <a:r>
              <a:rPr sz="2750" dirty="0">
                <a:latin typeface="Palatino Linotype"/>
                <a:cs typeface="Palatino Linotype"/>
              </a:rPr>
              <a:t>examined</a:t>
            </a:r>
            <a:r>
              <a:rPr sz="2750" spc="110" dirty="0">
                <a:latin typeface="Palatino Linotype"/>
                <a:cs typeface="Palatino Linotype"/>
              </a:rPr>
              <a:t> </a:t>
            </a:r>
            <a:r>
              <a:rPr sz="2750" dirty="0">
                <a:latin typeface="Palatino Linotype"/>
                <a:cs typeface="Palatino Linotype"/>
              </a:rPr>
              <a:t>for</a:t>
            </a:r>
            <a:r>
              <a:rPr sz="2750" spc="-35" dirty="0">
                <a:latin typeface="Palatino Linotype"/>
                <a:cs typeface="Palatino Linotype"/>
              </a:rPr>
              <a:t> </a:t>
            </a:r>
            <a:r>
              <a:rPr sz="2750" dirty="0">
                <a:latin typeface="Palatino Linotype"/>
                <a:cs typeface="Palatino Linotype"/>
              </a:rPr>
              <a:t>another</a:t>
            </a:r>
            <a:r>
              <a:rPr sz="2750" spc="110" dirty="0">
                <a:latin typeface="Palatino Linotype"/>
                <a:cs typeface="Palatino Linotype"/>
              </a:rPr>
              <a:t> </a:t>
            </a:r>
            <a:r>
              <a:rPr sz="2750" spc="-10" dirty="0">
                <a:latin typeface="Palatino Linotype"/>
                <a:cs typeface="Palatino Linotype"/>
              </a:rPr>
              <a:t>problem.</a:t>
            </a:r>
            <a:endParaRPr sz="2750" dirty="0">
              <a:latin typeface="Palatino Linotype"/>
              <a:cs typeface="Palatino Linotype"/>
            </a:endParaRPr>
          </a:p>
          <a:p>
            <a:pPr marL="241300" marR="207010" indent="-229235">
              <a:lnSpc>
                <a:spcPct val="91800"/>
              </a:lnSpc>
              <a:spcBef>
                <a:spcPts val="965"/>
              </a:spcBef>
              <a:buFont typeface="Arial MT"/>
              <a:buChar char="•"/>
              <a:tabLst>
                <a:tab pos="241300" algn="l"/>
                <a:tab pos="4798695" algn="l"/>
              </a:tabLst>
            </a:pPr>
            <a:r>
              <a:rPr sz="2750" dirty="0">
                <a:latin typeface="Palatino Linotype"/>
                <a:cs typeface="Palatino Linotype"/>
              </a:rPr>
              <a:t>With</a:t>
            </a:r>
            <a:r>
              <a:rPr sz="2750" spc="-15" dirty="0">
                <a:latin typeface="Palatino Linotype"/>
                <a:cs typeface="Palatino Linotype"/>
              </a:rPr>
              <a:t> </a:t>
            </a:r>
            <a:r>
              <a:rPr sz="2750" dirty="0">
                <a:latin typeface="Palatino Linotype"/>
                <a:cs typeface="Palatino Linotype"/>
              </a:rPr>
              <a:t>the</a:t>
            </a:r>
            <a:r>
              <a:rPr sz="2750" spc="65" dirty="0">
                <a:latin typeface="Palatino Linotype"/>
                <a:cs typeface="Palatino Linotype"/>
              </a:rPr>
              <a:t> </a:t>
            </a:r>
            <a:r>
              <a:rPr sz="2750" dirty="0">
                <a:latin typeface="Palatino Linotype"/>
                <a:cs typeface="Palatino Linotype"/>
              </a:rPr>
              <a:t>increasing</a:t>
            </a:r>
            <a:r>
              <a:rPr sz="2750" spc="145" dirty="0">
                <a:latin typeface="Palatino Linotype"/>
                <a:cs typeface="Palatino Linotype"/>
              </a:rPr>
              <a:t> </a:t>
            </a:r>
            <a:r>
              <a:rPr sz="2750" dirty="0">
                <a:latin typeface="Palatino Linotype"/>
                <a:cs typeface="Palatino Linotype"/>
              </a:rPr>
              <a:t>use</a:t>
            </a:r>
            <a:r>
              <a:rPr sz="2750" spc="135" dirty="0">
                <a:latin typeface="Palatino Linotype"/>
                <a:cs typeface="Palatino Linotype"/>
              </a:rPr>
              <a:t> </a:t>
            </a:r>
            <a:r>
              <a:rPr sz="2750" dirty="0">
                <a:latin typeface="Palatino Linotype"/>
                <a:cs typeface="Palatino Linotype"/>
              </a:rPr>
              <a:t>of</a:t>
            </a:r>
            <a:r>
              <a:rPr sz="2750" spc="25" dirty="0">
                <a:latin typeface="Palatino Linotype"/>
                <a:cs typeface="Palatino Linotype"/>
              </a:rPr>
              <a:t> </a:t>
            </a:r>
            <a:r>
              <a:rPr sz="2750" dirty="0">
                <a:latin typeface="Palatino Linotype"/>
                <a:cs typeface="Palatino Linotype"/>
              </a:rPr>
              <a:t>diagnostic</a:t>
            </a:r>
            <a:r>
              <a:rPr sz="2750" spc="160" dirty="0">
                <a:latin typeface="Palatino Linotype"/>
                <a:cs typeface="Palatino Linotype"/>
              </a:rPr>
              <a:t> </a:t>
            </a:r>
            <a:r>
              <a:rPr sz="2750" dirty="0">
                <a:latin typeface="Palatino Linotype"/>
                <a:cs typeface="Palatino Linotype"/>
              </a:rPr>
              <a:t>imaging,</a:t>
            </a:r>
            <a:r>
              <a:rPr sz="2750" spc="100" dirty="0">
                <a:latin typeface="Palatino Linotype"/>
                <a:cs typeface="Palatino Linotype"/>
              </a:rPr>
              <a:t> </a:t>
            </a:r>
            <a:r>
              <a:rPr sz="2750" spc="-10" dirty="0">
                <a:latin typeface="Palatino Linotype"/>
                <a:cs typeface="Palatino Linotype"/>
              </a:rPr>
              <a:t>thyroid </a:t>
            </a:r>
            <a:r>
              <a:rPr sz="2750" dirty="0">
                <a:latin typeface="Palatino Linotype"/>
                <a:cs typeface="Palatino Linotype"/>
              </a:rPr>
              <a:t>nodules</a:t>
            </a:r>
            <a:r>
              <a:rPr sz="2750" spc="229" dirty="0">
                <a:latin typeface="Palatino Linotype"/>
                <a:cs typeface="Palatino Linotype"/>
              </a:rPr>
              <a:t> </a:t>
            </a:r>
            <a:r>
              <a:rPr sz="2750" dirty="0">
                <a:latin typeface="Palatino Linotype"/>
                <a:cs typeface="Palatino Linotype"/>
              </a:rPr>
              <a:t>are</a:t>
            </a:r>
            <a:r>
              <a:rPr sz="2750" spc="-45" dirty="0">
                <a:latin typeface="Palatino Linotype"/>
                <a:cs typeface="Palatino Linotype"/>
              </a:rPr>
              <a:t> </a:t>
            </a:r>
            <a:r>
              <a:rPr sz="2750" dirty="0">
                <a:latin typeface="Palatino Linotype"/>
                <a:cs typeface="Palatino Linotype"/>
              </a:rPr>
              <a:t>not</a:t>
            </a:r>
            <a:r>
              <a:rPr sz="2750" spc="10" dirty="0">
                <a:latin typeface="Palatino Linotype"/>
                <a:cs typeface="Palatino Linotype"/>
              </a:rPr>
              <a:t> </a:t>
            </a:r>
            <a:r>
              <a:rPr sz="2750" spc="-10" dirty="0">
                <a:latin typeface="Palatino Linotype"/>
                <a:cs typeface="Palatino Linotype"/>
              </a:rPr>
              <a:t>infrequently</a:t>
            </a:r>
            <a:r>
              <a:rPr sz="2750" dirty="0">
                <a:latin typeface="Palatino Linotype"/>
                <a:cs typeface="Palatino Linotype"/>
              </a:rPr>
              <a:t>	detected</a:t>
            </a:r>
            <a:r>
              <a:rPr sz="2750" spc="280" dirty="0">
                <a:latin typeface="Palatino Linotype"/>
                <a:cs typeface="Palatino Linotype"/>
              </a:rPr>
              <a:t> </a:t>
            </a:r>
            <a:r>
              <a:rPr sz="2750" dirty="0">
                <a:latin typeface="Palatino Linotype"/>
                <a:cs typeface="Palatino Linotype"/>
              </a:rPr>
              <a:t>as</a:t>
            </a:r>
            <a:r>
              <a:rPr sz="2750" spc="-20" dirty="0">
                <a:latin typeface="Palatino Linotype"/>
                <a:cs typeface="Palatino Linotype"/>
              </a:rPr>
              <a:t> </a:t>
            </a:r>
            <a:r>
              <a:rPr sz="2750" dirty="0">
                <a:latin typeface="Palatino Linotype"/>
                <a:cs typeface="Palatino Linotype"/>
              </a:rPr>
              <a:t>an</a:t>
            </a:r>
            <a:r>
              <a:rPr sz="2750" spc="-70" dirty="0">
                <a:latin typeface="Palatino Linotype"/>
                <a:cs typeface="Palatino Linotype"/>
              </a:rPr>
              <a:t> </a:t>
            </a:r>
            <a:r>
              <a:rPr sz="2750" spc="-10" dirty="0">
                <a:latin typeface="Palatino Linotype"/>
                <a:cs typeface="Palatino Linotype"/>
              </a:rPr>
              <a:t>incidental </a:t>
            </a:r>
            <a:r>
              <a:rPr sz="2750" dirty="0">
                <a:latin typeface="Palatino Linotype"/>
                <a:cs typeface="Palatino Linotype"/>
              </a:rPr>
              <a:t>finding</a:t>
            </a:r>
            <a:r>
              <a:rPr sz="2750" spc="55" dirty="0">
                <a:latin typeface="Palatino Linotype"/>
                <a:cs typeface="Palatino Linotype"/>
              </a:rPr>
              <a:t> </a:t>
            </a:r>
            <a:r>
              <a:rPr sz="2750" dirty="0">
                <a:latin typeface="Palatino Linotype"/>
                <a:cs typeface="Palatino Linotype"/>
              </a:rPr>
              <a:t>on</a:t>
            </a:r>
            <a:r>
              <a:rPr sz="2750" spc="60" dirty="0">
                <a:latin typeface="Palatino Linotype"/>
                <a:cs typeface="Palatino Linotype"/>
              </a:rPr>
              <a:t> </a:t>
            </a:r>
            <a:r>
              <a:rPr sz="2750" dirty="0">
                <a:latin typeface="Palatino Linotype"/>
                <a:cs typeface="Palatino Linotype"/>
              </a:rPr>
              <a:t>ultrasounds</a:t>
            </a:r>
            <a:r>
              <a:rPr sz="2750" spc="270" dirty="0">
                <a:latin typeface="Palatino Linotype"/>
                <a:cs typeface="Palatino Linotype"/>
              </a:rPr>
              <a:t> </a:t>
            </a:r>
            <a:r>
              <a:rPr sz="2750" dirty="0">
                <a:latin typeface="Palatino Linotype"/>
                <a:cs typeface="Palatino Linotype"/>
              </a:rPr>
              <a:t>and</a:t>
            </a:r>
            <a:r>
              <a:rPr sz="2750" spc="-15" dirty="0">
                <a:latin typeface="Palatino Linotype"/>
                <a:cs typeface="Palatino Linotype"/>
              </a:rPr>
              <a:t> </a:t>
            </a:r>
            <a:r>
              <a:rPr sz="2750" dirty="0">
                <a:latin typeface="Palatino Linotype"/>
                <a:cs typeface="Palatino Linotype"/>
              </a:rPr>
              <a:t>computed</a:t>
            </a:r>
            <a:r>
              <a:rPr sz="2750" spc="275" dirty="0">
                <a:latin typeface="Palatino Linotype"/>
                <a:cs typeface="Palatino Linotype"/>
              </a:rPr>
              <a:t> </a:t>
            </a:r>
            <a:r>
              <a:rPr sz="2750" dirty="0">
                <a:latin typeface="Palatino Linotype"/>
                <a:cs typeface="Palatino Linotype"/>
              </a:rPr>
              <a:t>tomography</a:t>
            </a:r>
            <a:r>
              <a:rPr sz="2750" spc="204" dirty="0">
                <a:latin typeface="Palatino Linotype"/>
                <a:cs typeface="Palatino Linotype"/>
              </a:rPr>
              <a:t> </a:t>
            </a:r>
            <a:r>
              <a:rPr sz="2750" spc="-20" dirty="0">
                <a:latin typeface="Palatino Linotype"/>
                <a:cs typeface="Palatino Linotype"/>
              </a:rPr>
              <a:t>(CT) </a:t>
            </a:r>
            <a:r>
              <a:rPr sz="2750" spc="-10" dirty="0">
                <a:latin typeface="Palatino Linotype"/>
                <a:cs typeface="Palatino Linotype"/>
              </a:rPr>
              <a:t>scanning.</a:t>
            </a:r>
            <a:endParaRPr sz="2750" dirty="0">
              <a:latin typeface="Palatino Linotype"/>
              <a:cs typeface="Palatino Linotype"/>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9487" y="0"/>
            <a:ext cx="1212850" cy="1347470"/>
          </a:xfrm>
          <a:custGeom>
            <a:avLst/>
            <a:gdLst/>
            <a:ahLst/>
            <a:cxnLst/>
            <a:rect l="l" t="t" r="r" b="b"/>
            <a:pathLst>
              <a:path w="1212850" h="1347470">
                <a:moveTo>
                  <a:pt x="1212451" y="1347263"/>
                </a:moveTo>
                <a:lnTo>
                  <a:pt x="0" y="0"/>
                </a:lnTo>
              </a:path>
            </a:pathLst>
          </a:custGeom>
          <a:ln w="5182">
            <a:solidFill>
              <a:srgbClr val="000000"/>
            </a:solidFill>
          </a:ln>
        </p:spPr>
        <p:txBody>
          <a:bodyPr wrap="square" lIns="0" tIns="0" rIns="0" bIns="0" rtlCol="0"/>
          <a:lstStyle/>
          <a:p>
            <a:endParaRPr/>
          </a:p>
        </p:txBody>
      </p:sp>
      <p:sp>
        <p:nvSpPr>
          <p:cNvPr id="3" name="object 3"/>
          <p:cNvSpPr txBox="1">
            <a:spLocks noGrp="1"/>
          </p:cNvSpPr>
          <p:nvPr>
            <p:ph type="title"/>
          </p:nvPr>
        </p:nvSpPr>
        <p:spPr>
          <a:xfrm>
            <a:off x="1684964" y="673735"/>
            <a:ext cx="2271395" cy="391160"/>
          </a:xfrm>
          <a:prstGeom prst="rect">
            <a:avLst/>
          </a:prstGeom>
        </p:spPr>
        <p:txBody>
          <a:bodyPr vert="horz" wrap="square" lIns="0" tIns="12700" rIns="0" bIns="0" rtlCol="0">
            <a:spAutoFit/>
          </a:bodyPr>
          <a:lstStyle/>
          <a:p>
            <a:pPr marL="12700">
              <a:lnSpc>
                <a:spcPct val="100000"/>
              </a:lnSpc>
              <a:spcBef>
                <a:spcPts val="100"/>
              </a:spcBef>
            </a:pPr>
            <a:r>
              <a:rPr sz="2400" spc="45" dirty="0">
                <a:solidFill>
                  <a:schemeClr val="tx1"/>
                </a:solidFill>
                <a:latin typeface="Times New Roman"/>
                <a:cs typeface="Times New Roman"/>
              </a:rPr>
              <a:t>Ultrasonography:</a:t>
            </a:r>
            <a:endParaRPr sz="2400" dirty="0">
              <a:solidFill>
                <a:schemeClr val="tx1"/>
              </a:solidFill>
              <a:latin typeface="Times New Roman"/>
              <a:cs typeface="Times New Roman"/>
            </a:endParaRPr>
          </a:p>
        </p:txBody>
      </p:sp>
      <p:sp>
        <p:nvSpPr>
          <p:cNvPr id="4" name="object 4"/>
          <p:cNvSpPr txBox="1"/>
          <p:nvPr/>
        </p:nvSpPr>
        <p:spPr>
          <a:xfrm>
            <a:off x="1264498" y="1156534"/>
            <a:ext cx="6622415" cy="5536131"/>
          </a:xfrm>
          <a:prstGeom prst="rect">
            <a:avLst/>
          </a:prstGeom>
        </p:spPr>
        <p:txBody>
          <a:bodyPr vert="horz" wrap="square" lIns="0" tIns="23495" rIns="0" bIns="0" rtlCol="0">
            <a:spAutoFit/>
          </a:bodyPr>
          <a:lstStyle/>
          <a:p>
            <a:pPr marL="862965" marR="1151890">
              <a:lnSpc>
                <a:spcPts val="1530"/>
              </a:lnSpc>
              <a:spcBef>
                <a:spcPts val="185"/>
              </a:spcBef>
            </a:pPr>
            <a:r>
              <a:rPr dirty="0">
                <a:latin typeface="Times New Roman"/>
                <a:cs typeface="Times New Roman"/>
              </a:rPr>
              <a:t>is</a:t>
            </a:r>
            <a:r>
              <a:rPr spc="-5" dirty="0">
                <a:latin typeface="Times New Roman"/>
                <a:cs typeface="Times New Roman"/>
              </a:rPr>
              <a:t> </a:t>
            </a:r>
            <a:r>
              <a:rPr dirty="0">
                <a:latin typeface="Times New Roman"/>
                <a:cs typeface="Times New Roman"/>
              </a:rPr>
              <a:t>helpful</a:t>
            </a:r>
            <a:r>
              <a:rPr spc="55" dirty="0">
                <a:latin typeface="Times New Roman"/>
                <a:cs typeface="Times New Roman"/>
              </a:rPr>
              <a:t> </a:t>
            </a:r>
            <a:r>
              <a:rPr dirty="0">
                <a:latin typeface="Times New Roman"/>
                <a:cs typeface="Times New Roman"/>
              </a:rPr>
              <a:t>for detecting</a:t>
            </a:r>
            <a:r>
              <a:rPr spc="55" dirty="0">
                <a:latin typeface="Times New Roman"/>
                <a:cs typeface="Times New Roman"/>
              </a:rPr>
              <a:t> </a:t>
            </a:r>
            <a:r>
              <a:rPr dirty="0">
                <a:latin typeface="Times New Roman"/>
                <a:cs typeface="Times New Roman"/>
              </a:rPr>
              <a:t>non-palpable thyroid nodules, </a:t>
            </a:r>
            <a:r>
              <a:rPr spc="-10" dirty="0">
                <a:latin typeface="Times New Roman"/>
                <a:cs typeface="Times New Roman"/>
              </a:rPr>
              <a:t>differentiating </a:t>
            </a:r>
            <a:r>
              <a:rPr dirty="0">
                <a:latin typeface="Times New Roman"/>
                <a:cs typeface="Times New Roman"/>
              </a:rPr>
              <a:t>solid from cystic nodules, identifying adjacent</a:t>
            </a:r>
            <a:r>
              <a:rPr spc="5" dirty="0">
                <a:latin typeface="Times New Roman"/>
                <a:cs typeface="Times New Roman"/>
              </a:rPr>
              <a:t> </a:t>
            </a:r>
            <a:r>
              <a:rPr dirty="0">
                <a:latin typeface="Times New Roman"/>
                <a:cs typeface="Times New Roman"/>
              </a:rPr>
              <a:t>lymphadenopathy </a:t>
            </a:r>
            <a:r>
              <a:rPr spc="-25" dirty="0">
                <a:latin typeface="Times New Roman"/>
                <a:cs typeface="Times New Roman"/>
              </a:rPr>
              <a:t>and </a:t>
            </a:r>
            <a:r>
              <a:rPr dirty="0">
                <a:latin typeface="Times New Roman"/>
                <a:cs typeface="Times New Roman"/>
              </a:rPr>
              <a:t>differentiating</a:t>
            </a:r>
            <a:r>
              <a:rPr spc="45" dirty="0">
                <a:latin typeface="Times New Roman"/>
                <a:cs typeface="Times New Roman"/>
              </a:rPr>
              <a:t> </a:t>
            </a:r>
            <a:r>
              <a:rPr dirty="0">
                <a:latin typeface="Times New Roman"/>
                <a:cs typeface="Times New Roman"/>
              </a:rPr>
              <a:t>single</a:t>
            </a:r>
            <a:r>
              <a:rPr spc="50" dirty="0">
                <a:latin typeface="Times New Roman"/>
                <a:cs typeface="Times New Roman"/>
              </a:rPr>
              <a:t> </a:t>
            </a:r>
            <a:r>
              <a:rPr dirty="0">
                <a:latin typeface="Times New Roman"/>
                <a:cs typeface="Times New Roman"/>
              </a:rPr>
              <a:t>from</a:t>
            </a:r>
            <a:r>
              <a:rPr spc="50" dirty="0">
                <a:latin typeface="Times New Roman"/>
                <a:cs typeface="Times New Roman"/>
              </a:rPr>
              <a:t> </a:t>
            </a:r>
            <a:r>
              <a:rPr dirty="0">
                <a:latin typeface="Times New Roman"/>
                <a:cs typeface="Times New Roman"/>
              </a:rPr>
              <a:t>multiple</a:t>
            </a:r>
            <a:r>
              <a:rPr spc="50" dirty="0">
                <a:latin typeface="Times New Roman"/>
                <a:cs typeface="Times New Roman"/>
              </a:rPr>
              <a:t> </a:t>
            </a:r>
            <a:r>
              <a:rPr spc="-10" dirty="0">
                <a:latin typeface="Times New Roman"/>
                <a:cs typeface="Times New Roman"/>
              </a:rPr>
              <a:t>nodule</a:t>
            </a:r>
            <a:endParaRPr dirty="0">
              <a:latin typeface="Times New Roman"/>
              <a:cs typeface="Times New Roman"/>
            </a:endParaRPr>
          </a:p>
          <a:p>
            <a:pPr marL="290830" indent="-59055">
              <a:lnSpc>
                <a:spcPct val="100000"/>
              </a:lnSpc>
              <a:spcBef>
                <a:spcPts val="680"/>
              </a:spcBef>
              <a:buClr>
                <a:srgbClr val="5FA534"/>
              </a:buClr>
              <a:buSzPct val="91304"/>
              <a:buChar char="•"/>
              <a:tabLst>
                <a:tab pos="290830" algn="l"/>
              </a:tabLst>
            </a:pPr>
            <a:r>
              <a:rPr dirty="0">
                <a:latin typeface="Times New Roman"/>
                <a:cs typeface="Times New Roman"/>
              </a:rPr>
              <a:t>All</a:t>
            </a:r>
            <a:r>
              <a:rPr spc="310" dirty="0">
                <a:latin typeface="Times New Roman"/>
                <a:cs typeface="Times New Roman"/>
              </a:rPr>
              <a:t> </a:t>
            </a:r>
            <a:r>
              <a:rPr spc="40" dirty="0">
                <a:latin typeface="Times New Roman"/>
                <a:cs typeface="Times New Roman"/>
              </a:rPr>
              <a:t>patie</a:t>
            </a:r>
            <a:r>
              <a:rPr spc="-555" dirty="0">
                <a:latin typeface="Times New Roman"/>
                <a:cs typeface="Times New Roman"/>
              </a:rPr>
              <a:t>n</a:t>
            </a:r>
            <a:r>
              <a:rPr spc="-15" baseline="25641" dirty="0">
                <a:latin typeface="Times New Roman"/>
                <a:cs typeface="Times New Roman"/>
              </a:rPr>
              <a:t>.</a:t>
            </a:r>
            <a:r>
              <a:rPr spc="104" baseline="25641" dirty="0">
                <a:latin typeface="Times New Roman"/>
                <a:cs typeface="Times New Roman"/>
              </a:rPr>
              <a:t> </a:t>
            </a:r>
            <a:r>
              <a:rPr dirty="0">
                <a:latin typeface="Times New Roman"/>
                <a:cs typeface="Times New Roman"/>
              </a:rPr>
              <a:t>ts</a:t>
            </a:r>
            <a:r>
              <a:rPr spc="150" dirty="0">
                <a:latin typeface="Times New Roman"/>
                <a:cs typeface="Times New Roman"/>
              </a:rPr>
              <a:t> </a:t>
            </a:r>
            <a:r>
              <a:rPr dirty="0">
                <a:latin typeface="Times New Roman"/>
                <a:cs typeface="Times New Roman"/>
              </a:rPr>
              <a:t>who</a:t>
            </a:r>
            <a:r>
              <a:rPr spc="315" dirty="0">
                <a:latin typeface="Times New Roman"/>
                <a:cs typeface="Times New Roman"/>
              </a:rPr>
              <a:t> </a:t>
            </a:r>
            <a:r>
              <a:rPr dirty="0">
                <a:latin typeface="Times New Roman"/>
                <a:cs typeface="Times New Roman"/>
              </a:rPr>
              <a:t>present</a:t>
            </a:r>
            <a:r>
              <a:rPr spc="315" dirty="0">
                <a:latin typeface="Times New Roman"/>
                <a:cs typeface="Times New Roman"/>
              </a:rPr>
              <a:t> </a:t>
            </a:r>
            <a:r>
              <a:rPr dirty="0">
                <a:latin typeface="Times New Roman"/>
                <a:cs typeface="Times New Roman"/>
              </a:rPr>
              <a:t>with</a:t>
            </a:r>
            <a:r>
              <a:rPr spc="315" dirty="0">
                <a:latin typeface="Times New Roman"/>
                <a:cs typeface="Times New Roman"/>
              </a:rPr>
              <a:t> </a:t>
            </a:r>
            <a:r>
              <a:rPr dirty="0">
                <a:latin typeface="Times New Roman"/>
                <a:cs typeface="Times New Roman"/>
              </a:rPr>
              <a:t>a</a:t>
            </a:r>
            <a:r>
              <a:rPr spc="229" dirty="0">
                <a:latin typeface="Times New Roman"/>
                <a:cs typeface="Times New Roman"/>
              </a:rPr>
              <a:t> </a:t>
            </a:r>
            <a:r>
              <a:rPr dirty="0">
                <a:latin typeface="Times New Roman"/>
                <a:cs typeface="Times New Roman"/>
              </a:rPr>
              <a:t>thyroid</a:t>
            </a:r>
            <a:r>
              <a:rPr spc="229" dirty="0">
                <a:latin typeface="Times New Roman"/>
                <a:cs typeface="Times New Roman"/>
              </a:rPr>
              <a:t> </a:t>
            </a:r>
            <a:r>
              <a:rPr dirty="0">
                <a:latin typeface="Times New Roman"/>
                <a:cs typeface="Times New Roman"/>
              </a:rPr>
              <a:t>nodule</a:t>
            </a:r>
            <a:r>
              <a:rPr spc="229" dirty="0">
                <a:latin typeface="Times New Roman"/>
                <a:cs typeface="Times New Roman"/>
              </a:rPr>
              <a:t> </a:t>
            </a:r>
            <a:r>
              <a:rPr dirty="0">
                <a:latin typeface="Times New Roman"/>
                <a:cs typeface="Times New Roman"/>
              </a:rPr>
              <a:t>should</a:t>
            </a:r>
            <a:r>
              <a:rPr spc="229" dirty="0">
                <a:latin typeface="Times New Roman"/>
                <a:cs typeface="Times New Roman"/>
              </a:rPr>
              <a:t> </a:t>
            </a:r>
            <a:r>
              <a:rPr dirty="0">
                <a:latin typeface="Times New Roman"/>
                <a:cs typeface="Times New Roman"/>
              </a:rPr>
              <a:t>undergo</a:t>
            </a:r>
            <a:r>
              <a:rPr spc="229" dirty="0">
                <a:latin typeface="Times New Roman"/>
                <a:cs typeface="Times New Roman"/>
              </a:rPr>
              <a:t> </a:t>
            </a:r>
            <a:r>
              <a:rPr dirty="0">
                <a:latin typeface="Times New Roman"/>
                <a:cs typeface="Times New Roman"/>
              </a:rPr>
              <a:t>ultrasound</a:t>
            </a:r>
            <a:r>
              <a:rPr spc="229" dirty="0">
                <a:latin typeface="Times New Roman"/>
                <a:cs typeface="Times New Roman"/>
              </a:rPr>
              <a:t> </a:t>
            </a:r>
            <a:r>
              <a:rPr dirty="0">
                <a:latin typeface="Times New Roman"/>
                <a:cs typeface="Times New Roman"/>
              </a:rPr>
              <a:t>evaluation.</a:t>
            </a:r>
            <a:r>
              <a:rPr spc="315" dirty="0">
                <a:latin typeface="Times New Roman"/>
                <a:cs typeface="Times New Roman"/>
              </a:rPr>
              <a:t> </a:t>
            </a:r>
            <a:r>
              <a:rPr spc="-10" dirty="0">
                <a:latin typeface="Times New Roman"/>
                <a:cs typeface="Times New Roman"/>
              </a:rPr>
              <a:t>Advantages</a:t>
            </a:r>
            <a:endParaRPr dirty="0">
              <a:latin typeface="Times New Roman"/>
              <a:cs typeface="Times New Roman"/>
            </a:endParaRPr>
          </a:p>
          <a:p>
            <a:pPr marL="247015">
              <a:lnSpc>
                <a:spcPct val="100000"/>
              </a:lnSpc>
              <a:spcBef>
                <a:spcPts val="495"/>
              </a:spcBef>
            </a:pPr>
            <a:r>
              <a:rPr spc="-50" dirty="0">
                <a:latin typeface="Times New Roman"/>
                <a:cs typeface="Times New Roman"/>
              </a:rPr>
              <a:t>:</a:t>
            </a:r>
            <a:endParaRPr dirty="0">
              <a:latin typeface="Times New Roman"/>
              <a:cs typeface="Times New Roman"/>
            </a:endParaRPr>
          </a:p>
          <a:p>
            <a:pPr marL="415290" indent="-362585">
              <a:lnSpc>
                <a:spcPct val="100000"/>
              </a:lnSpc>
              <a:spcBef>
                <a:spcPts val="805"/>
              </a:spcBef>
              <a:buClr>
                <a:srgbClr val="5FA534"/>
              </a:buClr>
              <a:buChar char="•"/>
              <a:tabLst>
                <a:tab pos="415290" algn="l"/>
              </a:tabLst>
            </a:pPr>
            <a:r>
              <a:rPr spc="-10" dirty="0">
                <a:latin typeface="Times New Roman"/>
                <a:cs typeface="Times New Roman"/>
              </a:rPr>
              <a:t>Unexpansive</a:t>
            </a:r>
            <a:endParaRPr dirty="0">
              <a:latin typeface="Times New Roman"/>
              <a:cs typeface="Times New Roman"/>
            </a:endParaRPr>
          </a:p>
          <a:p>
            <a:pPr marL="415290" indent="-362585">
              <a:lnSpc>
                <a:spcPct val="100000"/>
              </a:lnSpc>
              <a:spcBef>
                <a:spcPts val="585"/>
              </a:spcBef>
              <a:buClr>
                <a:srgbClr val="5FA534"/>
              </a:buClr>
              <a:buChar char="•"/>
              <a:tabLst>
                <a:tab pos="415290" algn="l"/>
              </a:tabLst>
            </a:pPr>
            <a:r>
              <a:rPr spc="-10" dirty="0">
                <a:latin typeface="Times New Roman"/>
                <a:cs typeface="Times New Roman"/>
              </a:rPr>
              <a:t>Available</a:t>
            </a:r>
            <a:endParaRPr dirty="0">
              <a:latin typeface="Times New Roman"/>
              <a:cs typeface="Times New Roman"/>
            </a:endParaRPr>
          </a:p>
          <a:p>
            <a:pPr marL="415290" indent="-362585">
              <a:lnSpc>
                <a:spcPct val="100000"/>
              </a:lnSpc>
              <a:spcBef>
                <a:spcPts val="580"/>
              </a:spcBef>
              <a:buClr>
                <a:srgbClr val="5FA534"/>
              </a:buClr>
              <a:buChar char="•"/>
              <a:tabLst>
                <a:tab pos="415290" algn="l"/>
              </a:tabLst>
            </a:pPr>
            <a:r>
              <a:rPr spc="-10" dirty="0">
                <a:latin typeface="Times New Roman"/>
                <a:cs typeface="Times New Roman"/>
              </a:rPr>
              <a:t>Noninvasive</a:t>
            </a:r>
            <a:endParaRPr dirty="0">
              <a:latin typeface="Times New Roman"/>
              <a:cs typeface="Times New Roman"/>
            </a:endParaRPr>
          </a:p>
          <a:p>
            <a:pPr>
              <a:lnSpc>
                <a:spcPct val="100000"/>
              </a:lnSpc>
              <a:spcBef>
                <a:spcPts val="1025"/>
              </a:spcBef>
            </a:pPr>
            <a:endParaRPr dirty="0">
              <a:latin typeface="Times New Roman"/>
              <a:cs typeface="Times New Roman"/>
            </a:endParaRPr>
          </a:p>
          <a:p>
            <a:pPr marL="422275" marR="5368925" indent="-168910">
              <a:lnSpc>
                <a:spcPct val="138300"/>
              </a:lnSpc>
            </a:pPr>
            <a:r>
              <a:rPr dirty="0">
                <a:latin typeface="Times New Roman"/>
                <a:cs typeface="Times New Roman"/>
              </a:rPr>
              <a:t>We</a:t>
            </a:r>
            <a:r>
              <a:rPr spc="-65" dirty="0">
                <a:latin typeface="Times New Roman"/>
                <a:cs typeface="Times New Roman"/>
              </a:rPr>
              <a:t> </a:t>
            </a:r>
            <a:r>
              <a:rPr spc="-10" dirty="0">
                <a:latin typeface="Times New Roman"/>
                <a:cs typeface="Times New Roman"/>
              </a:rPr>
              <a:t>determine: </a:t>
            </a:r>
            <a:r>
              <a:rPr dirty="0">
                <a:latin typeface="Times New Roman"/>
                <a:cs typeface="Times New Roman"/>
              </a:rPr>
              <a:t>Nodular</a:t>
            </a:r>
            <a:r>
              <a:rPr spc="365" dirty="0">
                <a:latin typeface="Times New Roman"/>
                <a:cs typeface="Times New Roman"/>
              </a:rPr>
              <a:t> </a:t>
            </a:r>
            <a:r>
              <a:rPr spc="-20" dirty="0">
                <a:latin typeface="Times New Roman"/>
                <a:cs typeface="Times New Roman"/>
              </a:rPr>
              <a:t>size</a:t>
            </a:r>
            <a:endParaRPr dirty="0">
              <a:latin typeface="Times New Roman"/>
              <a:cs typeface="Times New Roman"/>
            </a:endParaRPr>
          </a:p>
          <a:p>
            <a:pPr marL="25400">
              <a:lnSpc>
                <a:spcPct val="100000"/>
              </a:lnSpc>
              <a:spcBef>
                <a:spcPts val="585"/>
              </a:spcBef>
              <a:tabLst>
                <a:tab pos="3024505" algn="l"/>
              </a:tabLst>
            </a:pPr>
            <a:r>
              <a:rPr strike="sngStrike" spc="180" dirty="0">
                <a:solidFill>
                  <a:srgbClr val="5FA534"/>
                </a:solidFill>
                <a:latin typeface="Times New Roman"/>
                <a:cs typeface="Times New Roman"/>
              </a:rPr>
              <a:t>  </a:t>
            </a:r>
            <a:r>
              <a:rPr strike="sngStrike" spc="275" dirty="0">
                <a:solidFill>
                  <a:srgbClr val="5FA534"/>
                </a:solidFill>
                <a:latin typeface="Times New Roman"/>
                <a:cs typeface="Times New Roman"/>
              </a:rPr>
              <a:t> </a:t>
            </a:r>
            <a:r>
              <a:rPr strike="sngStrike" spc="10" dirty="0">
                <a:latin typeface="Times New Roman"/>
                <a:cs typeface="Times New Roman"/>
              </a:rPr>
              <a:t>If</a:t>
            </a:r>
            <a:r>
              <a:rPr strike="sngStrike" spc="85" dirty="0">
                <a:latin typeface="Times New Roman"/>
                <a:cs typeface="Times New Roman"/>
              </a:rPr>
              <a:t> </a:t>
            </a:r>
            <a:r>
              <a:rPr strike="sngStrike" spc="10" dirty="0">
                <a:latin typeface="Times New Roman"/>
                <a:cs typeface="Times New Roman"/>
              </a:rPr>
              <a:t>there</a:t>
            </a:r>
            <a:r>
              <a:rPr strike="sngStrike" spc="85" dirty="0">
                <a:latin typeface="Times New Roman"/>
                <a:cs typeface="Times New Roman"/>
              </a:rPr>
              <a:t> </a:t>
            </a:r>
            <a:r>
              <a:rPr strike="sngStrike" spc="10" dirty="0">
                <a:latin typeface="Times New Roman"/>
                <a:cs typeface="Times New Roman"/>
              </a:rPr>
              <a:t>is</a:t>
            </a:r>
            <a:r>
              <a:rPr strike="sngStrike" spc="85" dirty="0">
                <a:latin typeface="Times New Roman"/>
                <a:cs typeface="Times New Roman"/>
              </a:rPr>
              <a:t> </a:t>
            </a:r>
            <a:r>
              <a:rPr strike="sngStrike" spc="10" dirty="0">
                <a:latin typeface="Times New Roman"/>
                <a:cs typeface="Times New Roman"/>
              </a:rPr>
              <a:t>any</a:t>
            </a:r>
            <a:r>
              <a:rPr strike="sngStrike" spc="85" dirty="0">
                <a:latin typeface="Times New Roman"/>
                <a:cs typeface="Times New Roman"/>
              </a:rPr>
              <a:t> </a:t>
            </a:r>
            <a:r>
              <a:rPr strike="sngStrike" spc="10" dirty="0">
                <a:latin typeface="Times New Roman"/>
                <a:cs typeface="Times New Roman"/>
              </a:rPr>
              <a:t>suggestive</a:t>
            </a:r>
            <a:r>
              <a:rPr strike="sngStrike" spc="85" dirty="0">
                <a:latin typeface="Times New Roman"/>
                <a:cs typeface="Times New Roman"/>
              </a:rPr>
              <a:t> </a:t>
            </a:r>
            <a:r>
              <a:rPr strike="sngStrike" spc="10" dirty="0">
                <a:latin typeface="Times New Roman"/>
                <a:cs typeface="Times New Roman"/>
              </a:rPr>
              <a:t>of</a:t>
            </a:r>
            <a:r>
              <a:rPr strike="sngStrike" spc="85" dirty="0">
                <a:latin typeface="Times New Roman"/>
                <a:cs typeface="Times New Roman"/>
              </a:rPr>
              <a:t> </a:t>
            </a:r>
            <a:r>
              <a:rPr strike="sngStrike" spc="-10" dirty="0">
                <a:latin typeface="Times New Roman"/>
                <a:cs typeface="Times New Roman"/>
              </a:rPr>
              <a:t>malignancy</a:t>
            </a:r>
            <a:r>
              <a:rPr strike="sngStrike" dirty="0">
                <a:latin typeface="Times New Roman"/>
                <a:cs typeface="Times New Roman"/>
              </a:rPr>
              <a:t>	</a:t>
            </a:r>
            <a:endParaRPr dirty="0">
              <a:latin typeface="Times New Roman"/>
              <a:cs typeface="Times New Roman"/>
            </a:endParaRPr>
          </a:p>
        </p:txBody>
      </p:sp>
      <p:grpSp>
        <p:nvGrpSpPr>
          <p:cNvPr id="5" name="object 5"/>
          <p:cNvGrpSpPr/>
          <p:nvPr/>
        </p:nvGrpSpPr>
        <p:grpSpPr>
          <a:xfrm>
            <a:off x="6096000" y="3194913"/>
            <a:ext cx="5635095" cy="2897543"/>
            <a:chOff x="1669472" y="1451173"/>
            <a:chExt cx="4669155" cy="2267585"/>
          </a:xfrm>
        </p:grpSpPr>
        <p:pic>
          <p:nvPicPr>
            <p:cNvPr id="6" name="object 6"/>
            <p:cNvPicPr/>
            <p:nvPr/>
          </p:nvPicPr>
          <p:blipFill>
            <a:blip r:embed="rId2" cstate="print"/>
            <a:stretch>
              <a:fillRect/>
            </a:stretch>
          </p:blipFill>
          <p:spPr>
            <a:xfrm>
              <a:off x="1669472" y="1555083"/>
              <a:ext cx="1995054" cy="1350817"/>
            </a:xfrm>
            <a:prstGeom prst="rect">
              <a:avLst/>
            </a:prstGeom>
          </p:spPr>
        </p:pic>
        <p:pic>
          <p:nvPicPr>
            <p:cNvPr id="7" name="object 7"/>
            <p:cNvPicPr/>
            <p:nvPr/>
          </p:nvPicPr>
          <p:blipFill>
            <a:blip r:embed="rId3" cstate="print"/>
            <a:stretch>
              <a:fillRect/>
            </a:stretch>
          </p:blipFill>
          <p:spPr>
            <a:xfrm>
              <a:off x="3325091" y="1451173"/>
              <a:ext cx="3013363" cy="2267479"/>
            </a:xfrm>
            <a:prstGeom prst="rect">
              <a:avLst/>
            </a:prstGeom>
          </p:spPr>
        </p:pic>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9588" y="0"/>
            <a:ext cx="12162411" cy="6858000"/>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724" y="-1724"/>
            <a:ext cx="1209040" cy="1678939"/>
            <a:chOff x="-1724" y="-1724"/>
            <a:chExt cx="1209040" cy="1678939"/>
          </a:xfrm>
        </p:grpSpPr>
        <p:sp>
          <p:nvSpPr>
            <p:cNvPr id="3" name="object 3"/>
            <p:cNvSpPr/>
            <p:nvPr/>
          </p:nvSpPr>
          <p:spPr>
            <a:xfrm>
              <a:off x="0" y="0"/>
              <a:ext cx="668020" cy="1676400"/>
            </a:xfrm>
            <a:custGeom>
              <a:avLst/>
              <a:gdLst/>
              <a:ahLst/>
              <a:cxnLst/>
              <a:rect l="l" t="t" r="r" b="b"/>
              <a:pathLst>
                <a:path w="668020" h="1676400">
                  <a:moveTo>
                    <a:pt x="0" y="1675884"/>
                  </a:moveTo>
                  <a:lnTo>
                    <a:pt x="667559" y="0"/>
                  </a:lnTo>
                </a:path>
              </a:pathLst>
            </a:custGeom>
            <a:ln w="3175">
              <a:solidFill>
                <a:srgbClr val="000000"/>
              </a:solidFill>
            </a:ln>
          </p:spPr>
          <p:txBody>
            <a:bodyPr wrap="square" lIns="0" tIns="0" rIns="0" bIns="0" rtlCol="0"/>
            <a:lstStyle/>
            <a:p>
              <a:endParaRPr/>
            </a:p>
          </p:txBody>
        </p:sp>
        <p:sp>
          <p:nvSpPr>
            <p:cNvPr id="4" name="object 4"/>
            <p:cNvSpPr/>
            <p:nvPr/>
          </p:nvSpPr>
          <p:spPr>
            <a:xfrm>
              <a:off x="0" y="0"/>
              <a:ext cx="1205865" cy="1335405"/>
            </a:xfrm>
            <a:custGeom>
              <a:avLst/>
              <a:gdLst/>
              <a:ahLst/>
              <a:cxnLst/>
              <a:rect l="l" t="t" r="r" b="b"/>
              <a:pathLst>
                <a:path w="1205865" h="1335405">
                  <a:moveTo>
                    <a:pt x="0" y="1335083"/>
                  </a:moveTo>
                  <a:lnTo>
                    <a:pt x="1205378" y="0"/>
                  </a:lnTo>
                </a:path>
              </a:pathLst>
            </a:custGeom>
            <a:ln w="3449">
              <a:solidFill>
                <a:srgbClr val="000000"/>
              </a:solidFill>
            </a:ln>
          </p:spPr>
          <p:txBody>
            <a:bodyPr wrap="square" lIns="0" tIns="0" rIns="0" bIns="0" rtlCol="0"/>
            <a:lstStyle/>
            <a:p>
              <a:endParaRPr/>
            </a:p>
          </p:txBody>
        </p:sp>
      </p:grpSp>
      <p:sp>
        <p:nvSpPr>
          <p:cNvPr id="5" name="object 5"/>
          <p:cNvSpPr txBox="1"/>
          <p:nvPr/>
        </p:nvSpPr>
        <p:spPr>
          <a:xfrm>
            <a:off x="6166426" y="3513970"/>
            <a:ext cx="88265" cy="100330"/>
          </a:xfrm>
          <a:prstGeom prst="rect">
            <a:avLst/>
          </a:prstGeom>
        </p:spPr>
        <p:txBody>
          <a:bodyPr vert="horz" wrap="square" lIns="0" tIns="11430" rIns="0" bIns="0" rtlCol="0">
            <a:spAutoFit/>
          </a:bodyPr>
          <a:lstStyle/>
          <a:p>
            <a:pPr marL="12700">
              <a:lnSpc>
                <a:spcPct val="100000"/>
              </a:lnSpc>
              <a:spcBef>
                <a:spcPts val="90"/>
              </a:spcBef>
            </a:pPr>
            <a:r>
              <a:rPr sz="500" spc="-25" dirty="0">
                <a:solidFill>
                  <a:srgbClr val="878787"/>
                </a:solidFill>
                <a:latin typeface="Times New Roman"/>
                <a:cs typeface="Times New Roman"/>
              </a:rPr>
              <a:t>49</a:t>
            </a:r>
            <a:endParaRPr sz="500">
              <a:latin typeface="Times New Roman"/>
              <a:cs typeface="Times New Roman"/>
            </a:endParaRPr>
          </a:p>
        </p:txBody>
      </p:sp>
      <p:sp>
        <p:nvSpPr>
          <p:cNvPr id="6" name="object 6"/>
          <p:cNvSpPr txBox="1">
            <a:spLocks noGrp="1"/>
          </p:cNvSpPr>
          <p:nvPr>
            <p:ph type="title"/>
          </p:nvPr>
        </p:nvSpPr>
        <p:spPr>
          <a:xfrm>
            <a:off x="1624875" y="756341"/>
            <a:ext cx="5185279" cy="380873"/>
          </a:xfrm>
          <a:prstGeom prst="rect">
            <a:avLst/>
          </a:prstGeom>
        </p:spPr>
        <p:txBody>
          <a:bodyPr vert="horz" wrap="square" lIns="0" tIns="11430" rIns="0" bIns="0" rtlCol="0">
            <a:spAutoFit/>
          </a:bodyPr>
          <a:lstStyle/>
          <a:p>
            <a:pPr marL="12700">
              <a:lnSpc>
                <a:spcPct val="100000"/>
              </a:lnSpc>
              <a:spcBef>
                <a:spcPts val="90"/>
              </a:spcBef>
            </a:pPr>
            <a:r>
              <a:rPr sz="2400" spc="10" dirty="0">
                <a:solidFill>
                  <a:srgbClr val="000000"/>
                </a:solidFill>
                <a:latin typeface="Times New Roman"/>
                <a:cs typeface="Times New Roman"/>
              </a:rPr>
              <a:t>Fine</a:t>
            </a:r>
            <a:r>
              <a:rPr sz="2400" spc="280" dirty="0">
                <a:solidFill>
                  <a:srgbClr val="000000"/>
                </a:solidFill>
                <a:latin typeface="Times New Roman"/>
                <a:cs typeface="Times New Roman"/>
              </a:rPr>
              <a:t> </a:t>
            </a:r>
            <a:r>
              <a:rPr sz="2400" spc="10" dirty="0">
                <a:solidFill>
                  <a:srgbClr val="000000"/>
                </a:solidFill>
                <a:latin typeface="Times New Roman"/>
                <a:cs typeface="Times New Roman"/>
              </a:rPr>
              <a:t>needle</a:t>
            </a:r>
            <a:r>
              <a:rPr sz="2400" spc="285" dirty="0">
                <a:solidFill>
                  <a:srgbClr val="000000"/>
                </a:solidFill>
                <a:latin typeface="Times New Roman"/>
                <a:cs typeface="Times New Roman"/>
              </a:rPr>
              <a:t> </a:t>
            </a:r>
            <a:r>
              <a:rPr sz="2400" spc="10" dirty="0">
                <a:solidFill>
                  <a:srgbClr val="000000"/>
                </a:solidFill>
                <a:latin typeface="Times New Roman"/>
                <a:cs typeface="Times New Roman"/>
              </a:rPr>
              <a:t>aspiration</a:t>
            </a:r>
            <a:r>
              <a:rPr sz="2400" spc="280" dirty="0">
                <a:solidFill>
                  <a:srgbClr val="000000"/>
                </a:solidFill>
                <a:latin typeface="Times New Roman"/>
                <a:cs typeface="Times New Roman"/>
              </a:rPr>
              <a:t> </a:t>
            </a:r>
            <a:r>
              <a:rPr sz="2400" spc="10" dirty="0">
                <a:solidFill>
                  <a:srgbClr val="000000"/>
                </a:solidFill>
                <a:latin typeface="Times New Roman"/>
                <a:cs typeface="Times New Roman"/>
              </a:rPr>
              <a:t>biopsy</a:t>
            </a:r>
            <a:r>
              <a:rPr sz="2400" spc="285" dirty="0">
                <a:solidFill>
                  <a:srgbClr val="000000"/>
                </a:solidFill>
                <a:latin typeface="Times New Roman"/>
                <a:cs typeface="Times New Roman"/>
              </a:rPr>
              <a:t> </a:t>
            </a:r>
            <a:r>
              <a:rPr sz="2400" spc="-50" dirty="0">
                <a:solidFill>
                  <a:srgbClr val="000000"/>
                </a:solidFill>
                <a:latin typeface="Times New Roman"/>
                <a:cs typeface="Times New Roman"/>
              </a:rPr>
              <a:t>:</a:t>
            </a:r>
            <a:endParaRPr sz="2400" dirty="0">
              <a:latin typeface="Times New Roman"/>
              <a:cs typeface="Times New Roman"/>
            </a:endParaRPr>
          </a:p>
        </p:txBody>
      </p:sp>
      <p:sp>
        <p:nvSpPr>
          <p:cNvPr id="7" name="object 7"/>
          <p:cNvSpPr txBox="1">
            <a:spLocks noGrp="1"/>
          </p:cNvSpPr>
          <p:nvPr>
            <p:ph type="body" idx="1"/>
          </p:nvPr>
        </p:nvSpPr>
        <p:spPr>
          <a:xfrm>
            <a:off x="1624875" y="1676400"/>
            <a:ext cx="8915400" cy="4310154"/>
          </a:xfrm>
          <a:prstGeom prst="rect">
            <a:avLst/>
          </a:prstGeom>
        </p:spPr>
        <p:txBody>
          <a:bodyPr vert="horz" wrap="square" lIns="0" tIns="31750" rIns="0" bIns="0" rtlCol="0">
            <a:spAutoFit/>
          </a:bodyPr>
          <a:lstStyle/>
          <a:p>
            <a:pPr marL="12700" marR="5080">
              <a:lnSpc>
                <a:spcPts val="1040"/>
              </a:lnSpc>
              <a:spcBef>
                <a:spcPts val="250"/>
              </a:spcBef>
            </a:pPr>
            <a:r>
              <a:rPr dirty="0"/>
              <a:t>A</a:t>
            </a:r>
            <a:r>
              <a:rPr spc="90" dirty="0"/>
              <a:t> </a:t>
            </a:r>
            <a:r>
              <a:rPr dirty="0"/>
              <a:t>test</a:t>
            </a:r>
            <a:r>
              <a:rPr spc="150" dirty="0"/>
              <a:t> </a:t>
            </a:r>
            <a:r>
              <a:rPr dirty="0"/>
              <a:t>of</a:t>
            </a:r>
            <a:r>
              <a:rPr spc="150" dirty="0"/>
              <a:t> </a:t>
            </a:r>
            <a:r>
              <a:rPr spc="50" dirty="0"/>
              <a:t>choice</a:t>
            </a:r>
            <a:r>
              <a:rPr spc="150" dirty="0"/>
              <a:t> </a:t>
            </a:r>
            <a:r>
              <a:rPr dirty="0"/>
              <a:t>for</a:t>
            </a:r>
            <a:r>
              <a:rPr spc="150" dirty="0"/>
              <a:t> </a:t>
            </a:r>
            <a:r>
              <a:rPr spc="50" dirty="0"/>
              <a:t>initial</a:t>
            </a:r>
            <a:r>
              <a:rPr spc="150" dirty="0"/>
              <a:t> </a:t>
            </a:r>
            <a:r>
              <a:rPr spc="55" dirty="0"/>
              <a:t>evaluation</a:t>
            </a:r>
            <a:r>
              <a:rPr spc="150" dirty="0"/>
              <a:t> </a:t>
            </a:r>
            <a:r>
              <a:rPr dirty="0"/>
              <a:t>of</a:t>
            </a:r>
            <a:r>
              <a:rPr spc="155" dirty="0"/>
              <a:t> </a:t>
            </a:r>
            <a:r>
              <a:rPr dirty="0"/>
              <a:t>a</a:t>
            </a:r>
            <a:r>
              <a:rPr spc="150" dirty="0"/>
              <a:t> </a:t>
            </a:r>
            <a:r>
              <a:rPr spc="55" dirty="0"/>
              <a:t>thyroid</a:t>
            </a:r>
            <a:r>
              <a:rPr spc="150" dirty="0"/>
              <a:t> </a:t>
            </a:r>
            <a:r>
              <a:rPr spc="50" dirty="0"/>
              <a:t>nodule</a:t>
            </a:r>
            <a:r>
              <a:rPr spc="150" dirty="0"/>
              <a:t> </a:t>
            </a:r>
            <a:r>
              <a:rPr dirty="0"/>
              <a:t>–</a:t>
            </a:r>
            <a:r>
              <a:rPr spc="150" dirty="0"/>
              <a:t> </a:t>
            </a:r>
            <a:r>
              <a:rPr spc="50" dirty="0"/>
              <a:t>often</a:t>
            </a:r>
            <a:endParaRPr lang="en-US" spc="50" dirty="0"/>
          </a:p>
          <a:p>
            <a:pPr marL="0" marR="5080" indent="0">
              <a:lnSpc>
                <a:spcPts val="1040"/>
              </a:lnSpc>
              <a:spcBef>
                <a:spcPts val="250"/>
              </a:spcBef>
              <a:buNone/>
            </a:pPr>
            <a:endParaRPr lang="en-US" spc="50" dirty="0"/>
          </a:p>
          <a:p>
            <a:pPr marL="0" marR="5080" indent="0">
              <a:lnSpc>
                <a:spcPts val="1040"/>
              </a:lnSpc>
              <a:spcBef>
                <a:spcPts val="250"/>
              </a:spcBef>
              <a:buNone/>
            </a:pPr>
            <a:r>
              <a:rPr spc="150" dirty="0"/>
              <a:t> </a:t>
            </a:r>
            <a:r>
              <a:rPr spc="55" dirty="0"/>
              <a:t>combined</a:t>
            </a:r>
            <a:r>
              <a:rPr spc="150" dirty="0"/>
              <a:t> </a:t>
            </a:r>
            <a:r>
              <a:rPr spc="50" dirty="0"/>
              <a:t>with</a:t>
            </a:r>
            <a:r>
              <a:rPr spc="155" dirty="0"/>
              <a:t> </a:t>
            </a:r>
            <a:r>
              <a:rPr spc="55" dirty="0"/>
              <a:t>ultrasound</a:t>
            </a:r>
            <a:r>
              <a:rPr spc="150" dirty="0"/>
              <a:t> </a:t>
            </a:r>
            <a:r>
              <a:rPr spc="55" dirty="0"/>
              <a:t>guidance</a:t>
            </a:r>
            <a:r>
              <a:rPr spc="150" dirty="0"/>
              <a:t> </a:t>
            </a:r>
            <a:r>
              <a:rPr spc="-25" dirty="0"/>
              <a:t>for </a:t>
            </a:r>
            <a:r>
              <a:rPr spc="50" dirty="0"/>
              <a:t>better</a:t>
            </a:r>
            <a:r>
              <a:rPr spc="130" dirty="0"/>
              <a:t> </a:t>
            </a:r>
            <a:r>
              <a:rPr spc="55" dirty="0"/>
              <a:t>diagnostic</a:t>
            </a:r>
            <a:r>
              <a:rPr spc="130" dirty="0"/>
              <a:t> </a:t>
            </a:r>
            <a:r>
              <a:rPr spc="45" dirty="0"/>
              <a:t>utility</a:t>
            </a:r>
          </a:p>
          <a:p>
            <a:pPr>
              <a:lnSpc>
                <a:spcPct val="100000"/>
              </a:lnSpc>
              <a:spcBef>
                <a:spcPts val="1025"/>
              </a:spcBef>
            </a:pPr>
            <a:endParaRPr spc="45" dirty="0"/>
          </a:p>
          <a:p>
            <a:pPr marL="12700" marR="337820">
              <a:lnSpc>
                <a:spcPts val="1040"/>
              </a:lnSpc>
            </a:pPr>
            <a:r>
              <a:rPr spc="50" dirty="0"/>
              <a:t>This</a:t>
            </a:r>
            <a:r>
              <a:rPr spc="190" dirty="0"/>
              <a:t> </a:t>
            </a:r>
            <a:r>
              <a:rPr dirty="0"/>
              <a:t>is</a:t>
            </a:r>
            <a:r>
              <a:rPr spc="190" dirty="0"/>
              <a:t> </a:t>
            </a:r>
            <a:r>
              <a:rPr dirty="0"/>
              <a:t>the</a:t>
            </a:r>
            <a:r>
              <a:rPr spc="195" dirty="0"/>
              <a:t> </a:t>
            </a:r>
            <a:r>
              <a:rPr spc="50" dirty="0"/>
              <a:t>only</a:t>
            </a:r>
            <a:r>
              <a:rPr spc="190" dirty="0"/>
              <a:t> </a:t>
            </a:r>
            <a:r>
              <a:rPr dirty="0"/>
              <a:t>test</a:t>
            </a:r>
            <a:r>
              <a:rPr spc="195" dirty="0"/>
              <a:t> </a:t>
            </a:r>
            <a:r>
              <a:rPr dirty="0"/>
              <a:t>that</a:t>
            </a:r>
            <a:r>
              <a:rPr spc="190" dirty="0"/>
              <a:t> </a:t>
            </a:r>
            <a:r>
              <a:rPr dirty="0"/>
              <a:t>can</a:t>
            </a:r>
            <a:r>
              <a:rPr spc="195" dirty="0"/>
              <a:t> </a:t>
            </a:r>
            <a:r>
              <a:rPr spc="50" dirty="0"/>
              <a:t>reliable</a:t>
            </a:r>
            <a:r>
              <a:rPr spc="190" dirty="0"/>
              <a:t> </a:t>
            </a:r>
            <a:r>
              <a:rPr spc="55" dirty="0"/>
              <a:t>differentiate</a:t>
            </a:r>
            <a:r>
              <a:rPr spc="195" dirty="0"/>
              <a:t> </a:t>
            </a:r>
            <a:r>
              <a:rPr spc="55" dirty="0"/>
              <a:t>between</a:t>
            </a:r>
            <a:r>
              <a:rPr spc="190" dirty="0"/>
              <a:t> </a:t>
            </a:r>
            <a:r>
              <a:rPr spc="50" dirty="0"/>
              <a:t>benign</a:t>
            </a:r>
            <a:endParaRPr lang="en-US" spc="50" dirty="0"/>
          </a:p>
          <a:p>
            <a:pPr marL="0" marR="337820" indent="0">
              <a:lnSpc>
                <a:spcPts val="1040"/>
              </a:lnSpc>
              <a:buNone/>
            </a:pPr>
            <a:r>
              <a:rPr spc="190" dirty="0"/>
              <a:t> </a:t>
            </a:r>
            <a:r>
              <a:rPr dirty="0"/>
              <a:t>and</a:t>
            </a:r>
            <a:r>
              <a:rPr spc="195" dirty="0"/>
              <a:t> </a:t>
            </a:r>
            <a:r>
              <a:rPr spc="55" dirty="0"/>
              <a:t>malignant</a:t>
            </a:r>
            <a:r>
              <a:rPr spc="190" dirty="0"/>
              <a:t> </a:t>
            </a:r>
            <a:r>
              <a:rPr spc="50" dirty="0"/>
              <a:t>nodule</a:t>
            </a:r>
            <a:r>
              <a:rPr spc="195" dirty="0"/>
              <a:t> </a:t>
            </a:r>
            <a:r>
              <a:rPr dirty="0"/>
              <a:t>and</a:t>
            </a:r>
            <a:r>
              <a:rPr spc="190" dirty="0"/>
              <a:t> </a:t>
            </a:r>
            <a:r>
              <a:rPr dirty="0"/>
              <a:t>Has</a:t>
            </a:r>
            <a:r>
              <a:rPr spc="195" dirty="0"/>
              <a:t> </a:t>
            </a:r>
            <a:r>
              <a:rPr spc="-50" dirty="0"/>
              <a:t>a</a:t>
            </a:r>
            <a:r>
              <a:rPr spc="55" dirty="0"/>
              <a:t> sensitivity</a:t>
            </a:r>
            <a:r>
              <a:rPr spc="160" dirty="0"/>
              <a:t> </a:t>
            </a:r>
            <a:r>
              <a:rPr dirty="0"/>
              <a:t>of</a:t>
            </a:r>
            <a:r>
              <a:rPr spc="160" dirty="0"/>
              <a:t> </a:t>
            </a:r>
            <a:r>
              <a:rPr spc="50" dirty="0"/>
              <a:t>95%</a:t>
            </a:r>
            <a:r>
              <a:rPr spc="160" dirty="0"/>
              <a:t> </a:t>
            </a:r>
            <a:r>
              <a:rPr dirty="0"/>
              <a:t>and</a:t>
            </a:r>
            <a:r>
              <a:rPr spc="165" dirty="0"/>
              <a:t> </a:t>
            </a:r>
            <a:r>
              <a:rPr dirty="0"/>
              <a:t>a</a:t>
            </a:r>
            <a:r>
              <a:rPr spc="160" dirty="0"/>
              <a:t> </a:t>
            </a:r>
            <a:r>
              <a:rPr spc="55" dirty="0"/>
              <a:t>specificity</a:t>
            </a:r>
            <a:r>
              <a:rPr spc="160" dirty="0"/>
              <a:t> </a:t>
            </a:r>
            <a:r>
              <a:rPr dirty="0"/>
              <a:t>of</a:t>
            </a:r>
            <a:endParaRPr lang="en-US" dirty="0"/>
          </a:p>
          <a:p>
            <a:pPr marL="0" marR="337820" indent="0">
              <a:lnSpc>
                <a:spcPts val="1040"/>
              </a:lnSpc>
              <a:buNone/>
            </a:pPr>
            <a:r>
              <a:rPr spc="165" dirty="0"/>
              <a:t> </a:t>
            </a:r>
            <a:r>
              <a:rPr spc="40" dirty="0"/>
              <a:t>95%</a:t>
            </a:r>
          </a:p>
          <a:p>
            <a:pPr>
              <a:lnSpc>
                <a:spcPct val="100000"/>
              </a:lnSpc>
              <a:spcBef>
                <a:spcPts val="1030"/>
              </a:spcBef>
            </a:pPr>
            <a:endParaRPr spc="40" dirty="0"/>
          </a:p>
          <a:p>
            <a:pPr marL="12700" marR="149860">
              <a:lnSpc>
                <a:spcPts val="1040"/>
              </a:lnSpc>
            </a:pPr>
            <a:r>
              <a:rPr spc="55" dirty="0"/>
              <a:t>Reliability</a:t>
            </a:r>
            <a:r>
              <a:rPr spc="175" dirty="0"/>
              <a:t> </a:t>
            </a:r>
            <a:r>
              <a:rPr spc="55" dirty="0"/>
              <a:t>depend</a:t>
            </a:r>
            <a:r>
              <a:rPr spc="175" dirty="0"/>
              <a:t> </a:t>
            </a:r>
            <a:r>
              <a:rPr dirty="0"/>
              <a:t>on:</a:t>
            </a:r>
            <a:r>
              <a:rPr spc="175" dirty="0"/>
              <a:t> </a:t>
            </a:r>
            <a:r>
              <a:rPr spc="55" dirty="0"/>
              <a:t>Operator</a:t>
            </a:r>
            <a:r>
              <a:rPr spc="175" dirty="0"/>
              <a:t> </a:t>
            </a:r>
            <a:r>
              <a:rPr dirty="0"/>
              <a:t>,</a:t>
            </a:r>
            <a:r>
              <a:rPr spc="175" dirty="0"/>
              <a:t> </a:t>
            </a:r>
            <a:r>
              <a:rPr spc="55" dirty="0"/>
              <a:t>Cytopathologist</a:t>
            </a:r>
            <a:r>
              <a:rPr spc="175" dirty="0"/>
              <a:t> </a:t>
            </a:r>
            <a:r>
              <a:rPr dirty="0"/>
              <a:t>and</a:t>
            </a:r>
            <a:r>
              <a:rPr spc="175" dirty="0"/>
              <a:t> </a:t>
            </a:r>
            <a:r>
              <a:rPr dirty="0"/>
              <a:t>the</a:t>
            </a:r>
            <a:r>
              <a:rPr spc="175" dirty="0"/>
              <a:t> </a:t>
            </a:r>
            <a:r>
              <a:rPr spc="50" dirty="0"/>
              <a:t>specimen</a:t>
            </a:r>
            <a:endParaRPr lang="en-US" spc="50" dirty="0"/>
          </a:p>
          <a:p>
            <a:pPr marL="0" marR="149860" indent="0">
              <a:lnSpc>
                <a:spcPts val="1040"/>
              </a:lnSpc>
              <a:buNone/>
            </a:pPr>
            <a:r>
              <a:rPr spc="175" dirty="0"/>
              <a:t> </a:t>
            </a:r>
            <a:r>
              <a:rPr spc="50" dirty="0"/>
              <a:t>should</a:t>
            </a:r>
            <a:r>
              <a:rPr spc="175" dirty="0"/>
              <a:t> </a:t>
            </a:r>
            <a:r>
              <a:rPr dirty="0"/>
              <a:t>be</a:t>
            </a:r>
            <a:r>
              <a:rPr spc="180" dirty="0"/>
              <a:t> </a:t>
            </a:r>
            <a:r>
              <a:rPr spc="55" dirty="0"/>
              <a:t>enough</a:t>
            </a:r>
            <a:r>
              <a:rPr spc="175" dirty="0"/>
              <a:t> </a:t>
            </a:r>
            <a:r>
              <a:rPr dirty="0"/>
              <a:t>.</a:t>
            </a:r>
            <a:r>
              <a:rPr spc="175" dirty="0"/>
              <a:t> </a:t>
            </a:r>
            <a:r>
              <a:rPr dirty="0"/>
              <a:t>have</a:t>
            </a:r>
            <a:r>
              <a:rPr spc="175" dirty="0"/>
              <a:t> </a:t>
            </a:r>
            <a:r>
              <a:rPr dirty="0"/>
              <a:t>5%</a:t>
            </a:r>
            <a:r>
              <a:rPr spc="175" dirty="0"/>
              <a:t> </a:t>
            </a:r>
            <a:r>
              <a:rPr spc="45" dirty="0"/>
              <a:t>false </a:t>
            </a:r>
            <a:r>
              <a:rPr spc="55" dirty="0"/>
              <a:t>negative</a:t>
            </a:r>
            <a:r>
              <a:rPr spc="145" dirty="0"/>
              <a:t> </a:t>
            </a:r>
            <a:r>
              <a:rPr dirty="0"/>
              <a:t>,</a:t>
            </a:r>
            <a:r>
              <a:rPr spc="150" dirty="0"/>
              <a:t> </a:t>
            </a:r>
            <a:r>
              <a:rPr dirty="0"/>
              <a:t>and</a:t>
            </a:r>
            <a:r>
              <a:rPr spc="145" dirty="0"/>
              <a:t> </a:t>
            </a:r>
            <a:r>
              <a:rPr spc="50" dirty="0"/>
              <a:t>should</a:t>
            </a:r>
            <a:r>
              <a:rPr spc="475" dirty="0"/>
              <a:t> </a:t>
            </a:r>
            <a:r>
              <a:rPr spc="50" dirty="0"/>
              <a:t>follow</a:t>
            </a:r>
            <a:r>
              <a:rPr spc="150" dirty="0"/>
              <a:t> </a:t>
            </a:r>
            <a:r>
              <a:rPr dirty="0"/>
              <a:t>up</a:t>
            </a:r>
            <a:r>
              <a:rPr spc="150" dirty="0"/>
              <a:t> </a:t>
            </a:r>
            <a:r>
              <a:rPr spc="50" dirty="0"/>
              <a:t>with</a:t>
            </a:r>
            <a:r>
              <a:rPr spc="145" dirty="0"/>
              <a:t> </a:t>
            </a:r>
            <a:endParaRPr lang="en-US" spc="145" dirty="0"/>
          </a:p>
          <a:p>
            <a:pPr marL="0" marR="149860" indent="0">
              <a:lnSpc>
                <a:spcPts val="1040"/>
              </a:lnSpc>
              <a:buNone/>
            </a:pPr>
            <a:r>
              <a:rPr spc="55" dirty="0"/>
              <a:t>periodic</a:t>
            </a:r>
            <a:r>
              <a:rPr spc="150" dirty="0"/>
              <a:t> </a:t>
            </a:r>
            <a:r>
              <a:rPr spc="50" dirty="0"/>
              <a:t>FNA</a:t>
            </a:r>
            <a:r>
              <a:rPr spc="85" dirty="0"/>
              <a:t> </a:t>
            </a:r>
            <a:r>
              <a:rPr dirty="0"/>
              <a:t>if</a:t>
            </a:r>
            <a:r>
              <a:rPr spc="150" dirty="0"/>
              <a:t> </a:t>
            </a:r>
            <a:r>
              <a:rPr spc="50" dirty="0"/>
              <a:t>thyroid</a:t>
            </a:r>
            <a:r>
              <a:rPr spc="145" dirty="0"/>
              <a:t> </a:t>
            </a:r>
            <a:r>
              <a:rPr spc="55" dirty="0"/>
              <a:t>nodularity</a:t>
            </a:r>
            <a:r>
              <a:rPr spc="150" dirty="0"/>
              <a:t> </a:t>
            </a:r>
            <a:r>
              <a:rPr spc="45" dirty="0"/>
              <a:t>persists</a:t>
            </a:r>
          </a:p>
          <a:p>
            <a:pPr>
              <a:lnSpc>
                <a:spcPct val="100000"/>
              </a:lnSpc>
              <a:spcBef>
                <a:spcPts val="905"/>
              </a:spcBef>
            </a:pPr>
            <a:endParaRPr spc="45" dirty="0"/>
          </a:p>
          <a:p>
            <a:pPr marL="12700">
              <a:lnSpc>
                <a:spcPct val="100000"/>
              </a:lnSpc>
              <a:spcBef>
                <a:spcPts val="5"/>
              </a:spcBef>
            </a:pPr>
            <a:r>
              <a:rPr spc="50" dirty="0"/>
              <a:t>FNA</a:t>
            </a:r>
            <a:r>
              <a:rPr spc="105" dirty="0"/>
              <a:t> </a:t>
            </a:r>
            <a:r>
              <a:rPr dirty="0"/>
              <a:t>IS</a:t>
            </a:r>
            <a:r>
              <a:rPr spc="165" dirty="0"/>
              <a:t> </a:t>
            </a:r>
            <a:r>
              <a:rPr spc="60" dirty="0"/>
              <a:t>RELIABLE</a:t>
            </a:r>
            <a:r>
              <a:rPr spc="170" dirty="0"/>
              <a:t> </a:t>
            </a:r>
            <a:r>
              <a:rPr dirty="0"/>
              <a:t>for</a:t>
            </a:r>
            <a:r>
              <a:rPr spc="170" dirty="0"/>
              <a:t> </a:t>
            </a:r>
            <a:r>
              <a:rPr dirty="0"/>
              <a:t>all</a:t>
            </a:r>
            <a:r>
              <a:rPr spc="170" dirty="0"/>
              <a:t> </a:t>
            </a:r>
            <a:r>
              <a:rPr spc="50" dirty="0"/>
              <a:t>cancer</a:t>
            </a:r>
            <a:r>
              <a:rPr spc="170" dirty="0"/>
              <a:t> </a:t>
            </a:r>
            <a:r>
              <a:rPr spc="50" dirty="0"/>
              <a:t>except</a:t>
            </a:r>
            <a:r>
              <a:rPr spc="165" dirty="0"/>
              <a:t> </a:t>
            </a:r>
            <a:r>
              <a:rPr spc="50" dirty="0"/>
              <a:t>follicular</a:t>
            </a:r>
          </a:p>
          <a:p>
            <a:pPr>
              <a:lnSpc>
                <a:spcPct val="100000"/>
              </a:lnSpc>
              <a:spcBef>
                <a:spcPts val="930"/>
              </a:spcBef>
            </a:pPr>
            <a:endParaRPr spc="50" dirty="0"/>
          </a:p>
          <a:p>
            <a:pPr marL="12700">
              <a:lnSpc>
                <a:spcPct val="100000"/>
              </a:lnSpc>
            </a:pPr>
            <a:r>
              <a:rPr spc="55" dirty="0"/>
              <a:t>complications</a:t>
            </a:r>
            <a:r>
              <a:rPr spc="140" dirty="0"/>
              <a:t> </a:t>
            </a:r>
            <a:r>
              <a:rPr dirty="0"/>
              <a:t>:</a:t>
            </a:r>
            <a:r>
              <a:rPr spc="140" dirty="0"/>
              <a:t> </a:t>
            </a:r>
            <a:r>
              <a:rPr spc="50" dirty="0"/>
              <a:t>Local</a:t>
            </a:r>
            <a:r>
              <a:rPr spc="145" dirty="0"/>
              <a:t> </a:t>
            </a:r>
            <a:r>
              <a:rPr spc="55" dirty="0"/>
              <a:t>discomfort,</a:t>
            </a:r>
            <a:r>
              <a:rPr spc="140" dirty="0"/>
              <a:t> </a:t>
            </a:r>
            <a:r>
              <a:rPr spc="55" dirty="0"/>
              <a:t>Hematomas,</a:t>
            </a:r>
            <a:r>
              <a:rPr spc="145" dirty="0"/>
              <a:t> </a:t>
            </a:r>
            <a:r>
              <a:rPr spc="50" dirty="0"/>
              <a:t>Infection</a:t>
            </a:r>
          </a:p>
        </p:txBody>
      </p:sp>
      <p:pic>
        <p:nvPicPr>
          <p:cNvPr id="8" name="object 8"/>
          <p:cNvPicPr/>
          <p:nvPr/>
        </p:nvPicPr>
        <p:blipFill>
          <a:blip r:embed="rId2" cstate="print"/>
          <a:stretch>
            <a:fillRect/>
          </a:stretch>
        </p:blipFill>
        <p:spPr>
          <a:xfrm>
            <a:off x="8895747" y="4433777"/>
            <a:ext cx="3166891" cy="2155431"/>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26433" cy="6820786"/>
            <a:chOff x="0" y="0"/>
            <a:chExt cx="4981575" cy="2783205"/>
          </a:xfrm>
        </p:grpSpPr>
        <p:pic>
          <p:nvPicPr>
            <p:cNvPr id="3" name="object 3"/>
            <p:cNvPicPr/>
            <p:nvPr/>
          </p:nvPicPr>
          <p:blipFill>
            <a:blip r:embed="rId2" cstate="print"/>
            <a:stretch>
              <a:fillRect/>
            </a:stretch>
          </p:blipFill>
          <p:spPr>
            <a:xfrm>
              <a:off x="466" y="2151"/>
              <a:ext cx="4981082" cy="2780488"/>
            </a:xfrm>
            <a:prstGeom prst="rect">
              <a:avLst/>
            </a:prstGeom>
          </p:spPr>
        </p:pic>
        <p:sp>
          <p:nvSpPr>
            <p:cNvPr id="4" name="object 4"/>
            <p:cNvSpPr/>
            <p:nvPr/>
          </p:nvSpPr>
          <p:spPr>
            <a:xfrm>
              <a:off x="3579971" y="748617"/>
              <a:ext cx="1151890" cy="1151255"/>
            </a:xfrm>
            <a:custGeom>
              <a:avLst/>
              <a:gdLst/>
              <a:ahLst/>
              <a:cxnLst/>
              <a:rect l="l" t="t" r="r" b="b"/>
              <a:pathLst>
                <a:path w="1151889" h="1151255">
                  <a:moveTo>
                    <a:pt x="575937" y="1150804"/>
                  </a:moveTo>
                  <a:lnTo>
                    <a:pt x="528701" y="1148897"/>
                  </a:lnTo>
                  <a:lnTo>
                    <a:pt x="482517" y="1143273"/>
                  </a:lnTo>
                  <a:lnTo>
                    <a:pt x="437533" y="1134082"/>
                  </a:lnTo>
                  <a:lnTo>
                    <a:pt x="393896" y="1121470"/>
                  </a:lnTo>
                  <a:lnTo>
                    <a:pt x="351756" y="1105586"/>
                  </a:lnTo>
                  <a:lnTo>
                    <a:pt x="311261" y="1086579"/>
                  </a:lnTo>
                  <a:lnTo>
                    <a:pt x="272558" y="1064596"/>
                  </a:lnTo>
                  <a:lnTo>
                    <a:pt x="235796" y="1039785"/>
                  </a:lnTo>
                  <a:lnTo>
                    <a:pt x="201123" y="1012295"/>
                  </a:lnTo>
                  <a:lnTo>
                    <a:pt x="168688" y="982273"/>
                  </a:lnTo>
                  <a:lnTo>
                    <a:pt x="138638" y="949868"/>
                  </a:lnTo>
                  <a:lnTo>
                    <a:pt x="111122" y="915227"/>
                  </a:lnTo>
                  <a:lnTo>
                    <a:pt x="86288" y="878499"/>
                  </a:lnTo>
                  <a:lnTo>
                    <a:pt x="64285" y="839832"/>
                  </a:lnTo>
                  <a:lnTo>
                    <a:pt x="45260" y="799375"/>
                  </a:lnTo>
                  <a:lnTo>
                    <a:pt x="29361" y="757274"/>
                  </a:lnTo>
                  <a:lnTo>
                    <a:pt x="16738" y="713678"/>
                  </a:lnTo>
                  <a:lnTo>
                    <a:pt x="7538" y="668735"/>
                  </a:lnTo>
                  <a:lnTo>
                    <a:pt x="1909" y="622594"/>
                  </a:lnTo>
                  <a:lnTo>
                    <a:pt x="0" y="575402"/>
                  </a:lnTo>
                  <a:lnTo>
                    <a:pt x="1909" y="528210"/>
                  </a:lnTo>
                  <a:lnTo>
                    <a:pt x="7538" y="482069"/>
                  </a:lnTo>
                  <a:lnTo>
                    <a:pt x="16738" y="437126"/>
                  </a:lnTo>
                  <a:lnTo>
                    <a:pt x="29361" y="393530"/>
                  </a:lnTo>
                  <a:lnTo>
                    <a:pt x="45260" y="351429"/>
                  </a:lnTo>
                  <a:lnTo>
                    <a:pt x="64285" y="310971"/>
                  </a:lnTo>
                  <a:lnTo>
                    <a:pt x="86288" y="272305"/>
                  </a:lnTo>
                  <a:lnTo>
                    <a:pt x="111122" y="235577"/>
                  </a:lnTo>
                  <a:lnTo>
                    <a:pt x="138638" y="200936"/>
                  </a:lnTo>
                  <a:lnTo>
                    <a:pt x="168688" y="168531"/>
                  </a:lnTo>
                  <a:lnTo>
                    <a:pt x="201123" y="138509"/>
                  </a:lnTo>
                  <a:lnTo>
                    <a:pt x="235796" y="111019"/>
                  </a:lnTo>
                  <a:lnTo>
                    <a:pt x="272558" y="86208"/>
                  </a:lnTo>
                  <a:lnTo>
                    <a:pt x="311261" y="64225"/>
                  </a:lnTo>
                  <a:lnTo>
                    <a:pt x="351756" y="45217"/>
                  </a:lnTo>
                  <a:lnTo>
                    <a:pt x="393896" y="29334"/>
                  </a:lnTo>
                  <a:lnTo>
                    <a:pt x="437533" y="16722"/>
                  </a:lnTo>
                  <a:lnTo>
                    <a:pt x="482517" y="7531"/>
                  </a:lnTo>
                  <a:lnTo>
                    <a:pt x="528701" y="1907"/>
                  </a:lnTo>
                  <a:lnTo>
                    <a:pt x="575937" y="0"/>
                  </a:lnTo>
                  <a:lnTo>
                    <a:pt x="623173" y="1907"/>
                  </a:lnTo>
                  <a:lnTo>
                    <a:pt x="669357" y="7531"/>
                  </a:lnTo>
                  <a:lnTo>
                    <a:pt x="714342" y="16722"/>
                  </a:lnTo>
                  <a:lnTo>
                    <a:pt x="757978" y="29334"/>
                  </a:lnTo>
                  <a:lnTo>
                    <a:pt x="800118" y="45217"/>
                  </a:lnTo>
                  <a:lnTo>
                    <a:pt x="840614" y="64225"/>
                  </a:lnTo>
                  <a:lnTo>
                    <a:pt x="879317" y="86208"/>
                  </a:lnTo>
                  <a:lnTo>
                    <a:pt x="916078" y="111019"/>
                  </a:lnTo>
                  <a:lnTo>
                    <a:pt x="950751" y="138509"/>
                  </a:lnTo>
                  <a:lnTo>
                    <a:pt x="983187" y="168531"/>
                  </a:lnTo>
                  <a:lnTo>
                    <a:pt x="1013236" y="200936"/>
                  </a:lnTo>
                  <a:lnTo>
                    <a:pt x="1040752" y="235577"/>
                  </a:lnTo>
                  <a:lnTo>
                    <a:pt x="1065586" y="272305"/>
                  </a:lnTo>
                  <a:lnTo>
                    <a:pt x="1087590" y="310971"/>
                  </a:lnTo>
                  <a:lnTo>
                    <a:pt x="1106615" y="351429"/>
                  </a:lnTo>
                  <a:lnTo>
                    <a:pt x="1122513" y="393530"/>
                  </a:lnTo>
                  <a:lnTo>
                    <a:pt x="1135137" y="437126"/>
                  </a:lnTo>
                  <a:lnTo>
                    <a:pt x="1144337" y="482069"/>
                  </a:lnTo>
                  <a:lnTo>
                    <a:pt x="1149966" y="528210"/>
                  </a:lnTo>
                  <a:lnTo>
                    <a:pt x="1151875" y="575402"/>
                  </a:lnTo>
                  <a:lnTo>
                    <a:pt x="1149966" y="622594"/>
                  </a:lnTo>
                  <a:lnTo>
                    <a:pt x="1144337" y="668735"/>
                  </a:lnTo>
                  <a:lnTo>
                    <a:pt x="1135137" y="713678"/>
                  </a:lnTo>
                  <a:lnTo>
                    <a:pt x="1122513" y="757274"/>
                  </a:lnTo>
                  <a:lnTo>
                    <a:pt x="1106615" y="799375"/>
                  </a:lnTo>
                  <a:lnTo>
                    <a:pt x="1087590" y="839832"/>
                  </a:lnTo>
                  <a:lnTo>
                    <a:pt x="1065586" y="878499"/>
                  </a:lnTo>
                  <a:lnTo>
                    <a:pt x="1040752" y="915227"/>
                  </a:lnTo>
                  <a:lnTo>
                    <a:pt x="1013236" y="949868"/>
                  </a:lnTo>
                  <a:lnTo>
                    <a:pt x="983187" y="982273"/>
                  </a:lnTo>
                  <a:lnTo>
                    <a:pt x="950751" y="1012295"/>
                  </a:lnTo>
                  <a:lnTo>
                    <a:pt x="916078" y="1039785"/>
                  </a:lnTo>
                  <a:lnTo>
                    <a:pt x="879317" y="1064596"/>
                  </a:lnTo>
                  <a:lnTo>
                    <a:pt x="840614" y="1086579"/>
                  </a:lnTo>
                  <a:lnTo>
                    <a:pt x="800118" y="1105586"/>
                  </a:lnTo>
                  <a:lnTo>
                    <a:pt x="757978" y="1121470"/>
                  </a:lnTo>
                  <a:lnTo>
                    <a:pt x="714342" y="1134082"/>
                  </a:lnTo>
                  <a:lnTo>
                    <a:pt x="669357" y="1143273"/>
                  </a:lnTo>
                  <a:lnTo>
                    <a:pt x="623173" y="1148897"/>
                  </a:lnTo>
                  <a:lnTo>
                    <a:pt x="575937" y="1150804"/>
                  </a:lnTo>
                  <a:close/>
                </a:path>
              </a:pathLst>
            </a:custGeom>
            <a:solidFill>
              <a:srgbClr val="5F9C9D">
                <a:alpha val="4328"/>
              </a:srgbClr>
            </a:solidFill>
          </p:spPr>
          <p:txBody>
            <a:bodyPr wrap="square" lIns="0" tIns="0" rIns="0" bIns="0" rtlCol="0"/>
            <a:lstStyle/>
            <a:p>
              <a:endParaRPr/>
            </a:p>
          </p:txBody>
        </p:sp>
        <p:sp>
          <p:nvSpPr>
            <p:cNvPr id="5" name="object 5"/>
            <p:cNvSpPr/>
            <p:nvPr/>
          </p:nvSpPr>
          <p:spPr>
            <a:xfrm>
              <a:off x="0" y="1090758"/>
              <a:ext cx="3985260" cy="1692275"/>
            </a:xfrm>
            <a:custGeom>
              <a:avLst/>
              <a:gdLst/>
              <a:ahLst/>
              <a:cxnLst/>
              <a:rect l="l" t="t" r="r" b="b"/>
              <a:pathLst>
                <a:path w="3985260" h="1692275">
                  <a:moveTo>
                    <a:pt x="1712061" y="855319"/>
                  </a:moveTo>
                  <a:lnTo>
                    <a:pt x="1710702" y="806792"/>
                  </a:lnTo>
                  <a:lnTo>
                    <a:pt x="1706689" y="758964"/>
                  </a:lnTo>
                  <a:lnTo>
                    <a:pt x="1700072" y="711923"/>
                  </a:lnTo>
                  <a:lnTo>
                    <a:pt x="1690954" y="665734"/>
                  </a:lnTo>
                  <a:lnTo>
                    <a:pt x="1679384" y="620471"/>
                  </a:lnTo>
                  <a:lnTo>
                    <a:pt x="1665439" y="576211"/>
                  </a:lnTo>
                  <a:lnTo>
                    <a:pt x="1649196" y="533019"/>
                  </a:lnTo>
                  <a:lnTo>
                    <a:pt x="1630718" y="490969"/>
                  </a:lnTo>
                  <a:lnTo>
                    <a:pt x="1610093" y="450138"/>
                  </a:lnTo>
                  <a:lnTo>
                    <a:pt x="1587373" y="410591"/>
                  </a:lnTo>
                  <a:lnTo>
                    <a:pt x="1562646" y="372402"/>
                  </a:lnTo>
                  <a:lnTo>
                    <a:pt x="1535976" y="335661"/>
                  </a:lnTo>
                  <a:lnTo>
                    <a:pt x="1507451" y="300405"/>
                  </a:lnTo>
                  <a:lnTo>
                    <a:pt x="1477124" y="266738"/>
                  </a:lnTo>
                  <a:lnTo>
                    <a:pt x="1445069" y="234721"/>
                  </a:lnTo>
                  <a:lnTo>
                    <a:pt x="1411363" y="204419"/>
                  </a:lnTo>
                  <a:lnTo>
                    <a:pt x="1376083" y="175907"/>
                  </a:lnTo>
                  <a:lnTo>
                    <a:pt x="1339303" y="149263"/>
                  </a:lnTo>
                  <a:lnTo>
                    <a:pt x="1301076" y="124561"/>
                  </a:lnTo>
                  <a:lnTo>
                    <a:pt x="1261503" y="101866"/>
                  </a:lnTo>
                  <a:lnTo>
                    <a:pt x="1220635" y="81254"/>
                  </a:lnTo>
                  <a:lnTo>
                    <a:pt x="1178547" y="62801"/>
                  </a:lnTo>
                  <a:lnTo>
                    <a:pt x="1135316" y="46570"/>
                  </a:lnTo>
                  <a:lnTo>
                    <a:pt x="1091006" y="32639"/>
                  </a:lnTo>
                  <a:lnTo>
                    <a:pt x="1045705" y="21082"/>
                  </a:lnTo>
                  <a:lnTo>
                    <a:pt x="999477" y="11963"/>
                  </a:lnTo>
                  <a:lnTo>
                    <a:pt x="952385" y="5359"/>
                  </a:lnTo>
                  <a:lnTo>
                    <a:pt x="904519" y="1346"/>
                  </a:lnTo>
                  <a:lnTo>
                    <a:pt x="855929" y="0"/>
                  </a:lnTo>
                  <a:lnTo>
                    <a:pt x="807351" y="1346"/>
                  </a:lnTo>
                  <a:lnTo>
                    <a:pt x="759485" y="5359"/>
                  </a:lnTo>
                  <a:lnTo>
                    <a:pt x="712393" y="11963"/>
                  </a:lnTo>
                  <a:lnTo>
                    <a:pt x="666165" y="21082"/>
                  </a:lnTo>
                  <a:lnTo>
                    <a:pt x="620864" y="32639"/>
                  </a:lnTo>
                  <a:lnTo>
                    <a:pt x="576554" y="46570"/>
                  </a:lnTo>
                  <a:lnTo>
                    <a:pt x="533323" y="62801"/>
                  </a:lnTo>
                  <a:lnTo>
                    <a:pt x="491236" y="81254"/>
                  </a:lnTo>
                  <a:lnTo>
                    <a:pt x="450367" y="101866"/>
                  </a:lnTo>
                  <a:lnTo>
                    <a:pt x="410781" y="124561"/>
                  </a:lnTo>
                  <a:lnTo>
                    <a:pt x="372567" y="149263"/>
                  </a:lnTo>
                  <a:lnTo>
                    <a:pt x="335788" y="175907"/>
                  </a:lnTo>
                  <a:lnTo>
                    <a:pt x="300507" y="204419"/>
                  </a:lnTo>
                  <a:lnTo>
                    <a:pt x="266801" y="234721"/>
                  </a:lnTo>
                  <a:lnTo>
                    <a:pt x="234746" y="266738"/>
                  </a:lnTo>
                  <a:lnTo>
                    <a:pt x="204419" y="300405"/>
                  </a:lnTo>
                  <a:lnTo>
                    <a:pt x="175882" y="335661"/>
                  </a:lnTo>
                  <a:lnTo>
                    <a:pt x="149225" y="372402"/>
                  </a:lnTo>
                  <a:lnTo>
                    <a:pt x="124498" y="410591"/>
                  </a:lnTo>
                  <a:lnTo>
                    <a:pt x="101777" y="450138"/>
                  </a:lnTo>
                  <a:lnTo>
                    <a:pt x="81153" y="490969"/>
                  </a:lnTo>
                  <a:lnTo>
                    <a:pt x="62674" y="533019"/>
                  </a:lnTo>
                  <a:lnTo>
                    <a:pt x="46431" y="576211"/>
                  </a:lnTo>
                  <a:lnTo>
                    <a:pt x="32486" y="620471"/>
                  </a:lnTo>
                  <a:lnTo>
                    <a:pt x="20916" y="665734"/>
                  </a:lnTo>
                  <a:lnTo>
                    <a:pt x="11798" y="711923"/>
                  </a:lnTo>
                  <a:lnTo>
                    <a:pt x="5181" y="758964"/>
                  </a:lnTo>
                  <a:lnTo>
                    <a:pt x="1168" y="806792"/>
                  </a:lnTo>
                  <a:lnTo>
                    <a:pt x="0" y="848804"/>
                  </a:lnTo>
                  <a:lnTo>
                    <a:pt x="0" y="861847"/>
                  </a:lnTo>
                  <a:lnTo>
                    <a:pt x="1168" y="903859"/>
                  </a:lnTo>
                  <a:lnTo>
                    <a:pt x="5181" y="951687"/>
                  </a:lnTo>
                  <a:lnTo>
                    <a:pt x="11798" y="998728"/>
                  </a:lnTo>
                  <a:lnTo>
                    <a:pt x="20916" y="1044917"/>
                  </a:lnTo>
                  <a:lnTo>
                    <a:pt x="32486" y="1090180"/>
                  </a:lnTo>
                  <a:lnTo>
                    <a:pt x="46431" y="1134440"/>
                  </a:lnTo>
                  <a:lnTo>
                    <a:pt x="62674" y="1177632"/>
                  </a:lnTo>
                  <a:lnTo>
                    <a:pt x="81153" y="1219682"/>
                  </a:lnTo>
                  <a:lnTo>
                    <a:pt x="101777" y="1260513"/>
                  </a:lnTo>
                  <a:lnTo>
                    <a:pt x="124498" y="1300060"/>
                  </a:lnTo>
                  <a:lnTo>
                    <a:pt x="149225" y="1338237"/>
                  </a:lnTo>
                  <a:lnTo>
                    <a:pt x="175882" y="1374990"/>
                  </a:lnTo>
                  <a:lnTo>
                    <a:pt x="204419" y="1410246"/>
                  </a:lnTo>
                  <a:lnTo>
                    <a:pt x="234746" y="1443913"/>
                  </a:lnTo>
                  <a:lnTo>
                    <a:pt x="266801" y="1475930"/>
                  </a:lnTo>
                  <a:lnTo>
                    <a:pt x="300507" y="1506232"/>
                  </a:lnTo>
                  <a:lnTo>
                    <a:pt x="335788" y="1534744"/>
                  </a:lnTo>
                  <a:lnTo>
                    <a:pt x="372567" y="1561376"/>
                  </a:lnTo>
                  <a:lnTo>
                    <a:pt x="410781" y="1586077"/>
                  </a:lnTo>
                  <a:lnTo>
                    <a:pt x="450367" y="1608772"/>
                  </a:lnTo>
                  <a:lnTo>
                    <a:pt x="491236" y="1629384"/>
                  </a:lnTo>
                  <a:lnTo>
                    <a:pt x="533323" y="1647850"/>
                  </a:lnTo>
                  <a:lnTo>
                    <a:pt x="576554" y="1664081"/>
                  </a:lnTo>
                  <a:lnTo>
                    <a:pt x="620864" y="1678000"/>
                  </a:lnTo>
                  <a:lnTo>
                    <a:pt x="666165" y="1689569"/>
                  </a:lnTo>
                  <a:lnTo>
                    <a:pt x="677938" y="1691881"/>
                  </a:lnTo>
                  <a:lnTo>
                    <a:pt x="1033932" y="1691881"/>
                  </a:lnTo>
                  <a:lnTo>
                    <a:pt x="1091006" y="1678000"/>
                  </a:lnTo>
                  <a:lnTo>
                    <a:pt x="1135316" y="1664081"/>
                  </a:lnTo>
                  <a:lnTo>
                    <a:pt x="1178547" y="1647850"/>
                  </a:lnTo>
                  <a:lnTo>
                    <a:pt x="1220635" y="1629384"/>
                  </a:lnTo>
                  <a:lnTo>
                    <a:pt x="1261503" y="1608772"/>
                  </a:lnTo>
                  <a:lnTo>
                    <a:pt x="1301076" y="1586077"/>
                  </a:lnTo>
                  <a:lnTo>
                    <a:pt x="1339303" y="1561376"/>
                  </a:lnTo>
                  <a:lnTo>
                    <a:pt x="1376083" y="1534744"/>
                  </a:lnTo>
                  <a:lnTo>
                    <a:pt x="1411363" y="1506232"/>
                  </a:lnTo>
                  <a:lnTo>
                    <a:pt x="1445069" y="1475930"/>
                  </a:lnTo>
                  <a:lnTo>
                    <a:pt x="1477124" y="1443913"/>
                  </a:lnTo>
                  <a:lnTo>
                    <a:pt x="1507451" y="1410246"/>
                  </a:lnTo>
                  <a:lnTo>
                    <a:pt x="1535976" y="1374990"/>
                  </a:lnTo>
                  <a:lnTo>
                    <a:pt x="1562646" y="1338237"/>
                  </a:lnTo>
                  <a:lnTo>
                    <a:pt x="1587373" y="1300060"/>
                  </a:lnTo>
                  <a:lnTo>
                    <a:pt x="1610093" y="1260513"/>
                  </a:lnTo>
                  <a:lnTo>
                    <a:pt x="1630718" y="1219682"/>
                  </a:lnTo>
                  <a:lnTo>
                    <a:pt x="1649196" y="1177632"/>
                  </a:lnTo>
                  <a:lnTo>
                    <a:pt x="1665439" y="1134440"/>
                  </a:lnTo>
                  <a:lnTo>
                    <a:pt x="1679384" y="1090180"/>
                  </a:lnTo>
                  <a:lnTo>
                    <a:pt x="1690954" y="1044917"/>
                  </a:lnTo>
                  <a:lnTo>
                    <a:pt x="1700072" y="998728"/>
                  </a:lnTo>
                  <a:lnTo>
                    <a:pt x="1706689" y="951687"/>
                  </a:lnTo>
                  <a:lnTo>
                    <a:pt x="1710702" y="903859"/>
                  </a:lnTo>
                  <a:lnTo>
                    <a:pt x="1712061" y="855319"/>
                  </a:lnTo>
                  <a:close/>
                </a:path>
                <a:path w="3985260" h="1692275">
                  <a:moveTo>
                    <a:pt x="3984675" y="1509941"/>
                  </a:moveTo>
                  <a:lnTo>
                    <a:pt x="3979329" y="1463573"/>
                  </a:lnTo>
                  <a:lnTo>
                    <a:pt x="3964114" y="1421028"/>
                  </a:lnTo>
                  <a:lnTo>
                    <a:pt x="3940225" y="1383487"/>
                  </a:lnTo>
                  <a:lnTo>
                    <a:pt x="3908882" y="1352181"/>
                  </a:lnTo>
                  <a:lnTo>
                    <a:pt x="3871315" y="1328318"/>
                  </a:lnTo>
                  <a:lnTo>
                    <a:pt x="3828719" y="1313103"/>
                  </a:lnTo>
                  <a:lnTo>
                    <a:pt x="3782326" y="1307769"/>
                  </a:lnTo>
                  <a:lnTo>
                    <a:pt x="3735921" y="1313103"/>
                  </a:lnTo>
                  <a:lnTo>
                    <a:pt x="3693325" y="1328318"/>
                  </a:lnTo>
                  <a:lnTo>
                    <a:pt x="3655758" y="1352181"/>
                  </a:lnTo>
                  <a:lnTo>
                    <a:pt x="3624415" y="1383487"/>
                  </a:lnTo>
                  <a:lnTo>
                    <a:pt x="3600526" y="1421028"/>
                  </a:lnTo>
                  <a:lnTo>
                    <a:pt x="3585311" y="1463573"/>
                  </a:lnTo>
                  <a:lnTo>
                    <a:pt x="3579965" y="1509941"/>
                  </a:lnTo>
                  <a:lnTo>
                    <a:pt x="3585311" y="1556296"/>
                  </a:lnTo>
                  <a:lnTo>
                    <a:pt x="3600526" y="1598841"/>
                  </a:lnTo>
                  <a:lnTo>
                    <a:pt x="3624415" y="1636382"/>
                  </a:lnTo>
                  <a:lnTo>
                    <a:pt x="3655758" y="1667687"/>
                  </a:lnTo>
                  <a:lnTo>
                    <a:pt x="3693325" y="1691551"/>
                  </a:lnTo>
                  <a:lnTo>
                    <a:pt x="3694265" y="1691881"/>
                  </a:lnTo>
                  <a:lnTo>
                    <a:pt x="3870375" y="1691881"/>
                  </a:lnTo>
                  <a:lnTo>
                    <a:pt x="3908882" y="1667687"/>
                  </a:lnTo>
                  <a:lnTo>
                    <a:pt x="3940225" y="1636382"/>
                  </a:lnTo>
                  <a:lnTo>
                    <a:pt x="3964114" y="1598841"/>
                  </a:lnTo>
                  <a:lnTo>
                    <a:pt x="3979329" y="1556296"/>
                  </a:lnTo>
                  <a:lnTo>
                    <a:pt x="3984675" y="1509941"/>
                  </a:lnTo>
                  <a:close/>
                </a:path>
              </a:pathLst>
            </a:custGeom>
            <a:solidFill>
              <a:srgbClr val="5F9C9D">
                <a:alpha val="6999"/>
              </a:srgbClr>
            </a:solidFill>
          </p:spPr>
          <p:txBody>
            <a:bodyPr wrap="square" lIns="0" tIns="0" rIns="0" bIns="0" rtlCol="0"/>
            <a:lstStyle/>
            <a:p>
              <a:endParaRPr/>
            </a:p>
          </p:txBody>
        </p:sp>
        <p:sp>
          <p:nvSpPr>
            <p:cNvPr id="6" name="object 6"/>
            <p:cNvSpPr/>
            <p:nvPr/>
          </p:nvSpPr>
          <p:spPr>
            <a:xfrm>
              <a:off x="3494753" y="622184"/>
              <a:ext cx="0" cy="0"/>
            </a:xfrm>
            <a:custGeom>
              <a:avLst/>
              <a:gdLst/>
              <a:ahLst/>
              <a:cxnLst/>
              <a:rect l="l" t="t" r="r" b="b"/>
              <a:pathLst>
                <a:path>
                  <a:moveTo>
                    <a:pt x="0" y="0"/>
                  </a:moveTo>
                  <a:lnTo>
                    <a:pt x="0" y="0"/>
                  </a:lnTo>
                  <a:lnTo>
                    <a:pt x="0" y="0"/>
                  </a:lnTo>
                  <a:close/>
                </a:path>
              </a:pathLst>
            </a:custGeom>
            <a:solidFill>
              <a:srgbClr val="FFFFFF">
                <a:alpha val="19999"/>
              </a:srgbClr>
            </a:solidFill>
          </p:spPr>
          <p:txBody>
            <a:bodyPr wrap="square" lIns="0" tIns="0" rIns="0" bIns="0" rtlCol="0"/>
            <a:lstStyle/>
            <a:p>
              <a:endParaRPr/>
            </a:p>
          </p:txBody>
        </p:sp>
        <p:sp>
          <p:nvSpPr>
            <p:cNvPr id="7" name="object 7"/>
            <p:cNvSpPr/>
            <p:nvPr/>
          </p:nvSpPr>
          <p:spPr>
            <a:xfrm>
              <a:off x="4267200" y="0"/>
              <a:ext cx="277495" cy="454659"/>
            </a:xfrm>
            <a:custGeom>
              <a:avLst/>
              <a:gdLst/>
              <a:ahLst/>
              <a:cxnLst/>
              <a:rect l="l" t="t" r="r" b="b"/>
              <a:pathLst>
                <a:path w="277495" h="454659">
                  <a:moveTo>
                    <a:pt x="277090" y="0"/>
                  </a:moveTo>
                  <a:lnTo>
                    <a:pt x="0" y="0"/>
                  </a:lnTo>
                  <a:lnTo>
                    <a:pt x="0" y="454205"/>
                  </a:lnTo>
                  <a:lnTo>
                    <a:pt x="277090" y="454205"/>
                  </a:lnTo>
                  <a:lnTo>
                    <a:pt x="277090" y="0"/>
                  </a:lnTo>
                  <a:close/>
                </a:path>
              </a:pathLst>
            </a:custGeom>
            <a:solidFill>
              <a:srgbClr val="B01513"/>
            </a:solidFill>
          </p:spPr>
          <p:txBody>
            <a:bodyPr wrap="square" lIns="0" tIns="0" rIns="0" bIns="0" rtlCol="0"/>
            <a:lstStyle/>
            <a:p>
              <a:endParaRPr/>
            </a:p>
          </p:txBody>
        </p:sp>
        <p:pic>
          <p:nvPicPr>
            <p:cNvPr id="8" name="object 8"/>
            <p:cNvPicPr/>
            <p:nvPr/>
          </p:nvPicPr>
          <p:blipFill>
            <a:blip r:embed="rId3" cstate="print"/>
            <a:stretch>
              <a:fillRect/>
            </a:stretch>
          </p:blipFill>
          <p:spPr>
            <a:xfrm>
              <a:off x="103909" y="724372"/>
              <a:ext cx="2930236" cy="1905000"/>
            </a:xfrm>
            <a:prstGeom prst="rect">
              <a:avLst/>
            </a:prstGeom>
          </p:spPr>
        </p:pic>
        <p:pic>
          <p:nvPicPr>
            <p:cNvPr id="9" name="object 9"/>
            <p:cNvPicPr/>
            <p:nvPr/>
          </p:nvPicPr>
          <p:blipFill>
            <a:blip r:embed="rId4" cstate="print"/>
            <a:stretch>
              <a:fillRect/>
            </a:stretch>
          </p:blipFill>
          <p:spPr>
            <a:xfrm>
              <a:off x="3034145" y="724360"/>
              <a:ext cx="1704108" cy="1690254"/>
            </a:xfrm>
            <a:prstGeom prst="rect">
              <a:avLst/>
            </a:prstGeom>
          </p:spPr>
        </p:pic>
      </p:grpSp>
      <p:sp>
        <p:nvSpPr>
          <p:cNvPr id="10" name="object 10"/>
          <p:cNvSpPr txBox="1"/>
          <p:nvPr/>
        </p:nvSpPr>
        <p:spPr>
          <a:xfrm>
            <a:off x="846281" y="327187"/>
            <a:ext cx="1022985" cy="291465"/>
          </a:xfrm>
          <a:prstGeom prst="rect">
            <a:avLst/>
          </a:prstGeom>
        </p:spPr>
        <p:txBody>
          <a:bodyPr vert="horz" wrap="square" lIns="0" tIns="12065" rIns="0" bIns="0" rtlCol="0">
            <a:spAutoFit/>
          </a:bodyPr>
          <a:lstStyle/>
          <a:p>
            <a:pPr marL="12700">
              <a:lnSpc>
                <a:spcPct val="100000"/>
              </a:lnSpc>
              <a:spcBef>
                <a:spcPts val="95"/>
              </a:spcBef>
            </a:pPr>
            <a:r>
              <a:rPr sz="1750" b="1" spc="-10" dirty="0">
                <a:latin typeface="Times New Roman"/>
                <a:cs typeface="Times New Roman"/>
              </a:rPr>
              <a:t>Diagnostic</a:t>
            </a:r>
            <a:endParaRPr sz="1750">
              <a:latin typeface="Times New Roman"/>
              <a:cs typeface="Times New Roman"/>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789008" y="151514"/>
            <a:ext cx="9874908" cy="6554972"/>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688955" y="394970"/>
            <a:ext cx="294005" cy="162560"/>
          </a:xfrm>
          <a:prstGeom prst="rect">
            <a:avLst/>
          </a:prstGeom>
        </p:spPr>
        <p:txBody>
          <a:bodyPr vert="horz" wrap="square" lIns="0" tIns="12700" rIns="0" bIns="0" rtlCol="0">
            <a:spAutoFit/>
          </a:bodyPr>
          <a:lstStyle/>
          <a:p>
            <a:pPr marL="12700">
              <a:lnSpc>
                <a:spcPct val="100000"/>
              </a:lnSpc>
              <a:spcBef>
                <a:spcPts val="100"/>
              </a:spcBef>
            </a:pPr>
            <a:r>
              <a:rPr sz="900" spc="-20" dirty="0">
                <a:solidFill>
                  <a:srgbClr val="898989"/>
                </a:solidFill>
                <a:latin typeface="Palatino Linotype"/>
                <a:cs typeface="Palatino Linotype"/>
              </a:rPr>
              <a:t>20XX</a:t>
            </a:r>
            <a:endParaRPr sz="900">
              <a:latin typeface="Palatino Linotype"/>
              <a:cs typeface="Palatino Linotype"/>
            </a:endParaRPr>
          </a:p>
        </p:txBody>
      </p:sp>
      <p:sp>
        <p:nvSpPr>
          <p:cNvPr id="3" name="object 3"/>
          <p:cNvSpPr txBox="1"/>
          <p:nvPr/>
        </p:nvSpPr>
        <p:spPr>
          <a:xfrm>
            <a:off x="1074102" y="823849"/>
            <a:ext cx="139700" cy="162560"/>
          </a:xfrm>
          <a:prstGeom prst="rect">
            <a:avLst/>
          </a:prstGeom>
        </p:spPr>
        <p:txBody>
          <a:bodyPr vert="horz" wrap="square" lIns="0" tIns="12700" rIns="0" bIns="0" rtlCol="0">
            <a:spAutoFit/>
          </a:bodyPr>
          <a:lstStyle/>
          <a:p>
            <a:pPr marL="12700">
              <a:lnSpc>
                <a:spcPct val="100000"/>
              </a:lnSpc>
              <a:spcBef>
                <a:spcPts val="100"/>
              </a:spcBef>
            </a:pPr>
            <a:r>
              <a:rPr sz="900" spc="-25" dirty="0">
                <a:solidFill>
                  <a:srgbClr val="898989"/>
                </a:solidFill>
                <a:latin typeface="Palatino Linotype"/>
                <a:cs typeface="Palatino Linotype"/>
              </a:rPr>
              <a:t>34</a:t>
            </a:r>
            <a:endParaRPr sz="900">
              <a:latin typeface="Palatino Linotype"/>
              <a:cs typeface="Palatino Linotype"/>
            </a:endParaRPr>
          </a:p>
        </p:txBody>
      </p:sp>
      <p:sp>
        <p:nvSpPr>
          <p:cNvPr id="4" name="object 4"/>
          <p:cNvSpPr txBox="1">
            <a:spLocks noGrp="1"/>
          </p:cNvSpPr>
          <p:nvPr>
            <p:ph type="title"/>
          </p:nvPr>
        </p:nvSpPr>
        <p:spPr>
          <a:xfrm>
            <a:off x="4893945" y="2494597"/>
            <a:ext cx="2419350" cy="849630"/>
          </a:xfrm>
          <a:prstGeom prst="rect">
            <a:avLst/>
          </a:prstGeom>
        </p:spPr>
        <p:txBody>
          <a:bodyPr vert="horz" wrap="square" lIns="0" tIns="13335" rIns="0" bIns="0" rtlCol="0">
            <a:spAutoFit/>
          </a:bodyPr>
          <a:lstStyle/>
          <a:p>
            <a:pPr marL="12700">
              <a:lnSpc>
                <a:spcPct val="100000"/>
              </a:lnSpc>
              <a:spcBef>
                <a:spcPts val="105"/>
              </a:spcBef>
            </a:pPr>
            <a:r>
              <a:rPr spc="-10" dirty="0"/>
              <a:t>Surgery</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00374" y="1499390"/>
            <a:ext cx="8991252" cy="3969676"/>
          </a:xfrm>
          <a:prstGeom prst="rect">
            <a:avLst/>
          </a:prstGeom>
        </p:spPr>
        <p:txBody>
          <a:bodyPr vert="horz" wrap="square" lIns="0" tIns="47625" rIns="0" bIns="0" rtlCol="0">
            <a:spAutoFit/>
          </a:bodyPr>
          <a:lstStyle/>
          <a:p>
            <a:pPr marL="106045" indent="-99695">
              <a:lnSpc>
                <a:spcPct val="100000"/>
              </a:lnSpc>
              <a:spcBef>
                <a:spcPts val="375"/>
              </a:spcBef>
              <a:buSzPct val="94871"/>
              <a:buChar char="•"/>
              <a:tabLst>
                <a:tab pos="106045" algn="l"/>
              </a:tabLst>
            </a:pPr>
            <a:r>
              <a:rPr sz="2400" dirty="0">
                <a:latin typeface="+mj-lt"/>
                <a:cs typeface="Times New Roman"/>
              </a:rPr>
              <a:t>Indication for </a:t>
            </a:r>
            <a:r>
              <a:rPr sz="2400" spc="-10" dirty="0">
                <a:latin typeface="+mj-lt"/>
                <a:cs typeface="Times New Roman"/>
              </a:rPr>
              <a:t>surgery</a:t>
            </a:r>
            <a:endParaRPr sz="2400" dirty="0">
              <a:latin typeface="+mj-lt"/>
              <a:cs typeface="Times New Roman"/>
            </a:endParaRPr>
          </a:p>
          <a:p>
            <a:pPr marL="106045" indent="-99695">
              <a:lnSpc>
                <a:spcPct val="100000"/>
              </a:lnSpc>
              <a:spcBef>
                <a:spcPts val="275"/>
              </a:spcBef>
              <a:buSzPct val="94871"/>
              <a:buFont typeface="Times New Roman"/>
              <a:buChar char="•"/>
              <a:tabLst>
                <a:tab pos="106045" algn="l"/>
              </a:tabLst>
            </a:pPr>
            <a:r>
              <a:rPr sz="2400" dirty="0">
                <a:latin typeface="+mj-lt"/>
                <a:cs typeface="Arial"/>
              </a:rPr>
              <a:t>As therapy for</a:t>
            </a:r>
            <a:r>
              <a:rPr sz="2400" spc="5" dirty="0">
                <a:latin typeface="+mj-lt"/>
                <a:cs typeface="Arial"/>
              </a:rPr>
              <a:t> </a:t>
            </a:r>
            <a:r>
              <a:rPr sz="2400" dirty="0">
                <a:latin typeface="+mj-lt"/>
                <a:cs typeface="Arial"/>
              </a:rPr>
              <a:t>patients with</a:t>
            </a:r>
            <a:r>
              <a:rPr sz="2400" spc="5" dirty="0">
                <a:latin typeface="+mj-lt"/>
                <a:cs typeface="Arial"/>
              </a:rPr>
              <a:t> </a:t>
            </a:r>
            <a:r>
              <a:rPr sz="2400" dirty="0">
                <a:latin typeface="+mj-lt"/>
                <a:cs typeface="Arial"/>
              </a:rPr>
              <a:t>thyrotoxicosis </a:t>
            </a:r>
            <a:r>
              <a:rPr sz="2400" spc="-50" dirty="0">
                <a:latin typeface="+mj-lt"/>
                <a:cs typeface="Arial"/>
              </a:rPr>
              <a:t>.</a:t>
            </a:r>
            <a:endParaRPr sz="2400" dirty="0">
              <a:latin typeface="+mj-lt"/>
              <a:cs typeface="Arial"/>
            </a:endParaRPr>
          </a:p>
          <a:p>
            <a:pPr marL="106045" indent="-99695">
              <a:lnSpc>
                <a:spcPct val="100000"/>
              </a:lnSpc>
              <a:spcBef>
                <a:spcPts val="280"/>
              </a:spcBef>
              <a:buSzPct val="94871"/>
              <a:buFont typeface="Arial"/>
              <a:buChar char="•"/>
              <a:tabLst>
                <a:tab pos="106045" algn="l"/>
              </a:tabLst>
            </a:pPr>
            <a:r>
              <a:rPr sz="2400" dirty="0">
                <a:latin typeface="+mj-lt"/>
                <a:cs typeface="Arial"/>
              </a:rPr>
              <a:t>To</a:t>
            </a:r>
            <a:r>
              <a:rPr sz="2400" spc="-10" dirty="0">
                <a:latin typeface="+mj-lt"/>
                <a:cs typeface="Arial"/>
              </a:rPr>
              <a:t> </a:t>
            </a:r>
            <a:r>
              <a:rPr sz="2400" dirty="0">
                <a:latin typeface="+mj-lt"/>
                <a:cs typeface="Arial"/>
              </a:rPr>
              <a:t>treat</a:t>
            </a:r>
            <a:r>
              <a:rPr sz="2400" spc="-5" dirty="0">
                <a:latin typeface="+mj-lt"/>
                <a:cs typeface="Arial"/>
              </a:rPr>
              <a:t> </a:t>
            </a:r>
            <a:r>
              <a:rPr sz="2400" dirty="0">
                <a:latin typeface="+mj-lt"/>
                <a:cs typeface="Arial"/>
              </a:rPr>
              <a:t>benign</a:t>
            </a:r>
            <a:r>
              <a:rPr sz="2400" spc="-5" dirty="0">
                <a:latin typeface="+mj-lt"/>
                <a:cs typeface="Arial"/>
              </a:rPr>
              <a:t> </a:t>
            </a:r>
            <a:r>
              <a:rPr sz="2400" dirty="0">
                <a:latin typeface="+mj-lt"/>
                <a:cs typeface="Arial"/>
              </a:rPr>
              <a:t>and</a:t>
            </a:r>
            <a:r>
              <a:rPr sz="2400" spc="-5" dirty="0">
                <a:latin typeface="+mj-lt"/>
                <a:cs typeface="Arial"/>
              </a:rPr>
              <a:t> </a:t>
            </a:r>
            <a:r>
              <a:rPr sz="2400" dirty="0">
                <a:latin typeface="+mj-lt"/>
                <a:cs typeface="Arial"/>
              </a:rPr>
              <a:t>malignant</a:t>
            </a:r>
            <a:r>
              <a:rPr sz="2400" spc="-10" dirty="0">
                <a:latin typeface="+mj-lt"/>
                <a:cs typeface="Arial"/>
              </a:rPr>
              <a:t> </a:t>
            </a:r>
            <a:r>
              <a:rPr sz="2400" dirty="0">
                <a:latin typeface="+mj-lt"/>
                <a:cs typeface="Arial"/>
              </a:rPr>
              <a:t>thyroid</a:t>
            </a:r>
            <a:r>
              <a:rPr sz="2400" spc="-5" dirty="0">
                <a:latin typeface="+mj-lt"/>
                <a:cs typeface="Arial"/>
              </a:rPr>
              <a:t> </a:t>
            </a:r>
            <a:r>
              <a:rPr sz="2400" dirty="0">
                <a:latin typeface="+mj-lt"/>
                <a:cs typeface="Arial"/>
              </a:rPr>
              <a:t>tumors</a:t>
            </a:r>
            <a:r>
              <a:rPr sz="2400" spc="-5" dirty="0">
                <a:latin typeface="+mj-lt"/>
                <a:cs typeface="Arial"/>
              </a:rPr>
              <a:t> </a:t>
            </a:r>
            <a:r>
              <a:rPr sz="2400" spc="-50" dirty="0">
                <a:latin typeface="+mj-lt"/>
                <a:cs typeface="Arial"/>
              </a:rPr>
              <a:t>.</a:t>
            </a:r>
            <a:endParaRPr sz="2400" dirty="0">
              <a:latin typeface="+mj-lt"/>
              <a:cs typeface="Arial"/>
            </a:endParaRPr>
          </a:p>
          <a:p>
            <a:pPr marL="106045" indent="-99695">
              <a:lnSpc>
                <a:spcPct val="100000"/>
              </a:lnSpc>
              <a:spcBef>
                <a:spcPts val="280"/>
              </a:spcBef>
              <a:buSzPct val="94871"/>
              <a:buFont typeface="Arial"/>
              <a:buChar char="•"/>
              <a:tabLst>
                <a:tab pos="106045" algn="l"/>
              </a:tabLst>
            </a:pPr>
            <a:r>
              <a:rPr sz="2400" dirty="0">
                <a:latin typeface="+mj-lt"/>
                <a:cs typeface="Arial"/>
              </a:rPr>
              <a:t>for</a:t>
            </a:r>
            <a:r>
              <a:rPr sz="2400" spc="5" dirty="0">
                <a:latin typeface="+mj-lt"/>
                <a:cs typeface="Arial"/>
              </a:rPr>
              <a:t> </a:t>
            </a:r>
            <a:r>
              <a:rPr sz="2400" dirty="0">
                <a:latin typeface="+mj-lt"/>
                <a:cs typeface="Arial"/>
              </a:rPr>
              <a:t>suspicious</a:t>
            </a:r>
            <a:r>
              <a:rPr sz="2400" spc="5" dirty="0">
                <a:latin typeface="+mj-lt"/>
                <a:cs typeface="Arial"/>
              </a:rPr>
              <a:t> </a:t>
            </a:r>
            <a:r>
              <a:rPr sz="2400" dirty="0">
                <a:latin typeface="+mj-lt"/>
                <a:cs typeface="Arial"/>
              </a:rPr>
              <a:t>cyst</a:t>
            </a:r>
            <a:r>
              <a:rPr sz="2400" spc="10" dirty="0">
                <a:latin typeface="+mj-lt"/>
                <a:cs typeface="Arial"/>
              </a:rPr>
              <a:t> </a:t>
            </a:r>
            <a:r>
              <a:rPr sz="2400" dirty="0">
                <a:latin typeface="+mj-lt"/>
                <a:cs typeface="Arial"/>
              </a:rPr>
              <a:t>and</a:t>
            </a:r>
            <a:r>
              <a:rPr sz="2400" spc="5" dirty="0">
                <a:latin typeface="+mj-lt"/>
                <a:cs typeface="Arial"/>
              </a:rPr>
              <a:t> </a:t>
            </a:r>
            <a:r>
              <a:rPr sz="2400" dirty="0">
                <a:latin typeface="+mj-lt"/>
                <a:cs typeface="Arial"/>
              </a:rPr>
              <a:t>toxic</a:t>
            </a:r>
            <a:r>
              <a:rPr sz="2400" spc="10" dirty="0">
                <a:latin typeface="+mj-lt"/>
                <a:cs typeface="Arial"/>
              </a:rPr>
              <a:t> </a:t>
            </a:r>
            <a:r>
              <a:rPr sz="2400" spc="-10" dirty="0">
                <a:latin typeface="+mj-lt"/>
                <a:cs typeface="Arial"/>
              </a:rPr>
              <a:t>adenoma</a:t>
            </a:r>
            <a:endParaRPr sz="2400" dirty="0">
              <a:latin typeface="+mj-lt"/>
              <a:cs typeface="Arial"/>
            </a:endParaRPr>
          </a:p>
          <a:p>
            <a:pPr marL="105410" marR="607695" indent="-99695">
              <a:lnSpc>
                <a:spcPts val="2070"/>
              </a:lnSpc>
              <a:spcBef>
                <a:spcPts val="570"/>
              </a:spcBef>
              <a:buSzPct val="94871"/>
              <a:buFont typeface="Arial"/>
              <a:buChar char="•"/>
              <a:tabLst>
                <a:tab pos="137160" algn="l"/>
              </a:tabLst>
            </a:pPr>
            <a:r>
              <a:rPr sz="2400" dirty="0">
                <a:latin typeface="+mj-lt"/>
                <a:cs typeface="Arial"/>
              </a:rPr>
              <a:t>To</a:t>
            </a:r>
            <a:r>
              <a:rPr sz="2400" spc="-10" dirty="0">
                <a:latin typeface="+mj-lt"/>
                <a:cs typeface="Arial"/>
              </a:rPr>
              <a:t> </a:t>
            </a:r>
            <a:r>
              <a:rPr sz="2400" dirty="0">
                <a:latin typeface="+mj-lt"/>
                <a:cs typeface="Arial"/>
              </a:rPr>
              <a:t>relive</a:t>
            </a:r>
            <a:r>
              <a:rPr sz="2400" spc="-10" dirty="0">
                <a:latin typeface="+mj-lt"/>
                <a:cs typeface="Arial"/>
              </a:rPr>
              <a:t> </a:t>
            </a:r>
            <a:r>
              <a:rPr sz="2400" dirty="0">
                <a:latin typeface="+mj-lt"/>
                <a:cs typeface="Arial"/>
              </a:rPr>
              <a:t>pressure</a:t>
            </a:r>
            <a:r>
              <a:rPr sz="2400" spc="-10" dirty="0">
                <a:latin typeface="+mj-lt"/>
                <a:cs typeface="Arial"/>
              </a:rPr>
              <a:t> </a:t>
            </a:r>
            <a:r>
              <a:rPr sz="2400" dirty="0">
                <a:latin typeface="+mj-lt"/>
                <a:cs typeface="Arial"/>
              </a:rPr>
              <a:t>symptoms</a:t>
            </a:r>
            <a:r>
              <a:rPr sz="2400" spc="-10" dirty="0">
                <a:latin typeface="+mj-lt"/>
                <a:cs typeface="Arial"/>
              </a:rPr>
              <a:t> </a:t>
            </a:r>
            <a:r>
              <a:rPr sz="2400" dirty="0">
                <a:latin typeface="+mj-lt"/>
                <a:cs typeface="Arial"/>
              </a:rPr>
              <a:t>such</a:t>
            </a:r>
            <a:r>
              <a:rPr sz="2400" spc="-5" dirty="0">
                <a:latin typeface="+mj-lt"/>
                <a:cs typeface="Arial"/>
              </a:rPr>
              <a:t> </a:t>
            </a:r>
            <a:r>
              <a:rPr sz="2400" dirty="0">
                <a:latin typeface="+mj-lt"/>
                <a:cs typeface="Arial"/>
              </a:rPr>
              <a:t>as</a:t>
            </a:r>
            <a:r>
              <a:rPr sz="2400" spc="-10" dirty="0">
                <a:latin typeface="+mj-lt"/>
                <a:cs typeface="Arial"/>
              </a:rPr>
              <a:t> </a:t>
            </a:r>
            <a:r>
              <a:rPr sz="2400" dirty="0">
                <a:latin typeface="+mj-lt"/>
                <a:cs typeface="Arial"/>
              </a:rPr>
              <a:t>(</a:t>
            </a:r>
            <a:r>
              <a:rPr sz="2400" spc="-10" dirty="0">
                <a:latin typeface="+mj-lt"/>
                <a:cs typeface="Arial"/>
              </a:rPr>
              <a:t> </a:t>
            </a:r>
            <a:r>
              <a:rPr sz="2400" dirty="0">
                <a:latin typeface="+mj-lt"/>
                <a:cs typeface="Arial"/>
              </a:rPr>
              <a:t>dyspnea</a:t>
            </a:r>
            <a:r>
              <a:rPr sz="2400" spc="-10" dirty="0">
                <a:latin typeface="+mj-lt"/>
                <a:cs typeface="Arial"/>
              </a:rPr>
              <a:t> </a:t>
            </a:r>
            <a:r>
              <a:rPr sz="2400" spc="-50" dirty="0">
                <a:latin typeface="+mj-lt"/>
                <a:cs typeface="Arial"/>
              </a:rPr>
              <a:t>, 	</a:t>
            </a:r>
            <a:r>
              <a:rPr sz="2400" dirty="0">
                <a:latin typeface="+mj-lt"/>
                <a:cs typeface="Arial"/>
              </a:rPr>
              <a:t>Dysphagia)</a:t>
            </a:r>
            <a:r>
              <a:rPr sz="2400" spc="20" dirty="0">
                <a:latin typeface="+mj-lt"/>
                <a:cs typeface="Arial"/>
              </a:rPr>
              <a:t> </a:t>
            </a:r>
            <a:r>
              <a:rPr sz="2400" spc="-50" dirty="0">
                <a:latin typeface="+mj-lt"/>
                <a:cs typeface="Arial"/>
              </a:rPr>
              <a:t>.</a:t>
            </a:r>
            <a:endParaRPr sz="2400" dirty="0">
              <a:latin typeface="+mj-lt"/>
              <a:cs typeface="Arial"/>
            </a:endParaRPr>
          </a:p>
          <a:p>
            <a:pPr marL="106045" indent="-99695">
              <a:lnSpc>
                <a:spcPct val="100000"/>
              </a:lnSpc>
              <a:spcBef>
                <a:spcPts val="259"/>
              </a:spcBef>
              <a:buSzPct val="94871"/>
              <a:buFont typeface="Arial"/>
              <a:buChar char="•"/>
              <a:tabLst>
                <a:tab pos="106045" algn="l"/>
              </a:tabLst>
            </a:pPr>
            <a:r>
              <a:rPr sz="2400" dirty="0">
                <a:latin typeface="+mj-lt"/>
                <a:cs typeface="Arial"/>
              </a:rPr>
              <a:t>Cosmetic</a:t>
            </a:r>
            <a:r>
              <a:rPr sz="2400" spc="10" dirty="0">
                <a:latin typeface="+mj-lt"/>
                <a:cs typeface="Arial"/>
              </a:rPr>
              <a:t> </a:t>
            </a:r>
            <a:r>
              <a:rPr sz="2400" spc="-10" dirty="0">
                <a:latin typeface="+mj-lt"/>
                <a:cs typeface="Arial"/>
              </a:rPr>
              <a:t>purpose.</a:t>
            </a:r>
            <a:endParaRPr sz="2400" dirty="0">
              <a:latin typeface="+mj-lt"/>
              <a:cs typeface="Arial"/>
            </a:endParaRPr>
          </a:p>
          <a:p>
            <a:pPr marL="105410" marR="5080" indent="-99695">
              <a:lnSpc>
                <a:spcPts val="2070"/>
              </a:lnSpc>
              <a:spcBef>
                <a:spcPts val="570"/>
              </a:spcBef>
              <a:buSzPct val="94871"/>
              <a:buFont typeface="Arial"/>
              <a:buChar char="•"/>
              <a:tabLst>
                <a:tab pos="137160" algn="l"/>
              </a:tabLst>
            </a:pPr>
            <a:r>
              <a:rPr sz="2400" dirty="0">
                <a:latin typeface="+mj-lt"/>
                <a:cs typeface="Arial"/>
              </a:rPr>
              <a:t>To</a:t>
            </a:r>
            <a:r>
              <a:rPr sz="2400" spc="-5" dirty="0">
                <a:latin typeface="+mj-lt"/>
                <a:cs typeface="Arial"/>
              </a:rPr>
              <a:t> </a:t>
            </a:r>
            <a:r>
              <a:rPr sz="2400" dirty="0">
                <a:latin typeface="+mj-lt"/>
                <a:cs typeface="Arial"/>
              </a:rPr>
              <a:t>establish</a:t>
            </a:r>
            <a:r>
              <a:rPr sz="2400" spc="-5" dirty="0">
                <a:latin typeface="+mj-lt"/>
                <a:cs typeface="Arial"/>
              </a:rPr>
              <a:t> </a:t>
            </a:r>
            <a:r>
              <a:rPr sz="2400" dirty="0">
                <a:latin typeface="+mj-lt"/>
                <a:cs typeface="Arial"/>
              </a:rPr>
              <a:t>a</a:t>
            </a:r>
            <a:r>
              <a:rPr sz="2400" spc="-5" dirty="0">
                <a:latin typeface="+mj-lt"/>
                <a:cs typeface="Arial"/>
              </a:rPr>
              <a:t> </a:t>
            </a:r>
            <a:r>
              <a:rPr sz="2400" dirty="0">
                <a:latin typeface="+mj-lt"/>
                <a:cs typeface="Arial"/>
              </a:rPr>
              <a:t>definitive</a:t>
            </a:r>
            <a:r>
              <a:rPr sz="2400" spc="-5" dirty="0">
                <a:latin typeface="+mj-lt"/>
                <a:cs typeface="Arial"/>
              </a:rPr>
              <a:t> </a:t>
            </a:r>
            <a:r>
              <a:rPr sz="2400" dirty="0">
                <a:latin typeface="+mj-lt"/>
                <a:cs typeface="Arial"/>
              </a:rPr>
              <a:t>diagnosis</a:t>
            </a:r>
            <a:r>
              <a:rPr sz="2400" spc="-5" dirty="0">
                <a:latin typeface="+mj-lt"/>
                <a:cs typeface="Arial"/>
              </a:rPr>
              <a:t> </a:t>
            </a:r>
            <a:r>
              <a:rPr sz="2400" dirty="0">
                <a:latin typeface="+mj-lt"/>
                <a:cs typeface="Arial"/>
              </a:rPr>
              <a:t>of a</a:t>
            </a:r>
            <a:r>
              <a:rPr sz="2400" spc="-5" dirty="0">
                <a:latin typeface="+mj-lt"/>
                <a:cs typeface="Arial"/>
              </a:rPr>
              <a:t> </a:t>
            </a:r>
            <a:r>
              <a:rPr sz="2400" dirty="0">
                <a:latin typeface="+mj-lt"/>
                <a:cs typeface="Arial"/>
              </a:rPr>
              <a:t>mass</a:t>
            </a:r>
            <a:r>
              <a:rPr sz="2400" spc="-5" dirty="0">
                <a:latin typeface="+mj-lt"/>
                <a:cs typeface="Arial"/>
              </a:rPr>
              <a:t> </a:t>
            </a:r>
            <a:r>
              <a:rPr sz="2400" dirty="0">
                <a:latin typeface="+mj-lt"/>
                <a:cs typeface="Arial"/>
              </a:rPr>
              <a:t>in</a:t>
            </a:r>
            <a:r>
              <a:rPr sz="2400" spc="-5" dirty="0">
                <a:latin typeface="+mj-lt"/>
                <a:cs typeface="Arial"/>
              </a:rPr>
              <a:t> </a:t>
            </a:r>
            <a:r>
              <a:rPr sz="2400" spc="-25" dirty="0">
                <a:latin typeface="+mj-lt"/>
                <a:cs typeface="Arial"/>
              </a:rPr>
              <a:t>the </a:t>
            </a:r>
            <a:r>
              <a:rPr sz="2400" dirty="0">
                <a:latin typeface="+mj-lt"/>
                <a:cs typeface="Arial"/>
              </a:rPr>
              <a:t>thyroid</a:t>
            </a:r>
            <a:r>
              <a:rPr sz="2400" spc="10" dirty="0">
                <a:latin typeface="+mj-lt"/>
                <a:cs typeface="Arial"/>
              </a:rPr>
              <a:t> </a:t>
            </a:r>
            <a:r>
              <a:rPr sz="2400" dirty="0">
                <a:latin typeface="+mj-lt"/>
                <a:cs typeface="Arial"/>
              </a:rPr>
              <a:t>gland</a:t>
            </a:r>
            <a:r>
              <a:rPr sz="2400" spc="10" dirty="0">
                <a:latin typeface="+mj-lt"/>
                <a:cs typeface="Arial"/>
              </a:rPr>
              <a:t> </a:t>
            </a:r>
            <a:r>
              <a:rPr sz="2400" dirty="0">
                <a:latin typeface="+mj-lt"/>
                <a:cs typeface="Arial"/>
              </a:rPr>
              <a:t>,</a:t>
            </a:r>
            <a:r>
              <a:rPr sz="2400" spc="15" dirty="0">
                <a:latin typeface="+mj-lt"/>
                <a:cs typeface="Arial"/>
              </a:rPr>
              <a:t> </a:t>
            </a:r>
            <a:r>
              <a:rPr sz="2400" dirty="0">
                <a:latin typeface="+mj-lt"/>
                <a:cs typeface="Arial"/>
              </a:rPr>
              <a:t>especially</a:t>
            </a:r>
            <a:r>
              <a:rPr sz="2400" spc="10" dirty="0">
                <a:latin typeface="+mj-lt"/>
                <a:cs typeface="Arial"/>
              </a:rPr>
              <a:t> </a:t>
            </a:r>
            <a:r>
              <a:rPr sz="2400" dirty="0">
                <a:latin typeface="+mj-lt"/>
                <a:cs typeface="Arial"/>
              </a:rPr>
              <a:t>when</a:t>
            </a:r>
            <a:r>
              <a:rPr sz="2400" spc="15" dirty="0">
                <a:latin typeface="+mj-lt"/>
                <a:cs typeface="Arial"/>
              </a:rPr>
              <a:t> </a:t>
            </a:r>
            <a:r>
              <a:rPr sz="2400" dirty="0">
                <a:latin typeface="+mj-lt"/>
                <a:cs typeface="Arial"/>
              </a:rPr>
              <a:t>cytological</a:t>
            </a:r>
            <a:r>
              <a:rPr sz="2400" spc="10" dirty="0">
                <a:latin typeface="+mj-lt"/>
                <a:cs typeface="Arial"/>
              </a:rPr>
              <a:t> </a:t>
            </a:r>
            <a:r>
              <a:rPr sz="2400" dirty="0">
                <a:latin typeface="+mj-lt"/>
                <a:cs typeface="Arial"/>
              </a:rPr>
              <a:t>results</a:t>
            </a:r>
            <a:r>
              <a:rPr sz="2400" spc="10" dirty="0">
                <a:latin typeface="+mj-lt"/>
                <a:cs typeface="Arial"/>
              </a:rPr>
              <a:t> </a:t>
            </a:r>
            <a:r>
              <a:rPr sz="2400" spc="-25" dirty="0">
                <a:latin typeface="+mj-lt"/>
                <a:cs typeface="Arial"/>
              </a:rPr>
              <a:t>are 	</a:t>
            </a:r>
            <a:r>
              <a:rPr sz="2400" spc="-10" dirty="0">
                <a:latin typeface="+mj-lt"/>
                <a:cs typeface="Arial"/>
              </a:rPr>
              <a:t>indeterminate</a:t>
            </a:r>
            <a:endParaRPr sz="2400" dirty="0">
              <a:latin typeface="+mj-lt"/>
              <a:cs typeface="Arial"/>
            </a:endParaRPr>
          </a:p>
          <a:p>
            <a:pPr marL="12700">
              <a:lnSpc>
                <a:spcPct val="100000"/>
              </a:lnSpc>
              <a:spcBef>
                <a:spcPts val="440"/>
              </a:spcBef>
              <a:tabLst>
                <a:tab pos="125095" algn="l"/>
              </a:tabLst>
            </a:pPr>
            <a:endParaRPr sz="2400" dirty="0">
              <a:latin typeface="+mj-lt"/>
              <a:cs typeface="Times New Roman"/>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53487" y="1266457"/>
            <a:ext cx="9469717" cy="3741409"/>
          </a:xfrm>
          <a:prstGeom prst="rect">
            <a:avLst/>
          </a:prstGeom>
        </p:spPr>
        <p:txBody>
          <a:bodyPr vert="horz" wrap="square" lIns="0" tIns="60325" rIns="0" bIns="0" rtlCol="0">
            <a:spAutoFit/>
          </a:bodyPr>
          <a:lstStyle/>
          <a:p>
            <a:pPr marL="114300" indent="-101600">
              <a:lnSpc>
                <a:spcPct val="100000"/>
              </a:lnSpc>
              <a:spcBef>
                <a:spcPts val="475"/>
              </a:spcBef>
              <a:buChar char="•"/>
              <a:tabLst>
                <a:tab pos="114300" algn="l"/>
              </a:tabLst>
            </a:pPr>
            <a:r>
              <a:rPr sz="2000" spc="-10" dirty="0">
                <a:latin typeface="Times New Roman"/>
                <a:cs typeface="Times New Roman"/>
              </a:rPr>
              <a:t>Procedures</a:t>
            </a:r>
            <a:endParaRPr sz="2000" dirty="0">
              <a:latin typeface="Times New Roman"/>
              <a:cs typeface="Times New Roman"/>
            </a:endParaRPr>
          </a:p>
          <a:p>
            <a:pPr marL="114300" indent="-101600">
              <a:lnSpc>
                <a:spcPct val="100000"/>
              </a:lnSpc>
              <a:spcBef>
                <a:spcPts val="380"/>
              </a:spcBef>
              <a:buClr>
                <a:srgbClr val="000000"/>
              </a:buClr>
              <a:buFont typeface="Times New Roman"/>
              <a:buChar char="•"/>
              <a:tabLst>
                <a:tab pos="114300" algn="l"/>
              </a:tabLst>
            </a:pPr>
            <a:r>
              <a:rPr sz="2000" dirty="0">
                <a:solidFill>
                  <a:srgbClr val="5FA434"/>
                </a:solidFill>
                <a:latin typeface="Segoe UI Symbol"/>
                <a:cs typeface="Segoe UI Symbol"/>
              </a:rPr>
              <a:t>➢</a:t>
            </a:r>
            <a:r>
              <a:rPr sz="2000" dirty="0">
                <a:latin typeface="Times New Roman"/>
                <a:cs typeface="Times New Roman"/>
              </a:rPr>
              <a:t>Total</a:t>
            </a:r>
            <a:r>
              <a:rPr sz="2000" spc="50" dirty="0">
                <a:latin typeface="Times New Roman"/>
                <a:cs typeface="Times New Roman"/>
              </a:rPr>
              <a:t> </a:t>
            </a:r>
            <a:r>
              <a:rPr sz="2000" dirty="0">
                <a:latin typeface="Times New Roman"/>
                <a:cs typeface="Times New Roman"/>
              </a:rPr>
              <a:t>thyroidectomy:</a:t>
            </a:r>
            <a:r>
              <a:rPr sz="2000" spc="55" dirty="0">
                <a:latin typeface="Times New Roman"/>
                <a:cs typeface="Times New Roman"/>
              </a:rPr>
              <a:t> </a:t>
            </a:r>
            <a:r>
              <a:rPr sz="2000" dirty="0">
                <a:latin typeface="Times New Roman"/>
                <a:cs typeface="Times New Roman"/>
              </a:rPr>
              <a:t>complete</a:t>
            </a:r>
            <a:r>
              <a:rPr sz="2000" spc="50" dirty="0">
                <a:latin typeface="Times New Roman"/>
                <a:cs typeface="Times New Roman"/>
              </a:rPr>
              <a:t> </a:t>
            </a:r>
            <a:r>
              <a:rPr sz="2000" dirty="0">
                <a:latin typeface="Times New Roman"/>
                <a:cs typeface="Times New Roman"/>
              </a:rPr>
              <a:t>removal</a:t>
            </a:r>
            <a:r>
              <a:rPr sz="2000" spc="55" dirty="0">
                <a:latin typeface="Times New Roman"/>
                <a:cs typeface="Times New Roman"/>
              </a:rPr>
              <a:t> </a:t>
            </a:r>
            <a:r>
              <a:rPr sz="2000" dirty="0">
                <a:latin typeface="Times New Roman"/>
                <a:cs typeface="Times New Roman"/>
              </a:rPr>
              <a:t>of</a:t>
            </a:r>
            <a:r>
              <a:rPr sz="2000" spc="55" dirty="0">
                <a:latin typeface="Times New Roman"/>
                <a:cs typeface="Times New Roman"/>
              </a:rPr>
              <a:t> </a:t>
            </a:r>
            <a:r>
              <a:rPr sz="2000" dirty="0">
                <a:latin typeface="Times New Roman"/>
                <a:cs typeface="Times New Roman"/>
              </a:rPr>
              <a:t>all</a:t>
            </a:r>
            <a:r>
              <a:rPr sz="2000" spc="50" dirty="0">
                <a:latin typeface="Times New Roman"/>
                <a:cs typeface="Times New Roman"/>
              </a:rPr>
              <a:t> </a:t>
            </a:r>
            <a:r>
              <a:rPr sz="2000" dirty="0">
                <a:latin typeface="Times New Roman"/>
                <a:cs typeface="Times New Roman"/>
              </a:rPr>
              <a:t>visible</a:t>
            </a:r>
            <a:r>
              <a:rPr sz="2000" spc="55" dirty="0">
                <a:latin typeface="Times New Roman"/>
                <a:cs typeface="Times New Roman"/>
              </a:rPr>
              <a:t> </a:t>
            </a:r>
            <a:r>
              <a:rPr sz="2000" dirty="0">
                <a:latin typeface="Times New Roman"/>
                <a:cs typeface="Times New Roman"/>
              </a:rPr>
              <a:t>thyroid</a:t>
            </a:r>
            <a:r>
              <a:rPr sz="2000" spc="50" dirty="0">
                <a:latin typeface="Times New Roman"/>
                <a:cs typeface="Times New Roman"/>
              </a:rPr>
              <a:t> </a:t>
            </a:r>
            <a:r>
              <a:rPr sz="2000" spc="-10" dirty="0">
                <a:latin typeface="Times New Roman"/>
                <a:cs typeface="Times New Roman"/>
              </a:rPr>
              <a:t>tissue.</a:t>
            </a:r>
            <a:endParaRPr sz="2000" dirty="0">
              <a:latin typeface="Times New Roman"/>
              <a:cs typeface="Times New Roman"/>
            </a:endParaRPr>
          </a:p>
          <a:p>
            <a:pPr marL="114300" indent="-101600">
              <a:lnSpc>
                <a:spcPct val="100000"/>
              </a:lnSpc>
              <a:spcBef>
                <a:spcPts val="385"/>
              </a:spcBef>
              <a:buClr>
                <a:srgbClr val="000000"/>
              </a:buClr>
              <a:buFont typeface="Times New Roman"/>
              <a:buChar char="•"/>
              <a:tabLst>
                <a:tab pos="114300" algn="l"/>
              </a:tabLst>
            </a:pPr>
            <a:r>
              <a:rPr sz="2000" dirty="0">
                <a:solidFill>
                  <a:srgbClr val="5FA434"/>
                </a:solidFill>
                <a:latin typeface="Segoe UI Symbol"/>
                <a:cs typeface="Segoe UI Symbol"/>
              </a:rPr>
              <a:t>➢</a:t>
            </a:r>
            <a:r>
              <a:rPr sz="2000" dirty="0">
                <a:latin typeface="Times New Roman"/>
                <a:cs typeface="Times New Roman"/>
              </a:rPr>
              <a:t>Hemithyroidectomy:</a:t>
            </a:r>
            <a:r>
              <a:rPr sz="2000" spc="60" dirty="0">
                <a:latin typeface="Times New Roman"/>
                <a:cs typeface="Times New Roman"/>
              </a:rPr>
              <a:t> </a:t>
            </a:r>
            <a:r>
              <a:rPr sz="2000" dirty="0">
                <a:latin typeface="Times New Roman"/>
                <a:cs typeface="Times New Roman"/>
              </a:rPr>
              <a:t>remove</a:t>
            </a:r>
            <a:r>
              <a:rPr sz="2000" spc="60" dirty="0">
                <a:latin typeface="Times New Roman"/>
                <a:cs typeface="Times New Roman"/>
              </a:rPr>
              <a:t> </a:t>
            </a:r>
            <a:r>
              <a:rPr sz="2000" dirty="0">
                <a:latin typeface="Times New Roman"/>
                <a:cs typeface="Times New Roman"/>
              </a:rPr>
              <a:t>one</a:t>
            </a:r>
            <a:r>
              <a:rPr sz="2000" spc="65" dirty="0">
                <a:latin typeface="Times New Roman"/>
                <a:cs typeface="Times New Roman"/>
              </a:rPr>
              <a:t> </a:t>
            </a:r>
            <a:r>
              <a:rPr sz="2000" dirty="0">
                <a:latin typeface="Times New Roman"/>
                <a:cs typeface="Times New Roman"/>
              </a:rPr>
              <a:t>lobe</a:t>
            </a:r>
            <a:r>
              <a:rPr sz="2000" spc="60" dirty="0">
                <a:latin typeface="Times New Roman"/>
                <a:cs typeface="Times New Roman"/>
              </a:rPr>
              <a:t> </a:t>
            </a:r>
            <a:r>
              <a:rPr sz="2000" dirty="0">
                <a:latin typeface="Times New Roman"/>
                <a:cs typeface="Times New Roman"/>
              </a:rPr>
              <a:t>+</a:t>
            </a:r>
            <a:r>
              <a:rPr sz="2000" spc="65" dirty="0">
                <a:latin typeface="Times New Roman"/>
                <a:cs typeface="Times New Roman"/>
              </a:rPr>
              <a:t> </a:t>
            </a:r>
            <a:r>
              <a:rPr sz="2000" spc="-10" dirty="0">
                <a:latin typeface="Times New Roman"/>
                <a:cs typeface="Times New Roman"/>
              </a:rPr>
              <a:t>isthmus.</a:t>
            </a:r>
            <a:endParaRPr sz="2000" dirty="0">
              <a:latin typeface="Times New Roman"/>
              <a:cs typeface="Times New Roman"/>
            </a:endParaRPr>
          </a:p>
          <a:p>
            <a:pPr marL="124460" marR="247650" indent="-112395">
              <a:lnSpc>
                <a:spcPts val="1040"/>
              </a:lnSpc>
              <a:spcBef>
                <a:spcPts val="610"/>
              </a:spcBef>
              <a:buClr>
                <a:srgbClr val="000000"/>
              </a:buClr>
              <a:buFont typeface="Times New Roman"/>
              <a:buChar char="•"/>
              <a:tabLst>
                <a:tab pos="137160" algn="l"/>
              </a:tabLst>
            </a:pPr>
            <a:r>
              <a:rPr sz="2000" dirty="0">
                <a:solidFill>
                  <a:srgbClr val="5FA434"/>
                </a:solidFill>
                <a:latin typeface="Segoe UI Symbol"/>
                <a:cs typeface="Segoe UI Symbol"/>
              </a:rPr>
              <a:t>➢</a:t>
            </a:r>
            <a:r>
              <a:rPr sz="2000" dirty="0">
                <a:latin typeface="Times New Roman"/>
                <a:cs typeface="Times New Roman"/>
              </a:rPr>
              <a:t>Dunhill</a:t>
            </a:r>
            <a:r>
              <a:rPr sz="2000" spc="75" dirty="0">
                <a:latin typeface="Times New Roman"/>
                <a:cs typeface="Times New Roman"/>
              </a:rPr>
              <a:t> </a:t>
            </a:r>
            <a:r>
              <a:rPr sz="2000" dirty="0">
                <a:latin typeface="Times New Roman"/>
                <a:cs typeface="Times New Roman"/>
              </a:rPr>
              <a:t>procedure</a:t>
            </a:r>
            <a:r>
              <a:rPr sz="2000" spc="75" dirty="0">
                <a:latin typeface="Times New Roman"/>
                <a:cs typeface="Times New Roman"/>
              </a:rPr>
              <a:t> </a:t>
            </a:r>
            <a:r>
              <a:rPr sz="2000" dirty="0">
                <a:latin typeface="Times New Roman"/>
                <a:cs typeface="Times New Roman"/>
              </a:rPr>
              <a:t>or</a:t>
            </a:r>
            <a:r>
              <a:rPr sz="2000" spc="75" dirty="0">
                <a:latin typeface="Times New Roman"/>
                <a:cs typeface="Times New Roman"/>
              </a:rPr>
              <a:t> </a:t>
            </a:r>
            <a:r>
              <a:rPr sz="2000" dirty="0">
                <a:latin typeface="Times New Roman"/>
                <a:cs typeface="Times New Roman"/>
              </a:rPr>
              <a:t>Near-total</a:t>
            </a:r>
            <a:r>
              <a:rPr sz="2000" spc="75" dirty="0">
                <a:latin typeface="Times New Roman"/>
                <a:cs typeface="Times New Roman"/>
              </a:rPr>
              <a:t> </a:t>
            </a:r>
            <a:r>
              <a:rPr sz="2000" dirty="0">
                <a:latin typeface="Times New Roman"/>
                <a:cs typeface="Times New Roman"/>
              </a:rPr>
              <a:t>thyroidectomy:</a:t>
            </a:r>
            <a:r>
              <a:rPr sz="2000" spc="75" dirty="0">
                <a:latin typeface="Times New Roman"/>
                <a:cs typeface="Times New Roman"/>
              </a:rPr>
              <a:t> </a:t>
            </a:r>
            <a:r>
              <a:rPr sz="2000" dirty="0">
                <a:latin typeface="Times New Roman"/>
                <a:cs typeface="Times New Roman"/>
              </a:rPr>
              <a:t>complete</a:t>
            </a:r>
            <a:r>
              <a:rPr sz="2000" spc="75" dirty="0">
                <a:latin typeface="Times New Roman"/>
                <a:cs typeface="Times New Roman"/>
              </a:rPr>
              <a:t> </a:t>
            </a:r>
            <a:r>
              <a:rPr sz="2000" dirty="0">
                <a:latin typeface="Times New Roman"/>
                <a:cs typeface="Times New Roman"/>
              </a:rPr>
              <a:t>dissection</a:t>
            </a:r>
            <a:r>
              <a:rPr sz="2000" spc="75" dirty="0">
                <a:latin typeface="Times New Roman"/>
                <a:cs typeface="Times New Roman"/>
              </a:rPr>
              <a:t> </a:t>
            </a:r>
            <a:r>
              <a:rPr sz="2000" dirty="0">
                <a:latin typeface="Times New Roman"/>
                <a:cs typeface="Times New Roman"/>
              </a:rPr>
              <a:t>on</a:t>
            </a:r>
            <a:r>
              <a:rPr sz="2000" spc="75" dirty="0">
                <a:latin typeface="Times New Roman"/>
                <a:cs typeface="Times New Roman"/>
              </a:rPr>
              <a:t> </a:t>
            </a:r>
            <a:r>
              <a:rPr sz="2000" dirty="0">
                <a:latin typeface="Times New Roman"/>
                <a:cs typeface="Times New Roman"/>
              </a:rPr>
              <a:t>one</a:t>
            </a:r>
            <a:r>
              <a:rPr sz="2000" spc="75" dirty="0">
                <a:latin typeface="Times New Roman"/>
                <a:cs typeface="Times New Roman"/>
              </a:rPr>
              <a:t> </a:t>
            </a:r>
            <a:r>
              <a:rPr sz="2000" dirty="0">
                <a:latin typeface="Times New Roman"/>
                <a:cs typeface="Times New Roman"/>
              </a:rPr>
              <a:t>side</a:t>
            </a:r>
            <a:endParaRPr lang="en-US" sz="2000" dirty="0">
              <a:latin typeface="Times New Roman"/>
              <a:cs typeface="Times New Roman"/>
            </a:endParaRPr>
          </a:p>
          <a:p>
            <a:pPr marL="12065" marR="247650">
              <a:lnSpc>
                <a:spcPts val="1040"/>
              </a:lnSpc>
              <a:spcBef>
                <a:spcPts val="610"/>
              </a:spcBef>
              <a:buClr>
                <a:srgbClr val="000000"/>
              </a:buClr>
              <a:tabLst>
                <a:tab pos="137160" algn="l"/>
              </a:tabLst>
            </a:pPr>
            <a:r>
              <a:rPr sz="2000" spc="75" dirty="0">
                <a:latin typeface="Times New Roman"/>
                <a:cs typeface="Times New Roman"/>
              </a:rPr>
              <a:t> </a:t>
            </a:r>
            <a:r>
              <a:rPr sz="2000" dirty="0">
                <a:latin typeface="Times New Roman"/>
                <a:cs typeface="Times New Roman"/>
              </a:rPr>
              <a:t>leaving</a:t>
            </a:r>
            <a:r>
              <a:rPr sz="2000" spc="75" dirty="0">
                <a:latin typeface="Times New Roman"/>
                <a:cs typeface="Times New Roman"/>
              </a:rPr>
              <a:t> </a:t>
            </a:r>
            <a:r>
              <a:rPr sz="2000" dirty="0">
                <a:latin typeface="Times New Roman"/>
                <a:cs typeface="Times New Roman"/>
              </a:rPr>
              <a:t>a</a:t>
            </a:r>
            <a:r>
              <a:rPr sz="2000" spc="75" dirty="0">
                <a:latin typeface="Times New Roman"/>
                <a:cs typeface="Times New Roman"/>
              </a:rPr>
              <a:t> </a:t>
            </a:r>
            <a:r>
              <a:rPr sz="2000" dirty="0">
                <a:latin typeface="Times New Roman"/>
                <a:cs typeface="Times New Roman"/>
              </a:rPr>
              <a:t>remnant</a:t>
            </a:r>
            <a:r>
              <a:rPr sz="2000" spc="75" dirty="0">
                <a:latin typeface="Times New Roman"/>
                <a:cs typeface="Times New Roman"/>
              </a:rPr>
              <a:t> </a:t>
            </a:r>
            <a:r>
              <a:rPr sz="2000" spc="-25" dirty="0">
                <a:latin typeface="Times New Roman"/>
                <a:cs typeface="Times New Roman"/>
              </a:rPr>
              <a:t>of 	</a:t>
            </a:r>
            <a:r>
              <a:rPr sz="2000" dirty="0">
                <a:latin typeface="Times New Roman"/>
                <a:cs typeface="Times New Roman"/>
              </a:rPr>
              <a:t>thyroid</a:t>
            </a:r>
            <a:r>
              <a:rPr sz="2000" spc="60" dirty="0">
                <a:latin typeface="Times New Roman"/>
                <a:cs typeface="Times New Roman"/>
              </a:rPr>
              <a:t> </a:t>
            </a:r>
            <a:r>
              <a:rPr sz="2000" dirty="0">
                <a:latin typeface="Times New Roman"/>
                <a:cs typeface="Times New Roman"/>
              </a:rPr>
              <a:t>tissue</a:t>
            </a:r>
            <a:r>
              <a:rPr sz="2000" spc="60" dirty="0">
                <a:latin typeface="Times New Roman"/>
                <a:cs typeface="Times New Roman"/>
              </a:rPr>
              <a:t> </a:t>
            </a:r>
            <a:r>
              <a:rPr sz="2000" dirty="0">
                <a:latin typeface="Times New Roman"/>
                <a:cs typeface="Times New Roman"/>
              </a:rPr>
              <a:t>laterally</a:t>
            </a:r>
            <a:r>
              <a:rPr sz="2000" spc="60" dirty="0">
                <a:latin typeface="Times New Roman"/>
                <a:cs typeface="Times New Roman"/>
              </a:rPr>
              <a:t> </a:t>
            </a:r>
            <a:r>
              <a:rPr sz="2000" dirty="0">
                <a:latin typeface="Times New Roman"/>
                <a:cs typeface="Times New Roman"/>
              </a:rPr>
              <a:t>on</a:t>
            </a:r>
            <a:r>
              <a:rPr sz="2000" spc="65" dirty="0">
                <a:latin typeface="Times New Roman"/>
                <a:cs typeface="Times New Roman"/>
              </a:rPr>
              <a:t> </a:t>
            </a:r>
            <a:r>
              <a:rPr sz="2000" dirty="0">
                <a:latin typeface="Times New Roman"/>
                <a:cs typeface="Times New Roman"/>
              </a:rPr>
              <a:t>the</a:t>
            </a:r>
            <a:r>
              <a:rPr sz="2000" spc="60" dirty="0">
                <a:latin typeface="Times New Roman"/>
                <a:cs typeface="Times New Roman"/>
              </a:rPr>
              <a:t> </a:t>
            </a:r>
            <a:r>
              <a:rPr sz="2000" dirty="0">
                <a:latin typeface="Times New Roman"/>
                <a:cs typeface="Times New Roman"/>
              </a:rPr>
              <a:t>contralateral</a:t>
            </a:r>
            <a:r>
              <a:rPr sz="2000" spc="60" dirty="0">
                <a:latin typeface="Times New Roman"/>
                <a:cs typeface="Times New Roman"/>
              </a:rPr>
              <a:t> </a:t>
            </a:r>
            <a:r>
              <a:rPr sz="2000" dirty="0">
                <a:latin typeface="Times New Roman"/>
                <a:cs typeface="Times New Roman"/>
              </a:rPr>
              <a:t>side.</a:t>
            </a:r>
            <a:r>
              <a:rPr sz="2000" spc="65" dirty="0">
                <a:latin typeface="Times New Roman"/>
                <a:cs typeface="Times New Roman"/>
              </a:rPr>
              <a:t> </a:t>
            </a:r>
            <a:r>
              <a:rPr sz="2000" dirty="0">
                <a:latin typeface="Times New Roman"/>
                <a:cs typeface="Times New Roman"/>
              </a:rPr>
              <a:t>(2</a:t>
            </a:r>
            <a:r>
              <a:rPr sz="2000" spc="60" dirty="0">
                <a:latin typeface="Times New Roman"/>
                <a:cs typeface="Times New Roman"/>
              </a:rPr>
              <a:t> </a:t>
            </a:r>
            <a:r>
              <a:rPr sz="2000" spc="-10" dirty="0">
                <a:latin typeface="Times New Roman"/>
                <a:cs typeface="Times New Roman"/>
              </a:rPr>
              <a:t>grams)</a:t>
            </a:r>
            <a:endParaRPr sz="2000" dirty="0">
              <a:latin typeface="Times New Roman"/>
              <a:cs typeface="Times New Roman"/>
            </a:endParaRPr>
          </a:p>
          <a:p>
            <a:pPr marL="125095" indent="-112395">
              <a:lnSpc>
                <a:spcPct val="100000"/>
              </a:lnSpc>
              <a:spcBef>
                <a:spcPts val="420"/>
              </a:spcBef>
              <a:buClr>
                <a:srgbClr val="000000"/>
              </a:buClr>
              <a:buFont typeface="Times New Roman"/>
              <a:buChar char="•"/>
              <a:tabLst>
                <a:tab pos="125095" algn="l"/>
              </a:tabLst>
            </a:pPr>
            <a:r>
              <a:rPr sz="2000" dirty="0">
                <a:solidFill>
                  <a:srgbClr val="5FA434"/>
                </a:solidFill>
                <a:latin typeface="Segoe UI Symbol"/>
                <a:cs typeface="Segoe UI Symbol"/>
              </a:rPr>
              <a:t>➢</a:t>
            </a:r>
            <a:r>
              <a:rPr sz="2000" dirty="0">
                <a:latin typeface="Times New Roman"/>
                <a:cs typeface="Times New Roman"/>
              </a:rPr>
              <a:t>Subtotal</a:t>
            </a:r>
            <a:r>
              <a:rPr sz="2000" spc="65" dirty="0">
                <a:latin typeface="Times New Roman"/>
                <a:cs typeface="Times New Roman"/>
              </a:rPr>
              <a:t> </a:t>
            </a:r>
            <a:r>
              <a:rPr sz="2000" dirty="0">
                <a:latin typeface="Times New Roman"/>
                <a:cs typeface="Times New Roman"/>
              </a:rPr>
              <a:t>thyroidectomy:</a:t>
            </a:r>
            <a:r>
              <a:rPr sz="2000" spc="65" dirty="0">
                <a:latin typeface="Times New Roman"/>
                <a:cs typeface="Times New Roman"/>
              </a:rPr>
              <a:t> </a:t>
            </a:r>
            <a:r>
              <a:rPr sz="2000" dirty="0">
                <a:latin typeface="Times New Roman"/>
                <a:cs typeface="Times New Roman"/>
              </a:rPr>
              <a:t>leaves</a:t>
            </a:r>
            <a:r>
              <a:rPr sz="2000" spc="70" dirty="0">
                <a:latin typeface="Times New Roman"/>
                <a:cs typeface="Times New Roman"/>
              </a:rPr>
              <a:t> </a:t>
            </a:r>
            <a:r>
              <a:rPr sz="2000" dirty="0">
                <a:latin typeface="Times New Roman"/>
                <a:cs typeface="Times New Roman"/>
              </a:rPr>
              <a:t>a</a:t>
            </a:r>
            <a:r>
              <a:rPr sz="2000" spc="65" dirty="0">
                <a:latin typeface="Times New Roman"/>
                <a:cs typeface="Times New Roman"/>
              </a:rPr>
              <a:t> </a:t>
            </a:r>
            <a:r>
              <a:rPr sz="2000" dirty="0">
                <a:latin typeface="Times New Roman"/>
                <a:cs typeface="Times New Roman"/>
              </a:rPr>
              <a:t>rim</a:t>
            </a:r>
            <a:r>
              <a:rPr sz="2000" spc="65" dirty="0">
                <a:latin typeface="Times New Roman"/>
                <a:cs typeface="Times New Roman"/>
              </a:rPr>
              <a:t> </a:t>
            </a:r>
            <a:r>
              <a:rPr sz="2000" dirty="0">
                <a:latin typeface="Times New Roman"/>
                <a:cs typeface="Times New Roman"/>
              </a:rPr>
              <a:t>of</a:t>
            </a:r>
            <a:r>
              <a:rPr sz="2000" spc="70" dirty="0">
                <a:latin typeface="Times New Roman"/>
                <a:cs typeface="Times New Roman"/>
              </a:rPr>
              <a:t> </a:t>
            </a:r>
            <a:r>
              <a:rPr sz="2000" dirty="0">
                <a:latin typeface="Times New Roman"/>
                <a:cs typeface="Times New Roman"/>
              </a:rPr>
              <a:t>thyroid</a:t>
            </a:r>
            <a:r>
              <a:rPr sz="2000" spc="65" dirty="0">
                <a:latin typeface="Times New Roman"/>
                <a:cs typeface="Times New Roman"/>
              </a:rPr>
              <a:t> </a:t>
            </a:r>
            <a:r>
              <a:rPr sz="2000" dirty="0">
                <a:latin typeface="Times New Roman"/>
                <a:cs typeface="Times New Roman"/>
              </a:rPr>
              <a:t>tissue</a:t>
            </a:r>
            <a:r>
              <a:rPr sz="2000" spc="65" dirty="0">
                <a:latin typeface="Times New Roman"/>
                <a:cs typeface="Times New Roman"/>
              </a:rPr>
              <a:t> </a:t>
            </a:r>
            <a:r>
              <a:rPr sz="2000" spc="-10" dirty="0">
                <a:latin typeface="Times New Roman"/>
                <a:cs typeface="Times New Roman"/>
              </a:rPr>
              <a:t>bilaterally.</a:t>
            </a:r>
            <a:endParaRPr sz="2000" dirty="0">
              <a:latin typeface="Times New Roman"/>
              <a:cs typeface="Times New Roman"/>
            </a:endParaRPr>
          </a:p>
          <a:p>
            <a:pPr marL="125095" indent="-112395">
              <a:lnSpc>
                <a:spcPct val="100000"/>
              </a:lnSpc>
              <a:spcBef>
                <a:spcPts val="445"/>
              </a:spcBef>
              <a:buChar char="•"/>
              <a:tabLst>
                <a:tab pos="125095" algn="l"/>
              </a:tabLst>
            </a:pPr>
            <a:r>
              <a:rPr sz="2000" dirty="0">
                <a:latin typeface="Times New Roman"/>
                <a:cs typeface="Times New Roman"/>
              </a:rPr>
              <a:t>(4</a:t>
            </a:r>
            <a:r>
              <a:rPr sz="2000" spc="45" dirty="0">
                <a:latin typeface="Times New Roman"/>
                <a:cs typeface="Times New Roman"/>
              </a:rPr>
              <a:t> </a:t>
            </a:r>
            <a:r>
              <a:rPr sz="2000" dirty="0">
                <a:latin typeface="Times New Roman"/>
                <a:cs typeface="Times New Roman"/>
              </a:rPr>
              <a:t>grams</a:t>
            </a:r>
            <a:r>
              <a:rPr sz="2000" spc="45" dirty="0">
                <a:latin typeface="Times New Roman"/>
                <a:cs typeface="Times New Roman"/>
              </a:rPr>
              <a:t> </a:t>
            </a:r>
            <a:r>
              <a:rPr sz="2000" dirty="0">
                <a:latin typeface="Times New Roman"/>
                <a:cs typeface="Times New Roman"/>
              </a:rPr>
              <a:t>each</a:t>
            </a:r>
            <a:r>
              <a:rPr sz="2000" spc="50" dirty="0">
                <a:latin typeface="Times New Roman"/>
                <a:cs typeface="Times New Roman"/>
              </a:rPr>
              <a:t> </a:t>
            </a:r>
            <a:r>
              <a:rPr sz="2000" spc="-10" dirty="0">
                <a:latin typeface="Times New Roman"/>
                <a:cs typeface="Times New Roman"/>
              </a:rPr>
              <a:t>side)</a:t>
            </a:r>
            <a:endParaRPr sz="2000" dirty="0">
              <a:latin typeface="Times New Roman"/>
              <a:cs typeface="Times New Roman"/>
            </a:endParaRPr>
          </a:p>
          <a:p>
            <a:pPr marL="125095" indent="-112395">
              <a:lnSpc>
                <a:spcPct val="100000"/>
              </a:lnSpc>
              <a:spcBef>
                <a:spcPts val="440"/>
              </a:spcBef>
              <a:buFont typeface="Times New Roman"/>
              <a:buChar char="•"/>
              <a:tabLst>
                <a:tab pos="125095" algn="l"/>
              </a:tabLst>
            </a:pPr>
            <a:r>
              <a:rPr sz="2000" dirty="0">
                <a:latin typeface="Segoe UI Symbol"/>
                <a:cs typeface="Segoe UI Symbol"/>
              </a:rPr>
              <a:t>➢</a:t>
            </a:r>
            <a:r>
              <a:rPr sz="2000" spc="70" dirty="0">
                <a:latin typeface="Segoe UI Symbol"/>
                <a:cs typeface="Segoe UI Symbol"/>
              </a:rPr>
              <a:t> </a:t>
            </a:r>
            <a:r>
              <a:rPr sz="2000" dirty="0">
                <a:latin typeface="Times New Roman"/>
                <a:cs typeface="Times New Roman"/>
              </a:rPr>
              <a:t>Trans-oral</a:t>
            </a:r>
            <a:r>
              <a:rPr sz="2000" spc="85" dirty="0">
                <a:latin typeface="Times New Roman"/>
                <a:cs typeface="Times New Roman"/>
              </a:rPr>
              <a:t> </a:t>
            </a:r>
            <a:r>
              <a:rPr sz="2000" dirty="0">
                <a:latin typeface="Times New Roman"/>
                <a:cs typeface="Times New Roman"/>
              </a:rPr>
              <a:t>Endoscopic</a:t>
            </a:r>
            <a:r>
              <a:rPr sz="2000" spc="90" dirty="0">
                <a:latin typeface="Times New Roman"/>
                <a:cs typeface="Times New Roman"/>
              </a:rPr>
              <a:t> </a:t>
            </a:r>
            <a:r>
              <a:rPr sz="2000" dirty="0">
                <a:latin typeface="Times New Roman"/>
                <a:cs typeface="Times New Roman"/>
              </a:rPr>
              <a:t>thyroidectomy</a:t>
            </a:r>
            <a:r>
              <a:rPr sz="2000" spc="85" dirty="0">
                <a:latin typeface="Times New Roman"/>
                <a:cs typeface="Times New Roman"/>
              </a:rPr>
              <a:t> </a:t>
            </a:r>
            <a:r>
              <a:rPr sz="2000" spc="-50" dirty="0">
                <a:latin typeface="Times New Roman"/>
                <a:cs typeface="Times New Roman"/>
              </a:rPr>
              <a:t>:</a:t>
            </a:r>
            <a:endParaRPr sz="2000" dirty="0">
              <a:latin typeface="Times New Roman"/>
              <a:cs typeface="Times New Roman"/>
            </a:endParaRPr>
          </a:p>
          <a:p>
            <a:pPr marL="125095" indent="-112395">
              <a:lnSpc>
                <a:spcPct val="100000"/>
              </a:lnSpc>
              <a:spcBef>
                <a:spcPts val="445"/>
              </a:spcBef>
              <a:buChar char="•"/>
              <a:tabLst>
                <a:tab pos="125095" algn="l"/>
              </a:tabLst>
            </a:pPr>
            <a:r>
              <a:rPr sz="2000" dirty="0">
                <a:latin typeface="Times New Roman"/>
                <a:cs typeface="Times New Roman"/>
              </a:rPr>
              <a:t>-It</a:t>
            </a:r>
            <a:r>
              <a:rPr sz="2000" spc="40" dirty="0">
                <a:latin typeface="Times New Roman"/>
                <a:cs typeface="Times New Roman"/>
              </a:rPr>
              <a:t> </a:t>
            </a:r>
            <a:r>
              <a:rPr sz="2000" dirty="0">
                <a:latin typeface="Times New Roman"/>
                <a:cs typeface="Times New Roman"/>
              </a:rPr>
              <a:t>is</a:t>
            </a:r>
            <a:r>
              <a:rPr sz="2000" spc="40" dirty="0">
                <a:latin typeface="Times New Roman"/>
                <a:cs typeface="Times New Roman"/>
              </a:rPr>
              <a:t> </a:t>
            </a:r>
            <a:r>
              <a:rPr sz="2000" dirty="0">
                <a:latin typeface="Times New Roman"/>
                <a:cs typeface="Times New Roman"/>
              </a:rPr>
              <a:t>a</a:t>
            </a:r>
            <a:r>
              <a:rPr sz="2000" spc="40" dirty="0">
                <a:latin typeface="Times New Roman"/>
                <a:cs typeface="Times New Roman"/>
              </a:rPr>
              <a:t> </a:t>
            </a:r>
            <a:r>
              <a:rPr sz="2000" dirty="0">
                <a:latin typeface="Times New Roman"/>
                <a:cs typeface="Times New Roman"/>
              </a:rPr>
              <a:t>recent</a:t>
            </a:r>
            <a:r>
              <a:rPr sz="2000" spc="40" dirty="0">
                <a:latin typeface="Times New Roman"/>
                <a:cs typeface="Times New Roman"/>
              </a:rPr>
              <a:t> </a:t>
            </a:r>
            <a:r>
              <a:rPr sz="2000" dirty="0">
                <a:latin typeface="Times New Roman"/>
                <a:cs typeface="Times New Roman"/>
              </a:rPr>
              <a:t>scarless</a:t>
            </a:r>
            <a:r>
              <a:rPr sz="2000" spc="40" dirty="0">
                <a:latin typeface="Times New Roman"/>
                <a:cs typeface="Times New Roman"/>
              </a:rPr>
              <a:t> </a:t>
            </a:r>
            <a:r>
              <a:rPr sz="2000" spc="-10" dirty="0">
                <a:latin typeface="Times New Roman"/>
                <a:cs typeface="Times New Roman"/>
              </a:rPr>
              <a:t>thyroidectomy</a:t>
            </a:r>
            <a:endParaRPr sz="2000" dirty="0">
              <a:latin typeface="Times New Roman"/>
              <a:cs typeface="Times New Roman"/>
            </a:endParaRPr>
          </a:p>
          <a:p>
            <a:pPr marL="125095" indent="-112395">
              <a:lnSpc>
                <a:spcPct val="100000"/>
              </a:lnSpc>
              <a:spcBef>
                <a:spcPts val="875"/>
              </a:spcBef>
              <a:buChar char="•"/>
              <a:tabLst>
                <a:tab pos="125095" algn="l"/>
              </a:tabLst>
            </a:pPr>
            <a:r>
              <a:rPr sz="2000" dirty="0">
                <a:latin typeface="Times New Roman"/>
                <a:cs typeface="Times New Roman"/>
              </a:rPr>
              <a:t>.</a:t>
            </a:r>
            <a:r>
              <a:rPr sz="2000" spc="220" dirty="0">
                <a:latin typeface="Times New Roman"/>
                <a:cs typeface="Times New Roman"/>
              </a:rPr>
              <a:t> </a:t>
            </a:r>
            <a:r>
              <a:rPr sz="2000" dirty="0">
                <a:latin typeface="Times New Roman"/>
                <a:cs typeface="Times New Roman"/>
              </a:rPr>
              <a:t>-Under</a:t>
            </a:r>
            <a:r>
              <a:rPr sz="2000" spc="60" dirty="0">
                <a:latin typeface="Times New Roman"/>
                <a:cs typeface="Times New Roman"/>
              </a:rPr>
              <a:t> </a:t>
            </a:r>
            <a:r>
              <a:rPr sz="2000" dirty="0">
                <a:latin typeface="Times New Roman"/>
                <a:cs typeface="Times New Roman"/>
              </a:rPr>
              <a:t>general</a:t>
            </a:r>
            <a:r>
              <a:rPr sz="2000" spc="60" dirty="0">
                <a:latin typeface="Times New Roman"/>
                <a:cs typeface="Times New Roman"/>
              </a:rPr>
              <a:t> </a:t>
            </a:r>
            <a:r>
              <a:rPr sz="2000" dirty="0">
                <a:latin typeface="Times New Roman"/>
                <a:cs typeface="Times New Roman"/>
              </a:rPr>
              <a:t>anesthesia</a:t>
            </a:r>
            <a:r>
              <a:rPr sz="2000" spc="55" dirty="0">
                <a:latin typeface="Times New Roman"/>
                <a:cs typeface="Times New Roman"/>
              </a:rPr>
              <a:t> </a:t>
            </a:r>
            <a:r>
              <a:rPr sz="2000" dirty="0">
                <a:latin typeface="Times New Roman"/>
                <a:cs typeface="Times New Roman"/>
              </a:rPr>
              <a:t>with</a:t>
            </a:r>
            <a:r>
              <a:rPr sz="2000" spc="60" dirty="0">
                <a:latin typeface="Times New Roman"/>
                <a:cs typeface="Times New Roman"/>
              </a:rPr>
              <a:t> </a:t>
            </a:r>
            <a:r>
              <a:rPr sz="2000" dirty="0">
                <a:latin typeface="Times New Roman"/>
                <a:cs typeface="Times New Roman"/>
              </a:rPr>
              <a:t>the</a:t>
            </a:r>
            <a:r>
              <a:rPr sz="2000" spc="60" dirty="0">
                <a:latin typeface="Times New Roman"/>
                <a:cs typeface="Times New Roman"/>
              </a:rPr>
              <a:t> </a:t>
            </a:r>
            <a:r>
              <a:rPr sz="2000" dirty="0">
                <a:latin typeface="Times New Roman"/>
                <a:cs typeface="Times New Roman"/>
              </a:rPr>
              <a:t>patient</a:t>
            </a:r>
            <a:r>
              <a:rPr sz="2000" spc="55" dirty="0">
                <a:latin typeface="Times New Roman"/>
                <a:cs typeface="Times New Roman"/>
              </a:rPr>
              <a:t> </a:t>
            </a:r>
            <a:r>
              <a:rPr sz="2000" dirty="0">
                <a:latin typeface="Times New Roman"/>
                <a:cs typeface="Times New Roman"/>
              </a:rPr>
              <a:t>supine</a:t>
            </a:r>
            <a:r>
              <a:rPr sz="2000" spc="60" dirty="0">
                <a:latin typeface="Times New Roman"/>
                <a:cs typeface="Times New Roman"/>
              </a:rPr>
              <a:t> </a:t>
            </a:r>
            <a:r>
              <a:rPr sz="2000" dirty="0">
                <a:latin typeface="Times New Roman"/>
                <a:cs typeface="Times New Roman"/>
              </a:rPr>
              <a:t>&amp;</a:t>
            </a:r>
            <a:r>
              <a:rPr sz="2000" spc="60" dirty="0">
                <a:latin typeface="Times New Roman"/>
                <a:cs typeface="Times New Roman"/>
              </a:rPr>
              <a:t> </a:t>
            </a:r>
            <a:r>
              <a:rPr sz="2000" dirty="0">
                <a:latin typeface="Times New Roman"/>
                <a:cs typeface="Times New Roman"/>
              </a:rPr>
              <a:t>the</a:t>
            </a:r>
            <a:r>
              <a:rPr sz="2000" spc="60" dirty="0">
                <a:latin typeface="Times New Roman"/>
                <a:cs typeface="Times New Roman"/>
              </a:rPr>
              <a:t> </a:t>
            </a:r>
            <a:r>
              <a:rPr sz="2000" dirty="0">
                <a:latin typeface="Times New Roman"/>
                <a:cs typeface="Times New Roman"/>
              </a:rPr>
              <a:t>neck</a:t>
            </a:r>
            <a:r>
              <a:rPr sz="2000" spc="55" dirty="0">
                <a:latin typeface="Times New Roman"/>
                <a:cs typeface="Times New Roman"/>
              </a:rPr>
              <a:t> </a:t>
            </a:r>
            <a:r>
              <a:rPr sz="2000" dirty="0">
                <a:latin typeface="Times New Roman"/>
                <a:cs typeface="Times New Roman"/>
              </a:rPr>
              <a:t>hyper-extended</a:t>
            </a:r>
            <a:r>
              <a:rPr sz="2000" spc="60" dirty="0">
                <a:latin typeface="Times New Roman"/>
                <a:cs typeface="Times New Roman"/>
              </a:rPr>
              <a:t> </a:t>
            </a:r>
            <a:r>
              <a:rPr sz="2000" spc="-50" dirty="0">
                <a:latin typeface="Times New Roman"/>
                <a:cs typeface="Times New Roman"/>
              </a:rPr>
              <a:t>.</a:t>
            </a:r>
            <a:endParaRPr sz="2000" dirty="0">
              <a:latin typeface="Times New Roman"/>
              <a:cs typeface="Times New Roman"/>
            </a:endParaRPr>
          </a:p>
          <a:p>
            <a:pPr marL="125095" indent="-112395">
              <a:lnSpc>
                <a:spcPct val="100000"/>
              </a:lnSpc>
              <a:spcBef>
                <a:spcPts val="605"/>
              </a:spcBef>
              <a:buChar char="•"/>
              <a:tabLst>
                <a:tab pos="125095" algn="l"/>
              </a:tabLst>
            </a:pPr>
            <a:r>
              <a:rPr sz="2000" dirty="0">
                <a:latin typeface="Times New Roman"/>
                <a:cs typeface="Times New Roman"/>
              </a:rPr>
              <a:t>-Through</a:t>
            </a:r>
            <a:r>
              <a:rPr sz="2000" spc="55" dirty="0">
                <a:latin typeface="Times New Roman"/>
                <a:cs typeface="Times New Roman"/>
              </a:rPr>
              <a:t> </a:t>
            </a:r>
            <a:r>
              <a:rPr sz="2000" dirty="0">
                <a:latin typeface="Times New Roman"/>
                <a:cs typeface="Times New Roman"/>
              </a:rPr>
              <a:t>incisions</a:t>
            </a:r>
            <a:r>
              <a:rPr sz="2000" spc="55" dirty="0">
                <a:latin typeface="Times New Roman"/>
                <a:cs typeface="Times New Roman"/>
              </a:rPr>
              <a:t> </a:t>
            </a:r>
            <a:r>
              <a:rPr sz="2000" dirty="0">
                <a:latin typeface="Times New Roman"/>
                <a:cs typeface="Times New Roman"/>
              </a:rPr>
              <a:t>in</a:t>
            </a:r>
            <a:r>
              <a:rPr sz="2000" spc="55" dirty="0">
                <a:latin typeface="Times New Roman"/>
                <a:cs typeface="Times New Roman"/>
              </a:rPr>
              <a:t> </a:t>
            </a:r>
            <a:r>
              <a:rPr sz="2000" dirty="0">
                <a:latin typeface="Times New Roman"/>
                <a:cs typeface="Times New Roman"/>
              </a:rPr>
              <a:t>the</a:t>
            </a:r>
            <a:r>
              <a:rPr sz="2000" spc="60" dirty="0">
                <a:latin typeface="Times New Roman"/>
                <a:cs typeface="Times New Roman"/>
              </a:rPr>
              <a:t> </a:t>
            </a:r>
            <a:r>
              <a:rPr sz="2000" dirty="0">
                <a:latin typeface="Times New Roman"/>
                <a:cs typeface="Times New Roman"/>
              </a:rPr>
              <a:t>lower</a:t>
            </a:r>
            <a:r>
              <a:rPr sz="2000" spc="55" dirty="0">
                <a:latin typeface="Times New Roman"/>
                <a:cs typeface="Times New Roman"/>
              </a:rPr>
              <a:t> </a:t>
            </a:r>
            <a:r>
              <a:rPr sz="2000" dirty="0">
                <a:latin typeface="Times New Roman"/>
                <a:cs typeface="Times New Roman"/>
              </a:rPr>
              <a:t>lip</a:t>
            </a:r>
            <a:r>
              <a:rPr sz="2000" spc="55" dirty="0">
                <a:latin typeface="Times New Roman"/>
                <a:cs typeface="Times New Roman"/>
              </a:rPr>
              <a:t> </a:t>
            </a:r>
            <a:r>
              <a:rPr sz="2000" dirty="0">
                <a:latin typeface="Times New Roman"/>
                <a:cs typeface="Times New Roman"/>
              </a:rPr>
              <a:t>,</a:t>
            </a:r>
            <a:r>
              <a:rPr sz="2000" spc="60" dirty="0">
                <a:latin typeface="Times New Roman"/>
                <a:cs typeface="Times New Roman"/>
              </a:rPr>
              <a:t> </a:t>
            </a:r>
            <a:r>
              <a:rPr sz="2000" dirty="0">
                <a:latin typeface="Times New Roman"/>
                <a:cs typeface="Times New Roman"/>
              </a:rPr>
              <a:t>the</a:t>
            </a:r>
            <a:r>
              <a:rPr sz="2000" spc="55" dirty="0">
                <a:latin typeface="Times New Roman"/>
                <a:cs typeface="Times New Roman"/>
              </a:rPr>
              <a:t> </a:t>
            </a:r>
            <a:r>
              <a:rPr sz="2000" dirty="0">
                <a:latin typeface="Times New Roman"/>
                <a:cs typeface="Times New Roman"/>
              </a:rPr>
              <a:t>instruments</a:t>
            </a:r>
            <a:r>
              <a:rPr sz="2000" spc="55" dirty="0">
                <a:latin typeface="Times New Roman"/>
                <a:cs typeface="Times New Roman"/>
              </a:rPr>
              <a:t> </a:t>
            </a:r>
            <a:r>
              <a:rPr sz="2000" dirty="0">
                <a:latin typeface="Times New Roman"/>
                <a:cs typeface="Times New Roman"/>
              </a:rPr>
              <a:t>are</a:t>
            </a:r>
            <a:r>
              <a:rPr sz="2000" spc="60" dirty="0">
                <a:latin typeface="Times New Roman"/>
                <a:cs typeface="Times New Roman"/>
              </a:rPr>
              <a:t> </a:t>
            </a:r>
            <a:r>
              <a:rPr sz="2000" dirty="0">
                <a:latin typeface="Times New Roman"/>
                <a:cs typeface="Times New Roman"/>
              </a:rPr>
              <a:t>introduced</a:t>
            </a:r>
            <a:r>
              <a:rPr sz="2000" spc="55" dirty="0">
                <a:latin typeface="Times New Roman"/>
                <a:cs typeface="Times New Roman"/>
              </a:rPr>
              <a:t> </a:t>
            </a:r>
            <a:r>
              <a:rPr sz="2000" dirty="0">
                <a:latin typeface="Times New Roman"/>
                <a:cs typeface="Times New Roman"/>
              </a:rPr>
              <a:t>deep</a:t>
            </a:r>
            <a:r>
              <a:rPr sz="2000" spc="55" dirty="0">
                <a:latin typeface="Times New Roman"/>
                <a:cs typeface="Times New Roman"/>
              </a:rPr>
              <a:t> </a:t>
            </a:r>
            <a:r>
              <a:rPr sz="2000" dirty="0">
                <a:latin typeface="Times New Roman"/>
                <a:cs typeface="Times New Roman"/>
              </a:rPr>
              <a:t>to</a:t>
            </a:r>
            <a:r>
              <a:rPr sz="2000" spc="60" dirty="0">
                <a:latin typeface="Times New Roman"/>
                <a:cs typeface="Times New Roman"/>
              </a:rPr>
              <a:t> </a:t>
            </a:r>
            <a:r>
              <a:rPr sz="2000" dirty="0">
                <a:latin typeface="Times New Roman"/>
                <a:cs typeface="Times New Roman"/>
              </a:rPr>
              <a:t>the</a:t>
            </a:r>
            <a:r>
              <a:rPr sz="2000" spc="55" dirty="0">
                <a:latin typeface="Times New Roman"/>
                <a:cs typeface="Times New Roman"/>
              </a:rPr>
              <a:t> </a:t>
            </a:r>
            <a:r>
              <a:rPr sz="2000" dirty="0">
                <a:latin typeface="Times New Roman"/>
                <a:cs typeface="Times New Roman"/>
              </a:rPr>
              <a:t>platysma</a:t>
            </a:r>
            <a:r>
              <a:rPr sz="2000" spc="55" dirty="0">
                <a:latin typeface="Times New Roman"/>
                <a:cs typeface="Times New Roman"/>
              </a:rPr>
              <a:t> </a:t>
            </a:r>
            <a:r>
              <a:rPr sz="2000" spc="-50" dirty="0">
                <a:latin typeface="Times New Roman"/>
                <a:cs typeface="Times New Roman"/>
              </a:rPr>
              <a:t>.</a:t>
            </a:r>
            <a:endParaRPr sz="2000" dirty="0">
              <a:latin typeface="Times New Roman"/>
              <a:cs typeface="Times New Roman"/>
            </a:endParaRPr>
          </a:p>
        </p:txBody>
      </p:sp>
      <p:pic>
        <p:nvPicPr>
          <p:cNvPr id="3" name="object 3"/>
          <p:cNvPicPr/>
          <p:nvPr/>
        </p:nvPicPr>
        <p:blipFill>
          <a:blip r:embed="rId2" cstate="print"/>
          <a:stretch>
            <a:fillRect/>
          </a:stretch>
        </p:blipFill>
        <p:spPr>
          <a:xfrm>
            <a:off x="9537406" y="1493874"/>
            <a:ext cx="2521526" cy="1464932"/>
          </a:xfrm>
          <a:prstGeom prst="rect">
            <a:avLst/>
          </a:prstGeom>
        </p:spPr>
      </p:pic>
      <p:pic>
        <p:nvPicPr>
          <p:cNvPr id="4" name="object 4"/>
          <p:cNvPicPr/>
          <p:nvPr/>
        </p:nvPicPr>
        <p:blipFill>
          <a:blip r:embed="rId3" cstate="print"/>
          <a:stretch>
            <a:fillRect/>
          </a:stretch>
        </p:blipFill>
        <p:spPr>
          <a:xfrm>
            <a:off x="9525404" y="3099961"/>
            <a:ext cx="2521526" cy="1464932"/>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256309" y="243333"/>
            <a:ext cx="6123940" cy="3214370"/>
            <a:chOff x="256309" y="243333"/>
            <a:chExt cx="6123940" cy="3214370"/>
          </a:xfrm>
        </p:grpSpPr>
        <p:sp>
          <p:nvSpPr>
            <p:cNvPr id="4" name="object 4"/>
            <p:cNvSpPr/>
            <p:nvPr/>
          </p:nvSpPr>
          <p:spPr>
            <a:xfrm>
              <a:off x="256309" y="243333"/>
              <a:ext cx="6123940" cy="3214370"/>
            </a:xfrm>
            <a:custGeom>
              <a:avLst/>
              <a:gdLst/>
              <a:ahLst/>
              <a:cxnLst/>
              <a:rect l="l" t="t" r="r" b="b"/>
              <a:pathLst>
                <a:path w="6123940" h="3214370">
                  <a:moveTo>
                    <a:pt x="6123708" y="0"/>
                  </a:moveTo>
                  <a:lnTo>
                    <a:pt x="0" y="0"/>
                  </a:lnTo>
                  <a:lnTo>
                    <a:pt x="0" y="3214254"/>
                  </a:lnTo>
                  <a:lnTo>
                    <a:pt x="6123708" y="3214254"/>
                  </a:lnTo>
                  <a:lnTo>
                    <a:pt x="6123708" y="0"/>
                  </a:lnTo>
                  <a:close/>
                </a:path>
              </a:pathLst>
            </a:custGeom>
            <a:solidFill>
              <a:srgbClr val="FFFFFF"/>
            </a:solidFill>
          </p:spPr>
          <p:txBody>
            <a:bodyPr wrap="square" lIns="0" tIns="0" rIns="0" bIns="0" rtlCol="0"/>
            <a:lstStyle/>
            <a:p>
              <a:endParaRPr/>
            </a:p>
          </p:txBody>
        </p:sp>
        <p:sp>
          <p:nvSpPr>
            <p:cNvPr id="5" name="object 5"/>
            <p:cNvSpPr/>
            <p:nvPr/>
          </p:nvSpPr>
          <p:spPr>
            <a:xfrm>
              <a:off x="346206" y="405475"/>
              <a:ext cx="1368425" cy="539115"/>
            </a:xfrm>
            <a:custGeom>
              <a:avLst/>
              <a:gdLst/>
              <a:ahLst/>
              <a:cxnLst/>
              <a:rect l="l" t="t" r="r" b="b"/>
              <a:pathLst>
                <a:path w="1368425" h="539115">
                  <a:moveTo>
                    <a:pt x="1367853" y="399365"/>
                  </a:moveTo>
                  <a:lnTo>
                    <a:pt x="0" y="0"/>
                  </a:lnTo>
                </a:path>
                <a:path w="1368425" h="539115">
                  <a:moveTo>
                    <a:pt x="372127" y="538677"/>
                  </a:moveTo>
                  <a:lnTo>
                    <a:pt x="0" y="0"/>
                  </a:lnTo>
                </a:path>
              </a:pathLst>
            </a:custGeom>
            <a:ln w="5170">
              <a:solidFill>
                <a:srgbClr val="000000"/>
              </a:solidFill>
            </a:ln>
          </p:spPr>
          <p:txBody>
            <a:bodyPr wrap="square" lIns="0" tIns="0" rIns="0" bIns="0" rtlCol="0"/>
            <a:lstStyle/>
            <a:p>
              <a:endParaRPr/>
            </a:p>
          </p:txBody>
        </p:sp>
        <p:pic>
          <p:nvPicPr>
            <p:cNvPr id="6" name="object 6"/>
            <p:cNvPicPr/>
            <p:nvPr/>
          </p:nvPicPr>
          <p:blipFill>
            <a:blip r:embed="rId2" cstate="print"/>
            <a:stretch>
              <a:fillRect/>
            </a:stretch>
          </p:blipFill>
          <p:spPr>
            <a:xfrm>
              <a:off x="838200" y="1026115"/>
              <a:ext cx="5451763" cy="2279072"/>
            </a:xfrm>
            <a:prstGeom prst="rect">
              <a:avLst/>
            </a:prstGeom>
          </p:spPr>
        </p:pic>
      </p:grpSp>
      <p:sp>
        <p:nvSpPr>
          <p:cNvPr id="7" name="object 7"/>
          <p:cNvSpPr txBox="1"/>
          <p:nvPr/>
        </p:nvSpPr>
        <p:spPr>
          <a:xfrm>
            <a:off x="5986317" y="618548"/>
            <a:ext cx="168275" cy="92075"/>
          </a:xfrm>
          <a:prstGeom prst="rect">
            <a:avLst/>
          </a:prstGeom>
        </p:spPr>
        <p:txBody>
          <a:bodyPr vert="horz" wrap="square" lIns="0" tIns="17145" rIns="0" bIns="0" rtlCol="0">
            <a:spAutoFit/>
          </a:bodyPr>
          <a:lstStyle/>
          <a:p>
            <a:pPr marL="12700">
              <a:lnSpc>
                <a:spcPct val="100000"/>
              </a:lnSpc>
              <a:spcBef>
                <a:spcPts val="135"/>
              </a:spcBef>
            </a:pPr>
            <a:r>
              <a:rPr sz="400" dirty="0">
                <a:solidFill>
                  <a:srgbClr val="888888"/>
                </a:solidFill>
                <a:latin typeface="Times New Roman"/>
                <a:cs typeface="Times New Roman"/>
              </a:rPr>
              <a:t>20</a:t>
            </a:r>
            <a:r>
              <a:rPr sz="400" spc="-15" dirty="0">
                <a:solidFill>
                  <a:srgbClr val="888888"/>
                </a:solidFill>
                <a:latin typeface="Times New Roman"/>
                <a:cs typeface="Times New Roman"/>
              </a:rPr>
              <a:t> </a:t>
            </a:r>
            <a:r>
              <a:rPr sz="400" spc="-25" dirty="0">
                <a:solidFill>
                  <a:srgbClr val="888888"/>
                </a:solidFill>
                <a:latin typeface="Times New Roman"/>
                <a:cs typeface="Times New Roman"/>
              </a:rPr>
              <a:t>XX</a:t>
            </a:r>
            <a:endParaRPr sz="400">
              <a:latin typeface="Times New Roman"/>
              <a:cs typeface="Times New Roman"/>
            </a:endParaRPr>
          </a:p>
        </p:txBody>
      </p:sp>
      <p:sp>
        <p:nvSpPr>
          <p:cNvPr id="8" name="object 8"/>
          <p:cNvSpPr txBox="1"/>
          <p:nvPr/>
        </p:nvSpPr>
        <p:spPr>
          <a:xfrm>
            <a:off x="908627" y="847148"/>
            <a:ext cx="81280" cy="92075"/>
          </a:xfrm>
          <a:prstGeom prst="rect">
            <a:avLst/>
          </a:prstGeom>
        </p:spPr>
        <p:txBody>
          <a:bodyPr vert="horz" wrap="square" lIns="0" tIns="17145" rIns="0" bIns="0" rtlCol="0">
            <a:spAutoFit/>
          </a:bodyPr>
          <a:lstStyle/>
          <a:p>
            <a:pPr marL="12700">
              <a:lnSpc>
                <a:spcPct val="100000"/>
              </a:lnSpc>
              <a:spcBef>
                <a:spcPts val="135"/>
              </a:spcBef>
            </a:pPr>
            <a:r>
              <a:rPr sz="400" spc="-25" dirty="0">
                <a:solidFill>
                  <a:srgbClr val="5FA434"/>
                </a:solidFill>
                <a:latin typeface="Times New Roman"/>
                <a:cs typeface="Times New Roman"/>
              </a:rPr>
              <a:t>38</a:t>
            </a:r>
            <a:endParaRPr sz="400">
              <a:latin typeface="Times New Roman"/>
              <a:cs typeface="Times New Roman"/>
            </a:endParaRPr>
          </a:p>
        </p:txBody>
      </p:sp>
      <p:pic>
        <p:nvPicPr>
          <p:cNvPr id="9" name="object 9"/>
          <p:cNvPicPr/>
          <p:nvPr/>
        </p:nvPicPr>
        <p:blipFill>
          <a:blip r:embed="rId3" cstate="print"/>
          <a:stretch>
            <a:fillRect/>
          </a:stretch>
        </p:blipFill>
        <p:spPr>
          <a:xfrm>
            <a:off x="1030418" y="710623"/>
            <a:ext cx="10992616" cy="6101727"/>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724" y="-1724"/>
            <a:ext cx="1214120" cy="1684020"/>
            <a:chOff x="-1724" y="-1724"/>
            <a:chExt cx="1214120" cy="1684020"/>
          </a:xfrm>
        </p:grpSpPr>
        <p:sp>
          <p:nvSpPr>
            <p:cNvPr id="3" name="object 3"/>
            <p:cNvSpPr/>
            <p:nvPr/>
          </p:nvSpPr>
          <p:spPr>
            <a:xfrm>
              <a:off x="0" y="0"/>
              <a:ext cx="669925" cy="1681480"/>
            </a:xfrm>
            <a:custGeom>
              <a:avLst/>
              <a:gdLst/>
              <a:ahLst/>
              <a:cxnLst/>
              <a:rect l="l" t="t" r="r" b="b"/>
              <a:pathLst>
                <a:path w="669925" h="1681480">
                  <a:moveTo>
                    <a:pt x="0" y="1681157"/>
                  </a:moveTo>
                  <a:lnTo>
                    <a:pt x="669660" y="0"/>
                  </a:lnTo>
                </a:path>
              </a:pathLst>
            </a:custGeom>
            <a:ln w="3175">
              <a:solidFill>
                <a:srgbClr val="000000"/>
              </a:solidFill>
            </a:ln>
          </p:spPr>
          <p:txBody>
            <a:bodyPr wrap="square" lIns="0" tIns="0" rIns="0" bIns="0" rtlCol="0"/>
            <a:lstStyle/>
            <a:p>
              <a:endParaRPr/>
            </a:p>
          </p:txBody>
        </p:sp>
        <p:sp>
          <p:nvSpPr>
            <p:cNvPr id="4" name="object 4"/>
            <p:cNvSpPr/>
            <p:nvPr/>
          </p:nvSpPr>
          <p:spPr>
            <a:xfrm>
              <a:off x="0" y="0"/>
              <a:ext cx="1210310" cy="1340485"/>
            </a:xfrm>
            <a:custGeom>
              <a:avLst/>
              <a:gdLst/>
              <a:ahLst/>
              <a:cxnLst/>
              <a:rect l="l" t="t" r="r" b="b"/>
              <a:pathLst>
                <a:path w="1210310" h="1340485">
                  <a:moveTo>
                    <a:pt x="0" y="1340356"/>
                  </a:moveTo>
                  <a:lnTo>
                    <a:pt x="1210139" y="0"/>
                  </a:lnTo>
                </a:path>
              </a:pathLst>
            </a:custGeom>
            <a:ln w="3449">
              <a:solidFill>
                <a:srgbClr val="000000"/>
              </a:solidFill>
            </a:ln>
          </p:spPr>
          <p:txBody>
            <a:bodyPr wrap="square" lIns="0" tIns="0" rIns="0" bIns="0" rtlCol="0"/>
            <a:lstStyle/>
            <a:p>
              <a:endParaRPr/>
            </a:p>
          </p:txBody>
        </p:sp>
      </p:grpSp>
      <p:sp>
        <p:nvSpPr>
          <p:cNvPr id="5" name="object 5"/>
          <p:cNvSpPr txBox="1"/>
          <p:nvPr/>
        </p:nvSpPr>
        <p:spPr>
          <a:xfrm>
            <a:off x="6166426" y="3519082"/>
            <a:ext cx="88265" cy="100330"/>
          </a:xfrm>
          <a:prstGeom prst="rect">
            <a:avLst/>
          </a:prstGeom>
        </p:spPr>
        <p:txBody>
          <a:bodyPr vert="horz" wrap="square" lIns="0" tIns="11430" rIns="0" bIns="0" rtlCol="0">
            <a:spAutoFit/>
          </a:bodyPr>
          <a:lstStyle/>
          <a:p>
            <a:pPr marL="12700">
              <a:lnSpc>
                <a:spcPct val="100000"/>
              </a:lnSpc>
              <a:spcBef>
                <a:spcPts val="90"/>
              </a:spcBef>
            </a:pPr>
            <a:r>
              <a:rPr sz="500" spc="-25" dirty="0">
                <a:solidFill>
                  <a:srgbClr val="878787"/>
                </a:solidFill>
                <a:latin typeface="Times New Roman"/>
                <a:cs typeface="Times New Roman"/>
              </a:rPr>
              <a:t>53</a:t>
            </a:r>
            <a:endParaRPr sz="500">
              <a:latin typeface="Times New Roman"/>
              <a:cs typeface="Times New Roman"/>
            </a:endParaRPr>
          </a:p>
        </p:txBody>
      </p:sp>
      <p:sp>
        <p:nvSpPr>
          <p:cNvPr id="6" name="object 6"/>
          <p:cNvSpPr txBox="1"/>
          <p:nvPr/>
        </p:nvSpPr>
        <p:spPr>
          <a:xfrm>
            <a:off x="1151564" y="1340485"/>
            <a:ext cx="9364036" cy="4431983"/>
          </a:xfrm>
          <a:prstGeom prst="rect">
            <a:avLst/>
          </a:prstGeom>
        </p:spPr>
        <p:txBody>
          <a:bodyPr vert="horz" wrap="square" lIns="0" tIns="111760" rIns="0" bIns="0" rtlCol="0">
            <a:spAutoFit/>
          </a:bodyPr>
          <a:lstStyle/>
          <a:p>
            <a:pPr marL="466090" indent="-453390">
              <a:lnSpc>
                <a:spcPct val="100000"/>
              </a:lnSpc>
              <a:spcBef>
                <a:spcPts val="880"/>
              </a:spcBef>
              <a:buSzPct val="76923"/>
              <a:buFont typeface="Times New Roman"/>
              <a:buChar char="●"/>
              <a:tabLst>
                <a:tab pos="466090" algn="l"/>
              </a:tabLst>
            </a:pPr>
            <a:r>
              <a:rPr sz="2400" dirty="0">
                <a:latin typeface="Times New Roman"/>
                <a:cs typeface="Times New Roman"/>
              </a:rPr>
              <a:t>In</a:t>
            </a:r>
            <a:r>
              <a:rPr sz="2400" spc="-5" dirty="0">
                <a:latin typeface="Times New Roman"/>
                <a:cs typeface="Times New Roman"/>
              </a:rPr>
              <a:t> </a:t>
            </a:r>
            <a:r>
              <a:rPr sz="2400" dirty="0">
                <a:latin typeface="Times New Roman"/>
                <a:cs typeface="Times New Roman"/>
              </a:rPr>
              <a:t>patients with low risk factors &amp; Benign nodules </a:t>
            </a:r>
            <a:r>
              <a:rPr sz="2400" spc="-50" dirty="0">
                <a:latin typeface="Times New Roman"/>
                <a:cs typeface="Times New Roman"/>
              </a:rPr>
              <a:t>:</a:t>
            </a:r>
            <a:endParaRPr sz="2400" dirty="0">
              <a:latin typeface="Times New Roman"/>
              <a:cs typeface="Times New Roman"/>
            </a:endParaRPr>
          </a:p>
          <a:p>
            <a:pPr marL="427990" lvl="1" indent="-110489">
              <a:lnSpc>
                <a:spcPct val="100000"/>
              </a:lnSpc>
              <a:spcBef>
                <a:spcPts val="790"/>
              </a:spcBef>
              <a:buChar char="-"/>
              <a:tabLst>
                <a:tab pos="427990" algn="l"/>
              </a:tabLst>
            </a:pPr>
            <a:r>
              <a:rPr sz="2400" dirty="0">
                <a:latin typeface="Times New Roman"/>
                <a:cs typeface="Times New Roman"/>
              </a:rPr>
              <a:t>Lobectomy</a:t>
            </a:r>
            <a:r>
              <a:rPr sz="2400" spc="235" dirty="0">
                <a:latin typeface="Times New Roman"/>
                <a:cs typeface="Times New Roman"/>
              </a:rPr>
              <a:t> </a:t>
            </a:r>
            <a:r>
              <a:rPr sz="2400" dirty="0">
                <a:latin typeface="Times New Roman"/>
                <a:cs typeface="Times New Roman"/>
              </a:rPr>
              <a:t>+</a:t>
            </a:r>
            <a:r>
              <a:rPr sz="2400" spc="250" dirty="0">
                <a:latin typeface="Times New Roman"/>
                <a:cs typeface="Times New Roman"/>
              </a:rPr>
              <a:t> </a:t>
            </a:r>
            <a:r>
              <a:rPr sz="2400" spc="45" dirty="0">
                <a:latin typeface="Times New Roman"/>
                <a:cs typeface="Times New Roman"/>
              </a:rPr>
              <a:t>isthmusectomy</a:t>
            </a:r>
            <a:r>
              <a:rPr sz="2400" spc="250" dirty="0">
                <a:latin typeface="Times New Roman"/>
                <a:cs typeface="Times New Roman"/>
              </a:rPr>
              <a:t> </a:t>
            </a:r>
            <a:r>
              <a:rPr sz="2400" spc="-50" dirty="0">
                <a:latin typeface="Times New Roman"/>
                <a:cs typeface="Times New Roman"/>
              </a:rPr>
              <a:t>.</a:t>
            </a:r>
            <a:endParaRPr sz="2400" dirty="0">
              <a:latin typeface="Times New Roman"/>
              <a:cs typeface="Times New Roman"/>
            </a:endParaRPr>
          </a:p>
          <a:p>
            <a:pPr lvl="1">
              <a:lnSpc>
                <a:spcPct val="100000"/>
              </a:lnSpc>
              <a:spcBef>
                <a:spcPts val="325"/>
              </a:spcBef>
              <a:buFont typeface="Times New Roman"/>
              <a:buChar char="-"/>
            </a:pPr>
            <a:endParaRPr sz="2400" dirty="0">
              <a:latin typeface="Times New Roman"/>
              <a:cs typeface="Times New Roman"/>
            </a:endParaRPr>
          </a:p>
          <a:p>
            <a:pPr marL="466090" indent="-453390">
              <a:lnSpc>
                <a:spcPct val="100000"/>
              </a:lnSpc>
              <a:buSzPct val="76923"/>
              <a:buFont typeface="Times New Roman"/>
              <a:buChar char="●"/>
              <a:tabLst>
                <a:tab pos="466090" algn="l"/>
              </a:tabLst>
            </a:pPr>
            <a:r>
              <a:rPr sz="2400" dirty="0">
                <a:latin typeface="Times New Roman"/>
                <a:cs typeface="Times New Roman"/>
              </a:rPr>
              <a:t>In</a:t>
            </a:r>
            <a:r>
              <a:rPr sz="2400" spc="-5" dirty="0">
                <a:latin typeface="Times New Roman"/>
                <a:cs typeface="Times New Roman"/>
              </a:rPr>
              <a:t> </a:t>
            </a:r>
            <a:r>
              <a:rPr sz="2400" dirty="0">
                <a:latin typeface="Times New Roman"/>
                <a:cs typeface="Times New Roman"/>
              </a:rPr>
              <a:t>patients with high risk factors &amp; Benign nodules </a:t>
            </a:r>
            <a:r>
              <a:rPr sz="2400" spc="-50" dirty="0">
                <a:latin typeface="Times New Roman"/>
                <a:cs typeface="Times New Roman"/>
              </a:rPr>
              <a:t>:</a:t>
            </a:r>
            <a:endParaRPr sz="2400" dirty="0">
              <a:latin typeface="Times New Roman"/>
              <a:cs typeface="Times New Roman"/>
            </a:endParaRPr>
          </a:p>
          <a:p>
            <a:pPr marL="420370" lvl="1" indent="-96520">
              <a:lnSpc>
                <a:spcPct val="100000"/>
              </a:lnSpc>
              <a:spcBef>
                <a:spcPts val="130"/>
              </a:spcBef>
              <a:buChar char="-"/>
              <a:tabLst>
                <a:tab pos="420370" algn="l"/>
              </a:tabLst>
            </a:pPr>
            <a:r>
              <a:rPr sz="2400" spc="-10" dirty="0">
                <a:latin typeface="Times New Roman"/>
                <a:cs typeface="Times New Roman"/>
              </a:rPr>
              <a:t>Near-</a:t>
            </a:r>
            <a:r>
              <a:rPr sz="2400" dirty="0">
                <a:latin typeface="Times New Roman"/>
                <a:cs typeface="Times New Roman"/>
              </a:rPr>
              <a:t>total</a:t>
            </a:r>
            <a:r>
              <a:rPr sz="2400" spc="-25" dirty="0">
                <a:latin typeface="Times New Roman"/>
                <a:cs typeface="Times New Roman"/>
              </a:rPr>
              <a:t> </a:t>
            </a:r>
            <a:r>
              <a:rPr sz="2400" dirty="0">
                <a:latin typeface="Times New Roman"/>
                <a:cs typeface="Times New Roman"/>
              </a:rPr>
              <a:t>or</a:t>
            </a:r>
            <a:r>
              <a:rPr sz="2400" spc="-50" dirty="0">
                <a:latin typeface="Times New Roman"/>
                <a:cs typeface="Times New Roman"/>
              </a:rPr>
              <a:t> </a:t>
            </a:r>
            <a:r>
              <a:rPr sz="2400" spc="-10" dirty="0">
                <a:latin typeface="Times New Roman"/>
                <a:cs typeface="Times New Roman"/>
              </a:rPr>
              <a:t>Total</a:t>
            </a:r>
            <a:r>
              <a:rPr sz="2400" spc="-25" dirty="0">
                <a:latin typeface="Times New Roman"/>
                <a:cs typeface="Times New Roman"/>
              </a:rPr>
              <a:t> </a:t>
            </a:r>
            <a:r>
              <a:rPr sz="2400" dirty="0">
                <a:latin typeface="Times New Roman"/>
                <a:cs typeface="Times New Roman"/>
              </a:rPr>
              <a:t>thyroidectomy</a:t>
            </a:r>
            <a:r>
              <a:rPr sz="2400" spc="-20" dirty="0">
                <a:latin typeface="Times New Roman"/>
                <a:cs typeface="Times New Roman"/>
              </a:rPr>
              <a:t> </a:t>
            </a:r>
            <a:r>
              <a:rPr sz="2400" spc="-50" dirty="0">
                <a:latin typeface="Times New Roman"/>
                <a:cs typeface="Times New Roman"/>
              </a:rPr>
              <a:t>.</a:t>
            </a:r>
            <a:endParaRPr sz="2400" dirty="0">
              <a:latin typeface="Times New Roman"/>
              <a:cs typeface="Times New Roman"/>
            </a:endParaRPr>
          </a:p>
          <a:p>
            <a:pPr lvl="1">
              <a:lnSpc>
                <a:spcPct val="100000"/>
              </a:lnSpc>
              <a:spcBef>
                <a:spcPts val="325"/>
              </a:spcBef>
              <a:buFont typeface="Times New Roman"/>
              <a:buChar char="-"/>
            </a:pPr>
            <a:endParaRPr sz="2400" dirty="0">
              <a:latin typeface="Times New Roman"/>
              <a:cs typeface="Times New Roman"/>
            </a:endParaRPr>
          </a:p>
          <a:p>
            <a:pPr marL="466090" indent="-453390">
              <a:lnSpc>
                <a:spcPct val="100000"/>
              </a:lnSpc>
              <a:buSzPct val="76923"/>
              <a:buFont typeface="Times New Roman"/>
              <a:buChar char="●"/>
              <a:tabLst>
                <a:tab pos="466090" algn="l"/>
              </a:tabLst>
            </a:pPr>
            <a:r>
              <a:rPr sz="2400" dirty="0">
                <a:latin typeface="Times New Roman"/>
                <a:cs typeface="Times New Roman"/>
              </a:rPr>
              <a:t>In</a:t>
            </a:r>
            <a:r>
              <a:rPr sz="2400" spc="-10" dirty="0">
                <a:latin typeface="Times New Roman"/>
                <a:cs typeface="Times New Roman"/>
              </a:rPr>
              <a:t> </a:t>
            </a:r>
            <a:r>
              <a:rPr sz="2400" dirty="0">
                <a:latin typeface="Times New Roman"/>
                <a:cs typeface="Times New Roman"/>
              </a:rPr>
              <a:t>Patients</a:t>
            </a:r>
            <a:r>
              <a:rPr sz="2400" spc="-5" dirty="0">
                <a:latin typeface="Times New Roman"/>
                <a:cs typeface="Times New Roman"/>
              </a:rPr>
              <a:t> </a:t>
            </a:r>
            <a:r>
              <a:rPr sz="2400" dirty="0">
                <a:latin typeface="Times New Roman"/>
                <a:cs typeface="Times New Roman"/>
              </a:rPr>
              <a:t>with</a:t>
            </a:r>
            <a:r>
              <a:rPr sz="2400" spc="-10" dirty="0">
                <a:latin typeface="Times New Roman"/>
                <a:cs typeface="Times New Roman"/>
              </a:rPr>
              <a:t> </a:t>
            </a:r>
            <a:r>
              <a:rPr sz="2400" dirty="0">
                <a:latin typeface="Times New Roman"/>
                <a:cs typeface="Times New Roman"/>
              </a:rPr>
              <a:t>Malignant</a:t>
            </a:r>
            <a:r>
              <a:rPr sz="2400" spc="-5" dirty="0">
                <a:latin typeface="Times New Roman"/>
                <a:cs typeface="Times New Roman"/>
              </a:rPr>
              <a:t> </a:t>
            </a:r>
            <a:r>
              <a:rPr sz="2400" dirty="0">
                <a:latin typeface="Times New Roman"/>
                <a:cs typeface="Times New Roman"/>
              </a:rPr>
              <a:t>nodules</a:t>
            </a:r>
            <a:r>
              <a:rPr sz="2400" spc="-10" dirty="0">
                <a:latin typeface="Times New Roman"/>
                <a:cs typeface="Times New Roman"/>
              </a:rPr>
              <a:t> </a:t>
            </a:r>
            <a:r>
              <a:rPr sz="2400" spc="-50" dirty="0">
                <a:latin typeface="Times New Roman"/>
                <a:cs typeface="Times New Roman"/>
              </a:rPr>
              <a:t>:</a:t>
            </a:r>
            <a:endParaRPr sz="2400" dirty="0">
              <a:latin typeface="Times New Roman"/>
              <a:cs typeface="Times New Roman"/>
            </a:endParaRPr>
          </a:p>
          <a:p>
            <a:pPr marL="462280" lvl="1" indent="-96520">
              <a:lnSpc>
                <a:spcPct val="100000"/>
              </a:lnSpc>
              <a:spcBef>
                <a:spcPts val="135"/>
              </a:spcBef>
              <a:buChar char="-"/>
              <a:tabLst>
                <a:tab pos="462280" algn="l"/>
              </a:tabLst>
            </a:pPr>
            <a:r>
              <a:rPr sz="2400" spc="-10" dirty="0">
                <a:latin typeface="Times New Roman"/>
                <a:cs typeface="Times New Roman"/>
              </a:rPr>
              <a:t>Near-</a:t>
            </a:r>
            <a:r>
              <a:rPr sz="2400" dirty="0">
                <a:latin typeface="Times New Roman"/>
                <a:cs typeface="Times New Roman"/>
              </a:rPr>
              <a:t>total</a:t>
            </a:r>
            <a:r>
              <a:rPr sz="2400" spc="-25" dirty="0">
                <a:latin typeface="Times New Roman"/>
                <a:cs typeface="Times New Roman"/>
              </a:rPr>
              <a:t> </a:t>
            </a:r>
            <a:r>
              <a:rPr sz="2400" dirty="0">
                <a:latin typeface="Times New Roman"/>
                <a:cs typeface="Times New Roman"/>
              </a:rPr>
              <a:t>or</a:t>
            </a:r>
            <a:r>
              <a:rPr sz="2400" spc="-50" dirty="0">
                <a:latin typeface="Times New Roman"/>
                <a:cs typeface="Times New Roman"/>
              </a:rPr>
              <a:t> </a:t>
            </a:r>
            <a:r>
              <a:rPr sz="2400" spc="-10" dirty="0">
                <a:latin typeface="Times New Roman"/>
                <a:cs typeface="Times New Roman"/>
              </a:rPr>
              <a:t>Total</a:t>
            </a:r>
            <a:r>
              <a:rPr sz="2400" spc="-25" dirty="0">
                <a:latin typeface="Times New Roman"/>
                <a:cs typeface="Times New Roman"/>
              </a:rPr>
              <a:t> </a:t>
            </a:r>
            <a:r>
              <a:rPr sz="2400" dirty="0">
                <a:latin typeface="Times New Roman"/>
                <a:cs typeface="Times New Roman"/>
              </a:rPr>
              <a:t>thyroidectomy</a:t>
            </a:r>
            <a:r>
              <a:rPr sz="2400" spc="-20" dirty="0">
                <a:latin typeface="Times New Roman"/>
                <a:cs typeface="Times New Roman"/>
              </a:rPr>
              <a:t> </a:t>
            </a:r>
            <a:r>
              <a:rPr sz="2400" spc="-50" dirty="0">
                <a:latin typeface="Times New Roman"/>
                <a:cs typeface="Times New Roman"/>
              </a:rPr>
              <a:t>.</a:t>
            </a:r>
            <a:endParaRPr sz="2400" dirty="0">
              <a:latin typeface="Times New Roman"/>
              <a:cs typeface="Times New Roman"/>
            </a:endParaRPr>
          </a:p>
          <a:p>
            <a:pPr lvl="1">
              <a:lnSpc>
                <a:spcPct val="100000"/>
              </a:lnSpc>
              <a:spcBef>
                <a:spcPts val="325"/>
              </a:spcBef>
              <a:buFont typeface="Times New Roman"/>
              <a:buChar char="-"/>
            </a:pPr>
            <a:endParaRPr sz="2400" dirty="0">
              <a:latin typeface="Times New Roman"/>
              <a:cs typeface="Times New Roman"/>
            </a:endParaRPr>
          </a:p>
          <a:p>
            <a:pPr marL="466090" indent="-453390">
              <a:lnSpc>
                <a:spcPct val="100000"/>
              </a:lnSpc>
              <a:buSzPct val="76923"/>
              <a:buFont typeface="Times New Roman"/>
              <a:buChar char="●"/>
              <a:tabLst>
                <a:tab pos="466090" algn="l"/>
              </a:tabLst>
            </a:pPr>
            <a:r>
              <a:rPr sz="2400" dirty="0">
                <a:latin typeface="Times New Roman"/>
                <a:cs typeface="Times New Roman"/>
              </a:rPr>
              <a:t>In</a:t>
            </a:r>
            <a:r>
              <a:rPr sz="2400" spc="-15" dirty="0">
                <a:latin typeface="Times New Roman"/>
                <a:cs typeface="Times New Roman"/>
              </a:rPr>
              <a:t> </a:t>
            </a:r>
            <a:r>
              <a:rPr sz="2400" dirty="0">
                <a:latin typeface="Times New Roman"/>
                <a:cs typeface="Times New Roman"/>
              </a:rPr>
              <a:t>Patients</a:t>
            </a:r>
            <a:r>
              <a:rPr sz="2400" spc="-15" dirty="0">
                <a:latin typeface="Times New Roman"/>
                <a:cs typeface="Times New Roman"/>
              </a:rPr>
              <a:t> </a:t>
            </a:r>
            <a:r>
              <a:rPr sz="2400" dirty="0">
                <a:latin typeface="Times New Roman"/>
                <a:cs typeface="Times New Roman"/>
              </a:rPr>
              <a:t>with</a:t>
            </a:r>
            <a:r>
              <a:rPr sz="2400" spc="-15" dirty="0">
                <a:latin typeface="Times New Roman"/>
                <a:cs typeface="Times New Roman"/>
              </a:rPr>
              <a:t> </a:t>
            </a:r>
            <a:r>
              <a:rPr sz="2400" dirty="0">
                <a:latin typeface="Times New Roman"/>
                <a:cs typeface="Times New Roman"/>
              </a:rPr>
              <a:t>Medullary</a:t>
            </a:r>
            <a:r>
              <a:rPr sz="2400" spc="-10" dirty="0">
                <a:latin typeface="Times New Roman"/>
                <a:cs typeface="Times New Roman"/>
              </a:rPr>
              <a:t> </a:t>
            </a:r>
            <a:r>
              <a:rPr sz="2400" dirty="0">
                <a:latin typeface="Times New Roman"/>
                <a:cs typeface="Times New Roman"/>
              </a:rPr>
              <a:t>thyroid</a:t>
            </a:r>
            <a:r>
              <a:rPr sz="2400" spc="-15" dirty="0">
                <a:latin typeface="Times New Roman"/>
                <a:cs typeface="Times New Roman"/>
              </a:rPr>
              <a:t> </a:t>
            </a:r>
            <a:r>
              <a:rPr sz="2400" dirty="0">
                <a:latin typeface="Times New Roman"/>
                <a:cs typeface="Times New Roman"/>
              </a:rPr>
              <a:t>Carcinoma</a:t>
            </a:r>
            <a:r>
              <a:rPr sz="2400" spc="-15" dirty="0">
                <a:latin typeface="Times New Roman"/>
                <a:cs typeface="Times New Roman"/>
              </a:rPr>
              <a:t> </a:t>
            </a:r>
            <a:r>
              <a:rPr sz="2400" spc="-50" dirty="0">
                <a:latin typeface="Times New Roman"/>
                <a:cs typeface="Times New Roman"/>
              </a:rPr>
              <a:t>:</a:t>
            </a:r>
            <a:endParaRPr sz="2400" dirty="0">
              <a:latin typeface="Times New Roman"/>
              <a:cs typeface="Times New Roman"/>
            </a:endParaRPr>
          </a:p>
          <a:p>
            <a:pPr marL="462280" lvl="1" indent="-96520">
              <a:lnSpc>
                <a:spcPct val="100000"/>
              </a:lnSpc>
              <a:spcBef>
                <a:spcPts val="130"/>
              </a:spcBef>
              <a:buChar char="-"/>
              <a:tabLst>
                <a:tab pos="462280" algn="l"/>
              </a:tabLst>
            </a:pPr>
            <a:r>
              <a:rPr sz="2400" spc="-10" dirty="0">
                <a:latin typeface="Times New Roman"/>
                <a:cs typeface="Times New Roman"/>
              </a:rPr>
              <a:t>Total</a:t>
            </a:r>
            <a:r>
              <a:rPr sz="2400" spc="-15" dirty="0">
                <a:latin typeface="Times New Roman"/>
                <a:cs typeface="Times New Roman"/>
              </a:rPr>
              <a:t> </a:t>
            </a:r>
            <a:r>
              <a:rPr sz="2400" dirty="0">
                <a:latin typeface="Times New Roman"/>
                <a:cs typeface="Times New Roman"/>
              </a:rPr>
              <a:t>thyroidectomy</a:t>
            </a:r>
            <a:r>
              <a:rPr sz="2400" spc="-10" dirty="0">
                <a:latin typeface="Times New Roman"/>
                <a:cs typeface="Times New Roman"/>
              </a:rPr>
              <a:t> </a:t>
            </a:r>
            <a:r>
              <a:rPr sz="2400" dirty="0">
                <a:latin typeface="Times New Roman"/>
                <a:cs typeface="Times New Roman"/>
              </a:rPr>
              <a:t>+</a:t>
            </a:r>
            <a:r>
              <a:rPr sz="2400" spc="-10" dirty="0">
                <a:latin typeface="Times New Roman"/>
                <a:cs typeface="Times New Roman"/>
              </a:rPr>
              <a:t> </a:t>
            </a:r>
            <a:r>
              <a:rPr sz="2400" dirty="0">
                <a:latin typeface="Times New Roman"/>
                <a:cs typeface="Times New Roman"/>
              </a:rPr>
              <a:t>cervical</a:t>
            </a:r>
            <a:r>
              <a:rPr sz="2400" spc="-10" dirty="0">
                <a:latin typeface="Times New Roman"/>
                <a:cs typeface="Times New Roman"/>
              </a:rPr>
              <a:t> </a:t>
            </a:r>
            <a:r>
              <a:rPr sz="2400" dirty="0">
                <a:latin typeface="Times New Roman"/>
                <a:cs typeface="Times New Roman"/>
              </a:rPr>
              <a:t>clearance</a:t>
            </a:r>
            <a:r>
              <a:rPr sz="2400" spc="-10" dirty="0">
                <a:latin typeface="Times New Roman"/>
                <a:cs typeface="Times New Roman"/>
              </a:rPr>
              <a:t> </a:t>
            </a:r>
            <a:r>
              <a:rPr sz="2400" dirty="0">
                <a:latin typeface="Times New Roman"/>
                <a:cs typeface="Times New Roman"/>
              </a:rPr>
              <a:t>(central</a:t>
            </a:r>
            <a:r>
              <a:rPr sz="2400" spc="-10" dirty="0">
                <a:latin typeface="Times New Roman"/>
                <a:cs typeface="Times New Roman"/>
              </a:rPr>
              <a:t> </a:t>
            </a:r>
            <a:r>
              <a:rPr sz="2400" dirty="0">
                <a:latin typeface="Times New Roman"/>
                <a:cs typeface="Times New Roman"/>
              </a:rPr>
              <a:t>and</a:t>
            </a:r>
            <a:r>
              <a:rPr sz="2400" spc="-10" dirty="0">
                <a:latin typeface="Times New Roman"/>
                <a:cs typeface="Times New Roman"/>
              </a:rPr>
              <a:t> </a:t>
            </a:r>
            <a:r>
              <a:rPr sz="2400" dirty="0">
                <a:latin typeface="Times New Roman"/>
                <a:cs typeface="Times New Roman"/>
              </a:rPr>
              <a:t>bilateral</a:t>
            </a:r>
            <a:r>
              <a:rPr sz="2400" spc="-10" dirty="0">
                <a:latin typeface="Times New Roman"/>
                <a:cs typeface="Times New Roman"/>
              </a:rPr>
              <a:t> </a:t>
            </a:r>
            <a:r>
              <a:rPr sz="2400" dirty="0">
                <a:latin typeface="Times New Roman"/>
                <a:cs typeface="Times New Roman"/>
              </a:rPr>
              <a:t>LNs</a:t>
            </a:r>
            <a:r>
              <a:rPr sz="2400" spc="-10" dirty="0">
                <a:latin typeface="Times New Roman"/>
                <a:cs typeface="Times New Roman"/>
              </a:rPr>
              <a:t> </a:t>
            </a:r>
            <a:r>
              <a:rPr sz="2400" dirty="0">
                <a:latin typeface="Times New Roman"/>
                <a:cs typeface="Times New Roman"/>
              </a:rPr>
              <a:t>)</a:t>
            </a:r>
            <a:r>
              <a:rPr sz="2400" spc="-10" dirty="0">
                <a:latin typeface="Times New Roman"/>
                <a:cs typeface="Times New Roman"/>
              </a:rPr>
              <a:t> </a:t>
            </a:r>
            <a:r>
              <a:rPr sz="2400" spc="-50" dirty="0">
                <a:latin typeface="Times New Roman"/>
                <a:cs typeface="Times New Roman"/>
              </a:rPr>
              <a:t>.</a:t>
            </a:r>
            <a:endParaRPr sz="2400" dirty="0">
              <a:latin typeface="Times New Roman"/>
              <a:cs typeface="Times New Roman"/>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97660" y="704468"/>
            <a:ext cx="4408170" cy="449580"/>
          </a:xfrm>
          <a:prstGeom prst="rect">
            <a:avLst/>
          </a:prstGeom>
        </p:spPr>
        <p:txBody>
          <a:bodyPr vert="horz" wrap="square" lIns="0" tIns="16510" rIns="0" bIns="0" rtlCol="0">
            <a:spAutoFit/>
          </a:bodyPr>
          <a:lstStyle/>
          <a:p>
            <a:pPr marL="12700">
              <a:lnSpc>
                <a:spcPct val="100000"/>
              </a:lnSpc>
              <a:spcBef>
                <a:spcPts val="130"/>
              </a:spcBef>
            </a:pPr>
            <a:r>
              <a:rPr spc="140" dirty="0"/>
              <a:t>History</a:t>
            </a:r>
            <a:r>
              <a:rPr spc="315" dirty="0"/>
              <a:t> </a:t>
            </a:r>
            <a:r>
              <a:rPr spc="110" dirty="0"/>
              <a:t>and</a:t>
            </a:r>
            <a:r>
              <a:rPr spc="325" dirty="0"/>
              <a:t> </a:t>
            </a:r>
            <a:r>
              <a:rPr spc="140" dirty="0"/>
              <a:t>Examination</a:t>
            </a:r>
          </a:p>
        </p:txBody>
      </p:sp>
      <p:sp>
        <p:nvSpPr>
          <p:cNvPr id="3" name="object 3"/>
          <p:cNvSpPr txBox="1"/>
          <p:nvPr/>
        </p:nvSpPr>
        <p:spPr>
          <a:xfrm>
            <a:off x="1131252" y="823848"/>
            <a:ext cx="82550" cy="162560"/>
          </a:xfrm>
          <a:prstGeom prst="rect">
            <a:avLst/>
          </a:prstGeom>
        </p:spPr>
        <p:txBody>
          <a:bodyPr vert="horz" wrap="square" lIns="0" tIns="12700" rIns="0" bIns="0" rtlCol="0">
            <a:spAutoFit/>
          </a:bodyPr>
          <a:lstStyle/>
          <a:p>
            <a:pPr marL="12700">
              <a:lnSpc>
                <a:spcPct val="100000"/>
              </a:lnSpc>
              <a:spcBef>
                <a:spcPts val="100"/>
              </a:spcBef>
            </a:pPr>
            <a:r>
              <a:rPr sz="900" spc="-50" dirty="0">
                <a:solidFill>
                  <a:srgbClr val="5FA434"/>
                </a:solidFill>
                <a:latin typeface="Palatino Linotype"/>
                <a:cs typeface="Palatino Linotype"/>
              </a:rPr>
              <a:t>6</a:t>
            </a:r>
            <a:endParaRPr sz="900">
              <a:latin typeface="Palatino Linotype"/>
              <a:cs typeface="Palatino Linotype"/>
            </a:endParaRPr>
          </a:p>
        </p:txBody>
      </p:sp>
      <p:sp>
        <p:nvSpPr>
          <p:cNvPr id="4" name="object 4"/>
          <p:cNvSpPr txBox="1"/>
          <p:nvPr/>
        </p:nvSpPr>
        <p:spPr>
          <a:xfrm>
            <a:off x="720090" y="1907539"/>
            <a:ext cx="8355330" cy="3396615"/>
          </a:xfrm>
          <a:prstGeom prst="rect">
            <a:avLst/>
          </a:prstGeom>
        </p:spPr>
        <p:txBody>
          <a:bodyPr vert="horz" wrap="square" lIns="0" tIns="52705" rIns="0" bIns="0" rtlCol="0">
            <a:spAutoFit/>
          </a:bodyPr>
          <a:lstStyle/>
          <a:p>
            <a:pPr marL="241300" marR="5080" indent="-228600">
              <a:lnSpc>
                <a:spcPts val="3080"/>
              </a:lnSpc>
              <a:spcBef>
                <a:spcPts val="415"/>
              </a:spcBef>
              <a:buFont typeface="Arial MT"/>
              <a:buChar char="•"/>
              <a:tabLst>
                <a:tab pos="241300" algn="l"/>
                <a:tab pos="2138680" algn="l"/>
              </a:tabLst>
            </a:pPr>
            <a:r>
              <a:rPr sz="2750" dirty="0">
                <a:latin typeface="Palatino Linotype"/>
                <a:cs typeface="Palatino Linotype"/>
              </a:rPr>
              <a:t>Regardless</a:t>
            </a:r>
            <a:r>
              <a:rPr sz="2750" spc="120" dirty="0">
                <a:latin typeface="Palatino Linotype"/>
                <a:cs typeface="Palatino Linotype"/>
              </a:rPr>
              <a:t> </a:t>
            </a:r>
            <a:r>
              <a:rPr sz="2750" dirty="0">
                <a:latin typeface="Palatino Linotype"/>
                <a:cs typeface="Palatino Linotype"/>
              </a:rPr>
              <a:t>of</a:t>
            </a:r>
            <a:r>
              <a:rPr sz="2750" spc="80" dirty="0">
                <a:latin typeface="Palatino Linotype"/>
                <a:cs typeface="Palatino Linotype"/>
              </a:rPr>
              <a:t> </a:t>
            </a:r>
            <a:r>
              <a:rPr sz="2750" dirty="0">
                <a:latin typeface="Palatino Linotype"/>
                <a:cs typeface="Palatino Linotype"/>
              </a:rPr>
              <a:t>the</a:t>
            </a:r>
            <a:r>
              <a:rPr sz="2750" spc="55" dirty="0">
                <a:latin typeface="Palatino Linotype"/>
                <a:cs typeface="Palatino Linotype"/>
              </a:rPr>
              <a:t> </a:t>
            </a:r>
            <a:r>
              <a:rPr sz="2750" dirty="0">
                <a:latin typeface="Palatino Linotype"/>
                <a:cs typeface="Palatino Linotype"/>
              </a:rPr>
              <a:t>way</a:t>
            </a:r>
            <a:r>
              <a:rPr sz="2750" spc="65" dirty="0">
                <a:latin typeface="Palatino Linotype"/>
                <a:cs typeface="Palatino Linotype"/>
              </a:rPr>
              <a:t> </a:t>
            </a:r>
            <a:r>
              <a:rPr sz="2750" dirty="0">
                <a:latin typeface="Palatino Linotype"/>
                <a:cs typeface="Palatino Linotype"/>
              </a:rPr>
              <a:t>in</a:t>
            </a:r>
            <a:r>
              <a:rPr sz="2750" spc="-85" dirty="0">
                <a:latin typeface="Palatino Linotype"/>
                <a:cs typeface="Palatino Linotype"/>
              </a:rPr>
              <a:t> </a:t>
            </a:r>
            <a:r>
              <a:rPr sz="2750" dirty="0">
                <a:latin typeface="Palatino Linotype"/>
                <a:cs typeface="Palatino Linotype"/>
              </a:rPr>
              <a:t>which</a:t>
            </a:r>
            <a:r>
              <a:rPr sz="2750" spc="215" dirty="0">
                <a:latin typeface="Palatino Linotype"/>
                <a:cs typeface="Palatino Linotype"/>
              </a:rPr>
              <a:t> </a:t>
            </a:r>
            <a:r>
              <a:rPr sz="2750" dirty="0">
                <a:latin typeface="Palatino Linotype"/>
                <a:cs typeface="Palatino Linotype"/>
              </a:rPr>
              <a:t>thyroid</a:t>
            </a:r>
            <a:r>
              <a:rPr sz="2750" spc="-15" dirty="0">
                <a:latin typeface="Palatino Linotype"/>
                <a:cs typeface="Palatino Linotype"/>
              </a:rPr>
              <a:t> </a:t>
            </a:r>
            <a:r>
              <a:rPr sz="2750" dirty="0">
                <a:latin typeface="Palatino Linotype"/>
                <a:cs typeface="Palatino Linotype"/>
              </a:rPr>
              <a:t>nodules</a:t>
            </a:r>
            <a:r>
              <a:rPr sz="2750" spc="280" dirty="0">
                <a:latin typeface="Palatino Linotype"/>
                <a:cs typeface="Palatino Linotype"/>
              </a:rPr>
              <a:t> </a:t>
            </a:r>
            <a:r>
              <a:rPr sz="2750" spc="-25" dirty="0">
                <a:latin typeface="Palatino Linotype"/>
                <a:cs typeface="Palatino Linotype"/>
              </a:rPr>
              <a:t>are </a:t>
            </a:r>
            <a:r>
              <a:rPr sz="2750" spc="-10" dirty="0">
                <a:latin typeface="Palatino Linotype"/>
                <a:cs typeface="Palatino Linotype"/>
              </a:rPr>
              <a:t>discovered,</a:t>
            </a:r>
            <a:r>
              <a:rPr sz="2750" dirty="0">
                <a:latin typeface="Palatino Linotype"/>
                <a:cs typeface="Palatino Linotype"/>
              </a:rPr>
              <a:t>	a</a:t>
            </a:r>
            <a:r>
              <a:rPr sz="2750" spc="20" dirty="0">
                <a:latin typeface="Palatino Linotype"/>
                <a:cs typeface="Palatino Linotype"/>
              </a:rPr>
              <a:t> </a:t>
            </a:r>
            <a:r>
              <a:rPr sz="2750" dirty="0">
                <a:solidFill>
                  <a:srgbClr val="FF0000"/>
                </a:solidFill>
                <a:latin typeface="Palatino Linotype"/>
                <a:cs typeface="Palatino Linotype"/>
              </a:rPr>
              <a:t>detailed</a:t>
            </a:r>
            <a:r>
              <a:rPr sz="2750" spc="180" dirty="0">
                <a:solidFill>
                  <a:srgbClr val="FF0000"/>
                </a:solidFill>
                <a:latin typeface="Palatino Linotype"/>
                <a:cs typeface="Palatino Linotype"/>
              </a:rPr>
              <a:t> </a:t>
            </a:r>
            <a:r>
              <a:rPr sz="2750" dirty="0">
                <a:solidFill>
                  <a:srgbClr val="FF0000"/>
                </a:solidFill>
                <a:latin typeface="Palatino Linotype"/>
                <a:cs typeface="Palatino Linotype"/>
              </a:rPr>
              <a:t>patient</a:t>
            </a:r>
            <a:r>
              <a:rPr sz="2750" spc="145" dirty="0">
                <a:solidFill>
                  <a:srgbClr val="FF0000"/>
                </a:solidFill>
                <a:latin typeface="Palatino Linotype"/>
                <a:cs typeface="Palatino Linotype"/>
              </a:rPr>
              <a:t> </a:t>
            </a:r>
            <a:r>
              <a:rPr sz="2750" dirty="0">
                <a:solidFill>
                  <a:srgbClr val="FF0000"/>
                </a:solidFill>
                <a:latin typeface="Palatino Linotype"/>
                <a:cs typeface="Palatino Linotype"/>
              </a:rPr>
              <a:t>history</a:t>
            </a:r>
            <a:r>
              <a:rPr sz="2750" spc="105" dirty="0">
                <a:solidFill>
                  <a:srgbClr val="FF0000"/>
                </a:solidFill>
                <a:latin typeface="Palatino Linotype"/>
                <a:cs typeface="Palatino Linotype"/>
              </a:rPr>
              <a:t> </a:t>
            </a:r>
            <a:r>
              <a:rPr sz="2750" dirty="0">
                <a:solidFill>
                  <a:srgbClr val="FF0000"/>
                </a:solidFill>
                <a:latin typeface="Palatino Linotype"/>
                <a:cs typeface="Palatino Linotype"/>
              </a:rPr>
              <a:t>is</a:t>
            </a:r>
            <a:r>
              <a:rPr sz="2750" spc="25" dirty="0">
                <a:solidFill>
                  <a:srgbClr val="FF0000"/>
                </a:solidFill>
                <a:latin typeface="Palatino Linotype"/>
                <a:cs typeface="Palatino Linotype"/>
              </a:rPr>
              <a:t> </a:t>
            </a:r>
            <a:r>
              <a:rPr sz="2750" spc="-10" dirty="0">
                <a:solidFill>
                  <a:srgbClr val="FF0000"/>
                </a:solidFill>
                <a:latin typeface="Palatino Linotype"/>
                <a:cs typeface="Palatino Linotype"/>
              </a:rPr>
              <a:t>requisite</a:t>
            </a:r>
            <a:r>
              <a:rPr sz="2750" spc="-10" dirty="0">
                <a:latin typeface="Palatino Linotype"/>
                <a:cs typeface="Palatino Linotype"/>
              </a:rPr>
              <a:t>.</a:t>
            </a:r>
            <a:endParaRPr sz="2750">
              <a:latin typeface="Palatino Linotype"/>
              <a:cs typeface="Palatino Linotype"/>
            </a:endParaRPr>
          </a:p>
          <a:p>
            <a:pPr marL="12700">
              <a:lnSpc>
                <a:spcPct val="100000"/>
              </a:lnSpc>
              <a:spcBef>
                <a:spcPts val="615"/>
              </a:spcBef>
            </a:pPr>
            <a:r>
              <a:rPr sz="2750" dirty="0">
                <a:latin typeface="Palatino Linotype"/>
                <a:cs typeface="Palatino Linotype"/>
              </a:rPr>
              <a:t>Information</a:t>
            </a:r>
            <a:r>
              <a:rPr sz="2750" spc="80" dirty="0">
                <a:latin typeface="Palatino Linotype"/>
                <a:cs typeface="Palatino Linotype"/>
              </a:rPr>
              <a:t> </a:t>
            </a:r>
            <a:r>
              <a:rPr sz="2750" dirty="0">
                <a:latin typeface="Palatino Linotype"/>
                <a:cs typeface="Palatino Linotype"/>
              </a:rPr>
              <a:t>that</a:t>
            </a:r>
            <a:r>
              <a:rPr sz="2750" spc="45" dirty="0">
                <a:latin typeface="Palatino Linotype"/>
                <a:cs typeface="Palatino Linotype"/>
              </a:rPr>
              <a:t> </a:t>
            </a:r>
            <a:r>
              <a:rPr sz="2750" dirty="0">
                <a:latin typeface="Palatino Linotype"/>
                <a:cs typeface="Palatino Linotype"/>
              </a:rPr>
              <a:t>needs</a:t>
            </a:r>
            <a:r>
              <a:rPr sz="2750" spc="220" dirty="0">
                <a:latin typeface="Palatino Linotype"/>
                <a:cs typeface="Palatino Linotype"/>
              </a:rPr>
              <a:t> </a:t>
            </a:r>
            <a:r>
              <a:rPr sz="2750" dirty="0">
                <a:latin typeface="Palatino Linotype"/>
                <a:cs typeface="Palatino Linotype"/>
              </a:rPr>
              <a:t>to</a:t>
            </a:r>
            <a:r>
              <a:rPr sz="2750" spc="25" dirty="0">
                <a:latin typeface="Palatino Linotype"/>
                <a:cs typeface="Palatino Linotype"/>
              </a:rPr>
              <a:t> </a:t>
            </a:r>
            <a:r>
              <a:rPr sz="2750" dirty="0">
                <a:latin typeface="Palatino Linotype"/>
                <a:cs typeface="Palatino Linotype"/>
              </a:rPr>
              <a:t>be</a:t>
            </a:r>
            <a:r>
              <a:rPr sz="2750" spc="65" dirty="0">
                <a:latin typeface="Palatino Linotype"/>
                <a:cs typeface="Palatino Linotype"/>
              </a:rPr>
              <a:t> </a:t>
            </a:r>
            <a:r>
              <a:rPr sz="2750" dirty="0">
                <a:latin typeface="Palatino Linotype"/>
                <a:cs typeface="Palatino Linotype"/>
              </a:rPr>
              <a:t>ascertained</a:t>
            </a:r>
            <a:r>
              <a:rPr sz="2750" spc="75" dirty="0">
                <a:latin typeface="Palatino Linotype"/>
                <a:cs typeface="Palatino Linotype"/>
              </a:rPr>
              <a:t> </a:t>
            </a:r>
            <a:r>
              <a:rPr sz="2750" spc="-10" dirty="0">
                <a:latin typeface="Palatino Linotype"/>
                <a:cs typeface="Palatino Linotype"/>
              </a:rPr>
              <a:t>includes:</a:t>
            </a:r>
            <a:endParaRPr sz="2750">
              <a:latin typeface="Palatino Linotype"/>
              <a:cs typeface="Palatino Linotype"/>
            </a:endParaRPr>
          </a:p>
          <a:p>
            <a:pPr marL="240029" indent="-227329">
              <a:lnSpc>
                <a:spcPct val="100000"/>
              </a:lnSpc>
              <a:spcBef>
                <a:spcPts val="755"/>
              </a:spcBef>
              <a:buFont typeface="Arial MT"/>
              <a:buChar char="•"/>
              <a:tabLst>
                <a:tab pos="240029" algn="l"/>
              </a:tabLst>
            </a:pPr>
            <a:r>
              <a:rPr sz="2750" dirty="0">
                <a:latin typeface="Palatino Linotype"/>
                <a:cs typeface="Palatino Linotype"/>
              </a:rPr>
              <a:t>the</a:t>
            </a:r>
            <a:r>
              <a:rPr sz="2750" spc="45" dirty="0">
                <a:latin typeface="Palatino Linotype"/>
                <a:cs typeface="Palatino Linotype"/>
              </a:rPr>
              <a:t> </a:t>
            </a:r>
            <a:r>
              <a:rPr sz="2750" dirty="0">
                <a:latin typeface="Palatino Linotype"/>
                <a:cs typeface="Palatino Linotype"/>
              </a:rPr>
              <a:t>presence</a:t>
            </a:r>
            <a:r>
              <a:rPr sz="2750" spc="190" dirty="0">
                <a:latin typeface="Palatino Linotype"/>
                <a:cs typeface="Palatino Linotype"/>
              </a:rPr>
              <a:t> </a:t>
            </a:r>
            <a:r>
              <a:rPr sz="2750" dirty="0">
                <a:latin typeface="Palatino Linotype"/>
                <a:cs typeface="Palatino Linotype"/>
              </a:rPr>
              <a:t>of</a:t>
            </a:r>
            <a:r>
              <a:rPr sz="2750" spc="5" dirty="0">
                <a:latin typeface="Palatino Linotype"/>
                <a:cs typeface="Palatino Linotype"/>
              </a:rPr>
              <a:t> </a:t>
            </a:r>
            <a:r>
              <a:rPr sz="2750" spc="-10" dirty="0">
                <a:latin typeface="Palatino Linotype"/>
                <a:cs typeface="Palatino Linotype"/>
              </a:rPr>
              <a:t>symptoms,</a:t>
            </a:r>
            <a:endParaRPr sz="2750">
              <a:latin typeface="Palatino Linotype"/>
              <a:cs typeface="Palatino Linotype"/>
            </a:endParaRPr>
          </a:p>
          <a:p>
            <a:pPr marL="240029" indent="-227329">
              <a:lnSpc>
                <a:spcPct val="100000"/>
              </a:lnSpc>
              <a:spcBef>
                <a:spcPts val="755"/>
              </a:spcBef>
              <a:buFont typeface="Arial MT"/>
              <a:buChar char="•"/>
              <a:tabLst>
                <a:tab pos="240029" algn="l"/>
              </a:tabLst>
            </a:pPr>
            <a:r>
              <a:rPr sz="2750" dirty="0">
                <a:latin typeface="Palatino Linotype"/>
                <a:cs typeface="Palatino Linotype"/>
              </a:rPr>
              <a:t>a</a:t>
            </a:r>
            <a:r>
              <a:rPr sz="2750" spc="-5" dirty="0">
                <a:latin typeface="Palatino Linotype"/>
                <a:cs typeface="Palatino Linotype"/>
              </a:rPr>
              <a:t> </a:t>
            </a:r>
            <a:r>
              <a:rPr sz="2750" dirty="0">
                <a:latin typeface="Palatino Linotype"/>
                <a:cs typeface="Palatino Linotype"/>
              </a:rPr>
              <a:t>change</a:t>
            </a:r>
            <a:r>
              <a:rPr sz="2750" spc="125" dirty="0">
                <a:latin typeface="Palatino Linotype"/>
                <a:cs typeface="Palatino Linotype"/>
              </a:rPr>
              <a:t> </a:t>
            </a:r>
            <a:r>
              <a:rPr sz="2750" dirty="0">
                <a:latin typeface="Palatino Linotype"/>
                <a:cs typeface="Palatino Linotype"/>
              </a:rPr>
              <a:t>in</a:t>
            </a:r>
            <a:r>
              <a:rPr sz="2750" spc="-5" dirty="0">
                <a:latin typeface="Palatino Linotype"/>
                <a:cs typeface="Palatino Linotype"/>
              </a:rPr>
              <a:t> </a:t>
            </a:r>
            <a:r>
              <a:rPr sz="2750" dirty="0">
                <a:latin typeface="Palatino Linotype"/>
                <a:cs typeface="Palatino Linotype"/>
              </a:rPr>
              <a:t>nodule</a:t>
            </a:r>
            <a:r>
              <a:rPr sz="2750" spc="270" dirty="0">
                <a:latin typeface="Palatino Linotype"/>
                <a:cs typeface="Palatino Linotype"/>
              </a:rPr>
              <a:t> </a:t>
            </a:r>
            <a:r>
              <a:rPr sz="2750" spc="-10" dirty="0">
                <a:latin typeface="Palatino Linotype"/>
                <a:cs typeface="Palatino Linotype"/>
              </a:rPr>
              <a:t>size,</a:t>
            </a:r>
            <a:endParaRPr sz="2750">
              <a:latin typeface="Palatino Linotype"/>
              <a:cs typeface="Palatino Linotype"/>
            </a:endParaRPr>
          </a:p>
          <a:p>
            <a:pPr marL="240665" indent="-227965">
              <a:lnSpc>
                <a:spcPct val="100000"/>
              </a:lnSpc>
              <a:spcBef>
                <a:spcPts val="680"/>
              </a:spcBef>
              <a:buFont typeface="Arial MT"/>
              <a:buChar char="•"/>
              <a:tabLst>
                <a:tab pos="240665" algn="l"/>
              </a:tabLst>
            </a:pPr>
            <a:r>
              <a:rPr sz="2750" dirty="0">
                <a:latin typeface="Palatino Linotype"/>
                <a:cs typeface="Palatino Linotype"/>
              </a:rPr>
              <a:t>previous</a:t>
            </a:r>
            <a:r>
              <a:rPr sz="2750" spc="204" dirty="0">
                <a:latin typeface="Palatino Linotype"/>
                <a:cs typeface="Palatino Linotype"/>
              </a:rPr>
              <a:t> </a:t>
            </a:r>
            <a:r>
              <a:rPr sz="2750" dirty="0">
                <a:latin typeface="Palatino Linotype"/>
                <a:cs typeface="Palatino Linotype"/>
              </a:rPr>
              <a:t>head/neck</a:t>
            </a:r>
            <a:r>
              <a:rPr sz="2750" spc="285" dirty="0">
                <a:latin typeface="Palatino Linotype"/>
                <a:cs typeface="Palatino Linotype"/>
              </a:rPr>
              <a:t> </a:t>
            </a:r>
            <a:r>
              <a:rPr sz="2750" dirty="0">
                <a:latin typeface="Palatino Linotype"/>
                <a:cs typeface="Palatino Linotype"/>
              </a:rPr>
              <a:t>radiation</a:t>
            </a:r>
            <a:r>
              <a:rPr sz="2750" spc="-5" dirty="0">
                <a:latin typeface="Palatino Linotype"/>
                <a:cs typeface="Palatino Linotype"/>
              </a:rPr>
              <a:t> </a:t>
            </a:r>
            <a:r>
              <a:rPr sz="2750" spc="-10" dirty="0">
                <a:latin typeface="Palatino Linotype"/>
                <a:cs typeface="Palatino Linotype"/>
              </a:rPr>
              <a:t>exposure,</a:t>
            </a:r>
            <a:endParaRPr sz="2750">
              <a:latin typeface="Palatino Linotype"/>
              <a:cs typeface="Palatino Linotype"/>
            </a:endParaRPr>
          </a:p>
          <a:p>
            <a:pPr marL="240665" indent="-227965">
              <a:lnSpc>
                <a:spcPct val="100000"/>
              </a:lnSpc>
              <a:spcBef>
                <a:spcPts val="755"/>
              </a:spcBef>
              <a:buFont typeface="Arial MT"/>
              <a:buChar char="•"/>
              <a:tabLst>
                <a:tab pos="240665" algn="l"/>
              </a:tabLst>
            </a:pPr>
            <a:r>
              <a:rPr sz="2750" dirty="0">
                <a:latin typeface="Palatino Linotype"/>
                <a:cs typeface="Palatino Linotype"/>
              </a:rPr>
              <a:t>a</a:t>
            </a:r>
            <a:r>
              <a:rPr sz="2750" spc="40" dirty="0">
                <a:latin typeface="Palatino Linotype"/>
                <a:cs typeface="Palatino Linotype"/>
              </a:rPr>
              <a:t> </a:t>
            </a:r>
            <a:r>
              <a:rPr sz="2750" dirty="0">
                <a:latin typeface="Palatino Linotype"/>
                <a:cs typeface="Palatino Linotype"/>
              </a:rPr>
              <a:t>family</a:t>
            </a:r>
            <a:r>
              <a:rPr sz="2750" spc="-35" dirty="0">
                <a:latin typeface="Palatino Linotype"/>
                <a:cs typeface="Palatino Linotype"/>
              </a:rPr>
              <a:t> </a:t>
            </a:r>
            <a:r>
              <a:rPr sz="2750" dirty="0">
                <a:latin typeface="Palatino Linotype"/>
                <a:cs typeface="Palatino Linotype"/>
              </a:rPr>
              <a:t>history</a:t>
            </a:r>
            <a:r>
              <a:rPr sz="2750" spc="125" dirty="0">
                <a:latin typeface="Palatino Linotype"/>
                <a:cs typeface="Palatino Linotype"/>
              </a:rPr>
              <a:t> </a:t>
            </a:r>
            <a:r>
              <a:rPr sz="2750" dirty="0">
                <a:latin typeface="Palatino Linotype"/>
                <a:cs typeface="Palatino Linotype"/>
              </a:rPr>
              <a:t>of</a:t>
            </a:r>
            <a:r>
              <a:rPr sz="2750" spc="70" dirty="0">
                <a:latin typeface="Palatino Linotype"/>
                <a:cs typeface="Palatino Linotype"/>
              </a:rPr>
              <a:t> </a:t>
            </a:r>
            <a:r>
              <a:rPr sz="2750" dirty="0">
                <a:latin typeface="Palatino Linotype"/>
                <a:cs typeface="Palatino Linotype"/>
              </a:rPr>
              <a:t>thyroid</a:t>
            </a:r>
            <a:r>
              <a:rPr sz="2750" spc="45" dirty="0">
                <a:latin typeface="Palatino Linotype"/>
                <a:cs typeface="Palatino Linotype"/>
              </a:rPr>
              <a:t> </a:t>
            </a:r>
            <a:r>
              <a:rPr sz="2750" dirty="0">
                <a:latin typeface="Palatino Linotype"/>
                <a:cs typeface="Palatino Linotype"/>
              </a:rPr>
              <a:t>or</a:t>
            </a:r>
            <a:r>
              <a:rPr sz="2750" spc="125" dirty="0">
                <a:latin typeface="Palatino Linotype"/>
                <a:cs typeface="Palatino Linotype"/>
              </a:rPr>
              <a:t> </a:t>
            </a:r>
            <a:r>
              <a:rPr sz="2750" dirty="0">
                <a:latin typeface="Palatino Linotype"/>
                <a:cs typeface="Palatino Linotype"/>
              </a:rPr>
              <a:t>endocrine</a:t>
            </a:r>
            <a:r>
              <a:rPr sz="2750" spc="275" dirty="0">
                <a:latin typeface="Palatino Linotype"/>
                <a:cs typeface="Palatino Linotype"/>
              </a:rPr>
              <a:t> </a:t>
            </a:r>
            <a:r>
              <a:rPr sz="2750" spc="-10" dirty="0">
                <a:latin typeface="Palatino Linotype"/>
                <a:cs typeface="Palatino Linotype"/>
              </a:rPr>
              <a:t>diseases.</a:t>
            </a:r>
            <a:endParaRPr sz="2750">
              <a:latin typeface="Palatino Linotype"/>
              <a:cs typeface="Palatino Linotype"/>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724" y="-1724"/>
            <a:ext cx="1212215" cy="1682114"/>
            <a:chOff x="-1724" y="-1724"/>
            <a:chExt cx="1212215" cy="1682114"/>
          </a:xfrm>
        </p:grpSpPr>
        <p:sp>
          <p:nvSpPr>
            <p:cNvPr id="3" name="object 3"/>
            <p:cNvSpPr/>
            <p:nvPr/>
          </p:nvSpPr>
          <p:spPr>
            <a:xfrm>
              <a:off x="0" y="0"/>
              <a:ext cx="669290" cy="1679575"/>
            </a:xfrm>
            <a:custGeom>
              <a:avLst/>
              <a:gdLst/>
              <a:ahLst/>
              <a:cxnLst/>
              <a:rect l="l" t="t" r="r" b="b"/>
              <a:pathLst>
                <a:path w="669290" h="1679575">
                  <a:moveTo>
                    <a:pt x="0" y="1679209"/>
                  </a:moveTo>
                  <a:lnTo>
                    <a:pt x="668884" y="0"/>
                  </a:lnTo>
                </a:path>
              </a:pathLst>
            </a:custGeom>
            <a:ln w="3175">
              <a:solidFill>
                <a:srgbClr val="000000"/>
              </a:solidFill>
            </a:ln>
          </p:spPr>
          <p:txBody>
            <a:bodyPr wrap="square" lIns="0" tIns="0" rIns="0" bIns="0" rtlCol="0"/>
            <a:lstStyle/>
            <a:p>
              <a:endParaRPr/>
            </a:p>
          </p:txBody>
        </p:sp>
        <p:sp>
          <p:nvSpPr>
            <p:cNvPr id="4" name="object 4"/>
            <p:cNvSpPr/>
            <p:nvPr/>
          </p:nvSpPr>
          <p:spPr>
            <a:xfrm>
              <a:off x="0" y="0"/>
              <a:ext cx="1208405" cy="1338580"/>
            </a:xfrm>
            <a:custGeom>
              <a:avLst/>
              <a:gdLst/>
              <a:ahLst/>
              <a:cxnLst/>
              <a:rect l="l" t="t" r="r" b="b"/>
              <a:pathLst>
                <a:path w="1208405" h="1338580">
                  <a:moveTo>
                    <a:pt x="0" y="1338408"/>
                  </a:moveTo>
                  <a:lnTo>
                    <a:pt x="1208380" y="0"/>
                  </a:lnTo>
                </a:path>
              </a:pathLst>
            </a:custGeom>
            <a:ln w="3449">
              <a:solidFill>
                <a:srgbClr val="000000"/>
              </a:solidFill>
            </a:ln>
          </p:spPr>
          <p:txBody>
            <a:bodyPr wrap="square" lIns="0" tIns="0" rIns="0" bIns="0" rtlCol="0"/>
            <a:lstStyle/>
            <a:p>
              <a:endParaRPr/>
            </a:p>
          </p:txBody>
        </p:sp>
      </p:grpSp>
      <p:sp>
        <p:nvSpPr>
          <p:cNvPr id="5" name="object 5"/>
          <p:cNvSpPr txBox="1"/>
          <p:nvPr/>
        </p:nvSpPr>
        <p:spPr>
          <a:xfrm>
            <a:off x="6166426" y="3517166"/>
            <a:ext cx="88265" cy="100330"/>
          </a:xfrm>
          <a:prstGeom prst="rect">
            <a:avLst/>
          </a:prstGeom>
        </p:spPr>
        <p:txBody>
          <a:bodyPr vert="horz" wrap="square" lIns="0" tIns="11430" rIns="0" bIns="0" rtlCol="0">
            <a:spAutoFit/>
          </a:bodyPr>
          <a:lstStyle/>
          <a:p>
            <a:pPr marL="12700">
              <a:lnSpc>
                <a:spcPct val="100000"/>
              </a:lnSpc>
              <a:spcBef>
                <a:spcPts val="90"/>
              </a:spcBef>
            </a:pPr>
            <a:r>
              <a:rPr sz="500" spc="-25" dirty="0">
                <a:solidFill>
                  <a:srgbClr val="878787"/>
                </a:solidFill>
                <a:latin typeface="Times New Roman"/>
                <a:cs typeface="Times New Roman"/>
              </a:rPr>
              <a:t>54</a:t>
            </a:r>
            <a:endParaRPr sz="500">
              <a:latin typeface="Times New Roman"/>
              <a:cs typeface="Times New Roman"/>
            </a:endParaRPr>
          </a:p>
        </p:txBody>
      </p:sp>
      <p:sp>
        <p:nvSpPr>
          <p:cNvPr id="8" name="object 8"/>
          <p:cNvSpPr txBox="1"/>
          <p:nvPr/>
        </p:nvSpPr>
        <p:spPr>
          <a:xfrm>
            <a:off x="781680" y="1575467"/>
            <a:ext cx="10733380" cy="1165897"/>
          </a:xfrm>
          <a:prstGeom prst="rect">
            <a:avLst/>
          </a:prstGeom>
        </p:spPr>
        <p:txBody>
          <a:bodyPr vert="horz" wrap="square" lIns="0" tIns="15875" rIns="0" bIns="0" rtlCol="0">
            <a:spAutoFit/>
          </a:bodyPr>
          <a:lstStyle/>
          <a:p>
            <a:pPr marL="475615" indent="-462915">
              <a:lnSpc>
                <a:spcPct val="100000"/>
              </a:lnSpc>
              <a:spcBef>
                <a:spcPts val="125"/>
              </a:spcBef>
              <a:buFont typeface="Segoe UI Symbol"/>
              <a:buChar char="➢"/>
              <a:tabLst>
                <a:tab pos="475615" algn="l"/>
              </a:tabLst>
            </a:pPr>
            <a:r>
              <a:rPr sz="2000" b="1" dirty="0">
                <a:latin typeface="Times New Roman"/>
                <a:cs typeface="Times New Roman"/>
              </a:rPr>
              <a:t>In</a:t>
            </a:r>
            <a:r>
              <a:rPr sz="2000" b="1" spc="170" dirty="0">
                <a:latin typeface="Times New Roman"/>
                <a:cs typeface="Times New Roman"/>
              </a:rPr>
              <a:t> </a:t>
            </a:r>
            <a:r>
              <a:rPr sz="2000" b="1" spc="50" dirty="0">
                <a:latin typeface="Times New Roman"/>
                <a:cs typeface="Times New Roman"/>
              </a:rPr>
              <a:t>Patients</a:t>
            </a:r>
            <a:r>
              <a:rPr sz="2000" b="1" spc="170" dirty="0">
                <a:latin typeface="Times New Roman"/>
                <a:cs typeface="Times New Roman"/>
              </a:rPr>
              <a:t> </a:t>
            </a:r>
            <a:r>
              <a:rPr sz="2000" b="1" dirty="0">
                <a:latin typeface="Times New Roman"/>
                <a:cs typeface="Times New Roman"/>
              </a:rPr>
              <a:t>with</a:t>
            </a:r>
            <a:r>
              <a:rPr sz="2000" b="1" spc="170" dirty="0">
                <a:latin typeface="Times New Roman"/>
                <a:cs typeface="Times New Roman"/>
              </a:rPr>
              <a:t> </a:t>
            </a:r>
            <a:r>
              <a:rPr sz="2000" b="1" spc="55" dirty="0">
                <a:latin typeface="Times New Roman"/>
                <a:cs typeface="Times New Roman"/>
              </a:rPr>
              <a:t>anaplastic</a:t>
            </a:r>
            <a:r>
              <a:rPr sz="2000" b="1" spc="170" dirty="0">
                <a:latin typeface="Times New Roman"/>
                <a:cs typeface="Times New Roman"/>
              </a:rPr>
              <a:t> </a:t>
            </a:r>
            <a:r>
              <a:rPr sz="2000" b="1" spc="50" dirty="0">
                <a:latin typeface="Times New Roman"/>
                <a:cs typeface="Times New Roman"/>
              </a:rPr>
              <a:t>carcinoma</a:t>
            </a:r>
            <a:r>
              <a:rPr sz="2000" b="1" spc="160" dirty="0">
                <a:latin typeface="Times New Roman"/>
                <a:cs typeface="Times New Roman"/>
              </a:rPr>
              <a:t> </a:t>
            </a:r>
            <a:r>
              <a:rPr sz="2000" b="1" spc="-50" dirty="0">
                <a:latin typeface="Times New Roman"/>
                <a:cs typeface="Times New Roman"/>
              </a:rPr>
              <a:t>:</a:t>
            </a:r>
            <a:endParaRPr sz="2000" dirty="0">
              <a:latin typeface="Times New Roman"/>
              <a:cs typeface="Times New Roman"/>
            </a:endParaRPr>
          </a:p>
          <a:p>
            <a:pPr marL="452120" indent="-439420">
              <a:lnSpc>
                <a:spcPct val="100000"/>
              </a:lnSpc>
              <a:spcBef>
                <a:spcPts val="835"/>
              </a:spcBef>
              <a:buFont typeface="Segoe UI Symbol"/>
              <a:buChar char="➢"/>
              <a:tabLst>
                <a:tab pos="452120" algn="l"/>
              </a:tabLst>
            </a:pPr>
            <a:r>
              <a:rPr sz="2000" dirty="0">
                <a:latin typeface="Times New Roman"/>
                <a:cs typeface="Times New Roman"/>
              </a:rPr>
              <a:t>Resection</a:t>
            </a:r>
            <a:r>
              <a:rPr sz="2000" spc="320" dirty="0">
                <a:latin typeface="Times New Roman"/>
                <a:cs typeface="Times New Roman"/>
              </a:rPr>
              <a:t> </a:t>
            </a:r>
            <a:r>
              <a:rPr sz="2000" dirty="0">
                <a:latin typeface="Times New Roman"/>
                <a:cs typeface="Times New Roman"/>
              </a:rPr>
              <a:t>is</a:t>
            </a:r>
            <a:r>
              <a:rPr sz="2000" spc="320" dirty="0">
                <a:latin typeface="Times New Roman"/>
                <a:cs typeface="Times New Roman"/>
              </a:rPr>
              <a:t> </a:t>
            </a:r>
            <a:r>
              <a:rPr sz="2000" dirty="0">
                <a:latin typeface="Times New Roman"/>
                <a:cs typeface="Times New Roman"/>
              </a:rPr>
              <a:t>rarely</a:t>
            </a:r>
            <a:r>
              <a:rPr sz="2000" spc="320" dirty="0">
                <a:latin typeface="Times New Roman"/>
                <a:cs typeface="Times New Roman"/>
              </a:rPr>
              <a:t> </a:t>
            </a:r>
            <a:r>
              <a:rPr sz="2000" dirty="0">
                <a:latin typeface="Times New Roman"/>
                <a:cs typeface="Times New Roman"/>
              </a:rPr>
              <a:t>possible</a:t>
            </a:r>
            <a:r>
              <a:rPr sz="2000" spc="325" dirty="0">
                <a:latin typeface="Times New Roman"/>
                <a:cs typeface="Times New Roman"/>
              </a:rPr>
              <a:t> </a:t>
            </a:r>
            <a:r>
              <a:rPr sz="2000" dirty="0">
                <a:latin typeface="Times New Roman"/>
                <a:cs typeface="Times New Roman"/>
              </a:rPr>
              <a:t>but</a:t>
            </a:r>
            <a:r>
              <a:rPr sz="2000" spc="320" dirty="0">
                <a:latin typeface="Times New Roman"/>
                <a:cs typeface="Times New Roman"/>
              </a:rPr>
              <a:t> </a:t>
            </a:r>
            <a:r>
              <a:rPr sz="2000" dirty="0">
                <a:latin typeface="Times New Roman"/>
                <a:cs typeface="Times New Roman"/>
              </a:rPr>
              <a:t>surgery</a:t>
            </a:r>
            <a:r>
              <a:rPr sz="2000" spc="320" dirty="0">
                <a:latin typeface="Times New Roman"/>
                <a:cs typeface="Times New Roman"/>
              </a:rPr>
              <a:t> </a:t>
            </a:r>
            <a:r>
              <a:rPr sz="2000" dirty="0">
                <a:latin typeface="Times New Roman"/>
                <a:cs typeface="Times New Roman"/>
              </a:rPr>
              <a:t>can</a:t>
            </a:r>
            <a:r>
              <a:rPr sz="2000" spc="325" dirty="0">
                <a:latin typeface="Times New Roman"/>
                <a:cs typeface="Times New Roman"/>
              </a:rPr>
              <a:t> </a:t>
            </a:r>
            <a:r>
              <a:rPr sz="2000" dirty="0">
                <a:latin typeface="Times New Roman"/>
                <a:cs typeface="Times New Roman"/>
              </a:rPr>
              <a:t>relieve</a:t>
            </a:r>
            <a:r>
              <a:rPr sz="2000" spc="320" dirty="0">
                <a:latin typeface="Times New Roman"/>
                <a:cs typeface="Times New Roman"/>
              </a:rPr>
              <a:t> </a:t>
            </a:r>
            <a:r>
              <a:rPr sz="2000" dirty="0">
                <a:latin typeface="Times New Roman"/>
                <a:cs typeface="Times New Roman"/>
              </a:rPr>
              <a:t>tracheal</a:t>
            </a:r>
            <a:r>
              <a:rPr sz="2000" spc="320" dirty="0">
                <a:latin typeface="Times New Roman"/>
                <a:cs typeface="Times New Roman"/>
              </a:rPr>
              <a:t> </a:t>
            </a:r>
            <a:r>
              <a:rPr sz="2000" spc="-10" dirty="0">
                <a:latin typeface="Times New Roman"/>
                <a:cs typeface="Times New Roman"/>
              </a:rPr>
              <a:t>compression.</a:t>
            </a:r>
            <a:endParaRPr sz="2000" dirty="0">
              <a:latin typeface="Times New Roman"/>
              <a:cs typeface="Times New Roman"/>
            </a:endParaRPr>
          </a:p>
          <a:p>
            <a:pPr marL="535305" marR="1127760">
              <a:lnSpc>
                <a:spcPct val="161200"/>
              </a:lnSpc>
            </a:pPr>
            <a:r>
              <a:rPr sz="2000" spc="10" dirty="0">
                <a:latin typeface="Times New Roman"/>
                <a:cs typeface="Times New Roman"/>
              </a:rPr>
              <a:t>Radiotherapy</a:t>
            </a:r>
            <a:r>
              <a:rPr sz="2000" spc="285" dirty="0">
                <a:latin typeface="Times New Roman"/>
                <a:cs typeface="Times New Roman"/>
              </a:rPr>
              <a:t> </a:t>
            </a:r>
            <a:r>
              <a:rPr sz="2000" spc="10" dirty="0">
                <a:latin typeface="Times New Roman"/>
                <a:cs typeface="Times New Roman"/>
              </a:rPr>
              <a:t>and</a:t>
            </a:r>
            <a:r>
              <a:rPr sz="2000" spc="285" dirty="0">
                <a:latin typeface="Times New Roman"/>
                <a:cs typeface="Times New Roman"/>
              </a:rPr>
              <a:t> </a:t>
            </a:r>
            <a:r>
              <a:rPr sz="2000" spc="10" dirty="0">
                <a:latin typeface="Times New Roman"/>
                <a:cs typeface="Times New Roman"/>
              </a:rPr>
              <a:t>chemotherapy</a:t>
            </a:r>
            <a:r>
              <a:rPr sz="2000" spc="285" dirty="0">
                <a:latin typeface="Times New Roman"/>
                <a:cs typeface="Times New Roman"/>
              </a:rPr>
              <a:t> </a:t>
            </a:r>
            <a:r>
              <a:rPr sz="2000" spc="10" dirty="0">
                <a:latin typeface="Times New Roman"/>
                <a:cs typeface="Times New Roman"/>
              </a:rPr>
              <a:t>are</a:t>
            </a:r>
            <a:r>
              <a:rPr sz="2000" spc="285" dirty="0">
                <a:latin typeface="Times New Roman"/>
                <a:cs typeface="Times New Roman"/>
              </a:rPr>
              <a:t> </a:t>
            </a:r>
            <a:r>
              <a:rPr sz="2000" spc="10" dirty="0">
                <a:latin typeface="Times New Roman"/>
                <a:cs typeface="Times New Roman"/>
              </a:rPr>
              <a:t>of</a:t>
            </a:r>
            <a:r>
              <a:rPr sz="2000" spc="285" dirty="0">
                <a:latin typeface="Times New Roman"/>
                <a:cs typeface="Times New Roman"/>
              </a:rPr>
              <a:t> </a:t>
            </a:r>
            <a:r>
              <a:rPr sz="2000" spc="10" dirty="0">
                <a:latin typeface="Times New Roman"/>
                <a:cs typeface="Times New Roman"/>
              </a:rPr>
              <a:t>marginal</a:t>
            </a:r>
            <a:r>
              <a:rPr sz="2000" spc="285" dirty="0">
                <a:latin typeface="Times New Roman"/>
                <a:cs typeface="Times New Roman"/>
              </a:rPr>
              <a:t> </a:t>
            </a:r>
            <a:r>
              <a:rPr sz="2000" spc="-10" dirty="0">
                <a:latin typeface="Times New Roman"/>
                <a:cs typeface="Times New Roman"/>
              </a:rPr>
              <a:t>value tracheostomy.</a:t>
            </a:r>
            <a:endParaRPr sz="2000" dirty="0">
              <a:latin typeface="Times New Roman"/>
              <a:cs typeface="Times New Roman"/>
            </a:endParaRPr>
          </a:p>
        </p:txBody>
      </p:sp>
      <p:sp>
        <p:nvSpPr>
          <p:cNvPr id="9" name="object 9"/>
          <p:cNvSpPr txBox="1"/>
          <p:nvPr/>
        </p:nvSpPr>
        <p:spPr>
          <a:xfrm>
            <a:off x="781680" y="3267096"/>
            <a:ext cx="5938096" cy="323807"/>
          </a:xfrm>
          <a:prstGeom prst="rect">
            <a:avLst/>
          </a:prstGeom>
        </p:spPr>
        <p:txBody>
          <a:bodyPr vert="horz" wrap="square" lIns="0" tIns="15875" rIns="0" bIns="0" rtlCol="0">
            <a:spAutoFit/>
          </a:bodyPr>
          <a:lstStyle/>
          <a:p>
            <a:pPr marL="475615" indent="-462915">
              <a:lnSpc>
                <a:spcPct val="100000"/>
              </a:lnSpc>
              <a:spcBef>
                <a:spcPts val="125"/>
              </a:spcBef>
              <a:buFont typeface="Segoe UI Symbol"/>
              <a:buChar char="➢"/>
              <a:tabLst>
                <a:tab pos="475615" algn="l"/>
              </a:tabLst>
            </a:pPr>
            <a:r>
              <a:rPr sz="2000" b="1" dirty="0">
                <a:latin typeface="Times New Roman"/>
                <a:cs typeface="Times New Roman"/>
              </a:rPr>
              <a:t>In</a:t>
            </a:r>
            <a:r>
              <a:rPr sz="2000" b="1" spc="170" dirty="0">
                <a:latin typeface="Times New Roman"/>
                <a:cs typeface="Times New Roman"/>
              </a:rPr>
              <a:t> </a:t>
            </a:r>
            <a:r>
              <a:rPr sz="2000" b="1" spc="50" dirty="0">
                <a:latin typeface="Times New Roman"/>
                <a:cs typeface="Times New Roman"/>
              </a:rPr>
              <a:t>Patients</a:t>
            </a:r>
            <a:r>
              <a:rPr sz="2000" b="1" spc="170" dirty="0">
                <a:latin typeface="Times New Roman"/>
                <a:cs typeface="Times New Roman"/>
              </a:rPr>
              <a:t> </a:t>
            </a:r>
            <a:r>
              <a:rPr sz="2000" b="1" dirty="0">
                <a:latin typeface="Times New Roman"/>
                <a:cs typeface="Times New Roman"/>
              </a:rPr>
              <a:t>with</a:t>
            </a:r>
            <a:r>
              <a:rPr sz="2000" b="1" spc="170" dirty="0">
                <a:latin typeface="Times New Roman"/>
                <a:cs typeface="Times New Roman"/>
              </a:rPr>
              <a:t> </a:t>
            </a:r>
            <a:r>
              <a:rPr sz="2000" b="1" spc="50" dirty="0">
                <a:latin typeface="Times New Roman"/>
                <a:cs typeface="Times New Roman"/>
              </a:rPr>
              <a:t>Malignant</a:t>
            </a:r>
            <a:r>
              <a:rPr sz="2000" b="1" spc="170" dirty="0">
                <a:latin typeface="Times New Roman"/>
                <a:cs typeface="Times New Roman"/>
              </a:rPr>
              <a:t> </a:t>
            </a:r>
            <a:r>
              <a:rPr sz="2000" b="1" spc="50" dirty="0">
                <a:latin typeface="Times New Roman"/>
                <a:cs typeface="Times New Roman"/>
              </a:rPr>
              <a:t>lymphoma</a:t>
            </a:r>
            <a:r>
              <a:rPr sz="2000" b="1" spc="170" dirty="0">
                <a:latin typeface="Times New Roman"/>
                <a:cs typeface="Times New Roman"/>
              </a:rPr>
              <a:t> </a:t>
            </a:r>
            <a:r>
              <a:rPr sz="2000" b="1" spc="-50" dirty="0">
                <a:latin typeface="Times New Roman"/>
                <a:cs typeface="Times New Roman"/>
              </a:rPr>
              <a:t>:</a:t>
            </a:r>
            <a:endParaRPr sz="2000" dirty="0">
              <a:latin typeface="Times New Roman"/>
              <a:cs typeface="Times New Roman"/>
            </a:endParaRPr>
          </a:p>
        </p:txBody>
      </p:sp>
      <p:sp>
        <p:nvSpPr>
          <p:cNvPr id="11" name="object 11"/>
          <p:cNvSpPr txBox="1"/>
          <p:nvPr/>
        </p:nvSpPr>
        <p:spPr>
          <a:xfrm>
            <a:off x="824656" y="4003204"/>
            <a:ext cx="10401838" cy="687817"/>
          </a:xfrm>
          <a:prstGeom prst="rect">
            <a:avLst/>
          </a:prstGeom>
        </p:spPr>
        <p:txBody>
          <a:bodyPr vert="horz" wrap="square" lIns="0" tIns="34290" rIns="0" bIns="0" rtlCol="0">
            <a:spAutoFit/>
          </a:bodyPr>
          <a:lstStyle/>
          <a:p>
            <a:pPr marL="12700" marR="5080" indent="148590">
              <a:lnSpc>
                <a:spcPts val="1150"/>
              </a:lnSpc>
              <a:spcBef>
                <a:spcPts val="270"/>
              </a:spcBef>
            </a:pPr>
            <a:r>
              <a:rPr sz="2000" spc="50" dirty="0">
                <a:latin typeface="Times New Roman"/>
                <a:cs typeface="Times New Roman"/>
              </a:rPr>
              <a:t>-</a:t>
            </a:r>
            <a:r>
              <a:rPr sz="2000" dirty="0">
                <a:latin typeface="Times New Roman"/>
                <a:cs typeface="Times New Roman"/>
              </a:rPr>
              <a:t>if</a:t>
            </a:r>
            <a:r>
              <a:rPr sz="2000" spc="250" dirty="0">
                <a:latin typeface="Times New Roman"/>
                <a:cs typeface="Times New Roman"/>
              </a:rPr>
              <a:t> </a:t>
            </a:r>
            <a:r>
              <a:rPr sz="2000" dirty="0">
                <a:latin typeface="Times New Roman"/>
                <a:cs typeface="Times New Roman"/>
              </a:rPr>
              <a:t>it</a:t>
            </a:r>
            <a:r>
              <a:rPr sz="2000" spc="250" dirty="0">
                <a:latin typeface="Times New Roman"/>
                <a:cs typeface="Times New Roman"/>
              </a:rPr>
              <a:t> </a:t>
            </a:r>
            <a:r>
              <a:rPr sz="2000" dirty="0">
                <a:latin typeface="Times New Roman"/>
                <a:cs typeface="Times New Roman"/>
              </a:rPr>
              <a:t>is</a:t>
            </a:r>
            <a:r>
              <a:rPr sz="2000" spc="250" dirty="0">
                <a:latin typeface="Times New Roman"/>
                <a:cs typeface="Times New Roman"/>
              </a:rPr>
              <a:t> </a:t>
            </a:r>
            <a:r>
              <a:rPr sz="2000" dirty="0">
                <a:latin typeface="Times New Roman"/>
                <a:cs typeface="Times New Roman"/>
              </a:rPr>
              <a:t>confined</a:t>
            </a:r>
            <a:r>
              <a:rPr sz="2000" spc="254" dirty="0">
                <a:latin typeface="Times New Roman"/>
                <a:cs typeface="Times New Roman"/>
              </a:rPr>
              <a:t> </a:t>
            </a:r>
            <a:r>
              <a:rPr sz="2000" dirty="0">
                <a:latin typeface="Times New Roman"/>
                <a:cs typeface="Times New Roman"/>
              </a:rPr>
              <a:t>to</a:t>
            </a:r>
            <a:r>
              <a:rPr sz="2000" spc="250" dirty="0">
                <a:latin typeface="Times New Roman"/>
                <a:cs typeface="Times New Roman"/>
              </a:rPr>
              <a:t> </a:t>
            </a:r>
            <a:r>
              <a:rPr sz="2000" dirty="0">
                <a:latin typeface="Times New Roman"/>
                <a:cs typeface="Times New Roman"/>
              </a:rPr>
              <a:t>the</a:t>
            </a:r>
            <a:r>
              <a:rPr sz="2000" spc="250" dirty="0">
                <a:latin typeface="Times New Roman"/>
                <a:cs typeface="Times New Roman"/>
              </a:rPr>
              <a:t> </a:t>
            </a:r>
            <a:r>
              <a:rPr sz="2000" dirty="0">
                <a:latin typeface="Times New Roman"/>
                <a:cs typeface="Times New Roman"/>
              </a:rPr>
              <a:t>thyroid</a:t>
            </a:r>
            <a:r>
              <a:rPr sz="2000" spc="250" dirty="0">
                <a:latin typeface="Times New Roman"/>
                <a:cs typeface="Times New Roman"/>
              </a:rPr>
              <a:t> </a:t>
            </a:r>
            <a:r>
              <a:rPr sz="2000" dirty="0">
                <a:latin typeface="Times New Roman"/>
                <a:cs typeface="Times New Roman"/>
              </a:rPr>
              <a:t>alone,</a:t>
            </a:r>
            <a:r>
              <a:rPr sz="2000" spc="254" dirty="0">
                <a:latin typeface="Times New Roman"/>
                <a:cs typeface="Times New Roman"/>
              </a:rPr>
              <a:t> </a:t>
            </a:r>
            <a:r>
              <a:rPr sz="2000" dirty="0">
                <a:latin typeface="Times New Roman"/>
                <a:cs typeface="Times New Roman"/>
              </a:rPr>
              <a:t>it</a:t>
            </a:r>
            <a:r>
              <a:rPr sz="2000" spc="250" dirty="0">
                <a:latin typeface="Times New Roman"/>
                <a:cs typeface="Times New Roman"/>
              </a:rPr>
              <a:t> </a:t>
            </a:r>
            <a:r>
              <a:rPr sz="2000" dirty="0">
                <a:latin typeface="Times New Roman"/>
                <a:cs typeface="Times New Roman"/>
              </a:rPr>
              <a:t>may</a:t>
            </a:r>
            <a:r>
              <a:rPr sz="2000" spc="250" dirty="0">
                <a:latin typeface="Times New Roman"/>
                <a:cs typeface="Times New Roman"/>
              </a:rPr>
              <a:t> </a:t>
            </a:r>
            <a:r>
              <a:rPr sz="2000" dirty="0">
                <a:latin typeface="Times New Roman"/>
                <a:cs typeface="Times New Roman"/>
              </a:rPr>
              <a:t>be</a:t>
            </a:r>
            <a:r>
              <a:rPr sz="2000" spc="254" dirty="0">
                <a:latin typeface="Times New Roman"/>
                <a:cs typeface="Times New Roman"/>
              </a:rPr>
              <a:t> </a:t>
            </a:r>
            <a:r>
              <a:rPr sz="2000" dirty="0">
                <a:latin typeface="Times New Roman"/>
                <a:cs typeface="Times New Roman"/>
              </a:rPr>
              <a:t>treated</a:t>
            </a:r>
            <a:r>
              <a:rPr sz="2000" spc="250" dirty="0">
                <a:latin typeface="Times New Roman"/>
                <a:cs typeface="Times New Roman"/>
              </a:rPr>
              <a:t> </a:t>
            </a:r>
            <a:r>
              <a:rPr sz="2000" dirty="0">
                <a:latin typeface="Times New Roman"/>
                <a:cs typeface="Times New Roman"/>
              </a:rPr>
              <a:t>by</a:t>
            </a:r>
            <a:r>
              <a:rPr sz="2000" spc="250" dirty="0">
                <a:latin typeface="Times New Roman"/>
                <a:cs typeface="Times New Roman"/>
              </a:rPr>
              <a:t> </a:t>
            </a:r>
            <a:r>
              <a:rPr sz="2000" dirty="0">
                <a:latin typeface="Times New Roman"/>
                <a:cs typeface="Times New Roman"/>
              </a:rPr>
              <a:t>thyroid</a:t>
            </a:r>
            <a:r>
              <a:rPr sz="2000" spc="250" dirty="0">
                <a:latin typeface="Times New Roman"/>
                <a:cs typeface="Times New Roman"/>
              </a:rPr>
              <a:t> </a:t>
            </a:r>
            <a:r>
              <a:rPr sz="2000" dirty="0">
                <a:latin typeface="Times New Roman"/>
                <a:cs typeface="Times New Roman"/>
              </a:rPr>
              <a:t>lobectomy</a:t>
            </a:r>
            <a:r>
              <a:rPr sz="2000" spc="254" dirty="0">
                <a:latin typeface="Times New Roman"/>
                <a:cs typeface="Times New Roman"/>
              </a:rPr>
              <a:t> </a:t>
            </a:r>
            <a:r>
              <a:rPr sz="2000" spc="-20" dirty="0">
                <a:latin typeface="Times New Roman"/>
                <a:cs typeface="Times New Roman"/>
              </a:rPr>
              <a:t>with </a:t>
            </a:r>
            <a:r>
              <a:rPr sz="2000" spc="20" dirty="0">
                <a:latin typeface="Times New Roman"/>
                <a:cs typeface="Times New Roman"/>
              </a:rPr>
              <a:t>subsequent</a:t>
            </a:r>
            <a:endParaRPr lang="en-US" sz="2000" spc="20" dirty="0">
              <a:latin typeface="Times New Roman"/>
              <a:cs typeface="Times New Roman"/>
            </a:endParaRPr>
          </a:p>
          <a:p>
            <a:pPr marL="12700" marR="5080" indent="148590">
              <a:lnSpc>
                <a:spcPts val="1150"/>
              </a:lnSpc>
              <a:spcBef>
                <a:spcPts val="270"/>
              </a:spcBef>
            </a:pPr>
            <a:r>
              <a:rPr sz="2000" spc="240" dirty="0">
                <a:latin typeface="Times New Roman"/>
                <a:cs typeface="Times New Roman"/>
              </a:rPr>
              <a:t> </a:t>
            </a:r>
            <a:r>
              <a:rPr sz="2000" spc="20" dirty="0">
                <a:latin typeface="Times New Roman"/>
                <a:cs typeface="Times New Roman"/>
              </a:rPr>
              <a:t>adjuvant</a:t>
            </a:r>
            <a:r>
              <a:rPr sz="2000" spc="245" dirty="0">
                <a:latin typeface="Times New Roman"/>
                <a:cs typeface="Times New Roman"/>
              </a:rPr>
              <a:t> </a:t>
            </a:r>
            <a:r>
              <a:rPr sz="2000" spc="20" dirty="0">
                <a:latin typeface="Times New Roman"/>
                <a:cs typeface="Times New Roman"/>
              </a:rPr>
              <a:t>radiotherapy</a:t>
            </a:r>
            <a:r>
              <a:rPr sz="2000" spc="240" dirty="0">
                <a:latin typeface="Times New Roman"/>
                <a:cs typeface="Times New Roman"/>
              </a:rPr>
              <a:t> </a:t>
            </a:r>
            <a:r>
              <a:rPr sz="2000" spc="20" dirty="0">
                <a:latin typeface="Times New Roman"/>
                <a:cs typeface="Times New Roman"/>
              </a:rPr>
              <a:t>and</a:t>
            </a:r>
            <a:r>
              <a:rPr sz="2000" spc="245" dirty="0">
                <a:latin typeface="Times New Roman"/>
                <a:cs typeface="Times New Roman"/>
              </a:rPr>
              <a:t> </a:t>
            </a:r>
            <a:r>
              <a:rPr sz="2000" spc="20" dirty="0">
                <a:latin typeface="Times New Roman"/>
                <a:cs typeface="Times New Roman"/>
              </a:rPr>
              <a:t>chemotherapy;</a:t>
            </a:r>
            <a:r>
              <a:rPr sz="2000" spc="240" dirty="0">
                <a:latin typeface="Times New Roman"/>
                <a:cs typeface="Times New Roman"/>
              </a:rPr>
              <a:t> </a:t>
            </a:r>
            <a:r>
              <a:rPr sz="2000" spc="20" dirty="0">
                <a:latin typeface="Times New Roman"/>
                <a:cs typeface="Times New Roman"/>
              </a:rPr>
              <a:t>otherwise</a:t>
            </a:r>
            <a:r>
              <a:rPr sz="2000" spc="245" dirty="0">
                <a:latin typeface="Times New Roman"/>
                <a:cs typeface="Times New Roman"/>
              </a:rPr>
              <a:t> </a:t>
            </a:r>
            <a:r>
              <a:rPr sz="2000" spc="20" dirty="0">
                <a:latin typeface="Times New Roman"/>
                <a:cs typeface="Times New Roman"/>
              </a:rPr>
              <a:t>it</a:t>
            </a:r>
            <a:r>
              <a:rPr sz="2000" spc="245" dirty="0">
                <a:latin typeface="Times New Roman"/>
                <a:cs typeface="Times New Roman"/>
              </a:rPr>
              <a:t> </a:t>
            </a:r>
            <a:r>
              <a:rPr sz="2000" spc="20" dirty="0">
                <a:latin typeface="Times New Roman"/>
                <a:cs typeface="Times New Roman"/>
              </a:rPr>
              <a:t>is</a:t>
            </a:r>
            <a:r>
              <a:rPr sz="2000" spc="240" dirty="0">
                <a:latin typeface="Times New Roman"/>
                <a:cs typeface="Times New Roman"/>
              </a:rPr>
              <a:t> </a:t>
            </a:r>
            <a:r>
              <a:rPr sz="2000" spc="20" dirty="0">
                <a:latin typeface="Times New Roman"/>
                <a:cs typeface="Times New Roman"/>
              </a:rPr>
              <a:t>treated</a:t>
            </a:r>
            <a:r>
              <a:rPr sz="2000" spc="245" dirty="0">
                <a:latin typeface="Times New Roman"/>
                <a:cs typeface="Times New Roman"/>
              </a:rPr>
              <a:t> </a:t>
            </a:r>
            <a:r>
              <a:rPr sz="2000" spc="-25" dirty="0">
                <a:latin typeface="Times New Roman"/>
                <a:cs typeface="Times New Roman"/>
              </a:rPr>
              <a:t>by</a:t>
            </a:r>
            <a:endParaRPr sz="2000" dirty="0">
              <a:latin typeface="Times New Roman"/>
              <a:cs typeface="Times New Roman"/>
            </a:endParaRPr>
          </a:p>
          <a:p>
            <a:pPr marL="12700">
              <a:lnSpc>
                <a:spcPts val="1130"/>
              </a:lnSpc>
            </a:pPr>
            <a:endParaRPr lang="en-US" sz="2000" spc="20" dirty="0">
              <a:latin typeface="Times New Roman"/>
              <a:cs typeface="Times New Roman"/>
            </a:endParaRPr>
          </a:p>
          <a:p>
            <a:pPr marL="12700">
              <a:lnSpc>
                <a:spcPts val="1130"/>
              </a:lnSpc>
            </a:pPr>
            <a:r>
              <a:rPr sz="2000" spc="20" dirty="0">
                <a:latin typeface="Times New Roman"/>
                <a:cs typeface="Times New Roman"/>
              </a:rPr>
              <a:t>chemoradiation</a:t>
            </a:r>
            <a:r>
              <a:rPr sz="2000" spc="405" dirty="0">
                <a:latin typeface="Times New Roman"/>
                <a:cs typeface="Times New Roman"/>
              </a:rPr>
              <a:t> </a:t>
            </a:r>
            <a:r>
              <a:rPr sz="2000" spc="-10" dirty="0">
                <a:latin typeface="Times New Roman"/>
                <a:cs typeface="Times New Roman"/>
              </a:rPr>
              <a:t>alone.</a:t>
            </a:r>
            <a:endParaRPr sz="2000" dirty="0">
              <a:latin typeface="Times New Roman"/>
              <a:cs typeface="Times New Roman"/>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724" y="-1724"/>
            <a:ext cx="1210310" cy="1680210"/>
            <a:chOff x="-1724" y="-1724"/>
            <a:chExt cx="1210310" cy="1680210"/>
          </a:xfrm>
        </p:grpSpPr>
        <p:sp>
          <p:nvSpPr>
            <p:cNvPr id="3" name="object 3"/>
            <p:cNvSpPr/>
            <p:nvPr/>
          </p:nvSpPr>
          <p:spPr>
            <a:xfrm>
              <a:off x="0" y="0"/>
              <a:ext cx="668655" cy="1677670"/>
            </a:xfrm>
            <a:custGeom>
              <a:avLst/>
              <a:gdLst/>
              <a:ahLst/>
              <a:cxnLst/>
              <a:rect l="l" t="t" r="r" b="b"/>
              <a:pathLst>
                <a:path w="668655" h="1677670">
                  <a:moveTo>
                    <a:pt x="0" y="1677272"/>
                  </a:moveTo>
                  <a:lnTo>
                    <a:pt x="668112" y="0"/>
                  </a:lnTo>
                </a:path>
              </a:pathLst>
            </a:custGeom>
            <a:ln w="3175">
              <a:solidFill>
                <a:srgbClr val="000000"/>
              </a:solidFill>
            </a:ln>
          </p:spPr>
          <p:txBody>
            <a:bodyPr wrap="square" lIns="0" tIns="0" rIns="0" bIns="0" rtlCol="0"/>
            <a:lstStyle/>
            <a:p>
              <a:endParaRPr/>
            </a:p>
          </p:txBody>
        </p:sp>
        <p:sp>
          <p:nvSpPr>
            <p:cNvPr id="4" name="object 4"/>
            <p:cNvSpPr/>
            <p:nvPr/>
          </p:nvSpPr>
          <p:spPr>
            <a:xfrm>
              <a:off x="0" y="0"/>
              <a:ext cx="1207135" cy="1336675"/>
            </a:xfrm>
            <a:custGeom>
              <a:avLst/>
              <a:gdLst/>
              <a:ahLst/>
              <a:cxnLst/>
              <a:rect l="l" t="t" r="r" b="b"/>
              <a:pathLst>
                <a:path w="1207135" h="1336675">
                  <a:moveTo>
                    <a:pt x="0" y="1336471"/>
                  </a:moveTo>
                  <a:lnTo>
                    <a:pt x="1206632" y="0"/>
                  </a:lnTo>
                </a:path>
              </a:pathLst>
            </a:custGeom>
            <a:ln w="3449">
              <a:solidFill>
                <a:srgbClr val="000000"/>
              </a:solidFill>
            </a:ln>
          </p:spPr>
          <p:txBody>
            <a:bodyPr wrap="square" lIns="0" tIns="0" rIns="0" bIns="0" rtlCol="0"/>
            <a:lstStyle/>
            <a:p>
              <a:endParaRPr/>
            </a:p>
          </p:txBody>
        </p:sp>
      </p:grpSp>
      <p:sp>
        <p:nvSpPr>
          <p:cNvPr id="5" name="object 5"/>
          <p:cNvSpPr txBox="1"/>
          <p:nvPr/>
        </p:nvSpPr>
        <p:spPr>
          <a:xfrm>
            <a:off x="6166426" y="3515169"/>
            <a:ext cx="88265" cy="100330"/>
          </a:xfrm>
          <a:prstGeom prst="rect">
            <a:avLst/>
          </a:prstGeom>
        </p:spPr>
        <p:txBody>
          <a:bodyPr vert="horz" wrap="square" lIns="0" tIns="11430" rIns="0" bIns="0" rtlCol="0">
            <a:spAutoFit/>
          </a:bodyPr>
          <a:lstStyle/>
          <a:p>
            <a:pPr marL="12700">
              <a:lnSpc>
                <a:spcPct val="100000"/>
              </a:lnSpc>
              <a:spcBef>
                <a:spcPts val="90"/>
              </a:spcBef>
            </a:pPr>
            <a:r>
              <a:rPr sz="500" spc="-25" dirty="0">
                <a:solidFill>
                  <a:srgbClr val="878787"/>
                </a:solidFill>
                <a:latin typeface="Times New Roman"/>
                <a:cs typeface="Times New Roman"/>
              </a:rPr>
              <a:t>55</a:t>
            </a:r>
            <a:endParaRPr sz="500">
              <a:latin typeface="Times New Roman"/>
              <a:cs typeface="Times New Roman"/>
            </a:endParaRPr>
          </a:p>
        </p:txBody>
      </p:sp>
      <p:sp>
        <p:nvSpPr>
          <p:cNvPr id="6" name="object 6"/>
          <p:cNvSpPr txBox="1"/>
          <p:nvPr/>
        </p:nvSpPr>
        <p:spPr>
          <a:xfrm>
            <a:off x="668655" y="1336675"/>
            <a:ext cx="11699010" cy="1935145"/>
          </a:xfrm>
          <a:prstGeom prst="rect">
            <a:avLst/>
          </a:prstGeom>
        </p:spPr>
        <p:txBody>
          <a:bodyPr vert="horz" wrap="square" lIns="0" tIns="11430" rIns="0" bIns="0" rtlCol="0">
            <a:spAutoFit/>
          </a:bodyPr>
          <a:lstStyle/>
          <a:p>
            <a:pPr marL="123825" indent="-111125">
              <a:lnSpc>
                <a:spcPct val="100000"/>
              </a:lnSpc>
              <a:spcBef>
                <a:spcPts val="90"/>
              </a:spcBef>
              <a:buChar char="▪"/>
              <a:tabLst>
                <a:tab pos="123825" algn="l"/>
              </a:tabLst>
            </a:pPr>
            <a:r>
              <a:rPr sz="2400" dirty="0">
                <a:latin typeface="Times New Roman"/>
                <a:cs typeface="Times New Roman"/>
              </a:rPr>
              <a:t>Cyst</a:t>
            </a:r>
            <a:r>
              <a:rPr sz="2400" spc="-30" dirty="0">
                <a:latin typeface="Times New Roman"/>
                <a:cs typeface="Times New Roman"/>
              </a:rPr>
              <a:t> </a:t>
            </a:r>
            <a:r>
              <a:rPr sz="2400" dirty="0">
                <a:latin typeface="Times New Roman"/>
                <a:cs typeface="Times New Roman"/>
              </a:rPr>
              <a:t>:</a:t>
            </a:r>
            <a:r>
              <a:rPr sz="2400" spc="-30" dirty="0">
                <a:latin typeface="Times New Roman"/>
                <a:cs typeface="Times New Roman"/>
              </a:rPr>
              <a:t> </a:t>
            </a:r>
            <a:r>
              <a:rPr sz="2400" dirty="0">
                <a:latin typeface="Times New Roman"/>
                <a:cs typeface="Times New Roman"/>
              </a:rPr>
              <a:t>aspirate</a:t>
            </a:r>
            <a:r>
              <a:rPr sz="2400" spc="-25" dirty="0">
                <a:latin typeface="Times New Roman"/>
                <a:cs typeface="Times New Roman"/>
              </a:rPr>
              <a:t> </a:t>
            </a:r>
            <a:r>
              <a:rPr sz="2400" dirty="0">
                <a:latin typeface="Times New Roman"/>
                <a:cs typeface="Times New Roman"/>
              </a:rPr>
              <a:t>and</a:t>
            </a:r>
            <a:r>
              <a:rPr sz="2400" spc="-30" dirty="0">
                <a:latin typeface="Times New Roman"/>
                <a:cs typeface="Times New Roman"/>
              </a:rPr>
              <a:t> </a:t>
            </a:r>
            <a:r>
              <a:rPr sz="2400" dirty="0">
                <a:latin typeface="Times New Roman"/>
                <a:cs typeface="Times New Roman"/>
              </a:rPr>
              <a:t>follow</a:t>
            </a:r>
            <a:r>
              <a:rPr sz="2400" spc="-30" dirty="0">
                <a:latin typeface="Times New Roman"/>
                <a:cs typeface="Times New Roman"/>
              </a:rPr>
              <a:t> </a:t>
            </a:r>
            <a:r>
              <a:rPr sz="2400" dirty="0">
                <a:latin typeface="Times New Roman"/>
                <a:cs typeface="Times New Roman"/>
              </a:rPr>
              <a:t>up</a:t>
            </a:r>
            <a:r>
              <a:rPr sz="2400" spc="-25" dirty="0">
                <a:latin typeface="Times New Roman"/>
                <a:cs typeface="Times New Roman"/>
              </a:rPr>
              <a:t> </a:t>
            </a:r>
            <a:r>
              <a:rPr sz="2400" dirty="0">
                <a:latin typeface="Times New Roman"/>
                <a:cs typeface="Times New Roman"/>
              </a:rPr>
              <a:t>every</a:t>
            </a:r>
            <a:r>
              <a:rPr sz="2400" spc="-30" dirty="0">
                <a:latin typeface="Times New Roman"/>
                <a:cs typeface="Times New Roman"/>
              </a:rPr>
              <a:t> </a:t>
            </a:r>
            <a:r>
              <a:rPr sz="2400" dirty="0">
                <a:latin typeface="Times New Roman"/>
                <a:cs typeface="Times New Roman"/>
              </a:rPr>
              <a:t>3</a:t>
            </a:r>
            <a:r>
              <a:rPr sz="2400" spc="-30" dirty="0">
                <a:latin typeface="Times New Roman"/>
                <a:cs typeface="Times New Roman"/>
              </a:rPr>
              <a:t> </a:t>
            </a:r>
            <a:r>
              <a:rPr sz="2400" dirty="0">
                <a:latin typeface="Times New Roman"/>
                <a:cs typeface="Times New Roman"/>
              </a:rPr>
              <a:t>months</a:t>
            </a:r>
            <a:r>
              <a:rPr sz="2400" spc="-25" dirty="0">
                <a:latin typeface="Times New Roman"/>
                <a:cs typeface="Times New Roman"/>
              </a:rPr>
              <a:t> </a:t>
            </a:r>
            <a:r>
              <a:rPr sz="2400" spc="-50" dirty="0">
                <a:latin typeface="Times New Roman"/>
                <a:cs typeface="Times New Roman"/>
              </a:rPr>
              <a:t>.</a:t>
            </a:r>
            <a:endParaRPr sz="2400" dirty="0">
              <a:latin typeface="Times New Roman"/>
              <a:cs typeface="Times New Roman"/>
            </a:endParaRPr>
          </a:p>
          <a:p>
            <a:pPr>
              <a:lnSpc>
                <a:spcPct val="100000"/>
              </a:lnSpc>
              <a:spcBef>
                <a:spcPts val="360"/>
              </a:spcBef>
              <a:buFont typeface="Times New Roman"/>
              <a:buChar char="▪"/>
            </a:pPr>
            <a:endParaRPr sz="2400" dirty="0">
              <a:latin typeface="Times New Roman"/>
              <a:cs typeface="Times New Roman"/>
            </a:endParaRPr>
          </a:p>
          <a:p>
            <a:pPr marL="123825" indent="-111125">
              <a:lnSpc>
                <a:spcPct val="100000"/>
              </a:lnSpc>
              <a:buChar char="▪"/>
              <a:tabLst>
                <a:tab pos="123825" algn="l"/>
              </a:tabLst>
            </a:pPr>
            <a:r>
              <a:rPr sz="2400" spc="-10" dirty="0">
                <a:latin typeface="Times New Roman"/>
                <a:cs typeface="Times New Roman"/>
              </a:rPr>
              <a:t>Recurrent</a:t>
            </a:r>
            <a:r>
              <a:rPr sz="2400" spc="-25" dirty="0">
                <a:latin typeface="Times New Roman"/>
                <a:cs typeface="Times New Roman"/>
              </a:rPr>
              <a:t> </a:t>
            </a:r>
            <a:r>
              <a:rPr sz="2400" dirty="0">
                <a:latin typeface="Times New Roman"/>
                <a:cs typeface="Times New Roman"/>
              </a:rPr>
              <a:t>cyst</a:t>
            </a:r>
            <a:r>
              <a:rPr sz="2400" spc="-20" dirty="0">
                <a:latin typeface="Times New Roman"/>
                <a:cs typeface="Times New Roman"/>
              </a:rPr>
              <a:t> </a:t>
            </a:r>
            <a:r>
              <a:rPr sz="2400" dirty="0">
                <a:latin typeface="Times New Roman"/>
                <a:cs typeface="Times New Roman"/>
              </a:rPr>
              <a:t>after</a:t>
            </a:r>
            <a:r>
              <a:rPr sz="2400" spc="-20" dirty="0">
                <a:latin typeface="Times New Roman"/>
                <a:cs typeface="Times New Roman"/>
              </a:rPr>
              <a:t> </a:t>
            </a:r>
            <a:r>
              <a:rPr sz="2400" dirty="0">
                <a:latin typeface="Times New Roman"/>
                <a:cs typeface="Times New Roman"/>
              </a:rPr>
              <a:t>3</a:t>
            </a:r>
            <a:r>
              <a:rPr sz="2400" spc="-20" dirty="0">
                <a:latin typeface="Times New Roman"/>
                <a:cs typeface="Times New Roman"/>
              </a:rPr>
              <a:t> </a:t>
            </a:r>
            <a:r>
              <a:rPr sz="2400" dirty="0">
                <a:latin typeface="Times New Roman"/>
                <a:cs typeface="Times New Roman"/>
              </a:rPr>
              <a:t>attempts</a:t>
            </a:r>
            <a:r>
              <a:rPr sz="2400" spc="-25" dirty="0">
                <a:latin typeface="Times New Roman"/>
                <a:cs typeface="Times New Roman"/>
              </a:rPr>
              <a:t> </a:t>
            </a:r>
            <a:r>
              <a:rPr sz="2400" dirty="0">
                <a:latin typeface="Times New Roman"/>
                <a:cs typeface="Times New Roman"/>
              </a:rPr>
              <a:t>of</a:t>
            </a:r>
            <a:r>
              <a:rPr sz="2400" spc="-20" dirty="0">
                <a:latin typeface="Times New Roman"/>
                <a:cs typeface="Times New Roman"/>
              </a:rPr>
              <a:t> </a:t>
            </a:r>
            <a:r>
              <a:rPr sz="2400" dirty="0">
                <a:latin typeface="Times New Roman"/>
                <a:cs typeface="Times New Roman"/>
              </a:rPr>
              <a:t>aspiration</a:t>
            </a:r>
            <a:r>
              <a:rPr sz="2400" spc="-20" dirty="0">
                <a:latin typeface="Times New Roman"/>
                <a:cs typeface="Times New Roman"/>
              </a:rPr>
              <a:t> </a:t>
            </a:r>
            <a:r>
              <a:rPr sz="2400" spc="-50" dirty="0">
                <a:latin typeface="Times New Roman"/>
                <a:cs typeface="Times New Roman"/>
              </a:rPr>
              <a:t>,</a:t>
            </a:r>
            <a:endParaRPr sz="2400" dirty="0">
              <a:latin typeface="Times New Roman"/>
              <a:cs typeface="Times New Roman"/>
            </a:endParaRPr>
          </a:p>
          <a:p>
            <a:pPr marL="12700">
              <a:lnSpc>
                <a:spcPct val="100000"/>
              </a:lnSpc>
              <a:spcBef>
                <a:spcPts val="155"/>
              </a:spcBef>
            </a:pPr>
            <a:r>
              <a:rPr sz="2400" dirty="0">
                <a:latin typeface="Times New Roman"/>
                <a:cs typeface="Times New Roman"/>
              </a:rPr>
              <a:t>Large</a:t>
            </a:r>
            <a:r>
              <a:rPr sz="2400" spc="-35" dirty="0">
                <a:latin typeface="Times New Roman"/>
                <a:cs typeface="Times New Roman"/>
              </a:rPr>
              <a:t> </a:t>
            </a:r>
            <a:r>
              <a:rPr sz="2400" dirty="0">
                <a:latin typeface="Times New Roman"/>
                <a:cs typeface="Times New Roman"/>
              </a:rPr>
              <a:t>cyst</a:t>
            </a:r>
            <a:r>
              <a:rPr sz="2400" spc="-30" dirty="0">
                <a:latin typeface="Times New Roman"/>
                <a:cs typeface="Times New Roman"/>
              </a:rPr>
              <a:t> </a:t>
            </a:r>
            <a:r>
              <a:rPr sz="2400" spc="-10" dirty="0">
                <a:latin typeface="Times New Roman"/>
                <a:cs typeface="Times New Roman"/>
              </a:rPr>
              <a:t>&gt;3-</a:t>
            </a:r>
            <a:r>
              <a:rPr sz="2400" dirty="0">
                <a:latin typeface="Times New Roman"/>
                <a:cs typeface="Times New Roman"/>
              </a:rPr>
              <a:t>4cm</a:t>
            </a:r>
            <a:r>
              <a:rPr sz="2400" spc="-35" dirty="0">
                <a:latin typeface="Times New Roman"/>
                <a:cs typeface="Times New Roman"/>
              </a:rPr>
              <a:t> </a:t>
            </a:r>
            <a:r>
              <a:rPr sz="2400" dirty="0">
                <a:latin typeface="Times New Roman"/>
                <a:cs typeface="Times New Roman"/>
              </a:rPr>
              <a:t>and</a:t>
            </a:r>
            <a:r>
              <a:rPr sz="2400" spc="-30" dirty="0">
                <a:latin typeface="Times New Roman"/>
                <a:cs typeface="Times New Roman"/>
              </a:rPr>
              <a:t> </a:t>
            </a:r>
            <a:r>
              <a:rPr sz="2400" dirty="0">
                <a:latin typeface="Times New Roman"/>
                <a:cs typeface="Times New Roman"/>
              </a:rPr>
              <a:t>complex</a:t>
            </a:r>
            <a:r>
              <a:rPr sz="2400" spc="-30" dirty="0">
                <a:latin typeface="Times New Roman"/>
                <a:cs typeface="Times New Roman"/>
              </a:rPr>
              <a:t> </a:t>
            </a:r>
            <a:r>
              <a:rPr sz="2400" dirty="0">
                <a:latin typeface="Times New Roman"/>
                <a:cs typeface="Times New Roman"/>
              </a:rPr>
              <a:t>cysts</a:t>
            </a:r>
            <a:r>
              <a:rPr sz="2400" spc="-35" dirty="0">
                <a:latin typeface="Times New Roman"/>
                <a:cs typeface="Times New Roman"/>
              </a:rPr>
              <a:t> </a:t>
            </a:r>
            <a:r>
              <a:rPr sz="2400" dirty="0">
                <a:latin typeface="Times New Roman"/>
                <a:cs typeface="Times New Roman"/>
              </a:rPr>
              <a:t>with</a:t>
            </a:r>
            <a:r>
              <a:rPr sz="2400" spc="-30" dirty="0">
                <a:latin typeface="Times New Roman"/>
                <a:cs typeface="Times New Roman"/>
              </a:rPr>
              <a:t> </a:t>
            </a:r>
            <a:r>
              <a:rPr sz="2400" dirty="0">
                <a:latin typeface="Times New Roman"/>
                <a:cs typeface="Times New Roman"/>
              </a:rPr>
              <a:t>solid</a:t>
            </a:r>
            <a:r>
              <a:rPr sz="2400" spc="-35" dirty="0">
                <a:latin typeface="Times New Roman"/>
                <a:cs typeface="Times New Roman"/>
              </a:rPr>
              <a:t> </a:t>
            </a:r>
            <a:r>
              <a:rPr sz="2400" dirty="0">
                <a:latin typeface="Times New Roman"/>
                <a:cs typeface="Times New Roman"/>
              </a:rPr>
              <a:t>and</a:t>
            </a:r>
            <a:r>
              <a:rPr sz="2400" spc="-30" dirty="0">
                <a:latin typeface="Times New Roman"/>
                <a:cs typeface="Times New Roman"/>
              </a:rPr>
              <a:t> </a:t>
            </a:r>
            <a:r>
              <a:rPr sz="2400" dirty="0">
                <a:latin typeface="Times New Roman"/>
                <a:cs typeface="Times New Roman"/>
              </a:rPr>
              <a:t>cystic</a:t>
            </a:r>
            <a:r>
              <a:rPr sz="2400" spc="-35" dirty="0">
                <a:latin typeface="Times New Roman"/>
                <a:cs typeface="Times New Roman"/>
              </a:rPr>
              <a:t> </a:t>
            </a:r>
            <a:r>
              <a:rPr sz="2400" dirty="0">
                <a:latin typeface="Times New Roman"/>
                <a:cs typeface="Times New Roman"/>
              </a:rPr>
              <a:t>components</a:t>
            </a:r>
            <a:r>
              <a:rPr sz="2400" spc="-30" dirty="0">
                <a:latin typeface="Times New Roman"/>
                <a:cs typeface="Times New Roman"/>
              </a:rPr>
              <a:t> </a:t>
            </a:r>
            <a:r>
              <a:rPr sz="2400" dirty="0">
                <a:latin typeface="Times New Roman"/>
                <a:cs typeface="Times New Roman"/>
              </a:rPr>
              <a:t>:</a:t>
            </a:r>
            <a:r>
              <a:rPr sz="2400" spc="-30" dirty="0">
                <a:latin typeface="Times New Roman"/>
                <a:cs typeface="Times New Roman"/>
              </a:rPr>
              <a:t> </a:t>
            </a:r>
            <a:r>
              <a:rPr sz="2400" dirty="0">
                <a:latin typeface="Times New Roman"/>
                <a:cs typeface="Times New Roman"/>
              </a:rPr>
              <a:t>unilateral</a:t>
            </a:r>
            <a:r>
              <a:rPr sz="2400" spc="-35" dirty="0">
                <a:latin typeface="Times New Roman"/>
                <a:cs typeface="Times New Roman"/>
              </a:rPr>
              <a:t> </a:t>
            </a:r>
            <a:r>
              <a:rPr sz="2400" dirty="0">
                <a:latin typeface="Times New Roman"/>
                <a:cs typeface="Times New Roman"/>
              </a:rPr>
              <a:t>thyroid</a:t>
            </a:r>
            <a:r>
              <a:rPr sz="2400" spc="-30" dirty="0">
                <a:latin typeface="Times New Roman"/>
                <a:cs typeface="Times New Roman"/>
              </a:rPr>
              <a:t> </a:t>
            </a:r>
            <a:r>
              <a:rPr sz="2400" spc="-10" dirty="0">
                <a:latin typeface="Times New Roman"/>
                <a:cs typeface="Times New Roman"/>
              </a:rPr>
              <a:t>lobectomy.</a:t>
            </a:r>
            <a:endParaRPr sz="2400" dirty="0">
              <a:latin typeface="Times New Roman"/>
              <a:cs typeface="Times New Roman"/>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CD25866-F15D-40A4-AEC5-47C044637A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8" name="Freeform 11">
              <a:extLst>
                <a:ext uri="{FF2B5EF4-FFF2-40B4-BE49-F238E27FC236}">
                  <a16:creationId xmlns:a16="http://schemas.microsoft.com/office/drawing/2014/main" id="{DCB8E995-36E8-40B6-82D4-F52DE2987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9" name="Freeform 12">
              <a:extLst>
                <a:ext uri="{FF2B5EF4-FFF2-40B4-BE49-F238E27FC236}">
                  <a16:creationId xmlns:a16="http://schemas.microsoft.com/office/drawing/2014/main" id="{DF54AEB5-68B5-46AE-B8F0-EEBE5DFED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0" name="Freeform 13">
              <a:extLst>
                <a:ext uri="{FF2B5EF4-FFF2-40B4-BE49-F238E27FC236}">
                  <a16:creationId xmlns:a16="http://schemas.microsoft.com/office/drawing/2014/main" id="{E3F708CB-F094-4EE7-8AD5-A462F1DF8B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1" name="Freeform 14">
              <a:extLst>
                <a:ext uri="{FF2B5EF4-FFF2-40B4-BE49-F238E27FC236}">
                  <a16:creationId xmlns:a16="http://schemas.microsoft.com/office/drawing/2014/main" id="{ECFCFB22-E8B5-4FAC-A354-E7E0CE6F2B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2" name="Freeform 15">
              <a:extLst>
                <a:ext uri="{FF2B5EF4-FFF2-40B4-BE49-F238E27FC236}">
                  <a16:creationId xmlns:a16="http://schemas.microsoft.com/office/drawing/2014/main" id="{ED1DB3B4-A6DC-476F-986E-DF361EE84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3" name="Freeform 16">
              <a:extLst>
                <a:ext uri="{FF2B5EF4-FFF2-40B4-BE49-F238E27FC236}">
                  <a16:creationId xmlns:a16="http://schemas.microsoft.com/office/drawing/2014/main" id="{4EE13DFA-3489-4DE6-9154-34D9CB4005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4" name="Freeform 17">
              <a:extLst>
                <a:ext uri="{FF2B5EF4-FFF2-40B4-BE49-F238E27FC236}">
                  <a16:creationId xmlns:a16="http://schemas.microsoft.com/office/drawing/2014/main" id="{5CD12D51-F9A8-4CC9-B9C9-206EAFD8C1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5" name="Freeform 18">
              <a:extLst>
                <a:ext uri="{FF2B5EF4-FFF2-40B4-BE49-F238E27FC236}">
                  <a16:creationId xmlns:a16="http://schemas.microsoft.com/office/drawing/2014/main" id="{266B326C-1178-40F9-A265-6067D363B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6" name="Freeform 19">
              <a:extLst>
                <a:ext uri="{FF2B5EF4-FFF2-40B4-BE49-F238E27FC236}">
                  <a16:creationId xmlns:a16="http://schemas.microsoft.com/office/drawing/2014/main" id="{12F3B319-F00B-4755-BC54-95511E21D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7" name="Freeform 20">
              <a:extLst>
                <a:ext uri="{FF2B5EF4-FFF2-40B4-BE49-F238E27FC236}">
                  <a16:creationId xmlns:a16="http://schemas.microsoft.com/office/drawing/2014/main" id="{3079D7BD-8A3F-47F6-8407-D9DA96FF35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18" name="Freeform 21">
              <a:extLst>
                <a:ext uri="{FF2B5EF4-FFF2-40B4-BE49-F238E27FC236}">
                  <a16:creationId xmlns:a16="http://schemas.microsoft.com/office/drawing/2014/main" id="{1F97C31C-8585-43FB-924B-8ADD651233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19" name="Freeform 22">
              <a:extLst>
                <a:ext uri="{FF2B5EF4-FFF2-40B4-BE49-F238E27FC236}">
                  <a16:creationId xmlns:a16="http://schemas.microsoft.com/office/drawing/2014/main" id="{A33E1C89-7E74-49BF-A5D1-9A352ED03E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21" name="Group 20">
            <a:extLst>
              <a:ext uri="{FF2B5EF4-FFF2-40B4-BE49-F238E27FC236}">
                <a16:creationId xmlns:a16="http://schemas.microsoft.com/office/drawing/2014/main" id="{0C4A17ED-96AA-44A6-A050-E1A7A1CDD9E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2" name="Freeform 27">
              <a:extLst>
                <a:ext uri="{FF2B5EF4-FFF2-40B4-BE49-F238E27FC236}">
                  <a16:creationId xmlns:a16="http://schemas.microsoft.com/office/drawing/2014/main" id="{FBB2A87E-3E24-4A6F-9FD8-0F1436D4D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23" name="Freeform 28">
              <a:extLst>
                <a:ext uri="{FF2B5EF4-FFF2-40B4-BE49-F238E27FC236}">
                  <a16:creationId xmlns:a16="http://schemas.microsoft.com/office/drawing/2014/main" id="{257F945B-2AA3-4328-BFF5-20DE64011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24" name="Freeform 29">
              <a:extLst>
                <a:ext uri="{FF2B5EF4-FFF2-40B4-BE49-F238E27FC236}">
                  <a16:creationId xmlns:a16="http://schemas.microsoft.com/office/drawing/2014/main" id="{E1A7230F-6A6F-403C-9D83-7176E28525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25" name="Freeform 30">
              <a:extLst>
                <a:ext uri="{FF2B5EF4-FFF2-40B4-BE49-F238E27FC236}">
                  <a16:creationId xmlns:a16="http://schemas.microsoft.com/office/drawing/2014/main" id="{E33E315A-9CB0-460E-A8B7-0A064BBFA0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26" name="Freeform 31">
              <a:extLst>
                <a:ext uri="{FF2B5EF4-FFF2-40B4-BE49-F238E27FC236}">
                  <a16:creationId xmlns:a16="http://schemas.microsoft.com/office/drawing/2014/main" id="{22CAAD33-CFAD-4E61-82AE-0C6F838530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7" name="Freeform 32">
              <a:extLst>
                <a:ext uri="{FF2B5EF4-FFF2-40B4-BE49-F238E27FC236}">
                  <a16:creationId xmlns:a16="http://schemas.microsoft.com/office/drawing/2014/main" id="{1A20E13C-2540-4000-A13B-8F781100E3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28" name="Freeform 33">
              <a:extLst>
                <a:ext uri="{FF2B5EF4-FFF2-40B4-BE49-F238E27FC236}">
                  <a16:creationId xmlns:a16="http://schemas.microsoft.com/office/drawing/2014/main" id="{51EF0A01-E03D-448B-B12E-D5BFC6D0D2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29" name="Freeform 34">
              <a:extLst>
                <a:ext uri="{FF2B5EF4-FFF2-40B4-BE49-F238E27FC236}">
                  <a16:creationId xmlns:a16="http://schemas.microsoft.com/office/drawing/2014/main" id="{58286A03-168E-477B-8876-2C53E4950D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30" name="Freeform 35">
              <a:extLst>
                <a:ext uri="{FF2B5EF4-FFF2-40B4-BE49-F238E27FC236}">
                  <a16:creationId xmlns:a16="http://schemas.microsoft.com/office/drawing/2014/main" id="{3DFFC705-1899-4E4C-AE76-F85BAF2F66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31" name="Freeform 36">
              <a:extLst>
                <a:ext uri="{FF2B5EF4-FFF2-40B4-BE49-F238E27FC236}">
                  <a16:creationId xmlns:a16="http://schemas.microsoft.com/office/drawing/2014/main" id="{01C9598D-BDF6-4A24-83B6-4DCA4D134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32" name="Freeform 37">
              <a:extLst>
                <a:ext uri="{FF2B5EF4-FFF2-40B4-BE49-F238E27FC236}">
                  <a16:creationId xmlns:a16="http://schemas.microsoft.com/office/drawing/2014/main" id="{950C8213-67CD-4DEF-AA44-8BB3101392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33" name="Freeform 38">
              <a:extLst>
                <a:ext uri="{FF2B5EF4-FFF2-40B4-BE49-F238E27FC236}">
                  <a16:creationId xmlns:a16="http://schemas.microsoft.com/office/drawing/2014/main" id="{2016FE1D-E3EB-4CF6-809B-159872CC7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35" name="Rectangle 34">
            <a:extLst>
              <a:ext uri="{FF2B5EF4-FFF2-40B4-BE49-F238E27FC236}">
                <a16:creationId xmlns:a16="http://schemas.microsoft.com/office/drawing/2014/main" id="{CE6C63DC-BAE4-42B6-8FDF-F6467C2D2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7" name="Freeform 6">
            <a:extLst>
              <a:ext uri="{FF2B5EF4-FFF2-40B4-BE49-F238E27FC236}">
                <a16:creationId xmlns:a16="http://schemas.microsoft.com/office/drawing/2014/main" id="{5BD23F8E-2E78-4C84-8EFB-FE6C8ACB7F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useBgFill="1">
        <p:nvSpPr>
          <p:cNvPr id="39" name="Rectangle 38">
            <a:extLst>
              <a:ext uri="{FF2B5EF4-FFF2-40B4-BE49-F238E27FC236}">
                <a16:creationId xmlns:a16="http://schemas.microsoft.com/office/drawing/2014/main" id="{57ABABA7-0420-4200-9B65-1C1967CE9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7A03E380-9CD1-4ABA-A763-9F9D252B890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6009967" y="0"/>
            <a:ext cx="6176982" cy="6853245"/>
            <a:chOff x="2487613" y="285750"/>
            <a:chExt cx="2428876" cy="5654676"/>
          </a:xfrm>
          <a:solidFill>
            <a:schemeClr val="bg2">
              <a:lumMod val="90000"/>
            </a:schemeClr>
          </a:solidFill>
        </p:grpSpPr>
        <p:sp>
          <p:nvSpPr>
            <p:cNvPr id="42" name="Freeform 11">
              <a:extLst>
                <a:ext uri="{FF2B5EF4-FFF2-40B4-BE49-F238E27FC236}">
                  <a16:creationId xmlns:a16="http://schemas.microsoft.com/office/drawing/2014/main" id="{66E01B84-4C2B-4DE5-90C8-9C4001A75B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txBody>
            <a:bodyPr/>
            <a:lstStyle/>
            <a:p>
              <a:endParaRPr lang="en-US"/>
            </a:p>
          </p:txBody>
        </p:sp>
        <p:sp>
          <p:nvSpPr>
            <p:cNvPr id="43" name="Freeform 12">
              <a:extLst>
                <a:ext uri="{FF2B5EF4-FFF2-40B4-BE49-F238E27FC236}">
                  <a16:creationId xmlns:a16="http://schemas.microsoft.com/office/drawing/2014/main" id="{64CE5A7A-D5C5-4FE5-860C-0B5748FDE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txBody>
            <a:bodyPr/>
            <a:lstStyle/>
            <a:p>
              <a:endParaRPr lang="en-US"/>
            </a:p>
          </p:txBody>
        </p:sp>
        <p:sp>
          <p:nvSpPr>
            <p:cNvPr id="44" name="Freeform 13">
              <a:extLst>
                <a:ext uri="{FF2B5EF4-FFF2-40B4-BE49-F238E27FC236}">
                  <a16:creationId xmlns:a16="http://schemas.microsoft.com/office/drawing/2014/main" id="{016A7D2A-6EEA-47B8-A763-7D82E41B3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txBody>
            <a:bodyPr/>
            <a:lstStyle/>
            <a:p>
              <a:endParaRPr lang="en-US"/>
            </a:p>
          </p:txBody>
        </p:sp>
        <p:sp>
          <p:nvSpPr>
            <p:cNvPr id="45" name="Freeform 14">
              <a:extLst>
                <a:ext uri="{FF2B5EF4-FFF2-40B4-BE49-F238E27FC236}">
                  <a16:creationId xmlns:a16="http://schemas.microsoft.com/office/drawing/2014/main" id="{E758F6E7-6DEC-48D0-ACB1-E5E26B13E6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txBody>
            <a:bodyPr/>
            <a:lstStyle/>
            <a:p>
              <a:endParaRPr lang="en-US"/>
            </a:p>
          </p:txBody>
        </p:sp>
        <p:sp>
          <p:nvSpPr>
            <p:cNvPr id="46" name="Freeform 15">
              <a:extLst>
                <a:ext uri="{FF2B5EF4-FFF2-40B4-BE49-F238E27FC236}">
                  <a16:creationId xmlns:a16="http://schemas.microsoft.com/office/drawing/2014/main" id="{B56657FF-C027-42E7-859B-902929B6FA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txBody>
            <a:bodyPr/>
            <a:lstStyle/>
            <a:p>
              <a:endParaRPr lang="en-US"/>
            </a:p>
          </p:txBody>
        </p:sp>
        <p:sp>
          <p:nvSpPr>
            <p:cNvPr id="47" name="Freeform 16">
              <a:extLst>
                <a:ext uri="{FF2B5EF4-FFF2-40B4-BE49-F238E27FC236}">
                  <a16:creationId xmlns:a16="http://schemas.microsoft.com/office/drawing/2014/main" id="{79047F2A-5978-46C6-B3A2-54AAC2136B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txBody>
            <a:bodyPr/>
            <a:lstStyle/>
            <a:p>
              <a:endParaRPr lang="en-US"/>
            </a:p>
          </p:txBody>
        </p:sp>
        <p:sp>
          <p:nvSpPr>
            <p:cNvPr id="48" name="Freeform 17">
              <a:extLst>
                <a:ext uri="{FF2B5EF4-FFF2-40B4-BE49-F238E27FC236}">
                  <a16:creationId xmlns:a16="http://schemas.microsoft.com/office/drawing/2014/main" id="{F3BE8FD1-0A72-4640-AC7A-2E057273F8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txBody>
            <a:bodyPr/>
            <a:lstStyle/>
            <a:p>
              <a:endParaRPr lang="en-US"/>
            </a:p>
          </p:txBody>
        </p:sp>
        <p:sp>
          <p:nvSpPr>
            <p:cNvPr id="49" name="Freeform 18">
              <a:extLst>
                <a:ext uri="{FF2B5EF4-FFF2-40B4-BE49-F238E27FC236}">
                  <a16:creationId xmlns:a16="http://schemas.microsoft.com/office/drawing/2014/main" id="{752FC782-A372-4D11-B20D-958955E56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txBody>
            <a:bodyPr/>
            <a:lstStyle/>
            <a:p>
              <a:endParaRPr lang="en-US"/>
            </a:p>
          </p:txBody>
        </p:sp>
        <p:sp>
          <p:nvSpPr>
            <p:cNvPr id="50" name="Freeform 19">
              <a:extLst>
                <a:ext uri="{FF2B5EF4-FFF2-40B4-BE49-F238E27FC236}">
                  <a16:creationId xmlns:a16="http://schemas.microsoft.com/office/drawing/2014/main" id="{AA00B2F1-BEE2-444A-8249-C8E3212CA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txBody>
            <a:bodyPr/>
            <a:lstStyle/>
            <a:p>
              <a:endParaRPr lang="en-US"/>
            </a:p>
          </p:txBody>
        </p:sp>
        <p:sp>
          <p:nvSpPr>
            <p:cNvPr id="51" name="Freeform 20">
              <a:extLst>
                <a:ext uri="{FF2B5EF4-FFF2-40B4-BE49-F238E27FC236}">
                  <a16:creationId xmlns:a16="http://schemas.microsoft.com/office/drawing/2014/main" id="{E7F5747E-514B-4CF7-B6B0-DAD7149097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txBody>
            <a:bodyPr/>
            <a:lstStyle/>
            <a:p>
              <a:endParaRPr lang="en-US"/>
            </a:p>
          </p:txBody>
        </p:sp>
        <p:sp>
          <p:nvSpPr>
            <p:cNvPr id="52" name="Freeform 21">
              <a:extLst>
                <a:ext uri="{FF2B5EF4-FFF2-40B4-BE49-F238E27FC236}">
                  <a16:creationId xmlns:a16="http://schemas.microsoft.com/office/drawing/2014/main" id="{931614BB-1593-40ED-8113-2BD1187055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txBody>
            <a:bodyPr/>
            <a:lstStyle/>
            <a:p>
              <a:endParaRPr lang="en-US"/>
            </a:p>
          </p:txBody>
        </p:sp>
        <p:sp>
          <p:nvSpPr>
            <p:cNvPr id="53" name="Freeform 22">
              <a:extLst>
                <a:ext uri="{FF2B5EF4-FFF2-40B4-BE49-F238E27FC236}">
                  <a16:creationId xmlns:a16="http://schemas.microsoft.com/office/drawing/2014/main" id="{2691871F-F15C-4E19-BC9C-78E5748D74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txBody>
            <a:bodyPr/>
            <a:lstStyle/>
            <a:p>
              <a:endParaRPr lang="en-US"/>
            </a:p>
          </p:txBody>
        </p:sp>
      </p:grpSp>
      <p:sp>
        <p:nvSpPr>
          <p:cNvPr id="55" name="Freeform 6">
            <a:extLst>
              <a:ext uri="{FF2B5EF4-FFF2-40B4-BE49-F238E27FC236}">
                <a16:creationId xmlns:a16="http://schemas.microsoft.com/office/drawing/2014/main" id="{8576F020-8157-45CE-B1D9-6FA47AFEB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1159566"/>
            <a:ext cx="7560245" cy="453886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txBody>
          <a:bodyPr/>
          <a:lstStyle/>
          <a:p>
            <a:endParaRPr lang="en-US"/>
          </a:p>
        </p:txBody>
      </p:sp>
      <p:sp>
        <p:nvSpPr>
          <p:cNvPr id="2" name="TextBox 1">
            <a:extLst>
              <a:ext uri="{FF2B5EF4-FFF2-40B4-BE49-F238E27FC236}">
                <a16:creationId xmlns:a16="http://schemas.microsoft.com/office/drawing/2014/main" id="{B1E6F014-78FC-98AD-ABD0-919FE137ACFB}"/>
              </a:ext>
            </a:extLst>
          </p:cNvPr>
          <p:cNvSpPr txBox="1"/>
          <p:nvPr/>
        </p:nvSpPr>
        <p:spPr>
          <a:xfrm>
            <a:off x="987215" y="1318590"/>
            <a:ext cx="5102159" cy="4220820"/>
          </a:xfrm>
          <a:prstGeom prst="rect">
            <a:avLst/>
          </a:prstGeom>
        </p:spPr>
        <p:txBody>
          <a:bodyPr vert="horz" lIns="91440" tIns="45720" rIns="91440" bIns="45720" rtlCol="0" anchor="ctr">
            <a:normAutofit/>
          </a:bodyPr>
          <a:lstStyle/>
          <a:p>
            <a:pPr>
              <a:spcBef>
                <a:spcPct val="0"/>
              </a:spcBef>
              <a:spcAft>
                <a:spcPts val="600"/>
              </a:spcAft>
            </a:pPr>
            <a:r>
              <a:rPr lang="en-US" sz="5400">
                <a:solidFill>
                  <a:srgbClr val="FFFFFF"/>
                </a:solidFill>
                <a:latin typeface="+mj-lt"/>
                <a:ea typeface="+mj-ea"/>
                <a:cs typeface="+mj-cs"/>
              </a:rPr>
              <a:t>Thank you</a:t>
            </a:r>
          </a:p>
        </p:txBody>
      </p:sp>
    </p:spTree>
    <p:extLst>
      <p:ext uri="{BB962C8B-B14F-4D97-AF65-F5344CB8AC3E}">
        <p14:creationId xmlns:p14="http://schemas.microsoft.com/office/powerpoint/2010/main" val="4083154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6510" rIns="0" bIns="0" rtlCol="0">
            <a:spAutoFit/>
          </a:bodyPr>
          <a:lstStyle/>
          <a:p>
            <a:pPr marL="12700">
              <a:lnSpc>
                <a:spcPct val="100000"/>
              </a:lnSpc>
              <a:spcBef>
                <a:spcPts val="130"/>
              </a:spcBef>
            </a:pPr>
            <a:r>
              <a:rPr spc="140" dirty="0"/>
              <a:t>History</a:t>
            </a:r>
            <a:r>
              <a:rPr spc="310" dirty="0"/>
              <a:t> </a:t>
            </a:r>
            <a:r>
              <a:rPr spc="110" dirty="0"/>
              <a:t>and</a:t>
            </a:r>
            <a:r>
              <a:rPr spc="320" dirty="0"/>
              <a:t> </a:t>
            </a:r>
            <a:r>
              <a:rPr spc="140" dirty="0"/>
              <a:t>Examination</a:t>
            </a:r>
          </a:p>
        </p:txBody>
      </p:sp>
      <p:sp>
        <p:nvSpPr>
          <p:cNvPr id="3" name="object 3"/>
          <p:cNvSpPr txBox="1"/>
          <p:nvPr/>
        </p:nvSpPr>
        <p:spPr>
          <a:xfrm>
            <a:off x="1131252" y="823848"/>
            <a:ext cx="82550" cy="162560"/>
          </a:xfrm>
          <a:prstGeom prst="rect">
            <a:avLst/>
          </a:prstGeom>
        </p:spPr>
        <p:txBody>
          <a:bodyPr vert="horz" wrap="square" lIns="0" tIns="12700" rIns="0" bIns="0" rtlCol="0">
            <a:spAutoFit/>
          </a:bodyPr>
          <a:lstStyle/>
          <a:p>
            <a:pPr marL="12700">
              <a:lnSpc>
                <a:spcPct val="100000"/>
              </a:lnSpc>
              <a:spcBef>
                <a:spcPts val="100"/>
              </a:spcBef>
            </a:pPr>
            <a:r>
              <a:rPr sz="900" spc="-50" dirty="0">
                <a:solidFill>
                  <a:srgbClr val="5FA434"/>
                </a:solidFill>
                <a:latin typeface="Palatino Linotype"/>
                <a:cs typeface="Palatino Linotype"/>
              </a:rPr>
              <a:t>7</a:t>
            </a:r>
            <a:endParaRPr sz="900">
              <a:latin typeface="Palatino Linotype"/>
              <a:cs typeface="Palatino Linotype"/>
            </a:endParaRPr>
          </a:p>
        </p:txBody>
      </p:sp>
      <p:sp>
        <p:nvSpPr>
          <p:cNvPr id="4" name="object 4"/>
          <p:cNvSpPr txBox="1"/>
          <p:nvPr/>
        </p:nvSpPr>
        <p:spPr>
          <a:xfrm>
            <a:off x="545465" y="2080260"/>
            <a:ext cx="11092180" cy="3616325"/>
          </a:xfrm>
          <a:prstGeom prst="rect">
            <a:avLst/>
          </a:prstGeom>
        </p:spPr>
        <p:txBody>
          <a:bodyPr vert="horz" wrap="square" lIns="0" tIns="49530" rIns="0" bIns="0" rtlCol="0">
            <a:spAutoFit/>
          </a:bodyPr>
          <a:lstStyle/>
          <a:p>
            <a:pPr marL="239395" marR="223520" indent="-227329">
              <a:lnSpc>
                <a:spcPct val="90000"/>
              </a:lnSpc>
              <a:spcBef>
                <a:spcPts val="390"/>
              </a:spcBef>
              <a:buFont typeface="Arial MT"/>
              <a:buChar char="•"/>
              <a:tabLst>
                <a:tab pos="241300" algn="l"/>
              </a:tabLst>
            </a:pPr>
            <a:r>
              <a:rPr sz="2400" dirty="0">
                <a:latin typeface="Palatino Linotype"/>
                <a:cs typeface="Palatino Linotype"/>
              </a:rPr>
              <a:t>The</a:t>
            </a:r>
            <a:r>
              <a:rPr sz="2400" spc="-15" dirty="0">
                <a:latin typeface="Palatino Linotype"/>
                <a:cs typeface="Palatino Linotype"/>
              </a:rPr>
              <a:t> </a:t>
            </a:r>
            <a:r>
              <a:rPr sz="2400" dirty="0">
                <a:latin typeface="Palatino Linotype"/>
                <a:cs typeface="Palatino Linotype"/>
              </a:rPr>
              <a:t>patient</a:t>
            </a:r>
            <a:r>
              <a:rPr sz="2400" spc="-90" dirty="0">
                <a:latin typeface="Palatino Linotype"/>
                <a:cs typeface="Palatino Linotype"/>
              </a:rPr>
              <a:t> </a:t>
            </a:r>
            <a:r>
              <a:rPr sz="2400" dirty="0">
                <a:latin typeface="Palatino Linotype"/>
                <a:cs typeface="Palatino Linotype"/>
              </a:rPr>
              <a:t>may</a:t>
            </a:r>
            <a:r>
              <a:rPr sz="2400" spc="-114" dirty="0">
                <a:latin typeface="Palatino Linotype"/>
                <a:cs typeface="Palatino Linotype"/>
              </a:rPr>
              <a:t> </a:t>
            </a:r>
            <a:r>
              <a:rPr sz="2400" dirty="0">
                <a:latin typeface="Palatino Linotype"/>
                <a:cs typeface="Palatino Linotype"/>
              </a:rPr>
              <a:t>report</a:t>
            </a:r>
            <a:r>
              <a:rPr sz="2400" spc="-20" dirty="0">
                <a:latin typeface="Palatino Linotype"/>
                <a:cs typeface="Palatino Linotype"/>
              </a:rPr>
              <a:t> </a:t>
            </a:r>
            <a:r>
              <a:rPr sz="2400" dirty="0">
                <a:latin typeface="Palatino Linotype"/>
                <a:cs typeface="Palatino Linotype"/>
              </a:rPr>
              <a:t>a</a:t>
            </a:r>
            <a:r>
              <a:rPr sz="2400" spc="-55" dirty="0">
                <a:latin typeface="Palatino Linotype"/>
                <a:cs typeface="Palatino Linotype"/>
              </a:rPr>
              <a:t> </a:t>
            </a:r>
            <a:r>
              <a:rPr sz="2400" dirty="0">
                <a:latin typeface="Palatino Linotype"/>
                <a:cs typeface="Palatino Linotype"/>
              </a:rPr>
              <a:t>history</a:t>
            </a:r>
            <a:r>
              <a:rPr sz="2400" spc="-45" dirty="0">
                <a:latin typeface="Palatino Linotype"/>
                <a:cs typeface="Palatino Linotype"/>
              </a:rPr>
              <a:t> </a:t>
            </a:r>
            <a:r>
              <a:rPr sz="2400" dirty="0">
                <a:latin typeface="Palatino Linotype"/>
                <a:cs typeface="Palatino Linotype"/>
              </a:rPr>
              <a:t>of</a:t>
            </a:r>
            <a:r>
              <a:rPr sz="2400" spc="20" dirty="0">
                <a:latin typeface="Palatino Linotype"/>
                <a:cs typeface="Palatino Linotype"/>
              </a:rPr>
              <a:t> </a:t>
            </a:r>
            <a:r>
              <a:rPr sz="2400" b="1" dirty="0">
                <a:latin typeface="Palatino Linotype"/>
                <a:cs typeface="Palatino Linotype"/>
              </a:rPr>
              <a:t>pain</a:t>
            </a:r>
            <a:r>
              <a:rPr sz="2400" dirty="0">
                <a:latin typeface="Palatino Linotype"/>
                <a:cs typeface="Palatino Linotype"/>
              </a:rPr>
              <a:t>,</a:t>
            </a:r>
            <a:r>
              <a:rPr sz="2400" spc="-55" dirty="0">
                <a:latin typeface="Palatino Linotype"/>
                <a:cs typeface="Palatino Linotype"/>
              </a:rPr>
              <a:t> </a:t>
            </a:r>
            <a:r>
              <a:rPr sz="2400" dirty="0">
                <a:latin typeface="Palatino Linotype"/>
                <a:cs typeface="Palatino Linotype"/>
              </a:rPr>
              <a:t>which</a:t>
            </a:r>
            <a:r>
              <a:rPr sz="2400" spc="30" dirty="0">
                <a:latin typeface="Palatino Linotype"/>
                <a:cs typeface="Palatino Linotype"/>
              </a:rPr>
              <a:t> </a:t>
            </a:r>
            <a:r>
              <a:rPr sz="2400" dirty="0">
                <a:latin typeface="Palatino Linotype"/>
                <a:cs typeface="Palatino Linotype"/>
              </a:rPr>
              <a:t>may</a:t>
            </a:r>
            <a:r>
              <a:rPr sz="2400" spc="-50" dirty="0">
                <a:latin typeface="Palatino Linotype"/>
                <a:cs typeface="Palatino Linotype"/>
              </a:rPr>
              <a:t> </a:t>
            </a:r>
            <a:r>
              <a:rPr sz="2400" dirty="0">
                <a:latin typeface="Palatino Linotype"/>
                <a:cs typeface="Palatino Linotype"/>
              </a:rPr>
              <a:t>follow</a:t>
            </a:r>
            <a:r>
              <a:rPr sz="2400" spc="114" dirty="0">
                <a:latin typeface="Palatino Linotype"/>
                <a:cs typeface="Palatino Linotype"/>
              </a:rPr>
              <a:t> </a:t>
            </a:r>
            <a:r>
              <a:rPr sz="2400" b="1" dirty="0">
                <a:latin typeface="Palatino Linotype"/>
                <a:cs typeface="Palatino Linotype"/>
              </a:rPr>
              <a:t>hemorrhage</a:t>
            </a:r>
            <a:r>
              <a:rPr sz="2400" b="1" spc="-40" dirty="0">
                <a:latin typeface="Palatino Linotype"/>
                <a:cs typeface="Palatino Linotype"/>
              </a:rPr>
              <a:t> </a:t>
            </a:r>
            <a:r>
              <a:rPr sz="2400" dirty="0">
                <a:latin typeface="Palatino Linotype"/>
                <a:cs typeface="Palatino Linotype"/>
              </a:rPr>
              <a:t>into</a:t>
            </a:r>
            <a:r>
              <a:rPr sz="2400" spc="-90" dirty="0">
                <a:latin typeface="Palatino Linotype"/>
                <a:cs typeface="Palatino Linotype"/>
              </a:rPr>
              <a:t> </a:t>
            </a:r>
            <a:r>
              <a:rPr sz="2400" spc="-50" dirty="0">
                <a:latin typeface="Palatino Linotype"/>
                <a:cs typeface="Palatino Linotype"/>
              </a:rPr>
              <a:t>a 	</a:t>
            </a:r>
            <a:r>
              <a:rPr sz="2400" dirty="0">
                <a:latin typeface="Palatino Linotype"/>
                <a:cs typeface="Palatino Linotype"/>
              </a:rPr>
              <a:t>colloid</a:t>
            </a:r>
            <a:r>
              <a:rPr sz="2400" spc="65" dirty="0">
                <a:latin typeface="Palatino Linotype"/>
                <a:cs typeface="Palatino Linotype"/>
              </a:rPr>
              <a:t> </a:t>
            </a:r>
            <a:r>
              <a:rPr sz="2400" dirty="0">
                <a:latin typeface="Palatino Linotype"/>
                <a:cs typeface="Palatino Linotype"/>
              </a:rPr>
              <a:t>nodule,</a:t>
            </a:r>
            <a:r>
              <a:rPr sz="2400" spc="-25" dirty="0">
                <a:latin typeface="Palatino Linotype"/>
                <a:cs typeface="Palatino Linotype"/>
              </a:rPr>
              <a:t> </a:t>
            </a:r>
            <a:r>
              <a:rPr sz="2400" dirty="0">
                <a:latin typeface="Palatino Linotype"/>
                <a:cs typeface="Palatino Linotype"/>
              </a:rPr>
              <a:t>or</a:t>
            </a:r>
            <a:r>
              <a:rPr sz="2400" spc="-65" dirty="0">
                <a:latin typeface="Palatino Linotype"/>
                <a:cs typeface="Palatino Linotype"/>
              </a:rPr>
              <a:t> </a:t>
            </a:r>
            <a:r>
              <a:rPr sz="2400" dirty="0">
                <a:latin typeface="Palatino Linotype"/>
                <a:cs typeface="Palatino Linotype"/>
              </a:rPr>
              <a:t>a</a:t>
            </a:r>
            <a:r>
              <a:rPr sz="2400" spc="-85" dirty="0">
                <a:latin typeface="Palatino Linotype"/>
                <a:cs typeface="Palatino Linotype"/>
              </a:rPr>
              <a:t> </a:t>
            </a:r>
            <a:r>
              <a:rPr sz="2400" dirty="0">
                <a:latin typeface="Palatino Linotype"/>
                <a:cs typeface="Palatino Linotype"/>
              </a:rPr>
              <a:t>sudden</a:t>
            </a:r>
            <a:r>
              <a:rPr sz="2400" spc="65" dirty="0">
                <a:latin typeface="Palatino Linotype"/>
                <a:cs typeface="Palatino Linotype"/>
              </a:rPr>
              <a:t> </a:t>
            </a:r>
            <a:r>
              <a:rPr sz="2400" dirty="0">
                <a:latin typeface="Palatino Linotype"/>
                <a:cs typeface="Palatino Linotype"/>
              </a:rPr>
              <a:t>increase</a:t>
            </a:r>
            <a:r>
              <a:rPr sz="2400" spc="-45" dirty="0">
                <a:latin typeface="Palatino Linotype"/>
                <a:cs typeface="Palatino Linotype"/>
              </a:rPr>
              <a:t> </a:t>
            </a:r>
            <a:r>
              <a:rPr sz="2400" dirty="0">
                <a:latin typeface="Palatino Linotype"/>
                <a:cs typeface="Palatino Linotype"/>
              </a:rPr>
              <a:t>in</a:t>
            </a:r>
            <a:r>
              <a:rPr sz="2400" spc="-70" dirty="0">
                <a:latin typeface="Palatino Linotype"/>
                <a:cs typeface="Palatino Linotype"/>
              </a:rPr>
              <a:t> </a:t>
            </a:r>
            <a:r>
              <a:rPr sz="2400" dirty="0">
                <a:latin typeface="Palatino Linotype"/>
                <a:cs typeface="Palatino Linotype"/>
              </a:rPr>
              <a:t>the</a:t>
            </a:r>
            <a:r>
              <a:rPr sz="2400" spc="-105" dirty="0">
                <a:latin typeface="Palatino Linotype"/>
                <a:cs typeface="Palatino Linotype"/>
              </a:rPr>
              <a:t> </a:t>
            </a:r>
            <a:r>
              <a:rPr sz="2400" dirty="0">
                <a:latin typeface="Palatino Linotype"/>
                <a:cs typeface="Palatino Linotype"/>
              </a:rPr>
              <a:t>size</a:t>
            </a:r>
            <a:r>
              <a:rPr sz="2400" spc="-45" dirty="0">
                <a:latin typeface="Palatino Linotype"/>
                <a:cs typeface="Palatino Linotype"/>
              </a:rPr>
              <a:t> </a:t>
            </a:r>
            <a:r>
              <a:rPr sz="2400" dirty="0">
                <a:latin typeface="Palatino Linotype"/>
                <a:cs typeface="Palatino Linotype"/>
              </a:rPr>
              <a:t>of</a:t>
            </a:r>
            <a:r>
              <a:rPr sz="2400" spc="-70" dirty="0">
                <a:latin typeface="Palatino Linotype"/>
                <a:cs typeface="Palatino Linotype"/>
              </a:rPr>
              <a:t> </a:t>
            </a:r>
            <a:r>
              <a:rPr sz="2400" dirty="0">
                <a:latin typeface="Palatino Linotype"/>
                <a:cs typeface="Palatino Linotype"/>
              </a:rPr>
              <a:t>a</a:t>
            </a:r>
            <a:r>
              <a:rPr sz="2400" spc="-80" dirty="0">
                <a:latin typeface="Palatino Linotype"/>
                <a:cs typeface="Palatino Linotype"/>
              </a:rPr>
              <a:t> </a:t>
            </a:r>
            <a:r>
              <a:rPr sz="2400" dirty="0">
                <a:latin typeface="Palatino Linotype"/>
                <a:cs typeface="Palatino Linotype"/>
              </a:rPr>
              <a:t>neck</a:t>
            </a:r>
            <a:r>
              <a:rPr sz="2400" spc="-75" dirty="0">
                <a:latin typeface="Palatino Linotype"/>
                <a:cs typeface="Palatino Linotype"/>
              </a:rPr>
              <a:t> </a:t>
            </a:r>
            <a:r>
              <a:rPr sz="2400" dirty="0">
                <a:latin typeface="Palatino Linotype"/>
                <a:cs typeface="Palatino Linotype"/>
              </a:rPr>
              <a:t>lump,</a:t>
            </a:r>
            <a:r>
              <a:rPr sz="2400" spc="-85" dirty="0">
                <a:latin typeface="Palatino Linotype"/>
                <a:cs typeface="Palatino Linotype"/>
              </a:rPr>
              <a:t> </a:t>
            </a:r>
            <a:r>
              <a:rPr sz="2400" dirty="0">
                <a:latin typeface="Palatino Linotype"/>
                <a:cs typeface="Palatino Linotype"/>
              </a:rPr>
              <a:t>which</a:t>
            </a:r>
            <a:r>
              <a:rPr sz="2400" spc="60" dirty="0">
                <a:latin typeface="Palatino Linotype"/>
                <a:cs typeface="Palatino Linotype"/>
              </a:rPr>
              <a:t> </a:t>
            </a:r>
            <a:r>
              <a:rPr sz="2400" spc="-10" dirty="0">
                <a:latin typeface="Palatino Linotype"/>
                <a:cs typeface="Palatino Linotype"/>
              </a:rPr>
              <a:t>would 	</a:t>
            </a:r>
            <a:r>
              <a:rPr sz="2400" dirty="0">
                <a:latin typeface="Palatino Linotype"/>
                <a:cs typeface="Palatino Linotype"/>
              </a:rPr>
              <a:t>raise</a:t>
            </a:r>
            <a:r>
              <a:rPr sz="2400" spc="-25" dirty="0">
                <a:latin typeface="Palatino Linotype"/>
                <a:cs typeface="Palatino Linotype"/>
              </a:rPr>
              <a:t> </a:t>
            </a:r>
            <a:r>
              <a:rPr sz="2400" dirty="0">
                <a:latin typeface="Palatino Linotype"/>
                <a:cs typeface="Palatino Linotype"/>
              </a:rPr>
              <a:t>concern</a:t>
            </a:r>
            <a:r>
              <a:rPr sz="2400" spc="-40" dirty="0">
                <a:latin typeface="Palatino Linotype"/>
                <a:cs typeface="Palatino Linotype"/>
              </a:rPr>
              <a:t> </a:t>
            </a:r>
            <a:r>
              <a:rPr sz="2400" dirty="0">
                <a:latin typeface="Palatino Linotype"/>
                <a:cs typeface="Palatino Linotype"/>
              </a:rPr>
              <a:t>of</a:t>
            </a:r>
            <a:r>
              <a:rPr sz="2400" spc="-45" dirty="0">
                <a:latin typeface="Palatino Linotype"/>
                <a:cs typeface="Palatino Linotype"/>
              </a:rPr>
              <a:t> </a:t>
            </a:r>
            <a:r>
              <a:rPr sz="2400" spc="-10" dirty="0">
                <a:latin typeface="Palatino Linotype"/>
                <a:cs typeface="Palatino Linotype"/>
              </a:rPr>
              <a:t>malignancy.</a:t>
            </a:r>
            <a:endParaRPr sz="2400">
              <a:latin typeface="Palatino Linotype"/>
              <a:cs typeface="Palatino Linotype"/>
            </a:endParaRPr>
          </a:p>
          <a:p>
            <a:pPr marL="239395" marR="5080" indent="-227329">
              <a:lnSpc>
                <a:spcPct val="90000"/>
              </a:lnSpc>
              <a:spcBef>
                <a:spcPts val="1015"/>
              </a:spcBef>
              <a:buFont typeface="Arial MT"/>
              <a:buChar char="•"/>
              <a:tabLst>
                <a:tab pos="241300" algn="l"/>
              </a:tabLst>
            </a:pPr>
            <a:r>
              <a:rPr sz="2400" b="1" spc="-40" dirty="0">
                <a:latin typeface="Palatino Linotype"/>
                <a:cs typeface="Palatino Linotype"/>
              </a:rPr>
              <a:t>Voice</a:t>
            </a:r>
            <a:r>
              <a:rPr sz="2400" b="1" spc="-10" dirty="0">
                <a:latin typeface="Palatino Linotype"/>
                <a:cs typeface="Palatino Linotype"/>
              </a:rPr>
              <a:t> </a:t>
            </a:r>
            <a:r>
              <a:rPr sz="2400" b="1" dirty="0">
                <a:latin typeface="Palatino Linotype"/>
                <a:cs typeface="Palatino Linotype"/>
              </a:rPr>
              <a:t>change</a:t>
            </a:r>
            <a:r>
              <a:rPr sz="2400" b="1" spc="-140" dirty="0">
                <a:latin typeface="Palatino Linotype"/>
                <a:cs typeface="Palatino Linotype"/>
              </a:rPr>
              <a:t> </a:t>
            </a:r>
            <a:r>
              <a:rPr sz="2400" b="1" dirty="0">
                <a:latin typeface="Palatino Linotype"/>
                <a:cs typeface="Palatino Linotype"/>
              </a:rPr>
              <a:t>or</a:t>
            </a:r>
            <a:r>
              <a:rPr sz="2400" b="1" spc="-105" dirty="0">
                <a:latin typeface="Palatino Linotype"/>
                <a:cs typeface="Palatino Linotype"/>
              </a:rPr>
              <a:t> </a:t>
            </a:r>
            <a:r>
              <a:rPr sz="2400" b="1" dirty="0">
                <a:latin typeface="Palatino Linotype"/>
                <a:cs typeface="Palatino Linotype"/>
              </a:rPr>
              <a:t>hoarseness</a:t>
            </a:r>
            <a:r>
              <a:rPr sz="2400" b="1" spc="-50" dirty="0">
                <a:latin typeface="Palatino Linotype"/>
                <a:cs typeface="Palatino Linotype"/>
              </a:rPr>
              <a:t> </a:t>
            </a:r>
            <a:r>
              <a:rPr sz="2400" dirty="0">
                <a:latin typeface="Palatino Linotype"/>
                <a:cs typeface="Palatino Linotype"/>
              </a:rPr>
              <a:t>may</a:t>
            </a:r>
            <a:r>
              <a:rPr sz="2400" spc="-120" dirty="0">
                <a:latin typeface="Palatino Linotype"/>
                <a:cs typeface="Palatino Linotype"/>
              </a:rPr>
              <a:t> </a:t>
            </a:r>
            <a:r>
              <a:rPr sz="2400" dirty="0">
                <a:latin typeface="Palatino Linotype"/>
                <a:cs typeface="Palatino Linotype"/>
              </a:rPr>
              <a:t>also</a:t>
            </a:r>
            <a:r>
              <a:rPr sz="2400" spc="25" dirty="0">
                <a:latin typeface="Palatino Linotype"/>
                <a:cs typeface="Palatino Linotype"/>
              </a:rPr>
              <a:t> </a:t>
            </a:r>
            <a:r>
              <a:rPr sz="2400" dirty="0">
                <a:latin typeface="Palatino Linotype"/>
                <a:cs typeface="Palatino Linotype"/>
              </a:rPr>
              <a:t>be</a:t>
            </a:r>
            <a:r>
              <a:rPr sz="2400" spc="-30" dirty="0">
                <a:latin typeface="Palatino Linotype"/>
                <a:cs typeface="Palatino Linotype"/>
              </a:rPr>
              <a:t> </a:t>
            </a:r>
            <a:r>
              <a:rPr sz="2400" dirty="0">
                <a:latin typeface="Palatino Linotype"/>
                <a:cs typeface="Palatino Linotype"/>
              </a:rPr>
              <a:t>a</a:t>
            </a:r>
            <a:r>
              <a:rPr sz="2400" spc="-70" dirty="0">
                <a:latin typeface="Palatino Linotype"/>
                <a:cs typeface="Palatino Linotype"/>
              </a:rPr>
              <a:t> </a:t>
            </a:r>
            <a:r>
              <a:rPr sz="2400" spc="-10" dirty="0">
                <a:latin typeface="Palatino Linotype"/>
                <a:cs typeface="Palatino Linotype"/>
              </a:rPr>
              <a:t>progressive</a:t>
            </a:r>
            <a:r>
              <a:rPr sz="2400" spc="110" dirty="0">
                <a:latin typeface="Palatino Linotype"/>
                <a:cs typeface="Palatino Linotype"/>
              </a:rPr>
              <a:t> </a:t>
            </a:r>
            <a:r>
              <a:rPr sz="2400" dirty="0">
                <a:latin typeface="Palatino Linotype"/>
                <a:cs typeface="Palatino Linotype"/>
              </a:rPr>
              <a:t>symptom</a:t>
            </a:r>
            <a:r>
              <a:rPr sz="2400" spc="-25" dirty="0">
                <a:latin typeface="Palatino Linotype"/>
                <a:cs typeface="Palatino Linotype"/>
              </a:rPr>
              <a:t> </a:t>
            </a:r>
            <a:r>
              <a:rPr sz="2400" dirty="0">
                <a:latin typeface="Palatino Linotype"/>
                <a:cs typeface="Palatino Linotype"/>
              </a:rPr>
              <a:t>associated</a:t>
            </a:r>
            <a:r>
              <a:rPr sz="2400" spc="25" dirty="0">
                <a:latin typeface="Palatino Linotype"/>
                <a:cs typeface="Palatino Linotype"/>
              </a:rPr>
              <a:t> </a:t>
            </a:r>
            <a:r>
              <a:rPr sz="2400" spc="-20" dirty="0">
                <a:latin typeface="Palatino Linotype"/>
                <a:cs typeface="Palatino Linotype"/>
              </a:rPr>
              <a:t>with 	</a:t>
            </a:r>
            <a:r>
              <a:rPr sz="2400" dirty="0">
                <a:latin typeface="Palatino Linotype"/>
                <a:cs typeface="Palatino Linotype"/>
              </a:rPr>
              <a:t>an</a:t>
            </a:r>
            <a:r>
              <a:rPr sz="2400" spc="-35" dirty="0">
                <a:latin typeface="Palatino Linotype"/>
                <a:cs typeface="Palatino Linotype"/>
              </a:rPr>
              <a:t> </a:t>
            </a:r>
            <a:r>
              <a:rPr sz="2400" spc="-25" dirty="0">
                <a:latin typeface="Palatino Linotype"/>
                <a:cs typeface="Palatino Linotype"/>
              </a:rPr>
              <a:t>invasive</a:t>
            </a:r>
            <a:r>
              <a:rPr sz="2400" spc="120" dirty="0">
                <a:latin typeface="Palatino Linotype"/>
                <a:cs typeface="Palatino Linotype"/>
              </a:rPr>
              <a:t> </a:t>
            </a:r>
            <a:r>
              <a:rPr sz="2400" spc="-10" dirty="0">
                <a:latin typeface="Palatino Linotype"/>
                <a:cs typeface="Palatino Linotype"/>
              </a:rPr>
              <a:t>tumor.</a:t>
            </a:r>
            <a:r>
              <a:rPr sz="2400" spc="-50" dirty="0">
                <a:latin typeface="Palatino Linotype"/>
                <a:cs typeface="Palatino Linotype"/>
              </a:rPr>
              <a:t> </a:t>
            </a:r>
            <a:r>
              <a:rPr sz="2400" dirty="0">
                <a:latin typeface="Palatino Linotype"/>
                <a:cs typeface="Palatino Linotype"/>
              </a:rPr>
              <a:t>Symptoms</a:t>
            </a:r>
            <a:r>
              <a:rPr sz="2400" spc="-95" dirty="0">
                <a:latin typeface="Palatino Linotype"/>
                <a:cs typeface="Palatino Linotype"/>
              </a:rPr>
              <a:t> </a:t>
            </a:r>
            <a:r>
              <a:rPr sz="2400" dirty="0">
                <a:latin typeface="Palatino Linotype"/>
                <a:cs typeface="Palatino Linotype"/>
              </a:rPr>
              <a:t>of</a:t>
            </a:r>
            <a:r>
              <a:rPr sz="2400" spc="10" dirty="0">
                <a:latin typeface="Palatino Linotype"/>
                <a:cs typeface="Palatino Linotype"/>
              </a:rPr>
              <a:t> </a:t>
            </a:r>
            <a:r>
              <a:rPr sz="2400" b="1" dirty="0">
                <a:latin typeface="Palatino Linotype"/>
                <a:cs typeface="Palatino Linotype"/>
              </a:rPr>
              <a:t>dysphagia</a:t>
            </a:r>
            <a:r>
              <a:rPr sz="2400" dirty="0">
                <a:latin typeface="Palatino Linotype"/>
                <a:cs typeface="Palatino Linotype"/>
              </a:rPr>
              <a:t>,</a:t>
            </a:r>
            <a:r>
              <a:rPr sz="2400" spc="-120" dirty="0">
                <a:latin typeface="Palatino Linotype"/>
                <a:cs typeface="Palatino Linotype"/>
              </a:rPr>
              <a:t> </a:t>
            </a:r>
            <a:r>
              <a:rPr sz="2400" b="1" dirty="0">
                <a:latin typeface="Palatino Linotype"/>
                <a:cs typeface="Palatino Linotype"/>
              </a:rPr>
              <a:t>coughing</a:t>
            </a:r>
            <a:r>
              <a:rPr sz="2400" dirty="0">
                <a:latin typeface="Palatino Linotype"/>
                <a:cs typeface="Palatino Linotype"/>
              </a:rPr>
              <a:t>,</a:t>
            </a:r>
            <a:r>
              <a:rPr sz="2400" spc="-125" dirty="0">
                <a:latin typeface="Palatino Linotype"/>
                <a:cs typeface="Palatino Linotype"/>
              </a:rPr>
              <a:t> </a:t>
            </a:r>
            <a:r>
              <a:rPr sz="2400" b="1" dirty="0">
                <a:latin typeface="Palatino Linotype"/>
                <a:cs typeface="Palatino Linotype"/>
              </a:rPr>
              <a:t>choking</a:t>
            </a:r>
            <a:r>
              <a:rPr sz="2400" dirty="0">
                <a:latin typeface="Palatino Linotype"/>
                <a:cs typeface="Palatino Linotype"/>
              </a:rPr>
              <a:t>,</a:t>
            </a:r>
            <a:r>
              <a:rPr sz="2400" spc="-125" dirty="0">
                <a:latin typeface="Palatino Linotype"/>
                <a:cs typeface="Palatino Linotype"/>
              </a:rPr>
              <a:t> </a:t>
            </a:r>
            <a:r>
              <a:rPr sz="2400" dirty="0">
                <a:latin typeface="Palatino Linotype"/>
                <a:cs typeface="Palatino Linotype"/>
              </a:rPr>
              <a:t>and</a:t>
            </a:r>
            <a:r>
              <a:rPr sz="2400" spc="-90" dirty="0">
                <a:latin typeface="Palatino Linotype"/>
                <a:cs typeface="Palatino Linotype"/>
              </a:rPr>
              <a:t> </a:t>
            </a:r>
            <a:r>
              <a:rPr sz="2400" b="1" spc="-10" dirty="0">
                <a:latin typeface="Palatino Linotype"/>
                <a:cs typeface="Palatino Linotype"/>
              </a:rPr>
              <a:t>dyspnea 	</a:t>
            </a:r>
            <a:r>
              <a:rPr sz="2400" dirty="0">
                <a:latin typeface="Palatino Linotype"/>
                <a:cs typeface="Palatino Linotype"/>
              </a:rPr>
              <a:t>should</a:t>
            </a:r>
            <a:r>
              <a:rPr sz="2400" spc="-30" dirty="0">
                <a:latin typeface="Palatino Linotype"/>
                <a:cs typeface="Palatino Linotype"/>
              </a:rPr>
              <a:t> </a:t>
            </a:r>
            <a:r>
              <a:rPr sz="2400" dirty="0">
                <a:latin typeface="Palatino Linotype"/>
                <a:cs typeface="Palatino Linotype"/>
              </a:rPr>
              <a:t>be</a:t>
            </a:r>
            <a:r>
              <a:rPr sz="2400" spc="-75" dirty="0">
                <a:latin typeface="Palatino Linotype"/>
                <a:cs typeface="Palatino Linotype"/>
              </a:rPr>
              <a:t> </a:t>
            </a:r>
            <a:r>
              <a:rPr sz="2400" dirty="0">
                <a:latin typeface="Palatino Linotype"/>
                <a:cs typeface="Palatino Linotype"/>
              </a:rPr>
              <a:t>asked</a:t>
            </a:r>
            <a:r>
              <a:rPr sz="2400" spc="-30" dirty="0">
                <a:latin typeface="Palatino Linotype"/>
                <a:cs typeface="Palatino Linotype"/>
              </a:rPr>
              <a:t> </a:t>
            </a:r>
            <a:r>
              <a:rPr sz="2400" spc="-10" dirty="0">
                <a:latin typeface="Palatino Linotype"/>
                <a:cs typeface="Palatino Linotype"/>
              </a:rPr>
              <a:t>about.</a:t>
            </a:r>
            <a:endParaRPr sz="2400">
              <a:latin typeface="Palatino Linotype"/>
              <a:cs typeface="Palatino Linotype"/>
            </a:endParaRPr>
          </a:p>
          <a:p>
            <a:pPr marL="239395" marR="254000" indent="-227329">
              <a:lnSpc>
                <a:spcPct val="90400"/>
              </a:lnSpc>
              <a:spcBef>
                <a:spcPts val="1000"/>
              </a:spcBef>
              <a:buFont typeface="Arial MT"/>
              <a:buChar char="•"/>
              <a:tabLst>
                <a:tab pos="241300" algn="l"/>
              </a:tabLst>
            </a:pPr>
            <a:r>
              <a:rPr sz="2400" dirty="0">
                <a:latin typeface="Palatino Linotype"/>
                <a:cs typeface="Palatino Linotype"/>
              </a:rPr>
              <a:t>Exposure</a:t>
            </a:r>
            <a:r>
              <a:rPr sz="2400" spc="-114" dirty="0">
                <a:latin typeface="Palatino Linotype"/>
                <a:cs typeface="Palatino Linotype"/>
              </a:rPr>
              <a:t> </a:t>
            </a:r>
            <a:r>
              <a:rPr sz="2400" dirty="0">
                <a:latin typeface="Palatino Linotype"/>
                <a:cs typeface="Palatino Linotype"/>
              </a:rPr>
              <a:t>of</a:t>
            </a:r>
            <a:r>
              <a:rPr sz="2400" spc="10" dirty="0">
                <a:latin typeface="Palatino Linotype"/>
                <a:cs typeface="Palatino Linotype"/>
              </a:rPr>
              <a:t> </a:t>
            </a:r>
            <a:r>
              <a:rPr sz="2400" dirty="0">
                <a:latin typeface="Palatino Linotype"/>
                <a:cs typeface="Palatino Linotype"/>
              </a:rPr>
              <a:t>the</a:t>
            </a:r>
            <a:r>
              <a:rPr sz="2400" spc="-150" dirty="0">
                <a:latin typeface="Palatino Linotype"/>
                <a:cs typeface="Palatino Linotype"/>
              </a:rPr>
              <a:t> </a:t>
            </a:r>
            <a:r>
              <a:rPr sz="2400" dirty="0">
                <a:latin typeface="Palatino Linotype"/>
                <a:cs typeface="Palatino Linotype"/>
              </a:rPr>
              <a:t>thyroid</a:t>
            </a:r>
            <a:r>
              <a:rPr sz="2400" spc="-50" dirty="0">
                <a:latin typeface="Palatino Linotype"/>
                <a:cs typeface="Palatino Linotype"/>
              </a:rPr>
              <a:t> </a:t>
            </a:r>
            <a:r>
              <a:rPr sz="2400" dirty="0">
                <a:latin typeface="Palatino Linotype"/>
                <a:cs typeface="Palatino Linotype"/>
              </a:rPr>
              <a:t>gland</a:t>
            </a:r>
            <a:r>
              <a:rPr sz="2400" spc="-110" dirty="0">
                <a:latin typeface="Palatino Linotype"/>
                <a:cs typeface="Palatino Linotype"/>
              </a:rPr>
              <a:t> </a:t>
            </a:r>
            <a:r>
              <a:rPr sz="2400" dirty="0">
                <a:latin typeface="Palatino Linotype"/>
                <a:cs typeface="Palatino Linotype"/>
              </a:rPr>
              <a:t>to</a:t>
            </a:r>
            <a:r>
              <a:rPr sz="2400" spc="-110" dirty="0">
                <a:latin typeface="Palatino Linotype"/>
                <a:cs typeface="Palatino Linotype"/>
              </a:rPr>
              <a:t> </a:t>
            </a:r>
            <a:r>
              <a:rPr sz="2400" dirty="0">
                <a:latin typeface="Palatino Linotype"/>
                <a:cs typeface="Palatino Linotype"/>
              </a:rPr>
              <a:t>ionizing radiation</a:t>
            </a:r>
            <a:r>
              <a:rPr sz="2400" spc="10" dirty="0">
                <a:latin typeface="Palatino Linotype"/>
                <a:cs typeface="Palatino Linotype"/>
              </a:rPr>
              <a:t> </a:t>
            </a:r>
            <a:r>
              <a:rPr sz="2400" dirty="0">
                <a:latin typeface="Palatino Linotype"/>
                <a:cs typeface="Palatino Linotype"/>
              </a:rPr>
              <a:t>is</a:t>
            </a:r>
            <a:r>
              <a:rPr sz="2400" spc="-114" dirty="0">
                <a:latin typeface="Palatino Linotype"/>
                <a:cs typeface="Palatino Linotype"/>
              </a:rPr>
              <a:t> </a:t>
            </a:r>
            <a:r>
              <a:rPr sz="2400" dirty="0">
                <a:latin typeface="Palatino Linotype"/>
                <a:cs typeface="Palatino Linotype"/>
              </a:rPr>
              <a:t>known</a:t>
            </a:r>
            <a:r>
              <a:rPr sz="2400" spc="145" dirty="0">
                <a:latin typeface="Palatino Linotype"/>
                <a:cs typeface="Palatino Linotype"/>
              </a:rPr>
              <a:t> </a:t>
            </a:r>
            <a:r>
              <a:rPr sz="2400" dirty="0">
                <a:latin typeface="Palatino Linotype"/>
                <a:cs typeface="Palatino Linotype"/>
              </a:rPr>
              <a:t>to</a:t>
            </a:r>
            <a:r>
              <a:rPr sz="2400" spc="-110" dirty="0">
                <a:latin typeface="Palatino Linotype"/>
                <a:cs typeface="Palatino Linotype"/>
              </a:rPr>
              <a:t> </a:t>
            </a:r>
            <a:r>
              <a:rPr sz="2400" dirty="0">
                <a:latin typeface="Palatino Linotype"/>
                <a:cs typeface="Palatino Linotype"/>
              </a:rPr>
              <a:t>contribute</a:t>
            </a:r>
            <a:r>
              <a:rPr sz="2400" spc="-30" dirty="0">
                <a:latin typeface="Palatino Linotype"/>
                <a:cs typeface="Palatino Linotype"/>
              </a:rPr>
              <a:t> </a:t>
            </a:r>
            <a:r>
              <a:rPr sz="2400" dirty="0">
                <a:latin typeface="Palatino Linotype"/>
                <a:cs typeface="Palatino Linotype"/>
              </a:rPr>
              <a:t>to</a:t>
            </a:r>
            <a:r>
              <a:rPr sz="2400" spc="-110" dirty="0">
                <a:latin typeface="Palatino Linotype"/>
                <a:cs typeface="Palatino Linotype"/>
              </a:rPr>
              <a:t> </a:t>
            </a:r>
            <a:r>
              <a:rPr sz="2400" spc="-50" dirty="0">
                <a:latin typeface="Palatino Linotype"/>
                <a:cs typeface="Palatino Linotype"/>
              </a:rPr>
              <a:t>a 	</a:t>
            </a:r>
            <a:r>
              <a:rPr sz="2400" dirty="0">
                <a:latin typeface="Palatino Linotype"/>
                <a:cs typeface="Palatino Linotype"/>
              </a:rPr>
              <a:t>higher</a:t>
            </a:r>
            <a:r>
              <a:rPr sz="2400" spc="-140" dirty="0">
                <a:latin typeface="Palatino Linotype"/>
                <a:cs typeface="Palatino Linotype"/>
              </a:rPr>
              <a:t> </a:t>
            </a:r>
            <a:r>
              <a:rPr sz="2400" dirty="0">
                <a:latin typeface="Palatino Linotype"/>
                <a:cs typeface="Palatino Linotype"/>
              </a:rPr>
              <a:t>incidence of</a:t>
            </a:r>
            <a:r>
              <a:rPr sz="2400" spc="-80" dirty="0">
                <a:latin typeface="Palatino Linotype"/>
                <a:cs typeface="Palatino Linotype"/>
              </a:rPr>
              <a:t> </a:t>
            </a:r>
            <a:r>
              <a:rPr sz="2400" dirty="0">
                <a:latin typeface="Palatino Linotype"/>
                <a:cs typeface="Palatino Linotype"/>
              </a:rPr>
              <a:t>both</a:t>
            </a:r>
            <a:r>
              <a:rPr sz="2400" spc="-85" dirty="0">
                <a:latin typeface="Palatino Linotype"/>
                <a:cs typeface="Palatino Linotype"/>
              </a:rPr>
              <a:t> </a:t>
            </a:r>
            <a:r>
              <a:rPr sz="2400" dirty="0">
                <a:latin typeface="Palatino Linotype"/>
                <a:cs typeface="Palatino Linotype"/>
              </a:rPr>
              <a:t>benign</a:t>
            </a:r>
            <a:r>
              <a:rPr sz="2400" spc="-15" dirty="0">
                <a:latin typeface="Palatino Linotype"/>
                <a:cs typeface="Palatino Linotype"/>
              </a:rPr>
              <a:t> </a:t>
            </a:r>
            <a:r>
              <a:rPr sz="2400" dirty="0">
                <a:latin typeface="Palatino Linotype"/>
                <a:cs typeface="Palatino Linotype"/>
              </a:rPr>
              <a:t>and</a:t>
            </a:r>
            <a:r>
              <a:rPr sz="2400" spc="-135" dirty="0">
                <a:latin typeface="Palatino Linotype"/>
                <a:cs typeface="Palatino Linotype"/>
              </a:rPr>
              <a:t> </a:t>
            </a:r>
            <a:r>
              <a:rPr sz="2400" dirty="0">
                <a:latin typeface="Palatino Linotype"/>
                <a:cs typeface="Palatino Linotype"/>
              </a:rPr>
              <a:t>malignant</a:t>
            </a:r>
            <a:r>
              <a:rPr sz="2400" spc="-135" dirty="0">
                <a:latin typeface="Palatino Linotype"/>
                <a:cs typeface="Palatino Linotype"/>
              </a:rPr>
              <a:t> </a:t>
            </a:r>
            <a:r>
              <a:rPr sz="2400" dirty="0">
                <a:latin typeface="Palatino Linotype"/>
                <a:cs typeface="Palatino Linotype"/>
              </a:rPr>
              <a:t>thyroid</a:t>
            </a:r>
            <a:r>
              <a:rPr sz="2400" spc="-75" dirty="0">
                <a:latin typeface="Palatino Linotype"/>
                <a:cs typeface="Palatino Linotype"/>
              </a:rPr>
              <a:t> </a:t>
            </a:r>
            <a:r>
              <a:rPr sz="2400" dirty="0">
                <a:latin typeface="Palatino Linotype"/>
                <a:cs typeface="Palatino Linotype"/>
              </a:rPr>
              <a:t>nodules,</a:t>
            </a:r>
            <a:r>
              <a:rPr sz="2400" spc="20" dirty="0">
                <a:latin typeface="Palatino Linotype"/>
                <a:cs typeface="Palatino Linotype"/>
              </a:rPr>
              <a:t> </a:t>
            </a:r>
            <a:r>
              <a:rPr sz="2400" spc="-20" dirty="0">
                <a:latin typeface="Palatino Linotype"/>
                <a:cs typeface="Palatino Linotype"/>
              </a:rPr>
              <a:t>with 	</a:t>
            </a:r>
            <a:r>
              <a:rPr sz="2400" dirty="0">
                <a:latin typeface="Palatino Linotype"/>
                <a:cs typeface="Palatino Linotype"/>
              </a:rPr>
              <a:t>malignancy</a:t>
            </a:r>
            <a:r>
              <a:rPr sz="2400" spc="-135" dirty="0">
                <a:latin typeface="Palatino Linotype"/>
                <a:cs typeface="Palatino Linotype"/>
              </a:rPr>
              <a:t> </a:t>
            </a:r>
            <a:r>
              <a:rPr sz="2400" dirty="0">
                <a:latin typeface="Palatino Linotype"/>
                <a:cs typeface="Palatino Linotype"/>
              </a:rPr>
              <a:t>rates</a:t>
            </a:r>
            <a:r>
              <a:rPr sz="2400" spc="-120" dirty="0">
                <a:latin typeface="Palatino Linotype"/>
                <a:cs typeface="Palatino Linotype"/>
              </a:rPr>
              <a:t> </a:t>
            </a:r>
            <a:r>
              <a:rPr sz="2400" dirty="0">
                <a:latin typeface="Palatino Linotype"/>
                <a:cs typeface="Palatino Linotype"/>
              </a:rPr>
              <a:t>in</a:t>
            </a:r>
            <a:r>
              <a:rPr sz="2400" spc="-65" dirty="0">
                <a:latin typeface="Palatino Linotype"/>
                <a:cs typeface="Palatino Linotype"/>
              </a:rPr>
              <a:t> </a:t>
            </a:r>
            <a:r>
              <a:rPr sz="2400" dirty="0">
                <a:latin typeface="Palatino Linotype"/>
                <a:cs typeface="Palatino Linotype"/>
              </a:rPr>
              <a:t>a</a:t>
            </a:r>
            <a:r>
              <a:rPr sz="2400" spc="-80" dirty="0">
                <a:latin typeface="Palatino Linotype"/>
                <a:cs typeface="Palatino Linotype"/>
              </a:rPr>
              <a:t> </a:t>
            </a:r>
            <a:r>
              <a:rPr sz="2400" dirty="0">
                <a:latin typeface="Palatino Linotype"/>
                <a:cs typeface="Palatino Linotype"/>
              </a:rPr>
              <a:t>palpable</a:t>
            </a:r>
            <a:r>
              <a:rPr sz="2400" spc="25" dirty="0">
                <a:latin typeface="Palatino Linotype"/>
                <a:cs typeface="Palatino Linotype"/>
              </a:rPr>
              <a:t> </a:t>
            </a:r>
            <a:r>
              <a:rPr sz="2400" dirty="0">
                <a:latin typeface="Palatino Linotype"/>
                <a:cs typeface="Palatino Linotype"/>
              </a:rPr>
              <a:t>nodule</a:t>
            </a:r>
            <a:r>
              <a:rPr sz="2400" spc="25" dirty="0">
                <a:latin typeface="Palatino Linotype"/>
                <a:cs typeface="Palatino Linotype"/>
              </a:rPr>
              <a:t> </a:t>
            </a:r>
            <a:r>
              <a:rPr sz="2400" dirty="0">
                <a:latin typeface="Palatino Linotype"/>
                <a:cs typeface="Palatino Linotype"/>
              </a:rPr>
              <a:t>in</a:t>
            </a:r>
            <a:r>
              <a:rPr sz="2400" spc="-65" dirty="0">
                <a:latin typeface="Palatino Linotype"/>
                <a:cs typeface="Palatino Linotype"/>
              </a:rPr>
              <a:t> </a:t>
            </a:r>
            <a:r>
              <a:rPr sz="2400" dirty="0">
                <a:latin typeface="Palatino Linotype"/>
                <a:cs typeface="Palatino Linotype"/>
              </a:rPr>
              <a:t>a</a:t>
            </a:r>
            <a:r>
              <a:rPr sz="2400" spc="-80" dirty="0">
                <a:latin typeface="Palatino Linotype"/>
                <a:cs typeface="Palatino Linotype"/>
              </a:rPr>
              <a:t> </a:t>
            </a:r>
            <a:r>
              <a:rPr sz="2400" spc="-10" dirty="0">
                <a:latin typeface="Palatino Linotype"/>
                <a:cs typeface="Palatino Linotype"/>
              </a:rPr>
              <a:t>previously</a:t>
            </a:r>
            <a:r>
              <a:rPr sz="2400" spc="125" dirty="0">
                <a:latin typeface="Palatino Linotype"/>
                <a:cs typeface="Palatino Linotype"/>
              </a:rPr>
              <a:t> </a:t>
            </a:r>
            <a:r>
              <a:rPr sz="2400" dirty="0">
                <a:latin typeface="Palatino Linotype"/>
                <a:cs typeface="Palatino Linotype"/>
              </a:rPr>
              <a:t>irradiated</a:t>
            </a:r>
            <a:r>
              <a:rPr sz="2400" spc="-60" dirty="0">
                <a:latin typeface="Palatino Linotype"/>
                <a:cs typeface="Palatino Linotype"/>
              </a:rPr>
              <a:t> </a:t>
            </a:r>
            <a:r>
              <a:rPr sz="2400" dirty="0">
                <a:latin typeface="Palatino Linotype"/>
                <a:cs typeface="Palatino Linotype"/>
              </a:rPr>
              <a:t>thyroid</a:t>
            </a:r>
            <a:r>
              <a:rPr sz="2400" spc="-60" dirty="0">
                <a:latin typeface="Palatino Linotype"/>
                <a:cs typeface="Palatino Linotype"/>
              </a:rPr>
              <a:t> </a:t>
            </a:r>
            <a:r>
              <a:rPr sz="2400" dirty="0">
                <a:latin typeface="Palatino Linotype"/>
                <a:cs typeface="Palatino Linotype"/>
              </a:rPr>
              <a:t>in</a:t>
            </a:r>
            <a:r>
              <a:rPr sz="2400" spc="-65" dirty="0">
                <a:latin typeface="Palatino Linotype"/>
                <a:cs typeface="Palatino Linotype"/>
              </a:rPr>
              <a:t> </a:t>
            </a:r>
            <a:r>
              <a:rPr sz="2400" spc="-25" dirty="0">
                <a:latin typeface="Palatino Linotype"/>
                <a:cs typeface="Palatino Linotype"/>
              </a:rPr>
              <a:t>the 	</a:t>
            </a:r>
            <a:r>
              <a:rPr sz="2400" dirty="0">
                <a:latin typeface="Palatino Linotype"/>
                <a:cs typeface="Palatino Linotype"/>
              </a:rPr>
              <a:t>range</a:t>
            </a:r>
            <a:r>
              <a:rPr sz="2400" spc="-110" dirty="0">
                <a:latin typeface="Palatino Linotype"/>
                <a:cs typeface="Palatino Linotype"/>
              </a:rPr>
              <a:t> </a:t>
            </a:r>
            <a:r>
              <a:rPr sz="2400" dirty="0">
                <a:latin typeface="Palatino Linotype"/>
                <a:cs typeface="Palatino Linotype"/>
              </a:rPr>
              <a:t>of</a:t>
            </a:r>
            <a:r>
              <a:rPr sz="2400" spc="95" dirty="0">
                <a:latin typeface="Palatino Linotype"/>
                <a:cs typeface="Palatino Linotype"/>
              </a:rPr>
              <a:t> </a:t>
            </a:r>
            <a:r>
              <a:rPr sz="2400" spc="-10" dirty="0">
                <a:latin typeface="Palatino Linotype"/>
                <a:cs typeface="Palatino Linotype"/>
              </a:rPr>
              <a:t>20%–50%..</a:t>
            </a:r>
            <a:endParaRPr sz="2400">
              <a:latin typeface="Palatino Linotype"/>
              <a:cs typeface="Palatino Linotype"/>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17230" y="677329"/>
            <a:ext cx="8911687" cy="1280890"/>
          </a:xfrm>
          <a:prstGeom prst="rect">
            <a:avLst/>
          </a:prstGeom>
        </p:spPr>
        <p:txBody>
          <a:bodyPr vert="horz" wrap="square" lIns="0" tIns="16510" rIns="0" bIns="0" rtlCol="0">
            <a:spAutoFit/>
          </a:bodyPr>
          <a:lstStyle/>
          <a:p>
            <a:pPr marL="12700">
              <a:lnSpc>
                <a:spcPct val="100000"/>
              </a:lnSpc>
              <a:spcBef>
                <a:spcPts val="130"/>
              </a:spcBef>
            </a:pPr>
            <a:r>
              <a:rPr spc="140" dirty="0"/>
              <a:t>History</a:t>
            </a:r>
            <a:r>
              <a:rPr spc="310" dirty="0"/>
              <a:t> </a:t>
            </a:r>
            <a:r>
              <a:rPr spc="110" dirty="0"/>
              <a:t>and</a:t>
            </a:r>
            <a:r>
              <a:rPr spc="320" dirty="0"/>
              <a:t> </a:t>
            </a:r>
            <a:r>
              <a:rPr spc="140" dirty="0"/>
              <a:t>Examination</a:t>
            </a:r>
          </a:p>
        </p:txBody>
      </p:sp>
      <p:sp>
        <p:nvSpPr>
          <p:cNvPr id="3" name="object 3"/>
          <p:cNvSpPr txBox="1"/>
          <p:nvPr/>
        </p:nvSpPr>
        <p:spPr>
          <a:xfrm>
            <a:off x="1131252" y="823848"/>
            <a:ext cx="82550" cy="162560"/>
          </a:xfrm>
          <a:prstGeom prst="rect">
            <a:avLst/>
          </a:prstGeom>
        </p:spPr>
        <p:txBody>
          <a:bodyPr vert="horz" wrap="square" lIns="0" tIns="12700" rIns="0" bIns="0" rtlCol="0">
            <a:spAutoFit/>
          </a:bodyPr>
          <a:lstStyle/>
          <a:p>
            <a:pPr marL="12700">
              <a:lnSpc>
                <a:spcPct val="100000"/>
              </a:lnSpc>
              <a:spcBef>
                <a:spcPts val="100"/>
              </a:spcBef>
            </a:pPr>
            <a:r>
              <a:rPr sz="900" spc="-50" dirty="0">
                <a:solidFill>
                  <a:srgbClr val="5FA434"/>
                </a:solidFill>
                <a:latin typeface="Palatino Linotype"/>
                <a:cs typeface="Palatino Linotype"/>
              </a:rPr>
              <a:t>8</a:t>
            </a:r>
            <a:endParaRPr sz="900">
              <a:latin typeface="Palatino Linotype"/>
              <a:cs typeface="Palatino Linotype"/>
            </a:endParaRPr>
          </a:p>
        </p:txBody>
      </p:sp>
      <p:sp>
        <p:nvSpPr>
          <p:cNvPr id="4" name="object 4"/>
          <p:cNvSpPr txBox="1">
            <a:spLocks noGrp="1"/>
          </p:cNvSpPr>
          <p:nvPr>
            <p:ph type="body" idx="1"/>
          </p:nvPr>
        </p:nvSpPr>
        <p:spPr>
          <a:xfrm>
            <a:off x="1213802" y="2070705"/>
            <a:ext cx="8915400" cy="3619581"/>
          </a:xfrm>
          <a:prstGeom prst="rect">
            <a:avLst/>
          </a:prstGeom>
        </p:spPr>
        <p:txBody>
          <a:bodyPr vert="horz" wrap="square" lIns="0" tIns="13335" rIns="0" bIns="0" rtlCol="0">
            <a:spAutoFit/>
          </a:bodyPr>
          <a:lstStyle/>
          <a:p>
            <a:pPr marL="240029" indent="-227329">
              <a:lnSpc>
                <a:spcPts val="2755"/>
              </a:lnSpc>
              <a:spcBef>
                <a:spcPts val="105"/>
              </a:spcBef>
              <a:buFont typeface="Arial MT"/>
              <a:buChar char="•"/>
              <a:tabLst>
                <a:tab pos="240029" algn="l"/>
              </a:tabLst>
            </a:pPr>
            <a:r>
              <a:rPr sz="2800" dirty="0"/>
              <a:t>Clinical</a:t>
            </a:r>
            <a:r>
              <a:rPr sz="2800" spc="-50" dirty="0"/>
              <a:t> </a:t>
            </a:r>
            <a:r>
              <a:rPr sz="2800" dirty="0"/>
              <a:t>examination</a:t>
            </a:r>
            <a:r>
              <a:rPr sz="2800" spc="-120" dirty="0"/>
              <a:t> </a:t>
            </a:r>
            <a:r>
              <a:rPr sz="2800" dirty="0"/>
              <a:t>of</a:t>
            </a:r>
            <a:r>
              <a:rPr sz="2800" spc="-55" dirty="0"/>
              <a:t> </a:t>
            </a:r>
            <a:r>
              <a:rPr sz="2800" dirty="0"/>
              <a:t>the</a:t>
            </a:r>
            <a:r>
              <a:rPr sz="2800" spc="-100" dirty="0"/>
              <a:t> </a:t>
            </a:r>
            <a:r>
              <a:rPr sz="2800" dirty="0"/>
              <a:t>thyroid</a:t>
            </a:r>
            <a:r>
              <a:rPr sz="2800" spc="-45" dirty="0"/>
              <a:t> </a:t>
            </a:r>
            <a:r>
              <a:rPr sz="2800" dirty="0"/>
              <a:t>should</a:t>
            </a:r>
            <a:r>
              <a:rPr sz="2800" spc="-45" dirty="0"/>
              <a:t> </a:t>
            </a:r>
            <a:r>
              <a:rPr sz="2800" dirty="0"/>
              <a:t>focus</a:t>
            </a:r>
            <a:r>
              <a:rPr sz="2800" spc="80" dirty="0"/>
              <a:t> </a:t>
            </a:r>
            <a:r>
              <a:rPr sz="2800" dirty="0"/>
              <a:t>on</a:t>
            </a:r>
            <a:r>
              <a:rPr sz="2800" spc="-50" dirty="0"/>
              <a:t> </a:t>
            </a:r>
            <a:r>
              <a:rPr sz="2800" dirty="0"/>
              <a:t>whether</a:t>
            </a:r>
            <a:r>
              <a:rPr sz="2800" spc="15" dirty="0"/>
              <a:t> </a:t>
            </a:r>
            <a:r>
              <a:rPr sz="2800" dirty="0"/>
              <a:t>the</a:t>
            </a:r>
            <a:r>
              <a:rPr sz="2800" spc="-150" dirty="0"/>
              <a:t> </a:t>
            </a:r>
            <a:r>
              <a:rPr sz="2800" dirty="0"/>
              <a:t>nodule</a:t>
            </a:r>
            <a:r>
              <a:rPr sz="2800" spc="30" dirty="0"/>
              <a:t> </a:t>
            </a:r>
            <a:r>
              <a:rPr sz="2800" spc="-25" dirty="0"/>
              <a:t>is</a:t>
            </a:r>
          </a:p>
          <a:p>
            <a:pPr marL="241300">
              <a:lnSpc>
                <a:spcPts val="2755"/>
              </a:lnSpc>
            </a:pPr>
            <a:r>
              <a:rPr sz="2800" b="1" dirty="0">
                <a:latin typeface="Palatino Linotype"/>
                <a:cs typeface="Palatino Linotype"/>
              </a:rPr>
              <a:t>solitary</a:t>
            </a:r>
            <a:r>
              <a:rPr sz="2800" b="1" spc="-5" dirty="0">
                <a:latin typeface="Palatino Linotype"/>
                <a:cs typeface="Palatino Linotype"/>
              </a:rPr>
              <a:t> </a:t>
            </a:r>
            <a:r>
              <a:rPr sz="2800" dirty="0"/>
              <a:t>or</a:t>
            </a:r>
            <a:r>
              <a:rPr sz="2800" spc="-70" dirty="0"/>
              <a:t> </a:t>
            </a:r>
            <a:r>
              <a:rPr sz="2800" dirty="0"/>
              <a:t>dominant</a:t>
            </a:r>
            <a:r>
              <a:rPr sz="2800" spc="-55" dirty="0"/>
              <a:t> </a:t>
            </a:r>
            <a:r>
              <a:rPr sz="2800" dirty="0"/>
              <a:t>in</a:t>
            </a:r>
            <a:r>
              <a:rPr sz="2800" spc="-65" dirty="0"/>
              <a:t> </a:t>
            </a:r>
            <a:r>
              <a:rPr sz="2800" dirty="0"/>
              <a:t>a</a:t>
            </a:r>
            <a:r>
              <a:rPr sz="2800" spc="-90" dirty="0"/>
              <a:t> </a:t>
            </a:r>
            <a:r>
              <a:rPr sz="2800" dirty="0"/>
              <a:t>multinodular</a:t>
            </a:r>
            <a:r>
              <a:rPr sz="2800" spc="-5" dirty="0"/>
              <a:t> </a:t>
            </a:r>
            <a:r>
              <a:rPr sz="2800" spc="-10" dirty="0"/>
              <a:t>goiter.</a:t>
            </a:r>
          </a:p>
          <a:p>
            <a:pPr marL="239395" marR="5080" indent="-227329">
              <a:lnSpc>
                <a:spcPts val="2630"/>
              </a:lnSpc>
              <a:spcBef>
                <a:spcPts val="944"/>
              </a:spcBef>
              <a:buFont typeface="Arial MT"/>
              <a:buChar char="•"/>
              <a:tabLst>
                <a:tab pos="241300" algn="l"/>
              </a:tabLst>
            </a:pPr>
            <a:r>
              <a:rPr sz="2800" dirty="0"/>
              <a:t>The</a:t>
            </a:r>
            <a:r>
              <a:rPr sz="2800" spc="-30" dirty="0"/>
              <a:t> </a:t>
            </a:r>
            <a:r>
              <a:rPr sz="2800" spc="-10" dirty="0"/>
              <a:t>characteristics</a:t>
            </a:r>
            <a:r>
              <a:rPr sz="2800" spc="-110" dirty="0"/>
              <a:t> </a:t>
            </a:r>
            <a:r>
              <a:rPr sz="2800" dirty="0"/>
              <a:t>of</a:t>
            </a:r>
            <a:r>
              <a:rPr sz="2800" spc="-55" dirty="0"/>
              <a:t> </a:t>
            </a:r>
            <a:r>
              <a:rPr sz="2800" dirty="0"/>
              <a:t>the</a:t>
            </a:r>
            <a:r>
              <a:rPr sz="2800" spc="-95" dirty="0"/>
              <a:t> </a:t>
            </a:r>
            <a:r>
              <a:rPr sz="2800" dirty="0"/>
              <a:t>nodule,</a:t>
            </a:r>
            <a:r>
              <a:rPr sz="2800" spc="-10" dirty="0"/>
              <a:t> </a:t>
            </a:r>
            <a:r>
              <a:rPr sz="2800" dirty="0"/>
              <a:t>including</a:t>
            </a:r>
            <a:r>
              <a:rPr sz="2800" spc="140" dirty="0"/>
              <a:t> </a:t>
            </a:r>
            <a:r>
              <a:rPr sz="2800" b="1" dirty="0">
                <a:latin typeface="Palatino Linotype"/>
                <a:cs typeface="Palatino Linotype"/>
              </a:rPr>
              <a:t>size</a:t>
            </a:r>
            <a:r>
              <a:rPr sz="2800" dirty="0"/>
              <a:t>,</a:t>
            </a:r>
            <a:r>
              <a:rPr sz="2800" spc="-70" dirty="0"/>
              <a:t> </a:t>
            </a:r>
            <a:r>
              <a:rPr sz="2800" b="1" dirty="0">
                <a:latin typeface="Palatino Linotype"/>
                <a:cs typeface="Palatino Linotype"/>
              </a:rPr>
              <a:t>consistency</a:t>
            </a:r>
            <a:r>
              <a:rPr sz="2800" b="1" spc="-40" dirty="0">
                <a:latin typeface="Palatino Linotype"/>
                <a:cs typeface="Palatino Linotype"/>
              </a:rPr>
              <a:t> </a:t>
            </a:r>
            <a:r>
              <a:rPr sz="2800" dirty="0"/>
              <a:t>(e.g.,</a:t>
            </a:r>
            <a:r>
              <a:rPr sz="2800" spc="-70" dirty="0"/>
              <a:t> </a:t>
            </a:r>
            <a:r>
              <a:rPr sz="2800" dirty="0"/>
              <a:t>soft,</a:t>
            </a:r>
            <a:r>
              <a:rPr sz="2800" spc="-5" dirty="0"/>
              <a:t> </a:t>
            </a:r>
            <a:r>
              <a:rPr sz="2800" spc="-10" dirty="0"/>
              <a:t>firm, 	</a:t>
            </a:r>
            <a:r>
              <a:rPr sz="2800" spc="-70" dirty="0"/>
              <a:t>woody,</a:t>
            </a:r>
            <a:r>
              <a:rPr sz="2800" spc="265" dirty="0"/>
              <a:t> </a:t>
            </a:r>
            <a:r>
              <a:rPr sz="2800" dirty="0"/>
              <a:t>or</a:t>
            </a:r>
            <a:r>
              <a:rPr sz="2800" spc="-45" dirty="0"/>
              <a:t> </a:t>
            </a:r>
            <a:r>
              <a:rPr sz="2800" dirty="0"/>
              <a:t>hard),</a:t>
            </a:r>
            <a:r>
              <a:rPr sz="2800" spc="-65" dirty="0"/>
              <a:t> </a:t>
            </a:r>
            <a:r>
              <a:rPr sz="2800" dirty="0"/>
              <a:t>and</a:t>
            </a:r>
            <a:r>
              <a:rPr sz="2800" spc="-70" dirty="0"/>
              <a:t> </a:t>
            </a:r>
            <a:r>
              <a:rPr sz="2800" b="1" dirty="0">
                <a:latin typeface="Palatino Linotype"/>
                <a:cs typeface="Palatino Linotype"/>
              </a:rPr>
              <a:t>involvement</a:t>
            </a:r>
            <a:r>
              <a:rPr sz="2800" b="1" spc="-45" dirty="0">
                <a:latin typeface="Palatino Linotype"/>
                <a:cs typeface="Palatino Linotype"/>
              </a:rPr>
              <a:t> </a:t>
            </a:r>
            <a:r>
              <a:rPr sz="2800" b="1" dirty="0">
                <a:latin typeface="Palatino Linotype"/>
                <a:cs typeface="Palatino Linotype"/>
              </a:rPr>
              <a:t>with</a:t>
            </a:r>
            <a:r>
              <a:rPr sz="2800" b="1" spc="-110" dirty="0">
                <a:latin typeface="Palatino Linotype"/>
                <a:cs typeface="Palatino Linotype"/>
              </a:rPr>
              <a:t> </a:t>
            </a:r>
            <a:r>
              <a:rPr sz="2800" b="1" dirty="0">
                <a:latin typeface="Palatino Linotype"/>
                <a:cs typeface="Palatino Linotype"/>
              </a:rPr>
              <a:t>adjacent</a:t>
            </a:r>
            <a:r>
              <a:rPr sz="2800" b="1" spc="-45" dirty="0">
                <a:latin typeface="Palatino Linotype"/>
                <a:cs typeface="Palatino Linotype"/>
              </a:rPr>
              <a:t> </a:t>
            </a:r>
            <a:r>
              <a:rPr sz="2800" b="1" dirty="0">
                <a:latin typeface="Palatino Linotype"/>
                <a:cs typeface="Palatino Linotype"/>
              </a:rPr>
              <a:t>structures</a:t>
            </a:r>
            <a:r>
              <a:rPr sz="2800" dirty="0"/>
              <a:t>,</a:t>
            </a:r>
            <a:r>
              <a:rPr sz="2800" spc="-60" dirty="0"/>
              <a:t> </a:t>
            </a:r>
            <a:r>
              <a:rPr sz="2800" dirty="0"/>
              <a:t>should</a:t>
            </a:r>
            <a:r>
              <a:rPr sz="2800" spc="-40" dirty="0"/>
              <a:t> </a:t>
            </a:r>
            <a:r>
              <a:rPr sz="2800" dirty="0"/>
              <a:t>also</a:t>
            </a:r>
            <a:r>
              <a:rPr sz="2800" spc="35" dirty="0"/>
              <a:t> </a:t>
            </a:r>
            <a:r>
              <a:rPr sz="2800" spc="-25" dirty="0"/>
              <a:t>be 	</a:t>
            </a:r>
            <a:r>
              <a:rPr sz="2800" spc="-10" dirty="0"/>
              <a:t>defined.</a:t>
            </a:r>
          </a:p>
          <a:p>
            <a:pPr marL="240029" indent="-227329">
              <a:lnSpc>
                <a:spcPct val="100000"/>
              </a:lnSpc>
              <a:spcBef>
                <a:spcPts val="675"/>
              </a:spcBef>
              <a:buFont typeface="Arial MT"/>
              <a:buChar char="•"/>
              <a:tabLst>
                <a:tab pos="240029" algn="l"/>
              </a:tabLst>
            </a:pPr>
            <a:r>
              <a:rPr sz="2800" spc="-10" dirty="0"/>
              <a:t>Examination</a:t>
            </a:r>
            <a:r>
              <a:rPr sz="2800" spc="-140" dirty="0"/>
              <a:t> </a:t>
            </a:r>
            <a:r>
              <a:rPr sz="2800" dirty="0"/>
              <a:t>of</a:t>
            </a:r>
            <a:r>
              <a:rPr sz="2800" spc="-110" dirty="0"/>
              <a:t> </a:t>
            </a:r>
            <a:r>
              <a:rPr sz="2800" dirty="0"/>
              <a:t>the</a:t>
            </a:r>
            <a:r>
              <a:rPr sz="2800" spc="-100" dirty="0"/>
              <a:t> </a:t>
            </a:r>
            <a:r>
              <a:rPr sz="2800" dirty="0"/>
              <a:t>cervical</a:t>
            </a:r>
            <a:r>
              <a:rPr sz="2800" spc="30" dirty="0"/>
              <a:t> </a:t>
            </a:r>
            <a:r>
              <a:rPr sz="2800" dirty="0"/>
              <a:t>lymph</a:t>
            </a:r>
            <a:r>
              <a:rPr sz="2800" spc="-60" dirty="0"/>
              <a:t> </a:t>
            </a:r>
            <a:r>
              <a:rPr sz="2800" dirty="0"/>
              <a:t>nodes,</a:t>
            </a:r>
            <a:r>
              <a:rPr sz="2800" spc="50" dirty="0"/>
              <a:t> </a:t>
            </a:r>
            <a:r>
              <a:rPr sz="2800" dirty="0"/>
              <a:t>should</a:t>
            </a:r>
            <a:r>
              <a:rPr sz="2800" spc="15" dirty="0"/>
              <a:t> </a:t>
            </a:r>
            <a:r>
              <a:rPr sz="2800" dirty="0"/>
              <a:t>also</a:t>
            </a:r>
            <a:r>
              <a:rPr sz="2800" spc="-45" dirty="0"/>
              <a:t> </a:t>
            </a:r>
            <a:r>
              <a:rPr sz="2800" dirty="0"/>
              <a:t>be</a:t>
            </a:r>
            <a:r>
              <a:rPr sz="2800" spc="-35" dirty="0"/>
              <a:t> </a:t>
            </a:r>
            <a:r>
              <a:rPr sz="2800" spc="-10" dirty="0"/>
              <a:t>performed.</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32"/>
          <p:cNvSpPr txBox="1">
            <a:spLocks noGrp="1"/>
          </p:cNvSpPr>
          <p:nvPr>
            <p:ph type="title"/>
          </p:nvPr>
        </p:nvSpPr>
        <p:spPr>
          <a:xfrm>
            <a:off x="181437" y="3878342"/>
            <a:ext cx="2814135" cy="671601"/>
          </a:xfrm>
          <a:prstGeom prst="rect">
            <a:avLst/>
          </a:prstGeom>
        </p:spPr>
        <p:txBody>
          <a:bodyPr spcFirstLastPara="1" vert="horz" wrap="square" lIns="121900" tIns="121900" rIns="121900" bIns="121900" rtlCol="1" anchor="b" anchorCtr="0">
            <a:noAutofit/>
          </a:bodyPr>
          <a:lstStyle/>
          <a:p>
            <a:r>
              <a:rPr lang="en-US" dirty="0">
                <a:solidFill>
                  <a:srgbClr val="FF0000"/>
                </a:solidFill>
              </a:rPr>
              <a:t>SIMPLE GOITER </a:t>
            </a:r>
            <a:endParaRPr dirty="0">
              <a:solidFill>
                <a:srgbClr val="FF0000"/>
              </a:solidFill>
            </a:endParaRPr>
          </a:p>
        </p:txBody>
      </p:sp>
      <p:sp>
        <p:nvSpPr>
          <p:cNvPr id="529" name="Google Shape;529;p32"/>
          <p:cNvSpPr txBox="1">
            <a:spLocks noGrp="1"/>
          </p:cNvSpPr>
          <p:nvPr>
            <p:ph type="title" idx="4"/>
          </p:nvPr>
        </p:nvSpPr>
        <p:spPr>
          <a:xfrm>
            <a:off x="9031257" y="3878343"/>
            <a:ext cx="2814400" cy="671600"/>
          </a:xfrm>
          <a:prstGeom prst="rect">
            <a:avLst/>
          </a:prstGeom>
        </p:spPr>
        <p:txBody>
          <a:bodyPr spcFirstLastPara="1" vert="horz" wrap="square" lIns="121900" tIns="121900" rIns="121900" bIns="121900" rtlCol="1" anchor="b" anchorCtr="0">
            <a:noAutofit/>
          </a:bodyPr>
          <a:lstStyle/>
          <a:p>
            <a:r>
              <a:rPr lang="en-US" dirty="0">
                <a:solidFill>
                  <a:srgbClr val="FF0000"/>
                </a:solidFill>
              </a:rPr>
              <a:t>THYROID CYST </a:t>
            </a:r>
            <a:endParaRPr dirty="0">
              <a:solidFill>
                <a:srgbClr val="FF0000"/>
              </a:solidFill>
            </a:endParaRPr>
          </a:p>
        </p:txBody>
      </p:sp>
      <p:sp>
        <p:nvSpPr>
          <p:cNvPr id="531" name="Google Shape;531;p32"/>
          <p:cNvSpPr txBox="1">
            <a:spLocks noGrp="1"/>
          </p:cNvSpPr>
          <p:nvPr>
            <p:ph type="title" idx="6"/>
          </p:nvPr>
        </p:nvSpPr>
        <p:spPr>
          <a:xfrm>
            <a:off x="6216857" y="4140681"/>
            <a:ext cx="2814400" cy="671600"/>
          </a:xfrm>
          <a:prstGeom prst="rect">
            <a:avLst/>
          </a:prstGeom>
        </p:spPr>
        <p:txBody>
          <a:bodyPr spcFirstLastPara="1" vert="horz" wrap="square" lIns="121900" tIns="121900" rIns="121900" bIns="121900" rtlCol="1" anchor="b" anchorCtr="0">
            <a:noAutofit/>
          </a:bodyPr>
          <a:lstStyle/>
          <a:p>
            <a:r>
              <a:rPr lang="en-US" dirty="0">
                <a:solidFill>
                  <a:srgbClr val="FF0000"/>
                </a:solidFill>
              </a:rPr>
              <a:t>FOLLICULAR ADENOMA </a:t>
            </a:r>
            <a:endParaRPr dirty="0">
              <a:solidFill>
                <a:srgbClr val="FF0000"/>
              </a:solidFill>
            </a:endParaRPr>
          </a:p>
        </p:txBody>
      </p:sp>
      <p:sp>
        <p:nvSpPr>
          <p:cNvPr id="533" name="Google Shape;533;p32"/>
          <p:cNvSpPr txBox="1">
            <a:spLocks noGrp="1"/>
          </p:cNvSpPr>
          <p:nvPr>
            <p:ph type="title" idx="8"/>
          </p:nvPr>
        </p:nvSpPr>
        <p:spPr>
          <a:xfrm>
            <a:off x="401505" y="2682433"/>
            <a:ext cx="2374000" cy="880800"/>
          </a:xfrm>
          <a:prstGeom prst="rect">
            <a:avLst/>
          </a:prstGeom>
        </p:spPr>
        <p:txBody>
          <a:bodyPr spcFirstLastPara="1" vert="horz" wrap="square" lIns="121900" tIns="121900" rIns="121900" bIns="121900" rtlCol="1" anchor="ctr" anchorCtr="0">
            <a:noAutofit/>
          </a:bodyPr>
          <a:lstStyle/>
          <a:p>
            <a:r>
              <a:rPr lang="en" dirty="0"/>
              <a:t>01</a:t>
            </a:r>
            <a:endParaRPr dirty="0"/>
          </a:p>
        </p:txBody>
      </p:sp>
      <p:sp>
        <p:nvSpPr>
          <p:cNvPr id="534" name="Google Shape;534;p32"/>
          <p:cNvSpPr txBox="1">
            <a:spLocks noGrp="1"/>
          </p:cNvSpPr>
          <p:nvPr>
            <p:ph type="title" idx="9"/>
          </p:nvPr>
        </p:nvSpPr>
        <p:spPr>
          <a:xfrm>
            <a:off x="3409993" y="2682433"/>
            <a:ext cx="2374000" cy="880800"/>
          </a:xfrm>
          <a:prstGeom prst="rect">
            <a:avLst/>
          </a:prstGeom>
        </p:spPr>
        <p:txBody>
          <a:bodyPr spcFirstLastPara="1" vert="horz" wrap="square" lIns="121900" tIns="121900" rIns="121900" bIns="121900" rtlCol="1" anchor="ctr" anchorCtr="0">
            <a:noAutofit/>
          </a:bodyPr>
          <a:lstStyle/>
          <a:p>
            <a:r>
              <a:rPr lang="en" dirty="0"/>
              <a:t>02</a:t>
            </a:r>
            <a:endParaRPr dirty="0"/>
          </a:p>
        </p:txBody>
      </p:sp>
      <p:sp>
        <p:nvSpPr>
          <p:cNvPr id="535" name="Google Shape;535;p32"/>
          <p:cNvSpPr txBox="1">
            <a:spLocks noGrp="1"/>
          </p:cNvSpPr>
          <p:nvPr>
            <p:ph type="title" idx="13"/>
          </p:nvPr>
        </p:nvSpPr>
        <p:spPr>
          <a:xfrm>
            <a:off x="6283733" y="2682433"/>
            <a:ext cx="2374000" cy="880800"/>
          </a:xfrm>
          <a:prstGeom prst="rect">
            <a:avLst/>
          </a:prstGeom>
        </p:spPr>
        <p:txBody>
          <a:bodyPr spcFirstLastPara="1" vert="horz" wrap="square" lIns="121900" tIns="121900" rIns="121900" bIns="121900" rtlCol="1" anchor="ctr" anchorCtr="0">
            <a:noAutofit/>
          </a:bodyPr>
          <a:lstStyle/>
          <a:p>
            <a:r>
              <a:rPr lang="en"/>
              <a:t>03</a:t>
            </a:r>
            <a:endParaRPr/>
          </a:p>
        </p:txBody>
      </p:sp>
      <p:sp>
        <p:nvSpPr>
          <p:cNvPr id="536" name="Google Shape;536;p32"/>
          <p:cNvSpPr txBox="1">
            <a:spLocks noGrp="1"/>
          </p:cNvSpPr>
          <p:nvPr>
            <p:ph type="title" idx="14"/>
          </p:nvPr>
        </p:nvSpPr>
        <p:spPr>
          <a:xfrm>
            <a:off x="9031257" y="2682433"/>
            <a:ext cx="2374000" cy="880800"/>
          </a:xfrm>
          <a:prstGeom prst="rect">
            <a:avLst/>
          </a:prstGeom>
        </p:spPr>
        <p:txBody>
          <a:bodyPr spcFirstLastPara="1" vert="horz" wrap="square" lIns="121900" tIns="121900" rIns="121900" bIns="121900" rtlCol="1" anchor="ctr" anchorCtr="0">
            <a:noAutofit/>
          </a:bodyPr>
          <a:lstStyle/>
          <a:p>
            <a:r>
              <a:rPr lang="en"/>
              <a:t>04</a:t>
            </a:r>
            <a:endParaRPr/>
          </a:p>
        </p:txBody>
      </p:sp>
      <p:sp>
        <p:nvSpPr>
          <p:cNvPr id="537" name="Google Shape;537;p32"/>
          <p:cNvSpPr txBox="1">
            <a:spLocks noGrp="1"/>
          </p:cNvSpPr>
          <p:nvPr>
            <p:ph type="title" idx="15"/>
          </p:nvPr>
        </p:nvSpPr>
        <p:spPr>
          <a:xfrm>
            <a:off x="1961393" y="450573"/>
            <a:ext cx="7645200" cy="1525600"/>
          </a:xfrm>
          <a:prstGeom prst="rect">
            <a:avLst/>
          </a:prstGeom>
        </p:spPr>
        <p:txBody>
          <a:bodyPr spcFirstLastPara="1" vert="horz" wrap="square" lIns="120000" tIns="360000" rIns="121900" bIns="0" rtlCol="1" anchor="ctr" anchorCtr="0">
            <a:noAutofit/>
          </a:bodyPr>
          <a:lstStyle/>
          <a:p>
            <a:r>
              <a:rPr lang="en-US" dirty="0"/>
              <a:t>Benign Thyroid CONDITIONS </a:t>
            </a:r>
            <a:endParaRPr dirty="0"/>
          </a:p>
        </p:txBody>
      </p:sp>
      <p:sp>
        <p:nvSpPr>
          <p:cNvPr id="2" name="مربع نص 1">
            <a:extLst>
              <a:ext uri="{FF2B5EF4-FFF2-40B4-BE49-F238E27FC236}">
                <a16:creationId xmlns:a16="http://schemas.microsoft.com/office/drawing/2014/main" id="{1F83F8BD-49F4-C9EB-B1D9-83C628033760}"/>
              </a:ext>
            </a:extLst>
          </p:cNvPr>
          <p:cNvSpPr txBox="1"/>
          <p:nvPr/>
        </p:nvSpPr>
        <p:spPr>
          <a:xfrm>
            <a:off x="3277601" y="4038660"/>
            <a:ext cx="2395215" cy="461665"/>
          </a:xfrm>
          <a:prstGeom prst="rect">
            <a:avLst/>
          </a:prstGeom>
          <a:noFill/>
        </p:spPr>
        <p:txBody>
          <a:bodyPr wrap="square" rtlCol="1">
            <a:spAutoFit/>
          </a:bodyPr>
          <a:lstStyle/>
          <a:p>
            <a:pPr algn="r" rtl="1"/>
            <a:r>
              <a:rPr lang="en-US" sz="2400" dirty="0">
                <a:solidFill>
                  <a:srgbClr val="FF0000"/>
                </a:solidFill>
              </a:rPr>
              <a:t>HASHIMOTO’S</a:t>
            </a:r>
            <a:endParaRPr lang="en-US" dirty="0">
              <a:solidFill>
                <a:srgbClr val="FF0000"/>
              </a:solidFill>
            </a:endParaRPr>
          </a:p>
        </p:txBody>
      </p:sp>
      <p:sp>
        <p:nvSpPr>
          <p:cNvPr id="5" name="Google Shape;527;p32"/>
          <p:cNvSpPr txBox="1">
            <a:spLocks noGrp="1"/>
          </p:cNvSpPr>
          <p:nvPr>
            <p:ph type="title" idx="2"/>
          </p:nvPr>
        </p:nvSpPr>
        <p:spPr>
          <a:xfrm>
            <a:off x="650875" y="5395913"/>
            <a:ext cx="2813050" cy="671512"/>
          </a:xfrm>
          <a:prstGeom prst="rect">
            <a:avLst/>
          </a:prstGeom>
        </p:spPr>
        <p:txBody>
          <a:bodyPr spcFirstLastPara="1" vert="horz" wrap="square" lIns="121900" tIns="121900" rIns="121900" bIns="121900" rtlCol="1" anchor="b" anchorCtr="0">
            <a:noAutofit/>
          </a:bodyPr>
          <a:lstStyle/>
          <a:p>
            <a:br>
              <a:rPr lang="en-US" dirty="0"/>
            </a:br>
            <a:endParaRPr lang="ar-JO" dirty="0"/>
          </a:p>
        </p:txBody>
      </p:sp>
      <p:sp>
        <p:nvSpPr>
          <p:cNvPr id="6" name="Google Shape;527;p32">
            <a:extLst>
              <a:ext uri="{FF2B5EF4-FFF2-40B4-BE49-F238E27FC236}">
                <a16:creationId xmlns:a16="http://schemas.microsoft.com/office/drawing/2014/main" id="{5DEE78E1-1920-DF37-0AE1-122CDCDFBDFA}"/>
              </a:ext>
            </a:extLst>
          </p:cNvPr>
          <p:cNvSpPr txBox="1">
            <a:spLocks/>
          </p:cNvSpPr>
          <p:nvPr/>
        </p:nvSpPr>
        <p:spPr>
          <a:xfrm>
            <a:off x="3409993" y="4009953"/>
            <a:ext cx="2814400" cy="671600"/>
          </a:xfrm>
          <a:prstGeom prst="rect">
            <a:avLst/>
          </a:prstGeom>
        </p:spPr>
        <p:txBody>
          <a:bodyPr spcFirstLastPara="1" vert="horz" wrap="square" lIns="121900" tIns="121900" rIns="121900" bIns="121900" rtlCol="1" anchor="b" anchorCtr="0">
            <a:noAutofit/>
          </a:bodyPr>
          <a:lstStyle>
            <a:lvl1pPr lvl="0" algn="ctr" defTabSz="457200" rtl="0" eaLnBrk="1" latinLnBrk="0" hangingPunct="1">
              <a:spcBef>
                <a:spcPts val="0"/>
              </a:spcBef>
              <a:spcAft>
                <a:spcPts val="0"/>
              </a:spcAft>
              <a:buSzPts val="1800"/>
              <a:buNone/>
              <a:defRPr sz="2267" kern="1200">
                <a:solidFill>
                  <a:schemeClr val="accent5"/>
                </a:solidFill>
                <a:latin typeface="+mj-lt"/>
                <a:ea typeface="+mj-ea"/>
                <a:cs typeface="+mj-cs"/>
              </a:defRPr>
            </a:lvl1pPr>
            <a:lvl2pPr lvl="1" algn="ctr" rtl="0" eaLnBrk="1" hangingPunct="1">
              <a:spcBef>
                <a:spcPts val="0"/>
              </a:spcBef>
              <a:spcAft>
                <a:spcPts val="0"/>
              </a:spcAft>
              <a:buClr>
                <a:schemeClr val="accent1"/>
              </a:buClr>
              <a:buSzPts val="1800"/>
              <a:buNone/>
              <a:defRPr sz="2400">
                <a:solidFill>
                  <a:schemeClr val="accent1"/>
                </a:solidFill>
              </a:defRPr>
            </a:lvl2pPr>
            <a:lvl3pPr lvl="2" algn="ctr" rtl="0" eaLnBrk="1" hangingPunct="1">
              <a:spcBef>
                <a:spcPts val="0"/>
              </a:spcBef>
              <a:spcAft>
                <a:spcPts val="0"/>
              </a:spcAft>
              <a:buClr>
                <a:schemeClr val="accent1"/>
              </a:buClr>
              <a:buSzPts val="1800"/>
              <a:buNone/>
              <a:defRPr sz="2400">
                <a:solidFill>
                  <a:schemeClr val="accent1"/>
                </a:solidFill>
              </a:defRPr>
            </a:lvl3pPr>
            <a:lvl4pPr lvl="3" algn="ctr" rtl="0" eaLnBrk="1" hangingPunct="1">
              <a:spcBef>
                <a:spcPts val="0"/>
              </a:spcBef>
              <a:spcAft>
                <a:spcPts val="0"/>
              </a:spcAft>
              <a:buClr>
                <a:schemeClr val="accent1"/>
              </a:buClr>
              <a:buSzPts val="1800"/>
              <a:buNone/>
              <a:defRPr sz="2400">
                <a:solidFill>
                  <a:schemeClr val="accent1"/>
                </a:solidFill>
              </a:defRPr>
            </a:lvl4pPr>
            <a:lvl5pPr lvl="4" algn="ctr" rtl="0" eaLnBrk="1" hangingPunct="1">
              <a:spcBef>
                <a:spcPts val="0"/>
              </a:spcBef>
              <a:spcAft>
                <a:spcPts val="0"/>
              </a:spcAft>
              <a:buClr>
                <a:schemeClr val="accent1"/>
              </a:buClr>
              <a:buSzPts val="1800"/>
              <a:buNone/>
              <a:defRPr sz="2400">
                <a:solidFill>
                  <a:schemeClr val="accent1"/>
                </a:solidFill>
              </a:defRPr>
            </a:lvl5pPr>
            <a:lvl6pPr lvl="5" algn="ctr" rtl="0" eaLnBrk="1" hangingPunct="1">
              <a:spcBef>
                <a:spcPts val="0"/>
              </a:spcBef>
              <a:spcAft>
                <a:spcPts val="0"/>
              </a:spcAft>
              <a:buClr>
                <a:schemeClr val="accent1"/>
              </a:buClr>
              <a:buSzPts val="1800"/>
              <a:buNone/>
              <a:defRPr sz="2400">
                <a:solidFill>
                  <a:schemeClr val="accent1"/>
                </a:solidFill>
              </a:defRPr>
            </a:lvl6pPr>
            <a:lvl7pPr lvl="6" algn="ctr" rtl="0" eaLnBrk="1" hangingPunct="1">
              <a:spcBef>
                <a:spcPts val="0"/>
              </a:spcBef>
              <a:spcAft>
                <a:spcPts val="0"/>
              </a:spcAft>
              <a:buClr>
                <a:schemeClr val="accent1"/>
              </a:buClr>
              <a:buSzPts val="1800"/>
              <a:buNone/>
              <a:defRPr sz="2400">
                <a:solidFill>
                  <a:schemeClr val="accent1"/>
                </a:solidFill>
              </a:defRPr>
            </a:lvl7pPr>
            <a:lvl8pPr lvl="7" algn="ctr" rtl="0" eaLnBrk="1" hangingPunct="1">
              <a:spcBef>
                <a:spcPts val="0"/>
              </a:spcBef>
              <a:spcAft>
                <a:spcPts val="0"/>
              </a:spcAft>
              <a:buClr>
                <a:schemeClr val="accent1"/>
              </a:buClr>
              <a:buSzPts val="1800"/>
              <a:buNone/>
              <a:defRPr sz="2400">
                <a:solidFill>
                  <a:schemeClr val="accent1"/>
                </a:solidFill>
              </a:defRPr>
            </a:lvl8pPr>
            <a:lvl9pPr lvl="8" algn="ctr" rtl="0" eaLnBrk="1" hangingPunct="1">
              <a:spcBef>
                <a:spcPts val="0"/>
              </a:spcBef>
              <a:spcAft>
                <a:spcPts val="0"/>
              </a:spcAft>
              <a:buClr>
                <a:schemeClr val="accent1"/>
              </a:buClr>
              <a:buSzPts val="1800"/>
              <a:buNone/>
              <a:defRPr sz="2400">
                <a:solidFill>
                  <a:schemeClr val="accent1"/>
                </a:solidFill>
              </a:defRPr>
            </a:lvl9pPr>
          </a:lstStyle>
          <a:p>
            <a:br>
              <a:rPr lang="en-US"/>
            </a:br>
            <a:endParaRPr lang="ar-JO" dirty="0"/>
          </a:p>
        </p:txBody>
      </p:sp>
    </p:spTree>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TM02892315[[fn=Wisp]]</Template>
  <TotalTime>486</TotalTime>
  <Words>3398</Words>
  <Application>Microsoft Office PowerPoint</Application>
  <PresentationFormat>Widescreen</PresentationFormat>
  <Paragraphs>384</Paragraphs>
  <Slides>62</Slides>
  <Notes>3</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62</vt:i4>
      </vt:variant>
    </vt:vector>
  </HeadingPairs>
  <TitlesOfParts>
    <vt:vector size="77" baseType="lpstr">
      <vt:lpstr>Aptos</vt:lpstr>
      <vt:lpstr>Arial</vt:lpstr>
      <vt:lpstr>Arial MT</vt:lpstr>
      <vt:lpstr>Century Gothic</vt:lpstr>
      <vt:lpstr>Google Sans</vt:lpstr>
      <vt:lpstr>inherit</vt:lpstr>
      <vt:lpstr>Nunito</vt:lpstr>
      <vt:lpstr>Palatino Linotype</vt:lpstr>
      <vt:lpstr>Roboto</vt:lpstr>
      <vt:lpstr>Segoe UI Symbol</vt:lpstr>
      <vt:lpstr>Tenorite</vt:lpstr>
      <vt:lpstr>Times New Roman</vt:lpstr>
      <vt:lpstr>Wingdings</vt:lpstr>
      <vt:lpstr>Wingdings 3</vt:lpstr>
      <vt:lpstr>Wisp</vt:lpstr>
      <vt:lpstr>PowerPoint Presentation</vt:lpstr>
      <vt:lpstr>THYROID GLAND:</vt:lpstr>
      <vt:lpstr>Solitary Thyroid Nodule</vt:lpstr>
      <vt:lpstr>PowerPoint Presentation</vt:lpstr>
      <vt:lpstr>CLINICAL EVALUATION</vt:lpstr>
      <vt:lpstr>History and Examination</vt:lpstr>
      <vt:lpstr>History and Examination</vt:lpstr>
      <vt:lpstr>History and Examination</vt:lpstr>
      <vt:lpstr>SIMPLE GOITER </vt:lpstr>
      <vt:lpstr>PowerPoint Presentation</vt:lpstr>
      <vt:lpstr>SIMPLE GOITER  I)Physiological Goiter</vt:lpstr>
      <vt:lpstr>PowerPoint Presentation</vt:lpstr>
      <vt:lpstr>PowerPoint Presentation</vt:lpstr>
      <vt:lpstr>PowerPoint Presentation</vt:lpstr>
      <vt:lpstr>PowerPoint Presentation</vt:lpstr>
      <vt:lpstr>PowerPoint Presentation</vt:lpstr>
      <vt:lpstr>Hashimoto's Thyroiditis: Introduction</vt:lpstr>
      <vt:lpstr>Hashimoto's Thyroiditis: Pathophysiology</vt:lpstr>
      <vt:lpstr>Signs &amp; Symptoms of Hypothyroidism</vt:lpstr>
      <vt:lpstr>Hashimoto's Thyroiditis: Diagnosis &amp; Treatment</vt:lpstr>
      <vt:lpstr>FOLLICULAR ADENOMA </vt:lpstr>
      <vt:lpstr>PowerPoint Presentation</vt:lpstr>
      <vt:lpstr>Thyroid follicular adenoma</vt:lpstr>
      <vt:lpstr>THYROID CYST</vt:lpstr>
      <vt:lpstr>TOXIC ADENOMA </vt:lpstr>
      <vt:lpstr>Malignant Solitary Nodule</vt:lpstr>
      <vt:lpstr>1- Differentiated thyroid cancer</vt:lpstr>
      <vt:lpstr>PowerPoint Presentation</vt:lpstr>
      <vt:lpstr>PowerPoint Presentation</vt:lpstr>
      <vt:lpstr>Treatment  </vt:lpstr>
      <vt:lpstr>B- Follicular carcinomas</vt:lpstr>
      <vt:lpstr>Minimal capsular invasion</vt:lpstr>
      <vt:lpstr>PowerPoint Presentation</vt:lpstr>
      <vt:lpstr>Treatment </vt:lpstr>
      <vt:lpstr>2- Medullary thyroid cancer</vt:lpstr>
      <vt:lpstr>- Multifocal in MEN 2.  - Large tumor with hemorrhage, necrosis and cystic degeneration.</vt:lpstr>
      <vt:lpstr>PowerPoint Presentation</vt:lpstr>
      <vt:lpstr>Treatment </vt:lpstr>
      <vt:lpstr>3- Anaplastic carcinoma </vt:lpstr>
      <vt:lpstr>Anaplastic thyroid carcinoma </vt:lpstr>
      <vt:lpstr> necrosis and inflammation </vt:lpstr>
      <vt:lpstr>Treatment </vt:lpstr>
      <vt:lpstr>4-Thyroid lymphoma </vt:lpstr>
      <vt:lpstr>Thyroid lymphoma</vt:lpstr>
      <vt:lpstr>Treatment </vt:lpstr>
      <vt:lpstr>Findings that raise suspicion for malignancy </vt:lpstr>
      <vt:lpstr>Investigations</vt:lpstr>
      <vt:lpstr>Investigation of thyroid</vt:lpstr>
      <vt:lpstr>TFT</vt:lpstr>
      <vt:lpstr>Ultrasonography:</vt:lpstr>
      <vt:lpstr>PowerPoint Presentation</vt:lpstr>
      <vt:lpstr>Fine needle aspiration biopsy :</vt:lpstr>
      <vt:lpstr>PowerPoint Presentation</vt:lpstr>
      <vt:lpstr>PowerPoint Presentation</vt:lpstr>
      <vt:lpstr>Surgery</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Amr Ghattas</dc:creator>
  <cp:lastModifiedBy>Amr Ghattas</cp:lastModifiedBy>
  <cp:revision>4</cp:revision>
  <dcterms:created xsi:type="dcterms:W3CDTF">2024-09-23T19:37:30Z</dcterms:created>
  <dcterms:modified xsi:type="dcterms:W3CDTF">2024-09-24T21:09:15Z</dcterms:modified>
</cp:coreProperties>
</file>