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03" r:id="rId3"/>
    <p:sldId id="298" r:id="rId4"/>
    <p:sldId id="299" r:id="rId5"/>
    <p:sldId id="300" r:id="rId6"/>
    <p:sldId id="301" r:id="rId7"/>
    <p:sldId id="261" r:id="rId8"/>
    <p:sldId id="256" r:id="rId9"/>
    <p:sldId id="257" r:id="rId10"/>
    <p:sldId id="260" r:id="rId11"/>
    <p:sldId id="262" r:id="rId12"/>
    <p:sldId id="263" r:id="rId13"/>
    <p:sldId id="264" r:id="rId14"/>
    <p:sldId id="265" r:id="rId15"/>
    <p:sldId id="266" r:id="rId16"/>
    <p:sldId id="268" r:id="rId17"/>
    <p:sldId id="269" r:id="rId18"/>
    <p:sldId id="282" r:id="rId19"/>
    <p:sldId id="271" r:id="rId20"/>
    <p:sldId id="273" r:id="rId21"/>
    <p:sldId id="276" r:id="rId22"/>
    <p:sldId id="278" r:id="rId24"/>
    <p:sldId id="280" r:id="rId25"/>
    <p:sldId id="292" r:id="rId26"/>
    <p:sldId id="284" r:id="rId27"/>
    <p:sldId id="285" r:id="rId28"/>
    <p:sldId id="281"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1 1 24575,'482'0'0,"-478"0"0,0 0 0,0 0 0,0 0 0,0 1 0,0-1 0,0 1 0,0 0 0,0 0 0,0 0 0,0 1 0,0-1 0,-1 1 0,1 0 0,5 4 0,-6-3 0,-1 0 0,0 0 0,1 0 0,-1 0 0,-1 0 0,1 1 0,0-1 0,-1 0 0,1 1 0,-1 0 0,0-1 0,-1 1 0,1 0 0,0-1 0,-1 1 0,0 5 0,0 7 0,0-1 0,-1 1 0,-1 0 0,0-1 0,-1 0 0,-1 1 0,-6 13 0,-48 102 0,1-1 0,47-105 0,-1-1 0,-1 0 0,-27 40 0,-13 53-1365,43-103-2731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1 0 24575,'5'2'0,"-1"0"0,1 0 0,0 0 0,-1 1 0,0 0 0,0 0 0,0 0 0,0 0 0,0 0 0,6 8 0,4 1 0,80 59 0,22 16 0,-55-32-682,88 101 1363,-139-142-6823</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548 2 24575,'-110'-2'0,"-119"5"0,208 1-151,2 1 301,-1 0-149,0 2-1,1 0 1,0 1-3,1 1 3,0 1 0,-20 13-3,21-10-6671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393 1 24575,'-25'26'0,"2"1"0,-26 41 0,-4 3 0,-59 71 0,94-120-170,2 1 339,0 1-168,2 0 0,0 1-3,2 1 3,1 0 0,-13 44-3,19-51-6652</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1 0 24575,'1'5'0,"1"0"0,0-1 0,0 1 0,1-1 0,-1 1 0,1-1 0,0 0 0,1 0 0,-1-1 0,0 1 0,1-1 0,6 6 0,9 10 0,2 4 0,2-1 0,0 0 0,1-2 0,40 26 0,14 20 0,-60-49 0,1 0 0,35 23 0,-43-33-273,-1 0 546,0 0-273,-1 1 0,13 12 0,-6 0-6553</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568 4 24575,'-53'-1'0,"28"-1"0,-1 2 0,0 0 0,1 2 0,-1 1 0,1 1 0,0 1 0,-34 11 0,-14 10-319,-84 18 637,129-37-723,9-2-5289</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0 1 24575,'5'0'0,"6"0"0,6 0 0,5 0 0,4 0 0,2 0 0,1 0 0,0 0 0,0 0 0,1 0 0,-1 0 0,0 0 0,-1 0 0,0 0 0,1 0 0,-6 0-8191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402 1 24575,'-43'0'0,"0"2"0,-61 11 0,88-11 0,0 2 0,1 0 0,0 1 0,0 1 0,0 0 0,0 1 0,1 1 0,0 0 0,-24 19 0,34-23 0,0 1 0,1-1 0,0 1 0,-1 0 0,2 0 0,-1 0 0,0 0 0,1 0 0,0 1 0,0-1 0,1 1 0,0 0 0,0-1 0,0 1 0,0 6 0,0 9 0,1 0 0,4 37 0,-3-55 0,-1 0 0,0 0 0,1-1 0,0 1 0,0 0 0,0 0 0,0-1 0,0 1 0,0 0 0,1-1 0,-1 1 0,1-1 0,0 0 0,0 0 0,0 1 0,0-1 0,0 0 0,0-1 0,0 1 0,1 0 0,-1-1 0,1 1 0,-1-1 0,1 0 0,0 1 0,-1-2 0,1 1 0,0 0 0,3 0 0,10 1 0,-1 0 0,1-1 0,0-1 0,25-3 0,-29 1 0,0 1 0,0 1 0,0 0 0,0 0 0,19 5 0,-26-3 0,0 0 0,0 1 0,-1 0 0,1 0 0,-1 1 0,1-1 0,-1 1 0,0 0 0,-1 0 0,1 0 0,-1 1 0,0-1 0,0 1 0,0 0 0,0-1 0,-1 1 0,0 1 0,0-1 0,0 0 0,1 8 0,2 8 0,-1 1 0,0-1 0,0 41 0,-3-52 0,-1 0 0,-1 0 0,1 0 0,-1 0 0,-1 0 0,0 0 0,-5 14 0,6-21 0,-1 1 0,0-1 0,0 0 0,0 0 0,0 0 0,0-1 0,-1 1 0,1-1 0,-1 1 0,0-1 0,1 0 0,-1 1 0,0-2 0,-1 1 0,1 0 0,0 0 0,0-1 0,-1 0 0,1 0 0,0 0 0,-1 0 0,0 0 0,1-1 0,-5 1 0,-76 2 0,58-3 0,0 1 0,-49 9 0,52-6-1365,2 0-2731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378 1 24575,'0'21'0,"-1"0"0,0 0 0,-2-1 0,0 1 0,-2 0 0,0-1 0,-1 0 0,-1 0 0,-1-1 0,-1 0 0,0 0 0,-2-1 0,0 0 0,-19 23 0,21-28 0,0 1 0,1 0 0,-11 25 0,-4 8 0,-83 130 0,22-37-1365,73-127-2731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0 80 24575,'0'-5'0,"0"-11"0,0-13 0,0-1-8191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2-22T20:58:30"/>
    </inkml:context>
    <inkml:brush xml:id="br0">
      <inkml:brushProperty name="width" value="0.05" units="cm"/>
      <inkml:brushProperty name="height" value="0.05" units="cm"/>
      <inkml:brushProperty name="color" value="#e71224"/>
    </inkml:brush>
  </inkml:definitions>
  <inkml:trace contextRef="#ctx0" brushRef="#br0">142 1 24575,'-2'27'0,"0"0"0,-9 36 0,5-34 0,-3 51 0,6-47 0,-2 1 0,-2-1 0,0 0 0,-22 56 0,1-1 0,-1 3-1365,26-70-2731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b="1" dirty="0" smtClean="0"/>
              <a:t>Vasomotor symptoms </a:t>
            </a:r>
            <a:endParaRPr lang="en-GB" dirty="0"/>
          </a:p>
        </p:txBody>
      </p:sp>
      <p:sp>
        <p:nvSpPr>
          <p:cNvPr id="4" name="عنصر نائب لرقم الشريحة 3"/>
          <p:cNvSpPr>
            <a:spLocks noGrp="1"/>
          </p:cNvSpPr>
          <p:nvPr>
            <p:ph type="sldNum" sz="quarter" idx="10"/>
          </p:nvPr>
        </p:nvSpPr>
        <p:spPr/>
        <p:txBody>
          <a:bodyPr/>
          <a:lstStyle/>
          <a:p>
            <a:fld id="{19FD69DE-F4A9-4D46-ACAF-920A18BA010A}" type="slidenum">
              <a:rPr lang="en-GB" smtClean="0"/>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193" name="Google Shape;193;p2: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a:solidFill>
                  <a:srgbClr val="000000"/>
                </a:solidFill>
                <a:latin typeface="Calibri" panose="020F0502020204030204"/>
                <a:ea typeface="Calibri" panose="020F0502020204030204"/>
                <a:cs typeface="Calibri" panose="020F0502020204030204"/>
                <a:sym typeface="Calibri" panose="020F0502020204030204"/>
              </a:rPr>
            </a:fld>
            <a:endParaRPr lang="en-US"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5" name="Google Shape;20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1" name="Google Shape;24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Before puberty, uterine body to cervix ratio is 1:1; which increases to 2:1 or 3:1 after completion of pubertal period.</a:t>
            </a:r>
            <a:endParaRPr lang="en-US"/>
          </a:p>
          <a:p>
            <a:pPr marL="0" lvl="0" indent="0" algn="l" rtl="0">
              <a:spcBef>
                <a:spcPts val="0"/>
              </a:spcBef>
              <a:spcAft>
                <a:spcPts val="0"/>
              </a:spcAft>
              <a:buSzPts val="1800"/>
              <a:buNone/>
            </a:pPr>
          </a:p>
          <a:p>
            <a:pPr marL="0" lvl="0" indent="0" algn="l" rtl="0">
              <a:spcBef>
                <a:spcPts val="0"/>
              </a:spcBef>
              <a:spcAft>
                <a:spcPts val="0"/>
              </a:spcAft>
              <a:buSzPts val="1800"/>
              <a:buNone/>
            </a:pPr>
            <a:r>
              <a:rPr lang="en-US"/>
              <a:t>(in contrast to the brighter red of the prepubertal vaginal mucosa)</a:t>
            </a:r>
            <a:endParaRPr lang="en-US"/>
          </a:p>
        </p:txBody>
      </p:sp>
      <p:sp>
        <p:nvSpPr>
          <p:cNvPr id="242" name="Google Shape;242;p10: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a:solidFill>
                  <a:srgbClr val="000000"/>
                </a:solidFill>
                <a:latin typeface="Calibri" panose="020F0502020204030204"/>
                <a:ea typeface="Calibri" panose="020F0502020204030204"/>
                <a:cs typeface="Calibri" panose="020F0502020204030204"/>
                <a:sym typeface="Calibri" panose="020F0502020204030204"/>
              </a:rPr>
            </a:fld>
            <a:endParaRPr lang="en-US"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
        <p:cNvGrpSpPr/>
        <p:nvPr/>
      </p:nvGrpSpPr>
      <p:grpSpPr>
        <a:xfrm>
          <a:off x="0" y="0"/>
          <a:ext cx="0" cy="0"/>
          <a:chOff x="0" y="0"/>
          <a:chExt cx="0" cy="0"/>
        </a:xfrm>
      </p:grpSpPr>
      <p:sp>
        <p:nvSpPr>
          <p:cNvPr id="254" name="Google Shape;254;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5" name="Google Shape;25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7" name="Google Shape;26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hyperlink" Target="https://en.wikipedia.org/wiki/Leukorrhe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customXml" Target="../ink/ink4.xml"/><Relationship Id="rId7" Type="http://schemas.openxmlformats.org/officeDocument/2006/relationships/image" Target="../media/image16.png"/><Relationship Id="rId6" Type="http://schemas.openxmlformats.org/officeDocument/2006/relationships/customXml" Target="../ink/ink3.xml"/><Relationship Id="rId5" Type="http://schemas.openxmlformats.org/officeDocument/2006/relationships/image" Target="../media/image15.png"/><Relationship Id="rId4" Type="http://schemas.openxmlformats.org/officeDocument/2006/relationships/customXml" Target="../ink/ink2.xml"/><Relationship Id="rId3" Type="http://schemas.openxmlformats.org/officeDocument/2006/relationships/image" Target="../media/image14.png"/><Relationship Id="rId2" Type="http://schemas.openxmlformats.org/officeDocument/2006/relationships/customXml" Target="../ink/ink1.xml"/><Relationship Id="rId16" Type="http://schemas.openxmlformats.org/officeDocument/2006/relationships/slideLayout" Target="../slideLayouts/slideLayout2.xml"/><Relationship Id="rId15" Type="http://schemas.openxmlformats.org/officeDocument/2006/relationships/image" Target="../media/image19.png"/><Relationship Id="rId14" Type="http://schemas.openxmlformats.org/officeDocument/2006/relationships/customXml" Target="../ink/ink8.xml"/><Relationship Id="rId13" Type="http://schemas.openxmlformats.org/officeDocument/2006/relationships/customXml" Target="../ink/ink7.xml"/><Relationship Id="rId12" Type="http://schemas.openxmlformats.org/officeDocument/2006/relationships/customXml" Target="../ink/ink6.xml"/><Relationship Id="rId11" Type="http://schemas.openxmlformats.org/officeDocument/2006/relationships/image" Target="../media/image18.png"/><Relationship Id="rId10" Type="http://schemas.openxmlformats.org/officeDocument/2006/relationships/customXml" Target="../ink/ink5.xml"/><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customXml" Target="../ink/ink12.xml"/><Relationship Id="rId7" Type="http://schemas.openxmlformats.org/officeDocument/2006/relationships/image" Target="../media/image23.png"/><Relationship Id="rId6" Type="http://schemas.openxmlformats.org/officeDocument/2006/relationships/customXml" Target="../ink/ink11.xml"/><Relationship Id="rId5" Type="http://schemas.openxmlformats.org/officeDocument/2006/relationships/image" Target="../media/image22.png"/><Relationship Id="rId4" Type="http://schemas.openxmlformats.org/officeDocument/2006/relationships/customXml" Target="../ink/ink10.xml"/><Relationship Id="rId3" Type="http://schemas.openxmlformats.org/officeDocument/2006/relationships/image" Target="../media/image21.png"/><Relationship Id="rId2" Type="http://schemas.openxmlformats.org/officeDocument/2006/relationships/customXml" Target="../ink/ink9.xml"/><Relationship Id="rId14" Type="http://schemas.openxmlformats.org/officeDocument/2006/relationships/slideLayout" Target="../slideLayouts/slideLayout2.xml"/><Relationship Id="rId13" Type="http://schemas.openxmlformats.org/officeDocument/2006/relationships/image" Target="../media/image26.png"/><Relationship Id="rId12" Type="http://schemas.openxmlformats.org/officeDocument/2006/relationships/customXml" Target="../ink/ink14.xml"/><Relationship Id="rId11" Type="http://schemas.openxmlformats.org/officeDocument/2006/relationships/image" Target="../media/image25.png"/><Relationship Id="rId10" Type="http://schemas.openxmlformats.org/officeDocument/2006/relationships/customXml" Target="../ink/ink13.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hyperlink" Target="https://en.wikipedia.org/wiki/List_of_youngest_birth_mothers" TargetMode="Externa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5" Type="http://schemas.openxmlformats.org/officeDocument/2006/relationships/notesSlide" Target="../notesSlides/notesSlide10.xml"/><Relationship Id="rId14" Type="http://schemas.openxmlformats.org/officeDocument/2006/relationships/slideLayout" Target="../slideLayouts/slideLayout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1940"/>
            <a:ext cx="9144000" cy="3102610"/>
          </a:xfrm>
        </p:spPr>
        <p:txBody>
          <a:bodyPr/>
          <a:lstStyle/>
          <a:p>
            <a:r>
              <a:rPr lang="en-US" sz="5600" b="1" dirty="0">
                <a:gradFill>
                  <a:gsLst>
                    <a:gs pos="0">
                      <a:srgbClr val="FECF40"/>
                    </a:gs>
                    <a:gs pos="100000">
                      <a:srgbClr val="846C21"/>
                    </a:gs>
                  </a:gsLst>
                  <a:lin scaled="0"/>
                </a:gradFill>
                <a:effectLst>
                  <a:outerShdw blurRad="38100" dist="38100" dir="2700000" algn="tl">
                    <a:srgbClr val="000000">
                      <a:alpha val="43137"/>
                    </a:srgbClr>
                  </a:outerShdw>
                </a:effectLst>
                <a:cs typeface="+mj-lt"/>
              </a:rPr>
              <a:t>Climacteric &amp; Menopause</a:t>
            </a:r>
            <a:br>
              <a:rPr lang="en-US" sz="5600" b="1" dirty="0">
                <a:gradFill>
                  <a:gsLst>
                    <a:gs pos="0">
                      <a:srgbClr val="FECF40"/>
                    </a:gs>
                    <a:gs pos="100000">
                      <a:srgbClr val="846C21"/>
                    </a:gs>
                  </a:gsLst>
                  <a:lin scaled="0"/>
                </a:gradFill>
                <a:effectLst>
                  <a:outerShdw blurRad="38100" dist="38100" dir="2700000" algn="tl">
                    <a:srgbClr val="000000">
                      <a:alpha val="43137"/>
                    </a:srgbClr>
                  </a:outerShdw>
                </a:effectLst>
                <a:cs typeface="+mj-lt"/>
              </a:rPr>
            </a:br>
            <a:endParaRPr lang="en-US" sz="5600" b="1" dirty="0">
              <a:gradFill>
                <a:gsLst>
                  <a:gs pos="0">
                    <a:srgbClr val="FECF40"/>
                  </a:gs>
                  <a:gs pos="100000">
                    <a:srgbClr val="846C21"/>
                  </a:gs>
                </a:gsLst>
                <a:lin scaled="0"/>
              </a:gradFill>
              <a:effectLst>
                <a:outerShdw blurRad="38100" dist="38100" dir="2700000" algn="tl">
                  <a:srgbClr val="000000">
                    <a:alpha val="43137"/>
                  </a:srgbClr>
                </a:outerShdw>
              </a:effectLst>
              <a:cs typeface="+mj-lt"/>
            </a:endParaRPr>
          </a:p>
        </p:txBody>
      </p:sp>
      <p:sp>
        <p:nvSpPr>
          <p:cNvPr id="3" name="Subtitle 2"/>
          <p:cNvSpPr>
            <a:spLocks noGrp="1"/>
          </p:cNvSpPr>
          <p:nvPr>
            <p:ph type="subTitle" idx="1"/>
          </p:nvPr>
        </p:nvSpPr>
        <p:spPr>
          <a:xfrm>
            <a:off x="1524000" y="4480243"/>
            <a:ext cx="9144000" cy="1655762"/>
          </a:xfrm>
        </p:spPr>
        <p:txBody>
          <a:bodyPr>
            <a:normAutofit fontScale="65000"/>
          </a:bodyPr>
          <a:lstStyle/>
          <a:p>
            <a:r>
              <a:rPr lang="en-US" sz="8305" b="1">
                <a:solidFill>
                  <a:srgbClr val="FFFF00"/>
                </a:solidFill>
              </a:rPr>
              <a:t>Presented </a:t>
            </a:r>
            <a:r>
              <a:rPr lang="en-US" sz="7335" b="1">
                <a:gradFill>
                  <a:gsLst>
                    <a:gs pos="0">
                      <a:srgbClr val="FBFB11"/>
                    </a:gs>
                    <a:gs pos="100000">
                      <a:srgbClr val="838309"/>
                    </a:gs>
                  </a:gsLst>
                  <a:lin scaled="0"/>
                </a:gradFill>
              </a:rPr>
              <a:t>by Ru’a Tafesh &amp; Mohamed Khoja</a:t>
            </a:r>
            <a:endParaRPr lang="en-US" sz="7335" b="1">
              <a:gradFill>
                <a:gsLst>
                  <a:gs pos="0">
                    <a:srgbClr val="FBFB11"/>
                  </a:gs>
                  <a:gs pos="100000">
                    <a:srgbClr val="838309"/>
                  </a:gs>
                </a:gsLst>
                <a:lin scaled="0"/>
              </a:gradFill>
            </a:endParaRPr>
          </a:p>
          <a:p>
            <a:endParaRPr lang="en-US" sz="7335" b="1">
              <a:gradFill>
                <a:gsLst>
                  <a:gs pos="0">
                    <a:srgbClr val="FBFB11"/>
                  </a:gs>
                  <a:gs pos="100000">
                    <a:srgbClr val="838309"/>
                  </a:gs>
                </a:gsLst>
                <a:lin scaled="0"/>
              </a:gradFill>
            </a:endParaRPr>
          </a:p>
          <a:p>
            <a:endParaRPr lang="en-US" sz="7335" b="1">
              <a:gradFill>
                <a:gsLst>
                  <a:gs pos="0">
                    <a:srgbClr val="FBFB11"/>
                  </a:gs>
                  <a:gs pos="100000">
                    <a:srgbClr val="838309"/>
                  </a:gs>
                </a:gsLst>
                <a:lin scaled="0"/>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658745" y="0"/>
            <a:ext cx="6233160" cy="1159510"/>
          </a:xfrm>
        </p:spPr>
        <p:txBody>
          <a:bodyPr/>
          <a:p>
            <a:r>
              <a:rPr lang="en-US"/>
              <a:t>osteoporosis</a:t>
            </a:r>
            <a:endParaRPr lang="en-US"/>
          </a:p>
        </p:txBody>
      </p:sp>
      <p:sp>
        <p:nvSpPr>
          <p:cNvPr id="3" name="Subtitle 2"/>
          <p:cNvSpPr>
            <a:spLocks noGrp="1"/>
          </p:cNvSpPr>
          <p:nvPr>
            <p:ph type="subTitle" idx="1"/>
          </p:nvPr>
        </p:nvSpPr>
        <p:spPr>
          <a:xfrm>
            <a:off x="0" y="1298575"/>
            <a:ext cx="12192000" cy="5560060"/>
          </a:xfrm>
        </p:spPr>
        <p:txBody>
          <a:bodyPr>
            <a:normAutofit fontScale="25000"/>
          </a:bodyPr>
          <a:p>
            <a:pPr algn="l"/>
            <a:r>
              <a:rPr lang="en-US" altLang="zh-CN" sz="11200" b="1" dirty="0" smtClean="0">
                <a:effectLst>
                  <a:outerShdw blurRad="38100" dist="19050" dir="2700000" algn="tl" rotWithShape="0">
                    <a:schemeClr val="dk1">
                      <a:alpha val="40000"/>
                    </a:schemeClr>
                  </a:outerShdw>
                </a:effectLst>
                <a:sym typeface="+mn-ea"/>
              </a:rPr>
              <a:t>Osteoporosis is characterized by low bone mass, microarchitectural disruption, and skeletal fragility, resulting in decreased bone strength and an increased risk of fracture .   it is late consequence of menopause occure 10-15 years later . </a:t>
            </a:r>
            <a:endParaRPr lang="en-US" altLang="zh-CN" sz="11200" b="1" dirty="0" smtClean="0">
              <a:effectLst>
                <a:outerShdw blurRad="38100" dist="19050" dir="2700000" algn="tl" rotWithShape="0">
                  <a:schemeClr val="dk1">
                    <a:alpha val="40000"/>
                  </a:schemeClr>
                </a:outerShdw>
              </a:effectLst>
              <a:sym typeface="+mn-ea"/>
            </a:endParaRPr>
          </a:p>
          <a:p>
            <a:pPr algn="l"/>
            <a:endParaRPr lang="en-US" altLang="zh-CN" sz="9600" b="1" dirty="0" smtClean="0">
              <a:effectLst>
                <a:outerShdw blurRad="38100" dist="19050" dir="2700000" algn="tl" rotWithShape="0">
                  <a:schemeClr val="dk1">
                    <a:alpha val="40000"/>
                  </a:schemeClr>
                </a:outerShdw>
              </a:effectLst>
              <a:sym typeface="+mn-ea"/>
            </a:endParaRPr>
          </a:p>
          <a:p>
            <a:pPr algn="l"/>
            <a:r>
              <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sym typeface="+mn-ea"/>
              </a:rPr>
              <a:t>Osteoporosis has no clinical manifestations until there is a fracture . </a:t>
            </a:r>
            <a:endPar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endParaRPr>
          </a:p>
          <a:p>
            <a:pPr algn="l">
              <a:lnSpc>
                <a:spcPct val="150000"/>
              </a:lnSpc>
            </a:pPr>
            <a:r>
              <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sym typeface="+mn-ea"/>
              </a:rPr>
              <a:t>Vertebral fracture — Vertebral fracture is the most common clinical </a:t>
            </a:r>
            <a:endPar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endParaRPr>
          </a:p>
          <a:p>
            <a:pPr algn="l">
              <a:lnSpc>
                <a:spcPct val="150000"/>
              </a:lnSpc>
            </a:pPr>
            <a:r>
              <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sym typeface="+mn-ea"/>
              </a:rPr>
              <a:t>manifestation of osteoporosis . Most of these fractures are asymptomatic and diagnosed as incidental findings . </a:t>
            </a:r>
            <a:endPar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endParaRPr>
          </a:p>
          <a:p>
            <a:pPr algn="l">
              <a:lnSpc>
                <a:spcPct val="150000"/>
              </a:lnSpc>
            </a:pPr>
            <a:r>
              <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sym typeface="+mn-ea"/>
              </a:rPr>
              <a:t>Hip fractures are relatively common in osteoporosis,  . In addition, distal radius fractures (Colles fractures) may occur</a:t>
            </a:r>
            <a:endParaRPr lang="en-US" altLang="zh-CN" sz="96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endParaRPr>
          </a:p>
          <a:p>
            <a:pPr algn="l"/>
            <a:endParaRPr lang="en-US" altLang="zh-CN" sz="9600" b="1" dirty="0" smtClean="0">
              <a:solidFill>
                <a:schemeClr val="tx1"/>
              </a:solidFill>
              <a:effectLst>
                <a:outerShdw blurRad="38100" dist="19050" dir="2700000" algn="tl" rotWithShape="0">
                  <a:schemeClr val="dk1">
                    <a:alpha val="40000"/>
                  </a:schemeClr>
                </a:outerShdw>
              </a:effectLst>
            </a:endParaRPr>
          </a:p>
          <a:p>
            <a:pPr algn="l"/>
            <a:endParaRPr lang="en-US" altLang="zh-CN" sz="9600" dirty="0" smtClean="0"/>
          </a:p>
          <a:p>
            <a:pPr algn="l"/>
            <a:endParaRPr lang="en-US" sz="9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3"/>
          <p:cNvPicPr>
            <a:picLocks noChangeAspect="1"/>
          </p:cNvPicPr>
          <p:nvPr>
            <p:ph idx="1"/>
          </p:nvPr>
        </p:nvPicPr>
        <p:blipFill>
          <a:blip r:embed="rId1"/>
          <a:stretch>
            <a:fillRect/>
          </a:stretch>
        </p:blipFill>
        <p:spPr>
          <a:xfrm>
            <a:off x="233045" y="377825"/>
            <a:ext cx="11913235" cy="60394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2"/>
          <p:cNvPicPr>
            <a:picLocks noChangeAspect="1"/>
          </p:cNvPicPr>
          <p:nvPr>
            <p:ph idx="1"/>
          </p:nvPr>
        </p:nvPicPr>
        <p:blipFill>
          <a:blip r:embed="rId1"/>
          <a:stretch>
            <a:fillRect/>
          </a:stretch>
        </p:blipFill>
        <p:spPr>
          <a:xfrm>
            <a:off x="2860040" y="207645"/>
            <a:ext cx="9331960" cy="5922645"/>
          </a:xfrm>
          <a:prstGeom prst="rect">
            <a:avLst/>
          </a:prstGeom>
        </p:spPr>
      </p:pic>
      <p:sp>
        <p:nvSpPr>
          <p:cNvPr id="6" name="Text Box 5"/>
          <p:cNvSpPr txBox="1"/>
          <p:nvPr/>
        </p:nvSpPr>
        <p:spPr>
          <a:xfrm>
            <a:off x="170180" y="1263650"/>
            <a:ext cx="1997075" cy="1076325"/>
          </a:xfrm>
          <a:prstGeom prst="rect">
            <a:avLst/>
          </a:prstGeom>
          <a:noFill/>
        </p:spPr>
        <p:txBody>
          <a:bodyPr wrap="none" rtlCol="0">
            <a:spAutoFit/>
          </a:bodyPr>
          <a:p>
            <a:r>
              <a:rPr lang="en-US" sz="3200"/>
              <a:t>diagnosis :</a:t>
            </a:r>
            <a:endParaRPr lang="en-US" sz="3200"/>
          </a:p>
          <a:p>
            <a:r>
              <a:rPr lang="en-US" sz="3200"/>
              <a:t>DEXA scan </a:t>
            </a:r>
            <a:endParaRPr lang="en-US"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Treatment </a:t>
            </a:r>
            <a:endParaRPr lang="en-US"/>
          </a:p>
        </p:txBody>
      </p:sp>
      <p:sp>
        <p:nvSpPr>
          <p:cNvPr id="3" name="Content Placeholder 2"/>
          <p:cNvSpPr>
            <a:spLocks noGrp="1"/>
          </p:cNvSpPr>
          <p:nvPr>
            <p:ph idx="1"/>
          </p:nvPr>
        </p:nvSpPr>
        <p:spPr>
          <a:xfrm>
            <a:off x="0" y="1825625"/>
            <a:ext cx="12191365" cy="5032375"/>
          </a:xfrm>
        </p:spPr>
        <p:txBody>
          <a:bodyPr/>
          <a:p>
            <a:r>
              <a:rPr lang="en-US" sz="3200"/>
              <a:t>The primary goal is fracture prevention in whoman who have low BMI or additional risk factors for fractures .</a:t>
            </a:r>
            <a:endParaRPr lang="en-US" sz="3200"/>
          </a:p>
          <a:p>
            <a:r>
              <a:rPr lang="en-US" sz="3200"/>
              <a:t>Life style changes : regular weight-bearing exercise and a balanced diet with adequate calcium and vitamin D </a:t>
            </a:r>
            <a:endParaRPr lang="en-US" sz="3200"/>
          </a:p>
          <a:p>
            <a:r>
              <a:rPr lang="en-US" sz="3200"/>
              <a:t>Avoid smooking and excessive alcohol intake </a:t>
            </a:r>
            <a:endParaRPr lang="en-US" sz="3200"/>
          </a:p>
          <a:p>
            <a:r>
              <a:rPr lang="en-US" sz="3200"/>
              <a:t>Drugs : Attempt to restore and balance bone remodelling by antiresorptive agent and anabolic agent .</a:t>
            </a:r>
            <a:endParaRPr lang="en-US" sz="3200"/>
          </a:p>
          <a:p>
            <a:r>
              <a:rPr lang="en-US" sz="3200"/>
              <a:t>Estrogen , SERMs , Bisphosphonate , denosumab , calcitonin and vit D each have antiresorptive properties for prevention and treatment </a:t>
            </a:r>
            <a:endParaRPr 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Hormone Replacement Therapy (HRT)</a:t>
            </a:r>
            <a:endParaRPr lang="en-US"/>
          </a:p>
        </p:txBody>
      </p:sp>
      <p:sp>
        <p:nvSpPr>
          <p:cNvPr id="3" name="Content Placeholder 2"/>
          <p:cNvSpPr>
            <a:spLocks noGrp="1"/>
          </p:cNvSpPr>
          <p:nvPr>
            <p:ph idx="1"/>
          </p:nvPr>
        </p:nvSpPr>
        <p:spPr/>
        <p:txBody>
          <a:bodyPr>
            <a:normAutofit/>
          </a:bodyPr>
          <a:p>
            <a:pPr marL="0" indent="0">
              <a:buNone/>
            </a:pPr>
            <a:r>
              <a:rPr lang="en-US" sz="3200"/>
              <a:t>Initially , every menopausal woman was advised to go on HRT as soon as menopause sets in .</a:t>
            </a:r>
            <a:endParaRPr lang="en-US" sz="3200"/>
          </a:p>
          <a:p>
            <a:pPr marL="0" indent="0">
              <a:buNone/>
            </a:pPr>
            <a:r>
              <a:rPr lang="en-US" sz="3200"/>
              <a:t>Now 70-80% remain healthy and need only good nutrition and healthy lifestyle .</a:t>
            </a:r>
            <a:endParaRPr lang="en-US" sz="3200"/>
          </a:p>
          <a:p>
            <a:pPr marL="0" indent="0">
              <a:buNone/>
            </a:pPr>
            <a:r>
              <a:rPr lang="en-US" sz="3200"/>
              <a:t>Fewer women need prophylactic and therapeutic HRT </a:t>
            </a:r>
            <a:endParaRPr 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WHO NEED HRT ?</a:t>
            </a:r>
            <a:endParaRPr lang="en-US"/>
          </a:p>
        </p:txBody>
      </p:sp>
      <p:sp>
        <p:nvSpPr>
          <p:cNvPr id="3" name="Content Placeholder 2"/>
          <p:cNvSpPr>
            <a:spLocks noGrp="1"/>
          </p:cNvSpPr>
          <p:nvPr>
            <p:ph idx="1"/>
          </p:nvPr>
        </p:nvSpPr>
        <p:spPr/>
        <p:txBody>
          <a:bodyPr/>
          <a:p>
            <a:r>
              <a:rPr lang="en-US"/>
              <a:t>Therapeutic :</a:t>
            </a:r>
            <a:endParaRPr lang="en-US"/>
          </a:p>
          <a:p>
            <a:pPr marL="0" indent="0">
              <a:buNone/>
            </a:pPr>
            <a:r>
              <a:rPr lang="en-US"/>
              <a:t>symptomatic women who suffer from estrogen defiency </a:t>
            </a:r>
            <a:endParaRPr lang="en-US"/>
          </a:p>
          <a:p>
            <a:pPr marL="0" indent="0">
              <a:buNone/>
            </a:pPr>
            <a:r>
              <a:rPr lang="en-US"/>
              <a:t>gonadal dysgenesis in adolescents </a:t>
            </a:r>
            <a:endParaRPr lang="en-US"/>
          </a:p>
          <a:p>
            <a:pPr marL="0" indent="0">
              <a:buNone/>
            </a:pPr>
            <a:endParaRPr lang="en-US"/>
          </a:p>
          <a:p>
            <a:pPr marL="0" indent="0">
              <a:buNone/>
            </a:pPr>
            <a:r>
              <a:rPr lang="en-US"/>
              <a:t>prophylactic : high risk cases of menopausal complications like CV disease , oteoporosis , stroke , and colonic cancer . </a:t>
            </a:r>
            <a:endParaRPr lang="en-US"/>
          </a:p>
          <a:p>
            <a:pPr marL="0" indent="0">
              <a:buNone/>
            </a:pPr>
            <a:r>
              <a:rPr lang="en-US"/>
              <a:t>premature menopause or following surgery , chemotherapy or radiotherapy .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9380" y="0"/>
            <a:ext cx="10515600" cy="1325563"/>
          </a:xfrm>
        </p:spPr>
        <p:txBody>
          <a:bodyPr/>
          <a:p>
            <a:r>
              <a:rPr lang="en-US"/>
              <a:t>indications </a:t>
            </a:r>
            <a:endParaRPr lang="en-US"/>
          </a:p>
        </p:txBody>
      </p:sp>
      <p:sp>
        <p:nvSpPr>
          <p:cNvPr id="3" name="Content Placeholder 2"/>
          <p:cNvSpPr>
            <a:spLocks noGrp="1"/>
          </p:cNvSpPr>
          <p:nvPr>
            <p:ph idx="1"/>
          </p:nvPr>
        </p:nvSpPr>
        <p:spPr>
          <a:xfrm>
            <a:off x="119380" y="956945"/>
            <a:ext cx="12072620" cy="5579110"/>
          </a:xfrm>
        </p:spPr>
        <p:txBody>
          <a:bodyPr>
            <a:normAutofit/>
          </a:bodyPr>
          <a:p>
            <a:r>
              <a:rPr lang="en-US"/>
              <a:t>short term : hot flushes , vasomotor symoptoms , dyspareunia , libido and urethral symptoms . </a:t>
            </a:r>
            <a:endParaRPr lang="en-US"/>
          </a:p>
          <a:p>
            <a:r>
              <a:rPr lang="en-US"/>
              <a:t>long term : osteoporosis , cardiovascular , Alzheimer’s disease .</a:t>
            </a:r>
            <a:endParaRPr lang="en-US"/>
          </a:p>
          <a:p>
            <a:endParaRPr lang="en-US"/>
          </a:p>
          <a:p>
            <a:pPr marL="0" indent="0">
              <a:buNone/>
            </a:pPr>
            <a:r>
              <a:rPr lang="en-US" sz="3600" b="1"/>
              <a:t>CONTRAINDICATIONS :</a:t>
            </a:r>
            <a:br>
              <a:rPr lang="en-US" sz="3600" b="1"/>
            </a:br>
            <a:endParaRPr lang="en-US"/>
          </a:p>
          <a:p>
            <a:pPr marL="0" indent="0">
              <a:buNone/>
            </a:pPr>
            <a:r>
              <a:rPr lang="en-US"/>
              <a:t>1- Active liver disease   2- Active or recent arterial thromboembolic diseas   (angina , MI)      3- Current , past or suspected breast Ca </a:t>
            </a:r>
            <a:endParaRPr lang="en-US"/>
          </a:p>
          <a:p>
            <a:pPr marL="0" indent="0">
              <a:buNone/>
            </a:pPr>
            <a:r>
              <a:rPr lang="en-US"/>
              <a:t>4- known or suspected estrogen sensitive malignant conditions . </a:t>
            </a:r>
            <a:endParaRPr lang="en-US"/>
          </a:p>
          <a:p>
            <a:pPr marL="0" indent="0">
              <a:buNone/>
            </a:pPr>
            <a:r>
              <a:rPr lang="en-US"/>
              <a:t>5- undiagnosed genital bleeding   6- untreated endometrial hyperplasia </a:t>
            </a:r>
            <a:endParaRPr lang="en-US"/>
          </a:p>
          <a:p>
            <a:pPr marL="0" indent="0">
              <a:buNone/>
            </a:pPr>
            <a:r>
              <a:rPr lang="en-US"/>
              <a:t>7- untreated hypertension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6"/>
          <p:cNvPicPr>
            <a:picLocks noChangeAspect="1"/>
          </p:cNvPicPr>
          <p:nvPr>
            <p:ph idx="1"/>
          </p:nvPr>
        </p:nvPicPr>
        <p:blipFill>
          <a:blip r:embed="rId1"/>
          <a:stretch>
            <a:fillRect/>
          </a:stretch>
        </p:blipFill>
        <p:spPr>
          <a:xfrm>
            <a:off x="198120" y="271145"/>
            <a:ext cx="11993880" cy="609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9403" y="620689"/>
            <a:ext cx="10363200" cy="1470025"/>
          </a:xfrm>
        </p:spPr>
        <p:txBody>
          <a:bodyPr>
            <a:noAutofit/>
          </a:bodyPr>
          <a:lstStyle/>
          <a:p>
            <a:r>
              <a:rPr lang="en-GB" sz="6600" b="1" dirty="0">
                <a:solidFill>
                  <a:srgbClr val="FF0000"/>
                </a:solidFill>
                <a:effectLst>
                  <a:outerShdw blurRad="38100" dist="38100" dir="2700000" algn="tl">
                    <a:srgbClr val="000000">
                      <a:alpha val="43137"/>
                    </a:srgbClr>
                  </a:outerShdw>
                </a:effectLst>
              </a:rPr>
              <a:t>Hormone Replacement Therapy</a:t>
            </a:r>
            <a:endParaRPr lang="en-GB" sz="6600" b="1" dirty="0">
              <a:solidFill>
                <a:srgbClr val="FF0000"/>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39349" y="2852936"/>
            <a:ext cx="10123851" cy="2785864"/>
          </a:xfrm>
        </p:spPr>
        <p:txBody>
          <a:bodyPr>
            <a:normAutofit/>
          </a:bodyPr>
          <a:lstStyle/>
          <a:p>
            <a:pPr algn="l"/>
            <a:r>
              <a:rPr lang="en-US" b="1" dirty="0" smtClean="0"/>
              <a:t>Types </a:t>
            </a:r>
            <a:endParaRPr lang="en-US" b="1" dirty="0" smtClean="0"/>
          </a:p>
          <a:p>
            <a:pPr marL="514350" indent="-514350" algn="l">
              <a:buFont typeface="+mj-lt"/>
              <a:buAutoNum type="arabicPeriod"/>
            </a:pPr>
            <a:r>
              <a:rPr lang="en-US" dirty="0" smtClean="0"/>
              <a:t>Estrogen ONLY  (suitable for woman who no longer have uterus following hystrectomy )  0.3mg is given daily </a:t>
            </a:r>
            <a:endParaRPr lang="en-US" dirty="0" smtClean="0"/>
          </a:p>
          <a:p>
            <a:pPr marL="514350" indent="-514350" algn="l">
              <a:buFont typeface="+mj-lt"/>
              <a:buAutoNum type="arabicPeriod"/>
            </a:pPr>
            <a:r>
              <a:rPr lang="en-US" dirty="0" smtClean="0"/>
              <a:t>Estrogen and </a:t>
            </a:r>
            <a:r>
              <a:rPr lang="en-US" dirty="0" err="1" smtClean="0"/>
              <a:t>Progestogins</a:t>
            </a:r>
            <a:r>
              <a:rPr lang="en-US" dirty="0" smtClean="0"/>
              <a:t> </a:t>
            </a:r>
            <a:endParaRPr lang="en-US" dirty="0" smtClean="0"/>
          </a:p>
          <a:p>
            <a:pPr marL="514350" indent="-514350" algn="l">
              <a:buFont typeface="+mj-lt"/>
              <a:buAutoNum type="arabicPeriod"/>
            </a:pPr>
            <a:r>
              <a:rPr lang="en-US" dirty="0" err="1"/>
              <a:t>Tibolone</a:t>
            </a:r>
            <a:r>
              <a:rPr lang="en-US" dirty="0"/>
              <a:t> (</a:t>
            </a:r>
            <a:r>
              <a:rPr lang="en-US" dirty="0" err="1"/>
              <a:t>Livial</a:t>
            </a:r>
            <a:r>
              <a:rPr lang="en-US" dirty="0"/>
              <a:t>)</a:t>
            </a:r>
            <a:endParaRPr lang="en-US" b="1" dirty="0">
              <a:solidFill>
                <a:srgbClr val="00B050"/>
              </a:solidFill>
            </a:endParaRPr>
          </a:p>
          <a:p>
            <a:pPr marL="514350" indent="-514350" algn="l">
              <a:buFont typeface="+mj-lt"/>
              <a:buAutoNum type="arabicPeriod"/>
            </a:pPr>
            <a:r>
              <a:rPr lang="en-US" dirty="0"/>
              <a:t>Selective Estrogen Receptor Modulators (</a:t>
            </a:r>
            <a:r>
              <a:rPr lang="en-US" dirty="0" err="1"/>
              <a:t>Raloxifene</a:t>
            </a:r>
            <a:r>
              <a:rPr lang="en-US" dirty="0"/>
              <a:t>)</a:t>
            </a:r>
            <a:endParaRPr lang="en-US" dirty="0"/>
          </a:p>
          <a:p>
            <a:pPr marL="514350" indent="-514350" algn="l">
              <a:buFont typeface="+mj-lt"/>
              <a:buAutoNum type="arabicPeriod"/>
            </a:pPr>
            <a:endParaRPr lang="en-GB" dirty="0" smtClean="0"/>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1365" cy="6857365"/>
          </a:xfrm>
        </p:spPr>
        <p:txBody>
          <a:bodyPr>
            <a:noAutofit/>
          </a:bodyPr>
          <a:p>
            <a:pPr marL="0" indent="0">
              <a:buNone/>
            </a:pPr>
            <a:r>
              <a:rPr lang="en-US" sz="3200"/>
              <a:t>The administration of progestogen is necessary to protect the endometrium in women who have not had a hysterectomy. It is normally given cyclically in preparations over a 28-day cycle, of which 16–18 days will provide oestrogen alone and 10–12 days will provide oestrogen and progesterone combined (cyclical HRT). This results in regular monthly menstruation and is suitable for women during the perimenopause or early postmenopausal years.</a:t>
            </a:r>
            <a:endParaRPr lang="en-US" sz="3200"/>
          </a:p>
          <a:p>
            <a:pPr marL="0" indent="0">
              <a:buNone/>
            </a:pPr>
            <a:endParaRPr lang="en-US" sz="3200"/>
          </a:p>
          <a:p>
            <a:pPr marL="0" indent="0">
              <a:buNone/>
            </a:pPr>
            <a:r>
              <a:rPr lang="en-US" sz="3200"/>
              <a:t>Oestrogen and progesterone may be given continuously (continuous combined HRT) to women who are known to be postmenopausal or over the age of 54 years. These are usually preparations with the same dose of daily oestrogen combined with a smaller dose of progestogen taken every day.</a:t>
            </a:r>
            <a:endParaRPr lang="en-US" sz="3200"/>
          </a:p>
          <a:p>
            <a:pPr marL="0" indent="0">
              <a:buNone/>
            </a:pPr>
            <a:r>
              <a:rPr lang="en-US" sz="3200"/>
              <a:t>These regimes normally result in about 90% of women not experiencing vaginal bleeding</a:t>
            </a:r>
            <a:endParaRPr 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34390"/>
            <a:ext cx="10515600" cy="5342890"/>
          </a:xfrm>
        </p:spPr>
        <p:txBody>
          <a:bodyPr/>
          <a:p>
            <a:r>
              <a:rPr lang="en-US" b="1">
                <a:solidFill>
                  <a:srgbClr val="3C5B3E"/>
                </a:solidFill>
              </a:rPr>
              <a:t>Climacteric (Perimenopause):</a:t>
            </a:r>
            <a:endParaRPr lang="en-US">
              <a:solidFill>
                <a:srgbClr val="3C5B3E"/>
              </a:solidFill>
            </a:endParaRPr>
          </a:p>
          <a:p>
            <a:pPr lvl="1"/>
            <a:r>
              <a:rPr lang="en-US"/>
              <a:t>time of life from the onset of ovarian dysfunction (gradual decline) until 1 year after the last period and the diagnosis of menopause is made</a:t>
            </a:r>
            <a:endParaRPr lang="en-US"/>
          </a:p>
          <a:p>
            <a:pPr lvl="0"/>
            <a:r>
              <a:rPr lang="en-US" b="1">
                <a:solidFill>
                  <a:srgbClr val="3C5B3E"/>
                </a:solidFill>
              </a:rPr>
              <a:t>Menopause:</a:t>
            </a:r>
            <a:endParaRPr lang="en-US" b="1">
              <a:solidFill>
                <a:srgbClr val="3C5B3E"/>
              </a:solidFill>
            </a:endParaRPr>
          </a:p>
          <a:p>
            <a:pPr lvl="1"/>
            <a:r>
              <a:rPr lang="en-US"/>
              <a:t> last menstrual period and the accepted confirmation of this is made retrospectively after 1 year of amenorrhoea</a:t>
            </a:r>
            <a:endParaRPr lang="en-US"/>
          </a:p>
          <a:p>
            <a:pPr lvl="1"/>
            <a:r>
              <a:rPr lang="en-US"/>
              <a:t>occurs at a time between 50-55 &amp; a median age of 51 &amp; 52 years</a:t>
            </a:r>
            <a:endParaRPr lang="en-US"/>
          </a:p>
          <a:p>
            <a:pPr lvl="0"/>
            <a:r>
              <a:rPr lang="en-US" b="1">
                <a:solidFill>
                  <a:srgbClr val="3C5B3E"/>
                </a:solidFill>
              </a:rPr>
              <a:t>Postmenopause:</a:t>
            </a:r>
            <a:endParaRPr lang="en-US" b="1">
              <a:solidFill>
                <a:srgbClr val="3C5B3E"/>
              </a:solidFill>
            </a:endParaRPr>
          </a:p>
          <a:p>
            <a:pPr lvl="1"/>
            <a:r>
              <a:rPr lang="en-US"/>
              <a:t> 1 year since the last period</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     </a:t>
            </a:r>
            <a:endParaRPr lang="en-GB" dirty="0"/>
          </a:p>
        </p:txBody>
      </p:sp>
      <p:sp>
        <p:nvSpPr>
          <p:cNvPr id="3" name="عنصر نائب للمحتوى 2"/>
          <p:cNvSpPr>
            <a:spLocks noGrp="1"/>
          </p:cNvSpPr>
          <p:nvPr>
            <p:ph idx="1"/>
          </p:nvPr>
        </p:nvSpPr>
        <p:spPr>
          <a:xfrm>
            <a:off x="609600" y="476672"/>
            <a:ext cx="10972800" cy="6048672"/>
          </a:xfrm>
        </p:spPr>
        <p:txBody>
          <a:bodyPr>
            <a:normAutofit/>
          </a:bodyPr>
          <a:lstStyle/>
          <a:p>
            <a:r>
              <a:rPr lang="en-GB" b="1" dirty="0"/>
              <a:t>Recommendations. </a:t>
            </a:r>
            <a:r>
              <a:rPr lang="en-GB" dirty="0"/>
              <a:t>The </a:t>
            </a:r>
            <a:r>
              <a:rPr lang="en-GB" b="1" dirty="0"/>
              <a:t>Global Consensus Statement on Menopausal Hormonal </a:t>
            </a:r>
            <a:r>
              <a:rPr lang="en-GB" b="1" dirty="0" smtClean="0"/>
              <a:t>Therapy (MHT</a:t>
            </a:r>
            <a:r>
              <a:rPr lang="en-GB" b="1" dirty="0"/>
              <a:t>) </a:t>
            </a:r>
            <a:r>
              <a:rPr lang="en-GB" dirty="0"/>
              <a:t>by the International Menopause Society (2013) says the following:</a:t>
            </a:r>
            <a:endParaRPr lang="en-GB" dirty="0"/>
          </a:p>
          <a:p>
            <a:pPr marL="0" indent="0">
              <a:buNone/>
            </a:pPr>
            <a:r>
              <a:rPr lang="en-GB" b="1" dirty="0" smtClean="0"/>
              <a:t>**Proven </a:t>
            </a:r>
            <a:r>
              <a:rPr lang="en-GB" b="1" dirty="0"/>
              <a:t>Benefits of MHT and Only Indications For Use</a:t>
            </a:r>
            <a:endParaRPr lang="en-GB" b="1" dirty="0"/>
          </a:p>
          <a:p>
            <a:pPr marL="0" indent="0">
              <a:spcBef>
                <a:spcPts val="0"/>
              </a:spcBef>
              <a:buNone/>
              <a:defRPr/>
            </a:pPr>
            <a:r>
              <a:rPr lang="en-GB" dirty="0">
                <a:solidFill>
                  <a:srgbClr val="FF0000"/>
                </a:solidFill>
              </a:rPr>
              <a:t>• </a:t>
            </a:r>
            <a:r>
              <a:rPr lang="en-GB" b="1" dirty="0">
                <a:solidFill>
                  <a:srgbClr val="FF0000"/>
                </a:solidFill>
              </a:rPr>
              <a:t>Vasomotor </a:t>
            </a:r>
            <a:r>
              <a:rPr lang="en-GB" b="1" dirty="0" smtClean="0">
                <a:solidFill>
                  <a:srgbClr val="FF0000"/>
                </a:solidFill>
              </a:rPr>
              <a:t>symptoms: </a:t>
            </a:r>
            <a:endParaRPr lang="en-GB" b="1" dirty="0" smtClean="0">
              <a:solidFill>
                <a:srgbClr val="FF0000"/>
              </a:solidFill>
            </a:endParaRPr>
          </a:p>
          <a:p>
            <a:pPr marL="0" indent="0">
              <a:spcBef>
                <a:spcPts val="0"/>
              </a:spcBef>
              <a:buNone/>
              <a:defRPr/>
            </a:pPr>
            <a:r>
              <a:rPr lang="en-GB" dirty="0" smtClean="0"/>
              <a:t>symptomatic </a:t>
            </a:r>
            <a:r>
              <a:rPr lang="en-GB" dirty="0"/>
              <a:t>women age &lt;60 or within 10 years after menopause.</a:t>
            </a:r>
            <a:endParaRPr lang="en-GB" dirty="0"/>
          </a:p>
          <a:p>
            <a:r>
              <a:rPr lang="en-GB" b="1" dirty="0" smtClean="0">
                <a:solidFill>
                  <a:srgbClr val="FF0000"/>
                </a:solidFill>
              </a:rPr>
              <a:t>Vaginal dryness</a:t>
            </a:r>
            <a:endParaRPr lang="en-GB" b="1" dirty="0" smtClean="0">
              <a:solidFill>
                <a:srgbClr val="FF0000"/>
              </a:solidFill>
            </a:endParaRPr>
          </a:p>
          <a:p>
            <a:pPr marL="0" indent="0">
              <a:buNone/>
            </a:pPr>
            <a:r>
              <a:rPr lang="en-GB" dirty="0" smtClean="0"/>
              <a:t>Local low-dose </a:t>
            </a:r>
            <a:r>
              <a:rPr lang="en-GB" dirty="0" err="1" smtClean="0"/>
              <a:t>estrogen</a:t>
            </a:r>
            <a:r>
              <a:rPr lang="en-GB" dirty="0" smtClean="0"/>
              <a:t> therapy is preferred for women whose symptoms are limited to vaginal dryness or associated discomfort with intercourse.</a:t>
            </a:r>
            <a:endParaRPr lang="en-GB" dirty="0" smtClean="0"/>
          </a:p>
          <a:p>
            <a:r>
              <a:rPr lang="en-GB" b="1" dirty="0" smtClean="0">
                <a:solidFill>
                  <a:srgbClr val="FF0000"/>
                </a:solidFill>
              </a:rPr>
              <a:t>Premature menopause </a:t>
            </a:r>
            <a:endParaRPr lang="en-GB" b="1" dirty="0" smtClean="0">
              <a:solidFill>
                <a:srgbClr val="FF0000"/>
              </a:solidFill>
            </a:endParaRPr>
          </a:p>
          <a:p>
            <a:pPr marL="0" indent="0">
              <a:buNone/>
            </a:pPr>
            <a:r>
              <a:rPr lang="en-GB" dirty="0" smtClean="0"/>
              <a:t>In women with premature ovarian insufficiency, systemic</a:t>
            </a:r>
            <a:endParaRPr lang="en-GB" dirty="0" smtClean="0"/>
          </a:p>
          <a:p>
            <a:pPr marL="0" indent="0">
              <a:buNone/>
            </a:pPr>
            <a:r>
              <a:rPr lang="en-GB" dirty="0" smtClean="0"/>
              <a:t>MHT is recommended at least until the average age of the natural menopause.</a:t>
            </a:r>
            <a:endParaRPr lang="en-GB" dirty="0" smtClean="0">
              <a:solidFill>
                <a:srgbClr val="FF0000"/>
              </a:solidFill>
            </a:endParaRPr>
          </a:p>
          <a:p>
            <a:endParaRPr lang="en-GB" dirty="0" smtClean="0"/>
          </a:p>
          <a:p>
            <a:pPr marL="0" indent="0">
              <a:buNone/>
            </a:pPr>
            <a:endParaRPr lang="en-GB"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err="1" smtClean="0">
                <a:solidFill>
                  <a:srgbClr val="FF0000"/>
                </a:solidFill>
              </a:rPr>
              <a:t>Tibolone</a:t>
            </a:r>
            <a:endParaRPr lang="en-GB" dirty="0"/>
          </a:p>
        </p:txBody>
      </p:sp>
      <p:sp>
        <p:nvSpPr>
          <p:cNvPr id="3" name="عنصر نائب للمحتوى 2"/>
          <p:cNvSpPr>
            <a:spLocks noGrp="1"/>
          </p:cNvSpPr>
          <p:nvPr>
            <p:ph idx="1"/>
          </p:nvPr>
        </p:nvSpPr>
        <p:spPr/>
        <p:txBody>
          <a:bodyPr>
            <a:normAutofit fontScale="90000" lnSpcReduction="10000"/>
          </a:bodyPr>
          <a:lstStyle/>
          <a:p>
            <a:r>
              <a:rPr lang="en-US" sz="4000" dirty="0" smtClean="0"/>
              <a:t>is a steroid (19-nortestosterone derivatives ) having weekly estrogenic , progestogenic and androgenic prperties .</a:t>
            </a:r>
            <a:endParaRPr lang="en-US" sz="4000" dirty="0" smtClean="0"/>
          </a:p>
          <a:p>
            <a:r>
              <a:rPr lang="en-US" sz="4000" dirty="0" smtClean="0"/>
              <a:t>it prevents </a:t>
            </a:r>
            <a:r>
              <a:rPr lang="en-US" sz="4000" b="1" dirty="0" smtClean="0"/>
              <a:t>osteoporosis , atrophic changes of vagina and hot flushes .</a:t>
            </a:r>
            <a:endParaRPr lang="en-US" sz="4000" b="1" dirty="0" smtClean="0"/>
          </a:p>
          <a:p>
            <a:r>
              <a:rPr lang="en-US" sz="4000" b="1" dirty="0" smtClean="0"/>
              <a:t>2.5 mg per day</a:t>
            </a:r>
            <a:endParaRPr lang="en-US" sz="4000" b="1" dirty="0" smtClean="0"/>
          </a:p>
          <a:p>
            <a:r>
              <a:rPr lang="en-US" sz="4000" dirty="0" smtClean="0"/>
              <a:t>Less risk of breast cancer than combined preparation</a:t>
            </a:r>
            <a:endParaRPr lang="en-US" sz="4000" dirty="0" smtClean="0"/>
          </a:p>
          <a:p>
            <a:r>
              <a:rPr lang="en-US" altLang="en-GB" sz="4000" dirty="0"/>
              <a:t>the incidence of VTE is similar to estrogen </a:t>
            </a:r>
            <a:endParaRPr lang="en-US" altLang="en-GB"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err="1" smtClean="0">
                <a:solidFill>
                  <a:srgbClr val="FF0000"/>
                </a:solidFill>
                <a:effectLst>
                  <a:outerShdw blurRad="38100" dist="38100" dir="2700000" algn="tl">
                    <a:srgbClr val="000000">
                      <a:alpha val="43137"/>
                    </a:srgbClr>
                  </a:outerShdw>
                </a:effectLst>
              </a:rPr>
              <a:t>Estrogen</a:t>
            </a:r>
            <a:r>
              <a:rPr lang="en-GB" b="1" dirty="0" smtClean="0">
                <a:solidFill>
                  <a:srgbClr val="FF0000"/>
                </a:solidFill>
                <a:effectLst>
                  <a:outerShdw blurRad="38100" dist="38100" dir="2700000" algn="tl">
                    <a:srgbClr val="000000">
                      <a:alpha val="43137"/>
                    </a:srgbClr>
                  </a:outerShdw>
                </a:effectLst>
              </a:rPr>
              <a:t> alternatives (SERMs)</a:t>
            </a:r>
            <a:endParaRPr lang="en-GB"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lnSpcReduction="10000"/>
          </a:bodyPr>
          <a:lstStyle/>
          <a:p>
            <a:pPr marL="0" indent="0">
              <a:buNone/>
            </a:pPr>
            <a:r>
              <a:rPr lang="en-GB" dirty="0" smtClean="0"/>
              <a:t>In </a:t>
            </a:r>
            <a:r>
              <a:rPr lang="en-GB" dirty="0"/>
              <a:t>patients with contraindications to </a:t>
            </a:r>
            <a:r>
              <a:rPr lang="en-GB" dirty="0" err="1"/>
              <a:t>estrogen</a:t>
            </a:r>
            <a:r>
              <a:rPr lang="en-GB" dirty="0"/>
              <a:t>-replacement therapy, SERMs can </a:t>
            </a:r>
            <a:r>
              <a:rPr lang="en-GB" dirty="0" smtClean="0"/>
              <a:t>be used.</a:t>
            </a:r>
            <a:endParaRPr lang="en-GB" dirty="0" smtClean="0"/>
          </a:p>
          <a:p>
            <a:pPr marL="0" indent="0">
              <a:buNone/>
            </a:pPr>
            <a:r>
              <a:rPr lang="en-GB" dirty="0" smtClean="0"/>
              <a:t> </a:t>
            </a:r>
            <a:r>
              <a:rPr lang="en-GB" dirty="0"/>
              <a:t>do not have much effect on</a:t>
            </a:r>
            <a:r>
              <a:rPr lang="en-GB" u="sng" dirty="0"/>
              <a:t> hot flashes and sweats.</a:t>
            </a:r>
            <a:endParaRPr lang="en-GB" u="sng" dirty="0"/>
          </a:p>
          <a:p>
            <a:pPr marL="0" indent="0">
              <a:buNone/>
            </a:pPr>
            <a:r>
              <a:rPr lang="en-GB" dirty="0"/>
              <a:t>• </a:t>
            </a:r>
            <a:r>
              <a:rPr lang="en-GB" b="1" dirty="0" err="1"/>
              <a:t>Tamoxifen</a:t>
            </a:r>
            <a:r>
              <a:rPr lang="en-GB" b="1" dirty="0"/>
              <a:t> </a:t>
            </a:r>
            <a:r>
              <a:rPr lang="en-GB" dirty="0"/>
              <a:t>(</a:t>
            </a:r>
            <a:r>
              <a:rPr lang="en-GB" dirty="0" err="1"/>
              <a:t>Nolvadex</a:t>
            </a:r>
            <a:r>
              <a:rPr lang="en-GB" dirty="0"/>
              <a:t>) is an SERM with endometrial and bone agonist effects, </a:t>
            </a:r>
            <a:r>
              <a:rPr lang="en-GB" dirty="0" smtClean="0"/>
              <a:t>but breast </a:t>
            </a:r>
            <a:r>
              <a:rPr lang="en-GB" dirty="0"/>
              <a:t>antagonist effects.</a:t>
            </a:r>
            <a:endParaRPr lang="en-GB" dirty="0"/>
          </a:p>
          <a:p>
            <a:pPr marL="0" indent="0">
              <a:buNone/>
            </a:pPr>
            <a:r>
              <a:rPr lang="en-GB" dirty="0"/>
              <a:t>• </a:t>
            </a:r>
            <a:r>
              <a:rPr lang="en-GB" b="1" dirty="0" err="1"/>
              <a:t>Raloxifene</a:t>
            </a:r>
            <a:r>
              <a:rPr lang="en-GB" b="1" dirty="0"/>
              <a:t> </a:t>
            </a:r>
            <a:r>
              <a:rPr lang="en-GB" dirty="0"/>
              <a:t>(</a:t>
            </a:r>
            <a:r>
              <a:rPr lang="en-GB" dirty="0" err="1"/>
              <a:t>Evista</a:t>
            </a:r>
            <a:r>
              <a:rPr lang="en-GB" dirty="0"/>
              <a:t>) has bone agonist effects, but endometrial antagonist effects.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504315"/>
            <a:ext cx="10515600" cy="4351338"/>
          </a:xfrm>
        </p:spPr>
        <p:txBody>
          <a:bodyPr/>
          <a:p>
            <a:r>
              <a:rPr lang="en-US" sz="3200"/>
              <a:t>The standard recommendation for duration of menopausal hormone therapy (MHT) use has been five years or less (and not beyond age 60 years)</a:t>
            </a:r>
            <a:endParaRPr 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8"/>
          <p:cNvPicPr>
            <a:picLocks noChangeAspect="1"/>
          </p:cNvPicPr>
          <p:nvPr>
            <p:ph idx="1"/>
          </p:nvPr>
        </p:nvPicPr>
        <p:blipFill>
          <a:blip r:embed="rId1"/>
          <a:stretch>
            <a:fillRect/>
          </a:stretch>
        </p:blipFill>
        <p:spPr>
          <a:xfrm>
            <a:off x="670560" y="492760"/>
            <a:ext cx="10850245" cy="58724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9"/>
          <p:cNvPicPr>
            <a:picLocks noChangeAspect="1"/>
          </p:cNvPicPr>
          <p:nvPr>
            <p:ph idx="1"/>
          </p:nvPr>
        </p:nvPicPr>
        <p:blipFill>
          <a:blip r:embed="rId1"/>
          <a:stretch>
            <a:fillRect/>
          </a:stretch>
        </p:blipFill>
        <p:spPr>
          <a:xfrm>
            <a:off x="429260" y="240665"/>
            <a:ext cx="11085830" cy="64357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5"/>
          <p:cNvPicPr>
            <a:picLocks noChangeAspect="1"/>
          </p:cNvPicPr>
          <p:nvPr>
            <p:ph idx="1"/>
          </p:nvPr>
        </p:nvPicPr>
        <p:blipFill>
          <a:blip r:embed="rId1"/>
          <a:stretch>
            <a:fillRect/>
          </a:stretch>
        </p:blipFill>
        <p:spPr>
          <a:xfrm>
            <a:off x="237490" y="213360"/>
            <a:ext cx="11640820" cy="66452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4630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itle 1"/>
          <p:cNvSpPr>
            <a:spLocks noGrp="1"/>
          </p:cNvSpPr>
          <p:nvPr>
            <p:ph type="ctrTitle"/>
          </p:nvPr>
        </p:nvSpPr>
        <p:spPr>
          <a:xfrm>
            <a:off x="2209800" y="1066800"/>
            <a:ext cx="7772400" cy="2438400"/>
          </a:xfrm>
        </p:spPr>
        <p:txBody>
          <a:bodyPr>
            <a:normAutofit/>
          </a:bodyPr>
          <a:lstStyle/>
          <a:p>
            <a:r>
              <a:rPr lang="en-US" sz="6600" b="1" dirty="0">
                <a:solidFill>
                  <a:schemeClr val="bg1"/>
                </a:solidFill>
              </a:rPr>
              <a:t>Puberty</a:t>
            </a:r>
            <a:br>
              <a:rPr lang="en-US" dirty="0">
                <a:solidFill>
                  <a:schemeClr val="bg1"/>
                </a:solidFill>
              </a:rPr>
            </a:br>
            <a:r>
              <a:rPr lang="en-US" dirty="0">
                <a:solidFill>
                  <a:schemeClr val="bg1"/>
                </a:solidFill>
              </a:rPr>
              <a:t> </a:t>
            </a:r>
            <a:r>
              <a:rPr lang="en-US" sz="4800" dirty="0">
                <a:solidFill>
                  <a:schemeClr val="bg1"/>
                </a:solidFill>
              </a:rPr>
              <a:t>&amp; its Complications</a:t>
            </a:r>
            <a:endParaRPr lang="ar-SA"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lstStyle/>
          <a:p>
            <a:r>
              <a:rPr lang="en-US" dirty="0">
                <a:cs typeface="Arial" panose="020B0604020202020204" pitchFamily="34" charset="0"/>
              </a:rPr>
              <a:t>Definition</a:t>
            </a:r>
            <a:endParaRPr lang="en-US" dirty="0"/>
          </a:p>
        </p:txBody>
      </p:sp>
      <p:sp>
        <p:nvSpPr>
          <p:cNvPr id="3" name="Content Placeholder 2"/>
          <p:cNvSpPr>
            <a:spLocks noGrp="1"/>
          </p:cNvSpPr>
          <p:nvPr>
            <p:ph idx="1"/>
          </p:nvPr>
        </p:nvSpPr>
        <p:spPr>
          <a:xfrm>
            <a:off x="1981200" y="1600200"/>
            <a:ext cx="8229600" cy="4724400"/>
          </a:xfrm>
        </p:spPr>
        <p:txBody>
          <a:bodyPr>
            <a:normAutofit lnSpcReduction="10000"/>
          </a:bodyPr>
          <a:lstStyle/>
          <a:p>
            <a:endParaRPr lang="en-US" b="1" dirty="0"/>
          </a:p>
          <a:p>
            <a:r>
              <a:rPr lang="en-US" b="1" u="sng" dirty="0">
                <a:cs typeface="(AH) Manal Black" pitchFamily="2" charset="-78"/>
              </a:rPr>
              <a:t>Puberty</a:t>
            </a:r>
            <a:r>
              <a:rPr lang="en-US" dirty="0">
                <a:cs typeface="(AH) Manal Black" pitchFamily="2" charset="-78"/>
              </a:rPr>
              <a:t>: </a:t>
            </a:r>
            <a:r>
              <a:rPr lang="en-US" sz="3000" dirty="0">
                <a:cs typeface="(AH) Manal Black" pitchFamily="2" charset="-78"/>
              </a:rPr>
              <a:t>change from childhood to reproductive life</a:t>
            </a:r>
            <a:r>
              <a:rPr lang="en-US" dirty="0">
                <a:cs typeface="(AH) Manal Black" pitchFamily="2" charset="-78"/>
              </a:rPr>
              <a:t>.</a:t>
            </a:r>
            <a:endParaRPr lang="en-US" dirty="0">
              <a:cs typeface="(AH) Manal Black" pitchFamily="2" charset="-78"/>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Puberty is a result of pulsatile gonadotropin-releasing hormone (GnRH) secretion and activation of the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hypothalamic-pituitary-gonadal axis.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onset of puberty is generally between 8 and 13 years old in girls.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Tanner stages are used to describe pubertal development.</a:t>
            </a:r>
            <a:endPar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1" name="Content Placeholder 10"/>
          <p:cNvPicPr>
            <a:picLocks noGrp="1" noChangeAspect="1"/>
          </p:cNvPicPr>
          <p:nvPr>
            <p:ph idx="1"/>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898002" y="1600200"/>
            <a:ext cx="6395995"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7710" y="469900"/>
            <a:ext cx="10515600" cy="1325563"/>
          </a:xfrm>
        </p:spPr>
        <p:txBody>
          <a:bodyPr/>
          <a:p>
            <a:r>
              <a:rPr lang="en-US" b="1">
                <a:solidFill>
                  <a:srgbClr val="3C5B3E"/>
                </a:solidFill>
              </a:rPr>
              <a:t>Hormonal Changes</a:t>
            </a:r>
            <a:endParaRPr lang="en-US" b="1">
              <a:solidFill>
                <a:srgbClr val="3C5B3E"/>
              </a:solidFill>
            </a:endParaRPr>
          </a:p>
        </p:txBody>
      </p:sp>
      <p:pic>
        <p:nvPicPr>
          <p:cNvPr id="4" name="Content Placeholder 3"/>
          <p:cNvPicPr>
            <a:picLocks noChangeAspect="1"/>
          </p:cNvPicPr>
          <p:nvPr>
            <p:ph idx="1"/>
          </p:nvPr>
        </p:nvPicPr>
        <p:blipFill>
          <a:blip r:embed="rId1">
            <a:grayscl/>
          </a:blip>
          <a:srcRect b="6491"/>
          <a:stretch>
            <a:fillRect/>
          </a:stretch>
        </p:blipFill>
        <p:spPr>
          <a:xfrm>
            <a:off x="727075" y="1814830"/>
            <a:ext cx="10737215" cy="3228975"/>
          </a:xfrm>
          <a:prstGeom prst="rect">
            <a:avLst/>
          </a:prstGeom>
          <a:solidFill>
            <a:schemeClr val="lt1"/>
          </a:solid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2079674" y="689317"/>
            <a:ext cx="8183880" cy="105156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B4186E"/>
              </a:buClr>
              <a:buSzPts val="3200"/>
              <a:buFont typeface="Trebuchet MS" panose="020B0603020202020204"/>
              <a:buNone/>
            </a:pPr>
            <a:r>
              <a:rPr lang="en-US" sz="3200" b="0" i="0" u="none" dirty="0">
                <a:solidFill>
                  <a:srgbClr val="B4186E"/>
                </a:solidFill>
                <a:latin typeface="Trebuchet MS" panose="020B0603020202020204"/>
                <a:ea typeface="Trebuchet MS" panose="020B0603020202020204"/>
                <a:cs typeface="Trebuchet MS" panose="020B0603020202020204"/>
                <a:sym typeface="Trebuchet MS" panose="020B0603020202020204"/>
              </a:rPr>
              <a:t>Differences between male and female puberty</a:t>
            </a:r>
            <a:br>
              <a:rPr lang="en-US" sz="3200" b="0" i="0" u="none" dirty="0">
                <a:solidFill>
                  <a:srgbClr val="B4186E"/>
                </a:solidFill>
                <a:latin typeface="Trebuchet MS" panose="020B0603020202020204"/>
                <a:ea typeface="Trebuchet MS" panose="020B0603020202020204"/>
                <a:cs typeface="Trebuchet MS" panose="020B0603020202020204"/>
                <a:sym typeface="Trebuchet MS" panose="020B0603020202020204"/>
              </a:rPr>
            </a:br>
            <a:endParaRPr lang="en-US" sz="3200" b="0" i="0" u="none" dirty="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sp>
        <p:nvSpPr>
          <p:cNvPr id="196" name="Google Shape;196;p22"/>
          <p:cNvSpPr txBox="1">
            <a:spLocks noGrp="1"/>
          </p:cNvSpPr>
          <p:nvPr>
            <p:ph idx="1"/>
          </p:nvPr>
        </p:nvSpPr>
        <p:spPr>
          <a:xfrm>
            <a:off x="1928446" y="1447800"/>
            <a:ext cx="8183880" cy="5715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B4186E"/>
              </a:buClr>
              <a:buSzPts val="2240"/>
              <a:buFont typeface="Noto Sans Symbols"/>
              <a:buChar char="▶"/>
            </a:pP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Two of the most significant differences between puberty in girls and puberty in boys are the </a:t>
            </a:r>
            <a:r>
              <a:rPr lang="en-US" sz="2800" b="1" i="0" u="none" dirty="0">
                <a:solidFill>
                  <a:srgbClr val="AD2851"/>
                </a:solidFill>
                <a:effectLst>
                  <a:outerShdw blurRad="38100" dist="38100" dir="2700000" algn="tl">
                    <a:srgbClr val="C0C0C0"/>
                  </a:outerShdw>
                </a:effectLst>
                <a:latin typeface="Trebuchet MS" panose="020B0603020202020204"/>
                <a:ea typeface="Trebuchet MS" panose="020B0603020202020204"/>
                <a:cs typeface="Trebuchet MS" panose="020B0603020202020204"/>
                <a:sym typeface="Trebuchet MS" panose="020B0603020202020204"/>
              </a:rPr>
              <a:t>age</a:t>
            </a: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(2years </a:t>
            </a:r>
            <a:r>
              <a:rPr lang="en-US" sz="2800" b="0" i="0" u="none" dirty="0" err="1">
                <a:solidFill>
                  <a:srgbClr val="404040"/>
                </a:solidFill>
                <a:latin typeface="Trebuchet MS" panose="020B0603020202020204"/>
                <a:ea typeface="Trebuchet MS" panose="020B0603020202020204"/>
                <a:cs typeface="Trebuchet MS" panose="020B0603020202020204"/>
                <a:sym typeface="Trebuchet MS" panose="020B0603020202020204"/>
              </a:rPr>
              <a:t>ealrlier</a:t>
            </a: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in girls) at which it begins, and the major sex steroids involved, the </a:t>
            </a:r>
            <a:r>
              <a:rPr lang="en-US" sz="2800" b="1" i="0" u="none" dirty="0">
                <a:solidFill>
                  <a:srgbClr val="AD2851"/>
                </a:solidFill>
                <a:effectLst>
                  <a:outerShdw blurRad="38100" dist="38100" dir="2700000" algn="tl">
                    <a:srgbClr val="C0C0C0"/>
                  </a:outerShdw>
                </a:effectLst>
                <a:latin typeface="Trebuchet MS" panose="020B0603020202020204"/>
                <a:ea typeface="Trebuchet MS" panose="020B0603020202020204"/>
                <a:cs typeface="Trebuchet MS" panose="020B0603020202020204"/>
                <a:sym typeface="Trebuchet MS" panose="020B0603020202020204"/>
              </a:rPr>
              <a:t>testosterones</a:t>
            </a: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and the </a:t>
            </a:r>
            <a:r>
              <a:rPr lang="en-US" sz="2800" b="1" i="0" u="none" dirty="0">
                <a:solidFill>
                  <a:srgbClr val="AD2851"/>
                </a:solidFill>
                <a:effectLst>
                  <a:outerShdw blurRad="38100" dist="38100" dir="2700000" algn="tl">
                    <a:srgbClr val="C0C0C0"/>
                  </a:outerShdw>
                </a:effectLst>
                <a:latin typeface="Trebuchet MS" panose="020B0603020202020204"/>
                <a:ea typeface="Trebuchet MS" panose="020B0603020202020204"/>
                <a:cs typeface="Trebuchet MS" panose="020B0603020202020204"/>
                <a:sym typeface="Trebuchet MS" panose="020B0603020202020204"/>
              </a:rPr>
              <a:t>estrogens</a:t>
            </a: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a:t>
            </a:r>
            <a:endParaRPr dirty="0"/>
          </a:p>
          <a:p>
            <a:pPr marL="342900" marR="0" lvl="0" indent="-200660" algn="l" rtl="0">
              <a:lnSpc>
                <a:spcPct val="100000"/>
              </a:lnSpc>
              <a:spcBef>
                <a:spcPts val="1000"/>
              </a:spcBef>
              <a:spcAft>
                <a:spcPts val="0"/>
              </a:spcAft>
              <a:buClr>
                <a:srgbClr val="B4186E"/>
              </a:buClr>
              <a:buSzPts val="2240"/>
              <a:buFont typeface="Noto Sans Symbols"/>
              <a:buNone/>
            </a:pPr>
            <a:endParaRPr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2240"/>
              <a:buFont typeface="Noto Sans Symbols"/>
              <a:buChar char="▶"/>
            </a:pP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 hormonal maturation of females is considerably more complicated than in </a:t>
            </a:r>
            <a:r>
              <a:rPr lang="en-US" dirty="0">
                <a:solidFill>
                  <a:srgbClr val="404040"/>
                </a:solidFill>
                <a:latin typeface="Trebuchet MS" panose="020B0603020202020204"/>
                <a:ea typeface="Trebuchet MS" panose="020B0603020202020204"/>
                <a:cs typeface="Trebuchet MS" panose="020B0603020202020204"/>
                <a:sym typeface="Trebuchet MS" panose="020B0603020202020204"/>
              </a:rPr>
              <a:t>males</a:t>
            </a: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a:t>
            </a:r>
            <a:endParaRPr dirty="0"/>
          </a:p>
          <a:p>
            <a:pPr marL="342900" marR="0" lvl="0" indent="-251460" algn="l" rtl="0">
              <a:lnSpc>
                <a:spcPct val="100000"/>
              </a:lnSpc>
              <a:spcBef>
                <a:spcPts val="1000"/>
              </a:spcBef>
              <a:spcAft>
                <a:spcPts val="0"/>
              </a:spcAft>
              <a:buClr>
                <a:srgbClr val="B4186E"/>
              </a:buClr>
              <a:buSzPts val="1440"/>
              <a:buFont typeface="Noto Sans Symbols"/>
              <a:buNone/>
            </a:pPr>
            <a:endParaRPr sz="18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251460" algn="l" rtl="0">
              <a:spcBef>
                <a:spcPts val="1000"/>
              </a:spcBef>
              <a:spcAft>
                <a:spcPts val="0"/>
              </a:spcAft>
              <a:buClr>
                <a:srgbClr val="B4186E"/>
              </a:buClr>
              <a:buSzPts val="1440"/>
              <a:buFont typeface="Noto Sans Symbols"/>
              <a:buNone/>
            </a:pPr>
            <a:endParaRPr sz="18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idx="1"/>
          </p:nvPr>
        </p:nvSpPr>
        <p:spPr>
          <a:xfrm>
            <a:off x="1752600" y="304800"/>
            <a:ext cx="8451166" cy="640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 first physical sign of puberty is usually </a:t>
            </a:r>
            <a:r>
              <a:rPr lang="en-US" sz="24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breast budding (thelarche), </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followed by the appearance of </a:t>
            </a:r>
            <a:r>
              <a:rPr lang="en-US" sz="24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axillary or pubic hair (adrenarche/pubarche)</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a:t>
            </a:r>
            <a:endParaRPr dirty="0"/>
          </a:p>
          <a:p>
            <a:pPr marL="342900" marR="0" lvl="0" indent="-220980" algn="l" rtl="0">
              <a:lnSpc>
                <a:spcPct val="100000"/>
              </a:lnSpc>
              <a:spcBef>
                <a:spcPts val="1000"/>
              </a:spcBef>
              <a:spcAft>
                <a:spcPts val="0"/>
              </a:spcAft>
              <a:buClr>
                <a:srgbClr val="B4186E"/>
              </a:buClr>
              <a:buSzPts val="1920"/>
              <a:buFont typeface="Noto Sans Symbols"/>
              <a:buNone/>
            </a:pPr>
            <a:endParaRPr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Maximal growth or </a:t>
            </a:r>
            <a:r>
              <a:rPr lang="en-US" sz="24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peak height velocity </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is usually the next stage, followed by </a:t>
            </a:r>
            <a:r>
              <a:rPr lang="en-US" sz="24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menarche</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(the onset of menstrual periods).</a:t>
            </a:r>
            <a:endParaRPr dirty="0"/>
          </a:p>
          <a:p>
            <a:pPr marL="342900" marR="0" lvl="0" indent="-220980" algn="l" rtl="0">
              <a:lnSpc>
                <a:spcPct val="100000"/>
              </a:lnSpc>
              <a:spcBef>
                <a:spcPts val="1000"/>
              </a:spcBef>
              <a:spcAft>
                <a:spcPts val="0"/>
              </a:spcAft>
              <a:buClr>
                <a:srgbClr val="B4186E"/>
              </a:buClr>
              <a:buSzPts val="1920"/>
              <a:buFont typeface="Noto Sans Symbols"/>
              <a:buNone/>
            </a:pPr>
            <a:endParaRPr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The final somatic changes are the appearance of adult pubic hair distribution and adult-type breasts.</a:t>
            </a:r>
            <a:endParaRPr dirty="0"/>
          </a:p>
          <a:p>
            <a:pPr marL="342900" marR="0" lvl="0" indent="-220980" algn="l" rtl="0">
              <a:lnSpc>
                <a:spcPct val="100000"/>
              </a:lnSpc>
              <a:spcBef>
                <a:spcPts val="1000"/>
              </a:spcBef>
              <a:spcAft>
                <a:spcPts val="0"/>
              </a:spcAft>
              <a:buClr>
                <a:srgbClr val="B4186E"/>
              </a:buClr>
              <a:buSzPts val="1920"/>
              <a:buFont typeface="Noto Sans Symbols"/>
              <a:buNone/>
            </a:pPr>
            <a:endParaRPr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In approximately 15% of normally developing girls, the development of pubic hair occurs before breast development.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pic>
        <p:nvPicPr>
          <p:cNvPr id="213" name="Google Shape;213;p25" descr="C:\Users\Guest\Desktop\Screenshot_٢٠١٧-٠٣-١٤-٢٢-٣٥-٤١.png"/>
          <p:cNvPicPr preferRelativeResize="0">
            <a:picLocks noGrp="1"/>
          </p:cNvPicPr>
          <p:nvPr>
            <p:ph idx="1"/>
          </p:nvPr>
        </p:nvPicPr>
        <p:blipFill rotWithShape="1">
          <a:blip r:embed="rId1" cstate="print"/>
          <a:srcRect l="2497" t="41109" r="5004" b="19778"/>
          <a:stretch>
            <a:fillRect/>
          </a:stretch>
        </p:blipFill>
        <p:spPr>
          <a:xfrm>
            <a:off x="1903828" y="1289587"/>
            <a:ext cx="8319976" cy="4210881"/>
          </a:xfrm>
          <a:prstGeom prst="rect">
            <a:avLst/>
          </a:prstGeom>
          <a:noFill/>
          <a:ln>
            <a:noFill/>
          </a:ln>
        </p:spPr>
      </p:pic>
      <p:sp>
        <p:nvSpPr>
          <p:cNvPr id="3" name="TextBox 2"/>
          <p:cNvSpPr txBox="1"/>
          <p:nvPr/>
        </p:nvSpPr>
        <p:spPr>
          <a:xfrm>
            <a:off x="1502595" y="5029200"/>
            <a:ext cx="9124315" cy="2564130"/>
          </a:xfrm>
          <a:prstGeom prst="rect">
            <a:avLst/>
          </a:prstGeom>
          <a:noFill/>
        </p:spPr>
        <p:txBody>
          <a:bodyPr wrap="none"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lang="en-US" dirty="0"/>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Thelarche</a:t>
            </a:r>
            <a:r>
              <a:rPr kumimoji="0" lang="ar-JO"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&lt;</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Adrenarche/Pubarche</a:t>
            </a:r>
            <a:r>
              <a:rPr kumimoji="0" lang="ar-JO"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&lt;</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Peak height velocity, </a:t>
            </a:r>
            <a:r>
              <a:rPr kumimoji="0" lang="ar-JO"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&lt;</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Menarche,</a:t>
            </a:r>
            <a:endParaRPr kumimoji="0" lang="ar-JO"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Finally : mature sexual hair and breast development</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lang="en-US" dirty="0">
                <a:solidFill>
                  <a:srgbClr val="FF0000"/>
                </a:solidFill>
              </a:rPr>
              <a:t> </a:t>
            </a:r>
            <a:r>
              <a:rPr kumimoji="0" lang="en-US" sz="2700" b="0" i="0" u="none" strike="noStrike" kern="1200" cap="none" spc="0" normalizeH="0" baseline="0" noProof="0" dirty="0">
                <a:ln>
                  <a:noFill/>
                </a:ln>
                <a:solidFill>
                  <a:srgbClr val="FF0000"/>
                </a:solidFill>
                <a:effectLst/>
                <a:uLnTx/>
                <a:uFillTx/>
                <a:latin typeface="Calibri" panose="020F0502020204030204"/>
                <a:ea typeface="+mn-ea"/>
                <a:cs typeface="+mn-cs"/>
              </a:rPr>
              <a:t>The sequence of changes  occurs over a period of 4.5 years </a:t>
            </a:r>
            <a:endParaRPr kumimoji="0" lang="en-US" sz="27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700" b="0" i="0" u="none" strike="noStrike" kern="1200" cap="none" spc="0" normalizeH="0" baseline="0" noProof="0" dirty="0">
                <a:ln>
                  <a:noFill/>
                </a:ln>
                <a:solidFill>
                  <a:srgbClr val="FF0000"/>
                </a:solidFill>
                <a:effectLst/>
                <a:uLnTx/>
                <a:uFillTx/>
                <a:latin typeface="Calibri" panose="020F0502020204030204"/>
                <a:ea typeface="+mn-ea"/>
                <a:cs typeface="+mn-cs"/>
              </a:rPr>
              <a:t>(range of 1.5 to 6 years)</a:t>
            </a:r>
            <a:endParaRPr kumimoji="0" lang="en-US" sz="27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lang="en-US" dirty="0"/>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57992" y="0"/>
            <a:ext cx="907601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2031773" y="566932"/>
            <a:ext cx="6448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4186E"/>
              </a:buClr>
              <a:buSzPts val="3600"/>
              <a:buFont typeface="Trebuchet MS" panose="020B0603020202020204"/>
              <a:buNone/>
            </a:pPr>
            <a:r>
              <a:rPr lang="en-US" sz="3600" b="1" i="0" u="none" dirty="0">
                <a:solidFill>
                  <a:srgbClr val="B4186E"/>
                </a:solidFill>
                <a:latin typeface="Trebuchet MS" panose="020B0603020202020204"/>
                <a:ea typeface="Trebuchet MS" panose="020B0603020202020204"/>
                <a:cs typeface="Trebuchet MS" panose="020B0603020202020204"/>
                <a:sym typeface="Trebuchet MS" panose="020B0603020202020204"/>
              </a:rPr>
              <a:t>Vagina, uterus, ovaries</a:t>
            </a:r>
            <a:br>
              <a:rPr lang="en-US" sz="3600" b="1" i="0" u="none" dirty="0">
                <a:solidFill>
                  <a:srgbClr val="B4186E"/>
                </a:solidFill>
                <a:latin typeface="Trebuchet MS" panose="020B0603020202020204"/>
                <a:ea typeface="Trebuchet MS" panose="020B0603020202020204"/>
                <a:cs typeface="Trebuchet MS" panose="020B0603020202020204"/>
                <a:sym typeface="Trebuchet MS" panose="020B0603020202020204"/>
              </a:rPr>
            </a:br>
            <a:endParaRPr lang="en-US" sz="3600" b="1" i="0" u="none" dirty="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sp>
        <p:nvSpPr>
          <p:cNvPr id="245" name="Google Shape;245;p30"/>
          <p:cNvSpPr txBox="1">
            <a:spLocks noGrp="1"/>
          </p:cNvSpPr>
          <p:nvPr>
            <p:ph idx="1"/>
          </p:nvPr>
        </p:nvSpPr>
        <p:spPr>
          <a:xfrm>
            <a:off x="1893277" y="1196975"/>
            <a:ext cx="7744265" cy="5964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In the two years following thelarche, the uterus, ovaries, and the follicles in the ovaries increase in size.</a:t>
            </a:r>
            <a:endParaRPr dirty="0"/>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Perineal skin keratinizes due to effect of </a:t>
            </a:r>
            <a:r>
              <a:rPr lang="en-US" sz="24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estrogen increasing its resistance to infection.</a:t>
            </a:r>
            <a:endParaRPr dirty="0">
              <a:solidFill>
                <a:srgbClr val="FF0000"/>
              </a:solidFill>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 mucosal surface of the vagina also changes in response to increasing levels of estrogen, becoming thicker and duller pink in color. </a:t>
            </a:r>
            <a:endParaRPr dirty="0"/>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Estrogen increase glycogen content in vaginal epithelium, which in future plays important part in maintaining vaginal </a:t>
            </a:r>
            <a:r>
              <a:rPr lang="en-US" sz="2400" b="0" i="0" u="none" dirty="0" err="1">
                <a:solidFill>
                  <a:srgbClr val="404040"/>
                </a:solidFill>
                <a:latin typeface="Trebuchet MS" panose="020B0603020202020204"/>
                <a:ea typeface="Trebuchet MS" panose="020B0603020202020204"/>
                <a:cs typeface="Trebuchet MS" panose="020B0603020202020204"/>
                <a:sym typeface="Trebuchet MS" panose="020B0603020202020204"/>
              </a:rPr>
              <a:t>pH.</a:t>
            </a:r>
            <a:endParaRPr dirty="0"/>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Whitish secretions (physiologic </a:t>
            </a:r>
            <a:r>
              <a:rPr lang="en-US" sz="2400" b="0" i="0" u="sng" dirty="0">
                <a:solidFill>
                  <a:schemeClr val="hlink"/>
                </a:solidFill>
                <a:latin typeface="Trebuchet MS" panose="020B0603020202020204"/>
                <a:ea typeface="Trebuchet MS" panose="020B0603020202020204"/>
                <a:cs typeface="Trebuchet MS" panose="020B0603020202020204"/>
                <a:sym typeface="Trebuchet MS" panose="020B0603020202020204"/>
                <a:hlinkClick r:id="rId1"/>
              </a:rPr>
              <a:t>leukorrhea</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are a normal effect of estrogen as well.</a:t>
            </a:r>
            <a:endParaRPr dirty="0"/>
          </a:p>
        </p:txBody>
      </p:sp>
    </p:spTree>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2362200" y="-381000"/>
            <a:ext cx="644715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dirty="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sp>
        <p:nvSpPr>
          <p:cNvPr id="258" name="Google Shape;258;p32"/>
          <p:cNvSpPr txBox="1">
            <a:spLocks noGrp="1"/>
          </p:cNvSpPr>
          <p:nvPr>
            <p:ph idx="1"/>
          </p:nvPr>
        </p:nvSpPr>
        <p:spPr>
          <a:xfrm>
            <a:off x="1945481" y="1280160"/>
            <a:ext cx="7016400" cy="49921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4186E"/>
              </a:buClr>
              <a:buSzPts val="2240"/>
              <a:buFont typeface="Noto Sans Symbols"/>
              <a:buChar char="▶"/>
            </a:pP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There are no significant differences in skeletal mass, lean body mass, or percentage of body fat between prepubertal boys and prepubertal girls. </a:t>
            </a:r>
            <a:endParaRPr dirty="0"/>
          </a:p>
          <a:p>
            <a:pPr marL="342900" marR="0" lvl="0" indent="-200660" algn="l" rtl="0">
              <a:lnSpc>
                <a:spcPct val="100000"/>
              </a:lnSpc>
              <a:spcBef>
                <a:spcPts val="1000"/>
              </a:spcBef>
              <a:spcAft>
                <a:spcPts val="0"/>
              </a:spcAft>
              <a:buClr>
                <a:srgbClr val="B4186E"/>
              </a:buClr>
              <a:buSzPts val="2240"/>
              <a:buFont typeface="Noto Sans Symbols"/>
              <a:buNone/>
            </a:pPr>
            <a:endParaRPr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2240"/>
              <a:buFont typeface="Noto Sans Symbols"/>
              <a:buChar char="▶"/>
            </a:pPr>
            <a:r>
              <a:rPr lang="en-US" sz="2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After attaining sexual maturity, girls generally have less skeletal and lean body mass and a greater percentage of body fat than boys do.</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p:nvPr>
        </p:nvSpPr>
        <p:spPr>
          <a:xfrm>
            <a:off x="1964531" y="492369"/>
            <a:ext cx="6447150" cy="105236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B4186E"/>
              </a:buClr>
              <a:buSzPts val="3200"/>
              <a:buFont typeface="Trebuchet MS" panose="020B0603020202020204"/>
              <a:buNone/>
            </a:pPr>
            <a:r>
              <a:rPr lang="en-US" sz="3200" b="1" i="0" u="none" dirty="0">
                <a:solidFill>
                  <a:srgbClr val="B4186E"/>
                </a:solidFill>
                <a:latin typeface="Trebuchet MS" panose="020B0603020202020204"/>
                <a:ea typeface="Trebuchet MS" panose="020B0603020202020204"/>
                <a:cs typeface="Trebuchet MS" panose="020B0603020202020204"/>
                <a:sym typeface="Trebuchet MS" panose="020B0603020202020204"/>
              </a:rPr>
              <a:t>Body shape, fat distribution, and body composition</a:t>
            </a:r>
            <a:br>
              <a:rPr lang="en-US" sz="3200" b="1" i="0" u="none" dirty="0">
                <a:solidFill>
                  <a:srgbClr val="B4186E"/>
                </a:solidFill>
                <a:latin typeface="Trebuchet MS" panose="020B0603020202020204"/>
                <a:ea typeface="Trebuchet MS" panose="020B0603020202020204"/>
                <a:cs typeface="Trebuchet MS" panose="020B0603020202020204"/>
                <a:sym typeface="Trebuchet MS" panose="020B0603020202020204"/>
              </a:rPr>
            </a:br>
            <a:endParaRPr lang="en-US" sz="3200" b="1" i="0" u="none" dirty="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sp>
        <p:nvSpPr>
          <p:cNvPr id="270" name="Google Shape;270;p34"/>
          <p:cNvSpPr txBox="1">
            <a:spLocks noGrp="1"/>
          </p:cNvSpPr>
          <p:nvPr>
            <p:ph idx="1"/>
          </p:nvPr>
        </p:nvSpPr>
        <p:spPr>
          <a:xfrm>
            <a:off x="1964531" y="1544638"/>
            <a:ext cx="7957881" cy="447633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During this period, also in response to rising levels of estrogen, the </a:t>
            </a:r>
            <a:r>
              <a:rPr lang="en-US" sz="2400" b="0" i="0" u="sng" dirty="0">
                <a:solidFill>
                  <a:srgbClr val="404040"/>
                </a:solidFill>
                <a:latin typeface="Trebuchet MS" panose="020B0603020202020204"/>
                <a:ea typeface="Trebuchet MS" panose="020B0603020202020204"/>
                <a:cs typeface="Trebuchet MS" panose="020B0603020202020204"/>
                <a:sym typeface="Trebuchet MS" panose="020B0603020202020204"/>
              </a:rPr>
              <a:t>lower half of the pelvis and thus hips widen </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(providing a larger birth canal).</a:t>
            </a:r>
            <a:endPar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220980" algn="l" rtl="0">
              <a:lnSpc>
                <a:spcPct val="100000"/>
              </a:lnSpc>
              <a:spcBef>
                <a:spcPts val="1000"/>
              </a:spcBef>
              <a:spcAft>
                <a:spcPts val="0"/>
              </a:spcAft>
              <a:buClr>
                <a:srgbClr val="B4186E"/>
              </a:buClr>
              <a:buSzPts val="1920"/>
              <a:buFont typeface="Noto Sans Symbols"/>
              <a:buNone/>
            </a:pPr>
            <a:endParaRPr sz="2400" b="0" i="0" u="none">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sng" dirty="0">
                <a:solidFill>
                  <a:srgbClr val="404040"/>
                </a:solidFill>
                <a:latin typeface="Trebuchet MS" panose="020B0603020202020204"/>
                <a:ea typeface="Trebuchet MS" panose="020B0603020202020204"/>
                <a:cs typeface="Trebuchet MS" panose="020B0603020202020204"/>
                <a:sym typeface="Trebuchet MS" panose="020B0603020202020204"/>
              </a:rPr>
              <a:t>Fat tissue increases</a:t>
            </a: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to a greater percentage of the body composition than in males, especially in the typical female distribution of breasts, hips, buttocks, thighs, upper arms, and pubis.</a:t>
            </a:r>
            <a:endPar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220980" algn="l" rtl="0">
              <a:lnSpc>
                <a:spcPct val="100000"/>
              </a:lnSpc>
              <a:spcBef>
                <a:spcPts val="1000"/>
              </a:spcBef>
              <a:spcAft>
                <a:spcPts val="0"/>
              </a:spcAft>
              <a:buClr>
                <a:srgbClr val="B4186E"/>
              </a:buClr>
              <a:buSzPts val="1920"/>
              <a:buFont typeface="Noto Sans Symbols"/>
              <a:buNone/>
            </a:pPr>
            <a:endParaRPr sz="2400" b="0" i="0" u="none">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1920"/>
              <a:buFont typeface="Noto Sans Symbols"/>
              <a:buChar char="▶"/>
            </a:pPr>
            <a:r>
              <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Progressive differences in fat distribution as well as sex differences in local skeletal growth contribute to the typical female body shape by the end of puberty.</a:t>
            </a:r>
            <a:endParaRPr lang="en-US" sz="24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transition>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2032397" y="-1141412"/>
            <a:ext cx="644715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a:solidFill>
                <a:srgbClr val="B4186E"/>
              </a:solidFill>
              <a:latin typeface="Trebuchet MS" panose="020B0603020202020204"/>
              <a:ea typeface="Trebuchet MS" panose="020B0603020202020204"/>
              <a:cs typeface="Trebuchet MS" panose="020B0603020202020204"/>
              <a:sym typeface="Trebuchet MS" panose="020B0603020202020204"/>
            </a:endParaRPr>
          </a:p>
        </p:txBody>
      </p:sp>
      <p:sp>
        <p:nvSpPr>
          <p:cNvPr id="276" name="Google Shape;276;p35"/>
          <p:cNvSpPr txBox="1">
            <a:spLocks noGrp="1"/>
          </p:cNvSpPr>
          <p:nvPr>
            <p:ph idx="1"/>
          </p:nvPr>
        </p:nvSpPr>
        <p:spPr>
          <a:xfrm>
            <a:off x="1883570" y="1022350"/>
            <a:ext cx="6744825" cy="543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B4186E"/>
              </a:buClr>
              <a:buSzPts val="2560"/>
              <a:buFont typeface="Noto Sans Symbols"/>
              <a:buChar char="▶"/>
            </a:pPr>
            <a:r>
              <a:rPr lang="en-US" sz="32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Peak height velocity occurs approximately 1 year before the onset of menarche.</a:t>
            </a:r>
            <a:endParaRPr dirty="0"/>
          </a:p>
          <a:p>
            <a:pPr marL="342900" marR="0" lvl="0" indent="-180340" algn="l" rtl="0">
              <a:lnSpc>
                <a:spcPct val="100000"/>
              </a:lnSpc>
              <a:spcBef>
                <a:spcPts val="1000"/>
              </a:spcBef>
              <a:spcAft>
                <a:spcPts val="0"/>
              </a:spcAft>
              <a:buClr>
                <a:srgbClr val="B4186E"/>
              </a:buClr>
              <a:buSzPts val="2560"/>
              <a:buFont typeface="Noto Sans Symbols"/>
              <a:buNone/>
            </a:pPr>
            <a:endParaRPr sz="32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342900" marR="0" lvl="0" indent="-342900" algn="l" rtl="0">
              <a:lnSpc>
                <a:spcPct val="100000"/>
              </a:lnSpc>
              <a:spcBef>
                <a:spcPts val="1000"/>
              </a:spcBef>
              <a:spcAft>
                <a:spcPts val="0"/>
              </a:spcAft>
              <a:buClr>
                <a:srgbClr val="B4186E"/>
              </a:buClr>
              <a:buSzPts val="2560"/>
              <a:buFont typeface="Noto Sans Symbols"/>
              <a:buChar char="▶"/>
            </a:pPr>
            <a:r>
              <a:rPr lang="en-US" sz="32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 There is limited linear growth after menarche, as </a:t>
            </a:r>
            <a:r>
              <a:rPr lang="en-US" sz="32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gonadal steroid production accelerates fusion of the long bone epiphyses</a:t>
            </a:r>
            <a:endParaRPr dirty="0">
              <a:solidFill>
                <a:srgbClr val="FF0000"/>
              </a:solidFill>
            </a:endParaRPr>
          </a:p>
          <a:p>
            <a:pPr marL="342900" marR="0" lvl="0" indent="-180340" algn="l" rtl="0">
              <a:spcBef>
                <a:spcPts val="1000"/>
              </a:spcBef>
              <a:spcAft>
                <a:spcPts val="0"/>
              </a:spcAft>
              <a:buClr>
                <a:srgbClr val="B4186E"/>
              </a:buClr>
              <a:buSzPts val="2560"/>
              <a:buFont typeface="Noto Sans Symbols"/>
              <a:buNone/>
            </a:pPr>
            <a:endParaRPr sz="32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Abnormalities in puberty </a:t>
            </a:r>
            <a:r>
              <a:rPr lang="en-US" dirty="0"/>
              <a:t>:</a:t>
            </a:r>
            <a:endParaRPr lang="en-US" dirty="0"/>
          </a:p>
          <a:p>
            <a:r>
              <a:rPr lang="en-US" dirty="0"/>
              <a:t> 1) precocious puberty ( &lt;8 y)</a:t>
            </a:r>
            <a:endParaRPr lang="en-US" dirty="0"/>
          </a:p>
          <a:p>
            <a:r>
              <a:rPr lang="en-US" dirty="0"/>
              <a:t> 2) delayed puberty (</a:t>
            </a:r>
            <a:r>
              <a:rPr lang="en-US" sz="1600" dirty="0"/>
              <a:t>n</a:t>
            </a:r>
            <a:r>
              <a:rPr lang="en-US" sz="1600" dirty="0">
                <a:solidFill>
                  <a:srgbClr val="202124"/>
                </a:solidFill>
                <a:latin typeface="Helvetica Neue"/>
              </a:rPr>
              <a:t>o</a:t>
            </a:r>
            <a:r>
              <a:rPr lang="en-US" sz="1600" b="0" i="0" dirty="0">
                <a:solidFill>
                  <a:srgbClr val="202124"/>
                </a:solidFill>
                <a:effectLst/>
                <a:latin typeface="Helvetica Neue"/>
              </a:rPr>
              <a:t> breast development by age </a:t>
            </a:r>
            <a:r>
              <a:rPr lang="en-US" b="0" i="0" dirty="0">
                <a:solidFill>
                  <a:srgbClr val="202124"/>
                </a:solidFill>
                <a:effectLst/>
                <a:latin typeface="Helvetica Neue"/>
              </a:rPr>
              <a:t>13 </a:t>
            </a:r>
            <a:r>
              <a:rPr lang="en-US" sz="1600" b="0" i="0" dirty="0">
                <a:solidFill>
                  <a:srgbClr val="202124"/>
                </a:solidFill>
                <a:effectLst/>
                <a:latin typeface="Helvetica Neue"/>
              </a:rPr>
              <a:t>or no menstrual periods by age </a:t>
            </a:r>
            <a:r>
              <a:rPr lang="en-US" b="0" i="0" dirty="0">
                <a:solidFill>
                  <a:srgbClr val="202124"/>
                </a:solidFill>
                <a:effectLst/>
                <a:latin typeface="Helvetica Neue"/>
              </a:rPr>
              <a:t>16.)</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447800"/>
            <a:ext cx="7772400" cy="1143000"/>
          </a:xfrm>
          <a:solidFill>
            <a:srgbClr val="FFC000"/>
          </a:solidFill>
        </p:spPr>
        <p:txBody>
          <a:bodyPr/>
          <a:lstStyle/>
          <a:p>
            <a:r>
              <a:rPr lang="en-US" b="1" dirty="0"/>
              <a:t>Precocious puberty </a:t>
            </a:r>
            <a:endParaRPr lang="en-US" b="1" dirty="0"/>
          </a:p>
        </p:txBody>
      </p:sp>
      <p:sp>
        <p:nvSpPr>
          <p:cNvPr id="3" name="Subtitle 2"/>
          <p:cNvSpPr>
            <a:spLocks noGrp="1"/>
          </p:cNvSpPr>
          <p:nvPr>
            <p:ph type="subTitle" idx="1"/>
          </p:nvPr>
        </p:nvSpPr>
        <p:spPr/>
        <p:txBody>
          <a:bodyPr/>
          <a:lstStyle/>
          <a:p>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3C5B3E"/>
                </a:solidFill>
              </a:rPr>
              <a:t>Premature Ovarian Syndrome</a:t>
            </a:r>
            <a:endParaRPr lang="en-US" b="1">
              <a:solidFill>
                <a:srgbClr val="3C5B3E"/>
              </a:solidFill>
            </a:endParaRPr>
          </a:p>
        </p:txBody>
      </p:sp>
      <p:sp>
        <p:nvSpPr>
          <p:cNvPr id="3" name="Content Placeholder 2"/>
          <p:cNvSpPr>
            <a:spLocks noGrp="1"/>
          </p:cNvSpPr>
          <p:nvPr>
            <p:ph idx="1"/>
          </p:nvPr>
        </p:nvSpPr>
        <p:spPr>
          <a:xfrm>
            <a:off x="838200" y="1558925"/>
            <a:ext cx="10515600" cy="1445260"/>
          </a:xfrm>
        </p:spPr>
        <p:txBody>
          <a:bodyPr/>
          <a:p>
            <a:r>
              <a:rPr lang="en-US"/>
              <a:t>menopause occuring before the age of 40 years</a:t>
            </a:r>
            <a:endParaRPr lang="en-US"/>
          </a:p>
          <a:p>
            <a:r>
              <a:rPr lang="en-US"/>
              <a:t>is usually diagnosed following either primary or secondary amenorrhoea.</a:t>
            </a:r>
            <a:endParaRPr lang="en-US"/>
          </a:p>
        </p:txBody>
      </p:sp>
      <p:graphicFrame>
        <p:nvGraphicFramePr>
          <p:cNvPr id="5" name="Table 4"/>
          <p:cNvGraphicFramePr/>
          <p:nvPr/>
        </p:nvGraphicFramePr>
        <p:xfrm>
          <a:off x="838200" y="1558925"/>
          <a:ext cx="10515600" cy="4236720"/>
        </p:xfrm>
        <a:graphic>
          <a:graphicData uri="http://schemas.openxmlformats.org/drawingml/2006/table">
            <a:tbl>
              <a:tblPr firstRow="1" bandRow="1">
                <a:tableStyleId>{5C22544A-7EE6-4342-B048-85BDC9FD1C3A}</a:tableStyleId>
              </a:tblPr>
              <a:tblGrid>
                <a:gridCol w="5125085"/>
                <a:gridCol w="5390515"/>
              </a:tblGrid>
              <a:tr h="1920240">
                <a:tc>
                  <a:txBody>
                    <a:bodyPr/>
                    <a:p>
                      <a:pPr>
                        <a:buNone/>
                      </a:pPr>
                      <a:r>
                        <a:rPr lang="en-US" sz="3200" b="1">
                          <a:solidFill>
                            <a:schemeClr val="bg1"/>
                          </a:solidFill>
                        </a:rPr>
                        <a:t>Primary</a:t>
                      </a:r>
                      <a:endParaRPr lang="en-US" sz="3200" b="1">
                        <a:solidFill>
                          <a:schemeClr val="bg1"/>
                        </a:solidFill>
                      </a:endParaRPr>
                    </a:p>
                  </a:txBody>
                  <a:tcPr>
                    <a:solidFill>
                      <a:schemeClr val="accent6">
                        <a:lumMod val="50000"/>
                      </a:schemeClr>
                    </a:solidFill>
                  </a:tcPr>
                </a:tc>
                <a:tc>
                  <a:txBody>
                    <a:bodyPr/>
                    <a:p>
                      <a:pPr marL="285750" indent="-285750">
                        <a:buFont typeface="Arial" panose="020B0604020202020204" pitchFamily="34" charset="0"/>
                        <a:buChar char="•"/>
                      </a:pPr>
                      <a:r>
                        <a:rPr lang="en-US" sz="2000" b="1">
                          <a:solidFill>
                            <a:schemeClr val="tx1"/>
                          </a:solidFill>
                        </a:rPr>
                        <a:t>Chromosome anomalies (e.g. Turner’s, fragile X)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Autoimmune disease (e.g. hypothyroidism, Addison’s, myasthenia gravis)</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Enzyme deficiencies (e.g. galactosaemia, 17a-hydroxylase deficiency)</a:t>
                      </a:r>
                      <a:endParaRPr lang="en-US" sz="2000" b="1">
                        <a:solidFill>
                          <a:schemeClr val="tx1"/>
                        </a:solidFill>
                      </a:endParaRPr>
                    </a:p>
                  </a:txBody>
                  <a:tcPr>
                    <a:solidFill>
                      <a:schemeClr val="accent6">
                        <a:lumMod val="40000"/>
                        <a:lumOff val="60000"/>
                      </a:schemeClr>
                    </a:solidFill>
                  </a:tcPr>
                </a:tc>
              </a:tr>
              <a:tr h="1005840">
                <a:tc>
                  <a:txBody>
                    <a:bodyPr/>
                    <a:p>
                      <a:pPr>
                        <a:buNone/>
                      </a:pPr>
                      <a:r>
                        <a:rPr lang="en-US" sz="2800" b="1">
                          <a:solidFill>
                            <a:schemeClr val="bg1"/>
                          </a:solidFill>
                        </a:rPr>
                        <a:t>Secondary</a:t>
                      </a:r>
                      <a:endParaRPr lang="en-US" sz="2800" b="1">
                        <a:solidFill>
                          <a:schemeClr val="bg1"/>
                        </a:solidFill>
                      </a:endParaRPr>
                    </a:p>
                  </a:txBody>
                  <a:tcPr>
                    <a:solidFill>
                      <a:schemeClr val="accent6">
                        <a:lumMod val="50000"/>
                      </a:schemeClr>
                    </a:solidFill>
                  </a:tcPr>
                </a:tc>
                <a:tc>
                  <a:txBody>
                    <a:bodyPr/>
                    <a:p>
                      <a:pPr marL="285750" indent="-285750">
                        <a:buFont typeface="Arial" panose="020B0604020202020204" pitchFamily="34" charset="0"/>
                        <a:buChar char="•"/>
                      </a:pPr>
                      <a:r>
                        <a:rPr lang="en-US" sz="2000" b="1">
                          <a:solidFill>
                            <a:schemeClr val="tx1"/>
                          </a:solidFill>
                        </a:rPr>
                        <a:t>Chemotherapy or radiotherapy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Infections (e.g. tuberculosis, mumps, malaria, varicella)</a:t>
                      </a:r>
                      <a:endParaRPr lang="en-US" sz="2000" b="1">
                        <a:solidFill>
                          <a:schemeClr val="tx1"/>
                        </a:solidFill>
                      </a:endParaRPr>
                    </a:p>
                  </a:txBody>
                  <a:tcPr>
                    <a:solidFill>
                      <a:schemeClr val="accent6">
                        <a:lumMod val="40000"/>
                        <a:lumOff val="60000"/>
                      </a:schemeClr>
                    </a:solidFill>
                  </a:tcPr>
                </a:tc>
              </a:tr>
              <a:tr h="863600">
                <a:tc>
                  <a:txBody>
                    <a:bodyPr/>
                    <a:p>
                      <a:pPr>
                        <a:buNone/>
                      </a:pPr>
                      <a:r>
                        <a:rPr lang="en-US" sz="2800" b="1">
                          <a:solidFill>
                            <a:schemeClr val="bg1"/>
                          </a:solidFill>
                        </a:rPr>
                        <a:t>Iastrogenic</a:t>
                      </a:r>
                      <a:endParaRPr lang="en-US" sz="2800" b="1">
                        <a:solidFill>
                          <a:schemeClr val="bg1"/>
                        </a:solidFill>
                      </a:endParaRPr>
                    </a:p>
                  </a:txBody>
                  <a:tcPr>
                    <a:solidFill>
                      <a:schemeClr val="accent6">
                        <a:lumMod val="50000"/>
                      </a:schemeClr>
                    </a:solidFill>
                  </a:tcPr>
                </a:tc>
                <a:tc>
                  <a:txBody>
                    <a:bodyPr/>
                    <a:p>
                      <a:pPr marL="342900" indent="-342900">
                        <a:buFont typeface="Arial" panose="020B0604020202020204" pitchFamily="34" charset="0"/>
                        <a:buChar char="•"/>
                      </a:pPr>
                      <a:r>
                        <a:rPr lang="en-US" altLang="en-GB" sz="2000" b="1" dirty="0">
                          <a:sym typeface="+mn-ea"/>
                        </a:rPr>
                        <a:t>M</a:t>
                      </a:r>
                      <a:r>
                        <a:rPr lang="en-GB" sz="2000" b="1" dirty="0">
                          <a:sym typeface="+mn-ea"/>
                        </a:rPr>
                        <a:t>edical or surgical treatment </a:t>
                      </a:r>
                      <a:r>
                        <a:rPr lang="en-GB" sz="2000" b="1" dirty="0" smtClean="0">
                          <a:sym typeface="+mn-ea"/>
                        </a:rPr>
                        <a:t>(</a:t>
                      </a:r>
                      <a:r>
                        <a:rPr lang="en-GB" sz="2000" b="1" dirty="0">
                          <a:sym typeface="+mn-ea"/>
                        </a:rPr>
                        <a:t>Bilateral </a:t>
                      </a:r>
                      <a:r>
                        <a:rPr lang="en-GB" sz="2000" b="1" dirty="0" err="1" smtClean="0">
                          <a:sym typeface="+mn-ea"/>
                        </a:rPr>
                        <a:t>salpingo</a:t>
                      </a:r>
                      <a:r>
                        <a:rPr lang="en-GB" sz="2000" b="1" dirty="0" smtClean="0">
                          <a:sym typeface="+mn-ea"/>
                        </a:rPr>
                        <a:t>-oophorectomy</a:t>
                      </a:r>
                      <a:r>
                        <a:rPr lang="en-GB" sz="2000" b="1" dirty="0">
                          <a:sym typeface="+mn-ea"/>
                        </a:rPr>
                        <a:t>)</a:t>
                      </a:r>
                      <a:endParaRPr lang="en-GB" sz="2000" b="1" dirty="0"/>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endParaRPr lang="en-US" sz="2000" b="1">
                        <a:solidFill>
                          <a:schemeClr val="tx1"/>
                        </a:solidFill>
                      </a:endParaRPr>
                    </a:p>
                  </a:txBody>
                  <a:tcPr>
                    <a:solidFill>
                      <a:schemeClr val="accent6">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66800"/>
            <a:ext cx="8229600" cy="1143000"/>
          </a:xfrm>
        </p:spPr>
        <p:txBody>
          <a:bodyPr/>
          <a:lstStyle/>
          <a:p>
            <a:endParaRPr lang="en-US" dirty="0"/>
          </a:p>
        </p:txBody>
      </p:sp>
      <p:sp>
        <p:nvSpPr>
          <p:cNvPr id="3" name="Content Placeholder 2"/>
          <p:cNvSpPr>
            <a:spLocks noGrp="1"/>
          </p:cNvSpPr>
          <p:nvPr>
            <p:ph idx="1"/>
          </p:nvPr>
        </p:nvSpPr>
        <p:spPr>
          <a:xfrm>
            <a:off x="1981200" y="609600"/>
            <a:ext cx="8229600" cy="5516563"/>
          </a:xfrm>
        </p:spPr>
        <p:txBody>
          <a:bodyPr/>
          <a:lstStyle/>
          <a:p>
            <a:r>
              <a:rPr lang="en-US" dirty="0"/>
              <a:t>Precocious puberty :</a:t>
            </a:r>
            <a:endParaRPr lang="en-US" dirty="0"/>
          </a:p>
          <a:p>
            <a:r>
              <a:rPr lang="en-US" dirty="0">
                <a:solidFill>
                  <a:srgbClr val="FF0000"/>
                </a:solidFill>
              </a:rPr>
              <a:t>1)true(central) </a:t>
            </a:r>
            <a:r>
              <a:rPr lang="en-US" dirty="0"/>
              <a:t>: normal axis starts early .. Always isosexual</a:t>
            </a:r>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5212" y="2438400"/>
            <a:ext cx="4981575" cy="3457575"/>
          </a:xfrm>
          <a:prstGeom prst="rect">
            <a:avLst/>
          </a:prstGeom>
        </p:spPr>
      </p:pic>
      <p:grpSp>
        <p:nvGrpSpPr>
          <p:cNvPr id="17" name="Group 16"/>
          <p:cNvGrpSpPr/>
          <p:nvPr/>
        </p:nvGrpSpPr>
        <p:grpSpPr>
          <a:xfrm>
            <a:off x="4495800" y="3410161"/>
            <a:ext cx="630720" cy="340920"/>
            <a:chOff x="2813680" y="2966120"/>
            <a:chExt cx="630720" cy="340920"/>
          </a:xfrm>
        </p:grpSpPr>
        <mc:AlternateContent xmlns:mc="http://schemas.openxmlformats.org/markup-compatibility/2006" xmlns:p14="http://schemas.microsoft.com/office/powerpoint/2010/main">
          <mc:Choice Requires="p14">
            <p:contentPart r:id="rId2" p14:bwMode="auto">
              <p14:nvContentPartPr>
                <p14:cNvPr id="7" name="Ink 6"/>
                <p14:cNvContentPartPr/>
                <p14:nvPr/>
              </p14:nvContentPartPr>
              <p14:xfrm>
                <a:off x="2813680" y="3037400"/>
                <a:ext cx="205560" cy="269640"/>
              </p14:xfrm>
            </p:contentPart>
          </mc:Choice>
          <mc:Fallback xmlns="">
            <p:pic>
              <p:nvPicPr>
                <p:cNvPr id="7" name="Ink 6"/>
              </p:nvPicPr>
              <p:blipFill>
                <a:blip r:embed="rId3"/>
              </p:blipFill>
              <p:spPr>
                <a:xfrm>
                  <a:off x="2813680" y="3037400"/>
                  <a:ext cx="205560" cy="2696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2885320" y="3189680"/>
                <a:ext cx="141480" cy="360"/>
              </p14:xfrm>
            </p:contentPart>
          </mc:Choice>
          <mc:Fallback xmlns="">
            <p:pic>
              <p:nvPicPr>
                <p:cNvPr id="8" name="Ink 7"/>
              </p:nvPicPr>
              <p:blipFill>
                <a:blip r:embed="rId5"/>
              </p:blipFill>
              <p:spPr>
                <a:xfrm>
                  <a:off x="2885320" y="3189680"/>
                  <a:ext cx="141480"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3075760" y="3006800"/>
                <a:ext cx="145080" cy="263520"/>
              </p14:xfrm>
            </p:contentPart>
          </mc:Choice>
          <mc:Fallback xmlns="">
            <p:pic>
              <p:nvPicPr>
                <p:cNvPr id="10" name="Ink 9"/>
              </p:nvPicPr>
              <p:blipFill>
                <a:blip r:embed="rId7"/>
              </p:blipFill>
              <p:spPr>
                <a:xfrm>
                  <a:off x="3075760" y="3006800"/>
                  <a:ext cx="145080" cy="26352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3287800" y="2966120"/>
                <a:ext cx="136440" cy="280080"/>
              </p14:xfrm>
            </p:contentPart>
          </mc:Choice>
          <mc:Fallback xmlns="">
            <p:pic>
              <p:nvPicPr>
                <p:cNvPr id="12" name="Ink 11"/>
              </p:nvPicPr>
              <p:blipFill>
                <a:blip r:embed="rId9"/>
              </p:blipFill>
              <p:spPr>
                <a:xfrm>
                  <a:off x="3287800" y="2966120"/>
                  <a:ext cx="136440" cy="2800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3444040" y="3240800"/>
                <a:ext cx="360" cy="360"/>
              </p14:xfrm>
            </p:contentPart>
          </mc:Choice>
          <mc:Fallback xmlns="">
            <p:pic>
              <p:nvPicPr>
                <p:cNvPr id="13" name="Ink 12"/>
              </p:nvPicPr>
              <p:blipFill>
                <a:blip r:embed="rId11"/>
              </p:blipFill>
              <p:spPr>
                <a:xfrm>
                  <a:off x="3444040" y="3240800"/>
                  <a:ext cx="360"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3281680" y="2966120"/>
                <a:ext cx="360" cy="360"/>
              </p14:xfrm>
            </p:contentPart>
          </mc:Choice>
          <mc:Fallback xmlns="">
            <p:pic>
              <p:nvPicPr>
                <p:cNvPr id="15" name="Ink 14"/>
              </p:nvPicPr>
              <p:blipFill>
                <a:blip r:embed="rId11"/>
              </p:blipFill>
              <p:spPr>
                <a:xfrm>
                  <a:off x="3281680" y="2966120"/>
                  <a:ext cx="360" cy="360"/>
                </a:xfrm>
                <a:prstGeom prst="rect"/>
              </p:spPr>
            </p:pic>
          </mc:Fallback>
        </mc:AlternateContent>
      </p:grpSp>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2468560" y="3941720"/>
              <a:ext cx="360" cy="360"/>
            </p14:xfrm>
          </p:contentPart>
        </mc:Choice>
        <mc:Fallback xmlns="">
          <p:pic>
            <p:nvPicPr>
              <p:cNvPr id="16" name="Ink 15"/>
            </p:nvPicPr>
            <p:blipFill>
              <a:blip r:embed="rId11"/>
            </p:blipFill>
            <p:spPr>
              <a:xfrm>
                <a:off x="2468560" y="3941720"/>
                <a:ext cx="36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446800" y="3232520"/>
              <a:ext cx="360" cy="29160"/>
            </p14:xfrm>
          </p:contentPart>
        </mc:Choice>
        <mc:Fallback xmlns="">
          <p:pic>
            <p:nvPicPr>
              <p:cNvPr id="18" name="Ink 17"/>
            </p:nvPicPr>
            <p:blipFill>
              <a:blip r:embed="rId15"/>
            </p:blipFill>
            <p:spPr>
              <a:xfrm>
                <a:off x="446800" y="3232520"/>
                <a:ext cx="360" cy="29160"/>
              </a:xfrm>
              <a:prstGeom prst="rect"/>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533400"/>
            <a:ext cx="8458200" cy="6019800"/>
          </a:xfrm>
        </p:spPr>
        <p:txBody>
          <a:bodyPr>
            <a:normAutofit/>
          </a:bodyPr>
          <a:lstStyle/>
          <a:p>
            <a:endParaRPr lang="en-US" sz="2400" b="1" dirty="0"/>
          </a:p>
          <a:p>
            <a:endParaRPr lang="en-US" sz="2400" b="1" dirty="0"/>
          </a:p>
          <a:p>
            <a:r>
              <a:rPr lang="en-US" b="1" dirty="0"/>
              <a:t>75% of cases  cause is idiopathic</a:t>
            </a:r>
            <a:endParaRPr lang="en-US" b="1" dirty="0"/>
          </a:p>
          <a:p>
            <a:endParaRPr lang="en-US" b="1" dirty="0"/>
          </a:p>
          <a:p>
            <a:r>
              <a:rPr lang="en-US" b="1" dirty="0"/>
              <a:t>evaluation to </a:t>
            </a:r>
            <a:r>
              <a:rPr lang="en-US" b="1" dirty="0">
                <a:solidFill>
                  <a:srgbClr val="FF0000"/>
                </a:solidFill>
              </a:rPr>
              <a:t>eliminate a serious disease </a:t>
            </a:r>
            <a:r>
              <a:rPr lang="en-US" b="1" dirty="0"/>
              <a:t>process, and to </a:t>
            </a:r>
            <a:r>
              <a:rPr lang="en-US" b="1" dirty="0">
                <a:solidFill>
                  <a:srgbClr val="FF0000"/>
                </a:solidFill>
              </a:rPr>
              <a:t>arrest potential premature osseous maturation</a:t>
            </a:r>
            <a:r>
              <a:rPr lang="en-US" b="1" dirty="0"/>
              <a:t> that may affect the normal growth pattern, is mandatory.</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endParaRPr lang="en-US"/>
          </a:p>
        </p:txBody>
      </p:sp>
      <p:sp>
        <p:nvSpPr>
          <p:cNvPr id="3" name="Content Placeholder 2"/>
          <p:cNvSpPr>
            <a:spLocks noGrp="1"/>
          </p:cNvSpPr>
          <p:nvPr>
            <p:ph idx="1"/>
          </p:nvPr>
        </p:nvSpPr>
        <p:spPr>
          <a:xfrm>
            <a:off x="1981200" y="609600"/>
            <a:ext cx="8229600" cy="5516563"/>
          </a:xfrm>
        </p:spPr>
        <p:txBody>
          <a:bodyPr/>
          <a:lstStyle/>
          <a:p>
            <a:r>
              <a:rPr lang="en-US" dirty="0">
                <a:solidFill>
                  <a:srgbClr val="FF0000"/>
                </a:solidFill>
              </a:rPr>
              <a:t>2)pseudo(peripheral) </a:t>
            </a:r>
            <a:r>
              <a:rPr lang="en-US" dirty="0"/>
              <a:t>: only E2 without normal axis </a:t>
            </a:r>
            <a:endParaRPr lang="en-US" dirty="0"/>
          </a:p>
          <a:p>
            <a:r>
              <a:rPr lang="en-US" dirty="0"/>
              <a:t>Pseudo-precocious puberty divided into </a:t>
            </a:r>
            <a:r>
              <a:rPr lang="en-US" dirty="0" err="1">
                <a:solidFill>
                  <a:schemeClr val="tx2"/>
                </a:solidFill>
              </a:rPr>
              <a:t>ISOsexual</a:t>
            </a:r>
            <a:r>
              <a:rPr lang="en-US" dirty="0"/>
              <a:t> and </a:t>
            </a:r>
            <a:r>
              <a:rPr lang="en-US" dirty="0" err="1">
                <a:solidFill>
                  <a:schemeClr val="tx2"/>
                </a:solidFill>
              </a:rPr>
              <a:t>HETEROsexual</a:t>
            </a:r>
            <a:endParaRPr lang="en-US" dirty="0">
              <a:solidFill>
                <a:schemeClr val="tx2"/>
              </a:solidFill>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02640" y="2671160"/>
            <a:ext cx="6415087" cy="3810000"/>
          </a:xfrm>
          <a:prstGeom prst="rect">
            <a:avLst/>
          </a:prstGeom>
        </p:spPr>
      </p:pic>
      <p:grpSp>
        <p:nvGrpSpPr>
          <p:cNvPr id="14" name="Group 13"/>
          <p:cNvGrpSpPr/>
          <p:nvPr/>
        </p:nvGrpSpPr>
        <p:grpSpPr>
          <a:xfrm>
            <a:off x="2866540" y="3505200"/>
            <a:ext cx="223920" cy="233640"/>
            <a:chOff x="1387360" y="2610680"/>
            <a:chExt cx="223920" cy="233640"/>
          </a:xfrm>
        </p:grpSpPr>
        <mc:AlternateContent xmlns:mc="http://schemas.openxmlformats.org/markup-compatibility/2006" xmlns:p14="http://schemas.microsoft.com/office/powerpoint/2010/main">
          <mc:Choice Requires="p14">
            <p:contentPart r:id="rId2" p14:bwMode="auto">
              <p14:nvContentPartPr>
                <p14:cNvPr id="10" name="Ink 9"/>
                <p14:cNvContentPartPr/>
                <p14:nvPr/>
              </p14:nvContentPartPr>
              <p14:xfrm>
                <a:off x="1483120" y="2610680"/>
                <a:ext cx="51120" cy="233640"/>
              </p14:xfrm>
            </p:contentPart>
          </mc:Choice>
          <mc:Fallback xmlns="">
            <p:pic>
              <p:nvPicPr>
                <p:cNvPr id="10" name="Ink 9"/>
              </p:nvPicPr>
              <p:blipFill>
                <a:blip r:embed="rId3"/>
              </p:blipFill>
              <p:spPr>
                <a:xfrm>
                  <a:off x="1483120" y="2610680"/>
                  <a:ext cx="51120" cy="2336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1" name="Ink 10"/>
                <p14:cNvContentPartPr/>
                <p14:nvPr/>
              </p14:nvContentPartPr>
              <p14:xfrm>
                <a:off x="1432000" y="2620760"/>
                <a:ext cx="179280" cy="155520"/>
              </p14:xfrm>
            </p:contentPart>
          </mc:Choice>
          <mc:Fallback xmlns="">
            <p:pic>
              <p:nvPicPr>
                <p:cNvPr id="11" name="Ink 10"/>
              </p:nvPicPr>
              <p:blipFill>
                <a:blip r:embed="rId5"/>
              </p:blipFill>
              <p:spPr>
                <a:xfrm>
                  <a:off x="1432000" y="2620760"/>
                  <a:ext cx="179280" cy="15552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3" name="Ink 12"/>
                <p14:cNvContentPartPr/>
                <p14:nvPr/>
              </p14:nvContentPartPr>
              <p14:xfrm>
                <a:off x="1387360" y="2671160"/>
                <a:ext cx="197640" cy="33840"/>
              </p14:xfrm>
            </p:contentPart>
          </mc:Choice>
          <mc:Fallback xmlns="">
            <p:pic>
              <p:nvPicPr>
                <p:cNvPr id="13" name="Ink 12"/>
              </p:nvPicPr>
              <p:blipFill>
                <a:blip r:embed="rId7"/>
              </p:blipFill>
              <p:spPr>
                <a:xfrm>
                  <a:off x="1387360" y="2671160"/>
                  <a:ext cx="197640" cy="33840"/>
                </a:xfrm>
                <a:prstGeom prst="rect"/>
              </p:spPr>
            </p:pic>
          </mc:Fallback>
        </mc:AlternateContent>
      </p:grpSp>
      <p:grpSp>
        <p:nvGrpSpPr>
          <p:cNvPr id="27" name="Group 26"/>
          <p:cNvGrpSpPr/>
          <p:nvPr/>
        </p:nvGrpSpPr>
        <p:grpSpPr>
          <a:xfrm>
            <a:off x="2741080" y="5257800"/>
            <a:ext cx="214920" cy="213840"/>
            <a:chOff x="1278640" y="4419320"/>
            <a:chExt cx="214920" cy="213840"/>
          </a:xfrm>
        </p:grpSpPr>
        <mc:AlternateContent xmlns:mc="http://schemas.openxmlformats.org/markup-compatibility/2006" xmlns:p14="http://schemas.microsoft.com/office/powerpoint/2010/main">
          <mc:Choice Requires="p14">
            <p:contentPart r:id="rId8" p14:bwMode="auto">
              <p14:nvContentPartPr>
                <p14:cNvPr id="24" name="Ink 23"/>
                <p14:cNvContentPartPr/>
                <p14:nvPr/>
              </p14:nvContentPartPr>
              <p14:xfrm>
                <a:off x="1352080" y="4419320"/>
                <a:ext cx="141480" cy="213840"/>
              </p14:xfrm>
            </p:contentPart>
          </mc:Choice>
          <mc:Fallback xmlns="">
            <p:pic>
              <p:nvPicPr>
                <p:cNvPr id="24" name="Ink 23"/>
              </p:nvPicPr>
              <p:blipFill>
                <a:blip r:embed="rId9"/>
              </p:blipFill>
              <p:spPr>
                <a:xfrm>
                  <a:off x="1352080" y="4419320"/>
                  <a:ext cx="141480" cy="2138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5" name="Ink 24"/>
                <p14:cNvContentPartPr/>
                <p14:nvPr/>
              </p14:nvContentPartPr>
              <p14:xfrm>
                <a:off x="1320400" y="4429400"/>
                <a:ext cx="167400" cy="151200"/>
              </p14:xfrm>
            </p:contentPart>
          </mc:Choice>
          <mc:Fallback xmlns="">
            <p:pic>
              <p:nvPicPr>
                <p:cNvPr id="25" name="Ink 24"/>
              </p:nvPicPr>
              <p:blipFill>
                <a:blip r:embed="rId11"/>
              </p:blipFill>
              <p:spPr>
                <a:xfrm>
                  <a:off x="1320400" y="4429400"/>
                  <a:ext cx="167400" cy="15120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6" name="Ink 25"/>
                <p14:cNvContentPartPr/>
                <p14:nvPr/>
              </p14:nvContentPartPr>
              <p14:xfrm>
                <a:off x="1278640" y="4499240"/>
                <a:ext cx="204480" cy="40680"/>
              </p14:xfrm>
            </p:contentPart>
          </mc:Choice>
          <mc:Fallback xmlns="">
            <p:pic>
              <p:nvPicPr>
                <p:cNvPr id="26" name="Ink 25"/>
              </p:nvPicPr>
              <p:blipFill>
                <a:blip r:embed="rId13"/>
              </p:blipFill>
              <p:spPr>
                <a:xfrm>
                  <a:off x="1278640" y="4499240"/>
                  <a:ext cx="204480" cy="40680"/>
                </a:xfrm>
                <a:prstGeom prst="rect"/>
              </p:spPr>
            </p:pic>
          </mc:Fallback>
        </mc:AlternateContent>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28800" y="274638"/>
            <a:ext cx="8458200" cy="630872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28800" y="381000"/>
            <a:ext cx="8534400" cy="620236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0"/>
            <a:ext cx="8229600" cy="5364163"/>
          </a:xfrm>
        </p:spPr>
        <p:txBody>
          <a:bodyPr>
            <a:normAutofit fontScale="77500" lnSpcReduction="20000"/>
          </a:bodyPr>
          <a:lstStyle/>
          <a:p>
            <a:r>
              <a:rPr lang="en-US" sz="4700" b="1" dirty="0">
                <a:effectLst>
                  <a:outerShdw blurRad="38100" dist="38100" dir="2700000" algn="tl">
                    <a:srgbClr val="000000">
                      <a:alpha val="43137"/>
                    </a:srgbClr>
                  </a:outerShdw>
                </a:effectLst>
              </a:rPr>
              <a:t>Congenital adrenal hyperplasia </a:t>
            </a:r>
            <a:endParaRPr lang="en-US" sz="4700" b="1" dirty="0">
              <a:effectLst>
                <a:outerShdw blurRad="38100" dist="38100" dir="2700000" algn="tl">
                  <a:srgbClr val="000000">
                    <a:alpha val="43137"/>
                  </a:srgbClr>
                </a:outerShdw>
              </a:effectLst>
            </a:endParaRPr>
          </a:p>
          <a:p>
            <a:endParaRPr lang="en-US" sz="4700" b="1" dirty="0">
              <a:effectLst>
                <a:outerShdw blurRad="38100" dist="38100" dir="2700000" algn="tl">
                  <a:srgbClr val="000000">
                    <a:alpha val="43137"/>
                  </a:srgbClr>
                </a:outerShdw>
              </a:effectLst>
            </a:endParaRPr>
          </a:p>
          <a:p>
            <a:pPr>
              <a:buNone/>
            </a:pPr>
            <a:r>
              <a:rPr lang="en-US" b="1" dirty="0">
                <a:effectLst>
                  <a:outerShdw blurRad="38100" dist="38100" dir="2700000" algn="tl">
                    <a:srgbClr val="000000">
                      <a:alpha val="43137"/>
                    </a:srgbClr>
                  </a:outerShdw>
                </a:effectLst>
              </a:rPr>
              <a:t>*Most commonly </a:t>
            </a:r>
            <a:r>
              <a:rPr lang="en-US" dirty="0"/>
              <a:t>results from a defect of the adrenal enzyme 21-hydroxylase that leads to excessive androgen production. </a:t>
            </a:r>
            <a:endParaRPr lang="en-US" dirty="0"/>
          </a:p>
          <a:p>
            <a:pPr>
              <a:buNone/>
            </a:pPr>
            <a:endParaRPr lang="en-US" dirty="0"/>
          </a:p>
          <a:p>
            <a:pPr>
              <a:buNone/>
            </a:pPr>
            <a:r>
              <a:rPr lang="en-US" b="1" dirty="0">
                <a:effectLst>
                  <a:outerShdw blurRad="38100" dist="38100" dir="2700000" algn="tl">
                    <a:srgbClr val="000000">
                      <a:alpha val="43137"/>
                    </a:srgbClr>
                  </a:outerShdw>
                </a:effectLst>
              </a:rPr>
              <a:t>Complete deficiency </a:t>
            </a:r>
            <a:r>
              <a:rPr lang="en-US" dirty="0">
                <a:effectLst>
                  <a:outerShdw blurRad="38100" dist="38100" dir="2700000" algn="tl">
                    <a:srgbClr val="000000">
                      <a:alpha val="43137"/>
                    </a:srgbClr>
                  </a:outerShdw>
                </a:effectLst>
              </a:rPr>
              <a:t>: </a:t>
            </a:r>
            <a:r>
              <a:rPr lang="en-US" dirty="0"/>
              <a:t>birth of a female with ambiguous genitalia and life threatening </a:t>
            </a:r>
            <a:r>
              <a:rPr lang="en-US" dirty="0" err="1"/>
              <a:t>hyponatremia.progressive</a:t>
            </a:r>
            <a:r>
              <a:rPr lang="en-US" dirty="0"/>
              <a:t> </a:t>
            </a:r>
            <a:r>
              <a:rPr lang="en-US" dirty="0" err="1"/>
              <a:t>virilization</a:t>
            </a:r>
            <a:r>
              <a:rPr lang="en-US" dirty="0"/>
              <a:t> during childhood and short adult stature will result.</a:t>
            </a:r>
            <a:endParaRPr lang="en-US" dirty="0"/>
          </a:p>
          <a:p>
            <a:pPr>
              <a:buNone/>
            </a:pPr>
            <a:endParaRPr lang="en-US" dirty="0"/>
          </a:p>
          <a:p>
            <a:pPr>
              <a:buNone/>
            </a:pPr>
            <a:r>
              <a:rPr lang="en-US" b="1" dirty="0">
                <a:effectLst>
                  <a:outerShdw blurRad="38100" dist="38100" dir="2700000" algn="tl">
                    <a:srgbClr val="000000">
                      <a:alpha val="43137"/>
                    </a:srgbClr>
                  </a:outerShdw>
                </a:effectLst>
              </a:rPr>
              <a:t>Partial deficiency </a:t>
            </a:r>
            <a:r>
              <a:rPr lang="en-US" dirty="0"/>
              <a:t>: less severe , late onset adrenal hyperplasia can cause </a:t>
            </a:r>
            <a:r>
              <a:rPr lang="en-US" dirty="0">
                <a:solidFill>
                  <a:srgbClr val="FF0000"/>
                </a:solidFill>
              </a:rPr>
              <a:t>premature pubarche , </a:t>
            </a:r>
            <a:r>
              <a:rPr lang="en-US" dirty="0" err="1">
                <a:solidFill>
                  <a:srgbClr val="FF0000"/>
                </a:solidFill>
              </a:rPr>
              <a:t>hirsutism,acne,oligmomenorrha</a:t>
            </a:r>
            <a:r>
              <a:rPr lang="en-US" dirty="0">
                <a:solidFill>
                  <a:srgbClr val="FF0000"/>
                </a:solidFill>
              </a:rPr>
              <a:t>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229600" cy="6888163"/>
          </a:xfrm>
        </p:spPr>
        <p:txBody>
          <a:bodyPr/>
          <a:lstStyle/>
          <a:p>
            <a:r>
              <a:rPr lang="en-US" dirty="0">
                <a:solidFill>
                  <a:srgbClr val="FF0000"/>
                </a:solidFill>
              </a:rPr>
              <a:t>APPROACH of precocious puberty :</a:t>
            </a:r>
            <a:endParaRPr lang="en-US" dirty="0">
              <a:solidFill>
                <a:srgbClr val="FF0000"/>
              </a:solidFill>
            </a:endParaRPr>
          </a:p>
          <a:p>
            <a:r>
              <a:rPr lang="en-US" dirty="0"/>
              <a:t>1) secondary sexual characteristics in normal sequence ? </a:t>
            </a:r>
            <a:endParaRPr lang="en-US" dirty="0"/>
          </a:p>
          <a:p>
            <a:endParaRPr lang="en-US" dirty="0"/>
          </a:p>
          <a:p>
            <a:r>
              <a:rPr lang="en-US" dirty="0"/>
              <a:t>2) GnRH stimulation test :</a:t>
            </a:r>
            <a:endParaRPr lang="en-US" dirty="0"/>
          </a:p>
          <a:p>
            <a:r>
              <a:rPr lang="en-US" dirty="0"/>
              <a:t> </a:t>
            </a:r>
            <a:r>
              <a:rPr lang="en-US" sz="2400" dirty="0"/>
              <a:t>By intravenous administration of gonadotropin releasing hormone (GnRH stimulation test) or a GnRH agonist (leuprolide stimulation test). • Then to measure LH and FSH at 0, 30, 60 and 120 minutes.</a:t>
            </a:r>
            <a:endParaRPr lang="en-US" sz="2400" dirty="0"/>
          </a:p>
          <a:p>
            <a:endParaRPr lang="en-US" sz="2400"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7086600" cy="990600"/>
          </a:xfrm>
          <a:solidFill>
            <a:schemeClr val="tx2">
              <a:lumMod val="75000"/>
            </a:schemeClr>
          </a:solidFill>
        </p:spPr>
        <p:txBody>
          <a:bodyPr>
            <a:normAutofit fontScale="90000"/>
          </a:bodyPr>
          <a:lstStyle/>
          <a:p>
            <a:r>
              <a:rPr lang="en-US" b="1" dirty="0">
                <a:solidFill>
                  <a:srgbClr val="FF0000"/>
                </a:solidFill>
              </a:rPr>
              <a:t> </a:t>
            </a:r>
            <a:r>
              <a:rPr lang="en-US" b="1" dirty="0" err="1">
                <a:solidFill>
                  <a:srgbClr val="FF0000"/>
                </a:solidFill>
              </a:rPr>
              <a:t>Iso</a:t>
            </a:r>
            <a:r>
              <a:rPr lang="en-US" b="1" dirty="0">
                <a:solidFill>
                  <a:srgbClr val="FF0000"/>
                </a:solidFill>
              </a:rPr>
              <a:t>-sexual Precocious Puberty</a:t>
            </a:r>
            <a:endParaRPr lang="en-US" dirty="0"/>
          </a:p>
        </p:txBody>
      </p:sp>
      <p:sp>
        <p:nvSpPr>
          <p:cNvPr id="6" name="Title 1"/>
          <p:cNvSpPr txBox="1"/>
          <p:nvPr/>
        </p:nvSpPr>
        <p:spPr>
          <a:xfrm>
            <a:off x="1905000" y="1143000"/>
            <a:ext cx="3505200" cy="2438400"/>
          </a:xfrm>
          <a:prstGeom prst="rect">
            <a:avLst/>
          </a:prstGeom>
          <a:solidFill>
            <a:schemeClr val="tx2">
              <a:lumMod val="75000"/>
            </a:schemeClr>
          </a:solidFill>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9500" b="1" i="0" u="none" strike="noStrike" kern="1200" cap="none" spc="0" normalizeH="0" baseline="0" noProof="0" dirty="0">
                <a:ln>
                  <a:noFill/>
                </a:ln>
                <a:solidFill>
                  <a:srgbClr val="FF0000"/>
                </a:solidFill>
                <a:effectLst/>
                <a:uLnTx/>
                <a:uFillTx/>
                <a:latin typeface="+mj-lt"/>
                <a:ea typeface="+mj-ea"/>
                <a:cs typeface="+mj-cs"/>
              </a:rPr>
              <a:t>TRUE</a:t>
            </a:r>
            <a:endParaRPr kumimoji="0" lang="en-US" sz="9500" b="1" i="0" u="none" strike="noStrike" kern="1200" cap="none" spc="0" normalizeH="0" baseline="0" noProof="0" dirty="0">
              <a:ln>
                <a:noFill/>
              </a:ln>
              <a:solidFill>
                <a:srgbClr val="FF0000"/>
              </a:solidFill>
              <a:effectLst/>
              <a:uLnTx/>
              <a:uFillTx/>
              <a:latin typeface="+mj-lt"/>
              <a:ea typeface="+mj-ea"/>
              <a:cs typeface="+mj-cs"/>
            </a:endParaRPr>
          </a:p>
          <a:p>
            <a:pPr algn="ctr">
              <a:spcBef>
                <a:spcPct val="0"/>
              </a:spcBef>
            </a:pPr>
            <a:r>
              <a:rPr lang="en-US" sz="5600" dirty="0">
                <a:solidFill>
                  <a:srgbClr val="FFFF00"/>
                </a:solidFill>
              </a:rPr>
              <a:t>premature activation of the normal process of pubertal development  (HPG axis active).</a:t>
            </a:r>
            <a:endParaRPr lang="en-US" sz="5600" dirty="0">
              <a:solidFill>
                <a:srgbClr val="FFFF00"/>
              </a:solidFill>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p:nvPr/>
        </p:nvSpPr>
        <p:spPr>
          <a:xfrm>
            <a:off x="6629400" y="1066800"/>
            <a:ext cx="3505200" cy="2438400"/>
          </a:xfrm>
          <a:prstGeom prst="rect">
            <a:avLst/>
          </a:prstGeom>
          <a:solidFill>
            <a:schemeClr val="tx2">
              <a:lumMod val="75000"/>
            </a:schemeClr>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mj-lt"/>
                <a:ea typeface="+mj-ea"/>
                <a:cs typeface="+mj-cs"/>
              </a:rPr>
              <a:t>PSUEDO</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a:p>
            <a:pPr algn="ctr">
              <a:buNone/>
            </a:pPr>
            <a:r>
              <a:rPr lang="en-US" sz="2700" dirty="0">
                <a:solidFill>
                  <a:srgbClr val="FFFF00"/>
                </a:solidFill>
              </a:rPr>
              <a:t>Exposure to estrogen, (independent of the HPG axis)</a:t>
            </a:r>
            <a:endParaRPr lang="en-US" sz="2700" dirty="0">
              <a:solidFill>
                <a:srgbClr val="FFFF00"/>
              </a:solidFill>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p:nvPr/>
        </p:nvSpPr>
        <p:spPr>
          <a:xfrm>
            <a:off x="3276600" y="3962400"/>
            <a:ext cx="5410200" cy="762000"/>
          </a:xfrm>
          <a:prstGeom prst="rect">
            <a:avLst/>
          </a:prstGeom>
          <a:solidFill>
            <a:srgbClr val="C00000"/>
          </a:solidFill>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3700" b="1" i="0" u="none" strike="noStrike" kern="1200" cap="none" spc="0" normalizeH="0" baseline="0" noProof="0" dirty="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sz="13300" b="1" i="0" u="none" strike="noStrike" kern="1200" cap="none" spc="0" normalizeH="0" baseline="0" noProof="0" dirty="0" err="1">
                <a:ln>
                  <a:noFill/>
                </a:ln>
                <a:solidFill>
                  <a:srgbClr val="FFFF00"/>
                </a:solidFill>
                <a:effectLst/>
                <a:uLnTx/>
                <a:uFillTx/>
                <a:latin typeface="+mj-lt"/>
                <a:ea typeface="+mj-ea"/>
                <a:cs typeface="+mj-cs"/>
              </a:rPr>
              <a:t>GnRH</a:t>
            </a:r>
            <a:r>
              <a:rPr kumimoji="0" lang="en-US" sz="13300" b="1" i="0" u="none" strike="noStrike" kern="1200" cap="none" spc="0" normalizeH="0" noProof="0" dirty="0">
                <a:ln>
                  <a:noFill/>
                </a:ln>
                <a:solidFill>
                  <a:srgbClr val="FFFF00"/>
                </a:solidFill>
                <a:effectLst/>
                <a:uLnTx/>
                <a:uFillTx/>
                <a:latin typeface="+mj-lt"/>
                <a:ea typeface="+mj-ea"/>
                <a:cs typeface="+mj-cs"/>
              </a:rPr>
              <a:t> stimulation test</a:t>
            </a:r>
            <a:endParaRPr kumimoji="0" lang="en-US" sz="13300" b="1" i="0" u="none" strike="noStrike" kern="1200" cap="none" spc="0" normalizeH="0" noProof="0" dirty="0">
              <a:ln>
                <a:noFill/>
              </a:ln>
              <a:solidFill>
                <a:srgbClr val="FFFF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Down Arrow 9"/>
          <p:cNvSpPr/>
          <p:nvPr/>
        </p:nvSpPr>
        <p:spPr>
          <a:xfrm rot="19141386">
            <a:off x="3581400" y="3505200"/>
            <a:ext cx="3810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84697">
            <a:off x="7976813" y="3487275"/>
            <a:ext cx="3810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p:nvPr/>
        </p:nvSpPr>
        <p:spPr>
          <a:xfrm>
            <a:off x="1905000" y="5105400"/>
            <a:ext cx="3352800" cy="1524000"/>
          </a:xfrm>
          <a:prstGeom prst="rect">
            <a:avLst/>
          </a:prstGeom>
          <a:solidFill>
            <a:schemeClr val="tx2">
              <a:lumMod val="75000"/>
            </a:schemeClr>
          </a:solidFill>
        </p:spPr>
        <p:txBody>
          <a:bodyPr vert="horz" lIns="91440" tIns="45720" rIns="91440" bIns="45720" rtlCol="0" anchor="ctr">
            <a:normAutofit fontScale="50000" lnSpcReduction="20000"/>
          </a:bodyPr>
          <a:lstStyle/>
          <a:p>
            <a:pPr lvl="0" algn="ctr">
              <a:spcBef>
                <a:spcPct val="0"/>
              </a:spcBef>
            </a:pPr>
            <a:r>
              <a:rPr lang="en-US" sz="4000" b="1" dirty="0">
                <a:solidFill>
                  <a:srgbClr val="FF0000"/>
                </a:solidFill>
              </a:rPr>
              <a:t>RISE</a:t>
            </a:r>
            <a:r>
              <a:rPr lang="en-US" sz="4000" b="1" dirty="0">
                <a:solidFill>
                  <a:srgbClr val="FFFF00"/>
                </a:solidFill>
              </a:rPr>
              <a:t> in LH levels </a:t>
            </a:r>
            <a:r>
              <a:rPr lang="en-US" sz="4000" b="1" dirty="0">
                <a:solidFill>
                  <a:srgbClr val="FF0000"/>
                </a:solidFill>
              </a:rPr>
              <a:t>EQUAL</a:t>
            </a:r>
            <a:r>
              <a:rPr lang="en-US" sz="4000" b="1" dirty="0">
                <a:solidFill>
                  <a:srgbClr val="FFFF00"/>
                </a:solidFill>
              </a:rPr>
              <a:t> to those seen in older girls who are undergoing normal puberty</a:t>
            </a:r>
            <a:endParaRPr lang="en-US" sz="4400" b="1" dirty="0">
              <a:solidFill>
                <a:srgbClr val="FFFF00"/>
              </a:solidFill>
            </a:endParaRPr>
          </a:p>
        </p:txBody>
      </p:sp>
      <p:sp>
        <p:nvSpPr>
          <p:cNvPr id="13" name="Down Arrow 12"/>
          <p:cNvSpPr/>
          <p:nvPr/>
        </p:nvSpPr>
        <p:spPr>
          <a:xfrm rot="1280432">
            <a:off x="3683414" y="4603591"/>
            <a:ext cx="381000" cy="6324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p:nvPr/>
        </p:nvSpPr>
        <p:spPr>
          <a:xfrm>
            <a:off x="6781800" y="5029200"/>
            <a:ext cx="3352800" cy="1524000"/>
          </a:xfrm>
          <a:prstGeom prst="rect">
            <a:avLst/>
          </a:prstGeom>
          <a:solidFill>
            <a:schemeClr val="accent1">
              <a:lumMod val="50000"/>
            </a:schemeClr>
          </a:solidFill>
        </p:spPr>
        <p:txBody>
          <a:bodyPr vert="horz" lIns="91440" tIns="45720" rIns="91440" bIns="45720" rtlCol="0" anchor="ctr">
            <a:normAutofit fontScale="90000" lnSpcReduction="10000"/>
          </a:bodyPr>
          <a:lstStyle/>
          <a:p>
            <a:pPr lvl="0" algn="ctr">
              <a:spcBef>
                <a:spcPct val="0"/>
              </a:spcBef>
            </a:pPr>
            <a:r>
              <a:rPr lang="en-US" sz="3600" b="1" dirty="0">
                <a:solidFill>
                  <a:srgbClr val="FF0000"/>
                </a:solidFill>
              </a:rPr>
              <a:t>DON’T</a:t>
            </a:r>
            <a:r>
              <a:rPr lang="en-US" sz="3600" b="1" dirty="0"/>
              <a:t> </a:t>
            </a:r>
            <a:r>
              <a:rPr lang="en-US" sz="3600" b="1" dirty="0">
                <a:solidFill>
                  <a:srgbClr val="FFFF00"/>
                </a:solidFill>
              </a:rPr>
              <a:t>induce </a:t>
            </a:r>
            <a:r>
              <a:rPr lang="en-US" sz="3600" b="1" dirty="0">
                <a:solidFill>
                  <a:srgbClr val="FF0000"/>
                </a:solidFill>
              </a:rPr>
              <a:t>pubertal levels </a:t>
            </a:r>
            <a:r>
              <a:rPr lang="en-US" sz="3600" b="1" dirty="0">
                <a:solidFill>
                  <a:srgbClr val="FFFF00"/>
                </a:solidFill>
              </a:rPr>
              <a:t>of LH rise</a:t>
            </a:r>
            <a:endParaRPr lang="en-US" sz="4400" b="1" dirty="0">
              <a:solidFill>
                <a:srgbClr val="FFFF00"/>
              </a:solidFill>
            </a:endParaRPr>
          </a:p>
        </p:txBody>
      </p:sp>
      <p:sp>
        <p:nvSpPr>
          <p:cNvPr id="15" name="Down Arrow 14"/>
          <p:cNvSpPr/>
          <p:nvPr/>
        </p:nvSpPr>
        <p:spPr>
          <a:xfrm rot="19292689">
            <a:off x="8379061" y="4621883"/>
            <a:ext cx="381000" cy="6324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133601" y="274638"/>
            <a:ext cx="8077199" cy="6053576"/>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00200"/>
            <a:ext cx="8915400" cy="5287963"/>
          </a:xfrm>
        </p:spPr>
        <p:txBody>
          <a:bodyPr>
            <a:normAutofit fontScale="60000" lnSpcReduction="20000"/>
          </a:bodyPr>
          <a:lstStyle/>
          <a:p>
            <a:pPr marL="514350" indent="-514350">
              <a:buAutoNum type="alphaUcParenR"/>
            </a:pPr>
            <a:r>
              <a:rPr lang="en-US" sz="3600" b="1" dirty="0"/>
              <a:t>Radiologic:</a:t>
            </a:r>
            <a:endParaRPr lang="en-US" sz="3600" b="1" dirty="0"/>
          </a:p>
          <a:p>
            <a:pPr marL="514350" indent="-514350">
              <a:buFontTx/>
              <a:buChar char="-"/>
            </a:pPr>
            <a:r>
              <a:rPr lang="en-US" dirty="0"/>
              <a:t>Serial bone age (</a:t>
            </a:r>
            <a:r>
              <a:rPr lang="en-US" dirty="0" err="1"/>
              <a:t>isosexual</a:t>
            </a:r>
            <a:r>
              <a:rPr lang="en-US" dirty="0"/>
              <a:t> precocity) </a:t>
            </a:r>
            <a:endParaRPr lang="en-US" dirty="0"/>
          </a:p>
          <a:p>
            <a:pPr marL="514350" indent="-514350">
              <a:buFontTx/>
              <a:buChar char="-"/>
            </a:pPr>
            <a:r>
              <a:rPr lang="en-US" dirty="0"/>
              <a:t>Brain MRI/CT :  hypothalamic region and </a:t>
            </a:r>
            <a:r>
              <a:rPr lang="en-US" dirty="0" err="1"/>
              <a:t>sella</a:t>
            </a:r>
            <a:r>
              <a:rPr lang="en-US" dirty="0"/>
              <a:t> </a:t>
            </a:r>
            <a:r>
              <a:rPr lang="en-US" dirty="0" err="1"/>
              <a:t>turcica</a:t>
            </a:r>
            <a:r>
              <a:rPr lang="en-US" dirty="0"/>
              <a:t> (true </a:t>
            </a:r>
            <a:r>
              <a:rPr lang="en-US" dirty="0" err="1"/>
              <a:t>isosexual</a:t>
            </a:r>
            <a:r>
              <a:rPr lang="en-US" dirty="0"/>
              <a:t> precocity)</a:t>
            </a:r>
            <a:endParaRPr lang="en-US" dirty="0"/>
          </a:p>
          <a:p>
            <a:pPr marL="514350" indent="-514350">
              <a:buFontTx/>
              <a:buChar char="-"/>
            </a:pPr>
            <a:r>
              <a:rPr lang="en-US" dirty="0"/>
              <a:t> MRI, CT, or US of abdomen, pelvis, or adrenal gland (heterosexual precocity, </a:t>
            </a:r>
            <a:r>
              <a:rPr lang="en-US" dirty="0" err="1"/>
              <a:t>pseudoisosexual</a:t>
            </a:r>
            <a:r>
              <a:rPr lang="en-US" dirty="0"/>
              <a:t> precocity) </a:t>
            </a:r>
            <a:endParaRPr lang="en-US" dirty="0"/>
          </a:p>
          <a:p>
            <a:pPr marL="514350" indent="-514350">
              <a:buFontTx/>
              <a:buChar char="-"/>
            </a:pPr>
            <a:endParaRPr lang="en-US" dirty="0"/>
          </a:p>
          <a:p>
            <a:pPr marL="514350" indent="-514350">
              <a:buNone/>
            </a:pPr>
            <a:r>
              <a:rPr lang="en-US" dirty="0"/>
              <a:t>(</a:t>
            </a:r>
            <a:r>
              <a:rPr lang="en-US" sz="3600" b="1" dirty="0"/>
              <a:t>B) Laboratory </a:t>
            </a:r>
            <a:endParaRPr lang="en-US" sz="3600" b="1" dirty="0"/>
          </a:p>
          <a:p>
            <a:pPr marL="514350" indent="-514350">
              <a:buNone/>
            </a:pPr>
            <a:r>
              <a:rPr lang="en-US" dirty="0"/>
              <a:t>-LH,FSH</a:t>
            </a:r>
            <a:endParaRPr lang="en-US" dirty="0"/>
          </a:p>
          <a:p>
            <a:pPr marL="514350" indent="-514350">
              <a:buNone/>
            </a:pPr>
            <a:r>
              <a:rPr lang="en-US" dirty="0"/>
              <a:t>-Dehydroepiandrosterone sulfate, testosterone </a:t>
            </a:r>
            <a:r>
              <a:rPr lang="en-US" b="1" dirty="0">
                <a:solidFill>
                  <a:srgbClr val="FF0000"/>
                </a:solidFill>
              </a:rPr>
              <a:t>(heterosexual precocity)</a:t>
            </a:r>
            <a:endParaRPr lang="en-US" b="1" dirty="0">
              <a:solidFill>
                <a:srgbClr val="FF0000"/>
              </a:solidFill>
            </a:endParaRPr>
          </a:p>
          <a:p>
            <a:pPr marL="514350" indent="-514350">
              <a:buNone/>
            </a:pPr>
            <a:r>
              <a:rPr lang="en-US" dirty="0"/>
              <a:t> 17-hydroxyprogesterone, 11-deoxycortisol </a:t>
            </a:r>
            <a:r>
              <a:rPr lang="en-US" b="1" dirty="0">
                <a:solidFill>
                  <a:srgbClr val="FF0000"/>
                </a:solidFill>
              </a:rPr>
              <a:t>(suspected congenital adrenal hyperplasia causing heterosexual precocity) </a:t>
            </a:r>
            <a:endParaRPr lang="en-US" b="1" dirty="0">
              <a:solidFill>
                <a:srgbClr val="FF0000"/>
              </a:solidFill>
            </a:endParaRPr>
          </a:p>
          <a:p>
            <a:pPr marL="514350" indent="-514350">
              <a:buNone/>
            </a:pPr>
            <a:r>
              <a:rPr lang="en-US" dirty="0"/>
              <a:t>-Thyroid function tests </a:t>
            </a:r>
            <a:r>
              <a:rPr lang="en-US" b="1" dirty="0"/>
              <a:t>(TSH, free thyroxine) </a:t>
            </a:r>
            <a:r>
              <a:rPr lang="en-US" b="1" dirty="0">
                <a:solidFill>
                  <a:srgbClr val="FF0000"/>
                </a:solidFill>
              </a:rPr>
              <a:t>(isosexual precocious puberty)</a:t>
            </a:r>
            <a:endParaRPr lang="en-US" b="1" dirty="0">
              <a:solidFill>
                <a:srgbClr val="FF0000"/>
              </a:solidFill>
            </a:endParaRPr>
          </a:p>
          <a:p>
            <a:pPr marL="514350" indent="-514350">
              <a:buNone/>
            </a:pPr>
            <a:r>
              <a:rPr lang="en-US" dirty="0"/>
              <a:t>- GNRH stimulation test: (LH measurement after 100 µg of GnRH is given intravenously) </a:t>
            </a:r>
            <a:r>
              <a:rPr lang="en-US" dirty="0">
                <a:solidFill>
                  <a:srgbClr val="FF0000"/>
                </a:solidFill>
              </a:rPr>
              <a:t>(</a:t>
            </a:r>
            <a:r>
              <a:rPr lang="en-US" b="1" dirty="0">
                <a:solidFill>
                  <a:srgbClr val="FF0000"/>
                </a:solidFill>
              </a:rPr>
              <a:t>to differentiate </a:t>
            </a:r>
            <a:r>
              <a:rPr lang="en-US" b="1" dirty="0" err="1">
                <a:solidFill>
                  <a:srgbClr val="FF0000"/>
                </a:solidFill>
              </a:rPr>
              <a:t>gonadotropindependent</a:t>
            </a:r>
            <a:r>
              <a:rPr lang="en-US" b="1" dirty="0">
                <a:solidFill>
                  <a:srgbClr val="FF0000"/>
                </a:solidFill>
              </a:rPr>
              <a:t> from gonadotropin-independent isosexual precocity</a:t>
            </a:r>
            <a:r>
              <a:rPr lang="en-US" dirty="0">
                <a:solidFill>
                  <a:srgbClr val="FF0000"/>
                </a:solidFill>
              </a:rPr>
              <a:t>)</a:t>
            </a:r>
            <a:endParaRPr lang="en-US" dirty="0">
              <a:solidFill>
                <a:srgbClr val="FF0000"/>
              </a:solidFill>
            </a:endParaRPr>
          </a:p>
        </p:txBody>
      </p:sp>
      <p:sp>
        <p:nvSpPr>
          <p:cNvPr id="5" name="Title 4"/>
          <p:cNvSpPr>
            <a:spLocks noGrp="1"/>
          </p:cNvSpPr>
          <p:nvPr>
            <p:ph type="title"/>
          </p:nvPr>
        </p:nvSpPr>
        <p:spPr/>
        <p:txBody>
          <a:bodyPr/>
          <a:lstStyle/>
          <a:p>
            <a:r>
              <a:rPr lang="en-US" dirty="0"/>
              <a:t>Other investigations :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05130" y="247015"/>
            <a:ext cx="10515600" cy="1325563"/>
          </a:xfrm>
        </p:spPr>
        <p:txBody>
          <a:bodyPr/>
          <a:p>
            <a:r>
              <a:rPr lang="en-US" sz="4000" b="1">
                <a:solidFill>
                  <a:srgbClr val="3C5B3E"/>
                </a:solidFill>
              </a:rPr>
              <a:t> Effects of the menopause by time of onset</a:t>
            </a:r>
            <a:endParaRPr lang="en-US" sz="4000" b="1">
              <a:solidFill>
                <a:srgbClr val="3C5B3E"/>
              </a:solidFill>
            </a:endParaRPr>
          </a:p>
        </p:txBody>
      </p:sp>
      <p:graphicFrame>
        <p:nvGraphicFramePr>
          <p:cNvPr id="5" name="Content Placeholder 4"/>
          <p:cNvGraphicFramePr/>
          <p:nvPr>
            <p:ph sz="half" idx="2"/>
          </p:nvPr>
        </p:nvGraphicFramePr>
        <p:xfrm>
          <a:off x="405130" y="1409065"/>
          <a:ext cx="11381740" cy="5151120"/>
        </p:xfrm>
        <a:graphic>
          <a:graphicData uri="http://schemas.openxmlformats.org/drawingml/2006/table">
            <a:tbl>
              <a:tblPr firstRow="1" bandRow="1">
                <a:tableStyleId>{5C22544A-7EE6-4342-B048-85BDC9FD1C3A}</a:tableStyleId>
              </a:tblPr>
              <a:tblGrid>
                <a:gridCol w="3463925"/>
                <a:gridCol w="7917815"/>
              </a:tblGrid>
              <a:tr h="2225040">
                <a:tc>
                  <a:txBody>
                    <a:bodyPr/>
                    <a:p>
                      <a:pPr>
                        <a:buNone/>
                      </a:pPr>
                      <a:r>
                        <a:rPr lang="en-US" sz="3200" b="1">
                          <a:solidFill>
                            <a:schemeClr val="bg1"/>
                          </a:solidFill>
                        </a:rPr>
                        <a:t>Immediate (0–5 years)</a:t>
                      </a:r>
                      <a:endParaRPr lang="en-US" sz="3200" b="1">
                        <a:solidFill>
                          <a:schemeClr val="bg1"/>
                        </a:solidFill>
                      </a:endParaRPr>
                    </a:p>
                  </a:txBody>
                  <a:tcPr>
                    <a:solidFill>
                      <a:schemeClr val="accent6">
                        <a:lumMod val="50000"/>
                      </a:schemeClr>
                    </a:solidFill>
                  </a:tcPr>
                </a:tc>
                <a:tc>
                  <a:txBody>
                    <a:bodyPr/>
                    <a:p>
                      <a:pPr marL="285750" indent="-285750">
                        <a:buFont typeface="Arial" panose="020B0604020202020204" pitchFamily="34" charset="0"/>
                        <a:buChar char="•"/>
                      </a:pPr>
                      <a:r>
                        <a:rPr lang="en-US" sz="2000" b="1">
                          <a:solidFill>
                            <a:schemeClr val="tx1"/>
                          </a:solidFill>
                        </a:rPr>
                        <a:t>Vasomotor symptoms, (e.g. hot flushes, night sweats)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Psychological symptoms (e.g. labile mood, anxiety, tearfulness)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Loss of concentration, poor memory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Joint aches and pains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Dry and itchy skin</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Hair changes</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Decreased sexual desire</a:t>
                      </a:r>
                      <a:endParaRPr lang="en-US" sz="2000" b="1">
                        <a:solidFill>
                          <a:schemeClr val="tx1"/>
                        </a:solidFill>
                      </a:endParaRPr>
                    </a:p>
                  </a:txBody>
                  <a:tcPr>
                    <a:solidFill>
                      <a:schemeClr val="accent6">
                        <a:lumMod val="40000"/>
                        <a:lumOff val="60000"/>
                      </a:schemeClr>
                    </a:solidFill>
                  </a:tcPr>
                </a:tc>
              </a:tr>
              <a:tr h="1005840">
                <a:tc>
                  <a:txBody>
                    <a:bodyPr/>
                    <a:p>
                      <a:pPr>
                        <a:buNone/>
                      </a:pPr>
                      <a:r>
                        <a:rPr lang="en-US" sz="2800" b="1">
                          <a:solidFill>
                            <a:schemeClr val="bg1"/>
                          </a:solidFill>
                        </a:rPr>
                        <a:t>Intermediate (3–10 years)</a:t>
                      </a:r>
                      <a:endParaRPr lang="en-US" sz="2800" b="1">
                        <a:solidFill>
                          <a:schemeClr val="bg1"/>
                        </a:solidFill>
                      </a:endParaRPr>
                    </a:p>
                  </a:txBody>
                  <a:tcPr>
                    <a:solidFill>
                      <a:schemeClr val="accent6">
                        <a:lumMod val="50000"/>
                      </a:schemeClr>
                    </a:solidFill>
                  </a:tcPr>
                </a:tc>
                <a:tc>
                  <a:txBody>
                    <a:bodyPr/>
                    <a:p>
                      <a:pPr marL="285750" indent="-285750">
                        <a:buFont typeface="Arial" panose="020B0604020202020204" pitchFamily="34" charset="0"/>
                        <a:buChar char="•"/>
                      </a:pPr>
                      <a:r>
                        <a:rPr lang="en-US" sz="2000" b="1">
                          <a:solidFill>
                            <a:schemeClr val="tx1"/>
                          </a:solidFill>
                        </a:rPr>
                        <a:t>Vaginal dryness, soreness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Dyspareunia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Urgency of urine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Recurrent urinary tract infections </a:t>
                      </a:r>
                      <a:endParaRPr lang="en-US" sz="2000" b="1">
                        <a:solidFill>
                          <a:schemeClr val="tx1"/>
                        </a:solidFill>
                      </a:endParaRPr>
                    </a:p>
                    <a:p>
                      <a:pPr marL="285750" indent="-285750">
                        <a:buFont typeface="Arial" panose="020B0604020202020204" pitchFamily="34" charset="0"/>
                        <a:buChar char="•"/>
                      </a:pPr>
                      <a:r>
                        <a:rPr lang="en-US" sz="2000" b="1">
                          <a:solidFill>
                            <a:schemeClr val="tx1"/>
                          </a:solidFill>
                        </a:rPr>
                        <a:t>Urogenital prolapse</a:t>
                      </a:r>
                      <a:endParaRPr lang="en-US" sz="2000" b="1">
                        <a:solidFill>
                          <a:schemeClr val="tx1"/>
                        </a:solidFill>
                      </a:endParaRPr>
                    </a:p>
                  </a:txBody>
                  <a:tcPr>
                    <a:solidFill>
                      <a:schemeClr val="accent6">
                        <a:lumMod val="40000"/>
                        <a:lumOff val="60000"/>
                      </a:schemeClr>
                    </a:solidFill>
                  </a:tcPr>
                </a:tc>
              </a:tr>
              <a:tr h="863600">
                <a:tc>
                  <a:txBody>
                    <a:bodyPr/>
                    <a:p>
                      <a:pPr>
                        <a:buNone/>
                      </a:pPr>
                      <a:r>
                        <a:rPr lang="en-US" sz="2800" b="1">
                          <a:solidFill>
                            <a:schemeClr val="bg1"/>
                          </a:solidFill>
                        </a:rPr>
                        <a:t>Long term (&gt;10 years)</a:t>
                      </a:r>
                      <a:endParaRPr lang="en-US" sz="2800" b="1">
                        <a:solidFill>
                          <a:schemeClr val="bg1"/>
                        </a:solidFill>
                      </a:endParaRPr>
                    </a:p>
                  </a:txBody>
                  <a:tcPr>
                    <a:solidFill>
                      <a:schemeClr val="accent6">
                        <a:lumMod val="50000"/>
                      </a:schemeClr>
                    </a:solidFill>
                  </a:tcPr>
                </a:tc>
                <a:tc>
                  <a:txBody>
                    <a:bodyPr/>
                    <a:p>
                      <a:pPr marL="342900" indent="-342900">
                        <a:buFont typeface="Arial" panose="020B0604020202020204" pitchFamily="34" charset="0"/>
                        <a:buChar char="•"/>
                      </a:pPr>
                      <a:r>
                        <a:rPr sz="2000" b="1">
                          <a:sym typeface="+mn-ea"/>
                        </a:rPr>
                        <a:t>Osteoporosis </a:t>
                      </a:r>
                      <a:endParaRPr sz="2000" b="1">
                        <a:sym typeface="+mn-ea"/>
                      </a:endParaRPr>
                    </a:p>
                    <a:p>
                      <a:pPr marL="342900" indent="-342900">
                        <a:buFont typeface="Arial" panose="020B0604020202020204" pitchFamily="34" charset="0"/>
                        <a:buChar char="•"/>
                      </a:pPr>
                      <a:r>
                        <a:rPr sz="2000" b="1">
                          <a:sym typeface="+mn-ea"/>
                        </a:rPr>
                        <a:t>Cardiovascular disease </a:t>
                      </a:r>
                      <a:endParaRPr sz="2000" b="1">
                        <a:sym typeface="+mn-ea"/>
                      </a:endParaRPr>
                    </a:p>
                    <a:p>
                      <a:pPr marL="342900" indent="-342900">
                        <a:buFont typeface="Arial" panose="020B0604020202020204" pitchFamily="34" charset="0"/>
                        <a:buChar char="•"/>
                      </a:pPr>
                      <a:r>
                        <a:rPr sz="2000" b="1">
                          <a:sym typeface="+mn-ea"/>
                        </a:rPr>
                        <a:t>Dementia</a:t>
                      </a:r>
                      <a:endParaRPr sz="2000" b="1">
                        <a:sym typeface="+mn-ea"/>
                      </a:endParaRPr>
                    </a:p>
                    <a:p>
                      <a:pPr marL="285750" indent="-285750">
                        <a:buFont typeface="Arial" panose="020B0604020202020204" pitchFamily="34" charset="0"/>
                        <a:buChar char="•"/>
                      </a:pPr>
                      <a:endParaRPr lang="en-US" sz="2000" b="1">
                        <a:solidFill>
                          <a:schemeClr val="tx1"/>
                        </a:solidFill>
                      </a:endParaRPr>
                    </a:p>
                  </a:txBody>
                  <a:tcPr>
                    <a:solidFill>
                      <a:schemeClr val="accent6">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Treatment :</a:t>
            </a:r>
            <a:endParaRPr lang="en-US" dirty="0"/>
          </a:p>
          <a:p>
            <a:r>
              <a:rPr lang="en-US" dirty="0"/>
              <a:t>1)treat cause (if present) </a:t>
            </a:r>
            <a:endParaRPr lang="en-US" dirty="0"/>
          </a:p>
          <a:p>
            <a:r>
              <a:rPr lang="en-US" dirty="0"/>
              <a:t>2)GnRH agonist: to suppress pulsatile GnRH</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Lina Medina (</a:t>
            </a:r>
            <a:r>
              <a:rPr lang="en-US" b="0" i="0" dirty="0">
                <a:solidFill>
                  <a:srgbClr val="202122"/>
                </a:solidFill>
                <a:effectLst/>
                <a:latin typeface="Arial" panose="020B0604020202020204" pitchFamily="34" charset="0"/>
              </a:rPr>
              <a:t> </a:t>
            </a:r>
            <a:r>
              <a:rPr lang="en-US" b="0" i="0" u="sng" dirty="0">
                <a:solidFill>
                  <a:srgbClr val="FAA700"/>
                </a:solidFill>
                <a:effectLst/>
                <a:latin typeface="Arial" panose="020B0604020202020204" pitchFamily="34" charset="0"/>
                <a:hlinkClick r:id="rId1"/>
              </a:rPr>
              <a:t>the youngest person in history to give birth</a:t>
            </a:r>
            <a:r>
              <a:rPr lang="en-US" b="0" i="0" dirty="0">
                <a:solidFill>
                  <a:srgbClr val="202122"/>
                </a:solidFill>
                <a:effectLst/>
                <a:latin typeface="Arial" panose="020B0604020202020204" pitchFamily="34" charset="0"/>
              </a:rPr>
              <a:t>. )</a:t>
            </a:r>
            <a:endParaRPr lang="en-US" dirty="0"/>
          </a:p>
        </p:txBody>
      </p:sp>
      <p:pic>
        <p:nvPicPr>
          <p:cNvPr id="21" name="Content Placeholder 2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828800"/>
            <a:ext cx="8229600" cy="4341114"/>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p:txBody>
          <a:bodyPr/>
          <a:lstStyle/>
          <a:p>
            <a:r>
              <a:rPr lang="en-US" altLang="zh-CN" dirty="0"/>
              <a:t>Delayed Puberty </a:t>
            </a:r>
            <a:endParaRPr lang="en-US" altLang="zh-CN" dirty="0"/>
          </a:p>
        </p:txBody>
      </p:sp>
      <p:sp>
        <p:nvSpPr>
          <p:cNvPr id="7" name="副标题 6"/>
          <p:cNvSpPr>
            <a:spLocks noGrp="1"/>
          </p:cNvSpPr>
          <p:nvPr>
            <p:ph type="subTitle" idx="1"/>
            <p:custDataLst>
              <p:tags r:id="rId2"/>
            </p:custDataLst>
          </p:nvPr>
        </p:nvSpPr>
        <p:spPr/>
        <p:txBody>
          <a:bodyPr>
            <a:noAutofit/>
          </a:bodyPr>
          <a:lstStyle/>
          <a:p>
            <a:endParaRPr lang="en-US" altLang="zh-CN" sz="2000" dirty="0"/>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custDataLst>
              <p:tags r:id="rId1"/>
            </p:custDataLst>
          </p:nvPr>
        </p:nvGrpSpPr>
        <p:grpSpPr>
          <a:xfrm>
            <a:off x="2632081" y="2475973"/>
            <a:ext cx="3044000" cy="531404"/>
            <a:chOff x="1328988" y="1953879"/>
            <a:chExt cx="4195513" cy="732428"/>
          </a:xfrm>
        </p:grpSpPr>
        <p:sp>
          <p:nvSpPr>
            <p:cNvPr id="17" name="椭圆 16"/>
            <p:cNvSpPr/>
            <p:nvPr>
              <p:custDataLst>
                <p:tags r:id="rId2"/>
              </p:custDataLst>
            </p:nvPr>
          </p:nvSpPr>
          <p:spPr>
            <a:xfrm>
              <a:off x="1328988" y="2003418"/>
              <a:ext cx="618181" cy="6181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algn="ctr"/>
              <a:r>
                <a:rPr lang="en-US" altLang="zh-CN" dirty="0">
                  <a:solidFill>
                    <a:schemeClr val="accent1">
                      <a:lumMod val="50000"/>
                    </a:schemeClr>
                  </a:solidFill>
                </a:rPr>
                <a:t>1</a:t>
              </a:r>
              <a:endParaRPr lang="zh-CN" altLang="en-US" dirty="0">
                <a:solidFill>
                  <a:schemeClr val="accent1">
                    <a:lumMod val="50000"/>
                  </a:schemeClr>
                </a:solidFill>
              </a:endParaRPr>
            </a:p>
          </p:txBody>
        </p:sp>
        <p:sp>
          <p:nvSpPr>
            <p:cNvPr id="18" name="文本框 17"/>
            <p:cNvSpPr txBox="1"/>
            <p:nvPr>
              <p:custDataLst>
                <p:tags r:id="rId3"/>
              </p:custDataLst>
            </p:nvPr>
          </p:nvSpPr>
          <p:spPr>
            <a:xfrm>
              <a:off x="2068095" y="1953879"/>
              <a:ext cx="3456405" cy="732428"/>
            </a:xfrm>
            <a:prstGeom prst="rect">
              <a:avLst/>
            </a:prstGeom>
            <a:noFill/>
          </p:spPr>
          <p:txBody>
            <a:bodyPr wrap="square" rtlCol="0" anchor="ctr" anchorCtr="0">
              <a:normAutofit/>
            </a:bodyPr>
            <a:lstStyle/>
            <a:p>
              <a:r>
                <a:rPr lang="en-US" altLang="zh-CN" sz="1500" dirty="0"/>
                <a:t>Primary Hypogonadism</a:t>
              </a:r>
              <a:endParaRPr lang="en-US" altLang="zh-CN" sz="1500" dirty="0"/>
            </a:p>
          </p:txBody>
        </p:sp>
        <p:cxnSp>
          <p:nvCxnSpPr>
            <p:cNvPr id="19" name="直接连接符 18"/>
            <p:cNvCxnSpPr/>
            <p:nvPr>
              <p:custDataLst>
                <p:tags r:id="rId4"/>
              </p:custDataLst>
            </p:nvPr>
          </p:nvCxnSpPr>
          <p:spPr>
            <a:xfrm>
              <a:off x="1328989" y="2680470"/>
              <a:ext cx="419551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组合 19"/>
          <p:cNvGrpSpPr/>
          <p:nvPr>
            <p:custDataLst>
              <p:tags r:id="rId5"/>
            </p:custDataLst>
          </p:nvPr>
        </p:nvGrpSpPr>
        <p:grpSpPr>
          <a:xfrm>
            <a:off x="4573999" y="3663539"/>
            <a:ext cx="3044000" cy="531404"/>
            <a:chOff x="1328988" y="3452774"/>
            <a:chExt cx="4195513" cy="732428"/>
          </a:xfrm>
        </p:grpSpPr>
        <p:sp>
          <p:nvSpPr>
            <p:cNvPr id="21" name="椭圆 20"/>
            <p:cNvSpPr/>
            <p:nvPr>
              <p:custDataLst>
                <p:tags r:id="rId6"/>
              </p:custDataLst>
            </p:nvPr>
          </p:nvSpPr>
          <p:spPr>
            <a:xfrm>
              <a:off x="1328988" y="3502313"/>
              <a:ext cx="618181" cy="6181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algn="ctr"/>
              <a:r>
                <a:rPr lang="en-US" altLang="zh-CN" dirty="0">
                  <a:solidFill>
                    <a:schemeClr val="accent1">
                      <a:lumMod val="50000"/>
                    </a:schemeClr>
                  </a:solidFill>
                </a:rPr>
                <a:t>2</a:t>
              </a:r>
              <a:endParaRPr lang="zh-CN" altLang="en-US" dirty="0">
                <a:solidFill>
                  <a:schemeClr val="accent1">
                    <a:lumMod val="50000"/>
                  </a:schemeClr>
                </a:solidFill>
              </a:endParaRPr>
            </a:p>
          </p:txBody>
        </p:sp>
        <p:sp>
          <p:nvSpPr>
            <p:cNvPr id="22" name="文本框 21"/>
            <p:cNvSpPr txBox="1"/>
            <p:nvPr>
              <p:custDataLst>
                <p:tags r:id="rId7"/>
              </p:custDataLst>
            </p:nvPr>
          </p:nvSpPr>
          <p:spPr>
            <a:xfrm>
              <a:off x="2068095" y="3452774"/>
              <a:ext cx="3456405" cy="732428"/>
            </a:xfrm>
            <a:prstGeom prst="rect">
              <a:avLst/>
            </a:prstGeom>
            <a:noFill/>
          </p:spPr>
          <p:txBody>
            <a:bodyPr wrap="square" rtlCol="0" anchor="ctr" anchorCtr="0">
              <a:normAutofit/>
            </a:bodyPr>
            <a:lstStyle/>
            <a:p>
              <a:r>
                <a:rPr lang="en-US" altLang="zh-CN" sz="1500" dirty="0"/>
                <a:t>Secondary Hypogonadism</a:t>
              </a:r>
              <a:endParaRPr lang="en-US" altLang="zh-CN" sz="1500" dirty="0"/>
            </a:p>
          </p:txBody>
        </p:sp>
        <p:cxnSp>
          <p:nvCxnSpPr>
            <p:cNvPr id="23" name="直接连接符 22"/>
            <p:cNvCxnSpPr/>
            <p:nvPr>
              <p:custDataLst>
                <p:tags r:id="rId8"/>
              </p:custDataLst>
            </p:nvPr>
          </p:nvCxnSpPr>
          <p:spPr>
            <a:xfrm>
              <a:off x="1328989" y="4179365"/>
              <a:ext cx="419551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组合 23"/>
          <p:cNvGrpSpPr/>
          <p:nvPr>
            <p:custDataLst>
              <p:tags r:id="rId9"/>
            </p:custDataLst>
          </p:nvPr>
        </p:nvGrpSpPr>
        <p:grpSpPr>
          <a:xfrm>
            <a:off x="6515917" y="4797785"/>
            <a:ext cx="3044000" cy="531404"/>
            <a:chOff x="1328988" y="4951670"/>
            <a:chExt cx="4195513" cy="732428"/>
          </a:xfrm>
        </p:grpSpPr>
        <p:sp>
          <p:nvSpPr>
            <p:cNvPr id="25" name="椭圆 24"/>
            <p:cNvSpPr/>
            <p:nvPr>
              <p:custDataLst>
                <p:tags r:id="rId10"/>
              </p:custDataLst>
            </p:nvPr>
          </p:nvSpPr>
          <p:spPr>
            <a:xfrm>
              <a:off x="1328988" y="5001209"/>
              <a:ext cx="618181" cy="6181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algn="ctr"/>
              <a:r>
                <a:rPr lang="en-US" altLang="zh-CN" dirty="0">
                  <a:solidFill>
                    <a:schemeClr val="accent1">
                      <a:lumMod val="50000"/>
                    </a:schemeClr>
                  </a:solidFill>
                </a:rPr>
                <a:t>3</a:t>
              </a:r>
              <a:endParaRPr lang="zh-CN" altLang="en-US" dirty="0">
                <a:solidFill>
                  <a:schemeClr val="accent1">
                    <a:lumMod val="50000"/>
                  </a:schemeClr>
                </a:solidFill>
              </a:endParaRPr>
            </a:p>
          </p:txBody>
        </p:sp>
        <p:sp>
          <p:nvSpPr>
            <p:cNvPr id="26" name="文本框 25"/>
            <p:cNvSpPr txBox="1"/>
            <p:nvPr>
              <p:custDataLst>
                <p:tags r:id="rId11"/>
              </p:custDataLst>
            </p:nvPr>
          </p:nvSpPr>
          <p:spPr>
            <a:xfrm>
              <a:off x="2068095" y="4951670"/>
              <a:ext cx="3456405" cy="732428"/>
            </a:xfrm>
            <a:prstGeom prst="rect">
              <a:avLst/>
            </a:prstGeom>
            <a:noFill/>
          </p:spPr>
          <p:txBody>
            <a:bodyPr wrap="square" rtlCol="0" anchor="ctr" anchorCtr="0">
              <a:normAutofit/>
            </a:bodyPr>
            <a:lstStyle/>
            <a:p>
              <a:r>
                <a:rPr lang="en-US" sz="1500">
                  <a:cs typeface="Times New Roman" panose="02020603050405020304" charset="0"/>
                  <a:sym typeface="+mn-ea"/>
                </a:rPr>
                <a:t>Constitutional Delay </a:t>
              </a:r>
              <a:endParaRPr lang="ar-JO" sz="1500"/>
            </a:p>
            <a:p>
              <a:endParaRPr lang="en-US" altLang="zh-CN" sz="1500" dirty="0"/>
            </a:p>
          </p:txBody>
        </p:sp>
        <p:cxnSp>
          <p:nvCxnSpPr>
            <p:cNvPr id="27" name="直接连接符 26"/>
            <p:cNvCxnSpPr/>
            <p:nvPr>
              <p:custDataLst>
                <p:tags r:id="rId12"/>
              </p:custDataLst>
            </p:nvPr>
          </p:nvCxnSpPr>
          <p:spPr>
            <a:xfrm>
              <a:off x="1328989" y="5678261"/>
              <a:ext cx="4195512" cy="0"/>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778794" y="1102944"/>
            <a:ext cx="2672333" cy="531495"/>
            <a:chOff x="1328859" y="1953879"/>
            <a:chExt cx="3683247" cy="732554"/>
          </a:xfrm>
        </p:grpSpPr>
        <p:sp>
          <p:nvSpPr>
            <p:cNvPr id="10" name="椭圆 9"/>
            <p:cNvSpPr/>
            <p:nvPr>
              <p:custDataLst>
                <p:tags r:id="rId2"/>
              </p:custDataLst>
            </p:nvPr>
          </p:nvSpPr>
          <p:spPr>
            <a:xfrm>
              <a:off x="1328988" y="2003418"/>
              <a:ext cx="618181" cy="6181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algn="ctr"/>
              <a:r>
                <a:rPr lang="en-US" altLang="zh-CN" dirty="0">
                  <a:solidFill>
                    <a:schemeClr val="accent1">
                      <a:lumMod val="50000"/>
                    </a:schemeClr>
                  </a:solidFill>
                </a:rPr>
                <a:t>1</a:t>
              </a:r>
              <a:endParaRPr lang="zh-CN" altLang="en-US" dirty="0">
                <a:solidFill>
                  <a:schemeClr val="accent1">
                    <a:lumMod val="50000"/>
                  </a:schemeClr>
                </a:solidFill>
              </a:endParaRPr>
            </a:p>
          </p:txBody>
        </p:sp>
        <p:sp>
          <p:nvSpPr>
            <p:cNvPr id="11" name="文本框 10"/>
            <p:cNvSpPr txBox="1"/>
            <p:nvPr>
              <p:custDataLst>
                <p:tags r:id="rId3"/>
              </p:custDataLst>
            </p:nvPr>
          </p:nvSpPr>
          <p:spPr>
            <a:xfrm>
              <a:off x="2068106" y="1953879"/>
              <a:ext cx="2944000" cy="732554"/>
            </a:xfrm>
            <a:prstGeom prst="rect">
              <a:avLst/>
            </a:prstGeom>
            <a:noFill/>
          </p:spPr>
          <p:txBody>
            <a:bodyPr wrap="square" rtlCol="0" anchor="ctr" anchorCtr="0">
              <a:normAutofit lnSpcReduction="10000"/>
            </a:bodyPr>
            <a:lstStyle/>
            <a:p>
              <a:r>
                <a:rPr lang="en-US" altLang="zh-CN" sz="1500" dirty="0"/>
                <a:t>Primary Hypogonadism</a:t>
              </a:r>
              <a:endParaRPr lang="en-US" altLang="zh-CN" sz="1500" dirty="0"/>
            </a:p>
          </p:txBody>
        </p:sp>
        <p:cxnSp>
          <p:nvCxnSpPr>
            <p:cNvPr id="12" name="直接连接符 11"/>
            <p:cNvCxnSpPr/>
            <p:nvPr>
              <p:custDataLst>
                <p:tags r:id="rId4"/>
              </p:custDataLst>
            </p:nvPr>
          </p:nvCxnSpPr>
          <p:spPr>
            <a:xfrm>
              <a:off x="1328859" y="2680596"/>
              <a:ext cx="3617477" cy="13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 Box 2"/>
          <p:cNvSpPr txBox="1"/>
          <p:nvPr/>
        </p:nvSpPr>
        <p:spPr>
          <a:xfrm>
            <a:off x="4067651" y="1864995"/>
            <a:ext cx="4451985" cy="112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350">
                <a:sym typeface="+mn-ea"/>
              </a:rPr>
              <a:t>the dysfunction is in the gonads, don't function despite high gonadotrophins :</a:t>
            </a:r>
            <a:endParaRPr lang="en-US" sz="1350">
              <a:sym typeface="+mn-ea"/>
            </a:endParaRPr>
          </a:p>
          <a:p>
            <a:r>
              <a:rPr lang="en-US" sz="1350">
                <a:sym typeface="+mn-ea"/>
              </a:rPr>
              <a:t>cells can't respond to LSH and FSH, or cells can't produce hormones.</a:t>
            </a:r>
            <a:endParaRPr lang="en-US" sz="1350"/>
          </a:p>
          <a:p>
            <a:endParaRPr lang="en-US" sz="1350"/>
          </a:p>
        </p:txBody>
      </p:sp>
      <p:sp>
        <p:nvSpPr>
          <p:cNvPr id="4" name="Down Arrow 3"/>
          <p:cNvSpPr/>
          <p:nvPr/>
        </p:nvSpPr>
        <p:spPr>
          <a:xfrm>
            <a:off x="5967412" y="3071336"/>
            <a:ext cx="652463" cy="10353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Text Box 4"/>
          <p:cNvSpPr txBox="1"/>
          <p:nvPr/>
        </p:nvSpPr>
        <p:spPr>
          <a:xfrm>
            <a:off x="2155031" y="4173855"/>
            <a:ext cx="8021003" cy="875665"/>
          </a:xfrm>
          <a:prstGeom prst="rect">
            <a:avLst/>
          </a:prstGeom>
          <a:solidFill>
            <a:srgbClr val="FFA303"/>
          </a:solidFill>
          <a:ln>
            <a:solidFill>
              <a:schemeClr val="accent1">
                <a:lumMod val="60000"/>
                <a:lumOff val="40000"/>
              </a:schemeClr>
            </a:solidFill>
          </a:ln>
        </p:spPr>
        <p:txBody>
          <a:bodyPr wrap="square" rtlCol="0">
            <a:spAutoFit/>
          </a:bodyPr>
          <a:lstStyle/>
          <a:p>
            <a:r>
              <a:rPr lang="en-US" sz="1350"/>
              <a:t>regardless the cause the result is decrease or absence of testosterone in males and estrogen and progesterone in females, so NO negative feedback on hypothamus , this leads to overproduction of 	LSH and FSH  </a:t>
            </a:r>
            <a:r>
              <a:rPr lang="en-US" sz="2400">
                <a:latin typeface="Arial" panose="020B0604020202020204" pitchFamily="34" charset="0"/>
                <a:cs typeface="Arial" panose="020B0604020202020204" pitchFamily="34" charset="0"/>
              </a:rPr>
              <a:t>→ Hypergonadotrophic Hypogonadism </a:t>
            </a:r>
            <a:endParaRPr lang="en-US" sz="2400">
              <a:latin typeface="Arial" panose="020B0604020202020204" pitchFamily="34" charset="0"/>
              <a:cs typeface="Arial" panose="020B0604020202020204" pitchFamily="34" charset="0"/>
            </a:endParaRPr>
          </a:p>
        </p:txBody>
      </p:sp>
    </p:spTree>
    <p:custDataLst>
      <p:tags r:id="rId5"/>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803083" y="1240632"/>
            <a:ext cx="8864917" cy="460375"/>
          </a:xfrm>
          <a:prstGeom prst="rect">
            <a:avLst/>
          </a:prstGeom>
          <a:noFill/>
        </p:spPr>
        <p:txBody>
          <a:bodyPr wrap="square" rtlCol="0" anchor="t">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SimSun" panose="02010600030101010101" pitchFamily="2" charset="-122"/>
                <a:cs typeface="+mn-cs"/>
              </a:rPr>
              <a:t>Primary Hypogonadism :</a:t>
            </a:r>
            <a:r>
              <a:rPr lang="en-US" sz="2400" b="1" dirty="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endParaRPr lang="en-US" sz="2400" b="1" dirty="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4" name="Text Box 3"/>
          <p:cNvSpPr txBox="1"/>
          <p:nvPr/>
        </p:nvSpPr>
        <p:spPr>
          <a:xfrm>
            <a:off x="2021682" y="1964532"/>
            <a:ext cx="7774781" cy="1753235"/>
          </a:xfrm>
          <a:prstGeom prst="rect">
            <a:avLst/>
          </a:prstGeom>
          <a:noFill/>
        </p:spPr>
        <p:txBody>
          <a:bodyPr wrap="square" rtlCol="0">
            <a:spAutoFit/>
          </a:bodyPr>
          <a:lstStyle/>
          <a:p>
            <a:r>
              <a:rPr lang="en-US" sz="2400"/>
              <a:t>Causes</a:t>
            </a:r>
            <a:endParaRPr lang="en-US" sz="2400"/>
          </a:p>
          <a:p>
            <a:r>
              <a:rPr lang="en-US" sz="2100"/>
              <a:t>1) Congintal : Turner syndrome , and XX gonadal dysgenesis.</a:t>
            </a:r>
            <a:endParaRPr lang="en-US" sz="2100"/>
          </a:p>
          <a:p>
            <a:r>
              <a:rPr lang="en-US" sz="2100"/>
              <a:t>2) </a:t>
            </a:r>
            <a:r>
              <a:rPr lang="en-US" sz="2100" dirty="0">
                <a:sym typeface="+mn-ea"/>
              </a:rPr>
              <a:t>Acquired : following chemo- or radiotherapy for childhood cancer, or trauma to the gonads.</a:t>
            </a:r>
            <a:r>
              <a:rPr lang="en-US" sz="2100"/>
              <a:t> </a:t>
            </a:r>
            <a:endParaRPr lang="en-US" sz="2100"/>
          </a:p>
          <a:p>
            <a:endParaRPr lang="en-US" sz="2100"/>
          </a:p>
        </p:txBody>
      </p:sp>
      <p:sp>
        <p:nvSpPr>
          <p:cNvPr id="5" name="Text Box 4"/>
          <p:cNvSpPr txBox="1"/>
          <p:nvPr/>
        </p:nvSpPr>
        <p:spPr>
          <a:xfrm>
            <a:off x="3735705" y="4025265"/>
            <a:ext cx="5010150" cy="737235"/>
          </a:xfrm>
          <a:prstGeom prst="rect">
            <a:avLst/>
          </a:prstGeom>
          <a:noFill/>
        </p:spPr>
        <p:txBody>
          <a:bodyPr wrap="square" rtlCol="0" anchor="t">
            <a:spAutoFit/>
          </a:bodyPr>
          <a:lstStyle/>
          <a:p>
            <a:r>
              <a:rPr lang="en-US" sz="2100"/>
              <a:t> Associated with delayed puberty and primary amenorrhoea.</a:t>
            </a:r>
            <a:endParaRPr lang="en-US" sz="2100"/>
          </a:p>
        </p:txBody>
      </p:sp>
      <p:sp>
        <p:nvSpPr>
          <p:cNvPr id="6" name="Right Arrow 5"/>
          <p:cNvSpPr/>
          <p:nvPr/>
        </p:nvSpPr>
        <p:spPr>
          <a:xfrm>
            <a:off x="2021681" y="4113372"/>
            <a:ext cx="1439228" cy="538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56423" y="1312546"/>
            <a:ext cx="6191250" cy="506730"/>
          </a:xfrm>
          <a:prstGeom prst="rect">
            <a:avLst/>
          </a:prstGeom>
          <a:noFill/>
        </p:spPr>
        <p:txBody>
          <a:bodyPr wrap="square" rtlCol="0">
            <a:spAutoFit/>
            <a:scene3d>
              <a:camera prst="orthographicFront"/>
              <a:lightRig rig="threePt" dir="t"/>
            </a:scene3d>
          </a:bodyPr>
          <a:lstStyle/>
          <a:p>
            <a:r>
              <a:rPr lang="en-US" altLang="zh-CN" sz="2700" dirty="0">
                <a:solidFill>
                  <a:srgbClr val="FF0000"/>
                </a:solidFill>
                <a:effectLst>
                  <a:outerShdw blurRad="38100" dist="25400" dir="5400000" algn="ctr" rotWithShape="0">
                    <a:srgbClr val="6E747A">
                      <a:alpha val="43000"/>
                    </a:srgbClr>
                  </a:outerShdw>
                </a:effectLst>
                <a:sym typeface="+mn-ea"/>
              </a:rPr>
              <a:t>Secondary Hypogonadism</a:t>
            </a:r>
            <a:endParaRPr lang="en-US" altLang="zh-CN" sz="2700" dirty="0">
              <a:solidFill>
                <a:srgbClr val="FF0000"/>
              </a:solidFill>
              <a:effectLst>
                <a:outerShdw blurRad="38100" dist="25400" dir="5400000" algn="ctr" rotWithShape="0">
                  <a:srgbClr val="6E747A">
                    <a:alpha val="43000"/>
                  </a:srgbClr>
                </a:outerShdw>
              </a:effectLst>
              <a:sym typeface="+mn-ea"/>
            </a:endParaRPr>
          </a:p>
        </p:txBody>
      </p:sp>
      <p:sp>
        <p:nvSpPr>
          <p:cNvPr id="3" name="Text Box 2"/>
          <p:cNvSpPr txBox="1"/>
          <p:nvPr/>
        </p:nvSpPr>
        <p:spPr>
          <a:xfrm>
            <a:off x="2022158" y="2036921"/>
            <a:ext cx="6812280" cy="1198880"/>
          </a:xfrm>
          <a:prstGeom prst="rect">
            <a:avLst/>
          </a:prstGeom>
          <a:noFill/>
        </p:spPr>
        <p:txBody>
          <a:bodyPr wrap="square" rtlCol="0">
            <a:spAutoFit/>
          </a:bodyPr>
          <a:lstStyle/>
          <a:p>
            <a:r>
              <a:rPr lang="en-US" dirty="0">
                <a:cs typeface="Arial" panose="020B0604020202020204" pitchFamily="34" charset="0"/>
                <a:sym typeface="+mn-ea"/>
              </a:rPr>
              <a:t>Hypothalamus &amp; pituitary dysfunction .</a:t>
            </a:r>
            <a:endParaRPr lang="en-US" dirty="0">
              <a:cs typeface="Arial" panose="020B0604020202020204" pitchFamily="34" charset="0"/>
            </a:endParaRPr>
          </a:p>
          <a:p>
            <a:r>
              <a:rPr lang="en-US" dirty="0">
                <a:cs typeface="Arial" panose="020B0604020202020204" pitchFamily="34" charset="0"/>
                <a:sym typeface="+mn-ea"/>
              </a:rPr>
              <a:t>Inability to produce </a:t>
            </a:r>
            <a:r>
              <a:rPr lang="en-US" dirty="0" err="1">
                <a:cs typeface="Arial" panose="020B0604020202020204" pitchFamily="34" charset="0"/>
                <a:sym typeface="+mn-ea"/>
              </a:rPr>
              <a:t>GnRH</a:t>
            </a:r>
            <a:r>
              <a:rPr lang="en-US" dirty="0">
                <a:cs typeface="Arial" panose="020B0604020202020204" pitchFamily="34" charset="0"/>
                <a:sym typeface="+mn-ea"/>
              </a:rPr>
              <a:t>  or LH &amp; FSH .</a:t>
            </a:r>
            <a:endParaRPr lang="en-US" dirty="0">
              <a:cs typeface="Arial" panose="020B0604020202020204" pitchFamily="34" charset="0"/>
            </a:endParaRPr>
          </a:p>
          <a:p>
            <a:r>
              <a:rPr lang="en-US" dirty="0">
                <a:cs typeface="Arial" panose="020B0604020202020204" pitchFamily="34" charset="0"/>
                <a:sym typeface="+mn-ea"/>
              </a:rPr>
              <a:t>Suppression from other hormones like :  prolactin &amp; thyroid hormones .</a:t>
            </a:r>
            <a:endParaRPr lang="en-US" dirty="0"/>
          </a:p>
        </p:txBody>
      </p:sp>
      <p:sp>
        <p:nvSpPr>
          <p:cNvPr id="4" name="Text Box 3"/>
          <p:cNvSpPr txBox="1"/>
          <p:nvPr/>
        </p:nvSpPr>
        <p:spPr>
          <a:xfrm>
            <a:off x="3150394" y="4100512"/>
            <a:ext cx="5891213" cy="737235"/>
          </a:xfrm>
          <a:prstGeom prst="rect">
            <a:avLst/>
          </a:prstGeom>
          <a:noFill/>
        </p:spPr>
        <p:txBody>
          <a:bodyPr wrap="square" rtlCol="0">
            <a:spAutoFit/>
          </a:bodyPr>
          <a:lstStyle/>
          <a:p>
            <a:r>
              <a:rPr lang="en-US" sz="1350"/>
              <a:t> </a:t>
            </a:r>
            <a:r>
              <a:rPr lang="en-US" sz="2100"/>
              <a:t>Associated with delayed puberty and primary amenorrhoea.</a:t>
            </a:r>
            <a:endParaRPr lang="en-US" sz="2100"/>
          </a:p>
        </p:txBody>
      </p:sp>
      <p:sp>
        <p:nvSpPr>
          <p:cNvPr id="5" name="Right Arrow 4"/>
          <p:cNvSpPr/>
          <p:nvPr/>
        </p:nvSpPr>
        <p:spPr>
          <a:xfrm>
            <a:off x="1939290" y="4219575"/>
            <a:ext cx="1211104"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56423" y="1312546"/>
            <a:ext cx="6191250" cy="506730"/>
          </a:xfrm>
          <a:prstGeom prst="rect">
            <a:avLst/>
          </a:prstGeom>
          <a:noFill/>
        </p:spPr>
        <p:txBody>
          <a:bodyPr wrap="square" rtlCol="0">
            <a:spAutoFit/>
            <a:scene3d>
              <a:camera prst="orthographicFront"/>
              <a:lightRig rig="threePt" dir="t"/>
            </a:scene3d>
          </a:bodyPr>
          <a:lstStyle/>
          <a:p>
            <a:r>
              <a:rPr lang="en-US" altLang="zh-CN" sz="2700" dirty="0">
                <a:solidFill>
                  <a:srgbClr val="FF0000"/>
                </a:solidFill>
                <a:effectLst>
                  <a:outerShdw blurRad="38100" dist="25400" dir="5400000" algn="ctr" rotWithShape="0">
                    <a:srgbClr val="6E747A">
                      <a:alpha val="43000"/>
                    </a:srgbClr>
                  </a:outerShdw>
                </a:effectLst>
                <a:sym typeface="+mn-ea"/>
              </a:rPr>
              <a:t>Secondary Hypogonadism</a:t>
            </a:r>
            <a:endParaRPr lang="en-US" altLang="zh-CN" sz="2700" dirty="0">
              <a:solidFill>
                <a:srgbClr val="FF0000"/>
              </a:solidFill>
              <a:effectLst>
                <a:outerShdw blurRad="38100" dist="25400" dir="5400000" algn="ctr" rotWithShape="0">
                  <a:srgbClr val="6E747A">
                    <a:alpha val="43000"/>
                  </a:srgbClr>
                </a:outerShdw>
              </a:effectLst>
              <a:sym typeface="+mn-ea"/>
            </a:endParaRPr>
          </a:p>
        </p:txBody>
      </p:sp>
      <p:sp>
        <p:nvSpPr>
          <p:cNvPr id="3" name="Text Box 2"/>
          <p:cNvSpPr txBox="1"/>
          <p:nvPr/>
        </p:nvSpPr>
        <p:spPr>
          <a:xfrm>
            <a:off x="2105024" y="1931670"/>
            <a:ext cx="6581775" cy="1845310"/>
          </a:xfrm>
          <a:prstGeom prst="rect">
            <a:avLst/>
          </a:prstGeom>
          <a:noFill/>
        </p:spPr>
        <p:txBody>
          <a:bodyPr wrap="square" rtlCol="0">
            <a:spAutoFit/>
          </a:bodyPr>
          <a:lstStyle/>
          <a:p>
            <a:r>
              <a:rPr lang="en-US" sz="2400" dirty="0"/>
              <a:t>Causes :</a:t>
            </a:r>
            <a:endParaRPr lang="en-US" sz="2400" dirty="0"/>
          </a:p>
          <a:p>
            <a:r>
              <a:rPr lang="en-US" dirty="0"/>
              <a:t>1) Acquired : radiotherapy , chemotherapy , trauma.</a:t>
            </a:r>
            <a:endParaRPr lang="en-US" dirty="0"/>
          </a:p>
          <a:p>
            <a:r>
              <a:rPr lang="en-US" dirty="0"/>
              <a:t>2) </a:t>
            </a:r>
            <a:r>
              <a:rPr lang="en-US" dirty="0" err="1"/>
              <a:t>Congintal</a:t>
            </a:r>
            <a:r>
              <a:rPr lang="en-US" dirty="0"/>
              <a:t> : </a:t>
            </a:r>
            <a:r>
              <a:rPr lang="en-US" dirty="0" err="1"/>
              <a:t>kalman</a:t>
            </a:r>
            <a:r>
              <a:rPr lang="en-US" dirty="0"/>
              <a:t> syndrome , pituitary tumor (</a:t>
            </a:r>
            <a:r>
              <a:rPr lang="en-US" dirty="0" err="1"/>
              <a:t>panhypopiurituism</a:t>
            </a:r>
            <a:r>
              <a:rPr lang="en-US" dirty="0"/>
              <a:t>).</a:t>
            </a:r>
            <a:endParaRPr lang="en-US" dirty="0"/>
          </a:p>
          <a:p>
            <a:r>
              <a:rPr lang="en-US" dirty="0"/>
              <a:t>3) General : anorexia nervosa, excessive exercise and chronic illness, such as diabetes or renal failure.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nvSpPr>
        <p:spPr>
          <a:xfrm>
            <a:off x="1690687" y="1073468"/>
            <a:ext cx="4361498" cy="857250"/>
          </a:xfrm>
          <a:prstGeom prst="rect">
            <a:avLst/>
          </a:prstGeom>
        </p:spPr>
        <p:txBody>
          <a:bodyPr vert="horz" lIns="68580" tIns="34290" rIns="68580" bIns="34290" rtlCol="0" anchor="ctr">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rgbClr val="FF0000"/>
                </a:solidFill>
                <a:effectLst>
                  <a:outerShdw blurRad="38100" dist="25400" dir="5400000" algn="ctr" rotWithShape="0">
                    <a:srgbClr val="6E747A">
                      <a:alpha val="43000"/>
                    </a:srgbClr>
                  </a:outerShdw>
                </a:effectLst>
                <a:cs typeface="Times New Roman" panose="02020603050405020304" charset="0"/>
              </a:rPr>
              <a:t>Constitutional Delay </a:t>
            </a:r>
            <a:endParaRPr lang="en-US" sz="3300" dirty="0">
              <a:solidFill>
                <a:srgbClr val="FF0000"/>
              </a:solidFill>
              <a:effectLst>
                <a:outerShdw blurRad="38100" dist="25400" dir="5400000" algn="ctr" rotWithShape="0">
                  <a:srgbClr val="6E747A">
                    <a:alpha val="43000"/>
                  </a:srgbClr>
                </a:outerShdw>
              </a:effectLst>
              <a:cs typeface="Times New Roman" panose="02020603050405020304" charset="0"/>
            </a:endParaRPr>
          </a:p>
        </p:txBody>
      </p:sp>
      <p:sp>
        <p:nvSpPr>
          <p:cNvPr id="25603" name="Content Placeholder 2"/>
          <p:cNvSpPr>
            <a:spLocks noGrp="1"/>
          </p:cNvSpPr>
          <p:nvPr/>
        </p:nvSpPr>
        <p:spPr>
          <a:xfrm>
            <a:off x="1866901" y="2057400"/>
            <a:ext cx="7662386" cy="3394710"/>
          </a:xfrm>
          <a:prstGeom prst="rect">
            <a:avLst/>
          </a:prstGeom>
        </p:spPr>
        <p:txBody>
          <a:bodyPr vert="horz" lIns="68580" tIns="34290" rIns="68580" bIns="34290" rtlCol="0">
            <a:normAutofit fontScale="97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solidFill>
                  <a:schemeClr val="tx2"/>
                </a:solidFill>
                <a:cs typeface="Arial" panose="020B0604020202020204" pitchFamily="34" charset="0"/>
              </a:rPr>
              <a:t>Temporary delay puberty (puberty onset and progressioncan be normal ,it only happens later in age).</a:t>
            </a:r>
            <a:endParaRPr lang="en-US" sz="2400">
              <a:solidFill>
                <a:schemeClr val="tx2"/>
              </a:solidFill>
              <a:cs typeface="Arial" panose="020B0604020202020204" pitchFamily="34" charset="0"/>
            </a:endParaRPr>
          </a:p>
          <a:p>
            <a:r>
              <a:rPr lang="en-US" altLang="ar-SA" sz="2100">
                <a:solidFill>
                  <a:schemeClr val="tx2"/>
                </a:solidFill>
              </a:rPr>
              <a:t>caused by immature pulsatile release of gonadotrophin-releasing hormone</a:t>
            </a:r>
            <a:r>
              <a:rPr lang="en-US" sz="2400">
                <a:solidFill>
                  <a:schemeClr val="tx2"/>
                </a:solidFill>
                <a:cs typeface="Arial" panose="020B0604020202020204" pitchFamily="34" charset="0"/>
              </a:rPr>
              <a:t>( slow rate of maturation,not pathologic ) .</a:t>
            </a:r>
            <a:endParaRPr lang="en-US" sz="2400">
              <a:solidFill>
                <a:schemeClr val="tx2"/>
              </a:solidFill>
              <a:cs typeface="Arial" panose="020B0604020202020204" pitchFamily="34" charset="0"/>
            </a:endParaRPr>
          </a:p>
          <a:p>
            <a:r>
              <a:rPr lang="en-US" altLang="ar-SA" sz="2100">
                <a:solidFill>
                  <a:schemeClr val="tx2"/>
                </a:solidFill>
                <a:latin typeface="Tahoma" panose="020B0604030504040204" pitchFamily="34" charset="0"/>
              </a:rPr>
              <a:t>delayed bone age ( X-ray Wrist  joint)</a:t>
            </a:r>
            <a:endParaRPr lang="en-US" altLang="ar-SA" sz="2100">
              <a:solidFill>
                <a:schemeClr val="tx2"/>
              </a:solidFill>
              <a:latin typeface="Tahoma" panose="020B0604030504040204" pitchFamily="34" charset="0"/>
            </a:endParaRPr>
          </a:p>
          <a:p>
            <a:r>
              <a:rPr lang="en-US" sz="2400">
                <a:solidFill>
                  <a:schemeClr val="tx2"/>
                </a:solidFill>
                <a:cs typeface="Arial" panose="020B0604020202020204" pitchFamily="34" charset="0"/>
                <a:sym typeface="+mn-ea"/>
              </a:rPr>
              <a:t>Dose not cause infertility .</a:t>
            </a:r>
            <a:endParaRPr lang="en-US" sz="2400">
              <a:solidFill>
                <a:schemeClr val="tx2"/>
              </a:solidFill>
              <a:cs typeface="Arial" panose="020B0604020202020204" pitchFamily="34" charset="0"/>
            </a:endParaRPr>
          </a:p>
          <a:p>
            <a:r>
              <a:rPr lang="en-US" sz="2400">
                <a:solidFill>
                  <a:schemeClr val="tx2"/>
                </a:solidFill>
                <a:cs typeface="Arial" panose="020B0604020202020204" pitchFamily="34" charset="0"/>
              </a:rPr>
              <a:t>Typically Genetic component ( run in family ) .</a:t>
            </a:r>
            <a:endParaRPr lang="en-US" sz="2400">
              <a:solidFill>
                <a:schemeClr val="tx2"/>
              </a:solidFill>
              <a:cs typeface="Arial" panose="020B0604020202020204" pitchFamily="34" charset="0"/>
            </a:endParaRPr>
          </a:p>
          <a:p>
            <a:r>
              <a:rPr lang="en-US" sz="2400">
                <a:solidFill>
                  <a:schemeClr val="tx2"/>
                </a:solidFill>
                <a:cs typeface="Arial" panose="020B0604020202020204" pitchFamily="34" charset="0"/>
              </a:rPr>
              <a:t>Dose not require treatment .</a:t>
            </a:r>
            <a:endParaRPr lang="en-US" sz="2400">
              <a:solidFill>
                <a:schemeClr val="tx2"/>
              </a:solidFill>
              <a:cs typeface="Arial" panose="020B0604020202020204" pitchFamily="34" charset="0"/>
            </a:endParaRPr>
          </a:p>
          <a:p>
            <a:endParaRPr lang="en-US" sz="2400">
              <a:solidFill>
                <a:schemeClr val="tx2"/>
              </a:solidFill>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nvSpPr>
        <p:spPr>
          <a:xfrm>
            <a:off x="1658303" y="1166813"/>
            <a:ext cx="453771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a:solidFill>
                  <a:srgbClr val="FFA303"/>
                </a:solidFill>
                <a:cs typeface="Times New Roman" panose="02020603050405020304" charset="0"/>
              </a:rPr>
              <a:t>Out Flow Obstruction</a:t>
            </a:r>
            <a:r>
              <a:rPr lang="en-US" sz="3300">
                <a:cs typeface="Times New Roman" panose="02020603050405020304" charset="0"/>
              </a:rPr>
              <a:t> </a:t>
            </a:r>
            <a:endParaRPr lang="ar-JO" sz="3300"/>
          </a:p>
        </p:txBody>
      </p:sp>
      <p:sp>
        <p:nvSpPr>
          <p:cNvPr id="2" name="Text Box 1"/>
          <p:cNvSpPr txBox="1"/>
          <p:nvPr/>
        </p:nvSpPr>
        <p:spPr>
          <a:xfrm>
            <a:off x="1947387" y="2296954"/>
            <a:ext cx="7258526" cy="1060450"/>
          </a:xfrm>
          <a:prstGeom prst="rect">
            <a:avLst/>
          </a:prstGeom>
          <a:noFill/>
        </p:spPr>
        <p:txBody>
          <a:bodyPr wrap="square" rtlCol="0" anchor="t">
            <a:spAutoFit/>
          </a:bodyPr>
          <a:lstStyle/>
          <a:p>
            <a:pPr marL="342900" indent="-342900">
              <a:buFont typeface="Arial" panose="020B0604020202020204" pitchFamily="34" charset="0"/>
              <a:buChar char="•"/>
            </a:pPr>
            <a:r>
              <a:rPr lang="en-US" sz="2100" dirty="0">
                <a:cs typeface="Arial" panose="020B0604020202020204" pitchFamily="34" charset="0"/>
                <a:sym typeface="+mn-ea"/>
              </a:rPr>
              <a:t>Crypto menstruation : menstruation occurs but is not visible due to an obstruction of the outflow tract.</a:t>
            </a:r>
            <a:endParaRPr lang="en-US" sz="2100" dirty="0">
              <a:cs typeface="Arial" panose="020B0604020202020204" pitchFamily="34" charset="0"/>
              <a:sym typeface="+mn-ea"/>
            </a:endParaRPr>
          </a:p>
          <a:p>
            <a:pPr marL="342900" indent="-342900">
              <a:buFont typeface="Arial" panose="020B0604020202020204" pitchFamily="34" charset="0"/>
              <a:buChar char="•"/>
            </a:pPr>
            <a:r>
              <a:rPr lang="en-US" sz="2100" dirty="0" err="1">
                <a:cs typeface="Arial" panose="020B0604020202020204" pitchFamily="34" charset="0"/>
                <a:sym typeface="+mn-ea"/>
              </a:rPr>
              <a:t>Seccondary</a:t>
            </a:r>
            <a:r>
              <a:rPr lang="en-US" sz="2100" dirty="0">
                <a:cs typeface="Arial" panose="020B0604020202020204" pitchFamily="34" charset="0"/>
                <a:sym typeface="+mn-ea"/>
              </a:rPr>
              <a:t> sexual characteristics present</a:t>
            </a:r>
            <a:endParaRPr lang="en-US" sz="2100" dirty="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55215" y="0"/>
            <a:ext cx="7481570" cy="1046480"/>
          </a:xfrm>
        </p:spPr>
        <p:txBody>
          <a:bodyPr>
            <a:normAutofit fontScale="90000"/>
          </a:bodyPr>
          <a:p>
            <a:pPr algn="ctr"/>
            <a:r>
              <a:rPr lang="en-US" sz="6600"/>
              <a:t>osteoporosis</a:t>
            </a:r>
            <a:endParaRPr lang="en-US" sz="6600"/>
          </a:p>
        </p:txBody>
      </p:sp>
      <p:pic>
        <p:nvPicPr>
          <p:cNvPr id="4" name="Content Placeholder 3" descr="Screenshot_4"/>
          <p:cNvPicPr>
            <a:picLocks noChangeAspect="1"/>
          </p:cNvPicPr>
          <p:nvPr>
            <p:ph idx="1"/>
          </p:nvPr>
        </p:nvPicPr>
        <p:blipFill>
          <a:blip r:embed="rId1"/>
          <a:stretch>
            <a:fillRect/>
          </a:stretch>
        </p:blipFill>
        <p:spPr>
          <a:xfrm>
            <a:off x="148590" y="1351280"/>
            <a:ext cx="12155170" cy="58959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6802" y="0"/>
            <a:ext cx="7998396"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112520"/>
          </a:xfrm>
        </p:spPr>
        <p:txBody>
          <a:bodyPr/>
          <a:lstStyle/>
          <a:p>
            <a:r>
              <a:rPr lang="en-US" dirty="0"/>
              <a:t>osteoporosis</a:t>
            </a:r>
            <a:endParaRPr lang="en-US" dirty="0"/>
          </a:p>
        </p:txBody>
      </p:sp>
      <p:sp>
        <p:nvSpPr>
          <p:cNvPr id="4" name="Text Box 3"/>
          <p:cNvSpPr txBox="1"/>
          <p:nvPr/>
        </p:nvSpPr>
        <p:spPr>
          <a:xfrm>
            <a:off x="0" y="1855470"/>
            <a:ext cx="12192000" cy="6000750"/>
          </a:xfrm>
          <a:prstGeom prst="rect">
            <a:avLst/>
          </a:prstGeom>
          <a:noFill/>
        </p:spPr>
        <p:txBody>
          <a:bodyPr wrap="square" rtlCol="0">
            <a:spAutoFit/>
          </a:bodyPr>
          <a:p>
            <a:r>
              <a:rPr lang="en-US" sz="3200"/>
              <a:t>one of the best understood areas of long term postreproductive health is the changes in bone that occure on loss of oestrogenic support of skeletal metabolism .</a:t>
            </a:r>
            <a:endParaRPr lang="en-US" sz="3200"/>
          </a:p>
          <a:p>
            <a:endParaRPr lang="en-US" sz="3200"/>
          </a:p>
          <a:p>
            <a:r>
              <a:rPr lang="en-US" sz="3200"/>
              <a:t>the skeleton is maintained by a constant process of remodelling with bone being laid down by osteoblast and resorbed by osteoclast .  </a:t>
            </a:r>
            <a:endParaRPr lang="en-US" sz="3200"/>
          </a:p>
          <a:p>
            <a:endParaRPr lang="en-US" sz="3200"/>
          </a:p>
          <a:p>
            <a:r>
              <a:rPr lang="en-US" sz="3200"/>
              <a:t>estrogen maintain bone mass in premenopausal woman by inducing the production of OPG by osteoblast and stromal cells . it also decrease the expression of RANK on osteoclast precursor </a:t>
            </a:r>
            <a:endParaRPr lang="en-US" sz="3200"/>
          </a:p>
          <a:p>
            <a:endParaRPr lang="en-US" sz="3200"/>
          </a:p>
          <a:p>
            <a:endParaRPr 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Screenshot_1"/>
          <p:cNvPicPr>
            <a:picLocks noChangeAspect="1"/>
          </p:cNvPicPr>
          <p:nvPr>
            <p:ph idx="1"/>
          </p:nvPr>
        </p:nvPicPr>
        <p:blipFill>
          <a:blip r:embed="rId1"/>
          <a:stretch>
            <a:fillRect/>
          </a:stretch>
        </p:blipFill>
        <p:spPr>
          <a:xfrm>
            <a:off x="1306830" y="0"/>
            <a:ext cx="9578975" cy="6829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35" y="589915"/>
            <a:ext cx="12192000" cy="6000750"/>
          </a:xfrm>
          <a:prstGeom prst="rect">
            <a:avLst/>
          </a:prstGeom>
          <a:noFill/>
        </p:spPr>
        <p:txBody>
          <a:bodyPr wrap="square" rtlCol="0">
            <a:spAutoFit/>
          </a:bodyPr>
          <a:p>
            <a:pPr algn="l"/>
            <a:r>
              <a:rPr lang="en-US" sz="3200"/>
              <a:t>Bone density naturally increases during childhood , reaching a peak between 20-30 . </a:t>
            </a:r>
            <a:endParaRPr lang="en-US" sz="3200"/>
          </a:p>
          <a:p>
            <a:pPr algn="l"/>
            <a:endParaRPr lang="en-US" sz="3200"/>
          </a:p>
          <a:p>
            <a:pPr algn="l"/>
            <a:r>
              <a:rPr lang="en-US" sz="3200"/>
              <a:t>Males achieve greater peak bone density in coparison to females . </a:t>
            </a:r>
            <a:endParaRPr lang="en-US" sz="3200"/>
          </a:p>
          <a:p>
            <a:pPr algn="l"/>
            <a:endParaRPr lang="en-US" sz="3200"/>
          </a:p>
          <a:p>
            <a:pPr algn="l"/>
            <a:r>
              <a:rPr lang="en-US" sz="3200"/>
              <a:t>after peak bone mass attainment in woman there is a steady decline until menopause . (almost 0.4% per year)</a:t>
            </a:r>
            <a:endParaRPr lang="en-US" sz="3200"/>
          </a:p>
          <a:p>
            <a:pPr algn="l"/>
            <a:endParaRPr lang="en-US" sz="3200"/>
          </a:p>
          <a:p>
            <a:pPr algn="l"/>
            <a:r>
              <a:rPr lang="en-US" sz="3200"/>
              <a:t>Then an accelerated phase of bone loss until 60 years .  (almost 2-5% per year )</a:t>
            </a:r>
            <a:endParaRPr lang="en-US" sz="3200"/>
          </a:p>
          <a:p>
            <a:pPr algn="l"/>
            <a:endParaRPr lang="en-US" sz="3200"/>
          </a:p>
          <a:p>
            <a:pPr algn="l"/>
            <a:r>
              <a:rPr lang="en-US" sz="3200"/>
              <a:t>Followed by further steady decline until death . </a:t>
            </a:r>
            <a:endParaRPr lang="en-US" sz="3200"/>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557"/>
  <p:tag name="KSO_WM_UNIT_TYPE" val="a"/>
  <p:tag name="KSO_WM_UNIT_INDEX" val="1"/>
  <p:tag name="KSO_WM_UNIT_ID" val="custom160557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h_f"/>
  <p:tag name="KSO_WM_UNIT_INDEX" val="1_2_1"/>
  <p:tag name="KSO_WM_UNIT_ID" val="custom160557_8*l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3"/>
  <p:tag name="KSO_WM_UNIT_ID" val="custom160557_8*l_i*1_3"/>
  <p:tag name="KSO_WM_UNIT_CLEAR" val="1"/>
  <p:tag name="KSO_WM_UNIT_LAYERLEVEL" val="1_1"/>
  <p:tag name="KSO_WM_DIAGRAM_GROUP_CODE" val="l1-1"/>
</p:tagLst>
</file>

<file path=ppt/tags/tag12.xml><?xml version="1.0" encoding="utf-8"?>
<p:tagLst xmlns:p="http://schemas.openxmlformats.org/presentationml/2006/main">
  <p:tag name="KSO_WM_TAG_VERSION" val="1.0"/>
  <p:tag name="KSO_WM_BEAUTIFY_FLAG" val="#wm#"/>
  <p:tag name="KSO_WM_UNIT_TYPE" val="i"/>
  <p:tag name="KSO_WM_UNIT_ID" val="custom160557_8*i*15"/>
  <p:tag name="KSO_WM_TEMPLATE_CATEGORY" val="custom"/>
  <p:tag name="KSO_WM_TEMPLATE_INDEX" val="160557"/>
  <p:tag name="KSO_WM_UNIT_INDEX" val="15"/>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6"/>
  <p:tag name="KSO_WM_UNIT_ID" val="custom160557_8*l_i*1_6"/>
  <p:tag name="KSO_WM_UNIT_CLEAR" val="1"/>
  <p:tag name="KSO_WM_UNIT_LAYERLEVEL" val="1_1"/>
  <p:tag name="KSO_WM_DIAGRAM_GROUP_CODE" val="l1-1"/>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h_f"/>
  <p:tag name="KSO_WM_UNIT_INDEX" val="1_3_1"/>
  <p:tag name="KSO_WM_UNIT_ID" val="custom160557_8*l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5"/>
  <p:tag name="KSO_WM_UNIT_ID" val="custom160557_8*l_i*1_5"/>
  <p:tag name="KSO_WM_UNIT_CLEAR" val="1"/>
  <p:tag name="KSO_WM_UNIT_LAYERLEVEL" val="1_1"/>
  <p:tag name="KSO_WM_DIAGRAM_GROUP_CODE" val="l1-1"/>
</p:tagLst>
</file>

<file path=ppt/tags/tag16.xml><?xml version="1.0" encoding="utf-8"?>
<p:tagLst xmlns:p="http://schemas.openxmlformats.org/presentationml/2006/main">
  <p:tag name="MH" val="20150923171813"/>
  <p:tag name="MH_LIBRARY" val="GRAPHIC"/>
  <p:tag name="KSO_WM_TEMPLATE_CATEGORY" val="custom"/>
  <p:tag name="KSO_WM_TEMPLATE_INDEX" val="160557"/>
  <p:tag name="KSO_WM_TAG_VERSION" val="1.0"/>
  <p:tag name="KSO_WM_SLIDE_ID" val="custom160557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17.xml><?xml version="1.0" encoding="utf-8"?>
<p:tagLst xmlns:p="http://schemas.openxmlformats.org/presentationml/2006/main">
  <p:tag name="KSO_WM_TAG_VERSION" val="1.0"/>
  <p:tag name="KSO_WM_BEAUTIFY_FLAG" val="#wm#"/>
  <p:tag name="KSO_WM_UNIT_TYPE" val="i"/>
  <p:tag name="KSO_WM_UNIT_ID" val="custom160557_6*i*1"/>
  <p:tag name="KSO_WM_TEMPLATE_CATEGORY" val="custom"/>
  <p:tag name="KSO_WM_TEMPLATE_INDEX" val="160557"/>
  <p:tag name="KSO_WM_UNIT_INDEX"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2"/>
  <p:tag name="KSO_WM_UNIT_ID" val="custom160557_6*l_i*1_2"/>
  <p:tag name="KSO_WM_UNIT_CLEAR" val="1"/>
  <p:tag name="KSO_WM_UNIT_LAYERLEVEL" val="1_1"/>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h_f"/>
  <p:tag name="KSO_WM_UNIT_INDEX" val="1_1_1"/>
  <p:tag name="KSO_WM_UNIT_ID" val="custom160557_6*l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557"/>
  <p:tag name="KSO_WM_UNIT_TYPE" val="b"/>
  <p:tag name="KSO_WM_UNIT_INDEX" val="1"/>
  <p:tag name="KSO_WM_UNIT_ID" val="custom160557_1*b*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1"/>
  <p:tag name="KSO_WM_UNIT_ID" val="custom160557_6*l_i*1_1"/>
  <p:tag name="KSO_WM_UNIT_CLEAR" val="1"/>
  <p:tag name="KSO_WM_UNIT_LAYERLEVEL" val="1_1"/>
  <p:tag name="KSO_WM_DIAGRAM_GROUP_CODE" val="l1-1"/>
</p:tagLst>
</file>

<file path=ppt/tags/tag21.xml><?xml version="1.0" encoding="utf-8"?>
<p:tagLst xmlns:p="http://schemas.openxmlformats.org/presentationml/2006/main">
  <p:tag name="MH" val="20150923171813"/>
  <p:tag name="MH_LIBRARY" val="GRAPHIC"/>
  <p:tag name="KSO_WM_TEMPLATE_CATEGORY" val="custom"/>
  <p:tag name="KSO_WM_TEMPLATE_INDEX" val="160557"/>
  <p:tag name="KSO_WM_TAG_VERSION" val="1.0"/>
  <p:tag name="KSO_WM_SLIDE_ID" val="custom160557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3.xml><?xml version="1.0" encoding="utf-8"?>
<p:tagLst xmlns:p="http://schemas.openxmlformats.org/presentationml/2006/main">
  <p:tag name="KSO_WM_TEMPLATE_THUMBS_INDEX" val="1、4、5、9、12、17、21、25、26、27"/>
  <p:tag name="KSO_WM_TEMPLATE_CATEGORY" val="custom"/>
  <p:tag name="KSO_WM_TEMPLATE_INDEX" val="160557"/>
  <p:tag name="KSO_WM_TAG_VERSION" val="1.0"/>
  <p:tag name="KSO_WM_SLIDE_ID" val="custom160557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p="http://schemas.openxmlformats.org/presentationml/2006/main">
  <p:tag name="KSO_WM_TAG_VERSION" val="1.0"/>
  <p:tag name="KSO_WM_BEAUTIFY_FLAG" val="#wm#"/>
  <p:tag name="KSO_WM_UNIT_TYPE" val="i"/>
  <p:tag name="KSO_WM_UNIT_ID" val="custom160557_8*i*1"/>
  <p:tag name="KSO_WM_TEMPLATE_CATEGORY" val="custom"/>
  <p:tag name="KSO_WM_TEMPLATE_INDEX" val="160557"/>
  <p:tag name="KSO_WM_UNIT_INDEX" val="1"/>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2"/>
  <p:tag name="KSO_WM_UNIT_ID" val="custom160557_8*l_i*1_2"/>
  <p:tag name="KSO_WM_UNIT_CLEAR" val="1"/>
  <p:tag name="KSO_WM_UNIT_LAYERLEVEL" val="1_1"/>
  <p:tag name="KSO_WM_DIAGRAM_GROUP_CODE" val="l1-1"/>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h_f"/>
  <p:tag name="KSO_WM_UNIT_INDEX" val="1_1_1"/>
  <p:tag name="KSO_WM_UNIT_ID" val="custom160557_8*l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1"/>
  <p:tag name="KSO_WM_UNIT_ID" val="custom160557_8*l_i*1_1"/>
  <p:tag name="KSO_WM_UNIT_CLEAR" val="1"/>
  <p:tag name="KSO_WM_UNIT_LAYERLEVEL" val="1_1"/>
  <p:tag name="KSO_WM_DIAGRAM_GROUP_CODE" val="l1-1"/>
</p:tagLst>
</file>

<file path=ppt/tags/tag8.xml><?xml version="1.0" encoding="utf-8"?>
<p:tagLst xmlns:p="http://schemas.openxmlformats.org/presentationml/2006/main">
  <p:tag name="KSO_WM_TAG_VERSION" val="1.0"/>
  <p:tag name="KSO_WM_BEAUTIFY_FLAG" val="#wm#"/>
  <p:tag name="KSO_WM_UNIT_TYPE" val="i"/>
  <p:tag name="KSO_WM_UNIT_ID" val="custom160557_8*i*8"/>
  <p:tag name="KSO_WM_TEMPLATE_CATEGORY" val="custom"/>
  <p:tag name="KSO_WM_TEMPLATE_INDEX" val="160557"/>
  <p:tag name="KSO_WM_UNIT_INDEX" val="8"/>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557"/>
  <p:tag name="KSO_WM_UNIT_TYPE" val="l_i"/>
  <p:tag name="KSO_WM_UNIT_INDEX" val="1_4"/>
  <p:tag name="KSO_WM_UNIT_ID" val="custom160557_8*l_i*1_4"/>
  <p:tag name="KSO_WM_UNIT_CLEAR" val="1"/>
  <p:tag name="KSO_WM_UNIT_LAYERLEVEL" val="1_1"/>
  <p:tag name="KSO_WM_DIAGRAM_GROUP_CODE" val="l1-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14240</Words>
  <Application>WPS Presentation</Application>
  <PresentationFormat>Widescreen</PresentationFormat>
  <Paragraphs>378</Paragraphs>
  <Slides>60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60</vt:i4>
      </vt:variant>
    </vt:vector>
  </HeadingPairs>
  <TitlesOfParts>
    <vt:vector size="76" baseType="lpstr">
      <vt:lpstr>Arial</vt:lpstr>
      <vt:lpstr>SimSun</vt:lpstr>
      <vt:lpstr>Wingdings</vt:lpstr>
      <vt:lpstr>Calibri Light</vt:lpstr>
      <vt:lpstr>Calibri</vt:lpstr>
      <vt:lpstr>Microsoft YaHei</vt:lpstr>
      <vt:lpstr>Arial Unicode MS</vt:lpstr>
      <vt:lpstr>(AH) Manal Black</vt:lpstr>
      <vt:lpstr>Segoe Print</vt:lpstr>
      <vt:lpstr>Calibri</vt:lpstr>
      <vt:lpstr>Trebuchet MS</vt:lpstr>
      <vt:lpstr>Noto Sans Symbols</vt:lpstr>
      <vt:lpstr>Helvetica Neue</vt:lpstr>
      <vt:lpstr>Times New Roman</vt:lpstr>
      <vt:lpstr>Tahoma</vt:lpstr>
      <vt:lpstr>Default Design</vt:lpstr>
      <vt:lpstr>Climacteric &amp; Menopause</vt:lpstr>
      <vt:lpstr>PowerPoint 演示文稿</vt:lpstr>
      <vt:lpstr>Hormonal Changes</vt:lpstr>
      <vt:lpstr>Premature Ovarian Syndrome</vt:lpstr>
      <vt:lpstr> Effects of the menopause by time of onset</vt:lpstr>
      <vt:lpstr>osteoporosis</vt:lpstr>
      <vt:lpstr>osteoporosis</vt:lpstr>
      <vt:lpstr>PowerPoint 演示文稿</vt:lpstr>
      <vt:lpstr>PowerPoint 演示文稿</vt:lpstr>
      <vt:lpstr>osteoporosis</vt:lpstr>
      <vt:lpstr>PowerPoint 演示文稿</vt:lpstr>
      <vt:lpstr>PowerPoint 演示文稿</vt:lpstr>
      <vt:lpstr>Treatment </vt:lpstr>
      <vt:lpstr>Hormone Replacement Therapy (HRT)</vt:lpstr>
      <vt:lpstr>WHO NEED HRT ?</vt:lpstr>
      <vt:lpstr>indications </vt:lpstr>
      <vt:lpstr>PowerPoint 演示文稿</vt:lpstr>
      <vt:lpstr>Hormone Replacement Therapy</vt:lpstr>
      <vt:lpstr>PowerPoint 演示文稿</vt:lpstr>
      <vt:lpstr>     </vt:lpstr>
      <vt:lpstr>Tibolone</vt:lpstr>
      <vt:lpstr>Estrogen alternatives (SERMs)</vt:lpstr>
      <vt:lpstr>PowerPoint 演示文稿</vt:lpstr>
      <vt:lpstr>PowerPoint 演示文稿</vt:lpstr>
      <vt:lpstr>PowerPoint 演示文稿</vt:lpstr>
      <vt:lpstr>PowerPoint 演示文稿</vt:lpstr>
      <vt:lpstr>Puberty  &amp; its Complications</vt:lpstr>
      <vt:lpstr>Definition</vt:lpstr>
      <vt:lpstr>PowerPoint 演示文稿</vt:lpstr>
      <vt:lpstr>Differences between male and female puberty </vt:lpstr>
      <vt:lpstr>PowerPoint 演示文稿</vt:lpstr>
      <vt:lpstr>PowerPoint 演示文稿</vt:lpstr>
      <vt:lpstr>PowerPoint 演示文稿</vt:lpstr>
      <vt:lpstr>Vagina, uterus, ovaries </vt:lpstr>
      <vt:lpstr>PowerPoint 演示文稿</vt:lpstr>
      <vt:lpstr>Body shape, fat distribution, and body composition </vt:lpstr>
      <vt:lpstr>PowerPoint 演示文稿</vt:lpstr>
      <vt:lpstr>PowerPoint 演示文稿</vt:lpstr>
      <vt:lpstr>Precocious puberty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Iso-sexual Precocious Puberty</vt:lpstr>
      <vt:lpstr>PowerPoint 演示文稿</vt:lpstr>
      <vt:lpstr>Other investigations : </vt:lpstr>
      <vt:lpstr>PowerPoint 演示文稿</vt:lpstr>
      <vt:lpstr>Lina Medina ( the youngest person in history to give birth. )</vt:lpstr>
      <vt:lpstr>Delayed Puberty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
  <cp:lastModifiedBy>user</cp:lastModifiedBy>
  <cp:revision>5</cp:revision>
  <dcterms:created xsi:type="dcterms:W3CDTF">2021-12-16T01:03:00Z</dcterms:created>
  <dcterms:modified xsi:type="dcterms:W3CDTF">2021-12-22T18:59:35Z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B1E61E3A2CE64D00BEC02DD1C5DF0DC2</vt:lpwstr>
  </property>
  <property fmtid="{D5CDD505-2E9C-101B-9397-08002B2CF9AE}" pid="3" name="KSOProductBuildVer">
    <vt:lpwstr>1033-11.2.0.10382</vt:lpwstr>
  </property>
</Properties>
</file>