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4"/>
  </p:sldMasterIdLst>
  <p:notesMasterIdLst>
    <p:notesMasterId r:id="rId29"/>
  </p:notesMasterIdLst>
  <p:sldIdLst>
    <p:sldId id="268" r:id="rId5"/>
    <p:sldId id="269" r:id="rId6"/>
    <p:sldId id="315" r:id="rId7"/>
    <p:sldId id="285" r:id="rId8"/>
    <p:sldId id="316" r:id="rId9"/>
    <p:sldId id="317" r:id="rId10"/>
    <p:sldId id="319" r:id="rId11"/>
    <p:sldId id="318" r:id="rId12"/>
    <p:sldId id="303" r:id="rId13"/>
    <p:sldId id="306" r:id="rId14"/>
    <p:sldId id="320" r:id="rId15"/>
    <p:sldId id="325" r:id="rId16"/>
    <p:sldId id="324" r:id="rId17"/>
    <p:sldId id="323" r:id="rId18"/>
    <p:sldId id="326" r:id="rId19"/>
    <p:sldId id="322" r:id="rId20"/>
    <p:sldId id="327" r:id="rId21"/>
    <p:sldId id="332" r:id="rId22"/>
    <p:sldId id="330" r:id="rId23"/>
    <p:sldId id="298" r:id="rId24"/>
    <p:sldId id="334" r:id="rId25"/>
    <p:sldId id="335" r:id="rId26"/>
    <p:sldId id="310" r:id="rId27"/>
    <p:sldId id="33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0000FF"/>
    <a:srgbClr val="3333FF"/>
    <a:srgbClr val="FF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525" y="-48"/>
      </p:cViewPr>
      <p:guideLst>
        <p:guide orient="horz" pos="2160"/>
        <p:guide pos="3840"/>
      </p:guideLst>
    </p:cSldViewPr>
  </p:slideViewPr>
  <p:notesTextViewPr>
    <p:cViewPr>
      <p:scale>
        <a:sx n="1" d="1"/>
        <a:sy n="1" d="1"/>
      </p:scale>
      <p:origin x="0" y="0"/>
    </p:cViewPr>
  </p:notesTextViewPr>
  <p:sorterViewPr>
    <p:cViewPr>
      <p:scale>
        <a:sx n="100" d="100"/>
        <a:sy n="100" d="100"/>
      </p:scale>
      <p:origin x="0" y="-662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A088F-27AB-425A-BE2A-03CB1C55E927}" type="datetimeFigureOut">
              <a:rPr lang="en-CA" smtClean="0"/>
              <a:pPr/>
              <a:t>2023-12-16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BE00F-EDA4-468C-894B-03D0FF42BCA6}" type="slidenum">
              <a:rPr lang="en-CA" smtClean="0"/>
              <a:pPr/>
              <a:t>‹#›</a:t>
            </a:fld>
            <a:endParaRPr lang="en-CA"/>
          </a:p>
        </p:txBody>
      </p:sp>
    </p:spTree>
    <p:extLst>
      <p:ext uri="{BB962C8B-B14F-4D97-AF65-F5344CB8AC3E}">
        <p14:creationId xmlns:p14="http://schemas.microsoft.com/office/powerpoint/2010/main" xmlns="" val="382912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BB9D2A-7505-44A2-A396-44265E60F8A2}"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265185608"/>
      </p:ext>
    </p:extLst>
  </p:cSld>
  <p:clrMapOvr>
    <a:masterClrMapping/>
  </p:clrMapOvr>
  <p:transition spd="slow">
    <p:push dir="u"/>
    <p:sndAc>
      <p:stSnd>
        <p:snd r:embed="rId1" name="breez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9C1D0-0481-4BCE-B446-4AB75A7DE13E}"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737053021"/>
      </p:ext>
    </p:extLst>
  </p:cSld>
  <p:clrMapOvr>
    <a:masterClrMapping/>
  </p:clrMapOvr>
  <p:transition spd="slow">
    <p:push dir="u"/>
    <p:sndAc>
      <p:stSnd>
        <p:snd r:embed="rId1" name="breez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1739F6-2700-4FC1-965D-7E2375618183}"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249646337"/>
      </p:ext>
    </p:extLst>
  </p:cSld>
  <p:clrMapOvr>
    <a:masterClrMapping/>
  </p:clrMapOvr>
  <p:transition spd="slow">
    <p:push dir="u"/>
    <p:sndAc>
      <p:stSnd>
        <p:snd r:embed="rId1" name="breez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151F526-F1A6-44F2-A70A-F6A134CC94CC}"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1716623063"/>
      </p:ext>
    </p:extLst>
  </p:cSld>
  <p:clrMapOvr>
    <a:masterClrMapping/>
  </p:clrMapOvr>
  <p:transition spd="slow">
    <p:push dir="u"/>
    <p:sndAc>
      <p:stSnd>
        <p:snd r:embed="rId1" name="breez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DA841B-E38D-4609-A0A4-80C8C22A8BC0}"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087353134"/>
      </p:ext>
    </p:extLst>
  </p:cSld>
  <p:clrMapOvr>
    <a:masterClrMapping/>
  </p:clrMapOvr>
  <p:transition spd="slow">
    <p:push dir="u"/>
    <p:sndAc>
      <p:stSnd>
        <p:snd r:embed="rId1" name="breez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11A043-56B4-4982-A8A6-E3AB2F55F259}"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385492112"/>
      </p:ext>
    </p:extLst>
  </p:cSld>
  <p:clrMapOvr>
    <a:masterClrMapping/>
  </p:clrMapOvr>
  <p:transition spd="slow">
    <p:push dir="u"/>
    <p:sndAc>
      <p:stSnd>
        <p:snd r:embed="rId1" name="breez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2F7979-7861-48AB-AEE8-3AAB2715893B}"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2320750806"/>
      </p:ext>
    </p:extLst>
  </p:cSld>
  <p:clrMapOvr>
    <a:masterClrMapping/>
  </p:clrMapOvr>
  <p:transition spd="slow">
    <p:push dir="u"/>
    <p:sndAc>
      <p:stSnd>
        <p:snd r:embed="rId1" name="breez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FE85F1-9EE1-4D9E-9D42-434B707A6DFE}"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78106551"/>
      </p:ext>
    </p:extLst>
  </p:cSld>
  <p:clrMapOvr>
    <a:masterClrMapping/>
  </p:clrMapOvr>
  <p:transition spd="slow">
    <p:push dir="u"/>
    <p:sndAc>
      <p:stSnd>
        <p:snd r:embed="rId1" name="breez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C6ECBC-FA90-4596-9ADB-F7F8882C1A7F}"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4207778643"/>
      </p:ext>
    </p:extLst>
  </p:cSld>
  <p:clrMapOvr>
    <a:masterClrMapping/>
  </p:clrMapOvr>
  <p:transition spd="slow">
    <p:push dir="u"/>
    <p:sndAc>
      <p:stSnd>
        <p:snd r:embed="rId1" name="breez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B434D9-673C-4A52-A20F-CBE0F2828FBD}"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
        <p:nvSpPr>
          <p:cNvPr id="6" name="Slide Number Placeholder 5"/>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3789399504"/>
      </p:ext>
    </p:extLst>
  </p:cSld>
  <p:clrMapOvr>
    <a:masterClrMapping/>
  </p:clrMapOvr>
  <p:transition spd="slow">
    <p:push dir="u"/>
    <p:sndAc>
      <p:stSnd>
        <p:snd r:embed="rId1" name="breez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122825-E45A-4761-8B86-AA18D2AF3A46}" type="datetime1">
              <a:rPr lang="en-AU" smtClean="0"/>
              <a:pPr/>
              <a:t>16/12/2023</a:t>
            </a:fld>
            <a:endParaRPr lang="en-AU"/>
          </a:p>
        </p:txBody>
      </p:sp>
      <p:sp>
        <p:nvSpPr>
          <p:cNvPr id="6" name="Footer Placeholder 5"/>
          <p:cNvSpPr>
            <a:spLocks noGrp="1"/>
          </p:cNvSpPr>
          <p:nvPr>
            <p:ph type="ftr" sz="quarter" idx="11"/>
          </p:nvPr>
        </p:nvSpPr>
        <p:spPr/>
        <p:txBody>
          <a:bodyPr/>
          <a:lstStyle/>
          <a:p>
            <a:r>
              <a:rPr lang="en-AU"/>
              <a:t>prof. kamal momani chem 0303033 1911 2022 mutah univ</a:t>
            </a:r>
          </a:p>
        </p:txBody>
      </p:sp>
      <p:sp>
        <p:nvSpPr>
          <p:cNvPr id="7" name="Slide Number Placeholder 6"/>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117918016"/>
      </p:ext>
    </p:extLst>
  </p:cSld>
  <p:clrMapOvr>
    <a:masterClrMapping/>
  </p:clrMapOvr>
  <p:transition spd="slow">
    <p:push dir="u"/>
    <p:sndAc>
      <p:stSnd>
        <p:snd r:embed="rId1" name="breez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2FC903-51A5-4FBE-804E-5FD50FA3A964}" type="datetime1">
              <a:rPr lang="en-AU" smtClean="0"/>
              <a:pPr/>
              <a:t>16/12/2023</a:t>
            </a:fld>
            <a:endParaRPr lang="en-AU"/>
          </a:p>
        </p:txBody>
      </p:sp>
      <p:sp>
        <p:nvSpPr>
          <p:cNvPr id="8" name="Footer Placeholder 7"/>
          <p:cNvSpPr>
            <a:spLocks noGrp="1"/>
          </p:cNvSpPr>
          <p:nvPr>
            <p:ph type="ftr" sz="quarter" idx="11"/>
          </p:nvPr>
        </p:nvSpPr>
        <p:spPr/>
        <p:txBody>
          <a:bodyPr/>
          <a:lstStyle/>
          <a:p>
            <a:r>
              <a:rPr lang="en-AU"/>
              <a:t>prof. kamal momani chem 0303033 1911 2022 mutah univ</a:t>
            </a:r>
          </a:p>
        </p:txBody>
      </p:sp>
      <p:sp>
        <p:nvSpPr>
          <p:cNvPr id="9" name="Slide Number Placeholder 8"/>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3983467673"/>
      </p:ext>
    </p:extLst>
  </p:cSld>
  <p:clrMapOvr>
    <a:masterClrMapping/>
  </p:clrMapOvr>
  <p:transition spd="slow">
    <p:push dir="u"/>
    <p:sndAc>
      <p:stSnd>
        <p:snd r:embed="rId1" name="breez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62748B-D4BE-497F-AB49-12547254EE17}" type="datetime1">
              <a:rPr lang="en-AU" smtClean="0"/>
              <a:pPr/>
              <a:t>16/12/2023</a:t>
            </a:fld>
            <a:endParaRPr lang="en-AU"/>
          </a:p>
        </p:txBody>
      </p:sp>
      <p:sp>
        <p:nvSpPr>
          <p:cNvPr id="4" name="Footer Placeholder 3"/>
          <p:cNvSpPr>
            <a:spLocks noGrp="1"/>
          </p:cNvSpPr>
          <p:nvPr>
            <p:ph type="ftr" sz="quarter" idx="11"/>
          </p:nvPr>
        </p:nvSpPr>
        <p:spPr/>
        <p:txBody>
          <a:bodyPr/>
          <a:lstStyle/>
          <a:p>
            <a:r>
              <a:rPr lang="en-AU"/>
              <a:t>prof. kamal momani chem 0303033 1911 2022 mutah univ</a:t>
            </a:r>
          </a:p>
        </p:txBody>
      </p:sp>
      <p:sp>
        <p:nvSpPr>
          <p:cNvPr id="5" name="Slide Number Placeholder 4"/>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2149498696"/>
      </p:ext>
    </p:extLst>
  </p:cSld>
  <p:clrMapOvr>
    <a:masterClrMapping/>
  </p:clrMapOvr>
  <p:transition spd="slow">
    <p:push dir="u"/>
    <p:sndAc>
      <p:stSnd>
        <p:snd r:embed="rId1" name="breez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A65A8-9C2E-485D-B56C-C62B4E72DCF2}" type="datetime1">
              <a:rPr lang="en-AU" smtClean="0"/>
              <a:pPr/>
              <a:t>16/12/2023</a:t>
            </a:fld>
            <a:endParaRPr lang="en-AU"/>
          </a:p>
        </p:txBody>
      </p:sp>
      <p:sp>
        <p:nvSpPr>
          <p:cNvPr id="3" name="Footer Placeholder 2"/>
          <p:cNvSpPr>
            <a:spLocks noGrp="1"/>
          </p:cNvSpPr>
          <p:nvPr>
            <p:ph type="ftr" sz="quarter" idx="11"/>
          </p:nvPr>
        </p:nvSpPr>
        <p:spPr/>
        <p:txBody>
          <a:bodyPr/>
          <a:lstStyle/>
          <a:p>
            <a:r>
              <a:rPr lang="en-AU"/>
              <a:t>prof. kamal momani chem 0303033 1911 2022 mutah univ</a:t>
            </a:r>
          </a:p>
        </p:txBody>
      </p:sp>
      <p:sp>
        <p:nvSpPr>
          <p:cNvPr id="4" name="Slide Number Placeholder 3"/>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2090905780"/>
      </p:ext>
    </p:extLst>
  </p:cSld>
  <p:clrMapOvr>
    <a:masterClrMapping/>
  </p:clrMapOvr>
  <p:transition spd="slow">
    <p:push dir="u"/>
    <p:sndAc>
      <p:stSnd>
        <p:snd r:embed="rId1" name="breez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665851-88B2-4452-B6DF-92CB3DAFDBF5}" type="datetime1">
              <a:rPr lang="en-AU" smtClean="0"/>
              <a:pPr/>
              <a:t>16/12/2023</a:t>
            </a:fld>
            <a:endParaRPr lang="en-AU"/>
          </a:p>
        </p:txBody>
      </p:sp>
      <p:sp>
        <p:nvSpPr>
          <p:cNvPr id="6" name="Footer Placeholder 5"/>
          <p:cNvSpPr>
            <a:spLocks noGrp="1"/>
          </p:cNvSpPr>
          <p:nvPr>
            <p:ph type="ftr" sz="quarter" idx="11"/>
          </p:nvPr>
        </p:nvSpPr>
        <p:spPr/>
        <p:txBody>
          <a:bodyPr/>
          <a:lstStyle/>
          <a:p>
            <a:r>
              <a:rPr lang="en-AU"/>
              <a:t>prof. kamal momani chem 0303033 1911 2022 mutah univ</a:t>
            </a:r>
          </a:p>
        </p:txBody>
      </p:sp>
      <p:sp>
        <p:nvSpPr>
          <p:cNvPr id="7" name="Slide Number Placeholder 6"/>
          <p:cNvSpPr>
            <a:spLocks noGrp="1"/>
          </p:cNvSpPr>
          <p:nvPr>
            <p:ph type="sldNum" sz="quarter" idx="12"/>
          </p:nvPr>
        </p:nvSpPr>
        <p:spPr/>
        <p:txBody>
          <a:body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861506874"/>
      </p:ext>
    </p:extLst>
  </p:cSld>
  <p:clrMapOvr>
    <a:masterClrMapping/>
  </p:clrMapOvr>
  <p:transition spd="slow">
    <p:push dir="u"/>
    <p:sndAc>
      <p:stSnd>
        <p:snd r:embed="rId1" name="breez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AU"/>
              <a:t>prof. kamal momani chem 0303033 1911 2022 mutah univ</a:t>
            </a:r>
          </a:p>
        </p:txBody>
      </p:sp>
      <p:sp>
        <p:nvSpPr>
          <p:cNvPr id="7" name="Slide Number Placeholder 6"/>
          <p:cNvSpPr>
            <a:spLocks noGrp="1"/>
          </p:cNvSpPr>
          <p:nvPr>
            <p:ph type="sldNum" sz="quarter" idx="12"/>
          </p:nvPr>
        </p:nvSpPr>
        <p:spPr/>
        <p:txBody>
          <a:bodyPr/>
          <a:lstStyle/>
          <a:p>
            <a:fld id="{DA4F5A4F-09CF-4ED9-B7A8-51744B0D55A1}" type="slidenum">
              <a:rPr lang="en-AU" smtClean="0"/>
              <a:pPr/>
              <a:t>‹#›</a:t>
            </a:fld>
            <a:endParaRPr lang="en-AU"/>
          </a:p>
        </p:txBody>
      </p:sp>
      <p:sp>
        <p:nvSpPr>
          <p:cNvPr id="5" name="Date Placeholder 4"/>
          <p:cNvSpPr>
            <a:spLocks noGrp="1"/>
          </p:cNvSpPr>
          <p:nvPr>
            <p:ph type="dt" sz="half" idx="10"/>
          </p:nvPr>
        </p:nvSpPr>
        <p:spPr/>
        <p:txBody>
          <a:bodyPr/>
          <a:lstStyle/>
          <a:p>
            <a:fld id="{E492E9B1-2D02-4D43-932B-C1387C546755}" type="datetime1">
              <a:rPr lang="en-AU" smtClean="0"/>
              <a:pPr/>
              <a:t>16/12/2023</a:t>
            </a:fld>
            <a:endParaRPr lang="en-AU"/>
          </a:p>
        </p:txBody>
      </p:sp>
    </p:spTree>
    <p:extLst>
      <p:ext uri="{BB962C8B-B14F-4D97-AF65-F5344CB8AC3E}">
        <p14:creationId xmlns:p14="http://schemas.microsoft.com/office/powerpoint/2010/main" xmlns="" val="954117398"/>
      </p:ext>
    </p:extLst>
  </p:cSld>
  <p:clrMapOvr>
    <a:masterClrMapping/>
  </p:clrMapOvr>
  <p:transition spd="slow">
    <p:push dir="u"/>
    <p:sndAc>
      <p:stSnd>
        <p:snd r:embed="rId1" name="breez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33485D-903E-4954-B192-F3C39A3D771A}" type="datetime1">
              <a:rPr lang="en-AU" smtClean="0"/>
              <a:pPr/>
              <a:t>16/12/2023</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AU"/>
              <a:t>prof. kamal momani chem 0303033 1911 2022 mutah univ</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4F5A4F-09CF-4ED9-B7A8-51744B0D55A1}" type="slidenum">
              <a:rPr lang="en-AU" smtClean="0"/>
              <a:pPr/>
              <a:t>‹#›</a:t>
            </a:fld>
            <a:endParaRPr lang="en-AU"/>
          </a:p>
        </p:txBody>
      </p:sp>
    </p:spTree>
    <p:extLst>
      <p:ext uri="{BB962C8B-B14F-4D97-AF65-F5344CB8AC3E}">
        <p14:creationId xmlns:p14="http://schemas.microsoft.com/office/powerpoint/2010/main" xmlns="" val="203232578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Lst>
  <p:transition spd="slow">
    <p:push dir="u"/>
    <p:sndAc>
      <p:stSnd>
        <p:snd r:embed="rId18" name="breeze.wav"/>
      </p:stSnd>
    </p:sndAc>
  </p:transition>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oSk-2CQM6zE"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5FDF21B-7AFE-4154-BB5F-880CB822BEC5}"/>
              </a:ext>
            </a:extLst>
          </p:cNvPr>
          <p:cNvSpPr txBox="1"/>
          <p:nvPr/>
        </p:nvSpPr>
        <p:spPr>
          <a:xfrm>
            <a:off x="304800" y="417719"/>
            <a:ext cx="10614992" cy="5632174"/>
          </a:xfrm>
          <a:prstGeom prst="rect">
            <a:avLst/>
          </a:prstGeom>
        </p:spPr>
        <p:txBody>
          <a:bodyPr vert="horz" lIns="91440" tIns="45720" rIns="91440" bIns="45720" rtlCol="0" anchor="b">
            <a:normAutofit fontScale="32500" lnSpcReduction="20000"/>
          </a:bodyPr>
          <a:lstStyle/>
          <a:p>
            <a:pPr algn="ctr">
              <a:lnSpc>
                <a:spcPct val="90000"/>
              </a:lnSpc>
              <a:spcBef>
                <a:spcPct val="0"/>
              </a:spcBef>
              <a:spcAft>
                <a:spcPts val="600"/>
              </a:spcAft>
            </a:pPr>
            <a:endParaRPr lang="en-US" sz="4400" i="1" u="sng" dirty="0">
              <a:solidFill>
                <a:srgbClr val="0000FF"/>
              </a:solidFill>
              <a:effectLst>
                <a:outerShdw blurRad="38100" dist="38100" dir="2700000" algn="tl">
                  <a:srgbClr val="C0C0C0"/>
                </a:outerShdw>
              </a:effectLst>
              <a:latin typeface="+mj-lt"/>
              <a:ea typeface="+mj-ea"/>
              <a:cs typeface="+mj-cs"/>
            </a:endParaRPr>
          </a:p>
          <a:p>
            <a:pPr algn="ctr">
              <a:lnSpc>
                <a:spcPct val="90000"/>
              </a:lnSpc>
              <a:spcBef>
                <a:spcPct val="0"/>
              </a:spcBef>
              <a:spcAft>
                <a:spcPts val="600"/>
              </a:spcAft>
            </a:pPr>
            <a:endParaRPr lang="en-US" sz="4400" u="sng" dirty="0">
              <a:solidFill>
                <a:srgbClr val="0000FF"/>
              </a:solidFill>
              <a:effectLst>
                <a:outerShdw blurRad="38100" dist="38100" dir="2700000" algn="tl">
                  <a:srgbClr val="C0C0C0"/>
                </a:outerShdw>
              </a:effectLst>
              <a:latin typeface="+mj-lt"/>
              <a:ea typeface="+mj-ea"/>
              <a:cs typeface="+mj-cs"/>
            </a:endParaRPr>
          </a:p>
          <a:p>
            <a:pPr algn="ctr">
              <a:lnSpc>
                <a:spcPct val="90000"/>
              </a:lnSpc>
              <a:spcBef>
                <a:spcPct val="0"/>
              </a:spcBef>
              <a:spcAft>
                <a:spcPts val="600"/>
              </a:spcAft>
            </a:pPr>
            <a:endParaRPr lang="en-US" sz="7000" b="1" dirty="0">
              <a:solidFill>
                <a:srgbClr val="0000FF"/>
              </a:solidFill>
              <a:effectLst>
                <a:outerShdw blurRad="38100" dist="38100" dir="2700000" algn="tl">
                  <a:srgbClr val="C0C0C0"/>
                </a:outerShdw>
              </a:effectLst>
              <a:latin typeface="HP Simplified Jpan" panose="020B0500000000000000" pitchFamily="34" charset="-128"/>
              <a:ea typeface="HP Simplified Jpan" panose="020B0500000000000000" pitchFamily="34" charset="-128"/>
              <a:cs typeface="+mj-cs"/>
            </a:endParaRPr>
          </a:p>
          <a:p>
            <a:pPr algn="ctr">
              <a:lnSpc>
                <a:spcPct val="90000"/>
              </a:lnSpc>
              <a:spcBef>
                <a:spcPct val="0"/>
              </a:spcBef>
              <a:spcAft>
                <a:spcPts val="600"/>
              </a:spcAft>
            </a:pPr>
            <a:r>
              <a:rPr lang="en-US" sz="7000" b="1" dirty="0">
                <a:solidFill>
                  <a:srgbClr val="0000FF"/>
                </a:solidFill>
                <a:effectLst>
                  <a:outerShdw blurRad="38100" dist="38100" dir="2700000" algn="tl">
                    <a:srgbClr val="C0C0C0"/>
                  </a:outerShdw>
                </a:effectLst>
                <a:latin typeface="Copperplate Gothic Light" panose="020E0507020206020404" pitchFamily="34" charset="0"/>
                <a:ea typeface="HP Simplified Jpan" panose="020B0500000000000000" pitchFamily="34" charset="-128"/>
                <a:cs typeface="+mj-cs"/>
              </a:rPr>
              <a:t>Experiment 8: </a:t>
            </a:r>
          </a:p>
          <a:p>
            <a:pPr algn="ctr">
              <a:lnSpc>
                <a:spcPct val="90000"/>
              </a:lnSpc>
              <a:spcBef>
                <a:spcPct val="0"/>
              </a:spcBef>
              <a:spcAft>
                <a:spcPts val="600"/>
              </a:spcAft>
            </a:pPr>
            <a:endParaRPr lang="en-US" sz="7000" b="1" dirty="0">
              <a:solidFill>
                <a:srgbClr val="0000FF"/>
              </a:solidFill>
              <a:effectLst>
                <a:outerShdw blurRad="38100" dist="38100" dir="2700000" algn="tl">
                  <a:srgbClr val="C0C0C0"/>
                </a:outerShdw>
              </a:effectLst>
              <a:latin typeface="Copperplate Gothic Light" panose="020E0507020206020404" pitchFamily="34" charset="0"/>
              <a:ea typeface="HP Simplified Jpan" panose="020B0500000000000000" pitchFamily="34" charset="-128"/>
              <a:cs typeface="+mj-cs"/>
            </a:endParaRPr>
          </a:p>
          <a:p>
            <a:pPr algn="ctr">
              <a:lnSpc>
                <a:spcPct val="90000"/>
              </a:lnSpc>
              <a:spcBef>
                <a:spcPct val="0"/>
              </a:spcBef>
              <a:spcAft>
                <a:spcPts val="600"/>
              </a:spcAft>
            </a:pPr>
            <a:r>
              <a:rPr lang="en-US" sz="7000" b="1" dirty="0">
                <a:solidFill>
                  <a:srgbClr val="0000FF"/>
                </a:solidFill>
                <a:latin typeface="Copperplate Gothic Light" panose="020E0507020206020404" pitchFamily="34" charset="0"/>
                <a:ea typeface="HP Simplified Jpan" panose="020B0500000000000000" pitchFamily="34" charset="-128"/>
                <a:cs typeface="+mj-cs"/>
              </a:rPr>
              <a:t>Aspirin Synthesis</a:t>
            </a:r>
          </a:p>
          <a:p>
            <a:pPr algn="ctr">
              <a:lnSpc>
                <a:spcPct val="90000"/>
              </a:lnSpc>
              <a:spcBef>
                <a:spcPct val="0"/>
              </a:spcBef>
              <a:spcAft>
                <a:spcPts val="600"/>
              </a:spcAft>
            </a:pPr>
            <a:r>
              <a:rPr lang="en-US" sz="7000" b="1" dirty="0">
                <a:solidFill>
                  <a:srgbClr val="0000FF"/>
                </a:solidFill>
                <a:latin typeface="Copperplate Gothic Light" panose="020E0507020206020404" pitchFamily="34" charset="0"/>
                <a:ea typeface="HP Simplified Jpan" panose="020B0500000000000000" pitchFamily="34" charset="-128"/>
                <a:cs typeface="+mj-cs"/>
              </a:rPr>
              <a:t>and Analysis</a:t>
            </a:r>
          </a:p>
          <a:p>
            <a:pPr algn="ctr">
              <a:lnSpc>
                <a:spcPct val="90000"/>
              </a:lnSpc>
              <a:spcBef>
                <a:spcPct val="0"/>
              </a:spcBef>
              <a:spcAft>
                <a:spcPts val="600"/>
              </a:spcAft>
            </a:pPr>
            <a:r>
              <a:rPr lang="en-US" sz="7000" b="1" dirty="0">
                <a:solidFill>
                  <a:srgbClr val="0000FF"/>
                </a:solidFill>
                <a:latin typeface="Copperplate Gothic Light" panose="020E0507020206020404" pitchFamily="34" charset="0"/>
                <a:ea typeface="HP Simplified Jpan" panose="020B0500000000000000" pitchFamily="34" charset="-128"/>
                <a:cs typeface="+mj-cs"/>
              </a:rPr>
              <a:t>(</a:t>
            </a:r>
            <a:r>
              <a:rPr lang="ar-JO" sz="7000" b="1" dirty="0">
                <a:solidFill>
                  <a:srgbClr val="0000FF"/>
                </a:solidFill>
                <a:latin typeface="Copperplate Gothic Light" panose="020E0507020206020404" pitchFamily="34" charset="0"/>
                <a:ea typeface="HP Simplified Jpan" panose="020B0500000000000000" pitchFamily="34" charset="-128"/>
                <a:cs typeface="+mj-cs"/>
              </a:rPr>
              <a:t>تحضير وتحليل الأسبرين</a:t>
            </a:r>
            <a:r>
              <a:rPr lang="en-US" sz="7000" b="1" dirty="0">
                <a:solidFill>
                  <a:srgbClr val="0000FF"/>
                </a:solidFill>
                <a:latin typeface="Copperplate Gothic Light" panose="020E0507020206020404" pitchFamily="34" charset="0"/>
                <a:ea typeface="HP Simplified Jpan" panose="020B0500000000000000" pitchFamily="34" charset="-128"/>
                <a:cs typeface="+mj-cs"/>
              </a:rPr>
              <a:t>)</a:t>
            </a:r>
          </a:p>
          <a:p>
            <a:pPr lvl="0" algn="ctr" defTabSz="457200"/>
            <a:endParaRPr lang="en-US" sz="6200" b="1" dirty="0">
              <a:solidFill>
                <a:srgbClr val="FF0000"/>
              </a:solidFill>
              <a:latin typeface="Lucida Fax" panose="02060602050505020204" pitchFamily="18" charset="0"/>
              <a:cs typeface="Times New Roman" panose="02020603050405020304" pitchFamily="18" charset="0"/>
            </a:endParaRPr>
          </a:p>
          <a:p>
            <a:pPr lvl="0" algn="ctr" defTabSz="457200"/>
            <a:r>
              <a:rPr lang="en-US" sz="6200" b="1" dirty="0">
                <a:solidFill>
                  <a:srgbClr val="FF0000"/>
                </a:solidFill>
                <a:latin typeface="Lucida Fax" panose="02060602050505020204" pitchFamily="18" charset="0"/>
                <a:cs typeface="Arial" panose="020B0604020202020204" pitchFamily="34" charset="0"/>
              </a:rPr>
              <a:t>BY</a:t>
            </a:r>
          </a:p>
          <a:p>
            <a:pPr lvl="0" algn="ctr" defTabSz="457200"/>
            <a:r>
              <a:rPr lang="en-US" sz="6200" b="1" dirty="0">
                <a:solidFill>
                  <a:srgbClr val="FF0000"/>
                </a:solidFill>
                <a:latin typeface="Lucida Fax" panose="02060602050505020204" pitchFamily="18" charset="0"/>
                <a:cs typeface="Arial" panose="020B0604020202020204" pitchFamily="34" charset="0"/>
              </a:rPr>
              <a:t>PROF. KAMAL  A MOMANI</a:t>
            </a:r>
          </a:p>
          <a:p>
            <a:pPr lvl="0" algn="ctr">
              <a:lnSpc>
                <a:spcPct val="90000"/>
              </a:lnSpc>
              <a:spcBef>
                <a:spcPct val="0"/>
              </a:spcBef>
              <a:spcAft>
                <a:spcPts val="600"/>
              </a:spcAft>
              <a:defRPr/>
            </a:pPr>
            <a:r>
              <a:rPr lang="en-US" sz="6200" b="1" i="1" kern="0" dirty="0">
                <a:solidFill>
                  <a:srgbClr val="FF0000"/>
                </a:solidFill>
                <a:latin typeface="Lucida Fax" panose="02060602050505020204" pitchFamily="18" charset="0"/>
                <a:cs typeface="Arial" panose="020B0604020202020204" pitchFamily="34" charset="0"/>
              </a:rPr>
              <a:t> </a:t>
            </a:r>
          </a:p>
          <a:p>
            <a:pPr lvl="0" algn="ctr">
              <a:lnSpc>
                <a:spcPct val="90000"/>
              </a:lnSpc>
              <a:spcBef>
                <a:spcPct val="0"/>
              </a:spcBef>
              <a:spcAft>
                <a:spcPts val="600"/>
              </a:spcAft>
              <a:defRPr/>
            </a:pPr>
            <a:endParaRPr lang="en-US" sz="6200" b="1" i="1" kern="0" dirty="0">
              <a:solidFill>
                <a:srgbClr val="00B050"/>
              </a:solidFill>
              <a:latin typeface="Lucida Fax" panose="02060602050505020204" pitchFamily="18" charset="0"/>
              <a:cs typeface="Arial" panose="020B0604020202020204" pitchFamily="34" charset="0"/>
            </a:endParaRPr>
          </a:p>
          <a:p>
            <a:pPr lvl="0" algn="ctr">
              <a:lnSpc>
                <a:spcPct val="90000"/>
              </a:lnSpc>
              <a:spcBef>
                <a:spcPct val="0"/>
              </a:spcBef>
              <a:spcAft>
                <a:spcPts val="600"/>
              </a:spcAft>
              <a:defRPr/>
            </a:pPr>
            <a:r>
              <a:rPr lang="en-US" sz="6200" b="1" i="1" kern="0" dirty="0">
                <a:solidFill>
                  <a:srgbClr val="00B050"/>
                </a:solidFill>
                <a:latin typeface="Lucida Fax" panose="02060602050505020204" pitchFamily="18" charset="0"/>
                <a:cs typeface="Arial" panose="020B0604020202020204" pitchFamily="34" charset="0"/>
              </a:rPr>
              <a:t>                        Laboratory  of General and Organic Chemistry,  </a:t>
            </a:r>
          </a:p>
          <a:p>
            <a:pPr lvl="0" algn="ctr">
              <a:lnSpc>
                <a:spcPct val="90000"/>
              </a:lnSpc>
              <a:spcBef>
                <a:spcPct val="0"/>
              </a:spcBef>
              <a:spcAft>
                <a:spcPts val="600"/>
              </a:spcAft>
              <a:defRPr/>
            </a:pPr>
            <a:r>
              <a:rPr lang="en-US" sz="6200" b="1" i="1" kern="0" dirty="0" err="1">
                <a:solidFill>
                  <a:srgbClr val="00B050"/>
                </a:solidFill>
                <a:latin typeface="Lucida Fax" panose="02060602050505020204" pitchFamily="18" charset="0"/>
                <a:cs typeface="Arial" panose="020B0604020202020204" pitchFamily="34" charset="0"/>
              </a:rPr>
              <a:t>Chem</a:t>
            </a:r>
            <a:r>
              <a:rPr lang="en-US" sz="6200" b="1" i="1" kern="0" dirty="0">
                <a:solidFill>
                  <a:srgbClr val="00B050"/>
                </a:solidFill>
                <a:latin typeface="Lucida Fax" panose="02060602050505020204" pitchFamily="18" charset="0"/>
                <a:cs typeface="Arial" panose="020B0604020202020204" pitchFamily="34" charset="0"/>
              </a:rPr>
              <a:t> 0303003</a:t>
            </a:r>
          </a:p>
          <a:p>
            <a:pPr lvl="0" algn="ctr">
              <a:lnSpc>
                <a:spcPct val="90000"/>
              </a:lnSpc>
              <a:spcBef>
                <a:spcPct val="0"/>
              </a:spcBef>
              <a:spcAft>
                <a:spcPts val="600"/>
              </a:spcAft>
              <a:defRPr/>
            </a:pPr>
            <a:endParaRPr lang="en-US" sz="6200" b="1" i="1" kern="0" dirty="0">
              <a:solidFill>
                <a:srgbClr val="00B050"/>
              </a:solidFill>
              <a:latin typeface="Lucida Fax" panose="02060602050505020204" pitchFamily="18" charset="0"/>
              <a:cs typeface="Arial" panose="020B0604020202020204" pitchFamily="34" charset="0"/>
            </a:endParaRPr>
          </a:p>
          <a:p>
            <a:pPr lvl="0" algn="ctr">
              <a:lnSpc>
                <a:spcPct val="90000"/>
              </a:lnSpc>
              <a:spcBef>
                <a:spcPct val="0"/>
              </a:spcBef>
              <a:spcAft>
                <a:spcPts val="600"/>
              </a:spcAft>
              <a:defRPr/>
            </a:pPr>
            <a:r>
              <a:rPr lang="en-US" sz="6200" b="1" i="1" kern="0" dirty="0">
                <a:solidFill>
                  <a:srgbClr val="00B050"/>
                </a:solidFill>
                <a:latin typeface="Lucida Fax" panose="02060602050505020204" pitchFamily="18" charset="0"/>
                <a:cs typeface="Arial" panose="020B0604020202020204" pitchFamily="34" charset="0"/>
              </a:rPr>
              <a:t>Chemistry Department          </a:t>
            </a:r>
            <a:r>
              <a:rPr lang="en-US" sz="6200" b="1" i="1" kern="0" dirty="0" err="1">
                <a:solidFill>
                  <a:srgbClr val="00B050"/>
                </a:solidFill>
                <a:latin typeface="Lucida Fax" panose="02060602050505020204" pitchFamily="18" charset="0"/>
                <a:cs typeface="Arial" panose="020B0604020202020204" pitchFamily="34" charset="0"/>
              </a:rPr>
              <a:t>Mutah</a:t>
            </a:r>
            <a:r>
              <a:rPr lang="en-US" sz="6200" b="1" i="1" kern="0" dirty="0">
                <a:solidFill>
                  <a:srgbClr val="00B050"/>
                </a:solidFill>
                <a:latin typeface="Lucida Fax" panose="02060602050505020204" pitchFamily="18" charset="0"/>
                <a:cs typeface="Arial" panose="020B0604020202020204" pitchFamily="34" charset="0"/>
              </a:rPr>
              <a:t> University</a:t>
            </a:r>
          </a:p>
          <a:p>
            <a:pPr lvl="0" algn="ctr">
              <a:lnSpc>
                <a:spcPct val="90000"/>
              </a:lnSpc>
              <a:spcBef>
                <a:spcPct val="0"/>
              </a:spcBef>
              <a:spcAft>
                <a:spcPts val="600"/>
              </a:spcAft>
              <a:defRPr/>
            </a:pPr>
            <a:r>
              <a:rPr lang="en-US" sz="6200" b="1" i="1" kern="0" dirty="0">
                <a:solidFill>
                  <a:srgbClr val="00B050"/>
                </a:solidFill>
                <a:latin typeface="Lucida Fax" panose="02060602050505020204" pitchFamily="18" charset="0"/>
                <a:cs typeface="Arial" panose="020B0604020202020204" pitchFamily="34" charset="0"/>
              </a:rPr>
              <a:t>Jordan </a:t>
            </a:r>
          </a:p>
          <a:p>
            <a:pPr lvl="0" algn="ctr">
              <a:lnSpc>
                <a:spcPct val="90000"/>
              </a:lnSpc>
              <a:spcBef>
                <a:spcPct val="0"/>
              </a:spcBef>
              <a:spcAft>
                <a:spcPts val="600"/>
              </a:spcAft>
              <a:defRPr/>
            </a:pPr>
            <a:r>
              <a:rPr lang="en-US" sz="6200" b="1" i="1" kern="0" dirty="0">
                <a:solidFill>
                  <a:srgbClr val="00B050"/>
                </a:solidFill>
                <a:latin typeface="Lucida Fax" panose="02060602050505020204" pitchFamily="18" charset="0"/>
                <a:cs typeface="Arial" panose="020B0604020202020204" pitchFamily="34" charset="0"/>
              </a:rPr>
              <a:t>November 19 2022</a:t>
            </a:r>
          </a:p>
          <a:p>
            <a:pPr algn="ctr">
              <a:lnSpc>
                <a:spcPct val="90000"/>
              </a:lnSpc>
              <a:spcBef>
                <a:spcPct val="0"/>
              </a:spcBef>
              <a:spcAft>
                <a:spcPts val="600"/>
              </a:spcAft>
            </a:pPr>
            <a:endParaRPr lang="en-US" sz="4400" b="1" i="1" dirty="0">
              <a:solidFill>
                <a:srgbClr val="0000FF"/>
              </a:solidFill>
              <a:latin typeface="+mj-lt"/>
              <a:ea typeface="+mj-ea"/>
              <a:cs typeface="+mj-cs"/>
            </a:endParaRPr>
          </a:p>
          <a:p>
            <a:pPr algn="ctr">
              <a:lnSpc>
                <a:spcPct val="90000"/>
              </a:lnSpc>
              <a:spcBef>
                <a:spcPct val="0"/>
              </a:spcBef>
              <a:spcAft>
                <a:spcPts val="600"/>
              </a:spcAft>
            </a:pPr>
            <a:endParaRPr lang="en-US" sz="4400" b="1" i="1" dirty="0">
              <a:solidFill>
                <a:srgbClr val="0000FF"/>
              </a:solidFill>
              <a:latin typeface="+mj-lt"/>
              <a:ea typeface="+mj-ea"/>
              <a:cs typeface="+mj-cs"/>
            </a:endParaRPr>
          </a:p>
        </p:txBody>
      </p:sp>
      <p:sp>
        <p:nvSpPr>
          <p:cNvPr id="6" name="Slide Number Placeholder 5">
            <a:extLst>
              <a:ext uri="{FF2B5EF4-FFF2-40B4-BE49-F238E27FC236}">
                <a16:creationId xmlns:a16="http://schemas.microsoft.com/office/drawing/2014/main" xmlns="" id="{12101709-F4A8-4A74-9B05-0A629F8E3E46}"/>
              </a:ext>
            </a:extLst>
          </p:cNvPr>
          <p:cNvSpPr>
            <a:spLocks noGrp="1"/>
          </p:cNvSpPr>
          <p:nvPr>
            <p:ph type="sldNum" sz="quarter" idx="12"/>
          </p:nvPr>
        </p:nvSpPr>
        <p:spPr/>
        <p:txBody>
          <a:bodyPr/>
          <a:lstStyle/>
          <a:p>
            <a:fld id="{DA4F5A4F-09CF-4ED9-B7A8-51744B0D55A1}" type="slidenum">
              <a:rPr lang="en-AU" smtClean="0"/>
              <a:pPr/>
              <a:t>1</a:t>
            </a:fld>
            <a:endParaRPr lang="en-AU"/>
          </a:p>
        </p:txBody>
      </p:sp>
      <p:sp>
        <p:nvSpPr>
          <p:cNvPr id="2" name="Date Placeholder 1"/>
          <p:cNvSpPr>
            <a:spLocks noGrp="1"/>
          </p:cNvSpPr>
          <p:nvPr>
            <p:ph type="dt" sz="half" idx="10"/>
          </p:nvPr>
        </p:nvSpPr>
        <p:spPr>
          <a:xfrm>
            <a:off x="7546802" y="6083706"/>
            <a:ext cx="1385530" cy="365125"/>
          </a:xfrm>
        </p:spPr>
        <p:txBody>
          <a:bodyPr/>
          <a:lstStyle/>
          <a:p>
            <a:fld id="{E62BC6BE-5727-422B-AA19-9DD2FE41CC27}" type="datetime1">
              <a:rPr lang="en-AU" sz="1600" smtClean="0">
                <a:solidFill>
                  <a:srgbClr val="0000FF"/>
                </a:solidFill>
              </a:rPr>
              <a:pPr/>
              <a:t>16/12/2023</a:t>
            </a:fld>
            <a:endParaRPr lang="en-AU" sz="1600" dirty="0">
              <a:solidFill>
                <a:srgbClr val="0000FF"/>
              </a:solidFill>
            </a:endParaRPr>
          </a:p>
        </p:txBody>
      </p:sp>
      <p:sp>
        <p:nvSpPr>
          <p:cNvPr id="4" name="Footer Placeholder 3"/>
          <p:cNvSpPr>
            <a:spLocks noGrp="1"/>
          </p:cNvSpPr>
          <p:nvPr>
            <p:ph type="ftr" sz="quarter" idx="11"/>
          </p:nvPr>
        </p:nvSpPr>
        <p:spPr>
          <a:xfrm>
            <a:off x="677333" y="6041362"/>
            <a:ext cx="6762557" cy="365125"/>
          </a:xfrm>
        </p:spPr>
        <p:txBody>
          <a:bodyPr/>
          <a:lstStyle/>
          <a:p>
            <a:r>
              <a:rPr lang="en-AU" sz="1600" dirty="0">
                <a:solidFill>
                  <a:srgbClr val="0000FF"/>
                </a:solidFill>
              </a:rPr>
              <a:t>prof. </a:t>
            </a:r>
            <a:r>
              <a:rPr lang="en-AU" sz="1600" dirty="0" err="1">
                <a:solidFill>
                  <a:srgbClr val="0000FF"/>
                </a:solidFill>
              </a:rPr>
              <a:t>kamal</a:t>
            </a:r>
            <a:r>
              <a:rPr lang="en-AU" sz="1600" dirty="0">
                <a:solidFill>
                  <a:srgbClr val="0000FF"/>
                </a:solidFill>
              </a:rPr>
              <a:t> </a:t>
            </a:r>
            <a:r>
              <a:rPr lang="en-AU" sz="1600" dirty="0" err="1">
                <a:solidFill>
                  <a:srgbClr val="0000FF"/>
                </a:solidFill>
              </a:rPr>
              <a:t>momani</a:t>
            </a:r>
            <a:r>
              <a:rPr lang="en-AU" sz="1600" dirty="0">
                <a:solidFill>
                  <a:srgbClr val="0000FF"/>
                </a:solidFill>
              </a:rPr>
              <a:t> </a:t>
            </a:r>
            <a:r>
              <a:rPr lang="en-AU" sz="1600" dirty="0" err="1">
                <a:solidFill>
                  <a:srgbClr val="0000FF"/>
                </a:solidFill>
              </a:rPr>
              <a:t>chem</a:t>
            </a:r>
            <a:r>
              <a:rPr lang="en-AU" sz="1600" dirty="0">
                <a:solidFill>
                  <a:srgbClr val="0000FF"/>
                </a:solidFill>
              </a:rPr>
              <a:t> 0303033 1911 2022 </a:t>
            </a:r>
            <a:r>
              <a:rPr lang="en-AU" sz="1600" dirty="0" err="1">
                <a:solidFill>
                  <a:srgbClr val="0000FF"/>
                </a:solidFill>
              </a:rPr>
              <a:t>mutah</a:t>
            </a:r>
            <a:r>
              <a:rPr lang="en-AU" sz="1600" dirty="0">
                <a:solidFill>
                  <a:srgbClr val="0000FF"/>
                </a:solidFill>
              </a:rPr>
              <a:t> </a:t>
            </a:r>
            <a:r>
              <a:rPr lang="en-AU" sz="1600" dirty="0" err="1">
                <a:solidFill>
                  <a:srgbClr val="0000FF"/>
                </a:solidFill>
              </a:rPr>
              <a:t>univ</a:t>
            </a:r>
            <a:endParaRPr lang="en-AU" sz="1600" dirty="0">
              <a:solidFill>
                <a:srgbClr val="0000FF"/>
              </a:solidFill>
            </a:endParaRPr>
          </a:p>
        </p:txBody>
      </p:sp>
    </p:spTree>
    <p:extLst>
      <p:ext uri="{BB962C8B-B14F-4D97-AF65-F5344CB8AC3E}">
        <p14:creationId xmlns:p14="http://schemas.microsoft.com/office/powerpoint/2010/main" xmlns="" val="3790334810"/>
      </p:ext>
    </p:extLst>
  </p:cSld>
  <p:clrMapOvr>
    <a:masterClrMapping/>
  </p:clrMapOvr>
  <p:transition spd="slow">
    <p:push dir="u"/>
    <p:sndAc>
      <p:stSnd>
        <p:snd r:embed="rId2" name="breez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10</a:t>
            </a:fld>
            <a:endParaRPr lang="en-AU"/>
          </a:p>
        </p:txBody>
      </p:sp>
      <p:sp>
        <p:nvSpPr>
          <p:cNvPr id="4" name="Rectangle 3"/>
          <p:cNvSpPr/>
          <p:nvPr/>
        </p:nvSpPr>
        <p:spPr>
          <a:xfrm>
            <a:off x="924606" y="1235424"/>
            <a:ext cx="9230775" cy="4278094"/>
          </a:xfrm>
          <a:prstGeom prst="rect">
            <a:avLst/>
          </a:prstGeom>
        </p:spPr>
        <p:txBody>
          <a:bodyPr wrap="square">
            <a:spAutoFit/>
          </a:bodyPr>
          <a:lstStyle/>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u="sng" dirty="0">
              <a:solidFill>
                <a:srgbClr val="FF0000"/>
              </a:solidFill>
              <a:latin typeface="Arial" panose="020B0604020202020204" pitchFamily="34" charset="0"/>
              <a:cs typeface="Arial" panose="020B0604020202020204" pitchFamily="34" charset="0"/>
            </a:endParaRPr>
          </a:p>
          <a:p>
            <a:endParaRPr lang="en-US" b="1" dirty="0">
              <a:solidFill>
                <a:srgbClr val="0000FF"/>
              </a:solidFill>
            </a:endParaRPr>
          </a:p>
          <a:p>
            <a:endParaRPr lang="en-US" b="1" dirty="0">
              <a:solidFill>
                <a:srgbClr val="0000FF"/>
              </a:solidFill>
            </a:endParaRPr>
          </a:p>
          <a:p>
            <a:endParaRPr lang="en-US"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stretch>
            <a:fillRect/>
          </a:stretch>
        </p:blipFill>
        <p:spPr>
          <a:xfrm>
            <a:off x="2069429" y="666287"/>
            <a:ext cx="5454318" cy="4945482"/>
          </a:xfrm>
          <a:prstGeom prst="rect">
            <a:avLst/>
          </a:prstGeom>
        </p:spPr>
      </p:pic>
      <p:sp>
        <p:nvSpPr>
          <p:cNvPr id="3" name="Rectangle 2"/>
          <p:cNvSpPr/>
          <p:nvPr/>
        </p:nvSpPr>
        <p:spPr>
          <a:xfrm>
            <a:off x="1010473" y="5657260"/>
            <a:ext cx="8263529" cy="369332"/>
          </a:xfrm>
          <a:prstGeom prst="rect">
            <a:avLst/>
          </a:prstGeom>
        </p:spPr>
        <p:txBody>
          <a:bodyPr wrap="square">
            <a:spAutoFit/>
          </a:bodyPr>
          <a:lstStyle/>
          <a:p>
            <a:r>
              <a:rPr lang="en-US" dirty="0">
                <a:solidFill>
                  <a:srgbClr val="0000FF"/>
                </a:solidFill>
                <a:latin typeface="FuturaStd-Book"/>
              </a:rPr>
              <a:t>Boiling water bath for the dissolution of the acetylsalicylic acid crystals</a:t>
            </a:r>
            <a:endParaRPr lang="en-US" dirty="0">
              <a:solidFill>
                <a:srgbClr val="0000FF"/>
              </a:solidFill>
            </a:endParaRPr>
          </a:p>
        </p:txBody>
      </p:sp>
      <p:sp>
        <p:nvSpPr>
          <p:cNvPr id="6" name="Date Placeholder 5"/>
          <p:cNvSpPr>
            <a:spLocks noGrp="1"/>
          </p:cNvSpPr>
          <p:nvPr>
            <p:ph type="dt" sz="half" idx="10"/>
          </p:nvPr>
        </p:nvSpPr>
        <p:spPr/>
        <p:txBody>
          <a:bodyPr/>
          <a:lstStyle/>
          <a:p>
            <a:fld id="{035C9254-4897-4B32-9403-4EB6AC09B9F1}" type="datetime1">
              <a:rPr lang="en-AU" smtClean="0"/>
              <a:pPr/>
              <a:t>16/12/2023</a:t>
            </a:fld>
            <a:endParaRPr lang="en-AU"/>
          </a:p>
        </p:txBody>
      </p:sp>
      <p:sp>
        <p:nvSpPr>
          <p:cNvPr id="7" name="Footer Placeholder 6"/>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3911643704"/>
      </p:ext>
    </p:extLst>
  </p:cSld>
  <p:clrMapOvr>
    <a:masterClrMapping/>
  </p:clrMapOvr>
  <p:transition spd="slow">
    <p:push dir="u"/>
    <p:sndAc>
      <p:stSnd>
        <p:snd r:embed="rId2" name="breez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11</a:t>
            </a:fld>
            <a:endParaRPr lang="en-AU"/>
          </a:p>
        </p:txBody>
      </p:sp>
      <p:sp>
        <p:nvSpPr>
          <p:cNvPr id="3" name="Rectangle 2"/>
          <p:cNvSpPr/>
          <p:nvPr/>
        </p:nvSpPr>
        <p:spPr>
          <a:xfrm>
            <a:off x="568036" y="291048"/>
            <a:ext cx="11152909" cy="6247864"/>
          </a:xfrm>
          <a:prstGeom prst="rect">
            <a:avLst/>
          </a:prstGeom>
        </p:spPr>
        <p:txBody>
          <a:bodyPr wrap="square">
            <a:spAutoFit/>
          </a:bodyPr>
          <a:lstStyle/>
          <a:p>
            <a:r>
              <a:rPr lang="en-US" sz="2000" b="1" u="sng" dirty="0">
                <a:solidFill>
                  <a:srgbClr val="FF0000"/>
                </a:solidFill>
                <a:latin typeface="Arial" panose="020B0604020202020204" pitchFamily="34" charset="0"/>
                <a:cs typeface="Arial" panose="020B0604020202020204" pitchFamily="34" charset="0"/>
              </a:rPr>
              <a:t>Step 2. </a:t>
            </a:r>
            <a:r>
              <a:rPr lang="en-US" sz="2000" b="1" dirty="0">
                <a:solidFill>
                  <a:srgbClr val="FF0000"/>
                </a:solidFill>
                <a:latin typeface="Arial" panose="020B0604020202020204" pitchFamily="34" charset="0"/>
                <a:cs typeface="Arial" panose="020B0604020202020204" pitchFamily="34" charset="0"/>
              </a:rPr>
              <a:t>Cool to crystallize the aspirin</a:t>
            </a:r>
          </a:p>
          <a:p>
            <a:endParaRPr lang="en-US" sz="2000" b="1" dirty="0">
              <a:solidFill>
                <a:srgbClr val="FF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Remove the flask from the hot water bath, add ~10 mL of deionized </a:t>
            </a:r>
            <a:r>
              <a:rPr lang="en-US" sz="2000" i="1" dirty="0">
                <a:latin typeface="Arial" panose="020B0604020202020204" pitchFamily="34" charset="0"/>
                <a:cs typeface="Arial" panose="020B0604020202020204" pitchFamily="34" charset="0"/>
              </a:rPr>
              <a:t>ice </a:t>
            </a:r>
            <a:r>
              <a:rPr lang="en-US" sz="2000" dirty="0">
                <a:latin typeface="Arial" panose="020B0604020202020204" pitchFamily="34" charset="0"/>
                <a:cs typeface="Arial" panose="020B0604020202020204" pitchFamily="34" charset="0"/>
              </a:rPr>
              <a:t>water to decompose any excess acetic anhydride in the reaction mixture.</a:t>
            </a:r>
          </a:p>
          <a:p>
            <a:pPr marL="285750" indent="-28575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 Keep the flask in an ice bath to cool the mixture and to speed crystallization. Stirring infrequently to decompose residual acetic anhydride. </a:t>
            </a:r>
          </a:p>
          <a:p>
            <a:endParaRPr lang="en-US" sz="2000" dirty="0">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Step 3.  filtration, and washing of solid aspirin</a:t>
            </a:r>
          </a:p>
          <a:p>
            <a:endParaRPr lang="en-US" sz="2000" b="1" dirty="0">
              <a:solidFill>
                <a:srgbClr val="FF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Set up a vacuum filtration apparatus and turn it on (</a:t>
            </a:r>
            <a:r>
              <a:rPr lang="en-US" sz="2000" u="sng" dirty="0">
                <a:solidFill>
                  <a:srgbClr val="FF0000"/>
                </a:solidFill>
                <a:latin typeface="Arial" panose="020B0604020202020204" pitchFamily="34" charset="0"/>
                <a:cs typeface="Arial" panose="020B0604020202020204" pitchFamily="34" charset="0"/>
              </a:rPr>
              <a:t>next Figure</a:t>
            </a:r>
            <a:r>
              <a:rPr lang="en-US" sz="2000" dirty="0">
                <a:latin typeface="Arial" panose="020B0604020202020204" pitchFamily="34" charset="0"/>
                <a:cs typeface="Arial" panose="020B0604020202020204" pitchFamily="34" charset="0"/>
              </a:rPr>
              <a:t>). Seal the filter paper with water in the Büchner funnel (</a:t>
            </a:r>
            <a:r>
              <a:rPr lang="ar-JO" sz="2000" dirty="0">
                <a:latin typeface="Arial" panose="020B0604020202020204" pitchFamily="34" charset="0"/>
              </a:rPr>
              <a:t>قمع بوشنر</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a:t>
            </a:r>
            <a:endParaRPr lang="en-US" sz="2000"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Pour (decant, </a:t>
            </a:r>
            <a:r>
              <a:rPr lang="ar-JO" sz="2000" dirty="0">
                <a:latin typeface="Arial" panose="020B0604020202020204" pitchFamily="34" charset="0"/>
                <a:cs typeface="Arial" panose="020B0604020202020204" pitchFamily="34" charset="0"/>
              </a:rPr>
              <a:t>/</a:t>
            </a:r>
            <a:r>
              <a:rPr lang="ar-JO" sz="2000" dirty="0">
                <a:latin typeface="Arial" panose="020B0604020202020204" pitchFamily="34" charset="0"/>
              </a:rPr>
              <a:t>صب/سكب</a:t>
            </a:r>
            <a:r>
              <a:rPr lang="en-US" sz="2000" dirty="0">
                <a:latin typeface="Arial" panose="020B0604020202020204" pitchFamily="34" charset="0"/>
                <a:cs typeface="Arial" panose="020B0604020202020204" pitchFamily="34" charset="0"/>
              </a:rPr>
              <a:t>) the mixture onto the filter. Repeat until the transfer of the crystals to the vacuum filter is complete. </a:t>
            </a:r>
          </a:p>
          <a:p>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Wash the aspirin crystals on the filter paper with 10 mL of  ice-cold water to minimize the loss of the product</a:t>
            </a:r>
          </a:p>
          <a:p>
            <a:endParaRPr lang="en-US"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Maintain the vacuum for a while to dry the crystals</a:t>
            </a:r>
          </a:p>
        </p:txBody>
      </p:sp>
      <p:sp>
        <p:nvSpPr>
          <p:cNvPr id="4" name="Date Placeholder 3"/>
          <p:cNvSpPr>
            <a:spLocks noGrp="1"/>
          </p:cNvSpPr>
          <p:nvPr>
            <p:ph type="dt" sz="half" idx="10"/>
          </p:nvPr>
        </p:nvSpPr>
        <p:spPr/>
        <p:txBody>
          <a:bodyPr/>
          <a:lstStyle/>
          <a:p>
            <a:fld id="{B76D39D6-90A2-4D1C-A353-A82E378A1409}"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3672023855"/>
      </p:ext>
    </p:extLst>
  </p:cSld>
  <p:clrMapOvr>
    <a:masterClrMapping/>
  </p:clrMapOvr>
  <p:transition spd="slow">
    <p:push dir="u"/>
    <p:sndAc>
      <p:stSnd>
        <p:snd r:embed="rId2" name="breez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12</a:t>
            </a:fld>
            <a:endParaRPr lang="en-AU"/>
          </a:p>
        </p:txBody>
      </p:sp>
      <p:pic>
        <p:nvPicPr>
          <p:cNvPr id="1026" name="Picture 2" descr="Vacuum filtration @ Chemistry Dictionary &amp; Glossary"/>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02446" y="705715"/>
            <a:ext cx="5159809" cy="4545157"/>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p:cNvPicPr>
            <a:picLocks noChangeAspect="1"/>
          </p:cNvPicPr>
          <p:nvPr/>
        </p:nvPicPr>
        <p:blipFill>
          <a:blip r:embed="rId4" cstate="print"/>
          <a:stretch>
            <a:fillRect/>
          </a:stretch>
        </p:blipFill>
        <p:spPr>
          <a:xfrm>
            <a:off x="7329055" y="705715"/>
            <a:ext cx="4142509" cy="4046394"/>
          </a:xfrm>
          <a:prstGeom prst="rect">
            <a:avLst/>
          </a:prstGeom>
        </p:spPr>
      </p:pic>
      <p:sp>
        <p:nvSpPr>
          <p:cNvPr id="4" name="TextBox 3"/>
          <p:cNvSpPr txBox="1"/>
          <p:nvPr/>
        </p:nvSpPr>
        <p:spPr>
          <a:xfrm>
            <a:off x="2085109" y="5461451"/>
            <a:ext cx="8790709" cy="369332"/>
          </a:xfrm>
          <a:prstGeom prst="rect">
            <a:avLst/>
          </a:prstGeom>
          <a:noFill/>
        </p:spPr>
        <p:txBody>
          <a:bodyPr wrap="square" rtlCol="0">
            <a:spAutoFit/>
          </a:bodyPr>
          <a:lstStyle/>
          <a:p>
            <a:r>
              <a:rPr lang="en-US" b="1" dirty="0">
                <a:solidFill>
                  <a:srgbClr val="0000FF"/>
                </a:solidFill>
              </a:rPr>
              <a:t>Vacuum filtration apparatus				Buchner funnel</a:t>
            </a:r>
          </a:p>
        </p:txBody>
      </p:sp>
      <p:sp>
        <p:nvSpPr>
          <p:cNvPr id="5" name="Date Placeholder 4"/>
          <p:cNvSpPr>
            <a:spLocks noGrp="1"/>
          </p:cNvSpPr>
          <p:nvPr>
            <p:ph type="dt" sz="half" idx="10"/>
          </p:nvPr>
        </p:nvSpPr>
        <p:spPr/>
        <p:txBody>
          <a:bodyPr/>
          <a:lstStyle/>
          <a:p>
            <a:fld id="{6D4376B3-9DF8-4FF1-9B23-BB321558DB9A}" type="datetime1">
              <a:rPr lang="en-AU" smtClean="0"/>
              <a:pPr/>
              <a:t>16/12/2023</a:t>
            </a:fld>
            <a:endParaRPr lang="en-AU"/>
          </a:p>
        </p:txBody>
      </p:sp>
      <p:sp>
        <p:nvSpPr>
          <p:cNvPr id="6" name="Footer Placeholder 5"/>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1008684108"/>
      </p:ext>
    </p:extLst>
  </p:cSld>
  <p:clrMapOvr>
    <a:masterClrMapping/>
  </p:clrMapOvr>
  <p:transition spd="slow">
    <p:push dir="u"/>
    <p:sndAc>
      <p:stSnd>
        <p:snd r:embed="rId2" name="breez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13</a:t>
            </a:fld>
            <a:endParaRPr lang="en-AU"/>
          </a:p>
        </p:txBody>
      </p:sp>
      <p:sp>
        <p:nvSpPr>
          <p:cNvPr id="3" name="Rectangle 2"/>
          <p:cNvSpPr/>
          <p:nvPr/>
        </p:nvSpPr>
        <p:spPr>
          <a:xfrm>
            <a:off x="479204" y="251753"/>
            <a:ext cx="10764184" cy="5940088"/>
          </a:xfrm>
          <a:prstGeom prst="rect">
            <a:avLst/>
          </a:prstGeom>
        </p:spPr>
        <p:txBody>
          <a:bodyPr wrap="square">
            <a:spAutoFit/>
          </a:bodyPr>
          <a:lstStyle/>
          <a:p>
            <a:r>
              <a:rPr lang="en-US" sz="2000" b="1" dirty="0">
                <a:solidFill>
                  <a:srgbClr val="FF0000"/>
                </a:solidFill>
              </a:rPr>
              <a:t>Step 4. Recrystallize the aspirin</a:t>
            </a:r>
            <a:r>
              <a:rPr lang="en-US" sz="2000" dirty="0"/>
              <a:t>: to purify the aspirin crystals</a:t>
            </a:r>
            <a:endParaRPr lang="en-US" sz="2000" b="1" dirty="0"/>
          </a:p>
          <a:p>
            <a:pPr marL="285750" indent="-285750">
              <a:buFont typeface="Wingdings" panose="05000000000000000000" pitchFamily="2" charset="2"/>
              <a:buChar char="Ø"/>
            </a:pPr>
            <a:r>
              <a:rPr lang="en-US" sz="2000" dirty="0"/>
              <a:t>Transfer the crystals from the filter paper(s) to a 100-mL beaker. Add 10 mL ethanol. Warm the mixture in a</a:t>
            </a:r>
            <a:r>
              <a:rPr lang="ar-JO" sz="2000" dirty="0"/>
              <a:t> </a:t>
            </a:r>
            <a:r>
              <a:rPr lang="en-US" sz="2000" dirty="0"/>
              <a:t>60°C water bath (</a:t>
            </a:r>
            <a:r>
              <a:rPr lang="en-US" sz="2000" b="1" dirty="0">
                <a:solidFill>
                  <a:srgbClr val="FF0000"/>
                </a:solidFill>
              </a:rPr>
              <a:t>Caution: </a:t>
            </a:r>
            <a:r>
              <a:rPr lang="en-US" sz="2000" i="1" dirty="0">
                <a:solidFill>
                  <a:srgbClr val="FF0000"/>
                </a:solidFill>
              </a:rPr>
              <a:t>No flame—use a hot plate or a hot water bath</a:t>
            </a:r>
            <a:r>
              <a:rPr lang="en-US" sz="2000" dirty="0"/>
              <a:t>). Pour 50 mL of  60°C water into the solution and heat the solution to dissolve the solid, do not boil</a:t>
            </a:r>
          </a:p>
          <a:p>
            <a:endParaRPr lang="en-US" sz="2000" dirty="0"/>
          </a:p>
          <a:p>
            <a:pPr marL="285750" indent="-285750">
              <a:buFont typeface="Wingdings" panose="05000000000000000000" pitchFamily="2" charset="2"/>
              <a:buChar char="Ø"/>
            </a:pPr>
            <a:r>
              <a:rPr lang="en-US" sz="2000" dirty="0"/>
              <a:t>Cover the beaker with a watch glass, remove it from the heat, and set it aside to cool slowly to room temperature. Then set the beaker in an ice bath</a:t>
            </a:r>
            <a:r>
              <a:rPr lang="en-US" sz="2000" u="sng" dirty="0">
                <a:solidFill>
                  <a:srgbClr val="FF0000"/>
                </a:solidFill>
              </a:rPr>
              <a:t>. Beautiful needlelike crystals (</a:t>
            </a:r>
            <a:r>
              <a:rPr lang="ar-JO" sz="2000" u="sng" dirty="0">
                <a:solidFill>
                  <a:srgbClr val="FF0000"/>
                </a:solidFill>
              </a:rPr>
              <a:t>بلورات تشبه الإبرة</a:t>
            </a:r>
            <a:r>
              <a:rPr lang="en-US" sz="2000" u="sng" dirty="0">
                <a:solidFill>
                  <a:srgbClr val="FF0000"/>
                </a:solidFill>
              </a:rPr>
              <a:t>) of acetylsalicylic acid form.</a:t>
            </a:r>
          </a:p>
          <a:p>
            <a:pPr marL="285750" indent="-285750">
              <a:buFont typeface="Wingdings" panose="05000000000000000000" pitchFamily="2" charset="2"/>
              <a:buChar char="Ø"/>
            </a:pPr>
            <a:endParaRPr lang="en-US" sz="2000" dirty="0"/>
          </a:p>
          <a:p>
            <a:r>
              <a:rPr lang="en-US" sz="2000" b="1" dirty="0">
                <a:solidFill>
                  <a:srgbClr val="FF0000"/>
                </a:solidFill>
              </a:rPr>
              <a:t>Step 5. </a:t>
            </a:r>
            <a:r>
              <a:rPr lang="en-US" sz="2000" b="1" dirty="0" err="1">
                <a:solidFill>
                  <a:srgbClr val="FF0000"/>
                </a:solidFill>
              </a:rPr>
              <a:t>filteration</a:t>
            </a:r>
            <a:r>
              <a:rPr lang="en-US" sz="2000" b="1" dirty="0">
                <a:solidFill>
                  <a:srgbClr val="FF0000"/>
                </a:solidFill>
              </a:rPr>
              <a:t>. Vacuum filter the crystals on filter paper </a:t>
            </a:r>
          </a:p>
          <a:p>
            <a:r>
              <a:rPr lang="en-US" sz="2000" dirty="0"/>
              <a:t>Wash the crystals with two 10-mL volumes of </a:t>
            </a:r>
            <a:r>
              <a:rPr lang="en-US" sz="2000" i="1" dirty="0"/>
              <a:t>ice </a:t>
            </a:r>
            <a:r>
              <a:rPr lang="en-US" sz="2000" dirty="0"/>
              <a:t>water. Place the filter paper and aspirin sample on a watch glass and allow them to air-dry. </a:t>
            </a:r>
          </a:p>
          <a:p>
            <a:endParaRPr lang="en-US" sz="2000" dirty="0"/>
          </a:p>
          <a:p>
            <a:r>
              <a:rPr lang="en-US" sz="2000" b="1" dirty="0">
                <a:solidFill>
                  <a:srgbClr val="FF0000"/>
                </a:solidFill>
              </a:rPr>
              <a:t>Step 6. Correct for residual solubility</a:t>
            </a:r>
            <a:r>
              <a:rPr lang="en-US" sz="2000" b="1" dirty="0"/>
              <a:t>. </a:t>
            </a:r>
          </a:p>
          <a:p>
            <a:pPr marL="342900" indent="-342900">
              <a:buFont typeface="Wingdings" panose="05000000000000000000" pitchFamily="2" charset="2"/>
              <a:buChar char="Ø"/>
            </a:pPr>
            <a:r>
              <a:rPr lang="en-US" sz="2000" dirty="0"/>
              <a:t>The solubility of acetylsalicylic acid is ~0.25 g per 100 mL of water. Correcting for this inherent loss of product due to the wash water. Weigh the aspirin crystals, this is the </a:t>
            </a:r>
            <a:r>
              <a:rPr lang="en-US" dirty="0"/>
              <a:t>Experimental yield of aspirin.</a:t>
            </a:r>
            <a:r>
              <a:rPr lang="en-US" sz="2000" dirty="0"/>
              <a:t> </a:t>
            </a:r>
            <a:r>
              <a:rPr lang="en-US" sz="2000" b="1" i="1" u="sng" dirty="0">
                <a:solidFill>
                  <a:srgbClr val="FF0000"/>
                </a:solidFill>
              </a:rPr>
              <a:t>Calculate the percent yield. </a:t>
            </a:r>
          </a:p>
          <a:p>
            <a:pPr marL="342900" indent="-342900">
              <a:buFont typeface="Wingdings" panose="05000000000000000000" pitchFamily="2" charset="2"/>
              <a:buChar char="Ø"/>
            </a:pPr>
            <a:r>
              <a:rPr lang="en-US" sz="2000" b="1" dirty="0">
                <a:solidFill>
                  <a:srgbClr val="FF00FF"/>
                </a:solidFill>
              </a:rPr>
              <a:t>% percent yield = (theoretical yield (g)/ actual yield (g) )x100</a:t>
            </a:r>
          </a:p>
        </p:txBody>
      </p:sp>
      <p:sp>
        <p:nvSpPr>
          <p:cNvPr id="4" name="Date Placeholder 3"/>
          <p:cNvSpPr>
            <a:spLocks noGrp="1"/>
          </p:cNvSpPr>
          <p:nvPr>
            <p:ph type="dt" sz="half" idx="10"/>
          </p:nvPr>
        </p:nvSpPr>
        <p:spPr/>
        <p:txBody>
          <a:bodyPr/>
          <a:lstStyle/>
          <a:p>
            <a:fld id="{5C544D74-109A-409F-83D8-0149877243DC}"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4265421117"/>
      </p:ext>
    </p:extLst>
  </p:cSld>
  <p:clrMapOvr>
    <a:masterClrMapping/>
  </p:clrMapOvr>
  <p:transition spd="slow">
    <p:push dir="u"/>
    <p:sndAc>
      <p:stSnd>
        <p:snd r:embed="rId2" name="breeze.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14</a:t>
            </a:fld>
            <a:endParaRPr lang="en-AU"/>
          </a:p>
        </p:txBody>
      </p:sp>
      <p:sp>
        <p:nvSpPr>
          <p:cNvPr id="3" name="Rectangle 2"/>
          <p:cNvSpPr/>
          <p:nvPr/>
        </p:nvSpPr>
        <p:spPr>
          <a:xfrm>
            <a:off x="444884" y="296810"/>
            <a:ext cx="11069782" cy="5940088"/>
          </a:xfrm>
          <a:prstGeom prst="rect">
            <a:avLst/>
          </a:prstGeom>
        </p:spPr>
        <p:txBody>
          <a:bodyPr wrap="square">
            <a:spAutoFit/>
          </a:bodyPr>
          <a:lstStyle/>
          <a:p>
            <a:r>
              <a:rPr lang="en-US" sz="2000" b="1" dirty="0">
                <a:solidFill>
                  <a:srgbClr val="0000FF"/>
                </a:solidFill>
                <a:latin typeface="Arial" panose="020B0604020202020204" pitchFamily="34" charset="0"/>
                <a:cs typeface="Arial" panose="020B0604020202020204" pitchFamily="34" charset="0"/>
              </a:rPr>
              <a:t>B. Melting Point (</a:t>
            </a:r>
            <a:r>
              <a:rPr lang="en-US" sz="2000" b="1" dirty="0" err="1">
                <a:solidFill>
                  <a:srgbClr val="0000FF"/>
                </a:solidFill>
                <a:latin typeface="Arial" panose="020B0604020202020204" pitchFamily="34" charset="0"/>
                <a:cs typeface="Arial" panose="020B0604020202020204" pitchFamily="34" charset="0"/>
              </a:rPr>
              <a:t>m.p</a:t>
            </a:r>
            <a:r>
              <a:rPr lang="en-US" sz="2000" b="1" dirty="0">
                <a:solidFill>
                  <a:srgbClr val="0000FF"/>
                </a:solidFill>
                <a:latin typeface="Arial" panose="020B0604020202020204" pitchFamily="34" charset="0"/>
                <a:cs typeface="Arial" panose="020B0604020202020204" pitchFamily="34" charset="0"/>
              </a:rPr>
              <a:t>) of the Aspirin Sample</a:t>
            </a:r>
          </a:p>
          <a:p>
            <a:endParaRPr lang="en-US" sz="2000" b="1" dirty="0">
              <a:solidFill>
                <a:srgbClr val="000302"/>
              </a:solidFill>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a:latin typeface="Lucida Fax" panose="02060602050505020204" pitchFamily="18" charset="0"/>
                <a:cs typeface="+mj-cs"/>
              </a:rPr>
              <a:t>The </a:t>
            </a:r>
            <a:r>
              <a:rPr lang="en-US" sz="2000" dirty="0" err="1">
                <a:latin typeface="Lucida Fax" panose="02060602050505020204" pitchFamily="18" charset="0"/>
                <a:cs typeface="+mj-cs"/>
              </a:rPr>
              <a:t>m.p</a:t>
            </a:r>
            <a:r>
              <a:rPr lang="en-US" sz="2000" dirty="0">
                <a:latin typeface="Lucida Fax" panose="02060602050505020204" pitchFamily="18" charset="0"/>
                <a:cs typeface="+mj-cs"/>
              </a:rPr>
              <a:t> of the aspirin sample can be determined with either a commercial</a:t>
            </a:r>
          </a:p>
          <a:p>
            <a:r>
              <a:rPr lang="en-US" sz="2000" dirty="0" err="1">
                <a:latin typeface="Lucida Fax" panose="02060602050505020204" pitchFamily="18" charset="0"/>
                <a:cs typeface="+mj-cs"/>
              </a:rPr>
              <a:t>m.p</a:t>
            </a:r>
            <a:r>
              <a:rPr lang="en-US" sz="2000" dirty="0">
                <a:latin typeface="Lucida Fax" panose="02060602050505020204" pitchFamily="18" charset="0"/>
                <a:cs typeface="+mj-cs"/>
              </a:rPr>
              <a:t> apparatus or with the apparatus shown in next Figure.</a:t>
            </a:r>
            <a:endParaRPr lang="en-US" sz="2000" b="1" dirty="0">
              <a:solidFill>
                <a:srgbClr val="000302"/>
              </a:solidFill>
              <a:latin typeface="Lucida Fax" panose="02060602050505020204" pitchFamily="18" charset="0"/>
              <a:cs typeface="+mj-cs"/>
            </a:endParaRPr>
          </a:p>
          <a:p>
            <a:endParaRPr lang="en-US" sz="2000" b="1" dirty="0">
              <a:solidFill>
                <a:srgbClr val="000302"/>
              </a:solidFill>
              <a:latin typeface="Lucida Fax" panose="02060602050505020204" pitchFamily="18" charset="0"/>
              <a:cs typeface="+mj-cs"/>
            </a:endParaRPr>
          </a:p>
          <a:p>
            <a:r>
              <a:rPr lang="en-US" sz="2000" b="1" dirty="0">
                <a:solidFill>
                  <a:srgbClr val="FF0000"/>
                </a:solidFill>
                <a:latin typeface="Lucida Fax" panose="02060602050505020204" pitchFamily="18" charset="0"/>
                <a:cs typeface="+mj-cs"/>
              </a:rPr>
              <a:t>Step 1. Prepare the sample</a:t>
            </a:r>
            <a:r>
              <a:rPr lang="en-US" sz="2000" b="1" dirty="0">
                <a:latin typeface="Lucida Fax" panose="02060602050505020204" pitchFamily="18" charset="0"/>
                <a:cs typeface="+mj-cs"/>
              </a:rPr>
              <a:t>. </a:t>
            </a:r>
            <a:r>
              <a:rPr lang="en-US" sz="2000" dirty="0">
                <a:latin typeface="Lucida Fax" panose="02060602050505020204" pitchFamily="18" charset="0"/>
                <a:cs typeface="+mj-cs"/>
              </a:rPr>
              <a:t>Fill a capillary </a:t>
            </a:r>
            <a:r>
              <a:rPr lang="en-US" sz="2000" dirty="0" err="1">
                <a:latin typeface="Lucida Fax" panose="02060602050505020204" pitchFamily="18" charset="0"/>
                <a:cs typeface="+mj-cs"/>
              </a:rPr>
              <a:t>m.p</a:t>
            </a:r>
            <a:r>
              <a:rPr lang="en-US" sz="2000" dirty="0">
                <a:latin typeface="Lucida Fax" panose="02060602050505020204" pitchFamily="18" charset="0"/>
                <a:cs typeface="+mj-cs"/>
              </a:rPr>
              <a:t> tube to a depth of 1 cm with the</a:t>
            </a:r>
            <a:r>
              <a:rPr lang="ar-JO" sz="2000" dirty="0">
                <a:latin typeface="Lucida Fax" panose="02060602050505020204" pitchFamily="18" charset="0"/>
                <a:cs typeface="+mj-cs"/>
              </a:rPr>
              <a:t> </a:t>
            </a:r>
            <a:r>
              <a:rPr lang="en-US" sz="2000" dirty="0">
                <a:latin typeface="Lucida Fax" panose="02060602050505020204" pitchFamily="18" charset="0"/>
                <a:cs typeface="+mj-cs"/>
              </a:rPr>
              <a:t>recrystallized aspirin. Attach the tube</a:t>
            </a:r>
            <a:r>
              <a:rPr lang="ar-JO" sz="2000" dirty="0">
                <a:latin typeface="Lucida Fax" panose="02060602050505020204" pitchFamily="18" charset="0"/>
                <a:cs typeface="+mj-cs"/>
              </a:rPr>
              <a:t> </a:t>
            </a:r>
            <a:r>
              <a:rPr lang="en-US" sz="2000" dirty="0">
                <a:latin typeface="Lucida Fax" panose="02060602050505020204" pitchFamily="18" charset="0"/>
                <a:cs typeface="+mj-cs"/>
              </a:rPr>
              <a:t>to a 360°C thermometer with a rubber band. </a:t>
            </a:r>
            <a:r>
              <a:rPr lang="en-US" sz="2000" u="sng" dirty="0">
                <a:latin typeface="Lucida Fax" panose="02060602050505020204" pitchFamily="18" charset="0"/>
                <a:cs typeface="+mj-cs"/>
              </a:rPr>
              <a:t>As the </a:t>
            </a:r>
            <a:r>
              <a:rPr lang="en-US" sz="2000" u="sng" dirty="0" err="1">
                <a:latin typeface="Lucida Fax" panose="02060602050505020204" pitchFamily="18" charset="0"/>
                <a:cs typeface="+mj-cs"/>
              </a:rPr>
              <a:t>m.p</a:t>
            </a:r>
            <a:r>
              <a:rPr lang="en-US" sz="2000" u="sng" dirty="0">
                <a:latin typeface="Lucida Fax" panose="02060602050505020204" pitchFamily="18" charset="0"/>
                <a:cs typeface="+mj-cs"/>
              </a:rPr>
              <a:t> for aspirin is greater</a:t>
            </a:r>
            <a:r>
              <a:rPr lang="ar-JO" sz="2000" u="sng" dirty="0">
                <a:latin typeface="Lucida Fax" panose="02060602050505020204" pitchFamily="18" charset="0"/>
                <a:cs typeface="+mj-cs"/>
              </a:rPr>
              <a:t> </a:t>
            </a:r>
            <a:r>
              <a:rPr lang="en-US" sz="2000" u="sng" dirty="0">
                <a:latin typeface="Lucida Fax" panose="02060602050505020204" pitchFamily="18" charset="0"/>
                <a:cs typeface="+mj-cs"/>
              </a:rPr>
              <a:t>than 100°C, a cooking oil must be used for the heating bath.</a:t>
            </a:r>
          </a:p>
          <a:p>
            <a:endParaRPr lang="en-US" sz="2000" b="1" dirty="0">
              <a:solidFill>
                <a:srgbClr val="FF0000"/>
              </a:solidFill>
              <a:latin typeface="Lucida Fax" panose="02060602050505020204" pitchFamily="18" charset="0"/>
              <a:cs typeface="+mj-cs"/>
            </a:endParaRPr>
          </a:p>
          <a:p>
            <a:endParaRPr lang="en-US" sz="2000" b="1" dirty="0">
              <a:solidFill>
                <a:srgbClr val="FF0000"/>
              </a:solidFill>
              <a:latin typeface="Lucida Fax" panose="02060602050505020204" pitchFamily="18" charset="0"/>
              <a:cs typeface="+mj-cs"/>
            </a:endParaRPr>
          </a:p>
          <a:p>
            <a:r>
              <a:rPr lang="en-US" sz="2000" b="1" dirty="0">
                <a:solidFill>
                  <a:srgbClr val="FF0000"/>
                </a:solidFill>
                <a:latin typeface="Lucida Fax" panose="02060602050505020204" pitchFamily="18" charset="0"/>
                <a:cs typeface="+mj-cs"/>
              </a:rPr>
              <a:t>Step 2. Determine the melting point.</a:t>
            </a:r>
          </a:p>
          <a:p>
            <a:r>
              <a:rPr lang="en-US" sz="2000" b="1" dirty="0">
                <a:latin typeface="Lucida Fax" panose="02060602050505020204" pitchFamily="18" charset="0"/>
                <a:cs typeface="+mj-cs"/>
              </a:rPr>
              <a:t> </a:t>
            </a:r>
          </a:p>
          <a:p>
            <a:r>
              <a:rPr lang="en-US" sz="2000" i="1" dirty="0">
                <a:latin typeface="Lucida Fax" panose="02060602050505020204" pitchFamily="18" charset="0"/>
                <a:cs typeface="+mj-cs"/>
              </a:rPr>
              <a:t>	Gently </a:t>
            </a:r>
            <a:r>
              <a:rPr lang="en-US" sz="2000" dirty="0">
                <a:latin typeface="Lucida Fax" panose="02060602050505020204" pitchFamily="18" charset="0"/>
                <a:cs typeface="+mj-cs"/>
              </a:rPr>
              <a:t>heat the oil bath at a rate of ~5°C / minute until the aspirin melts. (</a:t>
            </a:r>
            <a:r>
              <a:rPr lang="en-US" sz="2000" b="1" dirty="0">
                <a:solidFill>
                  <a:srgbClr val="FF0000"/>
                </a:solidFill>
                <a:latin typeface="Lucida Fax" panose="02060602050505020204" pitchFamily="18" charset="0"/>
                <a:cs typeface="+mj-cs"/>
              </a:rPr>
              <a:t>Caution: </a:t>
            </a:r>
            <a:r>
              <a:rPr lang="en-US" sz="2000" i="1" dirty="0">
                <a:solidFill>
                  <a:srgbClr val="FF0000"/>
                </a:solidFill>
                <a:latin typeface="Lucida Fax" panose="02060602050505020204" pitchFamily="18" charset="0"/>
                <a:cs typeface="+mj-cs"/>
              </a:rPr>
              <a:t>The oil bath is at a temperature greater than 100</a:t>
            </a:r>
            <a:r>
              <a:rPr lang="en-US" sz="2000" dirty="0">
                <a:solidFill>
                  <a:srgbClr val="FF0000"/>
                </a:solidFill>
                <a:latin typeface="Lucida Fax" panose="02060602050505020204" pitchFamily="18" charset="0"/>
                <a:cs typeface="+mj-cs"/>
              </a:rPr>
              <a:t>°</a:t>
            </a:r>
            <a:r>
              <a:rPr lang="en-US" sz="2000" i="1" dirty="0">
                <a:solidFill>
                  <a:srgbClr val="FF0000"/>
                </a:solidFill>
                <a:latin typeface="Lucida Fax" panose="02060602050505020204" pitchFamily="18" charset="0"/>
                <a:cs typeface="+mj-cs"/>
              </a:rPr>
              <a:t>C—do not touch!</a:t>
            </a:r>
            <a:r>
              <a:rPr lang="en-US" sz="2000" dirty="0">
                <a:latin typeface="Lucida Fax" panose="02060602050505020204" pitchFamily="18" charset="0"/>
                <a:cs typeface="+mj-cs"/>
              </a:rPr>
              <a:t>). Cool the bath and aspirin to just below this approximate </a:t>
            </a:r>
            <a:r>
              <a:rPr lang="en-US" sz="2000" dirty="0" err="1">
                <a:latin typeface="Lucida Fax" panose="02060602050505020204" pitchFamily="18" charset="0"/>
                <a:cs typeface="+mj-cs"/>
              </a:rPr>
              <a:t>m.p</a:t>
            </a:r>
            <a:r>
              <a:rPr lang="en-US" sz="2000" dirty="0">
                <a:latin typeface="Lucida Fax" panose="02060602050505020204" pitchFamily="18" charset="0"/>
                <a:cs typeface="+mj-cs"/>
              </a:rPr>
              <a:t> until the aspirin in the tube solidifies; at a slower ~1°C /minute rate, heat again until it melts; this is the </a:t>
            </a:r>
            <a:r>
              <a:rPr lang="en-US" sz="2000" dirty="0" err="1">
                <a:latin typeface="Lucida Fax" panose="02060602050505020204" pitchFamily="18" charset="0"/>
                <a:cs typeface="+mj-cs"/>
              </a:rPr>
              <a:t>m.p</a:t>
            </a:r>
            <a:r>
              <a:rPr lang="en-US" sz="2000" dirty="0">
                <a:latin typeface="Lucida Fax" panose="02060602050505020204" pitchFamily="18" charset="0"/>
                <a:cs typeface="+mj-cs"/>
              </a:rPr>
              <a:t> of your aspirin.</a:t>
            </a:r>
            <a:endParaRPr lang="en-US" sz="2000" u="sng" dirty="0">
              <a:latin typeface="Lucida Fax" panose="02060602050505020204" pitchFamily="18" charset="0"/>
              <a:cs typeface="+mj-cs"/>
            </a:endParaRPr>
          </a:p>
          <a:p>
            <a:endParaRPr lang="en-US" sz="2000" u="sng" dirty="0">
              <a:latin typeface="Arial" panose="020B0604020202020204" pitchFamily="34" charset="0"/>
              <a:cs typeface="+mj-cs"/>
            </a:endParaRPr>
          </a:p>
        </p:txBody>
      </p:sp>
      <p:sp>
        <p:nvSpPr>
          <p:cNvPr id="4" name="Date Placeholder 3"/>
          <p:cNvSpPr>
            <a:spLocks noGrp="1"/>
          </p:cNvSpPr>
          <p:nvPr>
            <p:ph type="dt" sz="half" idx="10"/>
          </p:nvPr>
        </p:nvSpPr>
        <p:spPr/>
        <p:txBody>
          <a:bodyPr/>
          <a:lstStyle/>
          <a:p>
            <a:fld id="{E062E0B0-1ABE-43F8-8CC4-4844B7E08933}"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1798252972"/>
      </p:ext>
    </p:extLst>
  </p:cSld>
  <p:clrMapOvr>
    <a:masterClrMapping/>
  </p:clrMapOvr>
  <p:transition spd="slow">
    <p:push dir="u"/>
    <p:sndAc>
      <p:stSnd>
        <p:snd r:embed="rId2" name="breeze.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15</a:t>
            </a:fld>
            <a:endParaRPr lang="en-AU"/>
          </a:p>
        </p:txBody>
      </p:sp>
      <p:pic>
        <p:nvPicPr>
          <p:cNvPr id="3" name="Picture 2"/>
          <p:cNvPicPr>
            <a:picLocks noChangeAspect="1"/>
          </p:cNvPicPr>
          <p:nvPr/>
        </p:nvPicPr>
        <p:blipFill>
          <a:blip r:embed="rId3" cstate="print"/>
          <a:stretch>
            <a:fillRect/>
          </a:stretch>
        </p:blipFill>
        <p:spPr>
          <a:xfrm>
            <a:off x="1491917" y="443344"/>
            <a:ext cx="7555830" cy="5913005"/>
          </a:xfrm>
          <a:prstGeom prst="rect">
            <a:avLst/>
          </a:prstGeom>
        </p:spPr>
      </p:pic>
      <p:sp>
        <p:nvSpPr>
          <p:cNvPr id="4" name="Date Placeholder 3"/>
          <p:cNvSpPr>
            <a:spLocks noGrp="1"/>
          </p:cNvSpPr>
          <p:nvPr>
            <p:ph type="dt" sz="half" idx="10"/>
          </p:nvPr>
        </p:nvSpPr>
        <p:spPr/>
        <p:txBody>
          <a:bodyPr/>
          <a:lstStyle/>
          <a:p>
            <a:fld id="{75476D8D-60E4-49D9-B717-3890422C5A76}"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2890692803"/>
      </p:ext>
    </p:extLst>
  </p:cSld>
  <p:clrMapOvr>
    <a:masterClrMapping/>
  </p:clrMapOvr>
  <p:transition spd="slow">
    <p:push dir="u"/>
    <p:sndAc>
      <p:stSnd>
        <p:snd r:embed="rId2" name="breeze.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16</a:t>
            </a:fld>
            <a:endParaRPr lang="en-AU"/>
          </a:p>
        </p:txBody>
      </p:sp>
      <p:sp>
        <p:nvSpPr>
          <p:cNvPr id="3" name="Rectangle 2"/>
          <p:cNvSpPr/>
          <p:nvPr/>
        </p:nvSpPr>
        <p:spPr>
          <a:xfrm>
            <a:off x="609601" y="944894"/>
            <a:ext cx="9140890" cy="4524315"/>
          </a:xfrm>
          <a:prstGeom prst="rect">
            <a:avLst/>
          </a:prstGeom>
        </p:spPr>
        <p:txBody>
          <a:bodyPr wrap="square">
            <a:spAutoFit/>
          </a:bodyPr>
          <a:lstStyle/>
          <a:p>
            <a:r>
              <a:rPr lang="en-US" sz="2400" b="1" dirty="0">
                <a:solidFill>
                  <a:srgbClr val="FF0000"/>
                </a:solidFill>
                <a:latin typeface="Lucida Fax" panose="02060602050505020204" pitchFamily="18" charset="0"/>
              </a:rPr>
              <a:t>Step 3. A purity check of the sample (</a:t>
            </a:r>
            <a:r>
              <a:rPr lang="ar-JO" sz="2400" b="1" dirty="0">
                <a:solidFill>
                  <a:srgbClr val="FF0000"/>
                </a:solidFill>
                <a:latin typeface="Lucida Fax" panose="02060602050505020204" pitchFamily="18" charset="0"/>
              </a:rPr>
              <a:t>فحص نقاء العينة</a:t>
            </a:r>
            <a:r>
              <a:rPr lang="en-US" sz="2400" b="1" dirty="0">
                <a:solidFill>
                  <a:srgbClr val="FF0000"/>
                </a:solidFill>
                <a:latin typeface="Lucida Fax" panose="02060602050505020204" pitchFamily="18" charset="0"/>
              </a:rPr>
              <a:t>). </a:t>
            </a:r>
          </a:p>
          <a:p>
            <a:endParaRPr lang="en-US" sz="2400" dirty="0">
              <a:latin typeface="Lucida Fax" panose="02060602050505020204" pitchFamily="18" charset="0"/>
            </a:endParaRPr>
          </a:p>
          <a:p>
            <a:r>
              <a:rPr lang="en-US" sz="2400" dirty="0">
                <a:latin typeface="Lucida Fax" panose="02060602050505020204" pitchFamily="18" charset="0"/>
              </a:rPr>
              <a:t>If the </a:t>
            </a:r>
            <a:r>
              <a:rPr lang="en-US" sz="2400" dirty="0" err="1">
                <a:latin typeface="Lucida Fax" panose="02060602050505020204" pitchFamily="18" charset="0"/>
              </a:rPr>
              <a:t>m.p</a:t>
            </a:r>
            <a:r>
              <a:rPr lang="en-US" sz="2400" dirty="0">
                <a:latin typeface="Lucida Fax" panose="02060602050505020204" pitchFamily="18" charset="0"/>
              </a:rPr>
              <a:t> of your prepared aspirin sample is less than 130°C, repeat recrystallize the sample for the purpose of increasing its purity. </a:t>
            </a:r>
          </a:p>
          <a:p>
            <a:endParaRPr lang="en-US" sz="2400" dirty="0">
              <a:latin typeface="Lucida Fax" panose="02060602050505020204" pitchFamily="18" charset="0"/>
            </a:endParaRPr>
          </a:p>
          <a:p>
            <a:endParaRPr lang="en-US" sz="2400" dirty="0">
              <a:latin typeface="Lucida Fax" panose="02060602050505020204" pitchFamily="18" charset="0"/>
            </a:endParaRPr>
          </a:p>
          <a:p>
            <a:r>
              <a:rPr lang="en-US" sz="2400" b="1" dirty="0">
                <a:solidFill>
                  <a:srgbClr val="FF0000"/>
                </a:solidFill>
                <a:latin typeface="Lucida Fax" panose="02060602050505020204" pitchFamily="18" charset="0"/>
              </a:rPr>
              <a:t>Step 4. Repeat the </a:t>
            </a:r>
            <a:r>
              <a:rPr lang="en-US" sz="2400" b="1" dirty="0" err="1">
                <a:solidFill>
                  <a:srgbClr val="FF0000"/>
                </a:solidFill>
                <a:latin typeface="Lucida Fax" panose="02060602050505020204" pitchFamily="18" charset="0"/>
              </a:rPr>
              <a:t>m.p</a:t>
            </a:r>
            <a:r>
              <a:rPr lang="en-US" sz="2400" b="1" dirty="0">
                <a:solidFill>
                  <a:srgbClr val="FF0000"/>
                </a:solidFill>
                <a:latin typeface="Lucida Fax" panose="02060602050505020204" pitchFamily="18" charset="0"/>
              </a:rPr>
              <a:t> measurement. </a:t>
            </a:r>
          </a:p>
          <a:p>
            <a:endParaRPr lang="en-US" sz="2400" dirty="0">
              <a:latin typeface="Lucida Fax" panose="02060602050505020204" pitchFamily="18" charset="0"/>
            </a:endParaRPr>
          </a:p>
          <a:p>
            <a:r>
              <a:rPr lang="en-US" sz="2400" dirty="0">
                <a:latin typeface="Lucida Fax" panose="02060602050505020204" pitchFamily="18" charset="0"/>
              </a:rPr>
              <a:t>Cool the bath and aspirin to just below the </a:t>
            </a:r>
            <a:r>
              <a:rPr lang="en-US" sz="2400" dirty="0" err="1">
                <a:latin typeface="Lucida Fax" panose="02060602050505020204" pitchFamily="18" charset="0"/>
              </a:rPr>
              <a:t>m.p</a:t>
            </a:r>
            <a:r>
              <a:rPr lang="en-US" sz="2400" dirty="0">
                <a:latin typeface="Lucida Fax" panose="02060602050505020204" pitchFamily="18" charset="0"/>
              </a:rPr>
              <a:t> until the aspirin in the tube solidifies; at a 1°C per minute rate; heat again until it melts.</a:t>
            </a:r>
            <a:endParaRPr lang="en-US" sz="2400" u="sng" dirty="0">
              <a:latin typeface="Lucida Fax" panose="02060602050505020204" pitchFamily="18" charset="0"/>
            </a:endParaRPr>
          </a:p>
        </p:txBody>
      </p:sp>
      <p:sp>
        <p:nvSpPr>
          <p:cNvPr id="4" name="Date Placeholder 3"/>
          <p:cNvSpPr>
            <a:spLocks noGrp="1"/>
          </p:cNvSpPr>
          <p:nvPr>
            <p:ph type="dt" sz="half" idx="10"/>
          </p:nvPr>
        </p:nvSpPr>
        <p:spPr/>
        <p:txBody>
          <a:bodyPr/>
          <a:lstStyle/>
          <a:p>
            <a:fld id="{639AC0AD-66C1-4418-ABF1-2858C8F2BBA5}"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3020394010"/>
      </p:ext>
    </p:extLst>
  </p:cSld>
  <p:clrMapOvr>
    <a:masterClrMapping/>
  </p:clrMapOvr>
  <p:transition spd="slow">
    <p:push dir="u"/>
    <p:sndAc>
      <p:stSnd>
        <p:snd r:embed="rId2" name="breeze.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17</a:t>
            </a:fld>
            <a:endParaRPr lang="en-AU"/>
          </a:p>
        </p:txBody>
      </p:sp>
      <p:sp>
        <p:nvSpPr>
          <p:cNvPr id="4" name="Rectangle 3"/>
          <p:cNvSpPr/>
          <p:nvPr/>
        </p:nvSpPr>
        <p:spPr>
          <a:xfrm>
            <a:off x="389021" y="222281"/>
            <a:ext cx="11502191" cy="6001643"/>
          </a:xfrm>
          <a:prstGeom prst="rect">
            <a:avLst/>
          </a:prstGeom>
        </p:spPr>
        <p:txBody>
          <a:bodyPr wrap="square">
            <a:spAutoFit/>
          </a:bodyPr>
          <a:lstStyle/>
          <a:p>
            <a:r>
              <a:rPr lang="en-US" sz="2400" b="1" dirty="0">
                <a:solidFill>
                  <a:srgbClr val="3333FF"/>
                </a:solidFill>
                <a:latin typeface="Lucida Fax" panose="02060602050505020204" pitchFamily="18" charset="0"/>
              </a:rPr>
              <a:t>C. Aspirin Analysis: % Acetylsalicylic acid in the Aspirin tablet</a:t>
            </a:r>
          </a:p>
          <a:p>
            <a:endParaRPr lang="en-US" sz="2000" dirty="0">
              <a:latin typeface="Lucida Fax" panose="02060602050505020204" pitchFamily="18" charset="0"/>
            </a:endParaRPr>
          </a:p>
          <a:p>
            <a:r>
              <a:rPr lang="en-US" sz="2000" b="1" dirty="0">
                <a:solidFill>
                  <a:srgbClr val="FF0000"/>
                </a:solidFill>
                <a:latin typeface="Lucida Fax" panose="02060602050505020204" pitchFamily="18" charset="0"/>
              </a:rPr>
              <a:t>Step 1. Prepare the Aspirin Sample for Analysis</a:t>
            </a:r>
            <a:r>
              <a:rPr lang="en-US" sz="2000" dirty="0">
                <a:latin typeface="Lucida Fax" panose="02060602050505020204" pitchFamily="18" charset="0"/>
              </a:rPr>
              <a:t>. </a:t>
            </a:r>
          </a:p>
          <a:p>
            <a:endParaRPr lang="en-US" sz="2000" dirty="0">
              <a:latin typeface="Lucida Fax" panose="02060602050505020204" pitchFamily="18" charset="0"/>
            </a:endParaRPr>
          </a:p>
          <a:p>
            <a:pPr marL="342900" indent="-342900">
              <a:buFont typeface="Wingdings" panose="05000000000000000000" pitchFamily="2" charset="2"/>
              <a:buChar char="Ø"/>
            </a:pPr>
            <a:r>
              <a:rPr lang="en-US" sz="2000" dirty="0">
                <a:latin typeface="Lucida Fax" panose="02060602050505020204" pitchFamily="18" charset="0"/>
              </a:rPr>
              <a:t>Crush commercial aspirin tablet (500 mg) and transfer it to clean 250-mL Erlenmeyer flask. Add 10 mL of 95% ethanol, then, 50 mL of deionized water, and swirl to dissolve the aspirin. Add 2 drops of phenolphthalein indicator.</a:t>
            </a:r>
          </a:p>
          <a:p>
            <a:pPr marL="342900" indent="-342900">
              <a:buFont typeface="Wingdings" panose="05000000000000000000" pitchFamily="2" charset="2"/>
              <a:buChar char="Ø"/>
            </a:pPr>
            <a:endParaRPr lang="en-US" sz="2000" b="1" dirty="0">
              <a:latin typeface="Lucida Fax" panose="02060602050505020204" pitchFamily="18" charset="0"/>
            </a:endParaRPr>
          </a:p>
          <a:p>
            <a:r>
              <a:rPr lang="en-US" sz="2000" b="1" dirty="0">
                <a:solidFill>
                  <a:srgbClr val="FF0000"/>
                </a:solidFill>
                <a:latin typeface="Lucida Fax" panose="02060602050505020204" pitchFamily="18" charset="0"/>
              </a:rPr>
              <a:t>Step 2. titrate the sample</a:t>
            </a:r>
          </a:p>
          <a:p>
            <a:r>
              <a:rPr lang="en-US" sz="2000" dirty="0">
                <a:solidFill>
                  <a:srgbClr val="FF0000"/>
                </a:solidFill>
                <a:latin typeface="Lucida Fax" panose="02060602050505020204" pitchFamily="18" charset="0"/>
              </a:rPr>
              <a:t> </a:t>
            </a:r>
          </a:p>
          <a:p>
            <a:pPr marL="342900" indent="-342900">
              <a:buFont typeface="Wingdings" panose="05000000000000000000" pitchFamily="2" charset="2"/>
              <a:buChar char="Ø"/>
            </a:pPr>
            <a:r>
              <a:rPr lang="en-US" sz="2000" dirty="0">
                <a:latin typeface="Lucida Fax" panose="02060602050505020204" pitchFamily="18" charset="0"/>
              </a:rPr>
              <a:t>Rinse the clean burette and fill it with a standardized 0.1 M NaOH solution. Record the exact molarity of standard </a:t>
            </a:r>
            <a:r>
              <a:rPr lang="en-US" sz="2000" dirty="0" err="1">
                <a:latin typeface="Lucida Fax" panose="02060602050505020204" pitchFamily="18" charset="0"/>
              </a:rPr>
              <a:t>NaOH</a:t>
            </a:r>
            <a:r>
              <a:rPr lang="en-US" sz="2000" dirty="0">
                <a:latin typeface="Lucida Fax" panose="02060602050505020204" pitchFamily="18" charset="0"/>
              </a:rPr>
              <a:t> solution on the report sheet. </a:t>
            </a:r>
          </a:p>
          <a:p>
            <a:pPr marL="342900" indent="-342900">
              <a:buFont typeface="Wingdings" panose="05000000000000000000" pitchFamily="2" charset="2"/>
              <a:buChar char="Ø"/>
            </a:pPr>
            <a:endParaRPr lang="en-US" sz="2000" dirty="0">
              <a:latin typeface="Lucida Fax" panose="02060602050505020204" pitchFamily="18" charset="0"/>
            </a:endParaRPr>
          </a:p>
          <a:p>
            <a:pPr marL="342900" indent="-342900">
              <a:buFont typeface="Wingdings" panose="05000000000000000000" pitchFamily="2" charset="2"/>
              <a:buChar char="Ø"/>
            </a:pPr>
            <a:r>
              <a:rPr lang="en-US" sz="2000" dirty="0">
                <a:latin typeface="Lucida Fax" panose="02060602050505020204" pitchFamily="18" charset="0"/>
              </a:rPr>
              <a:t>Slowly add the NaOH solution from the 50.00 mL burette to the aspirin sample until the endpoint is reached (</a:t>
            </a:r>
            <a:r>
              <a:rPr lang="en-US" sz="2000" u="sng" dirty="0">
                <a:solidFill>
                  <a:srgbClr val="FF00FF"/>
                </a:solidFill>
                <a:latin typeface="Lucida Fax" panose="02060602050505020204" pitchFamily="18" charset="0"/>
              </a:rPr>
              <a:t>faint pink color</a:t>
            </a:r>
            <a:r>
              <a:rPr lang="en-US" sz="2000" dirty="0">
                <a:latin typeface="Lucida Fax" panose="02060602050505020204" pitchFamily="18" charset="0"/>
              </a:rPr>
              <a:t>). The color should persist for 30 seconds. Read and record the final volume of NaOH in the burette. </a:t>
            </a:r>
          </a:p>
          <a:p>
            <a:pPr marL="342900" indent="-342900">
              <a:buFont typeface="Wingdings" panose="05000000000000000000" pitchFamily="2" charset="2"/>
              <a:buChar char="Ø"/>
            </a:pPr>
            <a:endParaRPr lang="en-US" sz="2000" dirty="0">
              <a:latin typeface="Lucida Fax" panose="02060602050505020204" pitchFamily="18" charset="0"/>
            </a:endParaRPr>
          </a:p>
          <a:p>
            <a:pPr marL="342900" indent="-342900">
              <a:buFont typeface="Wingdings" panose="05000000000000000000" pitchFamily="2" charset="2"/>
              <a:buChar char="Ø"/>
            </a:pPr>
            <a:r>
              <a:rPr lang="en-US" sz="2000" b="1" dirty="0">
                <a:solidFill>
                  <a:srgbClr val="FF0000"/>
                </a:solidFill>
                <a:latin typeface="Lucida Fax" panose="02060602050505020204" pitchFamily="18" charset="0"/>
              </a:rPr>
              <a:t>Repeat the titration</a:t>
            </a:r>
            <a:r>
              <a:rPr lang="en-US" sz="2000" dirty="0">
                <a:latin typeface="Lucida Fax" panose="02060602050505020204" pitchFamily="18" charset="0"/>
              </a:rPr>
              <a:t>. Three trials are to be completed in the analysis of the aspirin.</a:t>
            </a:r>
          </a:p>
          <a:p>
            <a:endParaRPr lang="en-US" sz="2000" dirty="0">
              <a:latin typeface="Lucida Fax" panose="02060602050505020204" pitchFamily="18" charset="0"/>
            </a:endParaRPr>
          </a:p>
        </p:txBody>
      </p:sp>
      <p:sp>
        <p:nvSpPr>
          <p:cNvPr id="3" name="Date Placeholder 2"/>
          <p:cNvSpPr>
            <a:spLocks noGrp="1"/>
          </p:cNvSpPr>
          <p:nvPr>
            <p:ph type="dt" sz="half" idx="10"/>
          </p:nvPr>
        </p:nvSpPr>
        <p:spPr/>
        <p:txBody>
          <a:bodyPr/>
          <a:lstStyle/>
          <a:p>
            <a:fld id="{7C547AFC-17D3-41A1-897E-E768CB3C15EC}"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869110931"/>
      </p:ext>
    </p:extLst>
  </p:cSld>
  <p:clrMapOvr>
    <a:masterClrMapping/>
  </p:clrMapOvr>
  <p:transition spd="slow">
    <p:push dir="u"/>
    <p:sndAc>
      <p:stSnd>
        <p:snd r:embed="rId2" name="breeze.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18</a:t>
            </a:fld>
            <a:endParaRPr lang="en-AU"/>
          </a:p>
        </p:txBody>
      </p:sp>
      <p:pic>
        <p:nvPicPr>
          <p:cNvPr id="2052" name="Picture 4" descr="산 염기 적정 - 로열티 프리 0명 벡터 아트"/>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6702" y="300789"/>
            <a:ext cx="8098090" cy="469231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907836" y="4993105"/>
            <a:ext cx="9967982" cy="646331"/>
          </a:xfrm>
          <a:prstGeom prst="rect">
            <a:avLst/>
          </a:prstGeom>
        </p:spPr>
        <p:txBody>
          <a:bodyPr wrap="square">
            <a:spAutoFit/>
          </a:bodyPr>
          <a:lstStyle/>
          <a:p>
            <a:r>
              <a:rPr lang="en-US" dirty="0">
                <a:solidFill>
                  <a:srgbClr val="3333FF"/>
                </a:solidFill>
              </a:rPr>
              <a:t>Apparatus for acid/base titration. </a:t>
            </a:r>
            <a:r>
              <a:rPr lang="en-US" dirty="0">
                <a:solidFill>
                  <a:srgbClr val="FF00FF"/>
                </a:solidFill>
              </a:rPr>
              <a:t>The titrant in the </a:t>
            </a:r>
            <a:r>
              <a:rPr lang="en-US" dirty="0" err="1">
                <a:solidFill>
                  <a:srgbClr val="FF00FF"/>
                </a:solidFill>
              </a:rPr>
              <a:t>buret</a:t>
            </a:r>
            <a:r>
              <a:rPr lang="en-US" dirty="0">
                <a:solidFill>
                  <a:srgbClr val="FF00FF"/>
                </a:solidFill>
              </a:rPr>
              <a:t> is a standard solution of </a:t>
            </a:r>
            <a:r>
              <a:rPr lang="en-US" dirty="0" err="1">
                <a:solidFill>
                  <a:srgbClr val="FF00FF"/>
                </a:solidFill>
              </a:rPr>
              <a:t>NaOH</a:t>
            </a:r>
            <a:r>
              <a:rPr lang="en-US" dirty="0">
                <a:solidFill>
                  <a:srgbClr val="FF00FF"/>
                </a:solidFill>
              </a:rPr>
              <a:t>, while in the Erlenmeyer flask is the solution of aspirin sample with phenolphthalein indicator</a:t>
            </a:r>
          </a:p>
        </p:txBody>
      </p:sp>
      <p:sp>
        <p:nvSpPr>
          <p:cNvPr id="4" name="Date Placeholder 3"/>
          <p:cNvSpPr>
            <a:spLocks noGrp="1"/>
          </p:cNvSpPr>
          <p:nvPr>
            <p:ph type="dt" sz="half" idx="10"/>
          </p:nvPr>
        </p:nvSpPr>
        <p:spPr/>
        <p:txBody>
          <a:bodyPr/>
          <a:lstStyle/>
          <a:p>
            <a:fld id="{929441C3-A1BC-4591-92B8-A8DB9D450855}"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931882934"/>
      </p:ext>
    </p:extLst>
  </p:cSld>
  <p:clrMapOvr>
    <a:masterClrMapping/>
  </p:clrMapOvr>
  <p:transition spd="slow">
    <p:push dir="u"/>
    <p:sndAc>
      <p:stSnd>
        <p:snd r:embed="rId2" name="breeze.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19</a:t>
            </a:fld>
            <a:endParaRPr lang="en-AU"/>
          </a:p>
        </p:txBody>
      </p:sp>
      <p:sp>
        <p:nvSpPr>
          <p:cNvPr id="3" name="Rectangle 2"/>
          <p:cNvSpPr/>
          <p:nvPr/>
        </p:nvSpPr>
        <p:spPr>
          <a:xfrm>
            <a:off x="677779" y="3363017"/>
            <a:ext cx="10323096" cy="1200329"/>
          </a:xfrm>
          <a:prstGeom prst="rect">
            <a:avLst/>
          </a:prstGeom>
        </p:spPr>
        <p:txBody>
          <a:bodyPr wrap="square">
            <a:spAutoFit/>
          </a:bodyPr>
          <a:lstStyle/>
          <a:p>
            <a:r>
              <a:rPr lang="en-US" sz="2400" b="1" u="sng" dirty="0">
                <a:solidFill>
                  <a:srgbClr val="FF0000"/>
                </a:solidFill>
                <a:latin typeface="Times New Roman" panose="02020603050405020304" pitchFamily="18" charset="0"/>
              </a:rPr>
              <a:t>CLEANUP:</a:t>
            </a:r>
            <a:r>
              <a:rPr lang="en-US" sz="2400" b="1" dirty="0">
                <a:solidFill>
                  <a:srgbClr val="FF0000"/>
                </a:solidFill>
                <a:latin typeface="Times New Roman" panose="02020603050405020304" pitchFamily="18" charset="0"/>
              </a:rPr>
              <a:t> </a:t>
            </a:r>
            <a:r>
              <a:rPr lang="en-US" sz="2400" dirty="0">
                <a:latin typeface="Times New Roman" panose="02020603050405020304" pitchFamily="18" charset="0"/>
              </a:rPr>
              <a:t>Discard the </a:t>
            </a:r>
            <a:r>
              <a:rPr lang="en-US" sz="2400" dirty="0" err="1">
                <a:latin typeface="Times New Roman" panose="02020603050405020304" pitchFamily="18" charset="0"/>
              </a:rPr>
              <a:t>NaOH</a:t>
            </a:r>
            <a:r>
              <a:rPr lang="en-US" sz="2400" dirty="0">
                <a:latin typeface="Times New Roman" panose="02020603050405020304" pitchFamily="18" charset="0"/>
              </a:rPr>
              <a:t> titrant into a properly labeled bottle; rinse the </a:t>
            </a:r>
            <a:r>
              <a:rPr lang="en-US" sz="2400" dirty="0" err="1">
                <a:latin typeface="Times New Roman" panose="02020603050405020304" pitchFamily="18" charset="0"/>
              </a:rPr>
              <a:t>buret</a:t>
            </a:r>
            <a:r>
              <a:rPr lang="en-US" sz="2400" dirty="0">
                <a:latin typeface="Times New Roman" panose="02020603050405020304" pitchFamily="18" charset="0"/>
              </a:rPr>
              <a:t> with several 5-mL volumes of tap water, followed by two 5-mL volumes of deionized water.</a:t>
            </a:r>
            <a:endParaRPr lang="en-US" sz="2400" dirty="0"/>
          </a:p>
        </p:txBody>
      </p:sp>
      <p:sp>
        <p:nvSpPr>
          <p:cNvPr id="4" name="Rectangle 3"/>
          <p:cNvSpPr/>
          <p:nvPr/>
        </p:nvSpPr>
        <p:spPr>
          <a:xfrm>
            <a:off x="1159042" y="919133"/>
            <a:ext cx="10006263" cy="2092881"/>
          </a:xfrm>
          <a:prstGeom prst="rect">
            <a:avLst/>
          </a:prstGeom>
        </p:spPr>
        <p:txBody>
          <a:bodyPr wrap="square">
            <a:spAutoFit/>
          </a:bodyPr>
          <a:lstStyle/>
          <a:p>
            <a:r>
              <a:rPr lang="en-US" sz="2000" b="1" i="1" dirty="0">
                <a:solidFill>
                  <a:srgbClr val="FF0000"/>
                </a:solidFill>
                <a:latin typeface="Lucida Fax" panose="02060602050505020204" pitchFamily="18" charset="0"/>
              </a:rPr>
              <a:t>Step 3. chemical stoichiometry</a:t>
            </a:r>
          </a:p>
          <a:p>
            <a:r>
              <a:rPr lang="en-US" sz="2000" dirty="0">
                <a:solidFill>
                  <a:srgbClr val="FF0000"/>
                </a:solidFill>
                <a:latin typeface="Lucida Fax" panose="02060602050505020204" pitchFamily="18" charset="0"/>
              </a:rPr>
              <a:t> </a:t>
            </a:r>
          </a:p>
          <a:p>
            <a:pPr marL="342900" indent="-342900">
              <a:lnSpc>
                <a:spcPct val="150000"/>
              </a:lnSpc>
              <a:buFont typeface="Wingdings" panose="05000000000000000000" pitchFamily="2" charset="2"/>
              <a:buChar char="Ø"/>
            </a:pPr>
            <a:r>
              <a:rPr lang="en-US" sz="2000" dirty="0">
                <a:solidFill>
                  <a:srgbClr val="FF0000"/>
                </a:solidFill>
                <a:latin typeface="Lucida Fax" panose="02060602050505020204" pitchFamily="18" charset="0"/>
              </a:rPr>
              <a:t> </a:t>
            </a:r>
            <a:r>
              <a:rPr lang="en-US" sz="2000" dirty="0">
                <a:latin typeface="Lucida Fax" panose="02060602050505020204" pitchFamily="18" charset="0"/>
              </a:rPr>
              <a:t>Calculate the mass of acetylsalicylic acid (</a:t>
            </a:r>
            <a:r>
              <a:rPr lang="en-US" sz="2000" i="1" dirty="0">
                <a:latin typeface="Lucida Fax" panose="02060602050505020204" pitchFamily="18" charset="0"/>
              </a:rPr>
              <a:t>g</a:t>
            </a:r>
            <a:r>
              <a:rPr lang="en-US" sz="2000" dirty="0">
                <a:latin typeface="Lucida Fax" panose="02060602050505020204" pitchFamily="18" charset="0"/>
              </a:rPr>
              <a:t>) for the titrimetric analysis.</a:t>
            </a:r>
          </a:p>
          <a:p>
            <a:pPr marL="342900" indent="-342900">
              <a:lnSpc>
                <a:spcPct val="150000"/>
              </a:lnSpc>
              <a:buFont typeface="Wingdings" panose="05000000000000000000" pitchFamily="2" charset="2"/>
              <a:buChar char="Ø"/>
            </a:pPr>
            <a:r>
              <a:rPr lang="en-US" sz="2000" dirty="0">
                <a:latin typeface="Lucida Fax" panose="02060602050505020204" pitchFamily="18" charset="0"/>
              </a:rPr>
              <a:t>Calculate the percent purity of aspirin sample (</a:t>
            </a:r>
            <a:r>
              <a:rPr lang="en-US" sz="2000" i="1" dirty="0">
                <a:latin typeface="Lucida Fax" panose="02060602050505020204" pitchFamily="18" charset="0"/>
              </a:rPr>
              <a:t>%</a:t>
            </a:r>
            <a:r>
              <a:rPr lang="en-US" sz="2000" dirty="0">
                <a:latin typeface="Lucida Fax" panose="02060602050505020204" pitchFamily="18" charset="0"/>
              </a:rPr>
              <a:t>)</a:t>
            </a:r>
          </a:p>
          <a:p>
            <a:pPr marL="342900" indent="-342900">
              <a:lnSpc>
                <a:spcPct val="150000"/>
              </a:lnSpc>
              <a:buFont typeface="Wingdings" panose="05000000000000000000" pitchFamily="2" charset="2"/>
              <a:buChar char="Ø"/>
            </a:pPr>
            <a:r>
              <a:rPr lang="en-US" sz="2000" dirty="0">
                <a:latin typeface="Lucida Fax" panose="02060602050505020204" pitchFamily="18" charset="0"/>
              </a:rPr>
              <a:t>Calculate the average percent purity of aspirin sample (</a:t>
            </a:r>
            <a:r>
              <a:rPr lang="en-US" sz="2000" i="1" dirty="0">
                <a:latin typeface="Lucida Fax" panose="02060602050505020204" pitchFamily="18" charset="0"/>
              </a:rPr>
              <a:t>%</a:t>
            </a:r>
            <a:r>
              <a:rPr lang="en-US" sz="2000" dirty="0">
                <a:latin typeface="Lucida Fax" panose="02060602050505020204" pitchFamily="18" charset="0"/>
              </a:rPr>
              <a:t>)</a:t>
            </a:r>
          </a:p>
        </p:txBody>
      </p:sp>
      <p:sp>
        <p:nvSpPr>
          <p:cNvPr id="5" name="Rectangle 4"/>
          <p:cNvSpPr/>
          <p:nvPr/>
        </p:nvSpPr>
        <p:spPr>
          <a:xfrm>
            <a:off x="768015" y="4794522"/>
            <a:ext cx="10788316" cy="1015663"/>
          </a:xfrm>
          <a:prstGeom prst="rect">
            <a:avLst/>
          </a:prstGeom>
        </p:spPr>
        <p:txBody>
          <a:bodyPr wrap="square">
            <a:spAutoFit/>
          </a:bodyPr>
          <a:lstStyle/>
          <a:p>
            <a:r>
              <a:rPr lang="en-US" sz="2000" b="1" u="sng" dirty="0">
                <a:solidFill>
                  <a:srgbClr val="FF0000"/>
                </a:solidFill>
                <a:latin typeface="Lucida Fax" panose="02060602050505020204" pitchFamily="18" charset="0"/>
              </a:rPr>
              <a:t>Caution:</a:t>
            </a:r>
            <a:r>
              <a:rPr lang="en-US" sz="2000" dirty="0">
                <a:latin typeface="Lucida Fax" panose="02060602050505020204" pitchFamily="18" charset="0"/>
              </a:rPr>
              <a:t> </a:t>
            </a:r>
            <a:r>
              <a:rPr lang="en-US" sz="2000" dirty="0" err="1">
                <a:solidFill>
                  <a:srgbClr val="FF0000"/>
                </a:solidFill>
                <a:latin typeface="Lucida Fax" panose="02060602050505020204" pitchFamily="18" charset="0"/>
              </a:rPr>
              <a:t>NaOH</a:t>
            </a:r>
            <a:r>
              <a:rPr lang="en-US" sz="2000" dirty="0">
                <a:solidFill>
                  <a:srgbClr val="FF0000"/>
                </a:solidFill>
                <a:latin typeface="Lucida Fax" panose="02060602050505020204" pitchFamily="18" charset="0"/>
              </a:rPr>
              <a:t> is corrosive. Handle with care. In case of contact with skin, rinse the area with large amounts of water and notify your instructor. Wear goggles at all times in the chemistry laboratory</a:t>
            </a:r>
            <a:r>
              <a:rPr lang="en-US" sz="2000" dirty="0">
                <a:latin typeface="Lucida Fax" panose="02060602050505020204" pitchFamily="18" charset="0"/>
              </a:rPr>
              <a:t>. </a:t>
            </a:r>
          </a:p>
        </p:txBody>
      </p:sp>
      <p:sp>
        <p:nvSpPr>
          <p:cNvPr id="6" name="Date Placeholder 5"/>
          <p:cNvSpPr>
            <a:spLocks noGrp="1"/>
          </p:cNvSpPr>
          <p:nvPr>
            <p:ph type="dt" sz="half" idx="10"/>
          </p:nvPr>
        </p:nvSpPr>
        <p:spPr/>
        <p:txBody>
          <a:bodyPr/>
          <a:lstStyle/>
          <a:p>
            <a:fld id="{06345B70-4B7F-4E13-A9DF-C3328031D9C2}" type="datetime1">
              <a:rPr lang="en-AU" smtClean="0"/>
              <a:pPr/>
              <a:t>16/12/2023</a:t>
            </a:fld>
            <a:endParaRPr lang="en-AU"/>
          </a:p>
        </p:txBody>
      </p:sp>
      <p:sp>
        <p:nvSpPr>
          <p:cNvPr id="7" name="Footer Placeholder 6"/>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294021202"/>
      </p:ext>
    </p:extLst>
  </p:cSld>
  <p:clrMapOvr>
    <a:masterClrMapping/>
  </p:clrMapOvr>
  <p:transition spd="slow">
    <p:push dir="u"/>
    <p:sndAc>
      <p:stSnd>
        <p:snd r:embed="rId2" name="breez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19954E2-3D80-4D40-9697-B2DF7519FFB8}"/>
              </a:ext>
            </a:extLst>
          </p:cNvPr>
          <p:cNvSpPr txBox="1"/>
          <p:nvPr/>
        </p:nvSpPr>
        <p:spPr>
          <a:xfrm>
            <a:off x="501825" y="977261"/>
            <a:ext cx="10415557" cy="2308324"/>
          </a:xfrm>
          <a:prstGeom prst="rect">
            <a:avLst/>
          </a:prstGeom>
          <a:noFill/>
        </p:spPr>
        <p:txBody>
          <a:bodyPr wrap="square">
            <a:spAutoFit/>
          </a:bodyPr>
          <a:lstStyle/>
          <a:p>
            <a:r>
              <a:rPr lang="en-US" sz="2400" b="1" u="sng" dirty="0">
                <a:solidFill>
                  <a:srgbClr val="0000FF"/>
                </a:solidFill>
                <a:latin typeface="Lucida Fax" panose="02060602050505020204" pitchFamily="18" charset="0"/>
              </a:rPr>
              <a:t>Objectives:</a:t>
            </a:r>
          </a:p>
          <a:p>
            <a:endParaRPr lang="en-US" sz="2000" b="1" i="1" u="sng" dirty="0">
              <a:solidFill>
                <a:srgbClr val="0000FF"/>
              </a:solidFill>
              <a:latin typeface="Lucida Fax" panose="02060602050505020204" pitchFamily="18" charset="0"/>
              <a:cs typeface="Times New Roman" panose="02020603050405020304" pitchFamily="18" charset="0"/>
            </a:endParaRPr>
          </a:p>
          <a:p>
            <a:pPr marL="342900" indent="-342900">
              <a:buFont typeface="Wingdings" panose="05000000000000000000" pitchFamily="2" charset="2"/>
              <a:buChar char="Ø"/>
            </a:pPr>
            <a:r>
              <a:rPr lang="en-US" sz="2000" dirty="0">
                <a:solidFill>
                  <a:srgbClr val="FF0000"/>
                </a:solidFill>
                <a:latin typeface="Lucida Fax" panose="02060602050505020204" pitchFamily="18" charset="0"/>
              </a:rPr>
              <a:t>To synthesize aspirin</a:t>
            </a:r>
          </a:p>
          <a:p>
            <a:endParaRPr lang="en-US" sz="2000" dirty="0">
              <a:solidFill>
                <a:srgbClr val="FF0000"/>
              </a:solidFill>
              <a:latin typeface="Lucida Fax" panose="02060602050505020204" pitchFamily="18" charset="0"/>
            </a:endParaRPr>
          </a:p>
          <a:p>
            <a:pPr marL="342900" indent="-342900">
              <a:buFont typeface="Wingdings" panose="05000000000000000000" pitchFamily="2" charset="2"/>
              <a:buChar char="Ø"/>
            </a:pPr>
            <a:r>
              <a:rPr lang="en-US" sz="2000" dirty="0">
                <a:solidFill>
                  <a:srgbClr val="FF0000"/>
                </a:solidFill>
                <a:latin typeface="Lucida Fax" panose="02060602050505020204" pitchFamily="18" charset="0"/>
              </a:rPr>
              <a:t>To determine the purity of the synthesized aspirin </a:t>
            </a:r>
          </a:p>
          <a:p>
            <a:r>
              <a:rPr lang="en-US" sz="2000" dirty="0">
                <a:solidFill>
                  <a:srgbClr val="FF0000"/>
                </a:solidFill>
                <a:latin typeface="Lucida Fax" panose="02060602050505020204" pitchFamily="18" charset="0"/>
              </a:rPr>
              <a:t>or a commercial aspirin tablet</a:t>
            </a:r>
          </a:p>
          <a:p>
            <a:pPr fontAlgn="base">
              <a:spcBef>
                <a:spcPct val="0"/>
              </a:spcBef>
              <a:spcAft>
                <a:spcPct val="0"/>
              </a:spcAft>
              <a:buClr>
                <a:srgbClr val="3333FF"/>
              </a:buClr>
              <a:defRPr/>
            </a:pPr>
            <a:endParaRPr lang="en-US" altLang="en-US" sz="2000" b="1" u="sng" kern="0" dirty="0">
              <a:solidFill>
                <a:srgbClr val="0000FF"/>
              </a:solidFill>
              <a:latin typeface="Lucida Fax" panose="02060602050505020204" pitchFamily="18" charset="0"/>
            </a:endParaRPr>
          </a:p>
        </p:txBody>
      </p:sp>
      <p:sp>
        <p:nvSpPr>
          <p:cNvPr id="6" name="Slide Number Placeholder 5">
            <a:extLst>
              <a:ext uri="{FF2B5EF4-FFF2-40B4-BE49-F238E27FC236}">
                <a16:creationId xmlns:a16="http://schemas.microsoft.com/office/drawing/2014/main" xmlns="" id="{85CB58A9-869C-482D-94D2-52D8AA473D89}"/>
              </a:ext>
            </a:extLst>
          </p:cNvPr>
          <p:cNvSpPr>
            <a:spLocks noGrp="1"/>
          </p:cNvSpPr>
          <p:nvPr>
            <p:ph type="sldNum" sz="quarter" idx="12"/>
          </p:nvPr>
        </p:nvSpPr>
        <p:spPr/>
        <p:txBody>
          <a:bodyPr/>
          <a:lstStyle/>
          <a:p>
            <a:fld id="{DA4F5A4F-09CF-4ED9-B7A8-51744B0D55A1}" type="slidenum">
              <a:rPr lang="en-AU" smtClean="0"/>
              <a:pPr/>
              <a:t>2</a:t>
            </a:fld>
            <a:endParaRPr lang="en-AU"/>
          </a:p>
        </p:txBody>
      </p:sp>
      <p:sp>
        <p:nvSpPr>
          <p:cNvPr id="2" name="Date Placeholder 1"/>
          <p:cNvSpPr>
            <a:spLocks noGrp="1"/>
          </p:cNvSpPr>
          <p:nvPr>
            <p:ph type="dt" sz="half" idx="10"/>
          </p:nvPr>
        </p:nvSpPr>
        <p:spPr/>
        <p:txBody>
          <a:bodyPr/>
          <a:lstStyle/>
          <a:p>
            <a:fld id="{2A06F3AA-1018-4977-98F8-3CC572D26700}" type="datetime1">
              <a:rPr lang="en-AU" smtClean="0"/>
              <a:pPr/>
              <a:t>16/12/2023</a:t>
            </a:fld>
            <a:endParaRPr lang="en-AU"/>
          </a:p>
        </p:txBody>
      </p:sp>
      <p:sp>
        <p:nvSpPr>
          <p:cNvPr id="3" name="Footer Placeholder 2"/>
          <p:cNvSpPr>
            <a:spLocks noGrp="1"/>
          </p:cNvSpPr>
          <p:nvPr>
            <p:ph type="ftr" sz="quarter" idx="11"/>
          </p:nvPr>
        </p:nvSpPr>
        <p:spPr/>
        <p:txBody>
          <a:bodyPr/>
          <a:lstStyle/>
          <a:p>
            <a:r>
              <a:rPr lang="en-AU"/>
              <a:t>prof. kamal momani chem 0303033 1911 2022 mutah univ</a:t>
            </a:r>
          </a:p>
        </p:txBody>
      </p:sp>
      <p:sp>
        <p:nvSpPr>
          <p:cNvPr id="7" name="TextBox 6">
            <a:extLst>
              <a:ext uri="{FF2B5EF4-FFF2-40B4-BE49-F238E27FC236}">
                <a16:creationId xmlns:a16="http://schemas.microsoft.com/office/drawing/2014/main" xmlns="" id="{3D4A94E1-DA22-AE73-E69A-624E6B1E8611}"/>
              </a:ext>
            </a:extLst>
          </p:cNvPr>
          <p:cNvSpPr txBox="1"/>
          <p:nvPr/>
        </p:nvSpPr>
        <p:spPr>
          <a:xfrm>
            <a:off x="1103273" y="3912549"/>
            <a:ext cx="6101860" cy="954107"/>
          </a:xfrm>
          <a:prstGeom prst="rect">
            <a:avLst/>
          </a:prstGeom>
          <a:noFill/>
        </p:spPr>
        <p:txBody>
          <a:bodyPr wrap="square">
            <a:spAutoFit/>
          </a:bodyPr>
          <a:lstStyle/>
          <a:p>
            <a:r>
              <a:rPr lang="en-US" sz="2800" dirty="0">
                <a:hlinkClick r:id="rId3"/>
              </a:rPr>
              <a:t>https://youtu.be/oSk-2CQM6zE</a:t>
            </a:r>
            <a:endParaRPr lang="en-US" sz="2800" dirty="0"/>
          </a:p>
          <a:p>
            <a:r>
              <a:rPr lang="en-US" sz="2800" dirty="0"/>
              <a:t>Synthesis of Aspirin</a:t>
            </a:r>
          </a:p>
        </p:txBody>
      </p:sp>
    </p:spTree>
    <p:extLst>
      <p:ext uri="{BB962C8B-B14F-4D97-AF65-F5344CB8AC3E}">
        <p14:creationId xmlns:p14="http://schemas.microsoft.com/office/powerpoint/2010/main" xmlns="" val="3739243155"/>
      </p:ext>
    </p:extLst>
  </p:cSld>
  <p:clrMapOvr>
    <a:masterClrMapping/>
  </p:clrMapOvr>
  <p:transition spd="slow">
    <p:push dir="u"/>
    <p:sndAc>
      <p:stSnd>
        <p:snd r:embed="rId2" name="breeze.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C17C88C-DFC1-407F-BC6C-028247B3F9BB}"/>
              </a:ext>
            </a:extLst>
          </p:cNvPr>
          <p:cNvSpPr>
            <a:spLocks noGrp="1"/>
          </p:cNvSpPr>
          <p:nvPr>
            <p:ph type="sldNum" sz="quarter" idx="12"/>
          </p:nvPr>
        </p:nvSpPr>
        <p:spPr/>
        <p:txBody>
          <a:bodyPr/>
          <a:lstStyle/>
          <a:p>
            <a:fld id="{DA4F5A4F-09CF-4ED9-B7A8-51744B0D55A1}" type="slidenum">
              <a:rPr lang="en-AU" smtClean="0"/>
              <a:pPr/>
              <a:t>20</a:t>
            </a:fld>
            <a:endParaRPr lang="en-AU"/>
          </a:p>
        </p:txBody>
      </p:sp>
      <p:sp>
        <p:nvSpPr>
          <p:cNvPr id="3" name="Rectangle 2"/>
          <p:cNvSpPr/>
          <p:nvPr/>
        </p:nvSpPr>
        <p:spPr>
          <a:xfrm>
            <a:off x="614149" y="258167"/>
            <a:ext cx="11081982" cy="6278642"/>
          </a:xfrm>
          <a:prstGeom prst="rect">
            <a:avLst/>
          </a:prstGeom>
        </p:spPr>
        <p:txBody>
          <a:bodyPr wrap="square">
            <a:spAutoFit/>
          </a:bodyPr>
          <a:lstStyle/>
          <a:p>
            <a:r>
              <a:rPr lang="en-US" sz="2400" b="1" u="sng" dirty="0">
                <a:solidFill>
                  <a:srgbClr val="3333FF"/>
                </a:solidFill>
              </a:rPr>
              <a:t>Experiment 8. </a:t>
            </a:r>
            <a:r>
              <a:rPr lang="en-US" sz="2400" b="1" i="1" u="sng" dirty="0" err="1">
                <a:solidFill>
                  <a:srgbClr val="3333FF"/>
                </a:solidFill>
                <a:latin typeface="Lucida Fax" panose="02060602050505020204" pitchFamily="18" charset="0"/>
              </a:rPr>
              <a:t>Prelaboratory</a:t>
            </a:r>
            <a:r>
              <a:rPr lang="en-US" sz="2400" b="1" i="1" u="sng" dirty="0">
                <a:solidFill>
                  <a:srgbClr val="3333FF"/>
                </a:solidFill>
              </a:rPr>
              <a:t> Assignment.   </a:t>
            </a:r>
            <a:r>
              <a:rPr lang="en-US" sz="2400" b="1" u="sng" dirty="0">
                <a:solidFill>
                  <a:srgbClr val="3333FF"/>
                </a:solidFill>
              </a:rPr>
              <a:t>Aspirin Synthesis and Analysis</a:t>
            </a:r>
          </a:p>
          <a:p>
            <a:endParaRPr lang="en-US" dirty="0"/>
          </a:p>
          <a:p>
            <a:r>
              <a:rPr lang="en-US" b="1" u="sng" dirty="0">
                <a:solidFill>
                  <a:srgbClr val="FF0000"/>
                </a:solidFill>
              </a:rPr>
              <a:t>1.*** </a:t>
            </a:r>
            <a:r>
              <a:rPr lang="en-US" dirty="0"/>
              <a:t>Experimental Procedure, Part A.1. In the experiment, 2.00 g of salicylic acid (molar mass = 138.1 g/</a:t>
            </a:r>
            <a:r>
              <a:rPr lang="en-US" dirty="0" err="1"/>
              <a:t>mol</a:t>
            </a:r>
            <a:r>
              <a:rPr lang="en-US" dirty="0"/>
              <a:t>) reacts with an excess amount of acetic anhydride</a:t>
            </a:r>
          </a:p>
          <a:p>
            <a:pPr marL="342900" indent="-342900">
              <a:buAutoNum type="alphaLcPeriod"/>
            </a:pPr>
            <a:r>
              <a:rPr lang="en-US" dirty="0"/>
              <a:t>Calculate the theoretical yield of acetylsalicylic acid (molar mass = 180.2 g/</a:t>
            </a:r>
            <a:r>
              <a:rPr lang="en-US" dirty="0" err="1"/>
              <a:t>mol</a:t>
            </a:r>
            <a:r>
              <a:rPr lang="en-US" dirty="0"/>
              <a:t>) for this synthesis.</a:t>
            </a:r>
          </a:p>
          <a:p>
            <a:pPr marL="342900" indent="-342900">
              <a:buAutoNum type="alphaLcPeriod"/>
            </a:pPr>
            <a:endParaRPr lang="en-US" dirty="0"/>
          </a:p>
          <a:p>
            <a:endParaRPr lang="en-US" dirty="0"/>
          </a:p>
          <a:p>
            <a:r>
              <a:rPr lang="en-US" b="1" dirty="0"/>
              <a:t>b. </a:t>
            </a:r>
            <a:r>
              <a:rPr lang="en-US" dirty="0"/>
              <a:t>After completing the Experimental Procedure, a mass of 1.78 g of acetylsalicylic acid was recovered. What is the experimental yield for its synthesis? Express the yield with the correct number of significant figures.</a:t>
            </a:r>
          </a:p>
          <a:p>
            <a:endParaRPr lang="en-US" dirty="0"/>
          </a:p>
          <a:p>
            <a:r>
              <a:rPr lang="en-US" b="1" dirty="0"/>
              <a:t>2. </a:t>
            </a:r>
            <a:r>
              <a:rPr lang="en-US" dirty="0"/>
              <a:t>Experimental Procedure, Part A.5. Recrystallizing the aspirin removes some (or all) of the impurities in the sample. Explain how the recrystallization process performs this function.</a:t>
            </a:r>
          </a:p>
          <a:p>
            <a:endParaRPr lang="en-US" dirty="0"/>
          </a:p>
          <a:p>
            <a:r>
              <a:rPr lang="en-US" b="1" dirty="0"/>
              <a:t>3. </a:t>
            </a:r>
            <a:r>
              <a:rPr lang="en-US" dirty="0"/>
              <a:t>Experimental Procedure, Part B.3. The melting point of the prepared aspirin in this experiment will most likely be less than (but not greater than) that of pure aspirin. Explain. See </a:t>
            </a:r>
            <a:r>
              <a:rPr lang="en-US" i="1" dirty="0"/>
              <a:t>Experiment 14</a:t>
            </a:r>
            <a:r>
              <a:rPr lang="en-US" dirty="0"/>
              <a:t>.</a:t>
            </a:r>
          </a:p>
          <a:p>
            <a:endParaRPr lang="en-US" dirty="0"/>
          </a:p>
          <a:p>
            <a:r>
              <a:rPr lang="en-US" b="1" dirty="0"/>
              <a:t>4. </a:t>
            </a:r>
            <a:r>
              <a:rPr lang="en-US" dirty="0"/>
              <a:t>Identify the five </a:t>
            </a:r>
            <a:r>
              <a:rPr lang="en-US" b="1" dirty="0"/>
              <a:t>cautions </a:t>
            </a:r>
            <a:r>
              <a:rPr lang="en-US" dirty="0"/>
              <a:t>cited in the Experimental Procedure for this experiment.</a:t>
            </a:r>
            <a:endParaRPr lang="en-US" dirty="0">
              <a:solidFill>
                <a:srgbClr val="000302"/>
              </a:solidFill>
              <a:latin typeface="FuturaStd-Medium"/>
            </a:endParaRPr>
          </a:p>
          <a:p>
            <a:endParaRPr lang="en-US" dirty="0">
              <a:solidFill>
                <a:srgbClr val="000302"/>
              </a:solidFill>
              <a:latin typeface="FuturaStd-Medium"/>
            </a:endParaRPr>
          </a:p>
          <a:p>
            <a:endParaRPr lang="en-US" dirty="0">
              <a:solidFill>
                <a:srgbClr val="000302"/>
              </a:solidFill>
              <a:latin typeface="FuturaStd-Medium"/>
            </a:endParaRPr>
          </a:p>
          <a:p>
            <a:endParaRPr lang="en-US" dirty="0">
              <a:solidFill>
                <a:srgbClr val="000302"/>
              </a:solidFill>
              <a:latin typeface="FuturaStd-Medium"/>
            </a:endParaRPr>
          </a:p>
          <a:p>
            <a:endParaRPr lang="en-US" dirty="0">
              <a:solidFill>
                <a:srgbClr val="000302"/>
              </a:solidFill>
              <a:latin typeface="TimesLTStd-Roman"/>
            </a:endParaRPr>
          </a:p>
        </p:txBody>
      </p:sp>
      <p:sp>
        <p:nvSpPr>
          <p:cNvPr id="4" name="Date Placeholder 3"/>
          <p:cNvSpPr>
            <a:spLocks noGrp="1"/>
          </p:cNvSpPr>
          <p:nvPr>
            <p:ph type="dt" sz="half" idx="10"/>
          </p:nvPr>
        </p:nvSpPr>
        <p:spPr/>
        <p:txBody>
          <a:bodyPr/>
          <a:lstStyle/>
          <a:p>
            <a:fld id="{D6D7F9A3-AC9C-4BE9-8D99-423090A79CEE}"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103261869"/>
      </p:ext>
    </p:extLst>
  </p:cSld>
  <p:clrMapOvr>
    <a:masterClrMapping/>
  </p:clrMapOvr>
  <p:transition spd="slow">
    <p:push dir="u"/>
    <p:sndAc>
      <p:stSnd>
        <p:snd r:embed="rId2" name="breeze.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21</a:t>
            </a:fld>
            <a:endParaRPr lang="en-AU"/>
          </a:p>
        </p:txBody>
      </p:sp>
      <p:sp>
        <p:nvSpPr>
          <p:cNvPr id="3" name="Rectangle 2"/>
          <p:cNvSpPr/>
          <p:nvPr/>
        </p:nvSpPr>
        <p:spPr>
          <a:xfrm>
            <a:off x="1002631" y="789074"/>
            <a:ext cx="10571748" cy="4062651"/>
          </a:xfrm>
          <a:prstGeom prst="rect">
            <a:avLst/>
          </a:prstGeom>
        </p:spPr>
        <p:txBody>
          <a:bodyPr wrap="square">
            <a:spAutoFit/>
          </a:bodyPr>
          <a:lstStyle/>
          <a:p>
            <a:r>
              <a:rPr lang="en-US" sz="2400" b="1" u="sng" dirty="0">
                <a:solidFill>
                  <a:srgbClr val="FF0000"/>
                </a:solidFill>
                <a:latin typeface="Times New Roman" panose="02020603050405020304" pitchFamily="18" charset="0"/>
              </a:rPr>
              <a:t>5***. </a:t>
            </a:r>
            <a:r>
              <a:rPr lang="en-US" sz="2400" dirty="0">
                <a:latin typeface="Times New Roman" panose="02020603050405020304" pitchFamily="18" charset="0"/>
              </a:rPr>
              <a:t>A 0.421-g sample of aspirin prepared in the laboratory is dissolved in 95% ethanol, diluted with water, and titrated to the phenolphthalein endpoint with 17.3 mL of 0.114 </a:t>
            </a:r>
            <a:r>
              <a:rPr lang="en-US" sz="2400" i="1" dirty="0">
                <a:latin typeface="Times New Roman" panose="02020603050405020304" pitchFamily="18" charset="0"/>
              </a:rPr>
              <a:t>M </a:t>
            </a:r>
            <a:r>
              <a:rPr lang="en-US" sz="2400" dirty="0" err="1">
                <a:latin typeface="Times New Roman" panose="02020603050405020304" pitchFamily="18" charset="0"/>
              </a:rPr>
              <a:t>NaOH</a:t>
            </a:r>
            <a:r>
              <a:rPr lang="en-US" sz="2400" dirty="0">
                <a:latin typeface="Times New Roman" panose="02020603050405020304" pitchFamily="18" charset="0"/>
              </a:rPr>
              <a:t>.</a:t>
            </a:r>
          </a:p>
          <a:p>
            <a:pPr marL="457200" indent="-457200">
              <a:buAutoNum type="alphaLcPeriod"/>
            </a:pPr>
            <a:r>
              <a:rPr lang="en-US" sz="2400" dirty="0">
                <a:latin typeface="Times New Roman" panose="02020603050405020304" pitchFamily="18" charset="0"/>
              </a:rPr>
              <a:t>How many moles of acetylsalicylic acid (molar mass </a:t>
            </a:r>
            <a:r>
              <a:rPr lang="en-US" sz="2400" dirty="0">
                <a:latin typeface="MathematicalPi-One"/>
              </a:rPr>
              <a:t> </a:t>
            </a:r>
            <a:r>
              <a:rPr lang="en-US" sz="2400" dirty="0">
                <a:latin typeface="Times New Roman" panose="02020603050405020304" pitchFamily="18" charset="0"/>
              </a:rPr>
              <a:t>180.2 g/</a:t>
            </a:r>
            <a:r>
              <a:rPr lang="en-US" sz="2400" dirty="0" err="1">
                <a:latin typeface="Times New Roman" panose="02020603050405020304" pitchFamily="18" charset="0"/>
              </a:rPr>
              <a:t>mol</a:t>
            </a:r>
            <a:r>
              <a:rPr lang="en-US" sz="2400" dirty="0">
                <a:latin typeface="Times New Roman" panose="02020603050405020304" pitchFamily="18" charset="0"/>
              </a:rPr>
              <a:t>) are present in the sample?</a:t>
            </a:r>
          </a:p>
          <a:p>
            <a:pPr marL="457200" indent="-457200">
              <a:buAutoNum type="alphaLcPeriod"/>
            </a:pPr>
            <a:endParaRPr lang="en-US" sz="2400" dirty="0">
              <a:latin typeface="Times New Roman" panose="02020603050405020304" pitchFamily="18" charset="0"/>
            </a:endParaRPr>
          </a:p>
          <a:p>
            <a:endParaRPr lang="en-US" sz="2400" dirty="0">
              <a:latin typeface="Times New Roman" panose="02020603050405020304" pitchFamily="18" charset="0"/>
            </a:endParaRPr>
          </a:p>
          <a:p>
            <a:r>
              <a:rPr lang="en-US" sz="2400" dirty="0">
                <a:latin typeface="Times New Roman" panose="02020603050405020304" pitchFamily="18" charset="0"/>
              </a:rPr>
              <a:t>b. Calculate the percent purity of acetylsalicylic acid in the aspirin sample.</a:t>
            </a:r>
          </a:p>
          <a:p>
            <a:endParaRPr lang="en-US" sz="2400" dirty="0">
              <a:latin typeface="Times New Roman" panose="02020603050405020304" pitchFamily="18" charset="0"/>
            </a:endParaRPr>
          </a:p>
          <a:p>
            <a:endParaRPr lang="en-US" sz="2400" dirty="0">
              <a:latin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fld id="{5F4798A8-1523-4E65-B282-B4FAA665EDF1}"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132450470"/>
      </p:ext>
    </p:extLst>
  </p:cSld>
  <p:clrMapOvr>
    <a:masterClrMapping/>
  </p:clrMapOvr>
  <p:transition spd="slow">
    <p:push dir="u"/>
    <p:sndAc>
      <p:stSnd>
        <p:snd r:embed="rId2" name="breeze.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22</a:t>
            </a:fld>
            <a:endParaRPr lang="en-AU"/>
          </a:p>
        </p:txBody>
      </p:sp>
      <p:pic>
        <p:nvPicPr>
          <p:cNvPr id="3" name="Picture 2"/>
          <p:cNvPicPr>
            <a:picLocks noChangeAspect="1"/>
          </p:cNvPicPr>
          <p:nvPr/>
        </p:nvPicPr>
        <p:blipFill>
          <a:blip r:embed="rId3" cstate="print"/>
          <a:stretch>
            <a:fillRect/>
          </a:stretch>
        </p:blipFill>
        <p:spPr>
          <a:xfrm>
            <a:off x="721894" y="671624"/>
            <a:ext cx="10311063" cy="5514751"/>
          </a:xfrm>
          <a:prstGeom prst="rect">
            <a:avLst/>
          </a:prstGeom>
        </p:spPr>
      </p:pic>
      <p:sp>
        <p:nvSpPr>
          <p:cNvPr id="4" name="Date Placeholder 3"/>
          <p:cNvSpPr>
            <a:spLocks noGrp="1"/>
          </p:cNvSpPr>
          <p:nvPr>
            <p:ph type="dt" sz="half" idx="10"/>
          </p:nvPr>
        </p:nvSpPr>
        <p:spPr/>
        <p:txBody>
          <a:bodyPr/>
          <a:lstStyle/>
          <a:p>
            <a:fld id="{1C7058D7-D863-4CFE-AB3A-9ABE4E920681}"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738801557"/>
      </p:ext>
    </p:extLst>
  </p:cSld>
  <p:clrMapOvr>
    <a:masterClrMapping/>
  </p:clrMapOvr>
  <p:transition spd="slow">
    <p:push dir="u"/>
    <p:sndAc>
      <p:stSnd>
        <p:snd r:embed="rId2" name="breeze.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23</a:t>
            </a:fld>
            <a:endParaRPr lang="en-AU"/>
          </a:p>
        </p:txBody>
      </p:sp>
      <p:sp>
        <p:nvSpPr>
          <p:cNvPr id="3" name="Rectangle 2"/>
          <p:cNvSpPr/>
          <p:nvPr/>
        </p:nvSpPr>
        <p:spPr>
          <a:xfrm>
            <a:off x="481741" y="0"/>
            <a:ext cx="11341290" cy="6586418"/>
          </a:xfrm>
          <a:prstGeom prst="rect">
            <a:avLst/>
          </a:prstGeom>
        </p:spPr>
        <p:txBody>
          <a:bodyPr wrap="square">
            <a:spAutoFit/>
          </a:bodyPr>
          <a:lstStyle/>
          <a:p>
            <a:r>
              <a:rPr lang="en-US" sz="2400" b="1" u="sng" dirty="0">
                <a:solidFill>
                  <a:srgbClr val="0000FF"/>
                </a:solidFill>
                <a:latin typeface="TimesLTStd-Bold"/>
              </a:rPr>
              <a:t>Post Laboratory Questions</a:t>
            </a:r>
          </a:p>
          <a:p>
            <a:endParaRPr lang="en-US" dirty="0"/>
          </a:p>
          <a:p>
            <a:pPr marL="342900" indent="-342900">
              <a:buAutoNum type="arabicPeriod"/>
            </a:pPr>
            <a:r>
              <a:rPr lang="en-US" sz="2000" dirty="0">
                <a:latin typeface="Arial" panose="020B0604020202020204" pitchFamily="34" charset="0"/>
                <a:cs typeface="Arial" panose="020B0604020202020204" pitchFamily="34" charset="0"/>
              </a:rPr>
              <a:t>Part A.1. According to </a:t>
            </a:r>
            <a:r>
              <a:rPr lang="en-US" sz="2000" dirty="0" err="1">
                <a:latin typeface="Arial" panose="020B0604020202020204" pitchFamily="34" charset="0"/>
                <a:cs typeface="Arial" panose="020B0604020202020204" pitchFamily="34" charset="0"/>
              </a:rPr>
              <a:t>LeChâtelier’s</a:t>
            </a:r>
            <a:r>
              <a:rPr lang="en-US" sz="2000" dirty="0">
                <a:latin typeface="Arial" panose="020B0604020202020204" pitchFamily="34" charset="0"/>
                <a:cs typeface="Arial" panose="020B0604020202020204" pitchFamily="34" charset="0"/>
              </a:rPr>
              <a:t> principle, explain why it is necessary to add the </a:t>
            </a:r>
            <a:r>
              <a:rPr lang="en-US" sz="2000" i="1" dirty="0" err="1">
                <a:latin typeface="Arial" panose="020B0604020202020204" pitchFamily="34" charset="0"/>
                <a:cs typeface="Arial" panose="020B0604020202020204" pitchFamily="34" charset="0"/>
              </a:rPr>
              <a:t>conc</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SO</a:t>
            </a:r>
            <a:r>
              <a:rPr lang="en-US" sz="2000" baseline="-25000"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during the preparation of the acetylsalicylic acid. Also see equation 19.1.</a:t>
            </a:r>
          </a:p>
          <a:p>
            <a:pPr marL="342900" indent="-342900">
              <a:buAutoNum type="arabicPeriod"/>
            </a:pP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2. </a:t>
            </a:r>
            <a:r>
              <a:rPr lang="en-US" sz="2000" dirty="0">
                <a:latin typeface="Arial" panose="020B0604020202020204" pitchFamily="34" charset="0"/>
                <a:cs typeface="Arial" panose="020B0604020202020204" pitchFamily="34" charset="0"/>
              </a:rPr>
              <a:t>Part A.1. </a:t>
            </a:r>
            <a:r>
              <a:rPr lang="en-US" sz="2000" i="1" dirty="0">
                <a:latin typeface="Arial" panose="020B0604020202020204" pitchFamily="34" charset="0"/>
                <a:cs typeface="Arial" panose="020B0604020202020204" pitchFamily="34" charset="0"/>
              </a:rPr>
              <a:t>Anhydride </a:t>
            </a:r>
            <a:r>
              <a:rPr lang="en-US" sz="2000" dirty="0">
                <a:latin typeface="Arial" panose="020B0604020202020204" pitchFamily="34" charset="0"/>
                <a:cs typeface="Arial" panose="020B0604020202020204" pitchFamily="34" charset="0"/>
              </a:rPr>
              <a:t>means “without water.” Suppose 1 </a:t>
            </a:r>
            <a:r>
              <a:rPr lang="en-US" sz="2000" i="1" dirty="0">
                <a:latin typeface="Arial" panose="020B0604020202020204" pitchFamily="34" charset="0"/>
                <a:cs typeface="Arial" panose="020B0604020202020204" pitchFamily="34" charset="0"/>
              </a:rPr>
              <a:t>M </a:t>
            </a:r>
            <a:r>
              <a:rPr lang="en-US" sz="2000" dirty="0">
                <a:latin typeface="Arial" panose="020B0604020202020204" pitchFamily="34" charset="0"/>
                <a:cs typeface="Arial" panose="020B0604020202020204" pitchFamily="34" charset="0"/>
              </a:rPr>
              <a:t>H</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SO</a:t>
            </a:r>
            <a:r>
              <a:rPr lang="en-US" sz="2000" baseline="-25000"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were substituted for the </a:t>
            </a:r>
            <a:r>
              <a:rPr lang="en-US" sz="2000" i="1" dirty="0" err="1">
                <a:latin typeface="Arial" panose="020B0604020202020204" pitchFamily="34" charset="0"/>
                <a:cs typeface="Arial" panose="020B0604020202020204" pitchFamily="34" charset="0"/>
              </a:rPr>
              <a:t>conc</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SO</a:t>
            </a:r>
            <a:r>
              <a:rPr lang="en-US" sz="2000" baseline="-25000"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Would the yield of acetylsalicylic acid be increased, decreased, or unaffected by the substitution? Explain.</a:t>
            </a:r>
          </a:p>
          <a:p>
            <a:endParaRPr lang="en-US" sz="2000" dirty="0">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3.***</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Part A.2. The acetic anhydride has been in the stockroom for several years and was not tightly sealed. As a result of the storage, will the yield of acetylsalicylic acid be reported as too high, too low, or unaffected? Explain.</a:t>
            </a:r>
          </a:p>
          <a:p>
            <a:endParaRPr lang="en-US" sz="2000" dirty="0">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4.*** </a:t>
            </a:r>
            <a:r>
              <a:rPr lang="en-US" sz="2000" dirty="0">
                <a:latin typeface="Arial" panose="020B0604020202020204" pitchFamily="34" charset="0"/>
                <a:cs typeface="Arial" panose="020B0604020202020204" pitchFamily="34" charset="0"/>
              </a:rPr>
              <a:t>Part A.2. All washings of the acetylsalicylic acid are with deionized ice water. What is the purpose of washing the acetylsalicylic acid with ice water rather than room temperature water?</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5. </a:t>
            </a:r>
            <a:r>
              <a:rPr lang="en-US" sz="2000" dirty="0">
                <a:latin typeface="Arial" panose="020B0604020202020204" pitchFamily="34" charset="0"/>
                <a:cs typeface="Arial" panose="020B0604020202020204" pitchFamily="34" charset="0"/>
              </a:rPr>
              <a:t>Part A.4. Some of the aspirin passed through the filter into the filtrate. How does the aspirin in the filtrate differ from that collected on the filter paper?</a:t>
            </a:r>
          </a:p>
          <a:p>
            <a:endParaRPr lang="en-US" sz="2000" dirty="0">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6. *** </a:t>
            </a:r>
            <a:r>
              <a:rPr lang="en-US" sz="2000" dirty="0">
                <a:latin typeface="Arial" panose="020B0604020202020204" pitchFamily="34" charset="0"/>
                <a:cs typeface="Arial" panose="020B0604020202020204" pitchFamily="34" charset="0"/>
              </a:rPr>
              <a:t>Part A.5. The product crystals are dissolved in a minimum volume of ethanol. Is acetylsalicylic acid more soluble in ethanol or water? Explain.</a:t>
            </a:r>
          </a:p>
        </p:txBody>
      </p:sp>
      <p:sp>
        <p:nvSpPr>
          <p:cNvPr id="4" name="Date Placeholder 3"/>
          <p:cNvSpPr>
            <a:spLocks noGrp="1"/>
          </p:cNvSpPr>
          <p:nvPr>
            <p:ph type="dt" sz="half" idx="10"/>
          </p:nvPr>
        </p:nvSpPr>
        <p:spPr/>
        <p:txBody>
          <a:bodyPr/>
          <a:lstStyle/>
          <a:p>
            <a:fld id="{FEF971B6-1DD0-494F-BA34-3DC3EDE1A73E}"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677728407"/>
      </p:ext>
    </p:extLst>
  </p:cSld>
  <p:clrMapOvr>
    <a:masterClrMapping/>
  </p:clrMapOvr>
  <p:transition spd="slow">
    <p:push dir="u"/>
    <p:sndAc>
      <p:stSnd>
        <p:snd r:embed="rId2" name="breeze.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24</a:t>
            </a:fld>
            <a:endParaRPr lang="en-AU"/>
          </a:p>
        </p:txBody>
      </p:sp>
      <p:sp>
        <p:nvSpPr>
          <p:cNvPr id="3" name="Rectangle 2"/>
          <p:cNvSpPr/>
          <p:nvPr/>
        </p:nvSpPr>
        <p:spPr>
          <a:xfrm>
            <a:off x="386446" y="278912"/>
            <a:ext cx="11001990" cy="5632311"/>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7. </a:t>
            </a:r>
            <a:r>
              <a:rPr lang="en-US" sz="2000" dirty="0">
                <a:latin typeface="Arial" panose="020B0604020202020204" pitchFamily="34" charset="0"/>
                <a:cs typeface="Arial" panose="020B0604020202020204" pitchFamily="34" charset="0"/>
              </a:rPr>
              <a:t>Part B.2. Would the product isolated after Part A.4 have a higher or lower melting point than that isolated </a:t>
            </a:r>
            <a:r>
              <a:rPr lang="en-US" sz="2000" dirty="0" err="1">
                <a:latin typeface="Arial" panose="020B0604020202020204" pitchFamily="34" charset="0"/>
                <a:cs typeface="Arial" panose="020B0604020202020204" pitchFamily="34" charset="0"/>
              </a:rPr>
              <a:t>afte</a:t>
            </a:r>
            <a:r>
              <a:rPr lang="en-US" sz="2000" dirty="0">
                <a:latin typeface="Arial" panose="020B0604020202020204" pitchFamily="34" charset="0"/>
                <a:cs typeface="Arial" panose="020B0604020202020204" pitchFamily="34" charset="0"/>
              </a:rPr>
              <a:t> Part A.6? Explain.</a:t>
            </a:r>
          </a:p>
          <a:p>
            <a:endParaRPr lang="en-US" sz="2000" dirty="0">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8.</a:t>
            </a:r>
            <a:r>
              <a:rPr lang="en-US" sz="2000" b="1"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Part C.2. The molar concentration of the </a:t>
            </a:r>
            <a:r>
              <a:rPr lang="en-US" sz="2000" dirty="0" err="1">
                <a:latin typeface="Arial" panose="020B0604020202020204" pitchFamily="34" charset="0"/>
                <a:cs typeface="Arial" panose="020B0604020202020204" pitchFamily="34" charset="0"/>
              </a:rPr>
              <a:t>NaOH</a:t>
            </a:r>
            <a:r>
              <a:rPr lang="en-US" sz="2000" dirty="0">
                <a:latin typeface="Arial" panose="020B0604020202020204" pitchFamily="34" charset="0"/>
                <a:cs typeface="Arial" panose="020B0604020202020204" pitchFamily="34" charset="0"/>
              </a:rPr>
              <a:t> solution is recorded as being 0.1 </a:t>
            </a:r>
            <a:r>
              <a:rPr lang="en-US" sz="2000" i="1" dirty="0">
                <a:latin typeface="Arial" panose="020B0604020202020204" pitchFamily="34" charset="0"/>
                <a:cs typeface="Arial" panose="020B0604020202020204" pitchFamily="34" charset="0"/>
              </a:rPr>
              <a:t>M </a:t>
            </a:r>
            <a:r>
              <a:rPr lang="en-US" sz="2000" dirty="0">
                <a:latin typeface="Arial" panose="020B0604020202020204" pitchFamily="34" charset="0"/>
                <a:cs typeface="Arial" panose="020B0604020202020204" pitchFamily="34" charset="0"/>
              </a:rPr>
              <a:t>instead of the actual molar concentration of 0.151 </a:t>
            </a:r>
            <a:r>
              <a:rPr lang="en-US" sz="2000" i="1" dirty="0">
                <a:latin typeface="Arial" panose="020B0604020202020204" pitchFamily="34" charset="0"/>
                <a:cs typeface="Arial" panose="020B0604020202020204" pitchFamily="34" charset="0"/>
              </a:rPr>
              <a:t>M</a:t>
            </a:r>
            <a:r>
              <a:rPr lang="en-US" sz="2000" dirty="0">
                <a:latin typeface="Arial" panose="020B0604020202020204" pitchFamily="34" charset="0"/>
                <a:cs typeface="Arial" panose="020B0604020202020204" pitchFamily="34" charset="0"/>
              </a:rPr>
              <a:t>. If the recorded concentration is used to calculate the purity of the aspirin sample, will the percent purity be reported too high or too low? Explain.</a:t>
            </a:r>
          </a:p>
          <a:p>
            <a:endParaRPr lang="en-US" sz="2000" dirty="0">
              <a:latin typeface="Arial" panose="020B0604020202020204" pitchFamily="34" charset="0"/>
              <a:cs typeface="Arial" panose="020B0604020202020204" pitchFamily="34" charset="0"/>
            </a:endParaRPr>
          </a:p>
          <a:p>
            <a:r>
              <a:rPr lang="en-US" sz="2000" dirty="0"/>
              <a:t>9. Give one reasonable explanation for why a student might achieve less than 100% yield. (Assume calculations are correct.)</a:t>
            </a:r>
          </a:p>
          <a:p>
            <a:endParaRPr lang="en-US" sz="2000" dirty="0"/>
          </a:p>
          <a:p>
            <a:endParaRPr lang="en-US" sz="2000" dirty="0"/>
          </a:p>
          <a:p>
            <a:r>
              <a:rPr lang="en-US" sz="2000" dirty="0"/>
              <a:t>10. A student found that his titration had taken 10.00 mL of 0.1002 M </a:t>
            </a:r>
            <a:r>
              <a:rPr lang="en-US" sz="2000" dirty="0" err="1"/>
              <a:t>NaOH</a:t>
            </a:r>
            <a:r>
              <a:rPr lang="en-US" sz="2000" dirty="0"/>
              <a:t> to titrate 0.132 g of aspirin. Calculate his percent purity. Give a possible explanation of what might have affected his percent purity</a:t>
            </a:r>
          </a:p>
          <a:p>
            <a:endParaRPr lang="en-US" sz="2000" dirty="0"/>
          </a:p>
          <a:p>
            <a:r>
              <a:rPr lang="en-US" sz="2000" dirty="0"/>
              <a:t>11. Give one possible explanation for a student who obtains over 100% yield. (Assume calculations are </a:t>
            </a:r>
            <a:r>
              <a:rPr lang="en-US" sz="2000"/>
              <a:t>correct.</a:t>
            </a:r>
            <a:endParaRPr lang="en-US" sz="20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73BDF0FE-E28E-44E3-93B8-7366E70D857B}"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1285335763"/>
      </p:ext>
    </p:extLst>
  </p:cSld>
  <p:clrMapOvr>
    <a:masterClrMapping/>
  </p:clrMapOvr>
  <p:transition spd="slow">
    <p:push dir="u"/>
    <p:sndAc>
      <p:stSnd>
        <p:snd r:embed="rId2" name="breez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3</a:t>
            </a:fld>
            <a:endParaRPr lang="en-AU"/>
          </a:p>
        </p:txBody>
      </p:sp>
      <p:pic>
        <p:nvPicPr>
          <p:cNvPr id="6" name="Picture 5"/>
          <p:cNvPicPr>
            <a:picLocks noChangeAspect="1"/>
          </p:cNvPicPr>
          <p:nvPr/>
        </p:nvPicPr>
        <p:blipFill>
          <a:blip r:embed="rId3" cstate="print"/>
          <a:stretch>
            <a:fillRect/>
          </a:stretch>
        </p:blipFill>
        <p:spPr>
          <a:xfrm>
            <a:off x="762000" y="1313295"/>
            <a:ext cx="10086109" cy="5043055"/>
          </a:xfrm>
          <a:prstGeom prst="rect">
            <a:avLst/>
          </a:prstGeom>
        </p:spPr>
      </p:pic>
      <p:sp>
        <p:nvSpPr>
          <p:cNvPr id="7" name="Rectangle 6"/>
          <p:cNvSpPr/>
          <p:nvPr/>
        </p:nvSpPr>
        <p:spPr>
          <a:xfrm>
            <a:off x="762000" y="389965"/>
            <a:ext cx="9795163" cy="830997"/>
          </a:xfrm>
          <a:prstGeom prst="rect">
            <a:avLst/>
          </a:prstGeom>
        </p:spPr>
        <p:txBody>
          <a:bodyPr wrap="square">
            <a:spAutoFit/>
          </a:bodyPr>
          <a:lstStyle/>
          <a:p>
            <a:r>
              <a:rPr lang="en-US" sz="2800" b="1" u="sng" dirty="0">
                <a:solidFill>
                  <a:srgbClr val="FF0000"/>
                </a:solidFill>
                <a:latin typeface="Times New Roman" panose="02020603050405020304" pitchFamily="18" charset="0"/>
                <a:cs typeface="Times New Roman" panose="02020603050405020304" pitchFamily="18" charset="0"/>
              </a:rPr>
              <a:t>A</a:t>
            </a:r>
            <a:r>
              <a:rPr lang="en-US" sz="2400" b="1" u="sng" dirty="0">
                <a:solidFill>
                  <a:srgbClr val="0000FF"/>
                </a:solidFill>
                <a:latin typeface="Times New Roman" panose="02020603050405020304" pitchFamily="18" charset="0"/>
                <a:cs typeface="Times New Roman" panose="02020603050405020304" pitchFamily="18" charset="0"/>
              </a:rPr>
              <a:t>spirin</a:t>
            </a:r>
            <a:r>
              <a:rPr lang="en-US" sz="2000" dirty="0">
                <a:solidFill>
                  <a:srgbClr val="0000FF"/>
                </a:solidFill>
                <a:latin typeface="Times New Roman" panose="02020603050405020304" pitchFamily="18" charset="0"/>
                <a:cs typeface="Times New Roman" panose="02020603050405020304" pitchFamily="18" charset="0"/>
              </a:rPr>
              <a:t> i</a:t>
            </a:r>
            <a:r>
              <a:rPr lang="en-US" sz="2000" dirty="0">
                <a:solidFill>
                  <a:srgbClr val="0000FF"/>
                </a:solidFill>
                <a:latin typeface="Arial" panose="020B0604020202020204" pitchFamily="34" charset="0"/>
                <a:cs typeface="Arial" panose="020B0604020202020204" pitchFamily="34" charset="0"/>
              </a:rPr>
              <a:t>s a leading commercial pain reliever, first synthesized in a pure and stable form by Felix Hoffman in 1897. </a:t>
            </a:r>
          </a:p>
        </p:txBody>
      </p:sp>
      <p:sp>
        <p:nvSpPr>
          <p:cNvPr id="3" name="Date Placeholder 2"/>
          <p:cNvSpPr>
            <a:spLocks noGrp="1"/>
          </p:cNvSpPr>
          <p:nvPr>
            <p:ph type="dt" sz="half" idx="10"/>
          </p:nvPr>
        </p:nvSpPr>
        <p:spPr/>
        <p:txBody>
          <a:bodyPr/>
          <a:lstStyle/>
          <a:p>
            <a:fld id="{AC8B8A74-1AFA-4C47-AA5C-C4DA46F95D7E}" type="datetime1">
              <a:rPr lang="en-AU" smtClean="0"/>
              <a:pPr/>
              <a:t>16/12/2023</a:t>
            </a:fld>
            <a:endParaRPr lang="en-AU"/>
          </a:p>
        </p:txBody>
      </p:sp>
      <p:sp>
        <p:nvSpPr>
          <p:cNvPr id="4" name="Footer Placeholder 3"/>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2131874581"/>
      </p:ext>
    </p:extLst>
  </p:cSld>
  <p:clrMapOvr>
    <a:masterClrMapping/>
  </p:clrMapOvr>
  <p:transition spd="slow">
    <p:push dir="u"/>
    <p:sndAc>
      <p:stSnd>
        <p:snd r:embed="rId2" name="breez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6F9B6C8-BEAF-4A96-923F-2D868B7F2359}"/>
              </a:ext>
            </a:extLst>
          </p:cNvPr>
          <p:cNvSpPr>
            <a:spLocks noGrp="1"/>
          </p:cNvSpPr>
          <p:nvPr>
            <p:ph type="sldNum" sz="quarter" idx="12"/>
          </p:nvPr>
        </p:nvSpPr>
        <p:spPr/>
        <p:txBody>
          <a:bodyPr/>
          <a:lstStyle/>
          <a:p>
            <a:fld id="{DA4F5A4F-09CF-4ED9-B7A8-51744B0D55A1}" type="slidenum">
              <a:rPr lang="en-AU" smtClean="0"/>
              <a:pPr/>
              <a:t>4</a:t>
            </a:fld>
            <a:endParaRPr lang="en-AU"/>
          </a:p>
        </p:txBody>
      </p:sp>
      <p:sp>
        <p:nvSpPr>
          <p:cNvPr id="3" name="Text Box 3">
            <a:extLst>
              <a:ext uri="{FF2B5EF4-FFF2-40B4-BE49-F238E27FC236}">
                <a16:creationId xmlns:a16="http://schemas.microsoft.com/office/drawing/2014/main" xmlns="" id="{7B672490-E2F2-4C6F-8670-920EB9F5EBE3}"/>
              </a:ext>
            </a:extLst>
          </p:cNvPr>
          <p:cNvSpPr txBox="1">
            <a:spLocks noChangeArrowheads="1"/>
          </p:cNvSpPr>
          <p:nvPr/>
        </p:nvSpPr>
        <p:spPr bwMode="auto">
          <a:xfrm>
            <a:off x="682513" y="110836"/>
            <a:ext cx="10877692" cy="43704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b="1" u="sng" dirty="0">
                <a:solidFill>
                  <a:srgbClr val="3333FF"/>
                </a:solidFill>
                <a:latin typeface="Lucida Fax" panose="02060602050505020204" pitchFamily="18" charset="0"/>
              </a:rPr>
              <a:t>Introduction: Chemical background</a:t>
            </a:r>
          </a:p>
          <a:p>
            <a:pPr marL="342900" indent="-342900">
              <a:buFont typeface="Wingdings" panose="05000000000000000000" pitchFamily="2" charset="2"/>
              <a:buChar char="Ø"/>
            </a:pPr>
            <a:r>
              <a:rPr lang="en-US" sz="1800" b="1" i="1" u="sng" dirty="0">
                <a:solidFill>
                  <a:srgbClr val="FF00FF"/>
                </a:solidFill>
                <a:latin typeface="Arial" panose="020B0604020202020204" pitchFamily="34" charset="0"/>
                <a:cs typeface="+mj-cs"/>
              </a:rPr>
              <a:t>Pure aspirin</a:t>
            </a:r>
            <a:r>
              <a:rPr lang="en-US" sz="1800" dirty="0">
                <a:latin typeface="Arial" panose="020B0604020202020204" pitchFamily="34" charset="0"/>
                <a:cs typeface="+mj-cs"/>
              </a:rPr>
              <a:t>, chemically called </a:t>
            </a:r>
            <a:r>
              <a:rPr lang="en-US" sz="1800" i="1" dirty="0">
                <a:latin typeface="Arial" panose="020B0604020202020204" pitchFamily="34" charset="0"/>
                <a:cs typeface="+mj-cs"/>
              </a:rPr>
              <a:t>acetylsalicylic acid</a:t>
            </a:r>
            <a:r>
              <a:rPr lang="en-US" sz="1800" dirty="0">
                <a:latin typeface="Arial" panose="020B0604020202020204" pitchFamily="34" charset="0"/>
                <a:cs typeface="+mj-cs"/>
              </a:rPr>
              <a:t>, is both an organic </a:t>
            </a:r>
            <a:r>
              <a:rPr lang="en-US" sz="1800" b="1" dirty="0">
                <a:latin typeface="Arial" panose="020B0604020202020204" pitchFamily="34" charset="0"/>
                <a:cs typeface="+mj-cs"/>
              </a:rPr>
              <a:t>ester </a:t>
            </a:r>
            <a:r>
              <a:rPr lang="en-US" sz="1800" dirty="0">
                <a:latin typeface="Arial" panose="020B0604020202020204" pitchFamily="34" charset="0"/>
                <a:cs typeface="+mj-cs"/>
              </a:rPr>
              <a:t>and an </a:t>
            </a:r>
            <a:r>
              <a:rPr lang="en-US" sz="1800" b="1" dirty="0">
                <a:latin typeface="Arial" panose="020B0604020202020204" pitchFamily="34" charset="0"/>
                <a:cs typeface="+mj-cs"/>
              </a:rPr>
              <a:t>organic acid. </a:t>
            </a:r>
            <a:r>
              <a:rPr lang="en-US" sz="1800" dirty="0">
                <a:latin typeface="Arial" panose="020B0604020202020204" pitchFamily="34" charset="0"/>
                <a:cs typeface="+mj-cs"/>
              </a:rPr>
              <a:t>It appears as a </a:t>
            </a:r>
            <a:r>
              <a:rPr lang="en-US" sz="1800" b="1" dirty="0">
                <a:latin typeface="Arial" panose="020B0604020202020204" pitchFamily="34" charset="0"/>
                <a:cs typeface="+mj-cs"/>
              </a:rPr>
              <a:t>white crystalline powder. </a:t>
            </a:r>
          </a:p>
          <a:p>
            <a:endParaRPr lang="en-US" sz="1800" dirty="0">
              <a:latin typeface="Arial" panose="020B0604020202020204" pitchFamily="34" charset="0"/>
              <a:cs typeface="+mj-cs"/>
            </a:endParaRPr>
          </a:p>
          <a:p>
            <a:pPr marL="342900" indent="-342900">
              <a:buFont typeface="Wingdings" panose="05000000000000000000" pitchFamily="2" charset="2"/>
              <a:buChar char="Ø"/>
            </a:pPr>
            <a:r>
              <a:rPr lang="en-US" sz="1800" b="1" u="sng" dirty="0">
                <a:solidFill>
                  <a:srgbClr val="FF00FF"/>
                </a:solidFill>
                <a:latin typeface="Arial" panose="020B0604020202020204" pitchFamily="34" charset="0"/>
                <a:cs typeface="+mj-cs"/>
              </a:rPr>
              <a:t>Aspirin  </a:t>
            </a:r>
            <a:r>
              <a:rPr lang="en-US" sz="1800" dirty="0">
                <a:latin typeface="Arial" panose="020B0604020202020204" pitchFamily="34" charset="0"/>
                <a:cs typeface="+mj-cs"/>
              </a:rPr>
              <a:t>is one of the safest and most effective medicines and is widely used medication, thus is displayed on the WHO’s List of Essential Medicines</a:t>
            </a:r>
          </a:p>
          <a:p>
            <a:pPr marL="342900" indent="-342900">
              <a:buFont typeface="Wingdings" panose="05000000000000000000" pitchFamily="2" charset="2"/>
              <a:buChar char="Ø"/>
            </a:pPr>
            <a:endParaRPr lang="en-US" sz="1800" dirty="0">
              <a:latin typeface="Arial" panose="020B0604020202020204" pitchFamily="34" charset="0"/>
              <a:cs typeface="+mj-cs"/>
            </a:endParaRPr>
          </a:p>
          <a:p>
            <a:pPr marL="342900" indent="-342900">
              <a:buFont typeface="Wingdings" panose="05000000000000000000" pitchFamily="2" charset="2"/>
              <a:buChar char="Ø"/>
            </a:pPr>
            <a:r>
              <a:rPr lang="en-US" sz="1800" dirty="0">
                <a:latin typeface="Arial" panose="020B0604020202020204" pitchFamily="34" charset="0"/>
                <a:cs typeface="+mj-cs"/>
              </a:rPr>
              <a:t>It is used widely as a </a:t>
            </a:r>
            <a:r>
              <a:rPr lang="en-US" sz="1800" u="sng" dirty="0">
                <a:solidFill>
                  <a:srgbClr val="FF00FF"/>
                </a:solidFill>
                <a:latin typeface="Arial" panose="020B0604020202020204" pitchFamily="34" charset="0"/>
                <a:cs typeface="+mj-cs"/>
              </a:rPr>
              <a:t>painkiller such as headache (</a:t>
            </a:r>
            <a:r>
              <a:rPr lang="ar-JO" sz="1800" u="sng" dirty="0">
                <a:solidFill>
                  <a:srgbClr val="FF00FF"/>
                </a:solidFill>
                <a:latin typeface="Arial" panose="020B0604020202020204" pitchFamily="34" charset="0"/>
                <a:cs typeface="+mj-cs"/>
              </a:rPr>
              <a:t>مسكن للألم</a:t>
            </a:r>
            <a:r>
              <a:rPr lang="en-US" sz="1800" u="sng" dirty="0">
                <a:solidFill>
                  <a:srgbClr val="FF00FF"/>
                </a:solidFill>
                <a:latin typeface="Arial" panose="020B0604020202020204" pitchFamily="34" charset="0"/>
                <a:cs typeface="+mj-cs"/>
              </a:rPr>
              <a:t>, analgesic), as a fever-reducing drug </a:t>
            </a:r>
            <a:r>
              <a:rPr lang="en-US" sz="1800" dirty="0">
                <a:latin typeface="Arial" panose="020B0604020202020204" pitchFamily="34" charset="0"/>
                <a:cs typeface="+mj-cs"/>
              </a:rPr>
              <a:t>(</a:t>
            </a:r>
            <a:r>
              <a:rPr lang="ar-JO" sz="1800" dirty="0">
                <a:latin typeface="Arial" panose="020B0604020202020204" pitchFamily="34" charset="0"/>
                <a:cs typeface="+mj-cs"/>
              </a:rPr>
              <a:t>دواء خافض للحمى</a:t>
            </a:r>
            <a:r>
              <a:rPr lang="en-US" sz="1800" dirty="0">
                <a:latin typeface="Arial" panose="020B0604020202020204" pitchFamily="34" charset="0"/>
                <a:cs typeface="+mj-cs"/>
              </a:rPr>
              <a:t> , antipyretic).</a:t>
            </a:r>
            <a:r>
              <a:rPr lang="en-US" sz="1800" dirty="0">
                <a:solidFill>
                  <a:srgbClr val="333333"/>
                </a:solidFill>
                <a:latin typeface="Arial" panose="020B0604020202020204" pitchFamily="34" charset="0"/>
                <a:cs typeface="+mj-cs"/>
              </a:rPr>
              <a:t> It is most widely used in medication to treat pain, inflammation, and fever.</a:t>
            </a:r>
          </a:p>
          <a:p>
            <a:endParaRPr lang="en-US" sz="1800" dirty="0">
              <a:latin typeface="Arial" panose="020B0604020202020204" pitchFamily="34" charset="0"/>
              <a:cs typeface="+mj-cs"/>
            </a:endParaRPr>
          </a:p>
          <a:p>
            <a:pPr marL="342900" indent="-342900">
              <a:buFont typeface="Wingdings" panose="05000000000000000000" pitchFamily="2" charset="2"/>
              <a:buChar char="Ø"/>
            </a:pPr>
            <a:r>
              <a:rPr lang="en-US" sz="1800" dirty="0">
                <a:latin typeface="Arial" panose="020B0604020202020204" pitchFamily="34" charset="0"/>
                <a:cs typeface="+mj-cs"/>
              </a:rPr>
              <a:t>When ingested, acetylsalicylic acid (ASA) remains intact in the acidic stomach, but in the </a:t>
            </a:r>
            <a:r>
              <a:rPr lang="en-US" sz="1800" dirty="0">
                <a:latin typeface="Lucida Fax" panose="02060602050505020204" pitchFamily="18" charset="0"/>
                <a:cs typeface="+mj-cs"/>
              </a:rPr>
              <a:t>basic medium of the upper intestinal tract, it forms the salicylate and acetate ions</a:t>
            </a:r>
          </a:p>
          <a:p>
            <a:endParaRPr lang="en-US" sz="1800" dirty="0">
              <a:latin typeface="Lucida Fax" panose="02060602050505020204" pitchFamily="18" charset="0"/>
              <a:cs typeface="+mj-cs"/>
            </a:endParaRPr>
          </a:p>
          <a:p>
            <a:pPr marL="342900" indent="-342900">
              <a:buFont typeface="Wingdings" panose="05000000000000000000" pitchFamily="2" charset="2"/>
              <a:buChar char="Ø"/>
            </a:pPr>
            <a:r>
              <a:rPr lang="en-US" altLang="en-US" sz="1800" dirty="0">
                <a:latin typeface="Lucida Fax" panose="02060602050505020204" pitchFamily="18" charset="0"/>
                <a:cs typeface="+mj-cs"/>
              </a:rPr>
              <a:t>The analgesic action (</a:t>
            </a:r>
            <a:r>
              <a:rPr lang="ar-JO" altLang="en-US" sz="1800" dirty="0">
                <a:latin typeface="Lucida Fax" panose="02060602050505020204" pitchFamily="18" charset="0"/>
                <a:cs typeface="+mj-cs"/>
              </a:rPr>
              <a:t>عمل مسكن</a:t>
            </a:r>
            <a:r>
              <a:rPr lang="en-US" altLang="en-US" sz="1800" dirty="0">
                <a:latin typeface="Lucida Fax" panose="02060602050505020204" pitchFamily="18" charset="0"/>
                <a:cs typeface="+mj-cs"/>
              </a:rPr>
              <a:t>) of aspirin is due to the salicylate ion</a:t>
            </a:r>
            <a:r>
              <a:rPr lang="en-US" altLang="en-US" sz="2000" dirty="0">
                <a:latin typeface="Lucida Fax" panose="02060602050505020204" pitchFamily="18" charset="0"/>
              </a:rPr>
              <a:t>.</a:t>
            </a:r>
            <a:endParaRPr lang="en-US" altLang="en-US" sz="2000" dirty="0">
              <a:solidFill>
                <a:srgbClr val="3333FF"/>
              </a:solidFill>
              <a:latin typeface="Lucida Fax" panose="02060602050505020204" pitchFamily="18" charset="0"/>
            </a:endParaRPr>
          </a:p>
        </p:txBody>
      </p:sp>
      <p:pic>
        <p:nvPicPr>
          <p:cNvPr id="14" name="Picture 13"/>
          <p:cNvPicPr>
            <a:picLocks noChangeAspect="1"/>
          </p:cNvPicPr>
          <p:nvPr/>
        </p:nvPicPr>
        <p:blipFill>
          <a:blip r:embed="rId3" cstate="print"/>
          <a:stretch>
            <a:fillRect/>
          </a:stretch>
        </p:blipFill>
        <p:spPr>
          <a:xfrm>
            <a:off x="788915" y="4481263"/>
            <a:ext cx="10464882" cy="1602622"/>
          </a:xfrm>
          <a:prstGeom prst="rect">
            <a:avLst/>
          </a:prstGeom>
        </p:spPr>
      </p:pic>
      <p:sp>
        <p:nvSpPr>
          <p:cNvPr id="4" name="Date Placeholder 3"/>
          <p:cNvSpPr>
            <a:spLocks noGrp="1"/>
          </p:cNvSpPr>
          <p:nvPr>
            <p:ph type="dt" sz="half" idx="10"/>
          </p:nvPr>
        </p:nvSpPr>
        <p:spPr/>
        <p:txBody>
          <a:bodyPr/>
          <a:lstStyle/>
          <a:p>
            <a:fld id="{6D14132E-A0F0-4474-90E0-18931AA8700D}"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369904791"/>
      </p:ext>
    </p:extLst>
  </p:cSld>
  <p:clrMapOvr>
    <a:masterClrMapping/>
  </p:clrMapOvr>
  <p:transition spd="slow">
    <p:push dir="u"/>
    <p:sndAc>
      <p:stSnd>
        <p:snd r:embed="rId2" name="breeze.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5</a:t>
            </a:fld>
            <a:endParaRPr lang="en-AU"/>
          </a:p>
        </p:txBody>
      </p:sp>
      <p:sp>
        <p:nvSpPr>
          <p:cNvPr id="3" name="TextBox 2"/>
          <p:cNvSpPr txBox="1"/>
          <p:nvPr/>
        </p:nvSpPr>
        <p:spPr>
          <a:xfrm>
            <a:off x="677334" y="1187336"/>
            <a:ext cx="8840739" cy="3108543"/>
          </a:xfrm>
          <a:prstGeom prst="rect">
            <a:avLst/>
          </a:prstGeom>
          <a:noFill/>
        </p:spPr>
        <p:txBody>
          <a:bodyPr wrap="square" rtlCol="0">
            <a:spAutoFit/>
          </a:bodyPr>
          <a:lstStyle/>
          <a:p>
            <a:r>
              <a:rPr lang="en-US" sz="2800" b="1" i="1" u="sng" dirty="0">
                <a:solidFill>
                  <a:srgbClr val="FF0000"/>
                </a:solidFill>
              </a:rPr>
              <a:t>Question. </a:t>
            </a:r>
            <a:r>
              <a:rPr lang="en-US" sz="2800" b="1" i="1" u="sng" dirty="0" err="1">
                <a:solidFill>
                  <a:srgbClr val="FF0000"/>
                </a:solidFill>
              </a:rPr>
              <a:t>Identifther</a:t>
            </a:r>
            <a:r>
              <a:rPr lang="en-US" sz="2800" b="1" i="1" u="sng" dirty="0">
                <a:solidFill>
                  <a:srgbClr val="FF0000"/>
                </a:solidFill>
              </a:rPr>
              <a:t> medical applications of aspirin. Select one or more:</a:t>
            </a:r>
          </a:p>
          <a:p>
            <a:pPr marL="457200" indent="-457200">
              <a:buFont typeface="+mj-lt"/>
              <a:buAutoNum type="alphaLcParenR"/>
            </a:pPr>
            <a:r>
              <a:rPr lang="en-US" sz="2800" i="1" dirty="0"/>
              <a:t>Fever-reducer</a:t>
            </a:r>
          </a:p>
          <a:p>
            <a:pPr marL="457200" indent="-457200">
              <a:buFont typeface="+mj-lt"/>
              <a:buAutoNum type="alphaLcParenR"/>
            </a:pPr>
            <a:r>
              <a:rPr lang="en-US" sz="2800" i="1" dirty="0"/>
              <a:t>Pain killer</a:t>
            </a:r>
          </a:p>
          <a:p>
            <a:pPr marL="457200" indent="-457200">
              <a:buFont typeface="+mj-lt"/>
              <a:buAutoNum type="alphaLcParenR"/>
            </a:pPr>
            <a:r>
              <a:rPr lang="en-US" sz="2800" i="1" dirty="0"/>
              <a:t>Anticoagulant</a:t>
            </a:r>
          </a:p>
          <a:p>
            <a:pPr marL="457200" indent="-457200">
              <a:buFont typeface="+mj-lt"/>
              <a:buAutoNum type="alphaLcParenR"/>
            </a:pPr>
            <a:r>
              <a:rPr lang="en-US" sz="2800" i="1" dirty="0"/>
              <a:t>Anti - histamine</a:t>
            </a:r>
          </a:p>
          <a:p>
            <a:pPr marL="457200" indent="-457200">
              <a:buFont typeface="+mj-lt"/>
              <a:buAutoNum type="alphaLcParenR"/>
            </a:pPr>
            <a:r>
              <a:rPr lang="en-US" sz="2800" i="1" dirty="0"/>
              <a:t>Anti - inflammability   </a:t>
            </a:r>
          </a:p>
        </p:txBody>
      </p:sp>
      <p:sp>
        <p:nvSpPr>
          <p:cNvPr id="4" name="Date Placeholder 3"/>
          <p:cNvSpPr>
            <a:spLocks noGrp="1"/>
          </p:cNvSpPr>
          <p:nvPr>
            <p:ph type="dt" sz="half" idx="10"/>
          </p:nvPr>
        </p:nvSpPr>
        <p:spPr/>
        <p:txBody>
          <a:bodyPr/>
          <a:lstStyle/>
          <a:p>
            <a:fld id="{96110D3B-CA13-48F0-B79A-DD3B17F1CD70}"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3398615699"/>
      </p:ext>
    </p:extLst>
  </p:cSld>
  <p:clrMapOvr>
    <a:masterClrMapping/>
  </p:clrMapOvr>
  <p:transition spd="slow">
    <p:push dir="u"/>
    <p:sndAc>
      <p:stSnd>
        <p:snd r:embed="rId2" name="breez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6</a:t>
            </a:fld>
            <a:endParaRPr lang="en-AU"/>
          </a:p>
        </p:txBody>
      </p:sp>
      <p:pic>
        <p:nvPicPr>
          <p:cNvPr id="3" name="Picture 2"/>
          <p:cNvPicPr>
            <a:picLocks noChangeAspect="1"/>
          </p:cNvPicPr>
          <p:nvPr/>
        </p:nvPicPr>
        <p:blipFill>
          <a:blip r:embed="rId3" cstate="print"/>
          <a:stretch>
            <a:fillRect/>
          </a:stretch>
        </p:blipFill>
        <p:spPr>
          <a:xfrm>
            <a:off x="245779" y="3217045"/>
            <a:ext cx="9308768" cy="2398852"/>
          </a:xfrm>
          <a:prstGeom prst="rect">
            <a:avLst/>
          </a:prstGeom>
        </p:spPr>
      </p:pic>
      <p:sp>
        <p:nvSpPr>
          <p:cNvPr id="4" name="TextBox 3"/>
          <p:cNvSpPr txBox="1"/>
          <p:nvPr/>
        </p:nvSpPr>
        <p:spPr>
          <a:xfrm>
            <a:off x="677334" y="748994"/>
            <a:ext cx="8877213" cy="2215991"/>
          </a:xfrm>
          <a:prstGeom prst="rect">
            <a:avLst/>
          </a:prstGeom>
          <a:noFill/>
        </p:spPr>
        <p:txBody>
          <a:bodyPr wrap="square" rtlCol="0">
            <a:spAutoFit/>
          </a:bodyPr>
          <a:lstStyle/>
          <a:p>
            <a:r>
              <a:rPr lang="en-US" sz="2400" b="1" i="1" u="sng" dirty="0">
                <a:solidFill>
                  <a:srgbClr val="0000FF"/>
                </a:solidFill>
                <a:latin typeface="Lucida Fax" panose="02060602050505020204" pitchFamily="18" charset="0"/>
              </a:rPr>
              <a:t>Preparation</a:t>
            </a:r>
            <a:r>
              <a:rPr lang="en-US" sz="2400" b="1" i="1" u="sng" dirty="0">
                <a:solidFill>
                  <a:srgbClr val="0000FF"/>
                </a:solidFill>
              </a:rPr>
              <a:t> Of Aspirin</a:t>
            </a:r>
          </a:p>
          <a:p>
            <a:endParaRPr lang="ar-JO" dirty="0"/>
          </a:p>
          <a:p>
            <a:r>
              <a:rPr lang="en-US" sz="2400" dirty="0">
                <a:latin typeface="Lucida Fax" panose="02060602050505020204" pitchFamily="18" charset="0"/>
              </a:rPr>
              <a:t>Aspirin (180.2 g/mole) is prepared by reacting salicylic acid (138.1 g/mole) with acetic anhydride (102.1 g/mole). Aspirin, like many other organic acids, is a weak monoprotic acid (</a:t>
            </a:r>
            <a:r>
              <a:rPr lang="ar-JO" sz="2400" dirty="0">
                <a:latin typeface="Lucida Fax" panose="02060602050505020204" pitchFamily="18" charset="0"/>
              </a:rPr>
              <a:t>حمض احادي البرتون</a:t>
            </a:r>
            <a:r>
              <a:rPr lang="en-US" sz="2400" dirty="0">
                <a:latin typeface="Lucida Fax" panose="02060602050505020204" pitchFamily="18" charset="0"/>
              </a:rPr>
              <a:t>)</a:t>
            </a:r>
            <a:endParaRPr lang="en-US" sz="2400" i="1" u="sng" dirty="0">
              <a:solidFill>
                <a:srgbClr val="0000FF"/>
              </a:solidFill>
              <a:latin typeface="Lucida Fax" panose="02060602050505020204" pitchFamily="18" charset="0"/>
            </a:endParaRPr>
          </a:p>
        </p:txBody>
      </p:sp>
      <p:sp>
        <p:nvSpPr>
          <p:cNvPr id="5" name="Date Placeholder 4"/>
          <p:cNvSpPr>
            <a:spLocks noGrp="1"/>
          </p:cNvSpPr>
          <p:nvPr>
            <p:ph type="dt" sz="half" idx="10"/>
          </p:nvPr>
        </p:nvSpPr>
        <p:spPr/>
        <p:txBody>
          <a:bodyPr/>
          <a:lstStyle/>
          <a:p>
            <a:fld id="{5CCFE4F6-0659-46A0-A9B5-5BC3908A1651}" type="datetime1">
              <a:rPr lang="en-AU" smtClean="0"/>
              <a:pPr/>
              <a:t>16/12/2023</a:t>
            </a:fld>
            <a:endParaRPr lang="en-AU"/>
          </a:p>
        </p:txBody>
      </p:sp>
      <p:sp>
        <p:nvSpPr>
          <p:cNvPr id="6" name="Footer Placeholder 5"/>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417065800"/>
      </p:ext>
    </p:extLst>
  </p:cSld>
  <p:clrMapOvr>
    <a:masterClrMapping/>
  </p:clrMapOvr>
  <p:transition spd="slow">
    <p:push dir="u"/>
    <p:sndAc>
      <p:stSnd>
        <p:snd r:embed="rId2" name="breez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7</a:t>
            </a:fld>
            <a:endParaRPr lang="en-AU"/>
          </a:p>
        </p:txBody>
      </p:sp>
      <p:sp>
        <p:nvSpPr>
          <p:cNvPr id="3" name="Rectangle 2"/>
          <p:cNvSpPr/>
          <p:nvPr/>
        </p:nvSpPr>
        <p:spPr>
          <a:xfrm>
            <a:off x="251928" y="556967"/>
            <a:ext cx="10487607" cy="5447645"/>
          </a:xfrm>
          <a:prstGeom prst="rect">
            <a:avLst/>
          </a:prstGeom>
        </p:spPr>
        <p:txBody>
          <a:bodyPr wrap="square">
            <a:spAutoFit/>
          </a:bodyPr>
          <a:lstStyle/>
          <a:p>
            <a:r>
              <a:rPr lang="en-US" sz="2000" b="1" u="sng" dirty="0">
                <a:solidFill>
                  <a:srgbClr val="0000FF"/>
                </a:solidFill>
                <a:latin typeface="Arial" panose="020B0604020202020204" pitchFamily="34" charset="0"/>
                <a:cs typeface="Arial" panose="020B0604020202020204" pitchFamily="34" charset="0"/>
              </a:rPr>
              <a:t>Determination of the purity of an aspirin sample or </a:t>
            </a:r>
            <a:r>
              <a:rPr lang="en-US" sz="2000" b="1" dirty="0">
                <a:solidFill>
                  <a:srgbClr val="0000FF"/>
                </a:solidFill>
                <a:latin typeface="Arial" panose="020B0604020202020204" pitchFamily="34" charset="0"/>
                <a:cs typeface="Arial" panose="020B0604020202020204" pitchFamily="34" charset="0"/>
              </a:rPr>
              <a:t>commercial aspirin tablet </a:t>
            </a:r>
          </a:p>
          <a:p>
            <a:endParaRPr lang="en-US" sz="2400" b="1" u="sng" dirty="0">
              <a:solidFill>
                <a:srgbClr val="000302"/>
              </a:solidFill>
              <a:latin typeface="TimesLTStd-Roman"/>
              <a:cs typeface="Arial" panose="020B0604020202020204" pitchFamily="34" charset="0"/>
            </a:endParaRPr>
          </a:p>
          <a:p>
            <a:r>
              <a:rPr lang="en-US" sz="2400" b="1" u="sng" dirty="0">
                <a:solidFill>
                  <a:srgbClr val="FF0000"/>
                </a:solidFill>
                <a:latin typeface="TimesLTStd-Roman"/>
                <a:cs typeface="Arial" panose="020B0604020202020204" pitchFamily="34" charset="0"/>
              </a:rPr>
              <a:t>1) </a:t>
            </a:r>
            <a:r>
              <a:rPr lang="en-US" sz="2400" b="1" u="sng" dirty="0">
                <a:solidFill>
                  <a:srgbClr val="FF0000"/>
                </a:solidFill>
                <a:latin typeface="Arial" panose="020B0604020202020204" pitchFamily="34" charset="0"/>
                <a:cs typeface="Arial" panose="020B0604020202020204" pitchFamily="34" charset="0"/>
              </a:rPr>
              <a:t>Determination of melting point of ASA. </a:t>
            </a:r>
          </a:p>
          <a:p>
            <a:endParaRPr lang="en-US" sz="2000" dirty="0">
              <a:solidFill>
                <a:srgbClr val="000302"/>
              </a:solidFill>
              <a:latin typeface="Arial" panose="020B0604020202020204" pitchFamily="34" charset="0"/>
              <a:cs typeface="Arial" panose="020B0604020202020204" pitchFamily="34" charset="0"/>
            </a:endParaRPr>
          </a:p>
          <a:p>
            <a:r>
              <a:rPr lang="en-US" sz="2000" b="1" u="sng" dirty="0">
                <a:solidFill>
                  <a:srgbClr val="FF33CC"/>
                </a:solidFill>
                <a:latin typeface="Arial" panose="020B0604020202020204" pitchFamily="34" charset="0"/>
                <a:cs typeface="Arial" panose="020B0604020202020204" pitchFamily="34" charset="0"/>
              </a:rPr>
              <a:t>Qualitative analysis</a:t>
            </a:r>
            <a:r>
              <a:rPr lang="en-US" sz="2000" dirty="0">
                <a:solidFill>
                  <a:srgbClr val="000302"/>
                </a:solidFill>
                <a:latin typeface="Arial" panose="020B0604020202020204" pitchFamily="34" charset="0"/>
                <a:cs typeface="Arial" panose="020B0604020202020204" pitchFamily="34" charset="0"/>
              </a:rPr>
              <a:t>, the purity of an aspirin sample can be determined from its melting point (</a:t>
            </a:r>
            <a:r>
              <a:rPr lang="en-US" sz="2000" dirty="0">
                <a:latin typeface="Arial" panose="020B0604020202020204" pitchFamily="34" charset="0"/>
                <a:cs typeface="Arial" panose="020B0604020202020204" pitchFamily="34" charset="0"/>
              </a:rPr>
              <a:t>135°C for pure aspirin</a:t>
            </a:r>
            <a:r>
              <a:rPr lang="en-US" sz="2000" dirty="0">
                <a:solidFill>
                  <a:srgbClr val="000302"/>
                </a:solidFill>
                <a:latin typeface="Arial" panose="020B0604020202020204" pitchFamily="34" charset="0"/>
                <a:cs typeface="Arial" panose="020B0604020202020204" pitchFamily="34" charset="0"/>
              </a:rPr>
              <a:t>). The melting point of a substance is essentially independent of atmospheric pressure, but it is always lowered by the presence of impurities (a colligative property of pure substances. The degree of lowering of the melting point depends on the nature and the concentration of the impurities.</a:t>
            </a:r>
          </a:p>
          <a:p>
            <a:endParaRPr lang="en-US" sz="2000" dirty="0">
              <a:solidFill>
                <a:srgbClr val="000302"/>
              </a:solidFill>
              <a:latin typeface="Arial" panose="020B0604020202020204" pitchFamily="34" charset="0"/>
              <a:cs typeface="Arial" panose="020B0604020202020204" pitchFamily="34" charset="0"/>
            </a:endParaRPr>
          </a:p>
          <a:p>
            <a:r>
              <a:rPr lang="en-US" sz="2000" b="1" i="1" u="sng" dirty="0">
                <a:solidFill>
                  <a:srgbClr val="FF0000"/>
                </a:solidFill>
                <a:latin typeface="Arial" panose="020B0604020202020204" pitchFamily="34" charset="0"/>
                <a:cs typeface="Arial" panose="020B0604020202020204" pitchFamily="34" charset="0"/>
              </a:rPr>
              <a:t>2) Determination by </a:t>
            </a:r>
            <a:r>
              <a:rPr lang="en-US" sz="2000" b="1" i="1" u="sng" dirty="0">
                <a:solidFill>
                  <a:srgbClr val="FF0000"/>
                </a:solidFill>
                <a:latin typeface="Lucida Fax" panose="02060602050505020204" pitchFamily="18" charset="0"/>
              </a:rPr>
              <a:t>acid–base titration: </a:t>
            </a:r>
          </a:p>
          <a:p>
            <a:endParaRPr lang="en-US" sz="2000" b="1" i="1" u="sng" dirty="0">
              <a:solidFill>
                <a:srgbClr val="FF0000"/>
              </a:solidFill>
              <a:latin typeface="Lucida Fax" panose="02060602050505020204" pitchFamily="18" charset="0"/>
            </a:endParaRPr>
          </a:p>
          <a:p>
            <a:pPr marL="342900" indent="-342900">
              <a:buFont typeface="Wingdings" panose="05000000000000000000" pitchFamily="2" charset="2"/>
              <a:buChar char="Ø"/>
            </a:pPr>
            <a:r>
              <a:rPr lang="en-US" sz="2000" dirty="0">
                <a:latin typeface="Lucida Fax" panose="02060602050505020204" pitchFamily="18" charset="0"/>
              </a:rPr>
              <a:t>Direct titration of ASA with standard solution of </a:t>
            </a:r>
            <a:r>
              <a:rPr lang="en-US" sz="2000" dirty="0" err="1">
                <a:latin typeface="Lucida Fax" panose="02060602050505020204" pitchFamily="18" charset="0"/>
              </a:rPr>
              <a:t>NaOH</a:t>
            </a:r>
            <a:r>
              <a:rPr lang="en-US" sz="2000" dirty="0">
                <a:latin typeface="Lucida Fax" panose="02060602050505020204" pitchFamily="18" charset="0"/>
              </a:rPr>
              <a:t> to the endpoint of indicator</a:t>
            </a:r>
          </a:p>
          <a:p>
            <a:pPr marL="342900" indent="-342900">
              <a:buFont typeface="Wingdings" panose="05000000000000000000" pitchFamily="2" charset="2"/>
              <a:buChar char="Ø"/>
            </a:pPr>
            <a:endParaRPr lang="en-US" sz="2000" dirty="0">
              <a:latin typeface="Lucida Fax" panose="02060602050505020204" pitchFamily="18" charset="0"/>
            </a:endParaRPr>
          </a:p>
          <a:p>
            <a:pPr marL="285750" indent="-285750">
              <a:buFont typeface="Wingdings" panose="05000000000000000000" pitchFamily="2" charset="2"/>
              <a:buChar char="Ø"/>
            </a:pPr>
            <a:r>
              <a:rPr lang="en-US" sz="2000" b="1" i="1" u="sng" dirty="0">
                <a:solidFill>
                  <a:srgbClr val="FF33CC"/>
                </a:solidFill>
                <a:latin typeface="Lucida Fax" panose="02060602050505020204" pitchFamily="18" charset="0"/>
              </a:rPr>
              <a:t>Phenolphthalein indicator </a:t>
            </a:r>
            <a:r>
              <a:rPr lang="en-US" sz="2000" i="1" dirty="0">
                <a:latin typeface="Lucida Fax" panose="02060602050505020204" pitchFamily="18" charset="0"/>
              </a:rPr>
              <a:t>: an acid–base indicator that is colorless at a pH less than 8.2 and pink at a pH greater than 10.</a:t>
            </a:r>
          </a:p>
        </p:txBody>
      </p:sp>
      <p:sp>
        <p:nvSpPr>
          <p:cNvPr id="4" name="Date Placeholder 3"/>
          <p:cNvSpPr>
            <a:spLocks noGrp="1"/>
          </p:cNvSpPr>
          <p:nvPr>
            <p:ph type="dt" sz="half" idx="10"/>
          </p:nvPr>
        </p:nvSpPr>
        <p:spPr/>
        <p:txBody>
          <a:bodyPr/>
          <a:lstStyle/>
          <a:p>
            <a:fld id="{9D4AEF61-5B98-4AD6-8D7A-9D31D613B938}"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2479524749"/>
      </p:ext>
    </p:extLst>
  </p:cSld>
  <p:clrMapOvr>
    <a:masterClrMapping/>
  </p:clrMapOvr>
  <p:transition spd="slow">
    <p:push dir="u"/>
    <p:sndAc>
      <p:stSnd>
        <p:snd r:embed="rId2" name="breez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8</a:t>
            </a:fld>
            <a:endParaRPr lang="en-AU"/>
          </a:p>
        </p:txBody>
      </p:sp>
      <p:pic>
        <p:nvPicPr>
          <p:cNvPr id="3" name="Picture 2"/>
          <p:cNvPicPr>
            <a:picLocks noChangeAspect="1"/>
          </p:cNvPicPr>
          <p:nvPr/>
        </p:nvPicPr>
        <p:blipFill>
          <a:blip r:embed="rId3" cstate="print"/>
          <a:stretch>
            <a:fillRect/>
          </a:stretch>
        </p:blipFill>
        <p:spPr>
          <a:xfrm>
            <a:off x="872837" y="1412043"/>
            <a:ext cx="9138814" cy="1639509"/>
          </a:xfrm>
          <a:prstGeom prst="rect">
            <a:avLst/>
          </a:prstGeom>
        </p:spPr>
      </p:pic>
      <p:sp>
        <p:nvSpPr>
          <p:cNvPr id="6" name="TextBox 5"/>
          <p:cNvSpPr txBox="1"/>
          <p:nvPr/>
        </p:nvSpPr>
        <p:spPr>
          <a:xfrm>
            <a:off x="872837" y="3474882"/>
            <a:ext cx="10702636" cy="2554545"/>
          </a:xfrm>
          <a:prstGeom prst="rect">
            <a:avLst/>
          </a:prstGeom>
          <a:noFill/>
        </p:spPr>
        <p:txBody>
          <a:bodyPr wrap="square" rtlCol="0">
            <a:spAutoFit/>
          </a:bodyPr>
          <a:lstStyle/>
          <a:p>
            <a:r>
              <a:rPr lang="en-US" sz="2000" b="1" u="sng" dirty="0">
                <a:solidFill>
                  <a:srgbClr val="FF0000"/>
                </a:solidFill>
                <a:latin typeface="Arial" panose="020B0604020202020204" pitchFamily="34" charset="0"/>
                <a:cs typeface="Arial" panose="020B0604020202020204" pitchFamily="34" charset="0"/>
              </a:rPr>
              <a:t>At the endpoint of titration</a:t>
            </a:r>
            <a:r>
              <a:rPr lang="en-US" sz="2000" dirty="0">
                <a:latin typeface="Arial" panose="020B0604020202020204" pitchFamily="34" charset="0"/>
                <a:cs typeface="Arial" panose="020B0604020202020204" pitchFamily="34" charset="0"/>
              </a:rPr>
              <a:t>:   </a:t>
            </a:r>
          </a:p>
          <a:p>
            <a:pPr marL="342900" indent="-342900">
              <a:buFont typeface="Wingdings" panose="05000000000000000000" pitchFamily="2" charset="2"/>
              <a:buChar char="Ø"/>
            </a:pPr>
            <a:r>
              <a:rPr lang="en-US" sz="2000" dirty="0">
                <a:solidFill>
                  <a:srgbClr val="0000FF"/>
                </a:solidFill>
                <a:latin typeface="Arial" panose="020B0604020202020204" pitchFamily="34" charset="0"/>
                <a:cs typeface="Arial" panose="020B0604020202020204" pitchFamily="34" charset="0"/>
              </a:rPr>
              <a:t>Since, one mole of </a:t>
            </a:r>
            <a:r>
              <a:rPr lang="en-US" sz="2000" dirty="0" err="1">
                <a:solidFill>
                  <a:srgbClr val="0000FF"/>
                </a:solidFill>
                <a:latin typeface="Arial" panose="020B0604020202020204" pitchFamily="34" charset="0"/>
                <a:cs typeface="Arial" panose="020B0604020202020204" pitchFamily="34" charset="0"/>
              </a:rPr>
              <a:t>NaOH</a:t>
            </a:r>
            <a:r>
              <a:rPr lang="en-US" sz="2000" dirty="0">
                <a:solidFill>
                  <a:srgbClr val="0000FF"/>
                </a:solidFill>
                <a:latin typeface="Arial" panose="020B0604020202020204" pitchFamily="34" charset="0"/>
                <a:cs typeface="Arial" panose="020B0604020202020204" pitchFamily="34" charset="0"/>
              </a:rPr>
              <a:t> reacts with one mole of acetylsalicylic acid (ASA </a:t>
            </a:r>
            <a:r>
              <a:rPr lang="en-US" sz="2000" b="1" u="sng" dirty="0">
                <a:solidFill>
                  <a:srgbClr val="FF33CC"/>
                </a:solidFill>
                <a:latin typeface="Arial" panose="020B0604020202020204" pitchFamily="34" charset="0"/>
                <a:cs typeface="Arial" panose="020B0604020202020204" pitchFamily="34" charset="0"/>
              </a:rPr>
              <a:t>or 1 </a:t>
            </a:r>
            <a:r>
              <a:rPr lang="en-US" sz="2000" b="1" u="sng" dirty="0" err="1">
                <a:solidFill>
                  <a:srgbClr val="FF33CC"/>
                </a:solidFill>
                <a:latin typeface="Arial" panose="020B0604020202020204" pitchFamily="34" charset="0"/>
                <a:cs typeface="Arial" panose="020B0604020202020204" pitchFamily="34" charset="0"/>
              </a:rPr>
              <a:t>mol</a:t>
            </a:r>
            <a:r>
              <a:rPr lang="en-US" sz="2000" b="1" u="sng" dirty="0">
                <a:solidFill>
                  <a:srgbClr val="FF33CC"/>
                </a:solidFill>
                <a:latin typeface="Arial" panose="020B0604020202020204" pitchFamily="34" charset="0"/>
                <a:cs typeface="Arial" panose="020B0604020202020204" pitchFamily="34" charset="0"/>
              </a:rPr>
              <a:t> ASA/1 </a:t>
            </a:r>
            <a:r>
              <a:rPr lang="en-US" sz="2000" b="1" u="sng" dirty="0" err="1">
                <a:solidFill>
                  <a:srgbClr val="FF33CC"/>
                </a:solidFill>
                <a:latin typeface="Arial" panose="020B0604020202020204" pitchFamily="34" charset="0"/>
                <a:cs typeface="Arial" panose="020B0604020202020204" pitchFamily="34" charset="0"/>
              </a:rPr>
              <a:t>mol</a:t>
            </a:r>
            <a:r>
              <a:rPr lang="en-US" sz="2000" b="1" u="sng" dirty="0">
                <a:solidFill>
                  <a:srgbClr val="FF33CC"/>
                </a:solidFill>
                <a:latin typeface="Arial" panose="020B0604020202020204" pitchFamily="34" charset="0"/>
                <a:cs typeface="Arial" panose="020B0604020202020204" pitchFamily="34" charset="0"/>
              </a:rPr>
              <a:t> OH</a:t>
            </a:r>
            <a:r>
              <a:rPr lang="en-US" sz="2000" b="1" u="sng" baseline="30000" dirty="0">
                <a:solidFill>
                  <a:srgbClr val="FF33CC"/>
                </a:solidFill>
                <a:latin typeface="Arial" panose="020B0604020202020204" pitchFamily="34" charset="0"/>
                <a:cs typeface="Arial" panose="020B0604020202020204" pitchFamily="34" charset="0"/>
              </a:rPr>
              <a:t>–</a:t>
            </a:r>
            <a:r>
              <a:rPr lang="en-US" sz="2000" dirty="0">
                <a:solidFill>
                  <a:srgbClr val="0000FF"/>
                </a:solidFill>
                <a:latin typeface="Arial" panose="020B0604020202020204" pitchFamily="34" charset="0"/>
                <a:cs typeface="Arial" panose="020B0604020202020204" pitchFamily="34" charset="0"/>
              </a:rPr>
              <a:t>), then</a:t>
            </a:r>
          </a:p>
          <a:p>
            <a:r>
              <a:rPr lang="en-US" sz="2000" dirty="0">
                <a:solidFill>
                  <a:srgbClr val="0000FF"/>
                </a:solidFill>
                <a:latin typeface="Arial" panose="020B0604020202020204" pitchFamily="34" charset="0"/>
                <a:cs typeface="Arial" panose="020B0604020202020204" pitchFamily="34" charset="0"/>
              </a:rPr>
              <a:t>mol acetylsalicylic acid (ASA)  = mol </a:t>
            </a:r>
            <a:r>
              <a:rPr lang="en-US" sz="2000" dirty="0" err="1">
                <a:solidFill>
                  <a:srgbClr val="0000FF"/>
                </a:solidFill>
                <a:latin typeface="Arial" panose="020B0604020202020204" pitchFamily="34" charset="0"/>
                <a:cs typeface="Arial" panose="020B0604020202020204" pitchFamily="34" charset="0"/>
              </a:rPr>
              <a:t>NaOH</a:t>
            </a:r>
            <a:r>
              <a:rPr lang="en-US" sz="2000" dirty="0">
                <a:solidFill>
                  <a:srgbClr val="0000FF"/>
                </a:solidFill>
                <a:latin typeface="Arial" panose="020B0604020202020204" pitchFamily="34" charset="0"/>
                <a:cs typeface="Arial" panose="020B0604020202020204" pitchFamily="34" charset="0"/>
              </a:rPr>
              <a:t> X 1/1 = </a:t>
            </a:r>
            <a:r>
              <a:rPr lang="en-CA" sz="2000" dirty="0">
                <a:solidFill>
                  <a:srgbClr val="0000FF"/>
                </a:solidFill>
                <a:latin typeface="Arial" panose="020B0604020202020204" pitchFamily="34" charset="0"/>
                <a:cs typeface="Arial" panose="020B0604020202020204" pitchFamily="34" charset="0"/>
              </a:rPr>
              <a:t>V</a:t>
            </a:r>
            <a:r>
              <a:rPr lang="en-CA" sz="2000" baseline="-25000" dirty="0">
                <a:solidFill>
                  <a:srgbClr val="0000FF"/>
                </a:solidFill>
                <a:latin typeface="Arial" panose="020B0604020202020204" pitchFamily="34" charset="0"/>
                <a:cs typeface="Arial" panose="020B0604020202020204" pitchFamily="34" charset="0"/>
              </a:rPr>
              <a:t>NaOH</a:t>
            </a:r>
            <a:r>
              <a:rPr lang="en-CA" sz="2000" dirty="0">
                <a:solidFill>
                  <a:srgbClr val="0000FF"/>
                </a:solidFill>
                <a:latin typeface="Arial" panose="020B0604020202020204" pitchFamily="34" charset="0"/>
                <a:cs typeface="Arial" panose="020B0604020202020204" pitchFamily="34" charset="0"/>
              </a:rPr>
              <a:t> × </a:t>
            </a:r>
            <a:r>
              <a:rPr lang="en-CA" sz="2000" dirty="0" err="1">
                <a:solidFill>
                  <a:srgbClr val="0000FF"/>
                </a:solidFill>
                <a:latin typeface="Arial" panose="020B0604020202020204" pitchFamily="34" charset="0"/>
                <a:cs typeface="Arial" panose="020B0604020202020204" pitchFamily="34" charset="0"/>
              </a:rPr>
              <a:t>M</a:t>
            </a:r>
            <a:r>
              <a:rPr lang="en-CA" sz="2000" baseline="-25000" dirty="0" err="1">
                <a:solidFill>
                  <a:srgbClr val="0000FF"/>
                </a:solidFill>
                <a:latin typeface="Arial" panose="020B0604020202020204" pitchFamily="34" charset="0"/>
                <a:cs typeface="Arial" panose="020B0604020202020204" pitchFamily="34" charset="0"/>
              </a:rPr>
              <a:t>NaOH</a:t>
            </a:r>
            <a:r>
              <a:rPr lang="en-CA" sz="2000" baseline="-25000" dirty="0">
                <a:solidFill>
                  <a:srgbClr val="0000FF"/>
                </a:solidFill>
                <a:latin typeface="Arial" panose="020B0604020202020204" pitchFamily="34" charset="0"/>
                <a:cs typeface="Arial" panose="020B0604020202020204" pitchFamily="34" charset="0"/>
              </a:rPr>
              <a:t> </a:t>
            </a:r>
            <a:endParaRPr lang="en-US" sz="2000" dirty="0">
              <a:solidFill>
                <a:srgbClr val="0000FF"/>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000" dirty="0">
              <a:solidFill>
                <a:srgbClr val="0000FF"/>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srgbClr val="0000FF"/>
                </a:solidFill>
                <a:latin typeface="Arial" panose="020B0604020202020204" pitchFamily="34" charset="0"/>
                <a:cs typeface="Arial" panose="020B0604020202020204" pitchFamily="34" charset="0"/>
              </a:rPr>
              <a:t>Mass of ASA (g) = mol ASA x 180.2 g ASA /1 mol ASA</a:t>
            </a:r>
          </a:p>
          <a:p>
            <a:pPr marL="342900" indent="-342900">
              <a:buFont typeface="Wingdings" panose="05000000000000000000" pitchFamily="2" charset="2"/>
              <a:buChar char="Ø"/>
            </a:pPr>
            <a:endParaRPr lang="en-US" sz="2000" dirty="0">
              <a:solidFill>
                <a:srgbClr val="0000FF"/>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solidFill>
                  <a:srgbClr val="0000FF"/>
                </a:solidFill>
                <a:latin typeface="Arial" panose="020B0604020202020204" pitchFamily="34" charset="0"/>
                <a:cs typeface="Arial" panose="020B0604020202020204" pitchFamily="34" charset="0"/>
              </a:rPr>
              <a:t>% purity (m/m) = (g ASA/g aspirin sample) x 100</a:t>
            </a:r>
          </a:p>
        </p:txBody>
      </p:sp>
      <p:sp>
        <p:nvSpPr>
          <p:cNvPr id="4" name="TextBox 3"/>
          <p:cNvSpPr txBox="1"/>
          <p:nvPr/>
        </p:nvSpPr>
        <p:spPr>
          <a:xfrm flipH="1">
            <a:off x="1260761" y="623455"/>
            <a:ext cx="5093385" cy="461665"/>
          </a:xfrm>
          <a:prstGeom prst="rect">
            <a:avLst/>
          </a:prstGeom>
          <a:noFill/>
        </p:spPr>
        <p:txBody>
          <a:bodyPr wrap="square" rtlCol="0">
            <a:spAutoFit/>
          </a:bodyPr>
          <a:lstStyle/>
          <a:p>
            <a:r>
              <a:rPr lang="en-US" sz="2400" b="1" u="sng" dirty="0">
                <a:solidFill>
                  <a:srgbClr val="FF33CC"/>
                </a:solidFill>
                <a:latin typeface="Andalus" panose="02020603050405020304" pitchFamily="18" charset="-78"/>
                <a:cs typeface="Andalus" panose="02020603050405020304" pitchFamily="18" charset="-78"/>
              </a:rPr>
              <a:t>Titration of ASA with </a:t>
            </a:r>
            <a:r>
              <a:rPr lang="en-US" sz="2400" b="1" u="sng" dirty="0" err="1">
                <a:solidFill>
                  <a:srgbClr val="FF33CC"/>
                </a:solidFill>
                <a:latin typeface="Andalus" panose="02020603050405020304" pitchFamily="18" charset="-78"/>
                <a:cs typeface="Andalus" panose="02020603050405020304" pitchFamily="18" charset="-78"/>
              </a:rPr>
              <a:t>NaOH</a:t>
            </a:r>
            <a:r>
              <a:rPr lang="en-US" sz="2400" b="1" u="sng" dirty="0">
                <a:solidFill>
                  <a:srgbClr val="FF33CC"/>
                </a:solidFill>
                <a:latin typeface="Andalus" panose="02020603050405020304" pitchFamily="18" charset="-78"/>
                <a:cs typeface="Andalus" panose="02020603050405020304" pitchFamily="18" charset="-78"/>
              </a:rPr>
              <a:t> titrant </a:t>
            </a:r>
          </a:p>
        </p:txBody>
      </p:sp>
      <p:sp>
        <p:nvSpPr>
          <p:cNvPr id="5" name="Date Placeholder 4"/>
          <p:cNvSpPr>
            <a:spLocks noGrp="1"/>
          </p:cNvSpPr>
          <p:nvPr>
            <p:ph type="dt" sz="half" idx="10"/>
          </p:nvPr>
        </p:nvSpPr>
        <p:spPr/>
        <p:txBody>
          <a:bodyPr/>
          <a:lstStyle/>
          <a:p>
            <a:fld id="{74E2827D-2989-4172-B355-DE828B42A585}" type="datetime1">
              <a:rPr lang="en-AU" smtClean="0"/>
              <a:pPr/>
              <a:t>16/12/2023</a:t>
            </a:fld>
            <a:endParaRPr lang="en-AU"/>
          </a:p>
        </p:txBody>
      </p:sp>
      <p:sp>
        <p:nvSpPr>
          <p:cNvPr id="7" name="Footer Placeholder 6"/>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1186043069"/>
      </p:ext>
    </p:extLst>
  </p:cSld>
  <p:clrMapOvr>
    <a:masterClrMapping/>
  </p:clrMapOvr>
  <p:transition spd="slow">
    <p:push dir="u"/>
    <p:sndAc>
      <p:stSnd>
        <p:snd r:embed="rId2" name="breez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A4F5A4F-09CF-4ED9-B7A8-51744B0D55A1}" type="slidenum">
              <a:rPr lang="en-AU" smtClean="0"/>
              <a:pPr/>
              <a:t>9</a:t>
            </a:fld>
            <a:endParaRPr lang="en-AU"/>
          </a:p>
        </p:txBody>
      </p:sp>
      <p:sp>
        <p:nvSpPr>
          <p:cNvPr id="3" name="Rectangle 2"/>
          <p:cNvSpPr/>
          <p:nvPr/>
        </p:nvSpPr>
        <p:spPr>
          <a:xfrm>
            <a:off x="138545" y="196612"/>
            <a:ext cx="11732613" cy="5909310"/>
          </a:xfrm>
          <a:prstGeom prst="rect">
            <a:avLst/>
          </a:prstGeom>
        </p:spPr>
        <p:txBody>
          <a:bodyPr wrap="square">
            <a:spAutoFit/>
          </a:bodyPr>
          <a:lstStyle/>
          <a:p>
            <a:pPr algn="ctr"/>
            <a:r>
              <a:rPr lang="en-US" sz="2000" b="1" u="sng" dirty="0">
                <a:solidFill>
                  <a:srgbClr val="FF00FF"/>
                </a:solidFill>
                <a:latin typeface="Lucida Fax" panose="02060602050505020204" pitchFamily="18" charset="0"/>
              </a:rPr>
              <a:t>Experimental Procedure (</a:t>
            </a:r>
            <a:r>
              <a:rPr lang="ar-JO" sz="2000" b="1" u="sng" dirty="0">
                <a:solidFill>
                  <a:srgbClr val="FF00FF"/>
                </a:solidFill>
                <a:latin typeface="Lucida Fax" panose="02060602050505020204" pitchFamily="18" charset="0"/>
              </a:rPr>
              <a:t>الأجراء العملي</a:t>
            </a:r>
            <a:r>
              <a:rPr lang="en-US" sz="2000" b="1" u="sng" dirty="0">
                <a:solidFill>
                  <a:srgbClr val="FF00FF"/>
                </a:solidFill>
                <a:latin typeface="Lucida Fax" panose="02060602050505020204" pitchFamily="18" charset="0"/>
              </a:rPr>
              <a:t>)</a:t>
            </a:r>
          </a:p>
          <a:p>
            <a:endParaRPr lang="en-US" sz="2000" b="1" u="sng" dirty="0">
              <a:solidFill>
                <a:srgbClr val="FF00FF"/>
              </a:solidFill>
              <a:latin typeface="Lucida Fax" panose="02060602050505020204" pitchFamily="18" charset="0"/>
              <a:cs typeface="Times New Roman" panose="02020603050405020304" pitchFamily="18" charset="0"/>
            </a:endParaRPr>
          </a:p>
          <a:p>
            <a:pPr marL="285750" indent="-285750">
              <a:buFont typeface="Wingdings" panose="05000000000000000000" pitchFamily="2" charset="2"/>
              <a:buChar char="v"/>
            </a:pPr>
            <a:r>
              <a:rPr lang="en-US" sz="2000" b="1" u="sng" dirty="0">
                <a:solidFill>
                  <a:srgbClr val="FF00FF"/>
                </a:solidFill>
                <a:latin typeface="Lucida Console" panose="020B0609040504020204" pitchFamily="49" charset="0"/>
                <a:cs typeface="Times New Roman" panose="02020603050405020304" pitchFamily="18" charset="0"/>
              </a:rPr>
              <a:t>Procedure overview (</a:t>
            </a:r>
            <a:r>
              <a:rPr lang="ar-JO" sz="2000" b="1" u="sng" dirty="0">
                <a:solidFill>
                  <a:srgbClr val="FF00FF"/>
                </a:solidFill>
                <a:latin typeface="Lucida Console" panose="020B0609040504020204" pitchFamily="49" charset="0"/>
                <a:cs typeface="Times New Roman" panose="02020603050405020304" pitchFamily="18" charset="0"/>
              </a:rPr>
              <a:t>نظرة عامة على الإجراء</a:t>
            </a:r>
            <a:r>
              <a:rPr lang="en-US" sz="2000" b="1" u="sng" dirty="0">
                <a:solidFill>
                  <a:srgbClr val="FF00FF"/>
                </a:solidFill>
                <a:latin typeface="Lucida Console" panose="020B0609040504020204" pitchFamily="49" charset="0"/>
                <a:cs typeface="Times New Roman" panose="02020603050405020304" pitchFamily="18" charset="0"/>
              </a:rPr>
              <a:t>)</a:t>
            </a:r>
            <a:r>
              <a:rPr lang="en-US" sz="2000" b="1" u="sng" dirty="0">
                <a:solidFill>
                  <a:srgbClr val="0000FF"/>
                </a:solidFill>
                <a:latin typeface="Lucida Console" panose="020B0609040504020204" pitchFamily="49" charset="0"/>
                <a:cs typeface="Times New Roman" panose="02020603050405020304" pitchFamily="18" charset="0"/>
              </a:rPr>
              <a:t>:</a:t>
            </a:r>
          </a:p>
          <a:p>
            <a:pPr marL="285750" indent="-285750">
              <a:buFont typeface="Wingdings" panose="05000000000000000000" pitchFamily="2" charset="2"/>
              <a:buChar char="v"/>
            </a:pPr>
            <a:endParaRPr lang="en-US" sz="2000" b="1" u="sng" dirty="0">
              <a:solidFill>
                <a:srgbClr val="0000FF"/>
              </a:solidFill>
              <a:latin typeface="Lucida Fax" panose="02060602050505020204" pitchFamily="18" charset="0"/>
              <a:cs typeface="Times New Roman" panose="02020603050405020304" pitchFamily="18" charset="0"/>
            </a:endParaRPr>
          </a:p>
          <a:p>
            <a:pPr marL="342900" indent="-342900">
              <a:buFont typeface="Wingdings" panose="05000000000000000000" pitchFamily="2" charset="2"/>
              <a:buChar char="Ø"/>
            </a:pPr>
            <a:r>
              <a:rPr lang="en-US" sz="2000" dirty="0">
                <a:solidFill>
                  <a:srgbClr val="FF0000"/>
                </a:solidFill>
                <a:latin typeface="Arial" panose="020B0604020202020204" pitchFamily="34" charset="0"/>
                <a:cs typeface="Arial" panose="020B0604020202020204" pitchFamily="34" charset="0"/>
              </a:rPr>
              <a:t>Crystalline aspirin is synthesized and then purified by recrystallization. The melting point and the percent purity of the aspirin are determined, the latter by titration with a standardized </a:t>
            </a:r>
            <a:r>
              <a:rPr lang="en-US" sz="2000" dirty="0" err="1">
                <a:solidFill>
                  <a:srgbClr val="FF0000"/>
                </a:solidFill>
                <a:latin typeface="Arial" panose="020B0604020202020204" pitchFamily="34" charset="0"/>
                <a:cs typeface="Arial" panose="020B0604020202020204" pitchFamily="34" charset="0"/>
              </a:rPr>
              <a:t>NaOH</a:t>
            </a:r>
            <a:r>
              <a:rPr lang="en-US" sz="2000" dirty="0">
                <a:solidFill>
                  <a:srgbClr val="FF0000"/>
                </a:solidFill>
                <a:latin typeface="Arial" panose="020B0604020202020204" pitchFamily="34" charset="0"/>
                <a:cs typeface="Arial" panose="020B0604020202020204" pitchFamily="34" charset="0"/>
              </a:rPr>
              <a:t> solution.</a:t>
            </a: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000" dirty="0">
                <a:latin typeface="Arial" panose="020B0604020202020204" pitchFamily="34" charset="0"/>
                <a:cs typeface="Arial" panose="020B0604020202020204" pitchFamily="34" charset="0"/>
              </a:rPr>
              <a:t>Be aware of the number of significant figures when recording data.</a:t>
            </a:r>
          </a:p>
          <a:p>
            <a:pPr marL="342900" indent="-342900">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457200" indent="-457200">
              <a:buAutoNum type="alphaUcPeriod"/>
            </a:pPr>
            <a:r>
              <a:rPr lang="en-US" sz="2000" b="1" dirty="0">
                <a:solidFill>
                  <a:srgbClr val="0000FF"/>
                </a:solidFill>
                <a:latin typeface="Lucida Fax" panose="02060602050505020204" pitchFamily="18" charset="0"/>
              </a:rPr>
              <a:t>Aspirin (Preparation) synthesis</a:t>
            </a:r>
          </a:p>
          <a:p>
            <a:r>
              <a:rPr lang="en-US" dirty="0">
                <a:latin typeface="Arial" panose="020B0604020202020204" pitchFamily="34" charset="0"/>
                <a:cs typeface="Arial" panose="020B0604020202020204" pitchFamily="34" charset="0"/>
              </a:rPr>
              <a:t>	It is safest to prepare the aspirin in a fume hood (</a:t>
            </a:r>
            <a:r>
              <a:rPr lang="ar-JO" dirty="0">
                <a:latin typeface="Arial" panose="020B0604020202020204" pitchFamily="34" charset="0"/>
                <a:cs typeface="Arial" panose="020B0604020202020204" pitchFamily="34" charset="0"/>
              </a:rPr>
              <a:t>خزانة الابخرة</a:t>
            </a:r>
            <a:r>
              <a:rPr lang="en-US" dirty="0">
                <a:latin typeface="Arial" panose="020B0604020202020204" pitchFamily="34" charset="0"/>
                <a:cs typeface="Arial" panose="020B0604020202020204" pitchFamily="34" charset="0"/>
              </a:rPr>
              <a:t>).</a:t>
            </a:r>
          </a:p>
          <a:p>
            <a:endParaRPr lang="en-US" sz="2000" dirty="0">
              <a:solidFill>
                <a:srgbClr val="0000FF"/>
              </a:solidFill>
              <a:latin typeface="Lucida Fax" panose="02060602050505020204" pitchFamily="18" charset="0"/>
              <a:cs typeface="Arial" panose="020B0604020202020204" pitchFamily="34" charset="0"/>
            </a:endParaRPr>
          </a:p>
          <a:p>
            <a:r>
              <a:rPr lang="en-US" sz="2000" b="1" u="sng" dirty="0">
                <a:solidFill>
                  <a:srgbClr val="FF0000"/>
                </a:solidFill>
                <a:latin typeface="Arial" panose="020B0604020202020204" pitchFamily="34" charset="0"/>
                <a:cs typeface="Arial" panose="020B0604020202020204" pitchFamily="34" charset="0"/>
              </a:rPr>
              <a:t>Step 1.</a:t>
            </a:r>
            <a:r>
              <a:rPr lang="en-US" sz="2000" b="1" dirty="0">
                <a:solidFill>
                  <a:srgbClr val="FF0000"/>
                </a:solidFill>
                <a:latin typeface="Arial" panose="020B0604020202020204" pitchFamily="34" charset="0"/>
                <a:cs typeface="Arial" panose="020B0604020202020204" pitchFamily="34" charset="0"/>
              </a:rPr>
              <a:t> Mix the starting materials and heat</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weigh ~2 g (±0.01 g) of salicylic acid in a </a:t>
            </a:r>
            <a:r>
              <a:rPr lang="en-US" sz="2000" i="1" dirty="0">
                <a:latin typeface="Arial" panose="020B0604020202020204" pitchFamily="34" charset="0"/>
                <a:cs typeface="Arial" panose="020B0604020202020204" pitchFamily="34" charset="0"/>
              </a:rPr>
              <a:t>dry </a:t>
            </a:r>
            <a:r>
              <a:rPr lang="en-US" sz="2000" dirty="0">
                <a:latin typeface="Arial" panose="020B0604020202020204" pitchFamily="34" charset="0"/>
                <a:cs typeface="Arial" panose="020B0604020202020204" pitchFamily="34" charset="0"/>
              </a:rPr>
              <a:t>125-mL Erlenmeyer flask. Add 4–5 mL of acetic anhydride. </a:t>
            </a:r>
            <a:r>
              <a:rPr lang="en-US" sz="2000" dirty="0">
                <a:solidFill>
                  <a:srgbClr val="FF0000"/>
                </a:solidFill>
                <a:latin typeface="Arial" panose="020B0604020202020204" pitchFamily="34" charset="0"/>
                <a:cs typeface="Arial" panose="020B0604020202020204" pitchFamily="34" charset="0"/>
              </a:rPr>
              <a:t>(</a:t>
            </a:r>
            <a:r>
              <a:rPr lang="en-US" sz="2000" b="1" dirty="0">
                <a:solidFill>
                  <a:srgbClr val="FF0000"/>
                </a:solidFill>
                <a:latin typeface="Arial" panose="020B0604020202020204" pitchFamily="34" charset="0"/>
                <a:cs typeface="Arial" panose="020B0604020202020204" pitchFamily="34" charset="0"/>
              </a:rPr>
              <a:t>Caution: </a:t>
            </a:r>
            <a:r>
              <a:rPr lang="en-US" sz="2000" i="1" dirty="0">
                <a:solidFill>
                  <a:srgbClr val="FF0000"/>
                </a:solidFill>
                <a:latin typeface="Arial" panose="020B0604020202020204" pitchFamily="34" charset="0"/>
                <a:cs typeface="Arial" panose="020B0604020202020204" pitchFamily="34" charset="0"/>
              </a:rPr>
              <a:t>Acetic anhydride is a severe eye irritant—avoid skin and eye contact.</a:t>
            </a:r>
            <a:r>
              <a:rPr lang="en-US" sz="2000" dirty="0">
                <a:solidFill>
                  <a:srgbClr val="FF0000"/>
                </a:solidFill>
                <a:latin typeface="Arial" panose="020B0604020202020204" pitchFamily="34" charset="0"/>
                <a:cs typeface="Arial" panose="020B0604020202020204" pitchFamily="34" charset="0"/>
              </a:rPr>
              <a:t>), then </a:t>
            </a:r>
            <a:r>
              <a:rPr lang="en-US" sz="2000" dirty="0">
                <a:latin typeface="Arial" panose="020B0604020202020204" pitchFamily="34" charset="0"/>
                <a:cs typeface="Arial" panose="020B0604020202020204" pitchFamily="34" charset="0"/>
              </a:rPr>
              <a:t>swirl the flask to wet the salicylic acid crystals.  </a:t>
            </a:r>
          </a:p>
          <a:p>
            <a:pPr marL="285750" indent="-285750">
              <a:buFont typeface="Wingdings" panose="05000000000000000000" pitchFamily="2" charset="2"/>
              <a:buChar char="Ø"/>
            </a:pPr>
            <a:r>
              <a:rPr lang="en-US" sz="2000" dirty="0">
                <a:latin typeface="Arial" panose="020B0604020202020204" pitchFamily="34" charset="0"/>
                <a:cs typeface="Arial" panose="020B0604020202020204" pitchFamily="34" charset="0"/>
              </a:rPr>
              <a:t>Add 5 drops of </a:t>
            </a:r>
            <a:r>
              <a:rPr lang="en-US" sz="2000" i="1" dirty="0" err="1">
                <a:latin typeface="Arial" panose="020B0604020202020204" pitchFamily="34" charset="0"/>
                <a:cs typeface="Arial" panose="020B0604020202020204" pitchFamily="34" charset="0"/>
              </a:rPr>
              <a:t>conc</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H</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SO</a:t>
            </a:r>
            <a:r>
              <a:rPr lang="en-US" sz="2000" baseline="-25000"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Caution: H</a:t>
            </a:r>
            <a:r>
              <a:rPr lang="en-US" sz="2000" baseline="-25000" dirty="0">
                <a:solidFill>
                  <a:srgbClr val="FF0000"/>
                </a:solidFill>
                <a:latin typeface="Arial" panose="020B0604020202020204" pitchFamily="34" charset="0"/>
                <a:cs typeface="Arial" panose="020B0604020202020204" pitchFamily="34" charset="0"/>
              </a:rPr>
              <a:t>2</a:t>
            </a:r>
            <a:r>
              <a:rPr lang="en-US" sz="2000" dirty="0">
                <a:solidFill>
                  <a:srgbClr val="FF0000"/>
                </a:solidFill>
                <a:latin typeface="Arial" panose="020B0604020202020204" pitchFamily="34" charset="0"/>
                <a:cs typeface="Arial" panose="020B0604020202020204" pitchFamily="34" charset="0"/>
              </a:rPr>
              <a:t>SO</a:t>
            </a:r>
            <a:r>
              <a:rPr lang="en-US" sz="2000" baseline="-25000" dirty="0">
                <a:solidFill>
                  <a:srgbClr val="FF0000"/>
                </a:solidFill>
                <a:latin typeface="Arial" panose="020B0604020202020204" pitchFamily="34" charset="0"/>
                <a:cs typeface="Arial" panose="020B0604020202020204" pitchFamily="34" charset="0"/>
              </a:rPr>
              <a:t>4</a:t>
            </a:r>
            <a:r>
              <a:rPr lang="en-US" sz="2000" i="1" dirty="0">
                <a:solidFill>
                  <a:srgbClr val="FF0000"/>
                </a:solidFill>
                <a:latin typeface="Arial" panose="020B0604020202020204" pitchFamily="34" charset="0"/>
                <a:cs typeface="Arial" panose="020B0604020202020204" pitchFamily="34" charset="0"/>
              </a:rPr>
              <a:t> causes severe skin burns</a:t>
            </a:r>
            <a:r>
              <a:rPr lang="en-US" sz="2000" dirty="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to the mixture and gently heat the flask in a </a:t>
            </a:r>
            <a:r>
              <a:rPr lang="en-US" sz="2000" b="1" i="1" u="sng" dirty="0">
                <a:solidFill>
                  <a:srgbClr val="FF33CC"/>
                </a:solidFill>
                <a:latin typeface="Arial" panose="020B0604020202020204" pitchFamily="34" charset="0"/>
                <a:cs typeface="Arial" panose="020B0604020202020204" pitchFamily="34" charset="0"/>
              </a:rPr>
              <a:t>boiling water bath </a:t>
            </a:r>
            <a:r>
              <a:rPr lang="en-US" sz="2000" dirty="0">
                <a:latin typeface="Arial" panose="020B0604020202020204" pitchFamily="34" charset="0"/>
                <a:cs typeface="Arial" panose="020B0604020202020204" pitchFamily="34" charset="0"/>
              </a:rPr>
              <a:t>for 5–10 minutes. H</a:t>
            </a:r>
            <a:r>
              <a:rPr lang="en-US" sz="2000" baseline="-25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SO</a:t>
            </a:r>
            <a:r>
              <a:rPr lang="en-US" sz="2000" baseline="-25000" dirty="0">
                <a:latin typeface="Arial" panose="020B0604020202020204" pitchFamily="34" charset="0"/>
                <a:cs typeface="Arial" panose="020B0604020202020204" pitchFamily="34" charset="0"/>
              </a:rPr>
              <a:t>4 </a:t>
            </a:r>
            <a:r>
              <a:rPr lang="en-US" sz="2000" dirty="0">
                <a:latin typeface="Arial" panose="020B0604020202020204" pitchFamily="34" charset="0"/>
                <a:cs typeface="Arial" panose="020B0604020202020204" pitchFamily="34" charset="0"/>
              </a:rPr>
              <a:t>is</a:t>
            </a:r>
            <a:r>
              <a:rPr lang="en-US" sz="2000" baseline="-25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added as a catalyst which speed up the reaction.</a:t>
            </a:r>
          </a:p>
        </p:txBody>
      </p:sp>
      <p:sp>
        <p:nvSpPr>
          <p:cNvPr id="4" name="Date Placeholder 3"/>
          <p:cNvSpPr>
            <a:spLocks noGrp="1"/>
          </p:cNvSpPr>
          <p:nvPr>
            <p:ph type="dt" sz="half" idx="10"/>
          </p:nvPr>
        </p:nvSpPr>
        <p:spPr/>
        <p:txBody>
          <a:bodyPr/>
          <a:lstStyle/>
          <a:p>
            <a:fld id="{AD601B38-51EE-42F5-BD42-1A4CC9B554E4}" type="datetime1">
              <a:rPr lang="en-AU" smtClean="0"/>
              <a:pPr/>
              <a:t>16/12/2023</a:t>
            </a:fld>
            <a:endParaRPr lang="en-AU"/>
          </a:p>
        </p:txBody>
      </p:sp>
      <p:sp>
        <p:nvSpPr>
          <p:cNvPr id="5" name="Footer Placeholder 4"/>
          <p:cNvSpPr>
            <a:spLocks noGrp="1"/>
          </p:cNvSpPr>
          <p:nvPr>
            <p:ph type="ftr" sz="quarter" idx="11"/>
          </p:nvPr>
        </p:nvSpPr>
        <p:spPr/>
        <p:txBody>
          <a:bodyPr/>
          <a:lstStyle/>
          <a:p>
            <a:r>
              <a:rPr lang="en-AU"/>
              <a:t>prof. kamal momani chem 0303033 1911 2022 mutah univ</a:t>
            </a:r>
          </a:p>
        </p:txBody>
      </p:sp>
    </p:spTree>
    <p:extLst>
      <p:ext uri="{BB962C8B-B14F-4D97-AF65-F5344CB8AC3E}">
        <p14:creationId xmlns:p14="http://schemas.microsoft.com/office/powerpoint/2010/main" xmlns="" val="2100315643"/>
      </p:ext>
    </p:extLst>
  </p:cSld>
  <p:clrMapOvr>
    <a:masterClrMapping/>
  </p:clrMapOvr>
  <p:transition spd="slow">
    <p:push dir="u"/>
    <p:sndAc>
      <p:stSnd>
        <p:snd r:embed="rId2" name="breeze.wav"/>
      </p:stSnd>
    </p:sndAc>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8458ED6731A54FA7FE032EC18C30DB" ma:contentTypeVersion="4" ma:contentTypeDescription="Create a new document." ma:contentTypeScope="" ma:versionID="19552341ded0c7b144ac1c5a3a82e08c">
  <xsd:schema xmlns:xsd="http://www.w3.org/2001/XMLSchema" xmlns:xs="http://www.w3.org/2001/XMLSchema" xmlns:p="http://schemas.microsoft.com/office/2006/metadata/properties" xmlns:ns2="37555c44-1b70-42da-af1c-9d14e91a73eb" targetNamespace="http://schemas.microsoft.com/office/2006/metadata/properties" ma:root="true" ma:fieldsID="abc155e1f70861fef4a1414404623396" ns2:_="">
    <xsd:import namespace="37555c44-1b70-42da-af1c-9d14e91a73e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555c44-1b70-42da-af1c-9d14e91a73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2AFDA7-8A90-4B7C-92A2-F9EE53D97723}">
  <ds:schemaRefs>
    <ds:schemaRef ds:uri="http://schemas.microsoft.com/office/2006/metadata/contentType"/>
    <ds:schemaRef ds:uri="http://schemas.microsoft.com/office/2006/metadata/properties/metaAttributes"/>
    <ds:schemaRef ds:uri="http://www.w3.org/2000/xmlns/"/>
    <ds:schemaRef ds:uri="http://www.w3.org/2001/XMLSchema"/>
    <ds:schemaRef ds:uri="37555c44-1b70-42da-af1c-9d14e91a73eb"/>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F643A-D25D-4FA9-BE3F-6CF35A4F6431}">
  <ds:schemaRefs>
    <ds:schemaRef ds:uri="http://schemas.microsoft.com/sharepoint/v3/contenttype/forms"/>
  </ds:schemaRefs>
</ds:datastoreItem>
</file>

<file path=customXml/itemProps3.xml><?xml version="1.0" encoding="utf-8"?>
<ds:datastoreItem xmlns:ds="http://schemas.openxmlformats.org/officeDocument/2006/customXml" ds:itemID="{66BE93F3-00F9-4D12-A1FA-B94045CD9749}">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13121</TotalTime>
  <Words>2200</Words>
  <Application>Microsoft Office PowerPoint</Application>
  <PresentationFormat>Custom</PresentationFormat>
  <Paragraphs>276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Rakan Altarawneh</dc:creator>
  <cp:lastModifiedBy>dell 7480</cp:lastModifiedBy>
  <cp:revision>627</cp:revision>
  <dcterms:created xsi:type="dcterms:W3CDTF">2020-10-19T17:50:57Z</dcterms:created>
  <dcterms:modified xsi:type="dcterms:W3CDTF">2023-12-16T11:08:23Z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0x010100FB8458ED6731A54FA7FE032EC18C30DB</vt:lpwstr>
  </property>
</Properties>
</file>