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3" r:id="rId2"/>
  </p:sldMasterIdLst>
  <p:notesMasterIdLst>
    <p:notesMasterId r:id="rId56"/>
  </p:notesMasterIdLst>
  <p:sldIdLst>
    <p:sldId id="256" r:id="rId3"/>
    <p:sldId id="423" r:id="rId4"/>
    <p:sldId id="424" r:id="rId5"/>
    <p:sldId id="409" r:id="rId6"/>
    <p:sldId id="410" r:id="rId7"/>
    <p:sldId id="411" r:id="rId8"/>
    <p:sldId id="346" r:id="rId9"/>
    <p:sldId id="472" r:id="rId10"/>
    <p:sldId id="479" r:id="rId11"/>
    <p:sldId id="473" r:id="rId12"/>
    <p:sldId id="413" r:id="rId13"/>
    <p:sldId id="414" r:id="rId14"/>
    <p:sldId id="477" r:id="rId15"/>
    <p:sldId id="478" r:id="rId16"/>
    <p:sldId id="476" r:id="rId17"/>
    <p:sldId id="415" r:id="rId18"/>
    <p:sldId id="418" r:id="rId19"/>
    <p:sldId id="419" r:id="rId20"/>
    <p:sldId id="420" r:id="rId21"/>
    <p:sldId id="480" r:id="rId22"/>
    <p:sldId id="482" r:id="rId23"/>
    <p:sldId id="486" r:id="rId24"/>
    <p:sldId id="417" r:id="rId25"/>
    <p:sldId id="485" r:id="rId26"/>
    <p:sldId id="421" r:id="rId27"/>
    <p:sldId id="422" r:id="rId28"/>
    <p:sldId id="467" r:id="rId29"/>
    <p:sldId id="425" r:id="rId30"/>
    <p:sldId id="428" r:id="rId31"/>
    <p:sldId id="434" r:id="rId32"/>
    <p:sldId id="433" r:id="rId33"/>
    <p:sldId id="416" r:id="rId34"/>
    <p:sldId id="441" r:id="rId35"/>
    <p:sldId id="446" r:id="rId36"/>
    <p:sldId id="447" r:id="rId37"/>
    <p:sldId id="489" r:id="rId38"/>
    <p:sldId id="449" r:id="rId39"/>
    <p:sldId id="460" r:id="rId40"/>
    <p:sldId id="451" r:id="rId41"/>
    <p:sldId id="332" r:id="rId42"/>
    <p:sldId id="487" r:id="rId43"/>
    <p:sldId id="488" r:id="rId44"/>
    <p:sldId id="394" r:id="rId45"/>
    <p:sldId id="468" r:id="rId46"/>
    <p:sldId id="444" r:id="rId47"/>
    <p:sldId id="493" r:id="rId48"/>
    <p:sldId id="495" r:id="rId49"/>
    <p:sldId id="496" r:id="rId50"/>
    <p:sldId id="491" r:id="rId51"/>
    <p:sldId id="492" r:id="rId52"/>
    <p:sldId id="497" r:id="rId53"/>
    <p:sldId id="498" r:id="rId54"/>
    <p:sldId id="471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FF"/>
    <a:srgbClr val="9933FF"/>
    <a:srgbClr val="FFFF00"/>
    <a:srgbClr val="33CC33"/>
    <a:srgbClr val="CC6600"/>
    <a:srgbClr val="1AE61A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370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9.5604395604396E-2"/>
          <c:y val="0.10741301059001511"/>
          <c:w val="0.56703296703296413"/>
          <c:h val="0.780635400907715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56%</a:t>
                    </a:r>
                    <a:endParaRPr lang="ar-SA"/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ar-SA" dirty="0"/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ar-SA" dirty="0"/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6%</a:t>
                    </a:r>
                    <a:endParaRPr lang="ar-SA" dirty="0"/>
                  </a:p>
                </c:rich>
              </c:tx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ar-SA" dirty="0"/>
                  </a:p>
                </c:rich>
              </c:tx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ar-SA" dirty="0"/>
                  </a:p>
                </c:rich>
              </c:tx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ar-SA"/>
                  </a:p>
                </c:rich>
              </c:tx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ar-SA"/>
                  </a:p>
                </c:rich>
              </c:tx>
            </c:dLbl>
            <c:txPr>
              <a:bodyPr/>
              <a:lstStyle/>
              <a:p>
                <a:pPr>
                  <a:defRPr sz="1989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S.pneumoniae</c:v>
                </c:pt>
                <c:pt idx="1">
                  <c:v>H.influenza</c:v>
                </c:pt>
                <c:pt idx="2">
                  <c:v>Chlamydia</c:v>
                </c:pt>
                <c:pt idx="3">
                  <c:v>Legionella spp</c:v>
                </c:pt>
                <c:pt idx="4">
                  <c:v>S.aureus</c:v>
                </c:pt>
                <c:pt idx="5">
                  <c:v>Mycoplasma</c:v>
                </c:pt>
                <c:pt idx="6">
                  <c:v>Gram Neg bacilli</c:v>
                </c:pt>
                <c:pt idx="7">
                  <c:v>Viruses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0.55000000000000004</c:v>
                </c:pt>
                <c:pt idx="1">
                  <c:v>0.1</c:v>
                </c:pt>
                <c:pt idx="2">
                  <c:v>6.0000000000000137E-2</c:v>
                </c:pt>
                <c:pt idx="3">
                  <c:v>6.0000000000000137E-2</c:v>
                </c:pt>
                <c:pt idx="4">
                  <c:v>5.0000000000000114E-2</c:v>
                </c:pt>
                <c:pt idx="5">
                  <c:v>4.0000000000000112E-2</c:v>
                </c:pt>
                <c:pt idx="6">
                  <c:v>4.0000000000000112E-2</c:v>
                </c:pt>
                <c:pt idx="7">
                  <c:v>9.0000000000000066E-2</c:v>
                </c:pt>
              </c:numCache>
            </c:numRef>
          </c:val>
        </c:ser>
        <c:firstSliceAng val="0"/>
      </c:pieChart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66798103275764564"/>
          <c:y val="0.14611457567804018"/>
          <c:w val="0.26117477028078784"/>
          <c:h val="0.57913910761154874"/>
        </c:manualLayout>
      </c:layout>
      <c:txPr>
        <a:bodyPr/>
        <a:lstStyle/>
        <a:p>
          <a:pPr>
            <a:defRPr sz="2383"/>
          </a:pPr>
          <a:endParaRPr lang="en-US"/>
        </a:p>
      </c:txPr>
    </c:legend>
    <c:plotVisOnly val="1"/>
    <c:dispBlanksAs val="zero"/>
  </c:chart>
  <c:txPr>
    <a:bodyPr/>
    <a:lstStyle/>
    <a:p>
      <a:pPr>
        <a:defRPr sz="1791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9B846-FC4F-4A63-9226-51D6B8F64FAF}" type="doc">
      <dgm:prSet loTypeId="urn:microsoft.com/office/officeart/2005/8/layout/vList6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5AB9755-DC50-4C8F-AF4E-1D0581AE9913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CAP</a:t>
          </a:r>
          <a:endParaRPr lang="en-US" dirty="0">
            <a:solidFill>
              <a:srgbClr val="002060"/>
            </a:solidFill>
          </a:endParaRPr>
        </a:p>
      </dgm:t>
    </dgm:pt>
    <dgm:pt modelId="{4D218C89-F00D-4F34-B111-DBA932DBC4B0}" type="parTrans" cxnId="{71E449F9-851E-413D-A112-CEF540075355}">
      <dgm:prSet/>
      <dgm:spPr/>
      <dgm:t>
        <a:bodyPr/>
        <a:lstStyle/>
        <a:p>
          <a:endParaRPr lang="en-US"/>
        </a:p>
      </dgm:t>
    </dgm:pt>
    <dgm:pt modelId="{C3C8991A-8014-42DB-A91D-A5E6813B9048}" type="sibTrans" cxnId="{71E449F9-851E-413D-A112-CEF540075355}">
      <dgm:prSet/>
      <dgm:spPr/>
      <dgm:t>
        <a:bodyPr/>
        <a:lstStyle/>
        <a:p>
          <a:endParaRPr lang="en-US"/>
        </a:p>
      </dgm:t>
    </dgm:pt>
    <dgm:pt modelId="{B82AD461-8702-4976-B105-70E41324D09F}">
      <dgm:prSet phldrT="[Text]"/>
      <dgm:spPr/>
      <dgm:t>
        <a:bodyPr anchor="ctr"/>
        <a:lstStyle/>
        <a:p>
          <a:r>
            <a:rPr lang="en-US" dirty="0" smtClean="0">
              <a:solidFill>
                <a:srgbClr val="002060"/>
              </a:solidFill>
            </a:rPr>
            <a:t>Community Acquired</a:t>
          </a:r>
          <a:endParaRPr lang="en-US" dirty="0">
            <a:solidFill>
              <a:srgbClr val="002060"/>
            </a:solidFill>
          </a:endParaRPr>
        </a:p>
      </dgm:t>
    </dgm:pt>
    <dgm:pt modelId="{BB4F3C15-2C62-479A-94AE-1E0CE851E3D9}" type="parTrans" cxnId="{76EB5B14-F527-4536-ADA7-9BF16F17CD9F}">
      <dgm:prSet/>
      <dgm:spPr/>
      <dgm:t>
        <a:bodyPr/>
        <a:lstStyle/>
        <a:p>
          <a:endParaRPr lang="en-US"/>
        </a:p>
      </dgm:t>
    </dgm:pt>
    <dgm:pt modelId="{60ED22C9-D210-4F58-9047-7CE2BC8AD055}" type="sibTrans" cxnId="{76EB5B14-F527-4536-ADA7-9BF16F17CD9F}">
      <dgm:prSet/>
      <dgm:spPr/>
      <dgm:t>
        <a:bodyPr/>
        <a:lstStyle/>
        <a:p>
          <a:endParaRPr lang="en-US"/>
        </a:p>
      </dgm:t>
    </dgm:pt>
    <dgm:pt modelId="{8EDE7A3D-B7E7-456E-A464-D0F56711E8BB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HAP</a:t>
          </a:r>
          <a:endParaRPr lang="en-US" dirty="0">
            <a:solidFill>
              <a:srgbClr val="002060"/>
            </a:solidFill>
          </a:endParaRPr>
        </a:p>
      </dgm:t>
    </dgm:pt>
    <dgm:pt modelId="{160E6FAF-CC2F-4EFE-A37F-6A2773A3E130}" type="parTrans" cxnId="{709735DA-81B9-474F-ADB9-E957BFD3D403}">
      <dgm:prSet/>
      <dgm:spPr/>
      <dgm:t>
        <a:bodyPr/>
        <a:lstStyle/>
        <a:p>
          <a:endParaRPr lang="en-US"/>
        </a:p>
      </dgm:t>
    </dgm:pt>
    <dgm:pt modelId="{B18E601C-60F0-47E3-A07D-221E5E4BEDDC}" type="sibTrans" cxnId="{709735DA-81B9-474F-ADB9-E957BFD3D403}">
      <dgm:prSet/>
      <dgm:spPr/>
      <dgm:t>
        <a:bodyPr/>
        <a:lstStyle/>
        <a:p>
          <a:endParaRPr lang="en-US"/>
        </a:p>
      </dgm:t>
    </dgm:pt>
    <dgm:pt modelId="{C41D28C4-63CD-4BED-B862-089D5A4FBA74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VAP</a:t>
          </a:r>
          <a:endParaRPr lang="en-US" dirty="0">
            <a:solidFill>
              <a:srgbClr val="002060"/>
            </a:solidFill>
          </a:endParaRPr>
        </a:p>
      </dgm:t>
    </dgm:pt>
    <dgm:pt modelId="{17FDAC32-737A-4ED2-A87D-CED9A0826070}" type="parTrans" cxnId="{EB0582F4-E4C5-437B-8019-F88DFD755C16}">
      <dgm:prSet/>
      <dgm:spPr/>
      <dgm:t>
        <a:bodyPr/>
        <a:lstStyle/>
        <a:p>
          <a:endParaRPr lang="en-US"/>
        </a:p>
      </dgm:t>
    </dgm:pt>
    <dgm:pt modelId="{6E488160-6E9F-427D-BC32-94779FF8CF27}" type="sibTrans" cxnId="{EB0582F4-E4C5-437B-8019-F88DFD755C16}">
      <dgm:prSet/>
      <dgm:spPr/>
      <dgm:t>
        <a:bodyPr/>
        <a:lstStyle/>
        <a:p>
          <a:endParaRPr lang="en-US"/>
        </a:p>
      </dgm:t>
    </dgm:pt>
    <dgm:pt modelId="{DEA891D6-8540-441C-8738-E1AC375E96A9}">
      <dgm:prSet phldrT="[Text]"/>
      <dgm:spPr/>
      <dgm:t>
        <a:bodyPr anchor="ctr"/>
        <a:lstStyle/>
        <a:p>
          <a:r>
            <a:rPr lang="en-US" dirty="0" smtClean="0">
              <a:solidFill>
                <a:srgbClr val="002060"/>
              </a:solidFill>
            </a:rPr>
            <a:t>Ventilator Acquired</a:t>
          </a:r>
          <a:endParaRPr lang="en-US" dirty="0">
            <a:solidFill>
              <a:srgbClr val="002060"/>
            </a:solidFill>
          </a:endParaRPr>
        </a:p>
      </dgm:t>
    </dgm:pt>
    <dgm:pt modelId="{F08207D6-5C3A-43DF-999F-3E485F728BA3}" type="parTrans" cxnId="{9303AED9-8A55-4D79-8932-BA1C23459E38}">
      <dgm:prSet/>
      <dgm:spPr/>
      <dgm:t>
        <a:bodyPr/>
        <a:lstStyle/>
        <a:p>
          <a:endParaRPr lang="en-US"/>
        </a:p>
      </dgm:t>
    </dgm:pt>
    <dgm:pt modelId="{67279D22-7DF5-4EB1-BAB8-0B25F21A10B7}" type="sibTrans" cxnId="{9303AED9-8A55-4D79-8932-BA1C23459E38}">
      <dgm:prSet/>
      <dgm:spPr/>
      <dgm:t>
        <a:bodyPr/>
        <a:lstStyle/>
        <a:p>
          <a:endParaRPr lang="en-US"/>
        </a:p>
      </dgm:t>
    </dgm:pt>
    <dgm:pt modelId="{4C2E0F89-FF9C-4B55-BCF0-0E3E6AD5CD3F}">
      <dgm:prSet phldrT="[Text]"/>
      <dgm:spPr/>
      <dgm:t>
        <a:bodyPr anchor="ctr"/>
        <a:lstStyle/>
        <a:p>
          <a:r>
            <a:rPr lang="en-US" dirty="0" smtClean="0">
              <a:solidFill>
                <a:srgbClr val="002060"/>
              </a:solidFill>
            </a:rPr>
            <a:t>Hospital Acquired</a:t>
          </a:r>
          <a:endParaRPr lang="en-US" dirty="0">
            <a:solidFill>
              <a:srgbClr val="002060"/>
            </a:solidFill>
          </a:endParaRPr>
        </a:p>
      </dgm:t>
    </dgm:pt>
    <dgm:pt modelId="{A11A47B2-90BB-4F2E-A1E9-30CA4A2D59AB}" type="parTrans" cxnId="{8B7B4F79-1846-4A28-9290-FA71B4E4322F}">
      <dgm:prSet/>
      <dgm:spPr/>
      <dgm:t>
        <a:bodyPr/>
        <a:lstStyle/>
        <a:p>
          <a:endParaRPr lang="en-US"/>
        </a:p>
      </dgm:t>
    </dgm:pt>
    <dgm:pt modelId="{B042BECD-2973-48C7-9581-337E9E8FEC91}" type="sibTrans" cxnId="{8B7B4F79-1846-4A28-9290-FA71B4E4322F}">
      <dgm:prSet/>
      <dgm:spPr/>
      <dgm:t>
        <a:bodyPr/>
        <a:lstStyle/>
        <a:p>
          <a:endParaRPr lang="en-US"/>
        </a:p>
      </dgm:t>
    </dgm:pt>
    <dgm:pt modelId="{779933B7-CFA2-441D-A0F6-79FAD3A33AC8}" type="pres">
      <dgm:prSet presAssocID="{BBD9B846-FC4F-4A63-9226-51D6B8F64FA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9958558-ED36-471A-AE3A-1C9457683758}" type="pres">
      <dgm:prSet presAssocID="{15AB9755-DC50-4C8F-AF4E-1D0581AE9913}" presName="linNode" presStyleCnt="0"/>
      <dgm:spPr/>
    </dgm:pt>
    <dgm:pt modelId="{47735427-CD26-4EF2-B4DE-4759F94F25FF}" type="pres">
      <dgm:prSet presAssocID="{15AB9755-DC50-4C8F-AF4E-1D0581AE9913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0787A-D1EB-43E4-984F-94D80466DA3E}" type="pres">
      <dgm:prSet presAssocID="{15AB9755-DC50-4C8F-AF4E-1D0581AE991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7EB65-3B10-4686-8EBF-206C073B659A}" type="pres">
      <dgm:prSet presAssocID="{C3C8991A-8014-42DB-A91D-A5E6813B9048}" presName="spacing" presStyleCnt="0"/>
      <dgm:spPr/>
    </dgm:pt>
    <dgm:pt modelId="{20661471-1102-4FFD-A457-D37640C787FC}" type="pres">
      <dgm:prSet presAssocID="{8EDE7A3D-B7E7-456E-A464-D0F56711E8BB}" presName="linNode" presStyleCnt="0"/>
      <dgm:spPr/>
    </dgm:pt>
    <dgm:pt modelId="{1A057627-4890-499F-8981-74060891F90E}" type="pres">
      <dgm:prSet presAssocID="{8EDE7A3D-B7E7-456E-A464-D0F56711E8B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6072B-743E-4D2E-9F9A-208DDBA09269}" type="pres">
      <dgm:prSet presAssocID="{8EDE7A3D-B7E7-456E-A464-D0F56711E8B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80C0-2F34-4B81-BA40-7F6D1C1122D9}" type="pres">
      <dgm:prSet presAssocID="{B18E601C-60F0-47E3-A07D-221E5E4BEDDC}" presName="spacing" presStyleCnt="0"/>
      <dgm:spPr/>
    </dgm:pt>
    <dgm:pt modelId="{A309FEB7-8728-4A50-9DFC-7FA23A7B8BD0}" type="pres">
      <dgm:prSet presAssocID="{C41D28C4-63CD-4BED-B862-089D5A4FBA74}" presName="linNode" presStyleCnt="0"/>
      <dgm:spPr/>
    </dgm:pt>
    <dgm:pt modelId="{70E7752C-D87B-430A-A806-8F61FE3F0FE7}" type="pres">
      <dgm:prSet presAssocID="{C41D28C4-63CD-4BED-B862-089D5A4FBA7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9320F-BCCC-42A2-9E5B-FF30880D6407}" type="pres">
      <dgm:prSet presAssocID="{C41D28C4-63CD-4BED-B862-089D5A4FBA7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BDF8A-B765-471B-9E8B-9BBFDB6B24D1}" type="presOf" srcId="{8EDE7A3D-B7E7-456E-A464-D0F56711E8BB}" destId="{1A057627-4890-499F-8981-74060891F90E}" srcOrd="0" destOrd="0" presId="urn:microsoft.com/office/officeart/2005/8/layout/vList6"/>
    <dgm:cxn modelId="{9857EDF6-5A2F-4D57-839B-5211FD26FDD3}" type="presOf" srcId="{DEA891D6-8540-441C-8738-E1AC375E96A9}" destId="{4209320F-BCCC-42A2-9E5B-FF30880D6407}" srcOrd="0" destOrd="0" presId="urn:microsoft.com/office/officeart/2005/8/layout/vList6"/>
    <dgm:cxn modelId="{33A3C9EC-2BE6-4F41-860F-31374F2C044A}" type="presOf" srcId="{C41D28C4-63CD-4BED-B862-089D5A4FBA74}" destId="{70E7752C-D87B-430A-A806-8F61FE3F0FE7}" srcOrd="0" destOrd="0" presId="urn:microsoft.com/office/officeart/2005/8/layout/vList6"/>
    <dgm:cxn modelId="{71E449F9-851E-413D-A112-CEF540075355}" srcId="{BBD9B846-FC4F-4A63-9226-51D6B8F64FAF}" destId="{15AB9755-DC50-4C8F-AF4E-1D0581AE9913}" srcOrd="0" destOrd="0" parTransId="{4D218C89-F00D-4F34-B111-DBA932DBC4B0}" sibTransId="{C3C8991A-8014-42DB-A91D-A5E6813B9048}"/>
    <dgm:cxn modelId="{76EB5B14-F527-4536-ADA7-9BF16F17CD9F}" srcId="{15AB9755-DC50-4C8F-AF4E-1D0581AE9913}" destId="{B82AD461-8702-4976-B105-70E41324D09F}" srcOrd="0" destOrd="0" parTransId="{BB4F3C15-2C62-479A-94AE-1E0CE851E3D9}" sibTransId="{60ED22C9-D210-4F58-9047-7CE2BC8AD055}"/>
    <dgm:cxn modelId="{4E9FF174-8205-4BEC-8055-83ED82EF7DD1}" type="presOf" srcId="{BBD9B846-FC4F-4A63-9226-51D6B8F64FAF}" destId="{779933B7-CFA2-441D-A0F6-79FAD3A33AC8}" srcOrd="0" destOrd="0" presId="urn:microsoft.com/office/officeart/2005/8/layout/vList6"/>
    <dgm:cxn modelId="{B79D1591-351A-4132-BD56-30DD4412BDCD}" type="presOf" srcId="{B82AD461-8702-4976-B105-70E41324D09F}" destId="{DAB0787A-D1EB-43E4-984F-94D80466DA3E}" srcOrd="0" destOrd="0" presId="urn:microsoft.com/office/officeart/2005/8/layout/vList6"/>
    <dgm:cxn modelId="{EB0582F4-E4C5-437B-8019-F88DFD755C16}" srcId="{BBD9B846-FC4F-4A63-9226-51D6B8F64FAF}" destId="{C41D28C4-63CD-4BED-B862-089D5A4FBA74}" srcOrd="2" destOrd="0" parTransId="{17FDAC32-737A-4ED2-A87D-CED9A0826070}" sibTransId="{6E488160-6E9F-427D-BC32-94779FF8CF27}"/>
    <dgm:cxn modelId="{993CBC9D-440F-47EA-B4C9-B6C28B8013CF}" type="presOf" srcId="{15AB9755-DC50-4C8F-AF4E-1D0581AE9913}" destId="{47735427-CD26-4EF2-B4DE-4759F94F25FF}" srcOrd="0" destOrd="0" presId="urn:microsoft.com/office/officeart/2005/8/layout/vList6"/>
    <dgm:cxn modelId="{A9D08DDC-B05B-4D56-94C8-5AC8F5931D03}" type="presOf" srcId="{4C2E0F89-FF9C-4B55-BCF0-0E3E6AD5CD3F}" destId="{0346072B-743E-4D2E-9F9A-208DDBA09269}" srcOrd="0" destOrd="0" presId="urn:microsoft.com/office/officeart/2005/8/layout/vList6"/>
    <dgm:cxn modelId="{8B7B4F79-1846-4A28-9290-FA71B4E4322F}" srcId="{8EDE7A3D-B7E7-456E-A464-D0F56711E8BB}" destId="{4C2E0F89-FF9C-4B55-BCF0-0E3E6AD5CD3F}" srcOrd="0" destOrd="0" parTransId="{A11A47B2-90BB-4F2E-A1E9-30CA4A2D59AB}" sibTransId="{B042BECD-2973-48C7-9581-337E9E8FEC91}"/>
    <dgm:cxn modelId="{9303AED9-8A55-4D79-8932-BA1C23459E38}" srcId="{C41D28C4-63CD-4BED-B862-089D5A4FBA74}" destId="{DEA891D6-8540-441C-8738-E1AC375E96A9}" srcOrd="0" destOrd="0" parTransId="{F08207D6-5C3A-43DF-999F-3E485F728BA3}" sibTransId="{67279D22-7DF5-4EB1-BAB8-0B25F21A10B7}"/>
    <dgm:cxn modelId="{709735DA-81B9-474F-ADB9-E957BFD3D403}" srcId="{BBD9B846-FC4F-4A63-9226-51D6B8F64FAF}" destId="{8EDE7A3D-B7E7-456E-A464-D0F56711E8BB}" srcOrd="1" destOrd="0" parTransId="{160E6FAF-CC2F-4EFE-A37F-6A2773A3E130}" sibTransId="{B18E601C-60F0-47E3-A07D-221E5E4BEDDC}"/>
    <dgm:cxn modelId="{B6A5F2A9-548D-40C3-BD9C-90A76CD1BF0A}" type="presParOf" srcId="{779933B7-CFA2-441D-A0F6-79FAD3A33AC8}" destId="{49958558-ED36-471A-AE3A-1C9457683758}" srcOrd="0" destOrd="0" presId="urn:microsoft.com/office/officeart/2005/8/layout/vList6"/>
    <dgm:cxn modelId="{F2F91D1C-51BE-4273-B686-6AFA6C4F33B3}" type="presParOf" srcId="{49958558-ED36-471A-AE3A-1C9457683758}" destId="{47735427-CD26-4EF2-B4DE-4759F94F25FF}" srcOrd="0" destOrd="0" presId="urn:microsoft.com/office/officeart/2005/8/layout/vList6"/>
    <dgm:cxn modelId="{FD810BE5-8A6D-4197-A828-F28E358BEC3C}" type="presParOf" srcId="{49958558-ED36-471A-AE3A-1C9457683758}" destId="{DAB0787A-D1EB-43E4-984F-94D80466DA3E}" srcOrd="1" destOrd="0" presId="urn:microsoft.com/office/officeart/2005/8/layout/vList6"/>
    <dgm:cxn modelId="{5650A33D-1F60-4260-9588-DB37F36700AB}" type="presParOf" srcId="{779933B7-CFA2-441D-A0F6-79FAD3A33AC8}" destId="{7E17EB65-3B10-4686-8EBF-206C073B659A}" srcOrd="1" destOrd="0" presId="urn:microsoft.com/office/officeart/2005/8/layout/vList6"/>
    <dgm:cxn modelId="{B13B96C5-310D-4FE3-87D5-E74C1702D312}" type="presParOf" srcId="{779933B7-CFA2-441D-A0F6-79FAD3A33AC8}" destId="{20661471-1102-4FFD-A457-D37640C787FC}" srcOrd="2" destOrd="0" presId="urn:microsoft.com/office/officeart/2005/8/layout/vList6"/>
    <dgm:cxn modelId="{DB41FCD2-16D1-4543-A658-28CAA2B139B1}" type="presParOf" srcId="{20661471-1102-4FFD-A457-D37640C787FC}" destId="{1A057627-4890-499F-8981-74060891F90E}" srcOrd="0" destOrd="0" presId="urn:microsoft.com/office/officeart/2005/8/layout/vList6"/>
    <dgm:cxn modelId="{6A415640-5CE7-451D-9693-6AC4934F9E5F}" type="presParOf" srcId="{20661471-1102-4FFD-A457-D37640C787FC}" destId="{0346072B-743E-4D2E-9F9A-208DDBA09269}" srcOrd="1" destOrd="0" presId="urn:microsoft.com/office/officeart/2005/8/layout/vList6"/>
    <dgm:cxn modelId="{E68B4D89-C50A-40AD-A35D-528EA58096DE}" type="presParOf" srcId="{779933B7-CFA2-441D-A0F6-79FAD3A33AC8}" destId="{9DD580C0-2F34-4B81-BA40-7F6D1C1122D9}" srcOrd="3" destOrd="0" presId="urn:microsoft.com/office/officeart/2005/8/layout/vList6"/>
    <dgm:cxn modelId="{27D59347-536A-477D-A6E0-921E2538511A}" type="presParOf" srcId="{779933B7-CFA2-441D-A0F6-79FAD3A33AC8}" destId="{A309FEB7-8728-4A50-9DFC-7FA23A7B8BD0}" srcOrd="4" destOrd="0" presId="urn:microsoft.com/office/officeart/2005/8/layout/vList6"/>
    <dgm:cxn modelId="{0644E4D5-CBFE-46D4-94B0-728BBAC476B2}" type="presParOf" srcId="{A309FEB7-8728-4A50-9DFC-7FA23A7B8BD0}" destId="{70E7752C-D87B-430A-A806-8F61FE3F0FE7}" srcOrd="0" destOrd="0" presId="urn:microsoft.com/office/officeart/2005/8/layout/vList6"/>
    <dgm:cxn modelId="{0D396DBF-8344-429C-8498-FCB545DA12B7}" type="presParOf" srcId="{A309FEB7-8728-4A50-9DFC-7FA23A7B8BD0}" destId="{4209320F-BCCC-42A2-9E5B-FF30880D640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57853-4E58-43DF-A51A-59AC293A0B5A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8F2C5940-6B76-42F7-8FD6-FA65E40CC965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Inhalation</a:t>
          </a:r>
          <a:endParaRPr lang="en-US" b="1" dirty="0">
            <a:solidFill>
              <a:srgbClr val="FF0000"/>
            </a:solidFill>
          </a:endParaRPr>
        </a:p>
      </dgm:t>
    </dgm:pt>
    <dgm:pt modelId="{8F9705ED-F5CF-4FD9-B8DE-DFB2DEF32A75}" type="par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5E27487A-4C41-4D00-ABA3-24C0DCE326D9}" type="sibTrans" cxnId="{2BC6849E-107B-41B5-B00B-66FC9C65CFC8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527D439-9D5D-43A0-9882-0887B4E91078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Aspiration</a:t>
          </a:r>
          <a:endParaRPr lang="en-US" b="1" dirty="0">
            <a:solidFill>
              <a:srgbClr val="FF0000"/>
            </a:solidFill>
          </a:endParaRPr>
        </a:p>
      </dgm:t>
    </dgm:pt>
    <dgm:pt modelId="{61A66222-91D8-48DE-A099-54F5166D0771}" type="par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7C10B99-5D2A-4526-9AB2-B330C90018A9}" type="sibTrans" cxnId="{97B8440A-D13B-467D-B22F-FE5B6BE176A4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4A8DD943-9ABB-4B79-A87F-53B26E6F07EB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Hematogenous</a:t>
          </a:r>
          <a:endParaRPr lang="en-US" b="1" dirty="0">
            <a:solidFill>
              <a:srgbClr val="FF0000"/>
            </a:solidFill>
          </a:endParaRPr>
        </a:p>
      </dgm:t>
    </dgm:pt>
    <dgm:pt modelId="{5B210F96-96BF-4BAD-B630-FEA94651A54F}" type="par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33B0C121-4C95-410B-AAE9-1D00F4EF4C1D}" type="sibTrans" cxnId="{38ADCF59-4141-4A09-99F0-CB7234C8E919}">
      <dgm:prSet/>
      <dgm:spPr/>
      <dgm:t>
        <a:bodyPr/>
        <a:lstStyle/>
        <a:p>
          <a:endParaRPr lang="en-US" b="1">
            <a:solidFill>
              <a:schemeClr val="bg1">
                <a:lumMod val="50000"/>
              </a:schemeClr>
            </a:solidFill>
          </a:endParaRPr>
        </a:p>
      </dgm:t>
    </dgm:pt>
    <dgm:pt modelId="{25BC7749-91E5-43B4-9AA8-76BDE0878927}" type="pres">
      <dgm:prSet presAssocID="{44457853-4E58-43DF-A51A-59AC293A0B5A}" presName="compositeShape" presStyleCnt="0">
        <dgm:presLayoutVars>
          <dgm:dir/>
          <dgm:resizeHandles/>
        </dgm:presLayoutVars>
      </dgm:prSet>
      <dgm:spPr/>
    </dgm:pt>
    <dgm:pt modelId="{EC3C2BDB-07EC-41FE-BB54-58A0DF13F678}" type="pres">
      <dgm:prSet presAssocID="{44457853-4E58-43DF-A51A-59AC293A0B5A}" presName="pyramid" presStyleLbl="node1" presStyleIdx="0" presStyleCnt="1"/>
      <dgm:spPr/>
    </dgm:pt>
    <dgm:pt modelId="{2DE842B7-ADFD-4EC6-92C4-9303E87CA596}" type="pres">
      <dgm:prSet presAssocID="{44457853-4E58-43DF-A51A-59AC293A0B5A}" presName="theList" presStyleCnt="0"/>
      <dgm:spPr/>
    </dgm:pt>
    <dgm:pt modelId="{A00DC57C-84C1-4C6A-8179-5EDD177D1EC5}" type="pres">
      <dgm:prSet presAssocID="{8F2C5940-6B76-42F7-8FD6-FA65E40CC96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225F8-8FDF-46D8-A07A-7B49DB727AAB}" type="pres">
      <dgm:prSet presAssocID="{8F2C5940-6B76-42F7-8FD6-FA65E40CC965}" presName="aSpace" presStyleCnt="0"/>
      <dgm:spPr/>
    </dgm:pt>
    <dgm:pt modelId="{372EFB73-3CC6-4CB4-9167-5A60C9B32564}" type="pres">
      <dgm:prSet presAssocID="{3527D439-9D5D-43A0-9882-0887B4E9107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6EEE8-2FA2-4426-9790-FF354496C85C}" type="pres">
      <dgm:prSet presAssocID="{3527D439-9D5D-43A0-9882-0887B4E91078}" presName="aSpace" presStyleCnt="0"/>
      <dgm:spPr/>
    </dgm:pt>
    <dgm:pt modelId="{D185CA99-E14A-4F17-96B0-2B8C99019AEC}" type="pres">
      <dgm:prSet presAssocID="{4A8DD943-9ABB-4B79-A87F-53B26E6F07E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A80EB-ABA0-49E6-807E-934BD2B14AE5}" type="pres">
      <dgm:prSet presAssocID="{4A8DD943-9ABB-4B79-A87F-53B26E6F07EB}" presName="aSpace" presStyleCnt="0"/>
      <dgm:spPr/>
    </dgm:pt>
  </dgm:ptLst>
  <dgm:cxnLst>
    <dgm:cxn modelId="{2BC6849E-107B-41B5-B00B-66FC9C65CFC8}" srcId="{44457853-4E58-43DF-A51A-59AC293A0B5A}" destId="{8F2C5940-6B76-42F7-8FD6-FA65E40CC965}" srcOrd="0" destOrd="0" parTransId="{8F9705ED-F5CF-4FD9-B8DE-DFB2DEF32A75}" sibTransId="{5E27487A-4C41-4D00-ABA3-24C0DCE326D9}"/>
    <dgm:cxn modelId="{33610D29-F594-4DAB-BE8D-EEE4AFF4B1EA}" type="presOf" srcId="{44457853-4E58-43DF-A51A-59AC293A0B5A}" destId="{25BC7749-91E5-43B4-9AA8-76BDE0878927}" srcOrd="0" destOrd="0" presId="urn:microsoft.com/office/officeart/2005/8/layout/pyramid2"/>
    <dgm:cxn modelId="{0E01C488-86D8-446D-A864-189B307587BD}" type="presOf" srcId="{3527D439-9D5D-43A0-9882-0887B4E91078}" destId="{372EFB73-3CC6-4CB4-9167-5A60C9B32564}" srcOrd="0" destOrd="0" presId="urn:microsoft.com/office/officeart/2005/8/layout/pyramid2"/>
    <dgm:cxn modelId="{38ADCF59-4141-4A09-99F0-CB7234C8E919}" srcId="{44457853-4E58-43DF-A51A-59AC293A0B5A}" destId="{4A8DD943-9ABB-4B79-A87F-53B26E6F07EB}" srcOrd="2" destOrd="0" parTransId="{5B210F96-96BF-4BAD-B630-FEA94651A54F}" sibTransId="{33B0C121-4C95-410B-AAE9-1D00F4EF4C1D}"/>
    <dgm:cxn modelId="{97B8440A-D13B-467D-B22F-FE5B6BE176A4}" srcId="{44457853-4E58-43DF-A51A-59AC293A0B5A}" destId="{3527D439-9D5D-43A0-9882-0887B4E91078}" srcOrd="1" destOrd="0" parTransId="{61A66222-91D8-48DE-A099-54F5166D0771}" sibTransId="{37C10B99-5D2A-4526-9AB2-B330C90018A9}"/>
    <dgm:cxn modelId="{3AD6DB32-7D62-450E-A236-4F36B4E22549}" type="presOf" srcId="{4A8DD943-9ABB-4B79-A87F-53B26E6F07EB}" destId="{D185CA99-E14A-4F17-96B0-2B8C99019AEC}" srcOrd="0" destOrd="0" presId="urn:microsoft.com/office/officeart/2005/8/layout/pyramid2"/>
    <dgm:cxn modelId="{E4233B26-281F-4F84-A806-6E005C19990F}" type="presOf" srcId="{8F2C5940-6B76-42F7-8FD6-FA65E40CC965}" destId="{A00DC57C-84C1-4C6A-8179-5EDD177D1EC5}" srcOrd="0" destOrd="0" presId="urn:microsoft.com/office/officeart/2005/8/layout/pyramid2"/>
    <dgm:cxn modelId="{90F8DD08-7A8D-4CA0-9695-20FF6B9CBD14}" type="presParOf" srcId="{25BC7749-91E5-43B4-9AA8-76BDE0878927}" destId="{EC3C2BDB-07EC-41FE-BB54-58A0DF13F678}" srcOrd="0" destOrd="0" presId="urn:microsoft.com/office/officeart/2005/8/layout/pyramid2"/>
    <dgm:cxn modelId="{80EDC28F-F004-4E51-B81F-D76AA04C4595}" type="presParOf" srcId="{25BC7749-91E5-43B4-9AA8-76BDE0878927}" destId="{2DE842B7-ADFD-4EC6-92C4-9303E87CA596}" srcOrd="1" destOrd="0" presId="urn:microsoft.com/office/officeart/2005/8/layout/pyramid2"/>
    <dgm:cxn modelId="{6AE22C37-7BBF-4258-B8E7-9DFAAB2BD4B7}" type="presParOf" srcId="{2DE842B7-ADFD-4EC6-92C4-9303E87CA596}" destId="{A00DC57C-84C1-4C6A-8179-5EDD177D1EC5}" srcOrd="0" destOrd="0" presId="urn:microsoft.com/office/officeart/2005/8/layout/pyramid2"/>
    <dgm:cxn modelId="{0D9742A1-8474-430F-85D7-CBFCC105CACC}" type="presParOf" srcId="{2DE842B7-ADFD-4EC6-92C4-9303E87CA596}" destId="{9B2225F8-8FDF-46D8-A07A-7B49DB727AAB}" srcOrd="1" destOrd="0" presId="urn:microsoft.com/office/officeart/2005/8/layout/pyramid2"/>
    <dgm:cxn modelId="{FD7C8282-E488-4E2D-9DB0-48C284CCC0C3}" type="presParOf" srcId="{2DE842B7-ADFD-4EC6-92C4-9303E87CA596}" destId="{372EFB73-3CC6-4CB4-9167-5A60C9B32564}" srcOrd="2" destOrd="0" presId="urn:microsoft.com/office/officeart/2005/8/layout/pyramid2"/>
    <dgm:cxn modelId="{FE1405FA-2636-47C2-99EC-AB74F4852668}" type="presParOf" srcId="{2DE842B7-ADFD-4EC6-92C4-9303E87CA596}" destId="{AE56EEE8-2FA2-4426-9790-FF354496C85C}" srcOrd="3" destOrd="0" presId="urn:microsoft.com/office/officeart/2005/8/layout/pyramid2"/>
    <dgm:cxn modelId="{F31ECA8A-2EC5-46DD-AACD-CD010E7289C7}" type="presParOf" srcId="{2DE842B7-ADFD-4EC6-92C4-9303E87CA596}" destId="{D185CA99-E14A-4F17-96B0-2B8C99019AEC}" srcOrd="4" destOrd="0" presId="urn:microsoft.com/office/officeart/2005/8/layout/pyramid2"/>
    <dgm:cxn modelId="{84507593-8FDB-4789-A79B-09CCBC257934}" type="presParOf" srcId="{2DE842B7-ADFD-4EC6-92C4-9303E87CA596}" destId="{994A80EB-ABA0-49E6-807E-934BD2B14AE5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3BDA62-455C-48B4-B10C-7B59AD8AF69A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32B92-399E-4865-A8E7-72FC8D1BDAB2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Hx</a:t>
          </a:r>
          <a:r>
            <a:rPr lang="en-US" b="1" dirty="0" smtClean="0">
              <a:solidFill>
                <a:schemeClr val="tx1"/>
              </a:solidFill>
            </a:rPr>
            <a:t>. P/E, CXR</a:t>
          </a:r>
          <a:endParaRPr lang="en-US" b="1" dirty="0">
            <a:solidFill>
              <a:schemeClr val="tx1"/>
            </a:solidFill>
          </a:endParaRPr>
        </a:p>
      </dgm:t>
    </dgm:pt>
    <dgm:pt modelId="{79C04CA3-43AD-40C3-AF15-D291BFF51401}" type="parTrans" cxnId="{F4ACCB6B-1E54-4CB6-AE02-85627320679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BE4FF4B-EB7B-40E0-8DF1-B3BD4CC84011}" type="sibTrans" cxnId="{F4ACCB6B-1E54-4CB6-AE02-85627320679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8D6CF6E7-D6A3-44D7-9E2C-8A093FE2FDCA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No</a:t>
          </a:r>
          <a:r>
            <a:rPr lang="en-US" b="1" dirty="0" smtClean="0">
              <a:solidFill>
                <a:schemeClr val="tx1"/>
              </a:solidFill>
            </a:rPr>
            <a:t> Infiltrate </a:t>
          </a:r>
          <a:r>
            <a:rPr lang="en-US" b="1" dirty="0" smtClean="0">
              <a:solidFill>
                <a:srgbClr val="FF0000"/>
              </a:solidFill>
            </a:rPr>
            <a:t>Nor</a:t>
          </a:r>
          <a:r>
            <a:rPr lang="en-US" b="1" dirty="0" smtClean="0">
              <a:solidFill>
                <a:schemeClr val="tx1"/>
              </a:solidFill>
            </a:rPr>
            <a:t> clinical signs of CAP</a:t>
          </a:r>
          <a:endParaRPr lang="en-US" b="1" dirty="0">
            <a:solidFill>
              <a:schemeClr val="tx1"/>
            </a:solidFill>
          </a:endParaRPr>
        </a:p>
      </dgm:t>
    </dgm:pt>
    <dgm:pt modelId="{532BB4EA-E905-4239-A891-FD9384465147}" type="parTrans" cxnId="{7DBC2B5B-F648-4786-8459-9CDAADA7F10C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0D3B7BE-A2AA-411F-93BA-B80C005BCD58}" type="sibTrans" cxnId="{7DBC2B5B-F648-4786-8459-9CDAADA7F10C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096E371-347A-48F4-862B-11F719FC16D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Alternate Dx</a:t>
          </a:r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.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F688973E-F9D4-4D3F-B7BC-EA3861662CFE}" type="parTrans" cxnId="{A8842218-ED30-46D6-A21F-7568AA1E7F0E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2820BA19-069A-41AF-8B3F-181B068F0442}" type="sibTrans" cxnId="{A8842218-ED30-46D6-A21F-7568AA1E7F0E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CACDBC4-2E01-4B74-B2A7-E514DE45B3B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Infiltrate or Clinical evidence of CAP</a:t>
          </a:r>
          <a:endParaRPr lang="en-US" b="1" dirty="0">
            <a:solidFill>
              <a:schemeClr val="tx1"/>
            </a:solidFill>
          </a:endParaRPr>
        </a:p>
      </dgm:t>
    </dgm:pt>
    <dgm:pt modelId="{9870A3A2-D1A2-4628-97C6-8DF8106216C9}" type="parTrans" cxnId="{7D15BA1D-F9F4-49AE-A3FA-A82B70ACA38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B37B2DFC-E4E0-4438-91D4-B223872E61D3}" type="sibTrans" cxnId="{7D15BA1D-F9F4-49AE-A3FA-A82B70ACA384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9CF1D95-0565-48E8-B6F5-931747DB17C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Evaluate need        for Admission </a:t>
          </a:r>
          <a:endParaRPr lang="en-US" b="1" dirty="0">
            <a:solidFill>
              <a:schemeClr val="tx1"/>
            </a:solidFill>
          </a:endParaRPr>
        </a:p>
      </dgm:t>
    </dgm:pt>
    <dgm:pt modelId="{7C5559DB-15B5-4AD1-AB2B-1889B0E67F50}" type="parTrans" cxnId="{1BB5F2E5-0E7F-4BD2-9144-A33856E43F73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A7D57140-D2B9-4C53-9E9F-BCB2B35EEDD8}" type="sibTrans" cxnId="{1BB5F2E5-0E7F-4BD2-9144-A33856E43F73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4F20EAEE-08E7-4856-A39A-4A8469FF4D3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Medical Ward</a:t>
          </a:r>
          <a:endParaRPr lang="en-US" b="1" dirty="0">
            <a:solidFill>
              <a:schemeClr val="tx1"/>
            </a:solidFill>
          </a:endParaRPr>
        </a:p>
      </dgm:t>
    </dgm:pt>
    <dgm:pt modelId="{5DD32DB0-038C-4A4A-8C84-3D688DEDEF11}" type="parTrans" cxnId="{09AFD24C-90C8-49B7-8695-FDAFFC7C2318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7EE95E33-A081-4799-89D8-6C888903B6F3}" type="sibTrans" cxnId="{09AFD24C-90C8-49B7-8695-FDAFFC7C2318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F48BBA76-13CB-4087-88A6-E4F489DC71D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Out Patient</a:t>
          </a:r>
          <a:endParaRPr lang="en-US" b="1" dirty="0">
            <a:solidFill>
              <a:schemeClr val="tx1"/>
            </a:solidFill>
          </a:endParaRPr>
        </a:p>
      </dgm:t>
    </dgm:pt>
    <dgm:pt modelId="{4BA96302-C677-436E-930C-11BF4710C394}" type="parTrans" cxnId="{0A89D4AA-CD7A-422F-A66A-3C13069E520B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A82A1B0-BE7F-48E4-AE69-191997F694DC}" type="sibTrans" cxnId="{0A89D4AA-CD7A-422F-A66A-3C13069E520B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3FF8F5D-8D18-4730-9B9A-1DB2DDB02B8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ICU Adm</a:t>
          </a:r>
          <a:r>
            <a:rPr lang="en-US" b="1" dirty="0" smtClean="0">
              <a:solidFill>
                <a:schemeClr val="bg1">
                  <a:lumMod val="75000"/>
                </a:schemeClr>
              </a:solidFill>
            </a:rPr>
            <a:t>.</a:t>
          </a:r>
          <a:endParaRPr lang="en-US" b="1" dirty="0">
            <a:solidFill>
              <a:schemeClr val="bg1">
                <a:lumMod val="75000"/>
              </a:schemeClr>
            </a:solidFill>
          </a:endParaRPr>
        </a:p>
      </dgm:t>
    </dgm:pt>
    <dgm:pt modelId="{B4AA7FFE-AB3B-49A8-A7E0-82DAC280C676}" type="parTrans" cxnId="{C995D466-2F17-47F4-8997-B20B73E1969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3B20D653-1166-48D0-84AF-8BA695316753}" type="sibTrans" cxnId="{C995D466-2F17-47F4-8997-B20B73E19694}">
      <dgm:prSet/>
      <dgm:spPr/>
      <dgm:t>
        <a:bodyPr/>
        <a:lstStyle/>
        <a:p>
          <a:endParaRPr lang="en-US" b="1">
            <a:solidFill>
              <a:schemeClr val="bg1">
                <a:lumMod val="75000"/>
              </a:schemeClr>
            </a:solidFill>
          </a:endParaRPr>
        </a:p>
      </dgm:t>
    </dgm:pt>
    <dgm:pt modelId="{1D727073-3B1B-40DC-934A-81C41175752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PSI &amp; CURB 65</a:t>
          </a:r>
          <a:endParaRPr lang="en-US" b="1" dirty="0">
            <a:solidFill>
              <a:schemeClr val="tx1"/>
            </a:solidFill>
          </a:endParaRPr>
        </a:p>
      </dgm:t>
    </dgm:pt>
    <dgm:pt modelId="{448AC4ED-3DA0-476C-AD2C-500A9A9952C1}" type="parTrans" cxnId="{3003F417-6772-4EDD-8035-664A14BF22A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6F5476BC-C2B8-4A34-BD40-092E01661BA7}" type="sibTrans" cxnId="{3003F417-6772-4EDD-8035-664A14BF22AC}">
      <dgm:prSet/>
      <dgm:spPr/>
      <dgm:t>
        <a:bodyPr/>
        <a:lstStyle/>
        <a:p>
          <a:endParaRPr lang="en-US"/>
        </a:p>
      </dgm:t>
    </dgm:pt>
    <dgm:pt modelId="{63B1DD62-72A7-4004-A163-C4C98F2F1C09}" type="pres">
      <dgm:prSet presAssocID="{2B3BDA62-455C-48B4-B10C-7B59AD8AF6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653AD3-D45E-4909-A485-789BB6CA72CA}" type="pres">
      <dgm:prSet presAssocID="{A5132B92-399E-4865-A8E7-72FC8D1BDAB2}" presName="hierRoot1" presStyleCnt="0"/>
      <dgm:spPr/>
    </dgm:pt>
    <dgm:pt modelId="{37E7E3CE-CBB3-49D8-A1D0-8D9C424D6E80}" type="pres">
      <dgm:prSet presAssocID="{A5132B92-399E-4865-A8E7-72FC8D1BDAB2}" presName="composite" presStyleCnt="0"/>
      <dgm:spPr/>
    </dgm:pt>
    <dgm:pt modelId="{45BE459B-D153-4C55-AB8E-20FD2D395C34}" type="pres">
      <dgm:prSet presAssocID="{A5132B92-399E-4865-A8E7-72FC8D1BDAB2}" presName="background" presStyleLbl="node0" presStyleIdx="0" presStyleCnt="1"/>
      <dgm:spPr/>
    </dgm:pt>
    <dgm:pt modelId="{7175BE7E-23E2-4EE2-8454-5945A5EB1946}" type="pres">
      <dgm:prSet presAssocID="{A5132B92-399E-4865-A8E7-72FC8D1BDAB2}" presName="text" presStyleLbl="fgAcc0" presStyleIdx="0" presStyleCnt="1" custScaleX="1417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591771-E0A9-43C7-B8E0-E0754C25D1D7}" type="pres">
      <dgm:prSet presAssocID="{A5132B92-399E-4865-A8E7-72FC8D1BDAB2}" presName="hierChild2" presStyleCnt="0"/>
      <dgm:spPr/>
    </dgm:pt>
    <dgm:pt modelId="{FDC4EA3A-CE0D-4606-A033-8EB05AFC1D8A}" type="pres">
      <dgm:prSet presAssocID="{532BB4EA-E905-4239-A891-FD938446514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80482F-530A-48AB-896B-B60178F5A2EC}" type="pres">
      <dgm:prSet presAssocID="{8D6CF6E7-D6A3-44D7-9E2C-8A093FE2FDCA}" presName="hierRoot2" presStyleCnt="0"/>
      <dgm:spPr/>
    </dgm:pt>
    <dgm:pt modelId="{1CA70AB5-4EA6-4C10-9ED3-C3EDB5ED1523}" type="pres">
      <dgm:prSet presAssocID="{8D6CF6E7-D6A3-44D7-9E2C-8A093FE2FDCA}" presName="composite2" presStyleCnt="0"/>
      <dgm:spPr/>
    </dgm:pt>
    <dgm:pt modelId="{EB4237A9-905B-4BE2-90DF-9F5D4AFD9122}" type="pres">
      <dgm:prSet presAssocID="{8D6CF6E7-D6A3-44D7-9E2C-8A093FE2FDCA}" presName="background2" presStyleLbl="node2" presStyleIdx="0" presStyleCnt="2"/>
      <dgm:spPr/>
    </dgm:pt>
    <dgm:pt modelId="{90E9D2A3-1745-4835-9664-4475312EF556}" type="pres">
      <dgm:prSet presAssocID="{8D6CF6E7-D6A3-44D7-9E2C-8A093FE2FDCA}" presName="text2" presStyleLbl="fgAcc2" presStyleIdx="0" presStyleCnt="2" custScaleX="1632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F54818-75EB-400D-99BE-DD85F2D02390}" type="pres">
      <dgm:prSet presAssocID="{8D6CF6E7-D6A3-44D7-9E2C-8A093FE2FDCA}" presName="hierChild3" presStyleCnt="0"/>
      <dgm:spPr/>
    </dgm:pt>
    <dgm:pt modelId="{61E0C719-FFCB-4E66-9D89-78A80CB0A0BE}" type="pres">
      <dgm:prSet presAssocID="{F688973E-F9D4-4D3F-B7BC-EA3861662CFE}" presName="Name17" presStyleLbl="parChTrans1D3" presStyleIdx="0" presStyleCnt="3"/>
      <dgm:spPr/>
      <dgm:t>
        <a:bodyPr/>
        <a:lstStyle/>
        <a:p>
          <a:endParaRPr lang="en-US"/>
        </a:p>
      </dgm:t>
    </dgm:pt>
    <dgm:pt modelId="{ED37065F-C7CD-4A51-9219-CEA28A0FDD28}" type="pres">
      <dgm:prSet presAssocID="{2096E371-347A-48F4-862B-11F719FC16D8}" presName="hierRoot3" presStyleCnt="0"/>
      <dgm:spPr/>
    </dgm:pt>
    <dgm:pt modelId="{9F80D29F-FAC6-436E-BE00-F84BC37EFEBC}" type="pres">
      <dgm:prSet presAssocID="{2096E371-347A-48F4-862B-11F719FC16D8}" presName="composite3" presStyleCnt="0"/>
      <dgm:spPr/>
    </dgm:pt>
    <dgm:pt modelId="{AF1DE89D-EFB9-4267-9E80-137A8A74D061}" type="pres">
      <dgm:prSet presAssocID="{2096E371-347A-48F4-862B-11F719FC16D8}" presName="background3" presStyleLbl="node3" presStyleIdx="0" presStyleCnt="3"/>
      <dgm:spPr/>
    </dgm:pt>
    <dgm:pt modelId="{2BC8408A-8F6F-406F-BAC6-D3A512CBA3F4}" type="pres">
      <dgm:prSet presAssocID="{2096E371-347A-48F4-862B-11F719FC16D8}" presName="text3" presStyleLbl="fgAcc3" presStyleIdx="0" presStyleCnt="3" custScaleX="142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6E5A8-8BD3-4A58-9E6E-99DBA7BA5BB3}" type="pres">
      <dgm:prSet presAssocID="{2096E371-347A-48F4-862B-11F719FC16D8}" presName="hierChild4" presStyleCnt="0"/>
      <dgm:spPr/>
    </dgm:pt>
    <dgm:pt modelId="{72665EA6-D10D-422A-A8D7-C7C87C2F40AA}" type="pres">
      <dgm:prSet presAssocID="{9870A3A2-D1A2-4628-97C6-8DF8106216C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F4F5222-2A6E-460C-8DD8-CE3EEE51A8F7}" type="pres">
      <dgm:prSet presAssocID="{4CACDBC4-2E01-4B74-B2A7-E514DE45B3B1}" presName="hierRoot2" presStyleCnt="0"/>
      <dgm:spPr/>
    </dgm:pt>
    <dgm:pt modelId="{BB096F49-D587-4DBE-8A8E-E8C4D089FBCD}" type="pres">
      <dgm:prSet presAssocID="{4CACDBC4-2E01-4B74-B2A7-E514DE45B3B1}" presName="composite2" presStyleCnt="0"/>
      <dgm:spPr/>
    </dgm:pt>
    <dgm:pt modelId="{B4B35CD1-C7F9-4CB9-8230-598539312BCA}" type="pres">
      <dgm:prSet presAssocID="{4CACDBC4-2E01-4B74-B2A7-E514DE45B3B1}" presName="background2" presStyleLbl="node2" presStyleIdx="1" presStyleCnt="2"/>
      <dgm:spPr/>
    </dgm:pt>
    <dgm:pt modelId="{AC46C372-8864-48CC-A919-88C0D76312DC}" type="pres">
      <dgm:prSet presAssocID="{4CACDBC4-2E01-4B74-B2A7-E514DE45B3B1}" presName="text2" presStyleLbl="fgAcc2" presStyleIdx="1" presStyleCnt="2" custScaleX="194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77FFE-591B-4229-B00D-3553691FC646}" type="pres">
      <dgm:prSet presAssocID="{4CACDBC4-2E01-4B74-B2A7-E514DE45B3B1}" presName="hierChild3" presStyleCnt="0"/>
      <dgm:spPr/>
    </dgm:pt>
    <dgm:pt modelId="{0A032E81-E9F4-4C88-A6CA-DCC7F63118AB}" type="pres">
      <dgm:prSet presAssocID="{7C5559DB-15B5-4AD1-AB2B-1889B0E67F50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7C932F5-BE7A-4AF9-ADAC-5C599E3AA3A8}" type="pres">
      <dgm:prSet presAssocID="{49CF1D95-0565-48E8-B6F5-931747DB17C2}" presName="hierRoot3" presStyleCnt="0"/>
      <dgm:spPr/>
    </dgm:pt>
    <dgm:pt modelId="{80E7FF73-D237-440B-ACCD-0C9597127CA9}" type="pres">
      <dgm:prSet presAssocID="{49CF1D95-0565-48E8-B6F5-931747DB17C2}" presName="composite3" presStyleCnt="0"/>
      <dgm:spPr/>
    </dgm:pt>
    <dgm:pt modelId="{28B13733-8B6F-4FCA-A67D-DC65A9540028}" type="pres">
      <dgm:prSet presAssocID="{49CF1D95-0565-48E8-B6F5-931747DB17C2}" presName="background3" presStyleLbl="node3" presStyleIdx="1" presStyleCnt="3"/>
      <dgm:spPr/>
    </dgm:pt>
    <dgm:pt modelId="{C2214424-0136-42F1-8E76-713EA8647572}" type="pres">
      <dgm:prSet presAssocID="{49CF1D95-0565-48E8-B6F5-931747DB17C2}" presName="text3" presStyleLbl="fgAcc3" presStyleIdx="1" presStyleCnt="3" custScaleX="192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A06239-7A7B-43BD-956D-F159D7A209B7}" type="pres">
      <dgm:prSet presAssocID="{49CF1D95-0565-48E8-B6F5-931747DB17C2}" presName="hierChild4" presStyleCnt="0"/>
      <dgm:spPr/>
    </dgm:pt>
    <dgm:pt modelId="{772EFC97-D1B0-443A-9FFB-550B326E65EC}" type="pres">
      <dgm:prSet presAssocID="{448AC4ED-3DA0-476C-AD2C-500A9A9952C1}" presName="Name17" presStyleLbl="parChTrans1D3" presStyleIdx="2" presStyleCnt="3"/>
      <dgm:spPr/>
      <dgm:t>
        <a:bodyPr/>
        <a:lstStyle/>
        <a:p>
          <a:endParaRPr lang="en-US"/>
        </a:p>
      </dgm:t>
    </dgm:pt>
    <dgm:pt modelId="{8B31BFB6-5EC5-4C75-97F0-26964F5574C2}" type="pres">
      <dgm:prSet presAssocID="{1D727073-3B1B-40DC-934A-81C411757522}" presName="hierRoot3" presStyleCnt="0"/>
      <dgm:spPr/>
    </dgm:pt>
    <dgm:pt modelId="{C2F9040B-A085-4F76-BD58-881FD2E7000E}" type="pres">
      <dgm:prSet presAssocID="{1D727073-3B1B-40DC-934A-81C411757522}" presName="composite3" presStyleCnt="0"/>
      <dgm:spPr/>
    </dgm:pt>
    <dgm:pt modelId="{A43BAFD5-90E3-4DF0-B095-DBA359BA97E5}" type="pres">
      <dgm:prSet presAssocID="{1D727073-3B1B-40DC-934A-81C411757522}" presName="background3" presStyleLbl="node3" presStyleIdx="2" presStyleCnt="3"/>
      <dgm:spPr/>
    </dgm:pt>
    <dgm:pt modelId="{AF34DB67-6BB8-4708-9FD6-D32DFDD3F2B6}" type="pres">
      <dgm:prSet presAssocID="{1D727073-3B1B-40DC-934A-81C411757522}" presName="text3" presStyleLbl="fgAcc3" presStyleIdx="2" presStyleCnt="3" custLinFactNeighborX="24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CF896-E24D-4855-836B-AE1003ED0339}" type="pres">
      <dgm:prSet presAssocID="{1D727073-3B1B-40DC-934A-81C411757522}" presName="hierChild4" presStyleCnt="0"/>
      <dgm:spPr/>
    </dgm:pt>
    <dgm:pt modelId="{7056DB8F-5E12-4116-B115-AE9BD8F24D19}" type="pres">
      <dgm:prSet presAssocID="{4BA96302-C677-436E-930C-11BF4710C394}" presName="Name23" presStyleLbl="parChTrans1D4" presStyleIdx="0" presStyleCnt="3"/>
      <dgm:spPr/>
      <dgm:t>
        <a:bodyPr/>
        <a:lstStyle/>
        <a:p>
          <a:endParaRPr lang="en-US"/>
        </a:p>
      </dgm:t>
    </dgm:pt>
    <dgm:pt modelId="{1D415568-4FB4-430B-947A-EDC60F77976F}" type="pres">
      <dgm:prSet presAssocID="{F48BBA76-13CB-4087-88A6-E4F489DC71D9}" presName="hierRoot4" presStyleCnt="0"/>
      <dgm:spPr/>
    </dgm:pt>
    <dgm:pt modelId="{EBF4E9C9-1102-4B99-90BA-0011A67BEB41}" type="pres">
      <dgm:prSet presAssocID="{F48BBA76-13CB-4087-88A6-E4F489DC71D9}" presName="composite4" presStyleCnt="0"/>
      <dgm:spPr/>
    </dgm:pt>
    <dgm:pt modelId="{AD9F6243-C3D9-4792-AD9D-CBBB78E9CCDF}" type="pres">
      <dgm:prSet presAssocID="{F48BBA76-13CB-4087-88A6-E4F489DC71D9}" presName="background4" presStyleLbl="node4" presStyleIdx="0" presStyleCnt="3"/>
      <dgm:spPr/>
    </dgm:pt>
    <dgm:pt modelId="{374BEDD3-77EF-412F-9074-08936FB9F3EB}" type="pres">
      <dgm:prSet presAssocID="{F48BBA76-13CB-4087-88A6-E4F489DC71D9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DF8AA2-3CE4-4C99-B58B-8E1939E4A8C5}" type="pres">
      <dgm:prSet presAssocID="{F48BBA76-13CB-4087-88A6-E4F489DC71D9}" presName="hierChild5" presStyleCnt="0"/>
      <dgm:spPr/>
    </dgm:pt>
    <dgm:pt modelId="{A502914E-2843-434B-9A5A-EE19044FE8BF}" type="pres">
      <dgm:prSet presAssocID="{5DD32DB0-038C-4A4A-8C84-3D688DEDEF11}" presName="Name23" presStyleLbl="parChTrans1D4" presStyleIdx="1" presStyleCnt="3"/>
      <dgm:spPr/>
      <dgm:t>
        <a:bodyPr/>
        <a:lstStyle/>
        <a:p>
          <a:endParaRPr lang="en-US"/>
        </a:p>
      </dgm:t>
    </dgm:pt>
    <dgm:pt modelId="{86965B2B-4BE5-4E4C-B5FC-FC58650F120A}" type="pres">
      <dgm:prSet presAssocID="{4F20EAEE-08E7-4856-A39A-4A8469FF4D3E}" presName="hierRoot4" presStyleCnt="0"/>
      <dgm:spPr/>
    </dgm:pt>
    <dgm:pt modelId="{A26F925B-A23F-420E-8BD1-F8FF2D99DF80}" type="pres">
      <dgm:prSet presAssocID="{4F20EAEE-08E7-4856-A39A-4A8469FF4D3E}" presName="composite4" presStyleCnt="0"/>
      <dgm:spPr/>
    </dgm:pt>
    <dgm:pt modelId="{7ECC3872-3821-46D3-8B80-325048388849}" type="pres">
      <dgm:prSet presAssocID="{4F20EAEE-08E7-4856-A39A-4A8469FF4D3E}" presName="background4" presStyleLbl="node4" presStyleIdx="1" presStyleCnt="3"/>
      <dgm:spPr/>
    </dgm:pt>
    <dgm:pt modelId="{5F6F8162-9993-4B28-AEDB-8AC0679DAC08}" type="pres">
      <dgm:prSet presAssocID="{4F20EAEE-08E7-4856-A39A-4A8469FF4D3E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E59B3-0D3B-4757-B06E-D7B1681C4C74}" type="pres">
      <dgm:prSet presAssocID="{4F20EAEE-08E7-4856-A39A-4A8469FF4D3E}" presName="hierChild5" presStyleCnt="0"/>
      <dgm:spPr/>
    </dgm:pt>
    <dgm:pt modelId="{2CBF57E7-B82A-452D-BC8B-91F97C3A4B82}" type="pres">
      <dgm:prSet presAssocID="{B4AA7FFE-AB3B-49A8-A7E0-82DAC280C676}" presName="Name23" presStyleLbl="parChTrans1D4" presStyleIdx="2" presStyleCnt="3"/>
      <dgm:spPr/>
      <dgm:t>
        <a:bodyPr/>
        <a:lstStyle/>
        <a:p>
          <a:endParaRPr lang="en-US"/>
        </a:p>
      </dgm:t>
    </dgm:pt>
    <dgm:pt modelId="{6932F0C3-7A23-461F-9CAE-609A11B9CB87}" type="pres">
      <dgm:prSet presAssocID="{33FF8F5D-8D18-4730-9B9A-1DB2DDB02B85}" presName="hierRoot4" presStyleCnt="0"/>
      <dgm:spPr/>
    </dgm:pt>
    <dgm:pt modelId="{5ACD9974-3774-43E8-9CBE-40F484757CBD}" type="pres">
      <dgm:prSet presAssocID="{33FF8F5D-8D18-4730-9B9A-1DB2DDB02B85}" presName="composite4" presStyleCnt="0"/>
      <dgm:spPr/>
    </dgm:pt>
    <dgm:pt modelId="{1238F7C1-11BF-4DC2-80BB-1641555395EB}" type="pres">
      <dgm:prSet presAssocID="{33FF8F5D-8D18-4730-9B9A-1DB2DDB02B85}" presName="background4" presStyleLbl="node4" presStyleIdx="2" presStyleCnt="3"/>
      <dgm:spPr/>
    </dgm:pt>
    <dgm:pt modelId="{253CCAB9-76D6-4A2C-854C-ACF7FBB9A124}" type="pres">
      <dgm:prSet presAssocID="{33FF8F5D-8D18-4730-9B9A-1DB2DDB02B85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B28324-66FF-4B7A-85DD-EE468F74DF26}" type="pres">
      <dgm:prSet presAssocID="{33FF8F5D-8D18-4730-9B9A-1DB2DDB02B85}" presName="hierChild5" presStyleCnt="0"/>
      <dgm:spPr/>
    </dgm:pt>
  </dgm:ptLst>
  <dgm:cxnLst>
    <dgm:cxn modelId="{9DE83D4B-E946-488B-A43F-3E2FF24AC067}" type="presOf" srcId="{4BA96302-C677-436E-930C-11BF4710C394}" destId="{7056DB8F-5E12-4116-B115-AE9BD8F24D19}" srcOrd="0" destOrd="0" presId="urn:microsoft.com/office/officeart/2005/8/layout/hierarchy1"/>
    <dgm:cxn modelId="{7D15BA1D-F9F4-49AE-A3FA-A82B70ACA384}" srcId="{A5132B92-399E-4865-A8E7-72FC8D1BDAB2}" destId="{4CACDBC4-2E01-4B74-B2A7-E514DE45B3B1}" srcOrd="1" destOrd="0" parTransId="{9870A3A2-D1A2-4628-97C6-8DF8106216C9}" sibTransId="{B37B2DFC-E4E0-4438-91D4-B223872E61D3}"/>
    <dgm:cxn modelId="{3365D745-4B50-4921-ADBA-8359DD5403E7}" type="presOf" srcId="{448AC4ED-3DA0-476C-AD2C-500A9A9952C1}" destId="{772EFC97-D1B0-443A-9FFB-550B326E65EC}" srcOrd="0" destOrd="0" presId="urn:microsoft.com/office/officeart/2005/8/layout/hierarchy1"/>
    <dgm:cxn modelId="{C6DD271C-7E4A-43A6-B52F-3985FA624E4E}" type="presOf" srcId="{49CF1D95-0565-48E8-B6F5-931747DB17C2}" destId="{C2214424-0136-42F1-8E76-713EA8647572}" srcOrd="0" destOrd="0" presId="urn:microsoft.com/office/officeart/2005/8/layout/hierarchy1"/>
    <dgm:cxn modelId="{C995D466-2F17-47F4-8997-B20B73E19694}" srcId="{1D727073-3B1B-40DC-934A-81C411757522}" destId="{33FF8F5D-8D18-4730-9B9A-1DB2DDB02B85}" srcOrd="2" destOrd="0" parTransId="{B4AA7FFE-AB3B-49A8-A7E0-82DAC280C676}" sibTransId="{3B20D653-1166-48D0-84AF-8BA695316753}"/>
    <dgm:cxn modelId="{A8842218-ED30-46D6-A21F-7568AA1E7F0E}" srcId="{8D6CF6E7-D6A3-44D7-9E2C-8A093FE2FDCA}" destId="{2096E371-347A-48F4-862B-11F719FC16D8}" srcOrd="0" destOrd="0" parTransId="{F688973E-F9D4-4D3F-B7BC-EA3861662CFE}" sibTransId="{2820BA19-069A-41AF-8B3F-181B068F0442}"/>
    <dgm:cxn modelId="{0A89D4AA-CD7A-422F-A66A-3C13069E520B}" srcId="{1D727073-3B1B-40DC-934A-81C411757522}" destId="{F48BBA76-13CB-4087-88A6-E4F489DC71D9}" srcOrd="0" destOrd="0" parTransId="{4BA96302-C677-436E-930C-11BF4710C394}" sibTransId="{3A82A1B0-BE7F-48E4-AE69-191997F694DC}"/>
    <dgm:cxn modelId="{5C86B5E0-FD7E-459E-A9AD-9B4E2823B2B7}" type="presOf" srcId="{1D727073-3B1B-40DC-934A-81C411757522}" destId="{AF34DB67-6BB8-4708-9FD6-D32DFDD3F2B6}" srcOrd="0" destOrd="0" presId="urn:microsoft.com/office/officeart/2005/8/layout/hierarchy1"/>
    <dgm:cxn modelId="{F728B3DF-4950-41A1-BA40-08F8C356FCF9}" type="presOf" srcId="{9870A3A2-D1A2-4628-97C6-8DF8106216C9}" destId="{72665EA6-D10D-422A-A8D7-C7C87C2F40AA}" srcOrd="0" destOrd="0" presId="urn:microsoft.com/office/officeart/2005/8/layout/hierarchy1"/>
    <dgm:cxn modelId="{802C5051-2557-434E-9301-B358B3764ACF}" type="presOf" srcId="{33FF8F5D-8D18-4730-9B9A-1DB2DDB02B85}" destId="{253CCAB9-76D6-4A2C-854C-ACF7FBB9A124}" srcOrd="0" destOrd="0" presId="urn:microsoft.com/office/officeart/2005/8/layout/hierarchy1"/>
    <dgm:cxn modelId="{30A69A01-6F4C-4015-8B20-C7E40221A005}" type="presOf" srcId="{7C5559DB-15B5-4AD1-AB2B-1889B0E67F50}" destId="{0A032E81-E9F4-4C88-A6CA-DCC7F63118AB}" srcOrd="0" destOrd="0" presId="urn:microsoft.com/office/officeart/2005/8/layout/hierarchy1"/>
    <dgm:cxn modelId="{7DBC2B5B-F648-4786-8459-9CDAADA7F10C}" srcId="{A5132B92-399E-4865-A8E7-72FC8D1BDAB2}" destId="{8D6CF6E7-D6A3-44D7-9E2C-8A093FE2FDCA}" srcOrd="0" destOrd="0" parTransId="{532BB4EA-E905-4239-A891-FD9384465147}" sibTransId="{40D3B7BE-A2AA-411F-93BA-B80C005BCD58}"/>
    <dgm:cxn modelId="{78CD92E6-CCB0-4EA6-9739-ABD5DC7E769A}" type="presOf" srcId="{5DD32DB0-038C-4A4A-8C84-3D688DEDEF11}" destId="{A502914E-2843-434B-9A5A-EE19044FE8BF}" srcOrd="0" destOrd="0" presId="urn:microsoft.com/office/officeart/2005/8/layout/hierarchy1"/>
    <dgm:cxn modelId="{C0F0B48A-1E8D-4037-B0B6-4F0B574D3D71}" type="presOf" srcId="{F688973E-F9D4-4D3F-B7BC-EA3861662CFE}" destId="{61E0C719-FFCB-4E66-9D89-78A80CB0A0BE}" srcOrd="0" destOrd="0" presId="urn:microsoft.com/office/officeart/2005/8/layout/hierarchy1"/>
    <dgm:cxn modelId="{F4ACCB6B-1E54-4CB6-AE02-856273206798}" srcId="{2B3BDA62-455C-48B4-B10C-7B59AD8AF69A}" destId="{A5132B92-399E-4865-A8E7-72FC8D1BDAB2}" srcOrd="0" destOrd="0" parTransId="{79C04CA3-43AD-40C3-AF15-D291BFF51401}" sibTransId="{2BE4FF4B-EB7B-40E0-8DF1-B3BD4CC84011}"/>
    <dgm:cxn modelId="{78C49215-896A-4619-92F4-4E4FDC63AF32}" type="presOf" srcId="{F48BBA76-13CB-4087-88A6-E4F489DC71D9}" destId="{374BEDD3-77EF-412F-9074-08936FB9F3EB}" srcOrd="0" destOrd="0" presId="urn:microsoft.com/office/officeart/2005/8/layout/hierarchy1"/>
    <dgm:cxn modelId="{3003F417-6772-4EDD-8035-664A14BF22AC}" srcId="{4CACDBC4-2E01-4B74-B2A7-E514DE45B3B1}" destId="{1D727073-3B1B-40DC-934A-81C411757522}" srcOrd="1" destOrd="0" parTransId="{448AC4ED-3DA0-476C-AD2C-500A9A9952C1}" sibTransId="{6F5476BC-C2B8-4A34-BD40-092E01661BA7}"/>
    <dgm:cxn modelId="{1BB5F2E5-0E7F-4BD2-9144-A33856E43F73}" srcId="{4CACDBC4-2E01-4B74-B2A7-E514DE45B3B1}" destId="{49CF1D95-0565-48E8-B6F5-931747DB17C2}" srcOrd="0" destOrd="0" parTransId="{7C5559DB-15B5-4AD1-AB2B-1889B0E67F50}" sibTransId="{A7D57140-D2B9-4C53-9E9F-BCB2B35EEDD8}"/>
    <dgm:cxn modelId="{02FBBC3E-4209-485F-BDDE-3242FA814CBD}" type="presOf" srcId="{4CACDBC4-2E01-4B74-B2A7-E514DE45B3B1}" destId="{AC46C372-8864-48CC-A919-88C0D76312DC}" srcOrd="0" destOrd="0" presId="urn:microsoft.com/office/officeart/2005/8/layout/hierarchy1"/>
    <dgm:cxn modelId="{A7176A6F-A414-4C1B-8C82-89003B2A335E}" type="presOf" srcId="{2B3BDA62-455C-48B4-B10C-7B59AD8AF69A}" destId="{63B1DD62-72A7-4004-A163-C4C98F2F1C09}" srcOrd="0" destOrd="0" presId="urn:microsoft.com/office/officeart/2005/8/layout/hierarchy1"/>
    <dgm:cxn modelId="{9837B0D2-3F50-40B6-A7D9-7B6F50E2ECBC}" type="presOf" srcId="{B4AA7FFE-AB3B-49A8-A7E0-82DAC280C676}" destId="{2CBF57E7-B82A-452D-BC8B-91F97C3A4B82}" srcOrd="0" destOrd="0" presId="urn:microsoft.com/office/officeart/2005/8/layout/hierarchy1"/>
    <dgm:cxn modelId="{BE7BEBCC-A09E-48AB-8BD6-ECF97F61F0CD}" type="presOf" srcId="{8D6CF6E7-D6A3-44D7-9E2C-8A093FE2FDCA}" destId="{90E9D2A3-1745-4835-9664-4475312EF556}" srcOrd="0" destOrd="0" presId="urn:microsoft.com/office/officeart/2005/8/layout/hierarchy1"/>
    <dgm:cxn modelId="{C9BF817B-4FD5-45DF-9F53-03CB6E1A8601}" type="presOf" srcId="{2096E371-347A-48F4-862B-11F719FC16D8}" destId="{2BC8408A-8F6F-406F-BAC6-D3A512CBA3F4}" srcOrd="0" destOrd="0" presId="urn:microsoft.com/office/officeart/2005/8/layout/hierarchy1"/>
    <dgm:cxn modelId="{ED81D9F4-3A4D-45B6-B2F6-462C3153C0EB}" type="presOf" srcId="{532BB4EA-E905-4239-A891-FD9384465147}" destId="{FDC4EA3A-CE0D-4606-A033-8EB05AFC1D8A}" srcOrd="0" destOrd="0" presId="urn:microsoft.com/office/officeart/2005/8/layout/hierarchy1"/>
    <dgm:cxn modelId="{5C987047-26BE-4B89-B673-6E7529CD3CE0}" type="presOf" srcId="{4F20EAEE-08E7-4856-A39A-4A8469FF4D3E}" destId="{5F6F8162-9993-4B28-AEDB-8AC0679DAC08}" srcOrd="0" destOrd="0" presId="urn:microsoft.com/office/officeart/2005/8/layout/hierarchy1"/>
    <dgm:cxn modelId="{DBE269C1-557F-447D-8B97-FA59A0A35366}" type="presOf" srcId="{A5132B92-399E-4865-A8E7-72FC8D1BDAB2}" destId="{7175BE7E-23E2-4EE2-8454-5945A5EB1946}" srcOrd="0" destOrd="0" presId="urn:microsoft.com/office/officeart/2005/8/layout/hierarchy1"/>
    <dgm:cxn modelId="{09AFD24C-90C8-49B7-8695-FDAFFC7C2318}" srcId="{1D727073-3B1B-40DC-934A-81C411757522}" destId="{4F20EAEE-08E7-4856-A39A-4A8469FF4D3E}" srcOrd="1" destOrd="0" parTransId="{5DD32DB0-038C-4A4A-8C84-3D688DEDEF11}" sibTransId="{7EE95E33-A081-4799-89D8-6C888903B6F3}"/>
    <dgm:cxn modelId="{54A08AAF-7C64-446B-A028-3CD34B3E9375}" type="presParOf" srcId="{63B1DD62-72A7-4004-A163-C4C98F2F1C09}" destId="{95653AD3-D45E-4909-A485-789BB6CA72CA}" srcOrd="0" destOrd="0" presId="urn:microsoft.com/office/officeart/2005/8/layout/hierarchy1"/>
    <dgm:cxn modelId="{F2D0F462-EECA-43D5-BC10-D0DE0A56A322}" type="presParOf" srcId="{95653AD3-D45E-4909-A485-789BB6CA72CA}" destId="{37E7E3CE-CBB3-49D8-A1D0-8D9C424D6E80}" srcOrd="0" destOrd="0" presId="urn:microsoft.com/office/officeart/2005/8/layout/hierarchy1"/>
    <dgm:cxn modelId="{C97F5902-5E5B-4B5C-A7B7-4F9FD86908D6}" type="presParOf" srcId="{37E7E3CE-CBB3-49D8-A1D0-8D9C424D6E80}" destId="{45BE459B-D153-4C55-AB8E-20FD2D395C34}" srcOrd="0" destOrd="0" presId="urn:microsoft.com/office/officeart/2005/8/layout/hierarchy1"/>
    <dgm:cxn modelId="{BD86EAD0-9568-4081-8547-EAA3F341BF58}" type="presParOf" srcId="{37E7E3CE-CBB3-49D8-A1D0-8D9C424D6E80}" destId="{7175BE7E-23E2-4EE2-8454-5945A5EB1946}" srcOrd="1" destOrd="0" presId="urn:microsoft.com/office/officeart/2005/8/layout/hierarchy1"/>
    <dgm:cxn modelId="{C18E79CD-6244-4C52-8867-1D465DE52D92}" type="presParOf" srcId="{95653AD3-D45E-4909-A485-789BB6CA72CA}" destId="{28591771-E0A9-43C7-B8E0-E0754C25D1D7}" srcOrd="1" destOrd="0" presId="urn:microsoft.com/office/officeart/2005/8/layout/hierarchy1"/>
    <dgm:cxn modelId="{416F4A58-D640-43F3-B68C-1FB7A3A06D78}" type="presParOf" srcId="{28591771-E0A9-43C7-B8E0-E0754C25D1D7}" destId="{FDC4EA3A-CE0D-4606-A033-8EB05AFC1D8A}" srcOrd="0" destOrd="0" presId="urn:microsoft.com/office/officeart/2005/8/layout/hierarchy1"/>
    <dgm:cxn modelId="{77464EEB-F100-4EC7-8809-D28A2BFA4014}" type="presParOf" srcId="{28591771-E0A9-43C7-B8E0-E0754C25D1D7}" destId="{F680482F-530A-48AB-896B-B60178F5A2EC}" srcOrd="1" destOrd="0" presId="urn:microsoft.com/office/officeart/2005/8/layout/hierarchy1"/>
    <dgm:cxn modelId="{8FFA2A85-D408-4610-BFE9-4BD2CFCFF7D3}" type="presParOf" srcId="{F680482F-530A-48AB-896B-B60178F5A2EC}" destId="{1CA70AB5-4EA6-4C10-9ED3-C3EDB5ED1523}" srcOrd="0" destOrd="0" presId="urn:microsoft.com/office/officeart/2005/8/layout/hierarchy1"/>
    <dgm:cxn modelId="{0DE1E4E6-261F-4808-9F70-DB7811C7D41D}" type="presParOf" srcId="{1CA70AB5-4EA6-4C10-9ED3-C3EDB5ED1523}" destId="{EB4237A9-905B-4BE2-90DF-9F5D4AFD9122}" srcOrd="0" destOrd="0" presId="urn:microsoft.com/office/officeart/2005/8/layout/hierarchy1"/>
    <dgm:cxn modelId="{FD98603A-A373-4995-A1E9-9AB98F10503C}" type="presParOf" srcId="{1CA70AB5-4EA6-4C10-9ED3-C3EDB5ED1523}" destId="{90E9D2A3-1745-4835-9664-4475312EF556}" srcOrd="1" destOrd="0" presId="urn:microsoft.com/office/officeart/2005/8/layout/hierarchy1"/>
    <dgm:cxn modelId="{677B5A2B-CE5E-4079-9F93-95C1CB920CB9}" type="presParOf" srcId="{F680482F-530A-48AB-896B-B60178F5A2EC}" destId="{DDF54818-75EB-400D-99BE-DD85F2D02390}" srcOrd="1" destOrd="0" presId="urn:microsoft.com/office/officeart/2005/8/layout/hierarchy1"/>
    <dgm:cxn modelId="{79DC52FB-2F88-4216-9E00-9158EBCD6DE9}" type="presParOf" srcId="{DDF54818-75EB-400D-99BE-DD85F2D02390}" destId="{61E0C719-FFCB-4E66-9D89-78A80CB0A0BE}" srcOrd="0" destOrd="0" presId="urn:microsoft.com/office/officeart/2005/8/layout/hierarchy1"/>
    <dgm:cxn modelId="{B1C3A088-9930-442E-8250-A5E0FD4145E0}" type="presParOf" srcId="{DDF54818-75EB-400D-99BE-DD85F2D02390}" destId="{ED37065F-C7CD-4A51-9219-CEA28A0FDD28}" srcOrd="1" destOrd="0" presId="urn:microsoft.com/office/officeart/2005/8/layout/hierarchy1"/>
    <dgm:cxn modelId="{C4A2FA8F-7231-48E6-BA89-92BB3CB3399A}" type="presParOf" srcId="{ED37065F-C7CD-4A51-9219-CEA28A0FDD28}" destId="{9F80D29F-FAC6-436E-BE00-F84BC37EFEBC}" srcOrd="0" destOrd="0" presId="urn:microsoft.com/office/officeart/2005/8/layout/hierarchy1"/>
    <dgm:cxn modelId="{7B60C2B3-1A62-4BB0-AC35-3FD6CED2CDDF}" type="presParOf" srcId="{9F80D29F-FAC6-436E-BE00-F84BC37EFEBC}" destId="{AF1DE89D-EFB9-4267-9E80-137A8A74D061}" srcOrd="0" destOrd="0" presId="urn:microsoft.com/office/officeart/2005/8/layout/hierarchy1"/>
    <dgm:cxn modelId="{AFBEC86A-E6D1-4AF0-8B24-453399A3E469}" type="presParOf" srcId="{9F80D29F-FAC6-436E-BE00-F84BC37EFEBC}" destId="{2BC8408A-8F6F-406F-BAC6-D3A512CBA3F4}" srcOrd="1" destOrd="0" presId="urn:microsoft.com/office/officeart/2005/8/layout/hierarchy1"/>
    <dgm:cxn modelId="{6F814518-E8DB-49C1-B024-CA3C8F0A20E6}" type="presParOf" srcId="{ED37065F-C7CD-4A51-9219-CEA28A0FDD28}" destId="{C916E5A8-8BD3-4A58-9E6E-99DBA7BA5BB3}" srcOrd="1" destOrd="0" presId="urn:microsoft.com/office/officeart/2005/8/layout/hierarchy1"/>
    <dgm:cxn modelId="{E6143CB1-CCE6-4AFC-95D5-EAD73A1000D7}" type="presParOf" srcId="{28591771-E0A9-43C7-B8E0-E0754C25D1D7}" destId="{72665EA6-D10D-422A-A8D7-C7C87C2F40AA}" srcOrd="2" destOrd="0" presId="urn:microsoft.com/office/officeart/2005/8/layout/hierarchy1"/>
    <dgm:cxn modelId="{B115EEA5-CC82-49F1-A3F5-571B7826B3FC}" type="presParOf" srcId="{28591771-E0A9-43C7-B8E0-E0754C25D1D7}" destId="{1F4F5222-2A6E-460C-8DD8-CE3EEE51A8F7}" srcOrd="3" destOrd="0" presId="urn:microsoft.com/office/officeart/2005/8/layout/hierarchy1"/>
    <dgm:cxn modelId="{548A8098-93B3-4576-B269-F0D085F55D4D}" type="presParOf" srcId="{1F4F5222-2A6E-460C-8DD8-CE3EEE51A8F7}" destId="{BB096F49-D587-4DBE-8A8E-E8C4D089FBCD}" srcOrd="0" destOrd="0" presId="urn:microsoft.com/office/officeart/2005/8/layout/hierarchy1"/>
    <dgm:cxn modelId="{59C8B46D-E050-4A65-A63D-50E24300B24E}" type="presParOf" srcId="{BB096F49-D587-4DBE-8A8E-E8C4D089FBCD}" destId="{B4B35CD1-C7F9-4CB9-8230-598539312BCA}" srcOrd="0" destOrd="0" presId="urn:microsoft.com/office/officeart/2005/8/layout/hierarchy1"/>
    <dgm:cxn modelId="{D887676A-8363-482F-BB59-B268E5418DD4}" type="presParOf" srcId="{BB096F49-D587-4DBE-8A8E-E8C4D089FBCD}" destId="{AC46C372-8864-48CC-A919-88C0D76312DC}" srcOrd="1" destOrd="0" presId="urn:microsoft.com/office/officeart/2005/8/layout/hierarchy1"/>
    <dgm:cxn modelId="{F482EB25-9BB5-4469-8E36-00D96CAF38C3}" type="presParOf" srcId="{1F4F5222-2A6E-460C-8DD8-CE3EEE51A8F7}" destId="{D8B77FFE-591B-4229-B00D-3553691FC646}" srcOrd="1" destOrd="0" presId="urn:microsoft.com/office/officeart/2005/8/layout/hierarchy1"/>
    <dgm:cxn modelId="{0840926C-C2AD-432F-A012-E23E3127539E}" type="presParOf" srcId="{D8B77FFE-591B-4229-B00D-3553691FC646}" destId="{0A032E81-E9F4-4C88-A6CA-DCC7F63118AB}" srcOrd="0" destOrd="0" presId="urn:microsoft.com/office/officeart/2005/8/layout/hierarchy1"/>
    <dgm:cxn modelId="{A036485B-28C9-48B1-8598-487A03ACB776}" type="presParOf" srcId="{D8B77FFE-591B-4229-B00D-3553691FC646}" destId="{A7C932F5-BE7A-4AF9-ADAC-5C599E3AA3A8}" srcOrd="1" destOrd="0" presId="urn:microsoft.com/office/officeart/2005/8/layout/hierarchy1"/>
    <dgm:cxn modelId="{BC1C665D-1DAE-4745-9C7A-EDDA3E0B3CA4}" type="presParOf" srcId="{A7C932F5-BE7A-4AF9-ADAC-5C599E3AA3A8}" destId="{80E7FF73-D237-440B-ACCD-0C9597127CA9}" srcOrd="0" destOrd="0" presId="urn:microsoft.com/office/officeart/2005/8/layout/hierarchy1"/>
    <dgm:cxn modelId="{F0C0EA7F-F0B9-4000-B02F-CA9E594345B3}" type="presParOf" srcId="{80E7FF73-D237-440B-ACCD-0C9597127CA9}" destId="{28B13733-8B6F-4FCA-A67D-DC65A9540028}" srcOrd="0" destOrd="0" presId="urn:microsoft.com/office/officeart/2005/8/layout/hierarchy1"/>
    <dgm:cxn modelId="{F4BF1F49-DD83-4D03-B80F-79C59DBAE152}" type="presParOf" srcId="{80E7FF73-D237-440B-ACCD-0C9597127CA9}" destId="{C2214424-0136-42F1-8E76-713EA8647572}" srcOrd="1" destOrd="0" presId="urn:microsoft.com/office/officeart/2005/8/layout/hierarchy1"/>
    <dgm:cxn modelId="{1850B089-A303-4BFD-B9EC-A3D12CF6A33E}" type="presParOf" srcId="{A7C932F5-BE7A-4AF9-ADAC-5C599E3AA3A8}" destId="{B2A06239-7A7B-43BD-956D-F159D7A209B7}" srcOrd="1" destOrd="0" presId="urn:microsoft.com/office/officeart/2005/8/layout/hierarchy1"/>
    <dgm:cxn modelId="{99EC53FE-685A-44E1-800A-DEA537FF02A4}" type="presParOf" srcId="{D8B77FFE-591B-4229-B00D-3553691FC646}" destId="{772EFC97-D1B0-443A-9FFB-550B326E65EC}" srcOrd="2" destOrd="0" presId="urn:microsoft.com/office/officeart/2005/8/layout/hierarchy1"/>
    <dgm:cxn modelId="{23578F8F-3514-4066-9DCF-2AF084EFEE44}" type="presParOf" srcId="{D8B77FFE-591B-4229-B00D-3553691FC646}" destId="{8B31BFB6-5EC5-4C75-97F0-26964F5574C2}" srcOrd="3" destOrd="0" presId="urn:microsoft.com/office/officeart/2005/8/layout/hierarchy1"/>
    <dgm:cxn modelId="{8C2FCB1F-9A0E-497F-9421-70C6FFE3160E}" type="presParOf" srcId="{8B31BFB6-5EC5-4C75-97F0-26964F5574C2}" destId="{C2F9040B-A085-4F76-BD58-881FD2E7000E}" srcOrd="0" destOrd="0" presId="urn:microsoft.com/office/officeart/2005/8/layout/hierarchy1"/>
    <dgm:cxn modelId="{8DB6C761-CFD6-4FB6-BC7C-E381A2E2B0C5}" type="presParOf" srcId="{C2F9040B-A085-4F76-BD58-881FD2E7000E}" destId="{A43BAFD5-90E3-4DF0-B095-DBA359BA97E5}" srcOrd="0" destOrd="0" presId="urn:microsoft.com/office/officeart/2005/8/layout/hierarchy1"/>
    <dgm:cxn modelId="{4C89D5F8-6EE3-4B83-8959-FD5358CDDFF7}" type="presParOf" srcId="{C2F9040B-A085-4F76-BD58-881FD2E7000E}" destId="{AF34DB67-6BB8-4708-9FD6-D32DFDD3F2B6}" srcOrd="1" destOrd="0" presId="urn:microsoft.com/office/officeart/2005/8/layout/hierarchy1"/>
    <dgm:cxn modelId="{56F2D997-8220-411E-A1A0-0B867F6563F4}" type="presParOf" srcId="{8B31BFB6-5EC5-4C75-97F0-26964F5574C2}" destId="{433CF896-E24D-4855-836B-AE1003ED0339}" srcOrd="1" destOrd="0" presId="urn:microsoft.com/office/officeart/2005/8/layout/hierarchy1"/>
    <dgm:cxn modelId="{9C1D79D3-4478-4AEF-889B-21B68B44ED3B}" type="presParOf" srcId="{433CF896-E24D-4855-836B-AE1003ED0339}" destId="{7056DB8F-5E12-4116-B115-AE9BD8F24D19}" srcOrd="0" destOrd="0" presId="urn:microsoft.com/office/officeart/2005/8/layout/hierarchy1"/>
    <dgm:cxn modelId="{131BC239-0AE6-4190-A24D-F52EF30F709C}" type="presParOf" srcId="{433CF896-E24D-4855-836B-AE1003ED0339}" destId="{1D415568-4FB4-430B-947A-EDC60F77976F}" srcOrd="1" destOrd="0" presId="urn:microsoft.com/office/officeart/2005/8/layout/hierarchy1"/>
    <dgm:cxn modelId="{8AB218C7-8D1D-40D3-8B0C-5B5A57764E9B}" type="presParOf" srcId="{1D415568-4FB4-430B-947A-EDC60F77976F}" destId="{EBF4E9C9-1102-4B99-90BA-0011A67BEB41}" srcOrd="0" destOrd="0" presId="urn:microsoft.com/office/officeart/2005/8/layout/hierarchy1"/>
    <dgm:cxn modelId="{CB552A33-3ADB-4046-8CA7-FDF9F7F95AA7}" type="presParOf" srcId="{EBF4E9C9-1102-4B99-90BA-0011A67BEB41}" destId="{AD9F6243-C3D9-4792-AD9D-CBBB78E9CCDF}" srcOrd="0" destOrd="0" presId="urn:microsoft.com/office/officeart/2005/8/layout/hierarchy1"/>
    <dgm:cxn modelId="{D5D45B42-8C85-4122-98C2-D119322656DC}" type="presParOf" srcId="{EBF4E9C9-1102-4B99-90BA-0011A67BEB41}" destId="{374BEDD3-77EF-412F-9074-08936FB9F3EB}" srcOrd="1" destOrd="0" presId="urn:microsoft.com/office/officeart/2005/8/layout/hierarchy1"/>
    <dgm:cxn modelId="{7FF76086-B25B-406C-91BD-08736481B8B2}" type="presParOf" srcId="{1D415568-4FB4-430B-947A-EDC60F77976F}" destId="{4BDF8AA2-3CE4-4C99-B58B-8E1939E4A8C5}" srcOrd="1" destOrd="0" presId="urn:microsoft.com/office/officeart/2005/8/layout/hierarchy1"/>
    <dgm:cxn modelId="{01D1D170-3D6C-46DC-8CB3-8AC0CAD2FA81}" type="presParOf" srcId="{433CF896-E24D-4855-836B-AE1003ED0339}" destId="{A502914E-2843-434B-9A5A-EE19044FE8BF}" srcOrd="2" destOrd="0" presId="urn:microsoft.com/office/officeart/2005/8/layout/hierarchy1"/>
    <dgm:cxn modelId="{0387F0A7-568D-4E38-AC60-363DE5F583D0}" type="presParOf" srcId="{433CF896-E24D-4855-836B-AE1003ED0339}" destId="{86965B2B-4BE5-4E4C-B5FC-FC58650F120A}" srcOrd="3" destOrd="0" presId="urn:microsoft.com/office/officeart/2005/8/layout/hierarchy1"/>
    <dgm:cxn modelId="{1E16C385-5DFF-44CF-920C-17E7C0D29BC8}" type="presParOf" srcId="{86965B2B-4BE5-4E4C-B5FC-FC58650F120A}" destId="{A26F925B-A23F-420E-8BD1-F8FF2D99DF80}" srcOrd="0" destOrd="0" presId="urn:microsoft.com/office/officeart/2005/8/layout/hierarchy1"/>
    <dgm:cxn modelId="{EDBB0999-CEAB-4A88-9B9E-FD88C5E716B0}" type="presParOf" srcId="{A26F925B-A23F-420E-8BD1-F8FF2D99DF80}" destId="{7ECC3872-3821-46D3-8B80-325048388849}" srcOrd="0" destOrd="0" presId="urn:microsoft.com/office/officeart/2005/8/layout/hierarchy1"/>
    <dgm:cxn modelId="{A58D655C-2429-4865-A508-1B37737CCB22}" type="presParOf" srcId="{A26F925B-A23F-420E-8BD1-F8FF2D99DF80}" destId="{5F6F8162-9993-4B28-AEDB-8AC0679DAC08}" srcOrd="1" destOrd="0" presId="urn:microsoft.com/office/officeart/2005/8/layout/hierarchy1"/>
    <dgm:cxn modelId="{A46B5673-6B88-4F5B-976B-1391B908523F}" type="presParOf" srcId="{86965B2B-4BE5-4E4C-B5FC-FC58650F120A}" destId="{F1BE59B3-0D3B-4757-B06E-D7B1681C4C74}" srcOrd="1" destOrd="0" presId="urn:microsoft.com/office/officeart/2005/8/layout/hierarchy1"/>
    <dgm:cxn modelId="{6048978D-6B16-4202-BF97-A6C3DC73EA5E}" type="presParOf" srcId="{433CF896-E24D-4855-836B-AE1003ED0339}" destId="{2CBF57E7-B82A-452D-BC8B-91F97C3A4B82}" srcOrd="4" destOrd="0" presId="urn:microsoft.com/office/officeart/2005/8/layout/hierarchy1"/>
    <dgm:cxn modelId="{5EB9856E-EE8F-46F4-8532-5BB530F83C7E}" type="presParOf" srcId="{433CF896-E24D-4855-836B-AE1003ED0339}" destId="{6932F0C3-7A23-461F-9CAE-609A11B9CB87}" srcOrd="5" destOrd="0" presId="urn:microsoft.com/office/officeart/2005/8/layout/hierarchy1"/>
    <dgm:cxn modelId="{1FC92A26-0171-4D1A-B78B-BA6A2EFCCE0A}" type="presParOf" srcId="{6932F0C3-7A23-461F-9CAE-609A11B9CB87}" destId="{5ACD9974-3774-43E8-9CBE-40F484757CBD}" srcOrd="0" destOrd="0" presId="urn:microsoft.com/office/officeart/2005/8/layout/hierarchy1"/>
    <dgm:cxn modelId="{2C286449-BA3E-4EF1-A3EA-CA61126FE8B1}" type="presParOf" srcId="{5ACD9974-3774-43E8-9CBE-40F484757CBD}" destId="{1238F7C1-11BF-4DC2-80BB-1641555395EB}" srcOrd="0" destOrd="0" presId="urn:microsoft.com/office/officeart/2005/8/layout/hierarchy1"/>
    <dgm:cxn modelId="{86CE7E52-1333-46CE-9AAB-44C3CE2701DA}" type="presParOf" srcId="{5ACD9974-3774-43E8-9CBE-40F484757CBD}" destId="{253CCAB9-76D6-4A2C-854C-ACF7FBB9A124}" srcOrd="1" destOrd="0" presId="urn:microsoft.com/office/officeart/2005/8/layout/hierarchy1"/>
    <dgm:cxn modelId="{9FF4B820-0CB4-4C52-A026-A7BE220FD99D}" type="presParOf" srcId="{6932F0C3-7A23-461F-9CAE-609A11B9CB87}" destId="{29B28324-66FF-4B7A-85DD-EE468F74DF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6804E0-B200-4A99-AF2E-7C0E575861F6}" type="datetimeFigureOut">
              <a:rPr lang="en-US"/>
              <a:pPr>
                <a:defRPr/>
              </a:pPr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16F244-5DB9-4BC3-AEBA-C199DD7A9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F78422-124E-4746-BC92-F6083E46A346}" type="slidenum">
              <a:rPr lang="en-US" altLang="en-US" smtClean="0">
                <a:latin typeface="Calibri" pitchFamily="34" charset="0"/>
              </a:rPr>
              <a:pPr/>
              <a:t>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4A8C9AD0-A72A-411F-9BB9-4D3A7A3EEB55}" type="slidenum">
              <a:rPr lang="en-GB" altLang="en-US" smtClean="0">
                <a:latin typeface="Calibri" pitchFamily="34" charset="0"/>
              </a:rPr>
              <a:pPr eaLnBrk="1" hangingPunct="1"/>
              <a:t>38</a:t>
            </a:fld>
            <a:endParaRPr lang="en-GB" altLang="en-US" smtClean="0">
              <a:latin typeface="Calibri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8443CD-7558-426E-9335-363D21F52307}" type="slidenum">
              <a:rPr lang="en-US" altLang="en-US" smtClean="0">
                <a:latin typeface="Calibri" pitchFamily="34" charset="0"/>
              </a:rPr>
              <a:pPr/>
              <a:t>7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238A42-3FE6-4864-969D-308C47438F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Predisposing factors: anorexia, ETOH, HIV, sickle cell disease, splenectomy, hematologic diseases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FD4814-12DB-48E6-8825-DEE17B345601}" type="slidenum">
              <a:rPr lang="ar-EG" smtClean="0"/>
              <a:pPr>
                <a:defRPr/>
              </a:pPr>
              <a:t>14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9013E-35AC-400D-9FE2-1A27236B59A7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ar-EG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7B5C4A-B85A-4E91-864D-1CD6807886D7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ar-E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81CABE-A267-45AF-BBC1-D5E456046509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ar-EG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837DAF72-0B0C-400E-AADC-37B5CB9C320D}" type="slidenum">
              <a:rPr lang="en-US" altLang="en-US" smtClean="0">
                <a:latin typeface="Calibri" pitchFamily="34" charset="0"/>
              </a:rPr>
              <a:pPr eaLnBrk="1" hangingPunct="1"/>
              <a:t>25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5DD7B16D-3771-4A4D-ADF0-640ECF4B5CC7}" type="slidenum">
              <a:rPr lang="en-US" altLang="en-US" smtClean="0">
                <a:latin typeface="Calibri" pitchFamily="34" charset="0"/>
              </a:rPr>
              <a:pPr eaLnBrk="1" hangingPunct="1"/>
              <a:t>26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ar-SA" altLang="ar-OM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ar-SA" altLang="ar-OM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ar-SA" altLang="ar-OM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ar-SA" altLang="ar-OM" smtClean="0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ED78316-7E05-44E2-AE2D-CF4040605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3C5A-02B3-4A28-8BEC-072C0E2B4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5A545-D212-470D-BAAA-45A74009C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9A4466-9C04-49B6-98D0-9B6FBEF6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7CD9EB-1199-49B5-BA13-DE92AB7E6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442A2D-285A-43F7-90C9-444051FC0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468A96-C537-4278-8C10-88E263C85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EE78DA-DAA0-4B2B-95C5-5F663397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78F8D1-372B-4EB4-9210-8CCB88DB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3C7A9A-71BF-4F02-A5EE-5D8245460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1DBDDE-EF8F-49C1-B001-C6BBDD8D1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134B-1384-4911-A48D-E04256F1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3DEA38-C151-4B76-9451-EEA0BF9B0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F180C4-04EA-43D6-8AFF-C940CDF67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6DEDD5-5B62-4BF3-82C0-E87215D2B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1300"/>
            <a:ext cx="7620000" cy="93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95400" y="1524000"/>
            <a:ext cx="76200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1300"/>
            <a:ext cx="7620000" cy="93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95400" y="1524000"/>
            <a:ext cx="76200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EEE49-5E75-468E-97BF-1D87BB3E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69C9-376E-4D1F-90AA-151C96825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B698-F676-41D3-854B-C075E3AF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90F82-DAB5-4FC7-B798-5ABF9067D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6841-B098-4383-84AF-652E4F4D6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0AC33-9F5D-4DD7-AAB2-77A9C9AD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EACD-A6DE-4384-956E-C921E257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endParaRPr lang="ar-SA" altLang="ar-OM" smtClean="0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endParaRPr lang="ar-SA" altLang="ar-OM" smtClean="0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endParaRPr lang="ar-SA" altLang="ar-OM" smtClean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text styles</a:t>
            </a:r>
          </a:p>
          <a:p>
            <a:pPr lvl="1"/>
            <a:r>
              <a:rPr lang="en-US" altLang="ar-OM" smtClean="0"/>
              <a:t>Second level</a:t>
            </a:r>
          </a:p>
          <a:p>
            <a:pPr lvl="2"/>
            <a:r>
              <a:rPr lang="en-US" altLang="ar-OM" smtClean="0"/>
              <a:t>Third level</a:t>
            </a:r>
          </a:p>
          <a:p>
            <a:pPr lvl="3"/>
            <a:r>
              <a:rPr lang="en-US" altLang="ar-OM" smtClean="0"/>
              <a:t>Fourth level</a:t>
            </a:r>
          </a:p>
          <a:p>
            <a:pPr lvl="4"/>
            <a:r>
              <a:rPr lang="en-US" altLang="ar-OM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00D968C-C884-4497-A091-68775CD5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0" r:id="rId1"/>
    <p:sldLayoutId id="2147486400" r:id="rId2"/>
    <p:sldLayoutId id="2147486401" r:id="rId3"/>
    <p:sldLayoutId id="2147486402" r:id="rId4"/>
    <p:sldLayoutId id="2147486403" r:id="rId5"/>
    <p:sldLayoutId id="2147486404" r:id="rId6"/>
    <p:sldLayoutId id="2147486405" r:id="rId7"/>
    <p:sldLayoutId id="2147486406" r:id="rId8"/>
    <p:sldLayoutId id="2147486407" r:id="rId9"/>
    <p:sldLayoutId id="2147486408" r:id="rId10"/>
    <p:sldLayoutId id="21474864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OM" smtClean="0"/>
              <a:t>Click to edit Master text styles</a:t>
            </a:r>
          </a:p>
          <a:p>
            <a:pPr lvl="1"/>
            <a:r>
              <a:rPr lang="en-US" altLang="ar-OM" smtClean="0"/>
              <a:t>Second level</a:t>
            </a:r>
          </a:p>
          <a:p>
            <a:pPr lvl="2"/>
            <a:r>
              <a:rPr lang="en-US" altLang="ar-OM" smtClean="0"/>
              <a:t>Third level</a:t>
            </a:r>
          </a:p>
          <a:p>
            <a:pPr lvl="3"/>
            <a:r>
              <a:rPr lang="en-US" altLang="ar-OM" smtClean="0"/>
              <a:t>Fourth level</a:t>
            </a:r>
          </a:p>
          <a:p>
            <a:pPr lvl="4"/>
            <a:r>
              <a:rPr lang="en-US" altLang="ar-OM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07/25/2013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How Do I Think About Pneumonia?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D4FEEC2-A8D0-4E5C-B68C-0694CE55E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1" r:id="rId1"/>
    <p:sldLayoutId id="2147486412" r:id="rId2"/>
    <p:sldLayoutId id="2147486413" r:id="rId3"/>
    <p:sldLayoutId id="2147486414" r:id="rId4"/>
    <p:sldLayoutId id="2147486415" r:id="rId5"/>
    <p:sldLayoutId id="2147486416" r:id="rId6"/>
    <p:sldLayoutId id="2147486417" r:id="rId7"/>
    <p:sldLayoutId id="2147486418" r:id="rId8"/>
    <p:sldLayoutId id="2147486419" r:id="rId9"/>
    <p:sldLayoutId id="2147486420" r:id="rId10"/>
    <p:sldLayoutId id="2147486421" r:id="rId11"/>
    <p:sldLayoutId id="2147486422" r:id="rId12"/>
    <p:sldLayoutId id="2147486424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143000"/>
            <a:ext cx="8763000" cy="1752600"/>
          </a:xfrm>
        </p:spPr>
        <p:txBody>
          <a:bodyPr/>
          <a:lstStyle/>
          <a:p>
            <a:pPr eaLnBrk="1" hangingPunct="1"/>
            <a:r>
              <a:rPr lang="en-US" altLang="ar-OM" sz="4800" dirty="0" smtClean="0">
                <a:solidFill>
                  <a:srgbClr val="C00000"/>
                </a:solidFill>
              </a:rPr>
              <a:t/>
            </a:r>
            <a:br>
              <a:rPr lang="en-US" altLang="ar-OM" sz="4800" dirty="0" smtClean="0">
                <a:solidFill>
                  <a:srgbClr val="C00000"/>
                </a:solidFill>
              </a:rPr>
            </a:br>
            <a:r>
              <a:rPr lang="en-US" altLang="ar-OM" sz="4800" dirty="0" smtClean="0">
                <a:solidFill>
                  <a:srgbClr val="C00000"/>
                </a:solidFill>
              </a:rPr>
              <a:t> Pneumonias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35052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 ESSENCE" pitchFamily="2" charset="0"/>
              </a:rPr>
              <a:t>Associate Professor of Chest diseases</a:t>
            </a:r>
          </a:p>
          <a:p>
            <a:pPr algn="ctr"/>
            <a:r>
              <a:rPr lang="en-US" sz="2800" dirty="0" err="1" smtClean="0">
                <a:latin typeface="AR ESSENCE" pitchFamily="2" charset="0"/>
              </a:rPr>
              <a:t>Dr.Samah</a:t>
            </a:r>
            <a:r>
              <a:rPr lang="en-US" sz="2800" dirty="0" smtClean="0">
                <a:latin typeface="AR ESSENCE" pitchFamily="2" charset="0"/>
              </a:rPr>
              <a:t> M. </a:t>
            </a:r>
            <a:r>
              <a:rPr lang="en-US" sz="2800" dirty="0" err="1" smtClean="0">
                <a:latin typeface="AR ESSENCE" pitchFamily="2" charset="0"/>
              </a:rPr>
              <a:t>Shehata</a:t>
            </a:r>
            <a:endParaRPr lang="en-US" sz="2800" dirty="0">
              <a:latin typeface="AR ESSEN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1371600" y="1524000"/>
            <a:ext cx="6248400" cy="3276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  <a:latin typeface="AR ESSENCE" pitchFamily="2" charset="0"/>
              </a:rPr>
              <a:t>Diagnosis of pneumonia</a:t>
            </a:r>
            <a:endParaRPr lang="en-US" sz="4800" b="1" dirty="0">
              <a:solidFill>
                <a:srgbClr val="FFFF00"/>
              </a:solidFill>
              <a:latin typeface="AR ESSENCE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ar-OM" dirty="0" err="1" smtClean="0">
                <a:solidFill>
                  <a:srgbClr val="FF0000"/>
                </a:solidFill>
                <a:ea typeface="MS PGothic" pitchFamily="34" charset="-128"/>
              </a:rPr>
              <a:t>Hx</a:t>
            </a:r>
            <a:r>
              <a:rPr lang="en-US" altLang="ar-OM" dirty="0" smtClean="0">
                <a:ea typeface="MS PGothic" pitchFamily="34" charset="-128"/>
              </a:rPr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altLang="ar-OM" dirty="0" smtClean="0">
              <a:ea typeface="MS PGothic" pitchFamily="34" charset="-128"/>
            </a:endParaRPr>
          </a:p>
          <a:p>
            <a:pPr lvl="1" eaLnBrk="1" hangingPunct="1">
              <a:buFont typeface="Arial" pitchFamily="34" charset="0"/>
              <a:buNone/>
              <a:defRPr/>
            </a:pPr>
            <a:endParaRPr lang="en-US" altLang="ar-OM" dirty="0" smtClean="0"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ar-OM" sz="2800" dirty="0" smtClean="0">
                <a:solidFill>
                  <a:srgbClr val="FF0000"/>
                </a:solidFill>
                <a:ea typeface="MS PGothic" pitchFamily="34" charset="-128"/>
              </a:rPr>
              <a:t>P/E</a:t>
            </a:r>
            <a:r>
              <a:rPr lang="en-US" altLang="ar-OM" sz="2800" dirty="0" smtClean="0">
                <a:ea typeface="MS PGothic" pitchFamily="34" charset="-128"/>
              </a:rPr>
              <a:t>:  most useful in predicting severity. Physical exam may reveal fever, tachypnea, tachycardia.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ar-OM" sz="2800" dirty="0" smtClean="0">
                <a:ea typeface="MS PGothic" pitchFamily="34" charset="-128"/>
              </a:rPr>
              <a:t>Lung exam; increased tactile fremitus, dullness to       percussion, increased breath sounds, presence of crackles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ar-OM" sz="2800" dirty="0" smtClean="0">
              <a:ea typeface="MS PGothic" pitchFamily="34" charset="-128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ar-OM" sz="2800" dirty="0" smtClean="0">
                <a:solidFill>
                  <a:srgbClr val="FF0000"/>
                </a:solidFill>
                <a:ea typeface="MS PGothic" pitchFamily="34" charset="-128"/>
              </a:rPr>
              <a:t>CXR</a:t>
            </a:r>
            <a:r>
              <a:rPr lang="en-US" altLang="ar-OM" sz="2800" dirty="0" smtClean="0">
                <a:ea typeface="MS PGothic" pitchFamily="34" charset="-128"/>
              </a:rPr>
              <a:t> is gold standard - </a:t>
            </a:r>
            <a:r>
              <a:rPr lang="en-US" altLang="ar-OM" u="sng" dirty="0" smtClean="0">
                <a:solidFill>
                  <a:srgbClr val="FF0000"/>
                </a:solidFill>
                <a:latin typeface="AR CENA" pitchFamily="2" charset="0"/>
                <a:ea typeface="MS PGothic" pitchFamily="34" charset="-128"/>
              </a:rPr>
              <a:t>may be normal in up to 7% on admission; assume pneumonia present if convincing </a:t>
            </a:r>
            <a:r>
              <a:rPr lang="en-US" altLang="ar-OM" u="sng" dirty="0" err="1" smtClean="0">
                <a:solidFill>
                  <a:srgbClr val="FF0000"/>
                </a:solidFill>
                <a:latin typeface="AR CENA" pitchFamily="2" charset="0"/>
                <a:ea typeface="MS PGothic" pitchFamily="34" charset="-128"/>
              </a:rPr>
              <a:t>hx</a:t>
            </a:r>
            <a:r>
              <a:rPr lang="en-US" altLang="ar-OM" u="sng" dirty="0" smtClean="0">
                <a:solidFill>
                  <a:srgbClr val="FF0000"/>
                </a:solidFill>
                <a:latin typeface="AR CENA" pitchFamily="2" charset="0"/>
                <a:ea typeface="MS PGothic" pitchFamily="34" charset="-128"/>
              </a:rPr>
              <a:t> and focal P/E</a:t>
            </a:r>
            <a:endParaRPr lang="en-US" altLang="ar-OM" sz="2800" u="sng" dirty="0" smtClean="0">
              <a:solidFill>
                <a:srgbClr val="FF0000"/>
              </a:solidFill>
              <a:latin typeface="AR CENA" pitchFamily="2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9800" y="92075"/>
          <a:ext cx="4267200" cy="2377470"/>
        </p:xfrm>
        <a:graphic>
          <a:graphicData uri="http://schemas.openxmlformats.org/drawingml/2006/table">
            <a:tbl>
              <a:tblPr/>
              <a:tblGrid>
                <a:gridCol w="1422400"/>
                <a:gridCol w="2607734"/>
                <a:gridCol w="237066"/>
              </a:tblGrid>
              <a:tr h="422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8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Fever/chills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85%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8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Dyspnea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70%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Purulent sputum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50%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Chest pain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40%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0000"/>
                </a:solidFill>
              </a:rPr>
              <a:t>CAP – The Two Types of Presentations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3810000" cy="598487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Classical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8200" y="2057400"/>
            <a:ext cx="3810000" cy="457200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Sudden onset of CAP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High fever, shaking chills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Pleuritic chest pain, SOB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Productive cough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Rusty sputum, blood tinge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Poor general condition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High mortality up to 20% in patients with bacteremia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S.pneumoniae causative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00600" y="2057400"/>
            <a:ext cx="388620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Gradual &amp; insidious onset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Low grade fever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Dry cough .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rgbClr val="00B050"/>
                </a:solidFill>
              </a:rPr>
              <a:t>Confusion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rgbClr val="00B050"/>
                </a:solidFill>
              </a:rPr>
              <a:t>Diarrhea. Abdominal pain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b="1" dirty="0" smtClean="0">
                <a:solidFill>
                  <a:schemeClr val="tx1"/>
                </a:solidFill>
              </a:rPr>
              <a:t>Low mortality 1-2%; except in cases of Legionellosis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Mycoplasma, </a:t>
            </a:r>
            <a:r>
              <a:rPr lang="en-US" b="1" dirty="0" err="1" smtClean="0">
                <a:solidFill>
                  <a:srgbClr val="FF0000"/>
                </a:solidFill>
              </a:rPr>
              <a:t>Chlamydiae,Legionella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Ricketessiae</a:t>
            </a:r>
            <a:r>
              <a:rPr lang="en-US" b="1" dirty="0" smtClean="0">
                <a:solidFill>
                  <a:srgbClr val="FF0000"/>
                </a:solidFill>
              </a:rPr>
              <a:t>,    Viruses are causative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00600" y="1447800"/>
            <a:ext cx="3886200" cy="6858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/>
              <a:t>Atypical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14400"/>
          </a:xfrm>
          <a:solidFill>
            <a:srgbClr val="33CC33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 CENA" pitchFamily="2" charset="0"/>
              </a:rPr>
              <a:t>Streptococcus </a:t>
            </a:r>
            <a:r>
              <a:rPr lang="en-US" dirty="0" smtClean="0">
                <a:latin typeface="AR CENA" pitchFamily="2" charset="0"/>
              </a:rPr>
              <a:t>pneumonia </a:t>
            </a:r>
            <a:br>
              <a:rPr lang="en-US" dirty="0" smtClean="0">
                <a:latin typeface="AR CENA" pitchFamily="2" charset="0"/>
              </a:rPr>
            </a:br>
            <a:r>
              <a:rPr lang="en-US" sz="2800" b="0" dirty="0" smtClean="0">
                <a:effectLst/>
                <a:latin typeface="AR CENA" pitchFamily="2" charset="0"/>
              </a:rPr>
              <a:t>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Pneumococcus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/>
              <a:t>Most common cause of </a:t>
            </a:r>
            <a:r>
              <a:rPr lang="en-US" sz="3000" dirty="0" smtClean="0"/>
              <a:t>CAP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About 2/3 of CAP are due to S.pneumoniae</a:t>
            </a:r>
            <a:endParaRPr lang="en-US" sz="30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These are gram </a:t>
            </a:r>
            <a:r>
              <a:rPr lang="en-US" sz="3000" dirty="0"/>
              <a:t>positive </a:t>
            </a:r>
            <a:r>
              <a:rPr lang="en-US" sz="3000" dirty="0" smtClean="0"/>
              <a:t>diplococci</a:t>
            </a:r>
            <a:endParaRPr lang="en-US" sz="30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Typical </a:t>
            </a:r>
            <a:r>
              <a:rPr lang="en-US" sz="3000" dirty="0"/>
              <a:t>symptoms (e.g. malaise, shaking </a:t>
            </a:r>
            <a:r>
              <a:rPr lang="en-US" sz="3000" dirty="0" smtClean="0"/>
              <a:t>chills fever</a:t>
            </a:r>
            <a:r>
              <a:rPr lang="en-US" sz="3000" dirty="0"/>
              <a:t>, rusty sputum, pleuritic </a:t>
            </a:r>
            <a:r>
              <a:rPr lang="en-US" sz="3000" dirty="0" smtClean="0"/>
              <a:t>chest pain, cough)</a:t>
            </a:r>
            <a:endParaRPr lang="en-US" sz="30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/>
              <a:t>Lobar infiltrate on CXR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May be Immuno suppressed </a:t>
            </a:r>
            <a:r>
              <a:rPr lang="en-US" sz="3000" dirty="0"/>
              <a:t>host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/>
              <a:t>25% </a:t>
            </a:r>
            <a:r>
              <a:rPr lang="en-US" sz="3000" dirty="0" smtClean="0"/>
              <a:t>will have bacteremia – serious effects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0"/>
            <a:ext cx="9144000" cy="71711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a patient with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Legionella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pneumonia </a:t>
            </a:r>
            <a:r>
              <a:rPr lang="en-US" sz="3600" b="1" dirty="0">
                <a:latin typeface="+mn-lt"/>
              </a:rPr>
              <a:t>may complain predominantly </a:t>
            </a:r>
            <a:r>
              <a:rPr lang="en-US" sz="3600" b="1" dirty="0" smtClean="0">
                <a:latin typeface="+mn-lt"/>
              </a:rPr>
              <a:t>of diarrhea</a:t>
            </a:r>
            <a:r>
              <a:rPr lang="en-US" sz="3600" b="1" dirty="0">
                <a:latin typeface="+mn-lt"/>
              </a:rPr>
              <a:t>, fever, headache, confusion, and </a:t>
            </a:r>
            <a:r>
              <a:rPr lang="en-US" sz="3600" b="1" dirty="0" err="1" smtClean="0">
                <a:latin typeface="+mn-lt"/>
              </a:rPr>
              <a:t>myalgia</a:t>
            </a:r>
            <a:endParaRPr lang="en-US" sz="3600" b="1" dirty="0" smtClean="0">
              <a:latin typeface="+mn-lt"/>
            </a:endParaRPr>
          </a:p>
          <a:p>
            <a:pPr algn="just"/>
            <a:endParaRPr lang="en-US" sz="4000" b="1" dirty="0" smtClean="0">
              <a:latin typeface="+mn-lt"/>
            </a:endParaRPr>
          </a:p>
          <a:p>
            <a:pPr algn="just">
              <a:buBlip>
                <a:blip r:embed="rId3"/>
              </a:buBlip>
            </a:pP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For </a:t>
            </a:r>
            <a:r>
              <a:rPr lang="en-US" sz="4000" b="1" dirty="0" err="1" smtClean="0">
                <a:solidFill>
                  <a:srgbClr val="C00000"/>
                </a:solidFill>
                <a:latin typeface="+mn-lt"/>
              </a:rPr>
              <a:t>Mycoplasma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pneumoniae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infection, </a:t>
            </a:r>
            <a:r>
              <a:rPr lang="en-US" sz="3600" b="1" dirty="0" err="1">
                <a:latin typeface="+mn-lt"/>
              </a:rPr>
              <a:t>extrapulmonary</a:t>
            </a:r>
            <a:r>
              <a:rPr lang="en-US" sz="3600" b="1" dirty="0">
                <a:latin typeface="+mn-lt"/>
              </a:rPr>
              <a:t> manifestations such as </a:t>
            </a:r>
            <a:r>
              <a:rPr lang="en-US" sz="3600" b="1" dirty="0" err="1">
                <a:latin typeface="+mn-lt"/>
              </a:rPr>
              <a:t>myringitis</a:t>
            </a:r>
            <a:r>
              <a:rPr lang="en-US" sz="3600" b="1" dirty="0">
                <a:latin typeface="+mn-lt"/>
              </a:rPr>
              <a:t>, encephalitis, </a:t>
            </a:r>
            <a:r>
              <a:rPr lang="en-US" sz="3600" b="1" dirty="0" err="1">
                <a:latin typeface="+mn-lt"/>
              </a:rPr>
              <a:t>uveitis</a:t>
            </a:r>
            <a:r>
              <a:rPr lang="en-US" sz="3600" b="1" dirty="0">
                <a:latin typeface="+mn-lt"/>
              </a:rPr>
              <a:t>, </a:t>
            </a:r>
            <a:r>
              <a:rPr lang="en-US" sz="3600" b="1" dirty="0" err="1">
                <a:latin typeface="+mn-lt"/>
              </a:rPr>
              <a:t>iritis</a:t>
            </a:r>
            <a:r>
              <a:rPr lang="en-US" sz="3600" b="1" dirty="0">
                <a:latin typeface="+mn-lt"/>
              </a:rPr>
              <a:t>, and </a:t>
            </a:r>
            <a:r>
              <a:rPr lang="en-US" sz="3600" b="1" dirty="0" err="1">
                <a:latin typeface="+mn-lt"/>
              </a:rPr>
              <a:t>myocarditis</a:t>
            </a:r>
            <a:r>
              <a:rPr lang="en-US" sz="3600" b="1" dirty="0">
                <a:latin typeface="+mn-lt"/>
              </a:rPr>
              <a:t> may be present. </a:t>
            </a:r>
            <a:endParaRPr lang="en-US" sz="4000" b="1" dirty="0">
              <a:latin typeface="+mn-lt"/>
            </a:endParaRPr>
          </a:p>
          <a:p>
            <a:pPr algn="just">
              <a:buBlip>
                <a:blip r:embed="rId3"/>
              </a:buBlip>
            </a:pPr>
            <a:endParaRPr lang="en-US" sz="4000" b="1" dirty="0">
              <a:solidFill>
                <a:srgbClr val="C00000"/>
              </a:solidFill>
              <a:latin typeface="+mn-lt"/>
            </a:endParaRPr>
          </a:p>
          <a:p>
            <a:pPr algn="just">
              <a:buBlip>
                <a:blip r:embed="rId3"/>
              </a:buBlip>
            </a:pPr>
            <a:r>
              <a:rPr lang="en-US" sz="4000" b="1" dirty="0">
                <a:solidFill>
                  <a:srgbClr val="C00000"/>
                </a:solidFill>
                <a:latin typeface="+mn-lt"/>
              </a:rPr>
              <a:t>However, only rarely does the clinical history clearly suggest a specific etiologic diagnosis</a:t>
            </a:r>
            <a:endParaRPr lang="ar-EG" sz="40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1440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C00000"/>
                </a:solidFill>
                <a:latin typeface="AR ESSENCE" pitchFamily="2" charset="0"/>
              </a:rPr>
              <a:t>S. </a:t>
            </a:r>
            <a:r>
              <a:rPr lang="en-US" sz="4000" i="1" dirty="0" err="1" smtClean="0">
                <a:solidFill>
                  <a:srgbClr val="C00000"/>
                </a:solidFill>
                <a:latin typeface="AR ESSENCE" pitchFamily="2" charset="0"/>
              </a:rPr>
              <a:t>aereus</a:t>
            </a:r>
            <a:r>
              <a:rPr lang="en-US" sz="4000" dirty="0" smtClean="0">
                <a:solidFill>
                  <a:srgbClr val="C00000"/>
                </a:solidFill>
                <a:latin typeface="AR ESSENCE" pitchFamily="2" charset="0"/>
              </a:rPr>
              <a:t> CAP – Dangerous</a:t>
            </a:r>
            <a:endParaRPr lang="en-US" sz="4000" dirty="0">
              <a:solidFill>
                <a:srgbClr val="C00000"/>
              </a:solidFill>
              <a:latin typeface="AR ESSEN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This CAP is not common; Multi lobar Involvement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b="1" dirty="0" smtClean="0">
                <a:solidFill>
                  <a:srgbClr val="0070C0"/>
                </a:solidFill>
              </a:rPr>
              <a:t>Post Influenza complication</a:t>
            </a:r>
            <a:r>
              <a:rPr lang="en-US" sz="3000" dirty="0" smtClean="0"/>
              <a:t>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Compromised host, Co-morbidities, Extreme of age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CA MRSA – A Problem; CA MSSA also occurs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b="1" dirty="0" smtClean="0">
                <a:solidFill>
                  <a:srgbClr val="0000FF"/>
                </a:solidFill>
              </a:rPr>
              <a:t>Empyema and Necrosis of lung with cavitations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Multiple Pyemic abscesses, Septic Arthritis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smtClean="0"/>
              <a:t>Hypoxemia, Hypoventilation, Hypotension common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3000" dirty="0" err="1" smtClean="0"/>
              <a:t>Vancomycin</a:t>
            </a:r>
            <a:r>
              <a:rPr lang="en-US" sz="3000" dirty="0" smtClean="0"/>
              <a:t>, </a:t>
            </a:r>
            <a:r>
              <a:rPr lang="en-US" sz="3000" dirty="0" err="1" smtClean="0"/>
              <a:t>Linezolid</a:t>
            </a:r>
            <a:r>
              <a:rPr lang="en-US" sz="3000" dirty="0" smtClean="0"/>
              <a:t> are the drugs for MRSA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</a:rPr>
              <a:t>CAP – Laboratory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505200" cy="36576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CBC with Differential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BUN and Creatinine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Liver enzymes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Serum electrolytes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Oxygen saturation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2895600"/>
            <a:ext cx="3657600" cy="37338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ABG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Gram stain of sputum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Culture of sputum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 blood cultures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US" b="1" dirty="0" smtClean="0">
                <a:solidFill>
                  <a:schemeClr val="tx1"/>
                </a:solidFill>
              </a:rPr>
              <a:t>Septic work up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defRPr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algn="l" eaLnBrk="1" hangingPunct="1"/>
            <a:r>
              <a:rPr lang="en-US" altLang="ar-OM" sz="4000" b="1" smtClean="0">
                <a:solidFill>
                  <a:srgbClr val="C00000"/>
                </a:solidFill>
              </a:rPr>
              <a:t>Chest X-ray</a:t>
            </a:r>
            <a:br>
              <a:rPr lang="en-US" altLang="ar-OM" sz="4000" b="1" smtClean="0">
                <a:solidFill>
                  <a:srgbClr val="C00000"/>
                </a:solidFill>
              </a:rPr>
            </a:br>
            <a:r>
              <a:rPr lang="en-US" altLang="ar-OM" sz="2000" smtClean="0">
                <a:solidFill>
                  <a:srgbClr val="C00000"/>
                </a:solidFill>
              </a:rPr>
              <a:t>Diagnosis ,prognosis , pathogens…….  </a:t>
            </a:r>
            <a:endParaRPr lang="en-US" altLang="ar-OM" sz="2400" smtClean="0">
              <a:solidFill>
                <a:srgbClr val="C00000"/>
              </a:solidFill>
            </a:endParaRPr>
          </a:p>
        </p:txBody>
      </p:sp>
      <p:pic>
        <p:nvPicPr>
          <p:cNvPr id="30723" name="Picture 6" descr="Normal CX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286000"/>
            <a:ext cx="3962400" cy="4572000"/>
          </a:xfrm>
          <a:noFill/>
        </p:spPr>
      </p:pic>
      <p:pic>
        <p:nvPicPr>
          <p:cNvPr id="30724" name="Picture 7" descr="httpww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3556000" cy="5316538"/>
          </a:xfrm>
          <a:noFill/>
          <a:ln>
            <a:solidFill>
              <a:srgbClr val="000000"/>
            </a:solidFill>
          </a:ln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1828800" y="3276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RUL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1676400" y="43434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RML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1219200" y="48768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RLL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3200400" y="33528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LUL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/>
        </p:nvSpPr>
        <p:spPr bwMode="auto">
          <a:xfrm>
            <a:off x="3276600" y="4114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Lingula</a:t>
            </a:r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3733800" y="47244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>
                <a:solidFill>
                  <a:schemeClr val="bg1"/>
                </a:solidFill>
              </a:rPr>
              <a:t>LLL</a:t>
            </a:r>
          </a:p>
        </p:txBody>
      </p:sp>
      <p:sp>
        <p:nvSpPr>
          <p:cNvPr id="30731" name="Text Box 14"/>
          <p:cNvSpPr txBox="1">
            <a:spLocks noChangeArrowheads="1"/>
          </p:cNvSpPr>
          <p:nvPr/>
        </p:nvSpPr>
        <p:spPr bwMode="auto">
          <a:xfrm>
            <a:off x="5562600" y="4038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RUL</a:t>
            </a:r>
          </a:p>
        </p:txBody>
      </p:sp>
      <p:sp>
        <p:nvSpPr>
          <p:cNvPr id="30732" name="Text Box 15"/>
          <p:cNvSpPr txBox="1">
            <a:spLocks noChangeArrowheads="1"/>
          </p:cNvSpPr>
          <p:nvPr/>
        </p:nvSpPr>
        <p:spPr bwMode="auto">
          <a:xfrm>
            <a:off x="5562600" y="4800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RML</a:t>
            </a:r>
          </a:p>
        </p:txBody>
      </p:sp>
      <p:sp>
        <p:nvSpPr>
          <p:cNvPr id="30733" name="Text Box 16"/>
          <p:cNvSpPr txBox="1">
            <a:spLocks noChangeArrowheads="1"/>
          </p:cNvSpPr>
          <p:nvPr/>
        </p:nvSpPr>
        <p:spPr bwMode="auto">
          <a:xfrm>
            <a:off x="5105400" y="52578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RLL</a:t>
            </a:r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7010400" y="4038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LUL</a:t>
            </a:r>
          </a:p>
        </p:txBody>
      </p:sp>
      <p:sp>
        <p:nvSpPr>
          <p:cNvPr id="30735" name="Text Box 19"/>
          <p:cNvSpPr txBox="1">
            <a:spLocks noChangeArrowheads="1"/>
          </p:cNvSpPr>
          <p:nvPr/>
        </p:nvSpPr>
        <p:spPr bwMode="auto">
          <a:xfrm>
            <a:off x="6858000" y="45720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Lingula</a:t>
            </a:r>
          </a:p>
        </p:txBody>
      </p:sp>
      <p:sp>
        <p:nvSpPr>
          <p:cNvPr id="30736" name="Text Box 20"/>
          <p:cNvSpPr txBox="1">
            <a:spLocks noChangeArrowheads="1"/>
          </p:cNvSpPr>
          <p:nvPr/>
        </p:nvSpPr>
        <p:spPr bwMode="auto">
          <a:xfrm>
            <a:off x="7620000" y="51816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OM" sz="1200" b="1"/>
              <a:t>LLL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OM" smtClean="0"/>
              <a:t>Chest X-ray – Pneumonia</a:t>
            </a:r>
          </a:p>
        </p:txBody>
      </p:sp>
      <p:pic>
        <p:nvPicPr>
          <p:cNvPr id="31747" name="Picture 13" descr="rad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676400"/>
            <a:ext cx="4505325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OM" sz="4000" smtClean="0"/>
              <a:t>Chest X-ray – Pneumonia</a:t>
            </a:r>
            <a:endParaRPr lang="ar-SA" sz="4000" smtClean="0"/>
          </a:p>
        </p:txBody>
      </p:sp>
      <p:pic>
        <p:nvPicPr>
          <p:cNvPr id="32771" name="Picture 9" descr="CH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524000"/>
            <a:ext cx="46482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C00000"/>
                </a:solidFill>
              </a:rPr>
              <a:t>Case no. 1</a:t>
            </a:r>
            <a:endParaRPr lang="ar-SA" sz="2800" smtClean="0">
              <a:solidFill>
                <a:srgbClr val="C00000"/>
              </a:solidFill>
            </a:endParaRPr>
          </a:p>
        </p:txBody>
      </p:sp>
      <p:pic>
        <p:nvPicPr>
          <p:cNvPr id="20483" name="Picture 13" descr="rad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78263" y="1360488"/>
            <a:ext cx="4505325" cy="4354512"/>
          </a:xfrm>
          <a:noFill/>
        </p:spPr>
      </p:pic>
      <p:sp>
        <p:nvSpPr>
          <p:cNvPr id="20484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1828800"/>
            <a:ext cx="3200400" cy="4144963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35 y Old Male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err="1" smtClean="0">
                <a:latin typeface="+mj-lt"/>
                <a:ea typeface="MS PGothic" pitchFamily="34" charset="-128"/>
              </a:rPr>
              <a:t>Hx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 of fever, chest pain and  productive cough since  one week..</a:t>
            </a:r>
          </a:p>
          <a:p>
            <a:pPr>
              <a:buFont typeface="Arial" pitchFamily="34" charset="0"/>
              <a:buNone/>
              <a:defRPr/>
            </a:pPr>
            <a:endParaRPr lang="en-US" sz="2000" b="1" dirty="0" smtClean="0">
              <a:latin typeface="+mj-lt"/>
              <a:ea typeface="MS PGothic" pitchFamily="34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RA O2 sat 93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RR  30/M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HR 120/M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Temp 39 c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err="1" smtClean="0">
                <a:latin typeface="+mj-lt"/>
                <a:ea typeface="MS PGothic" pitchFamily="34" charset="-128"/>
              </a:rPr>
              <a:t>Bp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 110/75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>
                <a:latin typeface="+mj-lt"/>
                <a:ea typeface="MS PGothic" pitchFamily="34" charset="-128"/>
              </a:rPr>
              <a:t>Lung sounds reveal a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dullness </a:t>
            </a:r>
            <a:r>
              <a:rPr lang="en-US" sz="2000" b="1" dirty="0">
                <a:latin typeface="+mj-lt"/>
                <a:ea typeface="MS PGothic" pitchFamily="34" charset="-128"/>
              </a:rPr>
              <a:t>in right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side , </a:t>
            </a:r>
            <a:r>
              <a:rPr lang="en-US" sz="2000" b="1" dirty="0">
                <a:latin typeface="+mj-lt"/>
                <a:ea typeface="MS PGothic" pitchFamily="34" charset="-128"/>
              </a:rPr>
              <a:t>and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bronchial </a:t>
            </a:r>
            <a:r>
              <a:rPr lang="en-US" sz="2000" b="1" dirty="0">
                <a:latin typeface="+mj-lt"/>
                <a:ea typeface="MS PGothic" pitchFamily="34" charset="-128"/>
              </a:rPr>
              <a:t>breath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sounds</a:t>
            </a:r>
            <a:endParaRPr lang="en-US" sz="2000" b="1" dirty="0">
              <a:latin typeface="+mj-lt"/>
              <a:ea typeface="MS PGothic" pitchFamily="34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sz="2000" dirty="0" smtClean="0">
              <a:ea typeface="MS PGothic" pitchFamily="34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000" dirty="0" smtClean="0">
                <a:ea typeface="MS PGothic" pitchFamily="34" charset="-128"/>
              </a:rPr>
              <a:t> </a:t>
            </a:r>
            <a:endParaRPr lang="ar-SA" sz="20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38"/>
            <a:ext cx="39433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500063"/>
            <a:ext cx="41052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5"/>
          <a:srcRect t="8975" r="63187" b="55267"/>
          <a:stretch>
            <a:fillRect/>
          </a:stretch>
        </p:blipFill>
        <p:spPr bwMode="auto">
          <a:xfrm>
            <a:off x="1042988" y="4365625"/>
            <a:ext cx="38893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572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14313"/>
            <a:ext cx="43338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Rare Types of Pneumonia</a:t>
            </a:r>
            <a:endParaRPr lang="en-US" b="1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990600"/>
            <a:ext cx="4428461" cy="3886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InfLegThA37_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48980" b="48942"/>
          <a:stretch>
            <a:fillRect/>
          </a:stretch>
        </p:blipFill>
        <p:spPr>
          <a:xfrm>
            <a:off x="5105400" y="2655887"/>
            <a:ext cx="3886200" cy="375335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90600" y="5334000"/>
            <a:ext cx="32766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Pscittacosis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Diffuse -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Bil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1390471"/>
            <a:ext cx="32766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Legionella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Pneumonia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9400"/>
            <a:ext cx="8610600" cy="939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Infiltrate Patterns and Pathogens</a:t>
            </a: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28968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743200"/>
                <a:gridCol w="5486400"/>
              </a:tblGrid>
              <a:tr h="62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CXR Pattern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Possible Pathogens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899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Lobar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S.pneumo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Kleb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H.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influ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Gram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Neg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Patchy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Atypicals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Viral,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Legionella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Interstitial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Viral, PCP,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Legionella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9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Cavitatory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Anerobes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Kleb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TB,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S.aureus</a:t>
                      </a: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Fungi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2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Large effusion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Staph, Anaerobes, </a:t>
                      </a:r>
                      <a:r>
                        <a:rPr kumimoji="0" lang="en-US" sz="2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Klebsiella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7432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t="40157" r="35841" b="20787"/>
          <a:stretch>
            <a:fillRect/>
          </a:stretch>
        </p:blipFill>
        <p:spPr bwMode="auto">
          <a:xfrm>
            <a:off x="174892" y="158481"/>
            <a:ext cx="8816708" cy="624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305800" cy="49530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en-US" dirty="0" smtClean="0">
                <a:ea typeface="MS PGothic" pitchFamily="34" charset="-128"/>
              </a:rPr>
              <a:t>Older, Unemployed, No social support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en-US" dirty="0" smtClean="0">
                <a:ea typeface="MS PGothic" pitchFamily="34" charset="-128"/>
              </a:rPr>
              <a:t>Asthma, COPD; Steroid or bronchodilator use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en-US" dirty="0" smtClean="0">
                <a:ea typeface="MS PGothic" pitchFamily="34" charset="-128"/>
              </a:rPr>
              <a:t>Chronic diseases, Diabetes, CHF, Neoplasia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en-US" dirty="0" smtClean="0">
                <a:ea typeface="MS PGothic" pitchFamily="34" charset="-128"/>
              </a:rPr>
              <a:t>Amount of smoking.</a:t>
            </a:r>
          </a:p>
          <a:p>
            <a:pPr marL="0" indent="0" eaLnBrk="1" hangingPunct="1">
              <a:lnSpc>
                <a:spcPct val="200000"/>
              </a:lnSpc>
              <a:buFont typeface="Arial" pitchFamily="34" charset="0"/>
              <a:buNone/>
              <a:defRPr/>
            </a:pPr>
            <a:r>
              <a:rPr lang="en-US" altLang="en-US" dirty="0" smtClean="0">
                <a:ea typeface="MS PGothic" pitchFamily="34" charset="-128"/>
              </a:rPr>
              <a:t> 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848600" cy="960438"/>
          </a:xfrm>
        </p:spPr>
        <p:txBody>
          <a:bodyPr lIns="92075" tIns="46038" rIns="92075" bIns="46038"/>
          <a:lstStyle/>
          <a:p>
            <a:pPr algn="l" eaLnBrk="1" hangingPunct="1"/>
            <a:r>
              <a:rPr lang="en-US" altLang="en-US" sz="3600" smtClean="0">
                <a:solidFill>
                  <a:srgbClr val="C00000"/>
                </a:solidFill>
              </a:rPr>
              <a:t>CAP – Risk Factors for Hospitalization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953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Age &gt; 65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err="1" smtClean="0"/>
              <a:t>Bacteremia</a:t>
            </a:r>
            <a:r>
              <a:rPr lang="en-US" altLang="en-US" dirty="0" smtClean="0"/>
              <a:t> (for S. </a:t>
            </a:r>
            <a:r>
              <a:rPr lang="en-US" altLang="en-US" dirty="0" err="1" smtClean="0"/>
              <a:t>pneumoniae</a:t>
            </a:r>
            <a:r>
              <a:rPr lang="en-US" altLang="en-US" dirty="0" smtClean="0"/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S. </a:t>
            </a:r>
            <a:r>
              <a:rPr lang="en-US" altLang="en-US" dirty="0" err="1" smtClean="0"/>
              <a:t>aureus</a:t>
            </a:r>
            <a:r>
              <a:rPr lang="en-US" altLang="en-US" dirty="0" smtClean="0"/>
              <a:t>, MRSA , Pseudomonas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Extent of radiographic changes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Degree of </a:t>
            </a:r>
            <a:r>
              <a:rPr lang="en-US" altLang="en-US" dirty="0" err="1" smtClean="0"/>
              <a:t>immuno</a:t>
            </a:r>
            <a:r>
              <a:rPr lang="en-US" altLang="en-US" dirty="0" smtClean="0"/>
              <a:t>-suppression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Amount of alcohol consumption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l" eaLnBrk="1" hangingPunct="1"/>
            <a:r>
              <a:rPr lang="en-US" altLang="en-US" sz="3600" smtClean="0">
                <a:solidFill>
                  <a:srgbClr val="C00000"/>
                </a:solidFill>
              </a:rPr>
              <a:t>CAP – Risk Factors for Mortality….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smtClean="0">
                <a:solidFill>
                  <a:srgbClr val="C00000"/>
                </a:solidFill>
              </a:rPr>
              <a:t>CAP – Complications</a:t>
            </a:r>
            <a:r>
              <a:rPr lang="en-US" altLang="en-US" smtClean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Hypotension and septic shock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3-5% Pleural effusion; Clear fluid + pus cells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1% </a:t>
            </a:r>
            <a:r>
              <a:rPr lang="en-US" altLang="en-US" dirty="0" err="1" smtClean="0"/>
              <a:t>Empyema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thoracis</a:t>
            </a:r>
            <a:r>
              <a:rPr lang="en-US" altLang="en-US" dirty="0" smtClean="0"/>
              <a:t> pus in the pleural space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Lung abscess – destruction of lung 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Septicemia – Brain abscess, Liver Abscess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dirty="0" smtClean="0"/>
              <a:t>Multiple </a:t>
            </a:r>
            <a:r>
              <a:rPr lang="en-US" altLang="en-US" dirty="0" err="1" smtClean="0"/>
              <a:t>Pyaemic</a:t>
            </a:r>
            <a:r>
              <a:rPr lang="en-US" altLang="en-US" dirty="0" smtClean="0"/>
              <a:t> Abscesses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944562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C00000"/>
                </a:solidFill>
              </a:rPr>
              <a:t>CAP – Management Guidelines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3600" dirty="0" smtClean="0"/>
              <a:t>Proper diagnosis :</a:t>
            </a:r>
            <a:r>
              <a:rPr lang="en-US" altLang="en-US" sz="3600" dirty="0" err="1" smtClean="0"/>
              <a:t>Hx</a:t>
            </a:r>
            <a:r>
              <a:rPr lang="en-US" altLang="en-US" sz="3600" dirty="0" smtClean="0"/>
              <a:t>, P/E, CXR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3600" dirty="0" smtClean="0"/>
              <a:t>Decision to hospitalize based on prognostic criteria – </a:t>
            </a:r>
            <a:r>
              <a:rPr lang="en-US" altLang="en-US" sz="3600" dirty="0" smtClean="0">
                <a:solidFill>
                  <a:srgbClr val="FF0000"/>
                </a:solidFill>
              </a:rPr>
              <a:t>PSI , CRB65, CURB 65,.. </a:t>
            </a:r>
            <a:r>
              <a:rPr lang="en-US" altLang="en-US" sz="3600" dirty="0" smtClean="0"/>
              <a:t>scores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3600" dirty="0" smtClean="0"/>
              <a:t>Pathogen directed antimicrobial therapy whenever possible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3600" dirty="0" smtClean="0"/>
              <a:t>Prompt initiation of Antibiotic therapy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3600" dirty="0" smtClean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ar-SA" smtClean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0"/>
            <a:ext cx="9067800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971800"/>
            <a:ext cx="8991600" cy="23083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C00000"/>
                </a:solidFill>
              </a:rPr>
              <a:t>Case no.  2</a:t>
            </a:r>
            <a:endParaRPr lang="ar-SA" sz="3200" smtClean="0">
              <a:solidFill>
                <a:srgbClr val="C00000"/>
              </a:solidFill>
            </a:endParaRPr>
          </a:p>
        </p:txBody>
      </p:sp>
      <p:pic>
        <p:nvPicPr>
          <p:cNvPr id="21507" name="Picture 2" descr="C:\Users\sabah\Desktop\800px-RLL_pneumonia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2400" y="1674813"/>
            <a:ext cx="4038600" cy="4268787"/>
          </a:xfrm>
          <a:noFill/>
        </p:spPr>
      </p:pic>
      <p:sp>
        <p:nvSpPr>
          <p:cNvPr id="21508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3657600" cy="4373563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68 y old  Male DM , HPT,IHD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err="1" smtClean="0">
                <a:latin typeface="+mj-lt"/>
                <a:ea typeface="MS PGothic" pitchFamily="34" charset="-128"/>
              </a:rPr>
              <a:t>Hx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 of productive cough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Fever  since 3days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Fully </a:t>
            </a:r>
            <a:r>
              <a:rPr lang="en-US" sz="2000" b="1" dirty="0" err="1" smtClean="0">
                <a:latin typeface="+mj-lt"/>
                <a:ea typeface="MS PGothic" pitchFamily="34" charset="-128"/>
              </a:rPr>
              <a:t>consc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.  RA O2  sat 95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RR  28 /m  ,HR 110/m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Temp 38.5 c , </a:t>
            </a:r>
            <a:r>
              <a:rPr lang="en-US" sz="2000" b="1" dirty="0" err="1" smtClean="0">
                <a:latin typeface="+mj-lt"/>
                <a:ea typeface="MS PGothic" pitchFamily="34" charset="-128"/>
              </a:rPr>
              <a:t>Bp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 100/60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</a:rPr>
              <a:t>Lung </a:t>
            </a:r>
            <a:r>
              <a:rPr lang="en-US" sz="2000" b="1" dirty="0">
                <a:latin typeface="+mj-lt"/>
                <a:ea typeface="MS PGothic" pitchFamily="34" charset="-128"/>
              </a:rPr>
              <a:t>sounds reveal a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dullness </a:t>
            </a:r>
            <a:r>
              <a:rPr lang="en-US" sz="2000" b="1" dirty="0">
                <a:latin typeface="+mj-lt"/>
                <a:ea typeface="MS PGothic" pitchFamily="34" charset="-128"/>
              </a:rPr>
              <a:t>in right base,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and bronchial </a:t>
            </a:r>
            <a:r>
              <a:rPr lang="en-US" sz="2000" b="1" dirty="0">
                <a:latin typeface="+mj-lt"/>
                <a:ea typeface="MS PGothic" pitchFamily="34" charset="-128"/>
              </a:rPr>
              <a:t>breath sounds with 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fine </a:t>
            </a:r>
            <a:r>
              <a:rPr lang="en-US" sz="2000" b="1" dirty="0" err="1" smtClean="0">
                <a:latin typeface="+mj-lt"/>
                <a:ea typeface="MS PGothic" pitchFamily="34" charset="-128"/>
              </a:rPr>
              <a:t>crepitations</a:t>
            </a:r>
            <a:r>
              <a:rPr lang="en-US" sz="2000" b="1" dirty="0" smtClean="0">
                <a:latin typeface="+mj-lt"/>
                <a:ea typeface="MS PGothic" pitchFamily="34" charset="-128"/>
              </a:rPr>
              <a:t> </a:t>
            </a:r>
            <a:r>
              <a:rPr lang="en-US" sz="2000" b="1" dirty="0">
                <a:latin typeface="+mj-lt"/>
                <a:ea typeface="MS PGothic" pitchFamily="34" charset="-128"/>
              </a:rPr>
              <a:t>in right posterior lung base. He is not wheezing. The rest of his exam is normal</a:t>
            </a:r>
            <a:r>
              <a:rPr lang="en-US" sz="2000" dirty="0">
                <a:latin typeface="Arial" pitchFamily="34" charset="0"/>
                <a:ea typeface="MS PGothic" pitchFamily="34" charset="-128"/>
              </a:rPr>
              <a:t>. </a:t>
            </a:r>
            <a:br>
              <a:rPr lang="en-US" sz="2000" dirty="0">
                <a:latin typeface="Arial" pitchFamily="34" charset="0"/>
                <a:ea typeface="MS PGothic" pitchFamily="34" charset="-128"/>
              </a:rPr>
            </a:br>
            <a:endParaRPr lang="en-US" sz="2000" dirty="0" smtClean="0">
              <a:ea typeface="MS PGothic" pitchFamily="34" charset="-128"/>
            </a:endParaRPr>
          </a:p>
          <a:p>
            <a:pPr>
              <a:buFont typeface="Arial" pitchFamily="34" charset="0"/>
              <a:buNone/>
              <a:defRPr/>
            </a:pPr>
            <a:endParaRPr lang="en-US" sz="2000" dirty="0" smtClean="0">
              <a:ea typeface="MS PGothic" pitchFamily="34" charset="-128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2000" dirty="0" smtClean="0">
                <a:ea typeface="MS PGothic" pitchFamily="34" charset="-128"/>
              </a:rPr>
              <a:t> </a:t>
            </a:r>
            <a:endParaRPr lang="ar-SA" sz="20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t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563"/>
            <a:ext cx="792480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1371600" y="5903893"/>
            <a:ext cx="5943600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ar-OM" sz="2800" b="1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ICU admission = one major or 3 minor</a:t>
            </a:r>
          </a:p>
          <a:p>
            <a:pPr algn="ctr" eaLnBrk="1" hangingPunct="1"/>
            <a:endParaRPr lang="en-US" altLang="ar-OM" sz="28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1981200" y="-68580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199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4E18E9C-7918-40A5-BA6C-80534EDBB4F0}" type="slidenum">
              <a:rPr lang="en-US" altLang="ar-OM" smtClean="0"/>
              <a:pPr eaLnBrk="1" hangingPunct="1"/>
              <a:t>31</a:t>
            </a:fld>
            <a:endParaRPr lang="en-US" altLang="ar-OM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C00000"/>
                </a:solidFill>
              </a:rPr>
              <a:t>CAP – Evaluation of a Patient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" y="1066800"/>
          <a:ext cx="8763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Right Arrow 5"/>
          <p:cNvSpPr>
            <a:spLocks noChangeArrowheads="1"/>
          </p:cNvSpPr>
          <p:nvPr/>
        </p:nvSpPr>
        <p:spPr bwMode="auto">
          <a:xfrm>
            <a:off x="5562600" y="4343400"/>
            <a:ext cx="381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ar-SA" altLang="en-US" sz="240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ar-OM" smtClean="0"/>
          </a:p>
        </p:txBody>
      </p:sp>
      <p:pic>
        <p:nvPicPr>
          <p:cNvPr id="54275" name="Content Placeholder 3" descr="tb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8714" y="110958"/>
            <a:ext cx="8740486" cy="6747042"/>
          </a:xfrm>
          <a:noFill/>
        </p:spPr>
      </p:pic>
      <p:cxnSp>
        <p:nvCxnSpPr>
          <p:cNvPr id="5" name="Straight Connector 4"/>
          <p:cNvCxnSpPr/>
          <p:nvPr/>
        </p:nvCxnSpPr>
        <p:spPr>
          <a:xfrm>
            <a:off x="4724400" y="3962400"/>
            <a:ext cx="228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4191000"/>
            <a:ext cx="14478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5562600"/>
            <a:ext cx="228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53000" y="5029200"/>
            <a:ext cx="22860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7924800" cy="9144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Outpatient treatment</a:t>
            </a:r>
            <a:br>
              <a:rPr lang="en-US" smtClean="0">
                <a:solidFill>
                  <a:srgbClr val="FF0000"/>
                </a:solidFill>
              </a:rPr>
            </a:br>
            <a:endParaRPr lang="ar-SA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915400" cy="38862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b="1" u="sng" dirty="0" smtClean="0"/>
              <a:t>CURB-65 (0 or 1) </a:t>
            </a:r>
            <a:r>
              <a:rPr lang="en-US" dirty="0" smtClean="0"/>
              <a:t>who is </a:t>
            </a:r>
            <a:r>
              <a:rPr lang="en-US" sz="3200" b="1" dirty="0" smtClean="0">
                <a:solidFill>
                  <a:srgbClr val="9933FF"/>
                </a:solidFill>
              </a:rPr>
              <a:t>Previously healthy no comorbidity and no risk factors for drug-resistant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n-US" dirty="0" smtClean="0"/>
          </a:p>
          <a:p>
            <a:pPr algn="just">
              <a:defRPr/>
            </a:pPr>
            <a:r>
              <a:rPr lang="en-US" dirty="0" smtClean="0"/>
              <a:t> Amoxicillin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amoxicillin + </a:t>
            </a:r>
            <a:r>
              <a:rPr lang="en-US" dirty="0" err="1" smtClean="0"/>
              <a:t>clavulanic</a:t>
            </a:r>
            <a:r>
              <a:rPr lang="en-US" dirty="0" smtClean="0"/>
              <a:t> acid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</a:p>
          <a:p>
            <a:pPr algn="just">
              <a:buNone/>
              <a:defRPr/>
            </a:pPr>
            <a:r>
              <a:rPr lang="en-US" dirty="0" smtClean="0"/>
              <a:t>A </a:t>
            </a:r>
            <a:r>
              <a:rPr lang="en-US" dirty="0" err="1" smtClean="0"/>
              <a:t>macrolide</a:t>
            </a:r>
            <a:r>
              <a:rPr lang="en-US" dirty="0" smtClean="0"/>
              <a:t> {</a:t>
            </a:r>
            <a:r>
              <a:rPr lang="en-US" dirty="0" err="1" smtClean="0"/>
              <a:t>azithromycin</a:t>
            </a:r>
            <a:r>
              <a:rPr lang="en-US" dirty="0" smtClean="0"/>
              <a:t> (500 mg once daily), </a:t>
            </a:r>
            <a:r>
              <a:rPr lang="en-US" dirty="0" err="1" smtClean="0"/>
              <a:t>clarithromycin</a:t>
            </a:r>
            <a:r>
              <a:rPr lang="en-US" dirty="0" smtClean="0"/>
              <a:t> (500 mg twice daily), or erythromycin} (strong recommendation; level I evidence)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68362"/>
          </a:xfrm>
        </p:spPr>
        <p:txBody>
          <a:bodyPr/>
          <a:lstStyle/>
          <a:p>
            <a:pPr algn="l">
              <a:buBlip>
                <a:blip r:embed="rId2"/>
              </a:buBlip>
            </a:pPr>
            <a:r>
              <a:rPr lang="en-US" sz="3200" b="1" dirty="0" smtClean="0">
                <a:solidFill>
                  <a:srgbClr val="C00000"/>
                </a:solidFill>
              </a:rPr>
              <a:t> In-patient ward treatment….</a:t>
            </a:r>
            <a:endParaRPr lang="ar-SA" sz="3200" b="1" dirty="0" smtClean="0">
              <a:solidFill>
                <a:srgbClr val="C00000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6019800"/>
          </a:xfrm>
        </p:spPr>
        <p:txBody>
          <a:bodyPr/>
          <a:lstStyle/>
          <a:p>
            <a:pPr marL="457200" indent="-457200" algn="just">
              <a:buFont typeface="Arial" pitchFamily="34" charset="0"/>
              <a:buAutoNum type="arabicPeriod"/>
              <a:defRPr/>
            </a:pPr>
            <a:r>
              <a:rPr lang="en-US" sz="2400" b="1" u="sng" dirty="0" smtClean="0">
                <a:ea typeface="MS PGothic" pitchFamily="34" charset="-128"/>
              </a:rPr>
              <a:t>CURB-65 (0 or 1) plus any of the followings: </a:t>
            </a:r>
            <a:r>
              <a:rPr lang="en-US" sz="2400" dirty="0" smtClean="0">
                <a:ea typeface="MS PGothic" pitchFamily="34" charset="-128"/>
              </a:rPr>
              <a:t>{Presence </a:t>
            </a:r>
            <a:r>
              <a:rPr lang="en-US" sz="2800" b="1" u="sng" dirty="0" smtClean="0">
                <a:solidFill>
                  <a:srgbClr val="00B050"/>
                </a:solidFill>
                <a:ea typeface="MS PGothic" pitchFamily="34" charset="-128"/>
              </a:rPr>
              <a:t>of comorbidities</a:t>
            </a:r>
            <a:r>
              <a:rPr lang="en-US" sz="2400" dirty="0" smtClean="0">
                <a:ea typeface="MS PGothic" pitchFamily="34" charset="-128"/>
              </a:rPr>
              <a:t>, such as chronic heart, lung, liver, or renal disease; diabetes mellitus; </a:t>
            </a:r>
            <a:r>
              <a:rPr lang="en-US" sz="2800" b="1" u="sng" dirty="0" smtClean="0">
                <a:solidFill>
                  <a:srgbClr val="00B050"/>
                </a:solidFill>
                <a:ea typeface="MS PGothic" pitchFamily="34" charset="-128"/>
              </a:rPr>
              <a:t>alcoholism</a:t>
            </a:r>
            <a:r>
              <a:rPr lang="en-US" sz="2400" dirty="0" smtClean="0">
                <a:ea typeface="MS PGothic" pitchFamily="34" charset="-128"/>
              </a:rPr>
              <a:t>; malignancies; </a:t>
            </a:r>
            <a:r>
              <a:rPr lang="en-US" sz="2400" dirty="0" err="1" smtClean="0">
                <a:ea typeface="MS PGothic" pitchFamily="34" charset="-128"/>
              </a:rPr>
              <a:t>asplenia</a:t>
            </a:r>
            <a:r>
              <a:rPr lang="en-US" sz="2400" dirty="0" smtClean="0">
                <a:ea typeface="MS PGothic" pitchFamily="34" charset="-128"/>
              </a:rPr>
              <a:t>; use </a:t>
            </a:r>
            <a:r>
              <a:rPr lang="en-US" sz="2800" b="1" u="sng" dirty="0" smtClean="0">
                <a:solidFill>
                  <a:srgbClr val="00B050"/>
                </a:solidFill>
                <a:ea typeface="MS PGothic" pitchFamily="34" charset="-128"/>
              </a:rPr>
              <a:t>of immunosuppressing </a:t>
            </a:r>
            <a:r>
              <a:rPr lang="en-US" sz="2400" dirty="0" smtClean="0">
                <a:ea typeface="MS PGothic" pitchFamily="34" charset="-128"/>
              </a:rPr>
              <a:t>drugs</a:t>
            </a:r>
            <a:r>
              <a:rPr lang="en-US" sz="2800" b="1" u="sng" dirty="0" smtClean="0">
                <a:solidFill>
                  <a:srgbClr val="00B050"/>
                </a:solidFill>
                <a:ea typeface="MS PGothic" pitchFamily="34" charset="-128"/>
              </a:rPr>
              <a:t>; use of antimicrobials within the previous 3 months</a:t>
            </a:r>
            <a:r>
              <a:rPr lang="en-US" sz="2400" dirty="0" smtClean="0">
                <a:ea typeface="MS PGothic" pitchFamily="34" charset="-128"/>
              </a:rPr>
              <a:t>…….}.</a:t>
            </a:r>
          </a:p>
          <a:p>
            <a:pPr marL="457200" indent="-457200" algn="just">
              <a:buNone/>
              <a:defRPr/>
            </a:pPr>
            <a:endParaRPr lang="en-US" sz="2400" dirty="0" smtClean="0">
              <a:ea typeface="MS PGothic" pitchFamily="34" charset="-128"/>
            </a:endParaRPr>
          </a:p>
          <a:p>
            <a:pPr marL="0" indent="0" algn="just">
              <a:buNone/>
              <a:defRPr/>
            </a:pPr>
            <a:r>
              <a:rPr lang="en-US" sz="2400" b="1" u="sng" dirty="0" smtClean="0">
                <a:ea typeface="MS PGothic" pitchFamily="34" charset="-128"/>
              </a:rPr>
              <a:t>2. CURB-65 (2)</a:t>
            </a:r>
          </a:p>
          <a:p>
            <a:pPr marL="0" indent="0" algn="just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A respiratory fluoroquinolone </a:t>
            </a:r>
            <a:r>
              <a:rPr lang="en-US" sz="2400" dirty="0" smtClean="0">
                <a:ea typeface="MS PGothic" pitchFamily="34" charset="-128"/>
              </a:rPr>
              <a:t>(moxifloxacin, </a:t>
            </a:r>
            <a:r>
              <a:rPr lang="en-US" sz="2400" dirty="0" err="1" smtClean="0">
                <a:ea typeface="MS PGothic" pitchFamily="34" charset="-128"/>
              </a:rPr>
              <a:t>gemifloxacin</a:t>
            </a:r>
            <a:r>
              <a:rPr lang="en-US" sz="2400" dirty="0" smtClean="0">
                <a:ea typeface="MS PGothic" pitchFamily="34" charset="-128"/>
              </a:rPr>
              <a:t>, or levofloxacin [750 mg once daily]) (strong recommendation; level I evidence) </a:t>
            </a:r>
          </a:p>
          <a:p>
            <a:pPr marL="0" indent="0" algn="just">
              <a:buNone/>
              <a:defRPr/>
            </a:pPr>
            <a:r>
              <a:rPr lang="en-US" b="1" dirty="0" smtClean="0">
                <a:solidFill>
                  <a:srgbClr val="0000FF"/>
                </a:solidFill>
                <a:ea typeface="MS PGothic" pitchFamily="34" charset="-128"/>
              </a:rPr>
              <a:t>OR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A B-</a:t>
            </a:r>
            <a:r>
              <a:rPr lang="en-US" sz="2400" dirty="0" err="1" smtClean="0">
                <a:solidFill>
                  <a:srgbClr val="FF0000"/>
                </a:solidFill>
                <a:ea typeface="MS PGothic" pitchFamily="34" charset="-128"/>
              </a:rPr>
              <a:t>lactam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b="1" dirty="0" smtClean="0">
                <a:solidFill>
                  <a:srgbClr val="0000FF"/>
                </a:solidFill>
                <a:ea typeface="MS PGothic" pitchFamily="34" charset="-128"/>
              </a:rPr>
              <a:t>plus</a:t>
            </a:r>
            <a:r>
              <a:rPr lang="en-US" sz="2400" b="1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a macrolide </a:t>
            </a:r>
            <a:r>
              <a:rPr lang="en-US" sz="2400" dirty="0" smtClean="0">
                <a:ea typeface="MS PGothic" pitchFamily="34" charset="-128"/>
              </a:rPr>
              <a:t>(strong recommendation; level I evidence)</a:t>
            </a:r>
          </a:p>
          <a:p>
            <a:pPr algn="just">
              <a:buNone/>
              <a:defRPr/>
            </a:pPr>
            <a:r>
              <a:rPr lang="en-US" sz="2400" dirty="0" smtClean="0">
                <a:ea typeface="MS PGothic" pitchFamily="34" charset="-128"/>
              </a:rPr>
              <a:t> </a:t>
            </a:r>
            <a:endParaRPr lang="ar-SA" sz="24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ea typeface="MS PGothic" pitchFamily="34" charset="-128"/>
              </a:rPr>
              <a:t>B-</a:t>
            </a:r>
            <a:r>
              <a:rPr lang="en-US" dirty="0" err="1" smtClean="0">
                <a:solidFill>
                  <a:srgbClr val="FF0000"/>
                </a:solidFill>
                <a:ea typeface="MS PGothic" pitchFamily="34" charset="-128"/>
              </a:rPr>
              <a:t>lactam</a:t>
            </a:r>
            <a:r>
              <a:rPr lang="en-US" dirty="0" smtClean="0">
                <a:solidFill>
                  <a:srgbClr val="FF0000"/>
                </a:solidFill>
                <a:ea typeface="MS PGothic" pitchFamily="34" charset="-128"/>
              </a:rPr>
              <a:t> antibiotics (IV doses) </a:t>
            </a:r>
            <a:r>
              <a:rPr lang="en-US" dirty="0" smtClean="0">
                <a:ea typeface="MS PGothic" pitchFamily="34" charset="-128"/>
              </a:rPr>
              <a:t>(High-dose amoxicillin [e.g., 1 g 3 times daily] </a:t>
            </a:r>
            <a:r>
              <a:rPr lang="en-US" b="1" dirty="0" smtClean="0">
                <a:solidFill>
                  <a:srgbClr val="FF0000"/>
                </a:solidFill>
                <a:ea typeface="MS PGothic" pitchFamily="34" charset="-128"/>
              </a:rPr>
              <a:t>OR</a:t>
            </a:r>
            <a:r>
              <a:rPr lang="en-US" dirty="0" smtClean="0">
                <a:ea typeface="MS PGothic" pitchFamily="34" charset="-128"/>
              </a:rPr>
              <a:t> </a:t>
            </a:r>
            <a:r>
              <a:rPr lang="en-US" i="1" u="sng" dirty="0" smtClean="0">
                <a:ea typeface="MS PGothic" pitchFamily="34" charset="-128"/>
              </a:rPr>
              <a:t>amoxicillin-</a:t>
            </a:r>
            <a:r>
              <a:rPr lang="en-US" i="1" u="sng" dirty="0" err="1" smtClean="0">
                <a:ea typeface="MS PGothic" pitchFamily="34" charset="-128"/>
              </a:rPr>
              <a:t>clavulanate</a:t>
            </a:r>
            <a:r>
              <a:rPr lang="en-US" dirty="0" smtClean="0">
                <a:ea typeface="MS PGothic" pitchFamily="34" charset="-128"/>
              </a:rPr>
              <a:t> [1.2 g (2-3) times daily] is preferred; </a:t>
            </a:r>
            <a:r>
              <a:rPr lang="en-US" sz="4800" b="1" dirty="0" smtClean="0">
                <a:solidFill>
                  <a:srgbClr val="0070C0"/>
                </a:solidFill>
                <a:ea typeface="MS PGothic" pitchFamily="34" charset="-128"/>
              </a:rPr>
              <a:t>alternatives </a:t>
            </a:r>
            <a:r>
              <a:rPr lang="en-US" dirty="0" smtClean="0">
                <a:ea typeface="MS PGothic" pitchFamily="34" charset="-128"/>
              </a:rPr>
              <a:t>include </a:t>
            </a:r>
            <a:r>
              <a:rPr lang="en-US" u="sng" dirty="0" err="1" smtClean="0">
                <a:ea typeface="MS PGothic" pitchFamily="34" charset="-128"/>
              </a:rPr>
              <a:t>ceftriaxone</a:t>
            </a:r>
            <a:r>
              <a:rPr lang="en-US" dirty="0" smtClean="0">
                <a:ea typeface="MS PGothic" pitchFamily="34" charset="-128"/>
              </a:rPr>
              <a:t> (1-2 g </a:t>
            </a:r>
            <a:r>
              <a:rPr lang="en-US" b="1" u="sng" dirty="0" smtClean="0">
                <a:ea typeface="MS PGothic" pitchFamily="34" charset="-128"/>
              </a:rPr>
              <a:t>once daily</a:t>
            </a:r>
            <a:r>
              <a:rPr lang="en-US" dirty="0" smtClean="0">
                <a:ea typeface="MS PGothic" pitchFamily="34" charset="-128"/>
              </a:rPr>
              <a:t>) and </a:t>
            </a:r>
            <a:r>
              <a:rPr lang="en-US" i="1" u="sng" dirty="0" err="1" smtClean="0">
                <a:ea typeface="MS PGothic" pitchFamily="34" charset="-128"/>
              </a:rPr>
              <a:t>cefuroxime</a:t>
            </a:r>
            <a:r>
              <a:rPr lang="en-US" dirty="0" smtClean="0">
                <a:ea typeface="MS PGothic" pitchFamily="34" charset="-128"/>
              </a:rPr>
              <a:t> [1.5 g (2-3) times daily];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ar-SA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0" y="152400"/>
            <a:ext cx="8991600" cy="6705600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MS PGothic" pitchFamily="34" charset="-128"/>
              </a:rPr>
              <a:t>Inpatient, ICU treatment </a:t>
            </a:r>
            <a:r>
              <a:rPr lang="en-US" sz="2400" dirty="0" smtClean="0">
                <a:solidFill>
                  <a:srgbClr val="FF0000"/>
                </a:solidFill>
                <a:ea typeface="MS PGothic" pitchFamily="34" charset="-128"/>
              </a:rPr>
              <a:t>……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000" dirty="0" smtClean="0">
                <a:ea typeface="MS PGothic" pitchFamily="34" charset="-128"/>
              </a:rPr>
              <a:t> </a:t>
            </a:r>
            <a:r>
              <a:rPr lang="en-US" sz="2800" dirty="0" smtClean="0">
                <a:latin typeface="AR ESSENCE" pitchFamily="2" charset="0"/>
                <a:ea typeface="MS PGothic" pitchFamily="34" charset="-128"/>
              </a:rPr>
              <a:t>A b-lactam (</a:t>
            </a:r>
            <a:r>
              <a:rPr lang="en-US" sz="2800" dirty="0" err="1" smtClean="0">
                <a:latin typeface="AR ESSENCE" pitchFamily="2" charset="0"/>
                <a:ea typeface="MS PGothic" pitchFamily="34" charset="-128"/>
              </a:rPr>
              <a:t>cefotaxime</a:t>
            </a:r>
            <a:r>
              <a:rPr lang="en-US" sz="2800" dirty="0" smtClean="0">
                <a:latin typeface="AR ESSENCE" pitchFamily="2" charset="0"/>
                <a:ea typeface="MS PGothic" pitchFamily="34" charset="-128"/>
              </a:rPr>
              <a:t>, ceftriaxone, or </a:t>
            </a:r>
            <a:r>
              <a:rPr lang="en-US" sz="2800" dirty="0" err="1" smtClean="0">
                <a:latin typeface="AR ESSENCE" pitchFamily="2" charset="0"/>
                <a:ea typeface="MS PGothic" pitchFamily="34" charset="-128"/>
              </a:rPr>
              <a:t>ampicillin-sulbactam</a:t>
            </a:r>
            <a:r>
              <a:rPr lang="en-US" sz="2800" dirty="0" smtClean="0">
                <a:latin typeface="AR ESSENCE" pitchFamily="2" charset="0"/>
                <a:ea typeface="MS PGothic" pitchFamily="34" charset="-128"/>
              </a:rPr>
              <a:t>) </a:t>
            </a:r>
            <a:r>
              <a:rPr lang="en-US" sz="3600" b="1" dirty="0" smtClean="0">
                <a:solidFill>
                  <a:srgbClr val="9933FF"/>
                </a:solidFill>
                <a:latin typeface="AR ESSENCE" pitchFamily="2" charset="0"/>
                <a:ea typeface="MS PGothic" pitchFamily="34" charset="-128"/>
              </a:rPr>
              <a:t>plus </a:t>
            </a:r>
            <a:r>
              <a:rPr lang="en-US" sz="2800" dirty="0" smtClean="0">
                <a:latin typeface="AR ESSENCE" pitchFamily="2" charset="0"/>
                <a:ea typeface="MS PGothic" pitchFamily="34" charset="-128"/>
              </a:rPr>
              <a:t>either azithromycin (level II evidence) or a fluoroquinolone (level I evidence) </a:t>
            </a:r>
            <a:r>
              <a:rPr lang="en-US" sz="2400" dirty="0" smtClean="0">
                <a:ea typeface="MS PGothic" pitchFamily="34" charset="-128"/>
              </a:rPr>
              <a:t>(strong recommendation) (For penicillin-allergic patients, a respiratory fluoroquinolone and </a:t>
            </a:r>
            <a:r>
              <a:rPr lang="en-US" sz="2400" dirty="0" err="1" smtClean="0">
                <a:ea typeface="MS PGothic" pitchFamily="34" charset="-128"/>
              </a:rPr>
              <a:t>aztreonam</a:t>
            </a:r>
            <a:r>
              <a:rPr lang="en-US" sz="2400" dirty="0" smtClean="0">
                <a:ea typeface="MS PGothic" pitchFamily="34" charset="-128"/>
              </a:rPr>
              <a:t> are recommended.)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a typeface="MS PGothic" pitchFamily="34" charset="-128"/>
              </a:rPr>
              <a:t>or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altLang="en-US" sz="2400" dirty="0" smtClean="0">
                <a:ea typeface="MS PGothic" pitchFamily="34" charset="-128"/>
              </a:rPr>
              <a:t>If </a:t>
            </a:r>
            <a:r>
              <a:rPr lang="en-US" altLang="en-US" sz="2800" b="1" dirty="0">
                <a:solidFill>
                  <a:srgbClr val="00B050"/>
                </a:solidFill>
                <a:ea typeface="MS PGothic" pitchFamily="34" charset="-128"/>
              </a:rPr>
              <a:t>MRSA</a:t>
            </a:r>
            <a:r>
              <a:rPr lang="en-US" altLang="en-US" sz="2400" dirty="0">
                <a:ea typeface="MS PGothic" pitchFamily="34" charset="-128"/>
              </a:rPr>
              <a:t> is suspected, </a:t>
            </a:r>
            <a:r>
              <a:rPr lang="en-US" altLang="en-US" sz="2800" u="sng" dirty="0" err="1">
                <a:ea typeface="MS PGothic" pitchFamily="34" charset="-128"/>
              </a:rPr>
              <a:t>vancomycin</a:t>
            </a:r>
            <a:r>
              <a:rPr lang="en-US" altLang="en-US" sz="2800" u="sng" dirty="0">
                <a:ea typeface="MS PGothic" pitchFamily="34" charset="-128"/>
              </a:rPr>
              <a:t> </a:t>
            </a:r>
            <a:r>
              <a:rPr lang="en-US" altLang="en-US" sz="2400" dirty="0">
                <a:ea typeface="MS PGothic" pitchFamily="34" charset="-128"/>
              </a:rPr>
              <a:t>(15 mg/kg IV every 12 hours, in seriously ill </a:t>
            </a:r>
            <a:r>
              <a:rPr lang="en-US" altLang="en-US" sz="2400" dirty="0" smtClean="0">
                <a:ea typeface="MS PGothic" pitchFamily="34" charset="-128"/>
              </a:rPr>
              <a:t>patients</a:t>
            </a:r>
            <a:r>
              <a:rPr lang="en-US" altLang="en-US" sz="2400" dirty="0">
                <a:ea typeface="MS PGothic" pitchFamily="34" charset="-128"/>
              </a:rPr>
              <a:t>, a loading dose of 25 to 30 mg/kg may be </a:t>
            </a:r>
            <a:r>
              <a:rPr lang="en-US" altLang="en-US" sz="2400" dirty="0" smtClean="0">
                <a:ea typeface="MS PGothic" pitchFamily="34" charset="-128"/>
              </a:rPr>
              <a:t>given, OR </a:t>
            </a:r>
            <a:r>
              <a:rPr lang="en-US" altLang="en-US" sz="2800" u="sng" dirty="0" err="1" smtClean="0">
                <a:ea typeface="MS PGothic" pitchFamily="34" charset="-128"/>
              </a:rPr>
              <a:t>linezolide</a:t>
            </a:r>
            <a:endParaRPr lang="en-US" altLang="en-US" sz="2800" u="sng" dirty="0" smtClean="0">
              <a:ea typeface="MS PGothic" pitchFamily="34" charset="-128"/>
            </a:endParaRPr>
          </a:p>
          <a:p>
            <a:pPr algn="just">
              <a:buNone/>
              <a:defRPr/>
            </a:pPr>
            <a:endParaRPr lang="en-US" altLang="en-US" sz="2400" dirty="0" smtClean="0">
              <a:ea typeface="MS PGothic" pitchFamily="34" charset="-128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ea typeface="MS PGothic" pitchFamily="34" charset="-128"/>
              </a:rPr>
              <a:t>For </a:t>
            </a:r>
            <a:r>
              <a:rPr lang="en-US" altLang="en-US" sz="2800" b="1" dirty="0">
                <a:solidFill>
                  <a:srgbClr val="00B050"/>
                </a:solidFill>
                <a:ea typeface="MS PGothic" pitchFamily="34" charset="-128"/>
              </a:rPr>
              <a:t>Pseudomonas infection</a:t>
            </a:r>
            <a:r>
              <a:rPr lang="en-US" sz="2400" dirty="0">
                <a:ea typeface="MS PGothic" pitchFamily="34" charset="-128"/>
              </a:rPr>
              <a:t>, use </a:t>
            </a:r>
            <a:r>
              <a:rPr lang="en-US" sz="2400" b="1" u="sng" dirty="0" err="1" smtClean="0">
                <a:ea typeface="MS PGothic" pitchFamily="34" charset="-128"/>
              </a:rPr>
              <a:t>antipseudomonal</a:t>
            </a:r>
            <a:r>
              <a:rPr lang="en-US" sz="2400" b="1" u="sng" dirty="0" smtClean="0">
                <a:ea typeface="MS PGothic" pitchFamily="34" charset="-128"/>
              </a:rPr>
              <a:t> </a:t>
            </a:r>
            <a:r>
              <a:rPr lang="en-US" sz="2400" b="1" u="sng" dirty="0">
                <a:ea typeface="MS PGothic" pitchFamily="34" charset="-128"/>
              </a:rPr>
              <a:t>b-lactam </a:t>
            </a:r>
            <a:r>
              <a:rPr lang="en-US" sz="2400" dirty="0">
                <a:ea typeface="MS PGothic" pitchFamily="34" charset="-128"/>
              </a:rPr>
              <a:t>(</a:t>
            </a:r>
            <a:r>
              <a:rPr lang="en-US" sz="2400" dirty="0" err="1">
                <a:ea typeface="MS PGothic" pitchFamily="34" charset="-128"/>
              </a:rPr>
              <a:t>piperacillin-tazobactam</a:t>
            </a:r>
            <a:r>
              <a:rPr lang="en-US" sz="2400" dirty="0">
                <a:ea typeface="MS PGothic" pitchFamily="34" charset="-128"/>
              </a:rPr>
              <a:t>, </a:t>
            </a:r>
            <a:r>
              <a:rPr lang="en-US" sz="2400" dirty="0" err="1">
                <a:ea typeface="MS PGothic" pitchFamily="34" charset="-128"/>
              </a:rPr>
              <a:t>cefepime,imipenem</a:t>
            </a:r>
            <a:r>
              <a:rPr lang="en-US" sz="2400" dirty="0">
                <a:ea typeface="MS PGothic" pitchFamily="34" charset="-128"/>
              </a:rPr>
              <a:t>, or </a:t>
            </a:r>
            <a:r>
              <a:rPr lang="en-US" sz="2400" dirty="0" err="1">
                <a:ea typeface="MS PGothic" pitchFamily="34" charset="-128"/>
              </a:rPr>
              <a:t>meropenem</a:t>
            </a:r>
            <a:r>
              <a:rPr lang="en-US" sz="2400" dirty="0">
                <a:ea typeface="MS PGothic" pitchFamily="34" charset="-128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ea typeface="MS PGothic" pitchFamily="34" charset="-128"/>
              </a:rPr>
              <a:t>PLUS </a:t>
            </a:r>
            <a:r>
              <a:rPr lang="en-US" sz="2400" dirty="0" smtClean="0">
                <a:ea typeface="MS PGothic" pitchFamily="34" charset="-128"/>
              </a:rPr>
              <a:t>either </a:t>
            </a:r>
            <a:r>
              <a:rPr lang="en-US" sz="2400" dirty="0">
                <a:ea typeface="MS PGothic" pitchFamily="34" charset="-128"/>
              </a:rPr>
              <a:t>ciprofloxacin or levofloxacin (750-mg dose</a:t>
            </a:r>
            <a:r>
              <a:rPr lang="en-US" sz="2400" dirty="0" smtClean="0">
                <a:ea typeface="MS PGothic" pitchFamily="34" charset="-128"/>
              </a:rPr>
              <a:t>) or </a:t>
            </a:r>
            <a:r>
              <a:rPr lang="en-US" sz="2400" dirty="0" err="1" smtClean="0">
                <a:ea typeface="MS PGothic" pitchFamily="34" charset="-128"/>
              </a:rPr>
              <a:t>aminoglycosides</a:t>
            </a:r>
            <a:r>
              <a:rPr lang="en-US" sz="2400" dirty="0" smtClean="0">
                <a:ea typeface="MS PGothic" pitchFamily="34" charset="-128"/>
              </a:rPr>
              <a:t>.</a:t>
            </a:r>
            <a:endParaRPr lang="en-US" sz="2400" dirty="0">
              <a:ea typeface="MS PGothic" pitchFamily="34" charset="-128"/>
            </a:endParaRPr>
          </a:p>
          <a:p>
            <a:pPr>
              <a:buNone/>
              <a:defRPr/>
            </a:pPr>
            <a:endParaRPr lang="ar-SA" sz="2000" dirty="0" smtClean="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9" name="Group 13"/>
          <p:cNvGrpSpPr>
            <a:grpSpLocks/>
          </p:cNvGrpSpPr>
          <p:nvPr/>
        </p:nvGrpSpPr>
        <p:grpSpPr bwMode="auto">
          <a:xfrm>
            <a:off x="228600" y="1341438"/>
            <a:ext cx="8520113" cy="4652962"/>
            <a:chOff x="529" y="845"/>
            <a:chExt cx="4982" cy="2931"/>
          </a:xfrm>
        </p:grpSpPr>
        <p:graphicFrame>
          <p:nvGraphicFramePr>
            <p:cNvPr id="60420" name="Object 2"/>
            <p:cNvGraphicFramePr>
              <a:graphicFrameLocks noChangeAspect="1"/>
            </p:cNvGraphicFramePr>
            <p:nvPr/>
          </p:nvGraphicFramePr>
          <p:xfrm>
            <a:off x="817" y="845"/>
            <a:ext cx="4694" cy="2714"/>
          </p:xfrm>
          <a:graphic>
            <a:graphicData uri="http://schemas.openxmlformats.org/presentationml/2006/ole">
              <p:oleObj spid="_x0000_s60420" name="Chart" r:id="rId4" imgW="8544183" imgH="4495629" progId="MSGraph.Chart.8">
                <p:embed followColorScheme="full"/>
              </p:oleObj>
            </a:graphicData>
          </a:graphic>
        </p:graphicFrame>
        <p:sp>
          <p:nvSpPr>
            <p:cNvPr id="60421" name="Text Box 5"/>
            <p:cNvSpPr txBox="1">
              <a:spLocks noChangeArrowheads="1"/>
            </p:cNvSpPr>
            <p:nvPr/>
          </p:nvSpPr>
          <p:spPr bwMode="auto">
            <a:xfrm>
              <a:off x="1296" y="3485"/>
              <a:ext cx="39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sz="2400" b="1">
                  <a:latin typeface="Arial Narrow" pitchFamily="34" charset="0"/>
                  <a:ea typeface="ＭＳ Ｐゴシック" pitchFamily="34" charset="-128"/>
                  <a:cs typeface="Arial" charset="0"/>
                </a:rPr>
                <a:t>Delay in treatment (hours) from hypotension onset</a:t>
              </a:r>
            </a:p>
          </p:txBody>
        </p:sp>
        <p:sp>
          <p:nvSpPr>
            <p:cNvPr id="60422" name="Text Box 6"/>
            <p:cNvSpPr txBox="1">
              <a:spLocks noChangeArrowheads="1"/>
            </p:cNvSpPr>
            <p:nvPr/>
          </p:nvSpPr>
          <p:spPr bwMode="auto">
            <a:xfrm rot="-5400000">
              <a:off x="105" y="1910"/>
              <a:ext cx="117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sz="2800" b="1">
                  <a:latin typeface="Arial Narrow" pitchFamily="34" charset="0"/>
                  <a:ea typeface="ＭＳ Ｐゴシック" pitchFamily="34" charset="-128"/>
                  <a:cs typeface="Arial" charset="0"/>
                </a:rPr>
                <a:t>Survival (%)</a:t>
              </a:r>
            </a:p>
          </p:txBody>
        </p:sp>
        <p:sp>
          <p:nvSpPr>
            <p:cNvPr id="60423" name="AutoShape 7"/>
            <p:cNvSpPr>
              <a:spLocks noChangeArrowheads="1"/>
            </p:cNvSpPr>
            <p:nvPr/>
          </p:nvSpPr>
          <p:spPr bwMode="auto">
            <a:xfrm>
              <a:off x="2499" y="1326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60424" name="AutoShape 8"/>
            <p:cNvSpPr>
              <a:spLocks noChangeArrowheads="1"/>
            </p:cNvSpPr>
            <p:nvPr/>
          </p:nvSpPr>
          <p:spPr bwMode="auto">
            <a:xfrm>
              <a:off x="3115" y="1519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60425" name="AutoShape 9"/>
            <p:cNvSpPr>
              <a:spLocks noChangeArrowheads="1"/>
            </p:cNvSpPr>
            <p:nvPr/>
          </p:nvSpPr>
          <p:spPr bwMode="auto">
            <a:xfrm>
              <a:off x="3735" y="1711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60426" name="AutoShape 10"/>
            <p:cNvSpPr>
              <a:spLocks noChangeArrowheads="1"/>
            </p:cNvSpPr>
            <p:nvPr/>
          </p:nvSpPr>
          <p:spPr bwMode="auto">
            <a:xfrm>
              <a:off x="4355" y="1903"/>
              <a:ext cx="306" cy="336"/>
            </a:xfrm>
            <a:prstGeom prst="downArrow">
              <a:avLst>
                <a:gd name="adj1" fmla="val 50000"/>
                <a:gd name="adj2" fmla="val 2745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>
                <a:latin typeface="Arial Narrow" pitchFamily="34" charset="0"/>
                <a:ea typeface="ＭＳ Ｐゴシック" pitchFamily="34" charset="-128"/>
              </a:endParaRPr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2690" y="2288"/>
              <a:ext cx="1769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altLang="en-US" sz="2000">
                  <a:solidFill>
                    <a:srgbClr val="C00000"/>
                  </a:solidFill>
                  <a:latin typeface="Arial Narrow" pitchFamily="34" charset="0"/>
                  <a:ea typeface="ＭＳ Ｐゴシック" pitchFamily="34" charset="-128"/>
                  <a:cs typeface="Arial" charset="0"/>
                </a:rPr>
                <a:t>Each hour of delay carries 7.6% reduction in survival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ar-SA" smtClean="0"/>
          </a:p>
        </p:txBody>
      </p:sp>
      <p:sp>
        <p:nvSpPr>
          <p:cNvPr id="61445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534400" cy="54403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Early treatment (within 48 h of the onset of symptoms) with </a:t>
            </a:r>
            <a:r>
              <a:rPr lang="en-US" sz="2800" b="1" dirty="0" err="1" smtClean="0">
                <a:solidFill>
                  <a:srgbClr val="FF0000"/>
                </a:solidFill>
              </a:rPr>
              <a:t>oseltamivir</a:t>
            </a:r>
            <a:r>
              <a:rPr lang="en-US" sz="2800" b="1" dirty="0" smtClean="0">
                <a:solidFill>
                  <a:srgbClr val="FF0000"/>
                </a:solidFill>
              </a:rPr>
              <a:t> or </a:t>
            </a:r>
            <a:r>
              <a:rPr lang="en-US" sz="2800" b="1" dirty="0" err="1" smtClean="0">
                <a:solidFill>
                  <a:srgbClr val="FF0000"/>
                </a:solidFill>
              </a:rPr>
              <a:t>zanamivir</a:t>
            </a:r>
            <a:r>
              <a:rPr lang="en-US" sz="2800" b="1" dirty="0" smtClean="0">
                <a:solidFill>
                  <a:srgbClr val="FF0000"/>
                </a:solidFill>
              </a:rPr>
              <a:t> is recommended for influenza A  and B . (Strong recommendation; level I evidence.)</a:t>
            </a:r>
          </a:p>
          <a:p>
            <a:pPr marL="0" indent="0">
              <a:buFont typeface="Arial" charset="0"/>
              <a:buNone/>
            </a:pPr>
            <a:endParaRPr lang="en-US" sz="2800" dirty="0" smtClean="0"/>
          </a:p>
          <a:p>
            <a:pPr marL="0" indent="0">
              <a:buFont typeface="Arial" charset="0"/>
              <a:buNone/>
            </a:pPr>
            <a:r>
              <a:rPr lang="en-US" sz="2800" dirty="0" smtClean="0"/>
              <a:t>Use of </a:t>
            </a:r>
            <a:r>
              <a:rPr lang="en-US" sz="2800" dirty="0" err="1" smtClean="0"/>
              <a:t>oseltamivir</a:t>
            </a:r>
            <a:r>
              <a:rPr lang="en-US" sz="2800" dirty="0" smtClean="0"/>
              <a:t> and </a:t>
            </a:r>
            <a:r>
              <a:rPr lang="en-US" sz="2800" dirty="0" err="1" smtClean="0"/>
              <a:t>zanamivir</a:t>
            </a:r>
            <a:r>
              <a:rPr lang="en-US" sz="2800" dirty="0" smtClean="0"/>
              <a:t> is not recommended for patients with uncomplicated influenza with symptoms more than  48 h (level I evidence), but these drugs may be used to reduce viral shedding in </a:t>
            </a:r>
            <a:r>
              <a:rPr lang="en-US" sz="2800" dirty="0" smtClean="0">
                <a:solidFill>
                  <a:srgbClr val="C00000"/>
                </a:solidFill>
              </a:rPr>
              <a:t>hospitalized </a:t>
            </a:r>
            <a:r>
              <a:rPr lang="en-US" sz="2800" dirty="0" smtClean="0"/>
              <a:t>patients or for </a:t>
            </a:r>
            <a:r>
              <a:rPr lang="en-US" sz="2800" dirty="0" smtClean="0">
                <a:solidFill>
                  <a:srgbClr val="C00000"/>
                </a:solidFill>
              </a:rPr>
              <a:t>influenza pneumonia</a:t>
            </a:r>
            <a:r>
              <a:rPr lang="en-US" sz="2800" dirty="0" smtClean="0"/>
              <a:t>. (Moderate recommendation; level III evidence.)</a:t>
            </a:r>
            <a:endParaRPr lang="ar-S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 algn="l" eaLnBrk="1" hangingPunct="1"/>
            <a:r>
              <a:rPr lang="en-US" altLang="en-US" sz="3600" smtClean="0">
                <a:solidFill>
                  <a:srgbClr val="C00000"/>
                </a:solidFill>
              </a:rPr>
              <a:t>Pneumonias – Classification…..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2057400"/>
          <a:ext cx="7391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8991600" cy="5943600"/>
          </a:xfrm>
        </p:spPr>
        <p:txBody>
          <a:bodyPr/>
          <a:lstStyle/>
          <a:p>
            <a:r>
              <a:rPr lang="en-US" altLang="en-US" dirty="0" smtClean="0">
                <a:ea typeface="Calibri" pitchFamily="34" charset="0"/>
                <a:cs typeface="Arial" charset="0"/>
              </a:rPr>
              <a:t>Patients should demonstrate some improvement in clinical parameters </a:t>
            </a:r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by 72 hours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, although fever may persist with lobar pneumonia. </a:t>
            </a:r>
          </a:p>
          <a:p>
            <a:pPr>
              <a:buNone/>
            </a:pPr>
            <a:endParaRPr lang="en-US" altLang="en-US" dirty="0" smtClean="0">
              <a:ea typeface="Calibri" pitchFamily="34" charset="0"/>
              <a:cs typeface="Arial" charset="0"/>
            </a:endParaRPr>
          </a:p>
          <a:p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Cough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 from pneumococcal pneumonia may not clear for a week.</a:t>
            </a:r>
          </a:p>
          <a:p>
            <a:pPr>
              <a:buNone/>
            </a:pPr>
            <a:endParaRPr lang="en-US" altLang="en-US" dirty="0" smtClean="0">
              <a:ea typeface="Calibri" pitchFamily="34" charset="0"/>
              <a:cs typeface="Arial" charset="0"/>
            </a:endParaRPr>
          </a:p>
          <a:p>
            <a:r>
              <a:rPr lang="en-US" altLang="en-US" dirty="0" smtClean="0">
                <a:ea typeface="Calibri" pitchFamily="34" charset="0"/>
                <a:cs typeface="Arial" charset="0"/>
              </a:rPr>
              <a:t>Abnormal </a:t>
            </a:r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chest radiograph 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findings usually clear within </a:t>
            </a:r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four weeks 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but may persist for</a:t>
            </a:r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7-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ea typeface="Calibri" pitchFamily="34" charset="0"/>
                <a:cs typeface="Arial" charset="0"/>
              </a:rPr>
              <a:t>12 weeks </a:t>
            </a:r>
            <a:r>
              <a:rPr lang="en-US" altLang="en-US" dirty="0" smtClean="0">
                <a:ea typeface="Calibri" pitchFamily="34" charset="0"/>
                <a:cs typeface="Arial" charset="0"/>
              </a:rPr>
              <a:t>in older individuals and those with underlying pulmonary disease</a:t>
            </a:r>
            <a:endParaRPr lang="ar-SA" altLang="en-US" dirty="0" smtClean="0">
              <a:ea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Switch to Oral Therapy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 ESSENCE" pitchFamily="2" charset="0"/>
              </a:rPr>
              <a:t>Four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 ESSENCE" pitchFamily="2" charset="0"/>
              </a:rPr>
              <a:t>criteria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 ESSENCE" pitchFamily="2" charset="0"/>
            </a:endParaRP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/>
              <a:t>Improvement in </a:t>
            </a:r>
            <a:r>
              <a:rPr lang="en-US" sz="3000" dirty="0" smtClean="0"/>
              <a:t>cough, dyspnea &amp; clinical signs</a:t>
            </a:r>
            <a:endParaRPr lang="en-US" sz="3000" dirty="0"/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/>
              <a:t>Afebrile on two occasions 8 h apart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/>
              <a:t>WBC </a:t>
            </a:r>
            <a:r>
              <a:rPr lang="en-US" sz="3000" dirty="0" smtClean="0"/>
              <a:t>decreasing towards normal</a:t>
            </a:r>
            <a:endParaRPr lang="en-US" sz="3000" dirty="0"/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000" dirty="0"/>
              <a:t>Functioning GI tract with adequate oral </a:t>
            </a:r>
            <a:r>
              <a:rPr lang="en-US" sz="3000" dirty="0" smtClean="0"/>
              <a:t>intake</a:t>
            </a:r>
          </a:p>
          <a:p>
            <a:pPr lvl="1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dirty="0"/>
          </a:p>
          <a:p>
            <a:pPr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/>
              <a:t>If overall clinical picture is </a:t>
            </a:r>
            <a:r>
              <a:rPr lang="en-US" sz="3200" dirty="0" smtClean="0"/>
              <a:t>otherwise favorable</a:t>
            </a:r>
            <a:r>
              <a:rPr lang="en-US" sz="3200" dirty="0"/>
              <a:t>, </a:t>
            </a:r>
            <a:r>
              <a:rPr lang="en-US" sz="3200" dirty="0" smtClean="0"/>
              <a:t>hemodynamically stable; can    switch </a:t>
            </a:r>
            <a:r>
              <a:rPr lang="en-US" sz="3200" dirty="0"/>
              <a:t>to oral therapy while still febrile.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Duration of Therapy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334000"/>
          </a:xfrm>
        </p:spPr>
        <p:txBody>
          <a:bodyPr/>
          <a:lstStyle/>
          <a:p>
            <a:pPr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en-US" sz="2800" dirty="0" err="1" smtClean="0"/>
              <a:t>Afebrile</a:t>
            </a:r>
            <a:r>
              <a:rPr lang="en-US" sz="2800" dirty="0" smtClean="0"/>
              <a:t> for at least 48 to 72 h</a:t>
            </a:r>
          </a:p>
          <a:p>
            <a:pPr eaLnBrk="1" hangingPunct="1">
              <a:lnSpc>
                <a:spcPct val="135000"/>
              </a:lnSpc>
              <a:spcBef>
                <a:spcPts val="0"/>
              </a:spcBef>
              <a:defRPr/>
            </a:pPr>
            <a:r>
              <a:rPr lang="en-US" sz="2800" dirty="0" smtClean="0"/>
              <a:t>No &gt; 1 CAP-associated sign of clinical instability</a:t>
            </a:r>
          </a:p>
          <a:p>
            <a:pPr lvl="0"/>
            <a:r>
              <a:rPr lang="en-US" sz="2800" dirty="0" smtClean="0"/>
              <a:t>For patients with low or moderate severity and uncomplicated pneumonia, </a:t>
            </a:r>
            <a:r>
              <a:rPr lang="en-US" sz="2800" b="1" u="sng" dirty="0" smtClean="0">
                <a:solidFill>
                  <a:srgbClr val="FF0000"/>
                </a:solidFill>
              </a:rPr>
              <a:t>7 days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appropriate antibiotics is recommended. </a:t>
            </a:r>
          </a:p>
          <a:p>
            <a:pPr lvl="0"/>
            <a:r>
              <a:rPr lang="en-US" sz="2800" dirty="0" smtClean="0"/>
              <a:t>For those with high severity microbiologically-undefined pneumonia, </a:t>
            </a:r>
            <a:r>
              <a:rPr lang="en-US" sz="2800" b="1" u="sng" dirty="0" smtClean="0">
                <a:solidFill>
                  <a:srgbClr val="FF0000"/>
                </a:solidFill>
              </a:rPr>
              <a:t>7–10 days </a:t>
            </a:r>
            <a:r>
              <a:rPr lang="en-US" sz="2800" dirty="0" smtClean="0"/>
              <a:t>treatment is proposed.</a:t>
            </a:r>
          </a:p>
          <a:p>
            <a:pPr lvl="0"/>
            <a:r>
              <a:rPr lang="en-US" sz="2800" b="1" u="sng" dirty="0" smtClean="0">
                <a:solidFill>
                  <a:srgbClr val="FF0000"/>
                </a:solidFill>
              </a:rPr>
              <a:t>14 or 21 days</a:t>
            </a:r>
            <a:r>
              <a:rPr lang="en-US" sz="2800" dirty="0" smtClean="0"/>
              <a:t>; if S. </a:t>
            </a:r>
            <a:r>
              <a:rPr lang="en-US" sz="2800" dirty="0" err="1" smtClean="0"/>
              <a:t>aureus</a:t>
            </a:r>
            <a:r>
              <a:rPr lang="en-US" sz="2800" dirty="0" smtClean="0"/>
              <a:t> or Gram-negative enteric bacilli pneumonia is suspected or confirmed.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1F0ED1-3041-4CA7-B889-7307DE131FBC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228600" y="228600"/>
            <a:ext cx="8610599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00000"/>
                </a:solidFill>
                <a:ea typeface="ＭＳ Ｐゴシック" pitchFamily="34" charset="-128"/>
              </a:rPr>
              <a:t>Risk factors for treatment failure include </a:t>
            </a:r>
            <a:r>
              <a:rPr lang="en-US" altLang="en-US" sz="2800" dirty="0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endParaRPr lang="en-US" altLang="en-US" sz="28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Aspiration </a:t>
            </a:r>
            <a:r>
              <a:rPr lang="en-US" altLang="en-US" sz="2400" dirty="0">
                <a:ea typeface="ＭＳ Ｐゴシック" pitchFamily="34" charset="-128"/>
              </a:rPr>
              <a:t>pneumonia 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err="1" smtClean="0">
                <a:ea typeface="ＭＳ Ｐゴシック" pitchFamily="34" charset="-128"/>
              </a:rPr>
              <a:t>Neoplasia</a:t>
            </a:r>
            <a:r>
              <a:rPr lang="en-US" altLang="en-US" sz="2400" dirty="0" smtClean="0">
                <a:ea typeface="ＭＳ Ｐゴシック" pitchFamily="34" charset="-128"/>
              </a:rPr>
              <a:t> 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smtClean="0">
                <a:ea typeface="ＭＳ Ｐゴシック" pitchFamily="34" charset="-128"/>
              </a:rPr>
              <a:t>Neurologic </a:t>
            </a:r>
            <a:r>
              <a:rPr lang="en-US" altLang="en-US" sz="2400" dirty="0">
                <a:ea typeface="ＭＳ Ｐゴシック" pitchFamily="34" charset="-128"/>
              </a:rPr>
              <a:t>disease.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err="1">
                <a:ea typeface="ＭＳ Ｐゴシック" pitchFamily="34" charset="-128"/>
              </a:rPr>
              <a:t>Multilobar</a:t>
            </a:r>
            <a:r>
              <a:rPr lang="en-US" altLang="en-US" sz="2400" dirty="0">
                <a:ea typeface="ＭＳ Ｐゴシック" pitchFamily="34" charset="-128"/>
              </a:rPr>
              <a:t> pneumonia 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Infection with MRSA, </a:t>
            </a:r>
            <a:r>
              <a:rPr lang="en-US" altLang="en-US" sz="2400" dirty="0" err="1">
                <a:ea typeface="ＭＳ Ｐゴシック" pitchFamily="34" charset="-128"/>
              </a:rPr>
              <a:t>Legionella</a:t>
            </a:r>
            <a:r>
              <a:rPr lang="en-US" altLang="en-US" sz="2400" dirty="0">
                <a:ea typeface="ＭＳ Ｐゴシック" pitchFamily="34" charset="-128"/>
              </a:rPr>
              <a:t>, or gram-negative bacilli 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High Pneumonia Severity Index (PSI) (&gt;90) 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Antibiotic-resistant pathogen 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err="1">
                <a:ea typeface="ＭＳ Ｐゴシック" pitchFamily="34" charset="-128"/>
              </a:rPr>
              <a:t>Cavitation</a:t>
            </a:r>
            <a:r>
              <a:rPr lang="en-US" altLang="en-US" sz="2400" dirty="0">
                <a:ea typeface="ＭＳ Ｐゴシック" pitchFamily="34" charset="-128"/>
              </a:rPr>
              <a:t>, pleural effusion 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>
                <a:ea typeface="ＭＳ Ｐゴシック" pitchFamily="34" charset="-128"/>
              </a:rPr>
              <a:t>Liver disease .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en-US" sz="2400" dirty="0" err="1">
                <a:ea typeface="ＭＳ Ｐゴシック" pitchFamily="34" charset="-128"/>
              </a:rPr>
              <a:t>Leukopenia</a:t>
            </a:r>
            <a:r>
              <a:rPr lang="en-US" altLang="en-US" sz="2400" dirty="0">
                <a:ea typeface="ＭＳ Ｐゴシック" pitchFamily="34" charset="-128"/>
              </a:rPr>
              <a:t> </a:t>
            </a:r>
            <a:r>
              <a:rPr lang="en-US" altLang="en-US" sz="2800" dirty="0">
                <a:ea typeface="ＭＳ Ｐゴシック" pitchFamily="34" charset="-128"/>
              </a:rPr>
              <a:t>.</a:t>
            </a:r>
            <a:endParaRPr lang="ar-SA" altLang="en-US" sz="28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115888" y="228600"/>
            <a:ext cx="8763000" cy="644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Patient can be discharged home if all the following criteria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Curb score 0-1 , </a:t>
            </a:r>
            <a:r>
              <a:rPr lang="en-US" altLang="en-US" sz="28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PSI </a:t>
            </a: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score Class I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Able to eat and drink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Pulse ≤100 beats per min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Respiratory rate ≤30 per min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Normal Systolic blood pressure  according to the age and BP baseline 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 Oxygen saturation ≥94 percent or if the resident had chronic obstructive pulmonary disease (COPD) ≥90 percent.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  <a:defRPr/>
            </a:pPr>
            <a:r>
              <a:rPr lang="en-US" altLang="en-US" sz="2800" dirty="0">
                <a:latin typeface="Calibri" pitchFamily="34" charset="0"/>
                <a:ea typeface="Calibri" pitchFamily="34" charset="0"/>
                <a:cs typeface="Arial" pitchFamily="34" charset="0"/>
              </a:rPr>
              <a:t>Social support and home care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600" smtClean="0">
                <a:solidFill>
                  <a:srgbClr val="FF0000"/>
                </a:solidFill>
              </a:rPr>
              <a:t>CAP – Management summery……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5105400"/>
          </a:xfr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CURB-65 scoring and Classification of cases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Early </a:t>
            </a:r>
            <a:r>
              <a:rPr lang="en-US" altLang="en-US" sz="2400" dirty="0" err="1" smtClean="0"/>
              <a:t>hospitalization,when</a:t>
            </a:r>
            <a:r>
              <a:rPr lang="en-US" altLang="en-US" sz="2400" dirty="0" smtClean="0"/>
              <a:t> indicated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Arterial oxygenation assessment in the first 24 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Blood culture collection in the first 24 h prior to </a:t>
            </a:r>
            <a:r>
              <a:rPr lang="en-US" altLang="en-US" sz="2400" dirty="0" err="1" smtClean="0"/>
              <a:t>Abx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Early antibiotic administration within 4-6 hours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Empiric antibiotic as per guidelines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Change </a:t>
            </a:r>
            <a:r>
              <a:rPr lang="en-US" altLang="en-US" sz="2400" dirty="0" err="1" smtClean="0"/>
              <a:t>Abx</a:t>
            </a:r>
            <a:r>
              <a:rPr lang="en-US" altLang="en-US" sz="2400" dirty="0" smtClean="0"/>
              <a:t>. as per pathogen &amp; sensitivity pattern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 smtClean="0"/>
              <a:t>Pneumococcal &amp; Influenza vaccination; Smoking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51554" name="Picture 2" descr="Image result for hospital acquired pneumonia clipart&quot;"/>
          <p:cNvPicPr>
            <a:picLocks noChangeAspect="1" noChangeArrowheads="1"/>
          </p:cNvPicPr>
          <p:nvPr/>
        </p:nvPicPr>
        <p:blipFill>
          <a:blip r:embed="rId2"/>
          <a:srcRect t="7905" r="4000" b="9882"/>
          <a:stretch>
            <a:fillRect/>
          </a:stretch>
        </p:blipFill>
        <p:spPr bwMode="auto">
          <a:xfrm>
            <a:off x="914400" y="1519767"/>
            <a:ext cx="7391400" cy="533823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066800" y="304800"/>
            <a:ext cx="71628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HAP &amp; VAP</a:t>
            </a:r>
            <a:endParaRPr lang="en-US" sz="4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52578" name="Picture 2" descr="Image result for hospital acquired pneumonia guidelines 2017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126" y="1447800"/>
            <a:ext cx="8739226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029200"/>
            <a:ext cx="2971800" cy="640080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FF0000"/>
                </a:solidFill>
                <a:prstDash val="lgDash"/>
              </a:ln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50532" name="AutoShape 4" descr="Image result for risk factors for mdr pneumo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0534" name="Picture 6" descr="Image result for risk factors for mdr pneumonia&quot;"/>
          <p:cNvPicPr>
            <a:picLocks noChangeAspect="1" noChangeArrowheads="1"/>
          </p:cNvPicPr>
          <p:nvPr/>
        </p:nvPicPr>
        <p:blipFill>
          <a:blip r:embed="rId2"/>
          <a:srcRect r="280" b="10324"/>
          <a:stretch>
            <a:fillRect/>
          </a:stretch>
        </p:blipFill>
        <p:spPr bwMode="auto">
          <a:xfrm>
            <a:off x="248653" y="1981200"/>
            <a:ext cx="8716879" cy="3721814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ash"/>
          </a:ln>
        </p:spPr>
      </p:pic>
      <p:pic>
        <p:nvPicPr>
          <p:cNvPr id="150536" name="Picture 8" descr="Image result for risk factors for mdr pneumonia&quot;"/>
          <p:cNvPicPr>
            <a:picLocks noChangeAspect="1" noChangeArrowheads="1"/>
          </p:cNvPicPr>
          <p:nvPr/>
        </p:nvPicPr>
        <p:blipFill>
          <a:blip r:embed="rId3"/>
          <a:srcRect r="14734" b="78288"/>
          <a:stretch>
            <a:fillRect/>
          </a:stretch>
        </p:blipFill>
        <p:spPr bwMode="auto">
          <a:xfrm>
            <a:off x="1828800" y="152400"/>
            <a:ext cx="5181600" cy="99060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39266" name="Picture 2" descr="https://www.uspharmacist.com/CMSImagesContent/2016/7/HAP_T2.gif"/>
          <p:cNvPicPr>
            <a:picLocks noChangeAspect="1" noChangeArrowheads="1"/>
          </p:cNvPicPr>
          <p:nvPr/>
        </p:nvPicPr>
        <p:blipFill>
          <a:blip r:embed="rId2"/>
          <a:srcRect t="12766" r="59660" b="23404"/>
          <a:stretch>
            <a:fillRect/>
          </a:stretch>
        </p:blipFill>
        <p:spPr bwMode="auto">
          <a:xfrm>
            <a:off x="1143000" y="2057400"/>
            <a:ext cx="6929242" cy="4550057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066800" y="228600"/>
            <a:ext cx="7010400" cy="1371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Common  pathogens  in early onset HAP,VAP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OM" sz="4000" smtClean="0"/>
              <a:t>Types of Pneumonia</a:t>
            </a:r>
            <a:r>
              <a:rPr lang="en-US" altLang="ar-OM" smtClean="0"/>
              <a:t>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ar-OM" dirty="0" smtClean="0">
                <a:solidFill>
                  <a:srgbClr val="C00000"/>
                </a:solidFill>
              </a:rPr>
              <a:t>Community-Acquired (CAP)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OM" dirty="0" smtClean="0">
                <a:solidFill>
                  <a:srgbClr val="C00000"/>
                </a:solidFill>
              </a:rPr>
              <a:t>Hospital-Acquired Pneumonia (HAP)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ar-OM" sz="3200" dirty="0" smtClean="0"/>
              <a:t>Pneumonia that develops after 2-3 days of hospitalization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ar-OM" sz="3200" dirty="0" smtClean="0"/>
              <a:t>     Includes: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ar-OM" sz="3200" dirty="0" smtClean="0">
                <a:solidFill>
                  <a:srgbClr val="C00000"/>
                </a:solidFill>
              </a:rPr>
              <a:t>    Ventilator-Associated Pneumonia (VAP)</a:t>
            </a:r>
          </a:p>
          <a:p>
            <a:pPr lvl="2" eaLnBrk="1" hangingPunct="1">
              <a:lnSpc>
                <a:spcPct val="80000"/>
              </a:lnSpc>
              <a:buNone/>
            </a:pPr>
            <a:endParaRPr lang="en-US" altLang="ar-OM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CD9EB-1199-49B5-BA13-DE92AB7E6D5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138242" name="Picture 2" descr="https://www.uspharmacist.com/CMSImagesContent/2016/7/HAP_T3.gif"/>
          <p:cNvPicPr>
            <a:picLocks noChangeAspect="1" noChangeArrowheads="1"/>
          </p:cNvPicPr>
          <p:nvPr/>
        </p:nvPicPr>
        <p:blipFill>
          <a:blip r:embed="rId2"/>
          <a:srcRect b="3947"/>
          <a:stretch>
            <a:fillRect/>
          </a:stretch>
        </p:blipFill>
        <p:spPr bwMode="auto">
          <a:xfrm>
            <a:off x="64386" y="381000"/>
            <a:ext cx="8978603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54626" name="Picture 2" descr="Image result for esbl bacteri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1076"/>
            <a:ext cx="8477250" cy="60897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07/25/2013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How Do I Think About Pneumonia?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C7A9A-71BF-4F02-A5EE-5D8245460FB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53602" name="Picture 2" descr="Image result for anti- esbl antibiotc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31466" cy="6705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4953000"/>
            <a:ext cx="4419600" cy="369332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FF0000"/>
                </a:solidFill>
                <a:prstDash val="lgDash"/>
              </a:ln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Image result for thank you ca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54690"/>
            <a:ext cx="4648200" cy="618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6096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C00000"/>
                </a:solidFill>
              </a:rPr>
              <a:t>Community Acquired Pneumonia 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(CAP)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4757738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    </a:t>
            </a:r>
            <a:r>
              <a:rPr lang="en-US" altLang="en-US" dirty="0" smtClean="0"/>
              <a:t>An acute infection of the pulmonary parenchyma  that is associated with some symptoms of acute infection, accompanied by the presence of an </a:t>
            </a:r>
            <a:r>
              <a:rPr lang="en-US" altLang="en-US" dirty="0" smtClean="0">
                <a:solidFill>
                  <a:srgbClr val="C00000"/>
                </a:solidFill>
              </a:rPr>
              <a:t>acute infiltrate on a chest radiograph</a:t>
            </a:r>
            <a:r>
              <a:rPr lang="en-US" altLang="en-US" dirty="0" smtClean="0"/>
              <a:t>, </a:t>
            </a:r>
            <a:r>
              <a:rPr lang="en-US" altLang="en-US" b="1" u="sng" dirty="0" smtClean="0"/>
              <a:t>OR </a:t>
            </a:r>
            <a:r>
              <a:rPr lang="en-US" altLang="en-US" dirty="0" err="1" smtClean="0">
                <a:solidFill>
                  <a:srgbClr val="C00000"/>
                </a:solidFill>
              </a:rPr>
              <a:t>auscultatory</a:t>
            </a:r>
            <a:r>
              <a:rPr lang="en-US" altLang="en-US" dirty="0" smtClean="0">
                <a:solidFill>
                  <a:srgbClr val="C00000"/>
                </a:solidFill>
              </a:rPr>
              <a:t> findings </a:t>
            </a:r>
            <a:r>
              <a:rPr lang="en-US" altLang="en-US" dirty="0" smtClean="0"/>
              <a:t>consistent with pneumonia, </a:t>
            </a:r>
            <a:r>
              <a:rPr lang="en-US" altLang="en-US" u="sng" dirty="0" smtClean="0"/>
              <a:t>in a patient </a:t>
            </a:r>
            <a:r>
              <a:rPr lang="en-US" altLang="en-US" u="sng" dirty="0" smtClean="0">
                <a:solidFill>
                  <a:srgbClr val="C00000"/>
                </a:solidFill>
              </a:rPr>
              <a:t>not hospitalized </a:t>
            </a:r>
            <a:r>
              <a:rPr lang="en-US" altLang="en-US" u="sng" dirty="0" smtClean="0"/>
              <a:t>or residing in a long term care facility </a:t>
            </a:r>
            <a:r>
              <a:rPr lang="en-US" altLang="en-US" u="sng" dirty="0" smtClean="0">
                <a:solidFill>
                  <a:srgbClr val="C00000"/>
                </a:solidFill>
              </a:rPr>
              <a:t>for &gt; 14 days </a:t>
            </a:r>
            <a:r>
              <a:rPr lang="en-US" altLang="en-US" u="sng" dirty="0" smtClean="0"/>
              <a:t>before onset of symptoms</a:t>
            </a:r>
            <a:r>
              <a:rPr lang="en-US" altLang="en-US" b="1" u="sng" dirty="0" smtClean="0"/>
              <a:t>.</a:t>
            </a:r>
            <a:endParaRPr lang="en-US" altLang="en-US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</a:rPr>
              <a:t>Community Acquired Pneumonia (CAP)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300"/>
              </a:spcAft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  <a:ea typeface="MS PGothic" pitchFamily="34" charset="-128"/>
              </a:rPr>
              <a:t>	</a:t>
            </a:r>
            <a:r>
              <a:rPr lang="en-US" b="1" dirty="0" smtClean="0">
                <a:solidFill>
                  <a:srgbClr val="00B050"/>
                </a:solidFill>
                <a:ea typeface="MS PGothic" pitchFamily="34" charset="-128"/>
              </a:rPr>
              <a:t>Epidemiology</a:t>
            </a:r>
            <a:endParaRPr lang="en-US" sz="2800" b="1" dirty="0" smtClean="0">
              <a:solidFill>
                <a:srgbClr val="00B050"/>
              </a:solidFill>
              <a:ea typeface="MS PGothic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FontTx/>
              <a:buNone/>
              <a:defRPr/>
            </a:pPr>
            <a:endParaRPr lang="en-US" sz="2800" dirty="0">
              <a:solidFill>
                <a:srgbClr val="C00000"/>
              </a:solidFill>
              <a:ea typeface="MS PGothic" pitchFamily="34" charset="-128"/>
            </a:endParaRP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4-5 million cases annually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~500,000 </a:t>
            </a:r>
            <a:r>
              <a:rPr lang="en-US" dirty="0" smtClean="0">
                <a:ea typeface="+mn-ea"/>
              </a:rPr>
              <a:t>hospitalizations – 20% require admission</a:t>
            </a:r>
            <a:endParaRPr lang="en-US" dirty="0">
              <a:ea typeface="+mn-ea"/>
            </a:endParaRP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>
                <a:ea typeface="+mn-ea"/>
              </a:rPr>
              <a:t>~45,000 deaths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0070C0"/>
                </a:solidFill>
                <a:ea typeface="+mn-ea"/>
              </a:rPr>
              <a:t>Probably highest incidence in &lt;5 and &gt;65 yrs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Fewest cases in 18-24 yr group</a:t>
            </a:r>
            <a:endParaRPr lang="en-US" dirty="0" smtClean="0">
              <a:ea typeface="+mn-ea"/>
            </a:endParaRPr>
          </a:p>
          <a:p>
            <a:pPr marL="742950" lvl="2" indent="-342900" eaLnBrk="1" hangingPunct="1"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ea typeface="+mn-ea"/>
              </a:rPr>
              <a:t>Mortality disproportionately high in &gt;65 </a:t>
            </a:r>
            <a:r>
              <a:rPr lang="en-US" dirty="0" err="1" smtClean="0">
                <a:ea typeface="+mn-ea"/>
              </a:rPr>
              <a:t>yrs</a:t>
            </a:r>
            <a:r>
              <a:rPr lang="en-US" dirty="0" smtClean="0">
                <a:ea typeface="+mn-ea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CAP – Pathogenesis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676400" y="1676400"/>
          <a:ext cx="659641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C00000"/>
                </a:solidFill>
              </a:rPr>
              <a:t>CAP – The Pathogens Involved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81000" y="457200"/>
          <a:ext cx="10439400" cy="723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1834</Words>
  <Application>Microsoft Office PowerPoint</Application>
  <PresentationFormat>On-screen Show (4:3)</PresentationFormat>
  <Paragraphs>318</Paragraphs>
  <Slides>53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Capsules</vt:lpstr>
      <vt:lpstr>Office Theme</vt:lpstr>
      <vt:lpstr>Chart</vt:lpstr>
      <vt:lpstr>  Pneumonias</vt:lpstr>
      <vt:lpstr>Case no. 1</vt:lpstr>
      <vt:lpstr>Case no.  2</vt:lpstr>
      <vt:lpstr>Pneumonias – Classification…..</vt:lpstr>
      <vt:lpstr>Types of Pneumonia </vt:lpstr>
      <vt:lpstr>Community Acquired Pneumonia (CAP)</vt:lpstr>
      <vt:lpstr>Community Acquired Pneumonia (CAP)</vt:lpstr>
      <vt:lpstr>CAP – Pathogenesis</vt:lpstr>
      <vt:lpstr>CAP – The Pathogens Involved</vt:lpstr>
      <vt:lpstr>Diagnosis of pneumonia</vt:lpstr>
      <vt:lpstr>Slide 11</vt:lpstr>
      <vt:lpstr>CAP – The Two Types of Presentations</vt:lpstr>
      <vt:lpstr>Streptococcus pneumonia  (Pneumococcus)</vt:lpstr>
      <vt:lpstr>Slide 14</vt:lpstr>
      <vt:lpstr>S. aereus CAP – Dangerous</vt:lpstr>
      <vt:lpstr>CAP – Laboratory Tests</vt:lpstr>
      <vt:lpstr>Chest X-ray Diagnosis ,prognosis , pathogens…….  </vt:lpstr>
      <vt:lpstr>Chest X-ray – Pneumonia</vt:lpstr>
      <vt:lpstr>Chest X-ray – Pneumonia</vt:lpstr>
      <vt:lpstr>Slide 20</vt:lpstr>
      <vt:lpstr>Slide 21</vt:lpstr>
      <vt:lpstr>Rare Types of Pneumonia</vt:lpstr>
      <vt:lpstr>Infiltrate Patterns and Pathogens</vt:lpstr>
      <vt:lpstr>Slide 24</vt:lpstr>
      <vt:lpstr>CAP – Risk Factors for Hospitalization</vt:lpstr>
      <vt:lpstr>CAP – Risk Factors for Mortality….</vt:lpstr>
      <vt:lpstr>CAP – Complications…</vt:lpstr>
      <vt:lpstr>CAP – Management Guidelines </vt:lpstr>
      <vt:lpstr>Slide 29</vt:lpstr>
      <vt:lpstr>Slide 30</vt:lpstr>
      <vt:lpstr>Slide 31</vt:lpstr>
      <vt:lpstr>CAP – Evaluation of a Patient</vt:lpstr>
      <vt:lpstr>Slide 33</vt:lpstr>
      <vt:lpstr>Outpatient treatment </vt:lpstr>
      <vt:lpstr> In-patient ward treatment….</vt:lpstr>
      <vt:lpstr>B-lactam antibiotics (IV doses) (High-dose amoxicillin [e.g., 1 g 3 times daily] OR amoxicillin-clavulanate [1.2 g (2-3) times daily] is preferred; alternatives include ceftriaxone (1-2 g once daily) and cefuroxime [1.5 g (2-3) times daily];</vt:lpstr>
      <vt:lpstr>Slide 37</vt:lpstr>
      <vt:lpstr>Slide 38</vt:lpstr>
      <vt:lpstr>Slide 39</vt:lpstr>
      <vt:lpstr>Slide 40</vt:lpstr>
      <vt:lpstr>Switch to Oral Therapy</vt:lpstr>
      <vt:lpstr>Duration of Therapy</vt:lpstr>
      <vt:lpstr>Slide 43</vt:lpstr>
      <vt:lpstr>Slide 44</vt:lpstr>
      <vt:lpstr>CAP – Management summery…… 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</dc:title>
  <dc:creator>Michele</dc:creator>
  <cp:lastModifiedBy>Ahmed ElAzony</cp:lastModifiedBy>
  <cp:revision>296</cp:revision>
  <dcterms:created xsi:type="dcterms:W3CDTF">2007-01-31T01:08:37Z</dcterms:created>
  <dcterms:modified xsi:type="dcterms:W3CDTF">2020-09-17T06:48:25Z</dcterms:modified>
</cp:coreProperties>
</file>