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92" r:id="rId28"/>
    <p:sldId id="293" r:id="rId29"/>
    <p:sldId id="294" r:id="rId30"/>
    <p:sldId id="284" r:id="rId31"/>
    <p:sldId id="285" r:id="rId32"/>
    <p:sldId id="289" r:id="rId33"/>
    <p:sldId id="290" r:id="rId34"/>
    <p:sldId id="286" r:id="rId35"/>
    <p:sldId id="287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24CA24"/>
    <a:srgbClr val="FF0066"/>
    <a:srgbClr val="40E838"/>
    <a:srgbClr val="00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notesMaster" Target="notesMasters/notesMaster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98A10C-2638-4652-BDEC-E17FC1B50260}" type="datetimeFigureOut">
              <a:rPr lang="ar-IQ" smtClean="0"/>
              <a:pPr/>
              <a:t>11/08/1442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4AABB9-73C1-4126-B770-9DBECA34DE07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635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Thursday  25 March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 Aiman Qais Afar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9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1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39200"/>
            <a:ext cx="8305800" cy="5509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GASTROINTESTINEAL 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Candara" pitchFamily="34" charset="0"/>
              </a:rPr>
              <a:t>THE PERITONEUM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00FF"/>
                </a:solidFill>
                <a:latin typeface="Candara" pitchFamily="34" charset="0"/>
              </a:rPr>
              <a:t>College of Medicine /University of  Mutah</a:t>
            </a:r>
          </a:p>
          <a:p>
            <a:pPr algn="ctr"/>
            <a:endParaRPr lang="en-US" sz="3200" b="1" i="1" dirty="0">
              <a:solidFill>
                <a:srgbClr val="0000FF"/>
              </a:solidFill>
              <a:latin typeface="Candara" pitchFamily="34" charset="0"/>
            </a:endParaRPr>
          </a:p>
          <a:p>
            <a:pPr algn="ctr"/>
            <a:endParaRPr lang="en-US" sz="3200" b="1" i="1" dirty="0">
              <a:solidFill>
                <a:srgbClr val="0000FF"/>
              </a:solidFill>
              <a:latin typeface="Candara" pitchFamily="34" charset="0"/>
            </a:endParaRPr>
          </a:p>
          <a:p>
            <a:pPr algn="ctr"/>
            <a:endParaRPr lang="ar-IQ" sz="3200" b="1" i="1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5197475"/>
            <a:ext cx="5105400" cy="365125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Thursday  25 March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25312" r="25000" b="17500"/>
          <a:stretch>
            <a:fillRect/>
          </a:stretch>
        </p:blipFill>
        <p:spPr bwMode="auto">
          <a:xfrm>
            <a:off x="2057399" y="2667000"/>
            <a:ext cx="5816687" cy="4038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76200" y="6858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Candara" pitchFamily="34" charset="0"/>
              </a:rPr>
              <a:t>Liver</a:t>
            </a:r>
            <a:r>
              <a:rPr lang="en-US" sz="2400" dirty="0">
                <a:latin typeface="Candara" pitchFamily="34" charset="0"/>
              </a:rPr>
              <a:t> to the </a:t>
            </a:r>
            <a:r>
              <a:rPr lang="en-US" sz="2400" b="1" dirty="0">
                <a:latin typeface="Candara" pitchFamily="34" charset="0"/>
              </a:rPr>
              <a:t>stomach</a:t>
            </a:r>
            <a:r>
              <a:rPr lang="en-US" sz="2400" dirty="0">
                <a:latin typeface="Candara" pitchFamily="34" charset="0"/>
              </a:rPr>
              <a:t> by the </a:t>
            </a:r>
            <a:r>
              <a:rPr lang="en-US" sz="2400" b="1" dirty="0" err="1">
                <a:solidFill>
                  <a:srgbClr val="40E838"/>
                </a:solidFill>
                <a:latin typeface="Candara" pitchFamily="34" charset="0"/>
              </a:rPr>
              <a:t>hepatogastric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 ligament</a:t>
            </a:r>
            <a:r>
              <a:rPr lang="en-US" sz="2400" dirty="0">
                <a:latin typeface="Candara" pitchFamily="34" charset="0"/>
              </a:rPr>
              <a:t>, the membranous portion of the lesser omentum.</a:t>
            </a:r>
          </a:p>
          <a:p>
            <a:pPr algn="l"/>
            <a:r>
              <a:rPr lang="en-US" sz="2400" dirty="0">
                <a:latin typeface="Candara" pitchFamily="34" charset="0"/>
              </a:rPr>
              <a:t>To </a:t>
            </a:r>
            <a:r>
              <a:rPr lang="en-US" sz="2400" b="1" dirty="0">
                <a:latin typeface="Candara" pitchFamily="34" charset="0"/>
              </a:rPr>
              <a:t>duodenum</a:t>
            </a:r>
            <a:r>
              <a:rPr lang="en-US" sz="2400" dirty="0">
                <a:latin typeface="Candara" pitchFamily="34" charset="0"/>
              </a:rPr>
              <a:t> by 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the </a:t>
            </a:r>
            <a:r>
              <a:rPr lang="en-US" sz="2400" b="1" dirty="0" err="1">
                <a:solidFill>
                  <a:srgbClr val="40E838"/>
                </a:solidFill>
                <a:latin typeface="Candara" pitchFamily="34" charset="0"/>
              </a:rPr>
              <a:t>hepatoduodenal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 ligament</a:t>
            </a:r>
            <a:r>
              <a:rPr lang="en-US" sz="2400" dirty="0">
                <a:latin typeface="Candara" pitchFamily="34" charset="0"/>
              </a:rPr>
              <a:t>, the thickened </a:t>
            </a:r>
            <a:r>
              <a:rPr lang="en-US" sz="2400" b="1" dirty="0">
                <a:latin typeface="Candara" pitchFamily="34" charset="0"/>
              </a:rPr>
              <a:t>free edge of the lesser omentum</a:t>
            </a:r>
            <a:r>
              <a:rPr lang="en-US" sz="2400" dirty="0">
                <a:latin typeface="Candara" pitchFamily="34" charset="0"/>
              </a:rPr>
              <a:t>, which conducts </a:t>
            </a:r>
            <a:r>
              <a:rPr lang="en-US" sz="2400" b="1" dirty="0">
                <a:latin typeface="Candara" pitchFamily="34" charset="0"/>
              </a:rPr>
              <a:t>the portal triad</a:t>
            </a:r>
            <a:r>
              <a:rPr lang="en-US" sz="2400" dirty="0">
                <a:latin typeface="Candara" pitchFamily="34" charset="0"/>
              </a:rPr>
              <a:t>: 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portal vein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hepatic artery</a:t>
            </a:r>
            <a:r>
              <a:rPr lang="en-US" sz="2400" dirty="0">
                <a:latin typeface="Candara" pitchFamily="34" charset="0"/>
              </a:rPr>
              <a:t>, and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bile duct</a:t>
            </a:r>
          </a:p>
        </p:txBody>
      </p:sp>
      <p:sp>
        <p:nvSpPr>
          <p:cNvPr id="5" name="مستطيل 2"/>
          <p:cNvSpPr/>
          <p:nvPr/>
        </p:nvSpPr>
        <p:spPr>
          <a:xfrm>
            <a:off x="152401" y="76200"/>
            <a:ext cx="3962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Peritoneal Ligaments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5715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07948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u="sng" dirty="0">
                <a:latin typeface="Candara" pitchFamily="34" charset="0"/>
              </a:rPr>
              <a:t>The stomach is connected to the</a:t>
            </a:r>
            <a:r>
              <a:rPr lang="en-US" sz="2400" b="1" dirty="0">
                <a:latin typeface="Candara" pitchFamily="34" charset="0"/>
              </a:rPr>
              <a:t>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Inferior surface of the diaphragm </a:t>
            </a:r>
            <a:r>
              <a:rPr lang="en-US" sz="2400" dirty="0">
                <a:latin typeface="Candara" pitchFamily="34" charset="0"/>
              </a:rPr>
              <a:t>by the </a:t>
            </a:r>
            <a:r>
              <a:rPr lang="en-US" sz="2400" b="1" dirty="0" err="1">
                <a:solidFill>
                  <a:srgbClr val="40E838"/>
                </a:solidFill>
                <a:latin typeface="Candara" pitchFamily="34" charset="0"/>
              </a:rPr>
              <a:t>gastrophrenic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 ligament</a:t>
            </a:r>
            <a:r>
              <a:rPr lang="en-US" sz="2400" dirty="0">
                <a:solidFill>
                  <a:srgbClr val="40E838"/>
                </a:solidFill>
                <a:latin typeface="Candara" pitchFamily="34" charset="0"/>
              </a:rPr>
              <a:t>.</a:t>
            </a:r>
            <a:endParaRPr lang="en-US" sz="24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Spleen</a:t>
            </a:r>
            <a:r>
              <a:rPr lang="en-US" sz="2400" dirty="0">
                <a:latin typeface="Candara" pitchFamily="34" charset="0"/>
              </a:rPr>
              <a:t> by the 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gastrosplenic ligament,</a:t>
            </a:r>
            <a:r>
              <a:rPr lang="en-US" sz="2400" dirty="0">
                <a:solidFill>
                  <a:srgbClr val="40E838"/>
                </a:solidFill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which reflects to the hilum of the spleen.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6953" t="25312" r="25000" b="17500"/>
          <a:stretch>
            <a:fillRect/>
          </a:stretch>
        </p:blipFill>
        <p:spPr bwMode="auto">
          <a:xfrm>
            <a:off x="3941247" y="914400"/>
            <a:ext cx="5050353" cy="426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248400" y="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مستطيل 2"/>
          <p:cNvSpPr/>
          <p:nvPr/>
        </p:nvSpPr>
        <p:spPr>
          <a:xfrm>
            <a:off x="152401" y="76200"/>
            <a:ext cx="3962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Peritoneal Ligaments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53528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Transverse colon </a:t>
            </a:r>
            <a:r>
              <a:rPr lang="en-US" sz="2400" dirty="0">
                <a:latin typeface="Candara" pitchFamily="34" charset="0"/>
              </a:rPr>
              <a:t>by 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the </a:t>
            </a:r>
            <a:r>
              <a:rPr lang="en-US" sz="2400" b="1" dirty="0" err="1">
                <a:solidFill>
                  <a:srgbClr val="40E838"/>
                </a:solidFill>
                <a:latin typeface="Candara" pitchFamily="34" charset="0"/>
              </a:rPr>
              <a:t>gastrocolic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 ligament,</a:t>
            </a:r>
            <a:r>
              <a:rPr lang="en-US" sz="2400" dirty="0">
                <a:latin typeface="Candara" pitchFamily="34" charset="0"/>
              </a:rPr>
              <a:t> the </a:t>
            </a:r>
            <a:r>
              <a:rPr lang="en-US" sz="2400" b="1" dirty="0">
                <a:latin typeface="Candara" pitchFamily="34" charset="0"/>
              </a:rPr>
              <a:t>apron-like part</a:t>
            </a:r>
            <a:r>
              <a:rPr lang="en-US" sz="2400" dirty="0">
                <a:latin typeface="Candara" pitchFamily="34" charset="0"/>
              </a:rPr>
              <a:t> of the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greater omentum, </a:t>
            </a:r>
            <a:r>
              <a:rPr lang="en-US" sz="2400" dirty="0">
                <a:latin typeface="Candara" pitchFamily="34" charset="0"/>
              </a:rPr>
              <a:t>which descends from the </a:t>
            </a:r>
            <a:r>
              <a:rPr lang="en-US" sz="2400" b="1" dirty="0">
                <a:latin typeface="Candara" pitchFamily="34" charset="0"/>
              </a:rPr>
              <a:t>greater curvature</a:t>
            </a:r>
            <a:r>
              <a:rPr lang="en-US" sz="2400" dirty="0">
                <a:latin typeface="Candara" pitchFamily="34" charset="0"/>
              </a:rPr>
              <a:t>, turns under, and then ascends to </a:t>
            </a:r>
            <a:r>
              <a:rPr lang="en-US" sz="2400" b="1" dirty="0">
                <a:latin typeface="Candara" pitchFamily="34" charset="0"/>
              </a:rPr>
              <a:t>the transverse colon</a:t>
            </a:r>
            <a:r>
              <a:rPr lang="en-US" sz="2400" dirty="0">
                <a:latin typeface="Candara" pitchFamily="34" charset="0"/>
              </a:rPr>
              <a:t>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5018782"/>
            <a:ext cx="8991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An omentum </a:t>
            </a:r>
            <a:r>
              <a:rPr lang="en-US" sz="2400" dirty="0">
                <a:latin typeface="Candara" pitchFamily="34" charset="0"/>
              </a:rPr>
              <a:t>is a double-layered extension or fold of peritoneum that passes from the </a:t>
            </a:r>
            <a:r>
              <a:rPr lang="en-US" sz="2400" b="1" dirty="0">
                <a:latin typeface="Candara" pitchFamily="34" charset="0"/>
              </a:rPr>
              <a:t>stomach </a:t>
            </a:r>
            <a:r>
              <a:rPr lang="en-US" sz="2400" dirty="0">
                <a:latin typeface="Candara" pitchFamily="34" charset="0"/>
              </a:rPr>
              <a:t>and </a:t>
            </a:r>
            <a:r>
              <a:rPr lang="en-US" sz="2400" b="1" dirty="0">
                <a:latin typeface="Candara" pitchFamily="34" charset="0"/>
              </a:rPr>
              <a:t>proximal part of the duodenum </a:t>
            </a:r>
            <a:r>
              <a:rPr lang="en-US" sz="2400" dirty="0">
                <a:latin typeface="Candara" pitchFamily="34" charset="0"/>
              </a:rPr>
              <a:t>to adjacent </a:t>
            </a:r>
            <a:r>
              <a:rPr lang="en-US" sz="2400" b="1" dirty="0">
                <a:latin typeface="Candara" pitchFamily="34" charset="0"/>
              </a:rPr>
              <a:t>organs </a:t>
            </a:r>
            <a:r>
              <a:rPr lang="en-US" sz="2400" dirty="0">
                <a:latin typeface="Candara" pitchFamily="34" charset="0"/>
              </a:rPr>
              <a:t>in the abdominal cavity.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39021" y="115669"/>
            <a:ext cx="1765979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Candara" pitchFamily="34" charset="0"/>
              </a:rPr>
              <a:t>Omenta</a:t>
            </a:r>
            <a:endParaRPr lang="ar-IQ" sz="36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7539" t="12187" r="25000" b="44688"/>
          <a:stretch>
            <a:fillRect/>
          </a:stretch>
        </p:blipFill>
        <p:spPr bwMode="auto">
          <a:xfrm>
            <a:off x="1295400" y="938837"/>
            <a:ext cx="6934200" cy="393796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600200"/>
            <a:ext cx="365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itchFamily="34" charset="0"/>
              </a:rPr>
              <a:t>is a prominent,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four-layered peritoneal fold </a:t>
            </a:r>
            <a:r>
              <a:rPr lang="en-US" sz="2400" dirty="0">
                <a:latin typeface="Candara" pitchFamily="34" charset="0"/>
              </a:rPr>
              <a:t>that hangs down like an apron from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greater curvature of the stomach </a:t>
            </a:r>
            <a:r>
              <a:rPr lang="en-US" sz="2400" dirty="0">
                <a:latin typeface="Candara" pitchFamily="34" charset="0"/>
              </a:rPr>
              <a:t>and the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proximal part of the duodenum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. </a:t>
            </a:r>
            <a:r>
              <a:rPr lang="en-US" sz="2400" dirty="0">
                <a:latin typeface="Candara" pitchFamily="34" charset="0"/>
              </a:rPr>
              <a:t>After descending, it folds back and attaches to the </a:t>
            </a:r>
            <a:r>
              <a:rPr lang="en-US" sz="2400" b="1" dirty="0">
                <a:solidFill>
                  <a:srgbClr val="00FF00"/>
                </a:solidFill>
                <a:latin typeface="Candara" pitchFamily="34" charset="0"/>
              </a:rPr>
              <a:t>anterior surface of the transverse colon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and its mesentery.</a:t>
            </a:r>
          </a:p>
        </p:txBody>
      </p:sp>
      <p:sp>
        <p:nvSpPr>
          <p:cNvPr id="5" name="مستطيل 3"/>
          <p:cNvSpPr/>
          <p:nvPr/>
        </p:nvSpPr>
        <p:spPr>
          <a:xfrm>
            <a:off x="152400" y="76200"/>
            <a:ext cx="1842179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Omenta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6" name="مستطيل 3"/>
          <p:cNvSpPr/>
          <p:nvPr/>
        </p:nvSpPr>
        <p:spPr>
          <a:xfrm>
            <a:off x="51725" y="685800"/>
            <a:ext cx="364074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The greater omentum </a:t>
            </a:r>
            <a:endParaRPr lang="ar-IQ" sz="2800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6953" t="25312" r="25000" b="17500"/>
          <a:stretch>
            <a:fillRect/>
          </a:stretch>
        </p:blipFill>
        <p:spPr bwMode="auto">
          <a:xfrm>
            <a:off x="3810000" y="1676400"/>
            <a:ext cx="5224345" cy="428396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34200" y="4572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48000" y="63404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641" t="28125" r="25000" b="31562"/>
          <a:stretch>
            <a:fillRect/>
          </a:stretch>
        </p:blipFill>
        <p:spPr bwMode="auto">
          <a:xfrm>
            <a:off x="1371600" y="1563161"/>
            <a:ext cx="6400800" cy="371940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76200" y="762000"/>
            <a:ext cx="352468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greater omentum </a:t>
            </a:r>
            <a:endParaRPr lang="ar-IQ" sz="2800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52400" y="5471160"/>
          <a:ext cx="8839200" cy="85344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One important function of </a:t>
                      </a:r>
                      <a:r>
                        <a:rPr lang="en-US" sz="2800" b="1" dirty="0"/>
                        <a:t>the greater omentum </a:t>
                      </a:r>
                      <a:r>
                        <a:rPr lang="en-US" sz="2800" dirty="0"/>
                        <a:t>is to attempt to limit the spread of </a:t>
                      </a:r>
                      <a:r>
                        <a:rPr lang="en-US" sz="2800" b="1" dirty="0"/>
                        <a:t>intraperitoneal infections.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مستطيل 3"/>
          <p:cNvSpPr/>
          <p:nvPr/>
        </p:nvSpPr>
        <p:spPr>
          <a:xfrm>
            <a:off x="76200" y="76200"/>
            <a:ext cx="17526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Omenta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200400" y="63404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44958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itchFamily="34" charset="0"/>
              </a:rPr>
              <a:t>Is a much smaller,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double-layered peritoneal fold </a:t>
            </a:r>
            <a:r>
              <a:rPr lang="en-US" sz="2400" dirty="0">
                <a:latin typeface="Candara" pitchFamily="34" charset="0"/>
              </a:rPr>
              <a:t>that connects the </a:t>
            </a:r>
            <a:r>
              <a:rPr lang="en-US" sz="2400" b="1" dirty="0">
                <a:latin typeface="Candara" pitchFamily="34" charset="0"/>
              </a:rPr>
              <a:t>lesser curvature of the stomach </a:t>
            </a:r>
            <a:r>
              <a:rPr lang="en-US" sz="2400" dirty="0">
                <a:latin typeface="Candara" pitchFamily="34" charset="0"/>
              </a:rPr>
              <a:t>and the </a:t>
            </a:r>
            <a:r>
              <a:rPr lang="en-US" sz="2400" b="1" dirty="0">
                <a:latin typeface="Candara" pitchFamily="34" charset="0"/>
              </a:rPr>
              <a:t>proximal part of the duodenum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to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liver</a:t>
            </a:r>
            <a:endParaRPr lang="en-US" sz="24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>
                <a:latin typeface="Candara" pitchFamily="34" charset="0"/>
              </a:rPr>
              <a:t> It also connects the stomach to </a:t>
            </a:r>
            <a:r>
              <a:rPr lang="en-US" sz="2400" b="1" dirty="0">
                <a:solidFill>
                  <a:srgbClr val="00CC00"/>
                </a:solidFill>
                <a:latin typeface="Candara" pitchFamily="34" charset="0"/>
              </a:rPr>
              <a:t>a triad of structures </a:t>
            </a:r>
            <a:r>
              <a:rPr lang="en-US" sz="2400" dirty="0">
                <a:latin typeface="Candara" pitchFamily="34" charset="0"/>
              </a:rPr>
              <a:t>that run between the </a:t>
            </a:r>
            <a:r>
              <a:rPr lang="en-US" sz="2400" b="1" dirty="0">
                <a:latin typeface="Candara" pitchFamily="34" charset="0"/>
              </a:rPr>
              <a:t>duodenum</a:t>
            </a:r>
            <a:r>
              <a:rPr lang="en-US" sz="2400" dirty="0">
                <a:latin typeface="Candara" pitchFamily="34" charset="0"/>
              </a:rPr>
              <a:t> and </a:t>
            </a:r>
            <a:r>
              <a:rPr lang="en-US" sz="2400" b="1" dirty="0">
                <a:latin typeface="Candara" pitchFamily="34" charset="0"/>
              </a:rPr>
              <a:t>liver</a:t>
            </a:r>
            <a:r>
              <a:rPr lang="en-US" sz="2400" dirty="0">
                <a:latin typeface="Candara" pitchFamily="34" charset="0"/>
              </a:rPr>
              <a:t> in the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free edge of the lesser omentum</a:t>
            </a:r>
            <a:endParaRPr lang="ar-IQ" sz="2400" b="1" dirty="0">
              <a:latin typeface="Candara" pitchFamily="34" charset="0"/>
            </a:endParaRPr>
          </a:p>
        </p:txBody>
      </p:sp>
      <p:pic>
        <p:nvPicPr>
          <p:cNvPr id="4" name="صورة 3" descr="periton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9842" y="414614"/>
            <a:ext cx="7107958" cy="3395386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  <p:sp>
        <p:nvSpPr>
          <p:cNvPr id="5" name="مستطيل 3"/>
          <p:cNvSpPr/>
          <p:nvPr/>
        </p:nvSpPr>
        <p:spPr>
          <a:xfrm>
            <a:off x="76200" y="76200"/>
            <a:ext cx="17526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Omenta</a:t>
            </a:r>
            <a:endParaRPr lang="ar-IQ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962400"/>
            <a:ext cx="339387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The lesser omentum</a:t>
            </a:r>
            <a:r>
              <a:rPr lang="en-US" sz="2800" dirty="0">
                <a:latin typeface="Candara" pitchFamily="34" charset="0"/>
              </a:rPr>
              <a:t> </a:t>
            </a:r>
            <a:endParaRPr lang="ar-IQ" sz="2800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" y="18288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52400"/>
            <a:ext cx="266700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Mesenteries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6200" y="762000"/>
            <a:ext cx="450056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A mesentery </a:t>
            </a:r>
            <a:r>
              <a:rPr lang="en-US" sz="2400" dirty="0">
                <a:latin typeface="Candara" pitchFamily="34" charset="0"/>
              </a:rPr>
              <a:t>is a </a:t>
            </a:r>
            <a:r>
              <a:rPr lang="en-US" sz="2400" b="1" dirty="0">
                <a:latin typeface="Candara" pitchFamily="34" charset="0"/>
              </a:rPr>
              <a:t>double layer of peritoneum</a:t>
            </a:r>
            <a:r>
              <a:rPr lang="en-US" sz="2400" dirty="0">
                <a:latin typeface="Candara" pitchFamily="34" charset="0"/>
              </a:rPr>
              <a:t> that occurs as a result of the invagination of the peritoneum by an organ and constitutes a continuity of the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visceral</a:t>
            </a:r>
            <a:r>
              <a:rPr lang="en-US" sz="2400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and</a:t>
            </a:r>
            <a:r>
              <a:rPr lang="en-US" sz="2400" b="1" dirty="0"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parietal peritoneum 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It provides a means for </a:t>
            </a:r>
            <a:r>
              <a:rPr lang="en-US" sz="2400" b="1" u="sng" dirty="0">
                <a:solidFill>
                  <a:srgbClr val="FF0000"/>
                </a:solidFill>
                <a:latin typeface="Candara" pitchFamily="34" charset="0"/>
              </a:rPr>
              <a:t>neurovascular communications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between the organ and the body wall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001161"/>
            <a:ext cx="457200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>
                <a:latin typeface="Candara" pitchFamily="34" charset="0"/>
              </a:rPr>
              <a:t>A mesentery connects an intraperitoneal organ to the body wall—usually the posterior abdominal wall</a:t>
            </a:r>
            <a:r>
              <a:rPr lang="en-US" sz="2000" dirty="0">
                <a:latin typeface="Candara" pitchFamily="34" charset="0"/>
              </a:rPr>
              <a:t> (e.g., 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</a:rPr>
              <a:t>mesentery of the small intestine</a:t>
            </a:r>
            <a:r>
              <a:rPr lang="en-US" sz="2000" dirty="0">
                <a:latin typeface="Candara" pitchFamily="34" charset="0"/>
              </a:rPr>
              <a:t>)</a:t>
            </a:r>
            <a:endParaRPr lang="ar-IQ" sz="2000" dirty="0"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8956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ocw.tufts.edu/data/72/1362316/1368484/1375870_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888874" cy="253332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pic>
        <p:nvPicPr>
          <p:cNvPr id="16388" name="Picture 4" descr="http://images.slideplayer.us/1/273759/slides/slide_11.jpg"/>
          <p:cNvPicPr>
            <a:picLocks noChangeAspect="1" noChangeArrowheads="1"/>
          </p:cNvPicPr>
          <p:nvPr/>
        </p:nvPicPr>
        <p:blipFill>
          <a:blip r:embed="rId4" cstate="print"/>
          <a:srcRect l="13461" t="5065" r="15385" b="17949"/>
          <a:stretch>
            <a:fillRect/>
          </a:stretch>
        </p:blipFill>
        <p:spPr bwMode="auto">
          <a:xfrm>
            <a:off x="4630496" y="304800"/>
            <a:ext cx="4375392" cy="355050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0" y="63246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"/>
          <p:cNvSpPr/>
          <p:nvPr/>
        </p:nvSpPr>
        <p:spPr>
          <a:xfrm>
            <a:off x="76200" y="115669"/>
            <a:ext cx="28194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</a:rPr>
              <a:t>Mesenteries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1828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242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  <p:pic>
        <p:nvPicPr>
          <p:cNvPr id="10" name="Picture 2" descr="Image result for peritone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5680913" cy="57150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762000"/>
            <a:ext cx="4495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24CA24"/>
                </a:solidFill>
                <a:latin typeface="Candara" pitchFamily="34" charset="0"/>
              </a:rPr>
              <a:t>The transverse mesocolon 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</a:rPr>
              <a:t>(mesentery of the transverse colon)</a:t>
            </a:r>
            <a:r>
              <a:rPr lang="en-US" sz="2000" dirty="0">
                <a:latin typeface="Candara" pitchFamily="34" charset="0"/>
              </a:rPr>
              <a:t> divides the abdominal cavity into:</a:t>
            </a:r>
          </a:p>
          <a:p>
            <a:pPr algn="l"/>
            <a:endParaRPr lang="en-US" sz="20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A supracolic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compartment</a:t>
            </a:r>
            <a:r>
              <a:rPr lang="en-US" sz="2000" dirty="0">
                <a:latin typeface="Candara" pitchFamily="34" charset="0"/>
              </a:rPr>
              <a:t>, containing the </a:t>
            </a:r>
            <a:r>
              <a:rPr lang="en-US" sz="2000" b="1" dirty="0">
                <a:latin typeface="Candara" pitchFamily="34" charset="0"/>
              </a:rPr>
              <a:t>stomach</a:t>
            </a:r>
            <a:r>
              <a:rPr lang="en-US" sz="2000" dirty="0">
                <a:latin typeface="Candara" pitchFamily="34" charset="0"/>
              </a:rPr>
              <a:t>, </a:t>
            </a:r>
            <a:r>
              <a:rPr lang="en-US" sz="2000" b="1" dirty="0">
                <a:latin typeface="Candara" pitchFamily="34" charset="0"/>
              </a:rPr>
              <a:t>liver,</a:t>
            </a:r>
            <a:r>
              <a:rPr lang="en-US" sz="2000" dirty="0">
                <a:latin typeface="Candara" pitchFamily="34" charset="0"/>
              </a:rPr>
              <a:t> and </a:t>
            </a:r>
            <a:r>
              <a:rPr lang="en-US" sz="2000" b="1" dirty="0">
                <a:latin typeface="Candara" pitchFamily="34" charset="0"/>
              </a:rPr>
              <a:t>spleen</a:t>
            </a:r>
          </a:p>
          <a:p>
            <a:pPr algn="l"/>
            <a:endParaRPr lang="en-US" sz="20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An</a:t>
            </a:r>
            <a:r>
              <a:rPr lang="en-US" sz="20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infracolic compartment</a:t>
            </a:r>
            <a:r>
              <a:rPr lang="en-US" sz="2000" dirty="0">
                <a:solidFill>
                  <a:srgbClr val="FF0000"/>
                </a:solidFill>
                <a:latin typeface="Candara" pitchFamily="34" charset="0"/>
              </a:rPr>
              <a:t>, </a:t>
            </a:r>
            <a:r>
              <a:rPr lang="en-US" sz="2000" dirty="0">
                <a:latin typeface="Candara" pitchFamily="34" charset="0"/>
              </a:rPr>
              <a:t>containing the </a:t>
            </a:r>
            <a:r>
              <a:rPr lang="en-US" sz="2000" b="1" dirty="0">
                <a:latin typeface="Candara" pitchFamily="34" charset="0"/>
              </a:rPr>
              <a:t>small intestine </a:t>
            </a:r>
            <a:r>
              <a:rPr lang="en-US" sz="2000" dirty="0">
                <a:latin typeface="Candara" pitchFamily="34" charset="0"/>
              </a:rPr>
              <a:t>and </a:t>
            </a:r>
            <a:r>
              <a:rPr lang="en-US" sz="2000" b="1" dirty="0">
                <a:latin typeface="Candara" pitchFamily="34" charset="0"/>
              </a:rPr>
              <a:t>ascending</a:t>
            </a:r>
            <a:r>
              <a:rPr lang="en-US" sz="2000" dirty="0">
                <a:latin typeface="Candara" pitchFamily="34" charset="0"/>
              </a:rPr>
              <a:t> and </a:t>
            </a:r>
            <a:r>
              <a:rPr lang="en-US" sz="2000" b="1" dirty="0">
                <a:latin typeface="Candara" pitchFamily="34" charset="0"/>
              </a:rPr>
              <a:t>descending colon</a:t>
            </a:r>
            <a:r>
              <a:rPr lang="en-US" sz="2000" dirty="0">
                <a:latin typeface="Candara" pitchFamily="34" charset="0"/>
              </a:rPr>
              <a:t>. </a:t>
            </a:r>
          </a:p>
        </p:txBody>
      </p:sp>
      <p:pic>
        <p:nvPicPr>
          <p:cNvPr id="3" name="صورة 2" descr="New Picture (28).bmp"/>
          <p:cNvPicPr>
            <a:picLocks noChangeAspect="1"/>
          </p:cNvPicPr>
          <p:nvPr/>
        </p:nvPicPr>
        <p:blipFill>
          <a:blip r:embed="rId2" cstate="print"/>
          <a:srcRect l="42975" t="12958" r="21667" b="26000"/>
          <a:stretch>
            <a:fillRect/>
          </a:stretch>
        </p:blipFill>
        <p:spPr>
          <a:xfrm>
            <a:off x="4419600" y="1066800"/>
            <a:ext cx="4444648" cy="485728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مستطيل 3"/>
          <p:cNvSpPr/>
          <p:nvPr/>
        </p:nvSpPr>
        <p:spPr>
          <a:xfrm>
            <a:off x="152400" y="115669"/>
            <a:ext cx="59298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Subdivisions of Peritoneal Cavity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434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teachmeanatomy.info/wp-content/uploads/Sagittal-View-of-the-Subdivisions-of-the-Peritone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39259"/>
            <a:ext cx="3200400" cy="235681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18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657600" y="6324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76200" y="762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infracolic compartment</a:t>
            </a:r>
            <a:r>
              <a:rPr lang="en-US" sz="2400" dirty="0">
                <a:solidFill>
                  <a:srgbClr val="FF0000"/>
                </a:solidFill>
                <a:latin typeface="Candara" pitchFamily="34" charset="0"/>
              </a:rPr>
              <a:t>  </a:t>
            </a:r>
            <a:r>
              <a:rPr lang="en-US" sz="2400" dirty="0">
                <a:latin typeface="Candara" pitchFamily="34" charset="0"/>
              </a:rPr>
              <a:t>lies posterior to the greater omentum and is divided into 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right</a:t>
            </a:r>
            <a:r>
              <a:rPr lang="en-US" sz="2400" dirty="0">
                <a:latin typeface="Candara" pitchFamily="34" charset="0"/>
              </a:rPr>
              <a:t> and 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left</a:t>
            </a:r>
            <a:r>
              <a:rPr lang="en-US" sz="2400" dirty="0">
                <a:solidFill>
                  <a:srgbClr val="40E838"/>
                </a:solidFill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40E838"/>
                </a:solidFill>
                <a:latin typeface="Candara" pitchFamily="34" charset="0"/>
              </a:rPr>
              <a:t>infracolic</a:t>
            </a:r>
            <a:r>
              <a:rPr lang="en-US" sz="2400" dirty="0">
                <a:solidFill>
                  <a:srgbClr val="40E838"/>
                </a:solidFill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spaces by the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mesentery of the small intestine</a:t>
            </a:r>
            <a:r>
              <a:rPr lang="en-US" sz="2400" dirty="0">
                <a:solidFill>
                  <a:srgbClr val="0000FF"/>
                </a:solidFill>
                <a:latin typeface="Candara" pitchFamily="34" charset="0"/>
              </a:rPr>
              <a:t>..</a:t>
            </a:r>
            <a:endParaRPr lang="ar-IQ" sz="2400" dirty="0">
              <a:solidFill>
                <a:srgbClr val="0000FF"/>
              </a:solidFill>
              <a:latin typeface="Candara" pitchFamily="34" charset="0"/>
            </a:endParaRPr>
          </a:p>
        </p:txBody>
      </p:sp>
      <p:sp>
        <p:nvSpPr>
          <p:cNvPr id="5" name="مستطيل 3"/>
          <p:cNvSpPr/>
          <p:nvPr/>
        </p:nvSpPr>
        <p:spPr>
          <a:xfrm>
            <a:off x="76200" y="76200"/>
            <a:ext cx="592982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Candara" pitchFamily="34" charset="0"/>
              </a:rPr>
              <a:t>Subdivisions of Peritoneal Cavity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743200"/>
            <a:ext cx="3200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latin typeface="Candara" pitchFamily="34" charset="0"/>
              </a:rPr>
              <a:t>Free communication occurs between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supracolic </a:t>
            </a:r>
            <a:r>
              <a:rPr lang="en-US" sz="2400" dirty="0">
                <a:latin typeface="Candara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</a:t>
            </a:r>
            <a:r>
              <a:rPr lang="en-US" sz="2400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infracolic</a:t>
            </a:r>
            <a:r>
              <a:rPr lang="en-US" sz="2400" b="1" dirty="0">
                <a:latin typeface="Candara" pitchFamily="34" charset="0"/>
              </a:rPr>
              <a:t> </a:t>
            </a:r>
            <a:r>
              <a:rPr lang="en-US" sz="2400" dirty="0">
                <a:latin typeface="Candara" pitchFamily="34" charset="0"/>
              </a:rPr>
              <a:t>compartments through </a:t>
            </a:r>
            <a:r>
              <a:rPr lang="en-US" sz="2800" b="1" u="sng" dirty="0">
                <a:solidFill>
                  <a:srgbClr val="7030A0"/>
                </a:solidFill>
                <a:latin typeface="Candara" pitchFamily="34" charset="0"/>
              </a:rPr>
              <a:t>the paracolic gutters</a:t>
            </a:r>
            <a:endParaRPr lang="ar-IQ" sz="2400" b="1" u="sng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classconnection.s3.amazonaws.com/33/flashcards/602033/jpg/transverse_colon_and_transverse_mesocolon1314491189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837" y="1953584"/>
            <a:ext cx="5708763" cy="437101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-152400" y="6172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141982"/>
            <a:ext cx="4191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PERITONEUM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General Arrangement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1261408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peritoneum </a:t>
            </a:r>
            <a:r>
              <a:rPr lang="en-US" sz="2400" dirty="0">
                <a:latin typeface="Candara" pitchFamily="34" charset="0"/>
              </a:rPr>
              <a:t>is a thin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serous membrane </a:t>
            </a:r>
            <a:r>
              <a:rPr lang="en-US" sz="2400" dirty="0">
                <a:latin typeface="Candara" pitchFamily="34" charset="0"/>
              </a:rPr>
              <a:t>that </a:t>
            </a:r>
            <a:r>
              <a:rPr lang="en-US" sz="2400" b="1" dirty="0">
                <a:latin typeface="Candara" pitchFamily="34" charset="0"/>
              </a:rPr>
              <a:t>lines the walls </a:t>
            </a:r>
            <a:r>
              <a:rPr lang="en-US" sz="2400" dirty="0">
                <a:latin typeface="Candara" pitchFamily="34" charset="0"/>
              </a:rPr>
              <a:t>of the abdominal and pelvic cavities and </a:t>
            </a:r>
            <a:r>
              <a:rPr lang="en-US" sz="2400" b="1" dirty="0">
                <a:latin typeface="Candara" pitchFamily="34" charset="0"/>
              </a:rPr>
              <a:t>clothes the viscera </a:t>
            </a:r>
            <a:r>
              <a:rPr lang="en-US" sz="2400" dirty="0">
                <a:latin typeface="Candara" pitchFamily="34" charset="0"/>
              </a:rPr>
              <a:t>. 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76200" y="3611940"/>
            <a:ext cx="373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dirty="0">
                <a:latin typeface="Candara" pitchFamily="34" charset="0"/>
              </a:rPr>
              <a:t>The peritoneum can be regarded </a:t>
            </a:r>
            <a:r>
              <a:rPr lang="en-US" sz="2400" b="1" dirty="0">
                <a:solidFill>
                  <a:srgbClr val="00CC00"/>
                </a:solidFill>
                <a:latin typeface="Candara" pitchFamily="34" charset="0"/>
              </a:rPr>
              <a:t>as a balloon </a:t>
            </a:r>
            <a:r>
              <a:rPr lang="en-US" sz="2400" dirty="0">
                <a:latin typeface="Candara" pitchFamily="34" charset="0"/>
              </a:rPr>
              <a:t>against which organs are pressed from outside  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6" name="مستطيل 4"/>
          <p:cNvSpPr/>
          <p:nvPr/>
        </p:nvSpPr>
        <p:spPr>
          <a:xfrm>
            <a:off x="152400" y="55814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u="sng" dirty="0">
                <a:solidFill>
                  <a:srgbClr val="0000FF"/>
                </a:solidFill>
                <a:latin typeface="Candara" pitchFamily="34" charset="0"/>
              </a:rPr>
              <a:t>The</a:t>
            </a:r>
            <a:r>
              <a:rPr lang="en-US" sz="2400" u="sng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2400" b="1" u="sng" dirty="0">
                <a:solidFill>
                  <a:srgbClr val="0000FF"/>
                </a:solidFill>
                <a:latin typeface="Candara" pitchFamily="34" charset="0"/>
              </a:rPr>
              <a:t>parietal peritoneum </a:t>
            </a:r>
            <a:r>
              <a:rPr lang="en-US" sz="2400" b="1" dirty="0">
                <a:latin typeface="Candara" pitchFamily="34" charset="0"/>
              </a:rPr>
              <a:t>lines the walls of the abdominal and pelvic cavities</a:t>
            </a:r>
            <a:endParaRPr lang="en-US" sz="24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b="1" u="sng" dirty="0">
                <a:solidFill>
                  <a:srgbClr val="0000FF"/>
                </a:solidFill>
                <a:latin typeface="Candara" pitchFamily="34" charset="0"/>
              </a:rPr>
              <a:t>The</a:t>
            </a:r>
            <a:r>
              <a:rPr lang="en-US" sz="2400" u="sng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2400" b="1" u="sng" dirty="0">
                <a:solidFill>
                  <a:srgbClr val="0000FF"/>
                </a:solidFill>
                <a:latin typeface="Candara" pitchFamily="34" charset="0"/>
              </a:rPr>
              <a:t>visceral peritoneum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covers the organs</a:t>
            </a:r>
            <a:r>
              <a:rPr lang="en-US" sz="2400" dirty="0">
                <a:latin typeface="Candara" pitchFamily="34" charset="0"/>
              </a:rPr>
              <a:t>.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3246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  <p:pic>
        <p:nvPicPr>
          <p:cNvPr id="33796" name="Picture 4" descr="Image result for peritoneal ca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93290"/>
            <a:ext cx="5181600" cy="3893109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01025"/>
            <a:ext cx="8839200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Peritoneal Pouches, Recesses, Spaces, and Gutters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838200"/>
            <a:ext cx="1828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Lesser Sac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" y="1676400"/>
            <a:ext cx="3352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The lesser sac </a:t>
            </a:r>
            <a:r>
              <a:rPr lang="en-US" sz="2400" dirty="0">
                <a:latin typeface="Candara" pitchFamily="34" charset="0"/>
              </a:rPr>
              <a:t>lies </a:t>
            </a:r>
            <a:r>
              <a:rPr lang="en-US" sz="2400" b="1" dirty="0">
                <a:latin typeface="Candara" pitchFamily="34" charset="0"/>
              </a:rPr>
              <a:t>behind the stomach</a:t>
            </a:r>
            <a:r>
              <a:rPr lang="en-US" sz="2400" dirty="0">
                <a:latin typeface="Candara" pitchFamily="34" charset="0"/>
              </a:rPr>
              <a:t> and the </a:t>
            </a:r>
            <a:r>
              <a:rPr lang="en-US" sz="2400" b="1" dirty="0">
                <a:latin typeface="Candara" pitchFamily="34" charset="0"/>
              </a:rPr>
              <a:t>lesser omentum</a:t>
            </a:r>
            <a:r>
              <a:rPr lang="en-US" sz="2400" dirty="0">
                <a:latin typeface="Candara" pitchFamily="34" charset="0"/>
              </a:rPr>
              <a:t>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dirty="0">
                <a:latin typeface="Candara" pitchFamily="34" charset="0"/>
              </a:rPr>
              <a:t>It extends upward as far as </a:t>
            </a:r>
            <a:r>
              <a:rPr lang="en-US" sz="2400" b="1" dirty="0">
                <a:latin typeface="Candara" pitchFamily="34" charset="0"/>
              </a:rPr>
              <a:t>the diaphragm </a:t>
            </a:r>
            <a:r>
              <a:rPr lang="en-US" sz="2400" dirty="0">
                <a:latin typeface="Candara" pitchFamily="34" charset="0"/>
              </a:rPr>
              <a:t>and downward between the </a:t>
            </a:r>
            <a:r>
              <a:rPr lang="en-US" sz="2400" b="1" dirty="0">
                <a:latin typeface="Candara" pitchFamily="34" charset="0"/>
              </a:rPr>
              <a:t>layers of the greater omentum</a:t>
            </a:r>
            <a:r>
              <a:rPr lang="en-US" sz="2400" dirty="0">
                <a:latin typeface="Candara" pitchFamily="34" charset="0"/>
              </a:rPr>
              <a:t>. 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classconnection.s3.amazonaws.com/76/flashcards/3938076/png/greater-and-lesser-sacs-greater-and-lesser-omenta-and-the-stomach-1438DDB66E914D03F1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901" y="1186431"/>
            <a:ext cx="5370699" cy="4985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4876800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</a:rPr>
              <a:t>The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left margin </a:t>
            </a:r>
            <a:r>
              <a:rPr lang="en-US" sz="2400" dirty="0"/>
              <a:t>of the sac is formed by the </a:t>
            </a:r>
            <a:r>
              <a:rPr lang="en-US" sz="2400" b="1" dirty="0"/>
              <a:t>spleen</a:t>
            </a:r>
            <a:r>
              <a:rPr lang="en-US" sz="2400" dirty="0"/>
              <a:t> and the </a:t>
            </a:r>
            <a:r>
              <a:rPr lang="en-US" sz="2400" b="1" dirty="0"/>
              <a:t>gastrosplenic omentum </a:t>
            </a:r>
            <a:r>
              <a:rPr lang="en-US" sz="2400" dirty="0"/>
              <a:t>and </a:t>
            </a:r>
            <a:r>
              <a:rPr lang="en-US" sz="2400" b="1" dirty="0"/>
              <a:t>splenicorenal ligament</a:t>
            </a:r>
            <a:r>
              <a:rPr lang="en-US" sz="2400" dirty="0"/>
              <a:t>. 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</a:rPr>
              <a:t>The right margin </a:t>
            </a:r>
            <a:r>
              <a:rPr lang="en-US" sz="2400" dirty="0"/>
              <a:t>opens into </a:t>
            </a:r>
            <a:r>
              <a:rPr lang="en-US" sz="2400" b="1" dirty="0">
                <a:solidFill>
                  <a:srgbClr val="0000FF"/>
                </a:solidFill>
              </a:rPr>
              <a:t>the greater sac (the main part of the peritoneal cavity) </a:t>
            </a:r>
            <a:r>
              <a:rPr lang="en-US" sz="2400" dirty="0"/>
              <a:t>through the opening of the lesser sac, or </a:t>
            </a:r>
            <a:r>
              <a:rPr lang="en-US" sz="2400" b="1" dirty="0">
                <a:solidFill>
                  <a:srgbClr val="0000FF"/>
                </a:solidFill>
              </a:rPr>
              <a:t>epiploic foramen.</a:t>
            </a:r>
            <a:endParaRPr lang="ar-IQ" sz="2400" b="1" dirty="0">
              <a:solidFill>
                <a:srgbClr val="0000FF"/>
              </a:solidFill>
            </a:endParaRPr>
          </a:p>
        </p:txBody>
      </p:sp>
      <p:sp>
        <p:nvSpPr>
          <p:cNvPr id="5" name="مستطيل 2"/>
          <p:cNvSpPr/>
          <p:nvPr/>
        </p:nvSpPr>
        <p:spPr>
          <a:xfrm>
            <a:off x="152400" y="695980"/>
            <a:ext cx="1828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Lesser Sac</a:t>
            </a:r>
          </a:p>
        </p:txBody>
      </p:sp>
      <p:pic>
        <p:nvPicPr>
          <p:cNvPr id="3076" name="Picture 4" descr="http://www.rahulgladwin.com/medimages/plog-content/images/free-usmle-medical-images/abdomen-pictures/epiploic-forame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38" y="1391118"/>
            <a:ext cx="4245874" cy="3333282"/>
          </a:xfrm>
          <a:prstGeom prst="rect">
            <a:avLst/>
          </a:prstGeom>
          <a:noFill/>
          <a:ln w="57150">
            <a:solidFill>
              <a:srgbClr val="40E838"/>
            </a:solidFill>
          </a:ln>
        </p:spPr>
      </p:pic>
      <p:sp>
        <p:nvSpPr>
          <p:cNvPr id="8" name="مستطيل 1"/>
          <p:cNvSpPr/>
          <p:nvPr/>
        </p:nvSpPr>
        <p:spPr>
          <a:xfrm>
            <a:off x="76200" y="76200"/>
            <a:ext cx="88392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Peritoneal Pouches, Recesses, Spaces, and Gutters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0" y="6858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classconnection.s3.amazonaws.com/774/flashcards/2059774/png/9-141854FECA73C8183F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3000"/>
            <a:ext cx="4419600" cy="370369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24375" r="31445" b="19375"/>
          <a:stretch>
            <a:fillRect/>
          </a:stretch>
        </p:blipFill>
        <p:spPr bwMode="auto">
          <a:xfrm>
            <a:off x="4277360" y="1828800"/>
            <a:ext cx="4714240" cy="4419600"/>
          </a:xfrm>
          <a:prstGeom prst="rect">
            <a:avLst/>
          </a:prstGeom>
          <a:noFill/>
          <a:ln w="57150">
            <a:solidFill>
              <a:srgbClr val="00CC00"/>
            </a:solidFill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76200" y="121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andara" pitchFamily="34" charset="0"/>
              </a:rPr>
              <a:t>The opening into the lesser sac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(Epiploic Foramen) </a:t>
            </a:r>
            <a:r>
              <a:rPr lang="en-US" sz="2400" dirty="0">
                <a:latin typeface="Candara" pitchFamily="34" charset="0"/>
              </a:rPr>
              <a:t>has the following boundaries: 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2017216"/>
            <a:ext cx="373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0066"/>
                </a:solidFill>
              </a:rPr>
              <a:t>Anteriorly</a:t>
            </a:r>
            <a:r>
              <a:rPr lang="en-US" sz="2400" dirty="0">
                <a:solidFill>
                  <a:srgbClr val="FF0066"/>
                </a:solidFill>
              </a:rPr>
              <a:t>: </a:t>
            </a:r>
            <a:r>
              <a:rPr lang="en-US" sz="2400" dirty="0"/>
              <a:t>Free border of the lesser omentum, </a:t>
            </a:r>
            <a:r>
              <a:rPr lang="en-US" sz="2400" b="1" dirty="0">
                <a:solidFill>
                  <a:srgbClr val="24CA24"/>
                </a:solidFill>
              </a:rPr>
              <a:t>the bile duct</a:t>
            </a:r>
            <a:r>
              <a:rPr lang="en-US" sz="2400" dirty="0">
                <a:solidFill>
                  <a:srgbClr val="24CA24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the hepatic artery</a:t>
            </a:r>
            <a:r>
              <a:rPr lang="en-US" sz="2400" dirty="0"/>
              <a:t>, and </a:t>
            </a:r>
            <a:r>
              <a:rPr lang="en-US" sz="2400" b="1" dirty="0">
                <a:solidFill>
                  <a:srgbClr val="0000FF"/>
                </a:solidFill>
              </a:rPr>
              <a:t>the portal vein.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0066"/>
                </a:solidFill>
              </a:rPr>
              <a:t>Posteriorly</a:t>
            </a:r>
            <a:r>
              <a:rPr lang="en-US" sz="2400" b="1" dirty="0">
                <a:solidFill>
                  <a:srgbClr val="0000FF"/>
                </a:solidFill>
              </a:rPr>
              <a:t>: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Inferior vena cava</a:t>
            </a:r>
            <a:endParaRPr lang="en-US" sz="2400" dirty="0">
              <a:solidFill>
                <a:srgbClr val="0000FF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0066"/>
                </a:solidFill>
              </a:rPr>
              <a:t>Superiorly: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dirty="0"/>
              <a:t>Caudate process </a:t>
            </a:r>
            <a:r>
              <a:rPr lang="en-US" sz="2400" dirty="0"/>
              <a:t>of the caudate lobe of the liver</a:t>
            </a:r>
          </a:p>
          <a:p>
            <a:pPr algn="l">
              <a:buFont typeface="Wingdings" pitchFamily="2" charset="2"/>
              <a:buChar char="ü"/>
            </a:pPr>
            <a:r>
              <a:rPr lang="en-US" sz="2400" b="1" dirty="0">
                <a:solidFill>
                  <a:srgbClr val="FF0066"/>
                </a:solidFill>
              </a:rPr>
              <a:t>Inferiorly:</a:t>
            </a:r>
            <a:r>
              <a:rPr lang="en-US" sz="2400" dirty="0"/>
              <a:t> </a:t>
            </a:r>
            <a:r>
              <a:rPr lang="en-US" sz="2400" b="1" dirty="0"/>
              <a:t>First part of the duodenum</a:t>
            </a:r>
          </a:p>
        </p:txBody>
      </p:sp>
      <p:sp>
        <p:nvSpPr>
          <p:cNvPr id="6" name="مستطيل 2"/>
          <p:cNvSpPr/>
          <p:nvPr/>
        </p:nvSpPr>
        <p:spPr>
          <a:xfrm>
            <a:off x="152400" y="762000"/>
            <a:ext cx="1828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Lesser Sac</a:t>
            </a:r>
          </a:p>
        </p:txBody>
      </p:sp>
      <p:sp>
        <p:nvSpPr>
          <p:cNvPr id="7" name="مستطيل 1"/>
          <p:cNvSpPr/>
          <p:nvPr/>
        </p:nvSpPr>
        <p:spPr>
          <a:xfrm>
            <a:off x="152400" y="101025"/>
            <a:ext cx="88392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Peritoneal Pouches, Recesses, Spaces, and Gutters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495800" y="6492875"/>
            <a:ext cx="1828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comps.fotosearch.com/comp/LIF/LIF135/entrance-omental-bursa_~GD110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43200" y="2743200"/>
            <a:ext cx="2514600" cy="225595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7338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7617" y="786825"/>
            <a:ext cx="307007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Subphrenic Spaces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8750" r="22070" b="16562"/>
          <a:stretch>
            <a:fillRect/>
          </a:stretch>
        </p:blipFill>
        <p:spPr bwMode="auto">
          <a:xfrm>
            <a:off x="3886200" y="1295400"/>
            <a:ext cx="5105400" cy="440340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76200" y="1447800"/>
            <a:ext cx="36433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The right and left anterior subphrenic </a:t>
            </a:r>
            <a:r>
              <a:rPr lang="en-US" sz="2400" dirty="0">
                <a:latin typeface="Candara" pitchFamily="34" charset="0"/>
              </a:rPr>
              <a:t>spaces lie between the diaphragm and the liver, on each side of </a:t>
            </a:r>
            <a:r>
              <a:rPr lang="en-US" sz="2400" b="1" dirty="0">
                <a:latin typeface="Candara" pitchFamily="34" charset="0"/>
              </a:rPr>
              <a:t>the falciform ligament 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/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right posterior subphrenic </a:t>
            </a:r>
            <a:r>
              <a:rPr lang="en-US" sz="2400" dirty="0">
                <a:latin typeface="Candara" pitchFamily="34" charset="0"/>
              </a:rPr>
              <a:t>space lies between the </a:t>
            </a:r>
            <a:r>
              <a:rPr lang="en-US" sz="2400" b="1" dirty="0">
                <a:latin typeface="Candara" pitchFamily="34" charset="0"/>
              </a:rPr>
              <a:t>right lobe of the liver,</a:t>
            </a:r>
            <a:r>
              <a:rPr lang="en-US" sz="2400" dirty="0">
                <a:latin typeface="Candara" pitchFamily="34" charset="0"/>
              </a:rPr>
              <a:t> the </a:t>
            </a:r>
            <a:r>
              <a:rPr lang="en-US" sz="2400" b="1" dirty="0">
                <a:latin typeface="Candara" pitchFamily="34" charset="0"/>
              </a:rPr>
              <a:t>right kidney</a:t>
            </a:r>
            <a:r>
              <a:rPr lang="en-US" sz="2400" dirty="0">
                <a:latin typeface="Candara" pitchFamily="34" charset="0"/>
              </a:rPr>
              <a:t>, and the </a:t>
            </a:r>
            <a:r>
              <a:rPr lang="en-US" sz="2400" b="1" dirty="0">
                <a:latin typeface="Candara" pitchFamily="34" charset="0"/>
              </a:rPr>
              <a:t>right colic flexure</a:t>
            </a:r>
            <a:endParaRPr lang="ar-IQ" sz="2400" b="1" dirty="0">
              <a:latin typeface="Candara" pitchFamily="34" charset="0"/>
            </a:endParaRPr>
          </a:p>
        </p:txBody>
      </p:sp>
      <p:sp>
        <p:nvSpPr>
          <p:cNvPr id="5" name="مستطيل 1"/>
          <p:cNvSpPr/>
          <p:nvPr/>
        </p:nvSpPr>
        <p:spPr>
          <a:xfrm>
            <a:off x="152400" y="101025"/>
            <a:ext cx="81534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Peritoneal Pouches, Recesses, Spaces, and Gutters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Thursday  25 March 2021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0"/>
            <a:ext cx="2895600" cy="365125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Dr</a:t>
            </a:r>
            <a:r>
              <a:rPr lang="en-US" b="1" dirty="0">
                <a:solidFill>
                  <a:srgbClr val="C00000"/>
                </a:solidFill>
              </a:rPr>
              <a:t> Aiman Qais Afar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5690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24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7106" name="AutoShape 2" descr="Image result for Subphrenic re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7108" name="Picture 4" descr="Image result for Subphrenic rec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84629"/>
            <a:ext cx="7620000" cy="5720971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10" name="مستطيل 3"/>
          <p:cNvSpPr/>
          <p:nvPr/>
        </p:nvSpPr>
        <p:spPr>
          <a:xfrm>
            <a:off x="157617" y="152400"/>
            <a:ext cx="307007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Subphrenic Spaces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9342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Thursday  25 March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3246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C00000"/>
                </a:solidFill>
              </a:rPr>
              <a:t>Dr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30480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C00000"/>
                </a:solidFill>
              </a:rPr>
              <a:pPr/>
              <a:t>25</a:t>
            </a:fld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2706" name="Picture 2" descr="Image result for The hepatorenal recess (hepatorenal pouch; Morison pouch"/>
          <p:cNvPicPr>
            <a:picLocks noChangeAspect="1" noChangeArrowheads="1"/>
          </p:cNvPicPr>
          <p:nvPr/>
        </p:nvPicPr>
        <p:blipFill>
          <a:blip r:embed="rId2" cstate="print"/>
          <a:srcRect l="6270" r="12226"/>
          <a:stretch>
            <a:fillRect/>
          </a:stretch>
        </p:blipFill>
        <p:spPr bwMode="auto">
          <a:xfrm>
            <a:off x="4800600" y="2692644"/>
            <a:ext cx="4191000" cy="3860556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pic>
        <p:nvPicPr>
          <p:cNvPr id="72708" name="Picture 4" descr="Image result for The hepatorenal recess (hepatorenal pouch; Morison pouch"/>
          <p:cNvPicPr>
            <a:picLocks noChangeAspect="1" noChangeArrowheads="1"/>
          </p:cNvPicPr>
          <p:nvPr/>
        </p:nvPicPr>
        <p:blipFill>
          <a:blip r:embed="rId3" cstate="print"/>
          <a:srcRect r="51477"/>
          <a:stretch>
            <a:fillRect/>
          </a:stretch>
        </p:blipFill>
        <p:spPr bwMode="auto">
          <a:xfrm>
            <a:off x="114300" y="2667000"/>
            <a:ext cx="4457700" cy="388620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Rectangle 4"/>
          <p:cNvSpPr/>
          <p:nvPr/>
        </p:nvSpPr>
        <p:spPr>
          <a:xfrm>
            <a:off x="76200" y="7163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The hepatorenal recess (hepatorenal pouch; Morison pouch) </a:t>
            </a:r>
            <a:r>
              <a:rPr lang="en-GB" sz="2400" dirty="0">
                <a:latin typeface="Candara" pitchFamily="34" charset="0"/>
              </a:rPr>
              <a:t>is the posterosuperior extension of the </a:t>
            </a:r>
            <a:r>
              <a:rPr lang="en-GB" sz="2400" b="1" dirty="0">
                <a:latin typeface="Candara" pitchFamily="34" charset="0"/>
              </a:rPr>
              <a:t>subhepatic space</a:t>
            </a:r>
            <a:r>
              <a:rPr lang="en-GB" sz="2400" dirty="0">
                <a:latin typeface="Candara" pitchFamily="34" charset="0"/>
              </a:rPr>
              <a:t>, </a:t>
            </a:r>
            <a:r>
              <a:rPr lang="en-GB" sz="2400" b="1" dirty="0">
                <a:latin typeface="Candara" pitchFamily="34" charset="0"/>
              </a:rPr>
              <a:t>lying between the right part of the visceral surface of the liver and the right kidney and suprarenal gland</a:t>
            </a:r>
            <a:r>
              <a:rPr lang="en-GB" sz="2400" dirty="0">
                <a:latin typeface="Candara" pitchFamily="34" charset="0"/>
              </a:rPr>
              <a:t>. </a:t>
            </a:r>
          </a:p>
        </p:txBody>
      </p:sp>
      <p:sp>
        <p:nvSpPr>
          <p:cNvPr id="9" name="مستطيل 3"/>
          <p:cNvSpPr/>
          <p:nvPr/>
        </p:nvSpPr>
        <p:spPr>
          <a:xfrm>
            <a:off x="157617" y="76200"/>
            <a:ext cx="307007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CC00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Subphrenic Spaces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762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The hepatorenal recess </a:t>
            </a:r>
            <a:r>
              <a:rPr lang="en-GB" sz="2400" dirty="0">
                <a:latin typeface="Candara" pitchFamily="34" charset="0"/>
              </a:rPr>
              <a:t>is </a:t>
            </a:r>
            <a:r>
              <a:rPr lang="en-GB" sz="2400" b="1" dirty="0">
                <a:latin typeface="Candara" pitchFamily="34" charset="0"/>
              </a:rPr>
              <a:t>a gravity-dependent part of the peritoneal cavity</a:t>
            </a:r>
            <a:r>
              <a:rPr lang="en-GB" sz="2400" dirty="0">
                <a:latin typeface="Candara" pitchFamily="34" charset="0"/>
              </a:rPr>
              <a:t> </a:t>
            </a:r>
            <a:r>
              <a:rPr lang="en-GB" sz="2400" b="1" dirty="0">
                <a:latin typeface="Candara" pitchFamily="34" charset="0"/>
              </a:rPr>
              <a:t>in the supine position;</a:t>
            </a:r>
            <a:r>
              <a:rPr lang="en-GB" sz="2400" dirty="0">
                <a:latin typeface="Candara" pitchFamily="34" charset="0"/>
              </a:rPr>
              <a:t> fluid draining from the omental bursa flows into this recess </a:t>
            </a:r>
          </a:p>
          <a:p>
            <a:pPr>
              <a:buFont typeface="Wingdings" pitchFamily="2" charset="2"/>
              <a:buChar char="v"/>
            </a:pPr>
            <a:r>
              <a:rPr lang="en-GB" sz="2400" dirty="0">
                <a:latin typeface="Candara" pitchFamily="34" charset="0"/>
              </a:rPr>
              <a:t>The hepatorenal recess communicates anteriorly with the </a:t>
            </a:r>
            <a:r>
              <a:rPr lang="en-GB" sz="2400" b="1" dirty="0">
                <a:latin typeface="Candara" pitchFamily="34" charset="0"/>
              </a:rPr>
              <a:t>right </a:t>
            </a:r>
            <a:r>
              <a:rPr lang="en-GB" sz="2400" b="1" dirty="0"/>
              <a:t>subphrenic recess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2527280"/>
            <a:ext cx="28956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13F94A"/>
            </a:solidFill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Recall that normally all recesses of the peritoneal cavity are potential spaces only, containing just enough peritoneal fluid to lubricate the adjacent peritoneal membranes</a:t>
            </a:r>
          </a:p>
        </p:txBody>
      </p:sp>
      <p:pic>
        <p:nvPicPr>
          <p:cNvPr id="46082" name="Picture 2" descr="Image result for The hepatorenal recess (hepatorenal pouch; Morison pou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57400"/>
            <a:ext cx="5785153" cy="4343400"/>
          </a:xfrm>
          <a:prstGeom prst="rect">
            <a:avLst/>
          </a:prstGeom>
          <a:noFill/>
          <a:ln w="57150">
            <a:solidFill>
              <a:srgbClr val="13F94A"/>
            </a:solidFill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6200" y="6553200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rgbClr val="0033CC"/>
                </a:solidFill>
              </a:rPr>
              <a:t>Thursday  25 March 2021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26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-609600" y="6324600"/>
            <a:ext cx="2895600" cy="39687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3657600"/>
            <a:ext cx="382904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  <a:latin typeface="Candara" pitchFamily="34" charset="0"/>
              </a:rPr>
              <a:t>subphrenic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 spaces </a:t>
            </a:r>
            <a:r>
              <a:rPr lang="en-US" sz="2400" dirty="0">
                <a:latin typeface="Candara" pitchFamily="34" charset="0"/>
              </a:rPr>
              <a:t>and the </a:t>
            </a:r>
            <a:r>
              <a:rPr lang="en-US" sz="2400" b="1" dirty="0" err="1">
                <a:solidFill>
                  <a:srgbClr val="FF0000"/>
                </a:solidFill>
                <a:latin typeface="Candara" pitchFamily="34" charset="0"/>
              </a:rPr>
              <a:t>paracolic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 gutters </a:t>
            </a:r>
            <a:r>
              <a:rPr lang="en-US" sz="2400" dirty="0">
                <a:latin typeface="Candara" pitchFamily="34" charset="0"/>
              </a:rPr>
              <a:t>are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clinically important </a:t>
            </a:r>
            <a:r>
              <a:rPr lang="en-US" sz="2400" dirty="0">
                <a:latin typeface="Candara" pitchFamily="34" charset="0"/>
              </a:rPr>
              <a:t>because they may be sites for the </a:t>
            </a:r>
            <a:r>
              <a:rPr lang="en-US" sz="2400" b="1" dirty="0">
                <a:latin typeface="Candara" pitchFamily="34" charset="0"/>
              </a:rPr>
              <a:t>collection and movement of infected peritoneal fluid.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76200" y="1586805"/>
            <a:ext cx="3733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The </a:t>
            </a:r>
            <a:r>
              <a:rPr lang="en-US" sz="2800" b="1" dirty="0" err="1">
                <a:solidFill>
                  <a:srgbClr val="FF0000"/>
                </a:solidFill>
                <a:latin typeface="Candara" pitchFamily="34" charset="0"/>
              </a:rPr>
              <a:t>paracolic</a:t>
            </a: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 gutters </a:t>
            </a:r>
            <a:r>
              <a:rPr lang="en-US" sz="2400" dirty="0">
                <a:latin typeface="Candara" pitchFamily="34" charset="0"/>
              </a:rPr>
              <a:t>lie on the lateral and medial sides of the </a:t>
            </a:r>
            <a:r>
              <a:rPr lang="en-US" sz="2400" b="1" dirty="0">
                <a:latin typeface="Candara" pitchFamily="34" charset="0"/>
              </a:rPr>
              <a:t>ascending</a:t>
            </a:r>
            <a:r>
              <a:rPr lang="en-US" sz="2400" dirty="0">
                <a:latin typeface="Candara" pitchFamily="34" charset="0"/>
              </a:rPr>
              <a:t> and </a:t>
            </a:r>
            <a:r>
              <a:rPr lang="en-US" sz="2400" b="1" dirty="0">
                <a:latin typeface="Candara" pitchFamily="34" charset="0"/>
              </a:rPr>
              <a:t>descending colons</a:t>
            </a:r>
            <a:r>
              <a:rPr lang="en-US" sz="2400" dirty="0">
                <a:latin typeface="Candara" pitchFamily="34" charset="0"/>
              </a:rPr>
              <a:t>, respectively .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" y="838200"/>
            <a:ext cx="28055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40E838"/>
            </a:solidFill>
          </a:ln>
        </p:spPr>
        <p:txBody>
          <a:bodyPr wrap="non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Paracolic Gutters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18750" r="22070" b="16562"/>
          <a:stretch>
            <a:fillRect/>
          </a:stretch>
        </p:blipFill>
        <p:spPr bwMode="auto">
          <a:xfrm>
            <a:off x="4114800" y="1295400"/>
            <a:ext cx="4786314" cy="492922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مستطيل 1"/>
          <p:cNvSpPr/>
          <p:nvPr/>
        </p:nvSpPr>
        <p:spPr>
          <a:xfrm>
            <a:off x="152400" y="101025"/>
            <a:ext cx="8839200" cy="52322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Peritoneal Pouches, Recesses, Spaces, and Gutters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32813" t="12187" r="20898" b="5312"/>
          <a:stretch>
            <a:fillRect/>
          </a:stretch>
        </p:blipFill>
        <p:spPr bwMode="auto">
          <a:xfrm>
            <a:off x="2057400" y="1066800"/>
            <a:ext cx="5181600" cy="485776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228600" y="314980"/>
            <a:ext cx="4114800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Peritonitis and Ascites ???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362200" y="6096000"/>
            <a:ext cx="4572000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Abdominal Paracentesis ???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572000" y="314980"/>
            <a:ext cx="4191000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Fluid in Omental Bursa ???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-228600" y="6096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2.bp.blogspot.com/-2YobsP0H76g/T-XJfItBCTI/AAAAAAAAAYo/PVeDcee2XRg/s640/Periton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381000"/>
            <a:ext cx="7823200" cy="5867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1219200"/>
            <a:ext cx="419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00CC00"/>
                </a:solidFill>
                <a:latin typeface="Candara" pitchFamily="34" charset="0"/>
              </a:rPr>
              <a:t>The potential space </a:t>
            </a:r>
            <a:r>
              <a:rPr lang="en-US" sz="2400" dirty="0">
                <a:latin typeface="Candara" pitchFamily="34" charset="0"/>
              </a:rPr>
              <a:t>between the parietal and visceral layers, (</a:t>
            </a:r>
            <a:r>
              <a:rPr lang="en-US" sz="2400" b="1" dirty="0">
                <a:latin typeface="Candara" pitchFamily="34" charset="0"/>
              </a:rPr>
              <a:t>which is in effect the inside space of the balloon), </a:t>
            </a:r>
            <a:r>
              <a:rPr lang="en-US" sz="2400" dirty="0">
                <a:latin typeface="Candara" pitchFamily="34" charset="0"/>
              </a:rPr>
              <a:t>is called the </a:t>
            </a:r>
            <a:r>
              <a:rPr lang="en-US" sz="2400" b="1" u="sng" dirty="0">
                <a:solidFill>
                  <a:srgbClr val="0066FF"/>
                </a:solidFill>
                <a:latin typeface="Candara" pitchFamily="34" charset="0"/>
              </a:rPr>
              <a:t>peritoneal cavity</a:t>
            </a:r>
            <a:r>
              <a:rPr lang="en-US" sz="2400" dirty="0">
                <a:latin typeface="Candara" pitchFamily="34" charset="0"/>
              </a:rPr>
              <a:t>. 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400" b="1" dirty="0">
                <a:latin typeface="Candara" pitchFamily="34" charset="0"/>
              </a:rPr>
              <a:t>In males</a:t>
            </a:r>
            <a:r>
              <a:rPr lang="en-US" sz="2400" dirty="0">
                <a:latin typeface="Candara" pitchFamily="34" charset="0"/>
              </a:rPr>
              <a:t>, this is a closed cavity, </a:t>
            </a:r>
          </a:p>
          <a:p>
            <a:pPr algn="l">
              <a:buFont typeface="Wingdings" pitchFamily="2" charset="2"/>
              <a:buChar char="v"/>
            </a:pPr>
            <a:r>
              <a:rPr lang="en-US" sz="2400" b="1" dirty="0">
                <a:latin typeface="Candara" pitchFamily="34" charset="0"/>
              </a:rPr>
              <a:t>In females</a:t>
            </a:r>
            <a:r>
              <a:rPr lang="en-US" sz="2400" dirty="0">
                <a:latin typeface="Candara" pitchFamily="34" charset="0"/>
              </a:rPr>
              <a:t>, there is communication with the exterior through the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uterine tubes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the uterus</a:t>
            </a:r>
            <a:r>
              <a:rPr lang="en-US" sz="2400" dirty="0">
                <a:latin typeface="Candara" pitchFamily="34" charset="0"/>
              </a:rPr>
              <a:t>, and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the vagina</a:t>
            </a:r>
            <a:endParaRPr lang="ar-IQ" sz="2400" b="1" dirty="0">
              <a:latin typeface="Candara" pitchFamily="34" charset="0"/>
            </a:endParaRPr>
          </a:p>
        </p:txBody>
      </p:sp>
      <p:sp>
        <p:nvSpPr>
          <p:cNvPr id="5" name="مستطيل 1"/>
          <p:cNvSpPr/>
          <p:nvPr/>
        </p:nvSpPr>
        <p:spPr>
          <a:xfrm>
            <a:off x="152400" y="141982"/>
            <a:ext cx="35814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PERITONEUM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General Arrangement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1055" t="39375" r="26171" b="15937"/>
          <a:stretch>
            <a:fillRect/>
          </a:stretch>
        </p:blipFill>
        <p:spPr bwMode="auto">
          <a:xfrm>
            <a:off x="5769346" y="4800600"/>
            <a:ext cx="2917454" cy="1905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0" y="6553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  <p:pic>
        <p:nvPicPr>
          <p:cNvPr id="32770" name="Picture 2" descr="Image result for peritoneal ca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073" y="228600"/>
            <a:ext cx="4866527" cy="44196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s://sp.yimg.com/ib/th?id=HN.608054158578680457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657600" cy="3657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48132" name="Picture 4" descr="http://2.bp.blogspot.com/_pOK9nKyAFVc/TFjj6dEGNoI/AAAAAAAAAEs/fExDhkFUvGY/s1600/abdomen_ascites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572000" cy="3429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7" name="مستطيل 3"/>
          <p:cNvSpPr/>
          <p:nvPr/>
        </p:nvSpPr>
        <p:spPr>
          <a:xfrm>
            <a:off x="4648200" y="152400"/>
            <a:ext cx="4343400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Abdominal Paracentesis ???</a:t>
            </a:r>
          </a:p>
        </p:txBody>
      </p:sp>
      <p:sp>
        <p:nvSpPr>
          <p:cNvPr id="8" name="مستطيل 2"/>
          <p:cNvSpPr/>
          <p:nvPr/>
        </p:nvSpPr>
        <p:spPr>
          <a:xfrm>
            <a:off x="304800" y="152400"/>
            <a:ext cx="4114800" cy="523220"/>
          </a:xfrm>
          <a:prstGeom prst="rect">
            <a:avLst/>
          </a:prstGeom>
          <a:solidFill>
            <a:srgbClr val="00FF00"/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Peritonitis and Ascites ???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558" y="762000"/>
            <a:ext cx="87868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The parietal peritoneum </a:t>
            </a:r>
            <a:r>
              <a:rPr lang="en-US" sz="2400" dirty="0"/>
              <a:t>is sensitive to </a:t>
            </a:r>
            <a:r>
              <a:rPr lang="en-US" sz="2400" b="1" dirty="0"/>
              <a:t>pain, temperature,</a:t>
            </a:r>
          </a:p>
          <a:p>
            <a:pPr algn="l"/>
            <a:r>
              <a:rPr lang="en-US" sz="2400" b="1" dirty="0"/>
              <a:t>touch</a:t>
            </a:r>
            <a:r>
              <a:rPr lang="en-US" sz="2400" dirty="0"/>
              <a:t>, and </a:t>
            </a:r>
            <a:r>
              <a:rPr lang="en-US" sz="2400" b="1" dirty="0"/>
              <a:t>pressure</a:t>
            </a:r>
            <a:r>
              <a:rPr lang="en-US" sz="2400" dirty="0"/>
              <a:t>.</a:t>
            </a:r>
            <a:endParaRPr lang="ar-IQ" sz="2400" dirty="0"/>
          </a:p>
        </p:txBody>
      </p:sp>
      <p:sp>
        <p:nvSpPr>
          <p:cNvPr id="7" name="مستطيل 6"/>
          <p:cNvSpPr/>
          <p:nvPr/>
        </p:nvSpPr>
        <p:spPr>
          <a:xfrm>
            <a:off x="76200" y="1718608"/>
            <a:ext cx="37338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/>
              <a:t>The parietal peritoneum lining the </a:t>
            </a:r>
            <a:r>
              <a:rPr lang="en-US" sz="2400" b="1" dirty="0">
                <a:solidFill>
                  <a:srgbClr val="0000FF"/>
                </a:solidFill>
              </a:rPr>
              <a:t>anterior abdominal wall </a:t>
            </a:r>
            <a:r>
              <a:rPr lang="en-US" sz="2400" dirty="0"/>
              <a:t>is supplied by the </a:t>
            </a:r>
            <a:r>
              <a:rPr lang="en-US" sz="2400" b="1" dirty="0"/>
              <a:t>lower six thoracic  and first lumbar nerves.</a:t>
            </a:r>
            <a:endParaRPr lang="ar-IQ" sz="2400" b="1" dirty="0"/>
          </a:p>
        </p:txBody>
      </p:sp>
      <p:sp>
        <p:nvSpPr>
          <p:cNvPr id="8" name="مستطيل 7"/>
          <p:cNvSpPr/>
          <p:nvPr/>
        </p:nvSpPr>
        <p:spPr>
          <a:xfrm>
            <a:off x="152400" y="3810000"/>
            <a:ext cx="40386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0000FF"/>
                </a:solidFill>
              </a:rPr>
              <a:t>central part of the diaphragmatic peritoneum </a:t>
            </a:r>
            <a:r>
              <a:rPr lang="en-US" sz="2400" dirty="0"/>
              <a:t>is supplied by </a:t>
            </a:r>
            <a:r>
              <a:rPr lang="en-US" sz="2400" b="1" dirty="0"/>
              <a:t>the </a:t>
            </a:r>
            <a:r>
              <a:rPr lang="en-US" sz="2400" b="1" dirty="0" err="1"/>
              <a:t>phrenic</a:t>
            </a:r>
            <a:r>
              <a:rPr lang="en-US" sz="2400" b="1" dirty="0"/>
              <a:t> nerves</a:t>
            </a:r>
            <a:r>
              <a:rPr lang="en-US" sz="2400" dirty="0"/>
              <a:t>; </a:t>
            </a:r>
            <a:r>
              <a:rPr lang="en-US" sz="2400" b="1" dirty="0">
                <a:solidFill>
                  <a:srgbClr val="0000FF"/>
                </a:solidFill>
              </a:rPr>
              <a:t>peripherally</a:t>
            </a:r>
            <a:r>
              <a:rPr lang="en-US" sz="2400" dirty="0"/>
              <a:t>, the diaphragmatic peritoneum is supplied by the </a:t>
            </a:r>
            <a:r>
              <a:rPr lang="en-US" sz="2400" b="1" dirty="0"/>
              <a:t>lower six thoracic nerves</a:t>
            </a:r>
            <a:endParaRPr lang="ar-IQ" sz="2400" b="1" dirty="0"/>
          </a:p>
        </p:txBody>
      </p:sp>
      <p:sp>
        <p:nvSpPr>
          <p:cNvPr id="9" name="مستطيل 8"/>
          <p:cNvSpPr/>
          <p:nvPr/>
        </p:nvSpPr>
        <p:spPr>
          <a:xfrm>
            <a:off x="4343400" y="5638800"/>
            <a:ext cx="44958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Candara" pitchFamily="34" charset="0"/>
              </a:rPr>
              <a:t>The parietal peritoneum </a:t>
            </a:r>
            <a:r>
              <a:rPr lang="en-US" sz="2000" dirty="0">
                <a:latin typeface="Candara" pitchFamily="34" charset="0"/>
              </a:rPr>
              <a:t>in </a:t>
            </a:r>
            <a:r>
              <a:rPr lang="en-US" sz="2000" b="1" dirty="0">
                <a:solidFill>
                  <a:srgbClr val="0000FF"/>
                </a:solidFill>
                <a:latin typeface="Candara" pitchFamily="34" charset="0"/>
              </a:rPr>
              <a:t>the pelvis </a:t>
            </a:r>
            <a:r>
              <a:rPr lang="en-US" sz="2000" dirty="0">
                <a:latin typeface="Candara" pitchFamily="34" charset="0"/>
              </a:rPr>
              <a:t>is mainly supplied by the </a:t>
            </a:r>
            <a:r>
              <a:rPr lang="en-US" sz="2000" b="1" dirty="0">
                <a:latin typeface="Candara" pitchFamily="34" charset="0"/>
              </a:rPr>
              <a:t>obturator nerve</a:t>
            </a:r>
            <a:r>
              <a:rPr lang="en-US" sz="2000" dirty="0">
                <a:latin typeface="Candara" pitchFamily="34" charset="0"/>
              </a:rPr>
              <a:t>, a branch of the </a:t>
            </a:r>
            <a:r>
              <a:rPr lang="en-US" sz="2000" b="1" dirty="0">
                <a:latin typeface="Candara" pitchFamily="34" charset="0"/>
              </a:rPr>
              <a:t>lumbar plexus</a:t>
            </a:r>
            <a:r>
              <a:rPr lang="en-US" sz="2000" dirty="0">
                <a:latin typeface="Candara" pitchFamily="34" charset="0"/>
              </a:rPr>
              <a:t>.</a:t>
            </a:r>
            <a:endParaRPr lang="ar-IQ" sz="2000" dirty="0">
              <a:latin typeface="Candara" pitchFamily="34" charset="0"/>
            </a:endParaRPr>
          </a:p>
        </p:txBody>
      </p:sp>
      <p:sp>
        <p:nvSpPr>
          <p:cNvPr id="10" name="مستطيل 1"/>
          <p:cNvSpPr/>
          <p:nvPr/>
        </p:nvSpPr>
        <p:spPr>
          <a:xfrm>
            <a:off x="151843" y="152400"/>
            <a:ext cx="563935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Nerve Supply of the Peritoneum</a:t>
            </a:r>
            <a:endParaRPr lang="ar-IQ" sz="3200" b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teachmeanatomy.info/wp-content/uploads/Structure-of-the-Peritoneum-and-Peritoneal-Cavity-300x2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4622426" cy="4191000"/>
          </a:xfrm>
          <a:prstGeom prst="rect">
            <a:avLst/>
          </a:prstGeom>
          <a:noFill/>
          <a:ln w="57150">
            <a:solidFill>
              <a:srgbClr val="40E838"/>
            </a:solidFill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70866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52600" y="64928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01025"/>
            <a:ext cx="586795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Nerve Supply of the Peritoneum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0" y="762000"/>
            <a:ext cx="87868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 The visceral peritoneum </a:t>
            </a:r>
            <a:r>
              <a:rPr lang="en-US" sz="2400" dirty="0">
                <a:latin typeface="Candara" pitchFamily="34" charset="0"/>
              </a:rPr>
              <a:t>is sensitive only to </a:t>
            </a:r>
            <a:r>
              <a:rPr lang="en-US" sz="2400" b="1" dirty="0">
                <a:latin typeface="Candara" pitchFamily="34" charset="0"/>
              </a:rPr>
              <a:t>stretch</a:t>
            </a:r>
            <a:r>
              <a:rPr lang="en-US" sz="2400" dirty="0">
                <a:latin typeface="Candara" pitchFamily="34" charset="0"/>
              </a:rPr>
              <a:t> and </a:t>
            </a:r>
            <a:r>
              <a:rPr lang="en-US" sz="2400" b="1" dirty="0">
                <a:latin typeface="Candara" pitchFamily="34" charset="0"/>
              </a:rPr>
              <a:t>tearing</a:t>
            </a:r>
            <a:r>
              <a:rPr lang="en-US" sz="2400" dirty="0">
                <a:latin typeface="Candara" pitchFamily="34" charset="0"/>
              </a:rPr>
              <a:t> and is not sensitive to touch, pressure, or temperature</a:t>
            </a:r>
            <a:endParaRPr lang="ar-IQ" sz="2400" dirty="0">
              <a:latin typeface="Candara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2400" y="1676400"/>
            <a:ext cx="37338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dirty="0">
                <a:latin typeface="Candara" pitchFamily="34" charset="0"/>
              </a:rPr>
              <a:t>It is supplied by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autonomic afferent nerves </a:t>
            </a:r>
            <a:r>
              <a:rPr lang="en-US" sz="2400" dirty="0">
                <a:latin typeface="Candara" pitchFamily="34" charset="0"/>
              </a:rPr>
              <a:t>that supply </a:t>
            </a:r>
            <a:r>
              <a:rPr lang="en-US" sz="2400" b="1" dirty="0">
                <a:latin typeface="Candara" pitchFamily="34" charset="0"/>
              </a:rPr>
              <a:t>the viscera </a:t>
            </a:r>
            <a:r>
              <a:rPr lang="en-US" sz="2400" dirty="0">
                <a:latin typeface="Candara" pitchFamily="34" charset="0"/>
              </a:rPr>
              <a:t>or are </a:t>
            </a:r>
            <a:r>
              <a:rPr lang="en-US" sz="2400" b="1" dirty="0">
                <a:latin typeface="Candara" pitchFamily="34" charset="0"/>
              </a:rPr>
              <a:t>traveling in the mesenteries.</a:t>
            </a:r>
            <a:endParaRPr lang="ar-IQ" sz="2400" b="1" dirty="0">
              <a:latin typeface="Candara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3733800"/>
            <a:ext cx="37338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0000FF"/>
                </a:solidFill>
                <a:latin typeface="Candara" pitchFamily="34" charset="0"/>
              </a:rPr>
              <a:t>Overdistention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 of a </a:t>
            </a:r>
            <a:r>
              <a:rPr lang="en-US" sz="2400" b="1" dirty="0" err="1">
                <a:solidFill>
                  <a:srgbClr val="0000FF"/>
                </a:solidFill>
                <a:latin typeface="Candara" pitchFamily="34" charset="0"/>
              </a:rPr>
              <a:t>viscus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 </a:t>
            </a:r>
            <a:r>
              <a:rPr lang="en-US" sz="2400" b="1" dirty="0">
                <a:latin typeface="Candara" pitchFamily="34" charset="0"/>
              </a:rPr>
              <a:t>leads to the sensation of pain</a:t>
            </a:r>
            <a:r>
              <a:rPr lang="en-US" sz="2400" dirty="0">
                <a:latin typeface="Candara" pitchFamily="34" charset="0"/>
              </a:rPr>
              <a:t>. </a:t>
            </a:r>
          </a:p>
          <a:p>
            <a:pPr algn="l" rtl="0">
              <a:buFont typeface="Wingdings" pitchFamily="2" charset="2"/>
              <a:buChar char="v"/>
            </a:pPr>
            <a:endParaRPr lang="en-US" sz="2400" dirty="0"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sz="2400" b="1" dirty="0">
                <a:latin typeface="Candara" pitchFamily="34" charset="0"/>
              </a:rPr>
              <a:t>The mesenteries of the small and large intestines are sensitive to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</a:rPr>
              <a:t>mechanical stretching</a:t>
            </a:r>
            <a:endParaRPr lang="ar-IQ" sz="2400" b="1" dirty="0">
              <a:solidFill>
                <a:srgbClr val="0000FF"/>
              </a:solidFill>
              <a:latin typeface="Candara" pitchFamily="34" charset="0"/>
            </a:endParaRPr>
          </a:p>
        </p:txBody>
      </p:sp>
      <p:pic>
        <p:nvPicPr>
          <p:cNvPr id="43010" name="Picture 2" descr="http://1.bp.blogspot.com/_rgEdAv437-8/TPJIix8cjgI/AAAAAAAAAHw/wutHXW8JWNA/s320/Untitled.jpg"/>
          <p:cNvPicPr>
            <a:picLocks noChangeAspect="1" noChangeArrowheads="1"/>
          </p:cNvPicPr>
          <p:nvPr/>
        </p:nvPicPr>
        <p:blipFill>
          <a:blip r:embed="rId2" cstate="print"/>
          <a:srcRect t="4615" b="6154"/>
          <a:stretch>
            <a:fillRect/>
          </a:stretch>
        </p:blipFill>
        <p:spPr bwMode="auto">
          <a:xfrm>
            <a:off x="4343400" y="1828800"/>
            <a:ext cx="4411264" cy="4419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15000" y="63404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 25 March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G:\pictuer collection\Amman 2009\DSC05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400" cy="6877050"/>
          </a:xfrm>
          <a:prstGeom prst="rect">
            <a:avLst/>
          </a:prstGeom>
          <a:noFill/>
        </p:spPr>
      </p:pic>
      <p:sp>
        <p:nvSpPr>
          <p:cNvPr id="8" name="Footer Placeholder 9"/>
          <p:cNvSpPr txBox="1">
            <a:spLocks/>
          </p:cNvSpPr>
          <p:nvPr/>
        </p:nvSpPr>
        <p:spPr>
          <a:xfrm>
            <a:off x="3962400" y="1006475"/>
            <a:ext cx="464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</a:rPr>
              <a:t>Dr. Aiman Q. Afar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Aiman Qais Afar</a:t>
            </a:r>
          </a:p>
        </p:txBody>
      </p:sp>
      <p:sp>
        <p:nvSpPr>
          <p:cNvPr id="9" name="Date Placeholder 6"/>
          <p:cNvSpPr txBox="1">
            <a:spLocks/>
          </p:cNvSpPr>
          <p:nvPr/>
        </p:nvSpPr>
        <p:spPr>
          <a:xfrm>
            <a:off x="2971800" y="1600200"/>
            <a:ext cx="655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i="1" dirty="0">
                <a:solidFill>
                  <a:srgbClr val="FF0000"/>
                </a:solidFill>
                <a:latin typeface="Candara" pitchFamily="34" charset="0"/>
              </a:rPr>
              <a:t>Thursday  25 March 2021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2400" y="838200"/>
            <a:ext cx="335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dirty="0">
                <a:latin typeface="Candara" pitchFamily="34" charset="0"/>
              </a:rPr>
              <a:t>Between the </a:t>
            </a:r>
            <a:r>
              <a:rPr lang="en-US" sz="2400" b="1" dirty="0">
                <a:latin typeface="Candara" pitchFamily="34" charset="0"/>
              </a:rPr>
              <a:t>parietal peritoneum </a:t>
            </a:r>
            <a:r>
              <a:rPr lang="en-US" sz="2400" dirty="0">
                <a:latin typeface="Candara" pitchFamily="34" charset="0"/>
              </a:rPr>
              <a:t>and the fascial lining of the abdominal and pelvic walls is a layer of connective tissue called 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the extra peritoneal tissue</a:t>
            </a:r>
            <a:endParaRPr lang="en-US" sz="2400" dirty="0">
              <a:latin typeface="Candara" pitchFamily="34" charset="0"/>
            </a:endParaRP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>
              <a:buFont typeface="Wingdings" pitchFamily="2" charset="2"/>
              <a:buChar char="q"/>
            </a:pPr>
            <a:r>
              <a:rPr lang="en-US" sz="2400" dirty="0">
                <a:latin typeface="Candara" pitchFamily="34" charset="0"/>
              </a:rPr>
              <a:t> In the area of the kidneys this tissue contains a large amount of fat, which supports the kidneys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33750" r="25000" b="22187"/>
          <a:stretch>
            <a:fillRect/>
          </a:stretch>
        </p:blipFill>
        <p:spPr bwMode="auto">
          <a:xfrm>
            <a:off x="3581400" y="3576695"/>
            <a:ext cx="5283824" cy="3065939"/>
          </a:xfrm>
          <a:prstGeom prst="rect">
            <a:avLst/>
          </a:prstGeom>
          <a:noFill/>
          <a:ln w="57150">
            <a:solidFill>
              <a:srgbClr val="40E838"/>
            </a:solidFill>
            <a:miter lim="800000"/>
            <a:headEnd/>
            <a:tailEnd/>
          </a:ln>
          <a:effectLst/>
        </p:spPr>
      </p:pic>
      <p:sp>
        <p:nvSpPr>
          <p:cNvPr id="5" name="مستطيل 1"/>
          <p:cNvSpPr/>
          <p:nvPr/>
        </p:nvSpPr>
        <p:spPr>
          <a:xfrm>
            <a:off x="152400" y="141982"/>
            <a:ext cx="2362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PERITONEUM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6749" t="38438" r="46094" b="35922"/>
          <a:stretch>
            <a:fillRect/>
          </a:stretch>
        </p:blipFill>
        <p:spPr bwMode="auto">
          <a:xfrm>
            <a:off x="3581400" y="304800"/>
            <a:ext cx="5194430" cy="3065053"/>
          </a:xfrm>
          <a:prstGeom prst="rect">
            <a:avLst/>
          </a:prstGeom>
          <a:noFill/>
          <a:ln w="57150">
            <a:solidFill>
              <a:srgbClr val="66FF33"/>
            </a:solidFill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800" y="59436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-228600" y="6172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4734342"/>
            <a:ext cx="8534400" cy="2123658"/>
          </a:xfrm>
          <a:prstGeom prst="rect">
            <a:avLst/>
          </a:prstGeom>
          <a:ln>
            <a:solidFill>
              <a:srgbClr val="40E838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66FF"/>
                </a:solidFill>
              </a:rPr>
              <a:t>The peritoneal cavity </a:t>
            </a:r>
            <a:r>
              <a:rPr lang="en-US" sz="2400" dirty="0"/>
              <a:t>is the largest cavity in the body and is divided into two parts: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00FF00"/>
                </a:solidFill>
              </a:rPr>
              <a:t>The greater sac </a:t>
            </a:r>
            <a:r>
              <a:rPr lang="en-US" sz="2400" dirty="0"/>
              <a:t>is the main compartment and extends from </a:t>
            </a:r>
            <a:r>
              <a:rPr lang="en-US" sz="2400" b="1" dirty="0"/>
              <a:t>the diaphragm </a:t>
            </a:r>
            <a:r>
              <a:rPr lang="en-US" sz="2400" dirty="0"/>
              <a:t>down into </a:t>
            </a:r>
            <a:r>
              <a:rPr lang="en-US" sz="2400" b="1" dirty="0"/>
              <a:t>the pelvis.</a:t>
            </a:r>
            <a:r>
              <a:rPr lang="en-US" sz="2400" dirty="0"/>
              <a:t> </a:t>
            </a:r>
            <a:endParaRPr lang="en-US" sz="2400" b="1" dirty="0"/>
          </a:p>
          <a:p>
            <a:pPr algn="l">
              <a:buFont typeface="Wingdings" pitchFamily="2" charset="2"/>
              <a:buChar char="v"/>
            </a:pPr>
            <a:r>
              <a:rPr lang="en-US" sz="2800" b="1" dirty="0">
                <a:solidFill>
                  <a:srgbClr val="00FF00"/>
                </a:solidFill>
              </a:rPr>
              <a:t>The lesser sac </a:t>
            </a:r>
            <a:r>
              <a:rPr lang="en-US" sz="2400" dirty="0"/>
              <a:t>is smaller and lies </a:t>
            </a:r>
            <a:r>
              <a:rPr lang="en-US" sz="2400" b="1" dirty="0"/>
              <a:t>behind the stomach. </a:t>
            </a:r>
            <a:endParaRPr lang="ar-IQ" sz="2400" b="1" dirty="0"/>
          </a:p>
        </p:txBody>
      </p:sp>
      <p:sp>
        <p:nvSpPr>
          <p:cNvPr id="5" name="مستطيل 1"/>
          <p:cNvSpPr/>
          <p:nvPr/>
        </p:nvSpPr>
        <p:spPr>
          <a:xfrm>
            <a:off x="76200" y="76200"/>
            <a:ext cx="2438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PERITONEUM</a:t>
            </a:r>
          </a:p>
        </p:txBody>
      </p:sp>
      <p:pic>
        <p:nvPicPr>
          <p:cNvPr id="19458" name="Picture 2" descr="http://www.easynotecards.com/uploads/814/58/_4c2d395_147e7781763__8000_00000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2514600"/>
            <a:ext cx="2731182" cy="1905000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05600" y="762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14800" y="762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Image result for peritoneal ca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52" y="685800"/>
            <a:ext cx="7946728" cy="390525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52766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  <a:latin typeface="Candara" pitchFamily="34" charset="0"/>
              </a:rPr>
              <a:t>The peritoneum </a:t>
            </a:r>
            <a:r>
              <a:rPr lang="en-US" sz="2400" dirty="0">
                <a:latin typeface="Candara" pitchFamily="34" charset="0"/>
              </a:rPr>
              <a:t>secretes a small amount of </a:t>
            </a:r>
            <a:r>
              <a:rPr lang="en-US" sz="2400" b="1" dirty="0">
                <a:latin typeface="Candara" pitchFamily="34" charset="0"/>
              </a:rPr>
              <a:t>serous fluid</a:t>
            </a:r>
            <a:r>
              <a:rPr lang="en-US" sz="2400" dirty="0">
                <a:latin typeface="Candara" pitchFamily="34" charset="0"/>
              </a:rPr>
              <a:t>, 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the peritoneal fluid</a:t>
            </a:r>
            <a:r>
              <a:rPr lang="en-US" sz="2400" dirty="0">
                <a:latin typeface="Candara" pitchFamily="34" charset="0"/>
              </a:rPr>
              <a:t>, which lubricates the surfaces of the peritoneum and allows free movement between the viscera.</a:t>
            </a:r>
            <a:endParaRPr lang="ar-IQ" sz="2400" dirty="0"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39" t="21563" r="25000" b="35312"/>
          <a:stretch>
            <a:fillRect/>
          </a:stretch>
        </p:blipFill>
        <p:spPr bwMode="auto">
          <a:xfrm>
            <a:off x="4343400" y="2313266"/>
            <a:ext cx="4648200" cy="2639734"/>
          </a:xfrm>
          <a:prstGeom prst="rect">
            <a:avLst/>
          </a:prstGeom>
          <a:noFill/>
          <a:ln w="57150">
            <a:solidFill>
              <a:srgbClr val="40E838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7539" t="33750" r="25000" b="22187"/>
          <a:stretch>
            <a:fillRect/>
          </a:stretch>
        </p:blipFill>
        <p:spPr bwMode="auto">
          <a:xfrm>
            <a:off x="152400" y="2362200"/>
            <a:ext cx="3989245" cy="2590800"/>
          </a:xfrm>
          <a:prstGeom prst="rect">
            <a:avLst/>
          </a:prstGeom>
          <a:noFill/>
          <a:ln w="57150">
            <a:solidFill>
              <a:srgbClr val="40E838"/>
            </a:solidFill>
            <a:miter lim="800000"/>
            <a:headEnd/>
            <a:tailEnd/>
          </a:ln>
          <a:effectLst/>
        </p:spPr>
      </p:pic>
      <p:sp>
        <p:nvSpPr>
          <p:cNvPr id="6" name="مستطيل 1"/>
          <p:cNvSpPr/>
          <p:nvPr/>
        </p:nvSpPr>
        <p:spPr>
          <a:xfrm>
            <a:off x="152400" y="141982"/>
            <a:ext cx="4191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PERITONEUM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</a:rPr>
              <a:t>General Arrangement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ndara" pitchFamily="34" charset="0"/>
              </a:rPr>
              <a:t>The greater and lesser sacs are in free communication with one another through an </a:t>
            </a:r>
            <a:r>
              <a:rPr lang="en-US" sz="2400" b="1" dirty="0">
                <a:latin typeface="Candara" pitchFamily="34" charset="0"/>
              </a:rPr>
              <a:t>oval window </a:t>
            </a:r>
            <a:r>
              <a:rPr lang="en-US" sz="2400" dirty="0">
                <a:latin typeface="Candara" pitchFamily="34" charset="0"/>
              </a:rPr>
              <a:t>called the 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opening of the lesser sac, or the epiploic foramen</a:t>
            </a:r>
            <a:r>
              <a:rPr lang="en-US" sz="2400" dirty="0">
                <a:solidFill>
                  <a:srgbClr val="0066FF"/>
                </a:solidFill>
                <a:latin typeface="Candara" pitchFamily="34" charset="0"/>
              </a:rPr>
              <a:t>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82000" y="6569075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" y="76200"/>
            <a:ext cx="85725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Intraperitoneal and Retroperitoneal Relationships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" y="762000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00FF00"/>
                </a:solidFill>
                <a:latin typeface="Candara" pitchFamily="34" charset="0"/>
              </a:rPr>
              <a:t>Intraperitoneal organ </a:t>
            </a:r>
            <a:r>
              <a:rPr lang="en-US" sz="2400" dirty="0">
                <a:latin typeface="Candara" pitchFamily="34" charset="0"/>
              </a:rPr>
              <a:t>when it is almost </a:t>
            </a:r>
            <a:r>
              <a:rPr lang="en-US" sz="2400" b="1" dirty="0">
                <a:latin typeface="Candara" pitchFamily="34" charset="0"/>
              </a:rPr>
              <a:t>totally covered with visceral peritoneum </a:t>
            </a:r>
            <a:r>
              <a:rPr lang="en-US" sz="2400" dirty="0">
                <a:latin typeface="Candara" pitchFamily="34" charset="0"/>
              </a:rPr>
              <a:t> like 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stomach,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spleen,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jejunum</a:t>
            </a:r>
            <a:r>
              <a:rPr lang="en-US" sz="2400" b="1" dirty="0">
                <a:latin typeface="Candara" pitchFamily="34" charset="0"/>
              </a:rPr>
              <a:t>,</a:t>
            </a:r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ileum.</a:t>
            </a:r>
            <a:r>
              <a:rPr lang="en-US" sz="2400" dirty="0">
                <a:solidFill>
                  <a:srgbClr val="0066FF"/>
                </a:solidFill>
                <a:latin typeface="Candara" pitchFamily="34" charset="0"/>
              </a:rPr>
              <a:t> </a:t>
            </a:r>
            <a:endParaRPr lang="ar-IQ" sz="2400" dirty="0">
              <a:solidFill>
                <a:srgbClr val="0066FF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5555159"/>
            <a:ext cx="8763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800" b="1" u="sng" dirty="0">
                <a:solidFill>
                  <a:srgbClr val="00FF00"/>
                </a:solidFill>
                <a:latin typeface="Candara" pitchFamily="34" charset="0"/>
              </a:rPr>
              <a:t>Retroperitoneal organ </a:t>
            </a:r>
            <a:r>
              <a:rPr lang="en-US" sz="2400" b="1" dirty="0">
                <a:latin typeface="Candara" pitchFamily="34" charset="0"/>
              </a:rPr>
              <a:t>lie behind the peritoneum </a:t>
            </a:r>
            <a:r>
              <a:rPr lang="en-US" sz="2400" dirty="0">
                <a:latin typeface="Candara" pitchFamily="34" charset="0"/>
              </a:rPr>
              <a:t>and are only </a:t>
            </a:r>
            <a:r>
              <a:rPr lang="en-US" sz="2400" b="1" dirty="0">
                <a:latin typeface="Candara" pitchFamily="34" charset="0"/>
              </a:rPr>
              <a:t>partially covered with visceral peritoneum</a:t>
            </a:r>
            <a:r>
              <a:rPr lang="en-US" sz="2400" dirty="0">
                <a:latin typeface="Candara" pitchFamily="34" charset="0"/>
              </a:rPr>
              <a:t> like 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pancreas </a:t>
            </a:r>
            <a:r>
              <a:rPr lang="en-US" sz="2400" dirty="0">
                <a:latin typeface="Candara" pitchFamily="34" charset="0"/>
              </a:rPr>
              <a:t>,</a:t>
            </a:r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ascending and descending colon</a:t>
            </a:r>
            <a:endParaRPr lang="ar-IQ" sz="2400" b="1" dirty="0">
              <a:solidFill>
                <a:srgbClr val="0066FF"/>
              </a:solidFill>
              <a:latin typeface="Candara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315200" y="2819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classconnection.s3.amazonaws.com/485/flashcards/1840485/png/organs13494997869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1764411"/>
            <a:ext cx="4302877" cy="37219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77000" y="25908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1295400"/>
            <a:ext cx="358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400" b="1" dirty="0">
                <a:solidFill>
                  <a:srgbClr val="7030A0"/>
                </a:solidFill>
                <a:latin typeface="Candara" pitchFamily="34" charset="0"/>
              </a:rPr>
              <a:t>An intraperitoneal organ</a:t>
            </a:r>
            <a:r>
              <a:rPr lang="en-US" sz="2400" dirty="0">
                <a:latin typeface="Candara" pitchFamily="34" charset="0"/>
              </a:rPr>
              <a:t>, such as the stomach, appears to be surrounded by the peritoneal cavity,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but it is covered with visceral peritoneum </a:t>
            </a:r>
            <a:r>
              <a:rPr lang="en-US" sz="2400" dirty="0">
                <a:latin typeface="Candara" pitchFamily="34" charset="0"/>
              </a:rPr>
              <a:t>and is attached to other organs by Omenta.</a:t>
            </a:r>
            <a:endParaRPr lang="ar-IQ" sz="2400" dirty="0">
              <a:latin typeface="Candar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736" t="13125" r="22070" b="10000"/>
          <a:stretch>
            <a:fillRect/>
          </a:stretch>
        </p:blipFill>
        <p:spPr bwMode="auto">
          <a:xfrm>
            <a:off x="1295400" y="4845034"/>
            <a:ext cx="1905000" cy="1860566"/>
          </a:xfrm>
          <a:prstGeom prst="rect">
            <a:avLst/>
          </a:prstGeom>
          <a:noFill/>
          <a:ln w="57150">
            <a:solidFill>
              <a:srgbClr val="0066FF"/>
            </a:solidFill>
            <a:miter lim="800000"/>
            <a:headEnd/>
            <a:tailEnd/>
          </a:ln>
          <a:effectLst/>
        </p:spPr>
      </p:pic>
      <p:sp>
        <p:nvSpPr>
          <p:cNvPr id="5" name="مستطيل 1"/>
          <p:cNvSpPr/>
          <p:nvPr/>
        </p:nvSpPr>
        <p:spPr>
          <a:xfrm>
            <a:off x="76199" y="76200"/>
            <a:ext cx="815340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Intraperitoneal and Retroperitoneal Relationships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757535"/>
            <a:ext cx="8077200" cy="461665"/>
          </a:xfrm>
          <a:prstGeom prst="rect">
            <a:avLst/>
          </a:prstGeom>
          <a:solidFill>
            <a:srgbClr val="FFC000"/>
          </a:solidFill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ndara" pitchFamily="34" charset="0"/>
              </a:rPr>
              <a:t>No organ, however, is actually within the peritoneal cavity</a:t>
            </a:r>
            <a:r>
              <a:rPr lang="en-US" sz="2400" dirty="0">
                <a:latin typeface="Candara" pitchFamily="34" charset="0"/>
              </a:rPr>
              <a:t>.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34000" y="1311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easynotecards.com/uploads/645/36/_2ba06b7_137573e3886__8000_00000045.png"/>
          <p:cNvPicPr>
            <a:picLocks noChangeAspect="1" noChangeArrowheads="1"/>
          </p:cNvPicPr>
          <p:nvPr/>
        </p:nvPicPr>
        <p:blipFill>
          <a:blip r:embed="rId3" cstate="print"/>
          <a:srcRect l="17000" t="4800" r="19000" b="7200"/>
          <a:stretch>
            <a:fillRect/>
          </a:stretch>
        </p:blipFill>
        <p:spPr bwMode="auto">
          <a:xfrm>
            <a:off x="3733800" y="1774031"/>
            <a:ext cx="5206538" cy="447436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8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404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" y="950416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0066FF"/>
                </a:solidFill>
                <a:latin typeface="Candara" pitchFamily="34" charset="0"/>
              </a:rPr>
              <a:t>Peritoneal ligaments </a:t>
            </a:r>
            <a:r>
              <a:rPr lang="en-US" sz="2400" dirty="0">
                <a:latin typeface="Candara" pitchFamily="34" charset="0"/>
              </a:rPr>
              <a:t>are </a:t>
            </a:r>
            <a:r>
              <a:rPr lang="en-US" sz="2400" b="1" dirty="0">
                <a:latin typeface="Candara" pitchFamily="34" charset="0"/>
              </a:rPr>
              <a:t>two-layered folds of peritoneum</a:t>
            </a:r>
          </a:p>
          <a:p>
            <a:pPr algn="l"/>
            <a:r>
              <a:rPr lang="en-US" sz="2400" dirty="0">
                <a:latin typeface="Candara" pitchFamily="34" charset="0"/>
              </a:rPr>
              <a:t>That connect an organ with another organ or to the abdominal wall.</a:t>
            </a:r>
          </a:p>
          <a:p>
            <a:pPr algn="l"/>
            <a:endParaRPr lang="en-US" sz="2400" dirty="0">
              <a:latin typeface="Candara" pitchFamily="34" charset="0"/>
            </a:endParaRPr>
          </a:p>
          <a:p>
            <a:pPr algn="l"/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Candara" pitchFamily="34" charset="0"/>
              </a:rPr>
              <a:t>The liver</a:t>
            </a:r>
            <a:r>
              <a:rPr lang="en-US" sz="2400" dirty="0">
                <a:latin typeface="Candara" pitchFamily="34" charset="0"/>
              </a:rPr>
              <a:t>,  is connected to the diaphragm by the </a:t>
            </a:r>
            <a:r>
              <a:rPr lang="en-US" sz="2400" b="1" dirty="0">
                <a:solidFill>
                  <a:srgbClr val="00CC00"/>
                </a:solidFill>
                <a:latin typeface="Candara" pitchFamily="34" charset="0"/>
              </a:rPr>
              <a:t>falciform</a:t>
            </a:r>
          </a:p>
          <a:p>
            <a:pPr algn="l"/>
            <a:r>
              <a:rPr lang="en-US" sz="2400" b="1" dirty="0">
                <a:solidFill>
                  <a:srgbClr val="00CC00"/>
                </a:solidFill>
                <a:latin typeface="Candara" pitchFamily="34" charset="0"/>
              </a:rPr>
              <a:t>ligament,  the coronary ligament</a:t>
            </a:r>
            <a:r>
              <a:rPr lang="en-US" sz="2400" b="1" dirty="0">
                <a:latin typeface="Candara" pitchFamily="34" charset="0"/>
              </a:rPr>
              <a:t>, and the </a:t>
            </a:r>
            <a:r>
              <a:rPr lang="en-US" sz="2400" b="1" dirty="0">
                <a:solidFill>
                  <a:srgbClr val="00CC00"/>
                </a:solidFill>
                <a:latin typeface="Candara" pitchFamily="34" charset="0"/>
              </a:rPr>
              <a:t>right</a:t>
            </a:r>
            <a:r>
              <a:rPr lang="en-US" sz="2400" b="1" dirty="0">
                <a:latin typeface="Candara" pitchFamily="34" charset="0"/>
              </a:rPr>
              <a:t> and </a:t>
            </a:r>
            <a:r>
              <a:rPr lang="en-US" sz="2400" b="1" dirty="0">
                <a:solidFill>
                  <a:srgbClr val="00CC00"/>
                </a:solidFill>
                <a:latin typeface="Candara" pitchFamily="34" charset="0"/>
              </a:rPr>
              <a:t>left triangular ligaments </a:t>
            </a:r>
            <a:endParaRPr lang="ar-IQ" sz="2400" dirty="0">
              <a:solidFill>
                <a:srgbClr val="00CC00"/>
              </a:solidFill>
              <a:latin typeface="Candara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76200" y="23878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Peritoneal Ligaments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2227" t="11249" r="24414" b="31563"/>
          <a:stretch>
            <a:fillRect/>
          </a:stretch>
        </p:blipFill>
        <p:spPr bwMode="auto">
          <a:xfrm>
            <a:off x="4343400" y="304800"/>
            <a:ext cx="4495800" cy="370602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4570" t="42188" r="25000" b="23125"/>
          <a:stretch>
            <a:fillRect/>
          </a:stretch>
        </p:blipFill>
        <p:spPr bwMode="auto">
          <a:xfrm>
            <a:off x="4083941" y="4191000"/>
            <a:ext cx="4831459" cy="2590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0"/>
            <a:ext cx="18288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 25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95600" y="6400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-2286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7F3914-C014-4EAB-8726-F6286D388197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DDFA97C2-6A09-4F43-A583-4118AB77BA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BD188A-7661-4EB8-BF48-35DFF3B51A1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04b26b9-50b7-4329-ba0b-d0dc183875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1737</Words>
  <Application>Microsoft Office PowerPoint</Application>
  <PresentationFormat>عرض على الشاشة (4:3)</PresentationFormat>
  <Paragraphs>228</Paragraphs>
  <Slides>33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احمد المعايطه</cp:lastModifiedBy>
  <cp:revision>74</cp:revision>
  <dcterms:created xsi:type="dcterms:W3CDTF">2006-08-16T00:00:00Z</dcterms:created>
  <dcterms:modified xsi:type="dcterms:W3CDTF">2021-03-24T12:45:18Z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