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notesMasterIdLst>
    <p:notesMasterId r:id="rId24"/>
  </p:notesMasterIdLst>
  <p:sldIdLst>
    <p:sldId id="295" r:id="rId2"/>
    <p:sldId id="296" r:id="rId3"/>
    <p:sldId id="259" r:id="rId4"/>
    <p:sldId id="276" r:id="rId5"/>
    <p:sldId id="260" r:id="rId6"/>
    <p:sldId id="261" r:id="rId7"/>
    <p:sldId id="263" r:id="rId8"/>
    <p:sldId id="294" r:id="rId9"/>
    <p:sldId id="264" r:id="rId10"/>
    <p:sldId id="265" r:id="rId11"/>
    <p:sldId id="266" r:id="rId12"/>
    <p:sldId id="297" r:id="rId13"/>
    <p:sldId id="277" r:id="rId14"/>
    <p:sldId id="278" r:id="rId15"/>
    <p:sldId id="272" r:id="rId16"/>
    <p:sldId id="280" r:id="rId17"/>
    <p:sldId id="281" r:id="rId18"/>
    <p:sldId id="283" r:id="rId19"/>
    <p:sldId id="285" r:id="rId20"/>
    <p:sldId id="287" r:id="rId21"/>
    <p:sldId id="288" r:id="rId22"/>
    <p:sldId id="289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4380"/>
    <p:restoredTop sz="93396" autoAdjust="0"/>
  </p:normalViewPr>
  <p:slideViewPr>
    <p:cSldViewPr>
      <p:cViewPr>
        <p:scale>
          <a:sx n="66" d="100"/>
          <a:sy n="66" d="100"/>
        </p:scale>
        <p:origin x="-63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405418D-3870-406A-BCC0-238D1F3C5B36}" type="datetimeFigureOut">
              <a:rPr lang="ar-SA" smtClean="0"/>
              <a:pPr/>
              <a:t>26/02/1505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B83B09B-D18F-4BE8-A6EE-E60C9C921EF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3B09B-D18F-4BE8-A6EE-E60C9C921EF8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3B09B-D18F-4BE8-A6EE-E60C9C921EF8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3B09B-D18F-4BE8-A6EE-E60C9C921EF8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3B09B-D18F-4BE8-A6EE-E60C9C921EF8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3B09B-D18F-4BE8-A6EE-E60C9C921EF8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3B09B-D18F-4BE8-A6EE-E60C9C921EF8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3B09B-D18F-4BE8-A6EE-E60C9C921EF8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3B09B-D18F-4BE8-A6EE-E60C9C921EF8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SA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52CC94-0201-49B4-B6F0-E828308AE4D2}" type="slidenum">
              <a:rPr lang="ar-EG" smtClean="0"/>
              <a:pPr/>
              <a:t>22</a:t>
            </a:fld>
            <a:endParaRPr lang="ar-E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FAB8CFF-FEDE-4412-9CB4-8D0AAF33B0C9}" type="datetime1">
              <a:rPr lang="ar-SA" smtClean="0"/>
              <a:pPr/>
              <a:t>26/02/1505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9518A9C-8E56-425D-A0C4-6B66092EE3D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E208-734F-40F3-98F1-5DDB780F0AD7}" type="datetime1">
              <a:rPr lang="ar-SA" smtClean="0"/>
              <a:pPr/>
              <a:t>26/02/1505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8A9C-8E56-425D-A0C4-6B66092EE3D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966D-D75D-406E-AB42-F2E35A1023B4}" type="datetime1">
              <a:rPr lang="ar-SA" smtClean="0"/>
              <a:pPr/>
              <a:t>26/02/1505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8A9C-8E56-425D-A0C4-6B66092EE3D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CCC8-EDC4-4D09-9417-7FDA35C3AB10}" type="datetime1">
              <a:rPr lang="ar-SA" smtClean="0"/>
              <a:pPr/>
              <a:t>26/02/1505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8A9C-8E56-425D-A0C4-6B66092EE3D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0AAC57C-02AA-41C4-86A6-60BEA932DCB4}" type="datetime1">
              <a:rPr lang="ar-SA" smtClean="0"/>
              <a:pPr/>
              <a:t>26/02/1505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9518A9C-8E56-425D-A0C4-6B66092EE3D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6127-00BD-4FF7-94D2-27CB2E263F54}" type="datetime1">
              <a:rPr lang="ar-SA" smtClean="0"/>
              <a:pPr/>
              <a:t>26/02/1505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8A9C-8E56-425D-A0C4-6B66092EE3D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02BF3-780A-4DB4-8E61-0172095E1097}" type="datetime1">
              <a:rPr lang="ar-SA" smtClean="0"/>
              <a:pPr/>
              <a:t>26/02/1505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8A9C-8E56-425D-A0C4-6B66092EE3D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9137-61C7-41AA-97E2-C4D0A9060BBE}" type="datetime1">
              <a:rPr lang="ar-SA" smtClean="0"/>
              <a:pPr/>
              <a:t>26/02/1505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8A9C-8E56-425D-A0C4-6B66092EE3D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D0E2-E0D8-4E23-9BA0-AC348D620A1D}" type="datetime1">
              <a:rPr lang="ar-SA" smtClean="0"/>
              <a:pPr/>
              <a:t>26/02/1505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8A9C-8E56-425D-A0C4-6B66092EE3D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86610-932D-4171-9049-A806FFF7EC23}" type="datetime1">
              <a:rPr lang="ar-SA" smtClean="0"/>
              <a:pPr/>
              <a:t>26/02/1505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8A9C-8E56-425D-A0C4-6B66092EE3D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0BBDE-4842-421A-A1AD-7ECE98C5A153}" type="datetime1">
              <a:rPr lang="ar-SA" smtClean="0"/>
              <a:pPr/>
              <a:t>26/02/1505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8A9C-8E56-425D-A0C4-6B66092EE3D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F6DBFF-7B14-4F7C-B066-F65957290518}" type="datetime1">
              <a:rPr lang="ar-SA" smtClean="0"/>
              <a:pPr/>
              <a:t>26/02/1505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518A9C-8E56-425D-A0C4-6B66092EE3D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642910" y="3938598"/>
            <a:ext cx="7924800" cy="990600"/>
          </a:xfrm>
          <a:prstGeom prst="rect">
            <a:avLst/>
          </a:prstGeom>
        </p:spPr>
        <p:txBody>
          <a:bodyPr vert="horz" anchor="b" anchorCtr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normalizeH="0" baseline="0" noProof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Fungal &amp; </a:t>
            </a:r>
            <a:r>
              <a:rPr kumimoji="0" lang="en-US" sz="3600" b="1" i="0" u="none" strike="noStrike" kern="1200" normalizeH="0" baseline="0" noProof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Amoebic </a:t>
            </a:r>
            <a:r>
              <a:rPr kumimoji="0" lang="en-US" sz="3600" b="1" i="0" u="none" strike="noStrike" kern="1200" normalizeH="0" baseline="0" noProof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Meningitis</a:t>
            </a:r>
            <a:br>
              <a:rPr kumimoji="0" lang="en-US" sz="3600" b="1" i="0" u="none" strike="noStrike" kern="1200" normalizeH="0" baseline="0" noProof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1200" normalizeH="0" baseline="0" noProof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NS1 Module</a:t>
            </a:r>
            <a:br>
              <a:rPr kumimoji="0" lang="en-US" sz="3600" b="1" i="0" u="none" strike="noStrike" kern="1200" normalizeH="0" baseline="0" noProof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1200" normalizeH="0" baseline="0" noProof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2019-2020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Dr. Mohammad Odibate</a:t>
            </a:r>
            <a:endParaRPr lang="ar-SA" sz="3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600" b="1" i="0" u="none" strike="noStrike" kern="120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1219200" y="5124450"/>
            <a:ext cx="68580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ar-S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Incubation Period and Illness Duration </a:t>
            </a:r>
            <a:endParaRPr lang="ar-SA" b="1" dirty="0" smtClean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Naegleria </a:t>
            </a:r>
            <a:r>
              <a:rPr lang="en-US" b="1" dirty="0" err="1" smtClean="0">
                <a:solidFill>
                  <a:srgbClr val="0070C0"/>
                </a:solidFill>
              </a:rPr>
              <a:t>fowleri</a:t>
            </a:r>
            <a:r>
              <a:rPr lang="en-US" b="1" dirty="0" smtClean="0">
                <a:solidFill>
                  <a:srgbClr val="0070C0"/>
                </a:solidFill>
              </a:rPr>
              <a:t>: </a:t>
            </a:r>
          </a:p>
          <a:p>
            <a:pPr algn="l" rtl="0"/>
            <a:r>
              <a:rPr lang="en-US" dirty="0" smtClean="0"/>
              <a:t>Incubation period: Symptoms start 1-14 days (median 5 days) after exposure.</a:t>
            </a:r>
          </a:p>
          <a:p>
            <a:pPr algn="l" rtl="0"/>
            <a:r>
              <a:rPr lang="en-US" dirty="0" smtClean="0"/>
              <a:t>Duration of illness: Death occurs 1-18 days (median 5 days) after symptoms begin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B. mandrillaris and Acanthamoeba spp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 Incubation period: Weeks to months (or longer).</a:t>
            </a:r>
          </a:p>
          <a:p>
            <a:pPr algn="l" rtl="0"/>
            <a:r>
              <a:rPr lang="en-US" dirty="0" smtClean="0"/>
              <a:t>Duration of illness: Weeks to months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9947448" cy="990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Communicability of Amebic meningitis/encephalitis</a:t>
            </a:r>
            <a:endParaRPr lang="ar-SA" sz="2400" b="1" dirty="0" smtClean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1849760"/>
          </a:xfrm>
        </p:spPr>
        <p:txBody>
          <a:bodyPr>
            <a:noAutofit/>
          </a:bodyPr>
          <a:lstStyle/>
          <a:p>
            <a:pPr marL="0" algn="ctr" rtl="0"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Amebic meningitis/encephalitis is not spread from person-to-person (except in the case of transmission through transplantation of organs from an infected donor).</a:t>
            </a:r>
            <a:endParaRPr lang="ar-SA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Primary Amebic-</a:t>
            </a:r>
            <a:r>
              <a:rPr lang="en-US" sz="2800" b="1" dirty="0" err="1" smtClean="0">
                <a:solidFill>
                  <a:srgbClr val="FF0000"/>
                </a:solidFill>
              </a:rPr>
              <a:t>Meningoencephalitis</a:t>
            </a:r>
            <a:r>
              <a:rPr lang="en-US" sz="2800" b="1" dirty="0" smtClean="0">
                <a:solidFill>
                  <a:srgbClr val="FF0000"/>
                </a:solidFill>
              </a:rPr>
              <a:t> (PAM)</a:t>
            </a:r>
            <a:endParaRPr lang="en-US" dirty="0" smtClean="0"/>
          </a:p>
          <a:p>
            <a:pPr algn="just" rtl="0"/>
            <a:r>
              <a:rPr lang="en-US" b="1" dirty="0" smtClean="0">
                <a:solidFill>
                  <a:srgbClr val="0070C0"/>
                </a:solidFill>
              </a:rPr>
              <a:t>Clinical Case Definition:</a:t>
            </a:r>
          </a:p>
          <a:p>
            <a:pPr lvl="1" algn="just" rtl="0"/>
            <a:r>
              <a:rPr lang="en-US" dirty="0" smtClean="0"/>
              <a:t>An </a:t>
            </a:r>
            <a:r>
              <a:rPr lang="en-US" sz="2400" dirty="0" smtClean="0"/>
              <a:t>infection presenting as meningoencephalitis or encephalitis. </a:t>
            </a:r>
          </a:p>
          <a:p>
            <a:pPr lvl="1" algn="just" rtl="0"/>
            <a:r>
              <a:rPr lang="en-US" sz="2400" dirty="0" smtClean="0"/>
              <a:t>The clinical course:</a:t>
            </a:r>
          </a:p>
          <a:p>
            <a:pPr lvl="2" algn="l" rtl="0" fontAlgn="base"/>
            <a:r>
              <a:rPr lang="en-US" sz="2400" b="1" dirty="0" smtClean="0">
                <a:solidFill>
                  <a:srgbClr val="FF0000"/>
                </a:solidFill>
              </a:rPr>
              <a:t>Stage 1 Symptoms</a:t>
            </a:r>
            <a:r>
              <a:rPr lang="en-US" sz="2400" dirty="0" smtClean="0">
                <a:solidFill>
                  <a:schemeClr val="tx2"/>
                </a:solidFill>
              </a:rPr>
              <a:t>: begin within 1 to 14 days post amebic exposure and include severe </a:t>
            </a:r>
            <a:r>
              <a:rPr lang="en-US" sz="2400" b="1" dirty="0" smtClean="0">
                <a:solidFill>
                  <a:srgbClr val="00B0F0"/>
                </a:solidFill>
              </a:rPr>
              <a:t>headache, fever, nausea and vomiting.</a:t>
            </a:r>
          </a:p>
          <a:p>
            <a:pPr lvl="2" algn="l" rtl="0" fontAlgn="base"/>
            <a:r>
              <a:rPr lang="en-US" sz="2400" b="1" dirty="0" smtClean="0">
                <a:solidFill>
                  <a:srgbClr val="FF0000"/>
                </a:solidFill>
              </a:rPr>
              <a:t>Stage 2 Symptoms:</a:t>
            </a:r>
            <a:r>
              <a:rPr lang="en-US" sz="2400" dirty="0" smtClean="0">
                <a:solidFill>
                  <a:schemeClr val="tx2"/>
                </a:solidFill>
              </a:rPr>
              <a:t> include stiff neck, confusion, lack of attention to people and surroundings, loss of balance, seizures, and hallucinations. </a:t>
            </a:r>
          </a:p>
          <a:p>
            <a:pPr algn="l" rtl="0" fontAlgn="base"/>
            <a:r>
              <a:rPr lang="en-US" sz="2400" dirty="0" smtClean="0">
                <a:solidFill>
                  <a:schemeClr val="tx2"/>
                </a:solidFill>
              </a:rPr>
              <a:t>After the start of symptoms, death usually occurs within 1 to 18 days (median 5 days) of onset of stage 2 symptoms. Final cause of death is brain swelling and deterioration of tissue.</a:t>
            </a:r>
          </a:p>
          <a:p>
            <a:pPr lvl="1" algn="just" rtl="0"/>
            <a:endParaRPr lang="en-US" sz="2400" dirty="0" smtClean="0"/>
          </a:p>
          <a:p>
            <a:pPr lvl="1" algn="just" rtl="0">
              <a:buNone/>
            </a:pPr>
            <a:endParaRPr lang="en-US" sz="2400" dirty="0" smtClean="0"/>
          </a:p>
          <a:p>
            <a:pPr marL="0" lvl="1" algn="just" rtl="0">
              <a:buNone/>
            </a:pPr>
            <a:endParaRPr lang="en-US" sz="2600" b="1" dirty="0" smtClean="0">
              <a:solidFill>
                <a:srgbClr val="0070C0"/>
              </a:solidFill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609600" y="116632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lvl="0" algn="l" rtl="0">
              <a:spcBef>
                <a:spcPct val="0"/>
              </a:spcBef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Clinical Illness-</a:t>
            </a:r>
            <a:r>
              <a:rPr lang="en-US" sz="3600" b="1" dirty="0" smtClean="0">
                <a:solidFill>
                  <a:srgbClr val="FF0000"/>
                </a:solidFill>
              </a:rPr>
              <a:t>(PAM)</a:t>
            </a:r>
            <a:endParaRPr kumimoji="0" lang="ar-SA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428604"/>
            <a:ext cx="5958994" cy="523220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1"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Laboratory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Diagnosis-</a:t>
            </a:r>
            <a:r>
              <a:rPr lang="en-US" sz="2800" b="1" dirty="0">
                <a:solidFill>
                  <a:srgbClr val="FF0000"/>
                </a:solidFill>
              </a:rPr>
              <a:t> (PAM)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4429919" y="1142206"/>
            <a:ext cx="28575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1071563" y="1285875"/>
            <a:ext cx="3286125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57688" y="1285875"/>
            <a:ext cx="371475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927894" y="1427956"/>
            <a:ext cx="28575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8625" y="1714500"/>
            <a:ext cx="1214438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l">
              <a:defRPr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Head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CT scanning or MRI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858019" y="3071017"/>
            <a:ext cx="28575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4313" y="3343293"/>
            <a:ext cx="1571625" cy="25860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Should precede lumber puncture if signs of increased intracranial pressure were found.  </a:t>
            </a:r>
            <a:endParaRPr lang="ar-EG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2642394" y="1427956"/>
            <a:ext cx="28575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71688" y="1714500"/>
            <a:ext cx="1643062" cy="9239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Lumber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puncture for CSF analysis</a:t>
            </a:r>
            <a:endParaRPr lang="ar-E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2679700" y="2820988"/>
            <a:ext cx="214313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71688" y="3000375"/>
            <a:ext cx="1857375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 primary diagnostic tool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2715419" y="3785394"/>
            <a:ext cx="142875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71688" y="3857625"/>
            <a:ext cx="2214562" cy="28622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l" rtl="0">
              <a:defRPr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1- CSF is purulent ( no bacteria), ↑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neutrophils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RBCs, protein levels &amp; ↓ glucose level.</a:t>
            </a:r>
          </a:p>
          <a:p>
            <a:pPr algn="l" rtl="0">
              <a:defRPr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Trophozoite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flagellate form were found in CSF.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4429126" y="1427162"/>
            <a:ext cx="285750" cy="317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000500" y="1714500"/>
            <a:ext cx="1428750" cy="6461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Culture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CSF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rot="5400000">
            <a:off x="6215857" y="1427956"/>
            <a:ext cx="285750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643563" y="1714500"/>
            <a:ext cx="1785937" cy="9239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Fluorescent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antibodies test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16200000" flipH="1">
            <a:off x="7946232" y="1413668"/>
            <a:ext cx="266700" cy="1111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643813" y="1714500"/>
            <a:ext cx="928687" cy="3698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PCR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6323012" y="2820988"/>
            <a:ext cx="214313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643563" y="3071810"/>
            <a:ext cx="1714500" cy="17541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Help in detection of the numerous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trophozoites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in brain tissue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8001794" y="2356635"/>
            <a:ext cx="28575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572405" y="2571744"/>
            <a:ext cx="1357313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sensitive diagnostic test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4714998" y="2348880"/>
            <a:ext cx="1018" cy="28746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8" name="TextBox 38"/>
          <p:cNvSpPr txBox="1">
            <a:spLocks noChangeArrowheads="1"/>
          </p:cNvSpPr>
          <p:nvPr/>
        </p:nvSpPr>
        <p:spPr bwMode="auto">
          <a:xfrm>
            <a:off x="4079924" y="2710880"/>
            <a:ext cx="1500188" cy="64611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b="1">
                <a:solidFill>
                  <a:srgbClr val="0070C0"/>
                </a:solidFill>
              </a:rPr>
              <a:t>Trophozoite &amp; cyst</a:t>
            </a:r>
            <a:endParaRPr lang="ar-EG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21" grpId="0" animBg="1"/>
      <p:bldP spid="24" grpId="0" animBg="1"/>
      <p:bldP spid="29" grpId="0" animBg="1"/>
      <p:bldP spid="32" grpId="0" animBg="1"/>
      <p:bldP spid="35" grpId="0" animBg="1"/>
      <p:bldP spid="38" grpId="0" animBg="1"/>
      <p:bldP spid="43" grpId="0" animBg="1"/>
      <p:bldP spid="46" grpId="0" animBg="1"/>
      <p:bldP spid="49" grpId="0" animBg="1"/>
      <p:bldP spid="123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071563"/>
            <a:ext cx="8572500" cy="5500687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Medical:</a:t>
            </a:r>
          </a:p>
          <a:p>
            <a:pPr algn="just" rtl="0"/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Amphotericin B intrathecally in severe cases +Miconazole (IV injection) + Rifampicin (orally). </a:t>
            </a:r>
          </a:p>
          <a:p>
            <a:pPr algn="l" rtl="0"/>
            <a:endParaRPr lang="en-US" sz="2800" dirty="0" smtClean="0"/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Surgical:</a:t>
            </a:r>
          </a:p>
          <a:p>
            <a:pPr algn="l" rtl="0"/>
            <a:r>
              <a:rPr lang="en-US" sz="2800" dirty="0" smtClean="0"/>
              <a:t>Hydrocephalus may necessitate shunting.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404664"/>
            <a:ext cx="4597112" cy="646331"/>
          </a:xfrm>
          <a:prstGeom prst="rect">
            <a:avLst/>
          </a:prstGeom>
          <a:noFill/>
          <a:ln w="28575">
            <a:noFill/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1"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Treatment-</a:t>
            </a:r>
            <a:r>
              <a:rPr lang="en-US" sz="3600" b="1" dirty="0">
                <a:solidFill>
                  <a:srgbClr val="FF0000"/>
                </a:solidFill>
              </a:rPr>
              <a:t> (PAM)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80" cy="493776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Granulomatous</a:t>
            </a:r>
            <a:r>
              <a:rPr lang="en-US" b="1" dirty="0" smtClean="0">
                <a:solidFill>
                  <a:srgbClr val="FF0000"/>
                </a:solidFill>
              </a:rPr>
              <a:t> amebic encephalitis (GAE)</a:t>
            </a:r>
          </a:p>
          <a:p>
            <a:pPr algn="l" rtl="0"/>
            <a:r>
              <a:rPr lang="en-US" sz="2400" b="1" dirty="0" smtClean="0">
                <a:solidFill>
                  <a:srgbClr val="0070C0"/>
                </a:solidFill>
              </a:rPr>
              <a:t>Clinical Case Definition</a:t>
            </a:r>
          </a:p>
          <a:p>
            <a:pPr lvl="1" algn="just" rtl="0"/>
            <a:r>
              <a:rPr lang="en-US" sz="2800" dirty="0" smtClean="0"/>
              <a:t>An infection presenting as </a:t>
            </a:r>
            <a:r>
              <a:rPr lang="en-US" sz="2800" dirty="0" err="1" smtClean="0"/>
              <a:t>meningoencephalitis</a:t>
            </a:r>
            <a:r>
              <a:rPr lang="en-US" sz="2800" dirty="0" smtClean="0"/>
              <a:t> or encephalitis.</a:t>
            </a:r>
          </a:p>
          <a:p>
            <a:pPr lvl="1" algn="just" rtl="0"/>
            <a:r>
              <a:rPr lang="en-US" sz="2800" dirty="0" smtClean="0"/>
              <a:t>GAE can include general symptoms and signs of encephalitis. </a:t>
            </a:r>
          </a:p>
          <a:p>
            <a:pPr algn="just" rtl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Laboratory Confirmation:</a:t>
            </a:r>
            <a:endParaRPr lang="en-US" sz="2400" dirty="0" smtClean="0"/>
          </a:p>
          <a:p>
            <a:pPr lvl="0" algn="just" rtl="0"/>
            <a:r>
              <a:rPr lang="en-US" sz="2400" dirty="0" smtClean="0"/>
              <a:t>Same as </a:t>
            </a:r>
            <a:r>
              <a:rPr lang="en-US" sz="2400" i="1" dirty="0" smtClean="0"/>
              <a:t>Naegleria</a:t>
            </a:r>
            <a:endParaRPr lang="en-US" sz="2400" dirty="0" smtClean="0"/>
          </a:p>
          <a:p>
            <a:pPr lvl="1" algn="just" rtl="0"/>
            <a:endParaRPr lang="ar-SA" sz="2800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609600" y="116632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Clinical Illness</a:t>
            </a:r>
            <a:endParaRPr kumimoji="0" lang="ar-SA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686800" cy="4824412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Medical:</a:t>
            </a:r>
          </a:p>
          <a:p>
            <a:pPr lvl="1" algn="l" rtl="0"/>
            <a:r>
              <a:rPr lang="en-US" sz="2400" dirty="0" smtClean="0"/>
              <a:t>Ketoconazole and amphotericin B (alone or in combination).</a:t>
            </a:r>
          </a:p>
          <a:p>
            <a:pPr lvl="1" algn="l" rtl="0"/>
            <a:r>
              <a:rPr lang="en-US" sz="2400" dirty="0" smtClean="0"/>
              <a:t>Sulfadiazine may be indicated.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Surgical:  </a:t>
            </a:r>
          </a:p>
          <a:p>
            <a:pPr lvl="1" algn="l" rtl="0"/>
            <a:r>
              <a:rPr lang="en-US" sz="2400" dirty="0" smtClean="0"/>
              <a:t>Same as </a:t>
            </a:r>
            <a:r>
              <a:rPr lang="en-US" sz="2400" i="1" dirty="0" smtClean="0"/>
              <a:t>Naegleria</a:t>
            </a:r>
            <a:r>
              <a:rPr lang="en-US" sz="2400" dirty="0" smtClean="0"/>
              <a:t>.</a:t>
            </a:r>
          </a:p>
          <a:p>
            <a:pPr lvl="1" algn="l" rtl="0"/>
            <a:endParaRPr lang="en-US" dirty="0" smtClean="0"/>
          </a:p>
          <a:p>
            <a:pPr algn="l" rtl="0" eaLnBrk="1" hangingPunct="1">
              <a:lnSpc>
                <a:spcPct val="200000"/>
              </a:lnSpc>
              <a:buFont typeface="Wingdings 2" pitchFamily="18" charset="2"/>
              <a:buNone/>
            </a:pP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04664"/>
            <a:ext cx="4597112" cy="646331"/>
          </a:xfrm>
          <a:prstGeom prst="rect">
            <a:avLst/>
          </a:prstGeom>
          <a:noFill/>
          <a:ln w="28575">
            <a:noFill/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1"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Treatment-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(GAE)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5"/>
          <p:cNvSpPr/>
          <p:nvPr/>
        </p:nvSpPr>
        <p:spPr>
          <a:xfrm>
            <a:off x="785786" y="3709104"/>
            <a:ext cx="557242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Severity of PAM and 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GAE</a:t>
            </a:r>
          </a:p>
          <a:p>
            <a:endParaRPr lang="ar-SA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4240726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More than 95% of PAM and GAE cases are fatal.</a:t>
            </a:r>
          </a:p>
          <a:p>
            <a:pPr algn="just" rtl="0">
              <a:lnSpc>
                <a:spcPct val="150000"/>
              </a:lnSpc>
            </a:pPr>
            <a:endParaRPr lang="en-US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Control Measures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Naegleria </a:t>
            </a:r>
            <a:r>
              <a:rPr lang="en-US" sz="3200" b="1" dirty="0" err="1" smtClean="0">
                <a:solidFill>
                  <a:srgbClr val="0070C0"/>
                </a:solidFill>
              </a:rPr>
              <a:t>fowleri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</a:p>
          <a:p>
            <a:pPr algn="l" rtl="0"/>
            <a:r>
              <a:rPr lang="en-US" sz="2800" dirty="0" smtClean="0"/>
              <a:t>Avoid water-related activities in bodies of warm freshwater during </a:t>
            </a:r>
            <a:r>
              <a:rPr lang="en-US" sz="2800" b="1" dirty="0" smtClean="0">
                <a:solidFill>
                  <a:srgbClr val="7030A0"/>
                </a:solidFill>
              </a:rPr>
              <a:t>periods of high water temperature </a:t>
            </a:r>
            <a:r>
              <a:rPr lang="en-US" sz="2800" dirty="0" smtClean="0"/>
              <a:t>and low water levels. </a:t>
            </a:r>
          </a:p>
          <a:p>
            <a:pPr algn="l" rtl="0"/>
            <a:r>
              <a:rPr lang="en-US" sz="2800" dirty="0" smtClean="0"/>
              <a:t>Hold the nose shut or use nose clips when taking part in water-related activities.</a:t>
            </a:r>
          </a:p>
          <a:p>
            <a:pPr algn="just" rtl="0">
              <a:buNone/>
            </a:pPr>
            <a:r>
              <a:rPr lang="en-US" sz="2900" b="1" dirty="0" smtClean="0">
                <a:solidFill>
                  <a:srgbClr val="0070C0"/>
                </a:solidFill>
              </a:rPr>
              <a:t>Balamuthia mandrillaris and Acanthamoeba spp. :</a:t>
            </a:r>
          </a:p>
          <a:p>
            <a:pPr algn="just" rtl="0"/>
            <a:r>
              <a:rPr lang="en-US" sz="2800" dirty="0" smtClean="0"/>
              <a:t>There are no specific prevention and control measures.</a:t>
            </a:r>
          </a:p>
          <a:p>
            <a:pPr algn="just" rtl="0"/>
            <a:r>
              <a:rPr lang="en-US" sz="2800" dirty="0" smtClean="0"/>
              <a:t>Recommend that anyone experiencing symptoms be evaluated by a physician. </a:t>
            </a:r>
          </a:p>
          <a:p>
            <a:pPr algn="just" rtl="0"/>
            <a:r>
              <a:rPr lang="en-US" sz="2800" dirty="0" smtClean="0"/>
              <a:t>They mainly affects those who are immunocompromised.</a:t>
            </a:r>
          </a:p>
          <a:p>
            <a:pPr algn="l" rtl="0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285750" y="1285875"/>
            <a:ext cx="8572500" cy="5214938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 smtClean="0"/>
              <a:t>It is a fatal fungal disease caused by </a:t>
            </a:r>
            <a:r>
              <a:rPr lang="en-US" sz="3200" b="1" i="1" dirty="0" smtClean="0"/>
              <a:t>Cryptococcus </a:t>
            </a:r>
            <a:r>
              <a:rPr lang="en-US" sz="3200" b="1" i="1" dirty="0" err="1" smtClean="0"/>
              <a:t>neoformans</a:t>
            </a:r>
            <a:r>
              <a:rPr lang="en-US" sz="3200" b="1" dirty="0" smtClean="0"/>
              <a:t>.</a:t>
            </a:r>
            <a:endParaRPr lang="en-US" sz="3200" dirty="0" smtClean="0"/>
          </a:p>
          <a:p>
            <a:pPr algn="l" rtl="0"/>
            <a:r>
              <a:rPr lang="en-US" sz="3200" b="1" dirty="0" smtClean="0"/>
              <a:t>General characters of </a:t>
            </a:r>
            <a:r>
              <a:rPr lang="en-US" sz="3200" b="1" i="1" dirty="0" smtClean="0"/>
              <a:t>C. </a:t>
            </a:r>
            <a:r>
              <a:rPr lang="en-US" sz="3200" b="1" i="1" dirty="0" err="1" smtClean="0"/>
              <a:t>neoformans</a:t>
            </a:r>
            <a:r>
              <a:rPr lang="en-US" sz="3200" b="1" dirty="0" smtClean="0"/>
              <a:t>:</a:t>
            </a:r>
            <a:endParaRPr lang="en-US" sz="3200" dirty="0" smtClean="0"/>
          </a:p>
          <a:p>
            <a:pPr lvl="1" algn="l" rtl="0"/>
            <a:r>
              <a:rPr lang="en-US" sz="2600" b="1" dirty="0" smtClean="0"/>
              <a:t>Yeast cells, oval in shape with a gelatinous capsule.</a:t>
            </a:r>
            <a:endParaRPr lang="en-US" sz="2600" dirty="0" smtClean="0"/>
          </a:p>
          <a:p>
            <a:pPr lvl="1" algn="l" rtl="0"/>
            <a:r>
              <a:rPr lang="en-US" sz="2600" b="1" dirty="0" smtClean="0"/>
              <a:t>Found in soil contaminated with the excreta of birds specially pigeons' feces.</a:t>
            </a:r>
          </a:p>
          <a:p>
            <a:pPr lvl="1" algn="l" rtl="0"/>
            <a:r>
              <a:rPr lang="en-US" sz="2600" b="1" dirty="0" smtClean="0"/>
              <a:t>It is an opportunistic fungus affecting mainly immunosupressed persons specially AIDS patients.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lnSpc>
                <a:spcPct val="150000"/>
              </a:lnSpc>
              <a:buFont typeface="Wingdings 2" pitchFamily="18" charset="2"/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عنوان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04848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Fungal meningitis (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Cryptococcosis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ar-S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14313" y="1357313"/>
            <a:ext cx="8929687" cy="5143500"/>
          </a:xfrm>
        </p:spPr>
        <p:txBody>
          <a:bodyPr>
            <a:normAutofit/>
          </a:bodyPr>
          <a:lstStyle/>
          <a:p>
            <a:pPr lvl="0" algn="l" rtl="0"/>
            <a:r>
              <a:rPr lang="en-US" sz="2800" dirty="0" smtClean="0"/>
              <a:t>Diseases as AIDS, lymphoma, </a:t>
            </a:r>
            <a:r>
              <a:rPr lang="en-US" sz="2800" dirty="0" err="1" smtClean="0"/>
              <a:t>sarcoidosis</a:t>
            </a:r>
            <a:r>
              <a:rPr lang="en-US" sz="2800" dirty="0" smtClean="0"/>
              <a:t>, liver cirrhosis, lung &amp; heart diseases.</a:t>
            </a:r>
          </a:p>
          <a:p>
            <a:pPr lvl="0" algn="l" rtl="0"/>
            <a:r>
              <a:rPr lang="en-US" sz="2800" dirty="0" smtClean="0"/>
              <a:t>Long term corticosteroids therapy.</a:t>
            </a:r>
          </a:p>
          <a:p>
            <a:pPr lvl="0" algn="l" rtl="0"/>
            <a:r>
              <a:rPr lang="en-US" sz="2800" dirty="0" smtClean="0"/>
              <a:t>Diabetes.</a:t>
            </a:r>
          </a:p>
          <a:p>
            <a:pPr lvl="0" algn="l" rtl="0"/>
            <a:r>
              <a:rPr lang="en-US" sz="2800" dirty="0" smtClean="0"/>
              <a:t>Pregnancy. </a:t>
            </a:r>
          </a:p>
          <a:p>
            <a:pPr algn="l" rtl="0"/>
            <a:endParaRPr lang="en-US" sz="2800" dirty="0" smtClean="0"/>
          </a:p>
          <a:p>
            <a:pPr marL="514350" indent="-514350" algn="l" rtl="0">
              <a:lnSpc>
                <a:spcPct val="200000"/>
              </a:lnSpc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Cryptococcosis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-Risk groups</a:t>
            </a:r>
            <a:endParaRPr lang="ar-SA" dirty="0"/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446856" y="3356992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Cryptococcosis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-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Mode of infection</a:t>
            </a:r>
            <a:endParaRPr kumimoji="0" lang="ar-SA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4313" y="4365104"/>
            <a:ext cx="8472487" cy="1999679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Infection occurs by inhaling microscopic airborne spores of this fungus.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Infection does not spread from person to person.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Introduction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72518" cy="4937760"/>
          </a:xfrm>
        </p:spPr>
        <p:txBody>
          <a:bodyPr>
            <a:normAutofit/>
          </a:bodyPr>
          <a:lstStyle/>
          <a:p>
            <a:pPr algn="just" rtl="0"/>
            <a:r>
              <a:rPr lang="en-US" sz="3200" dirty="0" smtClean="0"/>
              <a:t>Amoeba are sigle celled protozoa.</a:t>
            </a:r>
          </a:p>
          <a:p>
            <a:pPr algn="just" rtl="0"/>
            <a:r>
              <a:rPr lang="en-US" sz="3200" dirty="0" smtClean="0"/>
              <a:t>Most protozoa are free-living and have little or no impact on human health. </a:t>
            </a:r>
          </a:p>
          <a:p>
            <a:pPr algn="just" rtl="0"/>
            <a:r>
              <a:rPr lang="en-US" sz="3200" dirty="0" smtClean="0"/>
              <a:t>They are found throughout the environment, particularly in soil and water. </a:t>
            </a:r>
          </a:p>
          <a:p>
            <a:pPr algn="just" rtl="0"/>
            <a:r>
              <a:rPr lang="en-US" sz="3200" dirty="0" smtClean="0"/>
              <a:t>However, there are three free-living amoeba that have been associated with serious human infections.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142875" y="1143000"/>
            <a:ext cx="8715375" cy="5181600"/>
          </a:xfrm>
        </p:spPr>
        <p:txBody>
          <a:bodyPr/>
          <a:lstStyle/>
          <a:p>
            <a:pPr algn="just" rtl="0">
              <a:lnSpc>
                <a:spcPct val="150000"/>
              </a:lnSpc>
            </a:pP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Depending on the 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virulence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 of the yeast strain and the </a:t>
            </a: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immune status of the host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, </a:t>
            </a:r>
            <a:r>
              <a:rPr lang="en-US" sz="2800" b="1" i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C. </a:t>
            </a:r>
            <a:r>
              <a:rPr lang="en-US" sz="2800" b="1" i="1" dirty="0" err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neoformans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 can either cause latent infection (in which the yeast cells remain dormant in the body) or symptomatic disease.</a:t>
            </a:r>
          </a:p>
          <a:p>
            <a:pPr algn="just" rtl="0">
              <a:buFont typeface="Wingdings 2" pitchFamily="18" charset="2"/>
              <a:buNone/>
            </a:pPr>
            <a:endParaRPr lang="en-US" b="1" dirty="0" smtClean="0">
              <a:solidFill>
                <a:srgbClr val="0070C0"/>
              </a:solidFill>
              <a:cs typeface="Majalla UI"/>
            </a:endParaRPr>
          </a:p>
          <a:p>
            <a:pPr algn="just" rtl="0">
              <a:buFont typeface="Wingdings 2" pitchFamily="18" charset="2"/>
              <a:buNone/>
            </a:pP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 rtl="0">
              <a:buFont typeface="Wingdings 2" pitchFamily="18" charset="2"/>
              <a:buNone/>
            </a:pPr>
            <a:endParaRPr lang="en-US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عنوان 1"/>
          <p:cNvSpPr>
            <a:spLocks noGrp="1"/>
          </p:cNvSpPr>
          <p:nvPr>
            <p:ph type="title"/>
          </p:nvPr>
        </p:nvSpPr>
        <p:spPr>
          <a:xfrm>
            <a:off x="169168" y="566192"/>
            <a:ext cx="9443392" cy="990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Cryptococcosis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-Pathogenesis &amp;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Symptomatology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ar-SA" dirty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95536" y="4797152"/>
            <a:ext cx="82153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800" b="1" dirty="0">
                <a:solidFill>
                  <a:srgbClr val="0070C0"/>
                </a:solidFill>
                <a:cs typeface="Arial" pitchFamily="34" charset="0"/>
              </a:rPr>
              <a:t>Combination of </a:t>
            </a:r>
            <a:r>
              <a:rPr lang="en-US" sz="2800" b="1" dirty="0" err="1">
                <a:solidFill>
                  <a:srgbClr val="0070C0"/>
                </a:solidFill>
                <a:cs typeface="Arial" pitchFamily="34" charset="0"/>
              </a:rPr>
              <a:t>amphotericin</a:t>
            </a:r>
            <a:r>
              <a:rPr lang="en-US" sz="2800" b="1" dirty="0">
                <a:solidFill>
                  <a:srgbClr val="0070C0"/>
                </a:solidFill>
                <a:cs typeface="Arial" pitchFamily="34" charset="0"/>
              </a:rPr>
              <a:t> B and </a:t>
            </a:r>
            <a:r>
              <a:rPr lang="en-US" sz="2800" b="1" dirty="0" err="1">
                <a:solidFill>
                  <a:srgbClr val="0070C0"/>
                </a:solidFill>
                <a:cs typeface="Arial" pitchFamily="34" charset="0"/>
              </a:rPr>
              <a:t>flucytocine</a:t>
            </a:r>
            <a:r>
              <a:rPr lang="en-US" sz="2800" b="1" dirty="0">
                <a:solidFill>
                  <a:srgbClr val="0070C0"/>
                </a:solidFill>
                <a:cs typeface="Arial" pitchFamily="34" charset="0"/>
              </a:rPr>
              <a:t>.</a:t>
            </a:r>
          </a:p>
          <a:p>
            <a:pPr algn="l" rtl="0"/>
            <a:endParaRPr lang="ar-EG" dirty="0"/>
          </a:p>
        </p:txBody>
      </p:sp>
      <p:sp>
        <p:nvSpPr>
          <p:cNvPr id="8" name="TextBox 5"/>
          <p:cNvSpPr txBox="1"/>
          <p:nvPr/>
        </p:nvSpPr>
        <p:spPr>
          <a:xfrm>
            <a:off x="395536" y="4293096"/>
            <a:ext cx="214314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Treatment</a:t>
            </a:r>
            <a:endParaRPr lang="ar-EG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  <p:bldP spid="6" grpId="0"/>
      <p:bldP spid="7" grpId="0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3188" y="428625"/>
            <a:ext cx="3000375" cy="523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Clinical pictures</a:t>
            </a:r>
            <a:endParaRPr lang="ar-EG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821113" y="1177925"/>
            <a:ext cx="214312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1214438" y="1285875"/>
            <a:ext cx="2714625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9063" y="1285875"/>
            <a:ext cx="3071812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070769" y="1427956"/>
            <a:ext cx="28575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4" name="TextBox 19"/>
          <p:cNvSpPr txBox="1">
            <a:spLocks noChangeArrowheads="1"/>
          </p:cNvSpPr>
          <p:nvPr/>
        </p:nvSpPr>
        <p:spPr bwMode="auto">
          <a:xfrm>
            <a:off x="366713" y="1938338"/>
            <a:ext cx="2643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endParaRPr lang="ar-SA"/>
          </a:p>
        </p:txBody>
      </p:sp>
      <p:sp>
        <p:nvSpPr>
          <p:cNvPr id="21" name="TextBox 20"/>
          <p:cNvSpPr txBox="1"/>
          <p:nvPr/>
        </p:nvSpPr>
        <p:spPr>
          <a:xfrm>
            <a:off x="285750" y="1643063"/>
            <a:ext cx="2786063" cy="646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l" rtl="0">
              <a:defRPr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Respiratory symptoms (pneumonia like illness)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1179512" y="2392363"/>
            <a:ext cx="214313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8625" y="2571750"/>
            <a:ext cx="2357438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Fever, cough, chest pain &amp;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dyspnea</a:t>
            </a:r>
            <a:endParaRPr lang="ar-EG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6858000" y="1428750"/>
            <a:ext cx="287338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15000" y="1643063"/>
            <a:ext cx="3143250" cy="646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Dissemination of the infection mainly with AIDS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6787357" y="2570956"/>
            <a:ext cx="285750" cy="158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4286250" y="2714625"/>
            <a:ext cx="2643188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929438" y="2714625"/>
            <a:ext cx="142875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8251825" y="2820988"/>
            <a:ext cx="214313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4178300" y="2820988"/>
            <a:ext cx="214313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71813" y="3071813"/>
            <a:ext cx="2500312" cy="6461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CNS causing </a:t>
            </a:r>
            <a:r>
              <a:rPr lang="en-US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meningoencephalitis</a:t>
            </a: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ar-EG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00813" y="3000375"/>
            <a:ext cx="2428875" cy="64611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skin, eyes, bones &amp; joints</a:t>
            </a:r>
            <a:endParaRPr lang="ar-EG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5400000">
            <a:off x="3963988" y="3965575"/>
            <a:ext cx="214312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785938" y="4143375"/>
            <a:ext cx="6602486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70C0"/>
                </a:solidFill>
              </a:rPr>
              <a:t>Headache, fever.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70C0"/>
                </a:solidFill>
              </a:rPr>
              <a:t>Neck pain.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70C0"/>
                </a:solidFill>
              </a:rPr>
              <a:t>Nausea and vomiting.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70C0"/>
                </a:solidFill>
              </a:rPr>
              <a:t>Sensitivity to light</a:t>
            </a:r>
          </a:p>
          <a:p>
            <a:pPr algn="l" rtl="0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70C0"/>
                </a:solidFill>
              </a:rPr>
              <a:t>Mental status range from  confusion to coma.</a:t>
            </a:r>
          </a:p>
          <a:p>
            <a:pPr algn="just" rtl="0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70C0"/>
                </a:solidFill>
              </a:rPr>
              <a:t>If left untreated, </a:t>
            </a:r>
            <a:r>
              <a:rPr lang="en-US" sz="2000" b="1" dirty="0" err="1">
                <a:solidFill>
                  <a:srgbClr val="0070C0"/>
                </a:solidFill>
              </a:rPr>
              <a:t>cryptococcal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meningoencephalitis</a:t>
            </a:r>
            <a:r>
              <a:rPr lang="en-US" sz="2000" b="1" dirty="0">
                <a:solidFill>
                  <a:srgbClr val="0070C0"/>
                </a:solidFill>
              </a:rPr>
              <a:t> may lead to brain damage, hearing loss &amp; hydrocephalus</a:t>
            </a:r>
            <a:endParaRPr lang="ar-EG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4" grpId="0" animBg="1"/>
      <p:bldP spid="29" grpId="0" animBg="1"/>
      <p:bldP spid="40" grpId="0" animBg="1"/>
      <p:bldP spid="41" grpId="0" animBg="1"/>
      <p:bldP spid="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5856" y="179929"/>
            <a:ext cx="2143140" cy="584775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Diagnosis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7438" y="1071563"/>
            <a:ext cx="5143500" cy="4000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Specimens:              </a:t>
            </a:r>
            <a:r>
              <a:rPr lang="en-US" sz="2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Sputum, CSF, blood  </a:t>
            </a:r>
            <a:endParaRPr lang="ar-EG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3821113" y="1320800"/>
            <a:ext cx="1071562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1143000" y="1857375"/>
            <a:ext cx="3214688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357688" y="1857375"/>
            <a:ext cx="3500437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999332" y="1999456"/>
            <a:ext cx="285750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2570957" y="1999456"/>
            <a:ext cx="285750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4214019" y="1999456"/>
            <a:ext cx="28575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001544" y="1999456"/>
            <a:ext cx="28575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7716044" y="1999456"/>
            <a:ext cx="28575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4313" y="2286000"/>
            <a:ext cx="1571625" cy="6461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l" rtl="0">
              <a:defRPr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Microscopic Examination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1035051" y="3178175"/>
            <a:ext cx="214312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14313" y="3357563"/>
            <a:ext cx="1714500" cy="23082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just" rtl="0">
              <a:defRPr/>
            </a:pPr>
            <a:r>
              <a:rPr lang="en-US" b="1" dirty="0">
                <a:solidFill>
                  <a:srgbClr val="0070C0"/>
                </a:solidFill>
                <a:cs typeface="Arial" pitchFamily="34" charset="0"/>
              </a:rPr>
              <a:t>CSF examination by using </a:t>
            </a: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India ink </a:t>
            </a:r>
            <a:r>
              <a:rPr lang="en-US" b="1" dirty="0">
                <a:solidFill>
                  <a:srgbClr val="0070C0"/>
                </a:solidFill>
                <a:cs typeface="Arial" pitchFamily="34" charset="0"/>
              </a:rPr>
              <a:t>showing the oval yeast surrounded by unstained capsule.</a:t>
            </a:r>
            <a:endParaRPr lang="ar-EG" dirty="0"/>
          </a:p>
        </p:txBody>
      </p:sp>
      <p:sp>
        <p:nvSpPr>
          <p:cNvPr id="48" name="TextBox 47"/>
          <p:cNvSpPr txBox="1"/>
          <p:nvPr/>
        </p:nvSpPr>
        <p:spPr>
          <a:xfrm>
            <a:off x="2000250" y="2286000"/>
            <a:ext cx="1500188" cy="6461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l" rtl="0">
              <a:defRPr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Blood </a:t>
            </a:r>
            <a:r>
              <a:rPr lang="en-US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en-US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CSF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culture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643313" y="2214563"/>
            <a:ext cx="1857375" cy="12001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Detection of </a:t>
            </a:r>
            <a:r>
              <a:rPr lang="en-US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Cryptococcous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antigen in CSF by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4394201" y="3606800"/>
            <a:ext cx="214312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643313" y="3857625"/>
            <a:ext cx="185737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>
                <a:solidFill>
                  <a:srgbClr val="0070C0"/>
                </a:solidFill>
                <a:cs typeface="Arial" pitchFamily="34" charset="0"/>
              </a:rPr>
              <a:t>Latex agglutination test &amp; ELISA.</a:t>
            </a:r>
            <a:endParaRPr lang="ar-EG" dirty="0"/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4394201" y="5035550"/>
            <a:ext cx="214312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786188" y="5214938"/>
            <a:ext cx="1571625" cy="12001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>
                <a:solidFill>
                  <a:srgbClr val="0070C0"/>
                </a:solidFill>
                <a:cs typeface="Arial" pitchFamily="34" charset="0"/>
              </a:rPr>
              <a:t>Rapid &amp; sensitive methods for diagnosis</a:t>
            </a:r>
            <a:endParaRPr lang="ar-EG" dirty="0"/>
          </a:p>
        </p:txBody>
      </p:sp>
      <p:sp>
        <p:nvSpPr>
          <p:cNvPr id="57" name="TextBox 56"/>
          <p:cNvSpPr txBox="1"/>
          <p:nvPr/>
        </p:nvSpPr>
        <p:spPr>
          <a:xfrm>
            <a:off x="5786438" y="2286000"/>
            <a:ext cx="714375" cy="3698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l" rtl="0">
              <a:defRPr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PCR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43750" y="2286000"/>
            <a:ext cx="1571625" cy="3698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Dipstick test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rot="5400000">
            <a:off x="7751763" y="2892425"/>
            <a:ext cx="214312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929438" y="3143250"/>
            <a:ext cx="2000250" cy="1477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just" rtl="0">
              <a:defRPr/>
            </a:pPr>
            <a:r>
              <a:rPr lang="en-US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 new method for detecting </a:t>
            </a:r>
            <a:r>
              <a:rPr lang="en-US" b="1" i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Cryptocoocal</a:t>
            </a:r>
            <a:r>
              <a:rPr lang="en-US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antigen in patient's serum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rot="5400000">
            <a:off x="7716044" y="4929981"/>
            <a:ext cx="28575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858000" y="5214938"/>
            <a:ext cx="2071688" cy="12001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just" rtl="0">
              <a:defRPr/>
            </a:pPr>
            <a:r>
              <a:rPr lang="en-US" b="1" dirty="0">
                <a:solidFill>
                  <a:schemeClr val="accent1"/>
                </a:solidFill>
                <a:cs typeface="Arial" pitchFamily="34" charset="0"/>
              </a:rPr>
              <a:t>Rapid (takes 10 minutes), sensitive &amp; inexpensive</a:t>
            </a:r>
            <a:endParaRPr lang="ar-EG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43" grpId="0" animBg="1"/>
      <p:bldP spid="47" grpId="0" animBg="1"/>
      <p:bldP spid="48" grpId="0" animBg="1"/>
      <p:bldP spid="49" grpId="0" animBg="1"/>
      <p:bldP spid="52" grpId="0" animBg="1"/>
      <p:bldP spid="56" grpId="0" animBg="1"/>
      <p:bldP spid="57" grpId="0" animBg="1"/>
      <p:bldP spid="58" grpId="0" animBg="1"/>
      <p:bldP spid="61" grpId="0" animBg="1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352928" cy="666328"/>
          </a:xfrm>
        </p:spPr>
        <p:txBody>
          <a:bodyPr>
            <a:normAutofit/>
          </a:bodyPr>
          <a:lstStyle/>
          <a:p>
            <a:pPr rtl="0"/>
            <a:r>
              <a:rPr lang="en-US" sz="3600" b="1" dirty="0" smtClean="0">
                <a:solidFill>
                  <a:srgbClr val="FF0000"/>
                </a:solidFill>
              </a:rPr>
              <a:t> Pathogenic free-living amoeba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1406" y="1331929"/>
            <a:ext cx="9072626" cy="452596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/>
              <a:t>Three genera </a:t>
            </a:r>
            <a:r>
              <a:rPr lang="en-US" sz="2800" dirty="0"/>
              <a:t>have been </a:t>
            </a:r>
            <a:r>
              <a:rPr lang="en-US" sz="2800" dirty="0" smtClean="0"/>
              <a:t>associated </a:t>
            </a:r>
            <a:r>
              <a:rPr lang="en-US" sz="2800" dirty="0"/>
              <a:t>with disease in </a:t>
            </a:r>
            <a:r>
              <a:rPr lang="en-US" sz="2800" dirty="0" smtClean="0"/>
              <a:t>humans.</a:t>
            </a:r>
          </a:p>
          <a:p>
            <a:pPr algn="l" rtl="0"/>
            <a:r>
              <a:rPr lang="en-US" sz="2800" dirty="0" smtClean="0">
                <a:solidFill>
                  <a:srgbClr val="00B050"/>
                </a:solidFill>
              </a:rPr>
              <a:t>These are:</a:t>
            </a:r>
          </a:p>
          <a:p>
            <a:pPr lvl="2" algn="l" rtl="0"/>
            <a:r>
              <a:rPr lang="en-US" sz="2400" i="1" dirty="0" smtClean="0">
                <a:solidFill>
                  <a:srgbClr val="7030A0"/>
                </a:solidFill>
              </a:rPr>
              <a:t>Acanthamoeba</a:t>
            </a:r>
            <a:r>
              <a:rPr lang="en-US" sz="2400" dirty="0" smtClean="0">
                <a:solidFill>
                  <a:srgbClr val="7030A0"/>
                </a:solidFill>
              </a:rPr>
              <a:t> spp. and </a:t>
            </a:r>
            <a:r>
              <a:rPr lang="en-US" sz="2400" i="1" dirty="0" err="1" smtClean="0">
                <a:solidFill>
                  <a:srgbClr val="7030A0"/>
                </a:solidFill>
              </a:rPr>
              <a:t>Balamuthia</a:t>
            </a:r>
            <a:r>
              <a:rPr lang="en-US" sz="2400" i="1" dirty="0" smtClean="0">
                <a:solidFill>
                  <a:srgbClr val="7030A0"/>
                </a:solidFill>
              </a:rPr>
              <a:t> mandrillaris</a:t>
            </a:r>
            <a:r>
              <a:rPr lang="en-US" sz="2400" dirty="0" smtClean="0">
                <a:solidFill>
                  <a:srgbClr val="7030A0"/>
                </a:solidFill>
              </a:rPr>
              <a:t>:</a:t>
            </a:r>
          </a:p>
          <a:p>
            <a:pPr lvl="2" algn="l" rtl="0">
              <a:buNone/>
            </a:pPr>
            <a:r>
              <a:rPr lang="en-US" sz="2400" dirty="0" smtClean="0"/>
              <a:t>Causing </a:t>
            </a:r>
            <a:r>
              <a:rPr lang="en-US" sz="2400" dirty="0" err="1" smtClean="0"/>
              <a:t>Granulomatous</a:t>
            </a:r>
            <a:r>
              <a:rPr lang="en-US" sz="2400" dirty="0" smtClean="0"/>
              <a:t> Amebic Encephalitis (GAE). </a:t>
            </a:r>
          </a:p>
          <a:p>
            <a:pPr lvl="2" algn="l" rtl="0"/>
            <a:r>
              <a:rPr lang="en-US" sz="2400" i="1" dirty="0" smtClean="0">
                <a:solidFill>
                  <a:srgbClr val="7030A0"/>
                </a:solidFill>
              </a:rPr>
              <a:t>Naegleria </a:t>
            </a:r>
            <a:r>
              <a:rPr lang="en-US" sz="2400" i="1" dirty="0" err="1" smtClean="0">
                <a:solidFill>
                  <a:srgbClr val="7030A0"/>
                </a:solidFill>
              </a:rPr>
              <a:t>fowleri</a:t>
            </a:r>
            <a:r>
              <a:rPr lang="en-US" sz="2400" i="1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(brain-eating amoeba):</a:t>
            </a:r>
          </a:p>
          <a:p>
            <a:pPr lvl="2" algn="l" rtl="0">
              <a:buNone/>
            </a:pPr>
            <a:r>
              <a:rPr lang="en-US" sz="2400" dirty="0" smtClean="0"/>
              <a:t>Causing Primary Amebic Meningoencephalitis (PAM)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4438" y="642938"/>
            <a:ext cx="6786562" cy="4619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Pathogenic free living amoebae are</a:t>
            </a:r>
            <a:endParaRPr lang="ar-EG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4357688" y="1357313"/>
            <a:ext cx="28575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1571625" y="1500188"/>
            <a:ext cx="2928938" cy="158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57688" y="1500188"/>
            <a:ext cx="2786062" cy="158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428750" y="1643063"/>
            <a:ext cx="28575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7001669" y="1642269"/>
            <a:ext cx="28575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0063" y="1857375"/>
            <a:ext cx="2714625" cy="4000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Naegleria fowleri</a:t>
            </a:r>
            <a:endParaRPr lang="ar-EG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1392238" y="2606675"/>
            <a:ext cx="357188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5" name="TextBox 23"/>
          <p:cNvSpPr txBox="1">
            <a:spLocks noChangeArrowheads="1"/>
          </p:cNvSpPr>
          <p:nvPr/>
        </p:nvSpPr>
        <p:spPr bwMode="auto">
          <a:xfrm>
            <a:off x="428625" y="2928938"/>
            <a:ext cx="2786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>
                <a:solidFill>
                  <a:srgbClr val="0070C0"/>
                </a:solidFill>
              </a:rPr>
              <a:t>Causative parasite of</a:t>
            </a:r>
            <a:endParaRPr lang="ar-EG" sz="2000" b="1">
              <a:solidFill>
                <a:srgbClr val="0070C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1358106" y="3785394"/>
            <a:ext cx="428625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4313" y="4429125"/>
            <a:ext cx="3071812" cy="6461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Primary amoebic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meningo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-encephalitis.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00688" y="1857375"/>
            <a:ext cx="3286125" cy="4000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sz="2000" b="1" i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Acanthamoeba </a:t>
            </a:r>
            <a:r>
              <a:rPr lang="en-US" sz="2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species</a:t>
            </a:r>
            <a:endParaRPr lang="ar-EG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6930232" y="2570956"/>
            <a:ext cx="285750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0" name="TextBox 34"/>
          <p:cNvSpPr txBox="1">
            <a:spLocks noChangeArrowheads="1"/>
          </p:cNvSpPr>
          <p:nvPr/>
        </p:nvSpPr>
        <p:spPr bwMode="auto">
          <a:xfrm>
            <a:off x="5572125" y="2857500"/>
            <a:ext cx="2857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>
                <a:solidFill>
                  <a:srgbClr val="0070C0"/>
                </a:solidFill>
              </a:rPr>
              <a:t>Causative parasite of</a:t>
            </a:r>
            <a:endParaRPr lang="ar-EG"/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6930232" y="3571081"/>
            <a:ext cx="285750" cy="158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4929188" y="3714750"/>
            <a:ext cx="242887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358063" y="3714750"/>
            <a:ext cx="642937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4787107" y="3856831"/>
            <a:ext cx="285750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643313" y="4143375"/>
            <a:ext cx="1928812" cy="92333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Granulomatous </a:t>
            </a:r>
            <a:r>
              <a:rPr lang="en-US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amoebic encephalitis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rot="5400000">
            <a:off x="6108700" y="3892550"/>
            <a:ext cx="35718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15000" y="4143375"/>
            <a:ext cx="1143000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keratitis</a:t>
            </a:r>
            <a:endParaRPr lang="ar-E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rot="5400000">
            <a:off x="7858919" y="3858419"/>
            <a:ext cx="28575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000875" y="4071938"/>
            <a:ext cx="1857375" cy="1200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rtl="0">
              <a:defRPr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Chronic 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granulomatous infection of the skin.</a:t>
            </a:r>
            <a:endParaRPr lang="ar-E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6155" grpId="0"/>
      <p:bldP spid="28" grpId="0" animBg="1"/>
      <p:bldP spid="29" grpId="0" animBg="1"/>
      <p:bldP spid="6160" grpId="0"/>
      <p:bldP spid="51" grpId="0" animBg="1"/>
      <p:bldP spid="54" grpId="0" animBg="1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Distribution</a:t>
            </a:r>
            <a:endParaRPr lang="ar-SA" sz="3600" b="1" dirty="0" smtClean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1174576"/>
            <a:ext cx="8686800" cy="5638800"/>
          </a:xfrm>
        </p:spPr>
        <p:txBody>
          <a:bodyPr>
            <a:normAutofit/>
          </a:bodyPr>
          <a:lstStyle/>
          <a:p>
            <a:pPr marL="274320" lvl="1" algn="just" rtl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b="1" dirty="0" smtClean="0">
                <a:solidFill>
                  <a:srgbClr val="00B0F0"/>
                </a:solidFill>
              </a:rPr>
              <a:t>Acanthamoeba species are found worldwide:</a:t>
            </a:r>
          </a:p>
          <a:p>
            <a:pPr lvl="1" algn="just" rtl="0"/>
            <a:r>
              <a:rPr lang="en-US" sz="2200" dirty="0" smtClean="0">
                <a:solidFill>
                  <a:srgbClr val="C00000"/>
                </a:solidFill>
              </a:rPr>
              <a:t>Most commonly in soil, dust, fresh water, marsh, and sea water.</a:t>
            </a:r>
          </a:p>
          <a:p>
            <a:pPr lvl="1" algn="just" rtl="0"/>
            <a:r>
              <a:rPr lang="en-US" sz="2200" dirty="0" smtClean="0">
                <a:solidFill>
                  <a:srgbClr val="C00000"/>
                </a:solidFill>
              </a:rPr>
              <a:t>In swimming pools, hot tubs and drinking water systems (e.g., slime layers in pipes and taps)</a:t>
            </a:r>
          </a:p>
          <a:p>
            <a:pPr lvl="1" algn="just" rtl="0"/>
            <a:r>
              <a:rPr lang="en-US" sz="2200" dirty="0" smtClean="0">
                <a:solidFill>
                  <a:srgbClr val="C00000"/>
                </a:solidFill>
              </a:rPr>
              <a:t>In heating, ventilating and air conditioning (HVAC) systems and humidifiers. </a:t>
            </a:r>
          </a:p>
          <a:p>
            <a:pPr marL="0" lvl="1" algn="just" rtl="0">
              <a:buNone/>
            </a:pPr>
            <a:r>
              <a:rPr lang="en-US" b="1" dirty="0" err="1" smtClean="0">
                <a:solidFill>
                  <a:srgbClr val="00B0F0"/>
                </a:solidFill>
              </a:rPr>
              <a:t>Balamuthia</a:t>
            </a:r>
            <a:r>
              <a:rPr lang="en-US" b="1" dirty="0" smtClean="0">
                <a:solidFill>
                  <a:srgbClr val="00B0F0"/>
                </a:solidFill>
              </a:rPr>
              <a:t> mandrillaris:</a:t>
            </a:r>
          </a:p>
          <a:p>
            <a:pPr marL="548640" lvl="3" algn="just" rtl="0"/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sz="2200" dirty="0" smtClean="0">
                <a:solidFill>
                  <a:srgbClr val="7030A0"/>
                </a:solidFill>
              </a:rPr>
              <a:t>Found in soil.</a:t>
            </a:r>
          </a:p>
          <a:p>
            <a:pPr marL="0" lvl="1" algn="just" rtl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Naegleria fowleri:</a:t>
            </a:r>
          </a:p>
          <a:p>
            <a:pPr marL="548640" lvl="3" algn="just" rtl="0"/>
            <a:r>
              <a:rPr lang="en-US" sz="2200" dirty="0" smtClean="0">
                <a:solidFill>
                  <a:srgbClr val="00B050"/>
                </a:solidFill>
              </a:rPr>
              <a:t>Is a heat-loving (</a:t>
            </a:r>
            <a:r>
              <a:rPr lang="en-US" sz="2200" dirty="0" err="1" smtClean="0">
                <a:solidFill>
                  <a:srgbClr val="00B050"/>
                </a:solidFill>
              </a:rPr>
              <a:t>thermophilic</a:t>
            </a:r>
            <a:r>
              <a:rPr lang="en-US" sz="2200" dirty="0" smtClean="0">
                <a:solidFill>
                  <a:srgbClr val="00B050"/>
                </a:solidFill>
              </a:rPr>
              <a:t>).</a:t>
            </a:r>
          </a:p>
          <a:p>
            <a:pPr marL="548640" lvl="3" algn="just" rtl="0"/>
            <a:r>
              <a:rPr lang="en-US" sz="2200" dirty="0" smtClean="0">
                <a:solidFill>
                  <a:srgbClr val="00B050"/>
                </a:solidFill>
              </a:rPr>
              <a:t>Commonly found around the world in warm fresh water (e.g., lakes, rivers, hot springs).</a:t>
            </a:r>
          </a:p>
          <a:p>
            <a:pPr marL="548640" lvl="3" algn="just" rtl="0"/>
            <a:r>
              <a:rPr lang="en-US" sz="2200" dirty="0" smtClean="0">
                <a:solidFill>
                  <a:srgbClr val="00B050"/>
                </a:solidFill>
              </a:rPr>
              <a:t>In soil.</a:t>
            </a:r>
          </a:p>
          <a:p>
            <a:pPr algn="just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Transmission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85720" y="1219200"/>
            <a:ext cx="8472518" cy="5353072"/>
          </a:xfrm>
        </p:spPr>
        <p:txBody>
          <a:bodyPr>
            <a:normAutofit fontScale="92500" lnSpcReduction="10000"/>
          </a:bodyPr>
          <a:lstStyle/>
          <a:p>
            <a:pPr algn="just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N. </a:t>
            </a:r>
            <a:r>
              <a:rPr lang="en-US" b="1" dirty="0" err="1" smtClean="0">
                <a:solidFill>
                  <a:srgbClr val="00B050"/>
                </a:solidFill>
              </a:rPr>
              <a:t>fowleri</a:t>
            </a:r>
            <a:r>
              <a:rPr lang="en-US" b="1" dirty="0" smtClean="0">
                <a:solidFill>
                  <a:srgbClr val="00B050"/>
                </a:solidFill>
              </a:rPr>
              <a:t>: </a:t>
            </a:r>
          </a:p>
          <a:p>
            <a:pPr lvl="2" algn="just" rtl="0"/>
            <a:r>
              <a:rPr lang="en-US" dirty="0" smtClean="0"/>
              <a:t>Occurs when water containing amebae enters the nose. </a:t>
            </a:r>
          </a:p>
          <a:p>
            <a:pPr lvl="2" algn="just" rtl="0"/>
            <a:r>
              <a:rPr lang="en-US" dirty="0" err="1" smtClean="0"/>
              <a:t>Trophozoites</a:t>
            </a:r>
            <a:r>
              <a:rPr lang="en-US" dirty="0" smtClean="0"/>
              <a:t> penetrate the nasal tissue and migrating to the brain via the olfactory nerves causing PAM.</a:t>
            </a:r>
          </a:p>
          <a:p>
            <a:pPr marL="36000" lvl="2" algn="just" rtl="0"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Acanthamoeba </a:t>
            </a:r>
            <a:r>
              <a:rPr lang="en-US" sz="2600" b="1" dirty="0" err="1" smtClean="0">
                <a:solidFill>
                  <a:srgbClr val="00B050"/>
                </a:solidFill>
              </a:rPr>
              <a:t>spp</a:t>
            </a:r>
            <a:r>
              <a:rPr lang="en-US" sz="2600" b="1" dirty="0" smtClean="0">
                <a:solidFill>
                  <a:srgbClr val="00B050"/>
                </a:solidFill>
              </a:rPr>
              <a:t>:</a:t>
            </a:r>
          </a:p>
          <a:p>
            <a:pPr lvl="2" algn="just" rtl="0"/>
            <a:r>
              <a:rPr lang="en-US" dirty="0" smtClean="0"/>
              <a:t>The trophozoites are the infective forms.</a:t>
            </a:r>
          </a:p>
          <a:p>
            <a:pPr lvl="2" algn="just" rtl="0"/>
            <a:r>
              <a:rPr lang="en-US" dirty="0" smtClean="0"/>
              <a:t>Through eye, the nasal passages, cuts or skin wounds or by being inhaled into the lungs, it can invade the CNS by hematogenous dissemination in individuals with </a:t>
            </a:r>
            <a:r>
              <a:rPr lang="en-US" b="1" dirty="0" smtClean="0">
                <a:solidFill>
                  <a:srgbClr val="0070C0"/>
                </a:solidFill>
              </a:rPr>
              <a:t>compromised immune systems</a:t>
            </a:r>
            <a:r>
              <a:rPr lang="en-US" dirty="0" smtClean="0"/>
              <a:t>. .</a:t>
            </a:r>
          </a:p>
          <a:p>
            <a:pPr lvl="2" algn="just" rtl="0"/>
            <a:r>
              <a:rPr lang="en-US" dirty="0" smtClean="0"/>
              <a:t>When enter the eye they can cause severe keratitis in </a:t>
            </a:r>
            <a:r>
              <a:rPr lang="en-US" b="1" dirty="0" smtClean="0">
                <a:solidFill>
                  <a:srgbClr val="0070C0"/>
                </a:solidFill>
              </a:rPr>
              <a:t>healthy individuals, </a:t>
            </a:r>
            <a:r>
              <a:rPr lang="en-US" dirty="0" smtClean="0"/>
              <a:t>particularly contact lens users. </a:t>
            </a:r>
          </a:p>
          <a:p>
            <a:pPr marL="0" lvl="2" algn="just" rtl="0">
              <a:buNone/>
            </a:pPr>
            <a:r>
              <a:rPr lang="en-US" sz="2600" b="1" dirty="0" err="1" smtClean="0">
                <a:solidFill>
                  <a:srgbClr val="00B050"/>
                </a:solidFill>
              </a:rPr>
              <a:t>Balamuthia</a:t>
            </a:r>
            <a:r>
              <a:rPr lang="en-US" sz="2600" b="1" dirty="0" smtClean="0">
                <a:solidFill>
                  <a:srgbClr val="00B050"/>
                </a:solidFill>
              </a:rPr>
              <a:t> mandrillaris: </a:t>
            </a:r>
          </a:p>
          <a:p>
            <a:pPr lvl="2" algn="just" rtl="0"/>
            <a:r>
              <a:rPr lang="en-US" dirty="0" smtClean="0"/>
              <a:t>When dust containing the </a:t>
            </a:r>
            <a:r>
              <a:rPr lang="en-US" dirty="0" err="1" smtClean="0"/>
              <a:t>trophozoites</a:t>
            </a:r>
            <a:r>
              <a:rPr lang="en-US" dirty="0" smtClean="0"/>
              <a:t> enter the respiratory system or through the skin, it can invade the CNS by </a:t>
            </a:r>
            <a:r>
              <a:rPr lang="en-US" dirty="0" err="1" smtClean="0"/>
              <a:t>hematogenous</a:t>
            </a:r>
            <a:r>
              <a:rPr lang="en-US" dirty="0" smtClean="0"/>
              <a:t> dissemination causing GAE or disseminated disease, or skin lesions in individuals with </a:t>
            </a:r>
            <a:r>
              <a:rPr lang="en-US" b="1" dirty="0" smtClean="0">
                <a:solidFill>
                  <a:srgbClr val="0070C0"/>
                </a:solidFill>
              </a:rPr>
              <a:t>compromised immune systems.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9906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Transmission-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857620" y="71414"/>
            <a:ext cx="2000264" cy="553616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N. fowleri</a:t>
            </a:r>
          </a:p>
        </p:txBody>
      </p:sp>
      <p:pic>
        <p:nvPicPr>
          <p:cNvPr id="4" name="Picture 2" descr="https://www.cdc.gov/dpdx/freelivingamebic/modules/Nfowleri_LifeCyc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2306" y="571480"/>
            <a:ext cx="6863032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Transmission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1738536" cy="553616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N. </a:t>
            </a:r>
            <a:r>
              <a:rPr lang="en-US" b="1" dirty="0" err="1" smtClean="0">
                <a:solidFill>
                  <a:srgbClr val="00B050"/>
                </a:solidFill>
              </a:rPr>
              <a:t>fowleri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714488"/>
            <a:ext cx="8794511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Transmission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571184" cy="553616"/>
          </a:xfrm>
        </p:spPr>
        <p:txBody>
          <a:bodyPr>
            <a:normAutofit/>
          </a:bodyPr>
          <a:lstStyle/>
          <a:p>
            <a:pPr marL="36000" lvl="2" algn="just" rtl="0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Acanthamoeba </a:t>
            </a:r>
            <a:r>
              <a:rPr lang="en-US" sz="2400" b="1" dirty="0" err="1" smtClean="0">
                <a:solidFill>
                  <a:srgbClr val="00B050"/>
                </a:solidFill>
              </a:rPr>
              <a:t>spp</a:t>
            </a:r>
            <a:r>
              <a:rPr lang="en-US" sz="2400" b="1" dirty="0" smtClean="0">
                <a:solidFill>
                  <a:srgbClr val="00B050"/>
                </a:solidFill>
              </a:rPr>
              <a:t> &amp; </a:t>
            </a:r>
            <a:r>
              <a:rPr lang="en-US" sz="2400" b="1" dirty="0" err="1" smtClean="0">
                <a:solidFill>
                  <a:srgbClr val="00B050"/>
                </a:solidFill>
              </a:rPr>
              <a:t>Balamuthia</a:t>
            </a:r>
            <a:r>
              <a:rPr lang="en-US" sz="2400" b="1" dirty="0" smtClean="0">
                <a:solidFill>
                  <a:srgbClr val="00B050"/>
                </a:solidFill>
              </a:rPr>
              <a:t> mandrillaris </a:t>
            </a:r>
          </a:p>
        </p:txBody>
      </p:sp>
      <p:pic>
        <p:nvPicPr>
          <p:cNvPr id="4" name="Picture 2" descr="https://www.cdc.gov/dpdx/freelivingamebic/modules/Acanthamoeba_LifeCyc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56792"/>
            <a:ext cx="7920880" cy="5238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1166</TotalTime>
  <Words>1029</Words>
  <Application>Microsoft Office PowerPoint</Application>
  <PresentationFormat>عرض على الشاشة (3:4)‏</PresentationFormat>
  <Paragraphs>163</Paragraphs>
  <Slides>22</Slides>
  <Notes>9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أصل</vt:lpstr>
      <vt:lpstr>الشريحة 1</vt:lpstr>
      <vt:lpstr>Introduction</vt:lpstr>
      <vt:lpstr> Pathogenic free-living amoeba</vt:lpstr>
      <vt:lpstr>الشريحة 4</vt:lpstr>
      <vt:lpstr>Distribution</vt:lpstr>
      <vt:lpstr>Transmission </vt:lpstr>
      <vt:lpstr>Transmission- </vt:lpstr>
      <vt:lpstr>Transmission </vt:lpstr>
      <vt:lpstr>Transmission </vt:lpstr>
      <vt:lpstr>Incubation Period and Illness Duration </vt:lpstr>
      <vt:lpstr>Communicability of Amebic meningitis/encephalitis</vt:lpstr>
      <vt:lpstr>الشريحة 12</vt:lpstr>
      <vt:lpstr>الشريحة 13</vt:lpstr>
      <vt:lpstr>الشريحة 14</vt:lpstr>
      <vt:lpstr>الشريحة 15</vt:lpstr>
      <vt:lpstr>الشريحة 16</vt:lpstr>
      <vt:lpstr>Control Measures </vt:lpstr>
      <vt:lpstr>Fungal meningitis (Cryptococcosis)</vt:lpstr>
      <vt:lpstr>Cryptococcosis-Risk groups</vt:lpstr>
      <vt:lpstr>Cryptococcosis-Pathogenesis &amp; Symptomatology </vt:lpstr>
      <vt:lpstr>الشريحة 21</vt:lpstr>
      <vt:lpstr>الشريحة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mohammad</dc:creator>
  <cp:lastModifiedBy>mutah</cp:lastModifiedBy>
  <cp:revision>113</cp:revision>
  <dcterms:created xsi:type="dcterms:W3CDTF">2018-11-29T06:54:47Z</dcterms:created>
  <dcterms:modified xsi:type="dcterms:W3CDTF">2081-11-27T08:25:42Z</dcterms:modified>
</cp:coreProperties>
</file>