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2.xml" ContentType="application/vnd.openxmlformats-officedocument.presentationml.tags+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4" r:id="rId6"/>
  </p:sldMasterIdLst>
  <p:notesMasterIdLst>
    <p:notesMasterId r:id="rId49"/>
  </p:notesMasterIdLst>
  <p:sldIdLst>
    <p:sldId id="256" r:id="rId7"/>
    <p:sldId id="307" r:id="rId8"/>
    <p:sldId id="308" r:id="rId9"/>
    <p:sldId id="309" r:id="rId10"/>
    <p:sldId id="310" r:id="rId11"/>
    <p:sldId id="321" r:id="rId12"/>
    <p:sldId id="322" r:id="rId13"/>
    <p:sldId id="323" r:id="rId14"/>
    <p:sldId id="259" r:id="rId15"/>
    <p:sldId id="258" r:id="rId16"/>
    <p:sldId id="262" r:id="rId17"/>
    <p:sldId id="326" r:id="rId18"/>
    <p:sldId id="257" r:id="rId19"/>
    <p:sldId id="261" r:id="rId20"/>
    <p:sldId id="327" r:id="rId21"/>
    <p:sldId id="274" r:id="rId22"/>
    <p:sldId id="299" r:id="rId23"/>
    <p:sldId id="298" r:id="rId24"/>
    <p:sldId id="276" r:id="rId25"/>
    <p:sldId id="277" r:id="rId26"/>
    <p:sldId id="328" r:id="rId27"/>
    <p:sldId id="300" r:id="rId28"/>
    <p:sldId id="297" r:id="rId29"/>
    <p:sldId id="301" r:id="rId30"/>
    <p:sldId id="302" r:id="rId31"/>
    <p:sldId id="291" r:id="rId32"/>
    <p:sldId id="305" r:id="rId33"/>
    <p:sldId id="329" r:id="rId34"/>
    <p:sldId id="331" r:id="rId35"/>
    <p:sldId id="332" r:id="rId36"/>
    <p:sldId id="333" r:id="rId37"/>
    <p:sldId id="334" r:id="rId38"/>
    <p:sldId id="335" r:id="rId39"/>
    <p:sldId id="336" r:id="rId40"/>
    <p:sldId id="337" r:id="rId41"/>
    <p:sldId id="338" r:id="rId42"/>
    <p:sldId id="339" r:id="rId43"/>
    <p:sldId id="340" r:id="rId44"/>
    <p:sldId id="341" r:id="rId45"/>
    <p:sldId id="342" r:id="rId46"/>
    <p:sldId id="343" r:id="rId47"/>
    <p:sldId id="306" r:id="rId48"/>
  </p:sldIdLst>
  <p:sldSz cx="12192000" cy="6858000"/>
  <p:notesSz cx="6858000" cy="9144000"/>
  <p:custDataLst>
    <p:tags r:id="rId5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EEBD"/>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 /><Relationship Id="rId18" Type="http://schemas.openxmlformats.org/officeDocument/2006/relationships/slide" Target="slides/slide12.xml" /><Relationship Id="rId26" Type="http://schemas.openxmlformats.org/officeDocument/2006/relationships/slide" Target="slides/slide20.xml" /><Relationship Id="rId39" Type="http://schemas.openxmlformats.org/officeDocument/2006/relationships/slide" Target="slides/slide33.xml" /><Relationship Id="rId3" Type="http://schemas.openxmlformats.org/officeDocument/2006/relationships/customXml" Target="../customXml/item3.xml" /><Relationship Id="rId21" Type="http://schemas.openxmlformats.org/officeDocument/2006/relationships/slide" Target="slides/slide15.xml" /><Relationship Id="rId34" Type="http://schemas.openxmlformats.org/officeDocument/2006/relationships/slide" Target="slides/slide28.xml" /><Relationship Id="rId42" Type="http://schemas.openxmlformats.org/officeDocument/2006/relationships/slide" Target="slides/slide36.xml" /><Relationship Id="rId47" Type="http://schemas.openxmlformats.org/officeDocument/2006/relationships/slide" Target="slides/slide41.xml" /><Relationship Id="rId50" Type="http://schemas.openxmlformats.org/officeDocument/2006/relationships/tags" Target="tags/tag1.xml" /><Relationship Id="rId7" Type="http://schemas.openxmlformats.org/officeDocument/2006/relationships/slide" Target="slides/slide1.xml" /><Relationship Id="rId12" Type="http://schemas.openxmlformats.org/officeDocument/2006/relationships/slide" Target="slides/slide6.xml" /><Relationship Id="rId17" Type="http://schemas.openxmlformats.org/officeDocument/2006/relationships/slide" Target="slides/slide11.xml" /><Relationship Id="rId25" Type="http://schemas.openxmlformats.org/officeDocument/2006/relationships/slide" Target="slides/slide19.xml" /><Relationship Id="rId33" Type="http://schemas.openxmlformats.org/officeDocument/2006/relationships/slide" Target="slides/slide27.xml" /><Relationship Id="rId38" Type="http://schemas.openxmlformats.org/officeDocument/2006/relationships/slide" Target="slides/slide32.xml" /><Relationship Id="rId46" Type="http://schemas.openxmlformats.org/officeDocument/2006/relationships/slide" Target="slides/slide40.xml" /><Relationship Id="rId2" Type="http://schemas.openxmlformats.org/officeDocument/2006/relationships/customXml" Target="../customXml/item2.xml" /><Relationship Id="rId16" Type="http://schemas.openxmlformats.org/officeDocument/2006/relationships/slide" Target="slides/slide10.xml" /><Relationship Id="rId20" Type="http://schemas.openxmlformats.org/officeDocument/2006/relationships/slide" Target="slides/slide14.xml" /><Relationship Id="rId29" Type="http://schemas.openxmlformats.org/officeDocument/2006/relationships/slide" Target="slides/slide23.xml" /><Relationship Id="rId41" Type="http://schemas.openxmlformats.org/officeDocument/2006/relationships/slide" Target="slides/slide35.xml" /><Relationship Id="rId54" Type="http://schemas.openxmlformats.org/officeDocument/2006/relationships/tableStyles" Target="tableStyles.xml" /><Relationship Id="rId1" Type="http://schemas.openxmlformats.org/officeDocument/2006/relationships/customXml" Target="../customXml/item1.xml" /><Relationship Id="rId6" Type="http://schemas.openxmlformats.org/officeDocument/2006/relationships/slideMaster" Target="slideMasters/slideMaster3.xml" /><Relationship Id="rId11" Type="http://schemas.openxmlformats.org/officeDocument/2006/relationships/slide" Target="slides/slide5.xml" /><Relationship Id="rId24" Type="http://schemas.openxmlformats.org/officeDocument/2006/relationships/slide" Target="slides/slide18.xml" /><Relationship Id="rId32" Type="http://schemas.openxmlformats.org/officeDocument/2006/relationships/slide" Target="slides/slide26.xml" /><Relationship Id="rId37" Type="http://schemas.openxmlformats.org/officeDocument/2006/relationships/slide" Target="slides/slide31.xml" /><Relationship Id="rId40" Type="http://schemas.openxmlformats.org/officeDocument/2006/relationships/slide" Target="slides/slide34.xml" /><Relationship Id="rId45" Type="http://schemas.openxmlformats.org/officeDocument/2006/relationships/slide" Target="slides/slide39.xml" /><Relationship Id="rId53" Type="http://schemas.openxmlformats.org/officeDocument/2006/relationships/theme" Target="theme/theme1.xml" /><Relationship Id="rId5" Type="http://schemas.openxmlformats.org/officeDocument/2006/relationships/slideMaster" Target="slideMasters/slideMaster2.xml" /><Relationship Id="rId15" Type="http://schemas.openxmlformats.org/officeDocument/2006/relationships/slide" Target="slides/slide9.xml" /><Relationship Id="rId23" Type="http://schemas.openxmlformats.org/officeDocument/2006/relationships/slide" Target="slides/slide17.xml" /><Relationship Id="rId28" Type="http://schemas.openxmlformats.org/officeDocument/2006/relationships/slide" Target="slides/slide22.xml" /><Relationship Id="rId36" Type="http://schemas.openxmlformats.org/officeDocument/2006/relationships/slide" Target="slides/slide30.xml" /><Relationship Id="rId49" Type="http://schemas.openxmlformats.org/officeDocument/2006/relationships/notesMaster" Target="notesMasters/notesMaster1.xml" /><Relationship Id="rId10" Type="http://schemas.openxmlformats.org/officeDocument/2006/relationships/slide" Target="slides/slide4.xml" /><Relationship Id="rId19" Type="http://schemas.openxmlformats.org/officeDocument/2006/relationships/slide" Target="slides/slide13.xml" /><Relationship Id="rId31" Type="http://schemas.openxmlformats.org/officeDocument/2006/relationships/slide" Target="slides/slide25.xml" /><Relationship Id="rId44" Type="http://schemas.openxmlformats.org/officeDocument/2006/relationships/slide" Target="slides/slide38.xml" /><Relationship Id="rId52" Type="http://schemas.openxmlformats.org/officeDocument/2006/relationships/viewProps" Target="viewProps.xml" /><Relationship Id="rId4" Type="http://schemas.openxmlformats.org/officeDocument/2006/relationships/slideMaster" Target="slideMasters/slideMaster1.xml" /><Relationship Id="rId9" Type="http://schemas.openxmlformats.org/officeDocument/2006/relationships/slide" Target="slides/slide3.xml" /><Relationship Id="rId14" Type="http://schemas.openxmlformats.org/officeDocument/2006/relationships/slide" Target="slides/slide8.xml" /><Relationship Id="rId22" Type="http://schemas.openxmlformats.org/officeDocument/2006/relationships/slide" Target="slides/slide16.xml" /><Relationship Id="rId27" Type="http://schemas.openxmlformats.org/officeDocument/2006/relationships/slide" Target="slides/slide21.xml" /><Relationship Id="rId30" Type="http://schemas.openxmlformats.org/officeDocument/2006/relationships/slide" Target="slides/slide24.xml" /><Relationship Id="rId35" Type="http://schemas.openxmlformats.org/officeDocument/2006/relationships/slide" Target="slides/slide29.xml" /><Relationship Id="rId43" Type="http://schemas.openxmlformats.org/officeDocument/2006/relationships/slide" Target="slides/slide37.xml" /><Relationship Id="rId48" Type="http://schemas.openxmlformats.org/officeDocument/2006/relationships/slide" Target="slides/slide42.xml" /><Relationship Id="rId8" Type="http://schemas.openxmlformats.org/officeDocument/2006/relationships/slide" Target="slides/slide2.xml" /><Relationship Id="rId51" Type="http://schemas.openxmlformats.org/officeDocument/2006/relationships/presProps" Target="presProps.xml" /></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9DCBC3-DF6E-4216-A6C4-7A0B8FD250A8}" type="doc">
      <dgm:prSet loTypeId="urn:microsoft.com/office/officeart/2005/8/layout/process1" loCatId="process" qsTypeId="urn:microsoft.com/office/officeart/2005/8/quickstyle/3d1" qsCatId="3D" csTypeId="urn:microsoft.com/office/officeart/2005/8/colors/accent2_3" csCatId="accent2" phldr="1"/>
      <dgm:spPr/>
      <dgm:t>
        <a:bodyPr/>
        <a:lstStyle/>
        <a:p>
          <a:endParaRPr lang="en-GB"/>
        </a:p>
      </dgm:t>
    </dgm:pt>
    <dgm:pt modelId="{5BC9D12E-79DD-4FD8-BEE3-D2D19F2B20B3}">
      <dgm:prSet/>
      <dgm:spPr>
        <a:solidFill>
          <a:schemeClr val="accent1">
            <a:lumMod val="60000"/>
            <a:lumOff val="40000"/>
          </a:schemeClr>
        </a:solidFill>
      </dgm:spPr>
      <dgm:t>
        <a:bodyPr/>
        <a:lstStyle/>
        <a:p>
          <a:r>
            <a:rPr lang="en-US" b="1"/>
            <a:t>School Health</a:t>
          </a:r>
          <a:endParaRPr lang="en-GB"/>
        </a:p>
      </dgm:t>
    </dgm:pt>
    <dgm:pt modelId="{8270941E-FBDA-4AE3-86E7-B14323CDA211}" type="parTrans" cxnId="{97524FBB-E70E-4F3A-93FB-CA3B111EBC0F}">
      <dgm:prSet/>
      <dgm:spPr/>
      <dgm:t>
        <a:bodyPr/>
        <a:lstStyle/>
        <a:p>
          <a:endParaRPr lang="en-GB"/>
        </a:p>
      </dgm:t>
    </dgm:pt>
    <dgm:pt modelId="{C8E07EED-E3AE-4597-8A76-80C9A3E96AC6}" type="sibTrans" cxnId="{97524FBB-E70E-4F3A-93FB-CA3B111EBC0F}">
      <dgm:prSet/>
      <dgm:spPr/>
      <dgm:t>
        <a:bodyPr/>
        <a:lstStyle/>
        <a:p>
          <a:endParaRPr lang="en-GB"/>
        </a:p>
      </dgm:t>
    </dgm:pt>
    <dgm:pt modelId="{91D9632B-43BC-4AE2-ABD1-C11F3447FBA9}" type="pres">
      <dgm:prSet presAssocID="{DD9DCBC3-DF6E-4216-A6C4-7A0B8FD250A8}" presName="Name0" presStyleCnt="0">
        <dgm:presLayoutVars>
          <dgm:dir/>
          <dgm:resizeHandles val="exact"/>
        </dgm:presLayoutVars>
      </dgm:prSet>
      <dgm:spPr/>
    </dgm:pt>
    <dgm:pt modelId="{12928F47-1496-47B6-A56B-AB1C5D05B032}" type="pres">
      <dgm:prSet presAssocID="{5BC9D12E-79DD-4FD8-BEE3-D2D19F2B20B3}" presName="node" presStyleLbl="node1" presStyleIdx="0" presStyleCnt="1" custLinFactNeighborX="47" custLinFactNeighborY="11136">
        <dgm:presLayoutVars>
          <dgm:bulletEnabled val="1"/>
        </dgm:presLayoutVars>
      </dgm:prSet>
      <dgm:spPr/>
    </dgm:pt>
  </dgm:ptLst>
  <dgm:cxnLst>
    <dgm:cxn modelId="{5C3DC138-F84D-4A80-97D7-66EDB145E369}" type="presOf" srcId="{DD9DCBC3-DF6E-4216-A6C4-7A0B8FD250A8}" destId="{91D9632B-43BC-4AE2-ABD1-C11F3447FBA9}" srcOrd="0" destOrd="0" presId="urn:microsoft.com/office/officeart/2005/8/layout/process1"/>
    <dgm:cxn modelId="{6E3A07A2-CE2D-4CA0-AB69-343FC23EE053}" type="presOf" srcId="{5BC9D12E-79DD-4FD8-BEE3-D2D19F2B20B3}" destId="{12928F47-1496-47B6-A56B-AB1C5D05B032}" srcOrd="0" destOrd="0" presId="urn:microsoft.com/office/officeart/2005/8/layout/process1"/>
    <dgm:cxn modelId="{97524FBB-E70E-4F3A-93FB-CA3B111EBC0F}" srcId="{DD9DCBC3-DF6E-4216-A6C4-7A0B8FD250A8}" destId="{5BC9D12E-79DD-4FD8-BEE3-D2D19F2B20B3}" srcOrd="0" destOrd="0" parTransId="{8270941E-FBDA-4AE3-86E7-B14323CDA211}" sibTransId="{C8E07EED-E3AE-4597-8A76-80C9A3E96AC6}"/>
    <dgm:cxn modelId="{DA4A0DAC-059F-44C4-B350-13C5836DA66F}" type="presParOf" srcId="{91D9632B-43BC-4AE2-ABD1-C11F3447FBA9}" destId="{12928F47-1496-47B6-A56B-AB1C5D05B032}"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92A226-D208-4A69-BE37-50C51DD22D14}" type="doc">
      <dgm:prSet loTypeId="urn:microsoft.com/office/officeart/2005/8/layout/venn1" loCatId="relationship" qsTypeId="urn:microsoft.com/office/officeart/2005/8/quickstyle/simple2" qsCatId="simple" csTypeId="urn:microsoft.com/office/officeart/2005/8/colors/colorful4" csCatId="colorful" phldr="1"/>
      <dgm:spPr/>
      <dgm:t>
        <a:bodyPr/>
        <a:lstStyle/>
        <a:p>
          <a:endParaRPr lang="en-GB"/>
        </a:p>
      </dgm:t>
    </dgm:pt>
    <dgm:pt modelId="{E109381B-0BB1-4795-BDAC-F4EF2676D826}">
      <dgm:prSet custT="1"/>
      <dgm:spPr/>
      <dgm:t>
        <a:bodyPr/>
        <a:lstStyle/>
        <a:p>
          <a:endParaRPr lang="en-GB" sz="2000" b="1" dirty="0">
            <a:solidFill>
              <a:schemeClr val="tx1"/>
            </a:solidFill>
            <a:effectLst>
              <a:outerShdw blurRad="38100" dist="38100" dir="2700000" algn="tl">
                <a:srgbClr val="000000">
                  <a:alpha val="43137"/>
                </a:srgbClr>
              </a:outerShdw>
            </a:effectLst>
          </a:endParaRPr>
        </a:p>
        <a:p>
          <a:endParaRPr lang="en-GB" sz="2000" b="1" dirty="0">
            <a:solidFill>
              <a:schemeClr val="tx1"/>
            </a:solidFill>
            <a:effectLst>
              <a:outerShdw blurRad="38100" dist="38100" dir="2700000" algn="tl">
                <a:srgbClr val="000000">
                  <a:alpha val="43137"/>
                </a:srgbClr>
              </a:outerShdw>
            </a:effectLst>
          </a:endParaRPr>
        </a:p>
        <a:p>
          <a:r>
            <a:rPr lang="en-GB" sz="2000" b="1" dirty="0">
              <a:solidFill>
                <a:schemeClr val="tx1"/>
              </a:solidFill>
              <a:effectLst>
                <a:outerShdw blurRad="38100" dist="38100" dir="2700000" algn="tl">
                  <a:srgbClr val="000000">
                    <a:alpha val="43137"/>
                  </a:srgbClr>
                </a:outerShdw>
              </a:effectLst>
            </a:rPr>
            <a:t>Safe school environment</a:t>
          </a:r>
        </a:p>
      </dgm:t>
    </dgm:pt>
    <dgm:pt modelId="{D4AF85ED-3E41-4126-9BDE-59EE2DB05090}" type="parTrans" cxnId="{74873815-EC4A-4DE8-9E09-8135F6C715B1}">
      <dgm:prSet/>
      <dgm:spPr/>
      <dgm:t>
        <a:bodyPr/>
        <a:lstStyle/>
        <a:p>
          <a:endParaRPr lang="en-GB" sz="2000" b="1">
            <a:solidFill>
              <a:schemeClr val="tx1"/>
            </a:solidFill>
            <a:effectLst>
              <a:outerShdw blurRad="38100" dist="38100" dir="2700000" algn="tl">
                <a:srgbClr val="000000">
                  <a:alpha val="43137"/>
                </a:srgbClr>
              </a:outerShdw>
            </a:effectLst>
          </a:endParaRPr>
        </a:p>
      </dgm:t>
    </dgm:pt>
    <dgm:pt modelId="{B52A5D7B-0EAF-4A88-B8E1-F801E8F5BB8B}" type="sibTrans" cxnId="{74873815-EC4A-4DE8-9E09-8135F6C715B1}">
      <dgm:prSet/>
      <dgm:spPr/>
      <dgm:t>
        <a:bodyPr/>
        <a:lstStyle/>
        <a:p>
          <a:endParaRPr lang="en-GB" sz="2000" b="1">
            <a:solidFill>
              <a:schemeClr val="tx1"/>
            </a:solidFill>
            <a:effectLst>
              <a:outerShdw blurRad="38100" dist="38100" dir="2700000" algn="tl">
                <a:srgbClr val="000000">
                  <a:alpha val="43137"/>
                </a:srgbClr>
              </a:outerShdw>
            </a:effectLst>
          </a:endParaRPr>
        </a:p>
      </dgm:t>
    </dgm:pt>
    <dgm:pt modelId="{F7D3304C-C190-4E3D-BE8C-2654ADC71465}">
      <dgm:prSet custT="1"/>
      <dgm:spPr/>
      <dgm:t>
        <a:bodyPr/>
        <a:lstStyle/>
        <a:p>
          <a:pPr algn="l"/>
          <a:r>
            <a:rPr lang="en-GB" sz="2000" b="1" dirty="0">
              <a:solidFill>
                <a:schemeClr val="tx1"/>
              </a:solidFill>
              <a:effectLst>
                <a:outerShdw blurRad="38100" dist="38100" dir="2700000" algn="tl">
                  <a:srgbClr val="000000">
                    <a:alpha val="43137"/>
                  </a:srgbClr>
                </a:outerShdw>
              </a:effectLst>
            </a:rPr>
            <a:t>Prevention and control of health hazards</a:t>
          </a:r>
        </a:p>
      </dgm:t>
    </dgm:pt>
    <dgm:pt modelId="{DD954717-8B0A-4FA5-A04A-1ACC486B8F7D}" type="parTrans" cxnId="{4BB8ABBA-FF47-47CA-80E1-554AE69D01CE}">
      <dgm:prSet/>
      <dgm:spPr/>
      <dgm:t>
        <a:bodyPr/>
        <a:lstStyle/>
        <a:p>
          <a:endParaRPr lang="en-GB" sz="2000" b="1">
            <a:solidFill>
              <a:schemeClr val="tx1"/>
            </a:solidFill>
            <a:effectLst>
              <a:outerShdw blurRad="38100" dist="38100" dir="2700000" algn="tl">
                <a:srgbClr val="000000">
                  <a:alpha val="43137"/>
                </a:srgbClr>
              </a:outerShdw>
            </a:effectLst>
          </a:endParaRPr>
        </a:p>
      </dgm:t>
    </dgm:pt>
    <dgm:pt modelId="{1183552B-B880-41CF-A424-7958C0B98A45}" type="sibTrans" cxnId="{4BB8ABBA-FF47-47CA-80E1-554AE69D01CE}">
      <dgm:prSet/>
      <dgm:spPr/>
      <dgm:t>
        <a:bodyPr/>
        <a:lstStyle/>
        <a:p>
          <a:endParaRPr lang="en-GB" sz="2000" b="1">
            <a:solidFill>
              <a:schemeClr val="tx1"/>
            </a:solidFill>
            <a:effectLst>
              <a:outerShdw blurRad="38100" dist="38100" dir="2700000" algn="tl">
                <a:srgbClr val="000000">
                  <a:alpha val="43137"/>
                </a:srgbClr>
              </a:outerShdw>
            </a:effectLst>
          </a:endParaRPr>
        </a:p>
      </dgm:t>
    </dgm:pt>
    <dgm:pt modelId="{81587918-5321-43CD-A3A6-EFDCF716107C}">
      <dgm:prSet custT="1"/>
      <dgm:spPr/>
      <dgm:t>
        <a:bodyPr/>
        <a:lstStyle/>
        <a:p>
          <a:pPr algn="l"/>
          <a:r>
            <a:rPr lang="en-GB" sz="2000" b="1" dirty="0">
              <a:solidFill>
                <a:schemeClr val="tx1"/>
              </a:solidFill>
              <a:effectLst>
                <a:outerShdw blurRad="38100" dist="38100" dir="2700000" algn="tl">
                  <a:srgbClr val="000000">
                    <a:alpha val="43137"/>
                  </a:srgbClr>
                </a:outerShdw>
              </a:effectLst>
            </a:rPr>
            <a:t>Medical inspection and assessment</a:t>
          </a:r>
        </a:p>
      </dgm:t>
    </dgm:pt>
    <dgm:pt modelId="{BECC4AC2-5274-4887-95CB-9479E8818A83}" type="parTrans" cxnId="{902AC16C-20EA-42B8-A910-598507C46EBC}">
      <dgm:prSet/>
      <dgm:spPr/>
      <dgm:t>
        <a:bodyPr/>
        <a:lstStyle/>
        <a:p>
          <a:endParaRPr lang="en-GB" sz="2000" b="1">
            <a:solidFill>
              <a:schemeClr val="tx1"/>
            </a:solidFill>
            <a:effectLst>
              <a:outerShdw blurRad="38100" dist="38100" dir="2700000" algn="tl">
                <a:srgbClr val="000000">
                  <a:alpha val="43137"/>
                </a:srgbClr>
              </a:outerShdw>
            </a:effectLst>
          </a:endParaRPr>
        </a:p>
      </dgm:t>
    </dgm:pt>
    <dgm:pt modelId="{515C036C-170B-46A1-AE1E-BA95BFA283ED}" type="sibTrans" cxnId="{902AC16C-20EA-42B8-A910-598507C46EBC}">
      <dgm:prSet/>
      <dgm:spPr/>
      <dgm:t>
        <a:bodyPr/>
        <a:lstStyle/>
        <a:p>
          <a:endParaRPr lang="en-GB" sz="2000" b="1">
            <a:solidFill>
              <a:schemeClr val="tx1"/>
            </a:solidFill>
            <a:effectLst>
              <a:outerShdw blurRad="38100" dist="38100" dir="2700000" algn="tl">
                <a:srgbClr val="000000">
                  <a:alpha val="43137"/>
                </a:srgbClr>
              </a:outerShdw>
            </a:effectLst>
          </a:endParaRPr>
        </a:p>
      </dgm:t>
    </dgm:pt>
    <dgm:pt modelId="{7141C779-9CB2-4207-A12A-7ADED58B37DC}" type="pres">
      <dgm:prSet presAssocID="{5892A226-D208-4A69-BE37-50C51DD22D14}" presName="compositeShape" presStyleCnt="0">
        <dgm:presLayoutVars>
          <dgm:chMax val="7"/>
          <dgm:dir/>
          <dgm:resizeHandles val="exact"/>
        </dgm:presLayoutVars>
      </dgm:prSet>
      <dgm:spPr/>
    </dgm:pt>
    <dgm:pt modelId="{88000E94-DE5A-4874-B50B-5591DB1EF855}" type="pres">
      <dgm:prSet presAssocID="{E109381B-0BB1-4795-BDAC-F4EF2676D826}" presName="circ1" presStyleLbl="vennNode1" presStyleIdx="0" presStyleCnt="3" custLinFactNeighborX="29578" custLinFactNeighborY="66022"/>
      <dgm:spPr/>
    </dgm:pt>
    <dgm:pt modelId="{86294217-9C7C-4CC3-B6AD-B8511DB23D4B}" type="pres">
      <dgm:prSet presAssocID="{E109381B-0BB1-4795-BDAC-F4EF2676D826}" presName="circ1Tx" presStyleLbl="revTx" presStyleIdx="0" presStyleCnt="0">
        <dgm:presLayoutVars>
          <dgm:chMax val="0"/>
          <dgm:chPref val="0"/>
          <dgm:bulletEnabled val="1"/>
        </dgm:presLayoutVars>
      </dgm:prSet>
      <dgm:spPr/>
    </dgm:pt>
    <dgm:pt modelId="{1E1407B9-A61D-4D85-8D92-E90F3BB2F7A3}" type="pres">
      <dgm:prSet presAssocID="{F7D3304C-C190-4E3D-BE8C-2654ADC71465}" presName="circ2" presStyleLbl="vennNode1" presStyleIdx="1" presStyleCnt="3" custLinFactNeighborX="-89495" custLinFactNeighborY="1610"/>
      <dgm:spPr/>
    </dgm:pt>
    <dgm:pt modelId="{65ADDFB8-4391-4C0C-9AAE-60F1A1E39540}" type="pres">
      <dgm:prSet presAssocID="{F7D3304C-C190-4E3D-BE8C-2654ADC71465}" presName="circ2Tx" presStyleLbl="revTx" presStyleIdx="0" presStyleCnt="0">
        <dgm:presLayoutVars>
          <dgm:chMax val="0"/>
          <dgm:chPref val="0"/>
          <dgm:bulletEnabled val="1"/>
        </dgm:presLayoutVars>
      </dgm:prSet>
      <dgm:spPr/>
    </dgm:pt>
    <dgm:pt modelId="{7518E241-19F7-46E0-9D4F-09DC7143AE6F}" type="pres">
      <dgm:prSet presAssocID="{81587918-5321-43CD-A3A6-EFDCF716107C}" presName="circ3" presStyleLbl="vennNode1" presStyleIdx="2" presStyleCnt="3" custLinFactNeighborX="24339" custLinFactNeighborY="-67408"/>
      <dgm:spPr/>
    </dgm:pt>
    <dgm:pt modelId="{D124955C-E7BD-445C-BCBA-B5F8571B36F8}" type="pres">
      <dgm:prSet presAssocID="{81587918-5321-43CD-A3A6-EFDCF716107C}" presName="circ3Tx" presStyleLbl="revTx" presStyleIdx="0" presStyleCnt="0">
        <dgm:presLayoutVars>
          <dgm:chMax val="0"/>
          <dgm:chPref val="0"/>
          <dgm:bulletEnabled val="1"/>
        </dgm:presLayoutVars>
      </dgm:prSet>
      <dgm:spPr/>
    </dgm:pt>
  </dgm:ptLst>
  <dgm:cxnLst>
    <dgm:cxn modelId="{B1FA280A-DF68-49C3-AF73-CE7F0EADBF0A}" type="presOf" srcId="{F7D3304C-C190-4E3D-BE8C-2654ADC71465}" destId="{1E1407B9-A61D-4D85-8D92-E90F3BB2F7A3}" srcOrd="0" destOrd="0" presId="urn:microsoft.com/office/officeart/2005/8/layout/venn1"/>
    <dgm:cxn modelId="{74873815-EC4A-4DE8-9E09-8135F6C715B1}" srcId="{5892A226-D208-4A69-BE37-50C51DD22D14}" destId="{E109381B-0BB1-4795-BDAC-F4EF2676D826}" srcOrd="0" destOrd="0" parTransId="{D4AF85ED-3E41-4126-9BDE-59EE2DB05090}" sibTransId="{B52A5D7B-0EAF-4A88-B8E1-F801E8F5BB8B}"/>
    <dgm:cxn modelId="{D2C03B1E-6D48-4168-9B90-9919D213F60F}" type="presOf" srcId="{F7D3304C-C190-4E3D-BE8C-2654ADC71465}" destId="{65ADDFB8-4391-4C0C-9AAE-60F1A1E39540}" srcOrd="1" destOrd="0" presId="urn:microsoft.com/office/officeart/2005/8/layout/venn1"/>
    <dgm:cxn modelId="{81B73825-F6DE-4441-9165-C12B9EC9AED7}" type="presOf" srcId="{81587918-5321-43CD-A3A6-EFDCF716107C}" destId="{7518E241-19F7-46E0-9D4F-09DC7143AE6F}" srcOrd="0" destOrd="0" presId="urn:microsoft.com/office/officeart/2005/8/layout/venn1"/>
    <dgm:cxn modelId="{875A6D41-1543-46E7-8096-DADFAFC2BC82}" type="presOf" srcId="{E109381B-0BB1-4795-BDAC-F4EF2676D826}" destId="{86294217-9C7C-4CC3-B6AD-B8511DB23D4B}" srcOrd="1" destOrd="0" presId="urn:microsoft.com/office/officeart/2005/8/layout/venn1"/>
    <dgm:cxn modelId="{902AC16C-20EA-42B8-A910-598507C46EBC}" srcId="{5892A226-D208-4A69-BE37-50C51DD22D14}" destId="{81587918-5321-43CD-A3A6-EFDCF716107C}" srcOrd="2" destOrd="0" parTransId="{BECC4AC2-5274-4887-95CB-9479E8818A83}" sibTransId="{515C036C-170B-46A1-AE1E-BA95BFA283ED}"/>
    <dgm:cxn modelId="{49ED5080-4E49-40EF-82AA-6F3D278A6355}" type="presOf" srcId="{81587918-5321-43CD-A3A6-EFDCF716107C}" destId="{D124955C-E7BD-445C-BCBA-B5F8571B36F8}" srcOrd="1" destOrd="0" presId="urn:microsoft.com/office/officeart/2005/8/layout/venn1"/>
    <dgm:cxn modelId="{CF83E6B3-30F9-4216-AD89-AC9D3A534D8F}" type="presOf" srcId="{E109381B-0BB1-4795-BDAC-F4EF2676D826}" destId="{88000E94-DE5A-4874-B50B-5591DB1EF855}" srcOrd="0" destOrd="0" presId="urn:microsoft.com/office/officeart/2005/8/layout/venn1"/>
    <dgm:cxn modelId="{4BB8ABBA-FF47-47CA-80E1-554AE69D01CE}" srcId="{5892A226-D208-4A69-BE37-50C51DD22D14}" destId="{F7D3304C-C190-4E3D-BE8C-2654ADC71465}" srcOrd="1" destOrd="0" parTransId="{DD954717-8B0A-4FA5-A04A-1ACC486B8F7D}" sibTransId="{1183552B-B880-41CF-A424-7958C0B98A45}"/>
    <dgm:cxn modelId="{B24F4AE1-C776-4499-9BBD-9BD709EC050D}" type="presOf" srcId="{5892A226-D208-4A69-BE37-50C51DD22D14}" destId="{7141C779-9CB2-4207-A12A-7ADED58B37DC}" srcOrd="0" destOrd="0" presId="urn:microsoft.com/office/officeart/2005/8/layout/venn1"/>
    <dgm:cxn modelId="{4B214627-833D-42EC-A148-74B3B9F1BB51}" type="presParOf" srcId="{7141C779-9CB2-4207-A12A-7ADED58B37DC}" destId="{88000E94-DE5A-4874-B50B-5591DB1EF855}" srcOrd="0" destOrd="0" presId="urn:microsoft.com/office/officeart/2005/8/layout/venn1"/>
    <dgm:cxn modelId="{3AF483ED-72A9-40A7-BA85-E55E55034770}" type="presParOf" srcId="{7141C779-9CB2-4207-A12A-7ADED58B37DC}" destId="{86294217-9C7C-4CC3-B6AD-B8511DB23D4B}" srcOrd="1" destOrd="0" presId="urn:microsoft.com/office/officeart/2005/8/layout/venn1"/>
    <dgm:cxn modelId="{D8AD0829-0B0E-4FE3-8D33-5B67AA0FA7FE}" type="presParOf" srcId="{7141C779-9CB2-4207-A12A-7ADED58B37DC}" destId="{1E1407B9-A61D-4D85-8D92-E90F3BB2F7A3}" srcOrd="2" destOrd="0" presId="urn:microsoft.com/office/officeart/2005/8/layout/venn1"/>
    <dgm:cxn modelId="{288EAECB-1958-451D-8860-EDCEB38CF59C}" type="presParOf" srcId="{7141C779-9CB2-4207-A12A-7ADED58B37DC}" destId="{65ADDFB8-4391-4C0C-9AAE-60F1A1E39540}" srcOrd="3" destOrd="0" presId="urn:microsoft.com/office/officeart/2005/8/layout/venn1"/>
    <dgm:cxn modelId="{B61EC125-A34F-440F-B9E8-35579D2F349D}" type="presParOf" srcId="{7141C779-9CB2-4207-A12A-7ADED58B37DC}" destId="{7518E241-19F7-46E0-9D4F-09DC7143AE6F}" srcOrd="4" destOrd="0" presId="urn:microsoft.com/office/officeart/2005/8/layout/venn1"/>
    <dgm:cxn modelId="{F27F9930-FF88-483A-8D7E-5B7CC5BFA7D7}" type="presParOf" srcId="{7141C779-9CB2-4207-A12A-7ADED58B37DC}" destId="{D124955C-E7BD-445C-BCBA-B5F8571B36F8}" srcOrd="5"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95D99A-9269-4554-8838-F1303835CD16}" type="doc">
      <dgm:prSet loTypeId="urn:microsoft.com/office/officeart/2005/8/layout/hList1" loCatId="list" qsTypeId="urn:microsoft.com/office/officeart/2005/8/quickstyle/3d3" qsCatId="3D" csTypeId="urn:microsoft.com/office/officeart/2005/8/colors/accent5_1" csCatId="accent5" phldr="1"/>
      <dgm:spPr/>
      <dgm:t>
        <a:bodyPr/>
        <a:lstStyle/>
        <a:p>
          <a:endParaRPr lang="en-GB"/>
        </a:p>
      </dgm:t>
    </dgm:pt>
    <dgm:pt modelId="{320A99B2-7EB2-4A56-B1D0-E9A681008D8E}">
      <dgm:prSet/>
      <dgm:spPr/>
      <dgm:t>
        <a:bodyPr/>
        <a:lstStyle/>
        <a:p>
          <a:r>
            <a:rPr lang="en-US" b="1" dirty="0"/>
            <a:t>School pupils are more liable to communicable diseases due to:</a:t>
          </a:r>
          <a:endParaRPr lang="en-GB" dirty="0"/>
        </a:p>
      </dgm:t>
    </dgm:pt>
    <dgm:pt modelId="{5D1F0383-FE27-42FE-A66C-808EB73E1E6D}" type="parTrans" cxnId="{DCFE01C2-EB42-4511-8A41-AF13B6A952D3}">
      <dgm:prSet/>
      <dgm:spPr/>
      <dgm:t>
        <a:bodyPr/>
        <a:lstStyle/>
        <a:p>
          <a:endParaRPr lang="en-GB"/>
        </a:p>
      </dgm:t>
    </dgm:pt>
    <dgm:pt modelId="{0708798E-0690-4E7E-85AE-E560AA43D145}" type="sibTrans" cxnId="{DCFE01C2-EB42-4511-8A41-AF13B6A952D3}">
      <dgm:prSet/>
      <dgm:spPr/>
      <dgm:t>
        <a:bodyPr/>
        <a:lstStyle/>
        <a:p>
          <a:endParaRPr lang="en-GB"/>
        </a:p>
      </dgm:t>
    </dgm:pt>
    <dgm:pt modelId="{74D45920-748D-4D4D-9D84-0CFE5B7FE5ED}">
      <dgm:prSet/>
      <dgm:spPr/>
      <dgm:t>
        <a:bodyPr/>
        <a:lstStyle/>
        <a:p>
          <a:r>
            <a:rPr lang="en-US"/>
            <a:t>Having low immunity level</a:t>
          </a:r>
          <a:endParaRPr lang="en-GB"/>
        </a:p>
      </dgm:t>
    </dgm:pt>
    <dgm:pt modelId="{5CB47FB6-7E73-4AF3-A4DF-270FABA23F41}" type="parTrans" cxnId="{0F873C3C-A829-4082-AD5C-5A27137C256C}">
      <dgm:prSet/>
      <dgm:spPr/>
      <dgm:t>
        <a:bodyPr/>
        <a:lstStyle/>
        <a:p>
          <a:endParaRPr lang="en-GB"/>
        </a:p>
      </dgm:t>
    </dgm:pt>
    <dgm:pt modelId="{099A2ACC-332C-49F9-B4DE-6F5B3C3C8BD2}" type="sibTrans" cxnId="{0F873C3C-A829-4082-AD5C-5A27137C256C}">
      <dgm:prSet/>
      <dgm:spPr/>
      <dgm:t>
        <a:bodyPr/>
        <a:lstStyle/>
        <a:p>
          <a:endParaRPr lang="en-GB"/>
        </a:p>
      </dgm:t>
    </dgm:pt>
    <dgm:pt modelId="{45DE1359-1C9D-42A7-9790-AEC1DF8D55FB}">
      <dgm:prSet/>
      <dgm:spPr/>
      <dgm:t>
        <a:bodyPr/>
        <a:lstStyle/>
        <a:p>
          <a:r>
            <a:rPr lang="en-US" dirty="0"/>
            <a:t>Pupils are gathered in schools from different localities and with different health problems</a:t>
          </a:r>
          <a:endParaRPr lang="en-GB" dirty="0"/>
        </a:p>
      </dgm:t>
    </dgm:pt>
    <dgm:pt modelId="{ADBD487B-F9C4-4C24-B8AC-886DF686340A}" type="parTrans" cxnId="{7761F4F1-BF4C-4660-BFFE-0BC19F12A0A4}">
      <dgm:prSet/>
      <dgm:spPr/>
      <dgm:t>
        <a:bodyPr/>
        <a:lstStyle/>
        <a:p>
          <a:endParaRPr lang="en-GB"/>
        </a:p>
      </dgm:t>
    </dgm:pt>
    <dgm:pt modelId="{1EC30A3A-006C-4E71-8753-1D234F4B3A2B}" type="sibTrans" cxnId="{7761F4F1-BF4C-4660-BFFE-0BC19F12A0A4}">
      <dgm:prSet/>
      <dgm:spPr/>
      <dgm:t>
        <a:bodyPr/>
        <a:lstStyle/>
        <a:p>
          <a:endParaRPr lang="en-GB"/>
        </a:p>
      </dgm:t>
    </dgm:pt>
    <dgm:pt modelId="{4C855EDD-5D12-4C27-83E6-9DE6A37BFD19}">
      <dgm:prSet/>
      <dgm:spPr/>
      <dgm:t>
        <a:bodyPr/>
        <a:lstStyle/>
        <a:p>
          <a:r>
            <a:rPr lang="en-US" dirty="0"/>
            <a:t>They might adopt unhealthy practices (e.g. uncovered sneezing or coughing, sharing head caps or eating utensils) or might have poor hygiene or dirty hands)</a:t>
          </a:r>
          <a:endParaRPr lang="en-GB" dirty="0"/>
        </a:p>
      </dgm:t>
    </dgm:pt>
    <dgm:pt modelId="{0D05515C-CD1A-4125-A94C-B7E02A209862}" type="parTrans" cxnId="{BCD857DD-EA43-45B4-B346-53FBDAEDD019}">
      <dgm:prSet/>
      <dgm:spPr/>
      <dgm:t>
        <a:bodyPr/>
        <a:lstStyle/>
        <a:p>
          <a:endParaRPr lang="en-GB"/>
        </a:p>
      </dgm:t>
    </dgm:pt>
    <dgm:pt modelId="{64D99945-0980-4428-AB98-E56EF33BF43A}" type="sibTrans" cxnId="{BCD857DD-EA43-45B4-B346-53FBDAEDD019}">
      <dgm:prSet/>
      <dgm:spPr/>
      <dgm:t>
        <a:bodyPr/>
        <a:lstStyle/>
        <a:p>
          <a:endParaRPr lang="en-GB"/>
        </a:p>
      </dgm:t>
    </dgm:pt>
    <dgm:pt modelId="{787BB0F5-3F25-43AF-9D5B-3C716421C44B}">
      <dgm:prSet/>
      <dgm:spPr/>
      <dgm:t>
        <a:bodyPr/>
        <a:lstStyle/>
        <a:p>
          <a:r>
            <a:rPr lang="en-US" dirty="0"/>
            <a:t>Overcrowding at school and in classrooms contributes to transmission of respiratory diseases.</a:t>
          </a:r>
          <a:endParaRPr lang="en-GB" dirty="0"/>
        </a:p>
      </dgm:t>
    </dgm:pt>
    <dgm:pt modelId="{7814948E-7B0F-4D7A-AFC2-645B02E4F508}" type="parTrans" cxnId="{0FCACA5E-F149-4E95-AE6B-3E7C2310C3A1}">
      <dgm:prSet/>
      <dgm:spPr/>
    </dgm:pt>
    <dgm:pt modelId="{244C6CCA-3EEC-4177-B553-C50C9EE7484D}" type="sibTrans" cxnId="{0FCACA5E-F149-4E95-AE6B-3E7C2310C3A1}">
      <dgm:prSet/>
      <dgm:spPr/>
    </dgm:pt>
    <dgm:pt modelId="{FD3ABC48-27B3-45D4-84EC-801C4F2B4832}" type="pres">
      <dgm:prSet presAssocID="{9795D99A-9269-4554-8838-F1303835CD16}" presName="Name0" presStyleCnt="0">
        <dgm:presLayoutVars>
          <dgm:dir/>
          <dgm:animLvl val="lvl"/>
          <dgm:resizeHandles val="exact"/>
        </dgm:presLayoutVars>
      </dgm:prSet>
      <dgm:spPr/>
    </dgm:pt>
    <dgm:pt modelId="{038B8599-8F1B-4F43-9427-CB62B450B378}" type="pres">
      <dgm:prSet presAssocID="{320A99B2-7EB2-4A56-B1D0-E9A681008D8E}" presName="composite" presStyleCnt="0"/>
      <dgm:spPr/>
    </dgm:pt>
    <dgm:pt modelId="{D1A27D25-FC72-4871-9BCD-AEE508DD51F2}" type="pres">
      <dgm:prSet presAssocID="{320A99B2-7EB2-4A56-B1D0-E9A681008D8E}" presName="parTx" presStyleLbl="alignNode1" presStyleIdx="0" presStyleCnt="1">
        <dgm:presLayoutVars>
          <dgm:chMax val="0"/>
          <dgm:chPref val="0"/>
          <dgm:bulletEnabled val="1"/>
        </dgm:presLayoutVars>
      </dgm:prSet>
      <dgm:spPr/>
    </dgm:pt>
    <dgm:pt modelId="{2DA542EE-A86A-4A54-AC6A-7FC46E22A315}" type="pres">
      <dgm:prSet presAssocID="{320A99B2-7EB2-4A56-B1D0-E9A681008D8E}" presName="desTx" presStyleLbl="alignAccFollowNode1" presStyleIdx="0" presStyleCnt="1" custLinFactNeighborY="417">
        <dgm:presLayoutVars>
          <dgm:bulletEnabled val="1"/>
        </dgm:presLayoutVars>
      </dgm:prSet>
      <dgm:spPr/>
    </dgm:pt>
  </dgm:ptLst>
  <dgm:cxnLst>
    <dgm:cxn modelId="{5DAC2C12-37C2-4B0B-BAD3-7BE45731A14E}" type="presOf" srcId="{787BB0F5-3F25-43AF-9D5B-3C716421C44B}" destId="{2DA542EE-A86A-4A54-AC6A-7FC46E22A315}" srcOrd="0" destOrd="2" presId="urn:microsoft.com/office/officeart/2005/8/layout/hList1"/>
    <dgm:cxn modelId="{F08BBB31-FFB0-48E4-B077-DA64433032A1}" type="presOf" srcId="{45DE1359-1C9D-42A7-9790-AEC1DF8D55FB}" destId="{2DA542EE-A86A-4A54-AC6A-7FC46E22A315}" srcOrd="0" destOrd="1" presId="urn:microsoft.com/office/officeart/2005/8/layout/hList1"/>
    <dgm:cxn modelId="{0F873C3C-A829-4082-AD5C-5A27137C256C}" srcId="{320A99B2-7EB2-4A56-B1D0-E9A681008D8E}" destId="{74D45920-748D-4D4D-9D84-0CFE5B7FE5ED}" srcOrd="0" destOrd="0" parTransId="{5CB47FB6-7E73-4AF3-A4DF-270FABA23F41}" sibTransId="{099A2ACC-332C-49F9-B4DE-6F5B3C3C8BD2}"/>
    <dgm:cxn modelId="{0FCACA5E-F149-4E95-AE6B-3E7C2310C3A1}" srcId="{320A99B2-7EB2-4A56-B1D0-E9A681008D8E}" destId="{787BB0F5-3F25-43AF-9D5B-3C716421C44B}" srcOrd="2" destOrd="0" parTransId="{7814948E-7B0F-4D7A-AFC2-645B02E4F508}" sibTransId="{244C6CCA-3EEC-4177-B553-C50C9EE7484D}"/>
    <dgm:cxn modelId="{AAE50B89-7706-4C29-B390-A2D41A228D8E}" type="presOf" srcId="{4C855EDD-5D12-4C27-83E6-9DE6A37BFD19}" destId="{2DA542EE-A86A-4A54-AC6A-7FC46E22A315}" srcOrd="0" destOrd="3" presId="urn:microsoft.com/office/officeart/2005/8/layout/hList1"/>
    <dgm:cxn modelId="{1C8A1CAA-DEF7-4033-8654-15331DAA0708}" type="presOf" srcId="{320A99B2-7EB2-4A56-B1D0-E9A681008D8E}" destId="{D1A27D25-FC72-4871-9BCD-AEE508DD51F2}" srcOrd="0" destOrd="0" presId="urn:microsoft.com/office/officeart/2005/8/layout/hList1"/>
    <dgm:cxn modelId="{41DDD7B1-E8A5-49DE-BA11-E9AD5D62DA43}" type="presOf" srcId="{74D45920-748D-4D4D-9D84-0CFE5B7FE5ED}" destId="{2DA542EE-A86A-4A54-AC6A-7FC46E22A315}" srcOrd="0" destOrd="0" presId="urn:microsoft.com/office/officeart/2005/8/layout/hList1"/>
    <dgm:cxn modelId="{DCFE01C2-EB42-4511-8A41-AF13B6A952D3}" srcId="{9795D99A-9269-4554-8838-F1303835CD16}" destId="{320A99B2-7EB2-4A56-B1D0-E9A681008D8E}" srcOrd="0" destOrd="0" parTransId="{5D1F0383-FE27-42FE-A66C-808EB73E1E6D}" sibTransId="{0708798E-0690-4E7E-85AE-E560AA43D145}"/>
    <dgm:cxn modelId="{BCD857DD-EA43-45B4-B346-53FBDAEDD019}" srcId="{320A99B2-7EB2-4A56-B1D0-E9A681008D8E}" destId="{4C855EDD-5D12-4C27-83E6-9DE6A37BFD19}" srcOrd="3" destOrd="0" parTransId="{0D05515C-CD1A-4125-A94C-B7E02A209862}" sibTransId="{64D99945-0980-4428-AB98-E56EF33BF43A}"/>
    <dgm:cxn modelId="{7761F4F1-BF4C-4660-BFFE-0BC19F12A0A4}" srcId="{320A99B2-7EB2-4A56-B1D0-E9A681008D8E}" destId="{45DE1359-1C9D-42A7-9790-AEC1DF8D55FB}" srcOrd="1" destOrd="0" parTransId="{ADBD487B-F9C4-4C24-B8AC-886DF686340A}" sibTransId="{1EC30A3A-006C-4E71-8753-1D234F4B3A2B}"/>
    <dgm:cxn modelId="{D2C706F2-271D-4E0E-9E37-2D3B89CE4F8A}" type="presOf" srcId="{9795D99A-9269-4554-8838-F1303835CD16}" destId="{FD3ABC48-27B3-45D4-84EC-801C4F2B4832}" srcOrd="0" destOrd="0" presId="urn:microsoft.com/office/officeart/2005/8/layout/hList1"/>
    <dgm:cxn modelId="{ACB01C9E-6A5D-4DFB-9D57-60BE2A9ADE4D}" type="presParOf" srcId="{FD3ABC48-27B3-45D4-84EC-801C4F2B4832}" destId="{038B8599-8F1B-4F43-9427-CB62B450B378}" srcOrd="0" destOrd="0" presId="urn:microsoft.com/office/officeart/2005/8/layout/hList1"/>
    <dgm:cxn modelId="{0A13FB2C-936F-43F0-8225-379D11E6D121}" type="presParOf" srcId="{038B8599-8F1B-4F43-9427-CB62B450B378}" destId="{D1A27D25-FC72-4871-9BCD-AEE508DD51F2}" srcOrd="0" destOrd="0" presId="urn:microsoft.com/office/officeart/2005/8/layout/hList1"/>
    <dgm:cxn modelId="{F6B0F0F9-7C37-4A7D-B604-2C816860304A}" type="presParOf" srcId="{038B8599-8F1B-4F43-9427-CB62B450B378}" destId="{2DA542EE-A86A-4A54-AC6A-7FC46E22A31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32E7B9-53DF-42DE-9BEC-52F065B214B5}"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GB"/>
        </a:p>
      </dgm:t>
    </dgm:pt>
    <dgm:pt modelId="{D4DE369C-0555-4060-A122-418F4D098B69}">
      <dgm:prSet custT="1"/>
      <dgm:spPr/>
      <dgm:t>
        <a:bodyPr/>
        <a:lstStyle/>
        <a:p>
          <a:r>
            <a:rPr lang="en-GB" sz="4400" b="1" u="sng" kern="1200" dirty="0">
              <a:solidFill>
                <a:schemeClr val="tx1"/>
              </a:solidFill>
              <a:latin typeface="+mj-lt"/>
              <a:ea typeface="+mj-ea"/>
              <a:cs typeface="+mj-cs"/>
            </a:rPr>
            <a:t>1. Infectious diseases:</a:t>
          </a:r>
        </a:p>
      </dgm:t>
    </dgm:pt>
    <dgm:pt modelId="{21CB90D3-2081-4022-A9FF-F6E688A9AE84}" type="parTrans" cxnId="{2E2AF54C-6E68-47DD-83BA-F5697BCA877B}">
      <dgm:prSet/>
      <dgm:spPr/>
      <dgm:t>
        <a:bodyPr/>
        <a:lstStyle/>
        <a:p>
          <a:endParaRPr lang="en-GB"/>
        </a:p>
      </dgm:t>
    </dgm:pt>
    <dgm:pt modelId="{E8834E95-5D61-40E8-8B04-6320C1A3CAF3}" type="sibTrans" cxnId="{2E2AF54C-6E68-47DD-83BA-F5697BCA877B}">
      <dgm:prSet/>
      <dgm:spPr/>
      <dgm:t>
        <a:bodyPr/>
        <a:lstStyle/>
        <a:p>
          <a:endParaRPr lang="en-GB"/>
        </a:p>
      </dgm:t>
    </dgm:pt>
    <dgm:pt modelId="{70C591C7-EF58-4A22-94D1-DEDFC03FBFE5}" type="pres">
      <dgm:prSet presAssocID="{4832E7B9-53DF-42DE-9BEC-52F065B214B5}" presName="linear" presStyleCnt="0">
        <dgm:presLayoutVars>
          <dgm:animLvl val="lvl"/>
          <dgm:resizeHandles val="exact"/>
        </dgm:presLayoutVars>
      </dgm:prSet>
      <dgm:spPr/>
    </dgm:pt>
    <dgm:pt modelId="{E0E56D16-6487-4681-AFA0-7871AA03233B}" type="pres">
      <dgm:prSet presAssocID="{D4DE369C-0555-4060-A122-418F4D098B69}" presName="parentText" presStyleLbl="node1" presStyleIdx="0" presStyleCnt="1" custLinFactNeighborX="367" custLinFactNeighborY="-2929">
        <dgm:presLayoutVars>
          <dgm:chMax val="0"/>
          <dgm:bulletEnabled val="1"/>
        </dgm:presLayoutVars>
      </dgm:prSet>
      <dgm:spPr/>
    </dgm:pt>
  </dgm:ptLst>
  <dgm:cxnLst>
    <dgm:cxn modelId="{A1427741-2170-4B66-9D7A-70313E1F0601}" type="presOf" srcId="{4832E7B9-53DF-42DE-9BEC-52F065B214B5}" destId="{70C591C7-EF58-4A22-94D1-DEDFC03FBFE5}" srcOrd="0" destOrd="0" presId="urn:microsoft.com/office/officeart/2005/8/layout/vList2"/>
    <dgm:cxn modelId="{2E2AF54C-6E68-47DD-83BA-F5697BCA877B}" srcId="{4832E7B9-53DF-42DE-9BEC-52F065B214B5}" destId="{D4DE369C-0555-4060-A122-418F4D098B69}" srcOrd="0" destOrd="0" parTransId="{21CB90D3-2081-4022-A9FF-F6E688A9AE84}" sibTransId="{E8834E95-5D61-40E8-8B04-6320C1A3CAF3}"/>
    <dgm:cxn modelId="{F79E68B4-5584-47A1-A1C9-921844A76307}" type="presOf" srcId="{D4DE369C-0555-4060-A122-418F4D098B69}" destId="{E0E56D16-6487-4681-AFA0-7871AA03233B}" srcOrd="0" destOrd="0" presId="urn:microsoft.com/office/officeart/2005/8/layout/vList2"/>
    <dgm:cxn modelId="{C05D366B-4C07-413A-A93B-4B2005BF0543}" type="presParOf" srcId="{70C591C7-EF58-4A22-94D1-DEDFC03FBFE5}" destId="{E0E56D16-6487-4681-AFA0-7871AA03233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2EC2DCE-2360-4BF2-9FC3-E91292184195}"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GB"/>
        </a:p>
      </dgm:t>
    </dgm:pt>
    <dgm:pt modelId="{D3225F46-FBE0-4016-B2E3-B4C3BC7EAC04}">
      <dgm:prSet/>
      <dgm:spPr/>
      <dgm:t>
        <a:bodyPr/>
        <a:lstStyle/>
        <a:p>
          <a:r>
            <a:rPr lang="en-GB"/>
            <a:t>Forms of spread:</a:t>
          </a:r>
        </a:p>
      </dgm:t>
    </dgm:pt>
    <dgm:pt modelId="{D41DCB65-7D64-4559-A78C-D6190049D6F3}" type="parTrans" cxnId="{8C2E0028-28BF-43FD-9FD0-9046D095C5F5}">
      <dgm:prSet/>
      <dgm:spPr/>
      <dgm:t>
        <a:bodyPr/>
        <a:lstStyle/>
        <a:p>
          <a:endParaRPr lang="en-GB"/>
        </a:p>
      </dgm:t>
    </dgm:pt>
    <dgm:pt modelId="{298F2C07-24EA-42CD-A4A8-45217423D2E1}" type="sibTrans" cxnId="{8C2E0028-28BF-43FD-9FD0-9046D095C5F5}">
      <dgm:prSet/>
      <dgm:spPr/>
      <dgm:t>
        <a:bodyPr/>
        <a:lstStyle/>
        <a:p>
          <a:endParaRPr lang="en-GB"/>
        </a:p>
      </dgm:t>
    </dgm:pt>
    <dgm:pt modelId="{D32BF670-65C8-4656-8900-96BE6A3B3AE7}">
      <dgm:prSet/>
      <dgm:spPr/>
      <dgm:t>
        <a:bodyPr/>
        <a:lstStyle/>
        <a:p>
          <a:r>
            <a:rPr lang="en-GB" u="sng" dirty="0"/>
            <a:t>Sporadic: infrequent scattered cases.</a:t>
          </a:r>
        </a:p>
      </dgm:t>
    </dgm:pt>
    <dgm:pt modelId="{7EFBBA71-C0EE-467A-B523-97EE954BA0CD}" type="parTrans" cxnId="{8D5B872B-9078-4EC9-A88C-77A8B40E8C97}">
      <dgm:prSet/>
      <dgm:spPr/>
      <dgm:t>
        <a:bodyPr/>
        <a:lstStyle/>
        <a:p>
          <a:endParaRPr lang="en-GB"/>
        </a:p>
      </dgm:t>
    </dgm:pt>
    <dgm:pt modelId="{7702FC36-2DE2-44F9-9F59-FDA3594409F8}" type="sibTrans" cxnId="{8D5B872B-9078-4EC9-A88C-77A8B40E8C97}">
      <dgm:prSet/>
      <dgm:spPr/>
      <dgm:t>
        <a:bodyPr/>
        <a:lstStyle/>
        <a:p>
          <a:endParaRPr lang="en-GB"/>
        </a:p>
      </dgm:t>
    </dgm:pt>
    <dgm:pt modelId="{369DD804-ED43-48A8-AD8B-A512A10CA25B}">
      <dgm:prSet/>
      <dgm:spPr/>
      <dgm:t>
        <a:bodyPr/>
        <a:lstStyle/>
        <a:p>
          <a:r>
            <a:rPr lang="en-GB" u="sng" dirty="0"/>
            <a:t>Outbreak: Epidemic in a closed community.</a:t>
          </a:r>
        </a:p>
      </dgm:t>
    </dgm:pt>
    <dgm:pt modelId="{E150FFD6-460D-42A6-B18F-AED15C2A1291}" type="parTrans" cxnId="{210B86AE-97A1-42C1-B3D6-534306B5945C}">
      <dgm:prSet/>
      <dgm:spPr/>
      <dgm:t>
        <a:bodyPr/>
        <a:lstStyle/>
        <a:p>
          <a:endParaRPr lang="en-GB"/>
        </a:p>
      </dgm:t>
    </dgm:pt>
    <dgm:pt modelId="{8B1FC34D-072D-4862-A83D-73C78FBC1D6A}" type="sibTrans" cxnId="{210B86AE-97A1-42C1-B3D6-534306B5945C}">
      <dgm:prSet/>
      <dgm:spPr/>
      <dgm:t>
        <a:bodyPr/>
        <a:lstStyle/>
        <a:p>
          <a:endParaRPr lang="en-GB"/>
        </a:p>
      </dgm:t>
    </dgm:pt>
    <dgm:pt modelId="{A84CE784-3420-456D-90A4-F9A4B7C5E5EC}">
      <dgm:prSet/>
      <dgm:spPr/>
      <dgm:t>
        <a:bodyPr/>
        <a:lstStyle/>
        <a:p>
          <a:r>
            <a:rPr lang="en-GB"/>
            <a:t>Types of infections:</a:t>
          </a:r>
        </a:p>
      </dgm:t>
    </dgm:pt>
    <dgm:pt modelId="{89194630-8C9D-4458-B120-E95F72514E2C}" type="parTrans" cxnId="{5B789A50-1BF3-4D39-8F6F-0F81C46AC82F}">
      <dgm:prSet/>
      <dgm:spPr/>
      <dgm:t>
        <a:bodyPr/>
        <a:lstStyle/>
        <a:p>
          <a:endParaRPr lang="en-GB"/>
        </a:p>
      </dgm:t>
    </dgm:pt>
    <dgm:pt modelId="{8BF92761-4506-4248-B417-4E1A427985AA}" type="sibTrans" cxnId="{5B789A50-1BF3-4D39-8F6F-0F81C46AC82F}">
      <dgm:prSet/>
      <dgm:spPr/>
      <dgm:t>
        <a:bodyPr/>
        <a:lstStyle/>
        <a:p>
          <a:endParaRPr lang="en-GB"/>
        </a:p>
      </dgm:t>
    </dgm:pt>
    <dgm:pt modelId="{B04244E8-5D88-4C41-8FD4-AD368F870B9F}">
      <dgm:prSet/>
      <dgm:spPr/>
      <dgm:t>
        <a:bodyPr/>
        <a:lstStyle/>
        <a:p>
          <a:r>
            <a:rPr lang="en-GB"/>
            <a:t>Respiratory tract infection (Common cold, mumps, varicella,. Etc)</a:t>
          </a:r>
        </a:p>
      </dgm:t>
    </dgm:pt>
    <dgm:pt modelId="{756228A7-3692-45EB-B560-F3029DB504E3}" type="parTrans" cxnId="{770639F7-53A8-4C34-A57A-4B6E3A8DAC60}">
      <dgm:prSet/>
      <dgm:spPr/>
      <dgm:t>
        <a:bodyPr/>
        <a:lstStyle/>
        <a:p>
          <a:endParaRPr lang="en-GB"/>
        </a:p>
      </dgm:t>
    </dgm:pt>
    <dgm:pt modelId="{A3789AAC-8D5D-40EA-8CDF-D1B63AF259F2}" type="sibTrans" cxnId="{770639F7-53A8-4C34-A57A-4B6E3A8DAC60}">
      <dgm:prSet/>
      <dgm:spPr/>
      <dgm:t>
        <a:bodyPr/>
        <a:lstStyle/>
        <a:p>
          <a:endParaRPr lang="en-GB"/>
        </a:p>
      </dgm:t>
    </dgm:pt>
    <dgm:pt modelId="{5C9DC7F3-916C-4865-BF1C-925E9B81AD3A}">
      <dgm:prSet/>
      <dgm:spPr/>
      <dgm:t>
        <a:bodyPr/>
        <a:lstStyle/>
        <a:p>
          <a:r>
            <a:rPr lang="en-GB"/>
            <a:t>Food borne infections ( typhoid, food poisoning, hepatitis A)</a:t>
          </a:r>
        </a:p>
      </dgm:t>
    </dgm:pt>
    <dgm:pt modelId="{78CD690D-61D9-4543-A4FE-5F958A09F5A8}" type="parTrans" cxnId="{8BA334E8-9E19-4CF6-9955-5C68CFBBD62E}">
      <dgm:prSet/>
      <dgm:spPr/>
      <dgm:t>
        <a:bodyPr/>
        <a:lstStyle/>
        <a:p>
          <a:endParaRPr lang="en-GB"/>
        </a:p>
      </dgm:t>
    </dgm:pt>
    <dgm:pt modelId="{6303999D-3E8E-4D48-98D1-40AC83E646A3}" type="sibTrans" cxnId="{8BA334E8-9E19-4CF6-9955-5C68CFBBD62E}">
      <dgm:prSet/>
      <dgm:spPr/>
      <dgm:t>
        <a:bodyPr/>
        <a:lstStyle/>
        <a:p>
          <a:endParaRPr lang="en-GB"/>
        </a:p>
      </dgm:t>
    </dgm:pt>
    <dgm:pt modelId="{A211248E-5E97-4011-A4B8-DF8770F7B3C5}">
      <dgm:prSet/>
      <dgm:spPr/>
      <dgm:t>
        <a:bodyPr/>
        <a:lstStyle/>
        <a:p>
          <a:r>
            <a:rPr lang="en-GB"/>
            <a:t>Contact infections (skin, eye. Etc) </a:t>
          </a:r>
        </a:p>
      </dgm:t>
    </dgm:pt>
    <dgm:pt modelId="{931023FE-9483-4045-9A80-77A15EE618A3}" type="parTrans" cxnId="{8103A5FD-210F-49B8-8BDC-CD279BFB44D2}">
      <dgm:prSet/>
      <dgm:spPr/>
      <dgm:t>
        <a:bodyPr/>
        <a:lstStyle/>
        <a:p>
          <a:endParaRPr lang="en-GB"/>
        </a:p>
      </dgm:t>
    </dgm:pt>
    <dgm:pt modelId="{A35F1732-8695-4D9A-A44A-F1F1534E44DB}" type="sibTrans" cxnId="{8103A5FD-210F-49B8-8BDC-CD279BFB44D2}">
      <dgm:prSet/>
      <dgm:spPr/>
      <dgm:t>
        <a:bodyPr/>
        <a:lstStyle/>
        <a:p>
          <a:endParaRPr lang="en-GB"/>
        </a:p>
      </dgm:t>
    </dgm:pt>
    <dgm:pt modelId="{67761A3F-AE44-46E1-825D-B7B72ADDD381}" type="pres">
      <dgm:prSet presAssocID="{92EC2DCE-2360-4BF2-9FC3-E91292184195}" presName="linear" presStyleCnt="0">
        <dgm:presLayoutVars>
          <dgm:animLvl val="lvl"/>
          <dgm:resizeHandles val="exact"/>
        </dgm:presLayoutVars>
      </dgm:prSet>
      <dgm:spPr/>
    </dgm:pt>
    <dgm:pt modelId="{7A809F6D-8350-4632-BDB7-56DC07B3A3C4}" type="pres">
      <dgm:prSet presAssocID="{D3225F46-FBE0-4016-B2E3-B4C3BC7EAC04}" presName="parentText" presStyleLbl="node1" presStyleIdx="0" presStyleCnt="2">
        <dgm:presLayoutVars>
          <dgm:chMax val="0"/>
          <dgm:bulletEnabled val="1"/>
        </dgm:presLayoutVars>
      </dgm:prSet>
      <dgm:spPr/>
    </dgm:pt>
    <dgm:pt modelId="{6EC81F98-B82A-4F9A-8904-485C77FE52A1}" type="pres">
      <dgm:prSet presAssocID="{D3225F46-FBE0-4016-B2E3-B4C3BC7EAC04}" presName="childText" presStyleLbl="revTx" presStyleIdx="0" presStyleCnt="2">
        <dgm:presLayoutVars>
          <dgm:bulletEnabled val="1"/>
        </dgm:presLayoutVars>
      </dgm:prSet>
      <dgm:spPr/>
    </dgm:pt>
    <dgm:pt modelId="{249C34EA-3A55-46DE-B25C-5AC9F8AB42B5}" type="pres">
      <dgm:prSet presAssocID="{A84CE784-3420-456D-90A4-F9A4B7C5E5EC}" presName="parentText" presStyleLbl="node1" presStyleIdx="1" presStyleCnt="2">
        <dgm:presLayoutVars>
          <dgm:chMax val="0"/>
          <dgm:bulletEnabled val="1"/>
        </dgm:presLayoutVars>
      </dgm:prSet>
      <dgm:spPr/>
    </dgm:pt>
    <dgm:pt modelId="{07E136C9-2E14-4B70-B1BB-E9215694C2B4}" type="pres">
      <dgm:prSet presAssocID="{A84CE784-3420-456D-90A4-F9A4B7C5E5EC}" presName="childText" presStyleLbl="revTx" presStyleIdx="1" presStyleCnt="2">
        <dgm:presLayoutVars>
          <dgm:bulletEnabled val="1"/>
        </dgm:presLayoutVars>
      </dgm:prSet>
      <dgm:spPr/>
    </dgm:pt>
  </dgm:ptLst>
  <dgm:cxnLst>
    <dgm:cxn modelId="{620B0F05-F39F-4777-81DC-677DE65CEC4E}" type="presOf" srcId="{369DD804-ED43-48A8-AD8B-A512A10CA25B}" destId="{6EC81F98-B82A-4F9A-8904-485C77FE52A1}" srcOrd="0" destOrd="1" presId="urn:microsoft.com/office/officeart/2005/8/layout/vList2"/>
    <dgm:cxn modelId="{129C141A-F1C2-44B2-BEA0-F2CFC29FD271}" type="presOf" srcId="{A211248E-5E97-4011-A4B8-DF8770F7B3C5}" destId="{07E136C9-2E14-4B70-B1BB-E9215694C2B4}" srcOrd="0" destOrd="2" presId="urn:microsoft.com/office/officeart/2005/8/layout/vList2"/>
    <dgm:cxn modelId="{6198251E-C7BD-49F4-BE45-90C4612585B5}" type="presOf" srcId="{D32BF670-65C8-4656-8900-96BE6A3B3AE7}" destId="{6EC81F98-B82A-4F9A-8904-485C77FE52A1}" srcOrd="0" destOrd="0" presId="urn:microsoft.com/office/officeart/2005/8/layout/vList2"/>
    <dgm:cxn modelId="{8C2E0028-28BF-43FD-9FD0-9046D095C5F5}" srcId="{92EC2DCE-2360-4BF2-9FC3-E91292184195}" destId="{D3225F46-FBE0-4016-B2E3-B4C3BC7EAC04}" srcOrd="0" destOrd="0" parTransId="{D41DCB65-7D64-4559-A78C-D6190049D6F3}" sibTransId="{298F2C07-24EA-42CD-A4A8-45217423D2E1}"/>
    <dgm:cxn modelId="{8D5B872B-9078-4EC9-A88C-77A8B40E8C97}" srcId="{D3225F46-FBE0-4016-B2E3-B4C3BC7EAC04}" destId="{D32BF670-65C8-4656-8900-96BE6A3B3AE7}" srcOrd="0" destOrd="0" parTransId="{7EFBBA71-C0EE-467A-B523-97EE954BA0CD}" sibTransId="{7702FC36-2DE2-44F9-9F59-FDA3594409F8}"/>
    <dgm:cxn modelId="{1B2D985E-81CF-4122-B783-7074A78A5D3F}" type="presOf" srcId="{5C9DC7F3-916C-4865-BF1C-925E9B81AD3A}" destId="{07E136C9-2E14-4B70-B1BB-E9215694C2B4}" srcOrd="0" destOrd="1" presId="urn:microsoft.com/office/officeart/2005/8/layout/vList2"/>
    <dgm:cxn modelId="{5B789A50-1BF3-4D39-8F6F-0F81C46AC82F}" srcId="{92EC2DCE-2360-4BF2-9FC3-E91292184195}" destId="{A84CE784-3420-456D-90A4-F9A4B7C5E5EC}" srcOrd="1" destOrd="0" parTransId="{89194630-8C9D-4458-B120-E95F72514E2C}" sibTransId="{8BF92761-4506-4248-B417-4E1A427985AA}"/>
    <dgm:cxn modelId="{B4A35272-7A08-4C16-943D-4022FA4E32DC}" type="presOf" srcId="{D3225F46-FBE0-4016-B2E3-B4C3BC7EAC04}" destId="{7A809F6D-8350-4632-BDB7-56DC07B3A3C4}" srcOrd="0" destOrd="0" presId="urn:microsoft.com/office/officeart/2005/8/layout/vList2"/>
    <dgm:cxn modelId="{0E5CD881-7737-47ED-97F7-FF0ED2D7840F}" type="presOf" srcId="{A84CE784-3420-456D-90A4-F9A4B7C5E5EC}" destId="{249C34EA-3A55-46DE-B25C-5AC9F8AB42B5}" srcOrd="0" destOrd="0" presId="urn:microsoft.com/office/officeart/2005/8/layout/vList2"/>
    <dgm:cxn modelId="{E9EDDDA8-3CE8-4FD4-9BAD-78DF01BE197C}" type="presOf" srcId="{B04244E8-5D88-4C41-8FD4-AD368F870B9F}" destId="{07E136C9-2E14-4B70-B1BB-E9215694C2B4}" srcOrd="0" destOrd="0" presId="urn:microsoft.com/office/officeart/2005/8/layout/vList2"/>
    <dgm:cxn modelId="{210B86AE-97A1-42C1-B3D6-534306B5945C}" srcId="{D3225F46-FBE0-4016-B2E3-B4C3BC7EAC04}" destId="{369DD804-ED43-48A8-AD8B-A512A10CA25B}" srcOrd="1" destOrd="0" parTransId="{E150FFD6-460D-42A6-B18F-AED15C2A1291}" sibTransId="{8B1FC34D-072D-4862-A83D-73C78FBC1D6A}"/>
    <dgm:cxn modelId="{153C02C4-355E-4496-A5F3-3DBEE083FB4F}" type="presOf" srcId="{92EC2DCE-2360-4BF2-9FC3-E91292184195}" destId="{67761A3F-AE44-46E1-825D-B7B72ADDD381}" srcOrd="0" destOrd="0" presId="urn:microsoft.com/office/officeart/2005/8/layout/vList2"/>
    <dgm:cxn modelId="{8BA334E8-9E19-4CF6-9955-5C68CFBBD62E}" srcId="{A84CE784-3420-456D-90A4-F9A4B7C5E5EC}" destId="{5C9DC7F3-916C-4865-BF1C-925E9B81AD3A}" srcOrd="1" destOrd="0" parTransId="{78CD690D-61D9-4543-A4FE-5F958A09F5A8}" sibTransId="{6303999D-3E8E-4D48-98D1-40AC83E646A3}"/>
    <dgm:cxn modelId="{770639F7-53A8-4C34-A57A-4B6E3A8DAC60}" srcId="{A84CE784-3420-456D-90A4-F9A4B7C5E5EC}" destId="{B04244E8-5D88-4C41-8FD4-AD368F870B9F}" srcOrd="0" destOrd="0" parTransId="{756228A7-3692-45EB-B560-F3029DB504E3}" sibTransId="{A3789AAC-8D5D-40EA-8CDF-D1B63AF259F2}"/>
    <dgm:cxn modelId="{8103A5FD-210F-49B8-8BDC-CD279BFB44D2}" srcId="{A84CE784-3420-456D-90A4-F9A4B7C5E5EC}" destId="{A211248E-5E97-4011-A4B8-DF8770F7B3C5}" srcOrd="2" destOrd="0" parTransId="{931023FE-9483-4045-9A80-77A15EE618A3}" sibTransId="{A35F1732-8695-4D9A-A44A-F1F1534E44DB}"/>
    <dgm:cxn modelId="{A51284A2-0C6C-423E-BE7E-D17F8AF907FF}" type="presParOf" srcId="{67761A3F-AE44-46E1-825D-B7B72ADDD381}" destId="{7A809F6D-8350-4632-BDB7-56DC07B3A3C4}" srcOrd="0" destOrd="0" presId="urn:microsoft.com/office/officeart/2005/8/layout/vList2"/>
    <dgm:cxn modelId="{709026CF-83D2-4551-8934-DFE8628FDC14}" type="presParOf" srcId="{67761A3F-AE44-46E1-825D-B7B72ADDD381}" destId="{6EC81F98-B82A-4F9A-8904-485C77FE52A1}" srcOrd="1" destOrd="0" presId="urn:microsoft.com/office/officeart/2005/8/layout/vList2"/>
    <dgm:cxn modelId="{F6B28838-ED9F-4B41-AC17-7D2CCC8F142C}" type="presParOf" srcId="{67761A3F-AE44-46E1-825D-B7B72ADDD381}" destId="{249C34EA-3A55-46DE-B25C-5AC9F8AB42B5}" srcOrd="2" destOrd="0" presId="urn:microsoft.com/office/officeart/2005/8/layout/vList2"/>
    <dgm:cxn modelId="{CD9938D3-E606-4D44-AC68-0E6BEC342788}" type="presParOf" srcId="{67761A3F-AE44-46E1-825D-B7B72ADDD381}" destId="{07E136C9-2E14-4B70-B1BB-E9215694C2B4}" srcOrd="3"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239AD95-9385-4E63-9499-3E12A27BF212}" type="doc">
      <dgm:prSet loTypeId="urn:microsoft.com/office/officeart/2005/8/layout/vList2" loCatId="list" qsTypeId="urn:microsoft.com/office/officeart/2005/8/quickstyle/simple1" qsCatId="simple" csTypeId="urn:microsoft.com/office/officeart/2005/8/colors/accent6_1" csCatId="accent6" phldr="1"/>
      <dgm:spPr/>
      <dgm:t>
        <a:bodyPr/>
        <a:lstStyle/>
        <a:p>
          <a:endParaRPr lang="en-GB"/>
        </a:p>
      </dgm:t>
    </dgm:pt>
    <dgm:pt modelId="{3E13B2FC-07E3-4DC0-90F1-97351188450B}">
      <dgm:prSet/>
      <dgm:spPr/>
      <dgm:t>
        <a:bodyPr/>
        <a:lstStyle/>
        <a:p>
          <a:r>
            <a:rPr lang="en-GB" dirty="0"/>
            <a:t>Protein deficiency malnutrition disorders :impairment of growth (wasting and stunted growth)</a:t>
          </a:r>
        </a:p>
      </dgm:t>
    </dgm:pt>
    <dgm:pt modelId="{2B506E41-B772-40CC-B052-66EAC20A3097}" type="parTrans" cxnId="{57E21C22-D19E-4726-ACAC-9C4D40FCBC2B}">
      <dgm:prSet/>
      <dgm:spPr/>
      <dgm:t>
        <a:bodyPr/>
        <a:lstStyle/>
        <a:p>
          <a:endParaRPr lang="en-GB"/>
        </a:p>
      </dgm:t>
    </dgm:pt>
    <dgm:pt modelId="{6869C41B-D209-4BEE-B21F-4EEA3C5E0426}" type="sibTrans" cxnId="{57E21C22-D19E-4726-ACAC-9C4D40FCBC2B}">
      <dgm:prSet/>
      <dgm:spPr/>
      <dgm:t>
        <a:bodyPr/>
        <a:lstStyle/>
        <a:p>
          <a:endParaRPr lang="en-GB"/>
        </a:p>
      </dgm:t>
    </dgm:pt>
    <dgm:pt modelId="{E94BF0D3-7ABA-40B6-964F-02BB35353EEF}">
      <dgm:prSet/>
      <dgm:spPr/>
      <dgm:t>
        <a:bodyPr/>
        <a:lstStyle/>
        <a:p>
          <a:r>
            <a:rPr lang="en-GB" dirty="0"/>
            <a:t>Iron Deficiency </a:t>
          </a:r>
          <a:r>
            <a:rPr lang="en-GB" dirty="0" err="1"/>
            <a:t>Anemia</a:t>
          </a:r>
          <a:r>
            <a:rPr lang="en-GB" dirty="0"/>
            <a:t> IDA</a:t>
          </a:r>
        </a:p>
      </dgm:t>
    </dgm:pt>
    <dgm:pt modelId="{AD45A002-BDC5-48D6-B22A-69E6E387F847}" type="parTrans" cxnId="{227165CF-722F-4CBD-89A2-9FF050D78AE2}">
      <dgm:prSet/>
      <dgm:spPr/>
      <dgm:t>
        <a:bodyPr/>
        <a:lstStyle/>
        <a:p>
          <a:endParaRPr lang="en-GB"/>
        </a:p>
      </dgm:t>
    </dgm:pt>
    <dgm:pt modelId="{1AB85945-F6B8-47F0-B656-2DA6BF198C3A}" type="sibTrans" cxnId="{227165CF-722F-4CBD-89A2-9FF050D78AE2}">
      <dgm:prSet/>
      <dgm:spPr/>
      <dgm:t>
        <a:bodyPr/>
        <a:lstStyle/>
        <a:p>
          <a:endParaRPr lang="en-GB"/>
        </a:p>
      </dgm:t>
    </dgm:pt>
    <dgm:pt modelId="{4608BED5-6951-44C9-B669-713738ED13A0}">
      <dgm:prSet/>
      <dgm:spPr/>
      <dgm:t>
        <a:bodyPr/>
        <a:lstStyle/>
        <a:p>
          <a:r>
            <a:rPr lang="en-GB" dirty="0"/>
            <a:t>Riboflavin (B2) deficiency : causing angular stomatitis and </a:t>
          </a:r>
          <a:r>
            <a:rPr lang="en-GB" dirty="0" err="1"/>
            <a:t>cheilosis</a:t>
          </a:r>
          <a:r>
            <a:rPr lang="en-GB" dirty="0"/>
            <a:t>.</a:t>
          </a:r>
        </a:p>
      </dgm:t>
    </dgm:pt>
    <dgm:pt modelId="{78081A7E-FD64-4E9D-9C32-C2D632FF37CE}" type="parTrans" cxnId="{14CCAF5D-387C-4B9F-B41C-5E8D7AA34000}">
      <dgm:prSet/>
      <dgm:spPr/>
      <dgm:t>
        <a:bodyPr/>
        <a:lstStyle/>
        <a:p>
          <a:endParaRPr lang="en-GB"/>
        </a:p>
      </dgm:t>
    </dgm:pt>
    <dgm:pt modelId="{98358252-1AB2-42BC-BB8E-73D83CC99E8D}" type="sibTrans" cxnId="{14CCAF5D-387C-4B9F-B41C-5E8D7AA34000}">
      <dgm:prSet/>
      <dgm:spPr/>
      <dgm:t>
        <a:bodyPr/>
        <a:lstStyle/>
        <a:p>
          <a:endParaRPr lang="en-GB"/>
        </a:p>
      </dgm:t>
    </dgm:pt>
    <dgm:pt modelId="{A5D19337-D4A7-4F05-895E-BE7582A22415}">
      <dgm:prSet/>
      <dgm:spPr/>
      <dgm:t>
        <a:bodyPr/>
        <a:lstStyle/>
        <a:p>
          <a:r>
            <a:rPr lang="en-GB" dirty="0"/>
            <a:t>Vitamin (A) deficiency.: skin and ocular manifestations and decreased resistance to infections.</a:t>
          </a:r>
        </a:p>
      </dgm:t>
    </dgm:pt>
    <dgm:pt modelId="{1A9542A1-0468-4886-89B8-84A19F4E5BCA}" type="parTrans" cxnId="{01ED4E05-D47B-41C2-AA0F-90FE8A46AFA1}">
      <dgm:prSet/>
      <dgm:spPr/>
      <dgm:t>
        <a:bodyPr/>
        <a:lstStyle/>
        <a:p>
          <a:endParaRPr lang="en-GB"/>
        </a:p>
      </dgm:t>
    </dgm:pt>
    <dgm:pt modelId="{9BDCF5BB-58E6-4F5A-A212-D68EA597BE83}" type="sibTrans" cxnId="{01ED4E05-D47B-41C2-AA0F-90FE8A46AFA1}">
      <dgm:prSet/>
      <dgm:spPr/>
      <dgm:t>
        <a:bodyPr/>
        <a:lstStyle/>
        <a:p>
          <a:endParaRPr lang="en-GB"/>
        </a:p>
      </dgm:t>
    </dgm:pt>
    <dgm:pt modelId="{C42D208A-C77F-4D9C-959E-69FB785820F6}">
      <dgm:prSet/>
      <dgm:spPr/>
      <dgm:t>
        <a:bodyPr/>
        <a:lstStyle/>
        <a:p>
          <a:r>
            <a:rPr lang="en-GB"/>
            <a:t>Dental caries</a:t>
          </a:r>
        </a:p>
      </dgm:t>
    </dgm:pt>
    <dgm:pt modelId="{2E872764-9228-478A-86A5-B2C9FF1225FE}" type="parTrans" cxnId="{85F749E0-74A1-4FE5-BD6A-372C9C3DA800}">
      <dgm:prSet/>
      <dgm:spPr/>
      <dgm:t>
        <a:bodyPr/>
        <a:lstStyle/>
        <a:p>
          <a:endParaRPr lang="en-GB"/>
        </a:p>
      </dgm:t>
    </dgm:pt>
    <dgm:pt modelId="{6FF09087-97D9-44AF-97F3-9A9E4CAE2EC3}" type="sibTrans" cxnId="{85F749E0-74A1-4FE5-BD6A-372C9C3DA800}">
      <dgm:prSet/>
      <dgm:spPr/>
      <dgm:t>
        <a:bodyPr/>
        <a:lstStyle/>
        <a:p>
          <a:endParaRPr lang="en-GB"/>
        </a:p>
      </dgm:t>
    </dgm:pt>
    <dgm:pt modelId="{C9C93056-C153-431F-A74C-91DEAFF972BC}">
      <dgm:prSet/>
      <dgm:spPr/>
      <dgm:t>
        <a:bodyPr/>
        <a:lstStyle/>
        <a:p>
          <a:r>
            <a:rPr lang="en-GB"/>
            <a:t>Overweight and obesity</a:t>
          </a:r>
        </a:p>
      </dgm:t>
    </dgm:pt>
    <dgm:pt modelId="{330D6B8B-0A6B-47A6-BA7B-F16BF7B6DACD}" type="parTrans" cxnId="{197F685B-F6E2-42E3-9908-87FD28BCE578}">
      <dgm:prSet/>
      <dgm:spPr/>
      <dgm:t>
        <a:bodyPr/>
        <a:lstStyle/>
        <a:p>
          <a:endParaRPr lang="en-GB"/>
        </a:p>
      </dgm:t>
    </dgm:pt>
    <dgm:pt modelId="{F1A3F38F-E990-4AB6-9537-E545CBAA8D36}" type="sibTrans" cxnId="{197F685B-F6E2-42E3-9908-87FD28BCE578}">
      <dgm:prSet/>
      <dgm:spPr/>
      <dgm:t>
        <a:bodyPr/>
        <a:lstStyle/>
        <a:p>
          <a:endParaRPr lang="en-GB"/>
        </a:p>
      </dgm:t>
    </dgm:pt>
    <dgm:pt modelId="{FC3277B8-849E-4384-AB69-4B11E7C93F71}" type="pres">
      <dgm:prSet presAssocID="{E239AD95-9385-4E63-9499-3E12A27BF212}" presName="linear" presStyleCnt="0">
        <dgm:presLayoutVars>
          <dgm:animLvl val="lvl"/>
          <dgm:resizeHandles val="exact"/>
        </dgm:presLayoutVars>
      </dgm:prSet>
      <dgm:spPr/>
    </dgm:pt>
    <dgm:pt modelId="{7EC08748-5EA8-43BA-8004-30AACDB7C938}" type="pres">
      <dgm:prSet presAssocID="{3E13B2FC-07E3-4DC0-90F1-97351188450B}" presName="parentText" presStyleLbl="node1" presStyleIdx="0" presStyleCnt="6">
        <dgm:presLayoutVars>
          <dgm:chMax val="0"/>
          <dgm:bulletEnabled val="1"/>
        </dgm:presLayoutVars>
      </dgm:prSet>
      <dgm:spPr/>
    </dgm:pt>
    <dgm:pt modelId="{BEB5CA99-6996-41AB-B69F-94EF3ED51502}" type="pres">
      <dgm:prSet presAssocID="{6869C41B-D209-4BEE-B21F-4EEA3C5E0426}" presName="spacer" presStyleCnt="0"/>
      <dgm:spPr/>
    </dgm:pt>
    <dgm:pt modelId="{F2C17B58-5BA5-467E-877F-EF52C3798B5E}" type="pres">
      <dgm:prSet presAssocID="{E94BF0D3-7ABA-40B6-964F-02BB35353EEF}" presName="parentText" presStyleLbl="node1" presStyleIdx="1" presStyleCnt="6">
        <dgm:presLayoutVars>
          <dgm:chMax val="0"/>
          <dgm:bulletEnabled val="1"/>
        </dgm:presLayoutVars>
      </dgm:prSet>
      <dgm:spPr/>
    </dgm:pt>
    <dgm:pt modelId="{A2FEDBFE-8DBB-44DA-8F50-5A80B3D787C5}" type="pres">
      <dgm:prSet presAssocID="{1AB85945-F6B8-47F0-B656-2DA6BF198C3A}" presName="spacer" presStyleCnt="0"/>
      <dgm:spPr/>
    </dgm:pt>
    <dgm:pt modelId="{FF98F7FF-D4AD-490A-A201-C8A118A1B455}" type="pres">
      <dgm:prSet presAssocID="{4608BED5-6951-44C9-B669-713738ED13A0}" presName="parentText" presStyleLbl="node1" presStyleIdx="2" presStyleCnt="6">
        <dgm:presLayoutVars>
          <dgm:chMax val="0"/>
          <dgm:bulletEnabled val="1"/>
        </dgm:presLayoutVars>
      </dgm:prSet>
      <dgm:spPr/>
    </dgm:pt>
    <dgm:pt modelId="{7EA61CF4-9451-4CA2-B470-5F15AA08E906}" type="pres">
      <dgm:prSet presAssocID="{98358252-1AB2-42BC-BB8E-73D83CC99E8D}" presName="spacer" presStyleCnt="0"/>
      <dgm:spPr/>
    </dgm:pt>
    <dgm:pt modelId="{8E93952D-A7A5-496F-95F7-9691752F7BC8}" type="pres">
      <dgm:prSet presAssocID="{A5D19337-D4A7-4F05-895E-BE7582A22415}" presName="parentText" presStyleLbl="node1" presStyleIdx="3" presStyleCnt="6">
        <dgm:presLayoutVars>
          <dgm:chMax val="0"/>
          <dgm:bulletEnabled val="1"/>
        </dgm:presLayoutVars>
      </dgm:prSet>
      <dgm:spPr/>
    </dgm:pt>
    <dgm:pt modelId="{27C9EEC5-2369-4ADE-8ECE-1257D78F1E32}" type="pres">
      <dgm:prSet presAssocID="{9BDCF5BB-58E6-4F5A-A212-D68EA597BE83}" presName="spacer" presStyleCnt="0"/>
      <dgm:spPr/>
    </dgm:pt>
    <dgm:pt modelId="{7FCEC2F4-784A-48F8-82FD-83FF86CFA52D}" type="pres">
      <dgm:prSet presAssocID="{C42D208A-C77F-4D9C-959E-69FB785820F6}" presName="parentText" presStyleLbl="node1" presStyleIdx="4" presStyleCnt="6">
        <dgm:presLayoutVars>
          <dgm:chMax val="0"/>
          <dgm:bulletEnabled val="1"/>
        </dgm:presLayoutVars>
      </dgm:prSet>
      <dgm:spPr/>
    </dgm:pt>
    <dgm:pt modelId="{6A9B2A1A-2489-4FFB-9C1E-F8A5EF20D3C6}" type="pres">
      <dgm:prSet presAssocID="{6FF09087-97D9-44AF-97F3-9A9E4CAE2EC3}" presName="spacer" presStyleCnt="0"/>
      <dgm:spPr/>
    </dgm:pt>
    <dgm:pt modelId="{F54EFA3F-BE0D-4DFC-8882-41C3DAC93A02}" type="pres">
      <dgm:prSet presAssocID="{C9C93056-C153-431F-A74C-91DEAFF972BC}" presName="parentText" presStyleLbl="node1" presStyleIdx="5" presStyleCnt="6">
        <dgm:presLayoutVars>
          <dgm:chMax val="0"/>
          <dgm:bulletEnabled val="1"/>
        </dgm:presLayoutVars>
      </dgm:prSet>
      <dgm:spPr/>
    </dgm:pt>
  </dgm:ptLst>
  <dgm:cxnLst>
    <dgm:cxn modelId="{0682EA03-4D53-416F-81AB-732932D4FE3E}" type="presOf" srcId="{4608BED5-6951-44C9-B669-713738ED13A0}" destId="{FF98F7FF-D4AD-490A-A201-C8A118A1B455}" srcOrd="0" destOrd="0" presId="urn:microsoft.com/office/officeart/2005/8/layout/vList2"/>
    <dgm:cxn modelId="{01ED4E05-D47B-41C2-AA0F-90FE8A46AFA1}" srcId="{E239AD95-9385-4E63-9499-3E12A27BF212}" destId="{A5D19337-D4A7-4F05-895E-BE7582A22415}" srcOrd="3" destOrd="0" parTransId="{1A9542A1-0468-4886-89B8-84A19F4E5BCA}" sibTransId="{9BDCF5BB-58E6-4F5A-A212-D68EA597BE83}"/>
    <dgm:cxn modelId="{FBE83A0E-B784-4DB5-9CD2-752887BA8D9A}" type="presOf" srcId="{A5D19337-D4A7-4F05-895E-BE7582A22415}" destId="{8E93952D-A7A5-496F-95F7-9691752F7BC8}" srcOrd="0" destOrd="0" presId="urn:microsoft.com/office/officeart/2005/8/layout/vList2"/>
    <dgm:cxn modelId="{57E21C22-D19E-4726-ACAC-9C4D40FCBC2B}" srcId="{E239AD95-9385-4E63-9499-3E12A27BF212}" destId="{3E13B2FC-07E3-4DC0-90F1-97351188450B}" srcOrd="0" destOrd="0" parTransId="{2B506E41-B772-40CC-B052-66EAC20A3097}" sibTransId="{6869C41B-D209-4BEE-B21F-4EEA3C5E0426}"/>
    <dgm:cxn modelId="{55D55335-A633-4D7E-AC73-99BF5AFBD887}" type="presOf" srcId="{E239AD95-9385-4E63-9499-3E12A27BF212}" destId="{FC3277B8-849E-4384-AB69-4B11E7C93F71}" srcOrd="0" destOrd="0" presId="urn:microsoft.com/office/officeart/2005/8/layout/vList2"/>
    <dgm:cxn modelId="{250FD13F-7A87-4291-BA40-52793660A677}" type="presOf" srcId="{C42D208A-C77F-4D9C-959E-69FB785820F6}" destId="{7FCEC2F4-784A-48F8-82FD-83FF86CFA52D}" srcOrd="0" destOrd="0" presId="urn:microsoft.com/office/officeart/2005/8/layout/vList2"/>
    <dgm:cxn modelId="{197F685B-F6E2-42E3-9908-87FD28BCE578}" srcId="{E239AD95-9385-4E63-9499-3E12A27BF212}" destId="{C9C93056-C153-431F-A74C-91DEAFF972BC}" srcOrd="5" destOrd="0" parTransId="{330D6B8B-0A6B-47A6-BA7B-F16BF7B6DACD}" sibTransId="{F1A3F38F-E990-4AB6-9537-E545CBAA8D36}"/>
    <dgm:cxn modelId="{14CCAF5D-387C-4B9F-B41C-5E8D7AA34000}" srcId="{E239AD95-9385-4E63-9499-3E12A27BF212}" destId="{4608BED5-6951-44C9-B669-713738ED13A0}" srcOrd="2" destOrd="0" parTransId="{78081A7E-FD64-4E9D-9C32-C2D632FF37CE}" sibTransId="{98358252-1AB2-42BC-BB8E-73D83CC99E8D}"/>
    <dgm:cxn modelId="{BFB2BE6D-6937-4BFE-8BFC-ED7609C1CB18}" type="presOf" srcId="{C9C93056-C153-431F-A74C-91DEAFF972BC}" destId="{F54EFA3F-BE0D-4DFC-8882-41C3DAC93A02}" srcOrd="0" destOrd="0" presId="urn:microsoft.com/office/officeart/2005/8/layout/vList2"/>
    <dgm:cxn modelId="{227165CF-722F-4CBD-89A2-9FF050D78AE2}" srcId="{E239AD95-9385-4E63-9499-3E12A27BF212}" destId="{E94BF0D3-7ABA-40B6-964F-02BB35353EEF}" srcOrd="1" destOrd="0" parTransId="{AD45A002-BDC5-48D6-B22A-69E6E387F847}" sibTransId="{1AB85945-F6B8-47F0-B656-2DA6BF198C3A}"/>
    <dgm:cxn modelId="{5F86F9DC-088F-4640-8412-8C4CED6B6105}" type="presOf" srcId="{E94BF0D3-7ABA-40B6-964F-02BB35353EEF}" destId="{F2C17B58-5BA5-467E-877F-EF52C3798B5E}" srcOrd="0" destOrd="0" presId="urn:microsoft.com/office/officeart/2005/8/layout/vList2"/>
    <dgm:cxn modelId="{1D1868DE-04F9-4248-886A-8F29C216E996}" type="presOf" srcId="{3E13B2FC-07E3-4DC0-90F1-97351188450B}" destId="{7EC08748-5EA8-43BA-8004-30AACDB7C938}" srcOrd="0" destOrd="0" presId="urn:microsoft.com/office/officeart/2005/8/layout/vList2"/>
    <dgm:cxn modelId="{85F749E0-74A1-4FE5-BD6A-372C9C3DA800}" srcId="{E239AD95-9385-4E63-9499-3E12A27BF212}" destId="{C42D208A-C77F-4D9C-959E-69FB785820F6}" srcOrd="4" destOrd="0" parTransId="{2E872764-9228-478A-86A5-B2C9FF1225FE}" sibTransId="{6FF09087-97D9-44AF-97F3-9A9E4CAE2EC3}"/>
    <dgm:cxn modelId="{70D89C7F-4E2C-4715-87EF-1C8C1CD1F8D5}" type="presParOf" srcId="{FC3277B8-849E-4384-AB69-4B11E7C93F71}" destId="{7EC08748-5EA8-43BA-8004-30AACDB7C938}" srcOrd="0" destOrd="0" presId="urn:microsoft.com/office/officeart/2005/8/layout/vList2"/>
    <dgm:cxn modelId="{C716FA31-6688-42DF-ABFD-77D1885EFA65}" type="presParOf" srcId="{FC3277B8-849E-4384-AB69-4B11E7C93F71}" destId="{BEB5CA99-6996-41AB-B69F-94EF3ED51502}" srcOrd="1" destOrd="0" presId="urn:microsoft.com/office/officeart/2005/8/layout/vList2"/>
    <dgm:cxn modelId="{52EAAB3A-E495-40F4-9410-C26FAC2CD1A8}" type="presParOf" srcId="{FC3277B8-849E-4384-AB69-4B11E7C93F71}" destId="{F2C17B58-5BA5-467E-877F-EF52C3798B5E}" srcOrd="2" destOrd="0" presId="urn:microsoft.com/office/officeart/2005/8/layout/vList2"/>
    <dgm:cxn modelId="{823CDCDD-0445-4136-911C-42D8593799BF}" type="presParOf" srcId="{FC3277B8-849E-4384-AB69-4B11E7C93F71}" destId="{A2FEDBFE-8DBB-44DA-8F50-5A80B3D787C5}" srcOrd="3" destOrd="0" presId="urn:microsoft.com/office/officeart/2005/8/layout/vList2"/>
    <dgm:cxn modelId="{D7157FAD-4E5C-47F5-8E22-D464C0D50CAE}" type="presParOf" srcId="{FC3277B8-849E-4384-AB69-4B11E7C93F71}" destId="{FF98F7FF-D4AD-490A-A201-C8A118A1B455}" srcOrd="4" destOrd="0" presId="urn:microsoft.com/office/officeart/2005/8/layout/vList2"/>
    <dgm:cxn modelId="{AD203317-6819-46CA-9C37-031A3B1696E5}" type="presParOf" srcId="{FC3277B8-849E-4384-AB69-4B11E7C93F71}" destId="{7EA61CF4-9451-4CA2-B470-5F15AA08E906}" srcOrd="5" destOrd="0" presId="urn:microsoft.com/office/officeart/2005/8/layout/vList2"/>
    <dgm:cxn modelId="{F6962037-5BCE-4BC3-84D9-61D6173AD6FF}" type="presParOf" srcId="{FC3277B8-849E-4384-AB69-4B11E7C93F71}" destId="{8E93952D-A7A5-496F-95F7-9691752F7BC8}" srcOrd="6" destOrd="0" presId="urn:microsoft.com/office/officeart/2005/8/layout/vList2"/>
    <dgm:cxn modelId="{97023540-2537-43D2-AE9A-50172D68EF74}" type="presParOf" srcId="{FC3277B8-849E-4384-AB69-4B11E7C93F71}" destId="{27C9EEC5-2369-4ADE-8ECE-1257D78F1E32}" srcOrd="7" destOrd="0" presId="urn:microsoft.com/office/officeart/2005/8/layout/vList2"/>
    <dgm:cxn modelId="{33D848B3-0221-4824-ADB1-48B63375274D}" type="presParOf" srcId="{FC3277B8-849E-4384-AB69-4B11E7C93F71}" destId="{7FCEC2F4-784A-48F8-82FD-83FF86CFA52D}" srcOrd="8" destOrd="0" presId="urn:microsoft.com/office/officeart/2005/8/layout/vList2"/>
    <dgm:cxn modelId="{7B912BE4-2154-48C1-9D4A-B8A76AE662DE}" type="presParOf" srcId="{FC3277B8-849E-4384-AB69-4B11E7C93F71}" destId="{6A9B2A1A-2489-4FFB-9C1E-F8A5EF20D3C6}" srcOrd="9" destOrd="0" presId="urn:microsoft.com/office/officeart/2005/8/layout/vList2"/>
    <dgm:cxn modelId="{90493ADA-3067-4E76-AABB-0825727C117C}" type="presParOf" srcId="{FC3277B8-849E-4384-AB69-4B11E7C93F71}" destId="{F54EFA3F-BE0D-4DFC-8882-41C3DAC93A02}"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A26A21F-DAD8-4F68-97FB-930E325CCAE2}" type="doc">
      <dgm:prSet loTypeId="urn:microsoft.com/office/officeart/2005/8/layout/hierarchy4" loCatId="list" qsTypeId="urn:microsoft.com/office/officeart/2005/8/quickstyle/simple1" qsCatId="simple" csTypeId="urn:microsoft.com/office/officeart/2005/8/colors/colorful4" csCatId="colorful" phldr="1"/>
      <dgm:spPr/>
      <dgm:t>
        <a:bodyPr/>
        <a:lstStyle/>
        <a:p>
          <a:endParaRPr lang="en-GB"/>
        </a:p>
      </dgm:t>
    </dgm:pt>
    <dgm:pt modelId="{78450522-D011-4607-B943-2FF3D1EBA539}">
      <dgm:prSet/>
      <dgm:spPr/>
      <dgm:t>
        <a:bodyPr/>
        <a:lstStyle/>
        <a:p>
          <a:r>
            <a:rPr lang="en-GB" b="1" dirty="0">
              <a:solidFill>
                <a:srgbClr val="C00000"/>
              </a:solidFill>
              <a:effectLst>
                <a:outerShdw blurRad="38100" dist="38100" dir="2700000" algn="tl">
                  <a:srgbClr val="000000">
                    <a:alpha val="43137"/>
                  </a:srgbClr>
                </a:outerShdw>
              </a:effectLst>
            </a:rPr>
            <a:t>Includes:</a:t>
          </a:r>
        </a:p>
      </dgm:t>
    </dgm:pt>
    <dgm:pt modelId="{C9B0F654-8BBD-4236-BF5E-6B5BB16130F2}" type="parTrans" cxnId="{D1A8E967-B538-4930-9B67-A21C94162D47}">
      <dgm:prSet/>
      <dgm:spPr/>
      <dgm:t>
        <a:bodyPr/>
        <a:lstStyle/>
        <a:p>
          <a:endParaRPr lang="en-GB"/>
        </a:p>
      </dgm:t>
    </dgm:pt>
    <dgm:pt modelId="{262EDB4C-4650-4888-BE94-42F7D0CEA688}" type="sibTrans" cxnId="{D1A8E967-B538-4930-9B67-A21C94162D47}">
      <dgm:prSet/>
      <dgm:spPr/>
      <dgm:t>
        <a:bodyPr/>
        <a:lstStyle/>
        <a:p>
          <a:endParaRPr lang="en-GB"/>
        </a:p>
      </dgm:t>
    </dgm:pt>
    <dgm:pt modelId="{CA3A443C-B7B6-48D8-B91D-77D5D7911872}">
      <dgm:prSet/>
      <dgm:spPr/>
      <dgm:t>
        <a:bodyPr/>
        <a:lstStyle/>
        <a:p>
          <a:pPr>
            <a:buFont typeface="+mj-lt"/>
            <a:buAutoNum type="arabicPeriod"/>
          </a:pPr>
          <a:r>
            <a:rPr lang="en-GB" b="1" dirty="0"/>
            <a:t>Physical environment.</a:t>
          </a:r>
          <a:endParaRPr lang="en-GB" dirty="0"/>
        </a:p>
      </dgm:t>
    </dgm:pt>
    <dgm:pt modelId="{AEA2EBB8-B6B5-4F68-A281-28D62DE1ACF0}" type="parTrans" cxnId="{DBFBDF09-4CA1-4643-A693-D0E78F2A5A18}">
      <dgm:prSet/>
      <dgm:spPr/>
      <dgm:t>
        <a:bodyPr/>
        <a:lstStyle/>
        <a:p>
          <a:endParaRPr lang="en-GB"/>
        </a:p>
      </dgm:t>
    </dgm:pt>
    <dgm:pt modelId="{6433475E-8BC3-45A6-AB72-A39003320008}" type="sibTrans" cxnId="{DBFBDF09-4CA1-4643-A693-D0E78F2A5A18}">
      <dgm:prSet/>
      <dgm:spPr/>
      <dgm:t>
        <a:bodyPr/>
        <a:lstStyle/>
        <a:p>
          <a:endParaRPr lang="en-GB"/>
        </a:p>
      </dgm:t>
    </dgm:pt>
    <dgm:pt modelId="{88959899-1A33-4C38-89F6-A5AF04A760C6}">
      <dgm:prSet/>
      <dgm:spPr/>
      <dgm:t>
        <a:bodyPr/>
        <a:lstStyle/>
        <a:p>
          <a:pPr>
            <a:buFont typeface="+mj-lt"/>
            <a:buNone/>
          </a:pPr>
          <a:r>
            <a:rPr lang="en-GB" b="1" dirty="0"/>
            <a:t>2. Psychosocial and emotional environment. </a:t>
          </a:r>
          <a:endParaRPr lang="en-GB" dirty="0"/>
        </a:p>
      </dgm:t>
    </dgm:pt>
    <dgm:pt modelId="{519B6F22-7F2A-4DB5-85B0-C6747E0515DD}" type="parTrans" cxnId="{CA9214C0-5AAC-4012-8E87-6A1E8C2CAF79}">
      <dgm:prSet/>
      <dgm:spPr/>
      <dgm:t>
        <a:bodyPr/>
        <a:lstStyle/>
        <a:p>
          <a:endParaRPr lang="en-GB"/>
        </a:p>
      </dgm:t>
    </dgm:pt>
    <dgm:pt modelId="{B46F0C88-D54D-4E18-BAD9-5F0ECF1DBCEB}" type="sibTrans" cxnId="{CA9214C0-5AAC-4012-8E87-6A1E8C2CAF79}">
      <dgm:prSet/>
      <dgm:spPr/>
      <dgm:t>
        <a:bodyPr/>
        <a:lstStyle/>
        <a:p>
          <a:endParaRPr lang="en-GB"/>
        </a:p>
      </dgm:t>
    </dgm:pt>
    <dgm:pt modelId="{6AF542AE-139A-4194-8822-5564BFDF4195}">
      <dgm:prSet/>
      <dgm:spPr/>
      <dgm:t>
        <a:bodyPr/>
        <a:lstStyle/>
        <a:p>
          <a:pPr>
            <a:buFont typeface="+mj-lt"/>
            <a:buNone/>
          </a:pPr>
          <a:r>
            <a:rPr lang="en-GB" b="1" dirty="0"/>
            <a:t>3. Academic Support. </a:t>
          </a:r>
          <a:endParaRPr lang="en-GB" dirty="0"/>
        </a:p>
      </dgm:t>
    </dgm:pt>
    <dgm:pt modelId="{BFEA09D8-A9B1-4753-9DD9-A8338BC80E05}" type="parTrans" cxnId="{DE176D86-12FA-44EF-BF1B-B01587B5FEA5}">
      <dgm:prSet/>
      <dgm:spPr/>
      <dgm:t>
        <a:bodyPr/>
        <a:lstStyle/>
        <a:p>
          <a:endParaRPr lang="en-GB"/>
        </a:p>
      </dgm:t>
    </dgm:pt>
    <dgm:pt modelId="{BF6C7C58-6185-4A3E-866B-7DB693088557}" type="sibTrans" cxnId="{DE176D86-12FA-44EF-BF1B-B01587B5FEA5}">
      <dgm:prSet/>
      <dgm:spPr/>
      <dgm:t>
        <a:bodyPr/>
        <a:lstStyle/>
        <a:p>
          <a:endParaRPr lang="en-GB"/>
        </a:p>
      </dgm:t>
    </dgm:pt>
    <dgm:pt modelId="{718679CF-072C-484B-8BB3-9C22DBCE79D8}" type="pres">
      <dgm:prSet presAssocID="{1A26A21F-DAD8-4F68-97FB-930E325CCAE2}" presName="Name0" presStyleCnt="0">
        <dgm:presLayoutVars>
          <dgm:chPref val="1"/>
          <dgm:dir/>
          <dgm:animOne val="branch"/>
          <dgm:animLvl val="lvl"/>
          <dgm:resizeHandles/>
        </dgm:presLayoutVars>
      </dgm:prSet>
      <dgm:spPr/>
    </dgm:pt>
    <dgm:pt modelId="{FD33AB4A-F21F-46C9-9242-5440C7BB37CE}" type="pres">
      <dgm:prSet presAssocID="{78450522-D011-4607-B943-2FF3D1EBA539}" presName="vertOne" presStyleCnt="0"/>
      <dgm:spPr/>
    </dgm:pt>
    <dgm:pt modelId="{A5A403B3-015D-428A-A15F-FF74D90B922F}" type="pres">
      <dgm:prSet presAssocID="{78450522-D011-4607-B943-2FF3D1EBA539}" presName="txOne" presStyleLbl="node0" presStyleIdx="0" presStyleCnt="1">
        <dgm:presLayoutVars>
          <dgm:chPref val="3"/>
        </dgm:presLayoutVars>
      </dgm:prSet>
      <dgm:spPr/>
    </dgm:pt>
    <dgm:pt modelId="{E3A77D26-5767-4F58-BC46-38A8E8DF3AEC}" type="pres">
      <dgm:prSet presAssocID="{78450522-D011-4607-B943-2FF3D1EBA539}" presName="parTransOne" presStyleCnt="0"/>
      <dgm:spPr/>
    </dgm:pt>
    <dgm:pt modelId="{A3C281AE-126E-41F0-A80A-D6950D24583B}" type="pres">
      <dgm:prSet presAssocID="{78450522-D011-4607-B943-2FF3D1EBA539}" presName="horzOne" presStyleCnt="0"/>
      <dgm:spPr/>
    </dgm:pt>
    <dgm:pt modelId="{F16F3092-40E1-4625-AF4A-0E8264635E00}" type="pres">
      <dgm:prSet presAssocID="{CA3A443C-B7B6-48D8-B91D-77D5D7911872}" presName="vertTwo" presStyleCnt="0"/>
      <dgm:spPr/>
    </dgm:pt>
    <dgm:pt modelId="{172B12E9-EB90-4C89-A7C8-C0D9CD76F015}" type="pres">
      <dgm:prSet presAssocID="{CA3A443C-B7B6-48D8-B91D-77D5D7911872}" presName="txTwo" presStyleLbl="node2" presStyleIdx="0" presStyleCnt="3">
        <dgm:presLayoutVars>
          <dgm:chPref val="3"/>
        </dgm:presLayoutVars>
      </dgm:prSet>
      <dgm:spPr/>
    </dgm:pt>
    <dgm:pt modelId="{B04877E5-947D-47F3-8E75-0ADBDEF93990}" type="pres">
      <dgm:prSet presAssocID="{CA3A443C-B7B6-48D8-B91D-77D5D7911872}" presName="horzTwo" presStyleCnt="0"/>
      <dgm:spPr/>
    </dgm:pt>
    <dgm:pt modelId="{D1B1B9FD-B1FE-4A05-B00C-24F5A7044D5C}" type="pres">
      <dgm:prSet presAssocID="{6433475E-8BC3-45A6-AB72-A39003320008}" presName="sibSpaceTwo" presStyleCnt="0"/>
      <dgm:spPr/>
    </dgm:pt>
    <dgm:pt modelId="{2D17C363-AD7B-48ED-945B-37AFE40F976A}" type="pres">
      <dgm:prSet presAssocID="{88959899-1A33-4C38-89F6-A5AF04A760C6}" presName="vertTwo" presStyleCnt="0"/>
      <dgm:spPr/>
    </dgm:pt>
    <dgm:pt modelId="{F1D5ACBC-57CA-4F47-B4BC-AB42D2EFAD8A}" type="pres">
      <dgm:prSet presAssocID="{88959899-1A33-4C38-89F6-A5AF04A760C6}" presName="txTwo" presStyleLbl="node2" presStyleIdx="1" presStyleCnt="3">
        <dgm:presLayoutVars>
          <dgm:chPref val="3"/>
        </dgm:presLayoutVars>
      </dgm:prSet>
      <dgm:spPr/>
    </dgm:pt>
    <dgm:pt modelId="{3597F960-684D-4699-85ED-F48A5CCEFE5A}" type="pres">
      <dgm:prSet presAssocID="{88959899-1A33-4C38-89F6-A5AF04A760C6}" presName="horzTwo" presStyleCnt="0"/>
      <dgm:spPr/>
    </dgm:pt>
    <dgm:pt modelId="{7DBF26E6-D1DA-416C-BD69-5D2CC2F444C5}" type="pres">
      <dgm:prSet presAssocID="{B46F0C88-D54D-4E18-BAD9-5F0ECF1DBCEB}" presName="sibSpaceTwo" presStyleCnt="0"/>
      <dgm:spPr/>
    </dgm:pt>
    <dgm:pt modelId="{C3FFBC35-10DA-4247-8DF7-06D035935969}" type="pres">
      <dgm:prSet presAssocID="{6AF542AE-139A-4194-8822-5564BFDF4195}" presName="vertTwo" presStyleCnt="0"/>
      <dgm:spPr/>
    </dgm:pt>
    <dgm:pt modelId="{36004CFE-9F2E-4B17-87F0-78435B26CB72}" type="pres">
      <dgm:prSet presAssocID="{6AF542AE-139A-4194-8822-5564BFDF4195}" presName="txTwo" presStyleLbl="node2" presStyleIdx="2" presStyleCnt="3">
        <dgm:presLayoutVars>
          <dgm:chPref val="3"/>
        </dgm:presLayoutVars>
      </dgm:prSet>
      <dgm:spPr/>
    </dgm:pt>
    <dgm:pt modelId="{E8056166-EE2C-4294-82BA-75E3995D3761}" type="pres">
      <dgm:prSet presAssocID="{6AF542AE-139A-4194-8822-5564BFDF4195}" presName="horzTwo" presStyleCnt="0"/>
      <dgm:spPr/>
    </dgm:pt>
  </dgm:ptLst>
  <dgm:cxnLst>
    <dgm:cxn modelId="{DBFBDF09-4CA1-4643-A693-D0E78F2A5A18}" srcId="{78450522-D011-4607-B943-2FF3D1EBA539}" destId="{CA3A443C-B7B6-48D8-B91D-77D5D7911872}" srcOrd="0" destOrd="0" parTransId="{AEA2EBB8-B6B5-4F68-A281-28D62DE1ACF0}" sibTransId="{6433475E-8BC3-45A6-AB72-A39003320008}"/>
    <dgm:cxn modelId="{8012D214-FA0F-4577-856C-DD3565A1FBED}" type="presOf" srcId="{CA3A443C-B7B6-48D8-B91D-77D5D7911872}" destId="{172B12E9-EB90-4C89-A7C8-C0D9CD76F015}" srcOrd="0" destOrd="0" presId="urn:microsoft.com/office/officeart/2005/8/layout/hierarchy4"/>
    <dgm:cxn modelId="{D1A8E967-B538-4930-9B67-A21C94162D47}" srcId="{1A26A21F-DAD8-4F68-97FB-930E325CCAE2}" destId="{78450522-D011-4607-B943-2FF3D1EBA539}" srcOrd="0" destOrd="0" parTransId="{C9B0F654-8BBD-4236-BF5E-6B5BB16130F2}" sibTransId="{262EDB4C-4650-4888-BE94-42F7D0CEA688}"/>
    <dgm:cxn modelId="{EE7ADD48-56C2-4933-AE0F-7774991FC5DD}" type="presOf" srcId="{78450522-D011-4607-B943-2FF3D1EBA539}" destId="{A5A403B3-015D-428A-A15F-FF74D90B922F}" srcOrd="0" destOrd="0" presId="urn:microsoft.com/office/officeart/2005/8/layout/hierarchy4"/>
    <dgm:cxn modelId="{DE176D86-12FA-44EF-BF1B-B01587B5FEA5}" srcId="{78450522-D011-4607-B943-2FF3D1EBA539}" destId="{6AF542AE-139A-4194-8822-5564BFDF4195}" srcOrd="2" destOrd="0" parTransId="{BFEA09D8-A9B1-4753-9DD9-A8338BC80E05}" sibTransId="{BF6C7C58-6185-4A3E-866B-7DB693088557}"/>
    <dgm:cxn modelId="{CA9214C0-5AAC-4012-8E87-6A1E8C2CAF79}" srcId="{78450522-D011-4607-B943-2FF3D1EBA539}" destId="{88959899-1A33-4C38-89F6-A5AF04A760C6}" srcOrd="1" destOrd="0" parTransId="{519B6F22-7F2A-4DB5-85B0-C6747E0515DD}" sibTransId="{B46F0C88-D54D-4E18-BAD9-5F0ECF1DBCEB}"/>
    <dgm:cxn modelId="{C42DA3EA-4E92-4245-9843-72466C343058}" type="presOf" srcId="{88959899-1A33-4C38-89F6-A5AF04A760C6}" destId="{F1D5ACBC-57CA-4F47-B4BC-AB42D2EFAD8A}" srcOrd="0" destOrd="0" presId="urn:microsoft.com/office/officeart/2005/8/layout/hierarchy4"/>
    <dgm:cxn modelId="{A52AC9EC-17C9-4DB3-98D2-AD12018AD017}" type="presOf" srcId="{1A26A21F-DAD8-4F68-97FB-930E325CCAE2}" destId="{718679CF-072C-484B-8BB3-9C22DBCE79D8}" srcOrd="0" destOrd="0" presId="urn:microsoft.com/office/officeart/2005/8/layout/hierarchy4"/>
    <dgm:cxn modelId="{CAD880FC-D2E6-4217-BA0F-E4C43F19F491}" type="presOf" srcId="{6AF542AE-139A-4194-8822-5564BFDF4195}" destId="{36004CFE-9F2E-4B17-87F0-78435B26CB72}" srcOrd="0" destOrd="0" presId="urn:microsoft.com/office/officeart/2005/8/layout/hierarchy4"/>
    <dgm:cxn modelId="{FB626356-E4CD-4137-BC0F-53C67A2FFC9F}" type="presParOf" srcId="{718679CF-072C-484B-8BB3-9C22DBCE79D8}" destId="{FD33AB4A-F21F-46C9-9242-5440C7BB37CE}" srcOrd="0" destOrd="0" presId="urn:microsoft.com/office/officeart/2005/8/layout/hierarchy4"/>
    <dgm:cxn modelId="{D80CDE30-7442-477A-87ED-78843DA3DEDE}" type="presParOf" srcId="{FD33AB4A-F21F-46C9-9242-5440C7BB37CE}" destId="{A5A403B3-015D-428A-A15F-FF74D90B922F}" srcOrd="0" destOrd="0" presId="urn:microsoft.com/office/officeart/2005/8/layout/hierarchy4"/>
    <dgm:cxn modelId="{A4AF1E80-7AD1-4246-94F6-6D5490BF38AE}" type="presParOf" srcId="{FD33AB4A-F21F-46C9-9242-5440C7BB37CE}" destId="{E3A77D26-5767-4F58-BC46-38A8E8DF3AEC}" srcOrd="1" destOrd="0" presId="urn:microsoft.com/office/officeart/2005/8/layout/hierarchy4"/>
    <dgm:cxn modelId="{57DA0F1B-1758-4D1A-A26D-7F87DEF827B2}" type="presParOf" srcId="{FD33AB4A-F21F-46C9-9242-5440C7BB37CE}" destId="{A3C281AE-126E-41F0-A80A-D6950D24583B}" srcOrd="2" destOrd="0" presId="urn:microsoft.com/office/officeart/2005/8/layout/hierarchy4"/>
    <dgm:cxn modelId="{4CCB248E-7F2E-4172-94DC-F03025E2FB73}" type="presParOf" srcId="{A3C281AE-126E-41F0-A80A-D6950D24583B}" destId="{F16F3092-40E1-4625-AF4A-0E8264635E00}" srcOrd="0" destOrd="0" presId="urn:microsoft.com/office/officeart/2005/8/layout/hierarchy4"/>
    <dgm:cxn modelId="{A5C23525-B7C6-4611-ACE0-C3E49E75229B}" type="presParOf" srcId="{F16F3092-40E1-4625-AF4A-0E8264635E00}" destId="{172B12E9-EB90-4C89-A7C8-C0D9CD76F015}" srcOrd="0" destOrd="0" presId="urn:microsoft.com/office/officeart/2005/8/layout/hierarchy4"/>
    <dgm:cxn modelId="{E5124C4C-B647-44C7-8776-A526E3C16CA9}" type="presParOf" srcId="{F16F3092-40E1-4625-AF4A-0E8264635E00}" destId="{B04877E5-947D-47F3-8E75-0ADBDEF93990}" srcOrd="1" destOrd="0" presId="urn:microsoft.com/office/officeart/2005/8/layout/hierarchy4"/>
    <dgm:cxn modelId="{15AE86B6-4165-4704-B078-3FC706310B5F}" type="presParOf" srcId="{A3C281AE-126E-41F0-A80A-D6950D24583B}" destId="{D1B1B9FD-B1FE-4A05-B00C-24F5A7044D5C}" srcOrd="1" destOrd="0" presId="urn:microsoft.com/office/officeart/2005/8/layout/hierarchy4"/>
    <dgm:cxn modelId="{CBA76B42-0328-42E4-B86D-F88267A275E4}" type="presParOf" srcId="{A3C281AE-126E-41F0-A80A-D6950D24583B}" destId="{2D17C363-AD7B-48ED-945B-37AFE40F976A}" srcOrd="2" destOrd="0" presId="urn:microsoft.com/office/officeart/2005/8/layout/hierarchy4"/>
    <dgm:cxn modelId="{33FF3FE6-F318-4484-A6FF-D0F157E72F5A}" type="presParOf" srcId="{2D17C363-AD7B-48ED-945B-37AFE40F976A}" destId="{F1D5ACBC-57CA-4F47-B4BC-AB42D2EFAD8A}" srcOrd="0" destOrd="0" presId="urn:microsoft.com/office/officeart/2005/8/layout/hierarchy4"/>
    <dgm:cxn modelId="{9A7DB267-D7A8-4642-AC7E-1C8738AF6163}" type="presParOf" srcId="{2D17C363-AD7B-48ED-945B-37AFE40F976A}" destId="{3597F960-684D-4699-85ED-F48A5CCEFE5A}" srcOrd="1" destOrd="0" presId="urn:microsoft.com/office/officeart/2005/8/layout/hierarchy4"/>
    <dgm:cxn modelId="{911251C5-E299-42BA-B3D2-35DED5F2B7FD}" type="presParOf" srcId="{A3C281AE-126E-41F0-A80A-D6950D24583B}" destId="{7DBF26E6-D1DA-416C-BD69-5D2CC2F444C5}" srcOrd="3" destOrd="0" presId="urn:microsoft.com/office/officeart/2005/8/layout/hierarchy4"/>
    <dgm:cxn modelId="{CCF706F9-46BA-4892-A109-BC781359B35C}" type="presParOf" srcId="{A3C281AE-126E-41F0-A80A-D6950D24583B}" destId="{C3FFBC35-10DA-4247-8DF7-06D035935969}" srcOrd="4" destOrd="0" presId="urn:microsoft.com/office/officeart/2005/8/layout/hierarchy4"/>
    <dgm:cxn modelId="{141E3630-464E-4619-82D2-199A767963B0}" type="presParOf" srcId="{C3FFBC35-10DA-4247-8DF7-06D035935969}" destId="{36004CFE-9F2E-4B17-87F0-78435B26CB72}" srcOrd="0" destOrd="0" presId="urn:microsoft.com/office/officeart/2005/8/layout/hierarchy4"/>
    <dgm:cxn modelId="{D32EC89A-E71F-4544-83F6-D285753EE9B5}" type="presParOf" srcId="{C3FFBC35-10DA-4247-8DF7-06D035935969}" destId="{E8056166-EE2C-4294-82BA-75E3995D3761}"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641DDE1-4216-4183-BD2A-1768D183CBBE}"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GB"/>
        </a:p>
      </dgm:t>
    </dgm:pt>
    <dgm:pt modelId="{45E18F7F-9E73-44FF-90F1-1F15001C0D57}">
      <dgm:prSet/>
      <dgm:spPr/>
      <dgm:t>
        <a:bodyPr/>
        <a:lstStyle/>
        <a:p>
          <a:r>
            <a:rPr lang="en-GB" dirty="0"/>
            <a:t>c. Classroom furniture</a:t>
          </a:r>
        </a:p>
      </dgm:t>
    </dgm:pt>
    <dgm:pt modelId="{0BFB36CD-2F71-4804-A67F-24507BAFAFB3}" type="parTrans" cxnId="{045BE63B-A198-47D6-A957-EB80FCE1D0CB}">
      <dgm:prSet/>
      <dgm:spPr/>
      <dgm:t>
        <a:bodyPr/>
        <a:lstStyle/>
        <a:p>
          <a:endParaRPr lang="en-GB"/>
        </a:p>
      </dgm:t>
    </dgm:pt>
    <dgm:pt modelId="{C8F9E60F-ED41-4794-B085-9E3B893EC382}" type="sibTrans" cxnId="{045BE63B-A198-47D6-A957-EB80FCE1D0CB}">
      <dgm:prSet/>
      <dgm:spPr/>
      <dgm:t>
        <a:bodyPr/>
        <a:lstStyle/>
        <a:p>
          <a:endParaRPr lang="en-GB"/>
        </a:p>
      </dgm:t>
    </dgm:pt>
    <dgm:pt modelId="{33252861-0B0E-43B1-8420-CF0C49845697}" type="pres">
      <dgm:prSet presAssocID="{2641DDE1-4216-4183-BD2A-1768D183CBBE}" presName="Name0" presStyleCnt="0">
        <dgm:presLayoutVars>
          <dgm:chMax val="7"/>
          <dgm:dir/>
          <dgm:animLvl val="lvl"/>
          <dgm:resizeHandles val="exact"/>
        </dgm:presLayoutVars>
      </dgm:prSet>
      <dgm:spPr/>
    </dgm:pt>
    <dgm:pt modelId="{135F0222-E555-4508-BD83-20A8EB900533}" type="pres">
      <dgm:prSet presAssocID="{45E18F7F-9E73-44FF-90F1-1F15001C0D57}" presName="circle1" presStyleLbl="node1" presStyleIdx="0" presStyleCnt="1"/>
      <dgm:spPr/>
    </dgm:pt>
    <dgm:pt modelId="{87EBCD4F-760C-4762-9630-0C4E0C2AAAB4}" type="pres">
      <dgm:prSet presAssocID="{45E18F7F-9E73-44FF-90F1-1F15001C0D57}" presName="space" presStyleCnt="0"/>
      <dgm:spPr/>
    </dgm:pt>
    <dgm:pt modelId="{552DEC21-F70A-41EB-A587-7B3FEB072734}" type="pres">
      <dgm:prSet presAssocID="{45E18F7F-9E73-44FF-90F1-1F15001C0D57}" presName="rect1" presStyleLbl="alignAcc1" presStyleIdx="0" presStyleCnt="1"/>
      <dgm:spPr/>
    </dgm:pt>
    <dgm:pt modelId="{063F368D-60B5-45CC-AC89-4610752A24B1}" type="pres">
      <dgm:prSet presAssocID="{45E18F7F-9E73-44FF-90F1-1F15001C0D57}" presName="rect1ParTxNoCh" presStyleLbl="alignAcc1" presStyleIdx="0" presStyleCnt="1">
        <dgm:presLayoutVars>
          <dgm:chMax val="1"/>
          <dgm:bulletEnabled val="1"/>
        </dgm:presLayoutVars>
      </dgm:prSet>
      <dgm:spPr/>
    </dgm:pt>
  </dgm:ptLst>
  <dgm:cxnLst>
    <dgm:cxn modelId="{05C0851F-F052-44A7-B640-0D3126D03D12}" type="presOf" srcId="{2641DDE1-4216-4183-BD2A-1768D183CBBE}" destId="{33252861-0B0E-43B1-8420-CF0C49845697}" srcOrd="0" destOrd="0" presId="urn:microsoft.com/office/officeart/2005/8/layout/target3"/>
    <dgm:cxn modelId="{BCB4342E-1364-499E-9474-B3F495BAD9B5}" type="presOf" srcId="{45E18F7F-9E73-44FF-90F1-1F15001C0D57}" destId="{552DEC21-F70A-41EB-A587-7B3FEB072734}" srcOrd="0" destOrd="0" presId="urn:microsoft.com/office/officeart/2005/8/layout/target3"/>
    <dgm:cxn modelId="{045BE63B-A198-47D6-A957-EB80FCE1D0CB}" srcId="{2641DDE1-4216-4183-BD2A-1768D183CBBE}" destId="{45E18F7F-9E73-44FF-90F1-1F15001C0D57}" srcOrd="0" destOrd="0" parTransId="{0BFB36CD-2F71-4804-A67F-24507BAFAFB3}" sibTransId="{C8F9E60F-ED41-4794-B085-9E3B893EC382}"/>
    <dgm:cxn modelId="{988EF347-395E-4B88-973F-5A65AFE6EB5F}" type="presOf" srcId="{45E18F7F-9E73-44FF-90F1-1F15001C0D57}" destId="{063F368D-60B5-45CC-AC89-4610752A24B1}" srcOrd="1" destOrd="0" presId="urn:microsoft.com/office/officeart/2005/8/layout/target3"/>
    <dgm:cxn modelId="{E2CF61BA-481B-41EE-8EEA-2B21D589CFCD}" type="presParOf" srcId="{33252861-0B0E-43B1-8420-CF0C49845697}" destId="{135F0222-E555-4508-BD83-20A8EB900533}" srcOrd="0" destOrd="0" presId="urn:microsoft.com/office/officeart/2005/8/layout/target3"/>
    <dgm:cxn modelId="{5509F39C-FB3E-47AB-80E0-D562A16E54D6}" type="presParOf" srcId="{33252861-0B0E-43B1-8420-CF0C49845697}" destId="{87EBCD4F-760C-4762-9630-0C4E0C2AAAB4}" srcOrd="1" destOrd="0" presId="urn:microsoft.com/office/officeart/2005/8/layout/target3"/>
    <dgm:cxn modelId="{5AC2055C-56D0-4958-82D9-CA4C0771CA60}" type="presParOf" srcId="{33252861-0B0E-43B1-8420-CF0C49845697}" destId="{552DEC21-F70A-41EB-A587-7B3FEB072734}" srcOrd="2" destOrd="0" presId="urn:microsoft.com/office/officeart/2005/8/layout/target3"/>
    <dgm:cxn modelId="{B7C12229-14E0-437F-8D01-D0E77D245E6D}" type="presParOf" srcId="{33252861-0B0E-43B1-8420-CF0C49845697}" destId="{063F368D-60B5-45CC-AC89-4610752A24B1}"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7EE53D5-4A5D-442E-94E1-66E3589EC12E}"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GB"/>
        </a:p>
      </dgm:t>
    </dgm:pt>
    <dgm:pt modelId="{47D75B01-CD1B-4E14-8235-A5593F6EBBAA}">
      <dgm:prSet/>
      <dgm:spPr/>
      <dgm:t>
        <a:bodyPr/>
        <a:lstStyle/>
        <a:p>
          <a:r>
            <a:rPr lang="en-GB" dirty="0"/>
            <a:t>D. Ventilation and lighting</a:t>
          </a:r>
        </a:p>
      </dgm:t>
    </dgm:pt>
    <dgm:pt modelId="{71B4B17D-31D2-404C-A47B-25DA71977732}" type="parTrans" cxnId="{40F1A0BD-5DA2-4C58-897A-40E5A5923130}">
      <dgm:prSet/>
      <dgm:spPr/>
      <dgm:t>
        <a:bodyPr/>
        <a:lstStyle/>
        <a:p>
          <a:endParaRPr lang="en-GB"/>
        </a:p>
      </dgm:t>
    </dgm:pt>
    <dgm:pt modelId="{ECAAD176-DCEB-47FD-9750-F183CEC97E7D}" type="sibTrans" cxnId="{40F1A0BD-5DA2-4C58-897A-40E5A5923130}">
      <dgm:prSet/>
      <dgm:spPr/>
      <dgm:t>
        <a:bodyPr/>
        <a:lstStyle/>
        <a:p>
          <a:endParaRPr lang="en-GB"/>
        </a:p>
      </dgm:t>
    </dgm:pt>
    <dgm:pt modelId="{735358A3-69F9-4E27-A99A-DBD50344ECD0}" type="pres">
      <dgm:prSet presAssocID="{F7EE53D5-4A5D-442E-94E1-66E3589EC12E}" presName="Name0" presStyleCnt="0">
        <dgm:presLayoutVars>
          <dgm:chMax val="7"/>
          <dgm:dir/>
          <dgm:animLvl val="lvl"/>
          <dgm:resizeHandles val="exact"/>
        </dgm:presLayoutVars>
      </dgm:prSet>
      <dgm:spPr/>
    </dgm:pt>
    <dgm:pt modelId="{BB27A933-ECB6-4EC4-97A4-CA42D477456D}" type="pres">
      <dgm:prSet presAssocID="{47D75B01-CD1B-4E14-8235-A5593F6EBBAA}" presName="circle1" presStyleLbl="node1" presStyleIdx="0" presStyleCnt="1"/>
      <dgm:spPr/>
    </dgm:pt>
    <dgm:pt modelId="{0C48E952-F5D6-48BE-BEF9-7A3827FC95E0}" type="pres">
      <dgm:prSet presAssocID="{47D75B01-CD1B-4E14-8235-A5593F6EBBAA}" presName="space" presStyleCnt="0"/>
      <dgm:spPr/>
    </dgm:pt>
    <dgm:pt modelId="{E3F9B211-0859-4913-8B1F-646649CEA3C6}" type="pres">
      <dgm:prSet presAssocID="{47D75B01-CD1B-4E14-8235-A5593F6EBBAA}" presName="rect1" presStyleLbl="alignAcc1" presStyleIdx="0" presStyleCnt="1" custLinFactNeighborY="-1000"/>
      <dgm:spPr/>
    </dgm:pt>
    <dgm:pt modelId="{6AF40FC2-E446-409C-B724-6A4E9FA98F94}" type="pres">
      <dgm:prSet presAssocID="{47D75B01-CD1B-4E14-8235-A5593F6EBBAA}" presName="rect1ParTxNoCh" presStyleLbl="alignAcc1" presStyleIdx="0" presStyleCnt="1">
        <dgm:presLayoutVars>
          <dgm:chMax val="1"/>
          <dgm:bulletEnabled val="1"/>
        </dgm:presLayoutVars>
      </dgm:prSet>
      <dgm:spPr/>
    </dgm:pt>
  </dgm:ptLst>
  <dgm:cxnLst>
    <dgm:cxn modelId="{D99EA18C-5EF1-45A1-98C9-EB9B3D79AD59}" type="presOf" srcId="{F7EE53D5-4A5D-442E-94E1-66E3589EC12E}" destId="{735358A3-69F9-4E27-A99A-DBD50344ECD0}" srcOrd="0" destOrd="0" presId="urn:microsoft.com/office/officeart/2005/8/layout/target3"/>
    <dgm:cxn modelId="{E2EF9EAE-5887-4F91-B539-93F9710BA72C}" type="presOf" srcId="{47D75B01-CD1B-4E14-8235-A5593F6EBBAA}" destId="{6AF40FC2-E446-409C-B724-6A4E9FA98F94}" srcOrd="1" destOrd="0" presId="urn:microsoft.com/office/officeart/2005/8/layout/target3"/>
    <dgm:cxn modelId="{40F1A0BD-5DA2-4C58-897A-40E5A5923130}" srcId="{F7EE53D5-4A5D-442E-94E1-66E3589EC12E}" destId="{47D75B01-CD1B-4E14-8235-A5593F6EBBAA}" srcOrd="0" destOrd="0" parTransId="{71B4B17D-31D2-404C-A47B-25DA71977732}" sibTransId="{ECAAD176-DCEB-47FD-9750-F183CEC97E7D}"/>
    <dgm:cxn modelId="{714E30F7-6492-4BCC-86AC-3FC73B9973B1}" type="presOf" srcId="{47D75B01-CD1B-4E14-8235-A5593F6EBBAA}" destId="{E3F9B211-0859-4913-8B1F-646649CEA3C6}" srcOrd="0" destOrd="0" presId="urn:microsoft.com/office/officeart/2005/8/layout/target3"/>
    <dgm:cxn modelId="{979C9794-71CD-4763-9330-002F7D262DFA}" type="presParOf" srcId="{735358A3-69F9-4E27-A99A-DBD50344ECD0}" destId="{BB27A933-ECB6-4EC4-97A4-CA42D477456D}" srcOrd="0" destOrd="0" presId="urn:microsoft.com/office/officeart/2005/8/layout/target3"/>
    <dgm:cxn modelId="{6735402D-E659-4B17-855D-99494783D472}" type="presParOf" srcId="{735358A3-69F9-4E27-A99A-DBD50344ECD0}" destId="{0C48E952-F5D6-48BE-BEF9-7A3827FC95E0}" srcOrd="1" destOrd="0" presId="urn:microsoft.com/office/officeart/2005/8/layout/target3"/>
    <dgm:cxn modelId="{8E8AFBC3-F69D-4E07-B70C-978CE51B5498}" type="presParOf" srcId="{735358A3-69F9-4E27-A99A-DBD50344ECD0}" destId="{E3F9B211-0859-4913-8B1F-646649CEA3C6}" srcOrd="2" destOrd="0" presId="urn:microsoft.com/office/officeart/2005/8/layout/target3"/>
    <dgm:cxn modelId="{4ADA79C3-D1AF-49A6-891B-2CE5287EBE6F}" type="presParOf" srcId="{735358A3-69F9-4E27-A99A-DBD50344ECD0}" destId="{6AF40FC2-E446-409C-B724-6A4E9FA98F94}"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928F47-1496-47B6-A56B-AB1C5D05B032}">
      <dsp:nvSpPr>
        <dsp:cNvPr id="0" name=""/>
        <dsp:cNvSpPr/>
      </dsp:nvSpPr>
      <dsp:spPr>
        <a:xfrm>
          <a:off x="4582" y="0"/>
          <a:ext cx="4779716" cy="2512308"/>
        </a:xfrm>
        <a:prstGeom prst="roundRect">
          <a:avLst>
            <a:gd name="adj" fmla="val 10000"/>
          </a:avLst>
        </a:prstGeom>
        <a:solidFill>
          <a:schemeClr val="accent1">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b="1" kern="1200"/>
            <a:t>School Health</a:t>
          </a:r>
          <a:endParaRPr lang="en-GB" sz="6500" kern="1200"/>
        </a:p>
      </dsp:txBody>
      <dsp:txXfrm>
        <a:off x="78165" y="73583"/>
        <a:ext cx="4632550" cy="23651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000E94-DE5A-4874-B50B-5591DB1EF855}">
      <dsp:nvSpPr>
        <dsp:cNvPr id="0" name=""/>
        <dsp:cNvSpPr/>
      </dsp:nvSpPr>
      <dsp:spPr>
        <a:xfrm>
          <a:off x="4688861" y="2318784"/>
          <a:ext cx="3478177" cy="3478177"/>
        </a:xfrm>
        <a:prstGeom prst="ellipse">
          <a:avLst/>
        </a:prstGeom>
        <a:solidFill>
          <a:schemeClr val="accent4">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b="1" kern="1200" dirty="0">
            <a:solidFill>
              <a:schemeClr val="tx1"/>
            </a:solidFill>
            <a:effectLst>
              <a:outerShdw blurRad="38100" dist="38100" dir="2700000" algn="tl">
                <a:srgbClr val="000000">
                  <a:alpha val="43137"/>
                </a:srgbClr>
              </a:outerShdw>
            </a:effectLst>
          </a:endParaRPr>
        </a:p>
        <a:p>
          <a:pPr marL="0" lvl="0" indent="0" algn="ctr" defTabSz="889000">
            <a:lnSpc>
              <a:spcPct val="90000"/>
            </a:lnSpc>
            <a:spcBef>
              <a:spcPct val="0"/>
            </a:spcBef>
            <a:spcAft>
              <a:spcPct val="35000"/>
            </a:spcAft>
            <a:buNone/>
          </a:pPr>
          <a:endParaRPr lang="en-GB" sz="2000" b="1" kern="1200" dirty="0">
            <a:solidFill>
              <a:schemeClr val="tx1"/>
            </a:solidFill>
            <a:effectLst>
              <a:outerShdw blurRad="38100" dist="38100" dir="2700000" algn="tl">
                <a:srgbClr val="000000">
                  <a:alpha val="43137"/>
                </a:srgbClr>
              </a:outerShdw>
            </a:effectLst>
          </a:endParaRPr>
        </a:p>
        <a:p>
          <a:pPr marL="0" lvl="0" indent="0" algn="ctr" defTabSz="889000">
            <a:lnSpc>
              <a:spcPct val="90000"/>
            </a:lnSpc>
            <a:spcBef>
              <a:spcPct val="0"/>
            </a:spcBef>
            <a:spcAft>
              <a:spcPct val="35000"/>
            </a:spcAft>
            <a:buNone/>
          </a:pPr>
          <a:r>
            <a:rPr lang="en-GB" sz="2000" b="1" kern="1200" dirty="0">
              <a:solidFill>
                <a:schemeClr val="tx1"/>
              </a:solidFill>
              <a:effectLst>
                <a:outerShdw blurRad="38100" dist="38100" dir="2700000" algn="tl">
                  <a:srgbClr val="000000">
                    <a:alpha val="43137"/>
                  </a:srgbClr>
                </a:outerShdw>
              </a:effectLst>
            </a:rPr>
            <a:t>Safe school environment</a:t>
          </a:r>
        </a:p>
      </dsp:txBody>
      <dsp:txXfrm>
        <a:off x="5152618" y="2927465"/>
        <a:ext cx="2550663" cy="1565179"/>
      </dsp:txXfrm>
    </dsp:sp>
    <dsp:sp modelId="{1E1407B9-A61D-4D85-8D92-E90F3BB2F7A3}">
      <dsp:nvSpPr>
        <dsp:cNvPr id="0" name=""/>
        <dsp:cNvSpPr/>
      </dsp:nvSpPr>
      <dsp:spPr>
        <a:xfrm>
          <a:off x="1802333" y="2302321"/>
          <a:ext cx="3478177" cy="3478177"/>
        </a:xfrm>
        <a:prstGeom prst="ellipse">
          <a:avLst/>
        </a:prstGeom>
        <a:solidFill>
          <a:schemeClr val="accent4">
            <a:alpha val="50000"/>
            <a:hueOff val="-5598875"/>
            <a:satOff val="2630"/>
            <a:lumOff val="98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GB" sz="2000" b="1" kern="1200" dirty="0">
              <a:solidFill>
                <a:schemeClr val="tx1"/>
              </a:solidFill>
              <a:effectLst>
                <a:outerShdw blurRad="38100" dist="38100" dir="2700000" algn="tl">
                  <a:srgbClr val="000000">
                    <a:alpha val="43137"/>
                  </a:srgbClr>
                </a:outerShdw>
              </a:effectLst>
            </a:rPr>
            <a:t>Prevention and control of health hazards</a:t>
          </a:r>
        </a:p>
      </dsp:txBody>
      <dsp:txXfrm>
        <a:off x="2866076" y="3200850"/>
        <a:ext cx="2086906" cy="1912997"/>
      </dsp:txXfrm>
    </dsp:sp>
    <dsp:sp modelId="{7518E241-19F7-46E0-9D4F-09DC7143AE6F}">
      <dsp:nvSpPr>
        <dsp:cNvPr id="0" name=""/>
        <dsp:cNvSpPr/>
      </dsp:nvSpPr>
      <dsp:spPr>
        <a:xfrm>
          <a:off x="3251597" y="0"/>
          <a:ext cx="3478177" cy="3478177"/>
        </a:xfrm>
        <a:prstGeom prst="ellipse">
          <a:avLst/>
        </a:prstGeom>
        <a:solidFill>
          <a:schemeClr val="accent4">
            <a:alpha val="50000"/>
            <a:hueOff val="-11197749"/>
            <a:satOff val="5260"/>
            <a:lumOff val="1959"/>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GB" sz="2000" b="1" kern="1200" dirty="0">
              <a:solidFill>
                <a:schemeClr val="tx1"/>
              </a:solidFill>
              <a:effectLst>
                <a:outerShdw blurRad="38100" dist="38100" dir="2700000" algn="tl">
                  <a:srgbClr val="000000">
                    <a:alpha val="43137"/>
                  </a:srgbClr>
                </a:outerShdw>
              </a:effectLst>
            </a:rPr>
            <a:t>Medical inspection and assessment</a:t>
          </a:r>
        </a:p>
      </dsp:txBody>
      <dsp:txXfrm>
        <a:off x="3579126" y="898529"/>
        <a:ext cx="2086906" cy="19129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A27D25-FC72-4871-9BCD-AEE508DD51F2}">
      <dsp:nvSpPr>
        <dsp:cNvPr id="0" name=""/>
        <dsp:cNvSpPr/>
      </dsp:nvSpPr>
      <dsp:spPr>
        <a:xfrm>
          <a:off x="0" y="52704"/>
          <a:ext cx="10515600" cy="748800"/>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b="1" kern="1200" dirty="0"/>
            <a:t>School pupils are more liable to communicable diseases due to:</a:t>
          </a:r>
          <a:endParaRPr lang="en-GB" sz="2600" kern="1200" dirty="0"/>
        </a:p>
      </dsp:txBody>
      <dsp:txXfrm>
        <a:off x="0" y="52704"/>
        <a:ext cx="10515600" cy="748800"/>
      </dsp:txXfrm>
    </dsp:sp>
    <dsp:sp modelId="{2DA542EE-A86A-4A54-AC6A-7FC46E22A315}">
      <dsp:nvSpPr>
        <dsp:cNvPr id="0" name=""/>
        <dsp:cNvSpPr/>
      </dsp:nvSpPr>
      <dsp:spPr>
        <a:xfrm>
          <a:off x="0" y="816087"/>
          <a:ext cx="10515600" cy="3497130"/>
        </a:xfrm>
        <a:prstGeom prst="rect">
          <a:avLst/>
        </a:prstGeom>
        <a:solidFill>
          <a:schemeClr val="l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a:t>Having low immunity level</a:t>
          </a:r>
          <a:endParaRPr lang="en-GB" sz="2600" kern="1200"/>
        </a:p>
        <a:p>
          <a:pPr marL="228600" lvl="1" indent="-228600" algn="l" defTabSz="1155700">
            <a:lnSpc>
              <a:spcPct val="90000"/>
            </a:lnSpc>
            <a:spcBef>
              <a:spcPct val="0"/>
            </a:spcBef>
            <a:spcAft>
              <a:spcPct val="15000"/>
            </a:spcAft>
            <a:buChar char="•"/>
          </a:pPr>
          <a:r>
            <a:rPr lang="en-US" sz="2600" kern="1200" dirty="0"/>
            <a:t>Pupils are gathered in schools from different localities and with different health problems</a:t>
          </a:r>
          <a:endParaRPr lang="en-GB" sz="2600" kern="1200" dirty="0"/>
        </a:p>
        <a:p>
          <a:pPr marL="228600" lvl="1" indent="-228600" algn="l" defTabSz="1155700">
            <a:lnSpc>
              <a:spcPct val="90000"/>
            </a:lnSpc>
            <a:spcBef>
              <a:spcPct val="0"/>
            </a:spcBef>
            <a:spcAft>
              <a:spcPct val="15000"/>
            </a:spcAft>
            <a:buChar char="•"/>
          </a:pPr>
          <a:r>
            <a:rPr lang="en-US" sz="2600" kern="1200" dirty="0"/>
            <a:t>Overcrowding at school and in classrooms contributes to transmission of respiratory diseases.</a:t>
          </a:r>
          <a:endParaRPr lang="en-GB" sz="2600" kern="1200" dirty="0"/>
        </a:p>
        <a:p>
          <a:pPr marL="228600" lvl="1" indent="-228600" algn="l" defTabSz="1155700">
            <a:lnSpc>
              <a:spcPct val="90000"/>
            </a:lnSpc>
            <a:spcBef>
              <a:spcPct val="0"/>
            </a:spcBef>
            <a:spcAft>
              <a:spcPct val="15000"/>
            </a:spcAft>
            <a:buChar char="•"/>
          </a:pPr>
          <a:r>
            <a:rPr lang="en-US" sz="2600" kern="1200" dirty="0"/>
            <a:t>They might adopt unhealthy practices (e.g. uncovered sneezing or coughing, sharing head caps or eating utensils) or might have poor hygiene or dirty hands)</a:t>
          </a:r>
          <a:endParaRPr lang="en-GB" sz="2600" kern="1200" dirty="0"/>
        </a:p>
      </dsp:txBody>
      <dsp:txXfrm>
        <a:off x="0" y="816087"/>
        <a:ext cx="10515600" cy="34971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E56D16-6487-4681-AFA0-7871AA03233B}">
      <dsp:nvSpPr>
        <dsp:cNvPr id="0" name=""/>
        <dsp:cNvSpPr/>
      </dsp:nvSpPr>
      <dsp:spPr>
        <a:xfrm>
          <a:off x="0" y="18741"/>
          <a:ext cx="10515600" cy="121680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GB" sz="4400" b="1" u="sng" kern="1200" dirty="0">
              <a:solidFill>
                <a:schemeClr val="tx1"/>
              </a:solidFill>
              <a:latin typeface="+mj-lt"/>
              <a:ea typeface="+mj-ea"/>
              <a:cs typeface="+mj-cs"/>
            </a:rPr>
            <a:t>1. Infectious diseases:</a:t>
          </a:r>
        </a:p>
      </dsp:txBody>
      <dsp:txXfrm>
        <a:off x="59399" y="78140"/>
        <a:ext cx="10396802" cy="10980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09F6D-8350-4632-BDB7-56DC07B3A3C4}">
      <dsp:nvSpPr>
        <dsp:cNvPr id="0" name=""/>
        <dsp:cNvSpPr/>
      </dsp:nvSpPr>
      <dsp:spPr>
        <a:xfrm>
          <a:off x="0" y="85176"/>
          <a:ext cx="10983097" cy="93541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GB" sz="3900" kern="1200"/>
            <a:t>Forms of spread:</a:t>
          </a:r>
        </a:p>
      </dsp:txBody>
      <dsp:txXfrm>
        <a:off x="45663" y="130839"/>
        <a:ext cx="10891771" cy="844089"/>
      </dsp:txXfrm>
    </dsp:sp>
    <dsp:sp modelId="{6EC81F98-B82A-4F9A-8904-485C77FE52A1}">
      <dsp:nvSpPr>
        <dsp:cNvPr id="0" name=""/>
        <dsp:cNvSpPr/>
      </dsp:nvSpPr>
      <dsp:spPr>
        <a:xfrm>
          <a:off x="0" y="1020591"/>
          <a:ext cx="10983097" cy="1029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8713" tIns="49530" rIns="277368" bIns="49530" numCol="1" spcCol="1270" anchor="t" anchorCtr="0">
          <a:noAutofit/>
        </a:bodyPr>
        <a:lstStyle/>
        <a:p>
          <a:pPr marL="285750" lvl="1" indent="-285750" algn="l" defTabSz="1333500">
            <a:lnSpc>
              <a:spcPct val="90000"/>
            </a:lnSpc>
            <a:spcBef>
              <a:spcPct val="0"/>
            </a:spcBef>
            <a:spcAft>
              <a:spcPct val="20000"/>
            </a:spcAft>
            <a:buChar char="•"/>
          </a:pPr>
          <a:r>
            <a:rPr lang="en-GB" sz="3000" u="sng" kern="1200" dirty="0"/>
            <a:t>Sporadic: infrequent scattered cases.</a:t>
          </a:r>
        </a:p>
        <a:p>
          <a:pPr marL="285750" lvl="1" indent="-285750" algn="l" defTabSz="1333500">
            <a:lnSpc>
              <a:spcPct val="90000"/>
            </a:lnSpc>
            <a:spcBef>
              <a:spcPct val="0"/>
            </a:spcBef>
            <a:spcAft>
              <a:spcPct val="20000"/>
            </a:spcAft>
            <a:buChar char="•"/>
          </a:pPr>
          <a:r>
            <a:rPr lang="en-GB" sz="3000" u="sng" kern="1200" dirty="0"/>
            <a:t>Outbreak: Epidemic in a closed community.</a:t>
          </a:r>
        </a:p>
      </dsp:txBody>
      <dsp:txXfrm>
        <a:off x="0" y="1020591"/>
        <a:ext cx="10983097" cy="1029307"/>
      </dsp:txXfrm>
    </dsp:sp>
    <dsp:sp modelId="{249C34EA-3A55-46DE-B25C-5AC9F8AB42B5}">
      <dsp:nvSpPr>
        <dsp:cNvPr id="0" name=""/>
        <dsp:cNvSpPr/>
      </dsp:nvSpPr>
      <dsp:spPr>
        <a:xfrm>
          <a:off x="0" y="2049898"/>
          <a:ext cx="10983097" cy="935415"/>
        </a:xfrm>
        <a:prstGeom prst="roundRect">
          <a:avLst/>
        </a:prstGeom>
        <a:solidFill>
          <a:schemeClr val="accent5">
            <a:hueOff val="1106248"/>
            <a:satOff val="12561"/>
            <a:lumOff val="113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GB" sz="3900" kern="1200"/>
            <a:t>Types of infections:</a:t>
          </a:r>
        </a:p>
      </dsp:txBody>
      <dsp:txXfrm>
        <a:off x="45663" y="2095561"/>
        <a:ext cx="10891771" cy="844089"/>
      </dsp:txXfrm>
    </dsp:sp>
    <dsp:sp modelId="{07E136C9-2E14-4B70-B1BB-E9215694C2B4}">
      <dsp:nvSpPr>
        <dsp:cNvPr id="0" name=""/>
        <dsp:cNvSpPr/>
      </dsp:nvSpPr>
      <dsp:spPr>
        <a:xfrm>
          <a:off x="0" y="2985313"/>
          <a:ext cx="10983097" cy="1574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8713" tIns="49530" rIns="277368" bIns="49530" numCol="1" spcCol="1270" anchor="t" anchorCtr="0">
          <a:noAutofit/>
        </a:bodyPr>
        <a:lstStyle/>
        <a:p>
          <a:pPr marL="285750" lvl="1" indent="-285750" algn="l" defTabSz="1333500">
            <a:lnSpc>
              <a:spcPct val="90000"/>
            </a:lnSpc>
            <a:spcBef>
              <a:spcPct val="0"/>
            </a:spcBef>
            <a:spcAft>
              <a:spcPct val="20000"/>
            </a:spcAft>
            <a:buChar char="•"/>
          </a:pPr>
          <a:r>
            <a:rPr lang="en-GB" sz="3000" kern="1200"/>
            <a:t>Respiratory tract infection (Common cold, mumps, varicella,. Etc)</a:t>
          </a:r>
        </a:p>
        <a:p>
          <a:pPr marL="285750" lvl="1" indent="-285750" algn="l" defTabSz="1333500">
            <a:lnSpc>
              <a:spcPct val="90000"/>
            </a:lnSpc>
            <a:spcBef>
              <a:spcPct val="0"/>
            </a:spcBef>
            <a:spcAft>
              <a:spcPct val="20000"/>
            </a:spcAft>
            <a:buChar char="•"/>
          </a:pPr>
          <a:r>
            <a:rPr lang="en-GB" sz="3000" kern="1200"/>
            <a:t>Food borne infections ( typhoid, food poisoning, hepatitis A)</a:t>
          </a:r>
        </a:p>
        <a:p>
          <a:pPr marL="285750" lvl="1" indent="-285750" algn="l" defTabSz="1333500">
            <a:lnSpc>
              <a:spcPct val="90000"/>
            </a:lnSpc>
            <a:spcBef>
              <a:spcPct val="0"/>
            </a:spcBef>
            <a:spcAft>
              <a:spcPct val="20000"/>
            </a:spcAft>
            <a:buChar char="•"/>
          </a:pPr>
          <a:r>
            <a:rPr lang="en-GB" sz="3000" kern="1200"/>
            <a:t>Contact infections (skin, eye. Etc) </a:t>
          </a:r>
        </a:p>
      </dsp:txBody>
      <dsp:txXfrm>
        <a:off x="0" y="2985313"/>
        <a:ext cx="10983097" cy="15742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C08748-5EA8-43BA-8004-30AACDB7C938}">
      <dsp:nvSpPr>
        <dsp:cNvPr id="0" name=""/>
        <dsp:cNvSpPr/>
      </dsp:nvSpPr>
      <dsp:spPr>
        <a:xfrm>
          <a:off x="0" y="513414"/>
          <a:ext cx="10515600" cy="503685"/>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t>Protein deficiency malnutrition disorders :impairment of growth (wasting and stunted growth)</a:t>
          </a:r>
        </a:p>
      </dsp:txBody>
      <dsp:txXfrm>
        <a:off x="24588" y="538002"/>
        <a:ext cx="10466424" cy="454509"/>
      </dsp:txXfrm>
    </dsp:sp>
    <dsp:sp modelId="{F2C17B58-5BA5-467E-877F-EF52C3798B5E}">
      <dsp:nvSpPr>
        <dsp:cNvPr id="0" name=""/>
        <dsp:cNvSpPr/>
      </dsp:nvSpPr>
      <dsp:spPr>
        <a:xfrm>
          <a:off x="0" y="1077579"/>
          <a:ext cx="10515600" cy="503685"/>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t>Iron Deficiency </a:t>
          </a:r>
          <a:r>
            <a:rPr lang="en-GB" sz="2100" kern="1200" dirty="0" err="1"/>
            <a:t>Anemia</a:t>
          </a:r>
          <a:r>
            <a:rPr lang="en-GB" sz="2100" kern="1200" dirty="0"/>
            <a:t> IDA</a:t>
          </a:r>
        </a:p>
      </dsp:txBody>
      <dsp:txXfrm>
        <a:off x="24588" y="1102167"/>
        <a:ext cx="10466424" cy="454509"/>
      </dsp:txXfrm>
    </dsp:sp>
    <dsp:sp modelId="{FF98F7FF-D4AD-490A-A201-C8A118A1B455}">
      <dsp:nvSpPr>
        <dsp:cNvPr id="0" name=""/>
        <dsp:cNvSpPr/>
      </dsp:nvSpPr>
      <dsp:spPr>
        <a:xfrm>
          <a:off x="0" y="1641744"/>
          <a:ext cx="10515600" cy="503685"/>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t>Riboflavin (B2) deficiency : causing angular stomatitis and </a:t>
          </a:r>
          <a:r>
            <a:rPr lang="en-GB" sz="2100" kern="1200" dirty="0" err="1"/>
            <a:t>cheilosis</a:t>
          </a:r>
          <a:r>
            <a:rPr lang="en-GB" sz="2100" kern="1200" dirty="0"/>
            <a:t>.</a:t>
          </a:r>
        </a:p>
      </dsp:txBody>
      <dsp:txXfrm>
        <a:off x="24588" y="1666332"/>
        <a:ext cx="10466424" cy="454509"/>
      </dsp:txXfrm>
    </dsp:sp>
    <dsp:sp modelId="{8E93952D-A7A5-496F-95F7-9691752F7BC8}">
      <dsp:nvSpPr>
        <dsp:cNvPr id="0" name=""/>
        <dsp:cNvSpPr/>
      </dsp:nvSpPr>
      <dsp:spPr>
        <a:xfrm>
          <a:off x="0" y="2205909"/>
          <a:ext cx="10515600" cy="503685"/>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t>Vitamin (A) deficiency.: skin and ocular manifestations and decreased resistance to infections.</a:t>
          </a:r>
        </a:p>
      </dsp:txBody>
      <dsp:txXfrm>
        <a:off x="24588" y="2230497"/>
        <a:ext cx="10466424" cy="454509"/>
      </dsp:txXfrm>
    </dsp:sp>
    <dsp:sp modelId="{7FCEC2F4-784A-48F8-82FD-83FF86CFA52D}">
      <dsp:nvSpPr>
        <dsp:cNvPr id="0" name=""/>
        <dsp:cNvSpPr/>
      </dsp:nvSpPr>
      <dsp:spPr>
        <a:xfrm>
          <a:off x="0" y="2770074"/>
          <a:ext cx="10515600" cy="503685"/>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Dental caries</a:t>
          </a:r>
        </a:p>
      </dsp:txBody>
      <dsp:txXfrm>
        <a:off x="24588" y="2794662"/>
        <a:ext cx="10466424" cy="454509"/>
      </dsp:txXfrm>
    </dsp:sp>
    <dsp:sp modelId="{F54EFA3F-BE0D-4DFC-8882-41C3DAC93A02}">
      <dsp:nvSpPr>
        <dsp:cNvPr id="0" name=""/>
        <dsp:cNvSpPr/>
      </dsp:nvSpPr>
      <dsp:spPr>
        <a:xfrm>
          <a:off x="0" y="3334239"/>
          <a:ext cx="10515600" cy="503685"/>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Overweight and obesity</a:t>
          </a:r>
        </a:p>
      </dsp:txBody>
      <dsp:txXfrm>
        <a:off x="24588" y="3358827"/>
        <a:ext cx="10466424" cy="45450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A403B3-015D-428A-A15F-FF74D90B922F}">
      <dsp:nvSpPr>
        <dsp:cNvPr id="0" name=""/>
        <dsp:cNvSpPr/>
      </dsp:nvSpPr>
      <dsp:spPr>
        <a:xfrm>
          <a:off x="3779" y="230"/>
          <a:ext cx="10508041" cy="203756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GB" sz="6500" b="1" kern="1200" dirty="0">
              <a:solidFill>
                <a:srgbClr val="C00000"/>
              </a:solidFill>
              <a:effectLst>
                <a:outerShdw blurRad="38100" dist="38100" dir="2700000" algn="tl">
                  <a:srgbClr val="000000">
                    <a:alpha val="43137"/>
                  </a:srgbClr>
                </a:outerShdw>
              </a:effectLst>
            </a:rPr>
            <a:t>Includes:</a:t>
          </a:r>
        </a:p>
      </dsp:txBody>
      <dsp:txXfrm>
        <a:off x="63457" y="59908"/>
        <a:ext cx="10388685" cy="1918209"/>
      </dsp:txXfrm>
    </dsp:sp>
    <dsp:sp modelId="{172B12E9-EB90-4C89-A7C8-C0D9CD76F015}">
      <dsp:nvSpPr>
        <dsp:cNvPr id="0" name=""/>
        <dsp:cNvSpPr/>
      </dsp:nvSpPr>
      <dsp:spPr>
        <a:xfrm>
          <a:off x="3779" y="2313542"/>
          <a:ext cx="3316932" cy="203756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Font typeface="+mj-lt"/>
            <a:buNone/>
          </a:pPr>
          <a:r>
            <a:rPr lang="en-GB" sz="3700" b="1" kern="1200" dirty="0"/>
            <a:t>Physical environment.</a:t>
          </a:r>
          <a:endParaRPr lang="en-GB" sz="3700" kern="1200" dirty="0"/>
        </a:p>
      </dsp:txBody>
      <dsp:txXfrm>
        <a:off x="63457" y="2373220"/>
        <a:ext cx="3197576" cy="1918209"/>
      </dsp:txXfrm>
    </dsp:sp>
    <dsp:sp modelId="{F1D5ACBC-57CA-4F47-B4BC-AB42D2EFAD8A}">
      <dsp:nvSpPr>
        <dsp:cNvPr id="0" name=""/>
        <dsp:cNvSpPr/>
      </dsp:nvSpPr>
      <dsp:spPr>
        <a:xfrm>
          <a:off x="3599333" y="2313542"/>
          <a:ext cx="3316932" cy="203756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Font typeface="+mj-lt"/>
            <a:buNone/>
          </a:pPr>
          <a:r>
            <a:rPr lang="en-GB" sz="3700" b="1" kern="1200" dirty="0"/>
            <a:t>2. Psychosocial and emotional environment. </a:t>
          </a:r>
          <a:endParaRPr lang="en-GB" sz="3700" kern="1200" dirty="0"/>
        </a:p>
      </dsp:txBody>
      <dsp:txXfrm>
        <a:off x="3659011" y="2373220"/>
        <a:ext cx="3197576" cy="1918209"/>
      </dsp:txXfrm>
    </dsp:sp>
    <dsp:sp modelId="{36004CFE-9F2E-4B17-87F0-78435B26CB72}">
      <dsp:nvSpPr>
        <dsp:cNvPr id="0" name=""/>
        <dsp:cNvSpPr/>
      </dsp:nvSpPr>
      <dsp:spPr>
        <a:xfrm>
          <a:off x="7194888" y="2313542"/>
          <a:ext cx="3316932" cy="203756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Font typeface="+mj-lt"/>
            <a:buNone/>
          </a:pPr>
          <a:r>
            <a:rPr lang="en-GB" sz="3700" b="1" kern="1200" dirty="0"/>
            <a:t>3. Academic Support. </a:t>
          </a:r>
          <a:endParaRPr lang="en-GB" sz="3700" kern="1200" dirty="0"/>
        </a:p>
      </dsp:txBody>
      <dsp:txXfrm>
        <a:off x="7254566" y="2373220"/>
        <a:ext cx="3197576" cy="191820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5F0222-E555-4508-BD83-20A8EB900533}">
      <dsp:nvSpPr>
        <dsp:cNvPr id="0" name=""/>
        <dsp:cNvSpPr/>
      </dsp:nvSpPr>
      <dsp:spPr>
        <a:xfrm>
          <a:off x="0" y="0"/>
          <a:ext cx="1325562" cy="1325562"/>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2DEC21-F70A-41EB-A587-7B3FEB072734}">
      <dsp:nvSpPr>
        <dsp:cNvPr id="0" name=""/>
        <dsp:cNvSpPr/>
      </dsp:nvSpPr>
      <dsp:spPr>
        <a:xfrm>
          <a:off x="662781" y="0"/>
          <a:ext cx="6811390" cy="132556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3360" tIns="213360" rIns="213360" bIns="213360" numCol="1" spcCol="1270" anchor="ctr" anchorCtr="0">
          <a:noAutofit/>
        </a:bodyPr>
        <a:lstStyle/>
        <a:p>
          <a:pPr marL="0" lvl="0" indent="0" algn="ctr" defTabSz="2489200">
            <a:lnSpc>
              <a:spcPct val="90000"/>
            </a:lnSpc>
            <a:spcBef>
              <a:spcPct val="0"/>
            </a:spcBef>
            <a:spcAft>
              <a:spcPct val="35000"/>
            </a:spcAft>
            <a:buNone/>
          </a:pPr>
          <a:r>
            <a:rPr lang="en-GB" sz="5600" kern="1200" dirty="0"/>
            <a:t>c. Classroom furniture</a:t>
          </a:r>
        </a:p>
      </dsp:txBody>
      <dsp:txXfrm>
        <a:off x="662781" y="0"/>
        <a:ext cx="6811390" cy="132556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27A933-ECB6-4EC4-97A4-CA42D477456D}">
      <dsp:nvSpPr>
        <dsp:cNvPr id="0" name=""/>
        <dsp:cNvSpPr/>
      </dsp:nvSpPr>
      <dsp:spPr>
        <a:xfrm>
          <a:off x="0" y="0"/>
          <a:ext cx="1325563" cy="1325563"/>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F9B211-0859-4913-8B1F-646649CEA3C6}">
      <dsp:nvSpPr>
        <dsp:cNvPr id="0" name=""/>
        <dsp:cNvSpPr/>
      </dsp:nvSpPr>
      <dsp:spPr>
        <a:xfrm>
          <a:off x="662781" y="0"/>
          <a:ext cx="9852818" cy="1325563"/>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32410" tIns="232410" rIns="232410" bIns="232410" numCol="1" spcCol="1270" anchor="ctr" anchorCtr="0">
          <a:noAutofit/>
        </a:bodyPr>
        <a:lstStyle/>
        <a:p>
          <a:pPr marL="0" lvl="0" indent="0" algn="ctr" defTabSz="2711450">
            <a:lnSpc>
              <a:spcPct val="90000"/>
            </a:lnSpc>
            <a:spcBef>
              <a:spcPct val="0"/>
            </a:spcBef>
            <a:spcAft>
              <a:spcPct val="35000"/>
            </a:spcAft>
            <a:buNone/>
          </a:pPr>
          <a:r>
            <a:rPr lang="en-GB" sz="6100" kern="1200" dirty="0"/>
            <a:t>D. Ventilation and lighting</a:t>
          </a:r>
        </a:p>
      </dsp:txBody>
      <dsp:txXfrm>
        <a:off x="662781" y="0"/>
        <a:ext cx="9852818" cy="132556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103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4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target3">
  <dgm:title val=""/>
  <dgm:desc val=""/>
  <dgm:catLst>
    <dgm:cat type="relationship" pri="113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target3">
  <dgm:title val=""/>
  <dgm:desc val=""/>
  <dgm:catLst>
    <dgm:cat type="relationship" pri="113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9DD351-9E7D-4652-B02E-76590373272D}" type="datetimeFigureOut">
              <a:rPr lang="en-GB" smtClean="0"/>
              <a:t>29/12/2022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9A401E-5494-4351-944A-ECDD9CC50F75}" type="slidenum">
              <a:rPr lang="en-GB" smtClean="0"/>
              <a:t>‹#›</a:t>
            </a:fld>
            <a:endParaRPr lang="en-GB"/>
          </a:p>
        </p:txBody>
      </p:sp>
    </p:spTree>
    <p:extLst>
      <p:ext uri="{BB962C8B-B14F-4D97-AF65-F5344CB8AC3E}">
        <p14:creationId xmlns:p14="http://schemas.microsoft.com/office/powerpoint/2010/main" val="152142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2C04524-5471-419B-B45A-D40592EAE949}" type="slidenum">
              <a:rPr lang="en-GB" smtClean="0"/>
              <a:t>42</a:t>
            </a:fld>
            <a:endParaRPr lang="en-GB"/>
          </a:p>
        </p:txBody>
      </p:sp>
    </p:spTree>
    <p:extLst>
      <p:ext uri="{BB962C8B-B14F-4D97-AF65-F5344CB8AC3E}">
        <p14:creationId xmlns:p14="http://schemas.microsoft.com/office/powerpoint/2010/main" val="2122640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B6F0EE-9CC5-48F5-80ED-DF8E414FCC12}" type="datetimeFigureOut">
              <a:rPr lang="en-GB" smtClean="0"/>
              <a:t>29/12/2022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5E6A4-0665-49D6-AE39-60D1208038FA}" type="slidenum">
              <a:rPr lang="en-GB" smtClean="0"/>
              <a:t>‹#›</a:t>
            </a:fld>
            <a:endParaRPr lang="en-GB"/>
          </a:p>
        </p:txBody>
      </p:sp>
    </p:spTree>
    <p:extLst>
      <p:ext uri="{BB962C8B-B14F-4D97-AF65-F5344CB8AC3E}">
        <p14:creationId xmlns:p14="http://schemas.microsoft.com/office/powerpoint/2010/main" val="180310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B6F0EE-9CC5-48F5-80ED-DF8E414FCC12}" type="datetimeFigureOut">
              <a:rPr lang="en-GB" smtClean="0"/>
              <a:t>29/12/2022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6E5E6A4-0665-49D6-AE39-60D1208038FA}" type="slidenum">
              <a:rPr lang="en-GB" smtClean="0"/>
              <a:t>‹#›</a:t>
            </a:fld>
            <a:endParaRPr lang="en-GB"/>
          </a:p>
        </p:txBody>
      </p:sp>
    </p:spTree>
    <p:extLst>
      <p:ext uri="{BB962C8B-B14F-4D97-AF65-F5344CB8AC3E}">
        <p14:creationId xmlns:p14="http://schemas.microsoft.com/office/powerpoint/2010/main" val="1300719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B6F0EE-9CC5-48F5-80ED-DF8E414FCC12}" type="datetimeFigureOut">
              <a:rPr lang="en-GB" smtClean="0"/>
              <a:t>29/12/2022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6E5E6A4-0665-49D6-AE39-60D1208038FA}" type="slidenum">
              <a:rPr lang="en-GB" smtClean="0"/>
              <a:t>‹#›</a:t>
            </a:fld>
            <a:endParaRPr lang="en-GB"/>
          </a:p>
        </p:txBody>
      </p:sp>
    </p:spTree>
    <p:extLst>
      <p:ext uri="{BB962C8B-B14F-4D97-AF65-F5344CB8AC3E}">
        <p14:creationId xmlns:p14="http://schemas.microsoft.com/office/powerpoint/2010/main" val="20691484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2CB6F0EE-9CC5-48F5-80ED-DF8E414FCC12}" type="datetimeFigureOut">
              <a:rPr lang="en-GB" smtClean="0"/>
              <a:t>29/12/2022</a:t>
            </a:fld>
            <a:endParaRPr lang="en-GB"/>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GB"/>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86E5E6A4-0665-49D6-AE39-60D1208038FA}" type="slidenum">
              <a:rPr lang="en-GB" smtClean="0"/>
              <a:t>‹#›</a:t>
            </a:fld>
            <a:endParaRPr lang="en-GB"/>
          </a:p>
        </p:txBody>
      </p:sp>
    </p:spTree>
    <p:extLst>
      <p:ext uri="{BB962C8B-B14F-4D97-AF65-F5344CB8AC3E}">
        <p14:creationId xmlns:p14="http://schemas.microsoft.com/office/powerpoint/2010/main" val="32533609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B6F0EE-9CC5-48F5-80ED-DF8E414FCC12}" type="datetimeFigureOut">
              <a:rPr lang="en-GB" smtClean="0"/>
              <a:t>29/12/2022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5E6A4-0665-49D6-AE39-60D1208038FA}" type="slidenum">
              <a:rPr lang="en-GB" smtClean="0"/>
              <a:t>‹#›</a:t>
            </a:fld>
            <a:endParaRPr lang="en-GB"/>
          </a:p>
        </p:txBody>
      </p:sp>
    </p:spTree>
    <p:extLst>
      <p:ext uri="{BB962C8B-B14F-4D97-AF65-F5344CB8AC3E}">
        <p14:creationId xmlns:p14="http://schemas.microsoft.com/office/powerpoint/2010/main" val="2511956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B6F0EE-9CC5-48F5-80ED-DF8E414FCC12}" type="datetimeFigureOut">
              <a:rPr lang="en-GB" smtClean="0"/>
              <a:t>29/12/2022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5E6A4-0665-49D6-AE39-60D1208038FA}" type="slidenum">
              <a:rPr lang="en-GB" smtClean="0"/>
              <a:t>‹#›</a:t>
            </a:fld>
            <a:endParaRPr lang="en-GB"/>
          </a:p>
        </p:txBody>
      </p:sp>
    </p:spTree>
    <p:extLst>
      <p:ext uri="{BB962C8B-B14F-4D97-AF65-F5344CB8AC3E}">
        <p14:creationId xmlns:p14="http://schemas.microsoft.com/office/powerpoint/2010/main" val="4409108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B6F0EE-9CC5-48F5-80ED-DF8E414FCC12}" type="datetimeFigureOut">
              <a:rPr lang="en-GB" smtClean="0"/>
              <a:t>29/12/2022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5E6A4-0665-49D6-AE39-60D1208038FA}" type="slidenum">
              <a:rPr lang="en-GB" smtClean="0"/>
              <a:t>‹#›</a:t>
            </a:fld>
            <a:endParaRPr lang="en-GB"/>
          </a:p>
        </p:txBody>
      </p:sp>
    </p:spTree>
    <p:extLst>
      <p:ext uri="{BB962C8B-B14F-4D97-AF65-F5344CB8AC3E}">
        <p14:creationId xmlns:p14="http://schemas.microsoft.com/office/powerpoint/2010/main" val="8595937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B6F0EE-9CC5-48F5-80ED-DF8E414FCC12}" type="datetimeFigureOut">
              <a:rPr lang="en-GB" smtClean="0"/>
              <a:t>29/12/2022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6E5E6A4-0665-49D6-AE39-60D1208038FA}" type="slidenum">
              <a:rPr lang="en-GB" smtClean="0"/>
              <a:t>‹#›</a:t>
            </a:fld>
            <a:endParaRPr lang="en-GB"/>
          </a:p>
        </p:txBody>
      </p:sp>
    </p:spTree>
    <p:extLst>
      <p:ext uri="{BB962C8B-B14F-4D97-AF65-F5344CB8AC3E}">
        <p14:creationId xmlns:p14="http://schemas.microsoft.com/office/powerpoint/2010/main" val="1751953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B6F0EE-9CC5-48F5-80ED-DF8E414FCC12}" type="datetimeFigureOut">
              <a:rPr lang="en-GB" smtClean="0"/>
              <a:t>29/12/2022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6E5E6A4-0665-49D6-AE39-60D1208038FA}" type="slidenum">
              <a:rPr lang="en-GB" smtClean="0"/>
              <a:t>‹#›</a:t>
            </a:fld>
            <a:endParaRPr lang="en-GB"/>
          </a:p>
        </p:txBody>
      </p:sp>
    </p:spTree>
    <p:extLst>
      <p:ext uri="{BB962C8B-B14F-4D97-AF65-F5344CB8AC3E}">
        <p14:creationId xmlns:p14="http://schemas.microsoft.com/office/powerpoint/2010/main" val="8989428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6F0EE-9CC5-48F5-80ED-DF8E414FCC12}" type="datetimeFigureOut">
              <a:rPr lang="en-GB" smtClean="0"/>
              <a:t>29/12/2022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6E5E6A4-0665-49D6-AE39-60D1208038FA}" type="slidenum">
              <a:rPr lang="en-GB" smtClean="0"/>
              <a:t>‹#›</a:t>
            </a:fld>
            <a:endParaRPr lang="en-GB"/>
          </a:p>
        </p:txBody>
      </p:sp>
    </p:spTree>
    <p:extLst>
      <p:ext uri="{BB962C8B-B14F-4D97-AF65-F5344CB8AC3E}">
        <p14:creationId xmlns:p14="http://schemas.microsoft.com/office/powerpoint/2010/main" val="9122872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2CB6F0EE-9CC5-48F5-80ED-DF8E414FCC12}" type="datetimeFigureOut">
              <a:rPr lang="en-GB" smtClean="0"/>
              <a:t>29/12/2022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86E5E6A4-0665-49D6-AE39-60D1208038FA}" type="slidenum">
              <a:rPr lang="en-GB" smtClean="0"/>
              <a:t>‹#›</a:t>
            </a:fld>
            <a:endParaRPr lang="en-GB"/>
          </a:p>
        </p:txBody>
      </p:sp>
    </p:spTree>
    <p:extLst>
      <p:ext uri="{BB962C8B-B14F-4D97-AF65-F5344CB8AC3E}">
        <p14:creationId xmlns:p14="http://schemas.microsoft.com/office/powerpoint/2010/main" val="196452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B6F0EE-9CC5-48F5-80ED-DF8E414FCC12}" type="datetimeFigureOut">
              <a:rPr lang="en-GB" smtClean="0"/>
              <a:t>29/12/2022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5E6A4-0665-49D6-AE39-60D1208038FA}" type="slidenum">
              <a:rPr lang="en-GB" smtClean="0"/>
              <a:t>‹#›</a:t>
            </a:fld>
            <a:endParaRPr lang="en-GB"/>
          </a:p>
        </p:txBody>
      </p:sp>
    </p:spTree>
    <p:extLst>
      <p:ext uri="{BB962C8B-B14F-4D97-AF65-F5344CB8AC3E}">
        <p14:creationId xmlns:p14="http://schemas.microsoft.com/office/powerpoint/2010/main" val="37525314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2CB6F0EE-9CC5-48F5-80ED-DF8E414FCC12}" type="datetimeFigureOut">
              <a:rPr lang="en-GB" smtClean="0"/>
              <a:t>29/12/2022</a:t>
            </a:fld>
            <a:endParaRPr lang="en-GB"/>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GB"/>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86E5E6A4-0665-49D6-AE39-60D1208038FA}" type="slidenum">
              <a:rPr lang="en-GB" smtClean="0"/>
              <a:t>‹#›</a:t>
            </a:fld>
            <a:endParaRPr lang="en-GB"/>
          </a:p>
        </p:txBody>
      </p:sp>
    </p:spTree>
    <p:extLst>
      <p:ext uri="{BB962C8B-B14F-4D97-AF65-F5344CB8AC3E}">
        <p14:creationId xmlns:p14="http://schemas.microsoft.com/office/powerpoint/2010/main" val="3465457457"/>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B6F0EE-9CC5-48F5-80ED-DF8E414FCC12}" type="datetimeFigureOut">
              <a:rPr lang="en-GB" smtClean="0"/>
              <a:t>29/12/2022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5E6A4-0665-49D6-AE39-60D1208038FA}" type="slidenum">
              <a:rPr lang="en-GB" smtClean="0"/>
              <a:t>‹#›</a:t>
            </a:fld>
            <a:endParaRPr lang="en-GB"/>
          </a:p>
        </p:txBody>
      </p:sp>
    </p:spTree>
    <p:extLst>
      <p:ext uri="{BB962C8B-B14F-4D97-AF65-F5344CB8AC3E}">
        <p14:creationId xmlns:p14="http://schemas.microsoft.com/office/powerpoint/2010/main" val="41678479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B6F0EE-9CC5-48F5-80ED-DF8E414FCC12}" type="datetimeFigureOut">
              <a:rPr lang="en-GB" smtClean="0"/>
              <a:t>29/12/2022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5E6A4-0665-49D6-AE39-60D1208038FA}" type="slidenum">
              <a:rPr lang="en-GB" smtClean="0"/>
              <a:t>‹#›</a:t>
            </a:fld>
            <a:endParaRPr lang="en-GB"/>
          </a:p>
        </p:txBody>
      </p:sp>
    </p:spTree>
    <p:extLst>
      <p:ext uri="{BB962C8B-B14F-4D97-AF65-F5344CB8AC3E}">
        <p14:creationId xmlns:p14="http://schemas.microsoft.com/office/powerpoint/2010/main" val="25273196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B6F0EE-9CC5-48F5-80ED-DF8E414FCC12}" type="datetimeFigureOut">
              <a:rPr lang="en-GB" smtClean="0"/>
              <a:t>29/12/2022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5E6A4-0665-49D6-AE39-60D1208038FA}" type="slidenum">
              <a:rPr lang="en-GB" smtClean="0"/>
              <a:t>‹#›</a:t>
            </a:fld>
            <a:endParaRPr lang="en-GB"/>
          </a:p>
        </p:txBody>
      </p:sp>
    </p:spTree>
    <p:extLst>
      <p:ext uri="{BB962C8B-B14F-4D97-AF65-F5344CB8AC3E}">
        <p14:creationId xmlns:p14="http://schemas.microsoft.com/office/powerpoint/2010/main" val="26795535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B6F0EE-9CC5-48F5-80ED-DF8E414FCC12}" type="datetimeFigureOut">
              <a:rPr lang="en-GB" smtClean="0"/>
              <a:t>29/12/2022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5E6A4-0665-49D6-AE39-60D1208038FA}" type="slidenum">
              <a:rPr lang="en-GB" smtClean="0"/>
              <a:t>‹#›</a:t>
            </a:fld>
            <a:endParaRPr lang="en-GB"/>
          </a:p>
        </p:txBody>
      </p:sp>
    </p:spTree>
    <p:extLst>
      <p:ext uri="{BB962C8B-B14F-4D97-AF65-F5344CB8AC3E}">
        <p14:creationId xmlns:p14="http://schemas.microsoft.com/office/powerpoint/2010/main" val="2907388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B6F0EE-9CC5-48F5-80ED-DF8E414FCC12}" type="datetimeFigureOut">
              <a:rPr lang="en-GB" smtClean="0"/>
              <a:t>29/12/2022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5E6A4-0665-49D6-AE39-60D1208038FA}" type="slidenum">
              <a:rPr lang="en-GB" smtClean="0"/>
              <a:t>‹#›</a:t>
            </a:fld>
            <a:endParaRPr lang="en-GB"/>
          </a:p>
        </p:txBody>
      </p:sp>
    </p:spTree>
    <p:extLst>
      <p:ext uri="{BB962C8B-B14F-4D97-AF65-F5344CB8AC3E}">
        <p14:creationId xmlns:p14="http://schemas.microsoft.com/office/powerpoint/2010/main" val="14693433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B6F0EE-9CC5-48F5-80ED-DF8E414FCC12}" type="datetimeFigureOut">
              <a:rPr lang="en-GB" smtClean="0"/>
              <a:t>29/12/2022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5E6A4-0665-49D6-AE39-60D1208038FA}" type="slidenum">
              <a:rPr lang="en-GB" smtClean="0"/>
              <a:t>‹#›</a:t>
            </a:fld>
            <a:endParaRPr lang="en-GB"/>
          </a:p>
        </p:txBody>
      </p:sp>
    </p:spTree>
    <p:extLst>
      <p:ext uri="{BB962C8B-B14F-4D97-AF65-F5344CB8AC3E}">
        <p14:creationId xmlns:p14="http://schemas.microsoft.com/office/powerpoint/2010/main" val="10295067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B6F0EE-9CC5-48F5-80ED-DF8E414FCC12}" type="datetimeFigureOut">
              <a:rPr lang="en-GB" smtClean="0"/>
              <a:t>29/12/2022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5E6A4-0665-49D6-AE39-60D1208038FA}" type="slidenum">
              <a:rPr lang="en-GB" smtClean="0"/>
              <a:t>‹#›</a:t>
            </a:fld>
            <a:endParaRPr lang="en-GB"/>
          </a:p>
        </p:txBody>
      </p:sp>
    </p:spTree>
    <p:extLst>
      <p:ext uri="{BB962C8B-B14F-4D97-AF65-F5344CB8AC3E}">
        <p14:creationId xmlns:p14="http://schemas.microsoft.com/office/powerpoint/2010/main" val="518062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B6F0EE-9CC5-48F5-80ED-DF8E414FCC12}" type="datetimeFigureOut">
              <a:rPr lang="en-GB" smtClean="0"/>
              <a:t>29/12/2022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6E5E6A4-0665-49D6-AE39-60D1208038FA}" type="slidenum">
              <a:rPr lang="en-GB" smtClean="0"/>
              <a:t>‹#›</a:t>
            </a:fld>
            <a:endParaRPr lang="en-GB"/>
          </a:p>
        </p:txBody>
      </p:sp>
    </p:spTree>
    <p:extLst>
      <p:ext uri="{BB962C8B-B14F-4D97-AF65-F5344CB8AC3E}">
        <p14:creationId xmlns:p14="http://schemas.microsoft.com/office/powerpoint/2010/main" val="1336942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B6F0EE-9CC5-48F5-80ED-DF8E414FCC12}" type="datetimeFigureOut">
              <a:rPr lang="en-GB" smtClean="0"/>
              <a:t>29/12/2022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6E5E6A4-0665-49D6-AE39-60D1208038FA}" type="slidenum">
              <a:rPr lang="en-GB" smtClean="0"/>
              <a:t>‹#›</a:t>
            </a:fld>
            <a:endParaRPr lang="en-GB"/>
          </a:p>
        </p:txBody>
      </p:sp>
    </p:spTree>
    <p:extLst>
      <p:ext uri="{BB962C8B-B14F-4D97-AF65-F5344CB8AC3E}">
        <p14:creationId xmlns:p14="http://schemas.microsoft.com/office/powerpoint/2010/main" val="3750318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B6F0EE-9CC5-48F5-80ED-DF8E414FCC12}" type="datetimeFigureOut">
              <a:rPr lang="en-GB" smtClean="0"/>
              <a:t>29/12/2022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5E6A4-0665-49D6-AE39-60D1208038FA}" type="slidenum">
              <a:rPr lang="en-GB" smtClean="0"/>
              <a:t>‹#›</a:t>
            </a:fld>
            <a:endParaRPr lang="en-GB"/>
          </a:p>
        </p:txBody>
      </p:sp>
    </p:spTree>
    <p:extLst>
      <p:ext uri="{BB962C8B-B14F-4D97-AF65-F5344CB8AC3E}">
        <p14:creationId xmlns:p14="http://schemas.microsoft.com/office/powerpoint/2010/main" val="37310999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6F0EE-9CC5-48F5-80ED-DF8E414FCC12}" type="datetimeFigureOut">
              <a:rPr lang="en-GB" smtClean="0"/>
              <a:t>29/12/2022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6E5E6A4-0665-49D6-AE39-60D1208038FA}" type="slidenum">
              <a:rPr lang="en-GB" smtClean="0"/>
              <a:t>‹#›</a:t>
            </a:fld>
            <a:endParaRPr lang="en-GB"/>
          </a:p>
        </p:txBody>
      </p:sp>
    </p:spTree>
    <p:extLst>
      <p:ext uri="{BB962C8B-B14F-4D97-AF65-F5344CB8AC3E}">
        <p14:creationId xmlns:p14="http://schemas.microsoft.com/office/powerpoint/2010/main" val="5120992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CB6F0EE-9CC5-48F5-80ED-DF8E414FCC12}" type="datetimeFigureOut">
              <a:rPr lang="en-GB" smtClean="0"/>
              <a:t>29/12/2022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5E6A4-0665-49D6-AE39-60D1208038FA}" type="slidenum">
              <a:rPr lang="en-GB" smtClean="0"/>
              <a:t>‹#›</a:t>
            </a:fld>
            <a:endParaRPr lang="en-GB"/>
          </a:p>
        </p:txBody>
      </p:sp>
    </p:spTree>
    <p:extLst>
      <p:ext uri="{BB962C8B-B14F-4D97-AF65-F5344CB8AC3E}">
        <p14:creationId xmlns:p14="http://schemas.microsoft.com/office/powerpoint/2010/main" val="31223529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CB6F0EE-9CC5-48F5-80ED-DF8E414FCC12}" type="datetimeFigureOut">
              <a:rPr lang="en-GB" smtClean="0"/>
              <a:t>29/12/2022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5E6A4-0665-49D6-AE39-60D1208038FA}" type="slidenum">
              <a:rPr lang="en-GB" smtClean="0"/>
              <a:t>‹#›</a:t>
            </a:fld>
            <a:endParaRPr lang="en-GB"/>
          </a:p>
        </p:txBody>
      </p:sp>
    </p:spTree>
    <p:extLst>
      <p:ext uri="{BB962C8B-B14F-4D97-AF65-F5344CB8AC3E}">
        <p14:creationId xmlns:p14="http://schemas.microsoft.com/office/powerpoint/2010/main" val="14002676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B6F0EE-9CC5-48F5-80ED-DF8E414FCC12}" type="datetimeFigureOut">
              <a:rPr lang="en-GB" smtClean="0"/>
              <a:t>29/12/2022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5E6A4-0665-49D6-AE39-60D1208038FA}" type="slidenum">
              <a:rPr lang="en-GB" smtClean="0"/>
              <a:t>‹#›</a:t>
            </a:fld>
            <a:endParaRPr lang="en-GB"/>
          </a:p>
        </p:txBody>
      </p:sp>
    </p:spTree>
    <p:extLst>
      <p:ext uri="{BB962C8B-B14F-4D97-AF65-F5344CB8AC3E}">
        <p14:creationId xmlns:p14="http://schemas.microsoft.com/office/powerpoint/2010/main" val="8385084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B6F0EE-9CC5-48F5-80ED-DF8E414FCC12}" type="datetimeFigureOut">
              <a:rPr lang="en-GB" smtClean="0"/>
              <a:t>29/12/2022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5E6A4-0665-49D6-AE39-60D1208038FA}" type="slidenum">
              <a:rPr lang="en-GB" smtClean="0"/>
              <a:t>‹#›</a:t>
            </a:fld>
            <a:endParaRPr lang="en-GB"/>
          </a:p>
        </p:txBody>
      </p:sp>
    </p:spTree>
    <p:extLst>
      <p:ext uri="{BB962C8B-B14F-4D97-AF65-F5344CB8AC3E}">
        <p14:creationId xmlns:p14="http://schemas.microsoft.com/office/powerpoint/2010/main" val="2777694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2CB6F0EE-9CC5-48F5-80ED-DF8E414FCC12}" type="datetimeFigureOut">
              <a:rPr lang="en-GB" smtClean="0"/>
              <a:t>29/12/2022</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86E5E6A4-0665-49D6-AE39-60D1208038FA}" type="slidenum">
              <a:rPr lang="en-GB" smtClean="0"/>
              <a:t>‹#›</a:t>
            </a:fld>
            <a:endParaRPr lang="en-GB"/>
          </a:p>
        </p:txBody>
      </p:sp>
    </p:spTree>
    <p:extLst>
      <p:ext uri="{BB962C8B-B14F-4D97-AF65-F5344CB8AC3E}">
        <p14:creationId xmlns:p14="http://schemas.microsoft.com/office/powerpoint/2010/main" val="2159074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2CB6F0EE-9CC5-48F5-80ED-DF8E414FCC12}" type="datetimeFigureOut">
              <a:rPr lang="en-GB" smtClean="0"/>
              <a:t>29/12/2022</a:t>
            </a:fld>
            <a:endParaRPr lang="en-GB"/>
          </a:p>
        </p:txBody>
      </p:sp>
      <p:sp>
        <p:nvSpPr>
          <p:cNvPr id="11" name="Footer Placeholder 10"/>
          <p:cNvSpPr>
            <a:spLocks noGrp="1"/>
          </p:cNvSpPr>
          <p:nvPr>
            <p:ph type="ftr" sz="quarter" idx="11"/>
          </p:nvPr>
        </p:nvSpPr>
        <p:spPr/>
        <p:txBody>
          <a:bodyPr/>
          <a:lstStyle/>
          <a:p>
            <a:endParaRPr lang="en-GB"/>
          </a:p>
        </p:txBody>
      </p:sp>
      <p:sp>
        <p:nvSpPr>
          <p:cNvPr id="12" name="Slide Number Placeholder 11"/>
          <p:cNvSpPr>
            <a:spLocks noGrp="1"/>
          </p:cNvSpPr>
          <p:nvPr>
            <p:ph type="sldNum" sz="quarter" idx="12"/>
          </p:nvPr>
        </p:nvSpPr>
        <p:spPr/>
        <p:txBody>
          <a:bodyPr/>
          <a:lstStyle/>
          <a:p>
            <a:fld id="{86E5E6A4-0665-49D6-AE39-60D1208038FA}" type="slidenum">
              <a:rPr lang="en-GB" smtClean="0"/>
              <a:t>‹#›</a:t>
            </a:fld>
            <a:endParaRPr lang="en-GB"/>
          </a:p>
        </p:txBody>
      </p:sp>
    </p:spTree>
    <p:extLst>
      <p:ext uri="{BB962C8B-B14F-4D97-AF65-F5344CB8AC3E}">
        <p14:creationId xmlns:p14="http://schemas.microsoft.com/office/powerpoint/2010/main" val="743042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2CB6F0EE-9CC5-48F5-80ED-DF8E414FCC12}" type="datetimeFigureOut">
              <a:rPr lang="en-GB" smtClean="0"/>
              <a:t>29/12/2022</a:t>
            </a:fld>
            <a:endParaRPr lang="en-GB"/>
          </a:p>
        </p:txBody>
      </p:sp>
      <p:sp>
        <p:nvSpPr>
          <p:cNvPr id="7" name="Footer Placeholder 6"/>
          <p:cNvSpPr>
            <a:spLocks noGrp="1"/>
          </p:cNvSpPr>
          <p:nvPr>
            <p:ph type="ftr" sz="quarter" idx="11"/>
          </p:nvPr>
        </p:nvSpPr>
        <p:spPr/>
        <p:txBody>
          <a:bodyPr/>
          <a:lstStyle/>
          <a:p>
            <a:endParaRPr lang="en-GB"/>
          </a:p>
        </p:txBody>
      </p:sp>
      <p:sp>
        <p:nvSpPr>
          <p:cNvPr id="8" name="Slide Number Placeholder 7"/>
          <p:cNvSpPr>
            <a:spLocks noGrp="1"/>
          </p:cNvSpPr>
          <p:nvPr>
            <p:ph type="sldNum" sz="quarter" idx="12"/>
          </p:nvPr>
        </p:nvSpPr>
        <p:spPr/>
        <p:txBody>
          <a:bodyPr/>
          <a:lstStyle/>
          <a:p>
            <a:fld id="{86E5E6A4-0665-49D6-AE39-60D1208038FA}" type="slidenum">
              <a:rPr lang="en-GB" smtClean="0"/>
              <a:t>‹#›</a:t>
            </a:fld>
            <a:endParaRPr lang="en-GB"/>
          </a:p>
        </p:txBody>
      </p:sp>
    </p:spTree>
    <p:extLst>
      <p:ext uri="{BB962C8B-B14F-4D97-AF65-F5344CB8AC3E}">
        <p14:creationId xmlns:p14="http://schemas.microsoft.com/office/powerpoint/2010/main" val="900910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CB6F0EE-9CC5-48F5-80ED-DF8E414FCC12}" type="datetimeFigureOut">
              <a:rPr lang="en-GB" smtClean="0"/>
              <a:t>29/12/2022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5E6A4-0665-49D6-AE39-60D1208038FA}" type="slidenum">
              <a:rPr lang="en-GB" smtClean="0"/>
              <a:t>‹#›</a:t>
            </a:fld>
            <a:endParaRPr lang="en-GB"/>
          </a:p>
        </p:txBody>
      </p:sp>
    </p:spTree>
    <p:extLst>
      <p:ext uri="{BB962C8B-B14F-4D97-AF65-F5344CB8AC3E}">
        <p14:creationId xmlns:p14="http://schemas.microsoft.com/office/powerpoint/2010/main" val="299261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2CB6F0EE-9CC5-48F5-80ED-DF8E414FCC12}" type="datetimeFigureOut">
              <a:rPr lang="en-GB" smtClean="0"/>
              <a:t>29/12/2022</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86E5E6A4-0665-49D6-AE39-60D1208038FA}" type="slidenum">
              <a:rPr lang="en-GB" smtClean="0"/>
              <a:t>‹#›</a:t>
            </a:fld>
            <a:endParaRPr lang="en-GB"/>
          </a:p>
        </p:txBody>
      </p:sp>
    </p:spTree>
    <p:extLst>
      <p:ext uri="{BB962C8B-B14F-4D97-AF65-F5344CB8AC3E}">
        <p14:creationId xmlns:p14="http://schemas.microsoft.com/office/powerpoint/2010/main" val="3137600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2CB6F0EE-9CC5-48F5-80ED-DF8E414FCC12}" type="datetimeFigureOut">
              <a:rPr lang="en-GB" smtClean="0"/>
              <a:t>29/12/2022</a:t>
            </a:fld>
            <a:endParaRPr lang="en-GB"/>
          </a:p>
        </p:txBody>
      </p:sp>
      <p:sp>
        <p:nvSpPr>
          <p:cNvPr id="9" name="Footer Placeholder 8"/>
          <p:cNvSpPr>
            <a:spLocks noGrp="1"/>
          </p:cNvSpPr>
          <p:nvPr>
            <p:ph type="ftr" sz="quarter" idx="11"/>
          </p:nvPr>
        </p:nvSpPr>
        <p:spPr>
          <a:xfrm>
            <a:off x="3499101" y="6356350"/>
            <a:ext cx="5911517" cy="365125"/>
          </a:xfrm>
        </p:spPr>
        <p:txBody>
          <a:bodyPr/>
          <a:lstStyle/>
          <a:p>
            <a:endParaRPr lang="en-GB"/>
          </a:p>
        </p:txBody>
      </p:sp>
      <p:sp>
        <p:nvSpPr>
          <p:cNvPr id="10" name="Slide Number Placeholder 9"/>
          <p:cNvSpPr>
            <a:spLocks noGrp="1"/>
          </p:cNvSpPr>
          <p:nvPr>
            <p:ph type="sldNum" sz="quarter" idx="12"/>
          </p:nvPr>
        </p:nvSpPr>
        <p:spPr/>
        <p:txBody>
          <a:bodyPr/>
          <a:lstStyle/>
          <a:p>
            <a:fld id="{86E5E6A4-0665-49D6-AE39-60D1208038FA}" type="slidenum">
              <a:rPr lang="en-GB" smtClean="0"/>
              <a:t>‹#›</a:t>
            </a:fld>
            <a:endParaRPr lang="en-GB"/>
          </a:p>
        </p:txBody>
      </p:sp>
    </p:spTree>
    <p:extLst>
      <p:ext uri="{BB962C8B-B14F-4D97-AF65-F5344CB8AC3E}">
        <p14:creationId xmlns:p14="http://schemas.microsoft.com/office/powerpoint/2010/main" val="1061436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 /><Relationship Id="rId3" Type="http://schemas.openxmlformats.org/officeDocument/2006/relationships/slideLayout" Target="../slideLayouts/slideLayout14.xml" /><Relationship Id="rId7" Type="http://schemas.openxmlformats.org/officeDocument/2006/relationships/slideLayout" Target="../slideLayouts/slideLayout18.xml" /><Relationship Id="rId12" Type="http://schemas.openxmlformats.org/officeDocument/2006/relationships/theme" Target="../theme/theme2.xml" /><Relationship Id="rId2" Type="http://schemas.openxmlformats.org/officeDocument/2006/relationships/slideLayout" Target="../slideLayouts/slideLayout13.xml" /><Relationship Id="rId1" Type="http://schemas.openxmlformats.org/officeDocument/2006/relationships/slideLayout" Target="../slideLayouts/slideLayout12.xml" /><Relationship Id="rId6" Type="http://schemas.openxmlformats.org/officeDocument/2006/relationships/slideLayout" Target="../slideLayouts/slideLayout17.xml" /><Relationship Id="rId11" Type="http://schemas.openxmlformats.org/officeDocument/2006/relationships/slideLayout" Target="../slideLayouts/slideLayout22.xml" /><Relationship Id="rId5" Type="http://schemas.openxmlformats.org/officeDocument/2006/relationships/slideLayout" Target="../slideLayouts/slideLayout16.xml" /><Relationship Id="rId10" Type="http://schemas.openxmlformats.org/officeDocument/2006/relationships/slideLayout" Target="../slideLayouts/slideLayout21.xml" /><Relationship Id="rId4" Type="http://schemas.openxmlformats.org/officeDocument/2006/relationships/slideLayout" Target="../slideLayouts/slideLayout15.xml" /><Relationship Id="rId9" Type="http://schemas.openxmlformats.org/officeDocument/2006/relationships/slideLayout" Target="../slideLayouts/slideLayout20.xml" /></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 /><Relationship Id="rId13" Type="http://schemas.openxmlformats.org/officeDocument/2006/relationships/theme" Target="../theme/theme3.xml" /><Relationship Id="rId3" Type="http://schemas.openxmlformats.org/officeDocument/2006/relationships/slideLayout" Target="../slideLayouts/slideLayout25.xml" /><Relationship Id="rId7" Type="http://schemas.openxmlformats.org/officeDocument/2006/relationships/slideLayout" Target="../slideLayouts/slideLayout29.xml" /><Relationship Id="rId12" Type="http://schemas.openxmlformats.org/officeDocument/2006/relationships/slideLayout" Target="../slideLayouts/slideLayout34.xml" /><Relationship Id="rId2" Type="http://schemas.openxmlformats.org/officeDocument/2006/relationships/slideLayout" Target="../slideLayouts/slideLayout24.xml" /><Relationship Id="rId1" Type="http://schemas.openxmlformats.org/officeDocument/2006/relationships/slideLayout" Target="../slideLayouts/slideLayout23.xml" /><Relationship Id="rId6" Type="http://schemas.openxmlformats.org/officeDocument/2006/relationships/slideLayout" Target="../slideLayouts/slideLayout28.xml" /><Relationship Id="rId11" Type="http://schemas.openxmlformats.org/officeDocument/2006/relationships/slideLayout" Target="../slideLayouts/slideLayout33.xml" /><Relationship Id="rId5" Type="http://schemas.openxmlformats.org/officeDocument/2006/relationships/slideLayout" Target="../slideLayouts/slideLayout27.xml" /><Relationship Id="rId10" Type="http://schemas.openxmlformats.org/officeDocument/2006/relationships/slideLayout" Target="../slideLayouts/slideLayout32.xml" /><Relationship Id="rId4" Type="http://schemas.openxmlformats.org/officeDocument/2006/relationships/slideLayout" Target="../slideLayouts/slideLayout26.xml" /><Relationship Id="rId9" Type="http://schemas.openxmlformats.org/officeDocument/2006/relationships/slideLayout" Target="../slideLayouts/slideLayout3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2CB6F0EE-9CC5-48F5-80ED-DF8E414FCC12}" type="datetimeFigureOut">
              <a:rPr lang="en-GB" smtClean="0"/>
              <a:t>29/12/2022</a:t>
            </a:fld>
            <a:endParaRPr lang="en-GB"/>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GB"/>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86E5E6A4-0665-49D6-AE39-60D1208038FA}" type="slidenum">
              <a:rPr lang="en-GB" smtClean="0"/>
              <a:t>‹#›</a:t>
            </a:fld>
            <a:endParaRPr lang="en-GB"/>
          </a:p>
        </p:txBody>
      </p:sp>
    </p:spTree>
    <p:extLst>
      <p:ext uri="{BB962C8B-B14F-4D97-AF65-F5344CB8AC3E}">
        <p14:creationId xmlns:p14="http://schemas.microsoft.com/office/powerpoint/2010/main" val="5542738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2CB6F0EE-9CC5-48F5-80ED-DF8E414FCC12}" type="datetimeFigureOut">
              <a:rPr lang="en-GB" smtClean="0"/>
              <a:t>29/12/2022</a:t>
            </a:fld>
            <a:endParaRPr lang="en-GB"/>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GB"/>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86E5E6A4-0665-49D6-AE39-60D1208038FA}" type="slidenum">
              <a:rPr lang="en-GB" smtClean="0"/>
              <a:t>‹#›</a:t>
            </a:fld>
            <a:endParaRPr lang="en-GB"/>
          </a:p>
        </p:txBody>
      </p:sp>
    </p:spTree>
    <p:extLst>
      <p:ext uri="{BB962C8B-B14F-4D97-AF65-F5344CB8AC3E}">
        <p14:creationId xmlns:p14="http://schemas.microsoft.com/office/powerpoint/2010/main" val="7648713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B6F0EE-9CC5-48F5-80ED-DF8E414FCC12}" type="datetimeFigureOut">
              <a:rPr lang="en-GB" smtClean="0"/>
              <a:t>29/12/2022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E5E6A4-0665-49D6-AE39-60D1208038FA}" type="slidenum">
              <a:rPr lang="en-GB" smtClean="0"/>
              <a:t>‹#›</a:t>
            </a:fld>
            <a:endParaRPr lang="en-GB"/>
          </a:p>
        </p:txBody>
      </p:sp>
    </p:spTree>
    <p:extLst>
      <p:ext uri="{BB962C8B-B14F-4D97-AF65-F5344CB8AC3E}">
        <p14:creationId xmlns:p14="http://schemas.microsoft.com/office/powerpoint/2010/main" val="27890173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96" r:id="rId5"/>
    <p:sldLayoutId id="2147483689" r:id="rId6"/>
    <p:sldLayoutId id="2147483690" r:id="rId7"/>
    <p:sldLayoutId id="2147483691" r:id="rId8"/>
    <p:sldLayoutId id="2147483692" r:id="rId9"/>
    <p:sldLayoutId id="2147483693" r:id="rId10"/>
    <p:sldLayoutId id="2147483694" r:id="rId11"/>
    <p:sldLayoutId id="214748369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 /><Relationship Id="rId7" Type="http://schemas.microsoft.com/office/2007/relationships/diagramDrawing" Target="../diagrams/drawing1.xml" /><Relationship Id="rId2" Type="http://schemas.openxmlformats.org/officeDocument/2006/relationships/image" Target="../media/image1.png" /><Relationship Id="rId1" Type="http://schemas.openxmlformats.org/officeDocument/2006/relationships/slideLayout" Target="../slideLayouts/slideLayout23.xml" /><Relationship Id="rId6" Type="http://schemas.openxmlformats.org/officeDocument/2006/relationships/diagramColors" Target="../diagrams/colors1.xml" /><Relationship Id="rId5" Type="http://schemas.openxmlformats.org/officeDocument/2006/relationships/diagramQuickStyle" Target="../diagrams/quickStyle1.xml" /><Relationship Id="rId4" Type="http://schemas.openxmlformats.org/officeDocument/2006/relationships/diagramLayout" Target="../diagrams/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4.xml" /></Relationships>
</file>

<file path=ppt/slides/_rels/slide11.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32.xml" /></Relationships>
</file>

<file path=ppt/slides/_rels/slide12.xml.rels><?xml version="1.0" encoding="UTF-8" standalone="yes"?>
<Relationships xmlns="http://schemas.openxmlformats.org/package/2006/relationships"><Relationship Id="rId3" Type="http://schemas.openxmlformats.org/officeDocument/2006/relationships/image" Target="../media/image8.jpeg" /><Relationship Id="rId2" Type="http://schemas.openxmlformats.org/officeDocument/2006/relationships/image" Target="../media/image7.jpeg" /><Relationship Id="rId1" Type="http://schemas.openxmlformats.org/officeDocument/2006/relationships/slideLayout" Target="../slideLayouts/slideLayout32.xml" /></Relationships>
</file>

<file path=ppt/slides/_rels/slide13.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24.xml" /></Relationships>
</file>

<file path=ppt/slides/_rels/slide14.xml.rels><?xml version="1.0" encoding="UTF-8" standalone="yes"?>
<Relationships xmlns="http://schemas.openxmlformats.org/package/2006/relationships"><Relationship Id="rId8" Type="http://schemas.microsoft.com/office/2007/relationships/diagramDrawing" Target="../diagrams/drawing2.xml" /><Relationship Id="rId3" Type="http://schemas.openxmlformats.org/officeDocument/2006/relationships/image" Target="../media/image11.gif" /><Relationship Id="rId7" Type="http://schemas.openxmlformats.org/officeDocument/2006/relationships/diagramColors" Target="../diagrams/colors2.xml" /><Relationship Id="rId2" Type="http://schemas.openxmlformats.org/officeDocument/2006/relationships/image" Target="../media/image10.png" /><Relationship Id="rId1" Type="http://schemas.openxmlformats.org/officeDocument/2006/relationships/slideLayout" Target="../slideLayouts/slideLayout24.xml" /><Relationship Id="rId6" Type="http://schemas.openxmlformats.org/officeDocument/2006/relationships/diagramQuickStyle" Target="../diagrams/quickStyle2.xml" /><Relationship Id="rId5" Type="http://schemas.openxmlformats.org/officeDocument/2006/relationships/diagramLayout" Target="../diagrams/layout2.xml" /><Relationship Id="rId4" Type="http://schemas.openxmlformats.org/officeDocument/2006/relationships/diagramData" Target="../diagrams/data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 /></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 /><Relationship Id="rId2" Type="http://schemas.openxmlformats.org/officeDocument/2006/relationships/diagramData" Target="../diagrams/data3.xml" /><Relationship Id="rId1" Type="http://schemas.openxmlformats.org/officeDocument/2006/relationships/slideLayout" Target="../slideLayouts/slideLayout24.xml" /><Relationship Id="rId6" Type="http://schemas.microsoft.com/office/2007/relationships/diagramDrawing" Target="../diagrams/drawing3.xml" /><Relationship Id="rId5" Type="http://schemas.openxmlformats.org/officeDocument/2006/relationships/diagramColors" Target="../diagrams/colors3.xml" /><Relationship Id="rId4" Type="http://schemas.openxmlformats.org/officeDocument/2006/relationships/diagramQuickStyle" Target="../diagrams/quickStyle3.xml" /></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5.xml" /><Relationship Id="rId3" Type="http://schemas.openxmlformats.org/officeDocument/2006/relationships/diagramLayout" Target="../diagrams/layout4.xml" /><Relationship Id="rId7" Type="http://schemas.openxmlformats.org/officeDocument/2006/relationships/diagramData" Target="../diagrams/data5.xml" /><Relationship Id="rId2" Type="http://schemas.openxmlformats.org/officeDocument/2006/relationships/diagramData" Target="../diagrams/data4.xml" /><Relationship Id="rId1" Type="http://schemas.openxmlformats.org/officeDocument/2006/relationships/slideLayout" Target="../slideLayouts/slideLayout24.xml" /><Relationship Id="rId6" Type="http://schemas.microsoft.com/office/2007/relationships/diagramDrawing" Target="../diagrams/drawing4.xml" /><Relationship Id="rId11" Type="http://schemas.microsoft.com/office/2007/relationships/diagramDrawing" Target="../diagrams/drawing5.xml" /><Relationship Id="rId5" Type="http://schemas.openxmlformats.org/officeDocument/2006/relationships/diagramColors" Target="../diagrams/colors4.xml" /><Relationship Id="rId10" Type="http://schemas.openxmlformats.org/officeDocument/2006/relationships/diagramColors" Target="../diagrams/colors5.xml" /><Relationship Id="rId4" Type="http://schemas.openxmlformats.org/officeDocument/2006/relationships/diagramQuickStyle" Target="../diagrams/quickStyle4.xml" /><Relationship Id="rId9" Type="http://schemas.openxmlformats.org/officeDocument/2006/relationships/diagramQuickStyle" Target="../diagrams/quickStyle5.xml" /></Relationships>
</file>

<file path=ppt/slides/_rels/slide19.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24.xml" /></Relationships>
</file>

<file path=ppt/slides/_rels/slide2.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3.xml" /></Relationships>
</file>

<file path=ppt/slides/_rels/slide20.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24.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23.xml.rels><?xml version="1.0" encoding="UTF-8" standalone="yes"?>
<Relationships xmlns="http://schemas.openxmlformats.org/package/2006/relationships"><Relationship Id="rId2" Type="http://schemas.openxmlformats.org/officeDocument/2006/relationships/image" Target="../media/image14.png" /><Relationship Id="rId1" Type="http://schemas.openxmlformats.org/officeDocument/2006/relationships/slideLayout" Target="../slideLayouts/slideLayout24.xml" /></Relationships>
</file>

<file path=ppt/slides/_rels/slide24.xml.rels><?xml version="1.0" encoding="UTF-8" standalone="yes"?>
<Relationships xmlns="http://schemas.openxmlformats.org/package/2006/relationships"><Relationship Id="rId3" Type="http://schemas.openxmlformats.org/officeDocument/2006/relationships/image" Target="../media/image16.png" /><Relationship Id="rId2" Type="http://schemas.openxmlformats.org/officeDocument/2006/relationships/image" Target="../media/image15.png" /><Relationship Id="rId1" Type="http://schemas.openxmlformats.org/officeDocument/2006/relationships/slideLayout" Target="../slideLayouts/slideLayout24.xml" /></Relationships>
</file>

<file path=ppt/slides/_rels/slide25.xml.rels><?xml version="1.0" encoding="UTF-8" standalone="yes"?>
<Relationships xmlns="http://schemas.openxmlformats.org/package/2006/relationships"><Relationship Id="rId8" Type="http://schemas.openxmlformats.org/officeDocument/2006/relationships/image" Target="../media/image18.png" /><Relationship Id="rId3" Type="http://schemas.openxmlformats.org/officeDocument/2006/relationships/diagramLayout" Target="../diagrams/layout6.xml" /><Relationship Id="rId7" Type="http://schemas.openxmlformats.org/officeDocument/2006/relationships/image" Target="../media/image17.png" /><Relationship Id="rId2" Type="http://schemas.openxmlformats.org/officeDocument/2006/relationships/diagramData" Target="../diagrams/data6.xml" /><Relationship Id="rId1" Type="http://schemas.openxmlformats.org/officeDocument/2006/relationships/slideLayout" Target="../slideLayouts/slideLayout24.xml" /><Relationship Id="rId6" Type="http://schemas.microsoft.com/office/2007/relationships/diagramDrawing" Target="../diagrams/drawing6.xml" /><Relationship Id="rId5" Type="http://schemas.openxmlformats.org/officeDocument/2006/relationships/diagramColors" Target="../diagrams/colors6.xml" /><Relationship Id="rId4" Type="http://schemas.openxmlformats.org/officeDocument/2006/relationships/diagramQuickStyle" Target="../diagrams/quickStyle6.xml" /></Relationships>
</file>

<file path=ppt/slides/_rels/slide26.xml.rels><?xml version="1.0" encoding="UTF-8" standalone="yes"?>
<Relationships xmlns="http://schemas.openxmlformats.org/package/2006/relationships"><Relationship Id="rId3" Type="http://schemas.openxmlformats.org/officeDocument/2006/relationships/image" Target="../media/image19.jpeg" /><Relationship Id="rId2" Type="http://schemas.openxmlformats.org/officeDocument/2006/relationships/slideLayout" Target="../slideLayouts/slideLayout26.xml" /><Relationship Id="rId1" Type="http://schemas.openxmlformats.org/officeDocument/2006/relationships/tags" Target="../tags/tag2.xml" /><Relationship Id="rId4" Type="http://schemas.openxmlformats.org/officeDocument/2006/relationships/image" Target="../media/image20.png"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 /></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7.xml" /><Relationship Id="rId2" Type="http://schemas.openxmlformats.org/officeDocument/2006/relationships/diagramData" Target="../diagrams/data7.xml" /><Relationship Id="rId1" Type="http://schemas.openxmlformats.org/officeDocument/2006/relationships/slideLayout" Target="../slideLayouts/slideLayout24.xml" /><Relationship Id="rId6" Type="http://schemas.microsoft.com/office/2007/relationships/diagramDrawing" Target="../diagrams/drawing7.xml" /><Relationship Id="rId5" Type="http://schemas.openxmlformats.org/officeDocument/2006/relationships/diagramColors" Target="../diagrams/colors7.xml" /><Relationship Id="rId4" Type="http://schemas.openxmlformats.org/officeDocument/2006/relationships/diagramQuickStyle" Target="../diagrams/quickStyle7.xml" /></Relationships>
</file>

<file path=ppt/slides/_rels/slide3.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4.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 /></Relationships>
</file>

<file path=ppt/slides/_rels/slide32.xml.rels><?xml version="1.0" encoding="UTF-8" standalone="yes"?>
<Relationships xmlns="http://schemas.openxmlformats.org/package/2006/relationships"><Relationship Id="rId3" Type="http://schemas.openxmlformats.org/officeDocument/2006/relationships/image" Target="../media/image22.svg" /><Relationship Id="rId2" Type="http://schemas.openxmlformats.org/officeDocument/2006/relationships/image" Target="../media/image21.png" /><Relationship Id="rId1" Type="http://schemas.openxmlformats.org/officeDocument/2006/relationships/slideLayout" Target="../slideLayouts/slideLayout24.xml" /></Relationships>
</file>

<file path=ppt/slides/_rels/slide33.xml.rels><?xml version="1.0" encoding="UTF-8" standalone="yes"?>
<Relationships xmlns="http://schemas.openxmlformats.org/package/2006/relationships"><Relationship Id="rId8" Type="http://schemas.openxmlformats.org/officeDocument/2006/relationships/image" Target="../media/image24.svg" /><Relationship Id="rId3" Type="http://schemas.openxmlformats.org/officeDocument/2006/relationships/diagramLayout" Target="../diagrams/layout8.xml" /><Relationship Id="rId7" Type="http://schemas.openxmlformats.org/officeDocument/2006/relationships/image" Target="../media/image23.png" /><Relationship Id="rId2" Type="http://schemas.openxmlformats.org/officeDocument/2006/relationships/diagramData" Target="../diagrams/data8.xml" /><Relationship Id="rId1" Type="http://schemas.openxmlformats.org/officeDocument/2006/relationships/slideLayout" Target="../slideLayouts/slideLayout24.xml" /><Relationship Id="rId6" Type="http://schemas.microsoft.com/office/2007/relationships/diagramDrawing" Target="../diagrams/drawing8.xml" /><Relationship Id="rId5" Type="http://schemas.openxmlformats.org/officeDocument/2006/relationships/diagramColors" Target="../diagrams/colors8.xml" /><Relationship Id="rId4" Type="http://schemas.openxmlformats.org/officeDocument/2006/relationships/diagramQuickStyle" Target="../diagrams/quickStyle8.xml" /></Relationships>
</file>

<file path=ppt/slides/_rels/slide34.xml.rels><?xml version="1.0" encoding="UTF-8" standalone="yes"?>
<Relationships xmlns="http://schemas.openxmlformats.org/package/2006/relationships"><Relationship Id="rId3" Type="http://schemas.openxmlformats.org/officeDocument/2006/relationships/image" Target="../media/image26.png" /><Relationship Id="rId2" Type="http://schemas.openxmlformats.org/officeDocument/2006/relationships/image" Target="../media/image25.png" /><Relationship Id="rId1" Type="http://schemas.openxmlformats.org/officeDocument/2006/relationships/slideLayout" Target="../slideLayouts/slideLayout24.xml" /></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9.xml" /><Relationship Id="rId2" Type="http://schemas.openxmlformats.org/officeDocument/2006/relationships/diagramData" Target="../diagrams/data9.xml" /><Relationship Id="rId1" Type="http://schemas.openxmlformats.org/officeDocument/2006/relationships/slideLayout" Target="../slideLayouts/slideLayout24.xml" /><Relationship Id="rId6" Type="http://schemas.microsoft.com/office/2007/relationships/diagramDrawing" Target="../diagrams/drawing9.xml" /><Relationship Id="rId5" Type="http://schemas.openxmlformats.org/officeDocument/2006/relationships/diagramColors" Target="../diagrams/colors9.xml" /><Relationship Id="rId4" Type="http://schemas.openxmlformats.org/officeDocument/2006/relationships/diagramQuickStyle" Target="../diagrams/quickStyle9.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 /></Relationships>
</file>

<file path=ppt/slides/_rels/slide37.xml.rels><?xml version="1.0" encoding="UTF-8" standalone="yes"?>
<Relationships xmlns="http://schemas.openxmlformats.org/package/2006/relationships"><Relationship Id="rId2" Type="http://schemas.openxmlformats.org/officeDocument/2006/relationships/image" Target="../media/image27.png" /><Relationship Id="rId1" Type="http://schemas.openxmlformats.org/officeDocument/2006/relationships/slideLayout" Target="../slideLayouts/slideLayout24.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 /></Relationships>
</file>

<file path=ppt/slides/_rels/slide39.xml.rels><?xml version="1.0" encoding="UTF-8" standalone="yes"?>
<Relationships xmlns="http://schemas.openxmlformats.org/package/2006/relationships"><Relationship Id="rId3" Type="http://schemas.openxmlformats.org/officeDocument/2006/relationships/image" Target="../media/image24.svg" /><Relationship Id="rId2" Type="http://schemas.openxmlformats.org/officeDocument/2006/relationships/image" Target="../media/image23.png" /><Relationship Id="rId1" Type="http://schemas.openxmlformats.org/officeDocument/2006/relationships/slideLayout" Target="../slideLayouts/slideLayout24.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 /></Relationships>
</file>

<file path=ppt/slides/_rels/slide41.xml.rels><?xml version="1.0" encoding="UTF-8" standalone="yes"?>
<Relationships xmlns="http://schemas.openxmlformats.org/package/2006/relationships"><Relationship Id="rId2" Type="http://schemas.openxmlformats.org/officeDocument/2006/relationships/image" Target="../media/image28.jpeg" /><Relationship Id="rId1" Type="http://schemas.openxmlformats.org/officeDocument/2006/relationships/slideLayout" Target="../slideLayouts/slideLayout24.xml" /></Relationships>
</file>

<file path=ppt/slides/_rels/slide42.xml.rels><?xml version="1.0" encoding="UTF-8" standalone="yes"?>
<Relationships xmlns="http://schemas.openxmlformats.org/package/2006/relationships"><Relationship Id="rId3" Type="http://schemas.openxmlformats.org/officeDocument/2006/relationships/image" Target="../media/image29.png" /><Relationship Id="rId2" Type="http://schemas.openxmlformats.org/officeDocument/2006/relationships/notesSlide" Target="../notesSlides/notesSlide1.xml" /><Relationship Id="rId1" Type="http://schemas.openxmlformats.org/officeDocument/2006/relationships/slideLayout" Target="../slideLayouts/slideLayout24.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32.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B5E2835-4E47-45B3-9CFE-732FF7B05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9D6B678-F18D-4D30-9D8A-204531CC1D22}"/>
              </a:ext>
            </a:extLst>
          </p:cNvPr>
          <p:cNvPicPr>
            <a:picLocks noChangeAspect="1"/>
          </p:cNvPicPr>
          <p:nvPr/>
        </p:nvPicPr>
        <p:blipFill rotWithShape="1">
          <a:blip r:embed="rId2"/>
          <a:srcRect l="13221"/>
          <a:stretch/>
        </p:blipFill>
        <p:spPr>
          <a:xfrm>
            <a:off x="3514484" y="0"/>
            <a:ext cx="8677516" cy="6857990"/>
          </a:xfrm>
          <a:custGeom>
            <a:avLst/>
            <a:gdLst>
              <a:gd name="connsiteX0" fmla="*/ 0 w 8949307"/>
              <a:gd name="connsiteY0" fmla="*/ 0 h 6858000"/>
              <a:gd name="connsiteX1" fmla="*/ 8949307 w 8949307"/>
              <a:gd name="connsiteY1" fmla="*/ 0 h 6858000"/>
              <a:gd name="connsiteX2" fmla="*/ 8949307 w 8949307"/>
              <a:gd name="connsiteY2" fmla="*/ 6858000 h 6858000"/>
              <a:gd name="connsiteX3" fmla="*/ 0 w 8949307"/>
              <a:gd name="connsiteY3" fmla="*/ 6858000 h 6858000"/>
              <a:gd name="connsiteX4" fmla="*/ 62983 w 8949307"/>
              <a:gd name="connsiteY4" fmla="*/ 6788730 h 6858000"/>
              <a:gd name="connsiteX5" fmla="*/ 1212979 w 8949307"/>
              <a:gd name="connsiteY5" fmla="*/ 3429000 h 6858000"/>
              <a:gd name="connsiteX6" fmla="*/ 62983 w 8949307"/>
              <a:gd name="connsiteY6" fmla="*/ 692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useBgFill="1">
        <p:nvSpPr>
          <p:cNvPr id="12" name="Freeform: Shape 11">
            <a:extLst>
              <a:ext uri="{FF2B5EF4-FFF2-40B4-BE49-F238E27FC236}">
                <a16:creationId xmlns:a16="http://schemas.microsoft.com/office/drawing/2014/main" id="{5B45AD5D-AA52-4F7B-9362-576A39AD9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AEDD7960-4866-4399-BEF6-DD1431AB4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Diagram 5">
            <a:extLst>
              <a:ext uri="{FF2B5EF4-FFF2-40B4-BE49-F238E27FC236}">
                <a16:creationId xmlns:a16="http://schemas.microsoft.com/office/drawing/2014/main" id="{5976CB6F-C3D2-42C5-811A-F70FF8991AC8}"/>
              </a:ext>
            </a:extLst>
          </p:cNvPr>
          <p:cNvGraphicFramePr/>
          <p:nvPr>
            <p:extLst>
              <p:ext uri="{D42A27DB-BD31-4B8C-83A1-F6EECF244321}">
                <p14:modId xmlns:p14="http://schemas.microsoft.com/office/powerpoint/2010/main" val="14917608"/>
              </p:ext>
            </p:extLst>
          </p:nvPr>
        </p:nvGraphicFramePr>
        <p:xfrm>
          <a:off x="-4571" y="1205614"/>
          <a:ext cx="4784389" cy="25123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Subtitle 2">
            <a:extLst>
              <a:ext uri="{FF2B5EF4-FFF2-40B4-BE49-F238E27FC236}">
                <a16:creationId xmlns:a16="http://schemas.microsoft.com/office/drawing/2014/main" id="{0EBEF87A-3459-4CEB-A46A-891265CCCD0E}"/>
              </a:ext>
            </a:extLst>
          </p:cNvPr>
          <p:cNvSpPr txBox="1">
            <a:spLocks/>
          </p:cNvSpPr>
          <p:nvPr/>
        </p:nvSpPr>
        <p:spPr>
          <a:xfrm>
            <a:off x="122811" y="5332603"/>
            <a:ext cx="4200906" cy="1331433"/>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r>
              <a:rPr lang="en-US" sz="1800" dirty="0"/>
              <a:t>Dr. </a:t>
            </a:r>
            <a:r>
              <a:rPr lang="en-US" sz="1800" dirty="0" err="1"/>
              <a:t>Israa</a:t>
            </a:r>
            <a:r>
              <a:rPr lang="en-US" sz="1800" dirty="0"/>
              <a:t> Al-</a:t>
            </a:r>
            <a:r>
              <a:rPr lang="en-US" sz="1800" dirty="0" err="1"/>
              <a:t>Rawashdeh</a:t>
            </a:r>
            <a:r>
              <a:rPr lang="en-US" sz="1800" dirty="0"/>
              <a:t> MD, MPH ,PhD</a:t>
            </a:r>
          </a:p>
          <a:p>
            <a:pPr algn="l">
              <a:spcBef>
                <a:spcPts val="0"/>
              </a:spcBef>
              <a:defRPr/>
            </a:pPr>
            <a:r>
              <a:rPr lang="en-US" sz="1800" dirty="0"/>
              <a:t>Faculty of Medicine/</a:t>
            </a:r>
            <a:r>
              <a:rPr lang="en-US" sz="1800" dirty="0" err="1"/>
              <a:t>Mutah</a:t>
            </a:r>
            <a:r>
              <a:rPr lang="en-US" sz="1800" dirty="0"/>
              <a:t> University</a:t>
            </a:r>
          </a:p>
          <a:p>
            <a:pPr algn="l">
              <a:spcBef>
                <a:spcPts val="0"/>
              </a:spcBef>
              <a:defRPr/>
            </a:pPr>
            <a:r>
              <a:rPr lang="en-US" sz="1800" dirty="0"/>
              <a:t>2022</a:t>
            </a:r>
          </a:p>
          <a:p>
            <a:pPr indent="-228600" algn="l">
              <a:buFont typeface="Arial" panose="020B0604020202020204" pitchFamily="34" charset="0"/>
              <a:buChar char="•"/>
            </a:pPr>
            <a:endParaRPr lang="en-US" sz="1700" dirty="0"/>
          </a:p>
        </p:txBody>
      </p:sp>
    </p:spTree>
    <p:extLst>
      <p:ext uri="{BB962C8B-B14F-4D97-AF65-F5344CB8AC3E}">
        <p14:creationId xmlns:p14="http://schemas.microsoft.com/office/powerpoint/2010/main" val="3010775043"/>
      </p:ext>
    </p:extLst>
  </p:cSld>
  <p:clrMapOvr>
    <a:masterClrMapping/>
  </p:clrMapOvr>
  <mc:AlternateContent xmlns:mc="http://schemas.openxmlformats.org/markup-compatibility/2006" xmlns:p14="http://schemas.microsoft.com/office/powerpoint/2010/main">
    <mc:Choice Requires="p14">
      <p:transition spd="slow" p14:dur="2000" advTm="5394"/>
    </mc:Choice>
    <mc:Fallback xmlns="">
      <p:transition spd="slow" advTm="539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Related image">
            <a:extLst>
              <a:ext uri="{FF2B5EF4-FFF2-40B4-BE49-F238E27FC236}">
                <a16:creationId xmlns:a16="http://schemas.microsoft.com/office/drawing/2014/main" id="{2D312CE1-863C-4BD3-9A94-9EA3A9CB6D9F}"/>
              </a:ext>
            </a:extLst>
          </p:cNvPr>
          <p:cNvPicPr>
            <a:picLocks noChangeAspect="1" noChangeArrowheads="1"/>
          </p:cNvPicPr>
          <p:nvPr/>
        </p:nvPicPr>
        <p:blipFill rotWithShape="1">
          <a:blip r:embed="rId2"/>
          <a:srcRect b="2609"/>
          <a:stretch/>
        </p:blipFill>
        <p:spPr bwMode="auto">
          <a:xfrm>
            <a:off x="20" y="10"/>
            <a:ext cx="12191980" cy="3710603"/>
          </a:xfrm>
          <a:custGeom>
            <a:avLst/>
            <a:gdLst>
              <a:gd name="connsiteX0" fmla="*/ 0 w 12192000"/>
              <a:gd name="connsiteY0" fmla="*/ 0 h 3692092"/>
              <a:gd name="connsiteX1" fmla="*/ 12192000 w 12192000"/>
              <a:gd name="connsiteY1" fmla="*/ 0 h 3692092"/>
              <a:gd name="connsiteX2" fmla="*/ 12192000 w 12192000"/>
              <a:gd name="connsiteY2" fmla="*/ 3504824 h 3692092"/>
              <a:gd name="connsiteX3" fmla="*/ 12024691 w 12192000"/>
              <a:gd name="connsiteY3" fmla="*/ 3517794 h 3692092"/>
              <a:gd name="connsiteX4" fmla="*/ 160485 w 12192000"/>
              <a:gd name="connsiteY4" fmla="*/ 3663863 h 3692092"/>
              <a:gd name="connsiteX5" fmla="*/ 0 w 12192000"/>
              <a:gd name="connsiteY5" fmla="*/ 3692092 h 369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p:spPr>
      </p:pic>
      <p:sp>
        <p:nvSpPr>
          <p:cNvPr id="3" name="Content Placeholder 2">
            <a:extLst>
              <a:ext uri="{FF2B5EF4-FFF2-40B4-BE49-F238E27FC236}">
                <a16:creationId xmlns:a16="http://schemas.microsoft.com/office/drawing/2014/main" id="{356A1645-C81B-4830-BD88-6D5EEAEAB476}"/>
              </a:ext>
            </a:extLst>
          </p:cNvPr>
          <p:cNvSpPr>
            <a:spLocks noGrp="1"/>
          </p:cNvSpPr>
          <p:nvPr>
            <p:ph idx="1"/>
          </p:nvPr>
        </p:nvSpPr>
        <p:spPr>
          <a:xfrm>
            <a:off x="124692" y="3752850"/>
            <a:ext cx="11584704" cy="2772641"/>
          </a:xfrm>
        </p:spPr>
        <p:txBody>
          <a:bodyPr anchor="ctr">
            <a:normAutofit fontScale="92500" lnSpcReduction="10000"/>
          </a:bodyPr>
          <a:lstStyle/>
          <a:p>
            <a:pPr>
              <a:buNone/>
            </a:pPr>
            <a:r>
              <a:rPr lang="en-GB" b="1" u="sng" dirty="0">
                <a:solidFill>
                  <a:srgbClr val="663300"/>
                </a:solidFill>
                <a:effectLst>
                  <a:outerShdw blurRad="38100" dist="38100" dir="2700000" algn="tl">
                    <a:srgbClr val="000000">
                      <a:alpha val="43137"/>
                    </a:srgbClr>
                  </a:outerShdw>
                </a:effectLst>
              </a:rPr>
              <a:t>School health</a:t>
            </a:r>
          </a:p>
          <a:p>
            <a:r>
              <a:rPr lang="en-GB" dirty="0"/>
              <a:t>Refers to a state of complete physical, mental, social and spiritual well being and not merely the absence of disease or Infirmity among </a:t>
            </a:r>
            <a:r>
              <a:rPr lang="en-GB" b="1" dirty="0"/>
              <a:t>pupils, teachers and other school personnel</a:t>
            </a:r>
            <a:r>
              <a:rPr lang="en-GB" dirty="0"/>
              <a:t>.</a:t>
            </a:r>
          </a:p>
          <a:p>
            <a:pPr>
              <a:buNone/>
            </a:pPr>
            <a:r>
              <a:rPr lang="en-GB" b="1" u="sng" dirty="0">
                <a:solidFill>
                  <a:srgbClr val="663300"/>
                </a:solidFill>
                <a:effectLst>
                  <a:outerShdw blurRad="38100" dist="38100" dir="2700000" algn="tl">
                    <a:srgbClr val="000000">
                      <a:alpha val="43137"/>
                    </a:srgbClr>
                  </a:outerShdw>
                </a:effectLst>
              </a:rPr>
              <a:t>School-aged Health Services</a:t>
            </a:r>
          </a:p>
          <a:p>
            <a:r>
              <a:rPr lang="en-GB" dirty="0"/>
              <a:t>Refers to providing need based comprehensive services to pupils to promote and protect their health, control diseases and maintain their health.</a:t>
            </a:r>
          </a:p>
          <a:p>
            <a:endParaRPr lang="en-GB" sz="1800" dirty="0"/>
          </a:p>
        </p:txBody>
      </p:sp>
    </p:spTree>
    <p:extLst>
      <p:ext uri="{BB962C8B-B14F-4D97-AF65-F5344CB8AC3E}">
        <p14:creationId xmlns:p14="http://schemas.microsoft.com/office/powerpoint/2010/main" val="1830792806"/>
      </p:ext>
    </p:extLst>
  </p:cSld>
  <p:clrMapOvr>
    <a:masterClrMapping/>
  </p:clrMapOvr>
  <mc:AlternateContent xmlns:mc="http://schemas.openxmlformats.org/markup-compatibility/2006" xmlns:p14="http://schemas.microsoft.com/office/powerpoint/2010/main">
    <mc:Choice Requires="p14">
      <p:transition spd="slow" p14:dur="2000" advTm="36765"/>
    </mc:Choice>
    <mc:Fallback xmlns="">
      <p:transition spd="slow" advTm="36765"/>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491" y="633713"/>
            <a:ext cx="5680363" cy="1088136"/>
          </a:xfrm>
        </p:spPr>
        <p:txBody>
          <a:bodyPr vert="horz" lIns="91440" tIns="45720" rIns="91440" bIns="45720" rtlCol="0" anchor="b">
            <a:normAutofit/>
          </a:bodyPr>
          <a:lstStyle/>
          <a:p>
            <a:r>
              <a:rPr lang="en-US" b="1" dirty="0">
                <a:solidFill>
                  <a:srgbClr val="00B050"/>
                </a:solidFill>
                <a:effectLst>
                  <a:outerShdw blurRad="38100" dist="38100" dir="2700000" algn="tl">
                    <a:srgbClr val="000000">
                      <a:alpha val="43137"/>
                    </a:srgbClr>
                  </a:outerShdw>
                </a:effectLst>
              </a:rPr>
              <a:t>Why is school health an important </a:t>
            </a:r>
            <a:r>
              <a:rPr lang="en-US" altLang="en-US" b="1" dirty="0">
                <a:solidFill>
                  <a:srgbClr val="00B050"/>
                </a:solidFill>
                <a:effectLst>
                  <a:outerShdw blurRad="38100" dist="38100" dir="2700000" algn="tl">
                    <a:srgbClr val="000000">
                      <a:alpha val="43137"/>
                    </a:srgbClr>
                  </a:outerShdw>
                </a:effectLst>
              </a:rPr>
              <a:t>component of community health?</a:t>
            </a:r>
            <a:endParaRPr lang="en-US" b="1" dirty="0">
              <a:solidFill>
                <a:srgbClr val="00B050"/>
              </a:solidFill>
              <a:effectLst>
                <a:outerShdw blurRad="38100" dist="38100" dir="2700000" algn="tl">
                  <a:srgbClr val="000000">
                    <a:alpha val="43137"/>
                  </a:srgbClr>
                </a:outerShdw>
              </a:effectLst>
            </a:endParaRPr>
          </a:p>
        </p:txBody>
      </p:sp>
      <p:sp>
        <p:nvSpPr>
          <p:cNvPr id="3" name="Content Placeholder 2"/>
          <p:cNvSpPr>
            <a:spLocks noGrp="1"/>
          </p:cNvSpPr>
          <p:nvPr>
            <p:ph type="body" sz="half" idx="2"/>
          </p:nvPr>
        </p:nvSpPr>
        <p:spPr>
          <a:xfrm>
            <a:off x="200891" y="1729879"/>
            <a:ext cx="5412278" cy="4874306"/>
          </a:xfrm>
        </p:spPr>
        <p:txBody>
          <a:bodyPr vert="horz" lIns="91440" tIns="45720" rIns="91440" bIns="45720" rtlCol="0" anchor="t">
            <a:normAutofit lnSpcReduction="10000"/>
          </a:bodyPr>
          <a:lstStyle/>
          <a:p>
            <a:pPr marL="228600" indent="-457200">
              <a:buFont typeface="+mj-lt"/>
              <a:buAutoNum type="arabicPeriod"/>
            </a:pPr>
            <a:r>
              <a:rPr lang="en-US" sz="2400" dirty="0"/>
              <a:t>School children constitute a substantial segment of population. In Jordan, ~20% of population are school-aged (2016).</a:t>
            </a:r>
          </a:p>
          <a:p>
            <a:pPr marL="228600" indent="-457200">
              <a:buFont typeface="+mj-lt"/>
              <a:buAutoNum type="arabicPeriod"/>
            </a:pPr>
            <a:r>
              <a:rPr lang="en-US" sz="2400" dirty="0"/>
              <a:t>School children</a:t>
            </a:r>
            <a:r>
              <a:rPr lang="en-US" sz="2400" dirty="0">
                <a:sym typeface="Wingdings" panose="05000000000000000000" pitchFamily="2" charset="2"/>
              </a:rPr>
              <a:t> </a:t>
            </a:r>
            <a:r>
              <a:rPr lang="en-US" sz="2400" dirty="0"/>
              <a:t>vulnerable section of population (stresses of physical, mental, emotional and social growth and development during this period)</a:t>
            </a:r>
            <a:r>
              <a:rPr lang="en-GB" sz="2400" dirty="0"/>
              <a:t> </a:t>
            </a:r>
          </a:p>
          <a:p>
            <a:pPr marL="228600" indent="-457200">
              <a:buFont typeface="+mj-lt"/>
              <a:buAutoNum type="arabicPeriod"/>
            </a:pPr>
            <a:r>
              <a:rPr lang="en-GB" sz="2400" dirty="0"/>
              <a:t>School children belong to </a:t>
            </a:r>
            <a:r>
              <a:rPr lang="en-GB" sz="2400" u="sng" dirty="0"/>
              <a:t>different socio-economic and cultural backgrounds</a:t>
            </a:r>
            <a:r>
              <a:rPr lang="en-GB" sz="2400" dirty="0"/>
              <a:t> which affect their health and nutrition status</a:t>
            </a:r>
            <a:r>
              <a:rPr lang="en-GB" sz="2400" dirty="0">
                <a:sym typeface="Wingdings" panose="05000000000000000000" pitchFamily="2" charset="2"/>
              </a:rPr>
              <a:t> </a:t>
            </a:r>
            <a:r>
              <a:rPr lang="en-GB" sz="2400" dirty="0"/>
              <a:t>require help in promoting, protecting and maintaining their health and nutritional status.</a:t>
            </a:r>
          </a:p>
          <a:p>
            <a:pPr marL="228600" indent="-457200">
              <a:buFont typeface="+mj-lt"/>
              <a:buAutoNum type="arabicPeriod"/>
            </a:pPr>
            <a:endParaRPr lang="en-GB" sz="2400" dirty="0">
              <a:effectLst>
                <a:outerShdw blurRad="38100" dist="38100" dir="2700000" algn="tl">
                  <a:srgbClr val="000000">
                    <a:alpha val="43137"/>
                  </a:srgbClr>
                </a:outerShdw>
              </a:effectLst>
            </a:endParaRPr>
          </a:p>
          <a:p>
            <a:pPr marL="228600" indent="-457200">
              <a:buFont typeface="+mj-lt"/>
              <a:buAutoNum type="arabicPeriod"/>
            </a:pPr>
            <a:endParaRPr lang="en-GB" sz="2400" dirty="0">
              <a:effectLst>
                <a:outerShdw blurRad="38100" dist="38100" dir="2700000" algn="tl">
                  <a:srgbClr val="000000">
                    <a:alpha val="43137"/>
                  </a:srgbClr>
                </a:outerShdw>
              </a:effectLst>
            </a:endParaRPr>
          </a:p>
          <a:p>
            <a:pPr marL="228600" indent="-457200">
              <a:buFont typeface="+mj-lt"/>
              <a:buAutoNum type="arabicPeriod"/>
            </a:pPr>
            <a:endParaRPr lang="en-US" sz="2400" dirty="0">
              <a:effectLst>
                <a:outerShdw blurRad="38100" dist="38100" dir="2700000" algn="tl">
                  <a:srgbClr val="000000">
                    <a:alpha val="43137"/>
                  </a:srgbClr>
                </a:outerShdw>
              </a:effectLst>
            </a:endParaRPr>
          </a:p>
          <a:p>
            <a:pPr indent="-228600">
              <a:buFont typeface="Arial" panose="020B0604020202020204" pitchFamily="34" charset="0"/>
              <a:buChar char="•"/>
            </a:pPr>
            <a:endParaRPr lang="en-US" sz="1700" dirty="0"/>
          </a:p>
          <a:p>
            <a:pPr indent="-228600">
              <a:buFont typeface="Arial" panose="020B0604020202020204" pitchFamily="34" charset="0"/>
              <a:buChar char="•"/>
            </a:pPr>
            <a:endParaRPr lang="en-US" sz="1700" dirty="0"/>
          </a:p>
        </p:txBody>
      </p:sp>
      <p:sp>
        <p:nvSpPr>
          <p:cNvPr id="73" name="Rectangle 72">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5" name="Rectangle 74">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50178" name="Picture 2" descr="Related image"/>
          <p:cNvPicPr>
            <a:picLocks noChangeAspect="1" noChangeArrowheads="1"/>
          </p:cNvPicPr>
          <p:nvPr/>
        </p:nvPicPr>
        <p:blipFill rotWithShape="1">
          <a:blip r:embed="rId2" cstate="print"/>
          <a:srcRect l="15604" r="7104" b="-1"/>
          <a:stretch/>
        </p:blipFill>
        <p:spPr bwMode="auto">
          <a:xfrm>
            <a:off x="5777345" y="10"/>
            <a:ext cx="6414655" cy="6857990"/>
          </a:xfrm>
          <a:custGeom>
            <a:avLst/>
            <a:gdLst>
              <a:gd name="connsiteX0" fmla="*/ 365648 w 6883948"/>
              <a:gd name="connsiteY0" fmla="*/ 0 h 6858000"/>
              <a:gd name="connsiteX1" fmla="*/ 6883948 w 6883948"/>
              <a:gd name="connsiteY1" fmla="*/ 0 h 6858000"/>
              <a:gd name="connsiteX2" fmla="*/ 6883948 w 6883948"/>
              <a:gd name="connsiteY2" fmla="*/ 6858000 h 6858000"/>
              <a:gd name="connsiteX3" fmla="*/ 365648 w 6883948"/>
              <a:gd name="connsiteY3" fmla="*/ 6858000 h 6858000"/>
              <a:gd name="connsiteX4" fmla="*/ 360213 w 6883948"/>
              <a:gd name="connsiteY4" fmla="*/ 6835050 h 6858000"/>
              <a:gd name="connsiteX5" fmla="*/ 0 w 6883948"/>
              <a:gd name="connsiteY5" fmla="*/ 3429001 h 6858000"/>
              <a:gd name="connsiteX6" fmla="*/ 360213 w 6883948"/>
              <a:gd name="connsiteY6" fmla="*/ 229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noFill/>
          <a:effectLst>
            <a:outerShdw blurRad="50800" dist="38100" dir="10800000" algn="r" rotWithShape="0">
              <a:schemeClr val="bg1">
                <a:lumMod val="85000"/>
                <a:alpha val="30000"/>
              </a:schemeClr>
            </a:outerShdw>
          </a:effectLst>
        </p:spPr>
      </p:pic>
    </p:spTree>
  </p:cSld>
  <p:clrMapOvr>
    <a:masterClrMapping/>
  </p:clrMapOvr>
  <mc:AlternateContent xmlns:mc="http://schemas.openxmlformats.org/markup-compatibility/2006" xmlns:p14="http://schemas.microsoft.com/office/powerpoint/2010/main">
    <mc:Choice Requires="p14">
      <p:transition spd="slow" p14:dur="2000" advTm="107115"/>
    </mc:Choice>
    <mc:Fallback xmlns="">
      <p:transition spd="slow" advTm="107115"/>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959144" y="987425"/>
            <a:ext cx="3396244" cy="4873625"/>
          </a:xfrm>
        </p:spPr>
      </p:sp>
      <p:sp>
        <p:nvSpPr>
          <p:cNvPr id="4" name="Text Placeholder 3"/>
          <p:cNvSpPr>
            <a:spLocks noGrp="1"/>
          </p:cNvSpPr>
          <p:nvPr>
            <p:ph type="body" sz="half" idx="2"/>
          </p:nvPr>
        </p:nvSpPr>
        <p:spPr>
          <a:xfrm>
            <a:off x="373488" y="1698171"/>
            <a:ext cx="5576552" cy="4988468"/>
          </a:xfrm>
        </p:spPr>
        <p:txBody>
          <a:bodyPr vert="horz" lIns="91440" tIns="45720" rIns="91440" bIns="45720" rtlCol="0" anchor="t">
            <a:normAutofit/>
          </a:bodyPr>
          <a:lstStyle/>
          <a:p>
            <a:r>
              <a:rPr lang="en-US" sz="2400" dirty="0"/>
              <a:t>4. </a:t>
            </a:r>
            <a:r>
              <a:rPr lang="en-GB" sz="2400" dirty="0"/>
              <a:t>School health services are the first and the most accessible point of contact with health services for many children.</a:t>
            </a:r>
          </a:p>
          <a:p>
            <a:r>
              <a:rPr lang="en-GB" sz="2400" dirty="0"/>
              <a:t>5. Schools health services are cost-effective strategies</a:t>
            </a:r>
            <a:r>
              <a:rPr lang="en-GB" sz="2400" dirty="0">
                <a:sym typeface="Wingdings" panose="05000000000000000000" pitchFamily="2" charset="2"/>
              </a:rPr>
              <a:t></a:t>
            </a:r>
            <a:r>
              <a:rPr lang="en-GB" sz="2400" dirty="0"/>
              <a:t> ensure that every child is as healthy as possible to obtain the full benefit from his or her education.</a:t>
            </a:r>
          </a:p>
          <a:p>
            <a:r>
              <a:rPr lang="en-GB" sz="2400" dirty="0"/>
              <a:t>6. The school provides a unique opportunity for health </a:t>
            </a:r>
            <a:r>
              <a:rPr lang="en-GB" sz="2400" dirty="0" err="1"/>
              <a:t>education</a:t>
            </a:r>
            <a:r>
              <a:rPr lang="en-GB" sz="2400" dirty="0" err="1">
                <a:sym typeface="Wingdings" panose="05000000000000000000" pitchFamily="2" charset="2"/>
              </a:rPr>
              <a:t></a:t>
            </a:r>
            <a:r>
              <a:rPr lang="en-GB" sz="2400" dirty="0" err="1"/>
              <a:t>establishing</a:t>
            </a:r>
            <a:r>
              <a:rPr lang="en-GB" sz="2400" dirty="0"/>
              <a:t> healthy habits of the future adult population (school age children spend one third of their time in schools). </a:t>
            </a:r>
          </a:p>
          <a:p>
            <a:endParaRPr lang="en-US" sz="2400" dirty="0">
              <a:effectLst>
                <a:outerShdw blurRad="38100" dist="38100" dir="2700000" algn="tl">
                  <a:srgbClr val="000000">
                    <a:alpha val="43137"/>
                  </a:srgbClr>
                </a:outerShdw>
              </a:effectLst>
            </a:endParaRPr>
          </a:p>
          <a:p>
            <a:endParaRPr lang="en-GB" sz="2400" dirty="0">
              <a:effectLst>
                <a:outerShdw blurRad="38100" dist="38100" dir="2700000" algn="tl">
                  <a:srgbClr val="000000">
                    <a:alpha val="43137"/>
                  </a:srgbClr>
                </a:outerShdw>
              </a:effectLst>
            </a:endParaRPr>
          </a:p>
        </p:txBody>
      </p:sp>
      <p:pic>
        <p:nvPicPr>
          <p:cNvPr id="5" name="Picture 2" descr="Image result for stress at school child bully">
            <a:extLst>
              <a:ext uri="{FF2B5EF4-FFF2-40B4-BE49-F238E27FC236}">
                <a16:creationId xmlns:a16="http://schemas.microsoft.com/office/drawing/2014/main" id="{5C64369A-6F77-4777-852E-068871EDA4B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59144" y="3847025"/>
            <a:ext cx="2636784" cy="283961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502827" y="228764"/>
            <a:ext cx="5680363" cy="108813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b="1" dirty="0">
                <a:solidFill>
                  <a:srgbClr val="00B050"/>
                </a:solidFill>
                <a:effectLst>
                  <a:outerShdw blurRad="38100" dist="38100" dir="2700000" algn="tl">
                    <a:srgbClr val="000000">
                      <a:alpha val="43137"/>
                    </a:srgbClr>
                  </a:outerShdw>
                </a:effectLst>
              </a:rPr>
              <a:t>Why is school health an important </a:t>
            </a:r>
            <a:r>
              <a:rPr lang="en-US" altLang="en-US" b="1" dirty="0">
                <a:solidFill>
                  <a:srgbClr val="00B050"/>
                </a:solidFill>
                <a:effectLst>
                  <a:outerShdw blurRad="38100" dist="38100" dir="2700000" algn="tl">
                    <a:srgbClr val="000000">
                      <a:alpha val="43137"/>
                    </a:srgbClr>
                  </a:outerShdw>
                </a:effectLst>
              </a:rPr>
              <a:t>component of community health?</a:t>
            </a:r>
            <a:endParaRPr lang="en-US" b="1" dirty="0">
              <a:solidFill>
                <a:srgbClr val="00B050"/>
              </a:solidFill>
              <a:effectLst>
                <a:outerShdw blurRad="38100" dist="38100" dir="2700000" algn="tl">
                  <a:srgbClr val="000000">
                    <a:alpha val="43137"/>
                  </a:srgbClr>
                </a:outerShdw>
              </a:effectLst>
            </a:endParaRPr>
          </a:p>
        </p:txBody>
      </p:sp>
      <p:pic>
        <p:nvPicPr>
          <p:cNvPr id="1026" name="Picture 2" descr="Youth | UNRW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6340" y="8958"/>
            <a:ext cx="5775660" cy="3838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81285"/>
      </p:ext>
    </p:extLst>
  </p:cSld>
  <p:clrMapOvr>
    <a:masterClrMapping/>
  </p:clrMapOvr>
  <mc:AlternateContent xmlns:mc="http://schemas.openxmlformats.org/markup-compatibility/2006" xmlns:p14="http://schemas.microsoft.com/office/powerpoint/2010/main">
    <mc:Choice Requires="p14">
      <p:transition spd="slow" p14:dur="2000" advTm="110690"/>
    </mc:Choice>
    <mc:Fallback xmlns="">
      <p:transition spd="slow" advTm="11069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06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8FDF5AFE-AF16-4F16-B2D2-92C418A8A462}"/>
              </a:ext>
            </a:extLst>
          </p:cNvPr>
          <p:cNvPicPr>
            <a:picLocks noGrp="1" noChangeAspect="1"/>
          </p:cNvPicPr>
          <p:nvPr>
            <p:ph idx="1"/>
          </p:nvPr>
        </p:nvPicPr>
        <p:blipFill rotWithShape="1">
          <a:blip r:embed="rId2"/>
          <a:srcRect l="28615" t="9911" r="29731" b="26609"/>
          <a:stretch/>
        </p:blipFill>
        <p:spPr>
          <a:xfrm>
            <a:off x="2671890" y="466407"/>
            <a:ext cx="6880073" cy="5897880"/>
          </a:xfrm>
          <a:prstGeom prst="rect">
            <a:avLst/>
          </a:prstGeom>
        </p:spPr>
      </p:pic>
    </p:spTree>
    <p:extLst>
      <p:ext uri="{BB962C8B-B14F-4D97-AF65-F5344CB8AC3E}">
        <p14:creationId xmlns:p14="http://schemas.microsoft.com/office/powerpoint/2010/main" val="2309753405"/>
      </p:ext>
    </p:extLst>
  </p:cSld>
  <p:clrMapOvr>
    <a:masterClrMapping/>
  </p:clrMapOvr>
  <mc:AlternateContent xmlns:mc="http://schemas.openxmlformats.org/markup-compatibility/2006" xmlns:p14="http://schemas.microsoft.com/office/powerpoint/2010/main">
    <mc:Choice Requires="p14">
      <p:transition spd="slow" p14:dur="2000" advTm="8519"/>
    </mc:Choice>
    <mc:Fallback xmlns="">
      <p:transition spd="slow" advTm="8519"/>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125"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a:solidFill>
            <a:schemeClr val="accent1"/>
          </a:solidFill>
        </p:spPr>
      </p:pic>
      <p:sp>
        <p:nvSpPr>
          <p:cNvPr id="2" name="Title 1"/>
          <p:cNvSpPr>
            <a:spLocks noGrp="1"/>
          </p:cNvSpPr>
          <p:nvPr>
            <p:ph type="title"/>
          </p:nvPr>
        </p:nvSpPr>
        <p:spPr>
          <a:xfrm>
            <a:off x="231586" y="113085"/>
            <a:ext cx="11758645" cy="1007378"/>
          </a:xfrm>
        </p:spPr>
        <p:txBody>
          <a:bodyPr>
            <a:normAutofit fontScale="90000"/>
          </a:bodyPr>
          <a:lstStyle/>
          <a:p>
            <a:r>
              <a:rPr lang="en-GB" sz="4000" dirty="0">
                <a:solidFill>
                  <a:srgbClr val="C00000"/>
                </a:solidFill>
                <a:effectLst>
                  <a:outerShdw blurRad="38100" dist="38100" dir="2700000" algn="tl">
                    <a:srgbClr val="000000">
                      <a:alpha val="43137"/>
                    </a:srgbClr>
                  </a:outerShdw>
                </a:effectLst>
                <a:latin typeface="Arial Black" panose="020B0A04020102020204" pitchFamily="34" charset="0"/>
              </a:rPr>
              <a:t>Components of School Health programme</a:t>
            </a:r>
            <a:endParaRPr lang="en-GB" sz="3700" dirty="0">
              <a:solidFill>
                <a:srgbClr val="C00000"/>
              </a:solidFill>
              <a:effectLst>
                <a:outerShdw blurRad="38100" dist="38100" dir="2700000" algn="tl">
                  <a:srgbClr val="000000">
                    <a:alpha val="43137"/>
                  </a:srgbClr>
                </a:outerShdw>
              </a:effectLst>
              <a:latin typeface="Arial Black" panose="020B0A04020102020204" pitchFamily="34" charset="0"/>
            </a:endParaRPr>
          </a:p>
        </p:txBody>
      </p:sp>
      <p:sp>
        <p:nvSpPr>
          <p:cNvPr id="75"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191562"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1202" name="Picture 2" descr="Image result for SCHOOL HEALTH SERVICES"/>
          <p:cNvPicPr>
            <a:picLocks noChangeAspect="1" noChangeArrowheads="1"/>
          </p:cNvPicPr>
          <p:nvPr/>
        </p:nvPicPr>
        <p:blipFill>
          <a:blip r:embed="rId3"/>
          <a:stretch>
            <a:fillRect/>
          </a:stretch>
        </p:blipFill>
        <p:spPr bwMode="auto">
          <a:xfrm>
            <a:off x="8100821" y="2056758"/>
            <a:ext cx="3661831" cy="2764682"/>
          </a:xfrm>
          <a:prstGeom prst="rect">
            <a:avLst/>
          </a:prstGeom>
          <a:noFill/>
        </p:spPr>
      </p:pic>
      <p:graphicFrame>
        <p:nvGraphicFramePr>
          <p:cNvPr id="10" name="Content Placeholder 3">
            <a:extLst>
              <a:ext uri="{FF2B5EF4-FFF2-40B4-BE49-F238E27FC236}">
                <a16:creationId xmlns:a16="http://schemas.microsoft.com/office/drawing/2014/main" id="{CAA2C4F9-6119-456C-8BD3-8DC6700C2EE5}"/>
              </a:ext>
            </a:extLst>
          </p:cNvPr>
          <p:cNvGraphicFramePr>
            <a:graphicFrameLocks/>
          </p:cNvGraphicFramePr>
          <p:nvPr>
            <p:extLst>
              <p:ext uri="{D42A27DB-BD31-4B8C-83A1-F6EECF244321}">
                <p14:modId xmlns:p14="http://schemas.microsoft.com/office/powerpoint/2010/main" val="3225155900"/>
              </p:ext>
            </p:extLst>
          </p:nvPr>
        </p:nvGraphicFramePr>
        <p:xfrm>
          <a:off x="531351" y="922966"/>
          <a:ext cx="10798350" cy="57969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mc:AlternateContent xmlns:mc="http://schemas.openxmlformats.org/markup-compatibility/2006" xmlns:p14="http://schemas.microsoft.com/office/powerpoint/2010/main">
    <mc:Choice Requires="p14">
      <p:transition spd="slow" p14:dur="2000" advTm="9962"/>
    </mc:Choice>
    <mc:Fallback xmlns="">
      <p:transition spd="slow" advTm="9962"/>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a:effectLst>
                  <a:outerShdw blurRad="38100" dist="38100" dir="2700000" algn="tl">
                    <a:srgbClr val="000000">
                      <a:alpha val="43137"/>
                    </a:srgbClr>
                  </a:outerShdw>
                </a:effectLst>
              </a:rPr>
              <a:t>Routine, periodic medical examination is designed to detect defects that require medical attention.</a:t>
            </a:r>
          </a:p>
          <a:p>
            <a:r>
              <a:rPr lang="en-GB" dirty="0">
                <a:effectLst>
                  <a:outerShdw blurRad="38100" dist="38100" dir="2700000" algn="tl">
                    <a:srgbClr val="000000">
                      <a:alpha val="43137"/>
                    </a:srgbClr>
                  </a:outerShdw>
                </a:effectLst>
              </a:rPr>
              <a:t>It includes </a:t>
            </a:r>
            <a:r>
              <a:rPr lang="en-GB" u="sng" dirty="0">
                <a:effectLst>
                  <a:outerShdw blurRad="38100" dist="38100" dir="2700000" algn="tl">
                    <a:srgbClr val="000000">
                      <a:alpha val="43137"/>
                    </a:srgbClr>
                  </a:outerShdw>
                </a:effectLst>
              </a:rPr>
              <a:t>screening for defects of hearing and sight.</a:t>
            </a:r>
          </a:p>
          <a:p>
            <a:r>
              <a:rPr lang="en-US" dirty="0">
                <a:effectLst>
                  <a:outerShdw blurRad="38100" dist="38100" dir="2700000" algn="tl">
                    <a:srgbClr val="000000">
                      <a:alpha val="43137"/>
                    </a:srgbClr>
                  </a:outerShdw>
                </a:effectLst>
              </a:rPr>
              <a:t>Assessment of the </a:t>
            </a:r>
            <a:r>
              <a:rPr lang="en-US" b="1" dirty="0">
                <a:effectLst>
                  <a:outerShdw blurRad="38100" dist="38100" dir="2700000" algn="tl">
                    <a:srgbClr val="000000">
                      <a:alpha val="43137"/>
                    </a:srgbClr>
                  </a:outerShdw>
                </a:effectLst>
              </a:rPr>
              <a:t>growth and development </a:t>
            </a:r>
            <a:r>
              <a:rPr lang="en-US" dirty="0">
                <a:effectLst>
                  <a:outerShdw blurRad="38100" dist="38100" dir="2700000" algn="tl">
                    <a:srgbClr val="000000">
                      <a:alpha val="43137"/>
                    </a:srgbClr>
                  </a:outerShdw>
                </a:effectLst>
              </a:rPr>
              <a:t>of the child using growth charts and developmental tables.</a:t>
            </a:r>
          </a:p>
          <a:p>
            <a:endParaRPr lang="en-GB" dirty="0"/>
          </a:p>
        </p:txBody>
      </p:sp>
      <p:grpSp>
        <p:nvGrpSpPr>
          <p:cNvPr id="4" name="Group 3"/>
          <p:cNvGrpSpPr/>
          <p:nvPr/>
        </p:nvGrpSpPr>
        <p:grpSpPr>
          <a:xfrm>
            <a:off x="1558344" y="-3175"/>
            <a:ext cx="8139448" cy="1828800"/>
            <a:chOff x="2028114" y="2271469"/>
            <a:chExt cx="3478177" cy="3478177"/>
          </a:xfrm>
        </p:grpSpPr>
        <p:sp>
          <p:nvSpPr>
            <p:cNvPr id="5" name="Oval 4"/>
            <p:cNvSpPr/>
            <p:nvPr/>
          </p:nvSpPr>
          <p:spPr>
            <a:xfrm>
              <a:off x="2028114" y="2271469"/>
              <a:ext cx="3478177" cy="3478177"/>
            </a:xfrm>
            <a:prstGeom prst="ellipse">
              <a:avLst/>
            </a:prstGeom>
          </p:spPr>
          <p:style>
            <a:lnRef idx="3">
              <a:schemeClr val="lt1">
                <a:hueOff val="0"/>
                <a:satOff val="0"/>
                <a:lumOff val="0"/>
                <a:alphaOff val="0"/>
              </a:schemeClr>
            </a:lnRef>
            <a:fillRef idx="1">
              <a:schemeClr val="accent4">
                <a:alpha val="50000"/>
                <a:hueOff val="9800891"/>
                <a:satOff val="-40777"/>
                <a:lumOff val="9608"/>
                <a:alphaOff val="0"/>
              </a:schemeClr>
            </a:fillRef>
            <a:effectRef idx="0">
              <a:schemeClr val="accent4">
                <a:alpha val="50000"/>
                <a:hueOff val="9800891"/>
                <a:satOff val="-40777"/>
                <a:lumOff val="9608"/>
                <a:alphaOff val="0"/>
              </a:schemeClr>
            </a:effectRef>
            <a:fontRef idx="minor">
              <a:schemeClr val="tx1"/>
            </a:fontRef>
          </p:style>
        </p:sp>
        <p:sp>
          <p:nvSpPr>
            <p:cNvPr id="6" name="Oval 4"/>
            <p:cNvSpPr/>
            <p:nvPr/>
          </p:nvSpPr>
          <p:spPr>
            <a:xfrm>
              <a:off x="2355642" y="3169998"/>
              <a:ext cx="2710373" cy="191299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GB" sz="3200" b="1" kern="1200" dirty="0">
                  <a:solidFill>
                    <a:schemeClr val="tx1"/>
                  </a:solidFill>
                  <a:effectLst>
                    <a:outerShdw blurRad="38100" dist="38100" dir="2700000" algn="tl">
                      <a:srgbClr val="000000">
                        <a:alpha val="43137"/>
                      </a:srgbClr>
                    </a:outerShdw>
                  </a:effectLst>
                </a:rPr>
                <a:t>medical inspection and assessment</a:t>
              </a:r>
            </a:p>
          </p:txBody>
        </p:sp>
      </p:grpSp>
    </p:spTree>
    <p:extLst>
      <p:ext uri="{BB962C8B-B14F-4D97-AF65-F5344CB8AC3E}">
        <p14:creationId xmlns:p14="http://schemas.microsoft.com/office/powerpoint/2010/main" val="3650678101"/>
      </p:ext>
    </p:extLst>
  </p:cSld>
  <p:clrMapOvr>
    <a:masterClrMapping/>
  </p:clrMapOvr>
  <mc:AlternateContent xmlns:mc="http://schemas.openxmlformats.org/markup-compatibility/2006" xmlns:p14="http://schemas.microsoft.com/office/powerpoint/2010/main">
    <mc:Choice Requires="p14">
      <p:transition spd="slow" p14:dur="2000" advTm="40941"/>
    </mc:Choice>
    <mc:Fallback xmlns="">
      <p:transition spd="slow" advTm="40941"/>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926FC-08D3-4FF5-99E5-DFD0BECC0706}"/>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D5BFB510-A6D5-4FF9-892B-F63CE0DC09CC}"/>
              </a:ext>
            </a:extLst>
          </p:cNvPr>
          <p:cNvSpPr>
            <a:spLocks noGrp="1"/>
          </p:cNvSpPr>
          <p:nvPr>
            <p:ph idx="1"/>
          </p:nvPr>
        </p:nvSpPr>
        <p:spPr/>
        <p:txBody>
          <a:bodyPr/>
          <a:lstStyle/>
          <a:p>
            <a:r>
              <a:rPr lang="en-GB" dirty="0"/>
              <a:t>Main health problems among school children:</a:t>
            </a:r>
          </a:p>
          <a:p>
            <a:pPr marL="514350" indent="-514350">
              <a:buAutoNum type="arabicPeriod"/>
            </a:pPr>
            <a:r>
              <a:rPr lang="en-GB" dirty="0"/>
              <a:t>Infectious diseases</a:t>
            </a:r>
          </a:p>
          <a:p>
            <a:pPr marL="514350" indent="-514350">
              <a:buAutoNum type="arabicPeriod"/>
            </a:pPr>
            <a:r>
              <a:rPr lang="en-GB" dirty="0"/>
              <a:t>Parasitic diseases</a:t>
            </a:r>
          </a:p>
          <a:p>
            <a:pPr marL="514350" indent="-514350">
              <a:buAutoNum type="arabicPeriod"/>
            </a:pPr>
            <a:r>
              <a:rPr lang="en-GB" dirty="0"/>
              <a:t>Malnutrition</a:t>
            </a:r>
          </a:p>
          <a:p>
            <a:pPr marL="514350" indent="-514350">
              <a:buAutoNum type="arabicPeriod"/>
            </a:pPr>
            <a:r>
              <a:rPr lang="en-GB" dirty="0"/>
              <a:t>Accidents</a:t>
            </a:r>
          </a:p>
          <a:p>
            <a:pPr marL="514350" indent="-514350">
              <a:buAutoNum type="arabicPeriod"/>
            </a:pPr>
            <a:r>
              <a:rPr lang="en-GB" dirty="0"/>
              <a:t>Psychological and social problems</a:t>
            </a:r>
          </a:p>
          <a:p>
            <a:pPr marL="514350" indent="-514350">
              <a:buAutoNum type="arabicPeriod"/>
            </a:pPr>
            <a:r>
              <a:rPr lang="en-GB" dirty="0"/>
              <a:t>Disabilities</a:t>
            </a:r>
          </a:p>
        </p:txBody>
      </p:sp>
      <p:grpSp>
        <p:nvGrpSpPr>
          <p:cNvPr id="5" name="Group 4">
            <a:extLst>
              <a:ext uri="{FF2B5EF4-FFF2-40B4-BE49-F238E27FC236}">
                <a16:creationId xmlns:a16="http://schemas.microsoft.com/office/drawing/2014/main" id="{D1CAEE22-15CB-448C-B6C8-29A87CEEFAF2}"/>
              </a:ext>
            </a:extLst>
          </p:cNvPr>
          <p:cNvGrpSpPr/>
          <p:nvPr/>
        </p:nvGrpSpPr>
        <p:grpSpPr>
          <a:xfrm>
            <a:off x="838199" y="0"/>
            <a:ext cx="10515599" cy="1825625"/>
            <a:chOff x="4317520" y="2739093"/>
            <a:chExt cx="3030486" cy="2775668"/>
          </a:xfrm>
          <a:solidFill>
            <a:schemeClr val="accent2">
              <a:lumMod val="60000"/>
              <a:lumOff val="40000"/>
            </a:schemeClr>
          </a:solidFill>
        </p:grpSpPr>
        <p:sp>
          <p:nvSpPr>
            <p:cNvPr id="6" name="Oval 5">
              <a:extLst>
                <a:ext uri="{FF2B5EF4-FFF2-40B4-BE49-F238E27FC236}">
                  <a16:creationId xmlns:a16="http://schemas.microsoft.com/office/drawing/2014/main" id="{D6272F21-B050-46AA-A336-CEC2803201A1}"/>
                </a:ext>
              </a:extLst>
            </p:cNvPr>
            <p:cNvSpPr/>
            <p:nvPr/>
          </p:nvSpPr>
          <p:spPr>
            <a:xfrm>
              <a:off x="4317520" y="2739093"/>
              <a:ext cx="3030486" cy="2775668"/>
            </a:xfrm>
            <a:prstGeom prst="ellipse">
              <a:avLst/>
            </a:prstGeom>
            <a:grpFill/>
          </p:spPr>
          <p:style>
            <a:lnRef idx="3">
              <a:schemeClr val="lt1">
                <a:hueOff val="0"/>
                <a:satOff val="0"/>
                <a:lumOff val="0"/>
                <a:alphaOff val="0"/>
              </a:schemeClr>
            </a:lnRef>
            <a:fillRef idx="1">
              <a:schemeClr val="accent4">
                <a:alpha val="50000"/>
                <a:hueOff val="6533927"/>
                <a:satOff val="-27185"/>
                <a:lumOff val="6405"/>
                <a:alphaOff val="0"/>
              </a:schemeClr>
            </a:fillRef>
            <a:effectRef idx="0">
              <a:schemeClr val="accent4">
                <a:alpha val="50000"/>
                <a:hueOff val="6533927"/>
                <a:satOff val="-27185"/>
                <a:lumOff val="6405"/>
                <a:alphaOff val="0"/>
              </a:schemeClr>
            </a:effectRef>
            <a:fontRef idx="minor">
              <a:schemeClr val="tx1"/>
            </a:fontRef>
          </p:style>
        </p:sp>
        <p:sp>
          <p:nvSpPr>
            <p:cNvPr id="7" name="Oval 4">
              <a:extLst>
                <a:ext uri="{FF2B5EF4-FFF2-40B4-BE49-F238E27FC236}">
                  <a16:creationId xmlns:a16="http://schemas.microsoft.com/office/drawing/2014/main" id="{5933BD5C-54AE-4E09-B374-89E8F362D9A1}"/>
                </a:ext>
              </a:extLst>
            </p:cNvPr>
            <p:cNvSpPr txBox="1"/>
            <p:nvPr/>
          </p:nvSpPr>
          <p:spPr>
            <a:xfrm>
              <a:off x="4667191" y="3865034"/>
              <a:ext cx="2331143" cy="961596"/>
            </a:xfrm>
            <a:prstGeom prst="rect">
              <a:avLst/>
            </a:prstGeom>
            <a:grpFill/>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GB" sz="3600" b="1" kern="1200" dirty="0">
                  <a:solidFill>
                    <a:schemeClr val="tx1"/>
                  </a:solidFill>
                  <a:effectLst>
                    <a:outerShdw blurRad="38100" dist="38100" dir="2700000" algn="tl">
                      <a:srgbClr val="000000">
                        <a:alpha val="43137"/>
                      </a:srgbClr>
                    </a:outerShdw>
                  </a:effectLst>
                </a:rPr>
                <a:t>Prevention and control of health hazards</a:t>
              </a:r>
            </a:p>
          </p:txBody>
        </p:sp>
      </p:grpSp>
    </p:spTree>
    <p:extLst>
      <p:ext uri="{BB962C8B-B14F-4D97-AF65-F5344CB8AC3E}">
        <p14:creationId xmlns:p14="http://schemas.microsoft.com/office/powerpoint/2010/main" val="1677143545"/>
      </p:ext>
    </p:extLst>
  </p:cSld>
  <p:clrMapOvr>
    <a:masterClrMapping/>
  </p:clrMapOvr>
  <mc:AlternateContent xmlns:mc="http://schemas.openxmlformats.org/markup-compatibility/2006" xmlns:p14="http://schemas.microsoft.com/office/powerpoint/2010/main">
    <mc:Choice Requires="p14">
      <p:transition spd="slow" p14:dur="2000" advTm="24995"/>
    </mc:Choice>
    <mc:Fallback xmlns="">
      <p:transition spd="slow" advTm="24995"/>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4C137-6026-48AA-AE28-5DDB214BBF08}"/>
              </a:ext>
            </a:extLst>
          </p:cNvPr>
          <p:cNvSpPr>
            <a:spLocks noGrp="1"/>
          </p:cNvSpPr>
          <p:nvPr>
            <p:ph type="title"/>
          </p:nvPr>
        </p:nvSpPr>
        <p:spPr/>
        <p:txBody>
          <a:bodyPr/>
          <a:lstStyle/>
          <a:p>
            <a:r>
              <a:rPr lang="en-GB" b="1" u="sng" dirty="0"/>
              <a:t>1. Infectious diseases:</a:t>
            </a:r>
            <a:endParaRPr lang="en-GB" dirty="0"/>
          </a:p>
        </p:txBody>
      </p:sp>
      <p:graphicFrame>
        <p:nvGraphicFramePr>
          <p:cNvPr id="4" name="Content Placeholder 3">
            <a:extLst>
              <a:ext uri="{FF2B5EF4-FFF2-40B4-BE49-F238E27FC236}">
                <a16:creationId xmlns:a16="http://schemas.microsoft.com/office/drawing/2014/main" id="{FE261C71-A9B4-4776-BC72-56A59BA56EEA}"/>
              </a:ext>
            </a:extLst>
          </p:cNvPr>
          <p:cNvGraphicFramePr>
            <a:graphicFrameLocks noGrp="1"/>
          </p:cNvGraphicFramePr>
          <p:nvPr>
            <p:ph idx="1"/>
            <p:extLst>
              <p:ext uri="{D42A27DB-BD31-4B8C-83A1-F6EECF244321}">
                <p14:modId xmlns:p14="http://schemas.microsoft.com/office/powerpoint/2010/main" val="205441966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5985592"/>
      </p:ext>
    </p:extLst>
  </p:cSld>
  <p:clrMapOvr>
    <a:masterClrMapping/>
  </p:clrMapOvr>
  <mc:AlternateContent xmlns:mc="http://schemas.openxmlformats.org/markup-compatibility/2006" xmlns:p14="http://schemas.microsoft.com/office/powerpoint/2010/main">
    <mc:Choice Requires="p14">
      <p:transition spd="slow" p14:dur="2000" advTm="79023"/>
    </mc:Choice>
    <mc:Fallback xmlns="">
      <p:transition spd="slow" advTm="79023"/>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F5A8FF06-0CFC-4BF9-823C-ED594568730F}"/>
              </a:ext>
            </a:extLst>
          </p:cNvPr>
          <p:cNvGraphicFramePr/>
          <p:nvPr>
            <p:extLst>
              <p:ext uri="{D42A27DB-BD31-4B8C-83A1-F6EECF244321}">
                <p14:modId xmlns:p14="http://schemas.microsoft.com/office/powerpoint/2010/main" val="246203627"/>
              </p:ext>
            </p:extLst>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Content Placeholder 3">
            <a:extLst>
              <a:ext uri="{FF2B5EF4-FFF2-40B4-BE49-F238E27FC236}">
                <a16:creationId xmlns:a16="http://schemas.microsoft.com/office/drawing/2014/main" id="{E6F42788-E8CF-43BF-945C-98BC30316A53}"/>
              </a:ext>
            </a:extLst>
          </p:cNvPr>
          <p:cNvGraphicFramePr>
            <a:graphicFrameLocks noGrp="1"/>
          </p:cNvGraphicFramePr>
          <p:nvPr>
            <p:ph idx="1"/>
            <p:extLst>
              <p:ext uri="{D42A27DB-BD31-4B8C-83A1-F6EECF244321}">
                <p14:modId xmlns:p14="http://schemas.microsoft.com/office/powerpoint/2010/main" val="2023270642"/>
              </p:ext>
            </p:extLst>
          </p:nvPr>
        </p:nvGraphicFramePr>
        <p:xfrm>
          <a:off x="370703" y="1532238"/>
          <a:ext cx="10983097" cy="46447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533462496"/>
      </p:ext>
    </p:extLst>
  </p:cSld>
  <p:clrMapOvr>
    <a:masterClrMapping/>
  </p:clrMapOvr>
  <mc:AlternateContent xmlns:mc="http://schemas.openxmlformats.org/markup-compatibility/2006" xmlns:p14="http://schemas.microsoft.com/office/powerpoint/2010/main">
    <mc:Choice Requires="p14">
      <p:transition spd="slow" p14:dur="2000" advTm="51999"/>
    </mc:Choice>
    <mc:Fallback xmlns="">
      <p:transition spd="slow" advTm="51999"/>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38F71-E276-4755-9C01-86E805E76FA2}"/>
              </a:ext>
            </a:extLst>
          </p:cNvPr>
          <p:cNvSpPr>
            <a:spLocks noGrp="1"/>
          </p:cNvSpPr>
          <p:nvPr>
            <p:ph type="title"/>
          </p:nvPr>
        </p:nvSpPr>
        <p:spPr>
          <a:xfrm>
            <a:off x="1018504" y="94670"/>
            <a:ext cx="10515600" cy="768216"/>
          </a:xfrm>
        </p:spPr>
        <p:txBody>
          <a:bodyPr>
            <a:normAutofit/>
          </a:bodyPr>
          <a:lstStyle/>
          <a:p>
            <a:r>
              <a:rPr lang="en-GB" b="1" u="sng" dirty="0"/>
              <a:t>Prevention of infectious diseases at school</a:t>
            </a:r>
          </a:p>
        </p:txBody>
      </p:sp>
      <p:sp>
        <p:nvSpPr>
          <p:cNvPr id="3" name="Content Placeholder 2">
            <a:extLst>
              <a:ext uri="{FF2B5EF4-FFF2-40B4-BE49-F238E27FC236}">
                <a16:creationId xmlns:a16="http://schemas.microsoft.com/office/drawing/2014/main" id="{4CD4CF75-42B2-4963-9EC7-E147B42A8FDB}"/>
              </a:ext>
            </a:extLst>
          </p:cNvPr>
          <p:cNvSpPr>
            <a:spLocks noGrp="1"/>
          </p:cNvSpPr>
          <p:nvPr>
            <p:ph idx="1"/>
          </p:nvPr>
        </p:nvSpPr>
        <p:spPr>
          <a:xfrm>
            <a:off x="166255" y="965918"/>
            <a:ext cx="8591379" cy="5526958"/>
          </a:xfrm>
        </p:spPr>
        <p:txBody>
          <a:bodyPr>
            <a:normAutofit fontScale="92500" lnSpcReduction="10000"/>
          </a:bodyPr>
          <a:lstStyle/>
          <a:p>
            <a:r>
              <a:rPr lang="en-GB" b="1" u="sng" dirty="0">
                <a:solidFill>
                  <a:srgbClr val="00B050"/>
                </a:solidFill>
              </a:rPr>
              <a:t>General measures:</a:t>
            </a:r>
          </a:p>
          <a:p>
            <a:pPr>
              <a:buFontTx/>
              <a:buChar char="-"/>
            </a:pPr>
            <a:r>
              <a:rPr lang="en-GB" dirty="0"/>
              <a:t>Sanitation of school environment.</a:t>
            </a:r>
          </a:p>
          <a:p>
            <a:pPr>
              <a:buFontTx/>
              <a:buChar char="-"/>
            </a:pPr>
            <a:r>
              <a:rPr lang="en-GB" dirty="0"/>
              <a:t>Health education of students, families and teachers about mode of transmission, complications and immunisation.</a:t>
            </a:r>
          </a:p>
          <a:p>
            <a:pPr marL="274320" indent="-274320">
              <a:buNone/>
              <a:defRPr/>
            </a:pPr>
            <a:r>
              <a:rPr lang="en-US" b="1" dirty="0">
                <a:solidFill>
                  <a:srgbClr val="7030A0"/>
                </a:solidFill>
                <a:effectLst>
                  <a:outerShdw blurRad="38100" dist="38100" dir="2700000" algn="tl">
                    <a:srgbClr val="000000">
                      <a:alpha val="43137"/>
                    </a:srgbClr>
                  </a:outerShdw>
                </a:effectLst>
              </a:rPr>
              <a:t>Examples of simple personal health practices that can be promoted through health education include: </a:t>
            </a:r>
          </a:p>
          <a:p>
            <a:pPr marL="274320" indent="-274320">
              <a:buFont typeface="Wingdings 3"/>
              <a:buChar char=""/>
              <a:defRPr/>
            </a:pPr>
            <a:r>
              <a:rPr lang="en-US" dirty="0">
                <a:effectLst>
                  <a:outerShdw blurRad="38100" dist="38100" dir="2700000" algn="tl">
                    <a:srgbClr val="000000">
                      <a:alpha val="43137"/>
                    </a:srgbClr>
                  </a:outerShdw>
                </a:effectLst>
              </a:rPr>
              <a:t>Thorough hand-washing after going to the toilet and before eating, </a:t>
            </a:r>
          </a:p>
          <a:p>
            <a:pPr marL="274320" indent="-274320">
              <a:buFont typeface="Wingdings 3"/>
              <a:buChar char=""/>
              <a:defRPr/>
            </a:pPr>
            <a:r>
              <a:rPr lang="en-US" dirty="0">
                <a:effectLst>
                  <a:outerShdw blurRad="38100" dist="38100" dir="2700000" algn="tl">
                    <a:srgbClr val="000000">
                      <a:alpha val="43137"/>
                    </a:srgbClr>
                  </a:outerShdw>
                </a:effectLst>
              </a:rPr>
              <a:t>covering coughs and sneezes, </a:t>
            </a:r>
          </a:p>
          <a:p>
            <a:pPr marL="274320" indent="-274320">
              <a:buFont typeface="Wingdings 3"/>
              <a:buChar char=""/>
              <a:defRPr/>
            </a:pPr>
            <a:r>
              <a:rPr lang="en-US" dirty="0">
                <a:effectLst>
                  <a:outerShdw blurRad="38100" dist="38100" dir="2700000" algn="tl">
                    <a:srgbClr val="000000">
                      <a:alpha val="43137"/>
                    </a:srgbClr>
                  </a:outerShdw>
                </a:effectLst>
              </a:rPr>
              <a:t>avoid sharing cups or combs.</a:t>
            </a:r>
          </a:p>
          <a:p>
            <a:pPr marL="0" indent="0">
              <a:buNone/>
              <a:defRPr/>
            </a:pPr>
            <a:endParaRPr lang="en-GB" dirty="0"/>
          </a:p>
          <a:p>
            <a:pPr>
              <a:buFontTx/>
              <a:buChar char="-"/>
            </a:pPr>
            <a:r>
              <a:rPr lang="en-GB" dirty="0"/>
              <a:t>Health promotion via adequate nutrition, physical exercise and  open air recreation.</a:t>
            </a:r>
          </a:p>
          <a:p>
            <a:pPr marL="0" indent="0">
              <a:buNone/>
            </a:pPr>
            <a:endParaRPr lang="en-GB" b="1" dirty="0"/>
          </a:p>
        </p:txBody>
      </p:sp>
      <p:pic>
        <p:nvPicPr>
          <p:cNvPr id="4" name="Picture 2" descr="Image result for epidemic disease at school">
            <a:extLst>
              <a:ext uri="{FF2B5EF4-FFF2-40B4-BE49-F238E27FC236}">
                <a16:creationId xmlns:a16="http://schemas.microsoft.com/office/drawing/2014/main" id="{B9B3EFFF-12FB-4FC6-9D2F-F87DA535211D}"/>
              </a:ext>
            </a:extLst>
          </p:cNvPr>
          <p:cNvPicPr>
            <a:picLocks noChangeAspect="1" noChangeArrowheads="1"/>
          </p:cNvPicPr>
          <p:nvPr/>
        </p:nvPicPr>
        <p:blipFill>
          <a:blip r:embed="rId2"/>
          <a:srcRect/>
          <a:stretch>
            <a:fillRect/>
          </a:stretch>
        </p:blipFill>
        <p:spPr bwMode="auto">
          <a:xfrm>
            <a:off x="8757634" y="2686415"/>
            <a:ext cx="3112012" cy="1764867"/>
          </a:xfrm>
          <a:prstGeom prst="rect">
            <a:avLst/>
          </a:prstGeom>
          <a:noFill/>
        </p:spPr>
      </p:pic>
    </p:spTree>
    <p:extLst>
      <p:ext uri="{BB962C8B-B14F-4D97-AF65-F5344CB8AC3E}">
        <p14:creationId xmlns:p14="http://schemas.microsoft.com/office/powerpoint/2010/main" val="2622354145"/>
      </p:ext>
    </p:extLst>
  </p:cSld>
  <p:clrMapOvr>
    <a:masterClrMapping/>
  </p:clrMapOvr>
  <mc:AlternateContent xmlns:mc="http://schemas.openxmlformats.org/markup-compatibility/2006" xmlns:p14="http://schemas.microsoft.com/office/powerpoint/2010/main">
    <mc:Choice Requires="p14">
      <p:transition spd="slow" p14:dur="2000" advTm="80589"/>
    </mc:Choice>
    <mc:Fallback xmlns="">
      <p:transition spd="slow" advTm="8058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Image result for preschool child drawing"/>
          <p:cNvPicPr>
            <a:picLocks noChangeAspect="1" noChangeArrowheads="1"/>
          </p:cNvPicPr>
          <p:nvPr/>
        </p:nvPicPr>
        <p:blipFill rotWithShape="1">
          <a:blip r:embed="rId2"/>
          <a:srcRect b="15414"/>
          <a:stretch/>
        </p:blipFill>
        <p:spPr bwMode="auto">
          <a:xfrm>
            <a:off x="20" y="10"/>
            <a:ext cx="12191980" cy="6857990"/>
          </a:xfrm>
          <a:prstGeom prst="rect">
            <a:avLst/>
          </a:prstGeom>
          <a:noFill/>
        </p:spPr>
      </p:pic>
      <p:sp>
        <p:nvSpPr>
          <p:cNvPr id="71"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p:cNvSpPr>
            <a:spLocks noGrp="1"/>
          </p:cNvSpPr>
          <p:nvPr>
            <p:ph type="ctrTitle"/>
          </p:nvPr>
        </p:nvSpPr>
        <p:spPr>
          <a:xfrm>
            <a:off x="6288259" y="3231931"/>
            <a:ext cx="5585804" cy="1834056"/>
          </a:xfrm>
        </p:spPr>
        <p:txBody>
          <a:bodyPr>
            <a:normAutofit fontScale="90000"/>
          </a:bodyPr>
          <a:lstStyle/>
          <a:p>
            <a:br>
              <a:rPr lang="en-US" sz="4000" dirty="0"/>
            </a:br>
            <a:r>
              <a:rPr lang="en-US" sz="8800" b="1" dirty="0"/>
              <a:t>Preschool</a:t>
            </a:r>
            <a:r>
              <a:rPr lang="en-US" sz="4000" dirty="0"/>
              <a:t> </a:t>
            </a:r>
          </a:p>
        </p:txBody>
      </p:sp>
      <p:sp>
        <p:nvSpPr>
          <p:cNvPr id="3" name="Subtitle 2"/>
          <p:cNvSpPr>
            <a:spLocks noGrp="1"/>
          </p:cNvSpPr>
          <p:nvPr>
            <p:ph type="subTitle" idx="1"/>
          </p:nvPr>
        </p:nvSpPr>
        <p:spPr>
          <a:xfrm>
            <a:off x="7782910" y="5242675"/>
            <a:ext cx="4330262" cy="683284"/>
          </a:xfrm>
        </p:spPr>
        <p:txBody>
          <a:bodyPr>
            <a:normAutofit/>
          </a:bodyPr>
          <a:lstStyle/>
          <a:p>
            <a:endParaRPr lang="en-US" sz="2000"/>
          </a:p>
        </p:txBody>
      </p:sp>
      <p:cxnSp>
        <p:nvCxnSpPr>
          <p:cNvPr id="73" name="Straight Connector 72">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3408175"/>
      </p:ext>
    </p:extLst>
  </p:cSld>
  <p:clrMapOvr>
    <a:masterClrMapping/>
  </p:clrMapOvr>
  <mc:AlternateContent xmlns:mc="http://schemas.openxmlformats.org/markup-compatibility/2006" xmlns:p14="http://schemas.microsoft.com/office/powerpoint/2010/main">
    <mc:Choice Requires="p14">
      <p:transition spd="slow" p14:dur="2000" advTm="4717"/>
    </mc:Choice>
    <mc:Fallback xmlns="">
      <p:transition spd="slow" advTm="4717"/>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520E03-9CCC-405E-AB33-690A6941599E}"/>
              </a:ext>
            </a:extLst>
          </p:cNvPr>
          <p:cNvSpPr>
            <a:spLocks noGrp="1"/>
          </p:cNvSpPr>
          <p:nvPr>
            <p:ph idx="1"/>
          </p:nvPr>
        </p:nvSpPr>
        <p:spPr>
          <a:xfrm>
            <a:off x="193964" y="734292"/>
            <a:ext cx="8108482" cy="5971308"/>
          </a:xfrm>
        </p:spPr>
        <p:txBody>
          <a:bodyPr>
            <a:normAutofit fontScale="77500" lnSpcReduction="20000"/>
          </a:bodyPr>
          <a:lstStyle/>
          <a:p>
            <a:pPr marL="0" indent="0">
              <a:buNone/>
            </a:pPr>
            <a:r>
              <a:rPr lang="en-GB" sz="3400" b="1" u="sng" dirty="0">
                <a:solidFill>
                  <a:srgbClr val="00B050"/>
                </a:solidFill>
              </a:rPr>
              <a:t>Special measures:</a:t>
            </a:r>
          </a:p>
          <a:p>
            <a:pPr marL="571500" indent="-571500">
              <a:buFont typeface="+mj-lt"/>
              <a:buAutoNum type="romanUcPeriod"/>
            </a:pPr>
            <a:r>
              <a:rPr lang="en-GB" sz="3100" b="1" u="sng" dirty="0">
                <a:solidFill>
                  <a:srgbClr val="FF0000"/>
                </a:solidFill>
              </a:rPr>
              <a:t>For students:</a:t>
            </a:r>
          </a:p>
          <a:p>
            <a:pPr marL="0" indent="0">
              <a:buNone/>
            </a:pPr>
            <a:r>
              <a:rPr lang="en-GB" b="1" dirty="0">
                <a:solidFill>
                  <a:srgbClr val="7030A0"/>
                </a:solidFill>
              </a:rPr>
              <a:t>1) Active immunization at school entry against:</a:t>
            </a:r>
          </a:p>
          <a:p>
            <a:pPr>
              <a:buFontTx/>
              <a:buChar char="-"/>
            </a:pPr>
            <a:r>
              <a:rPr lang="en-GB" dirty="0"/>
              <a:t>Diphtheria, tetanus (DT) booster dose.</a:t>
            </a:r>
          </a:p>
          <a:p>
            <a:pPr>
              <a:buFontTx/>
              <a:buChar char="-"/>
            </a:pPr>
            <a:r>
              <a:rPr lang="en-GB" dirty="0"/>
              <a:t>TB (BCG)</a:t>
            </a:r>
          </a:p>
          <a:p>
            <a:pPr>
              <a:buFontTx/>
              <a:buChar char="-"/>
            </a:pPr>
            <a:r>
              <a:rPr lang="en-GB" dirty="0"/>
              <a:t>Polio vaccine</a:t>
            </a:r>
          </a:p>
          <a:p>
            <a:pPr>
              <a:buFontTx/>
              <a:buChar char="-"/>
            </a:pPr>
            <a:r>
              <a:rPr lang="en-GB" dirty="0"/>
              <a:t>Meningococcus vaccine</a:t>
            </a:r>
          </a:p>
          <a:p>
            <a:pPr marL="0" indent="0">
              <a:buNone/>
            </a:pPr>
            <a:r>
              <a:rPr lang="en-GB" b="1" dirty="0">
                <a:solidFill>
                  <a:srgbClr val="7030A0"/>
                </a:solidFill>
              </a:rPr>
              <a:t>2) </a:t>
            </a:r>
            <a:r>
              <a:rPr lang="en-GB" b="1" u="sng" dirty="0">
                <a:solidFill>
                  <a:srgbClr val="7030A0"/>
                </a:solidFill>
              </a:rPr>
              <a:t>Chemoprophylaxis</a:t>
            </a:r>
          </a:p>
          <a:p>
            <a:pPr>
              <a:buFontTx/>
              <a:buChar char="-"/>
            </a:pPr>
            <a:r>
              <a:rPr lang="en-GB" dirty="0"/>
              <a:t>Rifampicin for contact in meningococcal meningitis </a:t>
            </a:r>
          </a:p>
          <a:p>
            <a:pPr>
              <a:buFontTx/>
              <a:buChar char="-"/>
            </a:pPr>
            <a:r>
              <a:rPr lang="en-GB" dirty="0"/>
              <a:t>Long acting penicillin for Rheumatic Fever</a:t>
            </a:r>
          </a:p>
          <a:p>
            <a:pPr>
              <a:buFontTx/>
              <a:buChar char="-"/>
            </a:pPr>
            <a:r>
              <a:rPr lang="en-GB" dirty="0"/>
              <a:t>INH for TB</a:t>
            </a:r>
          </a:p>
          <a:p>
            <a:pPr>
              <a:buFontTx/>
              <a:buChar char="-"/>
            </a:pPr>
            <a:r>
              <a:rPr lang="en-GB" dirty="0"/>
              <a:t>Erythromycin for pertussis</a:t>
            </a:r>
          </a:p>
          <a:p>
            <a:pPr marL="0" indent="0">
              <a:buNone/>
            </a:pPr>
            <a:r>
              <a:rPr lang="en-GB" dirty="0">
                <a:solidFill>
                  <a:srgbClr val="FF0000"/>
                </a:solidFill>
              </a:rPr>
              <a:t>II. </a:t>
            </a:r>
            <a:r>
              <a:rPr lang="en-GB" sz="3100" b="1" u="sng" dirty="0">
                <a:solidFill>
                  <a:srgbClr val="FF0000"/>
                </a:solidFill>
              </a:rPr>
              <a:t>For school personnel:</a:t>
            </a:r>
          </a:p>
          <a:p>
            <a:pPr marL="514350" indent="-514350">
              <a:buAutoNum type="arabicPeriod"/>
            </a:pPr>
            <a:r>
              <a:rPr lang="en-GB" b="1" dirty="0">
                <a:solidFill>
                  <a:srgbClr val="7030A0"/>
                </a:solidFill>
              </a:rPr>
              <a:t>Preemployment and periodic medical examination</a:t>
            </a:r>
          </a:p>
          <a:p>
            <a:pPr marL="514350" indent="-514350">
              <a:buAutoNum type="arabicPeriod"/>
            </a:pPr>
            <a:r>
              <a:rPr lang="en-GB" b="1" dirty="0">
                <a:solidFill>
                  <a:srgbClr val="7030A0"/>
                </a:solidFill>
              </a:rPr>
              <a:t>Health education for healthy habits</a:t>
            </a:r>
          </a:p>
          <a:p>
            <a:pPr marL="514350" indent="-514350">
              <a:buAutoNum type="arabicPeriod"/>
            </a:pPr>
            <a:r>
              <a:rPr lang="en-GB" b="1" dirty="0">
                <a:solidFill>
                  <a:srgbClr val="7030A0"/>
                </a:solidFill>
              </a:rPr>
              <a:t>Supervision during work</a:t>
            </a:r>
          </a:p>
        </p:txBody>
      </p:sp>
      <p:pic>
        <p:nvPicPr>
          <p:cNvPr id="3074" name="Picture 2" descr="Image result for infectious diseases school child">
            <a:extLst>
              <a:ext uri="{FF2B5EF4-FFF2-40B4-BE49-F238E27FC236}">
                <a16:creationId xmlns:a16="http://schemas.microsoft.com/office/drawing/2014/main" id="{462F3295-B763-4A33-8BDB-EB543FFF6B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2446" y="2057498"/>
            <a:ext cx="3533775" cy="2667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23C38F71-E276-4755-9C01-86E805E76FA2}"/>
              </a:ext>
            </a:extLst>
          </p:cNvPr>
          <p:cNvSpPr txBox="1">
            <a:spLocks/>
          </p:cNvSpPr>
          <p:nvPr/>
        </p:nvSpPr>
        <p:spPr>
          <a:xfrm>
            <a:off x="838200" y="197701"/>
            <a:ext cx="10515600" cy="536591"/>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u="sng" dirty="0"/>
              <a:t>Prevention of infectious diseases at school</a:t>
            </a:r>
          </a:p>
        </p:txBody>
      </p:sp>
    </p:spTree>
    <p:extLst>
      <p:ext uri="{BB962C8B-B14F-4D97-AF65-F5344CB8AC3E}">
        <p14:creationId xmlns:p14="http://schemas.microsoft.com/office/powerpoint/2010/main" val="535019235"/>
      </p:ext>
    </p:extLst>
  </p:cSld>
  <p:clrMapOvr>
    <a:masterClrMapping/>
  </p:clrMapOvr>
  <mc:AlternateContent xmlns:mc="http://schemas.openxmlformats.org/markup-compatibility/2006" xmlns:p14="http://schemas.microsoft.com/office/powerpoint/2010/main">
    <mc:Choice Requires="p14">
      <p:transition spd="slow" p14:dur="2000" advTm="84701"/>
    </mc:Choice>
    <mc:Fallback xmlns="">
      <p:transition spd="slow" advTm="84701"/>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8158" y="133305"/>
            <a:ext cx="11835684" cy="1325563"/>
          </a:xfrm>
        </p:spPr>
        <p:txBody>
          <a:bodyPr>
            <a:normAutofit/>
          </a:bodyPr>
          <a:lstStyle/>
          <a:p>
            <a:r>
              <a:rPr lang="en-US" sz="4100" b="1" u="sng" dirty="0"/>
              <a:t>Measures for control of communicable diseases at schools</a:t>
            </a:r>
            <a:endParaRPr lang="en-GB" sz="4100" b="1" u="sng" dirty="0"/>
          </a:p>
        </p:txBody>
      </p:sp>
      <p:sp>
        <p:nvSpPr>
          <p:cNvPr id="3" name="Content Placeholder 2"/>
          <p:cNvSpPr>
            <a:spLocks noGrp="1"/>
          </p:cNvSpPr>
          <p:nvPr>
            <p:ph idx="1"/>
          </p:nvPr>
        </p:nvSpPr>
        <p:spPr>
          <a:xfrm>
            <a:off x="612637" y="1458868"/>
            <a:ext cx="10761372" cy="4897146"/>
          </a:xfrm>
          <a:solidFill>
            <a:srgbClr val="F5EEBD"/>
          </a:solidFill>
        </p:spPr>
        <p:txBody>
          <a:bodyPr>
            <a:normAutofit/>
          </a:bodyPr>
          <a:lstStyle/>
          <a:p>
            <a:pPr>
              <a:buSzPct val="100000"/>
              <a:buFont typeface="Bookman Old Style" pitchFamily="18" charset="0"/>
              <a:buAutoNum type="alphaUcPeriod"/>
              <a:defRPr/>
            </a:pPr>
            <a:r>
              <a:rPr lang="en-US" sz="2200" dirty="0"/>
              <a:t>Daily and continual observation of the pupils </a:t>
            </a:r>
            <a:r>
              <a:rPr lang="en-GB" sz="2200" dirty="0"/>
              <a:t>in the morning before entering the classrooms</a:t>
            </a:r>
            <a:r>
              <a:rPr lang="en-US" sz="2200" dirty="0"/>
              <a:t>: for detection of any deviation from normal (</a:t>
            </a:r>
            <a:r>
              <a:rPr lang="ar-JO" sz="2200" dirty="0"/>
              <a:t>(الطابور الصباحي</a:t>
            </a:r>
            <a:endParaRPr lang="en-US" sz="2200" dirty="0"/>
          </a:p>
          <a:p>
            <a:pPr>
              <a:buSzPct val="100000"/>
              <a:buFont typeface="Bookman Old Style" pitchFamily="18" charset="0"/>
              <a:buAutoNum type="alphaUcPeriod"/>
              <a:defRPr/>
            </a:pPr>
            <a:r>
              <a:rPr lang="en-GB" sz="2200" dirty="0"/>
              <a:t>Examination of the absentees records</a:t>
            </a:r>
            <a:r>
              <a:rPr lang="en-US" sz="2200" dirty="0"/>
              <a:t>: It is important to know the cause of absence among pupils particularly during epidemics. </a:t>
            </a:r>
          </a:p>
          <a:p>
            <a:pPr>
              <a:buSzPct val="100000"/>
              <a:buFont typeface="Bookman Old Style" pitchFamily="18" charset="0"/>
              <a:buAutoNum type="alphaUcPeriod"/>
              <a:defRPr/>
            </a:pPr>
            <a:r>
              <a:rPr lang="en-US" sz="2200" dirty="0"/>
              <a:t>Sick Pupils : should be excluded from the school </a:t>
            </a:r>
          </a:p>
          <a:p>
            <a:pPr>
              <a:buSzPct val="100000"/>
              <a:buFont typeface="Bookman Old Style" pitchFamily="18" charset="0"/>
              <a:buAutoNum type="alphaUcPeriod"/>
              <a:defRPr/>
            </a:pPr>
            <a:r>
              <a:rPr lang="en-US" sz="2200" dirty="0"/>
              <a:t>Readmission to school after sickness: </a:t>
            </a:r>
          </a:p>
          <a:p>
            <a:pPr marL="742950" lvl="1" indent="-285750">
              <a:buSzPct val="100000"/>
              <a:defRPr/>
            </a:pPr>
            <a:r>
              <a:rPr lang="en-US" sz="2200" dirty="0"/>
              <a:t>medical examination or certain investigations should precede readmission. </a:t>
            </a:r>
          </a:p>
          <a:p>
            <a:pPr marL="742950" lvl="1" indent="-285750">
              <a:buSzPct val="100000"/>
              <a:defRPr/>
            </a:pPr>
            <a:r>
              <a:rPr lang="en-US" sz="2200" dirty="0"/>
              <a:t>Physician’s written </a:t>
            </a:r>
            <a:r>
              <a:rPr lang="en-GB" sz="2200" dirty="0"/>
              <a:t>report</a:t>
            </a:r>
            <a:r>
              <a:rPr lang="en-US" sz="2200" dirty="0"/>
              <a:t> that the child is in a non-communicable state should be provided. </a:t>
            </a:r>
          </a:p>
          <a:p>
            <a:pPr marL="742950" lvl="1" indent="-285750">
              <a:buSzPct val="100000"/>
              <a:defRPr/>
            </a:pPr>
            <a:endParaRPr lang="en-US" dirty="0">
              <a:effectLst>
                <a:outerShdw blurRad="38100" dist="38100" dir="2700000" algn="tl">
                  <a:srgbClr val="C0C0C0"/>
                </a:outerShdw>
              </a:effectLst>
              <a:cs typeface="Arial" pitchFamily="34" charset="0"/>
            </a:endParaRPr>
          </a:p>
          <a:p>
            <a:endParaRPr lang="en-GB" dirty="0"/>
          </a:p>
        </p:txBody>
      </p:sp>
    </p:spTree>
    <p:extLst>
      <p:ext uri="{BB962C8B-B14F-4D97-AF65-F5344CB8AC3E}">
        <p14:creationId xmlns:p14="http://schemas.microsoft.com/office/powerpoint/2010/main" val="255360738"/>
      </p:ext>
    </p:extLst>
  </p:cSld>
  <p:clrMapOvr>
    <a:masterClrMapping/>
  </p:clrMapOvr>
  <mc:AlternateContent xmlns:mc="http://schemas.openxmlformats.org/markup-compatibility/2006" xmlns:p14="http://schemas.microsoft.com/office/powerpoint/2010/main">
    <mc:Choice Requires="p14">
      <p:transition spd="slow" p14:dur="2000" advTm="95522"/>
    </mc:Choice>
    <mc:Fallback xmlns="">
      <p:transition spd="slow" advTm="95522"/>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943C35-B7C1-4083-8D75-D1F7243D7E55}"/>
              </a:ext>
            </a:extLst>
          </p:cNvPr>
          <p:cNvSpPr>
            <a:spLocks noGrp="1"/>
          </p:cNvSpPr>
          <p:nvPr>
            <p:ph idx="1"/>
          </p:nvPr>
        </p:nvSpPr>
        <p:spPr>
          <a:xfrm>
            <a:off x="719137" y="1458868"/>
            <a:ext cx="10753725" cy="4890416"/>
          </a:xfrm>
          <a:solidFill>
            <a:srgbClr val="F5EEBD"/>
          </a:solidFill>
        </p:spPr>
        <p:txBody>
          <a:bodyPr>
            <a:normAutofit fontScale="92500" lnSpcReduction="10000"/>
          </a:bodyPr>
          <a:lstStyle/>
          <a:p>
            <a:pPr marL="0" indent="0">
              <a:buSzPct val="100000"/>
              <a:buNone/>
              <a:defRPr/>
            </a:pPr>
            <a:r>
              <a:rPr lang="en-GB" sz="2800" dirty="0"/>
              <a:t>E.   </a:t>
            </a:r>
            <a:r>
              <a:rPr lang="en-US" sz="2800" dirty="0"/>
              <a:t>Care for contacts:</a:t>
            </a:r>
          </a:p>
          <a:p>
            <a:pPr marL="742950" lvl="1" indent="-285750">
              <a:defRPr/>
            </a:pPr>
            <a:r>
              <a:rPr lang="en-US" sz="2800" dirty="0"/>
              <a:t>- Observation for longest incubation period</a:t>
            </a:r>
          </a:p>
          <a:p>
            <a:pPr marL="742950" lvl="1" indent="-285750">
              <a:defRPr/>
            </a:pPr>
            <a:r>
              <a:rPr lang="en-US" sz="2800" dirty="0"/>
              <a:t>- Chemoprophylaxis might be required in some diseases </a:t>
            </a:r>
          </a:p>
          <a:p>
            <a:pPr marL="742950" lvl="1" indent="-285750">
              <a:defRPr/>
            </a:pPr>
            <a:r>
              <a:rPr lang="en-US" sz="2800" dirty="0"/>
              <a:t>- Mass treatment for household contacts (ex: scabies)</a:t>
            </a:r>
          </a:p>
          <a:p>
            <a:pPr marL="742950" lvl="1" indent="-285750">
              <a:defRPr/>
            </a:pPr>
            <a:r>
              <a:rPr lang="en-US" sz="2800" dirty="0"/>
              <a:t>- Health education</a:t>
            </a:r>
          </a:p>
          <a:p>
            <a:pPr marL="514350" indent="-514350">
              <a:buSzPct val="108000"/>
              <a:buFont typeface="Bookman Old Style" pitchFamily="18" charset="0"/>
              <a:buAutoNum type="alphaUcPeriod" startAt="6"/>
            </a:pPr>
            <a:r>
              <a:rPr lang="en-US" sz="2800" dirty="0"/>
              <a:t>Care for convalescence (</a:t>
            </a:r>
            <a:r>
              <a:rPr lang="ar-JO" sz="2800" dirty="0"/>
              <a:t>التعافي</a:t>
            </a:r>
            <a:r>
              <a:rPr lang="en-US" sz="2800" dirty="0"/>
              <a:t>: </a:t>
            </a:r>
          </a:p>
          <a:p>
            <a:pPr marL="742950" lvl="1" indent="-285750">
              <a:buSzPct val="108000"/>
            </a:pPr>
            <a:r>
              <a:rPr lang="en-US" sz="2800" dirty="0"/>
              <a:t>- Most pupils who have been ill return to school during the period of convalescence. </a:t>
            </a:r>
          </a:p>
          <a:p>
            <a:pPr marL="742950" lvl="1" indent="-285750">
              <a:buSzPct val="108000"/>
            </a:pPr>
            <a:r>
              <a:rPr lang="en-US" sz="2800" dirty="0"/>
              <a:t>- Their resistance to other infections is low so, full participation in physical education activities should be avoided. </a:t>
            </a:r>
          </a:p>
          <a:p>
            <a:pPr marL="742950" lvl="1" indent="-285750">
              <a:buSzPct val="108000"/>
            </a:pPr>
            <a:r>
              <a:rPr lang="en-US" sz="2800" dirty="0"/>
              <a:t>- Also, children should be observed carefully for signs of possible complication.</a:t>
            </a:r>
          </a:p>
          <a:p>
            <a:pPr marL="514350" indent="-514350">
              <a:buSzPct val="103000"/>
              <a:buFont typeface="Bookman Old Style" pitchFamily="18" charset="0"/>
              <a:buAutoNum type="alphaUcPeriod" startAt="7"/>
            </a:pPr>
            <a:r>
              <a:rPr lang="en-US" sz="2800" dirty="0"/>
              <a:t>Searching for the source of infection</a:t>
            </a:r>
          </a:p>
          <a:p>
            <a:endParaRPr lang="en-GB" dirty="0"/>
          </a:p>
        </p:txBody>
      </p:sp>
      <p:sp>
        <p:nvSpPr>
          <p:cNvPr id="4" name="Title 1"/>
          <p:cNvSpPr txBox="1">
            <a:spLocks/>
          </p:cNvSpPr>
          <p:nvPr/>
        </p:nvSpPr>
        <p:spPr>
          <a:xfrm>
            <a:off x="178158" y="133305"/>
            <a:ext cx="1183568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4100" b="1" u="sng" dirty="0"/>
          </a:p>
        </p:txBody>
      </p:sp>
      <p:sp>
        <p:nvSpPr>
          <p:cNvPr id="6" name="Title 1"/>
          <p:cNvSpPr txBox="1">
            <a:spLocks/>
          </p:cNvSpPr>
          <p:nvPr/>
        </p:nvSpPr>
        <p:spPr>
          <a:xfrm>
            <a:off x="330558" y="285705"/>
            <a:ext cx="11835684" cy="1325563"/>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US" sz="4100" b="1" u="sng"/>
              <a:t>Measures for control of communicable diseases at schools</a:t>
            </a:r>
            <a:endParaRPr lang="en-GB" sz="4100" b="1" u="sng" dirty="0"/>
          </a:p>
        </p:txBody>
      </p:sp>
    </p:spTree>
    <p:extLst>
      <p:ext uri="{BB962C8B-B14F-4D97-AF65-F5344CB8AC3E}">
        <p14:creationId xmlns:p14="http://schemas.microsoft.com/office/powerpoint/2010/main" val="3765024929"/>
      </p:ext>
    </p:extLst>
  </p:cSld>
  <p:clrMapOvr>
    <a:masterClrMapping/>
  </p:clrMapOvr>
  <mc:AlternateContent xmlns:mc="http://schemas.openxmlformats.org/markup-compatibility/2006" xmlns:p14="http://schemas.microsoft.com/office/powerpoint/2010/main">
    <mc:Choice Requires="p14">
      <p:transition spd="slow" p14:dur="2000" advTm="149458"/>
    </mc:Choice>
    <mc:Fallback xmlns="">
      <p:transition spd="slow" advTm="149458"/>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6B4419-3AF3-41F8-87E1-BEA20B1ED7C5}"/>
              </a:ext>
            </a:extLst>
          </p:cNvPr>
          <p:cNvPicPr>
            <a:picLocks noChangeAspect="1"/>
          </p:cNvPicPr>
          <p:nvPr/>
        </p:nvPicPr>
        <p:blipFill rotWithShape="1">
          <a:blip r:embed="rId2"/>
          <a:srcRect b="15414"/>
          <a:stretch/>
        </p:blipFill>
        <p:spPr>
          <a:xfrm>
            <a:off x="-1" y="10"/>
            <a:ext cx="12192000" cy="6857990"/>
          </a:xfrm>
          <a:prstGeom prst="rect">
            <a:avLst/>
          </a:prstGeom>
        </p:spPr>
      </p:pic>
      <p:sp>
        <p:nvSpPr>
          <p:cNvPr id="26"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p:cNvSpPr>
            <a:spLocks noGrp="1"/>
          </p:cNvSpPr>
          <p:nvPr>
            <p:ph type="title"/>
          </p:nvPr>
        </p:nvSpPr>
        <p:spPr>
          <a:xfrm>
            <a:off x="709448" y="1913950"/>
            <a:ext cx="4204137" cy="1342754"/>
          </a:xfrm>
        </p:spPr>
        <p:txBody>
          <a:bodyPr>
            <a:normAutofit/>
          </a:bodyPr>
          <a:lstStyle/>
          <a:p>
            <a:pPr algn="ctr"/>
            <a:r>
              <a:rPr lang="en-GB" sz="3300" b="1"/>
              <a:t>Outbreak of communicable diseases</a:t>
            </a:r>
          </a:p>
        </p:txBody>
      </p:sp>
      <p:sp>
        <p:nvSpPr>
          <p:cNvPr id="3" name="Content Placeholder 2"/>
          <p:cNvSpPr>
            <a:spLocks noGrp="1"/>
          </p:cNvSpPr>
          <p:nvPr>
            <p:ph idx="1"/>
          </p:nvPr>
        </p:nvSpPr>
        <p:spPr>
          <a:xfrm>
            <a:off x="525516" y="3685735"/>
            <a:ext cx="4792072" cy="2351677"/>
          </a:xfrm>
        </p:spPr>
        <p:txBody>
          <a:bodyPr anchor="ctr">
            <a:noAutofit/>
          </a:bodyPr>
          <a:lstStyle/>
          <a:p>
            <a:r>
              <a:rPr lang="en-GB" sz="3200" b="1" dirty="0"/>
              <a:t>If children or staff develop similar symptoms one after another and the incidence is higher than usual, occurrence of outbreak is suspected. </a:t>
            </a:r>
          </a:p>
        </p:txBody>
      </p:sp>
      <p:cxnSp>
        <p:nvCxnSpPr>
          <p:cNvPr id="28" name="Straight Connector 27">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8536410"/>
      </p:ext>
    </p:extLst>
  </p:cSld>
  <p:clrMapOvr>
    <a:masterClrMapping/>
  </p:clrMapOvr>
  <mc:AlternateContent xmlns:mc="http://schemas.openxmlformats.org/markup-compatibility/2006" xmlns:p14="http://schemas.microsoft.com/office/powerpoint/2010/main">
    <mc:Choice Requires="p14">
      <p:transition spd="slow" p14:dur="2000" advTm="13628"/>
    </mc:Choice>
    <mc:Fallback xmlns="">
      <p:transition spd="slow" advTm="13628"/>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79014-FD46-4AB6-88FA-1B155A5C3E0D}"/>
              </a:ext>
            </a:extLst>
          </p:cNvPr>
          <p:cNvSpPr>
            <a:spLocks noGrp="1"/>
          </p:cNvSpPr>
          <p:nvPr>
            <p:ph type="title"/>
          </p:nvPr>
        </p:nvSpPr>
        <p:spPr>
          <a:xfrm>
            <a:off x="270456" y="121246"/>
            <a:ext cx="11083344" cy="1325563"/>
          </a:xfrm>
        </p:spPr>
        <p:txBody>
          <a:bodyPr/>
          <a:lstStyle/>
          <a:p>
            <a:r>
              <a:rPr lang="en-GB" b="1" u="sng" dirty="0"/>
              <a:t>2. Parasitic diseases</a:t>
            </a:r>
            <a:br>
              <a:rPr lang="en-GB" b="1" u="sng" dirty="0"/>
            </a:br>
            <a:endParaRPr lang="en-GB" b="1" u="sng" dirty="0"/>
          </a:p>
        </p:txBody>
      </p:sp>
      <p:sp>
        <p:nvSpPr>
          <p:cNvPr id="3" name="Content Placeholder 2">
            <a:extLst>
              <a:ext uri="{FF2B5EF4-FFF2-40B4-BE49-F238E27FC236}">
                <a16:creationId xmlns:a16="http://schemas.microsoft.com/office/drawing/2014/main" id="{5099D9C4-2871-4C26-95CE-5D049656F739}"/>
              </a:ext>
            </a:extLst>
          </p:cNvPr>
          <p:cNvSpPr>
            <a:spLocks noGrp="1"/>
          </p:cNvSpPr>
          <p:nvPr>
            <p:ph idx="1"/>
          </p:nvPr>
        </p:nvSpPr>
        <p:spPr>
          <a:xfrm>
            <a:off x="554328" y="1690688"/>
            <a:ext cx="11069636" cy="4800264"/>
          </a:xfrm>
        </p:spPr>
        <p:txBody>
          <a:bodyPr>
            <a:normAutofit lnSpcReduction="10000"/>
          </a:bodyPr>
          <a:lstStyle/>
          <a:p>
            <a:pPr marL="514350" indent="-514350">
              <a:buAutoNum type="arabicPeriod"/>
            </a:pPr>
            <a:r>
              <a:rPr lang="en-GB" dirty="0"/>
              <a:t>Enterobius vermicularis (The most prevalent, easy spread by hand to mouth infection)</a:t>
            </a:r>
          </a:p>
          <a:p>
            <a:pPr marL="514350" indent="-514350">
              <a:buAutoNum type="arabicPeriod"/>
            </a:pPr>
            <a:r>
              <a:rPr lang="en-GB" dirty="0"/>
              <a:t>Ascaris</a:t>
            </a:r>
          </a:p>
          <a:p>
            <a:pPr marL="514350" indent="-514350">
              <a:buAutoNum type="arabicPeriod"/>
            </a:pPr>
            <a:r>
              <a:rPr lang="en-GB" dirty="0"/>
              <a:t>Giardia </a:t>
            </a:r>
            <a:r>
              <a:rPr lang="en-GB" dirty="0" err="1"/>
              <a:t>lambia</a:t>
            </a:r>
            <a:r>
              <a:rPr lang="en-GB" dirty="0"/>
              <a:t>: an important etiological agent of recurrent diarrheal disease.</a:t>
            </a:r>
          </a:p>
          <a:p>
            <a:pPr marL="514350" indent="-514350">
              <a:buAutoNum type="arabicPeriod"/>
            </a:pPr>
            <a:r>
              <a:rPr lang="en-GB" dirty="0" err="1"/>
              <a:t>E.histolytica</a:t>
            </a:r>
            <a:r>
              <a:rPr lang="en-GB" dirty="0"/>
              <a:t>, Taenia </a:t>
            </a:r>
            <a:r>
              <a:rPr lang="en-GB" dirty="0" err="1"/>
              <a:t>saginata</a:t>
            </a:r>
            <a:r>
              <a:rPr lang="en-GB" dirty="0"/>
              <a:t>, </a:t>
            </a:r>
            <a:r>
              <a:rPr lang="en-GB" dirty="0" err="1"/>
              <a:t>Ancylostoma</a:t>
            </a:r>
            <a:r>
              <a:rPr lang="en-GB" dirty="0"/>
              <a:t>, and Schistosoma in endemic areas.</a:t>
            </a:r>
          </a:p>
          <a:p>
            <a:pPr marL="0" indent="0">
              <a:buNone/>
            </a:pPr>
            <a:r>
              <a:rPr lang="en-GB" b="1" u="sng" dirty="0">
                <a:solidFill>
                  <a:srgbClr val="00B050"/>
                </a:solidFill>
              </a:rPr>
              <a:t>Prevention and control:</a:t>
            </a:r>
          </a:p>
          <a:p>
            <a:pPr>
              <a:buFontTx/>
              <a:buChar char="-"/>
            </a:pPr>
            <a:r>
              <a:rPr lang="en-GB" dirty="0"/>
              <a:t>General measures</a:t>
            </a:r>
          </a:p>
          <a:p>
            <a:pPr>
              <a:buFontTx/>
              <a:buChar char="-"/>
            </a:pPr>
            <a:r>
              <a:rPr lang="en-GB" dirty="0"/>
              <a:t>Case finding  (urine and stool examination)</a:t>
            </a:r>
          </a:p>
          <a:p>
            <a:pPr>
              <a:buFontTx/>
              <a:buChar char="-"/>
            </a:pPr>
            <a:r>
              <a:rPr lang="en-GB" dirty="0"/>
              <a:t>Treatment and re-evaluation of cases.</a:t>
            </a:r>
          </a:p>
          <a:p>
            <a:pPr marL="514350" indent="-514350">
              <a:buAutoNum type="arabicPeriod"/>
            </a:pPr>
            <a:endParaRPr lang="en-GB" dirty="0"/>
          </a:p>
        </p:txBody>
      </p:sp>
      <p:pic>
        <p:nvPicPr>
          <p:cNvPr id="4" name="Picture 3">
            <a:extLst>
              <a:ext uri="{FF2B5EF4-FFF2-40B4-BE49-F238E27FC236}">
                <a16:creationId xmlns:a16="http://schemas.microsoft.com/office/drawing/2014/main" id="{EB0C3E21-F9B1-4B55-9FCE-24820A595936}"/>
              </a:ext>
            </a:extLst>
          </p:cNvPr>
          <p:cNvPicPr>
            <a:picLocks noChangeAspect="1"/>
          </p:cNvPicPr>
          <p:nvPr/>
        </p:nvPicPr>
        <p:blipFill>
          <a:blip r:embed="rId2"/>
          <a:stretch>
            <a:fillRect/>
          </a:stretch>
        </p:blipFill>
        <p:spPr>
          <a:xfrm>
            <a:off x="8631383" y="121246"/>
            <a:ext cx="2992581" cy="1569442"/>
          </a:xfrm>
          <a:prstGeom prst="rect">
            <a:avLst/>
          </a:prstGeom>
        </p:spPr>
      </p:pic>
      <p:pic>
        <p:nvPicPr>
          <p:cNvPr id="5" name="Picture 4"/>
          <p:cNvPicPr>
            <a:picLocks noChangeAspect="1"/>
          </p:cNvPicPr>
          <p:nvPr/>
        </p:nvPicPr>
        <p:blipFill>
          <a:blip r:embed="rId3"/>
          <a:stretch>
            <a:fillRect/>
          </a:stretch>
        </p:blipFill>
        <p:spPr>
          <a:xfrm>
            <a:off x="5812128" y="133214"/>
            <a:ext cx="2659616" cy="1518285"/>
          </a:xfrm>
          <a:prstGeom prst="rect">
            <a:avLst/>
          </a:prstGeom>
        </p:spPr>
      </p:pic>
    </p:spTree>
    <p:extLst>
      <p:ext uri="{BB962C8B-B14F-4D97-AF65-F5344CB8AC3E}">
        <p14:creationId xmlns:p14="http://schemas.microsoft.com/office/powerpoint/2010/main" val="1948956444"/>
      </p:ext>
    </p:extLst>
  </p:cSld>
  <p:clrMapOvr>
    <a:masterClrMapping/>
  </p:clrMapOvr>
  <mc:AlternateContent xmlns:mc="http://schemas.openxmlformats.org/markup-compatibility/2006" xmlns:p14="http://schemas.microsoft.com/office/powerpoint/2010/main">
    <mc:Choice Requires="p14">
      <p:transition spd="slow" p14:dur="2000" advTm="84405"/>
    </mc:Choice>
    <mc:Fallback xmlns="">
      <p:transition spd="slow" advTm="84405"/>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636EE-07DB-47D8-BAD6-21ACEC2ABC14}"/>
              </a:ext>
            </a:extLst>
          </p:cNvPr>
          <p:cNvSpPr>
            <a:spLocks noGrp="1"/>
          </p:cNvSpPr>
          <p:nvPr>
            <p:ph type="title"/>
          </p:nvPr>
        </p:nvSpPr>
        <p:spPr/>
        <p:txBody>
          <a:bodyPr>
            <a:normAutofit/>
          </a:bodyPr>
          <a:lstStyle/>
          <a:p>
            <a:r>
              <a:rPr lang="en-GB" b="1" u="sng" dirty="0"/>
              <a:t>3. Malnutrition problems</a:t>
            </a:r>
          </a:p>
        </p:txBody>
      </p:sp>
      <p:graphicFrame>
        <p:nvGraphicFramePr>
          <p:cNvPr id="6" name="Content Placeholder 5">
            <a:extLst>
              <a:ext uri="{FF2B5EF4-FFF2-40B4-BE49-F238E27FC236}">
                <a16:creationId xmlns:a16="http://schemas.microsoft.com/office/drawing/2014/main" id="{E0F7D793-54F3-409C-9F31-AA9BCD5DD014}"/>
              </a:ext>
            </a:extLst>
          </p:cNvPr>
          <p:cNvGraphicFramePr>
            <a:graphicFrameLocks noGrp="1"/>
          </p:cNvGraphicFramePr>
          <p:nvPr>
            <p:ph idx="1"/>
            <p:extLst>
              <p:ext uri="{D42A27DB-BD31-4B8C-83A1-F6EECF244321}">
                <p14:modId xmlns:p14="http://schemas.microsoft.com/office/powerpoint/2010/main" val="169762659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EC1C7065-B62F-4D0A-9217-779F1B107A10}"/>
              </a:ext>
            </a:extLst>
          </p:cNvPr>
          <p:cNvPicPr>
            <a:picLocks noChangeAspect="1"/>
          </p:cNvPicPr>
          <p:nvPr/>
        </p:nvPicPr>
        <p:blipFill>
          <a:blip r:embed="rId7"/>
          <a:stretch>
            <a:fillRect/>
          </a:stretch>
        </p:blipFill>
        <p:spPr>
          <a:xfrm>
            <a:off x="8651449" y="608474"/>
            <a:ext cx="1905000" cy="1266825"/>
          </a:xfrm>
          <a:prstGeom prst="rect">
            <a:avLst/>
          </a:prstGeom>
        </p:spPr>
      </p:pic>
      <p:pic>
        <p:nvPicPr>
          <p:cNvPr id="5" name="Picture 4">
            <a:extLst>
              <a:ext uri="{FF2B5EF4-FFF2-40B4-BE49-F238E27FC236}">
                <a16:creationId xmlns:a16="http://schemas.microsoft.com/office/drawing/2014/main" id="{934A68F3-5CA1-4350-AFA3-1CE6A7DD11A0}"/>
              </a:ext>
            </a:extLst>
          </p:cNvPr>
          <p:cNvPicPr>
            <a:picLocks noChangeAspect="1"/>
          </p:cNvPicPr>
          <p:nvPr/>
        </p:nvPicPr>
        <p:blipFill>
          <a:blip r:embed="rId8"/>
          <a:stretch>
            <a:fillRect/>
          </a:stretch>
        </p:blipFill>
        <p:spPr>
          <a:xfrm>
            <a:off x="6577316" y="560850"/>
            <a:ext cx="1876425" cy="1362075"/>
          </a:xfrm>
          <a:prstGeom prst="rect">
            <a:avLst/>
          </a:prstGeom>
        </p:spPr>
      </p:pic>
    </p:spTree>
    <p:extLst>
      <p:ext uri="{BB962C8B-B14F-4D97-AF65-F5344CB8AC3E}">
        <p14:creationId xmlns:p14="http://schemas.microsoft.com/office/powerpoint/2010/main" val="3787110015"/>
      </p:ext>
    </p:extLst>
  </p:cSld>
  <p:clrMapOvr>
    <a:masterClrMapping/>
  </p:clrMapOvr>
  <mc:AlternateContent xmlns:mc="http://schemas.openxmlformats.org/markup-compatibility/2006" xmlns:p14="http://schemas.microsoft.com/office/powerpoint/2010/main">
    <mc:Choice Requires="p14">
      <p:transition spd="slow" p14:dur="2000" advTm="49425"/>
    </mc:Choice>
    <mc:Fallback xmlns="">
      <p:transition spd="slow" advTm="49425"/>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335" y="365126"/>
            <a:ext cx="11070465" cy="995072"/>
          </a:xfrm>
        </p:spPr>
        <p:txBody>
          <a:bodyPr>
            <a:normAutofit fontScale="90000"/>
          </a:bodyPr>
          <a:lstStyle/>
          <a:p>
            <a:pPr>
              <a:defRPr/>
            </a:pPr>
            <a:r>
              <a:rPr lang="en-US" b="1" dirty="0">
                <a:solidFill>
                  <a:srgbClr val="C00000"/>
                </a:solidFill>
                <a:effectLst>
                  <a:outerShdw blurRad="38100" dist="38100" dir="2700000" algn="tl">
                    <a:srgbClr val="C0C0C0"/>
                  </a:outerShdw>
                </a:effectLst>
                <a:cs typeface="Arial" charset="0"/>
              </a:rPr>
              <a:t>Mid-day school meal</a:t>
            </a:r>
            <a:r>
              <a:rPr lang="en-US" b="1" dirty="0">
                <a:effectLst>
                  <a:outerShdw blurRad="38100" dist="38100" dir="2700000" algn="tl">
                    <a:srgbClr val="C0C0C0"/>
                  </a:outerShdw>
                </a:effectLst>
                <a:cs typeface="Arial" charset="0"/>
              </a:rPr>
              <a:t>: </a:t>
            </a:r>
            <a:br>
              <a:rPr lang="en-US" b="1" dirty="0">
                <a:effectLst>
                  <a:outerShdw blurRad="38100" dist="38100" dir="2700000" algn="tl">
                    <a:srgbClr val="C0C0C0"/>
                  </a:outerShdw>
                </a:effectLst>
                <a:cs typeface="Arial" charset="0"/>
              </a:rPr>
            </a:br>
            <a:endParaRPr lang="ar-EG" dirty="0"/>
          </a:p>
        </p:txBody>
      </p:sp>
      <p:sp>
        <p:nvSpPr>
          <p:cNvPr id="3" name="Content Placeholder 2"/>
          <p:cNvSpPr>
            <a:spLocks noGrp="1"/>
          </p:cNvSpPr>
          <p:nvPr>
            <p:ph sz="half" idx="1"/>
          </p:nvPr>
        </p:nvSpPr>
        <p:spPr>
          <a:xfrm>
            <a:off x="283335" y="1825625"/>
            <a:ext cx="6761409" cy="4351338"/>
          </a:xfrm>
        </p:spPr>
        <p:txBody>
          <a:bodyPr>
            <a:normAutofit/>
          </a:bodyPr>
          <a:lstStyle/>
          <a:p>
            <a:pPr algn="l" rtl="0" eaLnBrk="1" hangingPunct="1"/>
            <a:r>
              <a:rPr lang="en-US" sz="3200" dirty="0">
                <a:effectLst>
                  <a:outerShdw blurRad="38100" dist="38100" dir="2700000" algn="tl">
                    <a:srgbClr val="C0C0C0"/>
                  </a:outerShdw>
                </a:effectLst>
                <a:cs typeface="Arial" charset="0"/>
              </a:rPr>
              <a:t>A good nourishing meal should be provided to school children , </a:t>
            </a:r>
          </a:p>
          <a:p>
            <a:pPr algn="l" rtl="0" eaLnBrk="1" hangingPunct="1"/>
            <a:r>
              <a:rPr lang="en-US" sz="3200" dirty="0">
                <a:effectLst>
                  <a:outerShdw blurRad="38100" dist="38100" dir="2700000" algn="tl">
                    <a:srgbClr val="C0C0C0"/>
                  </a:outerShdw>
                </a:effectLst>
                <a:cs typeface="Arial" charset="0"/>
              </a:rPr>
              <a:t>It should provide at least </a:t>
            </a:r>
            <a:r>
              <a:rPr lang="en-US" sz="3200" b="1" dirty="0">
                <a:solidFill>
                  <a:srgbClr val="AC3A3D"/>
                </a:solidFill>
                <a:effectLst>
                  <a:outerShdw blurRad="38100" dist="38100" dir="2700000" algn="tl">
                    <a:srgbClr val="C0C0C0"/>
                  </a:outerShdw>
                </a:effectLst>
                <a:cs typeface="Arial" charset="0"/>
              </a:rPr>
              <a:t>one-third of daily caloric requirements</a:t>
            </a:r>
            <a:r>
              <a:rPr lang="en-US" sz="3200" b="1" dirty="0">
                <a:effectLst>
                  <a:outerShdw blurRad="38100" dist="38100" dir="2700000" algn="tl">
                    <a:srgbClr val="C0C0C0"/>
                  </a:outerShdw>
                </a:effectLst>
                <a:cs typeface="Arial" charset="0"/>
              </a:rPr>
              <a:t> </a:t>
            </a:r>
            <a:r>
              <a:rPr lang="en-US" sz="3200" dirty="0">
                <a:effectLst>
                  <a:outerShdw blurRad="38100" dist="38100" dir="2700000" algn="tl">
                    <a:srgbClr val="C0C0C0"/>
                  </a:outerShdw>
                </a:effectLst>
                <a:cs typeface="Arial" charset="0"/>
              </a:rPr>
              <a:t>and </a:t>
            </a:r>
            <a:r>
              <a:rPr lang="en-US" sz="3200" b="1" dirty="0">
                <a:solidFill>
                  <a:srgbClr val="AC3A3D"/>
                </a:solidFill>
                <a:effectLst>
                  <a:outerShdw blurRad="38100" dist="38100" dir="2700000" algn="tl">
                    <a:srgbClr val="C0C0C0"/>
                  </a:outerShdw>
                </a:effectLst>
                <a:cs typeface="Arial" charset="0"/>
              </a:rPr>
              <a:t>about half of daily protein requirement</a:t>
            </a:r>
            <a:r>
              <a:rPr lang="en-US" sz="3200" dirty="0">
                <a:effectLst>
                  <a:outerShdw blurRad="38100" dist="38100" dir="2700000" algn="tl">
                    <a:srgbClr val="C0C0C0"/>
                  </a:outerShdw>
                </a:effectLst>
                <a:cs typeface="Arial" charset="0"/>
              </a:rPr>
              <a:t> of the child. </a:t>
            </a:r>
          </a:p>
          <a:p>
            <a:pPr algn="l" rtl="0" eaLnBrk="1" hangingPunct="1"/>
            <a:r>
              <a:rPr lang="en-US" sz="3200" dirty="0">
                <a:effectLst>
                  <a:outerShdw blurRad="38100" dist="38100" dir="2700000" algn="tl">
                    <a:srgbClr val="C0C0C0"/>
                  </a:outerShdw>
                </a:effectLst>
                <a:cs typeface="Arial" charset="0"/>
              </a:rPr>
              <a:t>Use of specific nutrients (e.g. fortified biscuits with iron) is indicated to prevent nutrient disorders.</a:t>
            </a:r>
          </a:p>
        </p:txBody>
      </p:sp>
      <p:sp>
        <p:nvSpPr>
          <p:cNvPr id="5" name="Content Placeholder 4"/>
          <p:cNvSpPr>
            <a:spLocks noGrp="1"/>
          </p:cNvSpPr>
          <p:nvPr>
            <p:ph sz="half" idx="2"/>
          </p:nvPr>
        </p:nvSpPr>
        <p:spPr/>
        <p:txBody>
          <a:bodyPr>
            <a:normAutofit/>
          </a:bodyPr>
          <a:lstStyle/>
          <a:p>
            <a:endParaRPr lang="en-GB"/>
          </a:p>
        </p:txBody>
      </p:sp>
      <p:pic>
        <p:nvPicPr>
          <p:cNvPr id="21506" name="Picture 2" descr="Related image"/>
          <p:cNvPicPr>
            <a:picLocks noChangeAspect="1" noChangeArrowheads="1"/>
          </p:cNvPicPr>
          <p:nvPr/>
        </p:nvPicPr>
        <p:blipFill>
          <a:blip r:embed="rId3"/>
          <a:srcRect l="15909" r="17045"/>
          <a:stretch>
            <a:fillRect/>
          </a:stretch>
        </p:blipFill>
        <p:spPr bwMode="auto">
          <a:xfrm>
            <a:off x="7044744" y="3687585"/>
            <a:ext cx="3285202" cy="2954805"/>
          </a:xfrm>
          <a:prstGeom prst="rect">
            <a:avLst/>
          </a:prstGeom>
          <a:noFill/>
        </p:spPr>
      </p:pic>
      <p:pic>
        <p:nvPicPr>
          <p:cNvPr id="4" name="Picture 3"/>
          <p:cNvPicPr>
            <a:picLocks noChangeAspect="1"/>
          </p:cNvPicPr>
          <p:nvPr/>
        </p:nvPicPr>
        <p:blipFill>
          <a:blip r:embed="rId4"/>
          <a:stretch>
            <a:fillRect/>
          </a:stretch>
        </p:blipFill>
        <p:spPr>
          <a:xfrm>
            <a:off x="7268884" y="-1"/>
            <a:ext cx="4923116" cy="368758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91315"/>
    </mc:Choice>
    <mc:Fallback xmlns="">
      <p:transition spd="slow" advTm="9131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78046-9E32-4B43-BE40-231B3AC67E4A}"/>
              </a:ext>
            </a:extLst>
          </p:cNvPr>
          <p:cNvSpPr>
            <a:spLocks noGrp="1"/>
          </p:cNvSpPr>
          <p:nvPr>
            <p:ph type="title"/>
          </p:nvPr>
        </p:nvSpPr>
        <p:spPr>
          <a:xfrm>
            <a:off x="0" y="1"/>
            <a:ext cx="11294772" cy="928256"/>
          </a:xfrm>
        </p:spPr>
        <p:txBody>
          <a:bodyPr>
            <a:normAutofit/>
          </a:bodyPr>
          <a:lstStyle/>
          <a:p>
            <a:r>
              <a:rPr lang="en-GB" b="1" u="sng" dirty="0"/>
              <a:t>4. School accidents and emergencies</a:t>
            </a:r>
          </a:p>
        </p:txBody>
      </p:sp>
      <p:sp>
        <p:nvSpPr>
          <p:cNvPr id="3" name="Content Placeholder 2">
            <a:extLst>
              <a:ext uri="{FF2B5EF4-FFF2-40B4-BE49-F238E27FC236}">
                <a16:creationId xmlns:a16="http://schemas.microsoft.com/office/drawing/2014/main" id="{BC5620C1-5385-4930-8770-EBF6927E32AD}"/>
              </a:ext>
            </a:extLst>
          </p:cNvPr>
          <p:cNvSpPr>
            <a:spLocks noGrp="1"/>
          </p:cNvSpPr>
          <p:nvPr>
            <p:ph idx="1"/>
          </p:nvPr>
        </p:nvSpPr>
        <p:spPr>
          <a:xfrm>
            <a:off x="332509" y="801858"/>
            <a:ext cx="11681300" cy="5792125"/>
          </a:xfrm>
        </p:spPr>
        <p:txBody>
          <a:bodyPr>
            <a:normAutofit fontScale="77500" lnSpcReduction="20000"/>
          </a:bodyPr>
          <a:lstStyle/>
          <a:p>
            <a:pPr marL="274320" indent="-274320">
              <a:buNone/>
              <a:defRPr/>
            </a:pPr>
            <a:r>
              <a:rPr lang="en-US" b="1" dirty="0">
                <a:effectLst>
                  <a:outerShdw blurRad="38100" dist="38100" dir="2700000" algn="tl">
                    <a:srgbClr val="000000">
                      <a:alpha val="43137"/>
                    </a:srgbClr>
                  </a:outerShdw>
                </a:effectLst>
              </a:rPr>
              <a:t>Emergencies commonly found in schools are:</a:t>
            </a:r>
          </a:p>
          <a:p>
            <a:pPr marL="274320" indent="-274320">
              <a:buFont typeface="Wingdings 3"/>
              <a:buChar char=""/>
              <a:defRPr/>
            </a:pPr>
            <a:r>
              <a:rPr lang="en-US" dirty="0">
                <a:effectLst>
                  <a:outerShdw blurRad="38100" dist="38100" dir="2700000" algn="tl">
                    <a:srgbClr val="000000">
                      <a:alpha val="43137"/>
                    </a:srgbClr>
                  </a:outerShdw>
                </a:effectLst>
              </a:rPr>
              <a:t>Accidents with effects range from minor inconvenience and pain to extended disability and death.</a:t>
            </a:r>
            <a:endParaRPr lang="en-GB" dirty="0"/>
          </a:p>
          <a:p>
            <a:pPr marL="274320" indent="-274320">
              <a:buFont typeface="Wingdings 3"/>
              <a:buChar char=""/>
              <a:defRPr/>
            </a:pPr>
            <a:r>
              <a:rPr lang="en-US" dirty="0">
                <a:effectLst>
                  <a:outerShdw blurRad="38100" dist="38100" dir="2700000" algn="tl">
                    <a:srgbClr val="000000">
                      <a:alpha val="43137"/>
                    </a:srgbClr>
                  </a:outerShdw>
                </a:effectLst>
              </a:rPr>
              <a:t>Medical emergencies: appendicitis, gastroenteritis, colic, epileptic fits and fainting, </a:t>
            </a:r>
            <a:r>
              <a:rPr lang="en-GB" sz="2700" dirty="0">
                <a:effectLst>
                  <a:outerShdw blurRad="38100" dist="38100" dir="2700000" algn="tl">
                    <a:srgbClr val="000000">
                      <a:alpha val="43137"/>
                    </a:srgbClr>
                  </a:outerShdw>
                </a:effectLst>
              </a:rPr>
              <a:t>fracture, coma, epistaxis</a:t>
            </a:r>
            <a:r>
              <a:rPr lang="en-US" sz="2700" dirty="0">
                <a:effectLst>
                  <a:outerShdw blurRad="38100" dist="38100" dir="2700000" algn="tl">
                    <a:srgbClr val="000000">
                      <a:alpha val="43137"/>
                    </a:srgbClr>
                  </a:outerShdw>
                </a:effectLst>
              </a:rPr>
              <a:t>.</a:t>
            </a:r>
          </a:p>
          <a:p>
            <a:pPr marL="0" indent="0">
              <a:buNone/>
              <a:defRPr/>
            </a:pPr>
            <a:endParaRPr lang="en-US" dirty="0">
              <a:effectLst>
                <a:outerShdw blurRad="38100" dist="38100" dir="2700000" algn="tl">
                  <a:srgbClr val="000000">
                    <a:alpha val="43137"/>
                  </a:srgbClr>
                </a:outerShdw>
              </a:effectLst>
            </a:endParaRPr>
          </a:p>
          <a:p>
            <a:pPr marL="0" indent="0" algn="ctr">
              <a:buNone/>
              <a:defRPr/>
            </a:pPr>
            <a:r>
              <a:rPr lang="en-US" u="sng" dirty="0">
                <a:effectLst>
                  <a:outerShdw blurRad="38100" dist="38100" dir="2700000" algn="tl">
                    <a:srgbClr val="000000">
                      <a:alpha val="43137"/>
                    </a:srgbClr>
                  </a:outerShdw>
                </a:effectLst>
              </a:rPr>
              <a:t>Injuries are the leading cause of death among the school-age children. </a:t>
            </a:r>
          </a:p>
          <a:p>
            <a:pPr marL="0" indent="0" algn="ctr">
              <a:buNone/>
              <a:defRPr/>
            </a:pPr>
            <a:endParaRPr lang="en-US" u="sng" dirty="0">
              <a:effectLst>
                <a:outerShdw blurRad="38100" dist="38100" dir="2700000" algn="tl">
                  <a:srgbClr val="000000">
                    <a:alpha val="43137"/>
                  </a:srgbClr>
                </a:outerShdw>
              </a:effectLst>
            </a:endParaRPr>
          </a:p>
          <a:p>
            <a:r>
              <a:rPr lang="en-GB" sz="4100" b="1" u="sng" dirty="0">
                <a:solidFill>
                  <a:srgbClr val="FF0000"/>
                </a:solidFill>
              </a:rPr>
              <a:t>Causes and factors related to causation:</a:t>
            </a:r>
          </a:p>
          <a:p>
            <a:pPr marL="514350" indent="-514350">
              <a:buAutoNum type="arabicPeriod"/>
            </a:pPr>
            <a:r>
              <a:rPr lang="en-GB" dirty="0"/>
              <a:t>Poor environmental conditions at school</a:t>
            </a:r>
          </a:p>
          <a:p>
            <a:pPr marL="514350" indent="-514350">
              <a:buAutoNum type="arabicPeriod"/>
            </a:pPr>
            <a:r>
              <a:rPr lang="en-GB" dirty="0"/>
              <a:t>Overcrowding</a:t>
            </a:r>
          </a:p>
          <a:p>
            <a:pPr marL="514350" indent="-514350">
              <a:buAutoNum type="arabicPeriod"/>
            </a:pPr>
            <a:r>
              <a:rPr lang="en-GB" dirty="0"/>
              <a:t>Unsuitable site of school (Example: near traffic roads)</a:t>
            </a:r>
          </a:p>
          <a:p>
            <a:pPr marL="514350" indent="-514350">
              <a:buAutoNum type="arabicPeriod"/>
            </a:pPr>
            <a:r>
              <a:rPr lang="en-GB" dirty="0"/>
              <a:t>Risky or violent behaviours among pupils</a:t>
            </a:r>
          </a:p>
          <a:p>
            <a:pPr marL="0" indent="0">
              <a:buNone/>
            </a:pPr>
            <a:r>
              <a:rPr lang="en-GB" b="1" u="sng" dirty="0">
                <a:solidFill>
                  <a:srgbClr val="7030A0"/>
                </a:solidFill>
              </a:rPr>
              <a:t>Prevention: </a:t>
            </a:r>
          </a:p>
          <a:p>
            <a:pPr marL="514350" indent="-514350">
              <a:buAutoNum type="arabicPeriod"/>
            </a:pPr>
            <a:r>
              <a:rPr lang="en-GB" dirty="0"/>
              <a:t>Applying safety measures at school and its surrounding</a:t>
            </a:r>
          </a:p>
          <a:p>
            <a:pPr marL="514350" indent="-514350">
              <a:buAutoNum type="arabicPeriod"/>
            </a:pPr>
            <a:r>
              <a:rPr lang="en-GB" dirty="0"/>
              <a:t>Supervision of children while at school</a:t>
            </a:r>
          </a:p>
        </p:txBody>
      </p:sp>
    </p:spTree>
    <p:extLst>
      <p:ext uri="{BB962C8B-B14F-4D97-AF65-F5344CB8AC3E}">
        <p14:creationId xmlns:p14="http://schemas.microsoft.com/office/powerpoint/2010/main" val="4281664120"/>
      </p:ext>
    </p:extLst>
  </p:cSld>
  <p:clrMapOvr>
    <a:masterClrMapping/>
  </p:clrMapOvr>
  <mc:AlternateContent xmlns:mc="http://schemas.openxmlformats.org/markup-compatibility/2006" xmlns:p14="http://schemas.microsoft.com/office/powerpoint/2010/main">
    <mc:Choice Requires="p14">
      <p:transition spd="slow" p14:dur="2000" advTm="176490"/>
    </mc:Choice>
    <mc:Fallback xmlns="">
      <p:transition spd="slow" advTm="17649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502" y="347730"/>
            <a:ext cx="10515600" cy="1133341"/>
          </a:xfrm>
        </p:spPr>
        <p:txBody>
          <a:bodyPr>
            <a:noAutofit/>
          </a:bodyPr>
          <a:lstStyle/>
          <a:p>
            <a:r>
              <a:rPr lang="en-US" b="1" u="sng" dirty="0"/>
              <a:t>Emergency care and first aid services:</a:t>
            </a:r>
            <a:br>
              <a:rPr lang="en-US" b="1" u="sng" dirty="0"/>
            </a:br>
            <a:endParaRPr lang="en-GB" b="1" u="sng" dirty="0"/>
          </a:p>
        </p:txBody>
      </p:sp>
      <p:sp>
        <p:nvSpPr>
          <p:cNvPr id="3" name="Content Placeholder 2"/>
          <p:cNvSpPr>
            <a:spLocks noGrp="1"/>
          </p:cNvSpPr>
          <p:nvPr>
            <p:ph idx="1"/>
          </p:nvPr>
        </p:nvSpPr>
        <p:spPr>
          <a:xfrm>
            <a:off x="463639" y="1390918"/>
            <a:ext cx="10851525" cy="4786045"/>
          </a:xfrm>
        </p:spPr>
        <p:txBody>
          <a:bodyPr vert="horz" lIns="91440" tIns="45720" rIns="91440" bIns="45720" rtlCol="0">
            <a:normAutofit/>
          </a:bodyPr>
          <a:lstStyle/>
          <a:p>
            <a:pPr marL="0" indent="0">
              <a:buNone/>
            </a:pPr>
            <a:r>
              <a:rPr lang="en-US" dirty="0">
                <a:effectLst>
                  <a:outerShdw blurRad="38100" dist="38100" dir="2700000" algn="tl">
                    <a:srgbClr val="000000">
                      <a:alpha val="43137"/>
                    </a:srgbClr>
                  </a:outerShdw>
                </a:effectLst>
              </a:rPr>
              <a:t>Emergency care for diseased or injured pupils and staff members are a responsibility of school health services. </a:t>
            </a:r>
          </a:p>
          <a:p>
            <a:pPr marL="0" indent="0">
              <a:buNone/>
            </a:pPr>
            <a:r>
              <a:rPr lang="en-US" u="sng" dirty="0">
                <a:effectLst>
                  <a:outerShdw blurRad="38100" dist="38100" dir="2700000" algn="tl">
                    <a:srgbClr val="000000">
                      <a:alpha val="43137"/>
                    </a:srgbClr>
                  </a:outerShdw>
                </a:effectLst>
              </a:rPr>
              <a:t>Its purposes are: </a:t>
            </a:r>
          </a:p>
          <a:p>
            <a:pPr marL="274320" indent="-274320">
              <a:buFont typeface="Wingdings 3"/>
              <a:buChar char=""/>
            </a:pPr>
            <a:r>
              <a:rPr lang="en-US" dirty="0">
                <a:effectLst>
                  <a:outerShdw blurRad="38100" dist="38100" dir="2700000" algn="tl">
                    <a:srgbClr val="000000">
                      <a:alpha val="43137"/>
                    </a:srgbClr>
                  </a:outerShdw>
                </a:effectLst>
              </a:rPr>
              <a:t>to prevent further damage, </a:t>
            </a:r>
          </a:p>
          <a:p>
            <a:pPr marL="274320" indent="-274320">
              <a:buFont typeface="Wingdings 3"/>
              <a:buChar char=""/>
            </a:pPr>
            <a:r>
              <a:rPr lang="en-US" dirty="0">
                <a:effectLst>
                  <a:outerShdw blurRad="38100" dist="38100" dir="2700000" algn="tl">
                    <a:srgbClr val="000000">
                      <a:alpha val="43137"/>
                    </a:srgbClr>
                  </a:outerShdw>
                </a:effectLst>
              </a:rPr>
              <a:t>to arrange transportation, to home or hospital, if needed, </a:t>
            </a:r>
          </a:p>
          <a:p>
            <a:pPr marL="274320" indent="-274320">
              <a:buFont typeface="Wingdings 3"/>
              <a:buChar char=""/>
            </a:pPr>
            <a:r>
              <a:rPr lang="en-US" dirty="0">
                <a:effectLst>
                  <a:outerShdw blurRad="38100" dist="38100" dir="2700000" algn="tl">
                    <a:srgbClr val="000000">
                      <a:alpha val="43137"/>
                    </a:srgbClr>
                  </a:outerShdw>
                </a:effectLst>
              </a:rPr>
              <a:t>to notify the family as soon as possible. </a:t>
            </a:r>
          </a:p>
          <a:p>
            <a:pPr marL="274320" indent="-274320">
              <a:buFont typeface="Wingdings 3"/>
              <a:buChar char=""/>
            </a:pPr>
            <a:r>
              <a:rPr lang="en-US" dirty="0">
                <a:effectLst>
                  <a:outerShdw blurRad="38100" dist="38100" dir="2700000" algn="tl">
                    <a:srgbClr val="000000">
                      <a:alpha val="43137"/>
                    </a:srgbClr>
                  </a:outerShdw>
                </a:effectLst>
              </a:rPr>
              <a:t>Every school should have an emergency care plan, supplies, facilities and available trained medical (physician, nurse) or first aid personnel (teacher, social worker, and pupils).</a:t>
            </a:r>
            <a:endParaRPr lang="ar-EG" dirty="0">
              <a:effectLst>
                <a:outerShdw blurRad="38100" dist="38100" dir="2700000" algn="tl">
                  <a:srgbClr val="000000">
                    <a:alpha val="43137"/>
                  </a:srgbClr>
                </a:outerShdw>
              </a:effectLst>
            </a:endParaRPr>
          </a:p>
          <a:p>
            <a:pPr marL="274320" indent="-274320">
              <a:buFont typeface="Wingdings 3"/>
              <a:buChar char=""/>
            </a:pPr>
            <a:endParaRPr lang="en-GB"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14343489"/>
      </p:ext>
    </p:extLst>
  </p:cSld>
  <p:clrMapOvr>
    <a:masterClrMapping/>
  </p:clrMapOvr>
  <mc:AlternateContent xmlns:mc="http://schemas.openxmlformats.org/markup-compatibility/2006" xmlns:p14="http://schemas.microsoft.com/office/powerpoint/2010/main">
    <mc:Choice Requires="p14">
      <p:transition spd="slow" p14:dur="2000" advTm="86474"/>
    </mc:Choice>
    <mc:Fallback xmlns="">
      <p:transition spd="slow" advTm="86474"/>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BF3EE-3C04-4AF9-A428-1F50CFD37B08}"/>
              </a:ext>
            </a:extLst>
          </p:cNvPr>
          <p:cNvSpPr>
            <a:spLocks noGrp="1"/>
          </p:cNvSpPr>
          <p:nvPr>
            <p:ph type="title"/>
          </p:nvPr>
        </p:nvSpPr>
        <p:spPr/>
        <p:txBody>
          <a:bodyPr/>
          <a:lstStyle/>
          <a:p>
            <a:endParaRPr lang="en-GB"/>
          </a:p>
        </p:txBody>
      </p:sp>
      <p:graphicFrame>
        <p:nvGraphicFramePr>
          <p:cNvPr id="7" name="Content Placeholder 6">
            <a:extLst>
              <a:ext uri="{FF2B5EF4-FFF2-40B4-BE49-F238E27FC236}">
                <a16:creationId xmlns:a16="http://schemas.microsoft.com/office/drawing/2014/main" id="{30F81726-4D60-434B-882B-5B71FF5AC849}"/>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 3">
            <a:extLst>
              <a:ext uri="{FF2B5EF4-FFF2-40B4-BE49-F238E27FC236}">
                <a16:creationId xmlns:a16="http://schemas.microsoft.com/office/drawing/2014/main" id="{6CF4DEE4-AB35-43F2-A3DB-26A172A948AA}"/>
              </a:ext>
            </a:extLst>
          </p:cNvPr>
          <p:cNvGrpSpPr/>
          <p:nvPr/>
        </p:nvGrpSpPr>
        <p:grpSpPr>
          <a:xfrm>
            <a:off x="838200" y="0"/>
            <a:ext cx="10619509" cy="1743843"/>
            <a:chOff x="4317520" y="58278"/>
            <a:chExt cx="3030486" cy="3030486"/>
          </a:xfrm>
        </p:grpSpPr>
        <p:sp>
          <p:nvSpPr>
            <p:cNvPr id="5" name="Oval 4">
              <a:extLst>
                <a:ext uri="{FF2B5EF4-FFF2-40B4-BE49-F238E27FC236}">
                  <a16:creationId xmlns:a16="http://schemas.microsoft.com/office/drawing/2014/main" id="{55C90F94-36B3-47F8-A208-65B950561BBC}"/>
                </a:ext>
              </a:extLst>
            </p:cNvPr>
            <p:cNvSpPr/>
            <p:nvPr/>
          </p:nvSpPr>
          <p:spPr>
            <a:xfrm>
              <a:off x="4317520" y="58278"/>
              <a:ext cx="3030486" cy="3030486"/>
            </a:xfrm>
            <a:prstGeom prst="ellipse">
              <a:avLst/>
            </a:prstGeom>
          </p:spPr>
          <p:style>
            <a:lnRef idx="3">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sp>
        <p:sp>
          <p:nvSpPr>
            <p:cNvPr id="6" name="Oval 4">
              <a:extLst>
                <a:ext uri="{FF2B5EF4-FFF2-40B4-BE49-F238E27FC236}">
                  <a16:creationId xmlns:a16="http://schemas.microsoft.com/office/drawing/2014/main" id="{86B6D2A4-4FDA-4093-8FA5-62D665E9F6E6}"/>
                </a:ext>
              </a:extLst>
            </p:cNvPr>
            <p:cNvSpPr txBox="1"/>
            <p:nvPr/>
          </p:nvSpPr>
          <p:spPr>
            <a:xfrm>
              <a:off x="4667191" y="1036725"/>
              <a:ext cx="2331143" cy="96159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a:r>
                <a:rPr lang="en-GB" sz="4800" b="1" dirty="0">
                  <a:effectLst>
                    <a:outerShdw blurRad="38100" dist="38100" dir="2700000" algn="tl">
                      <a:srgbClr val="000000">
                        <a:alpha val="43137"/>
                      </a:srgbClr>
                    </a:outerShdw>
                  </a:effectLst>
                </a:rPr>
                <a:t>Safe school environment</a:t>
              </a:r>
            </a:p>
          </p:txBody>
        </p:sp>
      </p:grpSp>
    </p:spTree>
    <p:extLst>
      <p:ext uri="{BB962C8B-B14F-4D97-AF65-F5344CB8AC3E}">
        <p14:creationId xmlns:p14="http://schemas.microsoft.com/office/powerpoint/2010/main" val="259992288"/>
      </p:ext>
    </p:extLst>
  </p:cSld>
  <p:clrMapOvr>
    <a:masterClrMapping/>
  </p:clrMapOvr>
  <mc:AlternateContent xmlns:mc="http://schemas.openxmlformats.org/markup-compatibility/2006" xmlns:p14="http://schemas.microsoft.com/office/powerpoint/2010/main">
    <mc:Choice Requires="p14">
      <p:transition spd="slow" p14:dur="2000" advTm="28641"/>
    </mc:Choice>
    <mc:Fallback xmlns="">
      <p:transition spd="slow" advTm="2864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Related image"/>
          <p:cNvPicPr>
            <a:picLocks noChangeAspect="1" noChangeArrowheads="1"/>
          </p:cNvPicPr>
          <p:nvPr/>
        </p:nvPicPr>
        <p:blipFill rotWithShape="1">
          <a:blip r:embed="rId2"/>
          <a:srcRect t="9968" r="9091" b="21850"/>
          <a:stretch/>
        </p:blipFill>
        <p:spPr bwMode="auto">
          <a:xfrm>
            <a:off x="20" y="10"/>
            <a:ext cx="12191980" cy="6857990"/>
          </a:xfrm>
          <a:prstGeom prst="rect">
            <a:avLst/>
          </a:prstGeom>
          <a:noFill/>
        </p:spPr>
      </p:pic>
      <p:sp>
        <p:nvSpPr>
          <p:cNvPr id="71" name="Rectangle 70">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20623" y="640080"/>
            <a:ext cx="4048567" cy="5127673"/>
          </a:xfrm>
        </p:spPr>
        <p:txBody>
          <a:bodyPr rtlCol="0">
            <a:normAutofit/>
          </a:bodyPr>
          <a:lstStyle/>
          <a:p>
            <a:pPr marL="0" indent="0" rtl="0" eaLnBrk="1" fontAlgn="auto" hangingPunct="1">
              <a:spcAft>
                <a:spcPts val="0"/>
              </a:spcAft>
              <a:buNone/>
              <a:defRPr/>
            </a:pPr>
            <a:endParaRPr lang="en-US" sz="2400" b="1" dirty="0">
              <a:effectLst>
                <a:outerShdw blurRad="38100" dist="38100" dir="2700000" algn="tl">
                  <a:srgbClr val="000000">
                    <a:alpha val="43137"/>
                  </a:srgbClr>
                </a:outerShdw>
              </a:effectLst>
            </a:endParaRPr>
          </a:p>
          <a:p>
            <a:pPr indent="-274320" rtl="0" eaLnBrk="1" fontAlgn="auto" hangingPunct="1">
              <a:spcAft>
                <a:spcPts val="0"/>
              </a:spcAft>
              <a:defRPr/>
            </a:pPr>
            <a:r>
              <a:rPr lang="en-US" sz="2400" b="1" dirty="0">
                <a:effectLst>
                  <a:outerShdw blurRad="38100" dist="38100" dir="2700000" algn="tl">
                    <a:srgbClr val="000000">
                      <a:alpha val="43137"/>
                    </a:srgbClr>
                  </a:outerShdw>
                </a:effectLst>
              </a:rPr>
              <a:t>Characteristics of preschool period:</a:t>
            </a:r>
          </a:p>
          <a:p>
            <a:pPr marL="525780" indent="-457200" rtl="0" eaLnBrk="1" fontAlgn="auto" hangingPunct="1">
              <a:spcAft>
                <a:spcPts val="0"/>
              </a:spcAft>
              <a:buFont typeface="+mj-lt"/>
              <a:buAutoNum type="arabicPeriod"/>
              <a:defRPr/>
            </a:pPr>
            <a:r>
              <a:rPr lang="en-US" sz="2400" b="1" dirty="0">
                <a:effectLst>
                  <a:outerShdw blurRad="38100" dist="38100" dir="2700000" algn="tl">
                    <a:srgbClr val="000000">
                      <a:alpha val="43137"/>
                    </a:srgbClr>
                  </a:outerShdw>
                </a:effectLst>
              </a:rPr>
              <a:t>High morbidity and mortality.</a:t>
            </a:r>
          </a:p>
          <a:p>
            <a:pPr marL="525780" indent="-457200" rtl="0" eaLnBrk="1" fontAlgn="auto" hangingPunct="1">
              <a:spcAft>
                <a:spcPts val="0"/>
              </a:spcAft>
              <a:buFont typeface="+mj-lt"/>
              <a:buAutoNum type="arabicPeriod"/>
              <a:defRPr/>
            </a:pPr>
            <a:r>
              <a:rPr lang="en-US" sz="2400" b="1" dirty="0">
                <a:effectLst>
                  <a:outerShdw blurRad="38100" dist="38100" dir="2700000" algn="tl">
                    <a:srgbClr val="000000">
                      <a:alpha val="43137"/>
                    </a:srgbClr>
                  </a:outerShdw>
                </a:effectLst>
              </a:rPr>
              <a:t>Malnutrition  </a:t>
            </a:r>
          </a:p>
          <a:p>
            <a:pPr marL="525780" indent="-457200" rtl="0" eaLnBrk="1" fontAlgn="auto" hangingPunct="1">
              <a:spcAft>
                <a:spcPts val="0"/>
              </a:spcAft>
              <a:buFont typeface="+mj-lt"/>
              <a:buAutoNum type="arabicPeriod"/>
              <a:defRPr/>
            </a:pPr>
            <a:r>
              <a:rPr lang="en-US" sz="2400" b="1" dirty="0">
                <a:effectLst>
                  <a:outerShdw blurRad="38100" dist="38100" dir="2700000" algn="tl">
                    <a:srgbClr val="000000">
                      <a:alpha val="43137"/>
                    </a:srgbClr>
                  </a:outerShdw>
                </a:effectLst>
              </a:rPr>
              <a:t>Injuries</a:t>
            </a:r>
          </a:p>
          <a:p>
            <a:pPr marL="525780" indent="-457200" rtl="0" eaLnBrk="1" fontAlgn="auto" hangingPunct="1">
              <a:spcAft>
                <a:spcPts val="0"/>
              </a:spcAft>
              <a:buFont typeface="+mj-lt"/>
              <a:buAutoNum type="arabicPeriod"/>
              <a:defRPr/>
            </a:pPr>
            <a:r>
              <a:rPr lang="en-US" sz="2400" b="1" dirty="0">
                <a:effectLst>
                  <a:outerShdw blurRad="38100" dist="38100" dir="2700000" algn="tl">
                    <a:srgbClr val="000000">
                      <a:alpha val="43137"/>
                    </a:srgbClr>
                  </a:outerShdw>
                </a:effectLst>
              </a:rPr>
              <a:t>Increased Growth and development </a:t>
            </a:r>
          </a:p>
          <a:p>
            <a:pPr marL="68580" indent="0" rtl="0" eaLnBrk="1" fontAlgn="auto" hangingPunct="1">
              <a:spcAft>
                <a:spcPts val="0"/>
              </a:spcAft>
              <a:buFont typeface="Wingdings 2" pitchFamily="18" charset="2"/>
              <a:buNone/>
              <a:defRPr/>
            </a:pPr>
            <a:endParaRPr lang="ar-EG" sz="17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7147740"/>
      </p:ext>
    </p:extLst>
  </p:cSld>
  <p:clrMapOvr>
    <a:masterClrMapping/>
  </p:clrMapOvr>
  <mc:AlternateContent xmlns:mc="http://schemas.openxmlformats.org/markup-compatibility/2006" xmlns:p14="http://schemas.microsoft.com/office/powerpoint/2010/main">
    <mc:Choice Requires="p14">
      <p:transition spd="slow" p14:dur="2000" advTm="20106"/>
    </mc:Choice>
    <mc:Fallback xmlns="">
      <p:transition spd="slow" advTm="20106"/>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p:cNvSpPr>
          <p:nvPr>
            <p:ph type="title"/>
          </p:nvPr>
        </p:nvSpPr>
        <p:spPr>
          <a:xfrm>
            <a:off x="1981200" y="152401"/>
            <a:ext cx="8229600" cy="684213"/>
          </a:xfrm>
        </p:spPr>
        <p:txBody>
          <a:bodyPr>
            <a:normAutofit fontScale="90000"/>
          </a:bodyPr>
          <a:lstStyle/>
          <a:p>
            <a:pPr rtl="0">
              <a:defRPr/>
            </a:pPr>
            <a:r>
              <a:rPr lang="en-US" b="1" dirty="0">
                <a:solidFill>
                  <a:srgbClr val="002060"/>
                </a:solidFill>
                <a:effectLst>
                  <a:outerShdw blurRad="38100" dist="38100" dir="2700000" algn="tl">
                    <a:srgbClr val="C0C0C0"/>
                  </a:outerShdw>
                </a:effectLst>
                <a:cs typeface="Times New Roman" pitchFamily="18" charset="0"/>
              </a:rPr>
              <a:t>Healthy School environment:</a:t>
            </a:r>
          </a:p>
        </p:txBody>
      </p:sp>
      <p:sp>
        <p:nvSpPr>
          <p:cNvPr id="64515" name="Rectangle 3"/>
          <p:cNvSpPr>
            <a:spLocks noGrp="1"/>
          </p:cNvSpPr>
          <p:nvPr>
            <p:ph type="body" idx="1"/>
          </p:nvPr>
        </p:nvSpPr>
        <p:spPr>
          <a:xfrm>
            <a:off x="304799" y="1219200"/>
            <a:ext cx="11330609" cy="5067300"/>
          </a:xfrm>
        </p:spPr>
        <p:txBody>
          <a:bodyPr>
            <a:normAutofit lnSpcReduction="10000"/>
          </a:bodyPr>
          <a:lstStyle/>
          <a:p>
            <a:pPr marL="660400" indent="-660400">
              <a:lnSpc>
                <a:spcPct val="80000"/>
              </a:lnSpc>
              <a:buClr>
                <a:srgbClr val="C00000"/>
              </a:buClr>
              <a:buSzPct val="100000"/>
              <a:buNone/>
            </a:pPr>
            <a:r>
              <a:rPr lang="en-US" sz="3500" b="1" dirty="0">
                <a:solidFill>
                  <a:srgbClr val="0070C0"/>
                </a:solidFill>
                <a:cs typeface="Arial" charset="0"/>
              </a:rPr>
              <a:t> </a:t>
            </a:r>
            <a:r>
              <a:rPr lang="en-US" sz="4300" b="1" dirty="0">
                <a:solidFill>
                  <a:srgbClr val="0070C0"/>
                </a:solidFill>
                <a:cs typeface="Arial" charset="0"/>
              </a:rPr>
              <a:t>1. A Healthy Physical Environment</a:t>
            </a:r>
          </a:p>
          <a:p>
            <a:pPr marL="660400" indent="-660400">
              <a:lnSpc>
                <a:spcPct val="80000"/>
              </a:lnSpc>
            </a:pPr>
            <a:r>
              <a:rPr lang="en-GB" dirty="0"/>
              <a:t>The physical environment must be safe, and welcoming, and must support learning.</a:t>
            </a:r>
            <a:endParaRPr lang="en-US" sz="3100" dirty="0">
              <a:cs typeface="Arial" charset="0"/>
            </a:endParaRPr>
          </a:p>
          <a:p>
            <a:pPr marL="660400" indent="-660400">
              <a:lnSpc>
                <a:spcPct val="80000"/>
              </a:lnSpc>
            </a:pPr>
            <a:r>
              <a:rPr lang="en-US" sz="3100" dirty="0">
                <a:cs typeface="Arial" charset="0"/>
              </a:rPr>
              <a:t>A clean and safe physical environment helps to </a:t>
            </a:r>
            <a:r>
              <a:rPr lang="en-US" sz="3100" u="sng" dirty="0">
                <a:cs typeface="Arial" charset="0"/>
              </a:rPr>
              <a:t>prevent injuries, diseases</a:t>
            </a:r>
            <a:r>
              <a:rPr lang="en-US" sz="3100" dirty="0">
                <a:cs typeface="Arial" charset="0"/>
              </a:rPr>
              <a:t> and </a:t>
            </a:r>
            <a:r>
              <a:rPr lang="en-US" sz="3100" u="sng" dirty="0">
                <a:cs typeface="Arial" charset="0"/>
              </a:rPr>
              <a:t>facilitates desired- health behavior.</a:t>
            </a:r>
          </a:p>
          <a:p>
            <a:pPr marL="660400" indent="-660400">
              <a:lnSpc>
                <a:spcPct val="80000"/>
              </a:lnSpc>
              <a:buNone/>
            </a:pPr>
            <a:endParaRPr lang="en-US" sz="1000" b="1" u="sng" dirty="0">
              <a:solidFill>
                <a:srgbClr val="C00000"/>
              </a:solidFill>
              <a:cs typeface="Arial" charset="0"/>
            </a:endParaRPr>
          </a:p>
          <a:p>
            <a:pPr marL="660400" indent="-660400">
              <a:lnSpc>
                <a:spcPct val="80000"/>
              </a:lnSpc>
              <a:buNone/>
            </a:pPr>
            <a:r>
              <a:rPr lang="en-US" sz="3100" b="1" dirty="0">
                <a:solidFill>
                  <a:srgbClr val="C00000"/>
                </a:solidFill>
                <a:cs typeface="Arial" charset="0"/>
              </a:rPr>
              <a:t>This includes:</a:t>
            </a:r>
          </a:p>
          <a:p>
            <a:pPr marL="660400" indent="-660400">
              <a:lnSpc>
                <a:spcPct val="80000"/>
              </a:lnSpc>
              <a:buClr>
                <a:srgbClr val="002060"/>
              </a:buClr>
              <a:buSzPct val="105000"/>
              <a:buFont typeface="Bookman Old Style" pitchFamily="18" charset="0"/>
              <a:buAutoNum type="arabicPeriod"/>
            </a:pPr>
            <a:r>
              <a:rPr lang="en-US" sz="3500" b="1" dirty="0">
                <a:solidFill>
                  <a:srgbClr val="00B050"/>
                </a:solidFill>
                <a:cs typeface="Arial" charset="0"/>
              </a:rPr>
              <a:t>Safe and sanitary school facilities</a:t>
            </a:r>
            <a:endParaRPr lang="en-US" sz="3500" dirty="0">
              <a:solidFill>
                <a:srgbClr val="00B050"/>
              </a:solidFill>
              <a:cs typeface="Arial" charset="0"/>
            </a:endParaRPr>
          </a:p>
          <a:p>
            <a:pPr marL="660400" indent="-660400">
              <a:lnSpc>
                <a:spcPct val="80000"/>
              </a:lnSpc>
              <a:buClr>
                <a:srgbClr val="002060"/>
              </a:buClr>
              <a:buSzPct val="105000"/>
              <a:buFont typeface="Bookman Old Style" pitchFamily="18" charset="0"/>
              <a:buAutoNum type="arabicPeriod"/>
            </a:pPr>
            <a:r>
              <a:rPr lang="en-US" sz="3500" b="1" dirty="0">
                <a:solidFill>
                  <a:srgbClr val="00B050"/>
                </a:solidFill>
                <a:cs typeface="Arial" charset="0"/>
              </a:rPr>
              <a:t>Building and classrooms</a:t>
            </a:r>
            <a:endParaRPr lang="ar-JO" sz="3500" b="1" dirty="0">
              <a:solidFill>
                <a:srgbClr val="00B050"/>
              </a:solidFill>
            </a:endParaRPr>
          </a:p>
          <a:p>
            <a:pPr marL="660400" indent="-660400">
              <a:buClr>
                <a:srgbClr val="002060"/>
              </a:buClr>
              <a:buSzPct val="101000"/>
              <a:buFont typeface="Bookman Old Style" pitchFamily="18" charset="0"/>
              <a:buAutoNum type="arabicPeriod"/>
            </a:pPr>
            <a:r>
              <a:rPr lang="en-US" sz="3500" b="1" dirty="0">
                <a:solidFill>
                  <a:srgbClr val="00B050"/>
                </a:solidFill>
                <a:cs typeface="Arial" charset="0"/>
              </a:rPr>
              <a:t>Meal service</a:t>
            </a:r>
          </a:p>
          <a:p>
            <a:pPr marL="660400" indent="-660400">
              <a:buClr>
                <a:srgbClr val="002060"/>
              </a:buClr>
              <a:buSzPct val="101000"/>
              <a:buFont typeface="Bookman Old Style" pitchFamily="18" charset="0"/>
              <a:buAutoNum type="arabicPeriod"/>
            </a:pPr>
            <a:r>
              <a:rPr lang="en-US" sz="3500" b="1" dirty="0">
                <a:solidFill>
                  <a:srgbClr val="00B050"/>
                </a:solidFill>
                <a:cs typeface="Arial" charset="0"/>
              </a:rPr>
              <a:t>Play facilities</a:t>
            </a:r>
          </a:p>
        </p:txBody>
      </p:sp>
      <p:sp>
        <p:nvSpPr>
          <p:cNvPr id="4" name="Slide Number Placeholder 3"/>
          <p:cNvSpPr>
            <a:spLocks noGrp="1"/>
          </p:cNvSpPr>
          <p:nvPr>
            <p:ph type="sldNum" sz="quarter" idx="12"/>
          </p:nvPr>
        </p:nvSpPr>
        <p:spPr/>
        <p:txBody>
          <a:bodyPr/>
          <a:lstStyle/>
          <a:p>
            <a:pPr>
              <a:defRPr/>
            </a:pPr>
            <a:fld id="{75D09BF8-49E4-422A-8938-C80382426355}" type="slidenum">
              <a:rPr lang="ar-EG" smtClean="0"/>
              <a:pPr>
                <a:defRPr/>
              </a:pPr>
              <a:t>30</a:t>
            </a:fld>
            <a:endParaRPr lang="ar-EG"/>
          </a:p>
        </p:txBody>
      </p:sp>
    </p:spTree>
    <p:extLst>
      <p:ext uri="{BB962C8B-B14F-4D97-AF65-F5344CB8AC3E}">
        <p14:creationId xmlns:p14="http://schemas.microsoft.com/office/powerpoint/2010/main" val="2861763171"/>
      </p:ext>
    </p:extLst>
  </p:cSld>
  <p:clrMapOvr>
    <a:masterClrMapping/>
  </p:clrMapOvr>
  <mc:AlternateContent xmlns:mc="http://schemas.openxmlformats.org/markup-compatibility/2006" xmlns:p14="http://schemas.microsoft.com/office/powerpoint/2010/main">
    <mc:Choice Requires="p14">
      <p:transition spd="slow" p14:dur="2000" advTm="19629"/>
    </mc:Choice>
    <mc:Fallback xmlns="">
      <p:transition spd="slow" advTm="19629"/>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71247"/>
          </a:xfrm>
        </p:spPr>
        <p:txBody>
          <a:bodyPr>
            <a:normAutofit/>
          </a:bodyPr>
          <a:lstStyle/>
          <a:p>
            <a:pPr algn="ctr">
              <a:defRPr/>
            </a:pPr>
            <a:r>
              <a:rPr lang="en-US" b="1" dirty="0">
                <a:solidFill>
                  <a:srgbClr val="002060"/>
                </a:solidFill>
                <a:effectLst>
                  <a:outerShdw blurRad="38100" dist="38100" dir="2700000" algn="tl">
                    <a:srgbClr val="000000">
                      <a:alpha val="43137"/>
                    </a:srgbClr>
                  </a:outerShdw>
                </a:effectLst>
              </a:rPr>
              <a:t> Healthy School environment</a:t>
            </a:r>
            <a:endParaRPr lang="ar-EG" dirty="0"/>
          </a:p>
        </p:txBody>
      </p:sp>
      <p:sp>
        <p:nvSpPr>
          <p:cNvPr id="65539" name="Content Placeholder 2"/>
          <p:cNvSpPr>
            <a:spLocks noGrp="1"/>
          </p:cNvSpPr>
          <p:nvPr>
            <p:ph sz="quarter" idx="1"/>
          </p:nvPr>
        </p:nvSpPr>
        <p:spPr>
          <a:xfrm>
            <a:off x="838200" y="1341437"/>
            <a:ext cx="10969487" cy="5151437"/>
          </a:xfrm>
        </p:spPr>
        <p:txBody>
          <a:bodyPr>
            <a:normAutofit fontScale="70000" lnSpcReduction="20000"/>
          </a:bodyPr>
          <a:lstStyle/>
          <a:p>
            <a:pPr marL="571500" indent="-571500">
              <a:buClr>
                <a:srgbClr val="002060"/>
              </a:buClr>
              <a:buSzPct val="105000"/>
              <a:buFont typeface="Bookman Old Style" pitchFamily="18" charset="0"/>
              <a:buAutoNum type="arabicPeriod"/>
            </a:pPr>
            <a:r>
              <a:rPr lang="en-US" sz="3600" b="1" dirty="0">
                <a:solidFill>
                  <a:srgbClr val="00B050"/>
                </a:solidFill>
                <a:cs typeface="Arial" charset="0"/>
              </a:rPr>
              <a:t>Safe and sanitary school facilities:</a:t>
            </a:r>
          </a:p>
          <a:p>
            <a:pPr marL="571500" indent="-571500">
              <a:buClr>
                <a:srgbClr val="002060"/>
              </a:buClr>
              <a:buSzPct val="101000"/>
              <a:buFont typeface="Bookman Old Style" pitchFamily="18" charset="0"/>
              <a:buAutoNum type="alphaUcPeriod"/>
            </a:pPr>
            <a:r>
              <a:rPr lang="en-GB" sz="3600" b="1" dirty="0"/>
              <a:t>Site and Area of school should be:</a:t>
            </a:r>
            <a:endParaRPr lang="ar-JO" sz="3600" b="1" dirty="0"/>
          </a:p>
          <a:p>
            <a:r>
              <a:rPr lang="en-GB" sz="3600" dirty="0">
                <a:solidFill>
                  <a:srgbClr val="FF0000"/>
                </a:solidFill>
              </a:rPr>
              <a:t>Away from noise and pollution</a:t>
            </a:r>
          </a:p>
          <a:p>
            <a:r>
              <a:rPr lang="en-GB" sz="3600" dirty="0">
                <a:solidFill>
                  <a:srgbClr val="FF0000"/>
                </a:solidFill>
              </a:rPr>
              <a:t>Easily reached by pupils from the entire area it serves </a:t>
            </a:r>
            <a:r>
              <a:rPr lang="en-US" sz="3600" dirty="0">
                <a:solidFill>
                  <a:srgbClr val="FF0000"/>
                </a:solidFill>
                <a:cs typeface="Arial" charset="0"/>
              </a:rPr>
              <a:t>and of adequate size.</a:t>
            </a:r>
            <a:endParaRPr lang="en-GB" sz="3600" dirty="0">
              <a:solidFill>
                <a:srgbClr val="FF0000"/>
              </a:solidFill>
            </a:endParaRPr>
          </a:p>
          <a:p>
            <a:r>
              <a:rPr lang="en-GB" sz="3600" dirty="0">
                <a:solidFill>
                  <a:srgbClr val="FF0000"/>
                </a:solidFill>
              </a:rPr>
              <a:t>At least 20 meters away from main streets.</a:t>
            </a:r>
            <a:endParaRPr lang="ar-JO" sz="3600" dirty="0">
              <a:solidFill>
                <a:srgbClr val="FF0000"/>
              </a:solidFill>
            </a:endParaRPr>
          </a:p>
          <a:p>
            <a:pPr marL="0" indent="0">
              <a:buNone/>
            </a:pPr>
            <a:r>
              <a:rPr lang="en-US" sz="3600" b="1" dirty="0"/>
              <a:t>B. </a:t>
            </a:r>
            <a:r>
              <a:rPr lang="en-US" sz="3600" b="1" dirty="0">
                <a:cs typeface="Arial" charset="0"/>
              </a:rPr>
              <a:t>Safe water supply</a:t>
            </a:r>
            <a:r>
              <a:rPr lang="en-US" sz="3600" dirty="0">
                <a:cs typeface="Arial" charset="0"/>
              </a:rPr>
              <a:t> should be accessible.</a:t>
            </a:r>
          </a:p>
          <a:p>
            <a:pPr marL="0" indent="0">
              <a:buNone/>
            </a:pPr>
            <a:r>
              <a:rPr lang="en-GB" dirty="0"/>
              <a:t>In Jordanian public schools, water is delivered through public water networks or by water tankers.</a:t>
            </a:r>
          </a:p>
          <a:p>
            <a:pPr marL="0" indent="0">
              <a:buNone/>
            </a:pPr>
            <a:r>
              <a:rPr lang="en-GB" sz="3600" dirty="0">
                <a:solidFill>
                  <a:srgbClr val="FF0000"/>
                </a:solidFill>
                <a:cs typeface="Arial" charset="0"/>
              </a:rPr>
              <a:t>Standard in Jordan: </a:t>
            </a:r>
            <a:r>
              <a:rPr lang="en-GB" sz="3600" dirty="0">
                <a:solidFill>
                  <a:srgbClr val="FF0000"/>
                </a:solidFill>
              </a:rPr>
              <a:t>One tap/50 student and One drinking fountain/50 student</a:t>
            </a:r>
          </a:p>
          <a:p>
            <a:pPr marL="0" indent="0">
              <a:buNone/>
            </a:pPr>
            <a:endParaRPr lang="en-US" sz="3600" dirty="0">
              <a:cs typeface="Arial" charset="0"/>
            </a:endParaRPr>
          </a:p>
          <a:p>
            <a:pPr marL="0" indent="0">
              <a:buClr>
                <a:srgbClr val="002060"/>
              </a:buClr>
              <a:buSzPct val="101000"/>
              <a:buNone/>
            </a:pPr>
            <a:r>
              <a:rPr lang="en-US" sz="3600" b="1" dirty="0"/>
              <a:t>C. </a:t>
            </a:r>
            <a:r>
              <a:rPr lang="en-US" sz="3600" b="1" dirty="0">
                <a:cs typeface="Arial" charset="0"/>
              </a:rPr>
              <a:t>Safe and sanitary disposal</a:t>
            </a:r>
            <a:r>
              <a:rPr lang="en-US" sz="3600" dirty="0">
                <a:cs typeface="Arial" charset="0"/>
              </a:rPr>
              <a:t> of waste (water and solid waste)</a:t>
            </a:r>
          </a:p>
          <a:p>
            <a:pPr marL="0" indent="0">
              <a:buClr>
                <a:srgbClr val="002060"/>
              </a:buClr>
              <a:buSzPct val="101000"/>
              <a:buNone/>
            </a:pPr>
            <a:r>
              <a:rPr lang="en-GB" dirty="0"/>
              <a:t>68% of the schools in Jordan are not connected to public waste water networks, they have septic storage tanks.</a:t>
            </a:r>
          </a:p>
          <a:p>
            <a:pPr marL="0" indent="0">
              <a:buClr>
                <a:srgbClr val="002060"/>
              </a:buClr>
              <a:buSzPct val="101000"/>
              <a:buNone/>
            </a:pPr>
            <a:r>
              <a:rPr lang="en-GB" sz="3600" dirty="0">
                <a:cs typeface="Arial" charset="0"/>
              </a:rPr>
              <a:t>Standard in Jordan: </a:t>
            </a:r>
            <a:r>
              <a:rPr lang="en-GB" sz="3600" dirty="0">
                <a:solidFill>
                  <a:srgbClr val="FF0000"/>
                </a:solidFill>
              </a:rPr>
              <a:t>One toilet/ 50 student</a:t>
            </a:r>
          </a:p>
          <a:p>
            <a:pPr marL="0" indent="0">
              <a:buClr>
                <a:srgbClr val="002060"/>
              </a:buClr>
              <a:buSzPct val="101000"/>
              <a:buNone/>
            </a:pPr>
            <a:endParaRPr lang="ar-EG" sz="3600" dirty="0"/>
          </a:p>
        </p:txBody>
      </p:sp>
      <p:sp>
        <p:nvSpPr>
          <p:cNvPr id="4" name="Slide Number Placeholder 3"/>
          <p:cNvSpPr>
            <a:spLocks noGrp="1"/>
          </p:cNvSpPr>
          <p:nvPr>
            <p:ph type="sldNum" sz="quarter" idx="12"/>
          </p:nvPr>
        </p:nvSpPr>
        <p:spPr/>
        <p:txBody>
          <a:bodyPr/>
          <a:lstStyle/>
          <a:p>
            <a:pPr>
              <a:defRPr/>
            </a:pPr>
            <a:fld id="{8C70D57A-6841-4325-968A-A76613ECE026}" type="slidenum">
              <a:rPr lang="ar-EG" smtClean="0"/>
              <a:pPr>
                <a:defRPr/>
              </a:pPr>
              <a:t>31</a:t>
            </a:fld>
            <a:endParaRPr lang="ar-EG"/>
          </a:p>
        </p:txBody>
      </p:sp>
    </p:spTree>
    <p:extLst>
      <p:ext uri="{BB962C8B-B14F-4D97-AF65-F5344CB8AC3E}">
        <p14:creationId xmlns:p14="http://schemas.microsoft.com/office/powerpoint/2010/main" val="4124092845"/>
      </p:ext>
    </p:extLst>
  </p:cSld>
  <p:clrMapOvr>
    <a:masterClrMapping/>
  </p:clrMapOvr>
  <mc:AlternateContent xmlns:mc="http://schemas.openxmlformats.org/markup-compatibility/2006" xmlns:p14="http://schemas.microsoft.com/office/powerpoint/2010/main">
    <mc:Choice Requires="p14">
      <p:transition spd="slow" p14:dur="2000" advTm="102403"/>
    </mc:Choice>
    <mc:Fallback xmlns="">
      <p:transition spd="slow" advTm="102403"/>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9D41B5-93B2-4E44-950C-78F84984D4D1}"/>
              </a:ext>
            </a:extLst>
          </p:cNvPr>
          <p:cNvSpPr>
            <a:spLocks noGrp="1"/>
          </p:cNvSpPr>
          <p:nvPr>
            <p:ph idx="1"/>
          </p:nvPr>
        </p:nvSpPr>
        <p:spPr>
          <a:xfrm>
            <a:off x="281354" y="886265"/>
            <a:ext cx="8969325" cy="5634745"/>
          </a:xfrm>
        </p:spPr>
        <p:txBody>
          <a:bodyPr anchor="ctr">
            <a:normAutofit/>
          </a:bodyPr>
          <a:lstStyle/>
          <a:p>
            <a:pPr marL="0" indent="0">
              <a:buNone/>
            </a:pPr>
            <a:r>
              <a:rPr lang="en-US" sz="3600" b="1" dirty="0">
                <a:solidFill>
                  <a:srgbClr val="00B050"/>
                </a:solidFill>
              </a:rPr>
              <a:t>2. Building and classrooms:</a:t>
            </a:r>
            <a:endParaRPr lang="en-GB" sz="3600" b="1" dirty="0"/>
          </a:p>
          <a:p>
            <a:pPr marL="0" indent="0">
              <a:buNone/>
            </a:pPr>
            <a:r>
              <a:rPr lang="en-GB" b="1" dirty="0"/>
              <a:t>A. Regulations of healthy school building and classrooms</a:t>
            </a:r>
          </a:p>
          <a:p>
            <a:r>
              <a:rPr lang="en-GB" dirty="0">
                <a:solidFill>
                  <a:srgbClr val="FF0000"/>
                </a:solidFill>
              </a:rPr>
              <a:t>Jordan’s standard for </a:t>
            </a:r>
            <a:r>
              <a:rPr lang="en-GB" dirty="0"/>
              <a:t>Classroom area: not less than 16m</a:t>
            </a:r>
            <a:r>
              <a:rPr lang="en-GB" baseline="30000" dirty="0"/>
              <a:t>2</a:t>
            </a:r>
            <a:endParaRPr lang="en-GB" dirty="0"/>
          </a:p>
          <a:p>
            <a:r>
              <a:rPr lang="en-GB" dirty="0">
                <a:solidFill>
                  <a:srgbClr val="FF0000"/>
                </a:solidFill>
              </a:rPr>
              <a:t>Classrooms should be rectangular in shape with space area of 0.8-1.3 m² per child.</a:t>
            </a:r>
            <a:r>
              <a:rPr lang="en-GB" dirty="0"/>
              <a:t> Less than 0.8 m² is considered </a:t>
            </a:r>
          </a:p>
          <a:p>
            <a:pPr marL="0" indent="0">
              <a:buNone/>
            </a:pPr>
            <a:r>
              <a:rPr lang="en-GB" dirty="0"/>
              <a:t>to be severely crowded.</a:t>
            </a:r>
          </a:p>
          <a:p>
            <a:r>
              <a:rPr lang="en-GB" dirty="0">
                <a:solidFill>
                  <a:srgbClr val="FF0000"/>
                </a:solidFill>
              </a:rPr>
              <a:t>Distance between wall and last seat: not more than 6m</a:t>
            </a:r>
            <a:endParaRPr lang="en-GB" dirty="0"/>
          </a:p>
          <a:p>
            <a:pPr marL="0" indent="0">
              <a:buNone/>
            </a:pPr>
            <a:r>
              <a:rPr lang="en-US" b="1" dirty="0"/>
              <a:t>B. Fire protection: </a:t>
            </a:r>
            <a:r>
              <a:rPr lang="en-US" dirty="0"/>
              <a:t>building constructed of fire-resistant material, fire extinguishers, fire alarms, exits and fire escapes, all should be available.</a:t>
            </a:r>
          </a:p>
          <a:p>
            <a:endParaRPr lang="en-GB" sz="1900" dirty="0"/>
          </a:p>
          <a:p>
            <a:pPr marL="0" indent="0">
              <a:buNone/>
            </a:pPr>
            <a:endParaRPr lang="en-GB" sz="1900" dirty="0"/>
          </a:p>
        </p:txBody>
      </p:sp>
      <p:pic>
        <p:nvPicPr>
          <p:cNvPr id="7" name="Graphic 6" descr="Schoolhouse">
            <a:extLst>
              <a:ext uri="{FF2B5EF4-FFF2-40B4-BE49-F238E27FC236}">
                <a16:creationId xmlns:a16="http://schemas.microsoft.com/office/drawing/2014/main" id="{F2876215-7FF4-484D-BEA9-68E2690A664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
        <p:nvSpPr>
          <p:cNvPr id="5" name="Title 1">
            <a:extLst>
              <a:ext uri="{FF2B5EF4-FFF2-40B4-BE49-F238E27FC236}">
                <a16:creationId xmlns:a16="http://schemas.microsoft.com/office/drawing/2014/main" id="{86F0F360-53D2-4522-90D7-FF356EBF5AC7}"/>
              </a:ext>
            </a:extLst>
          </p:cNvPr>
          <p:cNvSpPr>
            <a:spLocks noGrp="1"/>
          </p:cNvSpPr>
          <p:nvPr>
            <p:ph type="title"/>
          </p:nvPr>
        </p:nvSpPr>
        <p:spPr>
          <a:xfrm>
            <a:off x="41385" y="-225719"/>
            <a:ext cx="10515600" cy="1140120"/>
          </a:xfrm>
        </p:spPr>
        <p:txBody>
          <a:bodyPr>
            <a:normAutofit/>
          </a:bodyPr>
          <a:lstStyle/>
          <a:p>
            <a:pPr>
              <a:defRPr/>
            </a:pPr>
            <a:r>
              <a:rPr lang="en-US" b="1" dirty="0">
                <a:solidFill>
                  <a:srgbClr val="002060"/>
                </a:solidFill>
                <a:effectLst>
                  <a:outerShdw blurRad="38100" dist="38100" dir="2700000" algn="tl">
                    <a:srgbClr val="000000">
                      <a:alpha val="43137"/>
                    </a:srgbClr>
                  </a:outerShdw>
                </a:effectLst>
              </a:rPr>
              <a:t>Healthy School environment</a:t>
            </a:r>
            <a:endParaRPr lang="ar-EG" dirty="0"/>
          </a:p>
        </p:txBody>
      </p:sp>
    </p:spTree>
    <p:extLst>
      <p:ext uri="{BB962C8B-B14F-4D97-AF65-F5344CB8AC3E}">
        <p14:creationId xmlns:p14="http://schemas.microsoft.com/office/powerpoint/2010/main" val="3120395554"/>
      </p:ext>
    </p:extLst>
  </p:cSld>
  <p:clrMapOvr>
    <a:masterClrMapping/>
  </p:clrMapOvr>
  <mc:AlternateContent xmlns:mc="http://schemas.openxmlformats.org/markup-compatibility/2006" xmlns:p14="http://schemas.microsoft.com/office/powerpoint/2010/main">
    <mc:Choice Requires="p14">
      <p:transition spd="slow" p14:dur="2000" advTm="83046"/>
    </mc:Choice>
    <mc:Fallback xmlns="">
      <p:transition spd="slow" advTm="83046"/>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9B5D29B2-8D6D-4CFB-BD73-F146DB9F2008}"/>
              </a:ext>
            </a:extLst>
          </p:cNvPr>
          <p:cNvGraphicFramePr/>
          <p:nvPr/>
        </p:nvGraphicFramePr>
        <p:xfrm>
          <a:off x="376773" y="163330"/>
          <a:ext cx="7474172"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id="{043F0CF6-7496-4779-953E-8BF062627531}"/>
              </a:ext>
            </a:extLst>
          </p:cNvPr>
          <p:cNvSpPr>
            <a:spLocks noGrp="1"/>
          </p:cNvSpPr>
          <p:nvPr>
            <p:ph idx="1"/>
          </p:nvPr>
        </p:nvSpPr>
        <p:spPr>
          <a:xfrm>
            <a:off x="221673" y="1313646"/>
            <a:ext cx="8948085" cy="4916790"/>
          </a:xfrm>
        </p:spPr>
        <p:txBody>
          <a:bodyPr anchor="ctr">
            <a:normAutofit/>
          </a:bodyPr>
          <a:lstStyle/>
          <a:p>
            <a:pPr marL="0" indent="0">
              <a:buNone/>
            </a:pPr>
            <a:endParaRPr lang="en-GB" sz="2000" dirty="0"/>
          </a:p>
          <a:p>
            <a:pPr>
              <a:buFont typeface="Wingdings" panose="05000000000000000000" pitchFamily="2" charset="2"/>
              <a:buChar char="Ø"/>
            </a:pPr>
            <a:r>
              <a:rPr lang="en-GB" sz="3200" dirty="0"/>
              <a:t>The blackboard should be at the centre of the wall Infront of students.</a:t>
            </a:r>
          </a:p>
          <a:p>
            <a:pPr>
              <a:buFont typeface="Wingdings" panose="05000000000000000000" pitchFamily="2" charset="2"/>
              <a:buChar char="Ø"/>
            </a:pPr>
            <a:r>
              <a:rPr lang="en-GB" sz="3200" dirty="0">
                <a:solidFill>
                  <a:srgbClr val="FF0000"/>
                </a:solidFill>
              </a:rPr>
              <a:t>The distance between it and the first row of desks should not be less than 1.5 meters.</a:t>
            </a:r>
          </a:p>
          <a:p>
            <a:pPr>
              <a:buFont typeface="Wingdings" panose="05000000000000000000" pitchFamily="2" charset="2"/>
              <a:buChar char="Ø"/>
            </a:pPr>
            <a:r>
              <a:rPr lang="en-GB" sz="3200" dirty="0"/>
              <a:t>The height of the seat of the desk should be suitable with the length of the student’s legs, the feet should touch the ground easily.</a:t>
            </a:r>
          </a:p>
          <a:p>
            <a:pPr>
              <a:buFont typeface="Wingdings" panose="05000000000000000000" pitchFamily="2" charset="2"/>
              <a:buChar char="Ø"/>
            </a:pPr>
            <a:r>
              <a:rPr lang="en-GB" sz="3200" dirty="0"/>
              <a:t>The height of the desk should be suitable for reading and writing</a:t>
            </a:r>
          </a:p>
        </p:txBody>
      </p:sp>
      <p:pic>
        <p:nvPicPr>
          <p:cNvPr id="7" name="Graphic 6" descr="Classroom">
            <a:extLst>
              <a:ext uri="{FF2B5EF4-FFF2-40B4-BE49-F238E27FC236}">
                <a16:creationId xmlns:a16="http://schemas.microsoft.com/office/drawing/2014/main" id="{23CCAFFB-566E-4022-91D9-A12874A04D9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952452" y="2026218"/>
            <a:ext cx="2805563" cy="2805563"/>
          </a:xfrm>
          <a:prstGeom prst="rect">
            <a:avLst/>
          </a:prstGeom>
        </p:spPr>
      </p:pic>
    </p:spTree>
    <p:extLst>
      <p:ext uri="{BB962C8B-B14F-4D97-AF65-F5344CB8AC3E}">
        <p14:creationId xmlns:p14="http://schemas.microsoft.com/office/powerpoint/2010/main" val="2744703067"/>
      </p:ext>
    </p:extLst>
  </p:cSld>
  <p:clrMapOvr>
    <a:masterClrMapping/>
  </p:clrMapOvr>
  <mc:AlternateContent xmlns:mc="http://schemas.openxmlformats.org/markup-compatibility/2006" xmlns:p14="http://schemas.microsoft.com/office/powerpoint/2010/main">
    <mc:Choice Requires="p14">
      <p:transition spd="slow" p14:dur="2000" advTm="76993"/>
    </mc:Choice>
    <mc:Fallback xmlns="">
      <p:transition spd="slow" advTm="76993"/>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4A2A7-AD0F-42B4-B28A-9EFD253B3F39}"/>
              </a:ext>
            </a:extLst>
          </p:cNvPr>
          <p:cNvSpPr>
            <a:spLocks noGrp="1"/>
          </p:cNvSpPr>
          <p:nvPr>
            <p:ph type="title"/>
          </p:nvPr>
        </p:nvSpPr>
        <p:spPr/>
        <p:txBody>
          <a:bodyPr/>
          <a:lstStyle/>
          <a:p>
            <a:r>
              <a:rPr lang="en-GB" dirty="0"/>
              <a:t>Hazards of improper furniture:</a:t>
            </a:r>
          </a:p>
        </p:txBody>
      </p:sp>
      <p:sp>
        <p:nvSpPr>
          <p:cNvPr id="3" name="Content Placeholder 2">
            <a:extLst>
              <a:ext uri="{FF2B5EF4-FFF2-40B4-BE49-F238E27FC236}">
                <a16:creationId xmlns:a16="http://schemas.microsoft.com/office/drawing/2014/main" id="{5C113876-0A93-4C17-A4A4-5205022D8F34}"/>
              </a:ext>
            </a:extLst>
          </p:cNvPr>
          <p:cNvSpPr>
            <a:spLocks noGrp="1"/>
          </p:cNvSpPr>
          <p:nvPr>
            <p:ph idx="1"/>
          </p:nvPr>
        </p:nvSpPr>
        <p:spPr/>
        <p:txBody>
          <a:bodyPr/>
          <a:lstStyle/>
          <a:p>
            <a:pPr marL="514350" indent="-514350">
              <a:buAutoNum type="arabicPeriod"/>
            </a:pPr>
            <a:r>
              <a:rPr lang="en-GB" dirty="0"/>
              <a:t>discomfort, reflected on attention</a:t>
            </a:r>
          </a:p>
          <a:p>
            <a:pPr marL="514350" indent="-514350">
              <a:buAutoNum type="arabicPeriod"/>
            </a:pPr>
            <a:r>
              <a:rPr lang="en-GB" dirty="0"/>
              <a:t>Backbone deformities</a:t>
            </a:r>
          </a:p>
          <a:p>
            <a:pPr marL="514350" indent="-514350">
              <a:buAutoNum type="arabicPeriod"/>
            </a:pPr>
            <a:endParaRPr lang="en-GB" dirty="0"/>
          </a:p>
        </p:txBody>
      </p:sp>
      <p:pic>
        <p:nvPicPr>
          <p:cNvPr id="4" name="Picture 3">
            <a:extLst>
              <a:ext uri="{FF2B5EF4-FFF2-40B4-BE49-F238E27FC236}">
                <a16:creationId xmlns:a16="http://schemas.microsoft.com/office/drawing/2014/main" id="{524BAD1C-48BA-4944-A23A-BF8FF31CC6DD}"/>
              </a:ext>
            </a:extLst>
          </p:cNvPr>
          <p:cNvPicPr>
            <a:picLocks noChangeAspect="1"/>
          </p:cNvPicPr>
          <p:nvPr/>
        </p:nvPicPr>
        <p:blipFill rotWithShape="1">
          <a:blip r:embed="rId2"/>
          <a:srcRect l="15118" t="24677" r="7595" b="11325"/>
          <a:stretch/>
        </p:blipFill>
        <p:spPr>
          <a:xfrm>
            <a:off x="6816436" y="1468582"/>
            <a:ext cx="4696692" cy="2188368"/>
          </a:xfrm>
          <a:prstGeom prst="rect">
            <a:avLst/>
          </a:prstGeom>
        </p:spPr>
      </p:pic>
      <p:pic>
        <p:nvPicPr>
          <p:cNvPr id="5" name="Picture 4">
            <a:extLst>
              <a:ext uri="{FF2B5EF4-FFF2-40B4-BE49-F238E27FC236}">
                <a16:creationId xmlns:a16="http://schemas.microsoft.com/office/drawing/2014/main" id="{13C2B69B-ACA4-476F-8229-0E616B339CDF}"/>
              </a:ext>
            </a:extLst>
          </p:cNvPr>
          <p:cNvPicPr>
            <a:picLocks noChangeAspect="1"/>
          </p:cNvPicPr>
          <p:nvPr/>
        </p:nvPicPr>
        <p:blipFill>
          <a:blip r:embed="rId3"/>
          <a:stretch>
            <a:fillRect/>
          </a:stretch>
        </p:blipFill>
        <p:spPr>
          <a:xfrm>
            <a:off x="5508047" y="3791887"/>
            <a:ext cx="6191250" cy="2857500"/>
          </a:xfrm>
          <a:prstGeom prst="rect">
            <a:avLst/>
          </a:prstGeom>
        </p:spPr>
      </p:pic>
    </p:spTree>
    <p:extLst>
      <p:ext uri="{BB962C8B-B14F-4D97-AF65-F5344CB8AC3E}">
        <p14:creationId xmlns:p14="http://schemas.microsoft.com/office/powerpoint/2010/main" val="89388433"/>
      </p:ext>
    </p:extLst>
  </p:cSld>
  <p:clrMapOvr>
    <a:masterClrMapping/>
  </p:clrMapOvr>
  <mc:AlternateContent xmlns:mc="http://schemas.openxmlformats.org/markup-compatibility/2006" xmlns:p14="http://schemas.microsoft.com/office/powerpoint/2010/main">
    <mc:Choice Requires="p14">
      <p:transition spd="slow" p14:dur="2000" advTm="31651"/>
    </mc:Choice>
    <mc:Fallback xmlns="">
      <p:transition spd="slow" advTm="31651"/>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931788AD-D189-46CE-BDFC-7E9D433D2DA2}"/>
              </a:ext>
            </a:extLst>
          </p:cNvPr>
          <p:cNvGraphicFramePr/>
          <p:nvPr/>
        </p:nvGraphicFramePr>
        <p:xfrm>
          <a:off x="241852" y="0"/>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id="{A1E47D86-11A8-4EE5-B3D7-7E76A85AA673}"/>
              </a:ext>
            </a:extLst>
          </p:cNvPr>
          <p:cNvSpPr>
            <a:spLocks noGrp="1"/>
          </p:cNvSpPr>
          <p:nvPr>
            <p:ph idx="1"/>
          </p:nvPr>
        </p:nvSpPr>
        <p:spPr>
          <a:xfrm>
            <a:off x="374073" y="1454727"/>
            <a:ext cx="10979727" cy="5038148"/>
          </a:xfrm>
        </p:spPr>
        <p:txBody>
          <a:bodyPr>
            <a:normAutofit fontScale="85000" lnSpcReduction="10000"/>
          </a:bodyPr>
          <a:lstStyle/>
          <a:p>
            <a:r>
              <a:rPr lang="en-GB" sz="3500" b="1" dirty="0">
                <a:solidFill>
                  <a:srgbClr val="7030A0"/>
                </a:solidFill>
              </a:rPr>
              <a:t>Ventilation:</a:t>
            </a:r>
          </a:p>
          <a:p>
            <a:pPr marL="0" indent="0">
              <a:buNone/>
            </a:pPr>
            <a:r>
              <a:rPr lang="en-GB" dirty="0"/>
              <a:t>Adequate ventilation can be provided by </a:t>
            </a:r>
            <a:r>
              <a:rPr lang="en-GB" u="sng" dirty="0"/>
              <a:t>suitable window area of at least fifth (20%) of the floor area.</a:t>
            </a:r>
          </a:p>
          <a:p>
            <a:pPr marL="0" indent="0">
              <a:buNone/>
            </a:pPr>
            <a:r>
              <a:rPr lang="en-GB" dirty="0"/>
              <a:t>The windows should be dispersed on opposite sites to allow for cross ventilation.</a:t>
            </a:r>
          </a:p>
          <a:p>
            <a:pPr marL="0" indent="0">
              <a:buNone/>
            </a:pPr>
            <a:r>
              <a:rPr lang="en-GB" u="sng" dirty="0">
                <a:solidFill>
                  <a:srgbClr val="00B050"/>
                </a:solidFill>
              </a:rPr>
              <a:t>Hazards of ill-ventilated classes:</a:t>
            </a:r>
          </a:p>
          <a:p>
            <a:pPr>
              <a:buFontTx/>
              <a:buChar char="-"/>
            </a:pPr>
            <a:r>
              <a:rPr lang="en-GB" dirty="0"/>
              <a:t>Favours spread of droplet infections</a:t>
            </a:r>
          </a:p>
          <a:p>
            <a:pPr>
              <a:buFontTx/>
              <a:buChar char="-"/>
            </a:pPr>
            <a:r>
              <a:rPr lang="en-GB" dirty="0"/>
              <a:t>Manifestations of ill ventilations such as discomfort, fatigue, and sleepiness</a:t>
            </a:r>
          </a:p>
          <a:p>
            <a:r>
              <a:rPr lang="en-GB" sz="3500" b="1" dirty="0">
                <a:solidFill>
                  <a:srgbClr val="7030A0"/>
                </a:solidFill>
              </a:rPr>
              <a:t>Lighting:</a:t>
            </a:r>
          </a:p>
          <a:p>
            <a:pPr marL="0" indent="0">
              <a:buNone/>
            </a:pPr>
            <a:r>
              <a:rPr lang="en-GB" b="1" dirty="0"/>
              <a:t>Natural: </a:t>
            </a:r>
            <a:r>
              <a:rPr lang="en-GB" dirty="0"/>
              <a:t>achieved by adequate window area</a:t>
            </a:r>
          </a:p>
          <a:p>
            <a:pPr marL="0" indent="0">
              <a:buNone/>
            </a:pPr>
            <a:r>
              <a:rPr lang="en-GB" b="1" dirty="0"/>
              <a:t>Artificial: </a:t>
            </a:r>
            <a:r>
              <a:rPr lang="en-GB" dirty="0"/>
              <a:t>produced by electrical mean</a:t>
            </a:r>
          </a:p>
          <a:p>
            <a:pPr marL="0" indent="0">
              <a:buNone/>
            </a:pPr>
            <a:r>
              <a:rPr lang="en-GB" u="sng" dirty="0">
                <a:solidFill>
                  <a:srgbClr val="00B050"/>
                </a:solidFill>
              </a:rPr>
              <a:t>Hazards of defective lighting:</a:t>
            </a:r>
          </a:p>
          <a:p>
            <a:pPr marL="0" indent="0">
              <a:buNone/>
            </a:pPr>
            <a:r>
              <a:rPr lang="en-GB" b="1" dirty="0"/>
              <a:t>- </a:t>
            </a:r>
            <a:r>
              <a:rPr lang="en-GB" dirty="0"/>
              <a:t>Visual strain, eye fatigue and conjunctivitis.</a:t>
            </a:r>
          </a:p>
          <a:p>
            <a:pPr marL="0" indent="0">
              <a:buNone/>
            </a:pPr>
            <a:endParaRPr lang="en-GB" dirty="0"/>
          </a:p>
        </p:txBody>
      </p:sp>
    </p:spTree>
    <p:extLst>
      <p:ext uri="{BB962C8B-B14F-4D97-AF65-F5344CB8AC3E}">
        <p14:creationId xmlns:p14="http://schemas.microsoft.com/office/powerpoint/2010/main" val="865042268"/>
      </p:ext>
    </p:extLst>
  </p:cSld>
  <p:clrMapOvr>
    <a:masterClrMapping/>
  </p:clrMapOvr>
  <mc:AlternateContent xmlns:mc="http://schemas.openxmlformats.org/markup-compatibility/2006" xmlns:p14="http://schemas.microsoft.com/office/powerpoint/2010/main">
    <mc:Choice Requires="p14">
      <p:transition spd="slow" p14:dur="2000" advTm="96070"/>
    </mc:Choice>
    <mc:Fallback xmlns="">
      <p:transition spd="slow" advTm="9607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1"/>
            <a:ext cx="8229600" cy="684213"/>
          </a:xfrm>
        </p:spPr>
        <p:txBody>
          <a:bodyPr>
            <a:normAutofit fontScale="90000"/>
          </a:bodyPr>
          <a:lstStyle/>
          <a:p>
            <a:pPr algn="ctr">
              <a:defRPr/>
            </a:pPr>
            <a:r>
              <a:rPr lang="en-US" b="1" dirty="0">
                <a:solidFill>
                  <a:srgbClr val="002060"/>
                </a:solidFill>
                <a:effectLst>
                  <a:outerShdw blurRad="38100" dist="38100" dir="2700000" algn="tl">
                    <a:srgbClr val="000000">
                      <a:alpha val="43137"/>
                    </a:srgbClr>
                  </a:outerShdw>
                </a:effectLst>
              </a:rPr>
              <a:t>Healthy School environment</a:t>
            </a:r>
            <a:endParaRPr lang="ar-EG" dirty="0"/>
          </a:p>
        </p:txBody>
      </p:sp>
      <p:sp>
        <p:nvSpPr>
          <p:cNvPr id="3" name="Content Placeholder 2"/>
          <p:cNvSpPr>
            <a:spLocks noGrp="1"/>
          </p:cNvSpPr>
          <p:nvPr>
            <p:ph sz="quarter" idx="1"/>
          </p:nvPr>
        </p:nvSpPr>
        <p:spPr>
          <a:xfrm>
            <a:off x="412123" y="836614"/>
            <a:ext cx="11526591" cy="5521325"/>
          </a:xfrm>
        </p:spPr>
        <p:txBody>
          <a:bodyPr>
            <a:normAutofit/>
          </a:bodyPr>
          <a:lstStyle/>
          <a:p>
            <a:pPr marL="0" indent="0">
              <a:buClr>
                <a:srgbClr val="002060"/>
              </a:buClr>
              <a:buSzPct val="101000"/>
              <a:buNone/>
              <a:defRPr/>
            </a:pPr>
            <a:r>
              <a:rPr lang="en-US" sz="3200" b="1" dirty="0">
                <a:solidFill>
                  <a:srgbClr val="00B050"/>
                </a:solidFill>
              </a:rPr>
              <a:t>3. Meal service: </a:t>
            </a:r>
          </a:p>
          <a:p>
            <a:pPr marL="514350" indent="-514350">
              <a:buClr>
                <a:srgbClr val="002060"/>
              </a:buClr>
              <a:buSzPct val="101000"/>
              <a:buFont typeface="Wingdings 3"/>
              <a:buChar char=""/>
              <a:defRPr/>
            </a:pPr>
            <a:r>
              <a:rPr lang="en-US" sz="3200" dirty="0"/>
              <a:t>School meal facilities should conform to health standards. </a:t>
            </a:r>
          </a:p>
          <a:p>
            <a:pPr marL="514350" indent="-514350">
              <a:buClr>
                <a:srgbClr val="002060"/>
              </a:buClr>
              <a:buSzPct val="101000"/>
              <a:buFont typeface="Wingdings 3"/>
              <a:buChar char=""/>
              <a:defRPr/>
            </a:pPr>
            <a:r>
              <a:rPr lang="en-US" sz="3200" dirty="0"/>
              <a:t>Selling of </a:t>
            </a:r>
            <a:r>
              <a:rPr lang="en-US" sz="3200" u="sng" dirty="0"/>
              <a:t>carbonated beverages, gum, and candy should be prohibited</a:t>
            </a:r>
            <a:r>
              <a:rPr lang="en-US" sz="3200" dirty="0"/>
              <a:t>. </a:t>
            </a:r>
          </a:p>
          <a:p>
            <a:pPr marL="514350" indent="-514350">
              <a:buClr>
                <a:srgbClr val="002060"/>
              </a:buClr>
              <a:buSzPct val="101000"/>
              <a:buFont typeface="Wingdings 3"/>
              <a:buChar char=""/>
              <a:defRPr/>
            </a:pPr>
            <a:r>
              <a:rPr lang="en-US" sz="3200" dirty="0"/>
              <a:t>All milk should be </a:t>
            </a:r>
            <a:r>
              <a:rPr lang="en-US" sz="3200" u="sng" dirty="0"/>
              <a:t>pasteurized</a:t>
            </a:r>
            <a:r>
              <a:rPr lang="en-US" sz="3200" dirty="0"/>
              <a:t>. </a:t>
            </a:r>
          </a:p>
          <a:p>
            <a:pPr marL="514350" indent="-514350">
              <a:buClr>
                <a:srgbClr val="002060"/>
              </a:buClr>
              <a:buSzPct val="101000"/>
              <a:buFont typeface="Wingdings 3"/>
              <a:buChar char=""/>
              <a:defRPr/>
            </a:pPr>
            <a:r>
              <a:rPr lang="en-US" sz="3200" dirty="0"/>
              <a:t>All </a:t>
            </a:r>
            <a:r>
              <a:rPr lang="en-US" sz="3200" dirty="0">
                <a:solidFill>
                  <a:srgbClr val="FF0000"/>
                </a:solidFill>
              </a:rPr>
              <a:t>food handlers </a:t>
            </a:r>
            <a:r>
              <a:rPr lang="en-US" sz="3200" dirty="0"/>
              <a:t>should be instructed in sanitary food handling and personal health practices. </a:t>
            </a:r>
          </a:p>
          <a:p>
            <a:pPr marL="514350" indent="-514350">
              <a:buClr>
                <a:srgbClr val="002060"/>
              </a:buClr>
              <a:buSzPct val="101000"/>
              <a:buFont typeface="Wingdings 3"/>
              <a:buChar char=""/>
              <a:defRPr/>
            </a:pPr>
            <a:r>
              <a:rPr lang="en-US" sz="3200" dirty="0"/>
              <a:t>Lunchroom (if available) should be clean, well lighted, well ventilated, and attractive.</a:t>
            </a:r>
          </a:p>
          <a:p>
            <a:pPr marL="514350" indent="-514350">
              <a:buClr>
                <a:srgbClr val="002060"/>
              </a:buClr>
              <a:buSzPct val="101000"/>
              <a:buFont typeface="+mj-lt"/>
              <a:buAutoNum type="arabicPeriod" startAt="4"/>
              <a:defRPr/>
            </a:pPr>
            <a:endParaRPr lang="ar-EG" dirty="0"/>
          </a:p>
        </p:txBody>
      </p:sp>
      <p:sp>
        <p:nvSpPr>
          <p:cNvPr id="4" name="Slide Number Placeholder 3"/>
          <p:cNvSpPr>
            <a:spLocks noGrp="1"/>
          </p:cNvSpPr>
          <p:nvPr>
            <p:ph type="sldNum" sz="quarter" idx="12"/>
          </p:nvPr>
        </p:nvSpPr>
        <p:spPr/>
        <p:txBody>
          <a:bodyPr/>
          <a:lstStyle/>
          <a:p>
            <a:pPr>
              <a:defRPr/>
            </a:pPr>
            <a:fld id="{237FCEBF-A3F4-40FB-AD9A-6AB184F9D72E}" type="slidenum">
              <a:rPr lang="ar-EG" smtClean="0"/>
              <a:pPr>
                <a:defRPr/>
              </a:pPr>
              <a:t>36</a:t>
            </a:fld>
            <a:endParaRPr lang="ar-EG"/>
          </a:p>
        </p:txBody>
      </p:sp>
    </p:spTree>
    <p:extLst>
      <p:ext uri="{BB962C8B-B14F-4D97-AF65-F5344CB8AC3E}">
        <p14:creationId xmlns:p14="http://schemas.microsoft.com/office/powerpoint/2010/main" val="2526113298"/>
      </p:ext>
    </p:extLst>
  </p:cSld>
  <p:clrMapOvr>
    <a:masterClrMapping/>
  </p:clrMapOvr>
  <mc:AlternateContent xmlns:mc="http://schemas.openxmlformats.org/markup-compatibility/2006" xmlns:p14="http://schemas.microsoft.com/office/powerpoint/2010/main">
    <mc:Choice Requires="p14">
      <p:transition spd="slow" p14:dur="2000" advTm="53988"/>
    </mc:Choice>
    <mc:Fallback xmlns="">
      <p:transition spd="slow" advTm="53988"/>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28626"/>
            <a:ext cx="8229600" cy="428625"/>
          </a:xfrm>
        </p:spPr>
        <p:txBody>
          <a:bodyPr>
            <a:normAutofit fontScale="90000"/>
          </a:bodyPr>
          <a:lstStyle/>
          <a:p>
            <a:pPr algn="ctr">
              <a:defRPr/>
            </a:pPr>
            <a:r>
              <a:rPr lang="en-US" b="1" dirty="0">
                <a:solidFill>
                  <a:srgbClr val="002060"/>
                </a:solidFill>
                <a:effectLst>
                  <a:outerShdw blurRad="38100" dist="38100" dir="2700000" algn="tl">
                    <a:srgbClr val="000000">
                      <a:alpha val="43137"/>
                    </a:srgbClr>
                  </a:outerShdw>
                </a:effectLst>
              </a:rPr>
              <a:t>Healthy School environment</a:t>
            </a:r>
            <a:endParaRPr lang="ar-EG" dirty="0"/>
          </a:p>
        </p:txBody>
      </p:sp>
      <p:sp>
        <p:nvSpPr>
          <p:cNvPr id="3" name="Content Placeholder 2"/>
          <p:cNvSpPr>
            <a:spLocks noGrp="1"/>
          </p:cNvSpPr>
          <p:nvPr>
            <p:ph sz="quarter" idx="1"/>
          </p:nvPr>
        </p:nvSpPr>
        <p:spPr>
          <a:xfrm>
            <a:off x="477078" y="857250"/>
            <a:ext cx="11330609" cy="5572124"/>
          </a:xfrm>
        </p:spPr>
        <p:txBody>
          <a:bodyPr>
            <a:normAutofit/>
          </a:bodyPr>
          <a:lstStyle/>
          <a:p>
            <a:pPr marL="0" indent="0">
              <a:buClr>
                <a:srgbClr val="002060"/>
              </a:buClr>
              <a:buSzPct val="108000"/>
              <a:buNone/>
              <a:defRPr/>
            </a:pPr>
            <a:r>
              <a:rPr lang="en-US" sz="3200" b="1" dirty="0">
                <a:solidFill>
                  <a:srgbClr val="00B050"/>
                </a:solidFill>
              </a:rPr>
              <a:t>4. Play facilities: </a:t>
            </a:r>
          </a:p>
          <a:p>
            <a:r>
              <a:rPr lang="en-GB" dirty="0"/>
              <a:t>playground is defined as enough outdoor space to offer children fresh air, space to meet friends, space to exercise and where it is paved by asphalt.</a:t>
            </a:r>
          </a:p>
          <a:p>
            <a:r>
              <a:rPr lang="en-GB" dirty="0">
                <a:solidFill>
                  <a:srgbClr val="FF0000"/>
                </a:solidFill>
              </a:rPr>
              <a:t>Jordan’s standard area in playground : 2m </a:t>
            </a:r>
            <a:r>
              <a:rPr lang="en-GB" baseline="30000" dirty="0">
                <a:solidFill>
                  <a:srgbClr val="FF0000"/>
                </a:solidFill>
              </a:rPr>
              <a:t>2</a:t>
            </a:r>
            <a:r>
              <a:rPr lang="en-GB" dirty="0">
                <a:solidFill>
                  <a:srgbClr val="FF0000"/>
                </a:solidFill>
              </a:rPr>
              <a:t> / student  </a:t>
            </a:r>
          </a:p>
          <a:p>
            <a:r>
              <a:rPr lang="en-GB" dirty="0"/>
              <a:t>45% of the schools have no playground in Jordan’s public schools. The unavailability of a playground has two different causes; lack of space and lack of pavement.</a:t>
            </a:r>
          </a:p>
          <a:p>
            <a:r>
              <a:rPr lang="en-GB" dirty="0"/>
              <a:t>Sports equipment available in 77% of the schools and the most common item is </a:t>
            </a:r>
            <a:r>
              <a:rPr lang="en-GB" b="1" dirty="0"/>
              <a:t>sports balls</a:t>
            </a:r>
            <a:r>
              <a:rPr lang="en-GB" dirty="0"/>
              <a:t>.</a:t>
            </a:r>
          </a:p>
          <a:p>
            <a:pPr marL="274320" indent="-274320">
              <a:buFont typeface="Wingdings 3"/>
              <a:buChar char=""/>
              <a:defRPr/>
            </a:pPr>
            <a:endParaRPr lang="ar-EG" dirty="0"/>
          </a:p>
        </p:txBody>
      </p:sp>
      <p:sp>
        <p:nvSpPr>
          <p:cNvPr id="4" name="Slide Number Placeholder 3"/>
          <p:cNvSpPr>
            <a:spLocks noGrp="1"/>
          </p:cNvSpPr>
          <p:nvPr>
            <p:ph type="sldNum" sz="quarter" idx="12"/>
          </p:nvPr>
        </p:nvSpPr>
        <p:spPr/>
        <p:txBody>
          <a:bodyPr/>
          <a:lstStyle/>
          <a:p>
            <a:pPr>
              <a:defRPr/>
            </a:pPr>
            <a:fld id="{044A6974-D15D-4D09-9A2B-C060623628AA}" type="slidenum">
              <a:rPr lang="ar-EG" smtClean="0"/>
              <a:pPr>
                <a:defRPr/>
              </a:pPr>
              <a:t>37</a:t>
            </a:fld>
            <a:endParaRPr lang="ar-EG"/>
          </a:p>
        </p:txBody>
      </p:sp>
      <p:pic>
        <p:nvPicPr>
          <p:cNvPr id="5" name="Picture 4"/>
          <p:cNvPicPr>
            <a:picLocks noChangeAspect="1"/>
          </p:cNvPicPr>
          <p:nvPr/>
        </p:nvPicPr>
        <p:blipFill>
          <a:blip r:embed="rId2"/>
          <a:stretch>
            <a:fillRect/>
          </a:stretch>
        </p:blipFill>
        <p:spPr>
          <a:xfrm>
            <a:off x="5728952" y="4675888"/>
            <a:ext cx="5874913" cy="2182111"/>
          </a:xfrm>
          <a:prstGeom prst="rect">
            <a:avLst/>
          </a:prstGeom>
        </p:spPr>
      </p:pic>
    </p:spTree>
    <p:extLst>
      <p:ext uri="{BB962C8B-B14F-4D97-AF65-F5344CB8AC3E}">
        <p14:creationId xmlns:p14="http://schemas.microsoft.com/office/powerpoint/2010/main" val="15864975"/>
      </p:ext>
    </p:extLst>
  </p:cSld>
  <p:clrMapOvr>
    <a:masterClrMapping/>
  </p:clrMapOvr>
  <mc:AlternateContent xmlns:mc="http://schemas.openxmlformats.org/markup-compatibility/2006" xmlns:p14="http://schemas.microsoft.com/office/powerpoint/2010/main">
    <mc:Choice Requires="p14">
      <p:transition spd="slow" p14:dur="2000" advTm="64365"/>
    </mc:Choice>
    <mc:Fallback xmlns="">
      <p:transition spd="slow" advTm="64365"/>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086" y="0"/>
            <a:ext cx="10515600" cy="1325563"/>
          </a:xfrm>
        </p:spPr>
        <p:txBody>
          <a:bodyPr>
            <a:normAutofit/>
          </a:bodyPr>
          <a:lstStyle/>
          <a:p>
            <a:pPr algn="ctr">
              <a:defRPr/>
            </a:pPr>
            <a:r>
              <a:rPr lang="en-US" b="1" dirty="0">
                <a:solidFill>
                  <a:srgbClr val="002060"/>
                </a:solidFill>
                <a:effectLst>
                  <a:outerShdw blurRad="38100" dist="38100" dir="2700000" algn="tl">
                    <a:srgbClr val="000000">
                      <a:alpha val="43137"/>
                    </a:srgbClr>
                  </a:outerShdw>
                </a:effectLst>
              </a:rPr>
              <a:t>Healthy School environment</a:t>
            </a:r>
            <a:endParaRPr lang="ar-EG" dirty="0"/>
          </a:p>
        </p:txBody>
      </p:sp>
      <p:sp>
        <p:nvSpPr>
          <p:cNvPr id="3" name="Content Placeholder 2"/>
          <p:cNvSpPr>
            <a:spLocks noGrp="1"/>
          </p:cNvSpPr>
          <p:nvPr>
            <p:ph sz="quarter" idx="1"/>
          </p:nvPr>
        </p:nvSpPr>
        <p:spPr>
          <a:xfrm>
            <a:off x="464234" y="1219200"/>
            <a:ext cx="11057206" cy="5449888"/>
          </a:xfrm>
        </p:spPr>
        <p:txBody>
          <a:bodyPr>
            <a:normAutofit/>
          </a:bodyPr>
          <a:lstStyle/>
          <a:p>
            <a:pPr marL="514350" indent="-514350">
              <a:buClr>
                <a:srgbClr val="002060"/>
              </a:buClr>
              <a:buSzPct val="100000"/>
              <a:buNone/>
              <a:defRPr/>
            </a:pPr>
            <a:r>
              <a:rPr lang="en-US" sz="3200" b="1" dirty="0">
                <a:solidFill>
                  <a:srgbClr val="0070C0"/>
                </a:solidFill>
                <a:effectLst>
                  <a:outerShdw blurRad="38100" dist="38100" dir="2700000" algn="tl">
                    <a:srgbClr val="000000">
                      <a:alpha val="43137"/>
                    </a:srgbClr>
                  </a:outerShdw>
                </a:effectLst>
              </a:rPr>
              <a:t>2. Psychosocial and emotiona</a:t>
            </a:r>
            <a:r>
              <a:rPr lang="en-US" b="1" dirty="0">
                <a:solidFill>
                  <a:srgbClr val="0070C0"/>
                </a:solidFill>
                <a:effectLst>
                  <a:outerShdw blurRad="38100" dist="38100" dir="2700000" algn="tl">
                    <a:srgbClr val="000000">
                      <a:alpha val="43137"/>
                    </a:srgbClr>
                  </a:outerShdw>
                </a:effectLst>
              </a:rPr>
              <a:t>l</a:t>
            </a:r>
            <a:endParaRPr lang="en-US" sz="3200" b="1" dirty="0">
              <a:solidFill>
                <a:srgbClr val="0070C0"/>
              </a:solidFill>
              <a:effectLst>
                <a:outerShdw blurRad="38100" dist="38100" dir="2700000" algn="tl">
                  <a:srgbClr val="000000">
                    <a:alpha val="43137"/>
                  </a:srgbClr>
                </a:outerShdw>
              </a:effectLst>
            </a:endParaRPr>
          </a:p>
          <a:p>
            <a:pPr marL="274320" indent="-274320">
              <a:buFont typeface="Wingdings 3"/>
              <a:buChar char=""/>
              <a:defRPr/>
            </a:pPr>
            <a:r>
              <a:rPr lang="en-GB" dirty="0"/>
              <a:t>The school must encourage and support positive communication and interaction among students, teachers, and the wider community.</a:t>
            </a:r>
          </a:p>
          <a:p>
            <a:pPr marL="274320" indent="-274320">
              <a:buFont typeface="Wingdings 3"/>
              <a:buChar char=""/>
              <a:defRPr/>
            </a:pPr>
            <a:r>
              <a:rPr lang="en-GB" dirty="0"/>
              <a:t>Students must feel emotionally supported to encourage high self-esteem and a sense of belonging.</a:t>
            </a:r>
          </a:p>
          <a:p>
            <a:pPr marL="274320" indent="-274320">
              <a:buFont typeface="Wingdings 3"/>
              <a:buChar char=""/>
              <a:defRPr/>
            </a:pPr>
            <a:r>
              <a:rPr lang="en-US" dirty="0">
                <a:cs typeface="Arial" charset="0"/>
              </a:rPr>
              <a:t>The psychosocial environment can help students </a:t>
            </a:r>
            <a:r>
              <a:rPr lang="en-US" u="sng" dirty="0">
                <a:solidFill>
                  <a:srgbClr val="FF0000"/>
                </a:solidFill>
                <a:cs typeface="Arial" charset="0"/>
              </a:rPr>
              <a:t>grow into active contributing members of society </a:t>
            </a:r>
            <a:r>
              <a:rPr lang="en-US" dirty="0">
                <a:cs typeface="Arial" charset="0"/>
              </a:rPr>
              <a:t>if they are treated with respect and encouraged to participate</a:t>
            </a:r>
            <a:endParaRPr lang="ar-EG" dirty="0"/>
          </a:p>
          <a:p>
            <a:pPr marL="274320" indent="-274320">
              <a:buNone/>
              <a:defRPr/>
            </a:pPr>
            <a:endParaRPr lang="en-US" sz="3200" u="sng" dirty="0">
              <a:solidFill>
                <a:srgbClr val="FF0000"/>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pPr>
              <a:defRPr/>
            </a:pPr>
            <a:fld id="{DE7746C3-F67B-4E7F-9EE2-1793478C71FE}" type="slidenum">
              <a:rPr lang="ar-EG" smtClean="0"/>
              <a:pPr>
                <a:defRPr/>
              </a:pPr>
              <a:t>38</a:t>
            </a:fld>
            <a:endParaRPr lang="ar-EG"/>
          </a:p>
        </p:txBody>
      </p:sp>
    </p:spTree>
    <p:extLst>
      <p:ext uri="{BB962C8B-B14F-4D97-AF65-F5344CB8AC3E}">
        <p14:creationId xmlns:p14="http://schemas.microsoft.com/office/powerpoint/2010/main" val="1225902810"/>
      </p:ext>
    </p:extLst>
  </p:cSld>
  <p:clrMapOvr>
    <a:masterClrMapping/>
  </p:clrMapOvr>
  <mc:AlternateContent xmlns:mc="http://schemas.openxmlformats.org/markup-compatibility/2006" xmlns:p14="http://schemas.microsoft.com/office/powerpoint/2010/main">
    <mc:Choice Requires="p14">
      <p:transition spd="slow" p14:dur="2000" advTm="63370"/>
    </mc:Choice>
    <mc:Fallback xmlns="">
      <p:transition spd="slow" advTm="6337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Content Placeholder 2"/>
          <p:cNvSpPr>
            <a:spLocks noGrp="1"/>
          </p:cNvSpPr>
          <p:nvPr>
            <p:ph sz="quarter" idx="1"/>
          </p:nvPr>
        </p:nvSpPr>
        <p:spPr>
          <a:xfrm>
            <a:off x="238632" y="234542"/>
            <a:ext cx="6736762" cy="6462472"/>
          </a:xfrm>
        </p:spPr>
        <p:txBody>
          <a:bodyPr anchor="ctr">
            <a:noAutofit/>
          </a:bodyPr>
          <a:lstStyle/>
          <a:p>
            <a:pPr rtl="0" eaLnBrk="1" hangingPunct="1">
              <a:buFont typeface="Wingdings 3" pitchFamily="18" charset="2"/>
              <a:buNone/>
            </a:pPr>
            <a:endParaRPr lang="en-US" b="1" dirty="0">
              <a:solidFill>
                <a:srgbClr val="000000"/>
              </a:solidFill>
              <a:cs typeface="Arial" charset="0"/>
            </a:endParaRPr>
          </a:p>
          <a:p>
            <a:pPr>
              <a:buClr>
                <a:srgbClr val="FF0000"/>
              </a:buClr>
            </a:pPr>
            <a:r>
              <a:rPr lang="en-GB" dirty="0">
                <a:solidFill>
                  <a:srgbClr val="000000"/>
                </a:solidFill>
                <a:effectLst>
                  <a:outerShdw blurRad="38100" dist="38100" dir="2700000" algn="tl">
                    <a:srgbClr val="000000">
                      <a:alpha val="43137"/>
                    </a:srgbClr>
                  </a:outerShdw>
                </a:effectLst>
              </a:rPr>
              <a:t>Positive student and teacher relationships, </a:t>
            </a:r>
          </a:p>
          <a:p>
            <a:pPr>
              <a:buClr>
                <a:srgbClr val="FF0000"/>
              </a:buClr>
            </a:pPr>
            <a:r>
              <a:rPr lang="en-GB" dirty="0">
                <a:solidFill>
                  <a:srgbClr val="000000"/>
                </a:solidFill>
                <a:effectLst>
                  <a:outerShdw blurRad="38100" dist="38100" dir="2700000" algn="tl">
                    <a:srgbClr val="000000">
                      <a:alpha val="43137"/>
                    </a:srgbClr>
                  </a:outerShdw>
                </a:effectLst>
              </a:rPr>
              <a:t>Inclusiveness and Equity</a:t>
            </a:r>
          </a:p>
          <a:p>
            <a:pPr>
              <a:buClr>
                <a:srgbClr val="FF0000"/>
              </a:buClr>
            </a:pPr>
            <a:r>
              <a:rPr lang="en-GB" dirty="0">
                <a:solidFill>
                  <a:srgbClr val="000000"/>
                </a:solidFill>
                <a:effectLst>
                  <a:outerShdw blurRad="38100" dist="38100" dir="2700000" algn="tl">
                    <a:srgbClr val="000000">
                      <a:alpha val="43137"/>
                    </a:srgbClr>
                  </a:outerShdw>
                </a:effectLst>
              </a:rPr>
              <a:t>Violence prevention in schools (protected from harm (bullying) and from cruel or humiliating punishments)</a:t>
            </a:r>
          </a:p>
          <a:p>
            <a:r>
              <a:rPr lang="en-GB" sz="2400" i="1" dirty="0">
                <a:solidFill>
                  <a:srgbClr val="000000"/>
                </a:solidFill>
                <a:effectLst>
                  <a:outerShdw blurRad="38100" dist="38100" dir="2700000" algn="tl">
                    <a:srgbClr val="000000">
                      <a:alpha val="43137"/>
                    </a:srgbClr>
                  </a:outerShdw>
                </a:effectLst>
              </a:rPr>
              <a:t>(</a:t>
            </a:r>
            <a:r>
              <a:rPr lang="en-GB" sz="2400" i="1" dirty="0"/>
              <a:t>In Jordan 46.6% of students get in a physical fight one or more times in a year and 46.4% of students were bullied on one or more days in a month)</a:t>
            </a:r>
            <a:endParaRPr lang="en-GB" sz="2400" i="1" dirty="0">
              <a:solidFill>
                <a:srgbClr val="000000"/>
              </a:solidFill>
              <a:effectLst>
                <a:outerShdw blurRad="38100" dist="38100" dir="2700000" algn="tl">
                  <a:srgbClr val="000000">
                    <a:alpha val="43137"/>
                  </a:srgbClr>
                </a:outerShdw>
              </a:effectLst>
            </a:endParaRPr>
          </a:p>
          <a:p>
            <a:pPr>
              <a:buClr>
                <a:srgbClr val="FF0000"/>
              </a:buClr>
            </a:pPr>
            <a:r>
              <a:rPr lang="en-GB" dirty="0">
                <a:solidFill>
                  <a:srgbClr val="000000"/>
                </a:solidFill>
                <a:effectLst>
                  <a:outerShdw blurRad="38100" dist="38100" dir="2700000" algn="tl">
                    <a:srgbClr val="000000">
                      <a:alpha val="43137"/>
                    </a:srgbClr>
                  </a:outerShdw>
                </a:effectLst>
              </a:rPr>
              <a:t>Disciplinary interventions that promote student socio-emotional development,</a:t>
            </a:r>
          </a:p>
          <a:p>
            <a:pPr>
              <a:buClr>
                <a:srgbClr val="FF0000"/>
              </a:buClr>
            </a:pPr>
            <a:r>
              <a:rPr lang="en-GB" dirty="0">
                <a:solidFill>
                  <a:srgbClr val="000000"/>
                </a:solidFill>
                <a:effectLst>
                  <a:outerShdw blurRad="38100" dist="38100" dir="2700000" algn="tl">
                    <a:srgbClr val="000000">
                      <a:alpha val="43137"/>
                    </a:srgbClr>
                  </a:outerShdw>
                </a:effectLst>
              </a:rPr>
              <a:t> Maintaining reasonable workloads, </a:t>
            </a:r>
          </a:p>
          <a:p>
            <a:pPr>
              <a:buClr>
                <a:srgbClr val="FF0000"/>
              </a:buClr>
            </a:pPr>
            <a:r>
              <a:rPr lang="en-GB" dirty="0">
                <a:solidFill>
                  <a:srgbClr val="000000"/>
                </a:solidFill>
                <a:effectLst>
                  <a:outerShdw blurRad="38100" dist="38100" dir="2700000" algn="tl">
                    <a:srgbClr val="000000">
                      <a:alpha val="43137"/>
                    </a:srgbClr>
                  </a:outerShdw>
                </a:effectLst>
              </a:rPr>
              <a:t>Helping students see the value and purpose of learning beyond the classroom context and grades.</a:t>
            </a:r>
            <a:endParaRPr lang="ar-EG" dirty="0">
              <a:solidFill>
                <a:srgbClr val="000000"/>
              </a:solidFill>
              <a:effectLst>
                <a:outerShdw blurRad="38100" dist="38100" dir="2700000" algn="tl">
                  <a:srgbClr val="000000">
                    <a:alpha val="43137"/>
                  </a:srgbClr>
                </a:outerShdw>
              </a:effectLst>
            </a:endParaRPr>
          </a:p>
        </p:txBody>
      </p:sp>
      <p:pic>
        <p:nvPicPr>
          <p:cNvPr id="71" name="Graphic 70" descr="Classroom">
            <a:extLst>
              <a:ext uri="{FF2B5EF4-FFF2-40B4-BE49-F238E27FC236}">
                <a16:creationId xmlns:a16="http://schemas.microsoft.com/office/drawing/2014/main" id="{B529619A-441E-48C3-B59A-B25B5FD8C5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1726" y="1629089"/>
            <a:ext cx="3620021" cy="3620021"/>
          </a:xfrm>
          <a:prstGeom prst="rect">
            <a:avLst/>
          </a:prstGeom>
        </p:spPr>
      </p:pic>
      <p:sp>
        <p:nvSpPr>
          <p:cNvPr id="4" name="Slide Number Placeholder 3"/>
          <p:cNvSpPr>
            <a:spLocks noGrp="1"/>
          </p:cNvSpPr>
          <p:nvPr>
            <p:ph type="sldNum" sz="quarter" idx="12"/>
          </p:nvPr>
        </p:nvSpPr>
        <p:spPr>
          <a:xfrm>
            <a:off x="10825930" y="6223702"/>
            <a:ext cx="570728" cy="314067"/>
          </a:xfrm>
        </p:spPr>
        <p:txBody>
          <a:bodyPr>
            <a:normAutofit/>
          </a:bodyPr>
          <a:lstStyle/>
          <a:p>
            <a:pPr>
              <a:spcAft>
                <a:spcPts val="600"/>
              </a:spcAft>
              <a:defRPr/>
            </a:pPr>
            <a:fld id="{8F8F6F6B-03E3-48B4-A72B-4C6C0073B150}" type="slidenum">
              <a:rPr lang="ar-EG" sz="1100">
                <a:solidFill>
                  <a:srgbClr val="898989"/>
                </a:solidFill>
              </a:rPr>
              <a:pPr>
                <a:spcAft>
                  <a:spcPts val="600"/>
                </a:spcAft>
                <a:defRPr/>
              </a:pPr>
              <a:t>39</a:t>
            </a:fld>
            <a:endParaRPr lang="ar-EG" sz="1100">
              <a:solidFill>
                <a:srgbClr val="898989"/>
              </a:solidFill>
            </a:endParaRPr>
          </a:p>
        </p:txBody>
      </p:sp>
      <p:sp>
        <p:nvSpPr>
          <p:cNvPr id="15" name="Title 1">
            <a:extLst>
              <a:ext uri="{FF2B5EF4-FFF2-40B4-BE49-F238E27FC236}">
                <a16:creationId xmlns:a16="http://schemas.microsoft.com/office/drawing/2014/main" id="{1EB5F05E-8AF7-4AE4-A2D5-C34877E581F5}"/>
              </a:ext>
            </a:extLst>
          </p:cNvPr>
          <p:cNvSpPr txBox="1">
            <a:spLocks/>
          </p:cNvSpPr>
          <p:nvPr/>
        </p:nvSpPr>
        <p:spPr>
          <a:xfrm>
            <a:off x="7322108" y="234542"/>
            <a:ext cx="4977976" cy="793364"/>
          </a:xfrm>
          <a:prstGeom prst="rect">
            <a:avLst/>
          </a:prstGeom>
        </p:spPr>
        <p:txBody>
          <a:bodyPr vert="horz" lIns="91440" tIns="45720" rIns="91440" bIns="45720" rtlCol="0" anchor="ctr">
            <a:normAutofit fontScale="4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8900" b="1" dirty="0">
                <a:solidFill>
                  <a:srgbClr val="00B050"/>
                </a:solidFill>
                <a:cs typeface="Arial" charset="0"/>
              </a:rPr>
              <a:t>This includes: </a:t>
            </a:r>
            <a:br>
              <a:rPr lang="en-US" b="1" dirty="0">
                <a:solidFill>
                  <a:srgbClr val="000000"/>
                </a:solidFill>
                <a:cs typeface="Arial" charset="0"/>
              </a:rPr>
            </a:br>
            <a:endParaRPr lang="ar-EG" dirty="0">
              <a:solidFill>
                <a:srgbClr val="000000"/>
              </a:solidFill>
            </a:endParaRPr>
          </a:p>
        </p:txBody>
      </p:sp>
    </p:spTree>
    <p:extLst>
      <p:ext uri="{BB962C8B-B14F-4D97-AF65-F5344CB8AC3E}">
        <p14:creationId xmlns:p14="http://schemas.microsoft.com/office/powerpoint/2010/main" val="4283679616"/>
      </p:ext>
    </p:extLst>
  </p:cSld>
  <p:clrMapOvr>
    <a:masterClrMapping/>
  </p:clrMapOvr>
  <mc:AlternateContent xmlns:mc="http://schemas.openxmlformats.org/markup-compatibility/2006" xmlns:p14="http://schemas.microsoft.com/office/powerpoint/2010/main">
    <mc:Choice Requires="p14">
      <p:transition spd="slow" p14:dur="2000" advTm="147325"/>
    </mc:Choice>
    <mc:Fallback xmlns="">
      <p:transition spd="slow" advTm="147325"/>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chemeClr val="tx1"/>
                </a:solidFill>
                <a:effectLst>
                  <a:outerShdw blurRad="38100" dist="38100" dir="2700000" algn="tl">
                    <a:srgbClr val="000000">
                      <a:alpha val="43137"/>
                    </a:srgbClr>
                  </a:outerShdw>
                </a:effectLst>
              </a:rPr>
              <a:t>1) High morbidity and mortality</a:t>
            </a:r>
            <a:endParaRPr lang="en-GB" dirty="0">
              <a:solidFill>
                <a:schemeClr val="tx1"/>
              </a:solidFill>
            </a:endParaRPr>
          </a:p>
        </p:txBody>
      </p:sp>
      <p:sp>
        <p:nvSpPr>
          <p:cNvPr id="3" name="Content Placeholder 2"/>
          <p:cNvSpPr>
            <a:spLocks noGrp="1"/>
          </p:cNvSpPr>
          <p:nvPr>
            <p:ph idx="1"/>
          </p:nvPr>
        </p:nvSpPr>
        <p:spPr>
          <a:xfrm>
            <a:off x="3869268" y="323557"/>
            <a:ext cx="7315200" cy="6090122"/>
          </a:xfrm>
        </p:spPr>
        <p:txBody>
          <a:bodyPr rtlCol="0">
            <a:normAutofit/>
          </a:bodyPr>
          <a:lstStyle/>
          <a:p>
            <a:pPr marL="68580" indent="0" algn="l" rtl="0" eaLnBrk="1" fontAlgn="auto" hangingPunct="1">
              <a:spcAft>
                <a:spcPts val="0"/>
              </a:spcAft>
              <a:buFont typeface="Wingdings 2" pitchFamily="18" charset="2"/>
              <a:buNone/>
              <a:defRPr/>
            </a:pPr>
            <a:endParaRPr lang="en-US" sz="2800" b="1" dirty="0">
              <a:solidFill>
                <a:schemeClr val="tx1"/>
              </a:solidFill>
              <a:effectLst>
                <a:outerShdw blurRad="38100" dist="38100" dir="2700000" algn="tl">
                  <a:srgbClr val="000000">
                    <a:alpha val="43137"/>
                  </a:srgbClr>
                </a:outerShdw>
              </a:effectLst>
            </a:endParaRPr>
          </a:p>
          <a:p>
            <a:pPr marL="68580" indent="0" algn="l" rtl="0" eaLnBrk="1" fontAlgn="auto" hangingPunct="1">
              <a:spcAft>
                <a:spcPts val="0"/>
              </a:spcAft>
              <a:buFont typeface="Wingdings 2" pitchFamily="18" charset="2"/>
              <a:buNone/>
              <a:defRPr/>
            </a:pPr>
            <a:r>
              <a:rPr lang="en-US" sz="2800" b="1" dirty="0">
                <a:solidFill>
                  <a:schemeClr val="tx1"/>
                </a:solidFill>
                <a:effectLst>
                  <a:outerShdw blurRad="38100" dist="38100" dir="2700000" algn="tl">
                    <a:srgbClr val="000000">
                      <a:alpha val="43137"/>
                    </a:srgbClr>
                  </a:outerShdw>
                </a:effectLst>
              </a:rPr>
              <a:t>Morbidity: Infectious and parasitic diseases</a:t>
            </a:r>
          </a:p>
          <a:p>
            <a:pPr marL="68580" indent="0" algn="l" rtl="0" eaLnBrk="1" fontAlgn="auto" hangingPunct="1">
              <a:spcAft>
                <a:spcPts val="0"/>
              </a:spcAft>
              <a:buFont typeface="Wingdings 2" pitchFamily="18" charset="2"/>
              <a:buNone/>
              <a:defRPr/>
            </a:pPr>
            <a:r>
              <a:rPr lang="en-US" sz="2800" dirty="0">
                <a:solidFill>
                  <a:schemeClr val="tx1"/>
                </a:solidFill>
                <a:effectLst>
                  <a:outerShdw blurRad="38100" dist="38100" dir="2700000" algn="tl">
                    <a:srgbClr val="000000">
                      <a:alpha val="43137"/>
                    </a:srgbClr>
                  </a:outerShdw>
                </a:effectLst>
              </a:rPr>
              <a:t>     o	Communicable diseases: ARI, chicken pox, whooping cough, rubella</a:t>
            </a:r>
          </a:p>
          <a:p>
            <a:pPr marL="68580" indent="0" algn="l" rtl="0" eaLnBrk="1" fontAlgn="auto" hangingPunct="1">
              <a:spcAft>
                <a:spcPts val="0"/>
              </a:spcAft>
              <a:buFont typeface="Wingdings 2" pitchFamily="18" charset="2"/>
              <a:buNone/>
              <a:defRPr/>
            </a:pPr>
            <a:r>
              <a:rPr lang="en-US" sz="2800" dirty="0">
                <a:solidFill>
                  <a:schemeClr val="tx1"/>
                </a:solidFill>
                <a:effectLst>
                  <a:outerShdw blurRad="38100" dist="38100" dir="2700000" algn="tl">
                    <a:srgbClr val="000000">
                      <a:alpha val="43137"/>
                    </a:srgbClr>
                  </a:outerShdw>
                </a:effectLst>
              </a:rPr>
              <a:t>     o	Diarrheal diseases, enteric and hepatitis A.</a:t>
            </a:r>
          </a:p>
          <a:p>
            <a:pPr marL="68580" indent="0" algn="l" rtl="0" eaLnBrk="1" fontAlgn="auto" hangingPunct="1">
              <a:spcAft>
                <a:spcPts val="0"/>
              </a:spcAft>
              <a:buFont typeface="Wingdings 2" pitchFamily="18" charset="2"/>
              <a:buNone/>
              <a:defRPr/>
            </a:pPr>
            <a:r>
              <a:rPr lang="en-US" sz="2800" dirty="0">
                <a:solidFill>
                  <a:schemeClr val="tx1"/>
                </a:solidFill>
                <a:effectLst>
                  <a:outerShdw blurRad="38100" dist="38100" dir="2700000" algn="tl">
                    <a:srgbClr val="000000">
                      <a:alpha val="43137"/>
                    </a:srgbClr>
                  </a:outerShdw>
                </a:effectLst>
              </a:rPr>
              <a:t>     o	Skin diseases such as impetigo, scabies and fungal diseases.</a:t>
            </a:r>
          </a:p>
          <a:p>
            <a:pPr marL="68580" indent="0">
              <a:buNone/>
              <a:defRPr/>
            </a:pPr>
            <a:r>
              <a:rPr lang="en-US" sz="2800" dirty="0">
                <a:solidFill>
                  <a:schemeClr val="tx1"/>
                </a:solidFill>
                <a:effectLst>
                  <a:outerShdw blurRad="38100" dist="38100" dir="2700000" algn="tl">
                    <a:srgbClr val="000000">
                      <a:alpha val="43137"/>
                    </a:srgbClr>
                  </a:outerShdw>
                </a:effectLst>
              </a:rPr>
              <a:t>     o	Parasitic infestations such as </a:t>
            </a:r>
            <a:r>
              <a:rPr lang="en-US" sz="2800" dirty="0" err="1">
                <a:solidFill>
                  <a:schemeClr val="tx1"/>
                </a:solidFill>
                <a:effectLst>
                  <a:outerShdw blurRad="38100" dist="38100" dir="2700000" algn="tl">
                    <a:srgbClr val="000000">
                      <a:alpha val="43137"/>
                    </a:srgbClr>
                  </a:outerShdw>
                </a:effectLst>
              </a:rPr>
              <a:t>Enterobius</a:t>
            </a:r>
            <a:r>
              <a:rPr lang="en-US" sz="2800" dirty="0">
                <a:solidFill>
                  <a:schemeClr val="tx1"/>
                </a:solidFill>
                <a:effectLst>
                  <a:outerShdw blurRad="38100" dist="38100" dir="2700000" algn="tl">
                    <a:srgbClr val="000000">
                      <a:alpha val="43137"/>
                    </a:srgbClr>
                  </a:outerShdw>
                </a:effectLst>
              </a:rPr>
              <a:t> </a:t>
            </a:r>
            <a:r>
              <a:rPr lang="en-US" sz="2800" dirty="0" err="1">
                <a:solidFill>
                  <a:schemeClr val="tx1"/>
                </a:solidFill>
                <a:effectLst>
                  <a:outerShdw blurRad="38100" dist="38100" dir="2700000" algn="tl">
                    <a:srgbClr val="000000">
                      <a:alpha val="43137"/>
                    </a:srgbClr>
                  </a:outerShdw>
                </a:effectLst>
              </a:rPr>
              <a:t>vermicularis</a:t>
            </a:r>
            <a:r>
              <a:rPr lang="en-US" sz="2800" dirty="0">
                <a:solidFill>
                  <a:schemeClr val="tx1"/>
                </a:solidFill>
                <a:effectLst>
                  <a:outerShdw blurRad="38100" dist="38100" dir="2700000" algn="tl">
                    <a:srgbClr val="000000">
                      <a:alpha val="43137"/>
                    </a:srgbClr>
                  </a:outerShdw>
                </a:effectLst>
              </a:rPr>
              <a:t> (pinworms) and </a:t>
            </a:r>
            <a:r>
              <a:rPr lang="en-US" sz="2800" dirty="0" err="1">
                <a:solidFill>
                  <a:schemeClr val="tx1"/>
                </a:solidFill>
                <a:effectLst>
                  <a:outerShdw blurRad="38100" dist="38100" dir="2700000" algn="tl">
                    <a:srgbClr val="000000">
                      <a:alpha val="43137"/>
                    </a:srgbClr>
                  </a:outerShdw>
                </a:effectLst>
              </a:rPr>
              <a:t>ascaris</a:t>
            </a:r>
            <a:r>
              <a:rPr lang="en-US" sz="2800" dirty="0">
                <a:solidFill>
                  <a:schemeClr val="tx1"/>
                </a:solidFill>
                <a:effectLst>
                  <a:outerShdw blurRad="38100" dist="38100" dir="2700000" algn="tl">
                    <a:srgbClr val="000000">
                      <a:alpha val="43137"/>
                    </a:srgbClr>
                  </a:outerShdw>
                </a:effectLst>
              </a:rPr>
              <a:t>.</a:t>
            </a:r>
          </a:p>
          <a:p>
            <a:pPr marL="68580" indent="0" algn="l" rtl="0" eaLnBrk="1" fontAlgn="auto" hangingPunct="1">
              <a:spcAft>
                <a:spcPts val="0"/>
              </a:spcAft>
              <a:buFont typeface="Wingdings 2" pitchFamily="18" charset="2"/>
              <a:buNone/>
              <a:defRPr/>
            </a:pPr>
            <a:endParaRPr lang="en-US" sz="2800" dirty="0">
              <a:solidFill>
                <a:schemeClr val="tx1"/>
              </a:solidFill>
              <a:effectLst>
                <a:outerShdw blurRad="38100" dist="38100" dir="2700000" algn="tl">
                  <a:srgbClr val="000000">
                    <a:alpha val="43137"/>
                  </a:srgbClr>
                </a:outerShdw>
              </a:effectLst>
            </a:endParaRPr>
          </a:p>
          <a:p>
            <a:pPr marL="68580" indent="0">
              <a:buNone/>
              <a:defRPr/>
            </a:pPr>
            <a:r>
              <a:rPr lang="en-US" sz="2800" b="1" dirty="0">
                <a:solidFill>
                  <a:schemeClr val="tx1"/>
                </a:solidFill>
                <a:effectLst>
                  <a:outerShdw blurRad="38100" dist="38100" dir="2700000" algn="tl">
                    <a:srgbClr val="000000">
                      <a:alpha val="43137"/>
                    </a:srgbClr>
                  </a:outerShdw>
                </a:effectLst>
              </a:rPr>
              <a:t>High mortality (Remember indicators of children mortality and causes).</a:t>
            </a:r>
            <a:endParaRPr lang="ar-EG" sz="2800" b="1" dirty="0">
              <a:solidFill>
                <a:schemeClr val="tx1"/>
              </a:solidFill>
              <a:effectLst>
                <a:outerShdw blurRad="38100" dist="38100" dir="2700000" algn="tl">
                  <a:srgbClr val="000000">
                    <a:alpha val="43137"/>
                  </a:srgbClr>
                </a:outerShdw>
              </a:effectLst>
            </a:endParaRPr>
          </a:p>
          <a:p>
            <a:pPr marL="68580" indent="0" algn="l" rtl="0" eaLnBrk="1" fontAlgn="auto" hangingPunct="1">
              <a:spcAft>
                <a:spcPts val="0"/>
              </a:spcAft>
              <a:buFont typeface="Wingdings 2" pitchFamily="18" charset="2"/>
              <a:buNone/>
              <a:defRPr/>
            </a:pPr>
            <a:endParaRPr lang="en-US" dirty="0">
              <a:solidFill>
                <a:schemeClr val="tx1"/>
              </a:solidFill>
              <a:effectLst>
                <a:outerShdw blurRad="38100" dist="38100" dir="2700000" algn="tl">
                  <a:srgbClr val="000000">
                    <a:alpha val="43137"/>
                  </a:srgbClr>
                </a:outerShdw>
              </a:effectLst>
            </a:endParaRPr>
          </a:p>
          <a:p>
            <a:pPr marL="68580" indent="0" algn="l" rtl="0" eaLnBrk="1" fontAlgn="auto" hangingPunct="1">
              <a:spcAft>
                <a:spcPts val="0"/>
              </a:spcAft>
              <a:buFont typeface="Wingdings 2" pitchFamily="18" charset="2"/>
              <a:buNone/>
              <a:defRPr/>
            </a:pPr>
            <a:endParaRPr lang="en-US" dirty="0">
              <a:solidFill>
                <a:schemeClr val="tx1"/>
              </a:solidFill>
              <a:effectLst>
                <a:outerShdw blurRad="38100" dist="38100" dir="2700000" algn="tl">
                  <a:srgbClr val="000000">
                    <a:alpha val="43137"/>
                  </a:srgbClr>
                </a:outerShdw>
              </a:effectLst>
            </a:endParaRPr>
          </a:p>
          <a:p>
            <a:pPr marL="68580" indent="0" algn="l" rtl="0" eaLnBrk="1" fontAlgn="auto" hangingPunct="1">
              <a:spcAft>
                <a:spcPts val="0"/>
              </a:spcAft>
              <a:buFont typeface="Wingdings 2" pitchFamily="18" charset="2"/>
              <a:buNone/>
              <a:defRPr/>
            </a:pPr>
            <a:endParaRPr lang="ar-EG"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23687870"/>
      </p:ext>
    </p:extLst>
  </p:cSld>
  <p:clrMapOvr>
    <a:masterClrMapping/>
  </p:clrMapOvr>
  <mc:AlternateContent xmlns:mc="http://schemas.openxmlformats.org/markup-compatibility/2006" xmlns:p14="http://schemas.microsoft.com/office/powerpoint/2010/main">
    <mc:Choice Requires="p14">
      <p:transition spd="slow" p14:dur="2000" advTm="60457"/>
    </mc:Choice>
    <mc:Fallback xmlns="">
      <p:transition spd="slow" advTm="60457"/>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78" y="18255"/>
            <a:ext cx="10515600" cy="1325563"/>
          </a:xfrm>
        </p:spPr>
        <p:txBody>
          <a:bodyPr/>
          <a:lstStyle/>
          <a:p>
            <a:r>
              <a:rPr lang="en-US" b="1" dirty="0">
                <a:solidFill>
                  <a:srgbClr val="002060"/>
                </a:solidFill>
                <a:effectLst>
                  <a:outerShdw blurRad="38100" dist="38100" dir="2700000" algn="tl">
                    <a:srgbClr val="000000">
                      <a:alpha val="43137"/>
                    </a:srgbClr>
                  </a:outerShdw>
                </a:effectLst>
              </a:rPr>
              <a:t>Healthy School environment</a:t>
            </a:r>
            <a:endParaRPr lang="en-GB" dirty="0"/>
          </a:p>
        </p:txBody>
      </p:sp>
      <p:sp>
        <p:nvSpPr>
          <p:cNvPr id="3" name="Content Placeholder 2"/>
          <p:cNvSpPr>
            <a:spLocks noGrp="1"/>
          </p:cNvSpPr>
          <p:nvPr>
            <p:ph idx="1"/>
          </p:nvPr>
        </p:nvSpPr>
        <p:spPr>
          <a:xfrm>
            <a:off x="278297" y="1219200"/>
            <a:ext cx="11383616" cy="5234609"/>
          </a:xfrm>
        </p:spPr>
        <p:txBody>
          <a:bodyPr>
            <a:normAutofit/>
          </a:bodyPr>
          <a:lstStyle/>
          <a:p>
            <a:pPr>
              <a:buNone/>
            </a:pPr>
            <a:r>
              <a:rPr lang="en-GB" b="1" dirty="0">
                <a:solidFill>
                  <a:srgbClr val="0070C0"/>
                </a:solidFill>
                <a:effectLst>
                  <a:outerShdw blurRad="38100" dist="38100" dir="2700000" algn="tl">
                    <a:srgbClr val="000000">
                      <a:alpha val="43137"/>
                    </a:srgbClr>
                  </a:outerShdw>
                </a:effectLst>
              </a:rPr>
              <a:t>3. The academic environment </a:t>
            </a:r>
          </a:p>
          <a:p>
            <a:r>
              <a:rPr lang="en-GB" dirty="0"/>
              <a:t>Must be conducive to learning and achievement for all students</a:t>
            </a:r>
          </a:p>
          <a:p>
            <a:r>
              <a:rPr lang="en-GB" dirty="0"/>
              <a:t>Includes:</a:t>
            </a:r>
          </a:p>
          <a:p>
            <a:pPr>
              <a:buFontTx/>
              <a:buChar char="-"/>
            </a:pPr>
            <a:r>
              <a:rPr lang="en-GB" dirty="0">
                <a:solidFill>
                  <a:srgbClr val="7030A0"/>
                </a:solidFill>
                <a:effectLst>
                  <a:outerShdw blurRad="38100" dist="38100" dir="2700000" algn="tl">
                    <a:srgbClr val="000000">
                      <a:alpha val="43137"/>
                    </a:srgbClr>
                  </a:outerShdw>
                </a:effectLst>
              </a:rPr>
              <a:t>Starting the year with high expectations,</a:t>
            </a:r>
          </a:p>
          <a:p>
            <a:pPr>
              <a:buFontTx/>
              <a:buChar char="-"/>
            </a:pPr>
            <a:r>
              <a:rPr lang="en-GB" dirty="0">
                <a:solidFill>
                  <a:srgbClr val="7030A0"/>
                </a:solidFill>
                <a:effectLst>
                  <a:outerShdw blurRad="38100" dist="38100" dir="2700000" algn="tl">
                    <a:srgbClr val="000000">
                      <a:alpha val="43137"/>
                    </a:srgbClr>
                  </a:outerShdw>
                </a:effectLst>
              </a:rPr>
              <a:t>Encouraging student involvement, </a:t>
            </a:r>
          </a:p>
          <a:p>
            <a:pPr>
              <a:buFontTx/>
              <a:buChar char="-"/>
            </a:pPr>
            <a:r>
              <a:rPr lang="en-GB" dirty="0">
                <a:solidFill>
                  <a:srgbClr val="7030A0"/>
                </a:solidFill>
                <a:effectLst>
                  <a:outerShdw blurRad="38100" dist="38100" dir="2700000" algn="tl">
                    <a:srgbClr val="000000">
                      <a:alpha val="43137"/>
                    </a:srgbClr>
                  </a:outerShdw>
                </a:effectLst>
              </a:rPr>
              <a:t>Making the classroom visually appealing,</a:t>
            </a:r>
          </a:p>
          <a:p>
            <a:pPr>
              <a:buFontTx/>
              <a:buChar char="-"/>
            </a:pPr>
            <a:r>
              <a:rPr lang="en-GB" dirty="0">
                <a:solidFill>
                  <a:srgbClr val="7030A0"/>
                </a:solidFill>
                <a:effectLst>
                  <a:outerShdw blurRad="38100" dist="38100" dir="2700000" algn="tl">
                    <a:srgbClr val="000000">
                      <a:alpha val="43137"/>
                    </a:srgbClr>
                  </a:outerShdw>
                </a:effectLst>
              </a:rPr>
              <a:t>Parents’ involvement, </a:t>
            </a:r>
          </a:p>
          <a:p>
            <a:pPr>
              <a:buFontTx/>
              <a:buChar char="-"/>
            </a:pPr>
            <a:r>
              <a:rPr lang="en-GB" dirty="0">
                <a:solidFill>
                  <a:srgbClr val="7030A0"/>
                </a:solidFill>
                <a:effectLst>
                  <a:outerShdw blurRad="38100" dist="38100" dir="2700000" algn="tl">
                    <a:srgbClr val="000000">
                      <a:alpha val="43137"/>
                    </a:srgbClr>
                  </a:outerShdw>
                </a:effectLst>
              </a:rPr>
              <a:t>Using effective praise and effective feedback.</a:t>
            </a:r>
          </a:p>
        </p:txBody>
      </p:sp>
    </p:spTree>
    <p:extLst>
      <p:ext uri="{BB962C8B-B14F-4D97-AF65-F5344CB8AC3E}">
        <p14:creationId xmlns:p14="http://schemas.microsoft.com/office/powerpoint/2010/main" val="2834078641"/>
      </p:ext>
    </p:extLst>
  </p:cSld>
  <p:clrMapOvr>
    <a:masterClrMapping/>
  </p:clrMapOvr>
  <mc:AlternateContent xmlns:mc="http://schemas.openxmlformats.org/markup-compatibility/2006" xmlns:p14="http://schemas.microsoft.com/office/powerpoint/2010/main">
    <mc:Choice Requires="p14">
      <p:transition spd="slow" p14:dur="2000" advTm="47416"/>
    </mc:Choice>
    <mc:Fallback xmlns="">
      <p:transition spd="slow" advTm="47416"/>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9579"/>
          </a:xfrm>
        </p:spPr>
        <p:txBody>
          <a:bodyPr/>
          <a:lstStyle/>
          <a:p>
            <a:pPr algn="ctr"/>
            <a:r>
              <a:rPr lang="en-GB" dirty="0"/>
              <a:t>School-aged health in Jordan</a:t>
            </a:r>
          </a:p>
        </p:txBody>
      </p:sp>
      <p:sp>
        <p:nvSpPr>
          <p:cNvPr id="3" name="Content Placeholder 2"/>
          <p:cNvSpPr>
            <a:spLocks noGrp="1"/>
          </p:cNvSpPr>
          <p:nvPr>
            <p:ph idx="1"/>
          </p:nvPr>
        </p:nvSpPr>
        <p:spPr>
          <a:xfrm>
            <a:off x="838200" y="1094704"/>
            <a:ext cx="10515600" cy="5082259"/>
          </a:xfrm>
        </p:spPr>
        <p:txBody>
          <a:bodyPr>
            <a:normAutofit/>
          </a:bodyPr>
          <a:lstStyle/>
          <a:p>
            <a:pPr>
              <a:buNone/>
            </a:pPr>
            <a:endParaRPr lang="en-GB" dirty="0"/>
          </a:p>
          <a:p>
            <a:r>
              <a:rPr lang="en-GB" u="sng" dirty="0"/>
              <a:t>Jordan joined UNICEF’s </a:t>
            </a:r>
            <a:r>
              <a:rPr lang="en-GB" i="1" u="sng" dirty="0"/>
              <a:t>“Child Survival Revolution” IN 1980</a:t>
            </a:r>
            <a:r>
              <a:rPr lang="en-GB" dirty="0"/>
              <a:t>. Since then, the Ministry of Health has made </a:t>
            </a:r>
            <a:r>
              <a:rPr lang="en-GB" dirty="0">
                <a:solidFill>
                  <a:srgbClr val="FF0000"/>
                </a:solidFill>
              </a:rPr>
              <a:t>the vaccination card a requirement for entry into the school system</a:t>
            </a:r>
            <a:r>
              <a:rPr lang="en-GB" dirty="0"/>
              <a:t>.</a:t>
            </a:r>
          </a:p>
          <a:p>
            <a:endParaRPr lang="en-GB" dirty="0"/>
          </a:p>
        </p:txBody>
      </p:sp>
      <p:pic>
        <p:nvPicPr>
          <p:cNvPr id="6146" name="Picture 2" descr="Image result for jordan school health"/>
          <p:cNvPicPr>
            <a:picLocks noChangeAspect="1" noChangeArrowheads="1"/>
          </p:cNvPicPr>
          <p:nvPr/>
        </p:nvPicPr>
        <p:blipFill>
          <a:blip r:embed="rId2"/>
          <a:srcRect b="41048"/>
          <a:stretch>
            <a:fillRect/>
          </a:stretch>
        </p:blipFill>
        <p:spPr bwMode="auto">
          <a:xfrm>
            <a:off x="2809853" y="3786389"/>
            <a:ext cx="7560179" cy="2714445"/>
          </a:xfrm>
          <a:prstGeom prst="rect">
            <a:avLst/>
          </a:prstGeom>
          <a:noFill/>
        </p:spPr>
      </p:pic>
    </p:spTree>
    <p:extLst>
      <p:ext uri="{BB962C8B-B14F-4D97-AF65-F5344CB8AC3E}">
        <p14:creationId xmlns:p14="http://schemas.microsoft.com/office/powerpoint/2010/main" val="3015708271"/>
      </p:ext>
    </p:extLst>
  </p:cSld>
  <p:clrMapOvr>
    <a:masterClrMapping/>
  </p:clrMapOvr>
  <mc:AlternateContent xmlns:mc="http://schemas.openxmlformats.org/markup-compatibility/2006" xmlns:p14="http://schemas.microsoft.com/office/powerpoint/2010/main">
    <mc:Choice Requires="p14">
      <p:transition spd="slow" p14:dur="2000" advTm="27255"/>
    </mc:Choice>
    <mc:Fallback xmlns="">
      <p:transition spd="slow" advTm="27255"/>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a:buNone/>
            </a:pPr>
            <a:r>
              <a:rPr lang="en-GB" dirty="0"/>
              <a:t> </a:t>
            </a:r>
          </a:p>
        </p:txBody>
      </p:sp>
      <p:pic>
        <p:nvPicPr>
          <p:cNvPr id="4" name="Picture 3"/>
          <p:cNvPicPr>
            <a:picLocks noChangeAspect="1"/>
          </p:cNvPicPr>
          <p:nvPr/>
        </p:nvPicPr>
        <p:blipFill>
          <a:blip r:embed="rId3"/>
          <a:stretch>
            <a:fillRect/>
          </a:stretch>
        </p:blipFill>
        <p:spPr>
          <a:xfrm>
            <a:off x="3090862" y="2095500"/>
            <a:ext cx="6010275" cy="2667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8885"/>
    </mc:Choice>
    <mc:Fallback xmlns="">
      <p:transition spd="slow" advTm="8885"/>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21564" y="1000475"/>
            <a:ext cx="3494362" cy="4930246"/>
          </a:xfrm>
        </p:spPr>
        <p:txBody>
          <a:bodyPr>
            <a:normAutofit/>
          </a:bodyPr>
          <a:lstStyle/>
          <a:p>
            <a:r>
              <a:rPr lang="en-US" b="1" dirty="0">
                <a:solidFill>
                  <a:schemeClr val="tx1"/>
                </a:solidFill>
                <a:effectLst>
                  <a:outerShdw blurRad="38100" dist="38100" dir="2700000" algn="tl">
                    <a:srgbClr val="000000">
                      <a:alpha val="43137"/>
                    </a:srgbClr>
                  </a:outerShdw>
                </a:effectLst>
              </a:rPr>
              <a:t>2) High prevalence of malnutrition</a:t>
            </a:r>
            <a:br>
              <a:rPr lang="en-US" b="1" dirty="0">
                <a:solidFill>
                  <a:schemeClr val="tx1"/>
                </a:solidFill>
                <a:effectLst>
                  <a:outerShdw blurRad="38100" dist="38100" dir="2700000" algn="tl">
                    <a:srgbClr val="000000">
                      <a:alpha val="43137"/>
                    </a:srgbClr>
                  </a:outerShdw>
                </a:effectLst>
              </a:rPr>
            </a:br>
            <a:endParaRPr lang="en-GB" b="1"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765183" y="515155"/>
            <a:ext cx="6838682" cy="5692462"/>
          </a:xfrm>
        </p:spPr>
        <p:txBody>
          <a:bodyPr anchor="ctr">
            <a:normAutofit/>
          </a:bodyPr>
          <a:lstStyle/>
          <a:p>
            <a:pPr marL="68580" indent="0">
              <a:buNone/>
              <a:defRPr/>
            </a:pPr>
            <a:r>
              <a:rPr lang="en-US" sz="2400" dirty="0">
                <a:solidFill>
                  <a:schemeClr val="tx1"/>
                </a:solidFill>
                <a:effectLst>
                  <a:outerShdw blurRad="38100" dist="38100" dir="2700000" algn="tl">
                    <a:srgbClr val="000000">
                      <a:alpha val="43137"/>
                    </a:srgbClr>
                  </a:outerShdw>
                </a:effectLst>
              </a:rPr>
              <a:t>Malnutrition is prevalent among preschool children due to:</a:t>
            </a:r>
          </a:p>
          <a:p>
            <a:pPr marL="68580" indent="0">
              <a:buNone/>
              <a:defRPr/>
            </a:pPr>
            <a:r>
              <a:rPr lang="en-US" sz="2400" dirty="0">
                <a:solidFill>
                  <a:schemeClr val="tx1"/>
                </a:solidFill>
                <a:effectLst>
                  <a:outerShdw blurRad="38100" dist="38100" dir="2700000" algn="tl">
                    <a:srgbClr val="000000">
                      <a:alpha val="43137"/>
                    </a:srgbClr>
                  </a:outerShdw>
                </a:effectLst>
              </a:rPr>
              <a:t>     o	Hyperactivity and lack of interest in food.</a:t>
            </a:r>
          </a:p>
          <a:p>
            <a:pPr marL="68580" indent="0">
              <a:buNone/>
              <a:defRPr/>
            </a:pPr>
            <a:r>
              <a:rPr lang="en-US" sz="2400" dirty="0">
                <a:solidFill>
                  <a:schemeClr val="tx1"/>
                </a:solidFill>
                <a:effectLst>
                  <a:outerShdw blurRad="38100" dist="38100" dir="2700000" algn="tl">
                    <a:srgbClr val="000000">
                      <a:alpha val="43137"/>
                    </a:srgbClr>
                  </a:outerShdw>
                </a:effectLst>
              </a:rPr>
              <a:t>     o	Faulty feeding habits.</a:t>
            </a:r>
          </a:p>
          <a:p>
            <a:pPr marL="68580" indent="0">
              <a:buNone/>
              <a:defRPr/>
            </a:pPr>
            <a:r>
              <a:rPr lang="en-US" sz="2400" dirty="0">
                <a:solidFill>
                  <a:schemeClr val="tx1"/>
                </a:solidFill>
                <a:effectLst>
                  <a:outerShdw blurRad="38100" dist="38100" dir="2700000" algn="tl">
                    <a:srgbClr val="000000">
                      <a:alpha val="43137"/>
                    </a:srgbClr>
                  </a:outerShdw>
                </a:effectLst>
              </a:rPr>
              <a:t>     o	High prevalence of infectious and parasitic diseases</a:t>
            </a:r>
          </a:p>
          <a:p>
            <a:pPr marL="68580" indent="0">
              <a:buNone/>
              <a:defRPr/>
            </a:pPr>
            <a:r>
              <a:rPr lang="en-US" sz="2400" dirty="0">
                <a:solidFill>
                  <a:schemeClr val="tx1"/>
                </a:solidFill>
                <a:effectLst>
                  <a:outerShdw blurRad="38100" dist="38100" dir="2700000" algn="tl">
                    <a:srgbClr val="000000">
                      <a:alpha val="43137"/>
                    </a:srgbClr>
                  </a:outerShdw>
                </a:effectLst>
              </a:rPr>
              <a:t>     o	Protein energy malnutrition (mild, moderate and severe)</a:t>
            </a:r>
          </a:p>
          <a:p>
            <a:pPr marL="68580" indent="0">
              <a:buNone/>
              <a:defRPr/>
            </a:pPr>
            <a:r>
              <a:rPr lang="en-US" sz="2400" dirty="0">
                <a:solidFill>
                  <a:schemeClr val="tx1"/>
                </a:solidFill>
                <a:effectLst>
                  <a:outerShdw blurRad="38100" dist="38100" dir="2700000" algn="tl">
                    <a:srgbClr val="000000">
                      <a:alpha val="43137"/>
                    </a:srgbClr>
                  </a:outerShdw>
                </a:effectLst>
              </a:rPr>
              <a:t>     o	Micronutrient deficiencies: iron deficiency anemia, vitamin A deficiency and iodine deficiency. Rickets</a:t>
            </a:r>
          </a:p>
          <a:p>
            <a:pPr marL="68580" indent="0">
              <a:buNone/>
              <a:defRPr/>
            </a:pPr>
            <a:endParaRPr lang="en-US" sz="2400" dirty="0">
              <a:solidFill>
                <a:schemeClr val="tx1"/>
              </a:solidFill>
              <a:effectLst>
                <a:outerShdw blurRad="38100" dist="38100" dir="2700000" algn="tl">
                  <a:srgbClr val="000000">
                    <a:alpha val="43137"/>
                  </a:srgbClr>
                </a:outerShdw>
              </a:effectLst>
            </a:endParaRPr>
          </a:p>
          <a:p>
            <a:endParaRPr lang="en-GB" sz="2400" dirty="0">
              <a:solidFill>
                <a:schemeClr val="tx1"/>
              </a:solidFill>
            </a:endParaRPr>
          </a:p>
        </p:txBody>
      </p:sp>
      <p:cxnSp>
        <p:nvCxnSpPr>
          <p:cNvPr id="12"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0479787"/>
      </p:ext>
    </p:extLst>
  </p:cSld>
  <p:clrMapOvr>
    <a:masterClrMapping/>
  </p:clrMapOvr>
  <mc:AlternateContent xmlns:mc="http://schemas.openxmlformats.org/markup-compatibility/2006" xmlns:p14="http://schemas.microsoft.com/office/powerpoint/2010/main">
    <mc:Choice Requires="p14">
      <p:transition spd="slow" p14:dur="2000" advTm="126686"/>
    </mc:Choice>
    <mc:Fallback xmlns="">
      <p:transition spd="slow" advTm="12668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tx1"/>
                </a:solidFill>
                <a:effectLst>
                  <a:outerShdw blurRad="38100" dist="38100" dir="2700000" algn="tl">
                    <a:srgbClr val="000000">
                      <a:alpha val="43137"/>
                    </a:srgbClr>
                  </a:outerShdw>
                </a:effectLst>
              </a:rPr>
              <a:t>3) </a:t>
            </a:r>
            <a:r>
              <a:rPr lang="en-US" b="1" u="sng" dirty="0">
                <a:solidFill>
                  <a:schemeClr val="tx1"/>
                </a:solidFill>
                <a:effectLst>
                  <a:outerShdw blurRad="38100" dist="38100" dir="2700000" algn="tl">
                    <a:srgbClr val="000000">
                      <a:alpha val="43137"/>
                    </a:srgbClr>
                  </a:outerShdw>
                </a:effectLst>
              </a:rPr>
              <a:t>High incidence of injuries</a:t>
            </a:r>
            <a:br>
              <a:rPr lang="en-US" b="1" dirty="0">
                <a:solidFill>
                  <a:schemeClr val="tx1"/>
                </a:solidFill>
                <a:effectLst>
                  <a:outerShdw blurRad="38100" dist="38100" dir="2700000" algn="tl">
                    <a:srgbClr val="000000">
                      <a:alpha val="43137"/>
                    </a:srgbClr>
                  </a:outerShdw>
                </a:effectLst>
              </a:rPr>
            </a:br>
            <a:endParaRPr lang="en-GB" b="1"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580327" y="167425"/>
            <a:ext cx="8216721" cy="6490952"/>
          </a:xfrm>
          <a:ln w="3175">
            <a:solidFill>
              <a:schemeClr val="tx1"/>
            </a:solidFill>
          </a:ln>
        </p:spPr>
        <p:txBody>
          <a:bodyPr>
            <a:normAutofit/>
          </a:bodyPr>
          <a:lstStyle/>
          <a:p>
            <a:pPr marL="68580" indent="0">
              <a:buNone/>
              <a:defRPr/>
            </a:pPr>
            <a:r>
              <a:rPr lang="en-US" b="1" dirty="0">
                <a:solidFill>
                  <a:schemeClr val="tx1"/>
                </a:solidFill>
                <a:latin typeface="Arial" panose="020B0604020202020204" pitchFamily="34" charset="0"/>
                <a:cs typeface="Arial" panose="020B0604020202020204" pitchFamily="34" charset="0"/>
              </a:rPr>
              <a:t>Preschool children are more prone to injuries. </a:t>
            </a:r>
          </a:p>
          <a:p>
            <a:pPr marL="68580" indent="0">
              <a:buNone/>
              <a:defRPr/>
            </a:pPr>
            <a:r>
              <a:rPr lang="en-US" b="1" dirty="0">
                <a:solidFill>
                  <a:schemeClr val="tx1"/>
                </a:solidFill>
                <a:latin typeface="Arial" panose="020B0604020202020204" pitchFamily="34" charset="0"/>
                <a:cs typeface="Arial" panose="020B0604020202020204" pitchFamily="34" charset="0"/>
              </a:rPr>
              <a:t>They are curious, energetic and eager to explore the environment.</a:t>
            </a:r>
          </a:p>
          <a:p>
            <a:pPr marL="68580" indent="0">
              <a:buNone/>
              <a:defRPr/>
            </a:pPr>
            <a:r>
              <a:rPr lang="en-US" b="1" dirty="0">
                <a:solidFill>
                  <a:schemeClr val="tx1"/>
                </a:solidFill>
                <a:latin typeface="Arial" panose="020B0604020202020204" pitchFamily="34" charset="0"/>
                <a:cs typeface="Arial" panose="020B0604020202020204" pitchFamily="34" charset="0"/>
              </a:rPr>
              <a:t>Most injuries occur where children spend the most active portion of their day (home, nursery or playgrounds),  Injuries such as:</a:t>
            </a:r>
          </a:p>
          <a:p>
            <a:pPr marL="68580" indent="0">
              <a:buNone/>
              <a:defRPr/>
            </a:pPr>
            <a:r>
              <a:rPr lang="en-US" b="1" dirty="0">
                <a:solidFill>
                  <a:schemeClr val="tx1"/>
                </a:solidFill>
                <a:latin typeface="Arial" panose="020B0604020202020204" pitchFamily="34" charset="0"/>
                <a:cs typeface="Arial" panose="020B0604020202020204" pitchFamily="34" charset="0"/>
              </a:rPr>
              <a:t>      	Falling downstairs causing head injuries or fractures.</a:t>
            </a:r>
          </a:p>
          <a:p>
            <a:pPr marL="68580" indent="0">
              <a:buNone/>
              <a:defRPr/>
            </a:pPr>
            <a:r>
              <a:rPr lang="en-US" b="1" dirty="0">
                <a:solidFill>
                  <a:schemeClr val="tx1"/>
                </a:solidFill>
                <a:latin typeface="Arial" panose="020B0604020202020204" pitchFamily="34" charset="0"/>
                <a:cs typeface="Arial" panose="020B0604020202020204" pitchFamily="34" charset="0"/>
              </a:rPr>
              <a:t>     	Household liquids Ingestion (kerosene, potash, insecticides).</a:t>
            </a:r>
          </a:p>
          <a:p>
            <a:pPr marL="68580" indent="0">
              <a:buNone/>
              <a:defRPr/>
            </a:pPr>
            <a:r>
              <a:rPr lang="en-US" b="1" dirty="0">
                <a:solidFill>
                  <a:schemeClr val="tx1"/>
                </a:solidFill>
                <a:latin typeface="Arial" panose="020B0604020202020204" pitchFamily="34" charset="0"/>
                <a:cs typeface="Arial" panose="020B0604020202020204" pitchFamily="34" charset="0"/>
              </a:rPr>
              <a:t>     	Ingestion of drugs.</a:t>
            </a:r>
          </a:p>
          <a:p>
            <a:pPr marL="68580" indent="0">
              <a:buNone/>
              <a:defRPr/>
            </a:pPr>
            <a:r>
              <a:rPr lang="en-US" b="1" dirty="0">
                <a:solidFill>
                  <a:schemeClr val="tx1"/>
                </a:solidFill>
                <a:latin typeface="Arial" panose="020B0604020202020204" pitchFamily="34" charset="0"/>
                <a:cs typeface="Arial" panose="020B0604020202020204" pitchFamily="34" charset="0"/>
              </a:rPr>
              <a:t>     	Burns or scalds.        Electric shock.</a:t>
            </a:r>
          </a:p>
          <a:p>
            <a:pPr marL="68580" indent="0">
              <a:buNone/>
              <a:defRPr/>
            </a:pPr>
            <a:endParaRPr lang="en-US" b="1" dirty="0">
              <a:solidFill>
                <a:schemeClr val="tx1"/>
              </a:solidFill>
              <a:latin typeface="Arial" panose="020B0604020202020204" pitchFamily="34" charset="0"/>
              <a:cs typeface="Arial" panose="020B0604020202020204" pitchFamily="34" charset="0"/>
            </a:endParaRPr>
          </a:p>
          <a:p>
            <a:pPr marL="68580" indent="0">
              <a:buNone/>
              <a:defRPr/>
            </a:pPr>
            <a:r>
              <a:rPr lang="en-US" b="1" dirty="0">
                <a:solidFill>
                  <a:schemeClr val="tx1"/>
                </a:solidFill>
                <a:latin typeface="Arial" panose="020B0604020202020204" pitchFamily="34" charset="0"/>
                <a:cs typeface="Arial" panose="020B0604020202020204" pitchFamily="34" charset="0"/>
              </a:rPr>
              <a:t>Almost all injuries are preventable. Efforts to reduce preschool injury rate should focus on the promotion of safety of conditions and practices at: </a:t>
            </a:r>
          </a:p>
          <a:p>
            <a:pPr marL="68580" indent="0">
              <a:buNone/>
              <a:defRPr/>
            </a:pPr>
            <a:r>
              <a:rPr lang="en-US" b="1" dirty="0">
                <a:solidFill>
                  <a:schemeClr val="tx1"/>
                </a:solidFill>
                <a:latin typeface="Arial" panose="020B0604020202020204" pitchFamily="34" charset="0"/>
                <a:cs typeface="Arial" panose="020B0604020202020204" pitchFamily="34" charset="0"/>
              </a:rPr>
              <a:t>      1.  homes,   2.kindergardens    3. play grounds </a:t>
            </a: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6400651"/>
      </p:ext>
    </p:extLst>
  </p:cSld>
  <p:clrMapOvr>
    <a:masterClrMapping/>
  </p:clrMapOvr>
  <mc:AlternateContent xmlns:mc="http://schemas.openxmlformats.org/markup-compatibility/2006" xmlns:p14="http://schemas.microsoft.com/office/powerpoint/2010/main">
    <mc:Choice Requires="p14">
      <p:transition spd="slow" p14:dur="2000" advTm="245382"/>
    </mc:Choice>
    <mc:Fallback xmlns="">
      <p:transition spd="slow" advTm="245382"/>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4) Growth and development</a:t>
            </a:r>
            <a:br>
              <a:rPr lang="en-US" b="1" dirty="0">
                <a:solidFill>
                  <a:schemeClr val="tx1"/>
                </a:solidFill>
              </a:rPr>
            </a:br>
            <a:endParaRPr lang="en-GB" dirty="0">
              <a:solidFill>
                <a:schemeClr val="tx1"/>
              </a:solidFill>
            </a:endParaRPr>
          </a:p>
        </p:txBody>
      </p:sp>
      <p:sp>
        <p:nvSpPr>
          <p:cNvPr id="3" name="Content Placeholder 2"/>
          <p:cNvSpPr>
            <a:spLocks noGrp="1"/>
          </p:cNvSpPr>
          <p:nvPr>
            <p:ph idx="1"/>
          </p:nvPr>
        </p:nvSpPr>
        <p:spPr>
          <a:xfrm>
            <a:off x="3869267" y="453181"/>
            <a:ext cx="7624037" cy="5960682"/>
          </a:xfrm>
        </p:spPr>
        <p:txBody>
          <a:bodyPr/>
          <a:lstStyle/>
          <a:p>
            <a:pPr marL="68580" indent="0">
              <a:buNone/>
              <a:defRPr/>
            </a:pPr>
            <a:r>
              <a:rPr lang="en-US" sz="2800" b="1" dirty="0">
                <a:solidFill>
                  <a:schemeClr val="tx1"/>
                </a:solidFill>
                <a:effectLst>
                  <a:outerShdw blurRad="38100" dist="38100" dir="2700000" algn="tl">
                    <a:srgbClr val="000000">
                      <a:alpha val="43137"/>
                    </a:srgbClr>
                  </a:outerShdw>
                </a:effectLst>
              </a:rPr>
              <a:t>Growth: </a:t>
            </a:r>
          </a:p>
          <a:p>
            <a:pPr indent="-274320">
              <a:buFont typeface="Wingdings" pitchFamily="2" charset="2"/>
              <a:buChar char="§"/>
              <a:defRPr/>
            </a:pPr>
            <a:r>
              <a:rPr lang="en-US" sz="2800" b="1" dirty="0">
                <a:solidFill>
                  <a:schemeClr val="tx1"/>
                </a:solidFill>
                <a:effectLst>
                  <a:outerShdw blurRad="38100" dist="38100" dir="2700000" algn="tl">
                    <a:srgbClr val="000000">
                      <a:alpha val="43137"/>
                    </a:srgbClr>
                  </a:outerShdw>
                </a:effectLst>
              </a:rPr>
              <a:t>Children grow steadily during the preschool period.</a:t>
            </a:r>
          </a:p>
          <a:p>
            <a:pPr indent="-274320">
              <a:buFont typeface="Wingdings" pitchFamily="2" charset="2"/>
              <a:buChar char="§"/>
              <a:defRPr/>
            </a:pPr>
            <a:r>
              <a:rPr lang="en-US" sz="2800" b="1" dirty="0">
                <a:solidFill>
                  <a:schemeClr val="tx1"/>
                </a:solidFill>
                <a:effectLst>
                  <a:outerShdw blurRad="38100" dist="38100" dir="2700000" algn="tl">
                    <a:srgbClr val="000000">
                      <a:alpha val="43137"/>
                    </a:srgbClr>
                  </a:outerShdw>
                </a:effectLst>
              </a:rPr>
              <a:t>Children become less chubby and more slender (adult body proportions) (U/L</a:t>
            </a:r>
            <a:r>
              <a:rPr lang="en-US" sz="2800" b="1" dirty="0">
                <a:solidFill>
                  <a:schemeClr val="tx1"/>
                </a:solidFill>
                <a:effectLst>
                  <a:outerShdw blurRad="38100" dist="38100" dir="2700000" algn="tl">
                    <a:srgbClr val="000000">
                      <a:alpha val="43137"/>
                    </a:srgbClr>
                  </a:outerShdw>
                </a:effectLst>
                <a:sym typeface="Wingdings" panose="05000000000000000000" pitchFamily="2" charset="2"/>
              </a:rPr>
              <a:t>1.0)</a:t>
            </a:r>
            <a:endParaRPr lang="en-US" sz="2800" b="1" dirty="0">
              <a:solidFill>
                <a:schemeClr val="tx1"/>
              </a:solidFill>
              <a:effectLst>
                <a:outerShdw blurRad="38100" dist="38100" dir="2700000" algn="tl">
                  <a:srgbClr val="000000">
                    <a:alpha val="43137"/>
                  </a:srgbClr>
                </a:outerShdw>
              </a:effectLst>
            </a:endParaRPr>
          </a:p>
          <a:p>
            <a:pPr indent="-274320">
              <a:buFont typeface="Wingdings" pitchFamily="2" charset="2"/>
              <a:buChar char="§"/>
              <a:defRPr/>
            </a:pPr>
            <a:r>
              <a:rPr lang="en-US" sz="2800" b="1" dirty="0">
                <a:solidFill>
                  <a:schemeClr val="tx1"/>
                </a:solidFill>
                <a:effectLst>
                  <a:outerShdw blurRad="38100" dist="38100" dir="2700000" algn="tl">
                    <a:srgbClr val="000000">
                      <a:alpha val="43137"/>
                    </a:srgbClr>
                  </a:outerShdw>
                </a:effectLst>
              </a:rPr>
              <a:t>Muscle size increases</a:t>
            </a:r>
          </a:p>
          <a:p>
            <a:pPr indent="-274320">
              <a:buFont typeface="Wingdings" pitchFamily="2" charset="2"/>
              <a:buChar char="§"/>
              <a:defRPr/>
            </a:pPr>
            <a:r>
              <a:rPr lang="en-US" sz="2800" b="1" dirty="0">
                <a:solidFill>
                  <a:schemeClr val="tx1"/>
                </a:solidFill>
                <a:effectLst>
                  <a:outerShdw blurRad="38100" dist="38100" dir="2700000" algn="tl">
                    <a:srgbClr val="000000">
                      <a:alpha val="43137"/>
                    </a:srgbClr>
                  </a:outerShdw>
                </a:effectLst>
              </a:rPr>
              <a:t>Bones becomes sturdier.</a:t>
            </a:r>
          </a:p>
          <a:p>
            <a:pPr indent="-274320">
              <a:buFont typeface="Wingdings" pitchFamily="2" charset="2"/>
              <a:buChar char="§"/>
              <a:defRPr/>
            </a:pPr>
            <a:r>
              <a:rPr lang="en-US" sz="2800" b="1" dirty="0">
                <a:solidFill>
                  <a:schemeClr val="tx1"/>
                </a:solidFill>
                <a:effectLst>
                  <a:outerShdw blurRad="38100" dist="38100" dir="2700000" algn="tl">
                    <a:srgbClr val="000000">
                      <a:alpha val="43137"/>
                    </a:srgbClr>
                  </a:outerShdw>
                </a:effectLst>
              </a:rPr>
              <a:t>By age of six, boys are taller and heavier than girls (on average).</a:t>
            </a:r>
          </a:p>
          <a:p>
            <a:endParaRPr lang="en-GB" dirty="0"/>
          </a:p>
        </p:txBody>
      </p:sp>
    </p:spTree>
    <p:extLst>
      <p:ext uri="{BB962C8B-B14F-4D97-AF65-F5344CB8AC3E}">
        <p14:creationId xmlns:p14="http://schemas.microsoft.com/office/powerpoint/2010/main" val="436300007"/>
      </p:ext>
    </p:extLst>
  </p:cSld>
  <p:clrMapOvr>
    <a:masterClrMapping/>
  </p:clrMapOvr>
  <mc:AlternateContent xmlns:mc="http://schemas.openxmlformats.org/markup-compatibility/2006" xmlns:p14="http://schemas.microsoft.com/office/powerpoint/2010/main">
    <mc:Choice Requires="p14">
      <p:transition spd="slow" p14:dur="2000" advTm="101157"/>
    </mc:Choice>
    <mc:Fallback xmlns="">
      <p:transition spd="slow" advTm="10115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solidFill>
                  <a:schemeClr val="tx1"/>
                </a:solidFill>
                <a:effectLst>
                  <a:outerShdw blurRad="38100" dist="38100" dir="2700000" algn="tl">
                    <a:srgbClr val="000000">
                      <a:alpha val="43137"/>
                    </a:srgbClr>
                  </a:outerShdw>
                </a:effectLst>
              </a:rPr>
              <a:t>Development</a:t>
            </a:r>
            <a:br>
              <a:rPr lang="en-US" b="1" dirty="0">
                <a:solidFill>
                  <a:schemeClr val="tx1"/>
                </a:solidFill>
                <a:effectLst>
                  <a:outerShdw blurRad="38100" dist="38100" dir="2700000" algn="tl">
                    <a:srgbClr val="000000">
                      <a:alpha val="43137"/>
                    </a:srgbClr>
                  </a:outerShdw>
                </a:effectLst>
              </a:rPr>
            </a:br>
            <a:endParaRPr lang="en-GB" dirty="0">
              <a:solidFill>
                <a:schemeClr val="tx1"/>
              </a:solidFill>
            </a:endParaRPr>
          </a:p>
        </p:txBody>
      </p:sp>
      <p:sp>
        <p:nvSpPr>
          <p:cNvPr id="3" name="Content Placeholder 2"/>
          <p:cNvSpPr>
            <a:spLocks noGrp="1"/>
          </p:cNvSpPr>
          <p:nvPr>
            <p:ph idx="1"/>
          </p:nvPr>
        </p:nvSpPr>
        <p:spPr>
          <a:xfrm>
            <a:off x="3869268" y="321971"/>
            <a:ext cx="7315200" cy="6274772"/>
          </a:xfrm>
        </p:spPr>
        <p:txBody>
          <a:bodyPr/>
          <a:lstStyle/>
          <a:p>
            <a:pPr indent="-274320">
              <a:buFont typeface="Wingdings" pitchFamily="2" charset="2"/>
              <a:buChar char="§"/>
              <a:defRPr/>
            </a:pPr>
            <a:r>
              <a:rPr lang="en-US" sz="2800" b="1" dirty="0">
                <a:solidFill>
                  <a:schemeClr val="tx1"/>
                </a:solidFill>
                <a:effectLst>
                  <a:outerShdw blurRad="38100" dist="38100" dir="2700000" algn="tl">
                    <a:srgbClr val="000000">
                      <a:alpha val="43137"/>
                    </a:srgbClr>
                  </a:outerShdw>
                </a:effectLst>
              </a:rPr>
              <a:t>Motor skills are usually more developed : children are very active at this period . gross (jump, climb stairs, swing, kicks), and fine (draw, prints name, use a small scissor).</a:t>
            </a:r>
          </a:p>
          <a:p>
            <a:pPr indent="-274320">
              <a:buFont typeface="Wingdings" pitchFamily="2" charset="2"/>
              <a:buChar char="§"/>
              <a:defRPr/>
            </a:pPr>
            <a:r>
              <a:rPr lang="en-US" sz="2800" b="1" dirty="0">
                <a:solidFill>
                  <a:schemeClr val="tx1"/>
                </a:solidFill>
                <a:effectLst>
                  <a:outerShdw blurRad="38100" dist="38100" dir="2700000" algn="tl">
                    <a:srgbClr val="000000">
                      <a:alpha val="43137"/>
                    </a:srgbClr>
                  </a:outerShdw>
                </a:effectLst>
              </a:rPr>
              <a:t>Language use expands (use sentences )</a:t>
            </a:r>
          </a:p>
          <a:p>
            <a:pPr indent="-274320">
              <a:buFont typeface="Wingdings" pitchFamily="2" charset="2"/>
              <a:buChar char="§"/>
              <a:defRPr/>
            </a:pPr>
            <a:r>
              <a:rPr lang="en-US" sz="2800" b="1" dirty="0">
                <a:solidFill>
                  <a:schemeClr val="tx1"/>
                </a:solidFill>
                <a:effectLst>
                  <a:outerShdw blurRad="38100" dist="38100" dir="2700000" algn="tl">
                    <a:srgbClr val="000000">
                      <a:alpha val="43137"/>
                    </a:srgbClr>
                  </a:outerShdw>
                </a:effectLst>
              </a:rPr>
              <a:t>Emotional development (control temper, show affection, distinguish feelings).</a:t>
            </a:r>
          </a:p>
          <a:p>
            <a:pPr indent="-274320">
              <a:buFont typeface="Wingdings" pitchFamily="2" charset="2"/>
              <a:buChar char="§"/>
              <a:defRPr/>
            </a:pPr>
            <a:r>
              <a:rPr lang="en-US" sz="2800" b="1" dirty="0">
                <a:solidFill>
                  <a:schemeClr val="tx1"/>
                </a:solidFill>
                <a:effectLst>
                  <a:outerShdw blurRad="38100" dist="38100" dir="2700000" algn="tl">
                    <a:srgbClr val="000000">
                      <a:alpha val="43137"/>
                    </a:srgbClr>
                  </a:outerShdw>
                </a:effectLst>
              </a:rPr>
              <a:t>Children become aware of their bodies, their genital parts and differences between sexes.</a:t>
            </a:r>
          </a:p>
          <a:p>
            <a:pPr indent="-274320">
              <a:buFont typeface="Wingdings" pitchFamily="2" charset="2"/>
              <a:buChar char="§"/>
              <a:defRPr/>
            </a:pPr>
            <a:r>
              <a:rPr lang="en-US" sz="2800" b="1" dirty="0">
                <a:solidFill>
                  <a:schemeClr val="tx1"/>
                </a:solidFill>
                <a:effectLst>
                  <a:outerShdw blurRad="38100" dist="38100" dir="2700000" algn="tl">
                    <a:srgbClr val="000000">
                      <a:alpha val="43137"/>
                    </a:srgbClr>
                  </a:outerShdw>
                </a:effectLst>
              </a:rPr>
              <a:t>Can control urine and bowel.</a:t>
            </a:r>
          </a:p>
          <a:p>
            <a:pPr indent="-274320">
              <a:buFont typeface="Wingdings" pitchFamily="2" charset="2"/>
              <a:buChar char="§"/>
              <a:defRPr/>
            </a:pPr>
            <a:r>
              <a:rPr lang="en-US" sz="2800" b="1" dirty="0">
                <a:solidFill>
                  <a:schemeClr val="tx1"/>
                </a:solidFill>
                <a:effectLst>
                  <a:outerShdw blurRad="38100" dist="38100" dir="2700000" algn="tl">
                    <a:srgbClr val="000000">
                      <a:alpha val="43137"/>
                    </a:srgbClr>
                  </a:outerShdw>
                </a:effectLst>
              </a:rPr>
              <a:t>Egocentric thinking (less awareness of other perspectives), magical, illogical.</a:t>
            </a:r>
          </a:p>
          <a:p>
            <a:endParaRPr lang="en-GB" sz="1200" dirty="0">
              <a:solidFill>
                <a:schemeClr val="tx1"/>
              </a:solidFill>
            </a:endParaRPr>
          </a:p>
          <a:p>
            <a:endParaRPr lang="en-GB" dirty="0">
              <a:solidFill>
                <a:schemeClr val="tx1"/>
              </a:solidFill>
            </a:endParaRPr>
          </a:p>
        </p:txBody>
      </p:sp>
    </p:spTree>
    <p:extLst>
      <p:ext uri="{BB962C8B-B14F-4D97-AF65-F5344CB8AC3E}">
        <p14:creationId xmlns:p14="http://schemas.microsoft.com/office/powerpoint/2010/main" val="1890277840"/>
      </p:ext>
    </p:extLst>
  </p:cSld>
  <p:clrMapOvr>
    <a:masterClrMapping/>
  </p:clrMapOvr>
  <mc:AlternateContent xmlns:mc="http://schemas.openxmlformats.org/markup-compatibility/2006" xmlns:p14="http://schemas.microsoft.com/office/powerpoint/2010/main">
    <mc:Choice Requires="p14">
      <p:transition spd="slow" p14:dur="2000" advTm="214004"/>
    </mc:Choice>
    <mc:Fallback xmlns="">
      <p:transition spd="slow" advTm="214004"/>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45CA849-654C-4173-AD99-B3A2528275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429768" y="411480"/>
            <a:ext cx="11201400" cy="1106424"/>
          </a:xfrm>
        </p:spPr>
        <p:txBody>
          <a:bodyPr vert="horz" lIns="91440" tIns="45720" rIns="91440" bIns="45720" rtlCol="0" anchor="ctr">
            <a:normAutofit/>
          </a:bodyPr>
          <a:lstStyle/>
          <a:p>
            <a:r>
              <a:rPr lang="en-US" sz="6600" b="1"/>
              <a:t>School</a:t>
            </a:r>
            <a:endParaRPr lang="en-US" sz="6600" b="1" dirty="0"/>
          </a:p>
        </p:txBody>
      </p:sp>
      <p:sp>
        <p:nvSpPr>
          <p:cNvPr id="6" name="Content Placeholder 5"/>
          <p:cNvSpPr>
            <a:spLocks noGrp="1"/>
          </p:cNvSpPr>
          <p:nvPr>
            <p:ph type="body" sz="half" idx="2"/>
          </p:nvPr>
        </p:nvSpPr>
        <p:spPr>
          <a:xfrm>
            <a:off x="6908617" y="411480"/>
            <a:ext cx="4853616" cy="6263640"/>
          </a:xfrm>
        </p:spPr>
        <p:txBody>
          <a:bodyPr vert="horz" lIns="91440" tIns="45720" rIns="91440" bIns="45720" rtlCol="0" anchor="ctr">
            <a:normAutofit/>
          </a:bodyPr>
          <a:lstStyle/>
          <a:p>
            <a:pPr indent="-228600">
              <a:buFont typeface="Arial" panose="020B0604020202020204" pitchFamily="34" charset="0"/>
              <a:buChar char="•"/>
            </a:pPr>
            <a:r>
              <a:rPr lang="en-US" sz="2800" dirty="0"/>
              <a:t>An educational institution where groups of pupils pursue defined studies at defined levels, receive instructions from one or more teachers, frequently interact with other officers and employees such as principal, various supervisors/ instructors, and maintenance staff etc., usually housed in a single building.</a:t>
            </a:r>
          </a:p>
        </p:txBody>
      </p:sp>
      <p:sp>
        <p:nvSpPr>
          <p:cNvPr id="73" name="Rectangle 72">
            <a:extLst>
              <a:ext uri="{FF2B5EF4-FFF2-40B4-BE49-F238E27FC236}">
                <a16:creationId xmlns:a16="http://schemas.microsoft.com/office/drawing/2014/main" id="{3E23A947-2D45-4208-AE2B-64948C87A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87931"/>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362" name="Picture 2" descr="Related image"/>
          <p:cNvPicPr>
            <a:picLocks noChangeAspect="1" noChangeArrowheads="1"/>
          </p:cNvPicPr>
          <p:nvPr/>
        </p:nvPicPr>
        <p:blipFill rotWithShape="1">
          <a:blip r:embed="rId2"/>
          <a:srcRect t="11757" r="-1" b="2354"/>
          <a:stretch/>
        </p:blipFill>
        <p:spPr bwMode="auto">
          <a:xfrm>
            <a:off x="288102" y="1721922"/>
            <a:ext cx="6318762" cy="4520559"/>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advTm="32615"/>
    </mc:Choice>
    <mc:Fallback xmlns="">
      <p:transition spd="slow" advTm="32615"/>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NKNOELEADERBOARD" val="-436744293"/>
</p:tagLst>
</file>

<file path=ppt/tags/tag2.xml><?xml version="1.0" encoding="utf-8"?>
<p:tagLst xmlns:a="http://schemas.openxmlformats.org/drawingml/2006/main" xmlns:r="http://schemas.openxmlformats.org/officeDocument/2006/relationships" xmlns:p="http://schemas.openxmlformats.org/presentationml/2006/main">
  <p:tag name="TIMING" val="|3.1|17|37.2"/>
</p:tagLst>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 /></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6C820DAA4474E42B4A16DC73892BE67" ma:contentTypeVersion="2" ma:contentTypeDescription="Create a new document." ma:contentTypeScope="" ma:versionID="6b16f544fe9defbbd22439431a633e95">
  <xsd:schema xmlns:xsd="http://www.w3.org/2001/XMLSchema" xmlns:xs="http://www.w3.org/2001/XMLSchema" xmlns:p="http://schemas.microsoft.com/office/2006/metadata/properties" xmlns:ns2="e9a5bf06-8407-481d-8fbb-34ca42c7ab12" targetNamespace="http://schemas.microsoft.com/office/2006/metadata/properties" ma:root="true" ma:fieldsID="6ff6e43d9fb47b4f697d08194ea22056" ns2:_="">
    <xsd:import namespace="e9a5bf06-8407-481d-8fbb-34ca42c7ab12"/>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a5bf06-8407-481d-8fbb-34ca42c7ab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606B2C-FA30-4C80-8456-CE098577956F}">
  <ds:schemaRefs>
    <ds:schemaRef ds:uri="http://schemas.microsoft.com/office/2006/metadata/properties"/>
    <ds:schemaRef ds:uri="http://www.w3.org/2000/xmlns/"/>
  </ds:schemaRefs>
</ds:datastoreItem>
</file>

<file path=customXml/itemProps2.xml><?xml version="1.0" encoding="utf-8"?>
<ds:datastoreItem xmlns:ds="http://schemas.openxmlformats.org/officeDocument/2006/customXml" ds:itemID="{C1D02603-8676-4033-A546-A34FC625A257}">
  <ds:schemaRefs>
    <ds:schemaRef ds:uri="http://schemas.microsoft.com/sharepoint/v3/contenttype/forms"/>
  </ds:schemaRefs>
</ds:datastoreItem>
</file>

<file path=customXml/itemProps3.xml><?xml version="1.0" encoding="utf-8"?>
<ds:datastoreItem xmlns:ds="http://schemas.openxmlformats.org/officeDocument/2006/customXml" ds:itemID="{39439C3D-B279-4D70-B7E7-3C861B2AC77F}">
  <ds:schemaRefs>
    <ds:schemaRef ds:uri="http://schemas.microsoft.com/office/2006/metadata/contentType"/>
    <ds:schemaRef ds:uri="http://schemas.microsoft.com/office/2006/metadata/properties/metaAttributes"/>
    <ds:schemaRef ds:uri="http://www.w3.org/2000/xmlns/"/>
    <ds:schemaRef ds:uri="http://www.w3.org/2001/XMLSchema"/>
    <ds:schemaRef ds:uri="e9a5bf06-8407-481d-8fbb-34ca42c7ab12"/>
  </ds:schemaRefs>
</ds:datastoreItem>
</file>

<file path=docProps/app.xml><?xml version="1.0" encoding="utf-8"?>
<Properties xmlns="http://schemas.openxmlformats.org/officeDocument/2006/extended-properties" xmlns:vt="http://schemas.openxmlformats.org/officeDocument/2006/docPropsVTypes">
  <Template>TM03457475[[fn=Frame]]</Template>
  <TotalTime>26592</TotalTime>
  <Words>2434</Words>
  <Application>Microsoft Office PowerPoint</Application>
  <PresentationFormat>شاشة عريضة</PresentationFormat>
  <Paragraphs>295</Paragraphs>
  <Slides>42</Slides>
  <Notes>1</Notes>
  <HiddenSlides>0</HiddenSlides>
  <MMClips>0</MMClips>
  <ScaleCrop>false</ScaleCrop>
  <HeadingPairs>
    <vt:vector size="4" baseType="variant">
      <vt:variant>
        <vt:lpstr>نسق</vt:lpstr>
      </vt:variant>
      <vt:variant>
        <vt:i4>3</vt:i4>
      </vt:variant>
      <vt:variant>
        <vt:lpstr>عناوين الشرائح</vt:lpstr>
      </vt:variant>
      <vt:variant>
        <vt:i4>42</vt:i4>
      </vt:variant>
    </vt:vector>
  </HeadingPairs>
  <TitlesOfParts>
    <vt:vector size="45" baseType="lpstr">
      <vt:lpstr>Frame</vt:lpstr>
      <vt:lpstr>Metropolitan</vt:lpstr>
      <vt:lpstr>Office Theme</vt:lpstr>
      <vt:lpstr>عرض تقديمي في PowerPoint</vt:lpstr>
      <vt:lpstr> Preschool </vt:lpstr>
      <vt:lpstr>عرض تقديمي في PowerPoint</vt:lpstr>
      <vt:lpstr>1) High morbidity and mortality</vt:lpstr>
      <vt:lpstr>2) High prevalence of malnutrition </vt:lpstr>
      <vt:lpstr>3) High incidence of injuries </vt:lpstr>
      <vt:lpstr>4) Growth and development </vt:lpstr>
      <vt:lpstr>Development </vt:lpstr>
      <vt:lpstr>School</vt:lpstr>
      <vt:lpstr>عرض تقديمي في PowerPoint</vt:lpstr>
      <vt:lpstr>Why is school health an important component of community health?</vt:lpstr>
      <vt:lpstr>عرض تقديمي في PowerPoint</vt:lpstr>
      <vt:lpstr>عرض تقديمي في PowerPoint</vt:lpstr>
      <vt:lpstr>Components of School Health programme</vt:lpstr>
      <vt:lpstr>عرض تقديمي في PowerPoint</vt:lpstr>
      <vt:lpstr>عرض تقديمي في PowerPoint</vt:lpstr>
      <vt:lpstr>1. Infectious diseases:</vt:lpstr>
      <vt:lpstr>عرض تقديمي في PowerPoint</vt:lpstr>
      <vt:lpstr>Prevention of infectious diseases at school</vt:lpstr>
      <vt:lpstr>عرض تقديمي في PowerPoint</vt:lpstr>
      <vt:lpstr>Measures for control of communicable diseases at schools</vt:lpstr>
      <vt:lpstr>عرض تقديمي في PowerPoint</vt:lpstr>
      <vt:lpstr>Outbreak of communicable diseases</vt:lpstr>
      <vt:lpstr>2. Parasitic diseases </vt:lpstr>
      <vt:lpstr>3. Malnutrition problems</vt:lpstr>
      <vt:lpstr>Mid-day school meal:  </vt:lpstr>
      <vt:lpstr>4. School accidents and emergencies</vt:lpstr>
      <vt:lpstr>Emergency care and first aid services: </vt:lpstr>
      <vt:lpstr>عرض تقديمي في PowerPoint</vt:lpstr>
      <vt:lpstr>Healthy School environment:</vt:lpstr>
      <vt:lpstr> Healthy School environment</vt:lpstr>
      <vt:lpstr>Healthy School environment</vt:lpstr>
      <vt:lpstr>عرض تقديمي في PowerPoint</vt:lpstr>
      <vt:lpstr>Hazards of improper furniture:</vt:lpstr>
      <vt:lpstr>عرض تقديمي في PowerPoint</vt:lpstr>
      <vt:lpstr>Healthy School environment</vt:lpstr>
      <vt:lpstr>Healthy School environment</vt:lpstr>
      <vt:lpstr>Healthy School environment</vt:lpstr>
      <vt:lpstr>عرض تقديمي في PowerPoint</vt:lpstr>
      <vt:lpstr>Healthy School environment</vt:lpstr>
      <vt:lpstr>School-aged health in Jordan</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Judah, Hassan</dc:creator>
  <cp:lastModifiedBy>962797891825</cp:lastModifiedBy>
  <cp:revision>142</cp:revision>
  <dcterms:created xsi:type="dcterms:W3CDTF">2019-12-01T05:09:26Z</dcterms:created>
  <dcterms:modified xsi:type="dcterms:W3CDTF">2022-12-29T17:06:05Z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0x010100A6C820DAA4474E42B4A16DC73892BE67</vt:lpwstr>
  </property>
</Properties>
</file>