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1" r:id="rId3"/>
  </p:sldMasterIdLst>
  <p:notesMasterIdLst>
    <p:notesMasterId r:id="rId34"/>
  </p:notesMasterIdLst>
  <p:sldIdLst>
    <p:sldId id="256" r:id="rId4"/>
    <p:sldId id="391" r:id="rId5"/>
    <p:sldId id="436" r:id="rId6"/>
    <p:sldId id="311" r:id="rId7"/>
    <p:sldId id="437" r:id="rId8"/>
    <p:sldId id="314" r:id="rId9"/>
    <p:sldId id="315" r:id="rId10"/>
    <p:sldId id="438" r:id="rId11"/>
    <p:sldId id="325" r:id="rId12"/>
    <p:sldId id="326" r:id="rId13"/>
    <p:sldId id="398" r:id="rId14"/>
    <p:sldId id="275" r:id="rId15"/>
    <p:sldId id="329" r:id="rId16"/>
    <p:sldId id="405" r:id="rId17"/>
    <p:sldId id="327" r:id="rId18"/>
    <p:sldId id="334" r:id="rId19"/>
    <p:sldId id="333" r:id="rId20"/>
    <p:sldId id="332" r:id="rId21"/>
    <p:sldId id="439" r:id="rId22"/>
    <p:sldId id="338" r:id="rId23"/>
    <p:sldId id="377" r:id="rId24"/>
    <p:sldId id="378" r:id="rId25"/>
    <p:sldId id="420" r:id="rId26"/>
    <p:sldId id="379" r:id="rId27"/>
    <p:sldId id="380" r:id="rId28"/>
    <p:sldId id="381" r:id="rId29"/>
    <p:sldId id="434" r:id="rId30"/>
    <p:sldId id="336" r:id="rId31"/>
    <p:sldId id="421" r:id="rId32"/>
    <p:sldId id="440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0099"/>
    <a:srgbClr val="9900FF"/>
    <a:srgbClr val="660066"/>
    <a:srgbClr val="40911F"/>
    <a:srgbClr val="CC3399"/>
    <a:srgbClr val="77ED27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71" autoAdjust="0"/>
  </p:normalViewPr>
  <p:slideViewPr>
    <p:cSldViewPr>
      <p:cViewPr varScale="1">
        <p:scale>
          <a:sx n="81" d="100"/>
          <a:sy n="81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slide" Target="slides/slide23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8.xml" /><Relationship Id="rId34" Type="http://schemas.openxmlformats.org/officeDocument/2006/relationships/notesMaster" Target="notesMasters/notesMaster1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slide" Target="slides/slide22.xml" /><Relationship Id="rId33" Type="http://schemas.openxmlformats.org/officeDocument/2006/relationships/slide" Target="slides/slide30.xml" /><Relationship Id="rId3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29" Type="http://schemas.openxmlformats.org/officeDocument/2006/relationships/slide" Target="slides/slide26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slide" Target="slides/slide21.xml" /><Relationship Id="rId32" Type="http://schemas.openxmlformats.org/officeDocument/2006/relationships/slide" Target="slides/slide29.xml" /><Relationship Id="rId37" Type="http://schemas.openxmlformats.org/officeDocument/2006/relationships/theme" Target="theme/theme1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slide" Target="slides/slide20.xml" /><Relationship Id="rId28" Type="http://schemas.openxmlformats.org/officeDocument/2006/relationships/slide" Target="slides/slide25.xml" /><Relationship Id="rId36" Type="http://schemas.openxmlformats.org/officeDocument/2006/relationships/viewProps" Target="viewProps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31" Type="http://schemas.openxmlformats.org/officeDocument/2006/relationships/slide" Target="slides/slide28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slide" Target="slides/slide24.xml" /><Relationship Id="rId30" Type="http://schemas.openxmlformats.org/officeDocument/2006/relationships/slide" Target="slides/slide27.xml" /><Relationship Id="rId35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31AFD25-4C59-447A-B18A-DB181CFA1D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6366B-6F46-40BF-87DF-3C144A73E8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914228FA-DFE5-40DD-A19B-BAA177817FF6}" type="datetimeFigureOut">
              <a:rPr lang="en-MY"/>
              <a:pPr>
                <a:defRPr/>
              </a:pPr>
              <a:t>2/12/2020</a:t>
            </a:fld>
            <a:endParaRPr lang="en-MY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3631DA5-7758-4830-8E39-D47FA51B316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MY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C89BB07-BC6F-4F06-ABF0-5D3BEBEEF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MY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731F8C-E254-42A1-ADC9-E75A363A50E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90EFF-28BC-49E9-8F8F-30BF46CEF0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295A38-BBE9-4855-930A-9069C3189B86}" type="slidenum">
              <a:rPr lang="en-MY" altLang="en-US"/>
              <a:pPr/>
              <a:t>‹#›</a:t>
            </a:fld>
            <a:endParaRPr lang="en-MY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9F7410EE-08E3-4D2D-A82C-F552B117C8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99BAD5DA-4C13-42FA-B5B3-B87982C9A5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altLang="en-U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2E71BA88-0460-4E28-9AFF-04C139E248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91E92EF-4941-4DB7-BCBE-555051F707D7}" type="slidenum">
              <a:rPr lang="en-MY" altLang="en-US"/>
              <a:pPr eaLnBrk="1" hangingPunct="1"/>
              <a:t>3</a:t>
            </a:fld>
            <a:endParaRPr lang="en-MY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8E8CECFE-D6F2-4651-BD3C-A0FC4F5B10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9D6BB4F-0CC7-4240-959B-3E3FB1E602DF}" type="slidenum">
              <a:rPr lang="en-US" altLang="en-US">
                <a:latin typeface="Arial" panose="020B0604020202020204" pitchFamily="34" charset="0"/>
              </a:rPr>
              <a:pPr eaLnBrk="1" hangingPunct="1"/>
              <a:t>30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C6D0F7F-6AD4-46B5-A7A3-7CCF0689B6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AEBFD947-5BEA-4011-A130-763F8E697C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2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3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4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65CFB4E6-329C-47D7-B534-3FF51113108A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5">
            <a:extLst>
              <a:ext uri="{FF2B5EF4-FFF2-40B4-BE49-F238E27FC236}">
                <a16:creationId xmlns:a16="http://schemas.microsoft.com/office/drawing/2014/main" id="{B4AE5D6E-15B6-4954-A915-8D72289678D6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C6F9561F-9678-4740-8BF8-65266DC013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7B32A01E-9B1D-48F2-9AA8-C91F4077A7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8">
              <a:extLst>
                <a:ext uri="{FF2B5EF4-FFF2-40B4-BE49-F238E27FC236}">
                  <a16:creationId xmlns:a16="http://schemas.microsoft.com/office/drawing/2014/main" id="{344690E6-425C-4F61-BA98-1424CCC2E96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EF8667F-A57C-4842-BAFA-963F68A2FDCC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>
            <a:extLst>
              <a:ext uri="{FF2B5EF4-FFF2-40B4-BE49-F238E27FC236}">
                <a16:creationId xmlns:a16="http://schemas.microsoft.com/office/drawing/2014/main" id="{B3FED65F-3C94-498F-9D27-2D517CC8F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3FB7F67-3D63-43D8-BCBF-4B5FA62D5D95}" type="datetime1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12" name="Footer Placeholder 18">
            <a:extLst>
              <a:ext uri="{FF2B5EF4-FFF2-40B4-BE49-F238E27FC236}">
                <a16:creationId xmlns:a16="http://schemas.microsoft.com/office/drawing/2014/main" id="{29022CDB-1983-4553-A219-9485E0863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>
            <a:extLst>
              <a:ext uri="{FF2B5EF4-FFF2-40B4-BE49-F238E27FC236}">
                <a16:creationId xmlns:a16="http://schemas.microsoft.com/office/drawing/2014/main" id="{F4592AD8-37AF-4220-8EEB-B813CF9D6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8FA399-EF61-428B-B221-37B281D3486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768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D4495A70-3CF4-4403-9E53-D09B4EA02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831D0-EBBE-475E-8927-EE1D2B7AAD01}" type="datetime1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661BF4D0-E07E-4A04-B999-0A9CDE7AB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467A14AC-D5C3-404B-B295-60A2C05AB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EB29E-E981-43D2-9909-10A0E5B4416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70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748D1B6C-4136-4392-963E-95C04ACE5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E7FC1-1028-4A48-BCC5-0DFD660FBAE2}" type="datetime1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A926A9C7-9BC4-4895-BA3B-17A19616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4309CEA8-1191-462B-8980-FD3C8A80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B63AF-B403-4420-881B-E4BF9B8D770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79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E57AA27D-0A30-4D39-A5E0-60C1CF032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0BC58-81CF-47A8-B352-2DBAC9179651}" type="datetime1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A0D87080-2FBB-4B7C-B6B1-CB5FD0914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8DAA2D96-B9FC-4A50-85FC-43185E78B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FFD83-F3C8-489A-9C89-206C55466BC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582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>
            <a:extLst>
              <a:ext uri="{FF2B5EF4-FFF2-40B4-BE49-F238E27FC236}">
                <a16:creationId xmlns:a16="http://schemas.microsoft.com/office/drawing/2014/main" id="{515617C7-6F6C-4F8A-9632-330A468664C3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Chevron 11">
            <a:extLst>
              <a:ext uri="{FF2B5EF4-FFF2-40B4-BE49-F238E27FC236}">
                <a16:creationId xmlns:a16="http://schemas.microsoft.com/office/drawing/2014/main" id="{42D23395-BFA7-4902-B343-9B3C3B950514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3C61D5C-59E7-4B5B-9A9D-6C5E7A09F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5FD8271C-BEDE-4E4C-8B43-FE45F8577138}" type="datetime1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EB8CB35-E09C-4D1A-AD76-82F2A8E1A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1527D99-EB90-4863-AC1F-13D930D19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2DAA6-9FD0-4DE1-B8B0-B6BF5162EC8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10052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81F951-A9BC-4F12-A3D4-7B1484E46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88358EDF-BA4C-4568-BDE1-66B366B58D08}" type="datetime1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DA8AD-B7D7-45A8-AAB7-0C88F008D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9AF84-3D0C-4004-9E3B-1E425D8D0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50252-A9A2-46F0-855B-627B07326C5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001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5B45B8-2ECF-43C9-996B-F88F863A2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3B40232A-F1A0-442F-AAF5-5F1D6E60874F}" type="datetime1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804D9D-54FF-4CEF-B5EA-DBCB4B78C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6E89A1-8F1D-4FB1-8C06-BC76377D8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9A3CE-AE5A-421F-B583-66BC8125917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82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542F39-1D2F-43D2-9536-8D68F0AF6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C276DA77-89C6-48EA-8973-0C265582F8F2}" type="datetime1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0A9AD-ED5F-49D6-976B-D27E8340B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331F62-4341-4527-9C97-5E486415D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3096C-1B5D-4902-8AE6-E67AE64FD5E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16103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E65FF3EF-7194-493A-86F1-2B5582799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FFCF6-0E7E-478B-8BFB-29A1913F94F2}" type="datetime1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5E13416C-E425-43A4-A72F-E1A969AD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D0B6EB4A-1EC6-46FC-80DB-76602079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37EEC-EEE0-4F10-A6EC-BAC4E0B2C46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70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3BB496-351D-4470-91FB-ECE31B5E2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B85E9D0E-122C-46A7-B872-FB12C9D9CFE5}" type="datetime1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304D2-D44E-42BE-9DC3-588236341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1C9532-F332-46B6-BC24-18FFE3848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0B436-C33C-4751-8927-082F748BACD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779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>
            <a:extLst>
              <a:ext uri="{FF2B5EF4-FFF2-40B4-BE49-F238E27FC236}">
                <a16:creationId xmlns:a16="http://schemas.microsoft.com/office/drawing/2014/main" id="{76C25249-AF99-4450-8990-FC41B16D607D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6" name="Freeform 15">
            <a:extLst>
              <a:ext uri="{FF2B5EF4-FFF2-40B4-BE49-F238E27FC236}">
                <a16:creationId xmlns:a16="http://schemas.microsoft.com/office/drawing/2014/main" id="{831C40E6-149F-475A-A159-115EA396E1BF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E9442B2D-4657-473A-B3CF-F96956972DDF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E45CD4E-8AAB-4F30-ABC7-03A735CB4E38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8">
            <a:extLst>
              <a:ext uri="{FF2B5EF4-FFF2-40B4-BE49-F238E27FC236}">
                <a16:creationId xmlns:a16="http://schemas.microsoft.com/office/drawing/2014/main" id="{FC643881-0412-439F-AFF1-CD6ECA53C940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Chevron 19">
            <a:extLst>
              <a:ext uri="{FF2B5EF4-FFF2-40B4-BE49-F238E27FC236}">
                <a16:creationId xmlns:a16="http://schemas.microsoft.com/office/drawing/2014/main" id="{CB5816E0-5897-4B8E-A76C-FA75C54B9CE5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6C0C0251-8E0B-4CB7-AE66-25AF76356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0E5C0A0-44EE-47A9-AC5C-FE91B0F3AB45}" type="datetime1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1C901CE0-2571-49DD-9963-656A9F1F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6E876DFA-90FC-4404-86AB-1E17C83A9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8D70C-7E35-4755-AED8-B2ED70B3CCC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8809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1D97E723-2D97-43B0-8885-39A6FFF50818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027" name="Freeform 11">
            <a:extLst>
              <a:ext uri="{FF2B5EF4-FFF2-40B4-BE49-F238E27FC236}">
                <a16:creationId xmlns:a16="http://schemas.microsoft.com/office/drawing/2014/main" id="{A59DE287-A51A-4AC3-B37B-E59EDAEE04FF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536F6F35-7D20-41D4-8C99-5947D97608FC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B8122C1-7E59-42EB-A9FA-5D97D5A2E45F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CE7BD1D3-8B03-4E93-848D-D6076F18B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>
            <a:extLst>
              <a:ext uri="{FF2B5EF4-FFF2-40B4-BE49-F238E27FC236}">
                <a16:creationId xmlns:a16="http://schemas.microsoft.com/office/drawing/2014/main" id="{F6FC1E97-895E-4B56-97B2-E7763CDDAB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4871845-0652-46F5-8C91-6C26442D0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A7DCA675-E04B-43FB-87F7-E5FFE193B82C}" type="datetime1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C7630DB2-5600-4083-BA39-EB9E6F5867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AE5CBC8B-1802-4236-9318-4F2D99525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5AD074D7-9DEE-4C7B-8FC7-4182BB9441CF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0" r:id="rId2"/>
    <p:sldLayoutId id="2147484325" r:id="rId3"/>
    <p:sldLayoutId id="2147484326" r:id="rId4"/>
    <p:sldLayoutId id="2147484327" r:id="rId5"/>
    <p:sldLayoutId id="2147484328" r:id="rId6"/>
    <p:sldLayoutId id="2147484321" r:id="rId7"/>
    <p:sldLayoutId id="2147484329" r:id="rId8"/>
    <p:sldLayoutId id="2147484330" r:id="rId9"/>
    <p:sldLayoutId id="2147484322" r:id="rId10"/>
    <p:sldLayoutId id="2147484323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 /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2.jpeg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9.jpeg" /><Relationship Id="rId4" Type="http://schemas.openxmlformats.org/officeDocument/2006/relationships/image" Target="../media/image8.jpeg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15FA0361-20F1-4B96-A48C-C0CD8F9F7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3359150"/>
            <a:ext cx="9096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/>
              <a:t>Epidemiological and Research  Studies</a:t>
            </a:r>
          </a:p>
        </p:txBody>
      </p:sp>
      <p:pic>
        <p:nvPicPr>
          <p:cNvPr id="3" name="Picture 2" descr="G:\download.jpg">
            <a:extLst>
              <a:ext uri="{FF2B5EF4-FFF2-40B4-BE49-F238E27FC236}">
                <a16:creationId xmlns:a16="http://schemas.microsoft.com/office/drawing/2014/main" id="{47D7B54E-59E5-49FA-BFA3-FE8E120E4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981075"/>
            <a:ext cx="1858963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 descr="ag00020_">
            <a:extLst>
              <a:ext uri="{FF2B5EF4-FFF2-40B4-BE49-F238E27FC236}">
                <a16:creationId xmlns:a16="http://schemas.microsoft.com/office/drawing/2014/main" id="{4AEE1914-3958-44C9-B54C-2C4B2B48AF9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341438"/>
            <a:ext cx="2689225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66A8E41-D18C-4246-8900-300CB9FC40E7}"/>
              </a:ext>
            </a:extLst>
          </p:cNvPr>
          <p:cNvSpPr/>
          <p:nvPr/>
        </p:nvSpPr>
        <p:spPr>
          <a:xfrm>
            <a:off x="1727170" y="5226302"/>
            <a:ext cx="6157198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nl-NL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Prof  DR. Waqar Al – Kubaisy</a:t>
            </a:r>
            <a:r>
              <a:rPr lang="nl-NL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endParaRPr lang="en-MY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9222" name="Slide Number Placeholder 1">
            <a:extLst>
              <a:ext uri="{FF2B5EF4-FFF2-40B4-BE49-F238E27FC236}">
                <a16:creationId xmlns:a16="http://schemas.microsoft.com/office/drawing/2014/main" id="{1CC60C7B-17E5-41F0-B06B-1182A9963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1ED2EBC-184D-447A-A302-C8352BB1461F}" type="slidenum">
              <a:rPr lang="ar-SA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9223" name="Rectangle 6">
            <a:extLst>
              <a:ext uri="{FF2B5EF4-FFF2-40B4-BE49-F238E27FC236}">
                <a16:creationId xmlns:a16="http://schemas.microsoft.com/office/drawing/2014/main" id="{8E62899F-2948-4B80-8EB3-007F48273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8450" y="4221163"/>
            <a:ext cx="6969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/>
              <a:t>I</a:t>
            </a:r>
          </a:p>
        </p:txBody>
      </p:sp>
      <p:sp>
        <p:nvSpPr>
          <p:cNvPr id="9224" name="WordArt 3">
            <a:extLst>
              <a:ext uri="{FF2B5EF4-FFF2-40B4-BE49-F238E27FC236}">
                <a16:creationId xmlns:a16="http://schemas.microsoft.com/office/drawing/2014/main" id="{CF8892A1-0A26-48AC-88B7-DD95E028424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87500" y="125413"/>
            <a:ext cx="6037263" cy="1216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AE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 panose="020B0604020202020204" pitchFamily="34" charset="0"/>
              </a:rPr>
              <a:t>بسم الله الرحمن الرحيم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9225" name="Date Placeholder 1">
            <a:extLst>
              <a:ext uri="{FF2B5EF4-FFF2-40B4-BE49-F238E27FC236}">
                <a16:creationId xmlns:a16="http://schemas.microsoft.com/office/drawing/2014/main" id="{3867CE2D-FFC9-42BB-B363-07DB93F04DF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1F7596E-C354-4E55-9A25-ED346564C6EC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093D81-1318-4DD0-A046-5361F49B031C}"/>
              </a:ext>
            </a:extLst>
          </p:cNvPr>
          <p:cNvSpPr/>
          <p:nvPr/>
        </p:nvSpPr>
        <p:spPr>
          <a:xfrm>
            <a:off x="106363" y="765175"/>
            <a:ext cx="9072562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In public health, most researchers consider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it exploratory research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It is used to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gain an </a:t>
            </a:r>
            <a:r>
              <a:rPr lang="en-MY" sz="2400" dirty="0">
                <a:solidFill>
                  <a:schemeClr val="accent2"/>
                </a:solidFill>
                <a:latin typeface="Garamond" pitchFamily="18" charset="0"/>
                <a:cs typeface="Times New Roman" pitchFamily="18" charset="0"/>
              </a:rPr>
              <a:t>u</a:t>
            </a:r>
            <a:r>
              <a:rPr lang="en-MY" sz="2400" b="1" dirty="0">
                <a:solidFill>
                  <a:schemeClr val="accent2"/>
                </a:solidFill>
                <a:latin typeface="Garamond" pitchFamily="18" charset="0"/>
                <a:cs typeface="Times New Roman" pitchFamily="18" charset="0"/>
              </a:rPr>
              <a:t>nderstanding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 of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underlying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reasons,</a:t>
            </a:r>
            <a:r>
              <a:rPr lang="en-MY" sz="2400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     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opinions,</a:t>
            </a:r>
            <a:r>
              <a:rPr lang="en-MY" sz="24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motivations.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It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provides insights into the problem or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helps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to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develop ideas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hypotheses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for potential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quantitative research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Qualitative Research is also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used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to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uncover trends in thought 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opinions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,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 and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dive deeper into the problem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  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Methods include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Focus groups discussion,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In-depth interviews (detailed), and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participatory observations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3EA931D4-D019-423B-894A-222746C89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115888"/>
            <a:ext cx="49688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Qualitative studies:</a:t>
            </a:r>
          </a:p>
        </p:txBody>
      </p:sp>
      <p:sp>
        <p:nvSpPr>
          <p:cNvPr id="18436" name="Slide Number Placeholder 2">
            <a:extLst>
              <a:ext uri="{FF2B5EF4-FFF2-40B4-BE49-F238E27FC236}">
                <a16:creationId xmlns:a16="http://schemas.microsoft.com/office/drawing/2014/main" id="{7CFF801B-7FCD-4A74-9B28-9D214839F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3105463-860B-454B-86F1-74C904AB86D3}" type="slidenum">
              <a:rPr lang="ar-SA" altLang="en-US"/>
              <a:pPr eaLnBrk="1" hangingPunct="1"/>
              <a:t>10</a:t>
            </a:fld>
            <a:endParaRPr lang="en-US" altLang="en-US"/>
          </a:p>
        </p:txBody>
      </p:sp>
      <p:pic>
        <p:nvPicPr>
          <p:cNvPr id="18437" name="Picture 4" descr="ag00020_">
            <a:extLst>
              <a:ext uri="{FF2B5EF4-FFF2-40B4-BE49-F238E27FC236}">
                <a16:creationId xmlns:a16="http://schemas.microsoft.com/office/drawing/2014/main" id="{0E641B13-CAC1-4407-8583-95251DD1221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15888"/>
            <a:ext cx="93503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Date Placeholder 2">
            <a:extLst>
              <a:ext uri="{FF2B5EF4-FFF2-40B4-BE49-F238E27FC236}">
                <a16:creationId xmlns:a16="http://schemas.microsoft.com/office/drawing/2014/main" id="{3B3C89B6-A0A4-4ED2-AFE8-450832069AE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97CD186-5AC5-45EE-BECC-DCF2AE96DE26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9CDBDAB2-8D60-4FC4-83CE-B9D6652A3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60350"/>
            <a:ext cx="4792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studies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018EEA9-89B0-4228-8C04-74C0D33F6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947738"/>
            <a:ext cx="6192838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2400" b="1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Observational studies</a:t>
            </a:r>
          </a:p>
          <a:p>
            <a:pPr eaLnBrk="1" hangingPunct="1"/>
            <a:r>
              <a:rPr lang="en-MY" altLang="en-US" sz="2400" b="1">
                <a:solidFill>
                  <a:srgbClr val="00206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 </a:t>
            </a:r>
            <a:r>
              <a:rPr lang="en-MY" altLang="en-US" sz="2400" b="1">
                <a:solidFill>
                  <a:srgbClr val="0070C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Descriptive</a:t>
            </a:r>
          </a:p>
          <a:p>
            <a:pPr eaLnBrk="1" hangingPunct="1"/>
            <a:r>
              <a:rPr lang="en-MY" altLang="en-US" sz="2400" b="1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en-US" sz="2400" b="1">
                <a:latin typeface="Garamond" panose="02020404030301010803" pitchFamily="18" charset="0"/>
                <a:cs typeface="Times New Roman" panose="02020603050405020304" pitchFamily="18" charset="0"/>
              </a:rPr>
              <a:t>Case report</a:t>
            </a:r>
          </a:p>
          <a:p>
            <a:pPr eaLnBrk="1" hangingPunct="1"/>
            <a:r>
              <a:rPr lang="en-US" altLang="en-US" sz="2400" b="1">
                <a:latin typeface="Garamond" panose="02020404030301010803" pitchFamily="18" charset="0"/>
                <a:cs typeface="Times New Roman" panose="02020603050405020304" pitchFamily="18" charset="0"/>
              </a:rPr>
              <a:t>                 Case series</a:t>
            </a:r>
          </a:p>
          <a:p>
            <a:pPr eaLnBrk="1" hangingPunct="1"/>
            <a:r>
              <a:rPr lang="en-US" altLang="en-US" sz="2400" b="1">
                <a:latin typeface="Garamond" panose="02020404030301010803" pitchFamily="18" charset="0"/>
                <a:cs typeface="Times New Roman" panose="02020603050405020304" pitchFamily="18" charset="0"/>
              </a:rPr>
              <a:t>                 Epidemiological reports</a:t>
            </a:r>
          </a:p>
          <a:p>
            <a:pPr eaLnBrk="1" hangingPunct="1"/>
            <a:r>
              <a:rPr lang="en-US" altLang="en-US" sz="2400" b="1">
                <a:latin typeface="Garamond" panose="02020404030301010803" pitchFamily="18" charset="0"/>
                <a:cs typeface="Times New Roman" panose="02020603050405020304" pitchFamily="18" charset="0"/>
              </a:rPr>
              <a:t>                  </a:t>
            </a:r>
            <a:r>
              <a:rPr lang="en-MY" altLang="en-US" sz="2400" b="1">
                <a:latin typeface="Garamond" panose="02020404030301010803" pitchFamily="18" charset="0"/>
                <a:cs typeface="Times New Roman" panose="02020603050405020304" pitchFamily="18" charset="0"/>
              </a:rPr>
              <a:t>Cross-sectional </a:t>
            </a:r>
            <a:r>
              <a:rPr lang="en-US" altLang="en-US" sz="2400" b="1">
                <a:latin typeface="Garamond" panose="02020404030301010803" pitchFamily="18" charset="0"/>
                <a:cs typeface="Times New Roman" panose="02020603050405020304" pitchFamily="18" charset="0"/>
              </a:rPr>
              <a:t>  </a:t>
            </a:r>
            <a:endParaRPr lang="en-MY" altLang="en-US" sz="2400" b="1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MY" altLang="en-US" sz="2400" b="1">
                <a:solidFill>
                  <a:srgbClr val="00206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  </a:t>
            </a:r>
            <a:r>
              <a:rPr lang="en-MY" altLang="en-US" sz="2400" b="1">
                <a:solidFill>
                  <a:srgbClr val="0070C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Analytical studies</a:t>
            </a:r>
          </a:p>
          <a:p>
            <a:pPr eaLnBrk="1" hangingPunct="1"/>
            <a:r>
              <a:rPr lang="en-MY" altLang="en-US" sz="2400" b="1">
                <a:latin typeface="Garamond" panose="02020404030301010803" pitchFamily="18" charset="0"/>
                <a:cs typeface="Times New Roman" panose="02020603050405020304" pitchFamily="18" charset="0"/>
              </a:rPr>
              <a:t>                   Cross-sectional </a:t>
            </a:r>
          </a:p>
          <a:p>
            <a:pPr eaLnBrk="1" hangingPunct="1"/>
            <a:r>
              <a:rPr lang="en-MY" altLang="en-US" sz="2400" b="1">
                <a:latin typeface="Garamond" panose="02020404030301010803" pitchFamily="18" charset="0"/>
                <a:cs typeface="Times New Roman" panose="02020603050405020304" pitchFamily="18" charset="0"/>
              </a:rPr>
              <a:t>                    Case-control</a:t>
            </a:r>
          </a:p>
          <a:p>
            <a:pPr eaLnBrk="1" hangingPunct="1"/>
            <a:r>
              <a:rPr lang="en-MY" altLang="en-US" sz="2400" b="1">
                <a:latin typeface="Garamond" panose="02020404030301010803" pitchFamily="18" charset="0"/>
                <a:cs typeface="Times New Roman" panose="02020603050405020304" pitchFamily="18" charset="0"/>
              </a:rPr>
              <a:t>                     Cohort</a:t>
            </a:r>
            <a:endParaRPr lang="en-MY" altLang="en-US" sz="2400" b="1">
              <a:solidFill>
                <a:srgbClr val="C000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MY" altLang="en-US" sz="2400" b="1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Experimental.</a:t>
            </a:r>
          </a:p>
          <a:p>
            <a:pPr eaLnBrk="1" hangingPunct="1"/>
            <a:r>
              <a:rPr lang="en-MY" altLang="en-US" sz="2400" b="1">
                <a:latin typeface="Garamond" panose="02020404030301010803" pitchFamily="18" charset="0"/>
                <a:cs typeface="Times New Roman" panose="02020603050405020304" pitchFamily="18" charset="0"/>
              </a:rPr>
              <a:t>            Clinical trials</a:t>
            </a:r>
          </a:p>
          <a:p>
            <a:pPr eaLnBrk="1" hangingPunct="1"/>
            <a:r>
              <a:rPr lang="en-MY" altLang="en-US" sz="2400" b="1">
                <a:latin typeface="Garamond" panose="02020404030301010803" pitchFamily="18" charset="0"/>
                <a:cs typeface="Times New Roman" panose="02020603050405020304" pitchFamily="18" charset="0"/>
              </a:rPr>
              <a:t>           Community trials</a:t>
            </a:r>
          </a:p>
          <a:p>
            <a:pPr eaLnBrk="1" hangingPunct="1"/>
            <a:endParaRPr lang="en-MY" altLang="en-US" sz="2400" b="1">
              <a:solidFill>
                <a:srgbClr val="FF00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9460" name="Slide Number Placeholder 1">
            <a:extLst>
              <a:ext uri="{FF2B5EF4-FFF2-40B4-BE49-F238E27FC236}">
                <a16:creationId xmlns:a16="http://schemas.microsoft.com/office/drawing/2014/main" id="{556C87E9-16A1-4B4C-8E57-E1F6D4E3D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7D888DB-C395-422B-BF1D-BAE73AF5A0E0}" type="slidenum">
              <a:rPr lang="ar-SA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19461" name="Date Placeholder 1">
            <a:extLst>
              <a:ext uri="{FF2B5EF4-FFF2-40B4-BE49-F238E27FC236}">
                <a16:creationId xmlns:a16="http://schemas.microsoft.com/office/drawing/2014/main" id="{720CADBC-ADAC-40AC-BB48-9D092A233E0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6B714F2-5546-4135-935D-976F3FE28688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D6853-23BB-4425-97E8-394214008659}"/>
              </a:ext>
            </a:extLst>
          </p:cNvPr>
          <p:cNvSpPr/>
          <p:nvPr/>
        </p:nvSpPr>
        <p:spPr>
          <a:xfrm>
            <a:off x="141288" y="468313"/>
            <a:ext cx="8964612" cy="59086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itchFamily="34" charset="0"/>
              <a:buChar char="•"/>
              <a:defRPr/>
            </a:pP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Allow nature to take its course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: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the investigator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measures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 but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does not intervene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They include studies 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called :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Descriptive</a:t>
            </a:r>
          </a:p>
          <a:p>
            <a:pPr>
              <a:defRPr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A descriptive study is limited to a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description of the occurrence of a disease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(health problem) in a population</a:t>
            </a:r>
          </a:p>
          <a:p>
            <a:pPr>
              <a:defRPr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to describe the occurrence of a disease in relation </a:t>
            </a:r>
            <a:r>
              <a:rPr lang="en-US" sz="20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Person,  Place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Time. </a:t>
            </a:r>
            <a:r>
              <a:rPr lang="en-MY" sz="2000" dirty="0">
                <a:latin typeface="Garamond" pitchFamily="18" charset="0"/>
                <a:cs typeface="Times New Roman" pitchFamily="18" charset="0"/>
              </a:rPr>
              <a:t>a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nd</a:t>
            </a:r>
          </a:p>
          <a:p>
            <a:pPr>
              <a:defRPr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 is often the </a:t>
            </a:r>
            <a:r>
              <a:rPr lang="en-MY" sz="2400" b="1" dirty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first step in an epidemiological investigation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MY" sz="2400" dirty="0"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endParaRPr lang="en-US" sz="24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endParaRPr lang="en-US" sz="24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endParaRPr lang="en-US" sz="24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endParaRPr lang="en-MY" sz="24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Analytical</a:t>
            </a:r>
          </a:p>
          <a:p>
            <a:pPr algn="ctr"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An analytical study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goes further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by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analysing   relationships       between </a:t>
            </a:r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health status </a:t>
            </a:r>
            <a:r>
              <a:rPr lang="en-MY" sz="24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and other </a:t>
            </a:r>
            <a:r>
              <a:rPr lang="en-MY" sz="24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variables</a:t>
            </a: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53300BE-6600-482A-B104-A4FFD8AB7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5" y="0"/>
            <a:ext cx="379888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q"/>
            </a:pPr>
            <a:r>
              <a:rPr lang="en-MY" altLang="en-US" sz="2600" b="1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Observational studies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56A5FAA-3AE3-4580-9E3E-EC3EA7F10676}"/>
              </a:ext>
            </a:extLst>
          </p:cNvPr>
          <p:cNvSpPr/>
          <p:nvPr/>
        </p:nvSpPr>
        <p:spPr>
          <a:xfrm>
            <a:off x="79375" y="3716338"/>
            <a:ext cx="9001125" cy="14478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Almost all epidemiological studies </a:t>
            </a: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are analytical in character</a:t>
            </a:r>
            <a:r>
              <a:rPr lang="en-MY" sz="22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.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 Pure descriptive studies are rare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 algn="ctr">
              <a:defRPr/>
            </a:pPr>
            <a:r>
              <a:rPr lang="en-MY" sz="2200" dirty="0">
                <a:latin typeface="Garamond" pitchFamily="18" charset="0"/>
                <a:cs typeface="Times New Roman" pitchFamily="18" charset="0"/>
              </a:rPr>
              <a:t>       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but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descriptive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 data in reports of health statistics are a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useful source of ideas for epidemiological studies</a:t>
            </a:r>
            <a:endParaRPr lang="en-MY" sz="2200" b="1" dirty="0">
              <a:solidFill>
                <a:srgbClr val="FF0000"/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20485" name="Rectangle 8">
            <a:extLst>
              <a:ext uri="{FF2B5EF4-FFF2-40B4-BE49-F238E27FC236}">
                <a16:creationId xmlns:a16="http://schemas.microsoft.com/office/drawing/2014/main" id="{13CB4BB7-871B-434E-807B-1AB3BFBA8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9950" y="90488"/>
            <a:ext cx="1871663" cy="739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studies</a:t>
            </a:r>
          </a:p>
          <a:p>
            <a:pPr eaLnBrk="1" hangingPunct="1"/>
            <a:r>
              <a:rPr lang="en-MY" altLang="en-US" sz="1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Observational</a:t>
            </a:r>
          </a:p>
          <a:p>
            <a:pPr eaLnBrk="1" hangingPunct="1"/>
            <a:r>
              <a:rPr lang="en-MY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</a:t>
            </a:r>
            <a:endParaRPr lang="en-MY" altLang="en-US" sz="1400"/>
          </a:p>
        </p:txBody>
      </p:sp>
      <p:sp>
        <p:nvSpPr>
          <p:cNvPr id="20486" name="Rectangle 3">
            <a:extLst>
              <a:ext uri="{FF2B5EF4-FFF2-40B4-BE49-F238E27FC236}">
                <a16:creationId xmlns:a16="http://schemas.microsoft.com/office/drawing/2014/main" id="{ADDA871C-5C7A-41C5-9F28-D9F074713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7675" y="0"/>
            <a:ext cx="29337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studies</a:t>
            </a:r>
          </a:p>
        </p:txBody>
      </p:sp>
      <p:sp>
        <p:nvSpPr>
          <p:cNvPr id="20487" name="Slide Number Placeholder 3">
            <a:extLst>
              <a:ext uri="{FF2B5EF4-FFF2-40B4-BE49-F238E27FC236}">
                <a16:creationId xmlns:a16="http://schemas.microsoft.com/office/drawing/2014/main" id="{920D0582-34F6-4ED2-8FB7-C4133872A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733AE8-5202-467E-9A8D-6F111F843297}" type="slidenum">
              <a:rPr lang="ar-SA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20488" name="Date Placeholder 3">
            <a:extLst>
              <a:ext uri="{FF2B5EF4-FFF2-40B4-BE49-F238E27FC236}">
                <a16:creationId xmlns:a16="http://schemas.microsoft.com/office/drawing/2014/main" id="{22968321-1D46-4F14-AD5D-974F7504156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CEA6A1F-4182-4686-91E0-31D74073D6A9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07571ABE-7BCD-43B0-84AD-2DF58754F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88913"/>
            <a:ext cx="3889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q"/>
            </a:pPr>
            <a:r>
              <a:rPr lang="en-MY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studies</a:t>
            </a: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81F02BF-68E8-41FB-B690-12812444A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790575"/>
            <a:ext cx="87709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Experimental or </a:t>
            </a:r>
            <a:r>
              <a:rPr lang="en-MY" sz="24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intervention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studies involve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an active attempt to  </a:t>
            </a:r>
            <a:r>
              <a:rPr lang="en-MY" sz="2400" b="1" dirty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change a disease determinant</a:t>
            </a:r>
            <a:r>
              <a:rPr lang="en-MY" sz="2400" dirty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– such as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chemeClr val="accent5"/>
                </a:solidFill>
                <a:latin typeface="Garamond" pitchFamily="18" charset="0"/>
                <a:cs typeface="Times New Roman" pitchFamily="18" charset="0"/>
              </a:rPr>
              <a:t> an exposure or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chemeClr val="accent5"/>
                </a:solidFill>
                <a:latin typeface="Garamond" pitchFamily="18" charset="0"/>
                <a:cs typeface="Times New Roman" pitchFamily="18" charset="0"/>
              </a:rPr>
              <a:t> a behaviour –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chemeClr val="accent5"/>
                </a:solidFill>
                <a:latin typeface="Garamond" pitchFamily="18" charset="0"/>
                <a:cs typeface="Times New Roman" pitchFamily="18" charset="0"/>
              </a:rPr>
              <a:t>or the progress </a:t>
            </a:r>
            <a:r>
              <a:rPr lang="en-MY" sz="2400" b="1" dirty="0">
                <a:solidFill>
                  <a:schemeClr val="accent4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of a disease </a:t>
            </a:r>
            <a:r>
              <a:rPr lang="en-MY" sz="24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through treatment,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FFCBAE-043B-4970-A45F-525D8FF13957}"/>
              </a:ext>
            </a:extLst>
          </p:cNvPr>
          <p:cNvSpPr/>
          <p:nvPr/>
        </p:nvSpPr>
        <p:spPr>
          <a:xfrm>
            <a:off x="-107950" y="3065463"/>
            <a:ext cx="9359900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        Major experimental study designs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include the following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  Randomized controlled trials 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using patients 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as subjects</a:t>
            </a:r>
            <a:r>
              <a:rPr lang="en-MY" sz="22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(clinical trials),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  </a:t>
            </a:r>
            <a:r>
              <a:rPr lang="en-MY" sz="22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Field trials 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in which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the participants are 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healthy people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MY" sz="2200" dirty="0">
                <a:latin typeface="Garamond" pitchFamily="18" charset="0"/>
                <a:cs typeface="Times New Roman" pitchFamily="18" charset="0"/>
              </a:rPr>
              <a:t>                                               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and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Community trials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in which the participants are the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communities themselves</a:t>
            </a:r>
          </a:p>
        </p:txBody>
      </p:sp>
      <p:sp>
        <p:nvSpPr>
          <p:cNvPr id="21509" name="Rectangle 7">
            <a:extLst>
              <a:ext uri="{FF2B5EF4-FFF2-40B4-BE49-F238E27FC236}">
                <a16:creationId xmlns:a16="http://schemas.microsoft.com/office/drawing/2014/main" id="{C5F68F73-AF58-4951-8909-ABFF2DE06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-26988"/>
            <a:ext cx="1873250" cy="800101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14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studies</a:t>
            </a:r>
          </a:p>
          <a:p>
            <a:pPr eaLnBrk="1" hangingPunct="1"/>
            <a:r>
              <a:rPr lang="en-MY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Observational</a:t>
            </a:r>
          </a:p>
          <a:p>
            <a:pPr eaLnBrk="1" hangingPunct="1"/>
            <a:r>
              <a:rPr lang="en-MY" altLang="en-US" sz="1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</a:t>
            </a:r>
            <a:r>
              <a:rPr lang="en-MY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MY" altLang="en-US" sz="1400"/>
          </a:p>
        </p:txBody>
      </p:sp>
      <p:sp>
        <p:nvSpPr>
          <p:cNvPr id="21510" name="Slide Number Placeholder 1">
            <a:extLst>
              <a:ext uri="{FF2B5EF4-FFF2-40B4-BE49-F238E27FC236}">
                <a16:creationId xmlns:a16="http://schemas.microsoft.com/office/drawing/2014/main" id="{7A5AB3C4-4C01-4317-A14B-C290354A6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1004A06-A910-451A-B778-54FD9CE18DCF}" type="slidenum">
              <a:rPr lang="ar-SA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21511" name="Date Placeholder 1">
            <a:extLst>
              <a:ext uri="{FF2B5EF4-FFF2-40B4-BE49-F238E27FC236}">
                <a16:creationId xmlns:a16="http://schemas.microsoft.com/office/drawing/2014/main" id="{05C1F16E-B976-4246-9D52-08699758D3D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30CF96-56C7-4020-9A9C-80B0A026B5F3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E3FE1AF-899C-4181-9FB7-5A3C120FC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7938"/>
            <a:ext cx="2879725" cy="2462212"/>
          </a:xfrm>
          <a:prstGeom prst="rect">
            <a:avLst/>
          </a:prstGeom>
          <a:noFill/>
          <a:ln w="222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1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Observational studies</a:t>
            </a:r>
          </a:p>
          <a:p>
            <a:pPr eaLnBrk="1" hangingPunct="1"/>
            <a:r>
              <a:rPr lang="en-MY" altLang="en-US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MY" altLang="en-US" sz="1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Descriptive</a:t>
            </a:r>
          </a:p>
          <a:p>
            <a:pPr eaLnBrk="1" hangingPunct="1"/>
            <a:r>
              <a:rPr lang="en-MY" altLang="en-US" sz="1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Case report</a:t>
            </a:r>
          </a:p>
          <a:p>
            <a:pPr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Case series</a:t>
            </a:r>
          </a:p>
          <a:p>
            <a:pPr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Epidemiological reports</a:t>
            </a:r>
          </a:p>
          <a:p>
            <a:pPr eaLnBrk="1" hangingPunct="1"/>
            <a:r>
              <a:rPr lang="en-MY" altLang="en-US" sz="1400" b="1">
                <a:latin typeface="Garamond" panose="02020404030301010803" pitchFamily="18" charset="0"/>
                <a:cs typeface="Times New Roman" panose="02020603050405020304" pitchFamily="18" charset="0"/>
              </a:rPr>
              <a:t>                  Cross-sectional </a:t>
            </a:r>
            <a:endParaRPr lang="en-MY" altLang="en-US" sz="1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MY" altLang="en-US" sz="1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Analytical studies</a:t>
            </a:r>
          </a:p>
          <a:p>
            <a:pPr eaLnBrk="1" hangingPunct="1"/>
            <a:r>
              <a:rPr lang="en-MY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Cross-sectional </a:t>
            </a:r>
          </a:p>
          <a:p>
            <a:pPr eaLnBrk="1" hangingPunct="1"/>
            <a:r>
              <a:rPr lang="en-MY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Case-control</a:t>
            </a:r>
          </a:p>
          <a:p>
            <a:pPr eaLnBrk="1" hangingPunct="1"/>
            <a:r>
              <a:rPr lang="en-MY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Cohort</a:t>
            </a:r>
            <a:endParaRPr lang="en-MY" altLang="en-US" sz="14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MY" altLang="en-US" sz="1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Experimental.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4415230-25D7-464A-B47F-94200A25A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2466975"/>
            <a:ext cx="514985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altLang="en-US" sz="2800" b="1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Descriptive</a:t>
            </a:r>
          </a:p>
          <a:p>
            <a:pPr eaLnBrk="1" hangingPunct="1"/>
            <a:r>
              <a:rPr lang="en-MY" altLang="en-US" sz="2800" b="1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en-US" sz="2400" b="1">
                <a:latin typeface="Garamond" panose="02020404030301010803" pitchFamily="18" charset="0"/>
                <a:cs typeface="Times New Roman" panose="02020603050405020304" pitchFamily="18" charset="0"/>
              </a:rPr>
              <a:t>Case report</a:t>
            </a:r>
          </a:p>
          <a:p>
            <a:pPr eaLnBrk="1" hangingPunct="1"/>
            <a:r>
              <a:rPr lang="en-US" altLang="en-US" sz="2400" b="1">
                <a:latin typeface="Garamond" panose="02020404030301010803" pitchFamily="18" charset="0"/>
                <a:cs typeface="Times New Roman" panose="02020603050405020304" pitchFamily="18" charset="0"/>
              </a:rPr>
              <a:t>           Case series</a:t>
            </a:r>
          </a:p>
          <a:p>
            <a:pPr eaLnBrk="1" hangingPunct="1"/>
            <a:r>
              <a:rPr lang="en-US" altLang="en-US" sz="2400" b="1">
                <a:latin typeface="Garamond" panose="02020404030301010803" pitchFamily="18" charset="0"/>
                <a:cs typeface="Times New Roman" panose="02020603050405020304" pitchFamily="18" charset="0"/>
              </a:rPr>
              <a:t>           Epidemiological reports</a:t>
            </a:r>
            <a:endParaRPr lang="en-MY" altLang="en-US" sz="2400">
              <a:latin typeface="Garamond" panose="02020404030301010803" pitchFamily="18" charset="0"/>
            </a:endParaRP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F926C076-D633-471E-8754-E05FFAC66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977900"/>
            <a:ext cx="4244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Observational studies</a:t>
            </a:r>
          </a:p>
        </p:txBody>
      </p:sp>
      <p:sp>
        <p:nvSpPr>
          <p:cNvPr id="22533" name="Slide Number Placeholder 1">
            <a:extLst>
              <a:ext uri="{FF2B5EF4-FFF2-40B4-BE49-F238E27FC236}">
                <a16:creationId xmlns:a16="http://schemas.microsoft.com/office/drawing/2014/main" id="{6E72E5E0-EC67-4381-84EC-6825B4B0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D2066AF-D8E9-4C8E-8C45-06A51E7AF22F}" type="slidenum">
              <a:rPr lang="ar-SA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22534" name="Date Placeholder 1">
            <a:extLst>
              <a:ext uri="{FF2B5EF4-FFF2-40B4-BE49-F238E27FC236}">
                <a16:creationId xmlns:a16="http://schemas.microsoft.com/office/drawing/2014/main" id="{792A91EF-F739-4B28-BC3F-C7A32BC4A9F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D26AAC-57E3-470F-8112-6B710EE895C5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202E6B95-69CD-45A1-ADA0-6C05A3EDA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312738"/>
            <a:ext cx="1901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Descriptive</a:t>
            </a:r>
            <a:endParaRPr lang="en-MY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CF4B9AA9-37F2-40D0-BA2F-280C525F2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69850"/>
            <a:ext cx="2736850" cy="954088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1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Observational studies</a:t>
            </a: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descriptive</a:t>
            </a:r>
            <a:endParaRPr lang="en-MY" sz="14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400" b="1" dirty="0">
                <a:solidFill>
                  <a:srgbClr val="FF0000"/>
                </a:solidFill>
                <a:cs typeface="Arial" charset="0"/>
              </a:rPr>
              <a:t>Case report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400" b="1" dirty="0">
                <a:cs typeface="Arial" charset="0"/>
              </a:rPr>
              <a:t>Case series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400" b="1" dirty="0">
                <a:cs typeface="Arial" charset="0"/>
              </a:rPr>
              <a:t>Epidemiological reports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185111D-0692-4894-8AA1-F1CBBC5B4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6838" y="649288"/>
            <a:ext cx="9493251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      Case report</a:t>
            </a:r>
          </a:p>
          <a:p>
            <a:pPr lvl="1"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It is thorough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description of a case,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whether a new discovered findings, 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 description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signs and symptoms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or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response to new mode of treatment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(descriptive or intervention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F0013A-EA94-4FFB-BA73-D1108B92D5EF}"/>
              </a:ext>
            </a:extLst>
          </p:cNvPr>
          <p:cNvSpPr/>
          <p:nvPr/>
        </p:nvSpPr>
        <p:spPr>
          <a:xfrm>
            <a:off x="0" y="3068638"/>
            <a:ext cx="4497388" cy="2370137"/>
          </a:xfrm>
          <a:prstGeom prst="rect">
            <a:avLst/>
          </a:prstGeom>
          <a:ln w="15875">
            <a:solidFill>
              <a:srgbClr val="C00000"/>
            </a:solidFill>
            <a:prstDash val="dashDot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Case report uses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Detectin</a:t>
            </a:r>
            <a:r>
              <a:rPr lang="en-US" sz="24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g novelties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,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generating   hypotheses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applicability when other research designs are not possible to carry out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139F6E-44DD-4D11-8A27-E561664B86FE}"/>
              </a:ext>
            </a:extLst>
          </p:cNvPr>
          <p:cNvSpPr/>
          <p:nvPr/>
        </p:nvSpPr>
        <p:spPr>
          <a:xfrm>
            <a:off x="4600575" y="2492375"/>
            <a:ext cx="4537075" cy="2678113"/>
          </a:xfrm>
          <a:prstGeom prst="rect">
            <a:avLst/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The major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limitations were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Lack of ability to generalize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no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 possibility to establish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cause-effect relationship,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danger of over-interpretation,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publication bias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(not reporting negative findings</a:t>
            </a:r>
            <a:endParaRPr lang="en-MY" sz="24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23559" name="Rectangle 1">
            <a:extLst>
              <a:ext uri="{FF2B5EF4-FFF2-40B4-BE49-F238E27FC236}">
                <a16:creationId xmlns:a16="http://schemas.microsoft.com/office/drawing/2014/main" id="{DEA90A38-248C-4883-8734-F78637382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80963"/>
            <a:ext cx="3455988" cy="523875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Observational studies </a:t>
            </a:r>
            <a:endParaRPr lang="en-MY" altLang="en-US" sz="280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sp>
        <p:nvSpPr>
          <p:cNvPr id="23560" name="Slide Number Placeholder 1">
            <a:extLst>
              <a:ext uri="{FF2B5EF4-FFF2-40B4-BE49-F238E27FC236}">
                <a16:creationId xmlns:a16="http://schemas.microsoft.com/office/drawing/2014/main" id="{65DACD94-E227-4E2B-9553-C1651DE35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790E6C-7192-4C5E-9CA1-41C788B802CE}" type="slidenum">
              <a:rPr lang="ar-SA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23561" name="Date Placeholder 1">
            <a:extLst>
              <a:ext uri="{FF2B5EF4-FFF2-40B4-BE49-F238E27FC236}">
                <a16:creationId xmlns:a16="http://schemas.microsoft.com/office/drawing/2014/main" id="{36959C12-8450-43E7-BCF3-7412A1AB875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AA14E67-FAA2-48B2-B678-6A42F11943D7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5B62EF-69D2-44F6-AB5E-664B28A54B19}"/>
              </a:ext>
            </a:extLst>
          </p:cNvPr>
          <p:cNvSpPr/>
          <p:nvPr/>
        </p:nvSpPr>
        <p:spPr>
          <a:xfrm>
            <a:off x="252413" y="115888"/>
            <a:ext cx="8964612" cy="42465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 series                  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Descriptive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Ø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It is expansion of case report. </a:t>
            </a:r>
          </a:p>
          <a:p>
            <a:pPr marL="800100" lvl="1" indent="-342900">
              <a:buFont typeface="Wingdings" pitchFamily="2" charset="2"/>
              <a:buChar char="Ø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description of </a:t>
            </a:r>
            <a:r>
              <a:rPr lang="en-US" sz="2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more than one case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and include some characteristics of the case(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age, sex,  occupation)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Case series represents an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observational study that reports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on data from a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subject group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without a comparison population.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This is due 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lack of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control subjects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making case series prone to bias.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Case series have almost the same advantage and disadvantage of case reports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information gained can be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used to generate hypotheses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that lead to focused studies of a stronger design.</a:t>
            </a: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F731AD01-61D6-4A35-993A-ADE50483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" y="4430713"/>
            <a:ext cx="8532813" cy="14462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biggest advantage is that case series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Feasible study designs,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Easy to conduct and 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Require less time and financial resources 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than other study designs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3033AC35-72DC-440F-85B0-C5DB5E932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-46038"/>
            <a:ext cx="2736850" cy="954088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1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Observational --</a:t>
            </a: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descriptive</a:t>
            </a:r>
            <a:endParaRPr lang="en-US" sz="1400" b="1" dirty="0">
              <a:cs typeface="Arial" charset="0"/>
            </a:endParaRP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400" dirty="0">
                <a:cs typeface="Arial" charset="0"/>
              </a:rPr>
              <a:t>Case report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400" dirty="0">
                <a:solidFill>
                  <a:srgbClr val="FF0000"/>
                </a:solidFill>
                <a:cs typeface="Arial" charset="0"/>
              </a:rPr>
              <a:t>Case series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400" dirty="0">
                <a:cs typeface="Arial" charset="0"/>
              </a:rPr>
              <a:t>Epidemiological reports</a:t>
            </a:r>
          </a:p>
        </p:txBody>
      </p:sp>
      <p:sp>
        <p:nvSpPr>
          <p:cNvPr id="24581" name="Slide Number Placeholder 2">
            <a:extLst>
              <a:ext uri="{FF2B5EF4-FFF2-40B4-BE49-F238E27FC236}">
                <a16:creationId xmlns:a16="http://schemas.microsoft.com/office/drawing/2014/main" id="{F37096F1-B64E-4773-A602-8D51FA087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F04DBE9-FD1C-4656-B7D2-6ECB87CC1E3B}" type="slidenum">
              <a:rPr lang="ar-SA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24582" name="Date Placeholder 2">
            <a:extLst>
              <a:ext uri="{FF2B5EF4-FFF2-40B4-BE49-F238E27FC236}">
                <a16:creationId xmlns:a16="http://schemas.microsoft.com/office/drawing/2014/main" id="{18692D7C-3FF4-4033-823E-83C4190FEF2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3806EC-7F38-482E-B771-5763C562BB24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CC65BA8-2836-4413-B9F0-513DC0A05C95}"/>
              </a:ext>
            </a:extLst>
          </p:cNvPr>
          <p:cNvSpPr/>
          <p:nvPr/>
        </p:nvSpPr>
        <p:spPr>
          <a:xfrm>
            <a:off x="-107950" y="474663"/>
            <a:ext cx="9359900" cy="49545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Epidemiological reports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simple description of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health status of a community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based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on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routinely available data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data obtained in special surveys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often the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 step in an epidemiological investigation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many countries this type of study is undertaken by a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nationalCentre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for health statistics.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Pure descriptive studies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make no attempt to analyze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links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between exposure and effect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They are usually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based on mortality statistics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(life events) and may examine patterns of death by age, sex or ethnicity during specified time periods or in various countries.</a:t>
            </a:r>
          </a:p>
          <a:p>
            <a:pPr lvl="1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Example: reporting data of child mortality rate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Jordan</a:t>
            </a: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3B531628-4DBE-4B63-8F6B-4C9BD6BDF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1575" y="-26988"/>
            <a:ext cx="2882900" cy="107632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  <a:defRPr/>
            </a:pPr>
            <a:r>
              <a:rPr lang="en-MY" sz="1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Observational --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descriptive</a:t>
            </a:r>
            <a:endParaRPr lang="en-US" sz="1600" dirty="0">
              <a:cs typeface="Arial" charset="0"/>
            </a:endParaRP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600" dirty="0">
                <a:cs typeface="Arial" charset="0"/>
              </a:rPr>
              <a:t>Case report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600" dirty="0">
                <a:cs typeface="Arial" charset="0"/>
              </a:rPr>
              <a:t>Case series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en-US" sz="1600" dirty="0">
                <a:solidFill>
                  <a:srgbClr val="C00000"/>
                </a:solidFill>
                <a:cs typeface="Arial" charset="0"/>
              </a:rPr>
              <a:t>Epidemiological reports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1DC243-A4F2-425A-BDB0-5AEAB7482A63}"/>
              </a:ext>
            </a:extLst>
          </p:cNvPr>
          <p:cNvSpPr/>
          <p:nvPr/>
        </p:nvSpPr>
        <p:spPr>
          <a:xfrm>
            <a:off x="3779838" y="104775"/>
            <a:ext cx="216217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Descriptive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5" name="Slide Number Placeholder 3">
            <a:extLst>
              <a:ext uri="{FF2B5EF4-FFF2-40B4-BE49-F238E27FC236}">
                <a16:creationId xmlns:a16="http://schemas.microsoft.com/office/drawing/2014/main" id="{4E9196B4-1E11-4804-8D3F-0F527027C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8211456-7FA2-401D-B8E8-A45D3E0421FA}" type="slidenum">
              <a:rPr lang="ar-SA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25606" name="Date Placeholder 3">
            <a:extLst>
              <a:ext uri="{FF2B5EF4-FFF2-40B4-BE49-F238E27FC236}">
                <a16:creationId xmlns:a16="http://schemas.microsoft.com/office/drawing/2014/main" id="{5F0C4363-6B7F-451E-B286-CEF0978C80E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D5A42B1-2296-4B44-A49C-F9A003573550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6420B3A6-E8ED-477D-8F5B-4BB5F1369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82563"/>
            <a:ext cx="3671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C00000"/>
                </a:solidFill>
              </a:rPr>
              <a:t>Analytical studies</a:t>
            </a:r>
            <a:endParaRPr lang="en-MY" altLang="en-US" sz="2800">
              <a:solidFill>
                <a:srgbClr val="C00000"/>
              </a:solidFill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8ABAFCEE-67E0-4337-91B4-781C528E0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8375" y="2492375"/>
            <a:ext cx="28797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</a:t>
            </a:r>
          </a:p>
          <a:p>
            <a:pPr eaLnBrk="1" hangingPunct="1"/>
            <a:r>
              <a:rPr lang="en-MY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Case-control</a:t>
            </a:r>
          </a:p>
          <a:p>
            <a:pPr eaLnBrk="1" hangingPunct="1"/>
            <a:r>
              <a:rPr lang="en-MY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Cohort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7C68AE9-65EE-4551-AD05-F62D6BA01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4437063"/>
            <a:ext cx="81121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.1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Issues in the design of cross-sectional studies</a:t>
            </a:r>
            <a:endParaRPr lang="en-MY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2. Potential bias in cross-sectional studies</a:t>
            </a:r>
            <a:endParaRPr lang="en-MY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3. Analysis of cross-sectional studies</a:t>
            </a:r>
            <a:endParaRPr lang="en-MY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4. Strengths and weaknesses of cross-sectional studies</a:t>
            </a:r>
            <a:endParaRPr lang="en-MY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9" name="Rectangle 6">
            <a:extLst>
              <a:ext uri="{FF2B5EF4-FFF2-40B4-BE49-F238E27FC236}">
                <a16:creationId xmlns:a16="http://schemas.microsoft.com/office/drawing/2014/main" id="{E495EE6F-D1AC-46E6-8DD2-06FBFBEB8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-74613"/>
            <a:ext cx="2027238" cy="1754188"/>
          </a:xfrm>
          <a:prstGeom prst="rect">
            <a:avLst/>
          </a:prstGeom>
          <a:noFill/>
          <a:ln w="1587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MY" altLang="en-US" sz="12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Observational studies</a:t>
            </a:r>
          </a:p>
          <a:p>
            <a:pPr algn="just" eaLnBrk="1" hangingPunct="1"/>
            <a:r>
              <a:rPr lang="en-MY" altLang="en-US" sz="1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Descriptive</a:t>
            </a:r>
          </a:p>
          <a:p>
            <a:pPr eaLnBrk="1" hangingPunct="1"/>
            <a:r>
              <a:rPr lang="en-MY" altLang="en-US" sz="1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Case report</a:t>
            </a:r>
          </a:p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Case series</a:t>
            </a:r>
          </a:p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Epidemiological reports</a:t>
            </a:r>
          </a:p>
          <a:p>
            <a:pPr eaLnBrk="1" hangingPunct="1"/>
            <a:r>
              <a:rPr lang="en-MY" altLang="en-US" sz="1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altLang="en-US" sz="1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Analytical studies</a:t>
            </a:r>
          </a:p>
          <a:p>
            <a:pPr algn="just" eaLnBrk="1" hangingPunct="1"/>
            <a:r>
              <a:rPr lang="en-MY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   Cross-sectional </a:t>
            </a:r>
          </a:p>
          <a:p>
            <a:pPr algn="just" eaLnBrk="1" hangingPunct="1"/>
            <a:r>
              <a:rPr lang="en-MY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Case-control</a:t>
            </a:r>
          </a:p>
          <a:p>
            <a:pPr algn="just" eaLnBrk="1" hangingPunct="1"/>
            <a:r>
              <a:rPr lang="en-MY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Cohort</a:t>
            </a:r>
            <a:endParaRPr lang="en-MY" altLang="en-US" sz="12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BC5BCC5-129D-4F03-9883-34E998A96AEF}"/>
              </a:ext>
            </a:extLst>
          </p:cNvPr>
          <p:cNvCxnSpPr/>
          <p:nvPr/>
        </p:nvCxnSpPr>
        <p:spPr>
          <a:xfrm>
            <a:off x="6481763" y="223838"/>
            <a:ext cx="2012950" cy="5048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3C8F824-BE13-47B0-80B3-268275E45F6E}"/>
              </a:ext>
            </a:extLst>
          </p:cNvPr>
          <p:cNvCxnSpPr/>
          <p:nvPr/>
        </p:nvCxnSpPr>
        <p:spPr>
          <a:xfrm flipV="1">
            <a:off x="6875463" y="263525"/>
            <a:ext cx="1225550" cy="6096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2" name="Slide Number Placeholder 1">
            <a:extLst>
              <a:ext uri="{FF2B5EF4-FFF2-40B4-BE49-F238E27FC236}">
                <a16:creationId xmlns:a16="http://schemas.microsoft.com/office/drawing/2014/main" id="{8FBE2779-B995-498D-8DD8-6AF2586F5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A017AF7-E9E1-48E6-80E2-4A132C9FA9B3}" type="slidenum">
              <a:rPr lang="ar-SA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26633" name="Rectangle 3">
            <a:extLst>
              <a:ext uri="{FF2B5EF4-FFF2-40B4-BE49-F238E27FC236}">
                <a16:creationId xmlns:a16="http://schemas.microsoft.com/office/drawing/2014/main" id="{0209C8F6-AB38-4B29-BBC4-E03F6D6FF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803275"/>
            <a:ext cx="820896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Study the relationship of                              </a:t>
            </a:r>
          </a:p>
          <a:p>
            <a:pPr eaLnBrk="1" hangingPunct="1"/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type of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event</a:t>
            </a: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</a:t>
            </a: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rgbClr val="CC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another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e.g relationship of obesity           (independent variable     and </a:t>
            </a:r>
          </a:p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occurrence of DM            (dependent variable). 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To study these relations there are </a:t>
            </a: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methods of analytic studies</a:t>
            </a:r>
            <a:endParaRPr lang="en-MY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34" name="Rectangle 9">
            <a:extLst>
              <a:ext uri="{FF2B5EF4-FFF2-40B4-BE49-F238E27FC236}">
                <a16:creationId xmlns:a16="http://schemas.microsoft.com/office/drawing/2014/main" id="{18E61C0A-1E6B-476F-A367-CE853D6E5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3" y="3646488"/>
            <a:ext cx="3473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</a:t>
            </a:r>
          </a:p>
        </p:txBody>
      </p:sp>
      <p:sp>
        <p:nvSpPr>
          <p:cNvPr id="26635" name="Date Placeholder 11">
            <a:extLst>
              <a:ext uri="{FF2B5EF4-FFF2-40B4-BE49-F238E27FC236}">
                <a16:creationId xmlns:a16="http://schemas.microsoft.com/office/drawing/2014/main" id="{7EFF87FE-1B77-4AC5-8AE9-0A84E7420F5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0326F2E-D34F-4FA6-99AB-DFEF1C8AB807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1">
            <a:extLst>
              <a:ext uri="{FF2B5EF4-FFF2-40B4-BE49-F238E27FC236}">
                <a16:creationId xmlns:a16="http://schemas.microsoft.com/office/drawing/2014/main" id="{CDC7E41A-006C-465A-B9C4-17E562546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40C1F64-8AC3-44D2-9BBF-7F273D474445}" type="slidenum">
              <a:rPr lang="ar-SA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0E8318-A6EA-4095-88B7-6145D78A69B9}"/>
              </a:ext>
            </a:extLst>
          </p:cNvPr>
          <p:cNvSpPr/>
          <p:nvPr/>
        </p:nvSpPr>
        <p:spPr>
          <a:xfrm>
            <a:off x="14288" y="1268413"/>
            <a:ext cx="9021762" cy="41560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Health data which are routinely available are usually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restricted to people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who </a:t>
            </a:r>
            <a:r>
              <a:rPr lang="en-US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are in contact with health services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         However,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they give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incomplete picture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frequency and distribution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of the disease in a population,  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because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they cannot give data about people who have the disease but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not seek treatment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In order to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plan services or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identify disease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among population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, it is necessary to conduct the </a:t>
            </a:r>
            <a:r>
              <a:rPr lang="en-US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cross sectional study. </a:t>
            </a:r>
          </a:p>
          <a:p>
            <a:pPr>
              <a:defRPr/>
            </a:pP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 this , the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disease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possible factors </a:t>
            </a: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for it, are measured simultaneously. So ,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is difficult to determine which came before the other.</a:t>
            </a:r>
            <a:endParaRPr lang="en-US" sz="2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62811FB1-4382-4595-97E3-19F113B72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44463"/>
            <a:ext cx="30241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Analytical studies</a:t>
            </a:r>
          </a:p>
          <a:p>
            <a:pPr eaLnBrk="1" hangingPunct="1"/>
            <a:r>
              <a:rPr lang="en-MY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</a:t>
            </a:r>
          </a:p>
        </p:txBody>
      </p:sp>
      <p:sp>
        <p:nvSpPr>
          <p:cNvPr id="27653" name="Rectangle 1">
            <a:extLst>
              <a:ext uri="{FF2B5EF4-FFF2-40B4-BE49-F238E27FC236}">
                <a16:creationId xmlns:a16="http://schemas.microsoft.com/office/drawing/2014/main" id="{606957C1-F401-4445-B958-C76AB1235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0" y="0"/>
            <a:ext cx="2870200" cy="769938"/>
          </a:xfrm>
          <a:prstGeom prst="rect">
            <a:avLst/>
          </a:prstGeom>
          <a:noFill/>
          <a:ln w="19050">
            <a:solidFill>
              <a:srgbClr val="CC0099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Issues in the design of cross-sectional studies</a:t>
            </a:r>
            <a:endParaRPr lang="en-MY" altLang="en-US" sz="1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100">
                <a:latin typeface="Times New Roman" panose="02020603050405020304" pitchFamily="18" charset="0"/>
                <a:cs typeface="Times New Roman" panose="02020603050405020304" pitchFamily="18" charset="0"/>
              </a:rPr>
              <a:t>2. Potential bias in cross-sectional studies</a:t>
            </a:r>
            <a:endParaRPr lang="en-MY" alt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100">
                <a:latin typeface="Times New Roman" panose="02020603050405020304" pitchFamily="18" charset="0"/>
                <a:cs typeface="Times New Roman" panose="02020603050405020304" pitchFamily="18" charset="0"/>
              </a:rPr>
              <a:t>3. Analysis of cross-sectional studies</a:t>
            </a:r>
            <a:endParaRPr lang="en-MY" alt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100">
                <a:latin typeface="Times New Roman" panose="02020603050405020304" pitchFamily="18" charset="0"/>
                <a:cs typeface="Times New Roman" panose="02020603050405020304" pitchFamily="18" charset="0"/>
              </a:rPr>
              <a:t>4. Strengths and weaknesses of CSS studies</a:t>
            </a:r>
            <a:endParaRPr lang="en-MY" alt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058BFB4B-BB59-4D7C-9C2C-5D4062B3A274}"/>
              </a:ext>
            </a:extLst>
          </p:cNvPr>
          <p:cNvSpPr/>
          <p:nvPr/>
        </p:nvSpPr>
        <p:spPr>
          <a:xfrm>
            <a:off x="7308850" y="6308725"/>
            <a:ext cx="16256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27655" name="Date Placeholder 6">
            <a:extLst>
              <a:ext uri="{FF2B5EF4-FFF2-40B4-BE49-F238E27FC236}">
                <a16:creationId xmlns:a16="http://schemas.microsoft.com/office/drawing/2014/main" id="{4AC9234B-006E-496D-B9BA-27118EC6B15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5FA54B0-3B02-450B-8426-5B4A98DFF077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330A3467-352F-4D84-89FC-E7BE2AFB7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76250"/>
            <a:ext cx="849630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Epidemiology</a:t>
            </a:r>
          </a:p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study of the 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distribution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determinants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health- related states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a 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specified population  </a:t>
            </a:r>
          </a:p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AND</a:t>
            </a:r>
          </a:p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application of this study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  of this health problem</a:t>
            </a:r>
          </a:p>
          <a:p>
            <a:pPr>
              <a:defRPr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Epi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=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Demo= 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Logy=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FAFF9B3-20C0-46E7-AD57-49B682D8D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868863"/>
            <a:ext cx="84248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The essence (core)of epidemiology is </a:t>
            </a:r>
            <a:r>
              <a:rPr lang="en-MY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MY" altLang="en-US" sz="2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 disease </a:t>
            </a:r>
            <a:r>
              <a:rPr lang="en-MY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occurrence and </a:t>
            </a:r>
            <a:r>
              <a:rPr lang="en-MY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comparisons </a:t>
            </a:r>
            <a:r>
              <a:rPr lang="en-MY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between population groups</a:t>
            </a:r>
            <a:r>
              <a:rPr lang="en-MY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44" name="Picture 3" descr="ag00020_">
            <a:extLst>
              <a:ext uri="{FF2B5EF4-FFF2-40B4-BE49-F238E27FC236}">
                <a16:creationId xmlns:a16="http://schemas.microsoft.com/office/drawing/2014/main" id="{89204A4D-46AA-4DD0-8D6D-6E3255201B7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188" y="2205038"/>
            <a:ext cx="2520950" cy="201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Slide Number Placeholder 1">
            <a:extLst>
              <a:ext uri="{FF2B5EF4-FFF2-40B4-BE49-F238E27FC236}">
                <a16:creationId xmlns:a16="http://schemas.microsoft.com/office/drawing/2014/main" id="{E5EC9151-4E0B-4FD8-ACCF-03D301D77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59BA66-2E6D-4E3E-9051-6792775C64DA}" type="slidenum">
              <a:rPr lang="ar-SA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10246" name="Date Placeholder 1">
            <a:extLst>
              <a:ext uri="{FF2B5EF4-FFF2-40B4-BE49-F238E27FC236}">
                <a16:creationId xmlns:a16="http://schemas.microsoft.com/office/drawing/2014/main" id="{C9CE7E4F-C751-47B0-8AC6-CFDF9F63D4D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EFC5F92-89F4-4DA2-A821-8F4A5A8F2B1F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B4E56534-D7B0-495D-8921-888CCCD01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0" y="0"/>
            <a:ext cx="2870200" cy="708025"/>
          </a:xfrm>
          <a:prstGeom prst="rect">
            <a:avLst/>
          </a:prstGeom>
          <a:noFill/>
          <a:ln w="19050">
            <a:solidFill>
              <a:srgbClr val="CC0099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Issues in the design of cross-sectional studies</a:t>
            </a:r>
            <a:endParaRPr lang="en-MY" altLang="en-US" sz="1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2. Potential bias in cross-sectional studies</a:t>
            </a:r>
            <a:endParaRPr lang="en-MY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3. Analysis of cross-sectional studies</a:t>
            </a:r>
            <a:endParaRPr lang="en-MY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4. Strengths and weaknesses of CSS studies</a:t>
            </a:r>
            <a:endParaRPr lang="en-MY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9E246543-EA9C-4D25-B47D-9F41097E0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" y="692150"/>
            <a:ext cx="8972550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 cross-sectional study  (CSS) 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examines the relationship </a:t>
            </a:r>
            <a:r>
              <a:rPr 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disease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(or other health related state) </a:t>
            </a:r>
            <a:r>
              <a:rPr lang="en-US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and other variables of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interest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as they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exist in a defined population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 a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single point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time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over a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short period of time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(e.g. calendar year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???</a:t>
            </a:r>
            <a:endParaRPr lang="en-MY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Cross-sectional studies can be thought of as providing a snapshot of the frequency of a disease or other health related characteristics (e.g. exposure variables) in a population at a given point in time.</a:t>
            </a:r>
          </a:p>
          <a:p>
            <a:pPr>
              <a:defRPr/>
            </a:pPr>
            <a:endParaRPr lang="en-MY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CSS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measure </a:t>
            </a:r>
            <a:r>
              <a:rPr lang="en-MY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prevalence of disease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and thus are often called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prevalence studies.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 CSS measures the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prevalence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health outcomes</a:t>
            </a:r>
            <a:r>
              <a:rPr lang="en-MY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determinants</a:t>
            </a:r>
            <a:r>
              <a:rPr lang="en-MY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of health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en-MY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in a population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point in time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over a short period.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Such information can be </a:t>
            </a:r>
            <a:r>
              <a:rPr lang="en-MY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used to explore aetiology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Data is collected from a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sample of population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a point in time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2913EEF9-6923-4249-886F-874D06603D67}"/>
              </a:ext>
            </a:extLst>
          </p:cNvPr>
          <p:cNvSpPr/>
          <p:nvPr/>
        </p:nvSpPr>
        <p:spPr>
          <a:xfrm>
            <a:off x="7308850" y="6308725"/>
            <a:ext cx="16256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28677" name="Rectangle 2">
            <a:extLst>
              <a:ext uri="{FF2B5EF4-FFF2-40B4-BE49-F238E27FC236}">
                <a16:creationId xmlns:a16="http://schemas.microsoft.com/office/drawing/2014/main" id="{6F47245A-F639-49F0-9368-DE7137912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0" y="636746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CSS</a:t>
            </a:r>
            <a:endParaRPr lang="en-MY" altLang="en-US"/>
          </a:p>
        </p:txBody>
      </p:sp>
      <p:sp>
        <p:nvSpPr>
          <p:cNvPr id="28678" name="Slide Number Placeholder 2">
            <a:extLst>
              <a:ext uri="{FF2B5EF4-FFF2-40B4-BE49-F238E27FC236}">
                <a16:creationId xmlns:a16="http://schemas.microsoft.com/office/drawing/2014/main" id="{8F4DFF02-689E-443F-B535-C004F44B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1F1D136-9CEB-4667-BEB1-B4DD16BFD957}" type="slidenum">
              <a:rPr lang="ar-SA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28679" name="Rectangle 4">
            <a:extLst>
              <a:ext uri="{FF2B5EF4-FFF2-40B4-BE49-F238E27FC236}">
                <a16:creationId xmlns:a16="http://schemas.microsoft.com/office/drawing/2014/main" id="{35807C80-7418-4988-AE1E-907797E9C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0"/>
            <a:ext cx="3432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studies </a:t>
            </a:r>
            <a:endParaRPr lang="en-MY" altLang="en-US" b="1"/>
          </a:p>
        </p:txBody>
      </p:sp>
      <p:sp>
        <p:nvSpPr>
          <p:cNvPr id="28680" name="Date Placeholder 2">
            <a:extLst>
              <a:ext uri="{FF2B5EF4-FFF2-40B4-BE49-F238E27FC236}">
                <a16:creationId xmlns:a16="http://schemas.microsoft.com/office/drawing/2014/main" id="{4ABA915C-6561-42E1-A79E-62E9DFE6E30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714894-A500-4AE9-A429-0C018379443C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7ED9A24-3493-4C94-91B5-9E5D4DE856E4}"/>
              </a:ext>
            </a:extLst>
          </p:cNvPr>
          <p:cNvSpPr/>
          <p:nvPr/>
        </p:nvSpPr>
        <p:spPr>
          <a:xfrm>
            <a:off x="330200" y="366713"/>
            <a:ext cx="8753475" cy="17843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  <a:defRPr/>
            </a:pP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CSS are used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to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assess</a:t>
            </a:r>
          </a:p>
          <a:p>
            <a:pPr marL="342900" indent="-342900">
              <a:buFont typeface="Arial" charset="0"/>
              <a:buChar char="•"/>
              <a:defRPr/>
            </a:pP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the burden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of disease or </a:t>
            </a:r>
          </a:p>
          <a:p>
            <a:pPr marL="342900" indent="-342900">
              <a:buFont typeface="Arial" charset="0"/>
              <a:buChar char="•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health needs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of a population and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dirty="0">
                <a:latin typeface="Garamond" pitchFamily="18" charset="0"/>
                <a:cs typeface="Times New Roman" pitchFamily="18" charset="0"/>
              </a:rPr>
              <a:t> are particularly </a:t>
            </a:r>
            <a:r>
              <a:rPr lang="en-US" sz="2200" b="1" dirty="0">
                <a:solidFill>
                  <a:schemeClr val="accent4"/>
                </a:solidFill>
                <a:latin typeface="Garamond" pitchFamily="18" charset="0"/>
                <a:cs typeface="Times New Roman" pitchFamily="18" charset="0"/>
              </a:rPr>
              <a:t>useful in informing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the planning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chemeClr val="accent4"/>
                </a:solidFill>
                <a:latin typeface="Garamond" pitchFamily="18" charset="0"/>
                <a:cs typeface="Times New Roman" pitchFamily="18" charset="0"/>
              </a:rPr>
              <a:t>                              allocation of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health resources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9" name="Rectangle 4">
            <a:extLst>
              <a:ext uri="{FF2B5EF4-FFF2-40B4-BE49-F238E27FC236}">
                <a16:creationId xmlns:a16="http://schemas.microsoft.com/office/drawing/2014/main" id="{6289069D-F9A6-4EED-84E3-C688E7BA2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104775"/>
            <a:ext cx="3430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studies </a:t>
            </a:r>
            <a:endParaRPr lang="en-MY" altLang="en-US" b="1"/>
          </a:p>
        </p:txBody>
      </p:sp>
      <p:sp>
        <p:nvSpPr>
          <p:cNvPr id="29700" name="Rectangle 7">
            <a:extLst>
              <a:ext uri="{FF2B5EF4-FFF2-40B4-BE49-F238E27FC236}">
                <a16:creationId xmlns:a16="http://schemas.microsoft.com/office/drawing/2014/main" id="{4B9B31B6-AF16-4ACE-959B-0FDF6E5F8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" y="2149475"/>
            <a:ext cx="902811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Data from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repeated CSS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using independent random samples with standardized definitions and survey methods provide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useful indications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en-US" sz="2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trends.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ABF5B06-2C16-46D8-B0C5-4D55ABC27EDA}"/>
              </a:ext>
            </a:extLst>
          </p:cNvPr>
          <p:cNvSpPr/>
          <p:nvPr/>
        </p:nvSpPr>
        <p:spPr>
          <a:xfrm>
            <a:off x="212725" y="3116263"/>
            <a:ext cx="8616950" cy="7699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 sudden outbreaks of disease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CSS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MY" sz="2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measure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several exposures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can be the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most convenient </a:t>
            </a:r>
            <a:r>
              <a:rPr lang="en-MY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first step in investigating the cause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349C1241-FAB4-4265-A221-B85D581F6D51}"/>
              </a:ext>
            </a:extLst>
          </p:cNvPr>
          <p:cNvSpPr/>
          <p:nvPr/>
        </p:nvSpPr>
        <p:spPr>
          <a:xfrm>
            <a:off x="6875463" y="6283325"/>
            <a:ext cx="19558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 dirty="0">
                <a:latin typeface="Times New Roman" pitchFamily="18" charset="0"/>
                <a:cs typeface="Times New Roman" pitchFamily="18" charset="0"/>
              </a:rPr>
              <a:t>CSS</a:t>
            </a:r>
            <a:endParaRPr lang="en-MY" dirty="0"/>
          </a:p>
        </p:txBody>
      </p:sp>
      <p:sp>
        <p:nvSpPr>
          <p:cNvPr id="29703" name="Slide Number Placeholder 3">
            <a:extLst>
              <a:ext uri="{FF2B5EF4-FFF2-40B4-BE49-F238E27FC236}">
                <a16:creationId xmlns:a16="http://schemas.microsoft.com/office/drawing/2014/main" id="{FC2918DD-1681-47BC-92BA-4A25C59EF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5B201CD-96B3-4F66-B078-E75B20C8400F}" type="slidenum">
              <a:rPr lang="ar-SA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E343A2-306B-4027-BE01-6A01630946BE}"/>
              </a:ext>
            </a:extLst>
          </p:cNvPr>
          <p:cNvSpPr/>
          <p:nvPr/>
        </p:nvSpPr>
        <p:spPr>
          <a:xfrm>
            <a:off x="-107950" y="4057650"/>
            <a:ext cx="9251950" cy="21224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000" dirty="0">
                <a:latin typeface="Garamond" pitchFamily="18" charset="0"/>
                <a:cs typeface="Times New Roman" pitchFamily="18" charset="0"/>
              </a:rPr>
              <a:t>In a </a:t>
            </a:r>
            <a:r>
              <a:rPr lang="en-US" sz="2000" b="1" dirty="0">
                <a:latin typeface="Garamond" pitchFamily="18" charset="0"/>
                <a:cs typeface="Times New Roman" pitchFamily="18" charset="0"/>
              </a:rPr>
              <a:t>CSS</a:t>
            </a:r>
            <a:r>
              <a:rPr lang="en-US" sz="2000" dirty="0">
                <a:latin typeface="Garamond" pitchFamily="18" charset="0"/>
                <a:cs typeface="Times New Roman" pitchFamily="18" charset="0"/>
              </a:rPr>
              <a:t> the </a:t>
            </a:r>
            <a:r>
              <a:rPr lang="en-US" sz="2000" b="1" dirty="0">
                <a:latin typeface="Garamond" pitchFamily="18" charset="0"/>
                <a:cs typeface="Times New Roman" pitchFamily="18" charset="0"/>
              </a:rPr>
              <a:t>measurements of</a:t>
            </a:r>
            <a:r>
              <a:rPr lang="en-US" sz="20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exposure a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nd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effect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are made </a:t>
            </a:r>
            <a:r>
              <a:rPr lang="en-US" sz="22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at the same time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dirty="0">
                <a:latin typeface="Garamond" pitchFamily="18" charset="0"/>
                <a:cs typeface="Times New Roman" pitchFamily="18" charset="0"/>
              </a:rPr>
              <a:t> It is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not easy to assess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reasons for </a:t>
            </a:r>
            <a:r>
              <a:rPr lang="en-US" sz="22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associations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Garamond" pitchFamily="18" charset="0"/>
                <a:cs typeface="Times New Roman" pitchFamily="18" charset="0"/>
              </a:rPr>
              <a:t>shown in 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CSS</a:t>
            </a:r>
            <a:r>
              <a:rPr lang="en-MY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CCS 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are useful for investigating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exposures that are fixed characteristics </a:t>
            </a:r>
            <a:r>
              <a:rPr lang="en-MY" sz="2200" b="1" dirty="0">
                <a:solidFill>
                  <a:schemeClr val="accent4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of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individuals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such as ethnicity or blood group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. </a:t>
            </a:r>
            <a:endParaRPr lang="en-US" sz="2200" dirty="0">
              <a:latin typeface="Garamond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US" sz="2200" dirty="0">
                <a:latin typeface="Garamond" pitchFamily="18" charset="0"/>
                <a:cs typeface="Times New Roman" pitchFamily="18" charset="0"/>
              </a:rPr>
              <a:t> The key question to be asked is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whether the exposure precedes  or</a:t>
            </a:r>
          </a:p>
          <a:p>
            <a:pPr algn="ctr"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follows the effect. </a:t>
            </a:r>
          </a:p>
        </p:txBody>
      </p:sp>
      <p:sp>
        <p:nvSpPr>
          <p:cNvPr id="29705" name="Date Placeholder 4">
            <a:extLst>
              <a:ext uri="{FF2B5EF4-FFF2-40B4-BE49-F238E27FC236}">
                <a16:creationId xmlns:a16="http://schemas.microsoft.com/office/drawing/2014/main" id="{DDF039A0-1D3D-45D0-866F-EBEF74615D5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6DFA65D-1FE4-48F7-AB99-022529298153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1415816-16AE-4A09-85D2-DEACC3285AE6}"/>
              </a:ext>
            </a:extLst>
          </p:cNvPr>
          <p:cNvSpPr/>
          <p:nvPr/>
        </p:nvSpPr>
        <p:spPr>
          <a:xfrm>
            <a:off x="1403350" y="247650"/>
            <a:ext cx="5329238" cy="58737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Observation </a:t>
            </a:r>
          </a:p>
        </p:txBody>
      </p: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E75A1541-E4C5-4BBD-AA17-8BB1E8CB04A2}"/>
              </a:ext>
            </a:extLst>
          </p:cNvPr>
          <p:cNvSpPr/>
          <p:nvPr/>
        </p:nvSpPr>
        <p:spPr>
          <a:xfrm>
            <a:off x="2913063" y="1138238"/>
            <a:ext cx="2020887" cy="57626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Round Same Side Corner Rectangle 3">
            <a:extLst>
              <a:ext uri="{FF2B5EF4-FFF2-40B4-BE49-F238E27FC236}">
                <a16:creationId xmlns:a16="http://schemas.microsoft.com/office/drawing/2014/main" id="{CE8108DA-14E0-42A2-BBD9-CFF1825E3141}"/>
              </a:ext>
            </a:extLst>
          </p:cNvPr>
          <p:cNvSpPr/>
          <p:nvPr/>
        </p:nvSpPr>
        <p:spPr>
          <a:xfrm>
            <a:off x="3162300" y="1946275"/>
            <a:ext cx="1492250" cy="50958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600" b="1" dirty="0">
                <a:latin typeface="Times New Roman" pitchFamily="18" charset="0"/>
                <a:cs typeface="Times New Roman" pitchFamily="18" charset="0"/>
              </a:rPr>
              <a:t>Sample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9DD6B10-0F8A-42A3-B028-DC44D08AAE01}"/>
              </a:ext>
            </a:extLst>
          </p:cNvPr>
          <p:cNvCxnSpPr/>
          <p:nvPr/>
        </p:nvCxnSpPr>
        <p:spPr>
          <a:xfrm>
            <a:off x="3660775" y="2438400"/>
            <a:ext cx="68263" cy="2646363"/>
          </a:xfrm>
          <a:prstGeom prst="straightConnector1">
            <a:avLst/>
          </a:prstGeom>
          <a:ln w="698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C0F5C199-B1C7-4070-8483-C7CAFD73502E}"/>
              </a:ext>
            </a:extLst>
          </p:cNvPr>
          <p:cNvSpPr/>
          <p:nvPr/>
        </p:nvSpPr>
        <p:spPr>
          <a:xfrm>
            <a:off x="6553200" y="2039938"/>
            <a:ext cx="1763713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Disease 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2D3DFC3-D536-4288-A522-F8354753424C}"/>
              </a:ext>
            </a:extLst>
          </p:cNvPr>
          <p:cNvSpPr/>
          <p:nvPr/>
        </p:nvSpPr>
        <p:spPr>
          <a:xfrm>
            <a:off x="6156325" y="3522663"/>
            <a:ext cx="1728788" cy="914400"/>
          </a:xfrm>
          <a:prstGeom prst="ellips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No disease 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4B11C067-12AB-457B-9A4A-559E4C95FBA3}"/>
              </a:ext>
            </a:extLst>
          </p:cNvPr>
          <p:cNvSpPr/>
          <p:nvPr/>
        </p:nvSpPr>
        <p:spPr>
          <a:xfrm>
            <a:off x="185738" y="2168525"/>
            <a:ext cx="1722437" cy="727075"/>
          </a:xfrm>
          <a:prstGeom prst="hexagon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Exposed </a:t>
            </a:r>
          </a:p>
        </p:txBody>
      </p:sp>
      <p:sp>
        <p:nvSpPr>
          <p:cNvPr id="12" name="Hexagon 11">
            <a:extLst>
              <a:ext uri="{FF2B5EF4-FFF2-40B4-BE49-F238E27FC236}">
                <a16:creationId xmlns:a16="http://schemas.microsoft.com/office/drawing/2014/main" id="{3F33DE27-1E84-4809-8D68-F04C0CBA10DC}"/>
              </a:ext>
            </a:extLst>
          </p:cNvPr>
          <p:cNvSpPr/>
          <p:nvPr/>
        </p:nvSpPr>
        <p:spPr>
          <a:xfrm>
            <a:off x="142875" y="3548063"/>
            <a:ext cx="1655763" cy="88265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Not exposed </a:t>
            </a:r>
          </a:p>
        </p:txBody>
      </p:sp>
      <p:sp>
        <p:nvSpPr>
          <p:cNvPr id="13" name="Left-Right Arrow 12">
            <a:extLst>
              <a:ext uri="{FF2B5EF4-FFF2-40B4-BE49-F238E27FC236}">
                <a16:creationId xmlns:a16="http://schemas.microsoft.com/office/drawing/2014/main" id="{7256D39C-35DC-4E13-8AD7-B0ADB54A0801}"/>
              </a:ext>
            </a:extLst>
          </p:cNvPr>
          <p:cNvSpPr/>
          <p:nvPr/>
        </p:nvSpPr>
        <p:spPr>
          <a:xfrm>
            <a:off x="2906713" y="2808288"/>
            <a:ext cx="1508125" cy="86042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A90C81B-5602-4273-9ABA-A88EAEBA4725}"/>
              </a:ext>
            </a:extLst>
          </p:cNvPr>
          <p:cNvCxnSpPr/>
          <p:nvPr/>
        </p:nvCxnSpPr>
        <p:spPr>
          <a:xfrm>
            <a:off x="1908175" y="2333625"/>
            <a:ext cx="1093788" cy="576263"/>
          </a:xfrm>
          <a:prstGeom prst="straightConnector1">
            <a:avLst/>
          </a:prstGeom>
          <a:ln w="412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30F9864-388D-4B0A-8730-3EF6A13FFB28}"/>
              </a:ext>
            </a:extLst>
          </p:cNvPr>
          <p:cNvCxnSpPr/>
          <p:nvPr/>
        </p:nvCxnSpPr>
        <p:spPr>
          <a:xfrm flipV="1">
            <a:off x="1533525" y="3213100"/>
            <a:ext cx="1377950" cy="776288"/>
          </a:xfrm>
          <a:prstGeom prst="straightConnector1">
            <a:avLst/>
          </a:prstGeom>
          <a:ln w="412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33" name="Picture 2">
            <a:extLst>
              <a:ext uri="{FF2B5EF4-FFF2-40B4-BE49-F238E27FC236}">
                <a16:creationId xmlns:a16="http://schemas.microsoft.com/office/drawing/2014/main" id="{60871DA8-34EA-436A-9F6E-B676A49B9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09774">
            <a:off x="4651375" y="2589213"/>
            <a:ext cx="1738313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34" name="Picture 3">
            <a:extLst>
              <a:ext uri="{FF2B5EF4-FFF2-40B4-BE49-F238E27FC236}">
                <a16:creationId xmlns:a16="http://schemas.microsoft.com/office/drawing/2014/main" id="{A0EC90ED-E94B-4FF8-878B-A355CDD0C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958391">
            <a:off x="4686300" y="3160713"/>
            <a:ext cx="16684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5" descr="G:\download.jpg">
            <a:extLst>
              <a:ext uri="{FF2B5EF4-FFF2-40B4-BE49-F238E27FC236}">
                <a16:creationId xmlns:a16="http://schemas.microsoft.com/office/drawing/2014/main" id="{03750936-E2C5-4E23-841A-41E6629C5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250825"/>
            <a:ext cx="8636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 descr="G:\download.jpg">
            <a:extLst>
              <a:ext uri="{FF2B5EF4-FFF2-40B4-BE49-F238E27FC236}">
                <a16:creationId xmlns:a16="http://schemas.microsoft.com/office/drawing/2014/main" id="{17BF59E2-D340-44D6-8D2B-642F70B2C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835025"/>
            <a:ext cx="8636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7" name="Rectangle 18">
            <a:extLst>
              <a:ext uri="{FF2B5EF4-FFF2-40B4-BE49-F238E27FC236}">
                <a16:creationId xmlns:a16="http://schemas.microsoft.com/office/drawing/2014/main" id="{4C1D82EC-65A0-40FB-9354-E99788F9C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5354638"/>
            <a:ext cx="35702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studies </a:t>
            </a:r>
            <a:endParaRPr lang="en-MY" altLang="en-US" sz="2800">
              <a:solidFill>
                <a:srgbClr val="C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3F3DFD-7286-46F2-A416-3EF49C050DF3}"/>
              </a:ext>
            </a:extLst>
          </p:cNvPr>
          <p:cNvSpPr/>
          <p:nvPr/>
        </p:nvSpPr>
        <p:spPr>
          <a:xfrm>
            <a:off x="2700338" y="5922963"/>
            <a:ext cx="6443662" cy="831850"/>
          </a:xfrm>
          <a:prstGeom prst="rect">
            <a:avLst/>
          </a:prstGeom>
          <a:ln w="31750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CSS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measurements of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exposure 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nd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effect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made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at the same time</a:t>
            </a:r>
            <a:endParaRPr lang="en-MY" sz="2400" dirty="0">
              <a:cs typeface="Arial" charset="0"/>
            </a:endParaRPr>
          </a:p>
        </p:txBody>
      </p:sp>
      <p:sp>
        <p:nvSpPr>
          <p:cNvPr id="30739" name="Slide Number Placeholder 6">
            <a:extLst>
              <a:ext uri="{FF2B5EF4-FFF2-40B4-BE49-F238E27FC236}">
                <a16:creationId xmlns:a16="http://schemas.microsoft.com/office/drawing/2014/main" id="{6258152A-66C8-42A0-A6AF-BFE8B0BF3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52993FD-251F-41DF-B677-0CEBAF3E5E27}" type="slidenum">
              <a:rPr lang="ar-SA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30740" name="Date Placeholder 6">
            <a:extLst>
              <a:ext uri="{FF2B5EF4-FFF2-40B4-BE49-F238E27FC236}">
                <a16:creationId xmlns:a16="http://schemas.microsoft.com/office/drawing/2014/main" id="{D2652A12-A536-4BBA-999B-86DBFC1F982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D259A80-1DD6-493E-AB07-2590EDA519FD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1">
            <a:extLst>
              <a:ext uri="{FF2B5EF4-FFF2-40B4-BE49-F238E27FC236}">
                <a16:creationId xmlns:a16="http://schemas.microsoft.com/office/drawing/2014/main" id="{693303D7-7178-4C20-81C8-0D571F141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CFB2E0C-6C25-410E-AC2F-B92724862AFD}" type="slidenum">
              <a:rPr lang="ar-SA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94C1619-A16F-419A-B291-E2E0A782F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246063"/>
            <a:ext cx="5040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Types of cross-sectional study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1EEC501-975E-4CA3-B885-5EF7EFDDA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052513"/>
            <a:ext cx="27352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1-Descriptive</a:t>
            </a:r>
          </a:p>
          <a:p>
            <a:pPr eaLnBrk="1" hangingPunct="1"/>
            <a:r>
              <a:rPr lang="en-US" altLang="en-US" sz="2400" b="1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2-Analytical</a:t>
            </a:r>
            <a:endParaRPr lang="en-MY" altLang="en-US" sz="2400" b="1">
              <a:solidFill>
                <a:srgbClr val="C000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7956229D-49CF-4F27-8F42-DDC6D49F0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884363"/>
            <a:ext cx="88201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1-Descriptive</a:t>
            </a:r>
            <a:endParaRPr lang="en-MY" altLang="en-US" sz="2400" b="1">
              <a:solidFill>
                <a:srgbClr val="C000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200" b="1">
                <a:latin typeface="Garamond" panose="02020404030301010803" pitchFamily="18" charset="0"/>
                <a:cs typeface="Times New Roman" panose="02020603050405020304" pitchFamily="18" charset="0"/>
              </a:rPr>
              <a:t>A CSS </a:t>
            </a:r>
            <a:r>
              <a:rPr lang="en-US" altLang="en-US" sz="2200" b="1">
                <a:solidFill>
                  <a:srgbClr val="CC0099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may be purely descriptive and used to assess the burden of  a particular</a:t>
            </a:r>
            <a:r>
              <a:rPr lang="en-US" altLang="en-US" sz="2200" b="1">
                <a:solidFill>
                  <a:srgbClr val="9900FF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>
                <a:latin typeface="Garamond" panose="02020404030301010803" pitchFamily="18" charset="0"/>
                <a:cs typeface="Times New Roman" panose="02020603050405020304" pitchFamily="18" charset="0"/>
              </a:rPr>
              <a:t>disease in a defined population. </a:t>
            </a:r>
          </a:p>
          <a:p>
            <a:pPr eaLnBrk="1" hangingPunct="1"/>
            <a:endParaRPr lang="en-US" altLang="en-US" sz="24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>
                <a:latin typeface="Garamond" panose="02020404030301010803" pitchFamily="18" charset="0"/>
                <a:cs typeface="Times New Roman" panose="02020603050405020304" pitchFamily="18" charset="0"/>
              </a:rPr>
              <a:t>For example a random sample of schools across Jordan may be used to assess the prevalence of asthma among 12-14 y olds</a:t>
            </a:r>
            <a:endParaRPr lang="en-MY" altLang="en-US" sz="24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1750" name="Rectangle 4">
            <a:extLst>
              <a:ext uri="{FF2B5EF4-FFF2-40B4-BE49-F238E27FC236}">
                <a16:creationId xmlns:a16="http://schemas.microsoft.com/office/drawing/2014/main" id="{054A074F-1FF6-4963-A952-1FF15C430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5925" y="38100"/>
            <a:ext cx="3432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studies </a:t>
            </a:r>
            <a:endParaRPr lang="en-MY" altLang="en-US" b="1"/>
          </a:p>
        </p:txBody>
      </p:sp>
      <p:sp>
        <p:nvSpPr>
          <p:cNvPr id="31751" name="Date Placeholder 1">
            <a:extLst>
              <a:ext uri="{FF2B5EF4-FFF2-40B4-BE49-F238E27FC236}">
                <a16:creationId xmlns:a16="http://schemas.microsoft.com/office/drawing/2014/main" id="{BA5498FD-1C23-436D-9C7A-3BBAF43D4C6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50B6A7-8AED-42E6-AD63-0B830B48EE2D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id="{D931A4F7-E9D2-49BF-94B6-92B911118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188913"/>
            <a:ext cx="4144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Garamond" panose="02020404030301010803" pitchFamily="18" charset="0"/>
                <a:cs typeface="Times New Roman" panose="02020603050405020304" pitchFamily="18" charset="0"/>
              </a:rPr>
              <a:t>Types of cross-sectional study</a:t>
            </a:r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BCE39DE9-4389-47A1-AC7C-3F680609F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08050"/>
            <a:ext cx="9013825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      2-Analytical</a:t>
            </a:r>
            <a:endParaRPr lang="en-MY" sz="2800" b="1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Analytical CSS </a:t>
            </a:r>
            <a:r>
              <a:rPr lang="en-US" sz="2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may also be used to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investigate the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Association 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en-US" sz="2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a supposed (hypothetical) </a:t>
            </a:r>
          </a:p>
          <a:p>
            <a:pPr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risk factor and</a:t>
            </a:r>
            <a:r>
              <a:rPr lang="en-US" sz="22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health outcome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However this type of study is</a:t>
            </a:r>
          </a:p>
          <a:p>
            <a:pPr algn="ctr">
              <a:defRPr/>
            </a:pPr>
            <a:r>
              <a:rPr lang="en-US" sz="22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limited </a:t>
            </a: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 its ability to draw 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valid conclusions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 to the       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association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between a </a:t>
            </a:r>
            <a:r>
              <a:rPr 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risk factor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health outcome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 a CSS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risk factors and outcome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are measured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simultaneously</a:t>
            </a:r>
            <a:r>
              <a:rPr lang="en-US" sz="2200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defRPr/>
            </a:pPr>
            <a:r>
              <a:rPr lang="en-US" sz="2200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and therefore </a:t>
            </a:r>
            <a:r>
              <a:rPr lang="en-US" sz="2200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it  </a:t>
            </a:r>
            <a:r>
              <a:rPr lang="en-US" sz="22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may be difficult to determine  whether the    exposure preceded</a:t>
            </a:r>
            <a:r>
              <a:rPr lang="en-US" sz="2200" b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 or followed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the disease.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70" name="Rectangle 1">
            <a:extLst>
              <a:ext uri="{FF2B5EF4-FFF2-40B4-BE49-F238E27FC236}">
                <a16:creationId xmlns:a16="http://schemas.microsoft.com/office/drawing/2014/main" id="{49068D25-A628-4336-B5D7-66CE11884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5241925"/>
            <a:ext cx="5484813" cy="768350"/>
          </a:xfrm>
          <a:prstGeom prst="rect">
            <a:avLst/>
          </a:prstGeom>
          <a:noFill/>
          <a:ln w="28575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In practice, CSS will include an element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</a:p>
          <a:p>
            <a:pPr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both types of design</a:t>
            </a:r>
            <a:endParaRPr lang="en-MY" sz="2200" dirty="0">
              <a:cs typeface="Arial" charset="0"/>
            </a:endParaRPr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2C479BF3-E4D0-4859-B5A8-D265494FA57B}"/>
              </a:ext>
            </a:extLst>
          </p:cNvPr>
          <p:cNvSpPr/>
          <p:nvPr/>
        </p:nvSpPr>
        <p:spPr>
          <a:xfrm>
            <a:off x="7451725" y="6165850"/>
            <a:ext cx="1482725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32774" name="Slide Number Placeholder 1">
            <a:extLst>
              <a:ext uri="{FF2B5EF4-FFF2-40B4-BE49-F238E27FC236}">
                <a16:creationId xmlns:a16="http://schemas.microsoft.com/office/drawing/2014/main" id="{0F37E10F-A08F-4928-9574-D5083B3C8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3224060-45BE-41DB-B5B6-9B8707EA0C65}" type="slidenum">
              <a:rPr lang="ar-SA" altLang="en-US"/>
              <a:pPr eaLnBrk="1" hangingPunct="1"/>
              <a:t>24</a:t>
            </a:fld>
            <a:endParaRPr lang="en-US" altLang="en-US"/>
          </a:p>
        </p:txBody>
      </p:sp>
      <p:sp>
        <p:nvSpPr>
          <p:cNvPr id="32775" name="Rectangle 4">
            <a:extLst>
              <a:ext uri="{FF2B5EF4-FFF2-40B4-BE49-F238E27FC236}">
                <a16:creationId xmlns:a16="http://schemas.microsoft.com/office/drawing/2014/main" id="{62F9BD56-8C8F-46EA-99F7-D1CB66DFB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8" y="-30163"/>
            <a:ext cx="3432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studies </a:t>
            </a:r>
            <a:endParaRPr lang="en-MY" altLang="en-US" b="1"/>
          </a:p>
        </p:txBody>
      </p:sp>
      <p:sp>
        <p:nvSpPr>
          <p:cNvPr id="32776" name="Date Placeholder 1">
            <a:extLst>
              <a:ext uri="{FF2B5EF4-FFF2-40B4-BE49-F238E27FC236}">
                <a16:creationId xmlns:a16="http://schemas.microsoft.com/office/drawing/2014/main" id="{8E189F4D-6344-48B4-BBA4-0DB1A636D8C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2737457-BEBD-4EB9-BFC5-8A94AEEAAAD1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F2EEC69-CE35-4D37-BA50-BF8C180A0E9C}"/>
              </a:ext>
            </a:extLst>
          </p:cNvPr>
          <p:cNvSpPr/>
          <p:nvPr/>
        </p:nvSpPr>
        <p:spPr>
          <a:xfrm>
            <a:off x="87313" y="490538"/>
            <a:ext cx="8928100" cy="51085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cs typeface="Arial" charset="0"/>
              </a:rPr>
              <a:t>1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Issues in the design of cross-sectional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Study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Choosing a representative sample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 CSS </a:t>
            </a:r>
            <a:r>
              <a:rPr lang="en-US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should be representative of the population if generalization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 from the findings </a:t>
            </a:r>
            <a:r>
              <a:rPr lang="en-US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are to have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validity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.</a:t>
            </a:r>
            <a:r>
              <a:rPr lang="en-US" b="1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US" sz="19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 example, a study of the prevalence of diabetes among women aged 40-60 years in Town A should comprise a </a:t>
            </a:r>
            <a:r>
              <a:rPr lang="en-US" sz="19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random</a:t>
            </a:r>
            <a:r>
              <a:rPr lang="en-US" sz="19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sample of all women aged 40-60 years in that town.</a:t>
            </a:r>
            <a:endParaRPr lang="en-MY" sz="19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Sample Size </a:t>
            </a:r>
          </a:p>
          <a:p>
            <a:pPr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sample size </a:t>
            </a:r>
            <a:r>
              <a:rPr lang="en-US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should be sufficiently large enough to estimate the prevalence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the conditions of interest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with adequate precision. </a:t>
            </a:r>
          </a:p>
          <a:p>
            <a:pPr>
              <a:defRPr/>
            </a:pPr>
            <a:r>
              <a:rPr lang="en-US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Sample size calculations can be carried out using sample size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tstatistical</a:t>
            </a:r>
            <a:r>
              <a:rPr lang="en-US" sz="2000" i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packages such as </a:t>
            </a:r>
            <a:r>
              <a:rPr lang="en-US" sz="2000" b="1" i="1" dirty="0" err="1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Epi</a:t>
            </a:r>
            <a:r>
              <a:rPr lang="en-US" sz="2000" b="1" i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Info.</a:t>
            </a:r>
          </a:p>
          <a:p>
            <a:pPr>
              <a:defRPr/>
            </a:pPr>
            <a:endParaRPr lang="en-MY" sz="2000" b="1" i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2.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Potential bias in cross-sectional studies</a:t>
            </a:r>
            <a:endParaRPr lang="en-MY" sz="24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Non-response</a:t>
            </a:r>
            <a:r>
              <a:rPr lang="en-US" sz="2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is a particular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problem affecting CSS and can    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result in bias </a:t>
            </a:r>
            <a:r>
              <a:rPr lang="en-US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of  the measures </a:t>
            </a:r>
            <a:r>
              <a:rPr 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outcome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3795" name="Rectangle 1">
            <a:extLst>
              <a:ext uri="{FF2B5EF4-FFF2-40B4-BE49-F238E27FC236}">
                <a16:creationId xmlns:a16="http://schemas.microsoft.com/office/drawing/2014/main" id="{9E89626C-571C-4E71-AFD2-D434D2241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30163"/>
            <a:ext cx="2592387" cy="708025"/>
          </a:xfrm>
          <a:prstGeom prst="rect">
            <a:avLst/>
          </a:prstGeom>
          <a:noFill/>
          <a:ln w="19050">
            <a:solidFill>
              <a:srgbClr val="CC0099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1.Issues in the design of cross-sectional studies</a:t>
            </a:r>
            <a:endParaRPr lang="en-MY" altLang="en-US" sz="10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1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bias in cross-sectional studies</a:t>
            </a:r>
            <a:endParaRPr lang="en-MY" altLang="en-US" sz="10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3. Analysis of cross-sectional studies</a:t>
            </a:r>
            <a:endParaRPr lang="en-MY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4. Strengths and weaknesses of CSS studies</a:t>
            </a:r>
            <a:endParaRPr lang="en-MY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2645302A-4EC0-4306-B1EC-63E475F75AEF}"/>
              </a:ext>
            </a:extLst>
          </p:cNvPr>
          <p:cNvSpPr/>
          <p:nvPr/>
        </p:nvSpPr>
        <p:spPr>
          <a:xfrm>
            <a:off x="7650163" y="6373813"/>
            <a:ext cx="147955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CSS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MY" dirty="0"/>
          </a:p>
        </p:txBody>
      </p:sp>
      <p:sp>
        <p:nvSpPr>
          <p:cNvPr id="33797" name="Slide Number Placeholder 2">
            <a:extLst>
              <a:ext uri="{FF2B5EF4-FFF2-40B4-BE49-F238E27FC236}">
                <a16:creationId xmlns:a16="http://schemas.microsoft.com/office/drawing/2014/main" id="{55AEADF7-DE8D-4142-8529-420C01F6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CB3115E-8FA1-46FA-9907-369CB6111A81}" type="slidenum">
              <a:rPr lang="ar-SA" altLang="en-US"/>
              <a:pPr eaLnBrk="1" hangingPunct="1"/>
              <a:t>25</a:t>
            </a:fld>
            <a:endParaRPr lang="en-US" altLang="en-US"/>
          </a:p>
        </p:txBody>
      </p:sp>
      <p:sp>
        <p:nvSpPr>
          <p:cNvPr id="33798" name="Rectangle 4">
            <a:extLst>
              <a:ext uri="{FF2B5EF4-FFF2-40B4-BE49-F238E27FC236}">
                <a16:creationId xmlns:a16="http://schemas.microsoft.com/office/drawing/2014/main" id="{19992157-098E-4604-8115-A2E9FBA7E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-57150"/>
            <a:ext cx="3095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studies </a:t>
            </a:r>
            <a:endParaRPr lang="en-MY" altLang="en-US" sz="1600" b="1"/>
          </a:p>
        </p:txBody>
      </p:sp>
      <p:sp>
        <p:nvSpPr>
          <p:cNvPr id="33799" name="Date Placeholder 2">
            <a:extLst>
              <a:ext uri="{FF2B5EF4-FFF2-40B4-BE49-F238E27FC236}">
                <a16:creationId xmlns:a16="http://schemas.microsoft.com/office/drawing/2014/main" id="{4BFDAF45-06F0-4F24-91E4-60C0F361C5D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50F2E5-6AEB-4E99-AB8F-533368D585E5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3847AFF-80C6-4D22-918F-1E27749D54B5}"/>
              </a:ext>
            </a:extLst>
          </p:cNvPr>
          <p:cNvSpPr/>
          <p:nvPr/>
        </p:nvSpPr>
        <p:spPr>
          <a:xfrm>
            <a:off x="-36513" y="549275"/>
            <a:ext cx="9288463" cy="18780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.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Analysis of cross-sectional studies</a:t>
            </a:r>
            <a:endParaRPr lang="en-MY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 a cross-sectional study </a:t>
            </a:r>
            <a:r>
              <a:rPr 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all factors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(exposure, outcome, and confounders)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are measured simultaneously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main outcome measure </a:t>
            </a:r>
            <a:r>
              <a:rPr lang="en-US" sz="2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obtained from a cross-sectional study is </a:t>
            </a:r>
            <a:r>
              <a:rPr lang="en-US" sz="22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prevalence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that is: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19" name="Picture 3" descr="https://www.healthknowledge.org.uk/sites/default/files/documents/elearning/epidemiologyp/isdcss/Prevalence.jpg">
            <a:extLst>
              <a:ext uri="{FF2B5EF4-FFF2-40B4-BE49-F238E27FC236}">
                <a16:creationId xmlns:a16="http://schemas.microsoft.com/office/drawing/2014/main" id="{5929DC19-7144-4B56-8024-4C8406E05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457450"/>
            <a:ext cx="8712200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Rectangle 1">
            <a:extLst>
              <a:ext uri="{FF2B5EF4-FFF2-40B4-BE49-F238E27FC236}">
                <a16:creationId xmlns:a16="http://schemas.microsoft.com/office/drawing/2014/main" id="{725D08E6-7FEE-4732-90FF-027740C44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4788" y="44450"/>
            <a:ext cx="2592387" cy="708025"/>
          </a:xfrm>
          <a:prstGeom prst="rect">
            <a:avLst/>
          </a:prstGeom>
          <a:noFill/>
          <a:ln w="19050">
            <a:solidFill>
              <a:srgbClr val="CC0099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1.Issues in the design of cross-sectional studies</a:t>
            </a:r>
            <a:endParaRPr lang="en-MY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2. Potential bias in cross-sectional studies</a:t>
            </a:r>
            <a:endParaRPr lang="en-MY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1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of cross-sectional studies</a:t>
            </a:r>
            <a:endParaRPr lang="en-MY" altLang="en-US" sz="10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4. Strengths and weaknesses of CSS studies</a:t>
            </a:r>
            <a:endParaRPr lang="en-MY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1" name="Rectangle 4">
            <a:extLst>
              <a:ext uri="{FF2B5EF4-FFF2-40B4-BE49-F238E27FC236}">
                <a16:creationId xmlns:a16="http://schemas.microsoft.com/office/drawing/2014/main" id="{C2C983BB-BE0D-4115-9801-66428B1A8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163513"/>
            <a:ext cx="31416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Cont.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…Cross-sectional studies </a:t>
            </a:r>
            <a:endParaRPr lang="en-MY" altLang="en-US"/>
          </a:p>
        </p:txBody>
      </p:sp>
      <p:sp>
        <p:nvSpPr>
          <p:cNvPr id="34822" name="Slide Number Placeholder 2">
            <a:extLst>
              <a:ext uri="{FF2B5EF4-FFF2-40B4-BE49-F238E27FC236}">
                <a16:creationId xmlns:a16="http://schemas.microsoft.com/office/drawing/2014/main" id="{DF9EA3D7-51AC-4883-B8DB-EEDA68B3A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DE0B017-1924-403C-BB7E-A9CF395C9811}" type="slidenum">
              <a:rPr lang="ar-SA" altLang="en-US"/>
              <a:pPr eaLnBrk="1" hangingPunct="1"/>
              <a:t>26</a:t>
            </a:fld>
            <a:endParaRPr lang="en-US" altLang="en-US"/>
          </a:p>
        </p:txBody>
      </p:sp>
      <p:sp>
        <p:nvSpPr>
          <p:cNvPr id="34823" name="Rectangle 3">
            <a:extLst>
              <a:ext uri="{FF2B5EF4-FFF2-40B4-BE49-F238E27FC236}">
                <a16:creationId xmlns:a16="http://schemas.microsoft.com/office/drawing/2014/main" id="{6D0C4808-4D33-4AE9-9CF3-0B5066753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121150"/>
            <a:ext cx="7235825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  =  </a:t>
            </a: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№ of diseased person among </a:t>
            </a:r>
            <a:r>
              <a:rPr lang="en-US" altLang="en-US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exposed </a:t>
            </a:r>
          </a:p>
          <a:p>
            <a:pPr eaLnBrk="1" hangingPunct="1"/>
            <a:r>
              <a:rPr lang="en-US" altLang="en-US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  =</a:t>
            </a:r>
            <a:r>
              <a:rPr lang="en-US" altLang="en-US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№ of diseased</a:t>
            </a:r>
            <a:r>
              <a:rPr lang="en-US" altLang="en-US" sz="22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person among  non </a:t>
            </a:r>
            <a:r>
              <a:rPr lang="en-US" altLang="en-US" sz="22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exposed</a:t>
            </a:r>
            <a:endParaRPr lang="en-MY" altLang="en-US" sz="220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4" name="Date Placeholder 2">
            <a:extLst>
              <a:ext uri="{FF2B5EF4-FFF2-40B4-BE49-F238E27FC236}">
                <a16:creationId xmlns:a16="http://schemas.microsoft.com/office/drawing/2014/main" id="{F0BC3645-1320-4A32-B5B6-8A61E054E56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68F396D-9A71-4DC5-BCF5-B0B85ADDA811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1">
            <a:extLst>
              <a:ext uri="{FF2B5EF4-FFF2-40B4-BE49-F238E27FC236}">
                <a16:creationId xmlns:a16="http://schemas.microsoft.com/office/drawing/2014/main" id="{1DEB94C4-4481-41AD-9F17-DEF4CB06C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0973F72-78A9-4EBC-A698-E99BB44AE389}" type="slidenum">
              <a:rPr lang="ar-SA" altLang="en-US"/>
              <a:pPr eaLnBrk="1" hangingPunct="1"/>
              <a:t>27</a:t>
            </a:fld>
            <a:endParaRPr lang="en-US" alt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8EBF54C-13D4-4CC3-AD43-82D3827F6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1052513"/>
            <a:ext cx="885666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>
                <a:solidFill>
                  <a:srgbClr val="CC0099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Prevalence  =  </a:t>
            </a:r>
            <a:r>
              <a:rPr lang="en-US" altLang="en-US" sz="2200" b="1" u="sng">
                <a:latin typeface="Garamond" panose="02020404030301010803" pitchFamily="18" charset="0"/>
                <a:cs typeface="Times New Roman" panose="02020603050405020304" pitchFamily="18" charset="0"/>
              </a:rPr>
              <a:t>№ of diseased person among </a:t>
            </a:r>
            <a:r>
              <a:rPr lang="en-US" altLang="en-US" sz="2200" b="1" u="sng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exposed  </a:t>
            </a:r>
            <a:r>
              <a:rPr lang="en-US" altLang="en-US" sz="2200" b="1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sz="2200" b="1">
                <a:latin typeface="Garamond" panose="02020404030301010803" pitchFamily="18" charset="0"/>
                <a:cs typeface="Times New Roman" panose="02020603050405020304" pitchFamily="18" charset="0"/>
              </a:rPr>
              <a:t>X100</a:t>
            </a:r>
          </a:p>
          <a:p>
            <a:pPr eaLnBrk="1" hangingPunct="1"/>
            <a:r>
              <a:rPr lang="en-US" altLang="en-US" sz="2200" b="1">
                <a:solidFill>
                  <a:srgbClr val="003399"/>
                </a:solidFill>
                <a:latin typeface="Garamond" panose="02020404030301010803" pitchFamily="18" charset="0"/>
              </a:rPr>
              <a:t>                     total exposed population at a given point in time</a:t>
            </a:r>
            <a:endParaRPr lang="en-MY" altLang="en-US" sz="2200">
              <a:solidFill>
                <a:srgbClr val="009900"/>
              </a:solidFill>
            </a:endParaRPr>
          </a:p>
        </p:txBody>
      </p:sp>
      <p:sp>
        <p:nvSpPr>
          <p:cNvPr id="35844" name="Rectangle 2">
            <a:extLst>
              <a:ext uri="{FF2B5EF4-FFF2-40B4-BE49-F238E27FC236}">
                <a16:creationId xmlns:a16="http://schemas.microsoft.com/office/drawing/2014/main" id="{1900085D-33FB-4E57-8E65-0EDD2EC7E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88" y="3500438"/>
            <a:ext cx="884396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>
                <a:solidFill>
                  <a:srgbClr val="CC0099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Prevalence= </a:t>
            </a:r>
            <a:r>
              <a:rPr lang="en-US" altLang="en-US" sz="2200" b="1" u="sng">
                <a:latin typeface="Garamond" panose="02020404030301010803" pitchFamily="18" charset="0"/>
                <a:cs typeface="Times New Roman" panose="02020603050405020304" pitchFamily="18" charset="0"/>
              </a:rPr>
              <a:t>№ of diseased among  non </a:t>
            </a:r>
            <a:r>
              <a:rPr lang="en-US" altLang="en-US" sz="2200" b="1" u="sng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exposed </a:t>
            </a:r>
            <a:r>
              <a:rPr lang="en-US" altLang="en-US" sz="2200" b="1" u="sng">
                <a:latin typeface="Garamond" panose="02020404030301010803" pitchFamily="18" charset="0"/>
                <a:cs typeface="Times New Roman" panose="02020603050405020304" pitchFamily="18" charset="0"/>
              </a:rPr>
              <a:t>diseased </a:t>
            </a:r>
            <a:r>
              <a:rPr lang="en-US" altLang="en-US" sz="2200" b="1">
                <a:latin typeface="Garamond" panose="02020404030301010803" pitchFamily="18" charset="0"/>
                <a:cs typeface="Times New Roman" panose="02020603050405020304" pitchFamily="18" charset="0"/>
              </a:rPr>
              <a:t>           X100</a:t>
            </a:r>
          </a:p>
          <a:p>
            <a:pPr eaLnBrk="1" hangingPunct="1"/>
            <a:r>
              <a:rPr lang="en-US" altLang="en-US" sz="2200" b="1">
                <a:latin typeface="Garamond" panose="02020404030301010803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altLang="en-US" sz="2200" b="1">
                <a:solidFill>
                  <a:srgbClr val="003399"/>
                </a:solidFill>
                <a:latin typeface="Garamond" panose="02020404030301010803" pitchFamily="18" charset="0"/>
              </a:rPr>
              <a:t>total unexposed population at a given point in time</a:t>
            </a:r>
            <a:endParaRPr lang="en-MY" altLang="en-US" sz="2200"/>
          </a:p>
        </p:txBody>
      </p:sp>
      <p:sp>
        <p:nvSpPr>
          <p:cNvPr id="35845" name="Rectangle 3">
            <a:extLst>
              <a:ext uri="{FF2B5EF4-FFF2-40B4-BE49-F238E27FC236}">
                <a16:creationId xmlns:a16="http://schemas.microsoft.com/office/drawing/2014/main" id="{8898BE37-E1E0-41A8-9359-8364AAB17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" y="260350"/>
            <a:ext cx="72374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  =  </a:t>
            </a: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№ of diseased person among </a:t>
            </a:r>
            <a:r>
              <a:rPr lang="en-US" altLang="en-US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exposed </a:t>
            </a:r>
          </a:p>
        </p:txBody>
      </p:sp>
      <p:sp>
        <p:nvSpPr>
          <p:cNvPr id="35846" name="Rectangle 1">
            <a:extLst>
              <a:ext uri="{FF2B5EF4-FFF2-40B4-BE49-F238E27FC236}">
                <a16:creationId xmlns:a16="http://schemas.microsoft.com/office/drawing/2014/main" id="{5D9C9919-8C9A-4A15-A867-41C928312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654300"/>
            <a:ext cx="81200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  </a:t>
            </a:r>
            <a:r>
              <a:rPr lang="en-US" altLang="en-US" sz="22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№ of diseased</a:t>
            </a:r>
            <a:r>
              <a:rPr lang="en-US" altLang="en-US" sz="22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person among  non </a:t>
            </a:r>
            <a:r>
              <a:rPr lang="en-US" altLang="en-US" sz="22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exposed</a:t>
            </a:r>
            <a:endParaRPr lang="en-MY" altLang="en-US" sz="220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47" name="Date Placeholder 2">
            <a:extLst>
              <a:ext uri="{FF2B5EF4-FFF2-40B4-BE49-F238E27FC236}">
                <a16:creationId xmlns:a16="http://schemas.microsoft.com/office/drawing/2014/main" id="{AFC2420F-C7DB-425E-9B52-7AB3EA4F61D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A7F820-9628-476A-B072-08CDB929E2E1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46F12047-F391-452F-BA83-6726E8C2A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9850" y="103188"/>
            <a:ext cx="5586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Strengths and weaknesses of CSS</a:t>
            </a:r>
            <a:endParaRPr lang="en-MY" altLang="en-US" sz="28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73D20A-DE8E-4246-8DB5-7D551C712E03}"/>
              </a:ext>
            </a:extLst>
          </p:cNvPr>
          <p:cNvSpPr/>
          <p:nvPr/>
        </p:nvSpPr>
        <p:spPr>
          <a:xfrm>
            <a:off x="46038" y="968375"/>
            <a:ext cx="8847137" cy="5216525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Relatively quick and easy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to conduct  (no long periods of follow-up).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Data on all variables is only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collected once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Able to measure prevalence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for all factors under investigation.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Multiple outcomes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exposures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can be studied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prevalence 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 disease or other health related characteristics are important in public health for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assessing the *</a:t>
            </a:r>
            <a:r>
              <a:rPr lang="en-US" sz="2200" b="1" u="sng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burden of disease</a:t>
            </a:r>
            <a:r>
              <a:rPr lang="en-US" sz="2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in a specified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population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planning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200" b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allocating 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health resources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Good </a:t>
            </a:r>
            <a:r>
              <a:rPr lang="en-US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descriptive analyses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and for 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generating hypotheses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8" name="Rectangle 1">
            <a:extLst>
              <a:ext uri="{FF2B5EF4-FFF2-40B4-BE49-F238E27FC236}">
                <a16:creationId xmlns:a16="http://schemas.microsoft.com/office/drawing/2014/main" id="{79EB082C-870F-47C1-9834-26C781B5F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900" y="501650"/>
            <a:ext cx="169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99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Strengths</a:t>
            </a:r>
            <a:endParaRPr lang="en-MY" altLang="en-US" sz="2400" b="1">
              <a:solidFill>
                <a:srgbClr val="0099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6869" name="Rectangle 1">
            <a:extLst>
              <a:ext uri="{FF2B5EF4-FFF2-40B4-BE49-F238E27FC236}">
                <a16:creationId xmlns:a16="http://schemas.microsoft.com/office/drawing/2014/main" id="{B0EB4DF5-420B-467C-8AA3-F6C709E08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88900"/>
            <a:ext cx="2087562" cy="708025"/>
          </a:xfrm>
          <a:prstGeom prst="rect">
            <a:avLst/>
          </a:prstGeom>
          <a:noFill/>
          <a:ln w="19050">
            <a:solidFill>
              <a:srgbClr val="CC0099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1.Issues in the design of CSS</a:t>
            </a:r>
            <a:endParaRPr lang="en-MY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2. Potential bias in CSS</a:t>
            </a:r>
            <a:endParaRPr lang="en-MY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3. Analysis of CSS</a:t>
            </a:r>
            <a:endParaRPr lang="en-MY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1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Strengths and weaknesses of CSS</a:t>
            </a:r>
            <a:endParaRPr lang="en-MY" altLang="en-US" sz="10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70" name="Slide Number Placeholder 1">
            <a:extLst>
              <a:ext uri="{FF2B5EF4-FFF2-40B4-BE49-F238E27FC236}">
                <a16:creationId xmlns:a16="http://schemas.microsoft.com/office/drawing/2014/main" id="{12CFC30E-CEF0-4F4C-95B1-DC1F5BEC1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EF7D3B-992C-49A9-BA2A-023E4355727B}" type="slidenum">
              <a:rPr lang="ar-SA" altLang="en-US"/>
              <a:pPr eaLnBrk="1" hangingPunct="1"/>
              <a:t>28</a:t>
            </a:fld>
            <a:endParaRPr lang="en-US" altLang="en-US"/>
          </a:p>
        </p:txBody>
      </p:sp>
      <p:sp>
        <p:nvSpPr>
          <p:cNvPr id="36871" name="Date Placeholder 1">
            <a:extLst>
              <a:ext uri="{FF2B5EF4-FFF2-40B4-BE49-F238E27FC236}">
                <a16:creationId xmlns:a16="http://schemas.microsoft.com/office/drawing/2014/main" id="{71C4FE2B-69A4-400F-A89B-B251F10A0D8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7995CC-49A4-44D1-AA17-D88E45BF7173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1">
            <a:extLst>
              <a:ext uri="{FF2B5EF4-FFF2-40B4-BE49-F238E27FC236}">
                <a16:creationId xmlns:a16="http://schemas.microsoft.com/office/drawing/2014/main" id="{B2381A08-D2DD-458D-BE88-60C143CCD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CA9C633-1DC9-485B-9026-1561B6945FC6}" type="slidenum">
              <a:rPr lang="ar-SA" altLang="en-US"/>
              <a:pPr eaLnBrk="1" hangingPunct="1"/>
              <a:t>29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4ECF074-859E-4F16-8382-3B604FFB0370}"/>
              </a:ext>
            </a:extLst>
          </p:cNvPr>
          <p:cNvSpPr/>
          <p:nvPr/>
        </p:nvSpPr>
        <p:spPr>
          <a:xfrm>
            <a:off x="444500" y="581025"/>
            <a:ext cx="2327275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Weaknesses</a:t>
            </a:r>
            <a:endParaRPr lang="en-MY" sz="2800" b="1" dirty="0">
              <a:solidFill>
                <a:schemeClr val="accent1">
                  <a:lumMod val="75000"/>
                </a:schemeClr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5130D555-989B-4370-8AFD-D4A3CE2BD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241300"/>
            <a:ext cx="39846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latin typeface="Garamond" panose="02020404030301010803" pitchFamily="18" charset="0"/>
                <a:cs typeface="Times New Roman" panose="02020603050405020304" pitchFamily="18" charset="0"/>
              </a:rPr>
              <a:t>Cont .  … Strengths and weaknesses of CSS</a:t>
            </a:r>
            <a:endParaRPr lang="en-MY" altLang="en-US" sz="1600" b="1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3AC607-3E00-4B10-B02D-8D493D3E7219}"/>
              </a:ext>
            </a:extLst>
          </p:cNvPr>
          <p:cNvSpPr/>
          <p:nvPr/>
        </p:nvSpPr>
        <p:spPr>
          <a:xfrm>
            <a:off x="250825" y="1103313"/>
            <a:ext cx="8569325" cy="44926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Difficult to determine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whether the outcome followed exposure in time or exposure resulted from the outcome.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suitable for studying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rare diseases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or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diseases with a short duration.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Unable to measure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incidence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Associations 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identified may be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difficult to interpret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Susceptible to bias due to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US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low response</a:t>
            </a:r>
            <a:r>
              <a:rPr lang="en-US" sz="2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US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misclassificatio</a:t>
            </a:r>
            <a:r>
              <a:rPr lang="en-US" sz="2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US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recall bias.</a:t>
            </a:r>
            <a:endParaRPr lang="en-MY" sz="22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4" name="Date Placeholder 1">
            <a:extLst>
              <a:ext uri="{FF2B5EF4-FFF2-40B4-BE49-F238E27FC236}">
                <a16:creationId xmlns:a16="http://schemas.microsoft.com/office/drawing/2014/main" id="{FF41FFCC-72F3-49D2-AF94-333FA84D519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DF9C13-0764-4535-B897-6051F4FBDEC6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0E07596A-3792-4B39-82AB-38452758E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1198563"/>
            <a:ext cx="8964613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Learning objectives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You will learn about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Commonly used </a:t>
            </a: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epidemiological  studies </a:t>
            </a: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measurements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describe the occurrence of disease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that facilitate </a:t>
            </a:r>
            <a:r>
              <a:rPr lang="en-MY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understanding of distribution of disease in a given population.</a:t>
            </a:r>
          </a:p>
        </p:txBody>
      </p:sp>
      <p:sp>
        <p:nvSpPr>
          <p:cNvPr id="11267" name="Slide Number Placeholder 1">
            <a:extLst>
              <a:ext uri="{FF2B5EF4-FFF2-40B4-BE49-F238E27FC236}">
                <a16:creationId xmlns:a16="http://schemas.microsoft.com/office/drawing/2014/main" id="{31F3C728-96A1-4D9E-B1AA-5FEC66DBF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066B9A9-1192-4292-A0C3-A5A262F7EE25}" type="slidenum">
              <a:rPr lang="ar-SA" altLang="en-US"/>
              <a:pPr eaLnBrk="1" hangingPunct="1"/>
              <a:t>3</a:t>
            </a:fld>
            <a:endParaRPr lang="en-US" altLang="en-US"/>
          </a:p>
        </p:txBody>
      </p:sp>
      <p:pic>
        <p:nvPicPr>
          <p:cNvPr id="11268" name="Picture 3" descr="ag00020_">
            <a:extLst>
              <a:ext uri="{FF2B5EF4-FFF2-40B4-BE49-F238E27FC236}">
                <a16:creationId xmlns:a16="http://schemas.microsoft.com/office/drawing/2014/main" id="{12C6CFBC-AB0A-433F-B57F-2B54E946637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333375"/>
            <a:ext cx="1449388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Date Placeholder 1">
            <a:extLst>
              <a:ext uri="{FF2B5EF4-FFF2-40B4-BE49-F238E27FC236}">
                <a16:creationId xmlns:a16="http://schemas.microsoft.com/office/drawing/2014/main" id="{E2EA27F4-0A65-428D-B144-7193566664B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E8FCD30-143D-4725-BC04-DA926FE6EB5D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>
            <a:extLst>
              <a:ext uri="{FF2B5EF4-FFF2-40B4-BE49-F238E27FC236}">
                <a16:creationId xmlns:a16="http://schemas.microsoft.com/office/drawing/2014/main" id="{C7E36E45-01F6-4491-89AE-2F2E592FD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0"/>
            <a:ext cx="8229600" cy="990600"/>
          </a:xfrm>
          <a:ln>
            <a:miter lim="800000"/>
            <a:headEnd/>
            <a:tailEnd/>
          </a:ln>
        </p:spPr>
        <p:txBody>
          <a:bodyPr rtlCol="0">
            <a:normAutofit fontScale="925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 for attention </a:t>
            </a:r>
          </a:p>
        </p:txBody>
      </p:sp>
      <p:pic>
        <p:nvPicPr>
          <p:cNvPr id="38915" name="Picture 10" descr="MPj03996390000[1]">
            <a:extLst>
              <a:ext uri="{FF2B5EF4-FFF2-40B4-BE49-F238E27FC236}">
                <a16:creationId xmlns:a16="http://schemas.microsoft.com/office/drawing/2014/main" id="{92789F6A-35FF-4B0D-885D-AEB820BE0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665163"/>
            <a:ext cx="8964612" cy="585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6" descr="picture of physical exercise  - healthy habits post it illustration design over white - JPG ">
            <a:extLst>
              <a:ext uri="{FF2B5EF4-FFF2-40B4-BE49-F238E27FC236}">
                <a16:creationId xmlns:a16="http://schemas.microsoft.com/office/drawing/2014/main" id="{D955D2B4-024F-4805-B391-776875A4B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2349500"/>
            <a:ext cx="1711325" cy="136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Slide Number Placeholder 1">
            <a:extLst>
              <a:ext uri="{FF2B5EF4-FFF2-40B4-BE49-F238E27FC236}">
                <a16:creationId xmlns:a16="http://schemas.microsoft.com/office/drawing/2014/main" id="{580D4C0B-E729-44C2-888C-53FBC91B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50262A-D9EA-4118-8CE7-EFE20B590760}" type="slidenum">
              <a:rPr lang="ar-SA" altLang="en-US"/>
              <a:pPr eaLnBrk="1" hangingPunct="1"/>
              <a:t>30</a:t>
            </a:fld>
            <a:endParaRPr lang="en-US" altLang="en-US"/>
          </a:p>
        </p:txBody>
      </p:sp>
      <p:sp>
        <p:nvSpPr>
          <p:cNvPr id="7" name="Horizontal Scroll 6">
            <a:extLst>
              <a:ext uri="{FF2B5EF4-FFF2-40B4-BE49-F238E27FC236}">
                <a16:creationId xmlns:a16="http://schemas.microsoft.com/office/drawing/2014/main" id="{D411BBA8-70C6-47B2-9CF8-ED32A71E0977}"/>
              </a:ext>
            </a:extLst>
          </p:cNvPr>
          <p:cNvSpPr/>
          <p:nvPr/>
        </p:nvSpPr>
        <p:spPr>
          <a:xfrm>
            <a:off x="4859338" y="955675"/>
            <a:ext cx="2222500" cy="1249363"/>
          </a:xfrm>
          <a:prstGeom prst="horizontalScroll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BBCB51-C6D3-4B4F-B1D3-F6F5D936F0D0}"/>
              </a:ext>
            </a:extLst>
          </p:cNvPr>
          <p:cNvSpPr/>
          <p:nvPr/>
        </p:nvSpPr>
        <p:spPr>
          <a:xfrm>
            <a:off x="5147444" y="1257191"/>
            <a:ext cx="1935088" cy="64633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MY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year  3  medical   students</a:t>
            </a:r>
            <a:endParaRPr lang="en-MY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38920" name="Date Placeholder 1">
            <a:extLst>
              <a:ext uri="{FF2B5EF4-FFF2-40B4-BE49-F238E27FC236}">
                <a16:creationId xmlns:a16="http://schemas.microsoft.com/office/drawing/2014/main" id="{7650BD89-D456-4C2C-A6A5-51A3E4659B1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CC07C61-B634-4098-B2C4-6A192ABB3595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A9DE38FF-2730-44AF-8646-A7380C8B4CBA}"/>
              </a:ext>
            </a:extLst>
          </p:cNvPr>
          <p:cNvSpPr/>
          <p:nvPr/>
        </p:nvSpPr>
        <p:spPr>
          <a:xfrm>
            <a:off x="5856288" y="188913"/>
            <a:ext cx="3179762" cy="30241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800" b="1" dirty="0"/>
              <a:t>Target population</a:t>
            </a:r>
          </a:p>
        </p:txBody>
      </p:sp>
      <p:sp>
        <p:nvSpPr>
          <p:cNvPr id="3" name="Oval Callout 2">
            <a:extLst>
              <a:ext uri="{FF2B5EF4-FFF2-40B4-BE49-F238E27FC236}">
                <a16:creationId xmlns:a16="http://schemas.microsoft.com/office/drawing/2014/main" id="{6FB2621B-01E5-4D0F-B360-29FC79ADC6AF}"/>
              </a:ext>
            </a:extLst>
          </p:cNvPr>
          <p:cNvSpPr/>
          <p:nvPr/>
        </p:nvSpPr>
        <p:spPr>
          <a:xfrm rot="14306022">
            <a:off x="171450" y="3884613"/>
            <a:ext cx="2071688" cy="2220912"/>
          </a:xfrm>
          <a:prstGeom prst="wedgeEllipseCallout">
            <a:avLst>
              <a:gd name="adj1" fmla="val -30953"/>
              <a:gd name="adj2" fmla="val 27796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1756A23-ECD9-4635-ADB4-51C2A0F06D01}"/>
              </a:ext>
            </a:extLst>
          </p:cNvPr>
          <p:cNvCxnSpPr/>
          <p:nvPr/>
        </p:nvCxnSpPr>
        <p:spPr>
          <a:xfrm flipH="1">
            <a:off x="2574925" y="2182813"/>
            <a:ext cx="3941763" cy="1589087"/>
          </a:xfrm>
          <a:prstGeom prst="straightConnector1">
            <a:avLst/>
          </a:prstGeom>
          <a:ln w="666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815A7DB-7521-4078-AF08-0124D096BF1B}"/>
              </a:ext>
            </a:extLst>
          </p:cNvPr>
          <p:cNvCxnSpPr/>
          <p:nvPr/>
        </p:nvCxnSpPr>
        <p:spPr>
          <a:xfrm flipV="1">
            <a:off x="2670175" y="3068638"/>
            <a:ext cx="3743325" cy="1884362"/>
          </a:xfrm>
          <a:prstGeom prst="straightConnector1">
            <a:avLst/>
          </a:prstGeom>
          <a:ln w="666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4" name="Rectangle 13">
            <a:extLst>
              <a:ext uri="{FF2B5EF4-FFF2-40B4-BE49-F238E27FC236}">
                <a16:creationId xmlns:a16="http://schemas.microsoft.com/office/drawing/2014/main" id="{3E9A571A-ACB0-4083-84D2-02B064FFF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38" y="1252538"/>
            <a:ext cx="3673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b="1"/>
              <a:t>Basic concept on research</a:t>
            </a:r>
          </a:p>
        </p:txBody>
      </p:sp>
      <p:sp>
        <p:nvSpPr>
          <p:cNvPr id="12295" name="Rectangle 14">
            <a:extLst>
              <a:ext uri="{FF2B5EF4-FFF2-40B4-BE49-F238E27FC236}">
                <a16:creationId xmlns:a16="http://schemas.microsoft.com/office/drawing/2014/main" id="{93A5D722-4F6E-4FED-8F34-A3DB16C61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" y="4487863"/>
            <a:ext cx="2119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2800" b="1">
                <a:solidFill>
                  <a:schemeClr val="bg1"/>
                </a:solidFill>
              </a:rPr>
              <a:t>Study </a:t>
            </a:r>
          </a:p>
          <a:p>
            <a:pPr eaLnBrk="1" hangingPunct="1"/>
            <a:r>
              <a:rPr lang="en-MY" altLang="en-US" sz="2800" b="1">
                <a:solidFill>
                  <a:schemeClr val="bg1"/>
                </a:solidFill>
              </a:rPr>
              <a:t>population</a:t>
            </a:r>
          </a:p>
        </p:txBody>
      </p:sp>
      <p:sp>
        <p:nvSpPr>
          <p:cNvPr id="12296" name="Rectangle 15">
            <a:extLst>
              <a:ext uri="{FF2B5EF4-FFF2-40B4-BE49-F238E27FC236}">
                <a16:creationId xmlns:a16="http://schemas.microsoft.com/office/drawing/2014/main" id="{A513F0B8-4242-4586-BB1F-EEDE8FD8CEFF}"/>
              </a:ext>
            </a:extLst>
          </p:cNvPr>
          <p:cNvSpPr>
            <a:spLocks noChangeArrowheads="1"/>
          </p:cNvSpPr>
          <p:nvPr/>
        </p:nvSpPr>
        <p:spPr bwMode="auto">
          <a:xfrm rot="-1533885">
            <a:off x="2151063" y="2325688"/>
            <a:ext cx="337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2800" b="1"/>
              <a:t>conduct research</a:t>
            </a:r>
          </a:p>
        </p:txBody>
      </p:sp>
      <p:sp>
        <p:nvSpPr>
          <p:cNvPr id="12297" name="Rectangle 16">
            <a:extLst>
              <a:ext uri="{FF2B5EF4-FFF2-40B4-BE49-F238E27FC236}">
                <a16:creationId xmlns:a16="http://schemas.microsoft.com/office/drawing/2014/main" id="{BDA98A08-1A68-4AB3-8E56-DD6CBD28CF93}"/>
              </a:ext>
            </a:extLst>
          </p:cNvPr>
          <p:cNvSpPr>
            <a:spLocks noChangeArrowheads="1"/>
          </p:cNvSpPr>
          <p:nvPr/>
        </p:nvSpPr>
        <p:spPr bwMode="auto">
          <a:xfrm rot="-1829111">
            <a:off x="3937000" y="3797300"/>
            <a:ext cx="2763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2800" b="1"/>
              <a:t>Inference</a:t>
            </a:r>
          </a:p>
        </p:txBody>
      </p:sp>
      <p:sp>
        <p:nvSpPr>
          <p:cNvPr id="12298" name="Rectangle 17">
            <a:extLst>
              <a:ext uri="{FF2B5EF4-FFF2-40B4-BE49-F238E27FC236}">
                <a16:creationId xmlns:a16="http://schemas.microsoft.com/office/drawing/2014/main" id="{526E5DE4-B9F2-4904-A6BB-9D0B7DCC8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1013" y="2460625"/>
            <a:ext cx="565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/>
              <a:t> </a:t>
            </a:r>
            <a:r>
              <a:rPr lang="en-MY" altLang="en-US" sz="2800"/>
              <a:t>1 </a:t>
            </a:r>
          </a:p>
        </p:txBody>
      </p:sp>
      <p:sp>
        <p:nvSpPr>
          <p:cNvPr id="12299" name="Rectangle 18">
            <a:extLst>
              <a:ext uri="{FF2B5EF4-FFF2-40B4-BE49-F238E27FC236}">
                <a16:creationId xmlns:a16="http://schemas.microsoft.com/office/drawing/2014/main" id="{5FC81E35-CAC0-44EC-A8B5-D622A82F4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6250" y="4532313"/>
            <a:ext cx="6000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2800"/>
              <a:t>2</a:t>
            </a:r>
          </a:p>
        </p:txBody>
      </p:sp>
      <p:sp>
        <p:nvSpPr>
          <p:cNvPr id="12300" name="Slide Number Placeholder 3">
            <a:extLst>
              <a:ext uri="{FF2B5EF4-FFF2-40B4-BE49-F238E27FC236}">
                <a16:creationId xmlns:a16="http://schemas.microsoft.com/office/drawing/2014/main" id="{A53B07E9-4CCB-403A-B462-FFC44AE93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9DCCBE0-F5A7-4802-852D-7E4369D73DEA}" type="slidenum">
              <a:rPr lang="ar-SA" altLang="en-US"/>
              <a:pPr eaLnBrk="1" hangingPunct="1"/>
              <a:t>4</a:t>
            </a:fld>
            <a:endParaRPr lang="en-US" altLang="en-US"/>
          </a:p>
        </p:txBody>
      </p:sp>
      <p:pic>
        <p:nvPicPr>
          <p:cNvPr id="12301" name="Picture 12" descr="ag00020_">
            <a:extLst>
              <a:ext uri="{FF2B5EF4-FFF2-40B4-BE49-F238E27FC236}">
                <a16:creationId xmlns:a16="http://schemas.microsoft.com/office/drawing/2014/main" id="{8DD05F7A-863E-41A3-B33A-698F0D58300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900" y="95250"/>
            <a:ext cx="1449388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2" name="Date Placeholder 3">
            <a:extLst>
              <a:ext uri="{FF2B5EF4-FFF2-40B4-BE49-F238E27FC236}">
                <a16:creationId xmlns:a16="http://schemas.microsoft.com/office/drawing/2014/main" id="{C54DE3D7-4C4A-401A-969A-289D5B36606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74C47D9-ABA4-4AC2-8ED0-C4644309192F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1">
            <a:extLst>
              <a:ext uri="{FF2B5EF4-FFF2-40B4-BE49-F238E27FC236}">
                <a16:creationId xmlns:a16="http://schemas.microsoft.com/office/drawing/2014/main" id="{F962DC36-9146-4CBA-8460-CB98C535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28A63E-8544-4157-BF8F-6923697BF0FD}" type="slidenum">
              <a:rPr lang="ar-SA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F1259CE-3C83-43CD-99A4-488F1D2A1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620713"/>
            <a:ext cx="8712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forms of epidemiologic methods to investigate the pattern of a disease</a:t>
            </a:r>
            <a:endParaRPr lang="en-MY" altLang="en-US"/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3C838A4-59A2-4B84-8343-F9B9B2EB7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700213"/>
            <a:ext cx="4572000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lphaUcParenR"/>
            </a:pPr>
            <a:r>
              <a:rPr lang="en-US" altLang="en-US" sz="2000" b="1" u="sng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   Observational epidemiology</a:t>
            </a:r>
            <a:r>
              <a:rPr lang="en-US" altLang="en-US" sz="20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It falls into two main categories </a:t>
            </a:r>
          </a:p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0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A-Descriptive study </a:t>
            </a:r>
            <a:endParaRPr lang="en-US" alt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0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B-   Analytic study</a:t>
            </a:r>
          </a:p>
          <a:p>
            <a:pPr lvl="1" algn="ctr" eaLnBrk="1" hangingPunct="1"/>
            <a:r>
              <a:rPr lang="en-US" altLang="en-US" sz="2000" b="1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-Cross-sectional study</a:t>
            </a:r>
            <a:endParaRPr lang="en-US" altLang="en-US" sz="20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 eaLnBrk="1" hangingPunct="1"/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-Retrospective study</a:t>
            </a:r>
            <a:endParaRPr lang="en-US" altLang="en-US" sz="20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 eaLnBrk="1" hangingPunct="1"/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-Prospective study</a:t>
            </a: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ctr" eaLnBrk="1" hangingPunct="1"/>
            <a:endParaRPr lang="en-US" altLang="en-US" sz="200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000" b="1" u="sng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   Experimental epidemiology</a:t>
            </a:r>
            <a:r>
              <a:rPr lang="en-US" altLang="en-US" sz="200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189B73D7-0576-437E-BDB5-405932B15EB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1F1194-0650-4920-A318-0583B4AF4058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8E9358AB-FC2A-40AD-89EE-1096FA8B1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1020763"/>
            <a:ext cx="52816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/>
              <a:t>  </a:t>
            </a:r>
            <a:r>
              <a:rPr lang="en-MY" altLang="en-US" sz="2800" b="1">
                <a:solidFill>
                  <a:srgbClr val="C00000"/>
                </a:solidFill>
              </a:rPr>
              <a:t>Types of   study  Designs</a:t>
            </a:r>
          </a:p>
          <a:p>
            <a:pPr eaLnBrk="1" hangingPunct="1"/>
            <a:endParaRPr lang="en-MY" altLang="en-US" sz="2800" b="1">
              <a:solidFill>
                <a:srgbClr val="C00000"/>
              </a:solidFill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F5F7F33-50D9-48FC-BFB4-090AC2101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276475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and sub-classifications may differ in  different references</a:t>
            </a:r>
          </a:p>
        </p:txBody>
      </p:sp>
      <p:sp>
        <p:nvSpPr>
          <p:cNvPr id="14340" name="Rectangle 5">
            <a:extLst>
              <a:ext uri="{FF2B5EF4-FFF2-40B4-BE49-F238E27FC236}">
                <a16:creationId xmlns:a16="http://schemas.microsoft.com/office/drawing/2014/main" id="{AE1CB57A-2AA9-4162-AD0E-FE4CEB3DF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292475"/>
            <a:ext cx="3816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Qualitative studies</a:t>
            </a:r>
            <a:endParaRPr lang="en-MY" altLang="en-US" sz="32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1" name="Rectangle 1">
            <a:extLst>
              <a:ext uri="{FF2B5EF4-FFF2-40B4-BE49-F238E27FC236}">
                <a16:creationId xmlns:a16="http://schemas.microsoft.com/office/drawing/2014/main" id="{9D0EF730-B17D-437B-A8C3-ED470FA45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9938" y="4302125"/>
            <a:ext cx="37052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studies</a:t>
            </a:r>
          </a:p>
        </p:txBody>
      </p:sp>
      <p:sp>
        <p:nvSpPr>
          <p:cNvPr id="14342" name="Slide Number Placeholder 1">
            <a:extLst>
              <a:ext uri="{FF2B5EF4-FFF2-40B4-BE49-F238E27FC236}">
                <a16:creationId xmlns:a16="http://schemas.microsoft.com/office/drawing/2014/main" id="{D11F00D2-E73F-4D97-9DC0-1AB104223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0E3C099-9DE4-44A9-9BE7-6ADEAE1FE758}" type="slidenum">
              <a:rPr lang="ar-SA" altLang="en-US"/>
              <a:pPr eaLnBrk="1" hangingPunct="1"/>
              <a:t>6</a:t>
            </a:fld>
            <a:endParaRPr lang="en-US" altLang="en-US"/>
          </a:p>
        </p:txBody>
      </p:sp>
      <p:pic>
        <p:nvPicPr>
          <p:cNvPr id="14343" name="Picture 6" descr="ag00020_">
            <a:extLst>
              <a:ext uri="{FF2B5EF4-FFF2-40B4-BE49-F238E27FC236}">
                <a16:creationId xmlns:a16="http://schemas.microsoft.com/office/drawing/2014/main" id="{D9B2844A-A272-416F-A9E2-B2A26A9AEB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88913"/>
            <a:ext cx="1449387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Date Placeholder 1">
            <a:extLst>
              <a:ext uri="{FF2B5EF4-FFF2-40B4-BE49-F238E27FC236}">
                <a16:creationId xmlns:a16="http://schemas.microsoft.com/office/drawing/2014/main" id="{159B0056-6C7A-4C7F-9899-49724CF0778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25B3D0A-E5BF-4B60-9C54-2314C3921E5E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DDF995-49A8-4D47-A7A3-2042863398F8}"/>
              </a:ext>
            </a:extLst>
          </p:cNvPr>
          <p:cNvSpPr/>
          <p:nvPr/>
        </p:nvSpPr>
        <p:spPr>
          <a:xfrm>
            <a:off x="827088" y="476250"/>
            <a:ext cx="7993062" cy="49545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TYPES OF STUDY DESIGNS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Systematic review &amp; meta analysis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Intervention(experimental) studies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MY" sz="2400" dirty="0">
                <a:latin typeface="Garamond" pitchFamily="18" charset="0"/>
                <a:cs typeface="Arial" charset="0"/>
              </a:rPr>
              <a:t>   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Clinical trials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   Community trials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Observational studies: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     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Cohort studies</a:t>
            </a:r>
            <a:endParaRPr lang="en-MY" sz="2400" dirty="0"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    Case-control studies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   Cross sectional studies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Descriptive studies: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Population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: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prevalence, incidence studies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chemeClr val="accent4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case reports,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chemeClr val="accent4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case series</a:t>
            </a:r>
          </a:p>
        </p:txBody>
      </p:sp>
      <p:sp>
        <p:nvSpPr>
          <p:cNvPr id="15363" name="Slide Number Placeholder 2">
            <a:extLst>
              <a:ext uri="{FF2B5EF4-FFF2-40B4-BE49-F238E27FC236}">
                <a16:creationId xmlns:a16="http://schemas.microsoft.com/office/drawing/2014/main" id="{F69EF131-A6D6-4AD0-A658-9206E9093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8074BF-3049-452C-B3E3-A61973BB9724}" type="slidenum">
              <a:rPr lang="ar-SA" altLang="en-US"/>
              <a:pPr eaLnBrk="1" hangingPunct="1"/>
              <a:t>7</a:t>
            </a:fld>
            <a:endParaRPr lang="en-US" altLang="en-US"/>
          </a:p>
        </p:txBody>
      </p:sp>
      <p:pic>
        <p:nvPicPr>
          <p:cNvPr id="15364" name="Picture 3" descr="ag00020_">
            <a:extLst>
              <a:ext uri="{FF2B5EF4-FFF2-40B4-BE49-F238E27FC236}">
                <a16:creationId xmlns:a16="http://schemas.microsoft.com/office/drawing/2014/main" id="{DF7E66CD-FCDF-4BFB-BF8C-C7185F9DBCC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171450"/>
            <a:ext cx="1449387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Date Placeholder 2">
            <a:extLst>
              <a:ext uri="{FF2B5EF4-FFF2-40B4-BE49-F238E27FC236}">
                <a16:creationId xmlns:a16="http://schemas.microsoft.com/office/drawing/2014/main" id="{EF61E12C-53DC-4509-A0C4-C1465B54786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952C43-019C-4D5F-A0AE-47428F8FFA97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1">
            <a:extLst>
              <a:ext uri="{FF2B5EF4-FFF2-40B4-BE49-F238E27FC236}">
                <a16:creationId xmlns:a16="http://schemas.microsoft.com/office/drawing/2014/main" id="{AE70E606-EB77-46E2-9CA5-04FA2E9A8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9CA0DA-F9B0-48D3-98A5-8CF457398136}" type="slidenum">
              <a:rPr lang="ar-SA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3F0F2B-B13F-480E-82CD-745F45656830}"/>
              </a:ext>
            </a:extLst>
          </p:cNvPr>
          <p:cNvSpPr/>
          <p:nvPr/>
        </p:nvSpPr>
        <p:spPr>
          <a:xfrm>
            <a:off x="395288" y="404813"/>
            <a:ext cx="8497887" cy="52625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TYPES OF STUDY DESIGNS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Systematic review &amp; meta analysis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Intervention(experimental) studies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Clinical trials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   Community trials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Observational studies:     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Analytical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Cohort studies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   Case-control studies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    Cross sectional studies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Descriptive studies: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Population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prevalence, incidence studies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case reports,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case series</a:t>
            </a:r>
          </a:p>
        </p:txBody>
      </p:sp>
      <p:pic>
        <p:nvPicPr>
          <p:cNvPr id="16388" name="Picture 3" descr="ag00020_">
            <a:extLst>
              <a:ext uri="{FF2B5EF4-FFF2-40B4-BE49-F238E27FC236}">
                <a16:creationId xmlns:a16="http://schemas.microsoft.com/office/drawing/2014/main" id="{3EC463A6-B8D2-433A-AD99-0AB19A4E8DA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171450"/>
            <a:ext cx="1449387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9F543E15-FAB6-4D08-9708-5858C18EE33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E73C63B-73FE-4358-9512-B9C10B656168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858E8B7-53B8-49C9-878C-8DF9AC2CA33C}"/>
              </a:ext>
            </a:extLst>
          </p:cNvPr>
          <p:cNvSpPr/>
          <p:nvPr/>
        </p:nvSpPr>
        <p:spPr>
          <a:xfrm>
            <a:off x="34925" y="912813"/>
            <a:ext cx="9001125" cy="42783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I Quantitative studies</a:t>
            </a: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These are the studies we </a:t>
            </a:r>
            <a:r>
              <a:rPr lang="en-MY" sz="2400" b="1" dirty="0">
                <a:solidFill>
                  <a:schemeClr val="accent2"/>
                </a:solidFill>
                <a:latin typeface="Garamond" pitchFamily="18" charset="0"/>
                <a:cs typeface="Times New Roman" pitchFamily="18" charset="0"/>
              </a:rPr>
              <a:t>use in medicine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, and </a:t>
            </a:r>
            <a:r>
              <a:rPr lang="en-MY" sz="2400" b="1" dirty="0">
                <a:solidFill>
                  <a:schemeClr val="accent2"/>
                </a:solidFill>
                <a:latin typeface="Garamond" pitchFamily="18" charset="0"/>
                <a:cs typeface="Times New Roman" pitchFamily="18" charset="0"/>
              </a:rPr>
              <a:t>public health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Involving formal , objective  information about the world, </a:t>
            </a:r>
            <a:r>
              <a:rPr lang="en-MY" sz="2400" b="1" dirty="0">
                <a:solidFill>
                  <a:schemeClr val="accent2"/>
                </a:solidFill>
                <a:latin typeface="Garamond" pitchFamily="18" charset="0"/>
                <a:cs typeface="Times New Roman" pitchFamily="18" charset="0"/>
              </a:rPr>
              <a:t>with mathematical quantification</a:t>
            </a:r>
          </a:p>
          <a:p>
            <a:pPr>
              <a:defRPr/>
            </a:pPr>
            <a:endParaRPr lang="en-MY" sz="2400" b="1" dirty="0">
              <a:solidFill>
                <a:schemeClr val="accent2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  II  Qualitative studies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It is used in public health studies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It was introduced </a:t>
            </a:r>
            <a:r>
              <a:rPr lang="en-MY" sz="2400" b="1" dirty="0">
                <a:solidFill>
                  <a:srgbClr val="CC0099"/>
                </a:solidFill>
                <a:latin typeface="Garamond" pitchFamily="18" charset="0"/>
                <a:cs typeface="Times New Roman" pitchFamily="18" charset="0"/>
              </a:rPr>
              <a:t>from social sciences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Difficult to define 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But it does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not depend on mathematical quantification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and relies on researcher(s) observation and opinion</a:t>
            </a:r>
          </a:p>
        </p:txBody>
      </p:sp>
      <p:sp>
        <p:nvSpPr>
          <p:cNvPr id="17411" name="Rectangle 5">
            <a:extLst>
              <a:ext uri="{FF2B5EF4-FFF2-40B4-BE49-F238E27FC236}">
                <a16:creationId xmlns:a16="http://schemas.microsoft.com/office/drawing/2014/main" id="{B0B74F33-9660-4827-87B8-AF04F80B9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8" y="260350"/>
            <a:ext cx="3168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MY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Type of studies</a:t>
            </a:r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41E2C574-742F-4DB2-B6A2-0F77181BE9F0}"/>
              </a:ext>
            </a:extLst>
          </p:cNvPr>
          <p:cNvSpPr/>
          <p:nvPr/>
        </p:nvSpPr>
        <p:spPr>
          <a:xfrm>
            <a:off x="5651500" y="6364288"/>
            <a:ext cx="316865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Qualitative studies</a:t>
            </a:r>
            <a:endParaRPr lang="en-MY" dirty="0"/>
          </a:p>
        </p:txBody>
      </p:sp>
      <p:sp>
        <p:nvSpPr>
          <p:cNvPr id="17413" name="Slide Number Placeholder 2">
            <a:extLst>
              <a:ext uri="{FF2B5EF4-FFF2-40B4-BE49-F238E27FC236}">
                <a16:creationId xmlns:a16="http://schemas.microsoft.com/office/drawing/2014/main" id="{0958175E-6BA3-4DAD-8A15-0F8149149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32CE1D8-BFF7-477B-A565-6A02C10378D4}" type="slidenum">
              <a:rPr lang="ar-SA" altLang="en-US"/>
              <a:pPr eaLnBrk="1" hangingPunct="1"/>
              <a:t>9</a:t>
            </a:fld>
            <a:endParaRPr lang="en-US" altLang="en-US"/>
          </a:p>
        </p:txBody>
      </p:sp>
      <p:pic>
        <p:nvPicPr>
          <p:cNvPr id="17414" name="Picture 5" descr="ag00020_">
            <a:extLst>
              <a:ext uri="{FF2B5EF4-FFF2-40B4-BE49-F238E27FC236}">
                <a16:creationId xmlns:a16="http://schemas.microsoft.com/office/drawing/2014/main" id="{9CBB3A87-046C-4F26-9A5F-848E7B90E31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171450"/>
            <a:ext cx="1449387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Date Placeholder 2">
            <a:extLst>
              <a:ext uri="{FF2B5EF4-FFF2-40B4-BE49-F238E27FC236}">
                <a16:creationId xmlns:a16="http://schemas.microsoft.com/office/drawing/2014/main" id="{D6A357ED-3478-4B2B-A58D-8C89E21E15C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936486A-F31D-4AC1-8E93-E897EFEECBCD}" type="datetime1">
              <a:rPr lang="en-US" altLang="en-US"/>
              <a:pPr eaLnBrk="1" hangingPunct="1"/>
              <a:t>12/2/2020</a:t>
            </a:fld>
            <a:endParaRPr lang="en-US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E32ACC886DB2468481C09BE227C1CB" ma:contentTypeVersion="3" ma:contentTypeDescription="Create a new document." ma:contentTypeScope="" ma:versionID="4cdfdff6030a6fae65470cf250f1618e">
  <xsd:schema xmlns:xsd="http://www.w3.org/2001/XMLSchema" xmlns:xs="http://www.w3.org/2001/XMLSchema" xmlns:p="http://schemas.microsoft.com/office/2006/metadata/properties" xmlns:ns2="015a186d-d9bb-4c7d-ae2d-91123e3458e9" targetNamespace="http://schemas.microsoft.com/office/2006/metadata/properties" ma:root="true" ma:fieldsID="b80b48d0a992fe10cfd3e8bb2b5faf0f" ns2:_="">
    <xsd:import namespace="015a186d-d9bb-4c7d-ae2d-91123e3458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86d-d9bb-4c7d-ae2d-91123e3458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ADAEE4-D021-46AC-8A4D-18CDA3E91A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DCC098-9905-4F96-94A3-599711F9056B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15a186d-d9bb-4c7d-ae2d-91123e3458e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7189</TotalTime>
  <Words>2410</Words>
  <Application>Microsoft Office PowerPoint</Application>
  <PresentationFormat>عرض على الشاشة (4:3)</PresentationFormat>
  <Paragraphs>424</Paragraphs>
  <Slides>30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30</vt:i4>
      </vt:variant>
    </vt:vector>
  </HeadingPairs>
  <TitlesOfParts>
    <vt:vector size="31" baseType="lpstr">
      <vt:lpstr>Concourse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othman ali</cp:lastModifiedBy>
  <cp:revision>480</cp:revision>
  <dcterms:created xsi:type="dcterms:W3CDTF">2008-09-25T20:08:55Z</dcterms:created>
  <dcterms:modified xsi:type="dcterms:W3CDTF">2020-12-02T06:28:44Z</dcterms:modified>
</cp:coreProperties>
</file>