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1" r:id="rId3"/>
    <p:sldId id="300" r:id="rId4"/>
    <p:sldId id="257" r:id="rId5"/>
    <p:sldId id="309" r:id="rId6"/>
    <p:sldId id="304" r:id="rId7"/>
    <p:sldId id="260" r:id="rId8"/>
    <p:sldId id="261" r:id="rId9"/>
    <p:sldId id="311" r:id="rId10"/>
    <p:sldId id="312" r:id="rId11"/>
    <p:sldId id="265" r:id="rId12"/>
    <p:sldId id="268" r:id="rId13"/>
    <p:sldId id="269" r:id="rId14"/>
    <p:sldId id="271" r:id="rId15"/>
    <p:sldId id="272" r:id="rId16"/>
    <p:sldId id="294" r:id="rId17"/>
    <p:sldId id="313" r:id="rId18"/>
    <p:sldId id="274" r:id="rId19"/>
    <p:sldId id="275" r:id="rId20"/>
    <p:sldId id="308" r:id="rId21"/>
    <p:sldId id="277" r:id="rId22"/>
    <p:sldId id="278" r:id="rId23"/>
    <p:sldId id="282" r:id="rId24"/>
    <p:sldId id="284" r:id="rId25"/>
    <p:sldId id="303" r:id="rId26"/>
    <p:sldId id="286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291" autoAdjust="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D93EB-FCD5-435A-B70F-2CA30E376DE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0A8EFF4-D0A9-455A-A489-3B8F28A3A7C3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gm:t>
    </dgm:pt>
    <dgm:pt modelId="{F57D0918-4CBF-4AD8-905E-C302E4652E2A}" type="parTrans" cxnId="{E2ECC964-D048-412E-9E40-595EA6937642}">
      <dgm:prSet/>
      <dgm:spPr/>
      <dgm:t>
        <a:bodyPr/>
        <a:lstStyle/>
        <a:p>
          <a:endParaRPr lang="en-US"/>
        </a:p>
      </dgm:t>
    </dgm:pt>
    <dgm:pt modelId="{3DE95A33-BCDD-4502-8EEA-2BCF18EC24C9}" type="sibTrans" cxnId="{E2ECC964-D048-412E-9E40-595EA6937642}">
      <dgm:prSet/>
      <dgm:spPr/>
      <dgm:t>
        <a:bodyPr/>
        <a:lstStyle/>
        <a:p>
          <a:endParaRPr lang="en-US"/>
        </a:p>
      </dgm:t>
    </dgm:pt>
    <dgm:pt modelId="{CE718D92-3BE8-4626-9078-810EA2316D4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5BCDE61E-7953-49BE-995B-0F030FAA3445}" type="parTrans" cxnId="{31564878-246A-4DAF-B8F6-2C3D330266DC}">
      <dgm:prSet/>
      <dgm:spPr/>
      <dgm:t>
        <a:bodyPr/>
        <a:lstStyle/>
        <a:p>
          <a:endParaRPr lang="en-US"/>
        </a:p>
      </dgm:t>
    </dgm:pt>
    <dgm:pt modelId="{A5EC9602-3496-486C-ABF5-5D495EA31655}" type="sibTrans" cxnId="{31564878-246A-4DAF-B8F6-2C3D330266DC}">
      <dgm:prSet/>
      <dgm:spPr/>
      <dgm:t>
        <a:bodyPr/>
        <a:lstStyle/>
        <a:p>
          <a:endParaRPr lang="en-US"/>
        </a:p>
      </dgm:t>
    </dgm:pt>
    <dgm:pt modelId="{1B5F3FBE-E82F-474C-9715-BB7BE955AAF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       Conducts , Filter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  Warms &amp;  moistens  air</a:t>
          </a:r>
        </a:p>
      </dgm:t>
    </dgm:pt>
    <dgm:pt modelId="{12A6CA7F-6D4D-40F2-ACC7-064978A02045}" type="parTrans" cxnId="{89A607B0-D060-44A1-AFE8-4A64B562096C}">
      <dgm:prSet/>
      <dgm:spPr/>
      <dgm:t>
        <a:bodyPr/>
        <a:lstStyle/>
        <a:p>
          <a:endParaRPr lang="en-US"/>
        </a:p>
      </dgm:t>
    </dgm:pt>
    <dgm:pt modelId="{19EAF6C9-20AA-45CE-9ABE-C38405770F5A}" type="sibTrans" cxnId="{89A607B0-D060-44A1-AFE8-4A64B562096C}">
      <dgm:prSet/>
      <dgm:spPr/>
      <dgm:t>
        <a:bodyPr/>
        <a:lstStyle/>
        <a:p>
          <a:endParaRPr lang="en-US"/>
        </a:p>
      </dgm:t>
    </dgm:pt>
    <dgm:pt modelId="{C8A22B12-8D9B-45F7-96D1-905B13B2453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gm:t>
    </dgm:pt>
    <dgm:pt modelId="{A61D3FD8-999E-4DB0-81B2-402198476B19}" type="parTrans" cxnId="{B6AE1001-4307-406D-8CD7-970C8976EB77}">
      <dgm:prSet/>
      <dgm:spPr/>
      <dgm:t>
        <a:bodyPr/>
        <a:lstStyle/>
        <a:p>
          <a:endParaRPr lang="en-US"/>
        </a:p>
      </dgm:t>
    </dgm:pt>
    <dgm:pt modelId="{78799333-BE81-44E1-A896-FFACFA8280C0}" type="sibTrans" cxnId="{B6AE1001-4307-406D-8CD7-970C8976EB77}">
      <dgm:prSet/>
      <dgm:spPr/>
      <dgm:t>
        <a:bodyPr/>
        <a:lstStyle/>
        <a:p>
          <a:endParaRPr lang="en-US"/>
        </a:p>
      </dgm:t>
    </dgm:pt>
    <dgm:pt modelId="{A7DD0158-708F-44C0-84C7-38940CC1A95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 secretion of surfactant</a:t>
          </a:r>
        </a:p>
      </dgm:t>
    </dgm:pt>
    <dgm:pt modelId="{9790B75E-1720-4250-9D11-442B82D8FEBD}" type="parTrans" cxnId="{2AB4CDED-A192-400B-ACE6-54B431F1B162}">
      <dgm:prSet/>
      <dgm:spPr/>
      <dgm:t>
        <a:bodyPr/>
        <a:lstStyle/>
        <a:p>
          <a:endParaRPr lang="en-US"/>
        </a:p>
      </dgm:t>
    </dgm:pt>
    <dgm:pt modelId="{52268BA3-EEB8-4657-86F0-4D5156B5DCED}" type="sibTrans" cxnId="{2AB4CDED-A192-400B-ACE6-54B431F1B162}">
      <dgm:prSet/>
      <dgm:spPr/>
      <dgm:t>
        <a:bodyPr/>
        <a:lstStyle/>
        <a:p>
          <a:endParaRPr lang="en-US"/>
        </a:p>
      </dgm:t>
    </dgm:pt>
    <dgm:pt modelId="{9E371940-1624-46E2-8B73-B09B33714044}" type="pres">
      <dgm:prSet presAssocID="{878D93EB-FCD5-435A-B70F-2CA30E376D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121325-5810-4519-8075-CD31ACE1F62A}" type="pres">
      <dgm:prSet presAssocID="{00A8EFF4-D0A9-455A-A489-3B8F28A3A7C3}" presName="hierRoot1" presStyleCnt="0">
        <dgm:presLayoutVars>
          <dgm:hierBranch/>
        </dgm:presLayoutVars>
      </dgm:prSet>
      <dgm:spPr/>
    </dgm:pt>
    <dgm:pt modelId="{E293C308-2A40-4F93-9385-CF224131CD5B}" type="pres">
      <dgm:prSet presAssocID="{00A8EFF4-D0A9-455A-A489-3B8F28A3A7C3}" presName="rootComposite1" presStyleCnt="0"/>
      <dgm:spPr/>
    </dgm:pt>
    <dgm:pt modelId="{1C62CEFD-AE13-4923-9534-1A9A89951730}" type="pres">
      <dgm:prSet presAssocID="{00A8EFF4-D0A9-455A-A489-3B8F28A3A7C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7F736A-BCBD-470B-AD5E-4BCB58150B1B}" type="pres">
      <dgm:prSet presAssocID="{00A8EFF4-D0A9-455A-A489-3B8F28A3A7C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C29C840-F8C4-4481-BBE3-7F9DA793464E}" type="pres">
      <dgm:prSet presAssocID="{00A8EFF4-D0A9-455A-A489-3B8F28A3A7C3}" presName="hierChild2" presStyleCnt="0"/>
      <dgm:spPr/>
    </dgm:pt>
    <dgm:pt modelId="{CF9D6B16-0F50-4C4D-AADA-DC5F7C10A04A}" type="pres">
      <dgm:prSet presAssocID="{5BCDE61E-7953-49BE-995B-0F030FAA3445}" presName="Name35" presStyleLbl="parChTrans1D2" presStyleIdx="0" presStyleCnt="2"/>
      <dgm:spPr/>
      <dgm:t>
        <a:bodyPr/>
        <a:lstStyle/>
        <a:p>
          <a:endParaRPr lang="en-US"/>
        </a:p>
      </dgm:t>
    </dgm:pt>
    <dgm:pt modelId="{81E22AB8-7DF7-45AF-84E8-19AE4463E60F}" type="pres">
      <dgm:prSet presAssocID="{CE718D92-3BE8-4626-9078-810EA2316D40}" presName="hierRoot2" presStyleCnt="0">
        <dgm:presLayoutVars>
          <dgm:hierBranch/>
        </dgm:presLayoutVars>
      </dgm:prSet>
      <dgm:spPr/>
    </dgm:pt>
    <dgm:pt modelId="{070416C4-0C0C-4E13-B3AA-CB7F05E805D3}" type="pres">
      <dgm:prSet presAssocID="{CE718D92-3BE8-4626-9078-810EA2316D40}" presName="rootComposite" presStyleCnt="0"/>
      <dgm:spPr/>
    </dgm:pt>
    <dgm:pt modelId="{F22A251B-369D-4614-9AED-59F3B71420FA}" type="pres">
      <dgm:prSet presAssocID="{CE718D92-3BE8-4626-9078-810EA2316D4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1D880F-4D87-42A6-BE2C-F5B9F57CD38C}" type="pres">
      <dgm:prSet presAssocID="{CE718D92-3BE8-4626-9078-810EA2316D40}" presName="rootConnector" presStyleLbl="node2" presStyleIdx="0" presStyleCnt="2"/>
      <dgm:spPr/>
      <dgm:t>
        <a:bodyPr/>
        <a:lstStyle/>
        <a:p>
          <a:endParaRPr lang="en-US"/>
        </a:p>
      </dgm:t>
    </dgm:pt>
    <dgm:pt modelId="{24942EF6-D351-4F02-8FB0-512804C566B9}" type="pres">
      <dgm:prSet presAssocID="{CE718D92-3BE8-4626-9078-810EA2316D40}" presName="hierChild4" presStyleCnt="0"/>
      <dgm:spPr/>
    </dgm:pt>
    <dgm:pt modelId="{4216A001-3A8B-4127-AE8B-C6E0714FA099}" type="pres">
      <dgm:prSet presAssocID="{12A6CA7F-6D4D-40F2-ACC7-064978A02045}" presName="Name35" presStyleLbl="parChTrans1D3" presStyleIdx="0" presStyleCnt="2"/>
      <dgm:spPr/>
      <dgm:t>
        <a:bodyPr/>
        <a:lstStyle/>
        <a:p>
          <a:endParaRPr lang="en-US"/>
        </a:p>
      </dgm:t>
    </dgm:pt>
    <dgm:pt modelId="{93709AC9-D688-45C2-A112-7DCEC70AC04A}" type="pres">
      <dgm:prSet presAssocID="{1B5F3FBE-E82F-474C-9715-BB7BE955AAFF}" presName="hierRoot2" presStyleCnt="0">
        <dgm:presLayoutVars>
          <dgm:hierBranch val="r"/>
        </dgm:presLayoutVars>
      </dgm:prSet>
      <dgm:spPr/>
    </dgm:pt>
    <dgm:pt modelId="{8950F854-AE45-47EA-93DB-F9A6D125DC30}" type="pres">
      <dgm:prSet presAssocID="{1B5F3FBE-E82F-474C-9715-BB7BE955AAFF}" presName="rootComposite" presStyleCnt="0"/>
      <dgm:spPr/>
    </dgm:pt>
    <dgm:pt modelId="{CE9FA4AB-2421-4338-91D8-8CA8B5FBC92B}" type="pres">
      <dgm:prSet presAssocID="{1B5F3FBE-E82F-474C-9715-BB7BE955AAFF}" presName="rootText" presStyleLbl="node3" presStyleIdx="0" presStyleCnt="2" custScaleX="112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4094BD-13FA-4CD8-A3AB-CA8504CAAD5C}" type="pres">
      <dgm:prSet presAssocID="{1B5F3FBE-E82F-474C-9715-BB7BE955AAFF}" presName="rootConnector" presStyleLbl="node3" presStyleIdx="0" presStyleCnt="2"/>
      <dgm:spPr/>
      <dgm:t>
        <a:bodyPr/>
        <a:lstStyle/>
        <a:p>
          <a:endParaRPr lang="en-US"/>
        </a:p>
      </dgm:t>
    </dgm:pt>
    <dgm:pt modelId="{9AB5EC5A-A9E4-4801-8A2A-9CA5CA2C5016}" type="pres">
      <dgm:prSet presAssocID="{1B5F3FBE-E82F-474C-9715-BB7BE955AAFF}" presName="hierChild4" presStyleCnt="0"/>
      <dgm:spPr/>
    </dgm:pt>
    <dgm:pt modelId="{6B9E1F3E-D5A8-4B9E-B3E7-48F63278A195}" type="pres">
      <dgm:prSet presAssocID="{1B5F3FBE-E82F-474C-9715-BB7BE955AAFF}" presName="hierChild5" presStyleCnt="0"/>
      <dgm:spPr/>
    </dgm:pt>
    <dgm:pt modelId="{5F9E5E27-81C9-4E8A-97FC-EEDFABDCC55C}" type="pres">
      <dgm:prSet presAssocID="{CE718D92-3BE8-4626-9078-810EA2316D40}" presName="hierChild5" presStyleCnt="0"/>
      <dgm:spPr/>
    </dgm:pt>
    <dgm:pt modelId="{AF1D1755-A5BD-472A-B50E-3D5C34B122C9}" type="pres">
      <dgm:prSet presAssocID="{A61D3FD8-999E-4DB0-81B2-402198476B19}" presName="Name35" presStyleLbl="parChTrans1D2" presStyleIdx="1" presStyleCnt="2"/>
      <dgm:spPr/>
      <dgm:t>
        <a:bodyPr/>
        <a:lstStyle/>
        <a:p>
          <a:endParaRPr lang="en-US"/>
        </a:p>
      </dgm:t>
    </dgm:pt>
    <dgm:pt modelId="{C3A90B61-2E05-4F74-A918-4156D24CFD47}" type="pres">
      <dgm:prSet presAssocID="{C8A22B12-8D9B-45F7-96D1-905B13B24531}" presName="hierRoot2" presStyleCnt="0">
        <dgm:presLayoutVars>
          <dgm:hierBranch/>
        </dgm:presLayoutVars>
      </dgm:prSet>
      <dgm:spPr/>
    </dgm:pt>
    <dgm:pt modelId="{0946CF4C-CE1E-42FC-9B7A-B71CD1BA5A2C}" type="pres">
      <dgm:prSet presAssocID="{C8A22B12-8D9B-45F7-96D1-905B13B24531}" presName="rootComposite" presStyleCnt="0"/>
      <dgm:spPr/>
    </dgm:pt>
    <dgm:pt modelId="{B496D76C-ACD5-40E5-BE61-D9CE1C30FE98}" type="pres">
      <dgm:prSet presAssocID="{C8A22B12-8D9B-45F7-96D1-905B13B2453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81BE3-FAD9-4AE9-B19E-7B3F21297E8F}" type="pres">
      <dgm:prSet presAssocID="{C8A22B12-8D9B-45F7-96D1-905B13B24531}" presName="rootConnector" presStyleLbl="node2" presStyleIdx="1" presStyleCnt="2"/>
      <dgm:spPr/>
      <dgm:t>
        <a:bodyPr/>
        <a:lstStyle/>
        <a:p>
          <a:endParaRPr lang="en-US"/>
        </a:p>
      </dgm:t>
    </dgm:pt>
    <dgm:pt modelId="{9BE32AA1-34F8-403C-AD59-489EBAB9F811}" type="pres">
      <dgm:prSet presAssocID="{C8A22B12-8D9B-45F7-96D1-905B13B24531}" presName="hierChild4" presStyleCnt="0"/>
      <dgm:spPr/>
    </dgm:pt>
    <dgm:pt modelId="{41E0B242-1E46-49CF-BBE1-220939E4BF46}" type="pres">
      <dgm:prSet presAssocID="{9790B75E-1720-4250-9D11-442B82D8FEBD}" presName="Name35" presStyleLbl="parChTrans1D3" presStyleIdx="1" presStyleCnt="2"/>
      <dgm:spPr/>
      <dgm:t>
        <a:bodyPr/>
        <a:lstStyle/>
        <a:p>
          <a:endParaRPr lang="en-US"/>
        </a:p>
      </dgm:t>
    </dgm:pt>
    <dgm:pt modelId="{685FBE06-CB5E-4C4B-A0E5-00A84251239A}" type="pres">
      <dgm:prSet presAssocID="{A7DD0158-708F-44C0-84C7-38940CC1A95F}" presName="hierRoot2" presStyleCnt="0">
        <dgm:presLayoutVars>
          <dgm:hierBranch val="r"/>
        </dgm:presLayoutVars>
      </dgm:prSet>
      <dgm:spPr/>
    </dgm:pt>
    <dgm:pt modelId="{179ADA28-3282-4790-9505-A21271F86B41}" type="pres">
      <dgm:prSet presAssocID="{A7DD0158-708F-44C0-84C7-38940CC1A95F}" presName="rootComposite" presStyleCnt="0"/>
      <dgm:spPr/>
    </dgm:pt>
    <dgm:pt modelId="{C2A8B76C-0045-47AA-B51D-7704265A9A7E}" type="pres">
      <dgm:prSet presAssocID="{A7DD0158-708F-44C0-84C7-38940CC1A95F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1B1EBC-9A6A-4BFB-BBF3-74377C072456}" type="pres">
      <dgm:prSet presAssocID="{A7DD0158-708F-44C0-84C7-38940CC1A95F}" presName="rootConnector" presStyleLbl="node3" presStyleIdx="1" presStyleCnt="2"/>
      <dgm:spPr/>
      <dgm:t>
        <a:bodyPr/>
        <a:lstStyle/>
        <a:p>
          <a:endParaRPr lang="en-US"/>
        </a:p>
      </dgm:t>
    </dgm:pt>
    <dgm:pt modelId="{06C07925-7AD4-4705-820C-BCA82E53BB4A}" type="pres">
      <dgm:prSet presAssocID="{A7DD0158-708F-44C0-84C7-38940CC1A95F}" presName="hierChild4" presStyleCnt="0"/>
      <dgm:spPr/>
    </dgm:pt>
    <dgm:pt modelId="{DFC4AE33-4D02-4DAD-A2C7-5D9789635E69}" type="pres">
      <dgm:prSet presAssocID="{A7DD0158-708F-44C0-84C7-38940CC1A95F}" presName="hierChild5" presStyleCnt="0"/>
      <dgm:spPr/>
    </dgm:pt>
    <dgm:pt modelId="{FAC8EEA9-5992-4C31-9332-8FDB82DB4C01}" type="pres">
      <dgm:prSet presAssocID="{C8A22B12-8D9B-45F7-96D1-905B13B24531}" presName="hierChild5" presStyleCnt="0"/>
      <dgm:spPr/>
    </dgm:pt>
    <dgm:pt modelId="{DFAEE0C4-43DE-425C-972E-7A6B33853C26}" type="pres">
      <dgm:prSet presAssocID="{00A8EFF4-D0A9-455A-A489-3B8F28A3A7C3}" presName="hierChild3" presStyleCnt="0"/>
      <dgm:spPr/>
    </dgm:pt>
  </dgm:ptLst>
  <dgm:cxnLst>
    <dgm:cxn modelId="{D6F72BC0-18E6-48F5-893D-3BA4AF72B26C}" type="presOf" srcId="{00A8EFF4-D0A9-455A-A489-3B8F28A3A7C3}" destId="{697F736A-BCBD-470B-AD5E-4BCB58150B1B}" srcOrd="1" destOrd="0" presId="urn:microsoft.com/office/officeart/2005/8/layout/orgChart1"/>
    <dgm:cxn modelId="{DABF0A44-2223-4B60-BCD8-FD18EDDC1144}" type="presOf" srcId="{CE718D92-3BE8-4626-9078-810EA2316D40}" destId="{F22A251B-369D-4614-9AED-59F3B71420FA}" srcOrd="0" destOrd="0" presId="urn:microsoft.com/office/officeart/2005/8/layout/orgChart1"/>
    <dgm:cxn modelId="{ECEDA992-6916-4160-9C0F-97C03C6C01FD}" type="presOf" srcId="{12A6CA7F-6D4D-40F2-ACC7-064978A02045}" destId="{4216A001-3A8B-4127-AE8B-C6E0714FA099}" srcOrd="0" destOrd="0" presId="urn:microsoft.com/office/officeart/2005/8/layout/orgChart1"/>
    <dgm:cxn modelId="{C7122FB1-5609-4401-8DF2-7F325D49A729}" type="presOf" srcId="{A7DD0158-708F-44C0-84C7-38940CC1A95F}" destId="{C2A8B76C-0045-47AA-B51D-7704265A9A7E}" srcOrd="0" destOrd="0" presId="urn:microsoft.com/office/officeart/2005/8/layout/orgChart1"/>
    <dgm:cxn modelId="{ACD87774-649F-4D7A-B966-7F1AA1E3DF93}" type="presOf" srcId="{A61D3FD8-999E-4DB0-81B2-402198476B19}" destId="{AF1D1755-A5BD-472A-B50E-3D5C34B122C9}" srcOrd="0" destOrd="0" presId="urn:microsoft.com/office/officeart/2005/8/layout/orgChart1"/>
    <dgm:cxn modelId="{87394776-23ED-48DF-AA38-A4E0B119E897}" type="presOf" srcId="{00A8EFF4-D0A9-455A-A489-3B8F28A3A7C3}" destId="{1C62CEFD-AE13-4923-9534-1A9A89951730}" srcOrd="0" destOrd="0" presId="urn:microsoft.com/office/officeart/2005/8/layout/orgChart1"/>
    <dgm:cxn modelId="{BC3BA4D3-9DC3-4638-9903-23AD9449988A}" type="presOf" srcId="{CE718D92-3BE8-4626-9078-810EA2316D40}" destId="{B11D880F-4D87-42A6-BE2C-F5B9F57CD38C}" srcOrd="1" destOrd="0" presId="urn:microsoft.com/office/officeart/2005/8/layout/orgChart1"/>
    <dgm:cxn modelId="{2AB4CDED-A192-400B-ACE6-54B431F1B162}" srcId="{C8A22B12-8D9B-45F7-96D1-905B13B24531}" destId="{A7DD0158-708F-44C0-84C7-38940CC1A95F}" srcOrd="0" destOrd="0" parTransId="{9790B75E-1720-4250-9D11-442B82D8FEBD}" sibTransId="{52268BA3-EEB8-4657-86F0-4D5156B5DCED}"/>
    <dgm:cxn modelId="{6C4F1057-DEEA-4E9C-ABB3-A2FA196A5B6B}" type="presOf" srcId="{9790B75E-1720-4250-9D11-442B82D8FEBD}" destId="{41E0B242-1E46-49CF-BBE1-220939E4BF46}" srcOrd="0" destOrd="0" presId="urn:microsoft.com/office/officeart/2005/8/layout/orgChart1"/>
    <dgm:cxn modelId="{432F5B2E-211D-4509-91CE-E20533C6310A}" type="presOf" srcId="{1B5F3FBE-E82F-474C-9715-BB7BE955AAFF}" destId="{0F4094BD-13FA-4CD8-A3AB-CA8504CAAD5C}" srcOrd="1" destOrd="0" presId="urn:microsoft.com/office/officeart/2005/8/layout/orgChart1"/>
    <dgm:cxn modelId="{98D97560-0034-4E08-8092-80E27C701FBB}" type="presOf" srcId="{1B5F3FBE-E82F-474C-9715-BB7BE955AAFF}" destId="{CE9FA4AB-2421-4338-91D8-8CA8B5FBC92B}" srcOrd="0" destOrd="0" presId="urn:microsoft.com/office/officeart/2005/8/layout/orgChart1"/>
    <dgm:cxn modelId="{89A607B0-D060-44A1-AFE8-4A64B562096C}" srcId="{CE718D92-3BE8-4626-9078-810EA2316D40}" destId="{1B5F3FBE-E82F-474C-9715-BB7BE955AAFF}" srcOrd="0" destOrd="0" parTransId="{12A6CA7F-6D4D-40F2-ACC7-064978A02045}" sibTransId="{19EAF6C9-20AA-45CE-9ABE-C38405770F5A}"/>
    <dgm:cxn modelId="{851C921E-3AAD-4508-8B92-1F93B254F149}" type="presOf" srcId="{C8A22B12-8D9B-45F7-96D1-905B13B24531}" destId="{37D81BE3-FAD9-4AE9-B19E-7B3F21297E8F}" srcOrd="1" destOrd="0" presId="urn:microsoft.com/office/officeart/2005/8/layout/orgChart1"/>
    <dgm:cxn modelId="{B6AE1001-4307-406D-8CD7-970C8976EB77}" srcId="{00A8EFF4-D0A9-455A-A489-3B8F28A3A7C3}" destId="{C8A22B12-8D9B-45F7-96D1-905B13B24531}" srcOrd="1" destOrd="0" parTransId="{A61D3FD8-999E-4DB0-81B2-402198476B19}" sibTransId="{78799333-BE81-44E1-A896-FFACFA8280C0}"/>
    <dgm:cxn modelId="{E2ECC964-D048-412E-9E40-595EA6937642}" srcId="{878D93EB-FCD5-435A-B70F-2CA30E376DEC}" destId="{00A8EFF4-D0A9-455A-A489-3B8F28A3A7C3}" srcOrd="0" destOrd="0" parTransId="{F57D0918-4CBF-4AD8-905E-C302E4652E2A}" sibTransId="{3DE95A33-BCDD-4502-8EEA-2BCF18EC24C9}"/>
    <dgm:cxn modelId="{012060AE-54E4-43CC-ABE6-5F198ACA2AF6}" type="presOf" srcId="{C8A22B12-8D9B-45F7-96D1-905B13B24531}" destId="{B496D76C-ACD5-40E5-BE61-D9CE1C30FE98}" srcOrd="0" destOrd="0" presId="urn:microsoft.com/office/officeart/2005/8/layout/orgChart1"/>
    <dgm:cxn modelId="{836D786E-1BCF-47EC-8948-020C8D336BAE}" type="presOf" srcId="{5BCDE61E-7953-49BE-995B-0F030FAA3445}" destId="{CF9D6B16-0F50-4C4D-AADA-DC5F7C10A04A}" srcOrd="0" destOrd="0" presId="urn:microsoft.com/office/officeart/2005/8/layout/orgChart1"/>
    <dgm:cxn modelId="{001ABFDD-C7FD-4571-B2D1-A3E67237269C}" type="presOf" srcId="{878D93EB-FCD5-435A-B70F-2CA30E376DEC}" destId="{9E371940-1624-46E2-8B73-B09B33714044}" srcOrd="0" destOrd="0" presId="urn:microsoft.com/office/officeart/2005/8/layout/orgChart1"/>
    <dgm:cxn modelId="{43959CF2-91D4-42D5-BAAD-6DCF08F7E489}" type="presOf" srcId="{A7DD0158-708F-44C0-84C7-38940CC1A95F}" destId="{0D1B1EBC-9A6A-4BFB-BBF3-74377C072456}" srcOrd="1" destOrd="0" presId="urn:microsoft.com/office/officeart/2005/8/layout/orgChart1"/>
    <dgm:cxn modelId="{31564878-246A-4DAF-B8F6-2C3D330266DC}" srcId="{00A8EFF4-D0A9-455A-A489-3B8F28A3A7C3}" destId="{CE718D92-3BE8-4626-9078-810EA2316D40}" srcOrd="0" destOrd="0" parTransId="{5BCDE61E-7953-49BE-995B-0F030FAA3445}" sibTransId="{A5EC9602-3496-486C-ABF5-5D495EA31655}"/>
    <dgm:cxn modelId="{016F8C22-88BE-4232-9088-F950F53DA2A2}" type="presParOf" srcId="{9E371940-1624-46E2-8B73-B09B33714044}" destId="{49121325-5810-4519-8075-CD31ACE1F62A}" srcOrd="0" destOrd="0" presId="urn:microsoft.com/office/officeart/2005/8/layout/orgChart1"/>
    <dgm:cxn modelId="{0A708113-A30A-4ABC-8C97-1FEC0A4B3C36}" type="presParOf" srcId="{49121325-5810-4519-8075-CD31ACE1F62A}" destId="{E293C308-2A40-4F93-9385-CF224131CD5B}" srcOrd="0" destOrd="0" presId="urn:microsoft.com/office/officeart/2005/8/layout/orgChart1"/>
    <dgm:cxn modelId="{DADDB285-5266-4986-A404-E9019E759063}" type="presParOf" srcId="{E293C308-2A40-4F93-9385-CF224131CD5B}" destId="{1C62CEFD-AE13-4923-9534-1A9A89951730}" srcOrd="0" destOrd="0" presId="urn:microsoft.com/office/officeart/2005/8/layout/orgChart1"/>
    <dgm:cxn modelId="{586293D6-99D1-4736-9E1D-8A3C463E5752}" type="presParOf" srcId="{E293C308-2A40-4F93-9385-CF224131CD5B}" destId="{697F736A-BCBD-470B-AD5E-4BCB58150B1B}" srcOrd="1" destOrd="0" presId="urn:microsoft.com/office/officeart/2005/8/layout/orgChart1"/>
    <dgm:cxn modelId="{DFCCE9AD-0FD2-40EA-AF2A-981B1724B688}" type="presParOf" srcId="{49121325-5810-4519-8075-CD31ACE1F62A}" destId="{7C29C840-F8C4-4481-BBE3-7F9DA793464E}" srcOrd="1" destOrd="0" presId="urn:microsoft.com/office/officeart/2005/8/layout/orgChart1"/>
    <dgm:cxn modelId="{54400E60-73A9-426B-9B9D-A6919F6CBBEC}" type="presParOf" srcId="{7C29C840-F8C4-4481-BBE3-7F9DA793464E}" destId="{CF9D6B16-0F50-4C4D-AADA-DC5F7C10A04A}" srcOrd="0" destOrd="0" presId="urn:microsoft.com/office/officeart/2005/8/layout/orgChart1"/>
    <dgm:cxn modelId="{21745E76-7B00-45F2-A8BE-3787BCE91A9C}" type="presParOf" srcId="{7C29C840-F8C4-4481-BBE3-7F9DA793464E}" destId="{81E22AB8-7DF7-45AF-84E8-19AE4463E60F}" srcOrd="1" destOrd="0" presId="urn:microsoft.com/office/officeart/2005/8/layout/orgChart1"/>
    <dgm:cxn modelId="{76A8C336-860A-472A-9D69-2ADE9A859D35}" type="presParOf" srcId="{81E22AB8-7DF7-45AF-84E8-19AE4463E60F}" destId="{070416C4-0C0C-4E13-B3AA-CB7F05E805D3}" srcOrd="0" destOrd="0" presId="urn:microsoft.com/office/officeart/2005/8/layout/orgChart1"/>
    <dgm:cxn modelId="{5EACB696-2E12-463C-90F8-360E774FC9EB}" type="presParOf" srcId="{070416C4-0C0C-4E13-B3AA-CB7F05E805D3}" destId="{F22A251B-369D-4614-9AED-59F3B71420FA}" srcOrd="0" destOrd="0" presId="urn:microsoft.com/office/officeart/2005/8/layout/orgChart1"/>
    <dgm:cxn modelId="{5D2C5B30-22AC-4EB0-8237-BD9E2CF30E02}" type="presParOf" srcId="{070416C4-0C0C-4E13-B3AA-CB7F05E805D3}" destId="{B11D880F-4D87-42A6-BE2C-F5B9F57CD38C}" srcOrd="1" destOrd="0" presId="urn:microsoft.com/office/officeart/2005/8/layout/orgChart1"/>
    <dgm:cxn modelId="{C605A025-0A16-4CB4-99B2-D94D2DB24807}" type="presParOf" srcId="{81E22AB8-7DF7-45AF-84E8-19AE4463E60F}" destId="{24942EF6-D351-4F02-8FB0-512804C566B9}" srcOrd="1" destOrd="0" presId="urn:microsoft.com/office/officeart/2005/8/layout/orgChart1"/>
    <dgm:cxn modelId="{87FDE6C3-91FA-480E-9D79-76C60854DBAA}" type="presParOf" srcId="{24942EF6-D351-4F02-8FB0-512804C566B9}" destId="{4216A001-3A8B-4127-AE8B-C6E0714FA099}" srcOrd="0" destOrd="0" presId="urn:microsoft.com/office/officeart/2005/8/layout/orgChart1"/>
    <dgm:cxn modelId="{0C390988-A05F-4855-9389-529BBFEBB31A}" type="presParOf" srcId="{24942EF6-D351-4F02-8FB0-512804C566B9}" destId="{93709AC9-D688-45C2-A112-7DCEC70AC04A}" srcOrd="1" destOrd="0" presId="urn:microsoft.com/office/officeart/2005/8/layout/orgChart1"/>
    <dgm:cxn modelId="{5542F667-CB2F-4076-8400-106294F593C2}" type="presParOf" srcId="{93709AC9-D688-45C2-A112-7DCEC70AC04A}" destId="{8950F854-AE45-47EA-93DB-F9A6D125DC30}" srcOrd="0" destOrd="0" presId="urn:microsoft.com/office/officeart/2005/8/layout/orgChart1"/>
    <dgm:cxn modelId="{447AB7AF-20E5-48EC-97F6-4FE8AD1B727C}" type="presParOf" srcId="{8950F854-AE45-47EA-93DB-F9A6D125DC30}" destId="{CE9FA4AB-2421-4338-91D8-8CA8B5FBC92B}" srcOrd="0" destOrd="0" presId="urn:microsoft.com/office/officeart/2005/8/layout/orgChart1"/>
    <dgm:cxn modelId="{7F8DC7E6-BC89-4C04-9F6C-67089517F2DA}" type="presParOf" srcId="{8950F854-AE45-47EA-93DB-F9A6D125DC30}" destId="{0F4094BD-13FA-4CD8-A3AB-CA8504CAAD5C}" srcOrd="1" destOrd="0" presId="urn:microsoft.com/office/officeart/2005/8/layout/orgChart1"/>
    <dgm:cxn modelId="{DB65A193-5957-4023-B051-3245AA59135D}" type="presParOf" srcId="{93709AC9-D688-45C2-A112-7DCEC70AC04A}" destId="{9AB5EC5A-A9E4-4801-8A2A-9CA5CA2C5016}" srcOrd="1" destOrd="0" presId="urn:microsoft.com/office/officeart/2005/8/layout/orgChart1"/>
    <dgm:cxn modelId="{6BE40378-82F1-46E1-899D-3CD0AC2CF1D9}" type="presParOf" srcId="{93709AC9-D688-45C2-A112-7DCEC70AC04A}" destId="{6B9E1F3E-D5A8-4B9E-B3E7-48F63278A195}" srcOrd="2" destOrd="0" presId="urn:microsoft.com/office/officeart/2005/8/layout/orgChart1"/>
    <dgm:cxn modelId="{916E9CED-9BA7-4F17-B4C3-F55D8A3481C3}" type="presParOf" srcId="{81E22AB8-7DF7-45AF-84E8-19AE4463E60F}" destId="{5F9E5E27-81C9-4E8A-97FC-EEDFABDCC55C}" srcOrd="2" destOrd="0" presId="urn:microsoft.com/office/officeart/2005/8/layout/orgChart1"/>
    <dgm:cxn modelId="{3564C19B-C195-42F6-A9EE-5634DA0FF977}" type="presParOf" srcId="{7C29C840-F8C4-4481-BBE3-7F9DA793464E}" destId="{AF1D1755-A5BD-472A-B50E-3D5C34B122C9}" srcOrd="2" destOrd="0" presId="urn:microsoft.com/office/officeart/2005/8/layout/orgChart1"/>
    <dgm:cxn modelId="{7D01C256-6901-4345-ADA9-004EDE0844EC}" type="presParOf" srcId="{7C29C840-F8C4-4481-BBE3-7F9DA793464E}" destId="{C3A90B61-2E05-4F74-A918-4156D24CFD47}" srcOrd="3" destOrd="0" presId="urn:microsoft.com/office/officeart/2005/8/layout/orgChart1"/>
    <dgm:cxn modelId="{13064396-873F-4927-AE59-87F03FDEDA6B}" type="presParOf" srcId="{C3A90B61-2E05-4F74-A918-4156D24CFD47}" destId="{0946CF4C-CE1E-42FC-9B7A-B71CD1BA5A2C}" srcOrd="0" destOrd="0" presId="urn:microsoft.com/office/officeart/2005/8/layout/orgChart1"/>
    <dgm:cxn modelId="{DEED2475-8FA8-460A-9D7E-24022EECB845}" type="presParOf" srcId="{0946CF4C-CE1E-42FC-9B7A-B71CD1BA5A2C}" destId="{B496D76C-ACD5-40E5-BE61-D9CE1C30FE98}" srcOrd="0" destOrd="0" presId="urn:microsoft.com/office/officeart/2005/8/layout/orgChart1"/>
    <dgm:cxn modelId="{1A812012-9E6A-4BBF-8061-D31846B15017}" type="presParOf" srcId="{0946CF4C-CE1E-42FC-9B7A-B71CD1BA5A2C}" destId="{37D81BE3-FAD9-4AE9-B19E-7B3F21297E8F}" srcOrd="1" destOrd="0" presId="urn:microsoft.com/office/officeart/2005/8/layout/orgChart1"/>
    <dgm:cxn modelId="{6A4068D9-96DC-4568-8F25-C703F85A13AE}" type="presParOf" srcId="{C3A90B61-2E05-4F74-A918-4156D24CFD47}" destId="{9BE32AA1-34F8-403C-AD59-489EBAB9F811}" srcOrd="1" destOrd="0" presId="urn:microsoft.com/office/officeart/2005/8/layout/orgChart1"/>
    <dgm:cxn modelId="{3A22B293-41CE-47A6-8192-131C585795F9}" type="presParOf" srcId="{9BE32AA1-34F8-403C-AD59-489EBAB9F811}" destId="{41E0B242-1E46-49CF-BBE1-220939E4BF46}" srcOrd="0" destOrd="0" presId="urn:microsoft.com/office/officeart/2005/8/layout/orgChart1"/>
    <dgm:cxn modelId="{949D1F12-578D-4A5F-B7FC-8F008C0A3BFF}" type="presParOf" srcId="{9BE32AA1-34F8-403C-AD59-489EBAB9F811}" destId="{685FBE06-CB5E-4C4B-A0E5-00A84251239A}" srcOrd="1" destOrd="0" presId="urn:microsoft.com/office/officeart/2005/8/layout/orgChart1"/>
    <dgm:cxn modelId="{D559BD0B-0959-4DE8-BCDC-1151399E6AC5}" type="presParOf" srcId="{685FBE06-CB5E-4C4B-A0E5-00A84251239A}" destId="{179ADA28-3282-4790-9505-A21271F86B41}" srcOrd="0" destOrd="0" presId="urn:microsoft.com/office/officeart/2005/8/layout/orgChart1"/>
    <dgm:cxn modelId="{C8776C16-2822-4B45-A00E-01EB35BF4606}" type="presParOf" srcId="{179ADA28-3282-4790-9505-A21271F86B41}" destId="{C2A8B76C-0045-47AA-B51D-7704265A9A7E}" srcOrd="0" destOrd="0" presId="urn:microsoft.com/office/officeart/2005/8/layout/orgChart1"/>
    <dgm:cxn modelId="{6C7AE726-87FD-40B6-B634-C6547F467D57}" type="presParOf" srcId="{179ADA28-3282-4790-9505-A21271F86B41}" destId="{0D1B1EBC-9A6A-4BFB-BBF3-74377C072456}" srcOrd="1" destOrd="0" presId="urn:microsoft.com/office/officeart/2005/8/layout/orgChart1"/>
    <dgm:cxn modelId="{AD366F40-9D1F-4B8F-9AE7-6161D20CE84E}" type="presParOf" srcId="{685FBE06-CB5E-4C4B-A0E5-00A84251239A}" destId="{06C07925-7AD4-4705-820C-BCA82E53BB4A}" srcOrd="1" destOrd="0" presId="urn:microsoft.com/office/officeart/2005/8/layout/orgChart1"/>
    <dgm:cxn modelId="{FF34F6D9-DEBF-4044-A7BA-2F05CD91986B}" type="presParOf" srcId="{685FBE06-CB5E-4C4B-A0E5-00A84251239A}" destId="{DFC4AE33-4D02-4DAD-A2C7-5D9789635E69}" srcOrd="2" destOrd="0" presId="urn:microsoft.com/office/officeart/2005/8/layout/orgChart1"/>
    <dgm:cxn modelId="{388C4B1D-28FC-450A-9969-4BB244E7E203}" type="presParOf" srcId="{C3A90B61-2E05-4F74-A918-4156D24CFD47}" destId="{FAC8EEA9-5992-4C31-9332-8FDB82DB4C01}" srcOrd="2" destOrd="0" presId="urn:microsoft.com/office/officeart/2005/8/layout/orgChart1"/>
    <dgm:cxn modelId="{D5A0145A-1BD2-425E-96AC-656C79CC3E69}" type="presParOf" srcId="{49121325-5810-4519-8075-CD31ACE1F62A}" destId="{DFAEE0C4-43DE-425C-972E-7A6B33853C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0B242-1E46-49CF-BBE1-220939E4BF46}">
      <dsp:nvSpPr>
        <dsp:cNvPr id="0" name=""/>
        <dsp:cNvSpPr/>
      </dsp:nvSpPr>
      <dsp:spPr>
        <a:xfrm>
          <a:off x="6142590" y="3841160"/>
          <a:ext cx="91440" cy="66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D1755-A5BD-472A-B50E-3D5C34B122C9}">
      <dsp:nvSpPr>
        <dsp:cNvPr id="0" name=""/>
        <dsp:cNvSpPr/>
      </dsp:nvSpPr>
      <dsp:spPr>
        <a:xfrm>
          <a:off x="4168099" y="1588585"/>
          <a:ext cx="2020211" cy="666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27"/>
              </a:lnTo>
              <a:lnTo>
                <a:pt x="2020211" y="333127"/>
              </a:lnTo>
              <a:lnTo>
                <a:pt x="2020211" y="666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6A001-3A8B-4127-AE8B-C6E0714FA099}">
      <dsp:nvSpPr>
        <dsp:cNvPr id="0" name=""/>
        <dsp:cNvSpPr/>
      </dsp:nvSpPr>
      <dsp:spPr>
        <a:xfrm>
          <a:off x="2102168" y="3841160"/>
          <a:ext cx="91440" cy="66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D6B16-0F50-4C4D-AADA-DC5F7C10A04A}">
      <dsp:nvSpPr>
        <dsp:cNvPr id="0" name=""/>
        <dsp:cNvSpPr/>
      </dsp:nvSpPr>
      <dsp:spPr>
        <a:xfrm>
          <a:off x="2147888" y="1588585"/>
          <a:ext cx="2020211" cy="666254"/>
        </a:xfrm>
        <a:custGeom>
          <a:avLst/>
          <a:gdLst/>
          <a:ahLst/>
          <a:cxnLst/>
          <a:rect l="0" t="0" r="0" b="0"/>
          <a:pathLst>
            <a:path>
              <a:moveTo>
                <a:pt x="2020211" y="0"/>
              </a:moveTo>
              <a:lnTo>
                <a:pt x="2020211" y="333127"/>
              </a:lnTo>
              <a:lnTo>
                <a:pt x="0" y="333127"/>
              </a:lnTo>
              <a:lnTo>
                <a:pt x="0" y="666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2CEFD-AE13-4923-9534-1A9A89951730}">
      <dsp:nvSpPr>
        <dsp:cNvPr id="0" name=""/>
        <dsp:cNvSpPr/>
      </dsp:nvSpPr>
      <dsp:spPr>
        <a:xfrm>
          <a:off x="2581778" y="2264"/>
          <a:ext cx="3172641" cy="158632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sp:txBody>
      <dsp:txXfrm>
        <a:off x="2581778" y="2264"/>
        <a:ext cx="3172641" cy="1586320"/>
      </dsp:txXfrm>
    </dsp:sp>
    <dsp:sp modelId="{F22A251B-369D-4614-9AED-59F3B71420FA}">
      <dsp:nvSpPr>
        <dsp:cNvPr id="0" name=""/>
        <dsp:cNvSpPr/>
      </dsp:nvSpPr>
      <dsp:spPr>
        <a:xfrm>
          <a:off x="561567" y="2254839"/>
          <a:ext cx="3172641" cy="15863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5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5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561567" y="2254839"/>
        <a:ext cx="3172641" cy="1586320"/>
      </dsp:txXfrm>
    </dsp:sp>
    <dsp:sp modelId="{CE9FA4AB-2421-4338-91D8-8CA8B5FBC92B}">
      <dsp:nvSpPr>
        <dsp:cNvPr id="0" name=""/>
        <dsp:cNvSpPr/>
      </dsp:nvSpPr>
      <dsp:spPr>
        <a:xfrm>
          <a:off x="360041" y="4507414"/>
          <a:ext cx="3575693" cy="15863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       Conducts , Filter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  Warms &amp;  moistens  air</a:t>
          </a:r>
        </a:p>
      </dsp:txBody>
      <dsp:txXfrm>
        <a:off x="360041" y="4507414"/>
        <a:ext cx="3575693" cy="1586320"/>
      </dsp:txXfrm>
    </dsp:sp>
    <dsp:sp modelId="{B496D76C-ACD5-40E5-BE61-D9CE1C30FE98}">
      <dsp:nvSpPr>
        <dsp:cNvPr id="0" name=""/>
        <dsp:cNvSpPr/>
      </dsp:nvSpPr>
      <dsp:spPr>
        <a:xfrm>
          <a:off x="4601989" y="2254839"/>
          <a:ext cx="3172641" cy="15863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sp:txBody>
      <dsp:txXfrm>
        <a:off x="4601989" y="2254839"/>
        <a:ext cx="3172641" cy="1586320"/>
      </dsp:txXfrm>
    </dsp:sp>
    <dsp:sp modelId="{C2A8B76C-0045-47AA-B51D-7704265A9A7E}">
      <dsp:nvSpPr>
        <dsp:cNvPr id="0" name=""/>
        <dsp:cNvSpPr/>
      </dsp:nvSpPr>
      <dsp:spPr>
        <a:xfrm>
          <a:off x="4601989" y="4507414"/>
          <a:ext cx="3172641" cy="158632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 secretion of surfactant</a:t>
          </a:r>
        </a:p>
      </dsp:txBody>
      <dsp:txXfrm>
        <a:off x="4601989" y="4507414"/>
        <a:ext cx="3172641" cy="158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B0B6B-29A3-4D00-ABCB-59597038645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8EEF6-2EE0-43E8-96B5-6D0F7FEE5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9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8EEF6-2EE0-43E8-96B5-6D0F7FEE54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964F-0B03-460F-86D5-902237655739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1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8E69-D3D2-4128-ADC3-ED4F489669D8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1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CEC-BF7C-4D3A-8393-8FB2E9A06A5C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3B992-8BBB-4D46-8D4D-B42888867977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1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561B-B06D-4E1A-A72E-4B2D1C592868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4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28D-CE2A-44B5-A5EF-B8F816FD0CBC}" type="datetime1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ABE2E-F8E7-4638-B2EF-50455980DF89}" type="datetime1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6C3-70B3-4410-88B5-CC55214B16A3}" type="datetime1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7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DD8B7-FC47-41CB-BA71-B79A24FB4315}" type="datetime1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A667-4557-4EE3-B8E0-2C81C9D259D4}" type="datetime1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E30E-A993-4131-8B13-3431351CDD34}" type="datetime1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5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A1845-946D-464D-9D91-8E693B3F0029}" type="datetime1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80699-80D8-400B-A011-6C7F4E144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1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9.wdp"/><Relationship Id="rId5" Type="http://schemas.openxmlformats.org/officeDocument/2006/relationships/image" Target="../media/image24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Introduction to The respiratory system</a:t>
            </a:r>
            <a:br>
              <a:rPr lang="en-US" sz="3600" b="1" dirty="0"/>
            </a:br>
            <a:r>
              <a:rPr lang="en-US" sz="3600" b="1" dirty="0" smtClean="0"/>
              <a:t>2023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Professor Dr. Hala El-</a:t>
            </a:r>
            <a:r>
              <a:rPr lang="en-US" sz="3200" b="1" dirty="0" err="1"/>
              <a:t>mazar</a:t>
            </a:r>
            <a:endParaRPr lang="en-US" sz="3200" b="1" dirty="0"/>
          </a:p>
        </p:txBody>
      </p:sp>
      <p:pic>
        <p:nvPicPr>
          <p:cNvPr id="1026" name="Picture 2" descr="http://www.teachpe.com/images/respiratory_syste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60848"/>
            <a:ext cx="419100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499" y="332656"/>
            <a:ext cx="1072989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8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9729-0C58-4E48-B163-12C9FA88E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Respiratory mucosa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Nasal glands </a:t>
            </a:r>
            <a:r>
              <a:rPr lang="en-US" b="1" u="sng" dirty="0"/>
              <a:t>(</a:t>
            </a:r>
            <a:r>
              <a:rPr lang="en-US" b="1" u="sng" dirty="0">
                <a:solidFill>
                  <a:srgbClr val="C00000"/>
                </a:solidFill>
              </a:rPr>
              <a:t>M &amp; S</a:t>
            </a:r>
            <a:r>
              <a:rPr lang="en-US" u="sng" dirty="0"/>
              <a:t>)</a:t>
            </a:r>
          </a:p>
          <a:p>
            <a:r>
              <a:rPr lang="en-US" dirty="0"/>
              <a:t>Blood vessels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B2A16-227D-4E1D-BDFB-045EAF8F0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16288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Olfactory mucosa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Olfactory glands (</a:t>
            </a:r>
            <a:r>
              <a:rPr lang="en-US" b="1" u="sng" dirty="0">
                <a:solidFill>
                  <a:srgbClr val="C00000"/>
                </a:solidFill>
              </a:rPr>
              <a:t>S only</a:t>
            </a:r>
            <a:r>
              <a:rPr lang="en-US" u="sng" dirty="0"/>
              <a:t>)</a:t>
            </a:r>
          </a:p>
          <a:p>
            <a:r>
              <a:rPr lang="en-US" dirty="0"/>
              <a:t>Blood vessels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E43F6-FE54-48B6-A09B-713940F3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2CD7E-54ED-425C-AF3F-D6974CE4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54CCF-E84E-44F7-8C60-512A902E6A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3894B-FBC8-4D41-81AE-028A8368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71599" y="2924943"/>
            <a:ext cx="3024336" cy="3456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BFB975-4356-4CF5-B636-DB1ED70CA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140967"/>
            <a:ext cx="3581400" cy="3024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Bracket 8">
            <a:extLst>
              <a:ext uri="{FF2B5EF4-FFF2-40B4-BE49-F238E27FC236}">
                <a16:creationId xmlns:a16="http://schemas.microsoft.com/office/drawing/2014/main" id="{8A7E1901-394D-423C-949A-6D9095529826}"/>
              </a:ext>
            </a:extLst>
          </p:cNvPr>
          <p:cNvSpPr/>
          <p:nvPr/>
        </p:nvSpPr>
        <p:spPr>
          <a:xfrm>
            <a:off x="611560" y="2045110"/>
            <a:ext cx="144014" cy="787002"/>
          </a:xfrm>
          <a:prstGeom prst="leftBracket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46594-DA58-4E11-8E8E-C354F6DF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060848"/>
            <a:ext cx="17679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6632"/>
            <a:ext cx="8856984" cy="6624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                                </a:t>
            </a:r>
            <a:r>
              <a:rPr lang="en-US" sz="2800" b="1" u="sng" dirty="0"/>
              <a:t>The olfactory epithelium</a:t>
            </a:r>
          </a:p>
          <a:p>
            <a:r>
              <a:rPr lang="en-US" sz="3000" dirty="0"/>
              <a:t>Covers  the roof of nasal cavities &amp; superior</a:t>
            </a:r>
          </a:p>
          <a:p>
            <a:pPr>
              <a:buNone/>
            </a:pPr>
            <a:r>
              <a:rPr lang="en-US" sz="3000" dirty="0"/>
              <a:t>     conchae. </a:t>
            </a:r>
          </a:p>
          <a:p>
            <a:endParaRPr lang="en-US" sz="3000" dirty="0"/>
          </a:p>
          <a:p>
            <a:r>
              <a:rPr lang="en-US" sz="3000" dirty="0"/>
              <a:t>Contains chemoreceptors of smell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3 cell types are present: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Olfactory receptor neurons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Supporting (</a:t>
            </a:r>
            <a:r>
              <a:rPr lang="en-US" sz="3000" dirty="0" err="1">
                <a:solidFill>
                  <a:srgbClr val="FF0000"/>
                </a:solidFill>
              </a:rPr>
              <a:t>sustentacular</a:t>
            </a:r>
            <a:r>
              <a:rPr lang="en-US" sz="3000" dirty="0">
                <a:solidFill>
                  <a:srgbClr val="FF0000"/>
                </a:solidFill>
              </a:rPr>
              <a:t>)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Basal cells</a:t>
            </a:r>
          </a:p>
          <a:p>
            <a:endParaRPr lang="en-US" sz="3000" dirty="0"/>
          </a:p>
          <a:p>
            <a:r>
              <a:rPr lang="en-US" sz="3000" dirty="0"/>
              <a:t>The olfactory mucosa consists of: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   1- The epithelium </a:t>
            </a:r>
            <a:r>
              <a:rPr lang="en-US" sz="3000" dirty="0"/>
              <a:t>rests on  2-  </a:t>
            </a:r>
            <a:r>
              <a:rPr lang="en-US" sz="3000" b="1" dirty="0">
                <a:solidFill>
                  <a:srgbClr val="FF0000"/>
                </a:solidFill>
              </a:rPr>
              <a:t>lamina </a:t>
            </a:r>
            <a:r>
              <a:rPr lang="en-US" sz="3000" b="1" dirty="0" err="1">
                <a:solidFill>
                  <a:srgbClr val="FF0000"/>
                </a:solidFill>
              </a:rPr>
              <a:t>propria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which contains:</a:t>
            </a:r>
          </a:p>
          <a:p>
            <a:pPr>
              <a:buFont typeface="Wingdings" pitchFamily="2" charset="2"/>
              <a:buChar char="ü"/>
            </a:pPr>
            <a:r>
              <a:rPr lang="en-US" sz="3000" dirty="0"/>
              <a:t>BV &amp; olfactory nerve fibers</a:t>
            </a:r>
          </a:p>
          <a:p>
            <a:pPr>
              <a:buFont typeface="Wingdings" pitchFamily="2" charset="2"/>
              <a:buChar char="ü"/>
            </a:pPr>
            <a:r>
              <a:rPr lang="en-US" sz="3000" b="1" dirty="0"/>
              <a:t>Bowman’s glands</a:t>
            </a:r>
            <a:r>
              <a:rPr lang="en-US" sz="3000" dirty="0"/>
              <a:t>, secrete serous </a:t>
            </a:r>
            <a:r>
              <a:rPr lang="en-US" sz="3000" dirty="0" smtClean="0"/>
              <a:t>fluid @ constant flow→  </a:t>
            </a:r>
            <a:r>
              <a:rPr lang="en-US" sz="3000" dirty="0"/>
              <a:t>surface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456384" cy="4031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inomarin.com/images/nose_1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72" y="0"/>
            <a:ext cx="2057384" cy="12858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8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39"/>
            <a:ext cx="8784976" cy="6532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Paranasal sinuses (4 pairs)</a:t>
            </a:r>
            <a:endParaRPr lang="en-US" sz="2800" u="sng" dirty="0"/>
          </a:p>
          <a:p>
            <a:r>
              <a:rPr lang="en-US" sz="2800" dirty="0"/>
              <a:t>Frontal, ethmoidal, Sphenoidal, maxillary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Air-filled spaces open in nasal cavity</a:t>
            </a:r>
          </a:p>
          <a:p>
            <a:r>
              <a:rPr lang="en-US" sz="2800" dirty="0"/>
              <a:t>Lined e </a:t>
            </a:r>
            <a:r>
              <a:rPr lang="en-US" sz="2800" dirty="0">
                <a:solidFill>
                  <a:srgbClr val="FF0000"/>
                </a:solidFill>
              </a:rPr>
              <a:t>thin</a:t>
            </a:r>
            <a:r>
              <a:rPr lang="en-US" sz="2800" dirty="0"/>
              <a:t> respiratory epithelium e few goblet cells , which is very adherent to the periosteum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Nasopharynx</a:t>
            </a:r>
          </a:p>
          <a:p>
            <a:r>
              <a:rPr lang="en-US" sz="2800" dirty="0"/>
              <a:t>Lined e respiratory epithelium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pic>
        <p:nvPicPr>
          <p:cNvPr id="4098" name="Picture 2" descr="http://careyvinson.fabpage.com/sinusitis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268760"/>
            <a:ext cx="3168351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iversideonline.com/source/images/image_popup/c7_nasopharyn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6579445" y="4303679"/>
            <a:ext cx="2385043" cy="24177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251" y="980727"/>
            <a:ext cx="2299229" cy="24482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5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8817265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Larynx (voice box):</a:t>
            </a:r>
          </a:p>
          <a:p>
            <a:r>
              <a:rPr lang="en-US" sz="2800" dirty="0"/>
              <a:t>At the beginning of trachea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Its beginning is guarded by </a:t>
            </a:r>
            <a:r>
              <a:rPr lang="en-US" sz="2800" b="1" dirty="0">
                <a:solidFill>
                  <a:srgbClr val="FF0000"/>
                </a:solidFill>
              </a:rPr>
              <a:t>epiglottis</a:t>
            </a:r>
          </a:p>
          <a:p>
            <a:endParaRPr lang="en-US" sz="2800" dirty="0"/>
          </a:p>
          <a:p>
            <a:r>
              <a:rPr lang="en-US" sz="2800" u="sng" dirty="0">
                <a:solidFill>
                  <a:srgbClr val="FF0000"/>
                </a:solidFill>
              </a:rPr>
              <a:t>Has 2 functions: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Production of voice  (vocal cords)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Prevent food from entering the trachea</a:t>
            </a:r>
          </a:p>
          <a:p>
            <a:pPr marL="0" indent="0">
              <a:buNone/>
            </a:pPr>
            <a:r>
              <a:rPr lang="en-US" sz="2800" dirty="0"/>
              <a:t>     (epiglottis has </a:t>
            </a:r>
            <a:r>
              <a:rPr lang="en-US" sz="2800" dirty="0">
                <a:solidFill>
                  <a:srgbClr val="FF0000"/>
                </a:solidFill>
              </a:rPr>
              <a:t>elastic</a:t>
            </a:r>
            <a:r>
              <a:rPr lang="en-US" sz="2800" dirty="0"/>
              <a:t> cartilage  in its </a:t>
            </a:r>
          </a:p>
          <a:p>
            <a:pPr marL="0" indent="0">
              <a:buNone/>
            </a:pPr>
            <a:r>
              <a:rPr lang="en-US" sz="2800" dirty="0"/>
              <a:t>      lamina </a:t>
            </a:r>
            <a:r>
              <a:rPr lang="en-US" sz="2800" dirty="0" err="1"/>
              <a:t>propria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Lined e respiratory epithelium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126" name="Picture 6" descr="http://www.shedlightevents.com/wp-content/uploads/2012/07/Screen-Shot-2013-04-25-at-19.01.1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808312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en-US" sz="3200" b="1" u="sng" dirty="0"/>
              <a:t>Trachea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832648"/>
          </a:xfrm>
        </p:spPr>
        <p:txBody>
          <a:bodyPr>
            <a:normAutofit/>
          </a:bodyPr>
          <a:lstStyle/>
          <a:p>
            <a:r>
              <a:rPr lang="en-US" sz="2800" dirty="0"/>
              <a:t>Tube extends from larynx  &amp; ends by </a:t>
            </a:r>
          </a:p>
          <a:p>
            <a:pPr marL="0" indent="0">
              <a:buNone/>
            </a:pPr>
            <a:r>
              <a:rPr lang="en-US" sz="2800" dirty="0"/>
              <a:t>     dividing into 2 bronchi</a:t>
            </a:r>
          </a:p>
          <a:p>
            <a:endParaRPr lang="en-US" sz="2800" dirty="0"/>
          </a:p>
          <a:p>
            <a:r>
              <a:rPr lang="en-US" sz="2800" dirty="0"/>
              <a:t>Kept open by about 20 C- shaped </a:t>
            </a:r>
          </a:p>
          <a:p>
            <a:pPr marL="0" indent="0">
              <a:buNone/>
            </a:pPr>
            <a:r>
              <a:rPr lang="en-US" sz="2800" dirty="0"/>
              <a:t>     Cartilage rings (hyaline cartilage)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Its wall is formed of 4 layers: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Mucosa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Submucosa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Hyaline cartilage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adventitia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http://www.newhealthguide.org/images/10439275/image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2304256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assconnection.s3.amazonaws.com/583/flashcards/1721583/png/trachealis13583682892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3168352" cy="1656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uhsc.edu/histology/Glass%20slides/13_1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5102"/>
            <a:ext cx="4608512" cy="2304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38"/>
            <a:ext cx="9036496" cy="65527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 </a:t>
            </a:r>
            <a:r>
              <a:rPr lang="en-US" sz="2800" b="1" u="sng" dirty="0"/>
              <a:t>Wall of trachea</a:t>
            </a:r>
            <a:r>
              <a:rPr lang="en-US" sz="2800" dirty="0"/>
              <a:t>:</a:t>
            </a:r>
          </a:p>
          <a:p>
            <a:r>
              <a:rPr lang="en-US" sz="2800" b="1" u="sng" dirty="0"/>
              <a:t>Mucosa</a:t>
            </a:r>
            <a:r>
              <a:rPr lang="en-US" sz="2800" dirty="0"/>
              <a:t>:  </a:t>
            </a:r>
            <a:r>
              <a:rPr lang="en-US" sz="2800" dirty="0">
                <a:solidFill>
                  <a:srgbClr val="FF0000"/>
                </a:solidFill>
              </a:rPr>
              <a:t>respiratory epithelium + lamina </a:t>
            </a:r>
            <a:r>
              <a:rPr lang="en-US" sz="2800" dirty="0" err="1">
                <a:solidFill>
                  <a:srgbClr val="FF0000"/>
                </a:solidFill>
              </a:rPr>
              <a:t>propria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endParaRPr lang="en-US" sz="2800" b="1" u="sng" dirty="0"/>
          </a:p>
          <a:p>
            <a:r>
              <a:rPr lang="en-US" sz="2800" b="1" u="sng" dirty="0" err="1"/>
              <a:t>Submucosa</a:t>
            </a:r>
            <a:r>
              <a:rPr lang="en-US" sz="2800" dirty="0"/>
              <a:t>: loose CT. contain</a:t>
            </a:r>
          </a:p>
          <a:p>
            <a:pPr marL="0" indent="0">
              <a:buNone/>
            </a:pPr>
            <a:r>
              <a:rPr lang="en-US" sz="2800" dirty="0"/>
              <a:t>      tracheal glands</a:t>
            </a:r>
          </a:p>
          <a:p>
            <a:endParaRPr lang="en-US" sz="2800" b="1" u="sng" dirty="0"/>
          </a:p>
          <a:p>
            <a:r>
              <a:rPr lang="en-US" sz="2800" b="1" u="sng" dirty="0"/>
              <a:t>Cartilage layer</a:t>
            </a:r>
            <a:r>
              <a:rPr lang="en-US" sz="2800" dirty="0"/>
              <a:t>: C- shaped cartilage </a:t>
            </a:r>
          </a:p>
          <a:p>
            <a:pPr marL="0" indent="0">
              <a:buNone/>
            </a:pPr>
            <a:r>
              <a:rPr lang="en-US" sz="2800" dirty="0"/>
              <a:t>     rings, the gap between cartilage ends</a:t>
            </a:r>
          </a:p>
          <a:p>
            <a:pPr marL="0" indent="0">
              <a:buNone/>
            </a:pPr>
            <a:r>
              <a:rPr lang="en-US" sz="2800" dirty="0"/>
              <a:t>     connected by elastic ligament &amp;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Trachialis</a:t>
            </a:r>
            <a:r>
              <a:rPr lang="en-US" sz="2800" dirty="0"/>
              <a:t> </a:t>
            </a:r>
            <a:r>
              <a:rPr lang="en-US" sz="2800" dirty="0" err="1"/>
              <a:t>ms</a:t>
            </a:r>
            <a:r>
              <a:rPr lang="en-US" sz="2800" dirty="0"/>
              <a:t> (smooth </a:t>
            </a:r>
            <a:r>
              <a:rPr lang="en-US" sz="2800" dirty="0" err="1"/>
              <a:t>ms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u="sng" dirty="0"/>
              <a:t>Adventitia</a:t>
            </a:r>
            <a:r>
              <a:rPr lang="en-US" sz="2800" dirty="0"/>
              <a:t>: dense CT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4" name="Picture 6" descr="http://classconnection.s3.amazonaws.com/729/flashcards/841729/jpg/trachea_20with_20label_20small13578037972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5283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 descr="http://antranik.org/wp-content/uploads/2011/12/cross-section-of-trachea-and-esophagus-trachealis-muscle-mucosa-hyaline-cartilage-adventitia-and-lumen.jpg?502cd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768752" cy="5040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20713"/>
            <a:ext cx="8928100" cy="62372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Primary (Extra 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Secondary (Intra-pulmonary)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Terminal bronchioles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1ry bronchi</a:t>
            </a:r>
            <a:r>
              <a:rPr lang="en-US" sz="2800" dirty="0"/>
              <a:t>: RT &amp; LF→ similar to trachea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(but cartilage is a </a:t>
            </a:r>
            <a:r>
              <a:rPr lang="en-US" sz="2800" u="sng" dirty="0"/>
              <a:t>complete ring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2ry bronchi</a:t>
            </a:r>
            <a:r>
              <a:rPr lang="en-US" sz="2800" dirty="0"/>
              <a:t>: within the lung  → divide into 3ry bronchi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u="sng" dirty="0"/>
              <a:t>Its wall is formed of 4 layers </a:t>
            </a:r>
            <a:r>
              <a:rPr lang="en-US" sz="2800" u="sng" dirty="0">
                <a:solidFill>
                  <a:srgbClr val="FF0000"/>
                </a:solidFill>
              </a:rPr>
              <a:t>(NO Submucosa):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Mucosa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/>
              <a:t>Musculosa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Cartilage plates (isolated plates)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Adventitia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Bronchial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FB50949-8E55-470A-B619-F09CA9AF7A0B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6630" name="Picture 2" descr="http://antranik.org/wp-content/uploads/2011/12/bronchial-tree-branching-into-bronchioles-with-superior-middle-inferior-lobes-and-primary-bronch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6838"/>
            <a:ext cx="2663825" cy="383698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3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6632"/>
            <a:ext cx="8928992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Structure of 2ry &amp; 3ry bronchi</a:t>
            </a:r>
          </a:p>
          <a:p>
            <a:r>
              <a:rPr lang="en-US" sz="2800" b="1" u="sng" dirty="0"/>
              <a:t>Mucosa</a:t>
            </a:r>
            <a:r>
              <a:rPr lang="en-US" sz="2800" dirty="0"/>
              <a:t>: respiratory </a:t>
            </a:r>
            <a:r>
              <a:rPr lang="en-US" sz="2800" dirty="0" err="1"/>
              <a:t>epith</a:t>
            </a:r>
            <a:r>
              <a:rPr lang="en-US" sz="2800" dirty="0"/>
              <a:t> +↓goblet cells</a:t>
            </a:r>
          </a:p>
          <a:p>
            <a:pPr marL="0" indent="0">
              <a:buNone/>
            </a:pPr>
            <a:r>
              <a:rPr lang="en-US" sz="2800" dirty="0"/>
              <a:t>     lamina </a:t>
            </a:r>
            <a:r>
              <a:rPr lang="en-US" sz="2800" dirty="0" err="1"/>
              <a:t>propria</a:t>
            </a:r>
            <a:r>
              <a:rPr lang="en-US" sz="2800" dirty="0"/>
              <a:t> has  MALT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(mucosa associated lymphatic tissue)</a:t>
            </a:r>
            <a:endParaRPr lang="en-US" sz="2800" b="1" u="sng" dirty="0">
              <a:solidFill>
                <a:srgbClr val="FF0000"/>
              </a:solidFill>
            </a:endParaRPr>
          </a:p>
          <a:p>
            <a:endParaRPr lang="en-US" sz="2800" b="1" u="sng" dirty="0"/>
          </a:p>
          <a:p>
            <a:r>
              <a:rPr lang="en-US" sz="2800" b="1" u="sng" dirty="0" err="1"/>
              <a:t>Musculosa</a:t>
            </a:r>
            <a:r>
              <a:rPr lang="en-US" sz="2800" dirty="0"/>
              <a:t>: spiral layers of </a:t>
            </a:r>
          </a:p>
          <a:p>
            <a:pPr marL="0" indent="0">
              <a:buNone/>
            </a:pPr>
            <a:r>
              <a:rPr lang="en-US" sz="2800" dirty="0"/>
              <a:t>     smooth </a:t>
            </a:r>
            <a:r>
              <a:rPr lang="en-US" sz="2800" dirty="0" err="1"/>
              <a:t>ms.</a:t>
            </a:r>
            <a:r>
              <a:rPr lang="en-US" sz="2800" dirty="0"/>
              <a:t> encircling the</a:t>
            </a:r>
          </a:p>
          <a:p>
            <a:pPr marL="0" indent="0">
              <a:buNone/>
            </a:pPr>
            <a:r>
              <a:rPr lang="en-US" sz="2800" dirty="0"/>
              <a:t>      mucosa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u="sng" dirty="0"/>
              <a:t>Cartilage plates: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u="sng" dirty="0"/>
              <a:t>adventitia</a:t>
            </a:r>
            <a:r>
              <a:rPr lang="en-US" sz="2800" dirty="0"/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098" name="Picture 2" descr="http://classconnection.s3.amazonaws.com/445/flashcards/491445/jpg/pulmonary_vessels_and_bronchiole131781147285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31683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6444044"/>
            <a:ext cx="242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 2ry bronchi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4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624"/>
            <a:ext cx="8579296" cy="66967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/>
              <a:t>Bronchioles</a:t>
            </a:r>
          </a:p>
          <a:p>
            <a:r>
              <a:rPr lang="en-US" sz="2800" dirty="0"/>
              <a:t>Small airways ↓ 0.5 mm</a:t>
            </a:r>
          </a:p>
          <a:p>
            <a:r>
              <a:rPr lang="en-US" sz="2800" dirty="0"/>
              <a:t>Its wall has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(</a:t>
            </a:r>
            <a:r>
              <a:rPr lang="en-US" sz="2800" i="1" dirty="0" err="1">
                <a:solidFill>
                  <a:schemeClr val="tx2"/>
                </a:solidFill>
              </a:rPr>
              <a:t>submucosa</a:t>
            </a:r>
            <a:r>
              <a:rPr lang="en-US" sz="2800" i="1" dirty="0">
                <a:solidFill>
                  <a:schemeClr val="tx2"/>
                </a:solidFill>
              </a:rPr>
              <a:t>, cartilage,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tx2"/>
                </a:solidFill>
              </a:rPr>
              <a:t>       lymphatic nodules</a:t>
            </a:r>
            <a:r>
              <a:rPr lang="en-US" sz="2800" dirty="0"/>
              <a:t>)</a:t>
            </a:r>
          </a:p>
          <a:p>
            <a:r>
              <a:rPr lang="en-US" sz="2800" dirty="0"/>
              <a:t>Its wall formed of </a:t>
            </a:r>
            <a:r>
              <a:rPr lang="en-US" sz="2800" b="1" dirty="0">
                <a:solidFill>
                  <a:srgbClr val="FF0000"/>
                </a:solidFill>
              </a:rPr>
              <a:t>3 layers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Mucosa</a:t>
            </a:r>
            <a:r>
              <a:rPr lang="en-US" sz="2800" dirty="0"/>
              <a:t>:</a:t>
            </a:r>
          </a:p>
          <a:p>
            <a:r>
              <a:rPr lang="en-US" sz="2800" dirty="0"/>
              <a:t>Simple columnar ciliated+ </a:t>
            </a:r>
            <a:r>
              <a:rPr lang="en-US" sz="2800" u="sng" dirty="0"/>
              <a:t>Clara cells</a:t>
            </a:r>
          </a:p>
          <a:p>
            <a:pPr marL="0" indent="0">
              <a:buNone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/>
              <a:t>:</a:t>
            </a:r>
          </a:p>
          <a:p>
            <a:pPr marL="0" indent="0">
              <a:buNone/>
            </a:pPr>
            <a:r>
              <a:rPr lang="en-US" sz="2800" dirty="0"/>
              <a:t> complete layer of circularly arranged s.ms.</a:t>
            </a:r>
          </a:p>
          <a:p>
            <a:pPr marL="0" indent="0">
              <a:buNone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Adventitia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/>
              <a:t>  CT layer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122" name="Picture 2" descr="http://www.lab.anhb.uwa.edu.au/mb140/CorePages/Respiratory/images/lun12h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01008"/>
            <a:ext cx="2736304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mg.tfd.com/mk/B/X2604-B-37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2071"/>
            <a:ext cx="2808312" cy="30963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6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42852"/>
            <a:ext cx="8643998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/>
              <a:t>By studying the respiratory system we learn about: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structures involved in inspiration of air, gas exchange,  expiration of CO₂</a:t>
            </a:r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Structures associated with</a:t>
            </a:r>
          </a:p>
          <a:p>
            <a:pPr>
              <a:buNone/>
            </a:pPr>
            <a:r>
              <a:rPr lang="en-US" sz="2800" dirty="0"/>
              <a:t>    chemoreceptors of sense of smell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Phonation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8" name="Picture 4" descr="http://i.telegraph.co.uk/multimedia/archive/01628/smell_1628983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714752"/>
            <a:ext cx="2603184" cy="1500198"/>
          </a:xfrm>
          <a:prstGeom prst="rect">
            <a:avLst/>
          </a:prstGeom>
          <a:noFill/>
        </p:spPr>
      </p:pic>
      <p:pic>
        <p:nvPicPr>
          <p:cNvPr id="1030" name="Picture 6" descr="http://en.docsity.com/news/wp-content/uploads/2014/01/breath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857364"/>
            <a:ext cx="2538000" cy="1500198"/>
          </a:xfrm>
          <a:prstGeom prst="rect">
            <a:avLst/>
          </a:prstGeom>
          <a:noFill/>
        </p:spPr>
      </p:pic>
      <p:pic>
        <p:nvPicPr>
          <p:cNvPr id="36866" name="Picture 2" descr="https://music-lessons.ca/wp-content/uploads/2012/04/Girl-singing-with-m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5000636"/>
            <a:ext cx="2571768" cy="17145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Clara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2301"/>
            <a:ext cx="8640960" cy="59750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Dome- shaped apex , non- ciliated,</a:t>
            </a:r>
          </a:p>
          <a:p>
            <a:pPr>
              <a:defRPr/>
            </a:pPr>
            <a:r>
              <a:rPr lang="en-US" sz="2800" dirty="0"/>
              <a:t>Cytoplasm has lots of secretory granules (not mucus) basal </a:t>
            </a:r>
            <a:r>
              <a:rPr lang="en-US" sz="2800" dirty="0" err="1"/>
              <a:t>rER</a:t>
            </a:r>
            <a:r>
              <a:rPr lang="en-US" sz="2800" dirty="0"/>
              <a:t>, apical </a:t>
            </a:r>
            <a:r>
              <a:rPr lang="en-US" sz="2800" dirty="0" err="1"/>
              <a:t>sER</a:t>
            </a:r>
            <a:endParaRPr lang="en-US" sz="2800" dirty="0"/>
          </a:p>
          <a:p>
            <a:r>
              <a:rPr lang="en-US" sz="2800" dirty="0"/>
              <a:t>They act as stem cells</a:t>
            </a:r>
          </a:p>
          <a:p>
            <a:r>
              <a:rPr lang="en-US" sz="2800" dirty="0"/>
              <a:t>They play a role in degradation of inhaled toxins (</a:t>
            </a:r>
            <a:r>
              <a:rPr lang="en-US" sz="2800" dirty="0" err="1"/>
              <a:t>sER</a:t>
            </a:r>
            <a:r>
              <a:rPr lang="en-US" sz="2800" dirty="0"/>
              <a:t>)</a:t>
            </a:r>
          </a:p>
          <a:p>
            <a:r>
              <a:rPr lang="en-US" sz="2800" dirty="0"/>
              <a:t>Secrete </a:t>
            </a:r>
            <a:r>
              <a:rPr lang="en-US" sz="2800" i="1" dirty="0">
                <a:solidFill>
                  <a:srgbClr val="FF0000"/>
                </a:solidFill>
              </a:rPr>
              <a:t>surfactant –like which prevent collapse of bronchioles</a:t>
            </a:r>
          </a:p>
          <a:p>
            <a:r>
              <a:rPr lang="en-US" sz="2800" dirty="0"/>
              <a:t>Has defensive role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098" name="Picture 2" descr="https://classconnection.s3.amazonaws.com/340/flashcards/550340/jpg/clara_cells13073390321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492376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utsouthwestern.edu/edumedia/eduimages/life_at/med_talks/blogposts/infamous_clara_cells/clara-cells.jpg">
            <a:extLst>
              <a:ext uri="{FF2B5EF4-FFF2-40B4-BE49-F238E27FC236}">
                <a16:creationId xmlns:a16="http://schemas.microsoft.com/office/drawing/2014/main" id="{B0A73153-C44A-4CEF-9076-BECD87E0B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128"/>
            <a:ext cx="3492376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1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12068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/>
              <a:t>Terminal bronchioles: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smallest &amp; last part of conducting portion</a:t>
            </a:r>
          </a:p>
          <a:p>
            <a:r>
              <a:rPr lang="en-US" sz="2800" dirty="0"/>
              <a:t>Lining epithelium: </a:t>
            </a:r>
            <a:r>
              <a:rPr lang="en-US" sz="2800" dirty="0">
                <a:solidFill>
                  <a:srgbClr val="FF0000"/>
                </a:solidFill>
              </a:rPr>
              <a:t>simple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cubical p. ciliated + Clara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170" name="Picture 2" descr="http://img.tfd.com/mk/B/X2604-B-3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608512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67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B- respiratory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r>
              <a:rPr lang="en-US" sz="2800" dirty="0"/>
              <a:t>Is where gas exchange takes place</a:t>
            </a:r>
          </a:p>
          <a:p>
            <a:endParaRPr lang="en-US" sz="2800" dirty="0"/>
          </a:p>
          <a:p>
            <a:r>
              <a:rPr lang="en-US" sz="2800" dirty="0"/>
              <a:t>Includes: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Respiratory bronchioles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Alveolar ducts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Alveolar sacs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Alveoli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irc_mi" descr="http://resources.med.fsu.edu/gsm/hp/program/section4/4ch1/4ch1img/page14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6712"/>
            <a:ext cx="3169915" cy="5040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http://upload.wikimedia.org/wikipedia/commons/d/db/Alveoli_diagram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3384376" cy="2304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85496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Alveoli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764704"/>
            <a:ext cx="8531225" cy="5879006"/>
          </a:xfrm>
        </p:spPr>
        <p:txBody>
          <a:bodyPr>
            <a:normAutofit/>
          </a:bodyPr>
          <a:lstStyle/>
          <a:p>
            <a:r>
              <a:rPr lang="en-US" sz="2800" dirty="0"/>
              <a:t>Sac like structures</a:t>
            </a:r>
          </a:p>
          <a:p>
            <a:endParaRPr lang="en-US" sz="2800" dirty="0"/>
          </a:p>
          <a:p>
            <a:r>
              <a:rPr lang="en-US" sz="2800" dirty="0"/>
              <a:t>Responsible for gas exchange</a:t>
            </a:r>
          </a:p>
          <a:p>
            <a:endParaRPr lang="en-US" sz="2800" dirty="0"/>
          </a:p>
          <a:p>
            <a:r>
              <a:rPr lang="en-US" sz="2800" dirty="0"/>
              <a:t>They separated by thin septa called</a:t>
            </a:r>
          </a:p>
          <a:p>
            <a:pPr marL="0" indent="0">
              <a:buNone/>
            </a:pPr>
            <a:r>
              <a:rPr lang="en-US" sz="2800" dirty="0"/>
              <a:t>     inter-alveolar septa</a:t>
            </a:r>
          </a:p>
          <a:p>
            <a:endParaRPr lang="en-US" sz="2800" dirty="0"/>
          </a:p>
          <a:p>
            <a:r>
              <a:rPr lang="en-US" sz="2800" dirty="0"/>
              <a:t>Lined with  2 type of cells:</a:t>
            </a:r>
          </a:p>
          <a:p>
            <a:pPr marL="0" indent="0">
              <a:buNone/>
            </a:pPr>
            <a:r>
              <a:rPr lang="en-US" sz="2800" dirty="0"/>
              <a:t>            </a:t>
            </a:r>
            <a:r>
              <a:rPr lang="en-US" sz="2800" dirty="0">
                <a:solidFill>
                  <a:srgbClr val="FF0000"/>
                </a:solidFill>
              </a:rPr>
              <a:t>Type I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pneumocyte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Type II </a:t>
            </a:r>
            <a:r>
              <a:rPr lang="en-US" sz="2800" dirty="0" err="1">
                <a:solidFill>
                  <a:srgbClr val="FF0000"/>
                </a:solidFill>
              </a:rPr>
              <a:t>pneumocyte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AutoShape 2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://www.michaelsharris.com/12ubio/pix/alveol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0040"/>
            <a:ext cx="2736304" cy="246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rapid.leeds.ac.uk/ebook/assets/images/illustrations/alveolus-with-corpuscl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2980038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564904"/>
            <a:ext cx="4040188" cy="504056"/>
          </a:xfrm>
        </p:spPr>
        <p:txBody>
          <a:bodyPr/>
          <a:lstStyle/>
          <a:p>
            <a:r>
              <a:rPr lang="en-US" dirty="0"/>
              <a:t>     Type I </a:t>
            </a:r>
            <a:r>
              <a:rPr lang="en-US" dirty="0" err="1"/>
              <a:t>pneumocytes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3108101"/>
            <a:ext cx="4464496" cy="363326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Most cells (97%)</a:t>
            </a:r>
          </a:p>
          <a:p>
            <a:r>
              <a:rPr lang="en-US" dirty="0"/>
              <a:t>Flat simple squamous cells e flat nuclei</a:t>
            </a:r>
          </a:p>
          <a:p>
            <a:endParaRPr lang="en-US" dirty="0"/>
          </a:p>
          <a:p>
            <a:r>
              <a:rPr lang="en-US" dirty="0"/>
              <a:t>Function: Gas exchange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3704" y="2636912"/>
            <a:ext cx="3970784" cy="4320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Type II </a:t>
            </a:r>
            <a:r>
              <a:rPr lang="en-US" dirty="0" err="1"/>
              <a:t>pneumocytes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7983" y="3108101"/>
            <a:ext cx="4608513" cy="363326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3%</a:t>
            </a:r>
          </a:p>
          <a:p>
            <a:r>
              <a:rPr lang="en-US" dirty="0"/>
              <a:t>Cuboidal cells e central nuclei &amp; foamy cytoplasm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Function: Secrete surfactant  + stem cells</a:t>
            </a:r>
          </a:p>
          <a:p>
            <a:r>
              <a:rPr lang="en-US" dirty="0"/>
              <a:t>Have ACE2 receptors where Covid-19 spikes attack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290" name="Picture 2" descr="http://classconnection.s3.amazonaws.com/361/flashcards/596361/png/alveoli132295005367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32648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ttp://neurobio.drexelmed.edu/education/pil/microanatomy/Cases/01_Quintana/4_Epithelium/Images/alveolarepithel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52" y="642918"/>
            <a:ext cx="6572296" cy="47302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0298" y="5500702"/>
            <a:ext cx="423314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/>
              <a:t>Type I and type II </a:t>
            </a:r>
            <a:r>
              <a:rPr lang="en-US" sz="2400" b="1" dirty="0" err="1"/>
              <a:t>pneumocytes</a:t>
            </a:r>
            <a:r>
              <a:rPr lang="en-US" sz="2400" b="1" dirty="0"/>
              <a:t> </a:t>
            </a:r>
            <a:endParaRPr lang="ar-JO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60350"/>
            <a:ext cx="9001000" cy="63373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Interalveolar septa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Delicate walls separate adjacent alveoli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Have </a:t>
            </a:r>
            <a:r>
              <a:rPr lang="en-US" sz="2800" b="1" dirty="0"/>
              <a:t>richest capillary </a:t>
            </a:r>
            <a:r>
              <a:rPr lang="en-US" sz="2800" b="1" dirty="0" smtClean="0"/>
              <a:t>network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Where Gas exchange Take place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Contains Blood –air barrier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extravasated leucocytes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(</a:t>
            </a:r>
            <a:r>
              <a:rPr lang="en-US" sz="2800" b="1" dirty="0"/>
              <a:t>monocytes</a:t>
            </a:r>
            <a:r>
              <a:rPr lang="en-US" sz="2800" dirty="0"/>
              <a:t>), which will migrate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through the wall → to the lumen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and become alveolar macrophages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( arrow 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This septa is destructed in </a:t>
            </a:r>
            <a:r>
              <a:rPr lang="en-US" sz="2800" u="sng" dirty="0"/>
              <a:t>emphysema &amp;  </a:t>
            </a:r>
            <a:r>
              <a:rPr lang="en-US" sz="2800" u="sng" dirty="0">
                <a:solidFill>
                  <a:srgbClr val="C00000"/>
                </a:solidFill>
              </a:rPr>
              <a:t>Covid - 19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Professor Dr. Hala Elmazar  </a:t>
            </a:r>
            <a:endParaRPr lang="en-US"/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B1AEA0D-422F-497B-9AC6-8032AF6F4A62}" type="slidenum">
              <a:rPr lang="en-US" altLang="en-US" smtClean="0">
                <a:solidFill>
                  <a:srgbClr val="898989"/>
                </a:solidFill>
              </a:rPr>
              <a:pPr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1989" name="Picture 4" descr="http://www.vetmed.vt.edu/education/curriculum/vm8054/Labs/Lab25/IMAGES/LUNGCAPS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39" y="404664"/>
            <a:ext cx="2359409" cy="2103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6084888" y="2492375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7293248" y="1238845"/>
            <a:ext cx="519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8344" y="909092"/>
            <a:ext cx="1539875" cy="6477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OVID-19 Autopsies, Oklahoma, USA">
            <a:extLst>
              <a:ext uri="{FF2B5EF4-FFF2-40B4-BE49-F238E27FC236}">
                <a16:creationId xmlns:a16="http://schemas.microsoft.com/office/drawing/2014/main" id="{37DAA2F0-F9B9-4140-810C-BF8B616B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2" y="2652098"/>
            <a:ext cx="3122448" cy="2217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2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50" y="2780928"/>
            <a:ext cx="371475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6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488486"/>
              </p:ext>
            </p:extLst>
          </p:nvPr>
        </p:nvGraphicFramePr>
        <p:xfrm>
          <a:off x="395536" y="213320"/>
          <a:ext cx="813467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186"/>
            <a:ext cx="8839200" cy="6629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u="sng" dirty="0">
                <a:solidFill>
                  <a:srgbClr val="FF0000"/>
                </a:solidFill>
              </a:rPr>
              <a:t> A- The conducting portion includes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Nasal cavity</a:t>
            </a:r>
          </a:p>
          <a:p>
            <a:r>
              <a:rPr lang="en-US" sz="2800" dirty="0"/>
              <a:t>pharynx</a:t>
            </a:r>
          </a:p>
          <a:p>
            <a:r>
              <a:rPr lang="en-US" sz="2800" dirty="0"/>
              <a:t>Larynx</a:t>
            </a:r>
          </a:p>
          <a:p>
            <a:r>
              <a:rPr lang="en-US" sz="2800" dirty="0"/>
              <a:t>Trachea</a:t>
            </a:r>
          </a:p>
          <a:p>
            <a:r>
              <a:rPr lang="en-US" sz="2800" dirty="0"/>
              <a:t>Primary bronchi (RT +LT)</a:t>
            </a:r>
          </a:p>
          <a:p>
            <a:r>
              <a:rPr lang="en-US" sz="2800" dirty="0"/>
              <a:t>2ry , 3ry bronchi</a:t>
            </a:r>
          </a:p>
          <a:p>
            <a:r>
              <a:rPr lang="en-US" sz="2800" dirty="0"/>
              <a:t>Bronchioles</a:t>
            </a:r>
          </a:p>
          <a:p>
            <a:r>
              <a:rPr lang="en-US" sz="2800" dirty="0"/>
              <a:t>Terminal bronchioles</a:t>
            </a:r>
          </a:p>
          <a:p>
            <a:pPr>
              <a:buNone/>
            </a:pPr>
            <a:endParaRPr lang="en-US" sz="2800" b="1" u="sng" dirty="0"/>
          </a:p>
          <a:p>
            <a:pPr>
              <a:buNone/>
            </a:pPr>
            <a:r>
              <a:rPr lang="en-US" sz="2800" u="sng" dirty="0"/>
              <a:t>Function of conducting portion</a:t>
            </a:r>
            <a:r>
              <a:rPr lang="en-US" sz="2800" b="1" u="sng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Conduction of air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Conditioning of air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2" name="Picture 4" descr="http://classconnection.s3.amazonaws.com/834/flashcards/2239834/png/respiratory-system-diagram-bronchi135628832004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3380"/>
            <a:ext cx="3214710" cy="25003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teachpe.com/images/respiratory_syste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88" y="692696"/>
            <a:ext cx="3974976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2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Structure / Function of conducting portion: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1- Conduction of air</a:t>
            </a:r>
            <a:r>
              <a:rPr lang="en-US" sz="2800" dirty="0"/>
              <a:t>: </a:t>
            </a:r>
          </a:p>
          <a:p>
            <a:r>
              <a:rPr lang="en-US" sz="2800" dirty="0"/>
              <a:t>Cartilages to prevent collapse, </a:t>
            </a:r>
          </a:p>
          <a:p>
            <a:r>
              <a:rPr lang="en-US" sz="2800" dirty="0"/>
              <a:t>Elastic &amp; smooth </a:t>
            </a:r>
            <a:r>
              <a:rPr lang="en-US" sz="2800" dirty="0" err="1"/>
              <a:t>ms.</a:t>
            </a:r>
            <a:r>
              <a:rPr lang="en-US" sz="2800" dirty="0"/>
              <a:t> fibers for flexibility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2- Conditioning of air:  </a:t>
            </a:r>
          </a:p>
          <a:p>
            <a:r>
              <a:rPr lang="en-US" sz="2800" dirty="0"/>
              <a:t>Nasal hairs: clean &amp; trap large particles</a:t>
            </a:r>
          </a:p>
          <a:p>
            <a:r>
              <a:rPr lang="en-US" sz="2800" dirty="0"/>
              <a:t>Capillaries: adjust temperature</a:t>
            </a:r>
          </a:p>
          <a:p>
            <a:r>
              <a:rPr lang="en-US" sz="2800" dirty="0"/>
              <a:t>Respiratory mucosa: adjust moisture</a:t>
            </a:r>
          </a:p>
          <a:p>
            <a:pPr marL="0" indent="0">
              <a:buNone/>
            </a:pPr>
            <a:r>
              <a:rPr lang="en-US" sz="2800" dirty="0"/>
              <a:t>     &amp; filters air  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4" descr="http://upload.wikimedia.org/wikipedia/commons/0/0c/Nasal_h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2420888"/>
            <a:ext cx="2160240" cy="1656184"/>
          </a:xfrm>
          <a:prstGeom prst="rect">
            <a:avLst/>
          </a:prstGeom>
          <a:noFill/>
        </p:spPr>
      </p:pic>
      <p:pic>
        <p:nvPicPr>
          <p:cNvPr id="9" name="Picture 2" descr="http://www.rci.rutgers.edu/%7Euzwiak/AnatPhys/PPFall03Lect7_files/image0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304256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athpedia.com/education/eatlas/histology/cells_and_epithelia/ciliated_-columnar-epithelium-%5b14-et07-1%5d.jpeg?Width=600&amp;Height=450&amp;Format=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803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76200"/>
            <a:ext cx="8915400" cy="6629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u="sng" dirty="0">
                <a:solidFill>
                  <a:srgbClr val="FF0000"/>
                </a:solidFill>
              </a:rPr>
              <a:t>B- The respiratory portion includes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/>
              <a:t>Respiratory bronchioles</a:t>
            </a:r>
          </a:p>
          <a:p>
            <a:r>
              <a:rPr lang="en-US" sz="2800" dirty="0"/>
              <a:t>Alveolar ducts</a:t>
            </a:r>
          </a:p>
          <a:p>
            <a:r>
              <a:rPr lang="en-US" sz="2800" dirty="0"/>
              <a:t>Alveolar sacs</a:t>
            </a:r>
          </a:p>
          <a:p>
            <a:r>
              <a:rPr lang="en-US" sz="2800" dirty="0"/>
              <a:t>Alveoli</a:t>
            </a:r>
          </a:p>
          <a:p>
            <a:pPr marL="0" indent="0">
              <a:buNone/>
            </a:pPr>
            <a:r>
              <a:rPr lang="en-US" sz="2800" u="sng" dirty="0"/>
              <a:t>Function of respiratory portion:</a:t>
            </a:r>
          </a:p>
          <a:p>
            <a:pPr marL="0" indent="0">
              <a:buNone/>
            </a:pPr>
            <a:r>
              <a:rPr lang="en-US" sz="2800" dirty="0"/>
              <a:t>  O₂/CO₂ exchange take place between blood &amp; inspired air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6" name="Picture 4" descr="http://resources.med.fsu.edu/gsm/hp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96344" cy="30075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nx.org/resources/f07465626127c3ceea628506693fde25/2309_The_Respiratory_Z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32" y="3971948"/>
            <a:ext cx="6172200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10800000" flipV="1">
            <a:off x="6429388" y="1000109"/>
            <a:ext cx="1357322" cy="428628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5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8927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A- Conducting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Nasal cavities</a:t>
            </a:r>
            <a:r>
              <a:rPr lang="en-US" sz="2800" dirty="0"/>
              <a:t>: each consists of: </a:t>
            </a:r>
          </a:p>
          <a:p>
            <a:pPr marL="0" indent="0">
              <a:buNone/>
            </a:pPr>
            <a:r>
              <a:rPr lang="en-US" sz="2800" dirty="0"/>
              <a:t> 1- vestibule    </a:t>
            </a:r>
          </a:p>
          <a:p>
            <a:pPr marL="0" indent="0">
              <a:buNone/>
            </a:pPr>
            <a:r>
              <a:rPr lang="en-US" sz="2800" dirty="0"/>
              <a:t> 2- nasal fossa: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¤ Respiratory area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¤  Olfactory area</a:t>
            </a:r>
          </a:p>
          <a:p>
            <a:pPr marL="0" indent="0">
              <a:buNone/>
            </a:pPr>
            <a:r>
              <a:rPr lang="en-US" sz="2800" dirty="0"/>
              <a:t>         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Vestibule:</a:t>
            </a:r>
            <a:endParaRPr lang="en-US" sz="2800" dirty="0"/>
          </a:p>
          <a:p>
            <a:r>
              <a:rPr lang="en-US" sz="2800" dirty="0"/>
              <a:t>Is the anterior part</a:t>
            </a:r>
          </a:p>
          <a:p>
            <a:r>
              <a:rPr lang="en-US" sz="2800" dirty="0"/>
              <a:t>Formed of skin + sebaceous gland + hair</a:t>
            </a:r>
          </a:p>
          <a:p>
            <a:r>
              <a:rPr lang="en-US" sz="2800" dirty="0">
                <a:solidFill>
                  <a:srgbClr val="FF0000"/>
                </a:solidFill>
              </a:rPr>
              <a:t>Lined with keratinizes stratified squamous epithelium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22" name="Picture 2" descr="http://www.constantrunnynose.com/wp-content/uploads/2013/08/nasopharynx-sm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744416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upload.wikimedia.org/wikipedia/commons/0/0c/Nasal_hai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6192" y="3717032"/>
            <a:ext cx="2000264" cy="1800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09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Nasal fossae:</a:t>
            </a:r>
          </a:p>
          <a:p>
            <a:r>
              <a:rPr lang="en-US" sz="2800" dirty="0"/>
              <a:t>2 cavities separated by nasal septum</a:t>
            </a:r>
          </a:p>
          <a:p>
            <a:r>
              <a:rPr lang="en-US" sz="2800" dirty="0"/>
              <a:t>Their lateral walls contain</a:t>
            </a:r>
          </a:p>
          <a:p>
            <a:pPr marL="0" indent="0">
              <a:buNone/>
            </a:pPr>
            <a:r>
              <a:rPr lang="en-US" sz="2800" dirty="0"/>
              <a:t>   3 bony projections </a:t>
            </a:r>
          </a:p>
          <a:p>
            <a:pPr marL="0" indent="0">
              <a:buNone/>
            </a:pPr>
            <a:r>
              <a:rPr lang="en-US" sz="2800" dirty="0"/>
              <a:t>   (conchae) superior, middle, inferior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Superior one covered e </a:t>
            </a:r>
            <a:r>
              <a:rPr lang="en-US" sz="2800" dirty="0">
                <a:solidFill>
                  <a:srgbClr val="FF0000"/>
                </a:solidFill>
              </a:rPr>
              <a:t>Olfactory epithelium</a:t>
            </a:r>
          </a:p>
          <a:p>
            <a:r>
              <a:rPr lang="en-US" sz="2800" dirty="0"/>
              <a:t>Middle &amp; inferior covered e </a:t>
            </a:r>
            <a:r>
              <a:rPr lang="en-US" sz="2800" dirty="0">
                <a:solidFill>
                  <a:srgbClr val="FF0000"/>
                </a:solidFill>
              </a:rPr>
              <a:t>Respiratory epithelium</a:t>
            </a:r>
          </a:p>
          <a:p>
            <a:endParaRPr lang="en-US" sz="2800" dirty="0"/>
          </a:p>
          <a:p>
            <a:r>
              <a:rPr lang="en-US" sz="2800" dirty="0"/>
              <a:t>The conchae increase the surface </a:t>
            </a:r>
          </a:p>
          <a:p>
            <a:pPr marL="0" indent="0">
              <a:buNone/>
            </a:pPr>
            <a:r>
              <a:rPr lang="en-US" sz="2800" dirty="0"/>
              <a:t>     area for  better conditioning of </a:t>
            </a:r>
          </a:p>
          <a:p>
            <a:pPr marL="0" indent="0">
              <a:buNone/>
            </a:pPr>
            <a:r>
              <a:rPr lang="en-US" sz="2800" dirty="0"/>
              <a:t>      the inspired air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Dr. Hala Elmazar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0699-80D8-400B-A011-6C7F4E14410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146" name="Picture 2" descr="http://img.tfd.com/dorland/thumbs/concha_nasi-inferi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13184"/>
            <a:ext cx="1827312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inomarin.com/images/nose_1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93096"/>
            <a:ext cx="2971799" cy="2349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885" y="1285528"/>
            <a:ext cx="1459403" cy="19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786812" cy="66436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Q:What is the difference between the respiratory &amp; olfactory epithelium?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respiratory epithelium: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</a:t>
            </a:r>
            <a:r>
              <a:rPr lang="en-US" altLang="en-US" sz="2800" u="sng" dirty="0"/>
              <a:t>ciliated</a:t>
            </a:r>
            <a:r>
              <a:rPr lang="en-US" altLang="en-US" sz="2800" dirty="0"/>
              <a:t> e </a:t>
            </a:r>
            <a:r>
              <a:rPr lang="en-US" altLang="en-US" sz="2800" u="sng" dirty="0"/>
              <a:t>goblet cells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olfactory epithelium</a:t>
            </a:r>
            <a:r>
              <a:rPr lang="en-US" altLang="en-US" sz="2800" u="sng" dirty="0"/>
              <a:t>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e </a:t>
            </a:r>
            <a:r>
              <a:rPr lang="en-US" altLang="en-US" sz="2800" u="sng" dirty="0"/>
              <a:t>chemoreceptors</a:t>
            </a:r>
            <a:r>
              <a:rPr lang="en-US" altLang="en-US" sz="2800" dirty="0"/>
              <a:t> &amp; </a:t>
            </a:r>
            <a:r>
              <a:rPr lang="en-US" altLang="en-US" sz="2800" u="sng" dirty="0"/>
              <a:t>NO goblet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F5385C8-BE9A-410D-9DCC-5B9387075DEB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317" name="Picture 2" descr="http://www.vetmed.vt.edu/education/curriculum/vm8054/Labs/Lab25/IMAGES/Olfactory%20epithelium%20nose%20WITH%20LABEL%20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8"/>
          <a:stretch>
            <a:fillRect/>
          </a:stretch>
        </p:blipFill>
        <p:spPr bwMode="auto">
          <a:xfrm>
            <a:off x="971550" y="1126356"/>
            <a:ext cx="7488882" cy="57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ttp://www.vetmed.vt.edu/education/curriculum/vm8054/Labs/Lab25/IMAGES/TRE%20DIAGRAM%20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08125"/>
            <a:ext cx="3889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http://media-1.web.britannica.com/eb-media/59/55759-004-CB892C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06925" y="1627188"/>
            <a:ext cx="4068763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https://classconnection.s3.amazonaws.com/86/flashcards/1147086/png/psuedostratified_columnar13287416825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-6393" r="1286" b="26183"/>
          <a:stretch>
            <a:fillRect/>
          </a:stretch>
        </p:blipFill>
        <p:spPr bwMode="auto">
          <a:xfrm>
            <a:off x="395288" y="1627188"/>
            <a:ext cx="3889375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9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1.9|4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ED62D073E4A4DBD12BDD07142EF8F" ma:contentTypeVersion="14" ma:contentTypeDescription="Create a new document." ma:contentTypeScope="" ma:versionID="946e51b1eccc1f9b7c689f52bd6ad4ac">
  <xsd:schema xmlns:xsd="http://www.w3.org/2001/XMLSchema" xmlns:xs="http://www.w3.org/2001/XMLSchema" xmlns:p="http://schemas.microsoft.com/office/2006/metadata/properties" xmlns:ns2="9ca5220d-de9d-4d7e-8264-7f426759a3d1" xmlns:ns3="0fac0400-62dd-4d4b-9e1a-e3e75d439f69" targetNamespace="http://schemas.microsoft.com/office/2006/metadata/properties" ma:root="true" ma:fieldsID="89bba8aac9a127dbee1525a9ea67c7a3" ns2:_="" ns3:_="">
    <xsd:import namespace="9ca5220d-de9d-4d7e-8264-7f426759a3d1"/>
    <xsd:import namespace="0fac0400-62dd-4d4b-9e1a-e3e75d439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220d-de9d-4d7e-8264-7f426759a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c0400-62dd-4d4b-9e1a-e3e75d439f6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970c288c-4458-46a2-88f2-2945177ba7ad}" ma:internalName="TaxCatchAll" ma:showField="CatchAllData" ma:web="0fac0400-62dd-4d4b-9e1a-e3e75d439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a5220d-de9d-4d7e-8264-7f426759a3d1">
      <Terms xmlns="http://schemas.microsoft.com/office/infopath/2007/PartnerControls"/>
    </lcf76f155ced4ddcb4097134ff3c332f>
    <TaxCatchAll xmlns="0fac0400-62dd-4d4b-9e1a-e3e75d439f69" xsi:nil="true"/>
  </documentManagement>
</p:properties>
</file>

<file path=customXml/itemProps1.xml><?xml version="1.0" encoding="utf-8"?>
<ds:datastoreItem xmlns:ds="http://schemas.openxmlformats.org/officeDocument/2006/customXml" ds:itemID="{0D6BA054-E250-4A14-A12F-3BEA4DF38DB4}"/>
</file>

<file path=customXml/itemProps2.xml><?xml version="1.0" encoding="utf-8"?>
<ds:datastoreItem xmlns:ds="http://schemas.openxmlformats.org/officeDocument/2006/customXml" ds:itemID="{AE2AD5B9-2BE2-4125-9BD8-E1FF62044927}"/>
</file>

<file path=customXml/itemProps3.xml><?xml version="1.0" encoding="utf-8"?>
<ds:datastoreItem xmlns:ds="http://schemas.openxmlformats.org/officeDocument/2006/customXml" ds:itemID="{4EF626ED-AA2B-4780-A34A-3E1E679791C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10386</TotalTime>
  <Words>1157</Words>
  <Application>Microsoft Office PowerPoint</Application>
  <PresentationFormat>On-screen Show (4:3)</PresentationFormat>
  <Paragraphs>331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Introduction to The respiratory system 2023 Professor Dr. Hala El-mazar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 Conducting 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Trachea</vt:lpstr>
      <vt:lpstr>PowerPoint Presentation</vt:lpstr>
      <vt:lpstr>PowerPoint Presentation</vt:lpstr>
      <vt:lpstr>Bronchial tree</vt:lpstr>
      <vt:lpstr>PowerPoint Presentation</vt:lpstr>
      <vt:lpstr>PowerPoint Presentation</vt:lpstr>
      <vt:lpstr>Clara cells</vt:lpstr>
      <vt:lpstr>PowerPoint Presentation</vt:lpstr>
      <vt:lpstr>B- respiratory portion</vt:lpstr>
      <vt:lpstr>Alveoli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respiratory system</dc:title>
  <dc:creator>lion</dc:creator>
  <cp:lastModifiedBy>Adminِ</cp:lastModifiedBy>
  <cp:revision>388</cp:revision>
  <dcterms:created xsi:type="dcterms:W3CDTF">2014-09-03T05:10:02Z</dcterms:created>
  <dcterms:modified xsi:type="dcterms:W3CDTF">2023-05-01T17:25:06Z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0x010100833ED62D073E4A4DBD12BDD07142EF8F</vt:lpwstr>
  </property>
</Properties>
</file>