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9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6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8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56" r:id="rId2"/>
    <p:sldId id="302" r:id="rId3"/>
    <p:sldId id="276" r:id="rId4"/>
    <p:sldId id="325" r:id="rId5"/>
    <p:sldId id="297" r:id="rId6"/>
    <p:sldId id="298" r:id="rId7"/>
    <p:sldId id="278" r:id="rId8"/>
    <p:sldId id="335" r:id="rId9"/>
    <p:sldId id="326" r:id="rId10"/>
    <p:sldId id="300" r:id="rId11"/>
    <p:sldId id="280" r:id="rId12"/>
    <p:sldId id="281" r:id="rId13"/>
    <p:sldId id="317" r:id="rId14"/>
    <p:sldId id="282" r:id="rId15"/>
    <p:sldId id="283" r:id="rId16"/>
    <p:sldId id="327" r:id="rId17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BADC1"/>
    <a:srgbClr val="F587D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275" autoAdjust="0"/>
    <p:restoredTop sz="86420" autoAdjust="0"/>
  </p:normalViewPr>
  <p:slideViewPr>
    <p:cSldViewPr>
      <p:cViewPr varScale="1">
        <p:scale>
          <a:sx n="83" d="100"/>
          <a:sy n="83" d="100"/>
        </p:scale>
        <p:origin x="10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404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1312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7385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0036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4‏/9‏/1444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6.jpe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048072" y="1382911"/>
            <a:ext cx="7772400" cy="1470025"/>
          </a:xfrm>
        </p:spPr>
        <p:txBody>
          <a:bodyPr>
            <a:normAutofit fontScale="90000"/>
          </a:bodyPr>
          <a:lstStyle/>
          <a:p>
            <a:pPr rtl="0"/>
            <a:r>
              <a:rPr lang="en-US" sz="6000" dirty="0">
                <a:solidFill>
                  <a:srgbClr val="C00000"/>
                </a:solidFill>
              </a:rPr>
              <a:t>Genomic DNA Extraction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00034" y="5176862"/>
            <a:ext cx="8643966" cy="1609724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21C19-90FD-F840-9597-F22685160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212976"/>
            <a:ext cx="5193184" cy="1480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79"/>
    </mc:Choice>
    <mc:Fallback xmlns="">
      <p:transition spd="slow" advTm="15107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546243"/>
            <a:ext cx="8686800" cy="5168905"/>
          </a:xfrm>
        </p:spPr>
        <p:txBody>
          <a:bodyPr/>
          <a:lstStyle/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The pellet is washed with 70% ethanol to remove some salts present in the left over supernatant and bound to DNA</a:t>
            </a: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Air dry the pellet (5-10 min) then redissolve in ultrapure or Milli-Q, Millipore water (DNase/ RNase free water)</a:t>
            </a:r>
          </a:p>
          <a:p>
            <a:pPr lvl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669E4-27EA-A84A-B7F5-DD71F3540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573016"/>
            <a:ext cx="4038972" cy="30254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26E9FA-66A2-C149-92F7-161B3D73A484}"/>
              </a:ext>
            </a:extLst>
          </p:cNvPr>
          <p:cNvGrpSpPr/>
          <p:nvPr/>
        </p:nvGrpSpPr>
        <p:grpSpPr>
          <a:xfrm>
            <a:off x="1462676" y="3933056"/>
            <a:ext cx="2389244" cy="2441751"/>
            <a:chOff x="1462676" y="3933056"/>
            <a:chExt cx="2389244" cy="24417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6BB67-CD2D-7F4F-978E-3672A2239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681" t="33264" r="2599" b="29729"/>
            <a:stretch/>
          </p:blipFill>
          <p:spPr>
            <a:xfrm>
              <a:off x="1763688" y="3933056"/>
              <a:ext cx="1440160" cy="18329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0CD6E8-83B4-2048-A5E2-6AD816735900}"/>
                </a:ext>
              </a:extLst>
            </p:cNvPr>
            <p:cNvSpPr txBox="1"/>
            <p:nvPr/>
          </p:nvSpPr>
          <p:spPr>
            <a:xfrm>
              <a:off x="1462676" y="5728476"/>
              <a:ext cx="2389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Store purified DNA  in </a:t>
              </a:r>
            </a:p>
            <a:p>
              <a:r>
                <a:rPr lang="en-GB" dirty="0"/>
                <a:t>Eppendorf tube at -20C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34"/>
    </mc:Choice>
    <mc:Fallback xmlns="">
      <p:transition spd="slow" advTm="120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457200" y="1124744"/>
            <a:ext cx="6807668" cy="66247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457200" indent="-457200" algn="l" rtl="0">
              <a:spcBef>
                <a:spcPct val="20000"/>
              </a:spcBef>
              <a:buFont typeface="+mj-lt"/>
              <a:buAutoNum type="arabicPeriod" startAt="2"/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Phenol/ chloroform extraction:</a:t>
            </a:r>
          </a:p>
          <a:p>
            <a:pPr marL="406400" lvl="1" indent="-390525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Equal volume of phenol/chloroform added to an aqueous solution of lysed cells</a:t>
            </a:r>
          </a:p>
          <a:p>
            <a:pPr marL="473075" lvl="1" indent="-473075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Centrifugation yields two phases: the upper aqueous phase (containing the nucleic acids DNA and RNA) and the lower organic phase (containing the lipids and denatured proteins)</a:t>
            </a:r>
          </a:p>
          <a:p>
            <a:pPr marL="473075" lvl="1" indent="-473075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upper layer is removed with pipette tip carefully </a:t>
            </a:r>
          </a:p>
          <a:p>
            <a:pPr marL="0" lvl="1" algn="l" rtl="0">
              <a:spcBef>
                <a:spcPct val="20000"/>
              </a:spcBef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spcBef>
                <a:spcPct val="20000"/>
              </a:spcBef>
              <a:buFont typeface="+mj-lt"/>
              <a:buAutoNum type="arabicPeriod" startAt="2"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t="50820"/>
          <a:stretch>
            <a:fillRect/>
          </a:stretch>
        </p:blipFill>
        <p:spPr bwMode="auto">
          <a:xfrm>
            <a:off x="7264868" y="3744918"/>
            <a:ext cx="1594731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مجموعة 11"/>
          <p:cNvGrpSpPr/>
          <p:nvPr/>
        </p:nvGrpSpPr>
        <p:grpSpPr>
          <a:xfrm>
            <a:off x="7236296" y="1585902"/>
            <a:ext cx="1965323" cy="2151078"/>
            <a:chOff x="6929454" y="1928802"/>
            <a:chExt cx="1965323" cy="215107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/>
            <a:srcRect t="34208" r="73719" b="49399"/>
            <a:stretch>
              <a:fillRect/>
            </a:stretch>
          </p:blipFill>
          <p:spPr bwMode="auto">
            <a:xfrm>
              <a:off x="6938978" y="3365500"/>
              <a:ext cx="419104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/>
            <a:srcRect b="65573"/>
            <a:stretch>
              <a:fillRect/>
            </a:stretch>
          </p:blipFill>
          <p:spPr bwMode="auto">
            <a:xfrm>
              <a:off x="6929454" y="1928802"/>
              <a:ext cx="1594731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مربع نص 10"/>
            <p:cNvSpPr txBox="1"/>
            <p:nvPr/>
          </p:nvSpPr>
          <p:spPr>
            <a:xfrm>
              <a:off x="7286644" y="3500438"/>
              <a:ext cx="16081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Add phenol/chloroform </a:t>
              </a:r>
            </a:p>
            <a:p>
              <a:pPr algn="ctr"/>
              <a:r>
                <a:rPr lang="en-US" sz="1100" b="1" dirty="0"/>
                <a:t>and centrifuge</a:t>
              </a:r>
              <a:endParaRPr lang="en-GB" sz="11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4A9976-64CE-3C41-AF13-20415F7BE1A6}"/>
              </a:ext>
            </a:extLst>
          </p:cNvPr>
          <p:cNvGrpSpPr/>
          <p:nvPr/>
        </p:nvGrpSpPr>
        <p:grpSpPr>
          <a:xfrm>
            <a:off x="2267744" y="4437112"/>
            <a:ext cx="2499333" cy="2218929"/>
            <a:chOff x="1835696" y="1556792"/>
            <a:chExt cx="2499333" cy="22189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9840C1-899B-4348-9BBE-1DB1186BC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1"/>
            <a:stretch/>
          </p:blipFill>
          <p:spPr>
            <a:xfrm>
              <a:off x="1835696" y="1556792"/>
              <a:ext cx="2499333" cy="22189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97FA19-18CB-CD4C-98CB-10B0DB468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28" r="74086" b="-599"/>
            <a:stretch/>
          </p:blipFill>
          <p:spPr>
            <a:xfrm>
              <a:off x="1835696" y="1916832"/>
              <a:ext cx="490692" cy="40488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44"/>
    </mc:Choice>
    <mc:Fallback xmlns="">
      <p:transition spd="slow" advTm="32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457200" y="1428736"/>
            <a:ext cx="4614866" cy="52864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457200" indent="-457200" algn="l" rtl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Minicolumn purification: </a:t>
            </a:r>
          </a:p>
          <a:p>
            <a:pPr marL="457200" indent="-457200" algn="l" rtl="0">
              <a:spcBef>
                <a:spcPct val="20000"/>
              </a:spcBef>
              <a:defRPr/>
            </a:pPr>
            <a:endParaRPr lang="en-US" sz="105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which depends on the binding and adsorption of nucleic acids to a solid phase (e.g. silica, SiO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5441" y="1486376"/>
            <a:ext cx="463306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/>
              <a:t>(Spin-column based nucleic acid purification)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D848AF-8788-5345-BB9E-8CD281E7C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0" y="2209739"/>
            <a:ext cx="3175000" cy="3175000"/>
          </a:xfrm>
          <a:prstGeom prst="rect">
            <a:avLst/>
          </a:prstGeom>
          <a:ln>
            <a:solidFill>
              <a:srgbClr val="0000FF">
                <a:alpha val="99000"/>
              </a:srgbClr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C6E966-355E-E340-BDFD-7048851F47E6}"/>
              </a:ext>
            </a:extLst>
          </p:cNvPr>
          <p:cNvCxnSpPr/>
          <p:nvPr/>
        </p:nvCxnSpPr>
        <p:spPr>
          <a:xfrm flipH="1" flipV="1">
            <a:off x="7812360" y="4077072"/>
            <a:ext cx="314822" cy="43204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58B6DA-DF22-0949-9AC0-243D916DC33F}"/>
              </a:ext>
            </a:extLst>
          </p:cNvPr>
          <p:cNvCxnSpPr/>
          <p:nvPr/>
        </p:nvCxnSpPr>
        <p:spPr>
          <a:xfrm flipH="1" flipV="1">
            <a:off x="6660232" y="4293096"/>
            <a:ext cx="314822" cy="432048"/>
          </a:xfrm>
          <a:prstGeom prst="straightConnector1">
            <a:avLst/>
          </a:prstGeom>
          <a:ln w="57150" cmpd="sng">
            <a:solidFill>
              <a:srgbClr val="0000FF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A253667-08B8-3742-A8C2-D625570D426E}"/>
              </a:ext>
            </a:extLst>
          </p:cNvPr>
          <p:cNvSpPr/>
          <p:nvPr/>
        </p:nvSpPr>
        <p:spPr>
          <a:xfrm rot="20516837">
            <a:off x="5452739" y="2677391"/>
            <a:ext cx="2347733" cy="914400"/>
          </a:xfrm>
          <a:prstGeom prst="round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2A64F-1554-3F41-A93C-26FFBDE6E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30"/>
          <a:stretch/>
        </p:blipFill>
        <p:spPr>
          <a:xfrm>
            <a:off x="809647" y="4316202"/>
            <a:ext cx="3846589" cy="21370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39"/>
    </mc:Choice>
    <mc:Fallback xmlns="">
      <p:transition spd="slow" advTm="22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457200" y="1124744"/>
            <a:ext cx="4614866" cy="56726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457200" indent="-457200" algn="l" rtl="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Minicolumn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purification: </a:t>
            </a:r>
          </a:p>
          <a:p>
            <a:pPr marL="457200" indent="-457200" algn="l" rtl="0">
              <a:spcBef>
                <a:spcPct val="20000"/>
              </a:spcBef>
              <a:defRPr/>
            </a:pPr>
            <a:endParaRPr lang="en-US" sz="105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After cell lysis, inactivate endogenous nucleases (e.g. DNases) with proteinase K enzyme  and chelating agents    (e.g. EDTA)</a:t>
            </a:r>
          </a:p>
          <a:p>
            <a:pPr marL="914400" lvl="1" indent="-4572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Add binding solution to cell lysate, mix and centrifugate </a:t>
            </a:r>
          </a:p>
          <a:p>
            <a:pPr marL="914400" lvl="1" indent="-4572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Washing and column elution(with TE buffer or DNase/ RNase free water)  </a:t>
            </a:r>
          </a:p>
          <a:p>
            <a:pPr marL="1371600" lvl="2" indent="-4572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4A1793-0DF2-704C-A816-D3442E7EF1E7}"/>
              </a:ext>
            </a:extLst>
          </p:cNvPr>
          <p:cNvGrpSpPr/>
          <p:nvPr/>
        </p:nvGrpSpPr>
        <p:grpSpPr>
          <a:xfrm>
            <a:off x="5784773" y="1428863"/>
            <a:ext cx="3035699" cy="1208049"/>
            <a:chOff x="6036895" y="1274786"/>
            <a:chExt cx="3035699" cy="120804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4B3A2AD-EAAF-A94D-BF36-A35D2AEBA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43907" t="17794" b="68598"/>
            <a:stretch/>
          </p:blipFill>
          <p:spPr bwMode="auto">
            <a:xfrm>
              <a:off x="6807213" y="1681090"/>
              <a:ext cx="2265381" cy="57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55C706-2083-A746-A630-5502007BC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762" t="30576" r="62931" b="27577"/>
            <a:stretch/>
          </p:blipFill>
          <p:spPr>
            <a:xfrm>
              <a:off x="6036895" y="1274786"/>
              <a:ext cx="781679" cy="120804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D92B30-65AC-C54E-AF48-B1FA16EF31DC}"/>
              </a:ext>
            </a:extLst>
          </p:cNvPr>
          <p:cNvGrpSpPr/>
          <p:nvPr/>
        </p:nvGrpSpPr>
        <p:grpSpPr>
          <a:xfrm>
            <a:off x="4932040" y="4221088"/>
            <a:ext cx="3888432" cy="2160240"/>
            <a:chOff x="4921565" y="4005064"/>
            <a:chExt cx="4330955" cy="227870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6410" t="60080" r="8517" b="1394"/>
            <a:stretch/>
          </p:blipFill>
          <p:spPr bwMode="auto">
            <a:xfrm>
              <a:off x="4921565" y="4149080"/>
              <a:ext cx="4330955" cy="2134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46A9AB-E36C-734C-AD9B-7AA4EA59C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682" t="39048" r="8562" b="26464"/>
            <a:stretch/>
          </p:blipFill>
          <p:spPr>
            <a:xfrm>
              <a:off x="6223402" y="5036066"/>
              <a:ext cx="518164" cy="12477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873EB8-683E-B747-B5B3-0D8D496A3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429" t="37817" r="25118" b="28455"/>
            <a:stretch/>
          </p:blipFill>
          <p:spPr>
            <a:xfrm>
              <a:off x="6195727" y="4005064"/>
              <a:ext cx="608521" cy="106700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095F8F6-51B4-F34D-AC45-476FFA6B0AE7}"/>
              </a:ext>
            </a:extLst>
          </p:cNvPr>
          <p:cNvGrpSpPr/>
          <p:nvPr/>
        </p:nvGrpSpPr>
        <p:grpSpPr>
          <a:xfrm>
            <a:off x="4860032" y="2763992"/>
            <a:ext cx="2658331" cy="1441204"/>
            <a:chOff x="4932040" y="2492896"/>
            <a:chExt cx="2960862" cy="17541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C6A019-88F9-3E40-8B0B-2E301E8C2FA7}"/>
                </a:ext>
              </a:extLst>
            </p:cNvPr>
            <p:cNvGrpSpPr/>
            <p:nvPr/>
          </p:nvGrpSpPr>
          <p:grpSpPr>
            <a:xfrm>
              <a:off x="4932040" y="2492896"/>
              <a:ext cx="2960862" cy="1405744"/>
              <a:chOff x="4932040" y="2492896"/>
              <a:chExt cx="2960862" cy="1405744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4D57C062-E1B0-544E-AAC0-F9BC0A2FDE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6519" t="31402" r="37089" b="42857"/>
              <a:stretch/>
            </p:blipFill>
            <p:spPr bwMode="auto">
              <a:xfrm>
                <a:off x="4932040" y="2492896"/>
                <a:ext cx="2960862" cy="1405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C86D41D-17A1-2543-A62F-260FAB9F2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7282" t="39048" r="43645" b="28952"/>
              <a:stretch/>
            </p:blipFill>
            <p:spPr>
              <a:xfrm>
                <a:off x="6208639" y="2841275"/>
                <a:ext cx="584373" cy="1057365"/>
              </a:xfrm>
              <a:prstGeom prst="rect">
                <a:avLst/>
              </a:prstGeom>
            </p:spPr>
          </p:pic>
        </p:grp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AE49C8C-A4D7-9F46-B106-0891D845F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23625" t="56645" r="67271" b="38801"/>
            <a:stretch/>
          </p:blipFill>
          <p:spPr bwMode="auto">
            <a:xfrm>
              <a:off x="5854356" y="3898641"/>
              <a:ext cx="432048" cy="348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890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16"/>
    </mc:Choice>
    <mc:Fallback xmlns="">
      <p:transition spd="slow" advTm="28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Binding of DNA to Silica membrane 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457200" y="1428736"/>
            <a:ext cx="8686800" cy="52864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457200" indent="-4572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610" name="Picture 10" descr="http://www.uklabs-direct.co.uk/assets/applets/Jouan_C3.12_Centrifuge_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25704" y="-12287359"/>
            <a:ext cx="15811610" cy="11858708"/>
          </a:xfrm>
          <a:prstGeom prst="rect">
            <a:avLst/>
          </a:prstGeom>
          <a:noFill/>
        </p:spPr>
      </p:pic>
      <p:pic>
        <p:nvPicPr>
          <p:cNvPr id="1026" name="Picture 2" descr="http://upload.wikimedia.org/wikipedia/commons/thumb/5/53/Qiagen_Mini_Spin_Column.svg/2000px-Qiagen_Mini_Spin_Column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73650" y="-5668963"/>
            <a:ext cx="2131924" cy="7307043"/>
          </a:xfrm>
          <a:prstGeom prst="rect">
            <a:avLst/>
          </a:prstGeom>
          <a:noFill/>
        </p:spPr>
      </p:pic>
      <p:pic>
        <p:nvPicPr>
          <p:cNvPr id="11" name="صورة 10" descr="2000px-Qiagen_Mini_Spin_Colum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0624" y="1809440"/>
            <a:ext cx="3646256" cy="2262502"/>
          </a:xfrm>
          <a:prstGeom prst="rect">
            <a:avLst/>
          </a:prstGeom>
        </p:spPr>
      </p:pic>
      <p:grpSp>
        <p:nvGrpSpPr>
          <p:cNvPr id="15" name="مجموعة 14"/>
          <p:cNvGrpSpPr/>
          <p:nvPr/>
        </p:nvGrpSpPr>
        <p:grpSpPr>
          <a:xfrm>
            <a:off x="514354" y="1214443"/>
            <a:ext cx="4629150" cy="3357565"/>
            <a:chOff x="514354" y="1214443"/>
            <a:chExt cx="4629150" cy="3357565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514354" y="1214443"/>
              <a:ext cx="4629150" cy="3357565"/>
              <a:chOff x="514354" y="1214443"/>
              <a:chExt cx="4629150" cy="3357565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14354" y="1214443"/>
                <a:ext cx="4629150" cy="300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مربع نص 11"/>
              <p:cNvSpPr txBox="1"/>
              <p:nvPr/>
            </p:nvSpPr>
            <p:spPr>
              <a:xfrm>
                <a:off x="642910" y="4202676"/>
                <a:ext cx="43577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/>
                  <a:t>Spin column-based nucleic acid purification</a:t>
                </a:r>
                <a:endParaRPr lang="en-GB" b="1" dirty="0"/>
              </a:p>
            </p:txBody>
          </p:sp>
        </p:grpSp>
        <p:sp>
          <p:nvSpPr>
            <p:cNvPr id="14" name="مربع نص 13"/>
            <p:cNvSpPr txBox="1"/>
            <p:nvPr/>
          </p:nvSpPr>
          <p:spPr>
            <a:xfrm>
              <a:off x="550834" y="3071810"/>
              <a:ext cx="6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(SiO2)</a:t>
              </a:r>
              <a:endParaRPr lang="en-GB" sz="1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6552" y="5037907"/>
            <a:ext cx="76258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/>
              <a:t>Binding solution consists of : </a:t>
            </a:r>
          </a:p>
          <a:p>
            <a:pPr algn="l">
              <a:lnSpc>
                <a:spcPct val="20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1. Chaotropic salt like guanidinium hydrochloride</a:t>
            </a:r>
          </a:p>
          <a:p>
            <a:pPr algn="l">
              <a:lnSpc>
                <a:spcPct val="200000"/>
              </a:lnSpc>
            </a:pPr>
            <a:r>
              <a:rPr lang="en-US" sz="2000" b="1" dirty="0">
                <a:solidFill>
                  <a:srgbClr val="0000FF"/>
                </a:solidFill>
              </a:rPr>
              <a:t>2. Sodium acetate salt (act as bridge)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81"/>
    </mc:Choice>
    <mc:Fallback xmlns="">
      <p:transition spd="slow" advTm="31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Binding and Elution 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www.nature.com/nmeth/journal/v3/n1/images/nmeth845-F1.jpg"/>
          <p:cNvPicPr>
            <a:picLocks noChangeAspect="1" noChangeArrowheads="1"/>
          </p:cNvPicPr>
          <p:nvPr/>
        </p:nvPicPr>
        <p:blipFill>
          <a:blip r:embed="rId3"/>
          <a:srcRect t="5138" b="56039"/>
          <a:stretch>
            <a:fillRect/>
          </a:stretch>
        </p:blipFill>
        <p:spPr bwMode="auto">
          <a:xfrm>
            <a:off x="1000100" y="2008220"/>
            <a:ext cx="7223125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21"/>
    </mc:Choice>
    <mc:Fallback xmlns="">
      <p:transition spd="slow" advTm="15312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6264696"/>
          </a:xfrm>
        </p:spPr>
        <p:txBody>
          <a:bodyPr/>
          <a:lstStyle/>
          <a:p>
            <a:pPr marL="514350" indent="-514350" algn="l" rtl="0">
              <a:buFont typeface="+mj-lt"/>
              <a:buAutoNum type="arabicPeriod" startAt="4"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Magnetic Beads-based DNA/RNA extraction: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l" rtl="0"/>
            <a:r>
              <a:rPr lang="en-US" sz="2300" dirty="0">
                <a:latin typeface="Arial" pitchFamily="34" charset="0"/>
                <a:cs typeface="Arial" pitchFamily="34" charset="0"/>
              </a:rPr>
              <a:t>Quick and efficient for direct separation of crude DNA or RNA from sample</a:t>
            </a:r>
          </a:p>
          <a:p>
            <a:pPr marL="457200" indent="-457200" algn="l" rtl="0"/>
            <a:r>
              <a:rPr lang="en-US" sz="2300" dirty="0">
                <a:latin typeface="Arial" pitchFamily="34" charset="0"/>
                <a:cs typeface="Arial" pitchFamily="34" charset="0"/>
              </a:rPr>
              <a:t>No need for centrifugation, separation by applying of magnetic field </a:t>
            </a:r>
          </a:p>
          <a:p>
            <a:pPr marL="457200" indent="-457200" algn="l" rtl="0"/>
            <a:r>
              <a:rPr lang="en-US" sz="2300" dirty="0">
                <a:latin typeface="Arial" pitchFamily="34" charset="0"/>
                <a:cs typeface="Arial" pitchFamily="34" charset="0"/>
              </a:rPr>
              <a:t>Various types of magnetic particles are commercially available working in manual or </a:t>
            </a:r>
            <a:r>
              <a:rPr lang="en-US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automated mode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(save time and money in case of large numbers of samples and avoid the risk of cross-contamination during the traditional methods) </a:t>
            </a:r>
          </a:p>
          <a:p>
            <a:pPr marL="0" indent="0" algn="l" rtl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marL="457200" lvl="1" indent="-45720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An external file that holds a picture, illustration, etc.&#10;Object name is 253_2006_675_Fig1_HTML.jpg">
            <a:extLst>
              <a:ext uri="{FF2B5EF4-FFF2-40B4-BE49-F238E27FC236}">
                <a16:creationId xmlns:a16="http://schemas.microsoft.com/office/drawing/2014/main" id="{F1216D01-58CF-6145-9DA4-8D27401E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0" y="4941168"/>
            <a:ext cx="856215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9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34"/>
    </mc:Choice>
    <mc:Fallback xmlns="">
      <p:transition spd="slow" advTm="120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886967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US" sz="7200" dirty="0">
                <a:solidFill>
                  <a:srgbClr val="C00000"/>
                </a:solidFill>
              </a:rPr>
              <a:t>Part  II</a:t>
            </a:r>
            <a:endParaRPr lang="ar-JO" sz="7200" dirty="0">
              <a:solidFill>
                <a:srgbClr val="C00000"/>
              </a:solidFill>
            </a:endParaRPr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28596" y="3573016"/>
            <a:ext cx="8715404" cy="1752600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The Principle of DNA Extraction</a:t>
            </a:r>
          </a:p>
        </p:txBody>
      </p:sp>
    </p:spTree>
    <p:extLst>
      <p:ext uri="{BB962C8B-B14F-4D97-AF65-F5344CB8AC3E}">
        <p14:creationId xmlns:p14="http://schemas.microsoft.com/office/powerpoint/2010/main" val="1186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4"/>
    </mc:Choice>
    <mc:Fallback xmlns="">
      <p:transition spd="slow" advTm="1225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46856" y="1196752"/>
            <a:ext cx="8229600" cy="6131229"/>
          </a:xfrm>
        </p:spPr>
        <p:txBody>
          <a:bodyPr>
            <a:normAutofit/>
          </a:bodyPr>
          <a:lstStyle/>
          <a:p>
            <a:pPr lvl="0" algn="l" rtl="0"/>
            <a:r>
              <a:rPr lang="en-US" sz="2800" dirty="0">
                <a:latin typeface="Arial" pitchFamily="34" charset="0"/>
                <a:cs typeface="Arial" pitchFamily="34" charset="0"/>
              </a:rPr>
              <a:t>There are three basic steps in DNA extraction: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Font typeface="+mj-lt"/>
              <a:buAutoNum type="arabicPeriod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Cell lysis with digestive solution to expose the DNA. Lysis buffer contains detergents/surfactants such as SDS (sodium dodecyl sulphate) to disrupt both cellular and nuclear membranes (make holes in the membrane)</a:t>
            </a:r>
          </a:p>
          <a:p>
            <a:pPr marL="457200" lvl="1" indent="-457200" algn="l" rtl="0"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rt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98C84-4AD8-DF46-86A4-AB96858C6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755019"/>
            <a:ext cx="6804248" cy="30719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9B6583-9463-AF43-919B-04019B5343AF}"/>
              </a:ext>
            </a:extLst>
          </p:cNvPr>
          <p:cNvGrpSpPr/>
          <p:nvPr/>
        </p:nvGrpSpPr>
        <p:grpSpPr>
          <a:xfrm>
            <a:off x="4818470" y="3964297"/>
            <a:ext cx="1253982" cy="1084982"/>
            <a:chOff x="4818470" y="3964297"/>
            <a:chExt cx="1253982" cy="10849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7B5692-646A-7143-86B5-5EFBB1532974}"/>
                </a:ext>
              </a:extLst>
            </p:cNvPr>
            <p:cNvSpPr txBox="1"/>
            <p:nvPr/>
          </p:nvSpPr>
          <p:spPr>
            <a:xfrm rot="5153572">
              <a:off x="5382849" y="4359675"/>
              <a:ext cx="3635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6000" b="1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E303C1-CAF7-884D-BD39-BEC0031FEDB8}"/>
                </a:ext>
              </a:extLst>
            </p:cNvPr>
            <p:cNvSpPr txBox="1"/>
            <p:nvPr/>
          </p:nvSpPr>
          <p:spPr>
            <a:xfrm rot="1298387">
              <a:off x="4818470" y="3964297"/>
              <a:ext cx="3635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60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E89CE9-4217-AE42-8C7A-45AA1F30911A}"/>
              </a:ext>
            </a:extLst>
          </p:cNvPr>
          <p:cNvGrpSpPr/>
          <p:nvPr/>
        </p:nvGrpSpPr>
        <p:grpSpPr>
          <a:xfrm>
            <a:off x="4715658" y="4005064"/>
            <a:ext cx="1212778" cy="1015663"/>
            <a:chOff x="4715658" y="4034965"/>
            <a:chExt cx="1212778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EAEB59-5A1D-4D45-BFA9-71735063EF28}"/>
                </a:ext>
              </a:extLst>
            </p:cNvPr>
            <p:cNvSpPr txBox="1"/>
            <p:nvPr/>
          </p:nvSpPr>
          <p:spPr>
            <a:xfrm rot="18990780">
              <a:off x="5415023" y="4034965"/>
              <a:ext cx="3635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6000" b="1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C31378-3678-2C42-B824-1883AC3C140D}"/>
                </a:ext>
              </a:extLst>
            </p:cNvPr>
            <p:cNvSpPr txBox="1"/>
            <p:nvPr/>
          </p:nvSpPr>
          <p:spPr>
            <a:xfrm rot="5153572">
              <a:off x="5238833" y="3930934"/>
              <a:ext cx="3635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6000" b="1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1DA8A4-4BCC-8F49-97C7-A8B012A7578D}"/>
                </a:ext>
              </a:extLst>
            </p:cNvPr>
            <p:cNvSpPr txBox="1"/>
            <p:nvPr/>
          </p:nvSpPr>
          <p:spPr>
            <a:xfrm rot="7892604">
              <a:off x="5041718" y="4330108"/>
              <a:ext cx="3635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60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348826-731B-614F-B117-974BC5842146}"/>
              </a:ext>
            </a:extLst>
          </p:cNvPr>
          <p:cNvSpPr txBox="1"/>
          <p:nvPr/>
        </p:nvSpPr>
        <p:spPr>
          <a:xfrm>
            <a:off x="6998543" y="5445224"/>
            <a:ext cx="117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Cell Lysate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43"/>
    </mc:Choice>
    <mc:Fallback xmlns="">
      <p:transition spd="slow" advTm="41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268760"/>
            <a:ext cx="8795320" cy="6131229"/>
          </a:xfrm>
        </p:spPr>
        <p:txBody>
          <a:bodyPr>
            <a:normAutofit/>
          </a:bodyPr>
          <a:lstStyle/>
          <a:p>
            <a:pPr marL="514350" lvl="1" indent="-514350" algn="l" rtl="0">
              <a:buFont typeface="+mj-lt"/>
              <a:buAutoNum type="arabicPeriod" startAt="2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Inactivate endogenous nucleases like DNases. Actually, this is can be done by adding proteases like proteinase K  </a:t>
            </a:r>
          </a:p>
          <a:p>
            <a:pPr marL="457200" lvl="1" indent="-457200" algn="l" rtl="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Add also chelating agents (e.g. EDTA) which sequester Ca</a:t>
            </a:r>
            <a:r>
              <a:rPr lang="en-US" sz="2600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and  Mg</a:t>
            </a:r>
            <a:r>
              <a:rPr lang="en-US" sz="2600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required for nuclease activity. </a:t>
            </a:r>
          </a:p>
          <a:p>
            <a:pPr marL="457200" lvl="1" indent="-457200" algn="l" rtl="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On the other hand, RNases                                         are usually added                                                           to the sample to get rid of                                           RNA if we want to extract                                         DNA</a:t>
            </a:r>
          </a:p>
          <a:p>
            <a:pPr marL="457200" lvl="1" indent="-457200" algn="l" rtl="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To extract RNA, we add RNA guard                              to protect our RNA from endogenous                              and exogenous RNases </a:t>
            </a:r>
          </a:p>
          <a:p>
            <a:pPr marL="0" lvl="1" indent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rtl="0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152FD-0CF9-FD43-8171-8D6BD7977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429000"/>
            <a:ext cx="2611067" cy="2802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3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43"/>
    </mc:Choice>
    <mc:Fallback xmlns="">
      <p:transition spd="slow" advTm="41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546243"/>
            <a:ext cx="8229600" cy="5168905"/>
          </a:xfrm>
        </p:spPr>
        <p:txBody>
          <a:bodyPr/>
          <a:lstStyle/>
          <a:p>
            <a:pPr marL="457200" indent="-457200" algn="l" rtl="0">
              <a:buFont typeface="+mj-lt"/>
              <a:buAutoNum type="arabicPeriod" startAt="3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Purification of DNA from proteins, RNA, detergents, salts and reagents found in cell lysate:</a:t>
            </a:r>
          </a:p>
          <a:p>
            <a:pPr marL="457200" indent="-457200" algn="l" rtl="0">
              <a:buNone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371600" lvl="2" indent="-457200" algn="l" rtl="0"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Ethanol precipitation using ice-cold ethanol or isopropanol</a:t>
            </a:r>
          </a:p>
          <a:p>
            <a:pPr marL="1371600" lvl="2" indent="-457200" algn="l" rtl="0"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Phenol/chloroform extraction</a:t>
            </a:r>
          </a:p>
          <a:p>
            <a:pPr marL="1371600" lvl="2" indent="-457200" algn="l" rtl="0"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Minicolumn purification  </a:t>
            </a:r>
          </a:p>
          <a:p>
            <a:pPr marL="1371600" lvl="2" indent="-457200" algn="l" rtl="0"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Magnetic beads</a:t>
            </a:r>
          </a:p>
          <a:p>
            <a:pPr lvl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31"/>
    </mc:Choice>
    <mc:Fallback xmlns="">
      <p:transition spd="slow" advTm="14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546243"/>
            <a:ext cx="8291264" cy="5168905"/>
          </a:xfrm>
        </p:spPr>
        <p:txBody>
          <a:bodyPr/>
          <a:lstStyle/>
          <a:p>
            <a:pPr marL="514350" indent="-514350" algn="l" rtl="0"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Ethanol precipitation: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DNA (polar molecule) is insoluble in absolute ethanol or isopropanol (anti-solvent) so it will aggregate together forming a pellet upon centrifugation </a:t>
            </a:r>
          </a:p>
          <a:p>
            <a:pPr lvl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مجموعة 18">
            <a:extLst>
              <a:ext uri="{FF2B5EF4-FFF2-40B4-BE49-F238E27FC236}">
                <a16:creationId xmlns:a16="http://schemas.microsoft.com/office/drawing/2014/main" id="{20AFE70A-C804-844B-BAA3-DFD8E8A27F63}"/>
              </a:ext>
            </a:extLst>
          </p:cNvPr>
          <p:cNvGrpSpPr/>
          <p:nvPr/>
        </p:nvGrpSpPr>
        <p:grpSpPr>
          <a:xfrm>
            <a:off x="467544" y="3440798"/>
            <a:ext cx="2143140" cy="3012538"/>
            <a:chOff x="6286512" y="1643050"/>
            <a:chExt cx="1847850" cy="2798224"/>
          </a:xfrm>
        </p:grpSpPr>
        <p:pic>
          <p:nvPicPr>
            <p:cNvPr id="8" name="Picture 4" descr="نتيجة بحث الصور عن ‪pellet dna extraction‬‏">
              <a:extLst>
                <a:ext uri="{FF2B5EF4-FFF2-40B4-BE49-F238E27FC236}">
                  <a16:creationId xmlns:a16="http://schemas.microsoft.com/office/drawing/2014/main" id="{2DB35718-101B-E943-B395-522F570C6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86512" y="1643050"/>
              <a:ext cx="1847850" cy="2466975"/>
            </a:xfrm>
            <a:prstGeom prst="rect">
              <a:avLst/>
            </a:prstGeom>
            <a:noFill/>
          </p:spPr>
        </p:pic>
        <p:sp>
          <p:nvSpPr>
            <p:cNvPr id="9" name="مربع نص 20">
              <a:extLst>
                <a:ext uri="{FF2B5EF4-FFF2-40B4-BE49-F238E27FC236}">
                  <a16:creationId xmlns:a16="http://schemas.microsoft.com/office/drawing/2014/main" id="{60918D8B-98CF-254A-835C-F6D24F859AE0}"/>
                </a:ext>
              </a:extLst>
            </p:cNvPr>
            <p:cNvSpPr txBox="1"/>
            <p:nvPr/>
          </p:nvSpPr>
          <p:spPr>
            <a:xfrm>
              <a:off x="6522874" y="4071942"/>
              <a:ext cx="1180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Centrifuge</a:t>
              </a:r>
              <a:endParaRPr lang="en-GB" b="1" dirty="0"/>
            </a:p>
          </p:txBody>
        </p:sp>
      </p:grpSp>
      <p:pic>
        <p:nvPicPr>
          <p:cNvPr id="11" name="Picture 8" descr="http://eshop.eppendorfna.com/upload/productView/Eppendorf_5427R_high-capacity_centrifuge.jpg">
            <a:extLst>
              <a:ext uri="{FF2B5EF4-FFF2-40B4-BE49-F238E27FC236}">
                <a16:creationId xmlns:a16="http://schemas.microsoft.com/office/drawing/2014/main" id="{3C926DAA-CEE4-5E41-8CCA-DA5FD428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280" y="4963868"/>
            <a:ext cx="1943646" cy="1777500"/>
          </a:xfrm>
          <a:prstGeom prst="rect">
            <a:avLst/>
          </a:prstGeom>
          <a:noFill/>
        </p:spPr>
      </p:pic>
      <p:grpSp>
        <p:nvGrpSpPr>
          <p:cNvPr id="12" name="مجموعة 43">
            <a:extLst>
              <a:ext uri="{FF2B5EF4-FFF2-40B4-BE49-F238E27FC236}">
                <a16:creationId xmlns:a16="http://schemas.microsoft.com/office/drawing/2014/main" id="{D63628C7-B71A-C14E-9A88-8E0EB5238136}"/>
              </a:ext>
            </a:extLst>
          </p:cNvPr>
          <p:cNvGrpSpPr/>
          <p:nvPr/>
        </p:nvGrpSpPr>
        <p:grpSpPr>
          <a:xfrm>
            <a:off x="1521656" y="3861444"/>
            <a:ext cx="5232432" cy="1727796"/>
            <a:chOff x="2054212" y="1772642"/>
            <a:chExt cx="5232432" cy="1727796"/>
          </a:xfrm>
        </p:grpSpPr>
        <p:pic>
          <p:nvPicPr>
            <p:cNvPr id="13" name="Picture 20" descr="نتيجة بحث الصور عن ‪blood DNA extraction‬‏">
              <a:extLst>
                <a:ext uri="{FF2B5EF4-FFF2-40B4-BE49-F238E27FC236}">
                  <a16:creationId xmlns:a16="http://schemas.microsoft.com/office/drawing/2014/main" id="{15B59A24-4DEB-2142-905B-BE49C510E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72066" y="1772642"/>
              <a:ext cx="2214578" cy="1719555"/>
            </a:xfrm>
            <a:prstGeom prst="rect">
              <a:avLst/>
            </a:prstGeom>
            <a:noFill/>
          </p:spPr>
        </p:pic>
        <p:cxnSp>
          <p:nvCxnSpPr>
            <p:cNvPr id="14" name="رابط مستقيم 23">
              <a:extLst>
                <a:ext uri="{FF2B5EF4-FFF2-40B4-BE49-F238E27FC236}">
                  <a16:creationId xmlns:a16="http://schemas.microsoft.com/office/drawing/2014/main" id="{3583026C-FB0A-4745-AE42-23EF33955E5B}"/>
                </a:ext>
              </a:extLst>
            </p:cNvPr>
            <p:cNvCxnSpPr/>
            <p:nvPr/>
          </p:nvCxnSpPr>
          <p:spPr>
            <a:xfrm flipV="1">
              <a:off x="2054212" y="1785926"/>
              <a:ext cx="3017854" cy="7985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رابط مستقيم 25">
              <a:extLst>
                <a:ext uri="{FF2B5EF4-FFF2-40B4-BE49-F238E27FC236}">
                  <a16:creationId xmlns:a16="http://schemas.microsoft.com/office/drawing/2014/main" id="{0F387430-C2DA-5146-9F1B-5D64FB5B1B1A}"/>
                </a:ext>
              </a:extLst>
            </p:cNvPr>
            <p:cNvCxnSpPr/>
            <p:nvPr/>
          </p:nvCxnSpPr>
          <p:spPr>
            <a:xfrm>
              <a:off x="2087550" y="2976562"/>
              <a:ext cx="2984516" cy="523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21"/>
    </mc:Choice>
    <mc:Fallback xmlns="">
      <p:transition spd="slow" advTm="18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14414" y="71422"/>
            <a:ext cx="6643734" cy="1143000"/>
          </a:xfrm>
        </p:spPr>
        <p:txBody>
          <a:bodyPr>
            <a:normAutofit/>
          </a:bodyPr>
          <a:lstStyle/>
          <a:p>
            <a:pPr rtl="0"/>
            <a:r>
              <a:rPr lang="en-US" sz="4800" dirty="0">
                <a:solidFill>
                  <a:srgbClr val="C00000"/>
                </a:solidFill>
              </a:rPr>
              <a:t>Centrifuge </a:t>
            </a:r>
            <a:endParaRPr lang="ar-JO" sz="48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6" name="AutoShape 32" descr="نتيجة بحث الصور عن ‪invitrogen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2" descr="showcase.par.99443.image.0.0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64" name="AutoShape 16" descr="نتيجة بحث الصور عن ‪buccal swab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0" name="AutoShape 22" descr="نتيجة بحث الصور عن ‪blood DNA extraction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8" name="Picture 10" descr="نتيجة بحث الصور عن ‪eppendorf centrifuge‬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736"/>
            <a:ext cx="4000509" cy="2571756"/>
          </a:xfrm>
          <a:prstGeom prst="rect">
            <a:avLst/>
          </a:prstGeom>
          <a:noFill/>
        </p:spPr>
      </p:pic>
      <p:pic>
        <p:nvPicPr>
          <p:cNvPr id="2060" name="Picture 12" descr="نتيجة بحث الصور عن ‪eppendorf centrifuge‬‏"/>
          <p:cNvPicPr>
            <a:picLocks noChangeAspect="1" noChangeArrowheads="1"/>
          </p:cNvPicPr>
          <p:nvPr/>
        </p:nvPicPr>
        <p:blipFill>
          <a:blip r:embed="rId4"/>
          <a:srcRect l="11290" r="9677"/>
          <a:stretch>
            <a:fillRect/>
          </a:stretch>
        </p:blipFill>
        <p:spPr bwMode="auto">
          <a:xfrm>
            <a:off x="785786" y="2000240"/>
            <a:ext cx="3500462" cy="3262699"/>
          </a:xfrm>
          <a:prstGeom prst="rect">
            <a:avLst/>
          </a:prstGeom>
          <a:noFill/>
        </p:spPr>
      </p:pic>
      <p:pic>
        <p:nvPicPr>
          <p:cNvPr id="2062" name="Picture 14" descr="نتيجة بحث الصور عن ‪eppendorf centrifuge‬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214818"/>
            <a:ext cx="3643338" cy="24377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4"/>
    </mc:Choice>
    <mc:Fallback xmlns="">
      <p:transition spd="slow" advTm="487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546243"/>
            <a:ext cx="8291264" cy="5843197"/>
          </a:xfrm>
        </p:spPr>
        <p:txBody>
          <a:bodyPr/>
          <a:lstStyle/>
          <a:p>
            <a:pPr marL="514350" indent="-514350" algn="l" rtl="0">
              <a:buFont typeface="+mj-lt"/>
              <a:buAutoNum type="arabicPeriod"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Ethanol precipitation: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DNA is insoluble in absolute ethanol or isopropanol (anti-solvent) so it will aggregate together forming a pellet upon centrifugation </a:t>
            </a: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After centrifugation, a pellet of crude DNA is formed</a:t>
            </a:r>
          </a:p>
          <a:p>
            <a:pPr lvl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ocw.mit.edu/courses/biological-engineering/20-109-laboratory-fundamentals-in-biological-engineering-spring-2010/labs/module-2-day-4-prepare-expression-system/m2d4_fig3.jpg">
            <a:extLst>
              <a:ext uri="{FF2B5EF4-FFF2-40B4-BE49-F238E27FC236}">
                <a16:creationId xmlns:a16="http://schemas.microsoft.com/office/drawing/2014/main" id="{D7EB2222-ECD6-5641-9C13-D111107B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3789040"/>
            <a:ext cx="2525208" cy="2996952"/>
          </a:xfrm>
          <a:prstGeom prst="rect">
            <a:avLst/>
          </a:prstGeom>
          <a:noFill/>
        </p:spPr>
      </p:pic>
      <p:pic>
        <p:nvPicPr>
          <p:cNvPr id="9" name="Picture 4" descr="http://www.tokyofuturestyle.com/english/products/rizo/img/img_step06.jpg">
            <a:extLst>
              <a:ext uri="{FF2B5EF4-FFF2-40B4-BE49-F238E27FC236}">
                <a16:creationId xmlns:a16="http://schemas.microsoft.com/office/drawing/2014/main" id="{FB8E6E19-B9FE-F14F-8904-0516043B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133" y="3861048"/>
            <a:ext cx="2950307" cy="287834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9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21"/>
    </mc:Choice>
    <mc:Fallback xmlns="">
      <p:transition spd="slow" advTm="18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>
                <a:solidFill>
                  <a:srgbClr val="C00000"/>
                </a:solidFill>
              </a:rPr>
              <a:t>The principle of DNA Extraction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546243"/>
            <a:ext cx="8291264" cy="5771189"/>
          </a:xfrm>
        </p:spPr>
        <p:txBody>
          <a:bodyPr/>
          <a:lstStyle/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To enhance precipitation of DNA in presence of           95-100% ethanol, the solution should contain positive ions such as sodium acetate </a:t>
            </a: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The role of this salt is to neutralize the negative charge on DNA backbone so reduces its hydrophilicity and improves its precipitation </a:t>
            </a: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the right concentration !!!!  0.3M, pH = 5.2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 algn="l" rtl="0"/>
            <a:r>
              <a:rPr lang="en-US" sz="2400" dirty="0">
                <a:latin typeface="Arial" pitchFamily="34" charset="0"/>
                <a:cs typeface="Arial" pitchFamily="34" charset="0"/>
              </a:rPr>
              <a:t>Too much sodium acetate, the salt will co-precipitate with DNA and too little will result in incomplete recovery of DNA </a:t>
            </a:r>
          </a:p>
          <a:p>
            <a:pPr marL="0" indent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6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21"/>
    </mc:Choice>
    <mc:Fallback xmlns="">
      <p:transition spd="slow" advTm="18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6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8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6|11.9|8.2|3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6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8|2.1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5|12.5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7|9.8|17.6|34.4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D14C1980679148AD386C14C311F56E" ma:contentTypeVersion="5" ma:contentTypeDescription="Create a new document." ma:contentTypeScope="" ma:versionID="e6d98ed2a843d42206afb91b3ef4666a">
  <xsd:schema xmlns:xsd="http://www.w3.org/2001/XMLSchema" xmlns:xs="http://www.w3.org/2001/XMLSchema" xmlns:p="http://schemas.microsoft.com/office/2006/metadata/properties" xmlns:ns2="437d331c-7ac0-49cd-8043-93df83c23efb" targetNamespace="http://schemas.microsoft.com/office/2006/metadata/properties" ma:root="true" ma:fieldsID="36e2c7202c629d1e026f06a10c68615a" ns2:_="">
    <xsd:import namespace="437d331c-7ac0-49cd-8043-93df83c23e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d331c-7ac0-49cd-8043-93df83c23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C33EE3-524E-4808-81C3-6D831A33A70D}"/>
</file>

<file path=customXml/itemProps2.xml><?xml version="1.0" encoding="utf-8"?>
<ds:datastoreItem xmlns:ds="http://schemas.openxmlformats.org/officeDocument/2006/customXml" ds:itemID="{D6F485E7-B751-417F-9943-9C7AD521351A}"/>
</file>

<file path=customXml/itemProps3.xml><?xml version="1.0" encoding="utf-8"?>
<ds:datastoreItem xmlns:ds="http://schemas.openxmlformats.org/officeDocument/2006/customXml" ds:itemID="{B8511304-241B-45E1-A1A0-CD332D99B8CC}"/>
</file>

<file path=docProps/app.xml><?xml version="1.0" encoding="utf-8"?>
<Properties xmlns="http://schemas.openxmlformats.org/officeDocument/2006/extended-properties" xmlns:vt="http://schemas.openxmlformats.org/officeDocument/2006/docPropsVTypes">
  <TotalTime>19695</TotalTime>
  <Words>716</Words>
  <Application>Microsoft Macintosh PowerPoint</Application>
  <PresentationFormat>On-screen Show (4:3)</PresentationFormat>
  <Paragraphs>86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سمة Office</vt:lpstr>
      <vt:lpstr>Genomic DNA Extraction</vt:lpstr>
      <vt:lpstr>Part  II</vt:lpstr>
      <vt:lpstr>The principle of DNA Extraction</vt:lpstr>
      <vt:lpstr>The principle of DNA Extraction</vt:lpstr>
      <vt:lpstr>The principle of DNA Extraction</vt:lpstr>
      <vt:lpstr>The principle of DNA Extraction</vt:lpstr>
      <vt:lpstr>Centrifuge </vt:lpstr>
      <vt:lpstr>The principle of DNA Extraction</vt:lpstr>
      <vt:lpstr>The principle of DNA Extraction</vt:lpstr>
      <vt:lpstr>The principle of DNA Extraction</vt:lpstr>
      <vt:lpstr>The principle of DNA Extraction</vt:lpstr>
      <vt:lpstr>The principle of DNA Extraction</vt:lpstr>
      <vt:lpstr>The principle of DNA Extraction</vt:lpstr>
      <vt:lpstr>Binding of DNA to Silica membrane </vt:lpstr>
      <vt:lpstr>Binding and Elution </vt:lpstr>
      <vt:lpstr>The principle of DNA Extraction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Dr. Nesrin R. Mwafi</cp:lastModifiedBy>
  <cp:revision>524</cp:revision>
  <dcterms:created xsi:type="dcterms:W3CDTF">2014-10-12T07:45:16Z</dcterms:created>
  <dcterms:modified xsi:type="dcterms:W3CDTF">2023-03-25T21:24:23Z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0x01010099D14C1980679148AD386C14C311F56E</vt:lpwstr>
  </property>
</Properties>
</file>