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47.xml" ContentType="application/vnd.openxmlformats-officedocument.presentationml.slide+xml"/>
  <Override PartName="/ppt/slides/slide4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4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7" r:id="rId1"/>
  </p:sldMasterIdLst>
  <p:notesMasterIdLst>
    <p:notesMasterId r:id="rId51"/>
  </p:notesMasterIdLst>
  <p:sldIdLst>
    <p:sldId id="256" r:id="rId2"/>
    <p:sldId id="259" r:id="rId3"/>
    <p:sldId id="258" r:id="rId4"/>
    <p:sldId id="260" r:id="rId5"/>
    <p:sldId id="261" r:id="rId6"/>
    <p:sldId id="262"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7" r:id="rId49"/>
    <p:sldId id="306" r:id="rId5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r" defTabSz="914400" rtl="1" eaLnBrk="1" latinLnBrk="0" hangingPunct="1">
      <a:defRPr kern="1200">
        <a:solidFill>
          <a:schemeClr val="tx1"/>
        </a:solidFill>
        <a:latin typeface="Century Gothic" panose="020B0502020202020204" pitchFamily="34" charset="0"/>
        <a:ea typeface="+mn-ea"/>
        <a:cs typeface="+mn-cs"/>
      </a:defRPr>
    </a:lvl6pPr>
    <a:lvl7pPr marL="2743200" algn="r" defTabSz="914400" rtl="1" eaLnBrk="1" latinLnBrk="0" hangingPunct="1">
      <a:defRPr kern="1200">
        <a:solidFill>
          <a:schemeClr val="tx1"/>
        </a:solidFill>
        <a:latin typeface="Century Gothic" panose="020B0502020202020204" pitchFamily="34" charset="0"/>
        <a:ea typeface="+mn-ea"/>
        <a:cs typeface="+mn-cs"/>
      </a:defRPr>
    </a:lvl7pPr>
    <a:lvl8pPr marL="3200400" algn="r" defTabSz="914400" rtl="1" eaLnBrk="1" latinLnBrk="0" hangingPunct="1">
      <a:defRPr kern="1200">
        <a:solidFill>
          <a:schemeClr val="tx1"/>
        </a:solidFill>
        <a:latin typeface="Century Gothic" panose="020B0502020202020204" pitchFamily="34" charset="0"/>
        <a:ea typeface="+mn-ea"/>
        <a:cs typeface="+mn-cs"/>
      </a:defRPr>
    </a:lvl8pPr>
    <a:lvl9pPr marL="3657600" algn="r" defTabSz="914400" rtl="1"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B9B"/>
    <a:srgbClr val="EAC0EB"/>
    <a:srgbClr val="ECF9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eaLnBrk="1" fontAlgn="auto" hangingPunct="1">
              <a:spcBef>
                <a:spcPts val="0"/>
              </a:spcBef>
              <a:spcAft>
                <a:spcPts val="0"/>
              </a:spcAft>
              <a:defRPr sz="1200">
                <a:latin typeface="+mn-lt"/>
              </a:defRPr>
            </a:lvl1pPr>
          </a:lstStyle>
          <a:p>
            <a:pPr>
              <a:defRPr/>
            </a:pPr>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eaLnBrk="1" fontAlgn="auto" hangingPunct="1">
              <a:spcBef>
                <a:spcPts val="0"/>
              </a:spcBef>
              <a:spcAft>
                <a:spcPts val="0"/>
              </a:spcAft>
              <a:defRPr sz="1200">
                <a:latin typeface="+mn-lt"/>
              </a:defRPr>
            </a:lvl1pPr>
          </a:lstStyle>
          <a:p>
            <a:pPr>
              <a:defRPr/>
            </a:pPr>
            <a:fld id="{B260A1DC-4FB1-402F-B6CC-E288EAFB1EE8}" type="datetimeFigureOut">
              <a:rPr lang="ar-EG"/>
              <a:pPr>
                <a:defRPr/>
              </a:pPr>
              <a:t>16/04/1443</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eaLnBrk="1" fontAlgn="auto" hangingPunct="1">
              <a:spcBef>
                <a:spcPts val="0"/>
              </a:spcBef>
              <a:spcAft>
                <a:spcPts val="0"/>
              </a:spcAft>
              <a:defRPr sz="1200">
                <a:latin typeface="+mn-lt"/>
              </a:defRPr>
            </a:lvl1pPr>
          </a:lstStyle>
          <a:p>
            <a:pPr>
              <a:defRPr/>
            </a:pPr>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eaLnBrk="1" fontAlgn="auto" hangingPunct="1">
              <a:spcBef>
                <a:spcPts val="0"/>
              </a:spcBef>
              <a:spcAft>
                <a:spcPts val="0"/>
              </a:spcAft>
              <a:defRPr sz="1200">
                <a:latin typeface="+mn-lt"/>
              </a:defRPr>
            </a:lvl1pPr>
          </a:lstStyle>
          <a:p>
            <a:pPr>
              <a:defRPr/>
            </a:pPr>
            <a:fld id="{36F33FBF-5AF0-4C34-B531-C1E7E76596E8}" type="slidenum">
              <a:rPr lang="ar-EG"/>
              <a:pPr>
                <a:defRPr/>
              </a:pPr>
              <a:t>‹#›</a:t>
            </a:fld>
            <a:endParaRPr lang="ar-EG"/>
          </a:p>
        </p:txBody>
      </p:sp>
    </p:spTree>
    <p:extLst>
      <p:ext uri="{BB962C8B-B14F-4D97-AF65-F5344CB8AC3E}">
        <p14:creationId xmlns:p14="http://schemas.microsoft.com/office/powerpoint/2010/main" val="241206067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5"/>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95384A20-3D28-4464-8DD6-90445C030828}" type="datetime1">
              <a:rPr lang="en-US"/>
              <a:pPr>
                <a:defRPr/>
              </a:pPr>
              <a:t>11/21/2021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4FFBF481-AA6A-4576-A001-98E3B5D8D15E}" type="slidenum">
              <a:rPr lang="en-US"/>
              <a:pPr>
                <a:defRPr/>
              </a:pPr>
              <a:t>‹#›</a:t>
            </a:fld>
            <a:endParaRPr lang="en-US" dirty="0"/>
          </a:p>
        </p:txBody>
      </p:sp>
    </p:spTree>
    <p:extLst>
      <p:ext uri="{BB962C8B-B14F-4D97-AF65-F5344CB8AC3E}">
        <p14:creationId xmlns:p14="http://schemas.microsoft.com/office/powerpoint/2010/main" val="3928986398"/>
      </p:ext>
    </p:extLst>
  </p:cSld>
  <p:clrMapOvr>
    <a:masterClrMapping/>
  </p:clrMapOvr>
  <p:transition spd="slow">
    <p:fade/>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8E28A3-96D8-4D64-8027-C41AD5F54649}" type="datetime1">
              <a:rPr lang="en-US"/>
              <a:pPr>
                <a:defRPr/>
              </a:pPr>
              <a:t>11/21/2021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66A35749-C09B-4E35-8967-AA5D7C4EDA98}" type="slidenum">
              <a:rPr lang="en-US"/>
              <a:pPr>
                <a:defRPr/>
              </a:pPr>
              <a:t>‹#›</a:t>
            </a:fld>
            <a:endParaRPr lang="en-US" dirty="0"/>
          </a:p>
        </p:txBody>
      </p:sp>
    </p:spTree>
    <p:extLst>
      <p:ext uri="{BB962C8B-B14F-4D97-AF65-F5344CB8AC3E}">
        <p14:creationId xmlns:p14="http://schemas.microsoft.com/office/powerpoint/2010/main" val="19178456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6" name="TextBox 5"/>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fontAlgn="base">
              <a:spcBef>
                <a:spcPct val="0"/>
              </a:spcBef>
              <a:spcAft>
                <a:spcPct val="0"/>
              </a:spcAft>
              <a:defRPr>
                <a:solidFill>
                  <a:schemeClr val="tx1"/>
                </a:solidFill>
                <a:latin typeface="Century Gothic" panose="020B0502020202020204" pitchFamily="34" charset="0"/>
              </a:defRPr>
            </a:lvl6pPr>
            <a:lvl7pPr marL="2971800" indent="-228600" algn="l" defTabSz="457200" rtl="0" fontAlgn="base">
              <a:spcBef>
                <a:spcPct val="0"/>
              </a:spcBef>
              <a:spcAft>
                <a:spcPct val="0"/>
              </a:spcAft>
              <a:defRPr>
                <a:solidFill>
                  <a:schemeClr val="tx1"/>
                </a:solidFill>
                <a:latin typeface="Century Gothic" panose="020B0502020202020204" pitchFamily="34" charset="0"/>
              </a:defRPr>
            </a:lvl7pPr>
            <a:lvl8pPr marL="3429000" indent="-228600" algn="l" defTabSz="457200" rtl="0" fontAlgn="base">
              <a:spcBef>
                <a:spcPct val="0"/>
              </a:spcBef>
              <a:spcAft>
                <a:spcPct val="0"/>
              </a:spcAft>
              <a:defRPr>
                <a:solidFill>
                  <a:schemeClr val="tx1"/>
                </a:solidFill>
                <a:latin typeface="Century Gothic" panose="020B0502020202020204" pitchFamily="34" charset="0"/>
              </a:defRPr>
            </a:lvl8pPr>
            <a:lvl9pPr marL="3886200" indent="-228600" algn="l" defTabSz="457200" rtl="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sz="8000" dirty="0" smtClean="0">
                <a:solidFill>
                  <a:schemeClr val="accent1"/>
                </a:solidFill>
                <a:latin typeface="Arial" panose="020B0604020202020204" pitchFamily="34" charset="0"/>
              </a:rPr>
              <a:t>“</a:t>
            </a:r>
          </a:p>
        </p:txBody>
      </p:sp>
      <p:sp>
        <p:nvSpPr>
          <p:cNvPr id="7" name="TextBox 6"/>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fontAlgn="base">
              <a:spcBef>
                <a:spcPct val="0"/>
              </a:spcBef>
              <a:spcAft>
                <a:spcPct val="0"/>
              </a:spcAft>
              <a:defRPr>
                <a:solidFill>
                  <a:schemeClr val="tx1"/>
                </a:solidFill>
                <a:latin typeface="Century Gothic" panose="020B0502020202020204" pitchFamily="34" charset="0"/>
              </a:defRPr>
            </a:lvl6pPr>
            <a:lvl7pPr marL="2971800" indent="-228600" algn="l" defTabSz="457200" rtl="0" fontAlgn="base">
              <a:spcBef>
                <a:spcPct val="0"/>
              </a:spcBef>
              <a:spcAft>
                <a:spcPct val="0"/>
              </a:spcAft>
              <a:defRPr>
                <a:solidFill>
                  <a:schemeClr val="tx1"/>
                </a:solidFill>
                <a:latin typeface="Century Gothic" panose="020B0502020202020204" pitchFamily="34" charset="0"/>
              </a:defRPr>
            </a:lvl7pPr>
            <a:lvl8pPr marL="3429000" indent="-228600" algn="l" defTabSz="457200" rtl="0" fontAlgn="base">
              <a:spcBef>
                <a:spcPct val="0"/>
              </a:spcBef>
              <a:spcAft>
                <a:spcPct val="0"/>
              </a:spcAft>
              <a:defRPr>
                <a:solidFill>
                  <a:schemeClr val="tx1"/>
                </a:solidFill>
                <a:latin typeface="Century Gothic" panose="020B0502020202020204" pitchFamily="34" charset="0"/>
              </a:defRPr>
            </a:lvl8pPr>
            <a:lvl9pPr marL="3886200" indent="-228600" algn="l" defTabSz="457200" rtl="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sz="8000" dirty="0" smtClean="0">
                <a:solidFill>
                  <a:schemeClr val="accent1"/>
                </a:solidFill>
                <a:latin typeface="Arial" panose="020B0604020202020204" pitchFamily="34" charset="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99134109-64FC-44C8-A101-7D7D115E8BB3}" type="datetime1">
              <a:rPr lang="en-US"/>
              <a:pPr>
                <a:defRPr/>
              </a:pPr>
              <a:t>11/21/2021</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dirty="0"/>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7D22FBD0-3D45-432B-ACB6-FB7A2F6F1F8E}" type="slidenum">
              <a:rPr lang="en-US"/>
              <a:pPr>
                <a:defRPr/>
              </a:pPr>
              <a:t>‹#›</a:t>
            </a:fld>
            <a:endParaRPr lang="en-US" dirty="0"/>
          </a:p>
        </p:txBody>
      </p:sp>
    </p:spTree>
    <p:extLst>
      <p:ext uri="{BB962C8B-B14F-4D97-AF65-F5344CB8AC3E}">
        <p14:creationId xmlns:p14="http://schemas.microsoft.com/office/powerpoint/2010/main" val="36779487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226D4F9-7904-410D-9C40-292621EA7116}" type="datetime1">
              <a:rPr lang="en-US"/>
              <a:pPr>
                <a:defRPr/>
              </a:pPr>
              <a:t>11/21/2021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F828DA73-BCBD-4607-805E-EA81A537BFC1}" type="slidenum">
              <a:rPr lang="en-US"/>
              <a:pPr>
                <a:defRPr/>
              </a:pPr>
              <a:t>‹#›</a:t>
            </a:fld>
            <a:endParaRPr lang="en-US" dirty="0"/>
          </a:p>
        </p:txBody>
      </p:sp>
    </p:spTree>
    <p:extLst>
      <p:ext uri="{BB962C8B-B14F-4D97-AF65-F5344CB8AC3E}">
        <p14:creationId xmlns:p14="http://schemas.microsoft.com/office/powerpoint/2010/main" val="24148396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6" name="TextBox 5"/>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fontAlgn="base">
              <a:spcBef>
                <a:spcPct val="0"/>
              </a:spcBef>
              <a:spcAft>
                <a:spcPct val="0"/>
              </a:spcAft>
              <a:defRPr>
                <a:solidFill>
                  <a:schemeClr val="tx1"/>
                </a:solidFill>
                <a:latin typeface="Century Gothic" panose="020B0502020202020204" pitchFamily="34" charset="0"/>
              </a:defRPr>
            </a:lvl6pPr>
            <a:lvl7pPr marL="2971800" indent="-228600" algn="l" defTabSz="457200" rtl="0" fontAlgn="base">
              <a:spcBef>
                <a:spcPct val="0"/>
              </a:spcBef>
              <a:spcAft>
                <a:spcPct val="0"/>
              </a:spcAft>
              <a:defRPr>
                <a:solidFill>
                  <a:schemeClr val="tx1"/>
                </a:solidFill>
                <a:latin typeface="Century Gothic" panose="020B0502020202020204" pitchFamily="34" charset="0"/>
              </a:defRPr>
            </a:lvl7pPr>
            <a:lvl8pPr marL="3429000" indent="-228600" algn="l" defTabSz="457200" rtl="0" fontAlgn="base">
              <a:spcBef>
                <a:spcPct val="0"/>
              </a:spcBef>
              <a:spcAft>
                <a:spcPct val="0"/>
              </a:spcAft>
              <a:defRPr>
                <a:solidFill>
                  <a:schemeClr val="tx1"/>
                </a:solidFill>
                <a:latin typeface="Century Gothic" panose="020B0502020202020204" pitchFamily="34" charset="0"/>
              </a:defRPr>
            </a:lvl8pPr>
            <a:lvl9pPr marL="3886200" indent="-228600" algn="l" defTabSz="457200" rtl="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sz="8000" dirty="0" smtClean="0">
                <a:solidFill>
                  <a:schemeClr val="accent1"/>
                </a:solidFill>
                <a:latin typeface="Arial" panose="020B0604020202020204" pitchFamily="34" charset="0"/>
              </a:rPr>
              <a:t>“</a:t>
            </a:r>
          </a:p>
        </p:txBody>
      </p:sp>
      <p:sp>
        <p:nvSpPr>
          <p:cNvPr id="7" name="TextBox 6"/>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algn="l" defTabSz="457200" rtl="0" fontAlgn="base">
              <a:spcBef>
                <a:spcPct val="0"/>
              </a:spcBef>
              <a:spcAft>
                <a:spcPct val="0"/>
              </a:spcAft>
              <a:defRPr>
                <a:solidFill>
                  <a:schemeClr val="tx1"/>
                </a:solidFill>
                <a:latin typeface="Century Gothic" panose="020B0502020202020204" pitchFamily="34" charset="0"/>
              </a:defRPr>
            </a:lvl6pPr>
            <a:lvl7pPr marL="2971800" indent="-228600" algn="l" defTabSz="457200" rtl="0" fontAlgn="base">
              <a:spcBef>
                <a:spcPct val="0"/>
              </a:spcBef>
              <a:spcAft>
                <a:spcPct val="0"/>
              </a:spcAft>
              <a:defRPr>
                <a:solidFill>
                  <a:schemeClr val="tx1"/>
                </a:solidFill>
                <a:latin typeface="Century Gothic" panose="020B0502020202020204" pitchFamily="34" charset="0"/>
              </a:defRPr>
            </a:lvl7pPr>
            <a:lvl8pPr marL="3429000" indent="-228600" algn="l" defTabSz="457200" rtl="0" fontAlgn="base">
              <a:spcBef>
                <a:spcPct val="0"/>
              </a:spcBef>
              <a:spcAft>
                <a:spcPct val="0"/>
              </a:spcAft>
              <a:defRPr>
                <a:solidFill>
                  <a:schemeClr val="tx1"/>
                </a:solidFill>
                <a:latin typeface="Century Gothic" panose="020B0502020202020204" pitchFamily="34" charset="0"/>
              </a:defRPr>
            </a:lvl8pPr>
            <a:lvl9pPr marL="3886200" indent="-228600" algn="l" defTabSz="457200" rtl="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sz="8000" dirty="0" smtClean="0">
                <a:solidFill>
                  <a:schemeClr val="accent1"/>
                </a:solidFill>
                <a:latin typeface="Arial" panose="020B0604020202020204" pitchFamily="34" charset="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fld id="{8F67F5FB-4A45-49B9-9189-AFECCD645F92}" type="datetime1">
              <a:rPr lang="en-US"/>
              <a:pPr>
                <a:defRPr/>
              </a:pPr>
              <a:t>11/21/2021</a:t>
            </a:fld>
            <a:endParaRPr lang="en-US" dirty="0"/>
          </a:p>
        </p:txBody>
      </p:sp>
      <p:sp>
        <p:nvSpPr>
          <p:cNvPr id="9" name="Footer Placeholder 5"/>
          <p:cNvSpPr>
            <a:spLocks noGrp="1"/>
          </p:cNvSpPr>
          <p:nvPr>
            <p:ph type="ftr" sz="quarter" idx="15"/>
          </p:nvPr>
        </p:nvSpPr>
        <p:spPr/>
        <p:txBody>
          <a:bodyPr/>
          <a:lstStyle>
            <a:lvl1pPr>
              <a:defRPr/>
            </a:lvl1pPr>
          </a:lstStyle>
          <a:p>
            <a:pPr>
              <a:defRPr/>
            </a:pPr>
            <a:endParaRPr lang="en-US" dirty="0"/>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8D3388FC-746D-4EE6-9604-0277884A0B0A}" type="slidenum">
              <a:rPr lang="en-US"/>
              <a:pPr>
                <a:defRPr/>
              </a:pPr>
              <a:t>‹#›</a:t>
            </a:fld>
            <a:endParaRPr lang="en-US" dirty="0"/>
          </a:p>
        </p:txBody>
      </p:sp>
    </p:spTree>
    <p:extLst>
      <p:ext uri="{BB962C8B-B14F-4D97-AF65-F5344CB8AC3E}">
        <p14:creationId xmlns:p14="http://schemas.microsoft.com/office/powerpoint/2010/main" val="274468241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fld id="{0717D621-7C20-4F9D-B4B7-534E8C43C038}" type="datetime1">
              <a:rPr lang="en-US"/>
              <a:pPr>
                <a:defRPr/>
              </a:pPr>
              <a:t>11/21/2021</a:t>
            </a:fld>
            <a:endParaRPr lang="en-US" dirty="0"/>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FB78C1C2-F762-4CEB-81BA-9F9AB85DD0ED}" type="slidenum">
              <a:rPr lang="en-US"/>
              <a:pPr>
                <a:defRPr/>
              </a:pPr>
              <a:t>‹#›</a:t>
            </a:fld>
            <a:endParaRPr lang="en-US" dirty="0"/>
          </a:p>
        </p:txBody>
      </p:sp>
    </p:spTree>
    <p:extLst>
      <p:ext uri="{BB962C8B-B14F-4D97-AF65-F5344CB8AC3E}">
        <p14:creationId xmlns:p14="http://schemas.microsoft.com/office/powerpoint/2010/main" val="347223658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C5B5FFB-AF4F-400F-9C82-47470545423D}" type="datetime1">
              <a:rPr lang="en-US"/>
              <a:pPr>
                <a:defRPr/>
              </a:pPr>
              <a:t>11/21/2021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EC94636-698D-47FB-980C-73B12F1D7061}" type="slidenum">
              <a:rPr lang="en-US"/>
              <a:pPr>
                <a:defRPr/>
              </a:pPr>
              <a:t>‹#›</a:t>
            </a:fld>
            <a:endParaRPr lang="en-US" dirty="0"/>
          </a:p>
        </p:txBody>
      </p:sp>
    </p:spTree>
    <p:extLst>
      <p:ext uri="{BB962C8B-B14F-4D97-AF65-F5344CB8AC3E}">
        <p14:creationId xmlns:p14="http://schemas.microsoft.com/office/powerpoint/2010/main" val="2221380970"/>
      </p:ext>
    </p:extLst>
  </p:cSld>
  <p:clrMapOvr>
    <a:masterClrMapping/>
  </p:clrMapOvr>
  <p:transition spd="slow">
    <p:fade/>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7C3CAFC-6BDA-4365-ACCC-4F269DF5EF3B}" type="datetime1">
              <a:rPr lang="en-US"/>
              <a:pPr>
                <a:defRPr/>
              </a:pPr>
              <a:t>11/21/2021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2869E9F-2537-45C2-A7EB-3FDA340CCF37}" type="slidenum">
              <a:rPr lang="en-US"/>
              <a:pPr>
                <a:defRPr/>
              </a:pPr>
              <a:t>‹#›</a:t>
            </a:fld>
            <a:endParaRPr lang="en-US" dirty="0"/>
          </a:p>
        </p:txBody>
      </p:sp>
    </p:spTree>
    <p:extLst>
      <p:ext uri="{BB962C8B-B14F-4D97-AF65-F5344CB8AC3E}">
        <p14:creationId xmlns:p14="http://schemas.microsoft.com/office/powerpoint/2010/main" val="1516409710"/>
      </p:ext>
    </p:extLst>
  </p:cSld>
  <p:clrMapOvr>
    <a:masterClrMapping/>
  </p:clrMapOvr>
  <p:transition spd="slow">
    <p:fade/>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 name="Title 1"/>
          <p:cNvSpPr>
            <a:spLocks noGrp="1"/>
          </p:cNvSpPr>
          <p:nvPr>
            <p:ph type="title"/>
          </p:nvPr>
        </p:nvSpPr>
        <p:spPr>
          <a:xfrm>
            <a:off x="2592925" y="624110"/>
            <a:ext cx="8911687" cy="1280890"/>
          </a:xfrm>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9F12F58-F397-4EDC-84B3-C5B57AA0ABD5}" type="datetime1">
              <a:rPr lang="en-US"/>
              <a:pPr>
                <a:defRPr/>
              </a:pPr>
              <a:t>11/21/2021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31E5E51-F1A9-44E8-A144-65AE0A26EB04}" type="slidenum">
              <a:rPr lang="en-US"/>
              <a:pPr>
                <a:defRPr/>
              </a:pPr>
              <a:t>‹#›</a:t>
            </a:fld>
            <a:endParaRPr lang="en-US" dirty="0"/>
          </a:p>
        </p:txBody>
      </p:sp>
    </p:spTree>
    <p:extLst>
      <p:ext uri="{BB962C8B-B14F-4D97-AF65-F5344CB8AC3E}">
        <p14:creationId xmlns:p14="http://schemas.microsoft.com/office/powerpoint/2010/main" val="1399570851"/>
      </p:ext>
    </p:extLst>
  </p:cSld>
  <p:clrMapOvr>
    <a:masterClrMapping/>
  </p:clrMapOvr>
  <p:transition spd="slow">
    <p:fade/>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43B602-55BA-4901-8AFE-92CF208227CA}" type="datetime1">
              <a:rPr lang="en-US"/>
              <a:pPr>
                <a:defRPr/>
              </a:pPr>
              <a:t>11/21/2021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C47D6F09-061A-40C0-85E4-2F6DE5E3866A}" type="slidenum">
              <a:rPr lang="en-US"/>
              <a:pPr>
                <a:defRPr/>
              </a:pPr>
              <a:t>‹#›</a:t>
            </a:fld>
            <a:endParaRPr lang="en-US" dirty="0"/>
          </a:p>
        </p:txBody>
      </p:sp>
    </p:spTree>
    <p:extLst>
      <p:ext uri="{BB962C8B-B14F-4D97-AF65-F5344CB8AC3E}">
        <p14:creationId xmlns:p14="http://schemas.microsoft.com/office/powerpoint/2010/main" val="3627097651"/>
      </p:ext>
    </p:extLst>
  </p:cSld>
  <p:clrMapOvr>
    <a:masterClrMapping/>
  </p:clrMapOvr>
  <p:transition spd="slow">
    <p:fade/>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F026EBCC-70BD-45FF-96FD-5C5EC5FC9E82}" type="datetime1">
              <a:rPr lang="en-US"/>
              <a:pPr>
                <a:defRPr/>
              </a:pPr>
              <a:t>11/21/2021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7D3A2DD-FD89-4766-9CFE-6195ED4EDAE4}" type="slidenum">
              <a:rPr lang="en-US"/>
              <a:pPr>
                <a:defRPr/>
              </a:pPr>
              <a:t>‹#›</a:t>
            </a:fld>
            <a:endParaRPr lang="en-US" dirty="0"/>
          </a:p>
        </p:txBody>
      </p:sp>
    </p:spTree>
    <p:extLst>
      <p:ext uri="{BB962C8B-B14F-4D97-AF65-F5344CB8AC3E}">
        <p14:creationId xmlns:p14="http://schemas.microsoft.com/office/powerpoint/2010/main" val="603329215"/>
      </p:ext>
    </p:extLst>
  </p:cSld>
  <p:clrMapOvr>
    <a:masterClrMapping/>
  </p:clrMapOvr>
  <p:transition spd="slow">
    <p:fade/>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35"/>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EED7812-9958-4880-B30A-B57155DCEF5D}" type="datetime1">
              <a:rPr lang="en-US"/>
              <a:pPr>
                <a:defRPr/>
              </a:pPr>
              <a:t>11/21/2021</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2F608FD3-1B3E-4FEB-AA01-E0543C87508D}" type="slidenum">
              <a:rPr lang="en-US"/>
              <a:pPr>
                <a:defRPr/>
              </a:pPr>
              <a:t>‹#›</a:t>
            </a:fld>
            <a:endParaRPr lang="en-US" dirty="0"/>
          </a:p>
        </p:txBody>
      </p:sp>
    </p:spTree>
    <p:extLst>
      <p:ext uri="{BB962C8B-B14F-4D97-AF65-F5344CB8AC3E}">
        <p14:creationId xmlns:p14="http://schemas.microsoft.com/office/powerpoint/2010/main" val="2387250509"/>
      </p:ext>
    </p:extLst>
  </p:cSld>
  <p:clrMapOvr>
    <a:masterClrMapping/>
  </p:clrMapOvr>
  <p:transition spd="slow">
    <p:fade/>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86F19810-28B7-4B48-BBE3-B088C7A69033}" type="datetime1">
              <a:rPr lang="en-US"/>
              <a:pPr>
                <a:defRPr/>
              </a:pPr>
              <a:t>11/21/2021</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7E11D6CF-1AF5-483C-A1DF-6E8881A3C8A6}" type="slidenum">
              <a:rPr lang="en-US"/>
              <a:pPr>
                <a:defRPr/>
              </a:pPr>
              <a:t>‹#›</a:t>
            </a:fld>
            <a:endParaRPr lang="en-US" dirty="0"/>
          </a:p>
        </p:txBody>
      </p:sp>
    </p:spTree>
    <p:extLst>
      <p:ext uri="{BB962C8B-B14F-4D97-AF65-F5344CB8AC3E}">
        <p14:creationId xmlns:p14="http://schemas.microsoft.com/office/powerpoint/2010/main" val="1534045029"/>
      </p:ext>
    </p:extLst>
  </p:cSld>
  <p:clrMapOvr>
    <a:masterClrMapping/>
  </p:clrMapOvr>
  <p:transition spd="slow">
    <p:fade/>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3" name="Date Placeholder 1"/>
          <p:cNvSpPr>
            <a:spLocks noGrp="1"/>
          </p:cNvSpPr>
          <p:nvPr>
            <p:ph type="dt" sz="half" idx="10"/>
          </p:nvPr>
        </p:nvSpPr>
        <p:spPr/>
        <p:txBody>
          <a:bodyPr/>
          <a:lstStyle>
            <a:lvl1pPr>
              <a:defRPr/>
            </a:lvl1pPr>
          </a:lstStyle>
          <a:p>
            <a:pPr>
              <a:defRPr/>
            </a:pPr>
            <a:fld id="{5689DF34-379E-467C-B26F-9C66D8F9B5C3}" type="datetime1">
              <a:rPr lang="en-US"/>
              <a:pPr>
                <a:defRPr/>
              </a:pPr>
              <a:t>11/21/2021</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1E386757-53AA-40BA-B519-E1AD7A8B1408}" type="slidenum">
              <a:rPr lang="en-US"/>
              <a:pPr>
                <a:defRPr/>
              </a:pPr>
              <a:t>‹#›</a:t>
            </a:fld>
            <a:endParaRPr lang="en-US" dirty="0"/>
          </a:p>
        </p:txBody>
      </p:sp>
    </p:spTree>
    <p:extLst>
      <p:ext uri="{BB962C8B-B14F-4D97-AF65-F5344CB8AC3E}">
        <p14:creationId xmlns:p14="http://schemas.microsoft.com/office/powerpoint/2010/main" val="1656906238"/>
      </p:ext>
    </p:extLst>
  </p:cSld>
  <p:clrMapOvr>
    <a:masterClrMapping/>
  </p:clrMapOvr>
  <p:transition spd="slow">
    <p:fade/>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97EF2253-E96C-43C1-B1B3-21503192F8A3}" type="datetime1">
              <a:rPr lang="en-US"/>
              <a:pPr>
                <a:defRPr/>
              </a:pPr>
              <a:t>11/21/2021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7FA0BEE1-AA7A-433A-8278-2A1A32FBBE55}" type="slidenum">
              <a:rPr lang="en-US"/>
              <a:pPr>
                <a:defRPr/>
              </a:pPr>
              <a:t>‹#›</a:t>
            </a:fld>
            <a:endParaRPr lang="en-US" dirty="0"/>
          </a:p>
        </p:txBody>
      </p:sp>
    </p:spTree>
    <p:extLst>
      <p:ext uri="{BB962C8B-B14F-4D97-AF65-F5344CB8AC3E}">
        <p14:creationId xmlns:p14="http://schemas.microsoft.com/office/powerpoint/2010/main" val="3756475668"/>
      </p:ext>
    </p:extLst>
  </p:cSld>
  <p:clrMapOvr>
    <a:masterClrMapping/>
  </p:clrMapOvr>
  <p:transition spd="slow">
    <p:fade/>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EG"/>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830D347-EEE5-4F7A-8A3D-B1A226C4B641}" type="datetime1">
              <a:rPr lang="en-US"/>
              <a:pPr>
                <a:defRPr/>
              </a:pPr>
              <a:t>11/21/2021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5D9050A1-3169-4684-B773-F4843B541C12}" type="slidenum">
              <a:rPr lang="en-US"/>
              <a:pPr>
                <a:defRPr/>
              </a:pPr>
              <a:t>‹#›</a:t>
            </a:fld>
            <a:endParaRPr lang="en-US" dirty="0"/>
          </a:p>
        </p:txBody>
      </p:sp>
    </p:spTree>
    <p:extLst>
      <p:ext uri="{BB962C8B-B14F-4D97-AF65-F5344CB8AC3E}">
        <p14:creationId xmlns:p14="http://schemas.microsoft.com/office/powerpoint/2010/main" val="1758220772"/>
      </p:ext>
    </p:extLst>
  </p:cSld>
  <p:clrMapOvr>
    <a:masterClrMapping/>
  </p:clrMapOvr>
  <p:transition spd="slow">
    <p:fade/>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563"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1D6E3342-F21E-41BA-BBE6-765E2672E79A}" type="datetime1">
              <a:rPr lang="en-US"/>
              <a:pPr>
                <a:defRPr/>
              </a:pPr>
              <a:t>11/21/2021</a:t>
            </a:fld>
            <a:endParaRPr lang="en-US" dirty="0"/>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eaLnBrk="1" fontAlgn="auto" hangingPunct="1">
              <a:spcBef>
                <a:spcPts val="0"/>
              </a:spcBef>
              <a:spcAft>
                <a:spcPts val="0"/>
              </a:spcAft>
              <a:defRPr sz="2000">
                <a:solidFill>
                  <a:srgbClr val="FEFFFF"/>
                </a:solidFill>
                <a:latin typeface="+mn-lt"/>
              </a:defRPr>
            </a:lvl1pPr>
          </a:lstStyle>
          <a:p>
            <a:pPr>
              <a:defRPr/>
            </a:pPr>
            <a:fld id="{34A5DDB9-6AD9-427F-95A2-B33C78074CEA}"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 id="2147484342" r:id="rId15"/>
    <p:sldLayoutId id="2147484343" r:id="rId16"/>
  </p:sldLayoutIdLst>
  <p:transition spd="slow">
    <p:fade/>
    <p:sndAc>
      <p:stSnd>
        <p:snd r:embed="rId18" name="arrow.wav"/>
      </p:stSnd>
    </p:sndAc>
  </p:transition>
  <p:timing>
    <p:tnLst>
      <p:par>
        <p:cTn id="1" dur="indefinite" restart="never" nodeType="tmRoot"/>
      </p:par>
    </p:tnLst>
  </p:timing>
  <p:hf hdr="0" ftr="0" dt="0"/>
  <p:txStyles>
    <p:titleStyle>
      <a:lvl1pPr algn="l" defTabSz="457200" rtl="1" eaLnBrk="0" fontAlgn="base" hangingPunct="0">
        <a:spcBef>
          <a:spcPct val="0"/>
        </a:spcBef>
        <a:spcAft>
          <a:spcPct val="0"/>
        </a:spcAft>
        <a:defRPr sz="3600" kern="1200">
          <a:solidFill>
            <a:srgbClr val="FFFFFF"/>
          </a:solidFill>
          <a:latin typeface="+mj-lt"/>
          <a:ea typeface="+mj-ea"/>
          <a:cs typeface="+mj-cs"/>
        </a:defRPr>
      </a:lvl1pPr>
      <a:lvl2pPr algn="l" defTabSz="457200" rtl="1" eaLnBrk="0" fontAlgn="base" hangingPunct="0">
        <a:spcBef>
          <a:spcPct val="0"/>
        </a:spcBef>
        <a:spcAft>
          <a:spcPct val="0"/>
        </a:spcAft>
        <a:defRPr sz="3600">
          <a:solidFill>
            <a:srgbClr val="FFFFFF"/>
          </a:solidFill>
          <a:latin typeface="Century Gothic" panose="020B0502020202020204" pitchFamily="34" charset="0"/>
        </a:defRPr>
      </a:lvl2pPr>
      <a:lvl3pPr algn="l" defTabSz="457200" rtl="1" eaLnBrk="0" fontAlgn="base" hangingPunct="0">
        <a:spcBef>
          <a:spcPct val="0"/>
        </a:spcBef>
        <a:spcAft>
          <a:spcPct val="0"/>
        </a:spcAft>
        <a:defRPr sz="3600">
          <a:solidFill>
            <a:srgbClr val="FFFFFF"/>
          </a:solidFill>
          <a:latin typeface="Century Gothic" panose="020B0502020202020204" pitchFamily="34" charset="0"/>
        </a:defRPr>
      </a:lvl3pPr>
      <a:lvl4pPr algn="l" defTabSz="457200" rtl="1" eaLnBrk="0" fontAlgn="base" hangingPunct="0">
        <a:spcBef>
          <a:spcPct val="0"/>
        </a:spcBef>
        <a:spcAft>
          <a:spcPct val="0"/>
        </a:spcAft>
        <a:defRPr sz="3600">
          <a:solidFill>
            <a:srgbClr val="FFFFFF"/>
          </a:solidFill>
          <a:latin typeface="Century Gothic" panose="020B0502020202020204" pitchFamily="34" charset="0"/>
        </a:defRPr>
      </a:lvl4pPr>
      <a:lvl5pPr algn="l" defTabSz="457200" rtl="1" eaLnBrk="0" fontAlgn="base" hangingPunct="0">
        <a:spcBef>
          <a:spcPct val="0"/>
        </a:spcBef>
        <a:spcAft>
          <a:spcPct val="0"/>
        </a:spcAft>
        <a:defRPr sz="3600">
          <a:solidFill>
            <a:srgbClr val="FFFFFF"/>
          </a:solidFill>
          <a:latin typeface="Century Gothic" panose="020B050202020202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0" fontAlgn="base" hangingPunct="0">
        <a:spcBef>
          <a:spcPts val="1000"/>
        </a:spcBef>
        <a:spcAft>
          <a:spcPct val="0"/>
        </a:spcAft>
        <a:buClr>
          <a:schemeClr val="accent1"/>
        </a:buClr>
        <a:buFont typeface="Wingdings 3" panose="05040102010807070707" pitchFamily="18" charset="2"/>
        <a:buChar char=""/>
        <a:defRPr kern="1200">
          <a:solidFill>
            <a:srgbClr val="FFFFFF"/>
          </a:solidFill>
          <a:latin typeface="+mn-lt"/>
          <a:ea typeface="+mn-ea"/>
          <a:cs typeface="+mn-cs"/>
        </a:defRPr>
      </a:lvl1pPr>
      <a:lvl2pPr marL="742950" indent="-285750" algn="r" defTabSz="457200" rtl="1" eaLnBrk="0" fontAlgn="base" hangingPunct="0">
        <a:spcBef>
          <a:spcPts val="1000"/>
        </a:spcBef>
        <a:spcAft>
          <a:spcPct val="0"/>
        </a:spcAft>
        <a:buClr>
          <a:schemeClr val="accent1"/>
        </a:buClr>
        <a:buFont typeface="Wingdings 3" panose="05040102010807070707" pitchFamily="18" charset="2"/>
        <a:buChar char=""/>
        <a:defRPr sz="1600" kern="1200">
          <a:solidFill>
            <a:srgbClr val="FFFFFF"/>
          </a:solidFill>
          <a:latin typeface="+mn-lt"/>
          <a:ea typeface="+mn-ea"/>
          <a:cs typeface="+mn-cs"/>
        </a:defRPr>
      </a:lvl2pPr>
      <a:lvl3pPr marL="1143000" indent="-228600" algn="r" defTabSz="457200" rtl="1" eaLnBrk="0" fontAlgn="base" hangingPunct="0">
        <a:spcBef>
          <a:spcPts val="1000"/>
        </a:spcBef>
        <a:spcAft>
          <a:spcPct val="0"/>
        </a:spcAft>
        <a:buClr>
          <a:schemeClr val="accent1"/>
        </a:buClr>
        <a:buFont typeface="Wingdings 3" panose="05040102010807070707" pitchFamily="18" charset="2"/>
        <a:buChar char=""/>
        <a:defRPr sz="1400" kern="1200">
          <a:solidFill>
            <a:srgbClr val="FFFFFF"/>
          </a:solidFill>
          <a:latin typeface="+mn-lt"/>
          <a:ea typeface="+mn-ea"/>
          <a:cs typeface="+mn-cs"/>
        </a:defRPr>
      </a:lvl3pPr>
      <a:lvl4pPr marL="1600200" indent="-228600" algn="r" defTabSz="457200" rtl="1" eaLnBrk="0" fontAlgn="base" hangingPunct="0">
        <a:spcBef>
          <a:spcPts val="1000"/>
        </a:spcBef>
        <a:spcAft>
          <a:spcPct val="0"/>
        </a:spcAft>
        <a:buClr>
          <a:schemeClr val="accent1"/>
        </a:buClr>
        <a:buFont typeface="Wingdings 3" panose="05040102010807070707" pitchFamily="18" charset="2"/>
        <a:buChar char=""/>
        <a:defRPr sz="1200" kern="1200">
          <a:solidFill>
            <a:srgbClr val="FFFFFF"/>
          </a:solidFill>
          <a:latin typeface="+mn-lt"/>
          <a:ea typeface="+mn-ea"/>
          <a:cs typeface="+mn-cs"/>
        </a:defRPr>
      </a:lvl4pPr>
      <a:lvl5pPr marL="2057400" indent="-228600" algn="r" defTabSz="457200" rtl="1" eaLnBrk="0" fontAlgn="base" hangingPunct="0">
        <a:spcBef>
          <a:spcPts val="1000"/>
        </a:spcBef>
        <a:spcAft>
          <a:spcPct val="0"/>
        </a:spcAft>
        <a:buClr>
          <a:schemeClr val="accent1"/>
        </a:buClr>
        <a:buFont typeface="Wingdings 3" panose="05040102010807070707" pitchFamily="18" charset="2"/>
        <a:buChar char=""/>
        <a:defRPr sz="1200" kern="1200">
          <a:solidFill>
            <a:srgbClr val="FFFFFF"/>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125" y="322263"/>
            <a:ext cx="11758613" cy="2068512"/>
          </a:xfrm>
        </p:spPr>
        <p:txBody>
          <a:bodyPr>
            <a:normAutofit fontScale="90000"/>
          </a:bodyPr>
          <a:lstStyle/>
          <a:p>
            <a:pPr algn="ctr" eaLnBrk="1" hangingPunct="1">
              <a:defRPr/>
            </a:pPr>
            <a:r>
              <a:rPr lang="en-US" sz="8000" b="1" dirty="0" smtClean="0">
                <a:latin typeface="Times New Roman" panose="02020603050405020304" pitchFamily="18" charset="0"/>
                <a:cs typeface="Times New Roman" panose="02020603050405020304" pitchFamily="18" charset="0"/>
              </a:rPr>
              <a:t>Autonomic Nervous System</a:t>
            </a:r>
            <a:endParaRPr lang="ar-EG" sz="8000" dirty="0" smtClean="0">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a:off x="2589213" y="3254375"/>
            <a:ext cx="8915400" cy="2649538"/>
          </a:xfrm>
        </p:spPr>
        <p:txBody>
          <a:bodyPr rtlCol="0">
            <a:normAutofit fontScale="92500" lnSpcReduction="20000"/>
          </a:bodyPr>
          <a:lstStyle/>
          <a:p>
            <a:pPr marL="285750" indent="-285750" rtl="0" eaLnBrk="1" fontAlgn="auto" hangingPunct="1">
              <a:spcAft>
                <a:spcPts val="0"/>
              </a:spcAft>
              <a:buFont typeface="Wingdings" panose="05000000000000000000" pitchFamily="2" charset="2"/>
              <a:buChar char="Ø"/>
              <a:defRPr/>
            </a:pPr>
            <a:r>
              <a:rPr lang="en-US" sz="4400" b="1" dirty="0" smtClean="0">
                <a:latin typeface="Times New Roman" panose="02020603050405020304" pitchFamily="18" charset="0"/>
                <a:cs typeface="Times New Roman" panose="02020603050405020304" pitchFamily="18" charset="0"/>
              </a:rPr>
              <a:t>Parasympathomimetic drugs</a:t>
            </a:r>
          </a:p>
          <a:p>
            <a:pPr marL="285750" indent="-285750" rtl="0" eaLnBrk="1" fontAlgn="auto" hangingPunct="1">
              <a:spcAft>
                <a:spcPts val="0"/>
              </a:spcAft>
              <a:buFont typeface="Wingdings" panose="05000000000000000000" pitchFamily="2" charset="2"/>
              <a:buChar char="Ø"/>
              <a:defRPr/>
            </a:pPr>
            <a:r>
              <a:rPr lang="en-US" sz="4400" b="1" dirty="0" smtClean="0">
                <a:latin typeface="Times New Roman" panose="02020603050405020304" pitchFamily="18" charset="0"/>
                <a:cs typeface="Times New Roman" panose="02020603050405020304" pitchFamily="18" charset="0"/>
              </a:rPr>
              <a:t>Parasympatholytics</a:t>
            </a:r>
          </a:p>
          <a:p>
            <a:pPr marL="285750" indent="-285750" rtl="0" eaLnBrk="1" fontAlgn="auto" hangingPunct="1">
              <a:spcAft>
                <a:spcPts val="0"/>
              </a:spcAft>
              <a:buFont typeface="Wingdings" panose="05000000000000000000" pitchFamily="2" charset="2"/>
              <a:buChar char="Ø"/>
              <a:defRPr/>
            </a:pPr>
            <a:r>
              <a:rPr lang="en-US" sz="4400" b="1" dirty="0" smtClean="0">
                <a:latin typeface="Times New Roman" panose="02020603050405020304" pitchFamily="18" charset="0"/>
                <a:cs typeface="Times New Roman" panose="02020603050405020304" pitchFamily="18" charset="0"/>
              </a:rPr>
              <a:t>Sympathomimetics</a:t>
            </a:r>
          </a:p>
          <a:p>
            <a:pPr marL="285750" indent="-285750" rtl="0" eaLnBrk="1" fontAlgn="auto" hangingPunct="1">
              <a:spcAft>
                <a:spcPts val="0"/>
              </a:spcAft>
              <a:buFont typeface="Wingdings" panose="05000000000000000000" pitchFamily="2" charset="2"/>
              <a:buChar char="Ø"/>
              <a:defRPr/>
            </a:pPr>
            <a:r>
              <a:rPr lang="en-US" sz="4400" b="1" dirty="0" smtClean="0">
                <a:latin typeface="Times New Roman" panose="02020603050405020304" pitchFamily="18" charset="0"/>
                <a:cs typeface="Times New Roman" panose="02020603050405020304" pitchFamily="18" charset="0"/>
              </a:rPr>
              <a:t>Sympatholytics</a:t>
            </a:r>
          </a:p>
        </p:txBody>
      </p: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263" y="63500"/>
            <a:ext cx="11869737" cy="6700838"/>
          </a:xfrm>
        </p:spPr>
        <p:txBody>
          <a:bodyPr/>
          <a:lstStyle/>
          <a:p>
            <a:pPr marL="0" indent="0" algn="l" rtl="0" eaLnBrk="1" hangingPunct="1">
              <a:buFont typeface="Wingdings 3" panose="05040102010807070707" pitchFamily="18" charset="2"/>
              <a:buNone/>
            </a:pPr>
            <a:r>
              <a:rPr lang="en-US" sz="2800" b="1" u="sng" dirty="0" smtClean="0">
                <a:solidFill>
                  <a:schemeClr val="tx1"/>
                </a:solidFill>
              </a:rPr>
              <a:t>Fate of ACh: </a:t>
            </a:r>
            <a:r>
              <a:rPr lang="en-US" sz="2800" dirty="0" smtClean="0">
                <a:solidFill>
                  <a:schemeClr val="tx1"/>
                </a:solidFill>
              </a:rPr>
              <a:t> Metabolism by cholinesterase [2types]</a:t>
            </a:r>
          </a:p>
          <a:p>
            <a:pPr marL="0" indent="0" algn="l" rtl="0" eaLnBrk="1" hangingPunct="1">
              <a:buFont typeface="Wingdings 3" panose="05040102010807070707" pitchFamily="18" charset="2"/>
              <a:buNone/>
            </a:pPr>
            <a:endParaRPr lang="en-US" sz="2800" b="1" u="sng" dirty="0" smtClean="0">
              <a:solidFill>
                <a:schemeClr val="tx1"/>
              </a:solidFill>
            </a:endParaRPr>
          </a:p>
        </p:txBody>
      </p:sp>
      <p:sp>
        <p:nvSpPr>
          <p:cNvPr id="2969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90E750AB-E41F-4798-A288-E64AED14E859}" type="slidenum">
              <a:rPr lang="en-US" smtClean="0">
                <a:solidFill>
                  <a:srgbClr val="FEFFFF"/>
                </a:solidFill>
              </a:rPr>
              <a:pPr rtl="0" fontAlgn="base">
                <a:spcBef>
                  <a:spcPct val="0"/>
                </a:spcBef>
                <a:spcAft>
                  <a:spcPct val="0"/>
                </a:spcAft>
                <a:buClrTx/>
                <a:buFontTx/>
                <a:buNone/>
              </a:pPr>
              <a:t>10</a:t>
            </a:fld>
            <a:endParaRPr lang="en-US" dirty="0" smtClean="0">
              <a:solidFill>
                <a:srgbClr val="FEFFFF"/>
              </a:solidFill>
            </a:endParaRPr>
          </a:p>
        </p:txBody>
      </p:sp>
      <p:graphicFrame>
        <p:nvGraphicFramePr>
          <p:cNvPr id="4" name="Content Placeholder 1"/>
          <p:cNvGraphicFramePr>
            <a:graphicFrameLocks/>
          </p:cNvGraphicFramePr>
          <p:nvPr/>
        </p:nvGraphicFramePr>
        <p:xfrm>
          <a:off x="531812" y="787400"/>
          <a:ext cx="11350626" cy="5576889"/>
        </p:xfrm>
        <a:graphic>
          <a:graphicData uri="http://schemas.openxmlformats.org/drawingml/2006/table">
            <a:tbl>
              <a:tblPr rtl="1" firstRow="1" bandRow="1">
                <a:tableStyleId>{5C22544A-7EE6-4342-B048-85BDC9FD1C3A}</a:tableStyleId>
              </a:tblPr>
              <a:tblGrid>
                <a:gridCol w="3783542"/>
                <a:gridCol w="4669968"/>
                <a:gridCol w="2897116"/>
              </a:tblGrid>
              <a:tr h="707100">
                <a:tc>
                  <a:txBody>
                    <a:bodyPr/>
                    <a:lstStyle/>
                    <a:p>
                      <a:pPr marL="0" indent="0" algn="ctr" rtl="1">
                        <a:buFont typeface="Arial" panose="020B0604020202020204" pitchFamily="34" charset="0"/>
                        <a:buNone/>
                      </a:pP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Pseudo-cholinesterase</a:t>
                      </a: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7" marB="4571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ctr" rtl="1">
                        <a:buFont typeface="Arial" panose="020B0604020202020204" pitchFamily="34" charset="0"/>
                        <a:buNone/>
                      </a:pP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True</a:t>
                      </a:r>
                      <a:r>
                        <a:rPr lang="en-US" sz="3000" b="1"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cholinesterase</a:t>
                      </a:r>
                      <a:endParaRPr lang="ar-EG" sz="3000" b="1"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17" marB="4571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rtl="1">
                        <a:buFont typeface="Arial" panose="020B0604020202020204" pitchFamily="34" charset="0"/>
                        <a:buNone/>
                      </a:pPr>
                      <a:endParaRPr lang="ar-EG" sz="3000" b="0"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17" marB="4571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1463684">
                <a:tc>
                  <a:txBody>
                    <a:bodyPr/>
                    <a:lstStyle/>
                    <a:p>
                      <a:pPr marL="0" indent="0" algn="l" rtl="1">
                        <a:buFont typeface="Arial" panose="020B0604020202020204" pitchFamily="34" charset="0"/>
                        <a:buNone/>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Contract wall&amp; contract sphincters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7" marB="4571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Cholinergic structures, RBSs and CNS.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7" marB="4571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Sites</a:t>
                      </a:r>
                      <a:endParaRPr lang="ar-EG"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7" marB="4571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1815211">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Non specific</a:t>
                      </a: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destroys Ach, procaine and succinylcholine.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7" marB="4571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ACh , Methacholine </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7" marB="4571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0">
                        <a:buFont typeface="Arial" panose="020B0604020202020204" pitchFamily="34" charset="0"/>
                        <a:buNone/>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Specificity</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7" marB="4571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1590894">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In 3 weeks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7" marB="4571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In</a:t>
                      </a: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3 month</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7" marB="4571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0">
                        <a:buFont typeface="Arial" panose="020B0604020202020204" pitchFamily="34" charset="0"/>
                        <a:buNone/>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Regeneration</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7" marB="4571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bl>
          </a:graphicData>
        </a:graphic>
      </p:graphicFrame>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13486" t="1891" r="20921"/>
          <a:stretch>
            <a:fillRect/>
          </a:stretch>
        </p:blipFill>
        <p:spPr>
          <a:xfrm>
            <a:off x="1922463" y="201613"/>
            <a:ext cx="7786687" cy="6550025"/>
          </a:xfrm>
        </p:spPr>
      </p:pic>
      <p:sp>
        <p:nvSpPr>
          <p:cNvPr id="3072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56C2A77F-8531-4C52-95BC-1C42C8A95318}" type="slidenum">
              <a:rPr lang="en-US" smtClean="0">
                <a:solidFill>
                  <a:srgbClr val="FEFFFF"/>
                </a:solidFill>
              </a:rPr>
              <a:pPr rtl="0" fontAlgn="base">
                <a:spcBef>
                  <a:spcPct val="0"/>
                </a:spcBef>
                <a:spcAft>
                  <a:spcPct val="0"/>
                </a:spcAft>
                <a:buClrTx/>
                <a:buFontTx/>
                <a:buNone/>
              </a:pPr>
              <a:t>11</a:t>
            </a:fld>
            <a:endParaRPr lang="en-US" dirty="0" smtClean="0">
              <a:solidFill>
                <a:srgbClr val="FEFFFF"/>
              </a:solidFill>
            </a:endParaRPr>
          </a:p>
        </p:txBody>
      </p:sp>
    </p:spTree>
  </p:cSld>
  <p:clrMapOvr>
    <a:masterClrMapping/>
  </p:clrMapOvr>
  <p:transition spd="slow">
    <p:fade/>
    <p:sndAc>
      <p:stSnd>
        <p:snd r:embed="rId2"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0" indent="0" algn="ctr" rtl="0" eaLnBrk="1" hangingPunct="1">
              <a:buFont typeface="Wingdings 3" panose="05040102010807070707" pitchFamily="18" charset="2"/>
              <a:buNone/>
              <a:defRPr/>
            </a:pPr>
            <a:r>
              <a:rPr lang="en-US" sz="3600" b="1" u="sng" dirty="0" smtClean="0">
                <a:solidFill>
                  <a:srgbClr val="FFFF00"/>
                </a:solidFill>
              </a:rPr>
              <a:t>Autonomic Receptors</a:t>
            </a:r>
          </a:p>
          <a:p>
            <a:pPr marL="0" indent="0" algn="l" rtl="0" eaLnBrk="1" hangingPunct="1">
              <a:buFont typeface="Wingdings 3" panose="05040102010807070707" pitchFamily="18" charset="2"/>
              <a:buNone/>
              <a:defRPr/>
            </a:pPr>
            <a:r>
              <a:rPr lang="en-US" sz="2700" dirty="0" smtClean="0">
                <a:solidFill>
                  <a:schemeClr val="tx1"/>
                </a:solidFill>
              </a:rPr>
              <a:t>          </a:t>
            </a:r>
            <a:r>
              <a:rPr lang="en-US" sz="2700" b="1" u="sng" dirty="0" smtClean="0">
                <a:solidFill>
                  <a:schemeClr val="tx1"/>
                </a:solidFill>
              </a:rPr>
              <a:t>Cholinergic receptors</a:t>
            </a:r>
            <a:r>
              <a:rPr lang="en-US" sz="2700" b="1" dirty="0" smtClean="0">
                <a:solidFill>
                  <a:schemeClr val="tx1"/>
                </a:solidFill>
              </a:rPr>
              <a:t>: </a:t>
            </a:r>
            <a:r>
              <a:rPr lang="en-US" sz="2700" dirty="0" smtClean="0">
                <a:solidFill>
                  <a:schemeClr val="tx1"/>
                </a:solidFill>
              </a:rPr>
              <a:t>Cholinergic receptors are classified into</a:t>
            </a:r>
            <a:r>
              <a:rPr lang="en-US" sz="2700" b="1" dirty="0" smtClean="0">
                <a:solidFill>
                  <a:schemeClr val="tx1"/>
                </a:solidFill>
              </a:rPr>
              <a:t>:</a:t>
            </a:r>
          </a:p>
          <a:p>
            <a:pPr marL="514350" indent="-514350" algn="l" rtl="0" eaLnBrk="1" hangingPunct="1">
              <a:buFont typeface="+mj-lt"/>
              <a:buAutoNum type="alphaUcPeriod"/>
              <a:defRPr/>
            </a:pPr>
            <a:r>
              <a:rPr lang="en-US" sz="2700" b="1" i="1" dirty="0">
                <a:solidFill>
                  <a:schemeClr val="tx1"/>
                </a:solidFill>
              </a:rPr>
              <a:t>Nicotinic </a:t>
            </a:r>
            <a:r>
              <a:rPr lang="en-US" sz="2700" b="1" i="1" dirty="0" smtClean="0">
                <a:solidFill>
                  <a:schemeClr val="tx1"/>
                </a:solidFill>
              </a:rPr>
              <a:t>receptors: </a:t>
            </a:r>
            <a:r>
              <a:rPr lang="en-US" sz="2700" dirty="0" smtClean="0">
                <a:solidFill>
                  <a:schemeClr val="tx1"/>
                </a:solidFill>
              </a:rPr>
              <a:t>They are directly </a:t>
            </a:r>
            <a:r>
              <a:rPr lang="en-US" sz="2700" b="1" dirty="0" smtClean="0">
                <a:solidFill>
                  <a:schemeClr val="tx1"/>
                </a:solidFill>
              </a:rPr>
              <a:t>coupled to Na</a:t>
            </a:r>
            <a:r>
              <a:rPr lang="en-US" sz="2700" b="1" baseline="30000" dirty="0" smtClean="0">
                <a:solidFill>
                  <a:schemeClr val="tx1"/>
                </a:solidFill>
              </a:rPr>
              <a:t>+</a:t>
            </a:r>
            <a:r>
              <a:rPr lang="en-US" sz="2700" b="1" dirty="0" smtClean="0">
                <a:solidFill>
                  <a:schemeClr val="tx1"/>
                </a:solidFill>
              </a:rPr>
              <a:t> channels </a:t>
            </a:r>
            <a:r>
              <a:rPr lang="en-US" sz="2700" dirty="0" smtClean="0">
                <a:solidFill>
                  <a:schemeClr val="tx1"/>
                </a:solidFill>
              </a:rPr>
              <a:t>and mediate fast excitatory synaptic transmission at: </a:t>
            </a:r>
          </a:p>
          <a:p>
            <a:pPr marL="514350" indent="-514350" algn="l" rtl="0" eaLnBrk="1" hangingPunct="1">
              <a:buFont typeface="+mj-lt"/>
              <a:buAutoNum type="arabicPeriod"/>
              <a:defRPr/>
            </a:pPr>
            <a:r>
              <a:rPr lang="en-US" sz="2700" dirty="0" smtClean="0">
                <a:solidFill>
                  <a:schemeClr val="tx1"/>
                </a:solidFill>
              </a:rPr>
              <a:t>The neuromuscular junction.</a:t>
            </a:r>
          </a:p>
          <a:p>
            <a:pPr marL="514350" indent="-514350" algn="l" rtl="0" eaLnBrk="1" hangingPunct="1">
              <a:buFont typeface="+mj-lt"/>
              <a:buAutoNum type="arabicPeriod"/>
              <a:defRPr/>
            </a:pPr>
            <a:r>
              <a:rPr lang="en-US" sz="2700" dirty="0" smtClean="0">
                <a:solidFill>
                  <a:schemeClr val="tx1"/>
                </a:solidFill>
              </a:rPr>
              <a:t>Autonomic ganglia.</a:t>
            </a:r>
          </a:p>
          <a:p>
            <a:pPr marL="514350" indent="-514350" algn="l" rtl="0" eaLnBrk="1" hangingPunct="1">
              <a:buFont typeface="+mj-lt"/>
              <a:buAutoNum type="arabicPeriod"/>
              <a:defRPr/>
            </a:pPr>
            <a:r>
              <a:rPr lang="en-US" sz="2700" dirty="0" smtClean="0">
                <a:solidFill>
                  <a:schemeClr val="tx1"/>
                </a:solidFill>
              </a:rPr>
              <a:t>Adrenal medulla.</a:t>
            </a:r>
          </a:p>
          <a:p>
            <a:pPr marL="514350" indent="-514350" algn="l" rtl="0" eaLnBrk="1" hangingPunct="1">
              <a:buFont typeface="+mj-lt"/>
              <a:buAutoNum type="arabicPeriod"/>
              <a:defRPr/>
            </a:pPr>
            <a:r>
              <a:rPr lang="en-US" sz="2700" dirty="0" smtClean="0">
                <a:solidFill>
                  <a:schemeClr val="tx1"/>
                </a:solidFill>
              </a:rPr>
              <a:t>Various sites in CNS</a:t>
            </a:r>
          </a:p>
          <a:p>
            <a:pPr marL="514350" indent="-514350" algn="l" rtl="0" eaLnBrk="1" hangingPunct="1">
              <a:buFont typeface="+mj-lt"/>
              <a:buAutoNum type="alphaUcPeriod" startAt="2"/>
              <a:defRPr/>
            </a:pPr>
            <a:r>
              <a:rPr lang="en-US" sz="2700" b="1" i="1" dirty="0">
                <a:solidFill>
                  <a:schemeClr val="tx1"/>
                </a:solidFill>
              </a:rPr>
              <a:t>Muscarinic receptors</a:t>
            </a:r>
            <a:r>
              <a:rPr lang="en-US" sz="2700" b="1" i="1" dirty="0" smtClean="0">
                <a:solidFill>
                  <a:schemeClr val="tx1"/>
                </a:solidFill>
              </a:rPr>
              <a:t>: </a:t>
            </a:r>
            <a:r>
              <a:rPr lang="en-US" sz="2700" dirty="0" smtClean="0">
                <a:solidFill>
                  <a:schemeClr val="tx1"/>
                </a:solidFill>
              </a:rPr>
              <a:t>They are </a:t>
            </a:r>
            <a:r>
              <a:rPr lang="en-US" sz="2700" b="1" dirty="0" smtClean="0">
                <a:solidFill>
                  <a:schemeClr val="tx1"/>
                </a:solidFill>
              </a:rPr>
              <a:t>G-protein-coupled receptors </a:t>
            </a:r>
            <a:r>
              <a:rPr lang="en-US" sz="2700" dirty="0" smtClean="0">
                <a:solidFill>
                  <a:schemeClr val="tx1"/>
                </a:solidFill>
              </a:rPr>
              <a:t>causing :</a:t>
            </a:r>
          </a:p>
          <a:p>
            <a:pPr algn="l" rtl="0" eaLnBrk="1" hangingPunct="1">
              <a:buFont typeface="Wingdings" panose="05000000000000000000" pitchFamily="2" charset="2"/>
              <a:buChar char="Ø"/>
              <a:defRPr/>
            </a:pPr>
            <a:r>
              <a:rPr lang="en-US" sz="2700" dirty="0">
                <a:solidFill>
                  <a:schemeClr val="tx1"/>
                </a:solidFill>
              </a:rPr>
              <a:t>Activation of phospholipase C (hence formation of IP3 and DAG</a:t>
            </a:r>
            <a:r>
              <a:rPr lang="en-US" sz="2700" dirty="0" smtClean="0">
                <a:solidFill>
                  <a:schemeClr val="tx1"/>
                </a:solidFill>
              </a:rPr>
              <a:t>) </a:t>
            </a:r>
            <a:r>
              <a:rPr lang="en-US" sz="2700" b="1" dirty="0" smtClean="0">
                <a:solidFill>
                  <a:schemeClr val="tx1"/>
                </a:solidFill>
              </a:rPr>
              <a:t>[M</a:t>
            </a:r>
            <a:r>
              <a:rPr lang="en-US" sz="2700" b="1" baseline="-25000" dirty="0" smtClean="0">
                <a:solidFill>
                  <a:schemeClr val="tx1"/>
                </a:solidFill>
              </a:rPr>
              <a:t>1,3,5</a:t>
            </a:r>
            <a:r>
              <a:rPr lang="en-US" sz="2700" b="1" dirty="0" smtClean="0">
                <a:solidFill>
                  <a:schemeClr val="tx1"/>
                </a:solidFill>
              </a:rPr>
              <a:t>].</a:t>
            </a:r>
          </a:p>
          <a:p>
            <a:pPr algn="l" rtl="0" eaLnBrk="1" hangingPunct="1">
              <a:buFont typeface="Wingdings" panose="05000000000000000000" pitchFamily="2" charset="2"/>
              <a:buChar char="Ø"/>
              <a:defRPr/>
            </a:pPr>
            <a:r>
              <a:rPr lang="en-US" sz="2700" dirty="0" smtClean="0">
                <a:solidFill>
                  <a:schemeClr val="tx1"/>
                </a:solidFill>
              </a:rPr>
              <a:t>Inhibition of adenylyl cyclase        decrease in cAMP, activation of potassium channels or inhibition of calcium channels </a:t>
            </a:r>
            <a:r>
              <a:rPr lang="en-US" sz="2700" b="1" dirty="0">
                <a:solidFill>
                  <a:schemeClr val="tx1"/>
                </a:solidFill>
              </a:rPr>
              <a:t>[</a:t>
            </a:r>
            <a:r>
              <a:rPr lang="en-US" sz="2700" b="1" dirty="0" smtClean="0">
                <a:solidFill>
                  <a:schemeClr val="tx1"/>
                </a:solidFill>
              </a:rPr>
              <a:t>M</a:t>
            </a:r>
            <a:r>
              <a:rPr lang="en-US" sz="2700" b="1" baseline="-25000" dirty="0" smtClean="0">
                <a:solidFill>
                  <a:schemeClr val="tx1"/>
                </a:solidFill>
              </a:rPr>
              <a:t>2,4</a:t>
            </a:r>
            <a:r>
              <a:rPr lang="en-US" sz="2700" b="1" dirty="0" smtClean="0">
                <a:solidFill>
                  <a:schemeClr val="tx1"/>
                </a:solidFill>
              </a:rPr>
              <a:t>].</a:t>
            </a:r>
            <a:endParaRPr lang="en-US" sz="2700" dirty="0">
              <a:solidFill>
                <a:schemeClr val="tx1"/>
              </a:solidFill>
            </a:endParaRPr>
          </a:p>
        </p:txBody>
      </p:sp>
      <p:sp>
        <p:nvSpPr>
          <p:cNvPr id="3174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2CBA6BB9-DAD1-4F10-94E6-A464ED3E1777}" type="slidenum">
              <a:rPr lang="en-US" smtClean="0">
                <a:solidFill>
                  <a:srgbClr val="FEFFFF"/>
                </a:solidFill>
              </a:rPr>
              <a:pPr rtl="0" fontAlgn="base">
                <a:spcBef>
                  <a:spcPct val="0"/>
                </a:spcBef>
                <a:spcAft>
                  <a:spcPct val="0"/>
                </a:spcAft>
                <a:buClrTx/>
                <a:buFontTx/>
                <a:buNone/>
              </a:pPr>
              <a:t>12</a:t>
            </a:fld>
            <a:endParaRPr lang="en-US" dirty="0" smtClean="0">
              <a:solidFill>
                <a:srgbClr val="FEFFFF"/>
              </a:solidFill>
            </a:endParaRPr>
          </a:p>
        </p:txBody>
      </p:sp>
      <p:cxnSp>
        <p:nvCxnSpPr>
          <p:cNvPr id="4" name="Straight Arrow Connector 3"/>
          <p:cNvCxnSpPr/>
          <p:nvPr/>
        </p:nvCxnSpPr>
        <p:spPr>
          <a:xfrm>
            <a:off x="5124450" y="5775325"/>
            <a:ext cx="577850" cy="0"/>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a:solidFill>
                <a:schemeClr val="tx1"/>
              </a:solidFill>
            </a:endParaRPr>
          </a:p>
          <a:p>
            <a:pPr algn="l" rtl="0" eaLnBrk="1" hangingPunct="1">
              <a:buFont typeface="Courier New" panose="02070309020205020404" pitchFamily="49" charset="0"/>
              <a:buChar char="o"/>
              <a:defRPr/>
            </a:pPr>
            <a:r>
              <a:rPr lang="en-US" sz="2700" dirty="0" smtClean="0">
                <a:solidFill>
                  <a:schemeClr val="tx1"/>
                </a:solidFill>
              </a:rPr>
              <a:t>M</a:t>
            </a:r>
            <a:r>
              <a:rPr lang="en-US" sz="2700" baseline="-25000" dirty="0" smtClean="0">
                <a:solidFill>
                  <a:schemeClr val="tx1"/>
                </a:solidFill>
              </a:rPr>
              <a:t>4</a:t>
            </a:r>
            <a:r>
              <a:rPr lang="en-US" sz="2700" dirty="0" smtClean="0">
                <a:solidFill>
                  <a:schemeClr val="tx1"/>
                </a:solidFill>
              </a:rPr>
              <a:t> and M</a:t>
            </a:r>
            <a:r>
              <a:rPr lang="en-US" sz="2700" baseline="-25000" dirty="0" smtClean="0">
                <a:solidFill>
                  <a:schemeClr val="tx1"/>
                </a:solidFill>
              </a:rPr>
              <a:t>5</a:t>
            </a:r>
            <a:r>
              <a:rPr lang="en-US" sz="2700" dirty="0" smtClean="0">
                <a:solidFill>
                  <a:schemeClr val="tx1"/>
                </a:solidFill>
              </a:rPr>
              <a:t> receptors present mainly in the CNS.</a:t>
            </a:r>
          </a:p>
          <a:p>
            <a:pPr algn="l" rtl="0" eaLnBrk="1" hangingPunct="1">
              <a:buFont typeface="Courier New" panose="02070309020205020404" pitchFamily="49" charset="0"/>
              <a:buChar char="o"/>
              <a:defRPr/>
            </a:pPr>
            <a:r>
              <a:rPr lang="en-US" sz="2700" dirty="0" smtClean="0">
                <a:solidFill>
                  <a:schemeClr val="tx1"/>
                </a:solidFill>
              </a:rPr>
              <a:t>All muscarinic receptors are </a:t>
            </a:r>
            <a:r>
              <a:rPr lang="en-US" sz="2700" b="1" u="sng" dirty="0" smtClean="0">
                <a:solidFill>
                  <a:schemeClr val="tx1"/>
                </a:solidFill>
              </a:rPr>
              <a:t>activated by</a:t>
            </a:r>
            <a:r>
              <a:rPr lang="en-US" sz="2700" b="1" dirty="0" smtClean="0">
                <a:solidFill>
                  <a:schemeClr val="tx1"/>
                </a:solidFill>
              </a:rPr>
              <a:t> </a:t>
            </a:r>
            <a:r>
              <a:rPr lang="en-US" sz="2700" b="1" i="1" dirty="0" smtClean="0">
                <a:solidFill>
                  <a:schemeClr val="tx1"/>
                </a:solidFill>
              </a:rPr>
              <a:t>acetylcholine</a:t>
            </a:r>
            <a:r>
              <a:rPr lang="en-US" sz="2700" dirty="0" smtClean="0">
                <a:solidFill>
                  <a:schemeClr val="tx1"/>
                </a:solidFill>
              </a:rPr>
              <a:t> and </a:t>
            </a:r>
            <a:r>
              <a:rPr lang="en-US" sz="2700" b="1" u="sng" dirty="0">
                <a:solidFill>
                  <a:schemeClr val="tx1"/>
                </a:solidFill>
              </a:rPr>
              <a:t>blocked by </a:t>
            </a:r>
            <a:r>
              <a:rPr lang="en-US" sz="2700" b="1" u="sng" dirty="0" smtClean="0">
                <a:solidFill>
                  <a:schemeClr val="tx1"/>
                </a:solidFill>
              </a:rPr>
              <a:t>atropine.</a:t>
            </a:r>
            <a:endParaRPr lang="en-US" sz="2700" b="1" u="sng" dirty="0">
              <a:solidFill>
                <a:schemeClr val="tx1"/>
              </a:solidFill>
            </a:endParaRPr>
          </a:p>
        </p:txBody>
      </p:sp>
      <p:sp>
        <p:nvSpPr>
          <p:cNvPr id="3277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365A1381-B373-40DC-B8DD-61D724A0CC93}" type="slidenum">
              <a:rPr lang="en-US" smtClean="0">
                <a:solidFill>
                  <a:srgbClr val="FEFFFF"/>
                </a:solidFill>
              </a:rPr>
              <a:pPr rtl="0" fontAlgn="base">
                <a:spcBef>
                  <a:spcPct val="0"/>
                </a:spcBef>
                <a:spcAft>
                  <a:spcPct val="0"/>
                </a:spcAft>
                <a:buClrTx/>
                <a:buFontTx/>
                <a:buNone/>
              </a:pPr>
              <a:t>13</a:t>
            </a:fld>
            <a:endParaRPr lang="en-US" dirty="0" smtClean="0">
              <a:solidFill>
                <a:srgbClr val="FEFFFF"/>
              </a:solidFill>
            </a:endParaRPr>
          </a:p>
        </p:txBody>
      </p:sp>
      <p:graphicFrame>
        <p:nvGraphicFramePr>
          <p:cNvPr id="5" name="Content Placeholder 1"/>
          <p:cNvGraphicFramePr>
            <a:graphicFrameLocks/>
          </p:cNvGraphicFramePr>
          <p:nvPr/>
        </p:nvGraphicFramePr>
        <p:xfrm>
          <a:off x="658813" y="236538"/>
          <a:ext cx="10906125" cy="2890882"/>
        </p:xfrm>
        <a:graphic>
          <a:graphicData uri="http://schemas.openxmlformats.org/drawingml/2006/table">
            <a:tbl>
              <a:tblPr rtl="1" firstRow="1" bandRow="1">
                <a:tableStyleId>{5C22544A-7EE6-4342-B048-85BDC9FD1C3A}</a:tableStyleId>
              </a:tblPr>
              <a:tblGrid>
                <a:gridCol w="2784834"/>
                <a:gridCol w="3388443"/>
                <a:gridCol w="2071478"/>
                <a:gridCol w="2661370"/>
              </a:tblGrid>
              <a:tr h="548610">
                <a:tc>
                  <a:txBody>
                    <a:bodyPr/>
                    <a:lstStyle/>
                    <a:p>
                      <a:pPr marL="0" indent="0" algn="ctr" rtl="1">
                        <a:buFont typeface="Arial" panose="020B0604020202020204" pitchFamily="34" charset="0"/>
                        <a:buNone/>
                      </a:pP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M3</a:t>
                      </a: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3" marR="91443" marT="45710" marB="45710">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ctr" rtl="1">
                        <a:buFont typeface="Arial" panose="020B0604020202020204" pitchFamily="34" charset="0"/>
                        <a:buNone/>
                      </a:pP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M2</a:t>
                      </a: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3" marR="91443" marT="45710" marB="45710">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ctr" rtl="1">
                        <a:buFont typeface="Arial" panose="020B0604020202020204" pitchFamily="34" charset="0"/>
                        <a:buNone/>
                      </a:pP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M1</a:t>
                      </a: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3" marR="91443" marT="45710" marB="45710">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ctr" rtl="1">
                        <a:buFont typeface="Arial" panose="020B0604020202020204" pitchFamily="34" charset="0"/>
                        <a:buNone/>
                      </a:pP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3" marR="91443" marT="45710" marB="45710">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1615386">
                <a:tc>
                  <a:txBody>
                    <a:bodyPr/>
                    <a:lstStyle/>
                    <a:p>
                      <a:pPr marL="342900" indent="-342900" algn="l" rtl="0">
                        <a:buFontTx/>
                        <a:buChar char="-"/>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CNS</a:t>
                      </a:r>
                    </a:p>
                    <a:p>
                      <a:pPr marL="342900" indent="-342900" algn="l" rtl="0">
                        <a:buFontTx/>
                        <a:buChar char="-"/>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Smooth muscles &amp; secretory glands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3" marR="91443" marT="45710" marB="45710">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buFontTx/>
                        <a:buChar char="-"/>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CNS &amp; presynaptic</a:t>
                      </a:r>
                    </a:p>
                    <a:p>
                      <a:pPr marL="342900" indent="-342900" algn="l" rtl="0">
                        <a:buFontTx/>
                        <a:buChar char="-"/>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Heart (mainly of atria)</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3" marR="91443" marT="45710" marB="45710">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buFontTx/>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CNS</a:t>
                      </a:r>
                    </a:p>
                    <a:p>
                      <a:pPr marL="342900" indent="-342900" algn="l" rtl="0">
                        <a:buFontTx/>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Ganglia</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3" marR="91443" marT="45710" marB="45710">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Sites</a:t>
                      </a:r>
                      <a:endParaRPr lang="ar-EG"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3" marR="91443" marT="45710" marB="45710">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726842">
                <a:tc>
                  <a:txBody>
                    <a:bodyPr/>
                    <a:lstStyle/>
                    <a:p>
                      <a:pPr marL="0" indent="0" algn="l" rtl="1">
                        <a:buFont typeface="Arial" panose="020B0604020202020204" pitchFamily="34" charset="0"/>
                        <a:buNone/>
                      </a:pP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3" marR="91443" marT="45710" marB="45710">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Gallamine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3" marR="91443" marT="45710" marB="45710">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Pirenzepine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3" marR="91443" marT="45710" marB="45710">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0">
                        <a:buFont typeface="Arial" panose="020B0604020202020204" pitchFamily="34" charset="0"/>
                        <a:buNone/>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Selective blocker</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3" marR="91443" marT="45710" marB="45710">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bl>
          </a:graphicData>
        </a:graphic>
      </p:graphicFrame>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additive="base">
                                        <p:cTn id="1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 calcmode="lin" valueType="num">
                                      <p:cBhvr additive="base">
                                        <p:cTn id="1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531813" y="63500"/>
            <a:ext cx="11660187" cy="6700838"/>
          </a:xfrm>
        </p:spPr>
        <p:txBody>
          <a:bodyPr/>
          <a:lstStyle/>
          <a:p>
            <a:pPr marL="0" indent="0" algn="l" rtl="0" eaLnBrk="1" hangingPunct="1">
              <a:buFont typeface="Wingdings 3" panose="05040102010807070707" pitchFamily="18" charset="2"/>
              <a:buNone/>
            </a:pPr>
            <a:r>
              <a:rPr lang="en-US" sz="2700" b="1" u="sng" dirty="0" smtClean="0">
                <a:solidFill>
                  <a:schemeClr val="tx1"/>
                </a:solidFill>
              </a:rPr>
              <a:t>Adrenergic receptors:</a:t>
            </a:r>
          </a:p>
        </p:txBody>
      </p:sp>
      <p:sp>
        <p:nvSpPr>
          <p:cNvPr id="3379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7C32D84C-67C0-4D8F-8B14-BAE281B1AC87}" type="slidenum">
              <a:rPr lang="en-US" smtClean="0">
                <a:solidFill>
                  <a:srgbClr val="FEFFFF"/>
                </a:solidFill>
              </a:rPr>
              <a:pPr rtl="0" fontAlgn="base">
                <a:spcBef>
                  <a:spcPct val="0"/>
                </a:spcBef>
                <a:spcAft>
                  <a:spcPct val="0"/>
                </a:spcAft>
                <a:buClrTx/>
                <a:buFontTx/>
                <a:buNone/>
              </a:pPr>
              <a:t>14</a:t>
            </a:fld>
            <a:endParaRPr lang="en-US" dirty="0" smtClean="0">
              <a:solidFill>
                <a:srgbClr val="FEFFFF"/>
              </a:solidFill>
            </a:endParaRPr>
          </a:p>
        </p:txBody>
      </p:sp>
      <p:graphicFrame>
        <p:nvGraphicFramePr>
          <p:cNvPr id="5" name="Content Placeholder 1"/>
          <p:cNvGraphicFramePr>
            <a:graphicFrameLocks/>
          </p:cNvGraphicFramePr>
          <p:nvPr/>
        </p:nvGraphicFramePr>
        <p:xfrm>
          <a:off x="531814" y="787400"/>
          <a:ext cx="11093449" cy="5422960"/>
        </p:xfrm>
        <a:graphic>
          <a:graphicData uri="http://schemas.openxmlformats.org/drawingml/2006/table">
            <a:tbl>
              <a:tblPr rtl="1" firstRow="1" bandRow="1">
                <a:tableStyleId>{5C22544A-7EE6-4342-B048-85BDC9FD1C3A}</a:tableStyleId>
              </a:tblPr>
              <a:tblGrid>
                <a:gridCol w="2050957"/>
                <a:gridCol w="2743200"/>
                <a:gridCol w="2178424"/>
                <a:gridCol w="1909482"/>
                <a:gridCol w="2211386"/>
              </a:tblGrid>
              <a:tr h="1140520">
                <a:tc>
                  <a:txBody>
                    <a:bodyPr/>
                    <a:lstStyle/>
                    <a:p>
                      <a:pPr marL="0" marR="0" indent="0" algn="ct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l-GR"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β</a:t>
                      </a:r>
                      <a:r>
                        <a:rPr lang="en-US" sz="3000" b="1" kern="1200" baseline="-25000" dirty="0" smtClean="0">
                          <a:solidFill>
                            <a:schemeClr val="accent2">
                              <a:lumMod val="50000"/>
                            </a:schemeClr>
                          </a:solidFill>
                          <a:latin typeface="Times New Roman" panose="02020603050405020304" pitchFamily="18" charset="0"/>
                          <a:ea typeface="+mn-ea"/>
                          <a:cs typeface="Times New Roman" panose="02020603050405020304" pitchFamily="18" charset="0"/>
                        </a:rPr>
                        <a:t>3</a:t>
                      </a: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(Gs)</a:t>
                      </a:r>
                      <a:endParaRPr lang="ar-EG"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ct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l-GR"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β</a:t>
                      </a:r>
                      <a:r>
                        <a:rPr lang="en-US" sz="3000" b="1" kern="1200" baseline="-25000" dirty="0" smtClean="0">
                          <a:solidFill>
                            <a:schemeClr val="accent2">
                              <a:lumMod val="50000"/>
                            </a:schemeClr>
                          </a:solidFill>
                          <a:latin typeface="Times New Roman" panose="02020603050405020304" pitchFamily="18" charset="0"/>
                          <a:ea typeface="+mn-ea"/>
                          <a:cs typeface="Times New Roman" panose="02020603050405020304" pitchFamily="18" charset="0"/>
                        </a:rPr>
                        <a:t>2</a:t>
                      </a: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(Gs)</a:t>
                      </a:r>
                      <a:endParaRPr lang="ar-EG"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ct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l-GR"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β</a:t>
                      </a:r>
                      <a:r>
                        <a:rPr lang="en-US" sz="3000" b="1" kern="1200" baseline="-25000" dirty="0" smtClean="0">
                          <a:solidFill>
                            <a:schemeClr val="accent2">
                              <a:lumMod val="50000"/>
                            </a:schemeClr>
                          </a:solidFill>
                          <a:latin typeface="Times New Roman" panose="02020603050405020304" pitchFamily="18" charset="0"/>
                          <a:ea typeface="+mn-ea"/>
                          <a:cs typeface="Times New Roman" panose="02020603050405020304" pitchFamily="18" charset="0"/>
                        </a:rPr>
                        <a:t>1</a:t>
                      </a: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(Gs)</a:t>
                      </a:r>
                      <a:endParaRPr lang="ar-EG"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p>
                      <a:pPr marL="0" indent="0" algn="ctr" rtl="1">
                        <a:buFont typeface="Arial" panose="020B0604020202020204" pitchFamily="34" charset="0"/>
                        <a:buNone/>
                      </a:pP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ct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l-GR"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α</a:t>
                      </a:r>
                      <a:r>
                        <a:rPr lang="en-US" sz="3000" b="1" kern="1200" baseline="-25000" dirty="0" smtClean="0">
                          <a:solidFill>
                            <a:schemeClr val="accent2">
                              <a:lumMod val="50000"/>
                            </a:schemeClr>
                          </a:solidFill>
                          <a:latin typeface="Times New Roman" panose="02020603050405020304" pitchFamily="18" charset="0"/>
                          <a:ea typeface="+mn-ea"/>
                          <a:cs typeface="Times New Roman" panose="02020603050405020304" pitchFamily="18" charset="0"/>
                        </a:rPr>
                        <a:t>2</a:t>
                      </a: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(Gi)</a:t>
                      </a:r>
                      <a:endParaRPr lang="ar-EG"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p>
                      <a:pPr marL="0" indent="0" algn="ctr" rtl="1">
                        <a:buFont typeface="Arial" panose="020B0604020202020204" pitchFamily="34" charset="0"/>
                        <a:buNone/>
                      </a:pP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ctr" rtl="1">
                        <a:buFont typeface="Arial" panose="020B0604020202020204" pitchFamily="34" charset="0"/>
                        <a:buNone/>
                      </a:pPr>
                      <a:r>
                        <a:rPr lang="el-GR"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α</a:t>
                      </a:r>
                      <a:r>
                        <a:rPr lang="en-US" sz="3000" b="1" kern="1200" baseline="-25000" dirty="0" smtClean="0">
                          <a:solidFill>
                            <a:schemeClr val="accent2">
                              <a:lumMod val="50000"/>
                            </a:schemeClr>
                          </a:solidFill>
                          <a:latin typeface="Times New Roman" panose="02020603050405020304" pitchFamily="18" charset="0"/>
                          <a:ea typeface="+mn-ea"/>
                          <a:cs typeface="Times New Roman" panose="02020603050405020304" pitchFamily="18" charset="0"/>
                        </a:rPr>
                        <a:t>1</a:t>
                      </a: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(Gg)</a:t>
                      </a: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4282380">
                <a:tc>
                  <a:txBody>
                    <a:bodyPr/>
                    <a:lstStyle/>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Lipolysis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VD(coronary &amp;skeletal muscle)</a:t>
                      </a:r>
                    </a:p>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Bronchodilation</a:t>
                      </a:r>
                    </a:p>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Glycogenolysis </a:t>
                      </a:r>
                    </a:p>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Increases insulin secretion</a:t>
                      </a:r>
                    </a:p>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Relaxes wall of uterus</a:t>
                      </a:r>
                    </a:p>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Hypokalemia</a:t>
                      </a: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&amp;tremors</a:t>
                      </a: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Increase all cardiac properties</a:t>
                      </a:r>
                    </a:p>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renin release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Inhibits NE, Ach release</a:t>
                      </a:r>
                    </a:p>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Decreases renin&amp; insulin secretion</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VC(skin&amp; mucous membranes)</a:t>
                      </a:r>
                    </a:p>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Mydriasis</a:t>
                      </a:r>
                    </a:p>
                    <a:p>
                      <a:pPr marL="342900" indent="-342900" algn="l" rtl="0">
                        <a:buFont typeface="Arial" panose="020B0604020202020204" pitchFamily="34" charset="0"/>
                        <a:buChar char="•"/>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tone of urinary bladder sphincter</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bl>
          </a:graphicData>
        </a:graphic>
      </p:graphicFrame>
      <p:cxnSp>
        <p:nvCxnSpPr>
          <p:cNvPr id="6" name="Straight Arrow Connector 5"/>
          <p:cNvCxnSpPr/>
          <p:nvPr/>
        </p:nvCxnSpPr>
        <p:spPr>
          <a:xfrm flipV="1">
            <a:off x="1062038" y="3549650"/>
            <a:ext cx="0" cy="309563"/>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27100" y="3549650"/>
            <a:ext cx="0" cy="309563"/>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162550" y="3173413"/>
            <a:ext cx="0" cy="309562"/>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992688" y="3173413"/>
            <a:ext cx="0" cy="309562"/>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083800" y="2003425"/>
            <a:ext cx="0" cy="309563"/>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913938" y="2003425"/>
            <a:ext cx="0" cy="309563"/>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0" indent="0" algn="ctr" rtl="0" eaLnBrk="1" hangingPunct="1">
              <a:buFont typeface="Wingdings 3" panose="05040102010807070707" pitchFamily="18" charset="2"/>
              <a:buNone/>
              <a:defRPr/>
            </a:pPr>
            <a:r>
              <a:rPr lang="en-US" sz="2800" b="1" u="sng" dirty="0" smtClean="0">
                <a:solidFill>
                  <a:srgbClr val="FFFF00"/>
                </a:solidFill>
              </a:rPr>
              <a:t>Autonomic drugs</a:t>
            </a:r>
          </a:p>
          <a:p>
            <a:pPr marL="514350" indent="0" algn="l" rtl="0" eaLnBrk="1" hangingPunct="1">
              <a:lnSpc>
                <a:spcPct val="80000"/>
              </a:lnSpc>
              <a:buFont typeface="Wingdings 3" panose="05040102010807070707" pitchFamily="18" charset="2"/>
              <a:buNone/>
              <a:defRPr/>
            </a:pPr>
            <a:r>
              <a:rPr lang="en-US" sz="2600" dirty="0" smtClean="0">
                <a:solidFill>
                  <a:schemeClr val="tx1"/>
                </a:solidFill>
              </a:rPr>
              <a:t>          1. Parasympathomimetics.</a:t>
            </a:r>
          </a:p>
          <a:p>
            <a:pPr marL="514350" indent="0" algn="l" rtl="0" eaLnBrk="1" hangingPunct="1">
              <a:lnSpc>
                <a:spcPct val="80000"/>
              </a:lnSpc>
              <a:buFont typeface="Wingdings 3" panose="05040102010807070707" pitchFamily="18" charset="2"/>
              <a:buNone/>
              <a:defRPr/>
            </a:pPr>
            <a:r>
              <a:rPr lang="en-US" sz="2600" dirty="0">
                <a:solidFill>
                  <a:schemeClr val="tx1"/>
                </a:solidFill>
              </a:rPr>
              <a:t> </a:t>
            </a:r>
            <a:r>
              <a:rPr lang="en-US" sz="2600" dirty="0" smtClean="0">
                <a:solidFill>
                  <a:schemeClr val="tx1"/>
                </a:solidFill>
              </a:rPr>
              <a:t>         2. Parasympatholytics.</a:t>
            </a:r>
          </a:p>
          <a:p>
            <a:pPr marL="514350" indent="0" algn="l" rtl="0" eaLnBrk="1" hangingPunct="1">
              <a:lnSpc>
                <a:spcPct val="80000"/>
              </a:lnSpc>
              <a:buFont typeface="Wingdings 3" panose="05040102010807070707" pitchFamily="18" charset="2"/>
              <a:buNone/>
              <a:defRPr/>
            </a:pPr>
            <a:r>
              <a:rPr lang="en-US" sz="2600" dirty="0" smtClean="0">
                <a:solidFill>
                  <a:schemeClr val="tx1"/>
                </a:solidFill>
              </a:rPr>
              <a:t>          3. Sympathimetics.</a:t>
            </a:r>
          </a:p>
          <a:p>
            <a:pPr marL="514350" indent="0" algn="l" rtl="0" eaLnBrk="1" hangingPunct="1">
              <a:lnSpc>
                <a:spcPct val="80000"/>
              </a:lnSpc>
              <a:buFont typeface="Wingdings 3" panose="05040102010807070707" pitchFamily="18" charset="2"/>
              <a:buNone/>
              <a:defRPr/>
            </a:pPr>
            <a:r>
              <a:rPr lang="en-US" sz="2600" dirty="0" smtClean="0">
                <a:solidFill>
                  <a:schemeClr val="tx1"/>
                </a:solidFill>
              </a:rPr>
              <a:t>          4. Sympatholytic.</a:t>
            </a:r>
          </a:p>
          <a:p>
            <a:pPr marL="514350" indent="0" algn="l" rtl="0" eaLnBrk="1" hangingPunct="1">
              <a:lnSpc>
                <a:spcPct val="80000"/>
              </a:lnSpc>
              <a:buFont typeface="Wingdings 3" panose="05040102010807070707" pitchFamily="18" charset="2"/>
              <a:buNone/>
              <a:defRPr/>
            </a:pPr>
            <a:r>
              <a:rPr lang="en-US" sz="2600" dirty="0" smtClean="0">
                <a:solidFill>
                  <a:schemeClr val="tx1"/>
                </a:solidFill>
              </a:rPr>
              <a:t>          5. Ganglion stimulants &amp; ganglion blockers</a:t>
            </a:r>
            <a:r>
              <a:rPr lang="en-US" sz="2700" dirty="0" smtClean="0">
                <a:solidFill>
                  <a:schemeClr val="tx1"/>
                </a:solidFill>
              </a:rPr>
              <a:t>.</a:t>
            </a:r>
          </a:p>
          <a:p>
            <a:pPr marL="514350" indent="0" algn="ctr" rtl="0" eaLnBrk="1" hangingPunct="1">
              <a:buFont typeface="Wingdings 3" panose="05040102010807070707" pitchFamily="18" charset="2"/>
              <a:buNone/>
              <a:defRPr/>
            </a:pPr>
            <a:r>
              <a:rPr lang="en-US" sz="2800" b="1" u="sng" dirty="0" smtClean="0">
                <a:solidFill>
                  <a:srgbClr val="FFFF00"/>
                </a:solidFill>
              </a:rPr>
              <a:t>Parasympathomimetics [Cholinomimetic drugs]</a:t>
            </a:r>
          </a:p>
          <a:p>
            <a:pPr marL="93663" indent="0" algn="l" rtl="0" eaLnBrk="1" hangingPunct="1">
              <a:buFont typeface="Wingdings 3" panose="05040102010807070707" pitchFamily="18" charset="2"/>
              <a:buNone/>
              <a:defRPr/>
            </a:pPr>
            <a:r>
              <a:rPr lang="en-US" sz="2600" dirty="0" smtClean="0">
                <a:solidFill>
                  <a:schemeClr val="tx1"/>
                </a:solidFill>
              </a:rPr>
              <a:t>Acetylcholine (ACh) receptor stimulants and cholinesterase inhibitors together comprise a large group of drugs that </a:t>
            </a:r>
            <a:r>
              <a:rPr lang="en-US" sz="2600" b="1" dirty="0" smtClean="0">
                <a:solidFill>
                  <a:schemeClr val="tx1"/>
                </a:solidFill>
              </a:rPr>
              <a:t>mimic </a:t>
            </a:r>
            <a:r>
              <a:rPr lang="en-US" sz="2600" dirty="0" smtClean="0">
                <a:solidFill>
                  <a:schemeClr val="tx1"/>
                </a:solidFill>
              </a:rPr>
              <a:t>Ach (cholinomimetics or parasympathomimetics).</a:t>
            </a:r>
          </a:p>
          <a:p>
            <a:pPr marL="514350" indent="0" algn="l" rtl="0" eaLnBrk="1" hangingPunct="1">
              <a:buFont typeface="Wingdings 3" panose="05040102010807070707" pitchFamily="18" charset="2"/>
              <a:buNone/>
              <a:defRPr/>
            </a:pPr>
            <a:r>
              <a:rPr lang="en-US" sz="2600" b="1" u="sng" dirty="0" smtClean="0">
                <a:solidFill>
                  <a:schemeClr val="tx1"/>
                </a:solidFill>
              </a:rPr>
              <a:t>Cholinoceptor stimulants:</a:t>
            </a:r>
            <a:r>
              <a:rPr lang="en-US" sz="2600" dirty="0" smtClean="0">
                <a:solidFill>
                  <a:schemeClr val="tx1"/>
                </a:solidFill>
              </a:rPr>
              <a:t> they are either:</a:t>
            </a:r>
          </a:p>
          <a:p>
            <a:pPr marL="93663" indent="0" algn="l" rtl="0" eaLnBrk="1" hangingPunct="1">
              <a:buFont typeface="Wingdings 3" panose="05040102010807070707" pitchFamily="18" charset="2"/>
              <a:buNone/>
              <a:defRPr/>
            </a:pPr>
            <a:r>
              <a:rPr lang="en-US" sz="2600" b="1" dirty="0" smtClean="0">
                <a:solidFill>
                  <a:schemeClr val="accent2">
                    <a:lumMod val="60000"/>
                    <a:lumOff val="40000"/>
                  </a:schemeClr>
                </a:solidFill>
              </a:rPr>
              <a:t>I-</a:t>
            </a:r>
            <a:r>
              <a:rPr lang="en-US" sz="2600" b="1" i="1" dirty="0" smtClean="0">
                <a:solidFill>
                  <a:schemeClr val="accent2">
                    <a:lumMod val="60000"/>
                    <a:lumOff val="40000"/>
                  </a:schemeClr>
                </a:solidFill>
              </a:rPr>
              <a:t>Direct-acting cholinomimetic agents </a:t>
            </a:r>
            <a:r>
              <a:rPr lang="en-US" sz="2600" dirty="0" smtClean="0">
                <a:solidFill>
                  <a:schemeClr val="tx1"/>
                </a:solidFill>
              </a:rPr>
              <a:t>bind to and activate muscarinic and/or nicotinic receptors:       </a:t>
            </a:r>
            <a:r>
              <a:rPr lang="en-US" sz="2700" b="1" dirty="0" smtClean="0">
                <a:solidFill>
                  <a:schemeClr val="tx1"/>
                </a:solidFill>
              </a:rPr>
              <a:t>1- Choline esters:</a:t>
            </a:r>
          </a:p>
          <a:p>
            <a:pPr marL="93663" indent="0" algn="l" rtl="0" eaLnBrk="1" hangingPunct="1">
              <a:buFont typeface="Wingdings 3" panose="05040102010807070707" pitchFamily="18" charset="2"/>
              <a:buNone/>
              <a:defRPr/>
            </a:pPr>
            <a:r>
              <a:rPr lang="en-US" sz="2700" b="1" dirty="0" smtClean="0">
                <a:solidFill>
                  <a:schemeClr val="tx1"/>
                </a:solidFill>
              </a:rPr>
              <a:t>       *Ach          * Methacholine        * Carbachol           * Bethanechol</a:t>
            </a: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a:solidFill>
                <a:schemeClr val="tx1"/>
              </a:solidFill>
            </a:endParaRPr>
          </a:p>
        </p:txBody>
      </p:sp>
      <p:sp>
        <p:nvSpPr>
          <p:cNvPr id="3481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64297CA-0A38-4499-810D-AFA44A94BBA1}" type="slidenum">
              <a:rPr lang="en-US" smtClean="0">
                <a:solidFill>
                  <a:srgbClr val="FEFFFF"/>
                </a:solidFill>
              </a:rPr>
              <a:pPr rtl="0" fontAlgn="base">
                <a:spcBef>
                  <a:spcPct val="0"/>
                </a:spcBef>
                <a:spcAft>
                  <a:spcPct val="0"/>
                </a:spcAft>
                <a:buClrTx/>
                <a:buFontTx/>
                <a:buNone/>
              </a:pPr>
              <a:t>15</a:t>
            </a:fld>
            <a:endParaRPr lang="en-US" dirty="0" smtClean="0">
              <a:solidFill>
                <a:srgbClr val="FEFFFF"/>
              </a:solidFill>
            </a:endParaRPr>
          </a:p>
        </p:txBody>
      </p: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93663" indent="0" algn="l" rtl="0" eaLnBrk="1" hangingPunct="1">
              <a:buFont typeface="Wingdings 3" panose="05040102010807070707" pitchFamily="18" charset="2"/>
              <a:buNone/>
              <a:defRPr/>
            </a:pPr>
            <a:r>
              <a:rPr lang="en-US" sz="2400" b="1" dirty="0" smtClean="0">
                <a:solidFill>
                  <a:schemeClr val="tx1"/>
                </a:solidFill>
              </a:rPr>
              <a:t>2- Cholinomimetic alkaloids:      * Pilocarpine</a:t>
            </a:r>
            <a:endParaRPr lang="en-US" sz="2600" b="1" dirty="0" smtClean="0">
              <a:solidFill>
                <a:schemeClr val="accent2">
                  <a:lumMod val="60000"/>
                  <a:lumOff val="40000"/>
                </a:schemeClr>
              </a:solidFill>
            </a:endParaRPr>
          </a:p>
          <a:p>
            <a:pPr marL="93663" indent="0" algn="l" rtl="0" eaLnBrk="1" hangingPunct="1">
              <a:buFont typeface="Wingdings 3" panose="05040102010807070707" pitchFamily="18" charset="2"/>
              <a:buNone/>
              <a:defRPr/>
            </a:pPr>
            <a:r>
              <a:rPr lang="en-US" sz="2600" b="1" dirty="0" smtClean="0">
                <a:solidFill>
                  <a:schemeClr val="accent2">
                    <a:lumMod val="60000"/>
                    <a:lumOff val="40000"/>
                  </a:schemeClr>
                </a:solidFill>
              </a:rPr>
              <a:t>            II-</a:t>
            </a:r>
            <a:r>
              <a:rPr lang="en-US" sz="2600" b="1" i="1" dirty="0" smtClean="0">
                <a:solidFill>
                  <a:schemeClr val="accent2">
                    <a:lumMod val="60000"/>
                    <a:lumOff val="40000"/>
                  </a:schemeClr>
                </a:solidFill>
              </a:rPr>
              <a:t>Indirect-acting agents </a:t>
            </a:r>
            <a:r>
              <a:rPr lang="en-US" sz="2600" dirty="0" smtClean="0">
                <a:solidFill>
                  <a:schemeClr val="tx1"/>
                </a:solidFill>
              </a:rPr>
              <a:t>inhibit cholinesterases      increase the endogenous</a:t>
            </a:r>
            <a:br>
              <a:rPr lang="en-US" sz="2600" dirty="0" smtClean="0">
                <a:solidFill>
                  <a:schemeClr val="tx1"/>
                </a:solidFill>
              </a:rPr>
            </a:br>
            <a:r>
              <a:rPr lang="en-US" sz="2600" dirty="0" smtClean="0">
                <a:solidFill>
                  <a:schemeClr val="tx1"/>
                </a:solidFill>
              </a:rPr>
              <a:t>          Ach in synaptic clefts and neuroeffector junction      stimulate cholinoceptors. The are classified into:</a:t>
            </a:r>
          </a:p>
          <a:p>
            <a:pPr marL="93663"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a:solidFill>
                <a:schemeClr val="tx1"/>
              </a:solidFill>
            </a:endParaRPr>
          </a:p>
        </p:txBody>
      </p:sp>
      <p:sp>
        <p:nvSpPr>
          <p:cNvPr id="3584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8E33F1CD-AAE3-433A-8BD9-86C4B5AD47B8}" type="slidenum">
              <a:rPr lang="en-US" smtClean="0">
                <a:solidFill>
                  <a:srgbClr val="FEFFFF"/>
                </a:solidFill>
              </a:rPr>
              <a:pPr rtl="0" fontAlgn="base">
                <a:spcBef>
                  <a:spcPct val="0"/>
                </a:spcBef>
                <a:spcAft>
                  <a:spcPct val="0"/>
                </a:spcAft>
                <a:buClrTx/>
                <a:buFontTx/>
                <a:buNone/>
              </a:pPr>
              <a:t>16</a:t>
            </a:fld>
            <a:endParaRPr lang="en-US" dirty="0" smtClean="0">
              <a:solidFill>
                <a:srgbClr val="FEFFFF"/>
              </a:solidFill>
            </a:endParaRPr>
          </a:p>
        </p:txBody>
      </p:sp>
      <p:cxnSp>
        <p:nvCxnSpPr>
          <p:cNvPr id="4" name="Straight Arrow Connector 3"/>
          <p:cNvCxnSpPr/>
          <p:nvPr/>
        </p:nvCxnSpPr>
        <p:spPr>
          <a:xfrm rot="16200000">
            <a:off x="8432007" y="632618"/>
            <a:ext cx="0" cy="309563"/>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6200000">
            <a:off x="8277226" y="1127125"/>
            <a:ext cx="0" cy="307975"/>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Content Placeholder 1"/>
          <p:cNvGraphicFramePr>
            <a:graphicFrameLocks/>
          </p:cNvGraphicFramePr>
          <p:nvPr/>
        </p:nvGraphicFramePr>
        <p:xfrm>
          <a:off x="725488" y="2159000"/>
          <a:ext cx="11183937" cy="4029075"/>
        </p:xfrm>
        <a:graphic>
          <a:graphicData uri="http://schemas.openxmlformats.org/drawingml/2006/table">
            <a:tbl>
              <a:tblPr rtl="1" firstRow="1" bandRow="1">
                <a:tableStyleId>{5C22544A-7EE6-4342-B048-85BDC9FD1C3A}</a:tableStyleId>
              </a:tblPr>
              <a:tblGrid>
                <a:gridCol w="5670276"/>
                <a:gridCol w="5513661"/>
              </a:tblGrid>
              <a:tr h="548622">
                <a:tc>
                  <a:txBody>
                    <a:bodyPr/>
                    <a:lstStyle/>
                    <a:p>
                      <a:pPr marL="0" indent="0" algn="ctr" rtl="1">
                        <a:buFont typeface="Arial" panose="020B0604020202020204" pitchFamily="34" charset="0"/>
                        <a:buNone/>
                      </a:pP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Irreversible</a:t>
                      </a: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4" marR="91444" marT="45711" marB="4571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ctr" rtl="1">
                        <a:buFont typeface="Arial" panose="020B0604020202020204" pitchFamily="34" charset="0"/>
                        <a:buNone/>
                      </a:pP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Reversible</a:t>
                      </a:r>
                      <a:endParaRPr lang="ar-EG" sz="3000" b="1" kern="1200" dirty="0">
                        <a:solidFill>
                          <a:schemeClr val="tx1"/>
                        </a:solidFill>
                        <a:latin typeface="Times New Roman" panose="02020603050405020304" pitchFamily="18" charset="0"/>
                        <a:ea typeface="+mn-ea"/>
                        <a:cs typeface="Times New Roman" panose="02020603050405020304" pitchFamily="18" charset="0"/>
                      </a:endParaRPr>
                    </a:p>
                  </a:txBody>
                  <a:tcPr marL="91444" marR="91444" marT="45711" marB="4571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3480453">
                <a:tc>
                  <a:txBody>
                    <a:bodyPr/>
                    <a:lstStyle/>
                    <a:p>
                      <a:pPr marL="342900" indent="-342900" algn="l" rtl="0">
                        <a:lnSpc>
                          <a:spcPct val="150000"/>
                        </a:lnSpc>
                        <a:buFont typeface="Wingdings" panose="05000000000000000000" pitchFamily="2" charset="2"/>
                        <a:buChar char="§"/>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Organophosphorus compounds:</a:t>
                      </a:r>
                      <a:b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Echothiophate           -Isoflurophate</a:t>
                      </a:r>
                      <a:b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Ware gases e.g. sarin &amp;soman.</a:t>
                      </a:r>
                      <a:b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Thiophosphate insecticides e.g. parathion &amp;malathion.</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4" marR="91444" marT="45711" marB="4571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lnSpc>
                          <a:spcPct val="150000"/>
                        </a:lnSpc>
                        <a:buFont typeface="Wingdings" panose="05000000000000000000" pitchFamily="2" charset="2"/>
                        <a:buChar char="§"/>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Physostigmine &amp; neostigmine.</a:t>
                      </a:r>
                    </a:p>
                    <a:p>
                      <a:pPr marL="342900" indent="-342900" algn="l" rtl="0">
                        <a:lnSpc>
                          <a:spcPct val="150000"/>
                        </a:lnSpc>
                        <a:buFont typeface="Wingdings" panose="05000000000000000000" pitchFamily="2" charset="2"/>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Neostigmine</a:t>
                      </a: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substitutes:</a:t>
                      </a:r>
                      <a:b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(edrophonium,</a:t>
                      </a:r>
                      <a:b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pyridostigmine, ambenonium,</a:t>
                      </a:r>
                      <a:b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benzpyrinium and demecarium)</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4" marR="91444" marT="45711" marB="4571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bl>
          </a:graphicData>
        </a:graphic>
      </p:graphicFrame>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0" indent="0" algn="ctr" rtl="0" eaLnBrk="1" hangingPunct="1">
              <a:buFont typeface="Wingdings 3" panose="05040102010807070707" pitchFamily="18" charset="2"/>
              <a:buNone/>
              <a:defRPr/>
            </a:pPr>
            <a:r>
              <a:rPr lang="en-US" sz="2800" b="1" u="sng" dirty="0" smtClean="0">
                <a:solidFill>
                  <a:srgbClr val="FFFF00"/>
                </a:solidFill>
              </a:rPr>
              <a:t>I-Direct Cholinomimetics</a:t>
            </a:r>
          </a:p>
          <a:p>
            <a:pPr marL="514350" indent="-514350" algn="ctr" rtl="0" eaLnBrk="1" hangingPunct="1">
              <a:buFont typeface="Wingdings 3" panose="05040102010807070707" pitchFamily="18" charset="2"/>
              <a:buAutoNum type="arabicParenBoth"/>
              <a:defRPr/>
            </a:pPr>
            <a:r>
              <a:rPr lang="en-US" sz="2800" b="1" u="sng" dirty="0" smtClean="0">
                <a:solidFill>
                  <a:schemeClr val="accent2">
                    <a:lumMod val="60000"/>
                    <a:lumOff val="40000"/>
                  </a:schemeClr>
                </a:solidFill>
              </a:rPr>
              <a:t>Choline esters</a:t>
            </a:r>
            <a:br>
              <a:rPr lang="en-US" sz="2800" b="1" u="sng" dirty="0" smtClean="0">
                <a:solidFill>
                  <a:schemeClr val="accent2">
                    <a:lumMod val="60000"/>
                    <a:lumOff val="40000"/>
                  </a:schemeClr>
                </a:solidFill>
              </a:rPr>
            </a:br>
            <a:endParaRPr lang="en-US" sz="2800" b="1" u="sng" dirty="0" smtClean="0">
              <a:solidFill>
                <a:schemeClr val="accent2">
                  <a:lumMod val="60000"/>
                  <a:lumOff val="40000"/>
                </a:schemeClr>
              </a:solidFill>
            </a:endParaRPr>
          </a:p>
          <a:p>
            <a:pPr marL="0" indent="0" algn="l" rtl="0" eaLnBrk="1" hangingPunct="1">
              <a:buFont typeface="Wingdings 3" panose="05040102010807070707" pitchFamily="18" charset="2"/>
              <a:buNone/>
              <a:defRPr/>
            </a:pPr>
            <a:r>
              <a:rPr lang="en-US" sz="2600" dirty="0" smtClean="0">
                <a:solidFill>
                  <a:schemeClr val="tx1"/>
                </a:solidFill>
              </a:rPr>
              <a:t>They are poorly absorbed and poorly distributed into CNS (they are hydrophilic).</a:t>
            </a: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686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7CA82B1B-7916-4C2F-9FB1-EA5268050226}" type="slidenum">
              <a:rPr lang="en-US" smtClean="0">
                <a:solidFill>
                  <a:srgbClr val="FEFFFF"/>
                </a:solidFill>
              </a:rPr>
              <a:pPr rtl="0" fontAlgn="base">
                <a:spcBef>
                  <a:spcPct val="0"/>
                </a:spcBef>
                <a:spcAft>
                  <a:spcPct val="0"/>
                </a:spcAft>
                <a:buClrTx/>
                <a:buFontTx/>
                <a:buNone/>
              </a:pPr>
              <a:t>17</a:t>
            </a:fld>
            <a:endParaRPr lang="en-US" dirty="0" smtClean="0">
              <a:solidFill>
                <a:srgbClr val="FEFFFF"/>
              </a:solidFill>
            </a:endParaRPr>
          </a:p>
        </p:txBody>
      </p:sp>
      <p:graphicFrame>
        <p:nvGraphicFramePr>
          <p:cNvPr id="4" name="Content Placeholder 1"/>
          <p:cNvGraphicFramePr>
            <a:graphicFrameLocks/>
          </p:cNvGraphicFramePr>
          <p:nvPr/>
        </p:nvGraphicFramePr>
        <p:xfrm>
          <a:off x="531814" y="2268538"/>
          <a:ext cx="11256961" cy="2835274"/>
        </p:xfrm>
        <a:graphic>
          <a:graphicData uri="http://schemas.openxmlformats.org/drawingml/2006/table">
            <a:tbl>
              <a:tblPr rtl="1" firstRow="1" bandRow="1">
                <a:tableStyleId>{5C22544A-7EE6-4342-B048-85BDC9FD1C3A}</a:tableStyleId>
              </a:tblPr>
              <a:tblGrid>
                <a:gridCol w="2429257"/>
                <a:gridCol w="2073528"/>
                <a:gridCol w="2081785"/>
                <a:gridCol w="2420999"/>
                <a:gridCol w="2251392"/>
              </a:tblGrid>
              <a:tr h="945106">
                <a:tc>
                  <a:txBody>
                    <a:bodyPr/>
                    <a:lstStyle/>
                    <a:p>
                      <a:pPr algn="ctr" rtl="1"/>
                      <a:r>
                        <a:rPr lang="en-US" sz="2800" b="1" kern="1200" dirty="0" smtClean="0">
                          <a:solidFill>
                            <a:schemeClr val="accent4">
                              <a:lumMod val="50000"/>
                            </a:schemeClr>
                          </a:solidFill>
                          <a:latin typeface="Times New Roman" panose="02020603050405020304" pitchFamily="18" charset="0"/>
                          <a:ea typeface="+mn-ea"/>
                          <a:cs typeface="Times New Roman" panose="02020603050405020304" pitchFamily="18" charset="0"/>
                        </a:rPr>
                        <a:t>Selectivity</a:t>
                      </a:r>
                      <a:endParaRPr lang="ar-EG" sz="2800" b="1" kern="1200" dirty="0">
                        <a:solidFill>
                          <a:schemeClr val="accent4">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ctr" rtl="1"/>
                      <a:r>
                        <a:rPr lang="en-US" sz="2800" b="1" kern="1200" dirty="0" smtClean="0">
                          <a:solidFill>
                            <a:schemeClr val="accent4">
                              <a:lumMod val="50000"/>
                            </a:schemeClr>
                          </a:solidFill>
                          <a:latin typeface="Times New Roman" panose="02020603050405020304" pitchFamily="18" charset="0"/>
                          <a:ea typeface="+mn-ea"/>
                          <a:cs typeface="Times New Roman" panose="02020603050405020304" pitchFamily="18" charset="0"/>
                        </a:rPr>
                        <a:t>Nicotinic action</a:t>
                      </a:r>
                      <a:endParaRPr lang="ar-EG" sz="2800" b="1" kern="1200" dirty="0">
                        <a:solidFill>
                          <a:schemeClr val="accent4">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ctr" rtl="1"/>
                      <a:r>
                        <a:rPr lang="en-US" sz="2800" b="1" kern="1200" dirty="0" smtClean="0">
                          <a:solidFill>
                            <a:schemeClr val="accent4">
                              <a:lumMod val="50000"/>
                            </a:schemeClr>
                          </a:solidFill>
                          <a:latin typeface="Times New Roman" panose="02020603050405020304" pitchFamily="18" charset="0"/>
                          <a:ea typeface="+mn-ea"/>
                          <a:cs typeface="Times New Roman" panose="02020603050405020304" pitchFamily="18" charset="0"/>
                        </a:rPr>
                        <a:t>Muscarinic action</a:t>
                      </a:r>
                      <a:endParaRPr lang="ar-EG" sz="2800" b="1" kern="1200" dirty="0">
                        <a:solidFill>
                          <a:schemeClr val="accent4">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en-US" sz="2400" b="1" kern="1200" dirty="0" smtClean="0">
                          <a:solidFill>
                            <a:schemeClr val="accent4">
                              <a:lumMod val="50000"/>
                            </a:schemeClr>
                          </a:solidFill>
                          <a:latin typeface="Times New Roman" panose="02020603050405020304" pitchFamily="18" charset="0"/>
                          <a:ea typeface="+mn-ea"/>
                          <a:cs typeface="Times New Roman" panose="02020603050405020304" pitchFamily="18" charset="0"/>
                        </a:rPr>
                        <a:t>Susceptibility</a:t>
                      </a:r>
                      <a:r>
                        <a:rPr lang="en-US" sz="2400" b="1" kern="1200" baseline="0" dirty="0" smtClean="0">
                          <a:solidFill>
                            <a:schemeClr val="accent4">
                              <a:lumMod val="50000"/>
                            </a:schemeClr>
                          </a:solidFill>
                          <a:latin typeface="Times New Roman" panose="02020603050405020304" pitchFamily="18" charset="0"/>
                          <a:ea typeface="+mn-ea"/>
                          <a:cs typeface="Times New Roman" panose="02020603050405020304" pitchFamily="18" charset="0"/>
                        </a:rPr>
                        <a:t> to cholinesterase</a:t>
                      </a:r>
                      <a:endParaRPr lang="ar-EG" sz="2400" b="1" kern="1200" dirty="0" smtClean="0">
                        <a:solidFill>
                          <a:schemeClr val="accent4">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ctr" rtl="0"/>
                      <a:r>
                        <a:rPr lang="en-US" sz="2800" b="1" kern="1200" dirty="0" smtClean="0">
                          <a:solidFill>
                            <a:schemeClr val="accent4">
                              <a:lumMod val="50000"/>
                            </a:schemeClr>
                          </a:solidFill>
                          <a:latin typeface="Times New Roman" panose="02020603050405020304" pitchFamily="18" charset="0"/>
                          <a:ea typeface="+mn-ea"/>
                          <a:cs typeface="Times New Roman" panose="02020603050405020304" pitchFamily="18" charset="0"/>
                        </a:rPr>
                        <a:t>Choline Ester</a:t>
                      </a:r>
                      <a:endParaRPr lang="ar-EG" sz="2800" b="1" kern="1200" dirty="0">
                        <a:solidFill>
                          <a:schemeClr val="accent4">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472542">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No selectivity</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True and pseudo</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Acetylcholine</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472542">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Heart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None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True only</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Methacholine</a:t>
                      </a:r>
                      <a:endParaRPr lang="ar-EG"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472542">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Eye,GIT,urinary</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Non</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Carbachol</a:t>
                      </a:r>
                      <a:endParaRPr lang="ar-EG"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472542">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GIT,urinary</a:t>
                      </a:r>
                      <a:endParaRPr lang="ar-EG"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None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Non</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Bethanechol</a:t>
                      </a:r>
                      <a:endParaRPr lang="ar-EG"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bl>
          </a:graphicData>
        </a:graphic>
      </p:graphicFrame>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0" indent="0" algn="l" rtl="0" eaLnBrk="1" hangingPunct="1">
              <a:buFont typeface="Wingdings 3" panose="05040102010807070707" pitchFamily="18" charset="2"/>
              <a:buNone/>
              <a:defRPr/>
            </a:pPr>
            <a:r>
              <a:rPr lang="en-US" sz="2400" b="1" u="sng" dirty="0">
                <a:solidFill>
                  <a:schemeClr val="tx1"/>
                </a:solidFill>
              </a:rPr>
              <a:t>Pharmacological actions:</a:t>
            </a:r>
          </a:p>
          <a:p>
            <a:pPr marL="0" indent="0" algn="l" rtl="0" eaLnBrk="1" hangingPunct="1">
              <a:buFont typeface="Wingdings 3" panose="05040102010807070707" pitchFamily="18" charset="2"/>
              <a:buNone/>
              <a:defRPr/>
            </a:pPr>
            <a:r>
              <a:rPr lang="en-US" sz="2600" dirty="0" smtClean="0">
                <a:solidFill>
                  <a:schemeClr val="tx1"/>
                </a:solidFill>
              </a:rPr>
              <a:t>            </a:t>
            </a:r>
            <a:r>
              <a:rPr lang="en-US" sz="2600" b="1" i="1" dirty="0" smtClean="0">
                <a:solidFill>
                  <a:schemeClr val="tx1"/>
                </a:solidFill>
              </a:rPr>
              <a:t>Eye:</a:t>
            </a:r>
            <a:endParaRPr lang="en-US" sz="2600" dirty="0" smtClean="0">
              <a:solidFill>
                <a:schemeClr val="tx1"/>
              </a:solidFill>
            </a:endParaRPr>
          </a:p>
          <a:p>
            <a:pPr marL="0" indent="0" algn="l" rtl="0" eaLnBrk="1" hangingPunct="1">
              <a:buFont typeface="Wingdings 3" panose="05040102010807070707" pitchFamily="18" charset="2"/>
              <a:buNone/>
              <a:defRPr/>
            </a:pPr>
            <a:r>
              <a:rPr lang="en-US" sz="2600" dirty="0" smtClean="0">
                <a:solidFill>
                  <a:schemeClr val="tx1"/>
                </a:solidFill>
              </a:rPr>
              <a:t>             </a:t>
            </a:r>
            <a:r>
              <a:rPr lang="en-US" sz="2600" i="1" dirty="0" smtClean="0">
                <a:solidFill>
                  <a:schemeClr val="tx1"/>
                </a:solidFill>
              </a:rPr>
              <a:t>Muscarinic (M</a:t>
            </a:r>
            <a:r>
              <a:rPr lang="en-US" sz="2600" i="1" baseline="-25000" dirty="0" smtClean="0">
                <a:solidFill>
                  <a:schemeClr val="tx1"/>
                </a:solidFill>
              </a:rPr>
              <a:t>3</a:t>
            </a:r>
            <a:r>
              <a:rPr lang="en-US" sz="2600" i="1" dirty="0" smtClean="0">
                <a:solidFill>
                  <a:schemeClr val="tx1"/>
                </a:solidFill>
              </a:rPr>
              <a:t>)</a:t>
            </a:r>
          </a:p>
          <a:p>
            <a:pPr marL="514350" indent="-514350" algn="l" rtl="0" eaLnBrk="1" hangingPunct="1">
              <a:buFont typeface="+mj-lt"/>
              <a:buAutoNum type="arabicParenR"/>
              <a:defRPr/>
            </a:pPr>
            <a:r>
              <a:rPr lang="en-US" sz="2600" dirty="0" smtClean="0">
                <a:solidFill>
                  <a:schemeClr val="tx1"/>
                </a:solidFill>
              </a:rPr>
              <a:t>Contraction of constrictor pupillae muscle       resulting in miosis.</a:t>
            </a:r>
          </a:p>
          <a:p>
            <a:pPr marL="514350" indent="-514350" algn="l" rtl="0" eaLnBrk="1" hangingPunct="1">
              <a:buFont typeface="+mj-lt"/>
              <a:buAutoNum type="arabicParenR"/>
              <a:defRPr/>
            </a:pPr>
            <a:r>
              <a:rPr lang="en-US" sz="2600" dirty="0" smtClean="0">
                <a:solidFill>
                  <a:schemeClr val="tx1"/>
                </a:solidFill>
              </a:rPr>
              <a:t>Contraction of the ciliary muscle.</a:t>
            </a:r>
          </a:p>
          <a:p>
            <a:pPr algn="l" rtl="0" eaLnBrk="1" hangingPunct="1">
              <a:buFont typeface="Wingdings" panose="05000000000000000000" pitchFamily="2" charset="2"/>
              <a:buChar char="§"/>
              <a:defRPr/>
            </a:pPr>
            <a:r>
              <a:rPr lang="en-US" sz="2600" dirty="0" smtClean="0">
                <a:solidFill>
                  <a:schemeClr val="tx1"/>
                </a:solidFill>
              </a:rPr>
              <a:t>As a result of 1&amp;2     the iris is pulled away from the angel of the anterior chamber, and the trabecular meshwork at the base of the ciliary muscle is opened. Both effects facilitate aqueous humor outflow into the canal of Schlemm, and    </a:t>
            </a:r>
            <a:r>
              <a:rPr lang="en-US" sz="2600" b="1" dirty="0" smtClean="0">
                <a:solidFill>
                  <a:schemeClr val="tx1"/>
                </a:solidFill>
              </a:rPr>
              <a:t>I.O.P</a:t>
            </a:r>
            <a:r>
              <a:rPr lang="en-US" sz="2600" dirty="0" smtClean="0">
                <a:solidFill>
                  <a:schemeClr val="tx1"/>
                </a:solidFill>
              </a:rPr>
              <a:t> .</a:t>
            </a:r>
          </a:p>
          <a:p>
            <a:pPr marL="514350" indent="-514350" algn="l" rtl="0" eaLnBrk="1" hangingPunct="1">
              <a:buFont typeface="+mj-lt"/>
              <a:buAutoNum type="arabicParenR" startAt="3"/>
              <a:defRPr/>
            </a:pPr>
            <a:r>
              <a:rPr lang="en-US" sz="2600" dirty="0" smtClean="0">
                <a:solidFill>
                  <a:schemeClr val="tx1"/>
                </a:solidFill>
              </a:rPr>
              <a:t>Accommodation for near vision.</a:t>
            </a:r>
          </a:p>
          <a:p>
            <a:pPr marL="0" indent="0" algn="l" rtl="0" eaLnBrk="1" hangingPunct="1">
              <a:buFont typeface="Wingdings 3" panose="05040102010807070707" pitchFamily="18" charset="2"/>
              <a:buNone/>
              <a:defRPr/>
            </a:pPr>
            <a:r>
              <a:rPr lang="en-US" sz="2600" dirty="0">
                <a:solidFill>
                  <a:schemeClr val="tx1"/>
                </a:solidFill>
              </a:rPr>
              <a:t> </a:t>
            </a:r>
            <a:r>
              <a:rPr lang="en-US" sz="2600" dirty="0" smtClean="0">
                <a:solidFill>
                  <a:schemeClr val="tx1"/>
                </a:solidFill>
              </a:rPr>
              <a:t>    </a:t>
            </a:r>
            <a:r>
              <a:rPr lang="en-US" sz="2600" i="1" dirty="0" smtClean="0">
                <a:solidFill>
                  <a:schemeClr val="tx1"/>
                </a:solidFill>
              </a:rPr>
              <a:t>Nicotinic:   </a:t>
            </a:r>
            <a:r>
              <a:rPr lang="en-US" sz="2600" dirty="0" smtClean="0">
                <a:solidFill>
                  <a:schemeClr val="tx1"/>
                </a:solidFill>
              </a:rPr>
              <a:t>Lid twitches due to activation of nicotinic receptors in the eye lid muscles.</a:t>
            </a: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789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86569709-56CE-4B3A-9CDE-339680018261}" type="slidenum">
              <a:rPr lang="en-US" smtClean="0">
                <a:solidFill>
                  <a:srgbClr val="FEFFFF"/>
                </a:solidFill>
              </a:rPr>
              <a:pPr rtl="0" fontAlgn="base">
                <a:spcBef>
                  <a:spcPct val="0"/>
                </a:spcBef>
                <a:spcAft>
                  <a:spcPct val="0"/>
                </a:spcAft>
                <a:buClrTx/>
                <a:buFontTx/>
                <a:buNone/>
              </a:pPr>
              <a:t>18</a:t>
            </a:fld>
            <a:endParaRPr lang="en-US" dirty="0" smtClean="0">
              <a:solidFill>
                <a:srgbClr val="FEFFFF"/>
              </a:solidFill>
            </a:endParaRPr>
          </a:p>
        </p:txBody>
      </p:sp>
      <p:cxnSp>
        <p:nvCxnSpPr>
          <p:cNvPr id="5" name="Straight Arrow Connector 4"/>
          <p:cNvCxnSpPr/>
          <p:nvPr/>
        </p:nvCxnSpPr>
        <p:spPr>
          <a:xfrm rot="16200000">
            <a:off x="6992144" y="1735932"/>
            <a:ext cx="0" cy="309562"/>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a:off x="3631407" y="2785268"/>
            <a:ext cx="0" cy="309563"/>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0626725" y="3549650"/>
            <a:ext cx="0" cy="309563"/>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Content Placeholder 1"/>
          <p:cNvGraphicFramePr>
            <a:graphicFrameLocks/>
          </p:cNvGraphicFramePr>
          <p:nvPr/>
        </p:nvGraphicFramePr>
        <p:xfrm>
          <a:off x="1103313" y="5522913"/>
          <a:ext cx="10636250" cy="884237"/>
        </p:xfrm>
        <a:graphic>
          <a:graphicData uri="http://schemas.openxmlformats.org/drawingml/2006/table">
            <a:tbl>
              <a:tblPr rtl="1" firstRow="1" bandRow="1">
                <a:tableStyleId>{5DA37D80-6434-44D0-A028-1B22A696006F}</a:tableStyleId>
              </a:tblPr>
              <a:tblGrid>
                <a:gridCol w="10636250"/>
              </a:tblGrid>
              <a:tr h="884237">
                <a:tc>
                  <a:txBody>
                    <a:bodyPr/>
                    <a:lstStyle/>
                    <a:p>
                      <a:pPr marL="0" indent="0" algn="l" rtl="1">
                        <a:buFont typeface="Arial" panose="020B0604020202020204" pitchFamily="34" charset="0"/>
                        <a:buNone/>
                      </a:pPr>
                      <a:r>
                        <a:rPr lang="en-US" sz="2600" b="0" kern="1200" dirty="0" smtClean="0">
                          <a:solidFill>
                            <a:schemeClr val="tx1"/>
                          </a:solidFill>
                          <a:latin typeface="Times New Roman" panose="02020603050405020304" pitchFamily="18" charset="0"/>
                          <a:ea typeface="+mn-ea"/>
                          <a:cs typeface="Times New Roman" panose="02020603050405020304" pitchFamily="18" charset="0"/>
                        </a:rPr>
                        <a:t>When applied to eye, carbachol     miosis&amp; lid twitches ( muscarinic and nicotinic).</a:t>
                      </a:r>
                      <a:endParaRPr lang="ar-EG" sz="2600" b="0" kern="1200" dirty="0">
                        <a:solidFill>
                          <a:schemeClr val="tx1"/>
                        </a:solidFill>
                        <a:latin typeface="Times New Roman" panose="02020603050405020304" pitchFamily="18" charset="0"/>
                        <a:ea typeface="+mn-ea"/>
                        <a:cs typeface="Times New Roman" panose="02020603050405020304" pitchFamily="18" charset="0"/>
                      </a:endParaRPr>
                    </a:p>
                  </a:txBody>
                  <a:tcPr marL="91435" marR="91435" marT="45734" marB="45734"/>
                </a:tc>
              </a:tr>
            </a:tbl>
          </a:graphicData>
        </a:graphic>
      </p:graphicFrame>
      <p:cxnSp>
        <p:nvCxnSpPr>
          <p:cNvPr id="9" name="Straight Arrow Connector 8"/>
          <p:cNvCxnSpPr/>
          <p:nvPr/>
        </p:nvCxnSpPr>
        <p:spPr>
          <a:xfrm rot="16200000">
            <a:off x="5514182" y="5649118"/>
            <a:ext cx="0" cy="309563"/>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0" indent="0" algn="l" rtl="0" eaLnBrk="1" hangingPunct="1">
              <a:buFont typeface="Wingdings 3" panose="05040102010807070707" pitchFamily="18" charset="2"/>
              <a:buNone/>
              <a:defRPr/>
            </a:pPr>
            <a:r>
              <a:rPr lang="en-US" sz="2400" b="1" u="sng" dirty="0" smtClean="0">
                <a:solidFill>
                  <a:schemeClr val="tx1"/>
                </a:solidFill>
              </a:rPr>
              <a:t>Cardiovascular System</a:t>
            </a:r>
            <a:endParaRPr lang="en-US" sz="2600" i="1" dirty="0" smtClean="0">
              <a:solidFill>
                <a:schemeClr val="tx1"/>
              </a:solidFill>
            </a:endParaRPr>
          </a:p>
          <a:p>
            <a:pPr marL="1344613" indent="-363538" algn="l" rtl="0" eaLnBrk="1" hangingPunct="1">
              <a:buFont typeface="+mj-lt"/>
              <a:buAutoNum type="arabicParenR"/>
              <a:defRPr/>
            </a:pPr>
            <a:r>
              <a:rPr lang="en-US" sz="2600" dirty="0" smtClean="0">
                <a:solidFill>
                  <a:schemeClr val="tx1"/>
                </a:solidFill>
              </a:rPr>
              <a:t>Vasodilation: Stimulation of M</a:t>
            </a:r>
            <a:r>
              <a:rPr lang="en-US" sz="2600" baseline="-25000" dirty="0" smtClean="0">
                <a:solidFill>
                  <a:schemeClr val="tx1"/>
                </a:solidFill>
              </a:rPr>
              <a:t>3 </a:t>
            </a:r>
            <a:r>
              <a:rPr lang="en-US" sz="2600" dirty="0" smtClean="0">
                <a:solidFill>
                  <a:schemeClr val="tx1"/>
                </a:solidFill>
              </a:rPr>
              <a:t>       production of  NO (endothelium –derived relaxing factor), which diffuses to smooth muscles cells of blood vessels           cGMP       VD.</a:t>
            </a:r>
          </a:p>
          <a:p>
            <a:pPr marL="1344613" indent="-363538" algn="l" rtl="0" eaLnBrk="1" hangingPunct="1">
              <a:buFont typeface="+mj-lt"/>
              <a:buAutoNum type="arabicParenR"/>
              <a:defRPr/>
            </a:pPr>
            <a:r>
              <a:rPr lang="en-US" sz="2600" dirty="0" smtClean="0">
                <a:solidFill>
                  <a:schemeClr val="tx1"/>
                </a:solidFill>
              </a:rPr>
              <a:t>Bradycardia &amp; delay AV conduction are due to stimulation of M</a:t>
            </a:r>
            <a:r>
              <a:rPr lang="en-US" sz="2600" baseline="-25000" dirty="0" smtClean="0">
                <a:solidFill>
                  <a:schemeClr val="tx1"/>
                </a:solidFill>
              </a:rPr>
              <a:t>2</a:t>
            </a:r>
          </a:p>
          <a:p>
            <a:pPr marL="981075"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19</a:t>
            </a:fld>
            <a:endParaRPr lang="en-US" dirty="0" smtClean="0">
              <a:solidFill>
                <a:srgbClr val="FEFFFF"/>
              </a:solidFill>
            </a:endParaRPr>
          </a:p>
        </p:txBody>
      </p:sp>
      <p:cxnSp>
        <p:nvCxnSpPr>
          <p:cNvPr id="10" name="Straight Arrow Connector 9"/>
          <p:cNvCxnSpPr/>
          <p:nvPr/>
        </p:nvCxnSpPr>
        <p:spPr>
          <a:xfrm flipV="1">
            <a:off x="6224588" y="822325"/>
            <a:ext cx="517525" cy="190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982913" y="1627188"/>
            <a:ext cx="473075" cy="7937"/>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3390900" y="1624013"/>
            <a:ext cx="473075" cy="63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72025" y="1612900"/>
            <a:ext cx="473075" cy="7938"/>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1"/>
          <p:cNvGraphicFramePr>
            <a:graphicFrameLocks/>
          </p:cNvGraphicFramePr>
          <p:nvPr>
            <p:extLst>
              <p:ext uri="{D42A27DB-BD31-4B8C-83A1-F6EECF244321}">
                <p14:modId xmlns:p14="http://schemas.microsoft.com/office/powerpoint/2010/main" val="793833976"/>
              </p:ext>
            </p:extLst>
          </p:nvPr>
        </p:nvGraphicFramePr>
        <p:xfrm>
          <a:off x="904875" y="2592388"/>
          <a:ext cx="10637838" cy="2944812"/>
        </p:xfrm>
        <a:graphic>
          <a:graphicData uri="http://schemas.openxmlformats.org/drawingml/2006/table">
            <a:tbl>
              <a:tblPr rtl="1" firstRow="1" bandRow="1">
                <a:tableStyleId>{5DA37D80-6434-44D0-A028-1B22A696006F}</a:tableStyleId>
              </a:tblPr>
              <a:tblGrid>
                <a:gridCol w="10637838"/>
              </a:tblGrid>
              <a:tr h="2944812">
                <a:tc>
                  <a:txBody>
                    <a:bodyPr/>
                    <a:lstStyle/>
                    <a:p>
                      <a:pPr marL="457200" indent="-457200" algn="l" rtl="0">
                        <a:lnSpc>
                          <a:spcPct val="120000"/>
                        </a:lnSpc>
                        <a:buFont typeface="Wingdings" panose="05000000000000000000" pitchFamily="2" charset="2"/>
                        <a:buChar char="§"/>
                      </a:pPr>
                      <a:r>
                        <a:rPr lang="en-US" sz="2600" b="0" kern="1200" dirty="0" smtClean="0">
                          <a:solidFill>
                            <a:schemeClr val="tx1"/>
                          </a:solidFill>
                          <a:latin typeface="Times New Roman" panose="02020603050405020304" pitchFamily="18" charset="0"/>
                          <a:ea typeface="+mn-ea"/>
                          <a:cs typeface="Times New Roman" panose="02020603050405020304" pitchFamily="18" charset="0"/>
                        </a:rPr>
                        <a:t>Experimental IV injection of a small dose of Ach        hypotension.</a:t>
                      </a:r>
                    </a:p>
                    <a:p>
                      <a:pPr marL="457200" indent="-457200" algn="l" rtl="0">
                        <a:lnSpc>
                          <a:spcPct val="120000"/>
                        </a:lnSpc>
                        <a:buFont typeface="Wingdings" panose="05000000000000000000" pitchFamily="2" charset="2"/>
                        <a:buChar char="§"/>
                      </a:pPr>
                      <a:r>
                        <a:rPr lang="en-US" sz="2600" b="0" kern="1200" dirty="0" smtClean="0">
                          <a:solidFill>
                            <a:schemeClr val="tx1"/>
                          </a:solidFill>
                          <a:latin typeface="Times New Roman" panose="02020603050405020304" pitchFamily="18" charset="0"/>
                          <a:ea typeface="+mn-ea"/>
                          <a:cs typeface="Times New Roman" panose="02020603050405020304" pitchFamily="18" charset="0"/>
                        </a:rPr>
                        <a:t>If large doses of Ach are injected after atropine [muscarinic blocker]       hypertension, due to stimulation of adrenal medulla and autonomic gaglia [ nicotinic action of Ach]        release catecholamines into the circulation and at postganglionic sympathetic nerve ending       reversal of action of Ach on blood pressure.</a:t>
                      </a:r>
                      <a:endParaRPr lang="ar-EG" sz="2600" b="0" kern="120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07" marB="45707"/>
                </a:tc>
              </a:tr>
            </a:tbl>
          </a:graphicData>
        </a:graphic>
      </p:graphicFrame>
      <p:cxnSp>
        <p:nvCxnSpPr>
          <p:cNvPr id="16" name="Straight Arrow Connector 15"/>
          <p:cNvCxnSpPr/>
          <p:nvPr/>
        </p:nvCxnSpPr>
        <p:spPr>
          <a:xfrm flipV="1">
            <a:off x="8026400" y="2892425"/>
            <a:ext cx="517525" cy="190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618038" y="4318000"/>
            <a:ext cx="519112" cy="190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240588" y="4816475"/>
            <a:ext cx="519112" cy="190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0526713" y="3414713"/>
            <a:ext cx="517525" cy="17462"/>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17D60E7D-9380-46EA-B075-5E6536447807}" type="slidenum">
              <a:rPr lang="en-US" smtClean="0">
                <a:solidFill>
                  <a:srgbClr val="FEFFFF"/>
                </a:solidFill>
              </a:rPr>
              <a:pPr rtl="0" fontAlgn="base">
                <a:spcBef>
                  <a:spcPct val="0"/>
                </a:spcBef>
                <a:spcAft>
                  <a:spcPct val="0"/>
                </a:spcAft>
                <a:buClrTx/>
                <a:buFontTx/>
                <a:buNone/>
              </a:pPr>
              <a:t>2</a:t>
            </a:fld>
            <a:endParaRPr lang="en-US" dirty="0" smtClean="0">
              <a:solidFill>
                <a:srgbClr val="FEFFFF"/>
              </a:solidFill>
            </a:endParaRPr>
          </a:p>
        </p:txBody>
      </p:sp>
      <p:graphicFrame>
        <p:nvGraphicFramePr>
          <p:cNvPr id="2" name="Content Placeholder 1"/>
          <p:cNvGraphicFramePr>
            <a:graphicFrameLocks noGrp="1"/>
          </p:cNvGraphicFramePr>
          <p:nvPr>
            <p:ph idx="1"/>
          </p:nvPr>
        </p:nvGraphicFramePr>
        <p:xfrm>
          <a:off x="531812" y="211138"/>
          <a:ext cx="11350626" cy="6431112"/>
        </p:xfrm>
        <a:graphic>
          <a:graphicData uri="http://schemas.openxmlformats.org/drawingml/2006/table">
            <a:tbl>
              <a:tblPr rtl="1" firstRow="1" bandRow="1">
                <a:tableStyleId>{5C22544A-7EE6-4342-B048-85BDC9FD1C3A}</a:tableStyleId>
              </a:tblPr>
              <a:tblGrid>
                <a:gridCol w="3783542"/>
                <a:gridCol w="4669968"/>
                <a:gridCol w="2897116"/>
              </a:tblGrid>
              <a:tr h="548604">
                <a:tc>
                  <a:txBody>
                    <a:bodyPr/>
                    <a:lstStyle/>
                    <a:p>
                      <a:pPr algn="ctr" rtl="1"/>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Parasympathetic</a:t>
                      </a: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ctr" rtl="1"/>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Sympathetic</a:t>
                      </a:r>
                      <a:r>
                        <a:rPr lang="en-US" sz="3000" b="1" kern="1200" dirty="0" smtClean="0">
                          <a:solidFill>
                            <a:schemeClr val="tx1"/>
                          </a:solidFill>
                          <a:latin typeface="Times New Roman" panose="02020603050405020304" pitchFamily="18" charset="0"/>
                          <a:ea typeface="+mn-ea"/>
                          <a:cs typeface="Times New Roman" panose="02020603050405020304" pitchFamily="18" charset="0"/>
                        </a:rPr>
                        <a:t> </a:t>
                      </a:r>
                      <a:endParaRPr lang="ar-EG" sz="3000" b="1"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rtl="1"/>
                      <a:endParaRPr lang="ar-EG" sz="3000" b="0"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853396">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-Cranial</a:t>
                      </a: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sym typeface="Wingdings" panose="05000000000000000000" pitchFamily="2" charset="2"/>
                        </a:rPr>
                        <a:t>: (III,VII,IX&amp;X)</a:t>
                      </a:r>
                      <a:r>
                        <a:rPr lang="ar-EG"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sym typeface="Wingdings" panose="05000000000000000000" pitchFamily="2" charset="2"/>
                        </a:rPr>
                        <a:t/>
                      </a:r>
                      <a:br>
                        <a:rPr lang="ar-EG"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sym typeface="Wingdings" panose="05000000000000000000" pitchFamily="2" charset="2"/>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sym typeface="Wingdings" panose="05000000000000000000" pitchFamily="2" charset="2"/>
                        </a:rPr>
                        <a:t>Sacral:</a:t>
                      </a: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sym typeface="Wingdings" panose="05000000000000000000" pitchFamily="2" charset="2"/>
                        </a:rPr>
                        <a:t> (S2,3,4)</a:t>
                      </a:r>
                      <a:r>
                        <a:rPr lang="ar-EG"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sym typeface="Wingdings" panose="05000000000000000000" pitchFamily="2" charset="2"/>
                        </a:rPr>
                        <a: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From 1</a:t>
                      </a:r>
                      <a:r>
                        <a:rPr lang="en-US" sz="2500" b="0" kern="1200" baseline="30000" dirty="0" smtClean="0">
                          <a:solidFill>
                            <a:schemeClr val="accent2">
                              <a:lumMod val="50000"/>
                            </a:schemeClr>
                          </a:solidFill>
                          <a:latin typeface="Times New Roman" panose="02020603050405020304" pitchFamily="18" charset="0"/>
                          <a:ea typeface="+mn-ea"/>
                          <a:cs typeface="Times New Roman" panose="02020603050405020304" pitchFamily="18" charset="0"/>
                        </a:rPr>
                        <a:t>st</a:t>
                      </a: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thoracic to 3</a:t>
                      </a:r>
                      <a:r>
                        <a:rPr lang="en-US" sz="2500" b="0" kern="1200" baseline="30000" dirty="0" smtClean="0">
                          <a:solidFill>
                            <a:schemeClr val="accent2">
                              <a:lumMod val="50000"/>
                            </a:schemeClr>
                          </a:solidFill>
                          <a:latin typeface="Times New Roman" panose="02020603050405020304" pitchFamily="18" charset="0"/>
                          <a:ea typeface="+mn-ea"/>
                          <a:cs typeface="Times New Roman" panose="02020603050405020304" pitchFamily="18" charset="0"/>
                        </a:rPr>
                        <a:t>rd</a:t>
                      </a: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lumber segments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Anatomy</a:t>
                      </a: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1- Origin</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472406">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Near or embedded in organs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Close to spinal cord</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2- Ganglia</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472406">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Long</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Short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3- Preganglionic</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472406">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Short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Long</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4- Postganglionic</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2758348">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2500" b="0" i="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Parasympathetic only</a:t>
                      </a:r>
                    </a:p>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Constrictor pupillae muscle [CPM]</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i="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Sympathetic only</a:t>
                      </a:r>
                    </a:p>
                    <a:p>
                      <a:pPr marL="457200" indent="-4572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Dilator pupillae muscle [DPM].</a:t>
                      </a:r>
                    </a:p>
                    <a:p>
                      <a:pPr marL="457200" indent="-4572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Erector pili M.</a:t>
                      </a:r>
                    </a:p>
                    <a:p>
                      <a:pPr marL="457200" indent="-4572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Sweat glands</a:t>
                      </a:r>
                    </a:p>
                    <a:p>
                      <a:pPr marL="457200" indent="-4572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Adrenal medulla.</a:t>
                      </a:r>
                    </a:p>
                    <a:p>
                      <a:pPr marL="457200" indent="-4572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Ventricles    •Blood vessels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5- Innervation:</a:t>
                      </a:r>
                    </a:p>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Most organs receive dual nerve supply </a:t>
                      </a:r>
                      <a:r>
                        <a:rPr lang="en-US" sz="2500" b="1" u="sng"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except</a:t>
                      </a: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853396">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All organs except blood vessels&amp; sweat gland.</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Blood vessels &amp; sweat glands.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Physiology:</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Tone</a:t>
                      </a:r>
                      <a:endParaRPr lang="ar-EG"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bl>
          </a:graphicData>
        </a:graphic>
      </p:graphicFrame>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981075" indent="0" algn="l" rtl="0" eaLnBrk="1" hangingPunct="1">
              <a:buFont typeface="Wingdings 3" panose="05040102010807070707" pitchFamily="18" charset="2"/>
              <a:buNone/>
            </a:pPr>
            <a:endParaRPr lang="en-US" sz="2600" dirty="0" smtClean="0">
              <a:solidFill>
                <a:schemeClr val="tx1"/>
              </a:solidFill>
            </a:endParaRPr>
          </a:p>
          <a:p>
            <a:pPr marL="981075" indent="0" algn="l" rtl="0" eaLnBrk="1" hangingPunct="1">
              <a:buFont typeface="Century Gothic" panose="020B0502020202020204" pitchFamily="34" charset="0"/>
              <a:buAutoNum type="arabicParenR"/>
            </a:pPr>
            <a:endParaRPr lang="en-US" sz="2600" dirty="0" smtClean="0">
              <a:solidFill>
                <a:schemeClr val="tx1"/>
              </a:solidFill>
            </a:endParaRPr>
          </a:p>
          <a:p>
            <a:pPr marL="981075" indent="0" algn="l" rtl="0" eaLnBrk="1" hangingPunct="1">
              <a:buFont typeface="Century Gothic" panose="020B0502020202020204" pitchFamily="34" charset="0"/>
              <a:buAutoNum type="arabicParenR"/>
            </a:pPr>
            <a:endParaRPr lang="en-US" sz="2600" dirty="0" smtClean="0">
              <a:solidFill>
                <a:schemeClr val="tx1"/>
              </a:solidFill>
            </a:endParaRPr>
          </a:p>
          <a:p>
            <a:pPr marL="981075" indent="0" algn="l" rtl="0" eaLnBrk="1" hangingPunct="1">
              <a:buFont typeface="Century Gothic" panose="020B0502020202020204" pitchFamily="34" charset="0"/>
              <a:buAutoNum type="arabicParenR"/>
            </a:pPr>
            <a:endParaRPr lang="en-US" sz="2600" dirty="0" smtClean="0">
              <a:solidFill>
                <a:schemeClr val="tx1"/>
              </a:solidFill>
            </a:endParaRPr>
          </a:p>
          <a:p>
            <a:pPr marL="981075" indent="0" algn="l" rtl="0" eaLnBrk="1" hangingPunct="1">
              <a:buFont typeface="Century Gothic" panose="020B0502020202020204" pitchFamily="34" charset="0"/>
              <a:buAutoNum type="arabicParenR"/>
            </a:pPr>
            <a:endParaRPr lang="en-US" sz="2600" dirty="0" smtClean="0">
              <a:solidFill>
                <a:schemeClr val="tx1"/>
              </a:solidFill>
            </a:endParaRPr>
          </a:p>
          <a:p>
            <a:pPr marL="981075" indent="0" algn="l" rtl="0" eaLnBrk="1" hangingPunct="1">
              <a:buFont typeface="Wingdings 3" panose="05040102010807070707" pitchFamily="18" charset="2"/>
              <a:buNone/>
            </a:pPr>
            <a:endParaRPr lang="en-US" sz="2400" b="1" dirty="0" smtClean="0">
              <a:solidFill>
                <a:schemeClr val="tx1"/>
              </a:solidFill>
            </a:endParaRPr>
          </a:p>
          <a:p>
            <a:pPr marL="981075" indent="0" algn="l" rtl="0" eaLnBrk="1" hangingPunct="1">
              <a:buFont typeface="Wingdings 3" panose="05040102010807070707" pitchFamily="18" charset="2"/>
              <a:buNone/>
            </a:pPr>
            <a:endParaRPr lang="en-US" sz="2400" b="1" dirty="0" smtClean="0">
              <a:solidFill>
                <a:schemeClr val="tx1"/>
              </a:solidFill>
            </a:endParaRPr>
          </a:p>
          <a:p>
            <a:pPr marL="981075" indent="0" algn="l" rtl="0" eaLnBrk="1" hangingPunct="1">
              <a:buFont typeface="Wingdings 3" panose="05040102010807070707" pitchFamily="18" charset="2"/>
              <a:buNone/>
            </a:pPr>
            <a:r>
              <a:rPr lang="en-US" sz="2400" b="1" dirty="0" smtClean="0">
                <a:solidFill>
                  <a:schemeClr val="tx1"/>
                </a:solidFill>
              </a:rPr>
              <a:t>The effect of intravenous</a:t>
            </a:r>
            <a:br>
              <a:rPr lang="en-US" sz="2400" b="1" dirty="0" smtClean="0">
                <a:solidFill>
                  <a:schemeClr val="tx1"/>
                </a:solidFill>
              </a:rPr>
            </a:br>
            <a:r>
              <a:rPr lang="en-US" sz="2400" b="1" dirty="0" smtClean="0">
                <a:solidFill>
                  <a:schemeClr val="tx1"/>
                </a:solidFill>
              </a:rPr>
              <a:t>injection of Ach on the blood</a:t>
            </a:r>
            <a:br>
              <a:rPr lang="en-US" sz="2400" b="1" dirty="0" smtClean="0">
                <a:solidFill>
                  <a:schemeClr val="tx1"/>
                </a:solidFill>
              </a:rPr>
            </a:br>
            <a:r>
              <a:rPr lang="en-US" sz="2400" b="1" dirty="0" smtClean="0">
                <a:solidFill>
                  <a:schemeClr val="tx1"/>
                </a:solidFill>
              </a:rPr>
              <a:t>pressure</a:t>
            </a:r>
            <a:br>
              <a:rPr lang="en-US" sz="2400" b="1" dirty="0" smtClean="0">
                <a:solidFill>
                  <a:schemeClr val="tx1"/>
                </a:solidFill>
              </a:rPr>
            </a:br>
            <a:endParaRPr lang="en-US" sz="2400" b="1" dirty="0" smtClean="0">
              <a:solidFill>
                <a:schemeClr val="tx1"/>
              </a:solidFill>
            </a:endParaRPr>
          </a:p>
          <a:p>
            <a:pPr marL="981075" indent="0" algn="l" rtl="0" eaLnBrk="1" hangingPunct="1">
              <a:buFont typeface="Century Gothic" panose="020B0502020202020204" pitchFamily="34" charset="0"/>
              <a:buAutoNum type="arabicParenR"/>
            </a:pPr>
            <a:endParaRPr lang="en-US" sz="2600" dirty="0" smtClean="0">
              <a:solidFill>
                <a:schemeClr val="tx1"/>
              </a:solidFill>
            </a:endParaRPr>
          </a:p>
          <a:p>
            <a:pPr marL="981075" indent="0" algn="l" rtl="0" eaLnBrk="1" hangingPunct="1">
              <a:buFont typeface="Wingdings 3" panose="05040102010807070707" pitchFamily="18" charset="2"/>
              <a:buNone/>
            </a:pPr>
            <a:endParaRPr lang="en-US" sz="2600" dirty="0" smtClean="0">
              <a:solidFill>
                <a:schemeClr val="tx1"/>
              </a:solidFill>
            </a:endParaRPr>
          </a:p>
          <a:p>
            <a:pPr marL="981075" indent="0" algn="l" rtl="0" eaLnBrk="1" hangingPunct="1">
              <a:buFont typeface="Wingdings 3" panose="05040102010807070707" pitchFamily="18" charset="2"/>
              <a:buNone/>
            </a:pPr>
            <a:endParaRPr lang="en-US" sz="2600" dirty="0" smtClean="0">
              <a:solidFill>
                <a:schemeClr val="tx1"/>
              </a:solidFill>
            </a:endParaRPr>
          </a:p>
          <a:p>
            <a:pPr marL="981075" indent="0" algn="l" rtl="0" eaLnBrk="1" hangingPunct="1">
              <a:buFont typeface="Wingdings 3" panose="05040102010807070707" pitchFamily="18" charset="2"/>
              <a:buNone/>
            </a:pPr>
            <a:endParaRPr lang="en-US" sz="2600" dirty="0" smtClean="0">
              <a:solidFill>
                <a:schemeClr val="tx1"/>
              </a:solidFill>
            </a:endParaRPr>
          </a:p>
          <a:p>
            <a:pPr marL="981075" indent="0" algn="l" rtl="0" eaLnBrk="1" hangingPunct="1">
              <a:buFont typeface="Wingdings 3" panose="05040102010807070707" pitchFamily="18" charset="2"/>
              <a:buNone/>
            </a:pPr>
            <a:endParaRPr lang="en-US" sz="2600" dirty="0" smtClean="0">
              <a:solidFill>
                <a:schemeClr val="tx1"/>
              </a:solidFill>
            </a:endParaRPr>
          </a:p>
          <a:p>
            <a:pPr marL="981075" indent="0" algn="l" rtl="0" eaLnBrk="1" hangingPunct="1">
              <a:buFont typeface="Wingdings 3" panose="05040102010807070707" pitchFamily="18" charset="2"/>
              <a:buNone/>
            </a:pPr>
            <a:endParaRPr lang="en-US" sz="2600" dirty="0" smtClean="0">
              <a:solidFill>
                <a:schemeClr val="tx1"/>
              </a:solidFill>
            </a:endParaRPr>
          </a:p>
          <a:p>
            <a:pPr marL="981075" indent="0" algn="l" rtl="0" eaLnBrk="1" hangingPunct="1">
              <a:buFont typeface="Wingdings 3" panose="05040102010807070707" pitchFamily="18" charset="2"/>
              <a:buNone/>
            </a:pPr>
            <a:endParaRPr lang="en-US" sz="2700" dirty="0" smtClean="0">
              <a:solidFill>
                <a:schemeClr val="tx1"/>
              </a:solidFill>
            </a:endParaRPr>
          </a:p>
          <a:p>
            <a:pPr marL="981075" indent="0" algn="l" rtl="0" eaLnBrk="1" hangingPunct="1">
              <a:buFont typeface="Wingdings 3" panose="05040102010807070707" pitchFamily="18" charset="2"/>
              <a:buNone/>
            </a:pPr>
            <a:endParaRPr lang="en-US" sz="2700" dirty="0" smtClean="0">
              <a:solidFill>
                <a:schemeClr val="tx1"/>
              </a:solidFill>
            </a:endParaRPr>
          </a:p>
          <a:p>
            <a:pPr marL="981075" indent="0" algn="l" rtl="0" eaLnBrk="1" hangingPunct="1">
              <a:buFont typeface="Wingdings 3" panose="05040102010807070707" pitchFamily="18" charset="2"/>
              <a:buNone/>
            </a:pPr>
            <a:r>
              <a:rPr lang="en-US" sz="2700" b="1" dirty="0" smtClean="0">
                <a:solidFill>
                  <a:schemeClr val="tx1"/>
                </a:solidFill>
              </a:rPr>
              <a:t>   </a:t>
            </a:r>
            <a:endParaRPr lang="en-US" sz="2700" dirty="0" smtClean="0">
              <a:solidFill>
                <a:schemeClr val="tx1"/>
              </a:solidFill>
            </a:endParaRPr>
          </a:p>
        </p:txBody>
      </p:sp>
      <p:sp>
        <p:nvSpPr>
          <p:cNvPr id="3993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5ECD8F54-EE04-48D3-AF01-1B231E1CA6A4}" type="slidenum">
              <a:rPr lang="en-US" smtClean="0">
                <a:solidFill>
                  <a:srgbClr val="FEFFFF"/>
                </a:solidFill>
              </a:rPr>
              <a:pPr rtl="0" fontAlgn="base">
                <a:spcBef>
                  <a:spcPct val="0"/>
                </a:spcBef>
                <a:spcAft>
                  <a:spcPct val="0"/>
                </a:spcAft>
                <a:buClrTx/>
                <a:buFontTx/>
                <a:buNone/>
              </a:pPr>
              <a:t>20</a:t>
            </a:fld>
            <a:endParaRPr lang="en-US" dirty="0" smtClean="0">
              <a:solidFill>
                <a:srgbClr val="FEFFFF"/>
              </a:solidFill>
            </a:endParaRPr>
          </a:p>
        </p:txBody>
      </p:sp>
      <p:graphicFrame>
        <p:nvGraphicFramePr>
          <p:cNvPr id="17" name="Content Placeholder 1"/>
          <p:cNvGraphicFramePr>
            <a:graphicFrameLocks/>
          </p:cNvGraphicFramePr>
          <p:nvPr/>
        </p:nvGraphicFramePr>
        <p:xfrm>
          <a:off x="1311275" y="349250"/>
          <a:ext cx="10231438" cy="2138363"/>
        </p:xfrm>
        <a:graphic>
          <a:graphicData uri="http://schemas.openxmlformats.org/drawingml/2006/table">
            <a:tbl>
              <a:tblPr rtl="1" firstRow="1" bandRow="1">
                <a:tableStyleId>{5DA37D80-6434-44D0-A028-1B22A696006F}</a:tableStyleId>
              </a:tblPr>
              <a:tblGrid>
                <a:gridCol w="10231438"/>
              </a:tblGrid>
              <a:tr h="2138363">
                <a:tc>
                  <a:txBody>
                    <a:bodyPr/>
                    <a:lstStyle/>
                    <a:p>
                      <a:pPr marL="0" indent="0" algn="l" rtl="0">
                        <a:lnSpc>
                          <a:spcPct val="120000"/>
                        </a:lnSpc>
                        <a:buFont typeface="Wingdings" panose="05000000000000000000" pitchFamily="2" charset="2"/>
                        <a:buNone/>
                      </a:pPr>
                      <a:r>
                        <a:rPr lang="en-US" sz="2600" b="0" i="1" kern="1200" dirty="0" smtClean="0">
                          <a:solidFill>
                            <a:schemeClr val="tx1"/>
                          </a:solidFill>
                          <a:latin typeface="Times New Roman" panose="02020603050405020304" pitchFamily="18" charset="0"/>
                          <a:ea typeface="+mn-ea"/>
                          <a:cs typeface="Times New Roman" panose="02020603050405020304" pitchFamily="18" charset="0"/>
                        </a:rPr>
                        <a:t>Atropine</a:t>
                      </a:r>
                      <a:r>
                        <a:rPr lang="en-US" sz="2600" b="0" i="1" kern="1200" baseline="0" dirty="0" smtClean="0">
                          <a:solidFill>
                            <a:schemeClr val="tx1"/>
                          </a:solidFill>
                          <a:latin typeface="Times New Roman" panose="02020603050405020304" pitchFamily="18" charset="0"/>
                          <a:ea typeface="+mn-ea"/>
                          <a:cs typeface="Times New Roman" panose="02020603050405020304" pitchFamily="18" charset="0"/>
                        </a:rPr>
                        <a:t> can </a:t>
                      </a:r>
                      <a:r>
                        <a:rPr lang="en-US" sz="2600" b="1" i="1" kern="1200" baseline="0" dirty="0" smtClean="0">
                          <a:solidFill>
                            <a:schemeClr val="tx1"/>
                          </a:solidFill>
                          <a:latin typeface="Times New Roman" panose="02020603050405020304" pitchFamily="18" charset="0"/>
                          <a:ea typeface="+mn-ea"/>
                          <a:cs typeface="Times New Roman" panose="02020603050405020304" pitchFamily="18" charset="0"/>
                        </a:rPr>
                        <a:t>reverse</a:t>
                      </a:r>
                      <a:r>
                        <a:rPr lang="en-US" sz="2600" b="0" i="1" kern="1200" baseline="0" dirty="0" smtClean="0">
                          <a:solidFill>
                            <a:schemeClr val="tx1"/>
                          </a:solidFill>
                          <a:latin typeface="Times New Roman" panose="02020603050405020304" pitchFamily="18" charset="0"/>
                          <a:ea typeface="+mn-ea"/>
                          <a:cs typeface="Times New Roman" panose="02020603050405020304" pitchFamily="18" charset="0"/>
                        </a:rPr>
                        <a:t> the hypotensive action of parasympathomimetics having both nicotinic and muscarinic actions [Ach, carbachol&amp; anticholinesterase], but only abolish the hypotensive effect of drugs having only muscarinic actions [ Methacholine &amp; Pilocarpine]</a:t>
                      </a:r>
                      <a:endParaRPr lang="ar-EG" sz="2600" b="0" i="1" kern="1200" dirty="0">
                        <a:solidFill>
                          <a:schemeClr val="tx1"/>
                        </a:solidFill>
                        <a:latin typeface="Times New Roman" panose="02020603050405020304" pitchFamily="18" charset="0"/>
                        <a:ea typeface="+mn-ea"/>
                        <a:cs typeface="Times New Roman" panose="02020603050405020304" pitchFamily="18" charset="0"/>
                      </a:endParaRPr>
                    </a:p>
                  </a:txBody>
                  <a:tcPr marL="91448" marR="91448" marT="45705" marB="45705"/>
                </a:tc>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rcRect l="18182" t="24004" r="29945" b="23233"/>
          <a:stretch>
            <a:fillRect/>
          </a:stretch>
        </p:blipFill>
        <p:spPr bwMode="auto">
          <a:xfrm>
            <a:off x="4611688" y="2576513"/>
            <a:ext cx="7154862"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wipe(up)">
                                      <p:cBhvr>
                                        <p:cTn id="15" dur="500"/>
                                        <p:tgtEl>
                                          <p:spTgt spid="3">
                                            <p:txEl>
                                              <p:pRg st="7" end="7"/>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16" end="16"/>
                                            </p:txEl>
                                          </p:spTgt>
                                        </p:tgtEl>
                                        <p:attrNameLst>
                                          <p:attrName>style.visibility</p:attrName>
                                        </p:attrNameLst>
                                      </p:cBhvr>
                                      <p:to>
                                        <p:strVal val="visible"/>
                                      </p:to>
                                    </p:set>
                                    <p:animEffect transition="in" filter="wipe(up)">
                                      <p:cBhvr>
                                        <p:cTn id="18"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0" indent="0" algn="l" rtl="0" eaLnBrk="1" hangingPunct="1">
              <a:buFont typeface="Wingdings 3" panose="05040102010807070707" pitchFamily="18" charset="2"/>
              <a:buNone/>
              <a:defRPr/>
            </a:pPr>
            <a:r>
              <a:rPr lang="en-US" sz="2400" b="1" i="1" dirty="0" smtClean="0">
                <a:solidFill>
                  <a:schemeClr val="tx1"/>
                </a:solidFill>
              </a:rPr>
              <a:t>Gastrointestinal and Urinary Tracts </a:t>
            </a:r>
            <a:r>
              <a:rPr lang="en-US" sz="2600" b="1" i="1" dirty="0" smtClean="0">
                <a:solidFill>
                  <a:schemeClr val="tx1"/>
                </a:solidFill>
              </a:rPr>
              <a:t>(M</a:t>
            </a:r>
            <a:r>
              <a:rPr lang="en-US" sz="2600" b="1" i="1" baseline="-25000" dirty="0" smtClean="0">
                <a:solidFill>
                  <a:schemeClr val="tx1"/>
                </a:solidFill>
              </a:rPr>
              <a:t>2,3</a:t>
            </a:r>
            <a:r>
              <a:rPr lang="en-US" sz="2600" b="1" i="1" dirty="0" smtClean="0">
                <a:solidFill>
                  <a:schemeClr val="tx1"/>
                </a:solidFill>
              </a:rPr>
              <a:t>) :</a:t>
            </a:r>
            <a:r>
              <a:rPr lang="en-US" sz="2600" dirty="0" smtClean="0">
                <a:solidFill>
                  <a:schemeClr val="tx1"/>
                </a:solidFill>
              </a:rPr>
              <a:t> Stimulation of the </a:t>
            </a:r>
            <a:r>
              <a:rPr lang="en-US" sz="2600" dirty="0">
                <a:solidFill>
                  <a:schemeClr val="tx1"/>
                </a:solidFill>
              </a:rPr>
              <a:t>wall </a:t>
            </a:r>
            <a:r>
              <a:rPr lang="en-US" sz="2600" dirty="0" smtClean="0">
                <a:solidFill>
                  <a:schemeClr val="tx1"/>
                </a:solidFill>
              </a:rPr>
              <a:t>(M</a:t>
            </a:r>
            <a:r>
              <a:rPr lang="en-US" sz="2600" baseline="-25000" dirty="0" smtClean="0">
                <a:solidFill>
                  <a:schemeClr val="tx1"/>
                </a:solidFill>
              </a:rPr>
              <a:t>3</a:t>
            </a:r>
            <a:r>
              <a:rPr lang="en-US" sz="2600" dirty="0" smtClean="0">
                <a:solidFill>
                  <a:schemeClr val="tx1"/>
                </a:solidFill>
              </a:rPr>
              <a:t>) and    </a:t>
            </a:r>
            <a:br>
              <a:rPr lang="en-US" sz="2600" dirty="0" smtClean="0">
                <a:solidFill>
                  <a:schemeClr val="tx1"/>
                </a:solidFill>
              </a:rPr>
            </a:br>
            <a:r>
              <a:rPr lang="en-US" sz="2600" dirty="0" smtClean="0">
                <a:solidFill>
                  <a:schemeClr val="tx1"/>
                </a:solidFill>
              </a:rPr>
              <a:t>          relaxation the sphincters (M</a:t>
            </a:r>
            <a:r>
              <a:rPr lang="en-US" sz="2600" baseline="-25000" dirty="0" smtClean="0">
                <a:solidFill>
                  <a:schemeClr val="tx1"/>
                </a:solidFill>
              </a:rPr>
              <a:t>2</a:t>
            </a:r>
            <a:r>
              <a:rPr lang="en-US" sz="2600" dirty="0" smtClean="0">
                <a:solidFill>
                  <a:schemeClr val="tx1"/>
                </a:solidFill>
              </a:rPr>
              <a:t>).</a:t>
            </a:r>
          </a:p>
          <a:p>
            <a:pPr marL="0" indent="0" algn="l" rtl="0" eaLnBrk="1" hangingPunct="1">
              <a:buFont typeface="Wingdings 3" panose="05040102010807070707" pitchFamily="18" charset="2"/>
              <a:buNone/>
              <a:defRPr/>
            </a:pPr>
            <a:r>
              <a:rPr lang="en-US" sz="2600" b="1" i="1" dirty="0">
                <a:solidFill>
                  <a:schemeClr val="tx1"/>
                </a:solidFill>
              </a:rPr>
              <a:t> </a:t>
            </a:r>
            <a:r>
              <a:rPr lang="en-US" sz="2600" b="1" i="1" dirty="0" smtClean="0">
                <a:solidFill>
                  <a:schemeClr val="tx1"/>
                </a:solidFill>
              </a:rPr>
              <a:t>         Respiratory System:</a:t>
            </a:r>
          </a:p>
          <a:p>
            <a:pPr algn="l" rtl="0" eaLnBrk="1" hangingPunct="1">
              <a:buFont typeface="Arial" panose="020B0604020202020204" pitchFamily="34" charset="0"/>
              <a:buChar char="•"/>
              <a:defRPr/>
            </a:pPr>
            <a:r>
              <a:rPr lang="en-US" sz="2600" dirty="0" smtClean="0">
                <a:solidFill>
                  <a:schemeClr val="tx1"/>
                </a:solidFill>
              </a:rPr>
              <a:t>Bronchospasm </a:t>
            </a:r>
          </a:p>
          <a:p>
            <a:pPr algn="l" rtl="0" eaLnBrk="1" hangingPunct="1">
              <a:buFont typeface="Arial" panose="020B0604020202020204" pitchFamily="34" charset="0"/>
              <a:buChar char="•"/>
              <a:defRPr/>
            </a:pPr>
            <a:r>
              <a:rPr lang="en-US" sz="2600" dirty="0" smtClean="0">
                <a:solidFill>
                  <a:schemeClr val="tx1"/>
                </a:solidFill>
              </a:rPr>
              <a:t>Increase bronchial secretion</a:t>
            </a:r>
          </a:p>
          <a:p>
            <a:pPr marL="0" indent="0" algn="l" rtl="0" eaLnBrk="1" hangingPunct="1">
              <a:buFont typeface="Wingdings 3" panose="05040102010807070707" pitchFamily="18" charset="2"/>
              <a:buNone/>
              <a:defRPr/>
            </a:pPr>
            <a:r>
              <a:rPr lang="en-US" sz="2600" dirty="0" smtClean="0">
                <a:solidFill>
                  <a:schemeClr val="tx1"/>
                </a:solidFill>
              </a:rPr>
              <a:t>This combination of effects can cause symptoms, especially in individuals with asthma.</a:t>
            </a:r>
          </a:p>
          <a:p>
            <a:pPr marL="0" indent="0" algn="l" rtl="0" eaLnBrk="1" hangingPunct="1">
              <a:buFont typeface="Wingdings 3" panose="05040102010807070707" pitchFamily="18" charset="2"/>
              <a:buNone/>
              <a:defRPr/>
            </a:pPr>
            <a:r>
              <a:rPr lang="en-US" sz="2600" b="1" i="1" dirty="0" smtClean="0">
                <a:solidFill>
                  <a:schemeClr val="tx1"/>
                </a:solidFill>
              </a:rPr>
              <a:t>Exocrine Glands (</a:t>
            </a:r>
            <a:r>
              <a:rPr lang="en-US" sz="2600" b="1" i="1" dirty="0">
                <a:solidFill>
                  <a:schemeClr val="tx1"/>
                </a:solidFill>
              </a:rPr>
              <a:t>M</a:t>
            </a:r>
            <a:r>
              <a:rPr lang="en-US" sz="2600" b="1" i="1" baseline="-25000" dirty="0">
                <a:solidFill>
                  <a:schemeClr val="tx1"/>
                </a:solidFill>
              </a:rPr>
              <a:t>3</a:t>
            </a:r>
            <a:r>
              <a:rPr lang="en-US" sz="2600" b="1" i="1" dirty="0" smtClean="0">
                <a:solidFill>
                  <a:schemeClr val="tx1"/>
                </a:solidFill>
              </a:rPr>
              <a:t> ) :</a:t>
            </a:r>
          </a:p>
          <a:p>
            <a:pPr algn="l" rtl="0" eaLnBrk="1" hangingPunct="1">
              <a:buFont typeface="Arial" panose="020B0604020202020204" pitchFamily="34" charset="0"/>
              <a:buChar char="•"/>
              <a:defRPr/>
            </a:pPr>
            <a:r>
              <a:rPr lang="en-US" sz="2600" dirty="0" smtClean="0">
                <a:solidFill>
                  <a:schemeClr val="tx1"/>
                </a:solidFill>
              </a:rPr>
              <a:t>Stimulate secretion of all glands [ sweat, lacrimal, salivary, nasopharyngeal glands, gastric, pancreatic and intestinal].</a:t>
            </a:r>
          </a:p>
          <a:p>
            <a:pPr marL="0" indent="0" algn="l" rtl="0" eaLnBrk="1" hangingPunct="1">
              <a:buFont typeface="Wingdings 3" panose="05040102010807070707" pitchFamily="18" charset="2"/>
              <a:buNone/>
              <a:defRPr/>
            </a:pPr>
            <a:r>
              <a:rPr lang="en-US" sz="2600" b="1" i="1" dirty="0" smtClean="0">
                <a:solidFill>
                  <a:schemeClr val="tx1"/>
                </a:solidFill>
              </a:rPr>
              <a:t>Neuromuscular Junction (N</a:t>
            </a:r>
            <a:r>
              <a:rPr lang="en-US" sz="2600" b="1" i="1" baseline="-25000" dirty="0" smtClean="0">
                <a:solidFill>
                  <a:schemeClr val="tx1"/>
                </a:solidFill>
              </a:rPr>
              <a:t>m</a:t>
            </a:r>
            <a:r>
              <a:rPr lang="en-US" sz="2600" b="1" i="1" dirty="0" smtClean="0">
                <a:solidFill>
                  <a:schemeClr val="tx1"/>
                </a:solidFill>
              </a:rPr>
              <a:t> </a:t>
            </a:r>
            <a:r>
              <a:rPr lang="en-US" sz="2600" b="1" i="1" dirty="0">
                <a:solidFill>
                  <a:schemeClr val="tx1"/>
                </a:solidFill>
              </a:rPr>
              <a:t>) :</a:t>
            </a:r>
          </a:p>
          <a:p>
            <a:pPr algn="l" rtl="0" eaLnBrk="1" hangingPunct="1">
              <a:buFont typeface="Arial" panose="020B0604020202020204" pitchFamily="34" charset="0"/>
              <a:buChar char="•"/>
              <a:defRPr/>
            </a:pPr>
            <a:r>
              <a:rPr lang="en-US" sz="2600" dirty="0" smtClean="0">
                <a:solidFill>
                  <a:schemeClr val="tx1"/>
                </a:solidFill>
              </a:rPr>
              <a:t> Activation of </a:t>
            </a:r>
            <a:r>
              <a:rPr lang="en-US" sz="2600" dirty="0">
                <a:solidFill>
                  <a:schemeClr val="tx1"/>
                </a:solidFill>
              </a:rPr>
              <a:t>N</a:t>
            </a:r>
            <a:r>
              <a:rPr lang="en-US" sz="2600" baseline="-25000" dirty="0">
                <a:solidFill>
                  <a:schemeClr val="tx1"/>
                </a:solidFill>
              </a:rPr>
              <a:t>m</a:t>
            </a:r>
            <a:r>
              <a:rPr lang="en-US" sz="2600" dirty="0" smtClean="0">
                <a:solidFill>
                  <a:schemeClr val="tx1"/>
                </a:solidFill>
              </a:rPr>
              <a:t> receptors results in Na influx and depolarization of skeletal muscle with muscle contraction. High concentration of Ach results in persistent depolarization      muscle weakness and paralysis.</a:t>
            </a: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4096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25886A48-D19B-44D2-B650-19310C852678}" type="slidenum">
              <a:rPr lang="en-US" smtClean="0">
                <a:solidFill>
                  <a:srgbClr val="FEFFFF"/>
                </a:solidFill>
              </a:rPr>
              <a:pPr rtl="0" fontAlgn="base">
                <a:spcBef>
                  <a:spcPct val="0"/>
                </a:spcBef>
                <a:spcAft>
                  <a:spcPct val="0"/>
                </a:spcAft>
                <a:buClrTx/>
                <a:buFontTx/>
                <a:buNone/>
              </a:pPr>
              <a:t>21</a:t>
            </a:fld>
            <a:endParaRPr lang="en-US" dirty="0" smtClean="0">
              <a:solidFill>
                <a:srgbClr val="FEFFFF"/>
              </a:solidFill>
            </a:endParaRPr>
          </a:p>
        </p:txBody>
      </p:sp>
      <p:cxnSp>
        <p:nvCxnSpPr>
          <p:cNvPr id="10" name="Straight Arrow Connector 9"/>
          <p:cNvCxnSpPr/>
          <p:nvPr/>
        </p:nvCxnSpPr>
        <p:spPr>
          <a:xfrm rot="16200000">
            <a:off x="3080544" y="6361907"/>
            <a:ext cx="0" cy="309562"/>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0" indent="0" algn="l" rtl="0" eaLnBrk="1" hangingPunct="1">
              <a:lnSpc>
                <a:spcPct val="150000"/>
              </a:lnSpc>
              <a:buFont typeface="Wingdings 3" panose="05040102010807070707" pitchFamily="18" charset="2"/>
              <a:buNone/>
              <a:defRPr/>
            </a:pPr>
            <a:r>
              <a:rPr lang="en-US" sz="2600" b="1" u="sng" dirty="0" smtClean="0">
                <a:solidFill>
                  <a:schemeClr val="tx1"/>
                </a:solidFill>
              </a:rPr>
              <a:t>Clinical uses:</a:t>
            </a:r>
          </a:p>
          <a:p>
            <a:pPr marL="0" indent="0" algn="l" rtl="0" eaLnBrk="1" hangingPunct="1">
              <a:lnSpc>
                <a:spcPct val="150000"/>
              </a:lnSpc>
              <a:buFont typeface="Wingdings 3" panose="05040102010807070707" pitchFamily="18" charset="2"/>
              <a:buNone/>
              <a:defRPr/>
            </a:pPr>
            <a:r>
              <a:rPr lang="en-US" sz="2600" b="1" dirty="0">
                <a:solidFill>
                  <a:schemeClr val="tx1"/>
                </a:solidFill>
              </a:rPr>
              <a:t> </a:t>
            </a:r>
            <a:r>
              <a:rPr lang="en-US" sz="2600" b="1" dirty="0" smtClean="0">
                <a:solidFill>
                  <a:schemeClr val="tx1"/>
                </a:solidFill>
              </a:rPr>
              <a:t>            Bethanechol </a:t>
            </a:r>
            <a:r>
              <a:rPr lang="en-US" sz="2600" dirty="0" smtClean="0">
                <a:solidFill>
                  <a:schemeClr val="tx1"/>
                </a:solidFill>
              </a:rPr>
              <a:t>is very occasionally used in post operative urinary retention and</a:t>
            </a:r>
            <a:br>
              <a:rPr lang="en-US" sz="2600" dirty="0" smtClean="0">
                <a:solidFill>
                  <a:schemeClr val="tx1"/>
                </a:solidFill>
              </a:rPr>
            </a:br>
            <a:r>
              <a:rPr lang="en-US" sz="2600" dirty="0" smtClean="0">
                <a:solidFill>
                  <a:schemeClr val="tx1"/>
                </a:solidFill>
              </a:rPr>
              <a:t>          paralytic ileus.</a:t>
            </a:r>
          </a:p>
          <a:p>
            <a:pPr algn="l" rtl="0" eaLnBrk="1" hangingPunct="1">
              <a:lnSpc>
                <a:spcPct val="150000"/>
              </a:lnSpc>
              <a:buFont typeface="Arial" panose="020B0604020202020204" pitchFamily="34" charset="0"/>
              <a:buChar char="•"/>
              <a:defRPr/>
            </a:pPr>
            <a:r>
              <a:rPr lang="en-US" sz="2600" dirty="0" smtClean="0">
                <a:solidFill>
                  <a:schemeClr val="tx1"/>
                </a:solidFill>
              </a:rPr>
              <a:t>It acts mainly on M</a:t>
            </a:r>
            <a:r>
              <a:rPr lang="en-US" sz="2600" baseline="-25000" dirty="0" smtClean="0">
                <a:solidFill>
                  <a:schemeClr val="tx1"/>
                </a:solidFill>
              </a:rPr>
              <a:t>3</a:t>
            </a:r>
            <a:r>
              <a:rPr lang="en-US" sz="2600" dirty="0" smtClean="0">
                <a:solidFill>
                  <a:schemeClr val="tx1"/>
                </a:solidFill>
              </a:rPr>
              <a:t> receptors and has little effect on the heart.</a:t>
            </a:r>
          </a:p>
          <a:p>
            <a:pPr marL="0" indent="0" algn="l" rtl="0" eaLnBrk="1" hangingPunct="1">
              <a:lnSpc>
                <a:spcPct val="150000"/>
              </a:lnSpc>
              <a:buFont typeface="Wingdings 3" panose="05040102010807070707" pitchFamily="18" charset="2"/>
              <a:buNone/>
              <a:defRPr/>
            </a:pPr>
            <a:r>
              <a:rPr lang="en-US" sz="2600" b="1" dirty="0" smtClean="0">
                <a:solidFill>
                  <a:schemeClr val="tx1"/>
                </a:solidFill>
              </a:rPr>
              <a:t>Ach, Carbachol &amp; methacholine </a:t>
            </a:r>
            <a:r>
              <a:rPr lang="en-US" sz="2600" dirty="0" smtClean="0">
                <a:solidFill>
                  <a:schemeClr val="tx1"/>
                </a:solidFill>
              </a:rPr>
              <a:t>are used as experimental tools.</a:t>
            </a:r>
            <a:endParaRPr lang="en-US" sz="2600" dirty="0">
              <a:solidFill>
                <a:schemeClr val="tx1"/>
              </a:solidFill>
            </a:endParaRPr>
          </a:p>
          <a:p>
            <a:pPr marL="0" indent="0" algn="l" rtl="0" eaLnBrk="1" hangingPunct="1">
              <a:lnSpc>
                <a:spcPct val="150000"/>
              </a:lnSpc>
              <a:buFont typeface="Wingdings 3" panose="05040102010807070707" pitchFamily="18" charset="2"/>
              <a:buNone/>
              <a:defRPr/>
            </a:pPr>
            <a:r>
              <a:rPr lang="en-US" sz="2600" b="1" u="sng" dirty="0" smtClean="0">
                <a:solidFill>
                  <a:schemeClr val="tx1"/>
                </a:solidFill>
              </a:rPr>
              <a:t>Side effects:</a:t>
            </a:r>
            <a:endParaRPr lang="en-US" sz="2600" b="1" u="sng" dirty="0">
              <a:solidFill>
                <a:schemeClr val="tx1"/>
              </a:solidFill>
            </a:endParaRPr>
          </a:p>
          <a:p>
            <a:pPr algn="l" rtl="0" eaLnBrk="1" hangingPunct="1">
              <a:lnSpc>
                <a:spcPct val="150000"/>
              </a:lnSpc>
              <a:buFont typeface="Arial" panose="020B0604020202020204" pitchFamily="34" charset="0"/>
              <a:buChar char="•"/>
              <a:defRPr/>
            </a:pPr>
            <a:r>
              <a:rPr lang="en-US" sz="2600" dirty="0" smtClean="0">
                <a:solidFill>
                  <a:schemeClr val="tx1"/>
                </a:solidFill>
              </a:rPr>
              <a:t>Flushing , sweating, abdominal cramps, bronchospasm, headache, and salivation .</a:t>
            </a:r>
          </a:p>
          <a:p>
            <a:pPr algn="l" rtl="0" eaLnBrk="1" hangingPunct="1">
              <a:lnSpc>
                <a:spcPct val="150000"/>
              </a:lnSpc>
              <a:buFont typeface="Arial" panose="020B0604020202020204" pitchFamily="34" charset="0"/>
              <a:buChar char="•"/>
              <a:defRPr/>
            </a:pPr>
            <a:r>
              <a:rPr lang="en-US" sz="2600" dirty="0" smtClean="0">
                <a:solidFill>
                  <a:schemeClr val="tx1"/>
                </a:solidFill>
              </a:rPr>
              <a:t>Toxic reactions to these drugs are treated with </a:t>
            </a:r>
            <a:r>
              <a:rPr lang="en-US" sz="2600" b="1" i="1" dirty="0" smtClean="0">
                <a:solidFill>
                  <a:schemeClr val="tx1"/>
                </a:solidFill>
              </a:rPr>
              <a:t>atropine</a:t>
            </a:r>
            <a:r>
              <a:rPr lang="en-US" sz="2600" dirty="0" smtClean="0">
                <a:solidFill>
                  <a:schemeClr val="tx1"/>
                </a:solidFill>
              </a:rPr>
              <a:t>.</a:t>
            </a:r>
          </a:p>
          <a:p>
            <a:pPr algn="l" rtl="0" eaLnBrk="1" hangingPunct="1">
              <a:lnSpc>
                <a:spcPct val="150000"/>
              </a:lnSpc>
              <a:buFont typeface="Arial" panose="020B0604020202020204" pitchFamily="34" charset="0"/>
              <a:buChar char="•"/>
              <a:defRPr/>
            </a:pPr>
            <a:r>
              <a:rPr lang="en-US" sz="2600" b="1" i="1" dirty="0" smtClean="0">
                <a:solidFill>
                  <a:schemeClr val="tx1"/>
                </a:solidFill>
              </a:rPr>
              <a:t>Epinephrine</a:t>
            </a:r>
            <a:r>
              <a:rPr lang="en-US" sz="2600" dirty="0" smtClean="0">
                <a:solidFill>
                  <a:schemeClr val="tx1"/>
                </a:solidFill>
              </a:rPr>
              <a:t> can be used in severe cardiovascular or bronchoconstrictor responses.</a:t>
            </a: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4198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451E544-E8A2-4F8D-BA20-24972D7B4C4D}" type="slidenum">
              <a:rPr lang="en-US" smtClean="0">
                <a:solidFill>
                  <a:srgbClr val="FEFFFF"/>
                </a:solidFill>
              </a:rPr>
              <a:pPr rtl="0" fontAlgn="base">
                <a:spcBef>
                  <a:spcPct val="0"/>
                </a:spcBef>
                <a:spcAft>
                  <a:spcPct val="0"/>
                </a:spcAft>
                <a:buClrTx/>
                <a:buFontTx/>
                <a:buNone/>
              </a:pPr>
              <a:t>22</a:t>
            </a:fld>
            <a:endParaRPr lang="en-US" dirty="0" smtClean="0">
              <a:solidFill>
                <a:srgbClr val="FEFFFF"/>
              </a:solidFill>
            </a:endParaRPr>
          </a:p>
        </p:txBody>
      </p: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0" indent="0" algn="l" rtl="0" eaLnBrk="1" hangingPunct="1">
              <a:buFont typeface="Wingdings 3" panose="05040102010807070707" pitchFamily="18" charset="2"/>
              <a:buNone/>
              <a:defRPr/>
            </a:pPr>
            <a:r>
              <a:rPr lang="en-US" sz="2600" b="1" u="sng" dirty="0" smtClean="0">
                <a:solidFill>
                  <a:schemeClr val="tx1"/>
                </a:solidFill>
              </a:rPr>
              <a:t>Contraindications:</a:t>
            </a:r>
          </a:p>
          <a:p>
            <a:pPr marL="0" indent="0" algn="l" rtl="0" eaLnBrk="1" hangingPunct="1">
              <a:buFont typeface="Wingdings 3" panose="05040102010807070707" pitchFamily="18" charset="2"/>
              <a:buNone/>
              <a:defRPr/>
            </a:pPr>
            <a:r>
              <a:rPr lang="en-US" sz="2600" b="1" dirty="0">
                <a:solidFill>
                  <a:schemeClr val="tx1"/>
                </a:solidFill>
              </a:rPr>
              <a:t> </a:t>
            </a:r>
            <a:r>
              <a:rPr lang="en-US" sz="2600" b="1" dirty="0" smtClean="0">
                <a:solidFill>
                  <a:schemeClr val="tx1"/>
                </a:solidFill>
              </a:rPr>
              <a:t>            </a:t>
            </a:r>
            <a:r>
              <a:rPr lang="en-US" sz="2600" dirty="0" smtClean="0">
                <a:solidFill>
                  <a:schemeClr val="tx1"/>
                </a:solidFill>
              </a:rPr>
              <a:t>1</a:t>
            </a:r>
            <a:r>
              <a:rPr lang="en-US" sz="2600" b="1" dirty="0" smtClean="0">
                <a:solidFill>
                  <a:schemeClr val="tx1"/>
                </a:solidFill>
              </a:rPr>
              <a:t>- </a:t>
            </a:r>
            <a:r>
              <a:rPr lang="en-US" sz="2600" dirty="0" smtClean="0">
                <a:solidFill>
                  <a:schemeClr val="tx1"/>
                </a:solidFill>
              </a:rPr>
              <a:t>Bronchial asthma [ bronchospasm].</a:t>
            </a:r>
          </a:p>
          <a:p>
            <a:pPr marL="0" indent="0" algn="l" rtl="0" eaLnBrk="1" hangingPunct="1">
              <a:buFont typeface="Wingdings 3" panose="05040102010807070707" pitchFamily="18" charset="2"/>
              <a:buNone/>
              <a:defRPr/>
            </a:pPr>
            <a:r>
              <a:rPr lang="en-US" sz="2600" dirty="0">
                <a:solidFill>
                  <a:schemeClr val="tx1"/>
                </a:solidFill>
              </a:rPr>
              <a:t> </a:t>
            </a:r>
            <a:r>
              <a:rPr lang="en-US" sz="2600" dirty="0" smtClean="0">
                <a:solidFill>
                  <a:schemeClr val="tx1"/>
                </a:solidFill>
              </a:rPr>
              <a:t>            2- Angina pectoris [   BP so decrease coronary flow].</a:t>
            </a:r>
          </a:p>
          <a:p>
            <a:pPr marL="0" indent="0" algn="l" rtl="0" eaLnBrk="1" hangingPunct="1">
              <a:buFont typeface="Wingdings 3" panose="05040102010807070707" pitchFamily="18" charset="2"/>
              <a:buNone/>
              <a:defRPr/>
            </a:pPr>
            <a:r>
              <a:rPr lang="en-US" sz="2600" dirty="0">
                <a:solidFill>
                  <a:schemeClr val="tx1"/>
                </a:solidFill>
              </a:rPr>
              <a:t> </a:t>
            </a:r>
            <a:r>
              <a:rPr lang="en-US" sz="2600" dirty="0" smtClean="0">
                <a:solidFill>
                  <a:schemeClr val="tx1"/>
                </a:solidFill>
              </a:rPr>
              <a:t>            3- Hyperthyroidism [ AF can occur].</a:t>
            </a:r>
          </a:p>
          <a:p>
            <a:pPr marL="0" indent="0" algn="l" rtl="0" eaLnBrk="1" hangingPunct="1">
              <a:buFont typeface="Wingdings 3" panose="05040102010807070707" pitchFamily="18" charset="2"/>
              <a:buNone/>
              <a:defRPr/>
            </a:pPr>
            <a:r>
              <a:rPr lang="en-US" sz="2600" dirty="0">
                <a:solidFill>
                  <a:schemeClr val="tx1"/>
                </a:solidFill>
              </a:rPr>
              <a:t> </a:t>
            </a:r>
            <a:r>
              <a:rPr lang="en-US" sz="2600" dirty="0" smtClean="0">
                <a:solidFill>
                  <a:schemeClr val="tx1"/>
                </a:solidFill>
              </a:rPr>
              <a:t>            4- Peptic ulcer [++ gastric secretion].</a:t>
            </a:r>
          </a:p>
          <a:p>
            <a:pPr marL="0" indent="0" algn="l" rtl="0" eaLnBrk="1" hangingPunct="1">
              <a:buFont typeface="Wingdings 3" panose="05040102010807070707" pitchFamily="18" charset="2"/>
              <a:buNone/>
              <a:defRPr/>
            </a:pPr>
            <a:r>
              <a:rPr lang="en-US" sz="2600" dirty="0">
                <a:solidFill>
                  <a:schemeClr val="tx1"/>
                </a:solidFill>
              </a:rPr>
              <a:t> </a:t>
            </a:r>
            <a:r>
              <a:rPr lang="en-US" sz="2600" dirty="0" smtClean="0">
                <a:solidFill>
                  <a:schemeClr val="tx1"/>
                </a:solidFill>
              </a:rPr>
              <a:t>            5- Hypotension [ cause vasodilation].</a:t>
            </a:r>
          </a:p>
          <a:p>
            <a:pPr marL="514350" indent="-514350" algn="ctr" rtl="0" eaLnBrk="1" hangingPunct="1">
              <a:buFont typeface="+mj-lt"/>
              <a:buAutoNum type="arabicParenR" startAt="2"/>
              <a:defRPr/>
            </a:pPr>
            <a:r>
              <a:rPr lang="en-US" sz="2400" b="1" u="sng" dirty="0" smtClean="0">
                <a:solidFill>
                  <a:schemeClr val="accent2">
                    <a:lumMod val="60000"/>
                    <a:lumOff val="40000"/>
                  </a:schemeClr>
                </a:solidFill>
              </a:rPr>
              <a:t>Cholinomimetic alkaloids </a:t>
            </a:r>
            <a:r>
              <a:rPr lang="en-US" sz="2400" b="1" dirty="0" smtClean="0">
                <a:solidFill>
                  <a:schemeClr val="accent2">
                    <a:lumMod val="60000"/>
                    <a:lumOff val="40000"/>
                  </a:schemeClr>
                </a:solidFill>
              </a:rPr>
              <a:t>(Pilocarpine)</a:t>
            </a:r>
          </a:p>
          <a:p>
            <a:pPr algn="l" rtl="0" eaLnBrk="1" hangingPunct="1">
              <a:buFont typeface="Arial" panose="020B0604020202020204" pitchFamily="34" charset="0"/>
              <a:buChar char="•"/>
              <a:defRPr/>
            </a:pPr>
            <a:r>
              <a:rPr lang="en-US" sz="2600" dirty="0" smtClean="0">
                <a:solidFill>
                  <a:schemeClr val="tx1"/>
                </a:solidFill>
              </a:rPr>
              <a:t>Alkaloid from leaves of Pilocarpus Jaborandi</a:t>
            </a:r>
          </a:p>
          <a:p>
            <a:pPr algn="l" rtl="0" eaLnBrk="1" hangingPunct="1">
              <a:buFont typeface="Arial" panose="020B0604020202020204" pitchFamily="34" charset="0"/>
              <a:buChar char="•"/>
              <a:defRPr/>
            </a:pPr>
            <a:r>
              <a:rPr lang="en-US" sz="2600" dirty="0" smtClean="0">
                <a:solidFill>
                  <a:schemeClr val="tx1"/>
                </a:solidFill>
              </a:rPr>
              <a:t>Tertiary amine so:</a:t>
            </a:r>
          </a:p>
          <a:p>
            <a:pPr algn="l" rtl="0" eaLnBrk="1" hangingPunct="1">
              <a:buFont typeface="Wingdings" panose="05000000000000000000" pitchFamily="2" charset="2"/>
              <a:buChar char="Ø"/>
              <a:defRPr/>
            </a:pPr>
            <a:r>
              <a:rPr lang="en-US" sz="2600" dirty="0">
                <a:solidFill>
                  <a:schemeClr val="tx1"/>
                </a:solidFill>
              </a:rPr>
              <a:t> </a:t>
            </a:r>
            <a:r>
              <a:rPr lang="en-US" sz="2600" dirty="0" smtClean="0">
                <a:solidFill>
                  <a:schemeClr val="tx1"/>
                </a:solidFill>
              </a:rPr>
              <a:t> well absorbed from most sites of administration.</a:t>
            </a:r>
          </a:p>
          <a:p>
            <a:pPr algn="l" rtl="0" eaLnBrk="1" hangingPunct="1">
              <a:lnSpc>
                <a:spcPct val="80000"/>
              </a:lnSpc>
              <a:buFont typeface="Arial" panose="020B0604020202020204" pitchFamily="34" charset="0"/>
              <a:buChar char="•"/>
              <a:defRPr/>
            </a:pPr>
            <a:r>
              <a:rPr lang="en-US" sz="2600" dirty="0" smtClean="0">
                <a:solidFill>
                  <a:schemeClr val="tx1"/>
                </a:solidFill>
              </a:rPr>
              <a:t>Crosses BBB ( avoided in Parkinsonism)</a:t>
            </a:r>
            <a:r>
              <a:rPr lang="en-US" sz="2600" dirty="0">
                <a:solidFill>
                  <a:schemeClr val="tx1"/>
                </a:solidFill>
              </a:rPr>
              <a:t> Not metabolized by Ch.E         long duration.      </a:t>
            </a:r>
            <a:r>
              <a:rPr lang="en-US" sz="2600" dirty="0" smtClean="0">
                <a:solidFill>
                  <a:schemeClr val="tx1"/>
                </a:solidFill>
              </a:rPr>
              <a:t>                          </a:t>
            </a:r>
            <a:r>
              <a:rPr lang="en-US" sz="2600" dirty="0">
                <a:solidFill>
                  <a:srgbClr val="FFC000"/>
                </a:solidFill>
              </a:rPr>
              <a:t>•</a:t>
            </a:r>
            <a:r>
              <a:rPr lang="en-US" sz="2600" dirty="0">
                <a:solidFill>
                  <a:schemeClr val="tx1"/>
                </a:solidFill>
              </a:rPr>
              <a:t> Excreted in urine.</a:t>
            </a:r>
          </a:p>
          <a:p>
            <a:pPr algn="l" rtl="0" eaLnBrk="1" hangingPunct="1">
              <a:lnSpc>
                <a:spcPct val="80000"/>
              </a:lnSpc>
              <a:buFont typeface="Arial" panose="020B0604020202020204" pitchFamily="34" charset="0"/>
              <a:buChar char="•"/>
              <a:defRPr/>
            </a:pPr>
            <a:r>
              <a:rPr lang="en-US" sz="2600" dirty="0">
                <a:solidFill>
                  <a:schemeClr val="tx1"/>
                </a:solidFill>
              </a:rPr>
              <a:t>Has muscarinic action, but no nicotinic actions(</a:t>
            </a:r>
            <a:r>
              <a:rPr lang="en-US" sz="2600" b="1" i="1" dirty="0">
                <a:solidFill>
                  <a:schemeClr val="tx1"/>
                </a:solidFill>
              </a:rPr>
              <a:t>its hypotensive effect is abolished by atropine)</a:t>
            </a:r>
            <a:endParaRPr lang="en-US" sz="2600" dirty="0" smtClean="0">
              <a:solidFill>
                <a:schemeClr val="tx1"/>
              </a:solidFill>
            </a:endParaRPr>
          </a:p>
          <a:p>
            <a:pPr algn="l" rtl="0" eaLnBrk="1" hangingPunct="1">
              <a:lnSpc>
                <a:spcPct val="80000"/>
              </a:lnSpc>
              <a:buFont typeface="Arial" panose="020B0604020202020204" pitchFamily="34" charset="0"/>
              <a:buChar char="•"/>
              <a:defRPr/>
            </a:pPr>
            <a:r>
              <a:rPr lang="en-US" sz="2400" dirty="0">
                <a:solidFill>
                  <a:schemeClr val="accent2">
                    <a:lumMod val="60000"/>
                    <a:lumOff val="40000"/>
                  </a:schemeClr>
                </a:solidFill>
              </a:rPr>
              <a:t/>
            </a:r>
            <a:br>
              <a:rPr lang="en-US" sz="2400" dirty="0">
                <a:solidFill>
                  <a:schemeClr val="accent2">
                    <a:lumMod val="60000"/>
                    <a:lumOff val="40000"/>
                  </a:schemeClr>
                </a:solidFill>
              </a:rPr>
            </a:br>
            <a:endParaRPr lang="en-US" sz="2400" dirty="0">
              <a:solidFill>
                <a:schemeClr val="accent2">
                  <a:lumMod val="60000"/>
                  <a:lumOff val="40000"/>
                </a:schemeClr>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4301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D2D16746-BC93-4E9C-AF6E-BCC37893C2C2}" type="slidenum">
              <a:rPr lang="en-US" smtClean="0">
                <a:solidFill>
                  <a:srgbClr val="FEFFFF"/>
                </a:solidFill>
              </a:rPr>
              <a:pPr rtl="0" fontAlgn="base">
                <a:spcBef>
                  <a:spcPct val="0"/>
                </a:spcBef>
                <a:spcAft>
                  <a:spcPct val="0"/>
                </a:spcAft>
                <a:buClrTx/>
                <a:buFontTx/>
                <a:buNone/>
              </a:pPr>
              <a:t>23</a:t>
            </a:fld>
            <a:endParaRPr lang="en-US" dirty="0" smtClean="0">
              <a:solidFill>
                <a:srgbClr val="FEFFFF"/>
              </a:solidFill>
            </a:endParaRPr>
          </a:p>
        </p:txBody>
      </p:sp>
      <p:cxnSp>
        <p:nvCxnSpPr>
          <p:cNvPr id="4" name="Straight Arrow Connector 3"/>
          <p:cNvCxnSpPr/>
          <p:nvPr/>
        </p:nvCxnSpPr>
        <p:spPr>
          <a:xfrm>
            <a:off x="4441825" y="1263650"/>
            <a:ext cx="0" cy="309563"/>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9982200" y="5426075"/>
            <a:ext cx="571500" cy="63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Effect transition="in" filter="fade">
                                      <p:cBhvr>
                                        <p:cTn id="7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algn="l" rtl="0" eaLnBrk="1" hangingPunct="1">
              <a:buFont typeface="Arial" panose="020B0604020202020204" pitchFamily="34" charset="0"/>
              <a:buChar char="•"/>
              <a:defRPr/>
            </a:pPr>
            <a:r>
              <a:rPr lang="en-US" sz="2600" dirty="0" smtClean="0">
                <a:solidFill>
                  <a:schemeClr val="tx1"/>
                </a:solidFill>
              </a:rPr>
              <a:t>Has a specific action on : </a:t>
            </a:r>
          </a:p>
          <a:p>
            <a:pPr algn="l" rtl="0" eaLnBrk="1" hangingPunct="1">
              <a:buFont typeface="Arial" panose="020B0604020202020204" pitchFamily="34" charset="0"/>
              <a:buChar char="•"/>
              <a:defRPr/>
            </a:pPr>
            <a:r>
              <a:rPr lang="en-US" sz="2600" dirty="0">
                <a:solidFill>
                  <a:schemeClr val="tx1"/>
                </a:solidFill>
              </a:rPr>
              <a:t> </a:t>
            </a:r>
            <a:r>
              <a:rPr lang="en-US" sz="2600" dirty="0" smtClean="0">
                <a:solidFill>
                  <a:schemeClr val="tx1"/>
                </a:solidFill>
              </a:rPr>
              <a:t>           * Eye [ no lid twitches].</a:t>
            </a:r>
          </a:p>
          <a:p>
            <a:pPr marL="0" indent="0" algn="l" rtl="0" eaLnBrk="1" hangingPunct="1">
              <a:buFont typeface="Wingdings 3" panose="05040102010807070707" pitchFamily="18" charset="2"/>
              <a:buNone/>
              <a:defRPr/>
            </a:pPr>
            <a:r>
              <a:rPr lang="en-US" sz="2600" dirty="0" smtClean="0">
                <a:solidFill>
                  <a:schemeClr val="tx1"/>
                </a:solidFill>
              </a:rPr>
              <a:t>                * Secretions [ salivary &amp; sweat].</a:t>
            </a:r>
          </a:p>
          <a:p>
            <a:pPr marL="0" indent="0" algn="l" rtl="0" eaLnBrk="1" hangingPunct="1">
              <a:buFont typeface="Wingdings 3" panose="05040102010807070707" pitchFamily="18" charset="2"/>
              <a:buNone/>
              <a:defRPr/>
            </a:pPr>
            <a:r>
              <a:rPr lang="en-US" sz="2600" b="1" u="sng" dirty="0" smtClean="0">
                <a:solidFill>
                  <a:schemeClr val="tx1"/>
                </a:solidFill>
              </a:rPr>
              <a:t>Clinical uses: </a:t>
            </a:r>
          </a:p>
          <a:p>
            <a:pPr marL="514350" indent="-514350" algn="l" rtl="0" eaLnBrk="1" hangingPunct="1">
              <a:buFont typeface="+mj-lt"/>
              <a:buAutoNum type="arabicPeriod"/>
              <a:defRPr/>
            </a:pPr>
            <a:r>
              <a:rPr lang="en-US" sz="2600" dirty="0" smtClean="0">
                <a:solidFill>
                  <a:schemeClr val="tx1"/>
                </a:solidFill>
              </a:rPr>
              <a:t>Glaucoma.</a:t>
            </a:r>
          </a:p>
          <a:p>
            <a:pPr marL="514350" indent="-514350" algn="l" rtl="0" eaLnBrk="1" hangingPunct="1">
              <a:buFont typeface="+mj-lt"/>
              <a:buAutoNum type="arabicPeriod"/>
              <a:defRPr/>
            </a:pPr>
            <a:r>
              <a:rPr lang="en-US" sz="2600" dirty="0" smtClean="0">
                <a:solidFill>
                  <a:schemeClr val="tx1"/>
                </a:solidFill>
              </a:rPr>
              <a:t>Counteracts action of mydriatics after fundus examination.</a:t>
            </a:r>
          </a:p>
          <a:p>
            <a:pPr marL="514350" indent="-514350" algn="l" rtl="0" eaLnBrk="1" hangingPunct="1">
              <a:buFont typeface="+mj-lt"/>
              <a:buAutoNum type="arabicPeriod"/>
              <a:defRPr/>
            </a:pPr>
            <a:r>
              <a:rPr lang="en-US" sz="2600" dirty="0" smtClean="0">
                <a:solidFill>
                  <a:schemeClr val="tx1"/>
                </a:solidFill>
              </a:rPr>
              <a:t>To cut recent adhesion between iris and lens [ alternatively with mydriatics]</a:t>
            </a:r>
          </a:p>
          <a:p>
            <a:pPr marL="514350" indent="-514350" algn="l" rtl="0" eaLnBrk="1" hangingPunct="1">
              <a:buFont typeface="+mj-lt"/>
              <a:buAutoNum type="arabicPeriod"/>
              <a:defRPr/>
            </a:pPr>
            <a:r>
              <a:rPr lang="en-US" sz="2600" dirty="0" smtClean="0">
                <a:solidFill>
                  <a:schemeClr val="tx1"/>
                </a:solidFill>
              </a:rPr>
              <a:t>Promotes hair growth  [    blood flow to hair follicle].</a:t>
            </a:r>
          </a:p>
          <a:p>
            <a:pPr marL="514350" indent="-514350" algn="l" rtl="0" eaLnBrk="1" hangingPunct="1">
              <a:buFont typeface="+mj-lt"/>
              <a:buAutoNum type="arabicPeriod"/>
              <a:defRPr/>
            </a:pPr>
            <a:r>
              <a:rPr lang="en-US" sz="2600" dirty="0" smtClean="0">
                <a:solidFill>
                  <a:schemeClr val="tx1"/>
                </a:solidFill>
              </a:rPr>
              <a:t>Sialagogue in xerostomia.</a:t>
            </a: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4403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33E4A394-B415-4FCA-AD64-5E8A34192E29}" type="slidenum">
              <a:rPr lang="en-US" smtClean="0">
                <a:solidFill>
                  <a:srgbClr val="FEFFFF"/>
                </a:solidFill>
              </a:rPr>
              <a:pPr rtl="0" fontAlgn="base">
                <a:spcBef>
                  <a:spcPct val="0"/>
                </a:spcBef>
                <a:spcAft>
                  <a:spcPct val="0"/>
                </a:spcAft>
                <a:buClrTx/>
                <a:buFontTx/>
                <a:buNone/>
              </a:pPr>
              <a:t>24</a:t>
            </a:fld>
            <a:endParaRPr lang="en-US" dirty="0" smtClean="0">
              <a:solidFill>
                <a:srgbClr val="FEFFFF"/>
              </a:solidFill>
            </a:endParaRPr>
          </a:p>
        </p:txBody>
      </p:sp>
      <p:cxnSp>
        <p:nvCxnSpPr>
          <p:cNvPr id="4" name="Straight Arrow Connector 3"/>
          <p:cNvCxnSpPr/>
          <p:nvPr/>
        </p:nvCxnSpPr>
        <p:spPr>
          <a:xfrm rot="16200000" flipV="1">
            <a:off x="4170362" y="3949701"/>
            <a:ext cx="473075" cy="63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0" indent="0" algn="ctr" rtl="0" eaLnBrk="1" hangingPunct="1">
              <a:buFont typeface="Wingdings 3" panose="05040102010807070707" pitchFamily="18" charset="2"/>
              <a:buNone/>
              <a:defRPr/>
            </a:pPr>
            <a:r>
              <a:rPr lang="en-US" sz="2800" b="1" u="sng" dirty="0" smtClean="0">
                <a:solidFill>
                  <a:srgbClr val="FFFF00"/>
                </a:solidFill>
              </a:rPr>
              <a:t>II-Indirect </a:t>
            </a:r>
            <a:r>
              <a:rPr lang="en-US" sz="2800" b="1" u="sng" dirty="0">
                <a:solidFill>
                  <a:srgbClr val="FFFF00"/>
                </a:solidFill>
              </a:rPr>
              <a:t>Cholinomimetics</a:t>
            </a:r>
          </a:p>
          <a:p>
            <a:pPr marL="0" indent="0" algn="ctr" rtl="0" eaLnBrk="1" hangingPunct="1">
              <a:buFont typeface="Wingdings 3" panose="05040102010807070707" pitchFamily="18" charset="2"/>
              <a:buNone/>
              <a:defRPr/>
            </a:pPr>
            <a:r>
              <a:rPr lang="en-US" sz="2800" b="1" u="sng" dirty="0" smtClean="0">
                <a:solidFill>
                  <a:schemeClr val="accent2">
                    <a:lumMod val="60000"/>
                    <a:lumOff val="40000"/>
                  </a:schemeClr>
                </a:solidFill>
              </a:rPr>
              <a:t>[Cholinesterase Inhibitors or Anticholinesterases]</a:t>
            </a:r>
            <a:endParaRPr lang="en-US" sz="2800" b="1" u="sng" dirty="0">
              <a:solidFill>
                <a:schemeClr val="accent2">
                  <a:lumMod val="60000"/>
                  <a:lumOff val="40000"/>
                </a:schemeClr>
              </a:solidFill>
            </a:endParaRPr>
          </a:p>
          <a:p>
            <a:pPr marL="0" indent="0" algn="l" rtl="0" eaLnBrk="1" hangingPunct="1">
              <a:buFont typeface="Wingdings 3" panose="05040102010807070707" pitchFamily="18" charset="2"/>
              <a:buNone/>
              <a:defRPr/>
            </a:pPr>
            <a:r>
              <a:rPr lang="en-US" sz="2600" dirty="0">
                <a:solidFill>
                  <a:schemeClr val="tx1"/>
                </a:solidFill>
              </a:rPr>
              <a:t>They are </a:t>
            </a:r>
            <a:r>
              <a:rPr lang="en-US" sz="2600" dirty="0" smtClean="0">
                <a:solidFill>
                  <a:schemeClr val="tx1"/>
                </a:solidFill>
              </a:rPr>
              <a:t>classified into:</a:t>
            </a: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4505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31B7307-875D-4AD1-BEA6-6DD50684138E}" type="slidenum">
              <a:rPr lang="en-US" smtClean="0">
                <a:solidFill>
                  <a:srgbClr val="FEFFFF"/>
                </a:solidFill>
              </a:rPr>
              <a:pPr rtl="0" fontAlgn="base">
                <a:spcBef>
                  <a:spcPct val="0"/>
                </a:spcBef>
                <a:spcAft>
                  <a:spcPct val="0"/>
                </a:spcAft>
                <a:buClrTx/>
                <a:buFontTx/>
                <a:buNone/>
              </a:pPr>
              <a:t>25</a:t>
            </a:fld>
            <a:endParaRPr lang="en-US" dirty="0" smtClean="0">
              <a:solidFill>
                <a:srgbClr val="FEFFFF"/>
              </a:solidFill>
            </a:endParaRPr>
          </a:p>
        </p:txBody>
      </p:sp>
      <p:graphicFrame>
        <p:nvGraphicFramePr>
          <p:cNvPr id="5" name="Content Placeholder 1"/>
          <p:cNvGraphicFramePr>
            <a:graphicFrameLocks/>
          </p:cNvGraphicFramePr>
          <p:nvPr/>
        </p:nvGraphicFramePr>
        <p:xfrm>
          <a:off x="531812" y="1690688"/>
          <a:ext cx="11350626" cy="3306839"/>
        </p:xfrm>
        <a:graphic>
          <a:graphicData uri="http://schemas.openxmlformats.org/drawingml/2006/table">
            <a:tbl>
              <a:tblPr rtl="1" firstRow="1" bandRow="1">
                <a:tableStyleId>{5C22544A-7EE6-4342-B048-85BDC9FD1C3A}</a:tableStyleId>
              </a:tblPr>
              <a:tblGrid>
                <a:gridCol w="4257957"/>
                <a:gridCol w="4316506"/>
                <a:gridCol w="2776163"/>
              </a:tblGrid>
              <a:tr h="548620">
                <a:tc>
                  <a:txBody>
                    <a:bodyPr/>
                    <a:lstStyle/>
                    <a:p>
                      <a:pPr marL="0" indent="0" algn="ctr" rtl="1">
                        <a:buFont typeface="Arial" panose="020B0604020202020204" pitchFamily="34" charset="0"/>
                        <a:buNone/>
                      </a:pP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Irreversible</a:t>
                      </a: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ctr" rtl="1">
                        <a:buFont typeface="Arial" panose="020B0604020202020204" pitchFamily="34" charset="0"/>
                        <a:buNone/>
                      </a:pP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Reversible</a:t>
                      </a:r>
                      <a:endParaRPr lang="ar-EG" sz="3000" b="1"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rtl="1">
                        <a:buFont typeface="Arial" panose="020B0604020202020204" pitchFamily="34" charset="0"/>
                        <a:buNone/>
                      </a:pPr>
                      <a:endParaRPr lang="ar-EG" sz="3000" b="0"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479829">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Firm</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Loose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Binding to Ch.E.</a:t>
                      </a:r>
                      <a:endParaRPr lang="ar-EG"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571496">
                <a:tc>
                  <a:txBody>
                    <a:bodyPr/>
                    <a:lstStyle/>
                    <a:p>
                      <a:pPr marL="0" marR="0" indent="0" algn="l"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Enzymes cannot regain activity</a:t>
                      </a:r>
                      <a:endParaRPr lang="ar-EG"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Enzymes can regain activity</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Activity of Ch.E.</a:t>
                      </a:r>
                      <a:endParaRPr lang="ar-EG"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853408">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Long( till synthesis of new enzymes)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Short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0">
                        <a:buFont typeface="Arial" panose="020B0604020202020204" pitchFamily="34" charset="0"/>
                        <a:buNone/>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Duration of action</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853408">
                <a:tc>
                  <a:txBody>
                    <a:bodyPr/>
                    <a:lstStyle/>
                    <a:p>
                      <a:pPr marL="0" marR="0" indent="0" algn="l"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Organophosphorus compounds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Physostigmine,  neostigmine and neostigmine substitutes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0">
                        <a:buFont typeface="Arial" panose="020B0604020202020204" pitchFamily="34" charset="0"/>
                        <a:buNone/>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Examples</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9" marB="45719">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bl>
          </a:graphicData>
        </a:graphic>
      </p:graphicFrame>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0" indent="0" algn="l" rtl="0" eaLnBrk="1" hangingPunct="1">
              <a:buFont typeface="Wingdings 3" panose="05040102010807070707" pitchFamily="18" charset="2"/>
              <a:buNone/>
            </a:pPr>
            <a:r>
              <a:rPr lang="en-US" sz="2600" b="1" i="1" dirty="0" smtClean="0">
                <a:solidFill>
                  <a:schemeClr val="tx1"/>
                </a:solidFill>
              </a:rPr>
              <a:t>According to the binding with Ch.E. enzymes:</a:t>
            </a:r>
          </a:p>
          <a:p>
            <a:pPr marL="0" indent="0" algn="l" rtl="0" eaLnBrk="1" hangingPunct="1">
              <a:lnSpc>
                <a:spcPct val="150000"/>
              </a:lnSpc>
              <a:buFont typeface="Wingdings 3" panose="05040102010807070707" pitchFamily="18" charset="2"/>
              <a:buNone/>
            </a:pPr>
            <a:r>
              <a:rPr lang="en-US" sz="2600" dirty="0" smtClean="0">
                <a:solidFill>
                  <a:schemeClr val="tx1"/>
                </a:solidFill>
              </a:rPr>
              <a:t>             1- Bind reversible by electrostatic </a:t>
            </a:r>
            <a:r>
              <a:rPr lang="en-US" sz="2700" dirty="0" smtClean="0">
                <a:solidFill>
                  <a:schemeClr val="tx1"/>
                </a:solidFill>
              </a:rPr>
              <a:t>bond with </a:t>
            </a:r>
            <a:r>
              <a:rPr lang="en-US" sz="2700" b="1" dirty="0" smtClean="0">
                <a:solidFill>
                  <a:schemeClr val="tx1"/>
                </a:solidFill>
              </a:rPr>
              <a:t>anionic </a:t>
            </a:r>
            <a:r>
              <a:rPr lang="en-US" sz="2700" dirty="0" smtClean="0">
                <a:solidFill>
                  <a:schemeClr val="tx1"/>
                </a:solidFill>
              </a:rPr>
              <a:t>site        Edrophonium</a:t>
            </a:r>
          </a:p>
          <a:p>
            <a:pPr marL="0" indent="0" algn="l" rtl="0" eaLnBrk="1" hangingPunct="1">
              <a:lnSpc>
                <a:spcPct val="150000"/>
              </a:lnSpc>
              <a:buFont typeface="Wingdings 3" panose="05040102010807070707" pitchFamily="18" charset="2"/>
              <a:buNone/>
            </a:pPr>
            <a:r>
              <a:rPr lang="en-US" sz="2700" dirty="0" smtClean="0">
                <a:solidFill>
                  <a:schemeClr val="tx1"/>
                </a:solidFill>
              </a:rPr>
              <a:t>            2- Bind reversibly with both </a:t>
            </a:r>
            <a:r>
              <a:rPr lang="en-US" sz="2700" b="1" dirty="0" smtClean="0">
                <a:solidFill>
                  <a:schemeClr val="tx1"/>
                </a:solidFill>
              </a:rPr>
              <a:t>anionic &amp; esteratic</a:t>
            </a:r>
            <a:r>
              <a:rPr lang="en-US" sz="2700" dirty="0" smtClean="0">
                <a:solidFill>
                  <a:schemeClr val="tx1"/>
                </a:solidFill>
              </a:rPr>
              <a:t> sites            Physostigmine, neostigmine.</a:t>
            </a:r>
          </a:p>
          <a:p>
            <a:pPr marL="0" indent="0" algn="l" rtl="0" eaLnBrk="1" hangingPunct="1">
              <a:lnSpc>
                <a:spcPct val="150000"/>
              </a:lnSpc>
              <a:buFont typeface="Wingdings 3" panose="05040102010807070707" pitchFamily="18" charset="2"/>
              <a:buNone/>
            </a:pPr>
            <a:r>
              <a:rPr lang="en-US" sz="2700" dirty="0" smtClean="0">
                <a:solidFill>
                  <a:schemeClr val="tx1"/>
                </a:solidFill>
              </a:rPr>
              <a:t>            3- Phosphorylation of the esteratic site         Organophosphorus compounds</a:t>
            </a:r>
          </a:p>
        </p:txBody>
      </p:sp>
      <p:sp>
        <p:nvSpPr>
          <p:cNvPr id="4608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F93EDB19-8129-468C-98DA-D2F29F227468}" type="slidenum">
              <a:rPr lang="en-US" smtClean="0">
                <a:solidFill>
                  <a:srgbClr val="FEFFFF"/>
                </a:solidFill>
              </a:rPr>
              <a:pPr rtl="0" fontAlgn="base">
                <a:spcBef>
                  <a:spcPct val="0"/>
                </a:spcBef>
                <a:spcAft>
                  <a:spcPct val="0"/>
                </a:spcAft>
                <a:buClrTx/>
                <a:buFontTx/>
                <a:buNone/>
              </a:pPr>
              <a:t>26</a:t>
            </a:fld>
            <a:endParaRPr lang="en-US" dirty="0" smtClean="0">
              <a:solidFill>
                <a:srgbClr val="FEFFFF"/>
              </a:solidFill>
            </a:endParaRPr>
          </a:p>
        </p:txBody>
      </p:sp>
      <p:cxnSp>
        <p:nvCxnSpPr>
          <p:cNvPr id="5" name="Straight Arrow Connector 4"/>
          <p:cNvCxnSpPr/>
          <p:nvPr/>
        </p:nvCxnSpPr>
        <p:spPr>
          <a:xfrm flipV="1">
            <a:off x="9418638" y="963613"/>
            <a:ext cx="585787" cy="63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051675" y="3073400"/>
            <a:ext cx="585788" cy="63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4710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01FD42B1-1990-4C3A-9855-749B21A32EB3}" type="slidenum">
              <a:rPr lang="en-US" smtClean="0">
                <a:solidFill>
                  <a:srgbClr val="FEFFFF"/>
                </a:solidFill>
              </a:rPr>
              <a:pPr rtl="0" fontAlgn="base">
                <a:spcBef>
                  <a:spcPct val="0"/>
                </a:spcBef>
                <a:spcAft>
                  <a:spcPct val="0"/>
                </a:spcAft>
                <a:buClrTx/>
                <a:buFontTx/>
                <a:buNone/>
              </a:pPr>
              <a:t>27</a:t>
            </a:fld>
            <a:endParaRPr lang="en-US" dirty="0" smtClean="0">
              <a:solidFill>
                <a:srgbClr val="FEFFFF"/>
              </a:solidFill>
            </a:endParaRPr>
          </a:p>
        </p:txBody>
      </p:sp>
      <p:graphicFrame>
        <p:nvGraphicFramePr>
          <p:cNvPr id="5" name="Content Placeholder 1"/>
          <p:cNvGraphicFramePr>
            <a:graphicFrameLocks/>
          </p:cNvGraphicFramePr>
          <p:nvPr/>
        </p:nvGraphicFramePr>
        <p:xfrm>
          <a:off x="531812" y="863600"/>
          <a:ext cx="11350626" cy="5852170"/>
        </p:xfrm>
        <a:graphic>
          <a:graphicData uri="http://schemas.openxmlformats.org/drawingml/2006/table">
            <a:tbl>
              <a:tblPr rtl="1" firstRow="1" bandRow="1">
                <a:tableStyleId>{5C22544A-7EE6-4342-B048-85BDC9FD1C3A}</a:tableStyleId>
              </a:tblPr>
              <a:tblGrid>
                <a:gridCol w="4257957"/>
                <a:gridCol w="430306"/>
                <a:gridCol w="3886200"/>
                <a:gridCol w="2776163"/>
              </a:tblGrid>
              <a:tr h="579041">
                <a:tc gridSpan="2">
                  <a:txBody>
                    <a:bodyPr/>
                    <a:lstStyle/>
                    <a:p>
                      <a:pPr marL="0" indent="0" algn="ctr" rtl="1">
                        <a:buFont typeface="Arial" panose="020B0604020202020204" pitchFamily="34" charset="0"/>
                        <a:buNone/>
                      </a:pPr>
                      <a:r>
                        <a:rPr lang="en-US" sz="32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neostigmine </a:t>
                      </a: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hMerge="1">
                  <a:txBody>
                    <a:bodyPr/>
                    <a:lstStyle/>
                    <a:p>
                      <a:pPr marL="0" indent="0" algn="ctr" rtl="1">
                        <a:buFont typeface="Arial" panose="020B0604020202020204" pitchFamily="34" charset="0"/>
                        <a:buNone/>
                      </a:pPr>
                      <a:endParaRPr lang="ar-EG" sz="3000" b="1"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ctr" rtl="1">
                        <a:buFont typeface="Arial" panose="020B0604020202020204" pitchFamily="34" charset="0"/>
                        <a:buNone/>
                      </a:pPr>
                      <a:r>
                        <a:rPr lang="en-US" sz="32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Physostigmine</a:t>
                      </a:r>
                      <a:endParaRPr lang="ar-EG" sz="3000" b="1"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rtl="1">
                        <a:buFont typeface="Arial" panose="020B0604020202020204" pitchFamily="34" charset="0"/>
                        <a:buNone/>
                      </a:pPr>
                      <a:endParaRPr lang="ar-EG" sz="3000" b="1"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883970">
                <a:tc gridSpan="2">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Synthetic</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Quaternary ammonium compound</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hMerge="1">
                  <a:txBody>
                    <a:bodyPr/>
                    <a:lstStyle/>
                    <a:p>
                      <a:pPr marL="0" indent="0" algn="l" rtl="1">
                        <a:buFont typeface="Arial" panose="020B0604020202020204" pitchFamily="34" charset="0"/>
                        <a:buNone/>
                      </a:pP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Natural plant alkaloid</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Tertiary amine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Source &amp; chemistry</a:t>
                      </a:r>
                      <a:endParaRPr lang="ar-EG"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853323">
                <a:tc gridSpan="2">
                  <a:txBody>
                    <a:bodyPr/>
                    <a:lstStyle/>
                    <a:p>
                      <a:pPr marL="0" marR="0" indent="0" algn="l"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Partial oral absorption .</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Cannot pass BBB</a:t>
                      </a:r>
                      <a:endParaRPr lang="ar-EG"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hMerge="1">
                  <a:txBody>
                    <a:bodyPr/>
                    <a:lstStyle/>
                    <a:p>
                      <a:pPr marL="0" indent="0" algn="l" rtl="1">
                        <a:buFont typeface="Arial" panose="020B0604020202020204" pitchFamily="34" charset="0"/>
                        <a:buNone/>
                      </a:pP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Complete oral absorption</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Passes BBB</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Absorption &amp; distribution</a:t>
                      </a:r>
                      <a:endParaRPr lang="ar-EG"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472376">
                <a:tc gridSpan="3">
                  <a:txBody>
                    <a:bodyPr/>
                    <a:lstStyle/>
                    <a:p>
                      <a:pPr marL="0" indent="0" algn="l" rtl="1">
                        <a:buFont typeface="Arial" panose="020B0604020202020204" pitchFamily="34" charset="0"/>
                        <a:buNone/>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a:t>
                      </a: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Both are metabolized by cholinesterase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hMerge="1">
                  <a:txBody>
                    <a:bodyPr/>
                    <a:lstStyle/>
                    <a:p>
                      <a:pPr marL="0" indent="0" algn="l" rtl="1">
                        <a:buFont typeface="Arial" panose="020B0604020202020204" pitchFamily="34" charset="0"/>
                        <a:buNone/>
                      </a:pP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hMerge="1">
                  <a:txBody>
                    <a:bodyPr/>
                    <a:lstStyle/>
                    <a:p>
                      <a:pPr rtl="1"/>
                      <a:endParaRPr lang="ar-EG"/>
                    </a:p>
                  </a:txBody>
                  <a:tcPr/>
                </a:tc>
                <a:tc>
                  <a:txBody>
                    <a:bodyPr/>
                    <a:lstStyle/>
                    <a:p>
                      <a:pPr marL="0" indent="0" algn="l" rtl="0">
                        <a:buFont typeface="Arial" panose="020B0604020202020204" pitchFamily="34" charset="0"/>
                        <a:buNone/>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Metabolism</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3062815">
                <a:tc>
                  <a:txBody>
                    <a:bodyPr/>
                    <a:lstStyle/>
                    <a:p>
                      <a:pPr marL="0" marR="0" indent="0" algn="l"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1" i="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1-Muscarinic</a:t>
                      </a: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(mainly GIT&amp; urinary tract)</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endPar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p>
                      <a:pPr marL="0" marR="0" indent="0" algn="l"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1" i="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2- Nicotinic          </a:t>
                      </a:r>
                      <a:r>
                        <a:rPr lang="en-US" sz="28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Muscle twitches</a:t>
                      </a:r>
                      <a:r>
                        <a:rPr lang="en-US" sz="28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(direct &amp; Indirect action)</a:t>
                      </a:r>
                      <a:endParaRPr lang="ar-EG" sz="2500" b="1" i="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p>
                      <a:pPr marL="0" marR="0" indent="0" algn="l"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1" i="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3- CNS: </a:t>
                      </a:r>
                      <a:r>
                        <a:rPr lang="en-US" sz="2500" b="0" i="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no action</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gridSpan="2">
                  <a:txBody>
                    <a:bodyPr/>
                    <a:lstStyle/>
                    <a:p>
                      <a:pPr marL="0" indent="0" algn="l" rtl="1">
                        <a:buFont typeface="Arial" panose="020B0604020202020204" pitchFamily="34" charset="0"/>
                        <a:buNone/>
                      </a:pPr>
                      <a:r>
                        <a:rPr lang="en-US" sz="2500" b="1" i="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1-Muscarinic</a:t>
                      </a: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(eye): </a:t>
                      </a:r>
                      <a:r>
                        <a:rPr lang="en-US" sz="24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Miosis, accommodation for near vision,</a:t>
                      </a:r>
                      <a:br>
                        <a:rPr lang="en-US" sz="24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4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IOP, lid twithches,</a:t>
                      </a:r>
                      <a:r>
                        <a:rPr lang="en-US" sz="24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a:t>
                      </a:r>
                      <a:r>
                        <a:rPr lang="en-US" sz="24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lacrimation]</a:t>
                      </a:r>
                    </a:p>
                    <a:p>
                      <a:pPr marL="0" indent="0" algn="l" rtl="1">
                        <a:buFont typeface="Arial" panose="020B0604020202020204" pitchFamily="34" charset="0"/>
                        <a:buNone/>
                      </a:pPr>
                      <a:r>
                        <a:rPr lang="en-US" sz="2500" b="1" i="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2- Nicotinic        </a:t>
                      </a:r>
                      <a:r>
                        <a:rPr lang="en-US" sz="24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Muscle twitches</a:t>
                      </a:r>
                      <a:r>
                        <a:rPr lang="en-US" sz="24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(Indirect action only)</a:t>
                      </a:r>
                    </a:p>
                    <a:p>
                      <a:pPr marL="0" indent="0" algn="l" rtl="1">
                        <a:buFont typeface="Arial" panose="020B0604020202020204" pitchFamily="34" charset="0"/>
                        <a:buNone/>
                      </a:pPr>
                      <a:r>
                        <a:rPr lang="en-US" sz="2500" b="1" i="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3- CNS</a:t>
                      </a:r>
                      <a:r>
                        <a:rPr lang="en-US" sz="24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Stimulation </a:t>
                      </a:r>
                      <a:br>
                        <a:rPr lang="en-US" sz="24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4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(convulsions in high doses)</a:t>
                      </a:r>
                      <a:endParaRPr lang="en-US" sz="24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hMerge="1">
                  <a:txBody>
                    <a:bodyPr/>
                    <a:lstStyle/>
                    <a:p>
                      <a:pPr rtl="1"/>
                      <a:endParaRPr lang="ar-EG"/>
                    </a:p>
                  </a:txBody>
                  <a:tcPr/>
                </a:tc>
                <a:tc>
                  <a:txBody>
                    <a:bodyPr/>
                    <a:lstStyle/>
                    <a:p>
                      <a:pPr marL="0" indent="0" algn="l" rtl="0">
                        <a:buFont typeface="Arial" panose="020B0604020202020204" pitchFamily="34" charset="0"/>
                        <a:buNone/>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Actions</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15" marB="45715">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bl>
          </a:graphicData>
        </a:graphic>
      </p:graphicFrame>
      <p:sp>
        <p:nvSpPr>
          <p:cNvPr id="2" name="Rectangle 1"/>
          <p:cNvSpPr/>
          <p:nvPr/>
        </p:nvSpPr>
        <p:spPr>
          <a:xfrm>
            <a:off x="2846388" y="285750"/>
            <a:ext cx="6175375" cy="523875"/>
          </a:xfrm>
          <a:prstGeom prst="rect">
            <a:avLst/>
          </a:prstGeom>
        </p:spPr>
        <p:txBody>
          <a:bodyPr wrap="none">
            <a:spAutoFit/>
          </a:bodyPr>
          <a:lstStyle/>
          <a:p>
            <a:pPr algn="ctr" eaLnBrk="1" hangingPunct="1">
              <a:defRPr/>
            </a:pPr>
            <a:r>
              <a:rPr lang="en-US" sz="2800" b="1" u="sng" dirty="0">
                <a:solidFill>
                  <a:schemeClr val="accent2">
                    <a:lumMod val="60000"/>
                    <a:lumOff val="40000"/>
                  </a:schemeClr>
                </a:solidFill>
                <a:latin typeface="Times New Roman" panose="02020603050405020304" pitchFamily="18" charset="0"/>
                <a:cs typeface="Times New Roman" panose="02020603050405020304" pitchFamily="18" charset="0"/>
              </a:rPr>
              <a:t>(1) Reversible cholinesterase Inhibitors</a:t>
            </a:r>
          </a:p>
        </p:txBody>
      </p:sp>
      <p:cxnSp>
        <p:nvCxnSpPr>
          <p:cNvPr id="6" name="Straight Arrow Connector 5"/>
          <p:cNvCxnSpPr/>
          <p:nvPr/>
        </p:nvCxnSpPr>
        <p:spPr>
          <a:xfrm>
            <a:off x="3813175" y="4483100"/>
            <a:ext cx="0" cy="38417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97275" y="4483100"/>
            <a:ext cx="0" cy="38417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391650" y="5064125"/>
            <a:ext cx="585788" cy="635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967288" y="5413375"/>
            <a:ext cx="585787" cy="635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0" indent="0" algn="l" rtl="0" eaLnBrk="1" hangingPunct="1">
              <a:lnSpc>
                <a:spcPct val="150000"/>
              </a:lnSpc>
              <a:buFont typeface="Wingdings 3" panose="05040102010807070707" pitchFamily="18" charset="2"/>
              <a:buNone/>
              <a:defRPr/>
            </a:pPr>
            <a:r>
              <a:rPr lang="en-US" sz="2600" b="1" u="sng" dirty="0" smtClean="0">
                <a:solidFill>
                  <a:schemeClr val="tx1"/>
                </a:solidFill>
              </a:rPr>
              <a:t>Clinical uses:</a:t>
            </a:r>
          </a:p>
          <a:p>
            <a:pPr marL="0" indent="0" algn="l" rtl="0" eaLnBrk="1" hangingPunct="1">
              <a:buFont typeface="Wingdings 3" panose="05040102010807070707" pitchFamily="18" charset="2"/>
              <a:buNone/>
              <a:defRPr/>
            </a:pPr>
            <a:r>
              <a:rPr lang="en-US" sz="2600" b="1" dirty="0">
                <a:solidFill>
                  <a:schemeClr val="tx1"/>
                </a:solidFill>
              </a:rPr>
              <a:t> </a:t>
            </a:r>
            <a:r>
              <a:rPr lang="en-US" sz="2600" b="1" dirty="0" smtClean="0">
                <a:solidFill>
                  <a:schemeClr val="tx1"/>
                </a:solidFill>
              </a:rPr>
              <a:t>           </a:t>
            </a:r>
            <a:r>
              <a:rPr lang="en-US" sz="2600" b="1" i="1" dirty="0" smtClean="0">
                <a:solidFill>
                  <a:schemeClr val="tx1"/>
                </a:solidFill>
              </a:rPr>
              <a:t>Physostigmine :</a:t>
            </a:r>
          </a:p>
          <a:p>
            <a:pPr marL="514350" indent="-514350" algn="l" rtl="0" eaLnBrk="1" hangingPunct="1">
              <a:lnSpc>
                <a:spcPct val="150000"/>
              </a:lnSpc>
              <a:buFont typeface="Wingdings 3" panose="05040102010807070707" pitchFamily="18" charset="2"/>
              <a:buAutoNum type="alphaUcParenR"/>
              <a:defRPr/>
            </a:pPr>
            <a:r>
              <a:rPr lang="en-US" sz="2600" dirty="0" smtClean="0">
                <a:solidFill>
                  <a:schemeClr val="tx1"/>
                </a:solidFill>
              </a:rPr>
              <a:t>Eye drops:</a:t>
            </a:r>
          </a:p>
          <a:p>
            <a:pPr marL="0" indent="0" algn="l" rtl="0" eaLnBrk="1" hangingPunct="1">
              <a:lnSpc>
                <a:spcPct val="150000"/>
              </a:lnSpc>
              <a:buFont typeface="Wingdings 3" panose="05040102010807070707" pitchFamily="18" charset="2"/>
              <a:buNone/>
              <a:defRPr/>
            </a:pPr>
            <a:r>
              <a:rPr lang="en-US" sz="2600" dirty="0" smtClean="0">
                <a:solidFill>
                  <a:schemeClr val="tx1"/>
                </a:solidFill>
              </a:rPr>
              <a:t>1- Glaucoma.</a:t>
            </a:r>
          </a:p>
          <a:p>
            <a:pPr marL="0" indent="0" algn="l" rtl="0" eaLnBrk="1" hangingPunct="1">
              <a:lnSpc>
                <a:spcPct val="150000"/>
              </a:lnSpc>
              <a:buFont typeface="Wingdings 3" panose="05040102010807070707" pitchFamily="18" charset="2"/>
              <a:buNone/>
              <a:defRPr/>
            </a:pPr>
            <a:r>
              <a:rPr lang="en-US" sz="2600" dirty="0" smtClean="0">
                <a:solidFill>
                  <a:schemeClr val="tx1"/>
                </a:solidFill>
              </a:rPr>
              <a:t>2- Counteracts action of mydriatics after fundus examination.</a:t>
            </a:r>
          </a:p>
          <a:p>
            <a:pPr marL="0" indent="0" algn="l" rtl="0" eaLnBrk="1" hangingPunct="1">
              <a:lnSpc>
                <a:spcPct val="150000"/>
              </a:lnSpc>
              <a:buFont typeface="Wingdings 3" panose="05040102010807070707" pitchFamily="18" charset="2"/>
              <a:buNone/>
              <a:defRPr/>
            </a:pPr>
            <a:r>
              <a:rPr lang="en-US" sz="2600" dirty="0" smtClean="0">
                <a:solidFill>
                  <a:schemeClr val="tx1"/>
                </a:solidFill>
              </a:rPr>
              <a:t>3- To cut recent adhesion between iris and lens [alternatively with mydriatics].</a:t>
            </a:r>
          </a:p>
          <a:p>
            <a:pPr marL="0" indent="0" algn="l" rtl="0" eaLnBrk="1" hangingPunct="1">
              <a:lnSpc>
                <a:spcPct val="150000"/>
              </a:lnSpc>
              <a:buFont typeface="Wingdings 3" panose="05040102010807070707" pitchFamily="18" charset="2"/>
              <a:buNone/>
              <a:defRPr/>
            </a:pPr>
            <a:r>
              <a:rPr lang="en-US" sz="2600" dirty="0" smtClean="0">
                <a:solidFill>
                  <a:srgbClr val="FFC000"/>
                </a:solidFill>
              </a:rPr>
              <a:t>B)</a:t>
            </a:r>
            <a:r>
              <a:rPr lang="en-US" sz="2600" dirty="0" smtClean="0">
                <a:solidFill>
                  <a:schemeClr val="tx1"/>
                </a:solidFill>
              </a:rPr>
              <a:t> Alzheimer dementia </a:t>
            </a:r>
            <a:r>
              <a:rPr lang="en-US" sz="2600" b="1" dirty="0" smtClean="0">
                <a:solidFill>
                  <a:schemeClr val="tx1"/>
                </a:solidFill>
              </a:rPr>
              <a:t>but</a:t>
            </a:r>
            <a:r>
              <a:rPr lang="en-US" sz="2600" dirty="0" smtClean="0">
                <a:solidFill>
                  <a:schemeClr val="tx1"/>
                </a:solidFill>
              </a:rPr>
              <a:t> newer drugs are better.</a:t>
            </a:r>
          </a:p>
          <a:p>
            <a:pPr marL="0" indent="0" algn="l" rtl="0" eaLnBrk="1" hangingPunct="1">
              <a:lnSpc>
                <a:spcPct val="150000"/>
              </a:lnSpc>
              <a:buFont typeface="Wingdings 3" panose="05040102010807070707" pitchFamily="18" charset="2"/>
              <a:buNone/>
              <a:defRPr/>
            </a:pPr>
            <a:r>
              <a:rPr lang="en-US" sz="2600" dirty="0" smtClean="0">
                <a:solidFill>
                  <a:srgbClr val="FFC000"/>
                </a:solidFill>
              </a:rPr>
              <a:t>C)</a:t>
            </a:r>
            <a:r>
              <a:rPr lang="en-US" sz="2600" dirty="0" smtClean="0">
                <a:solidFill>
                  <a:schemeClr val="tx1"/>
                </a:solidFill>
              </a:rPr>
              <a:t> Atropine toxicity: It antagonizes central and peripheral action </a:t>
            </a:r>
            <a:r>
              <a:rPr lang="en-US" sz="2600" b="1" dirty="0" smtClean="0">
                <a:solidFill>
                  <a:schemeClr val="tx1"/>
                </a:solidFill>
              </a:rPr>
              <a:t>but</a:t>
            </a:r>
            <a:r>
              <a:rPr lang="en-US" sz="2600" dirty="0" smtClean="0">
                <a:solidFill>
                  <a:schemeClr val="tx1"/>
                </a:solidFill>
              </a:rPr>
              <a:t> not preferred due to CNS toxicity</a:t>
            </a: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4813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970C30DD-5084-40D4-AA83-0F2751BB3214}" type="slidenum">
              <a:rPr lang="en-US" smtClean="0">
                <a:solidFill>
                  <a:srgbClr val="FEFFFF"/>
                </a:solidFill>
              </a:rPr>
              <a:pPr rtl="0" fontAlgn="base">
                <a:spcBef>
                  <a:spcPct val="0"/>
                </a:spcBef>
                <a:spcAft>
                  <a:spcPct val="0"/>
                </a:spcAft>
                <a:buClrTx/>
                <a:buFontTx/>
                <a:buNone/>
              </a:pPr>
              <a:t>28</a:t>
            </a:fld>
            <a:endParaRPr lang="en-US" dirty="0" smtClean="0">
              <a:solidFill>
                <a:srgbClr val="FEFFFF"/>
              </a:solidFill>
            </a:endParaRPr>
          </a:p>
        </p:txBody>
      </p: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94500"/>
          </a:xfrm>
        </p:spPr>
        <p:txBody>
          <a:bodyPr/>
          <a:lstStyle/>
          <a:p>
            <a:pPr marL="0" indent="0" algn="l" rtl="0" eaLnBrk="1" hangingPunct="1">
              <a:buFont typeface="Wingdings 3" panose="05040102010807070707" pitchFamily="18" charset="2"/>
              <a:buNone/>
              <a:defRPr/>
            </a:pPr>
            <a:r>
              <a:rPr lang="en-US" sz="2600" b="1" i="1" dirty="0" smtClean="0">
                <a:solidFill>
                  <a:schemeClr val="tx1"/>
                </a:solidFill>
              </a:rPr>
              <a:t>Neostigmine :</a:t>
            </a:r>
          </a:p>
          <a:p>
            <a:pPr marL="0" indent="0" algn="l" rtl="0" eaLnBrk="1" hangingPunct="1">
              <a:buNone/>
              <a:defRPr/>
            </a:pPr>
            <a:r>
              <a:rPr lang="en-US" sz="2600" dirty="0" smtClean="0">
                <a:solidFill>
                  <a:schemeClr val="tx1"/>
                </a:solidFill>
              </a:rPr>
              <a:t>            </a:t>
            </a:r>
            <a:r>
              <a:rPr lang="en-US" sz="2600" dirty="0" smtClean="0">
                <a:solidFill>
                  <a:srgbClr val="FFC000"/>
                </a:solidFill>
              </a:rPr>
              <a:t>1-</a:t>
            </a:r>
            <a:r>
              <a:rPr lang="en-US" sz="2600" dirty="0" smtClean="0">
                <a:solidFill>
                  <a:schemeClr val="tx1"/>
                </a:solidFill>
              </a:rPr>
              <a:t> Reversal </a:t>
            </a:r>
            <a:r>
              <a:rPr lang="en-US" sz="2600" dirty="0">
                <a:solidFill>
                  <a:schemeClr val="tx1"/>
                </a:solidFill>
              </a:rPr>
              <a:t>of paralysis induced by non-depolarizing </a:t>
            </a:r>
            <a:r>
              <a:rPr lang="en-US" sz="2600" dirty="0" smtClean="0">
                <a:solidFill>
                  <a:schemeClr val="tx1"/>
                </a:solidFill>
              </a:rPr>
              <a:t>neuromuscular </a:t>
            </a:r>
            <a:br>
              <a:rPr lang="en-US" sz="2600" dirty="0" smtClean="0">
                <a:solidFill>
                  <a:schemeClr val="tx1"/>
                </a:solidFill>
              </a:rPr>
            </a:br>
            <a:r>
              <a:rPr lang="en-US" sz="2600" dirty="0" smtClean="0">
                <a:solidFill>
                  <a:schemeClr val="tx1"/>
                </a:solidFill>
              </a:rPr>
              <a:t>          blockers </a:t>
            </a:r>
            <a:r>
              <a:rPr lang="en-US" sz="2600" dirty="0">
                <a:solidFill>
                  <a:schemeClr val="tx1"/>
                </a:solidFill>
              </a:rPr>
              <a:t>during surgical operations. </a:t>
            </a:r>
          </a:p>
          <a:p>
            <a:pPr marL="0" indent="0" algn="l" rtl="0" eaLnBrk="1" hangingPunct="1">
              <a:buFont typeface="Wingdings 3" panose="05040102010807070707" pitchFamily="18" charset="2"/>
              <a:buNone/>
              <a:defRPr/>
            </a:pPr>
            <a:r>
              <a:rPr lang="en-US" sz="2600" dirty="0" smtClean="0">
                <a:solidFill>
                  <a:schemeClr val="tx1"/>
                </a:solidFill>
              </a:rPr>
              <a:t>           </a:t>
            </a:r>
            <a:r>
              <a:rPr lang="en-US" sz="2600" dirty="0">
                <a:solidFill>
                  <a:srgbClr val="FFC000"/>
                </a:solidFill>
              </a:rPr>
              <a:t>2-</a:t>
            </a:r>
            <a:r>
              <a:rPr lang="en-US" sz="2600" dirty="0" smtClean="0">
                <a:solidFill>
                  <a:schemeClr val="tx1"/>
                </a:solidFill>
              </a:rPr>
              <a:t> Postoperative retention of urine (Catheterization is better alternative).</a:t>
            </a:r>
          </a:p>
          <a:p>
            <a:pPr marL="0" indent="0" algn="l" rtl="0" eaLnBrk="1" hangingPunct="1">
              <a:buFont typeface="Wingdings 3" panose="05040102010807070707" pitchFamily="18" charset="2"/>
              <a:buNone/>
              <a:defRPr/>
            </a:pPr>
            <a:r>
              <a:rPr lang="en-US" sz="2600" dirty="0">
                <a:solidFill>
                  <a:schemeClr val="tx1"/>
                </a:solidFill>
              </a:rPr>
              <a:t> </a:t>
            </a:r>
            <a:r>
              <a:rPr lang="en-US" sz="2600" dirty="0" smtClean="0">
                <a:solidFill>
                  <a:schemeClr val="tx1"/>
                </a:solidFill>
              </a:rPr>
              <a:t>          </a:t>
            </a:r>
            <a:r>
              <a:rPr lang="en-US" sz="2600" dirty="0" smtClean="0">
                <a:solidFill>
                  <a:srgbClr val="FFC000"/>
                </a:solidFill>
              </a:rPr>
              <a:t>3-</a:t>
            </a:r>
            <a:r>
              <a:rPr lang="en-US" sz="2600" dirty="0" smtClean="0">
                <a:solidFill>
                  <a:schemeClr val="tx1"/>
                </a:solidFill>
              </a:rPr>
              <a:t> Postoperative paralytic ileus.</a:t>
            </a:r>
          </a:p>
          <a:p>
            <a:pPr marL="0" indent="0" algn="l" rtl="0" eaLnBrk="1" hangingPunct="1">
              <a:buFont typeface="Wingdings 3" panose="05040102010807070707" pitchFamily="18" charset="2"/>
              <a:buNone/>
              <a:defRPr/>
            </a:pPr>
            <a:r>
              <a:rPr lang="en-US" sz="2600" dirty="0">
                <a:solidFill>
                  <a:schemeClr val="tx1"/>
                </a:solidFill>
              </a:rPr>
              <a:t> </a:t>
            </a:r>
            <a:r>
              <a:rPr lang="en-US" sz="2600" dirty="0" smtClean="0">
                <a:solidFill>
                  <a:schemeClr val="tx1"/>
                </a:solidFill>
              </a:rPr>
              <a:t>          </a:t>
            </a:r>
            <a:r>
              <a:rPr lang="en-US" sz="2600" dirty="0" smtClean="0">
                <a:solidFill>
                  <a:srgbClr val="FFC000"/>
                </a:solidFill>
              </a:rPr>
              <a:t>4-</a:t>
            </a:r>
            <a:r>
              <a:rPr lang="en-US" sz="2600" dirty="0" smtClean="0">
                <a:solidFill>
                  <a:schemeClr val="tx1"/>
                </a:solidFill>
              </a:rPr>
              <a:t> Myasthenia gravis.</a:t>
            </a:r>
          </a:p>
          <a:p>
            <a:pPr marL="0" indent="0" algn="l" rtl="0" eaLnBrk="1" hangingPunct="1">
              <a:buFont typeface="Wingdings 3" panose="05040102010807070707" pitchFamily="18" charset="2"/>
              <a:buNone/>
              <a:defRPr/>
            </a:pPr>
            <a:r>
              <a:rPr lang="en-US" sz="2600" dirty="0">
                <a:solidFill>
                  <a:schemeClr val="tx1"/>
                </a:solidFill>
              </a:rPr>
              <a:t> </a:t>
            </a:r>
            <a:r>
              <a:rPr lang="en-US" sz="2600" dirty="0" smtClean="0">
                <a:solidFill>
                  <a:schemeClr val="tx1"/>
                </a:solidFill>
              </a:rPr>
              <a:t>          </a:t>
            </a:r>
            <a:r>
              <a:rPr lang="en-US" sz="2600" dirty="0" smtClean="0">
                <a:solidFill>
                  <a:srgbClr val="FFC000"/>
                </a:solidFill>
              </a:rPr>
              <a:t>5-</a:t>
            </a:r>
            <a:r>
              <a:rPr lang="en-US" sz="2600" dirty="0" smtClean="0">
                <a:solidFill>
                  <a:schemeClr val="tx1"/>
                </a:solidFill>
              </a:rPr>
              <a:t> Antidote to atropine toxicity.</a:t>
            </a:r>
          </a:p>
          <a:p>
            <a:pPr marL="0" indent="0" algn="l" rtl="0" eaLnBrk="1" hangingPunct="1">
              <a:buFont typeface="Wingdings 3" panose="05040102010807070707" pitchFamily="18" charset="2"/>
              <a:buNone/>
              <a:defRPr/>
            </a:pPr>
            <a:r>
              <a:rPr lang="en-US" sz="2600" dirty="0">
                <a:solidFill>
                  <a:schemeClr val="tx1"/>
                </a:solidFill>
              </a:rPr>
              <a:t> </a:t>
            </a:r>
            <a:r>
              <a:rPr lang="en-US" sz="2600" dirty="0" smtClean="0">
                <a:solidFill>
                  <a:schemeClr val="tx1"/>
                </a:solidFill>
              </a:rPr>
              <a:t>          </a:t>
            </a:r>
            <a:r>
              <a:rPr lang="en-US" sz="2600" dirty="0" smtClean="0">
                <a:solidFill>
                  <a:srgbClr val="FFC000"/>
                </a:solidFill>
              </a:rPr>
              <a:t>6-</a:t>
            </a:r>
            <a:r>
              <a:rPr lang="en-US" sz="2600" dirty="0" smtClean="0">
                <a:solidFill>
                  <a:schemeClr val="tx1"/>
                </a:solidFill>
              </a:rPr>
              <a:t> Glaucoma.</a:t>
            </a: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4813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970C30DD-5084-40D4-AA83-0F2751BB3214}" type="slidenum">
              <a:rPr lang="en-US" smtClean="0">
                <a:solidFill>
                  <a:srgbClr val="FEFFFF"/>
                </a:solidFill>
              </a:rPr>
              <a:pPr rtl="0" fontAlgn="base">
                <a:spcBef>
                  <a:spcPct val="0"/>
                </a:spcBef>
                <a:spcAft>
                  <a:spcPct val="0"/>
                </a:spcAft>
                <a:buClrTx/>
                <a:buFontTx/>
                <a:buNone/>
              </a:pPr>
              <a:t>29</a:t>
            </a:fld>
            <a:endParaRPr lang="en-US" dirty="0" smtClean="0">
              <a:solidFill>
                <a:srgbClr val="FEFFFF"/>
              </a:solidFill>
            </a:endParaRPr>
          </a:p>
        </p:txBody>
      </p:sp>
    </p:spTree>
    <p:extLst>
      <p:ext uri="{BB962C8B-B14F-4D97-AF65-F5344CB8AC3E}">
        <p14:creationId xmlns:p14="http://schemas.microsoft.com/office/powerpoint/2010/main" val="1942902679"/>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050" y="63500"/>
            <a:ext cx="11156950" cy="6700838"/>
          </a:xfrm>
        </p:spPr>
        <p:txBody>
          <a:bodyPr/>
          <a:lstStyle/>
          <a:p>
            <a:pPr marL="0" indent="0" algn="ctr" rtl="0" eaLnBrk="1" hangingPunct="1">
              <a:buFont typeface="Wingdings 3" panose="05040102010807070707" pitchFamily="18" charset="2"/>
              <a:buNone/>
            </a:pPr>
            <a:endParaRPr lang="en-US" sz="3600" b="1" u="sng" dirty="0" smtClean="0">
              <a:solidFill>
                <a:srgbClr val="FFFF00"/>
              </a:solidFill>
            </a:endParaRPr>
          </a:p>
          <a:p>
            <a:pPr marL="0" indent="0" algn="ctr" rtl="0" eaLnBrk="1" hangingPunct="1">
              <a:buFont typeface="Wingdings 3" panose="05040102010807070707" pitchFamily="18" charset="2"/>
              <a:buNone/>
            </a:pPr>
            <a:r>
              <a:rPr lang="en-US" sz="3600" b="1" u="sng" dirty="0" smtClean="0">
                <a:solidFill>
                  <a:srgbClr val="FFFF00"/>
                </a:solidFill>
              </a:rPr>
              <a:t>Autonomic Nervous System</a:t>
            </a:r>
            <a:br>
              <a:rPr lang="en-US" sz="3600" b="1" u="sng" dirty="0" smtClean="0">
                <a:solidFill>
                  <a:srgbClr val="FFFF00"/>
                </a:solidFill>
              </a:rPr>
            </a:br>
            <a:endParaRPr lang="en-US" sz="3600" b="1" u="sng" dirty="0" smtClean="0">
              <a:solidFill>
                <a:srgbClr val="FFFF00"/>
              </a:solidFill>
            </a:endParaRPr>
          </a:p>
          <a:p>
            <a:pPr marL="0" indent="0" algn="l" rtl="0" eaLnBrk="1" hangingPunct="1">
              <a:lnSpc>
                <a:spcPct val="150000"/>
              </a:lnSpc>
              <a:buFont typeface="Wingdings 3" panose="05040102010807070707" pitchFamily="18" charset="2"/>
              <a:buNone/>
            </a:pPr>
            <a:r>
              <a:rPr lang="en-US" sz="3000" dirty="0" smtClean="0">
                <a:solidFill>
                  <a:schemeClr val="tx1"/>
                </a:solidFill>
              </a:rPr>
              <a:t>    The autonomic nervous system(ANS) is concerned primarily with visceral functions such as cardiac output, blood flow to various organs, and digestion, which are necessary for life.</a:t>
            </a:r>
          </a:p>
          <a:p>
            <a:pPr marL="0" indent="0" algn="l" rtl="0" eaLnBrk="1" hangingPunct="1">
              <a:lnSpc>
                <a:spcPct val="150000"/>
              </a:lnSpc>
              <a:buFont typeface="Wingdings 3" panose="05040102010807070707" pitchFamily="18" charset="2"/>
              <a:buNone/>
            </a:pPr>
            <a:endParaRPr lang="en-US" sz="3000" dirty="0" smtClean="0">
              <a:solidFill>
                <a:schemeClr val="tx1"/>
              </a:solidFill>
            </a:endParaRPr>
          </a:p>
          <a:p>
            <a:pPr marL="0" indent="0" algn="l" rtl="0" eaLnBrk="1" hangingPunct="1">
              <a:lnSpc>
                <a:spcPct val="150000"/>
              </a:lnSpc>
              <a:buFont typeface="Wingdings 3" panose="05040102010807070707" pitchFamily="18" charset="2"/>
              <a:buNone/>
            </a:pPr>
            <a:r>
              <a:rPr lang="en-US" sz="3000" b="1" dirty="0" smtClean="0">
                <a:solidFill>
                  <a:schemeClr val="tx1"/>
                </a:solidFill>
              </a:rPr>
              <a:t>The </a:t>
            </a:r>
            <a:r>
              <a:rPr lang="en-US" sz="3200" b="1" dirty="0" smtClean="0"/>
              <a:t>autonomic nervous system has two divisions:</a:t>
            </a:r>
            <a:r>
              <a:rPr lang="en-US" sz="3000" b="1" dirty="0" smtClean="0">
                <a:solidFill>
                  <a:schemeClr val="tx1"/>
                </a:solidFill>
              </a:rPr>
              <a:t/>
            </a:r>
            <a:br>
              <a:rPr lang="en-US" sz="3000" b="1" dirty="0" smtClean="0">
                <a:solidFill>
                  <a:schemeClr val="tx1"/>
                </a:solidFill>
              </a:rPr>
            </a:br>
            <a:r>
              <a:rPr lang="en-US" sz="3000" b="1" dirty="0" smtClean="0">
                <a:solidFill>
                  <a:schemeClr val="tx1"/>
                </a:solidFill>
              </a:rPr>
              <a:t>   sympathetic &amp; parasympathetic.</a:t>
            </a:r>
            <a:endParaRPr lang="en-US" sz="3200" b="1" dirty="0" smtClean="0"/>
          </a:p>
        </p:txBody>
      </p:sp>
      <p:sp>
        <p:nvSpPr>
          <p:cNvPr id="2048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AF299CB5-1162-4AE8-A375-626A6065DEE8}" type="slidenum">
              <a:rPr lang="en-US" smtClean="0">
                <a:solidFill>
                  <a:srgbClr val="FEFFFF"/>
                </a:solidFill>
              </a:rPr>
              <a:pPr rtl="0" fontAlgn="base">
                <a:spcBef>
                  <a:spcPct val="0"/>
                </a:spcBef>
                <a:spcAft>
                  <a:spcPct val="0"/>
                </a:spcAft>
                <a:buClrTx/>
                <a:buFontTx/>
                <a:buNone/>
              </a:pPr>
              <a:t>3</a:t>
            </a:fld>
            <a:endParaRPr lang="en-US" dirty="0" smtClean="0">
              <a:solidFill>
                <a:srgbClr val="FEFFFF"/>
              </a:solidFill>
            </a:endParaRPr>
          </a:p>
        </p:txBody>
      </p: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94500"/>
          </a:xfrm>
        </p:spPr>
        <p:txBody>
          <a:bodyPr/>
          <a:lstStyle/>
          <a:p>
            <a:pPr marL="0" indent="0" algn="l" rtl="0" eaLnBrk="1" hangingPunct="1">
              <a:buNone/>
              <a:defRPr/>
            </a:pPr>
            <a:r>
              <a:rPr lang="en-US" sz="2600" b="1" u="sng" dirty="0">
                <a:solidFill>
                  <a:schemeClr val="tx1"/>
                </a:solidFill>
              </a:rPr>
              <a:t>Toxicity</a:t>
            </a:r>
            <a:r>
              <a:rPr lang="en-US" sz="2600" b="1" dirty="0">
                <a:solidFill>
                  <a:schemeClr val="tx1"/>
                </a:solidFill>
              </a:rPr>
              <a:t>:</a:t>
            </a:r>
          </a:p>
          <a:p>
            <a:pPr marL="0" indent="0" algn="l" rtl="0" eaLnBrk="1" hangingPunct="1">
              <a:buNone/>
              <a:defRPr/>
            </a:pPr>
            <a:r>
              <a:rPr lang="en-US" sz="2600" b="1" i="1" dirty="0">
                <a:solidFill>
                  <a:schemeClr val="tx1"/>
                </a:solidFill>
              </a:rPr>
              <a:t>     </a:t>
            </a:r>
            <a:r>
              <a:rPr lang="en-US" sz="2600" b="1" i="1" dirty="0" smtClean="0">
                <a:solidFill>
                  <a:schemeClr val="tx1"/>
                </a:solidFill>
              </a:rPr>
              <a:t>        </a:t>
            </a:r>
            <a:r>
              <a:rPr lang="en-US" sz="2600" b="1" i="1" dirty="0">
                <a:solidFill>
                  <a:schemeClr val="tx1"/>
                </a:solidFill>
              </a:rPr>
              <a:t>Muscarinic </a:t>
            </a:r>
            <a:r>
              <a:rPr lang="en-US" sz="2600" dirty="0">
                <a:solidFill>
                  <a:schemeClr val="tx1"/>
                </a:solidFill>
              </a:rPr>
              <a:t>: Bradycardia, hypotension, bronchospasm, miosis, vomiting, </a:t>
            </a:r>
            <a:r>
              <a:rPr lang="en-US" sz="2600" dirty="0" smtClean="0">
                <a:solidFill>
                  <a:schemeClr val="tx1"/>
                </a:solidFill>
              </a:rPr>
              <a:t/>
            </a:r>
            <a:br>
              <a:rPr lang="en-US" sz="2600" dirty="0" smtClean="0">
                <a:solidFill>
                  <a:schemeClr val="tx1"/>
                </a:solidFill>
              </a:rPr>
            </a:br>
            <a:r>
              <a:rPr lang="en-US" sz="2600" dirty="0" smtClean="0">
                <a:solidFill>
                  <a:schemeClr val="tx1"/>
                </a:solidFill>
              </a:rPr>
              <a:t>           diarrhea </a:t>
            </a:r>
            <a:r>
              <a:rPr lang="en-US" sz="2600" dirty="0">
                <a:solidFill>
                  <a:schemeClr val="tx1"/>
                </a:solidFill>
              </a:rPr>
              <a:t>and      secretions.</a:t>
            </a:r>
          </a:p>
          <a:p>
            <a:pPr marL="0" indent="0" algn="l" rtl="0" eaLnBrk="1" hangingPunct="1">
              <a:buNone/>
              <a:defRPr/>
            </a:pPr>
            <a:r>
              <a:rPr lang="en-US" sz="2600" b="1" i="1" dirty="0">
                <a:solidFill>
                  <a:schemeClr val="tx1"/>
                </a:solidFill>
              </a:rPr>
              <a:t> </a:t>
            </a:r>
            <a:r>
              <a:rPr lang="en-US" sz="2600" b="1" i="1" dirty="0" smtClean="0">
                <a:solidFill>
                  <a:schemeClr val="tx1"/>
                </a:solidFill>
              </a:rPr>
              <a:t> Nicotinic </a:t>
            </a:r>
            <a:r>
              <a:rPr lang="en-US" sz="2600" b="1" i="1" dirty="0">
                <a:solidFill>
                  <a:schemeClr val="tx1"/>
                </a:solidFill>
              </a:rPr>
              <a:t>: </a:t>
            </a:r>
            <a:r>
              <a:rPr lang="en-US" sz="2600" dirty="0">
                <a:solidFill>
                  <a:schemeClr val="tx1"/>
                </a:solidFill>
              </a:rPr>
              <a:t> muscle twitches.</a:t>
            </a:r>
          </a:p>
          <a:p>
            <a:pPr marL="0" indent="0" algn="l" rtl="0" eaLnBrk="1" hangingPunct="1">
              <a:buNone/>
              <a:defRPr/>
            </a:pPr>
            <a:r>
              <a:rPr lang="en-US" sz="2600" b="1" i="1" dirty="0">
                <a:solidFill>
                  <a:schemeClr val="tx1"/>
                </a:solidFill>
              </a:rPr>
              <a:t> </a:t>
            </a:r>
            <a:r>
              <a:rPr lang="en-US" sz="2600" b="1" i="1" dirty="0" smtClean="0">
                <a:solidFill>
                  <a:schemeClr val="tx1"/>
                </a:solidFill>
              </a:rPr>
              <a:t>CNS</a:t>
            </a:r>
            <a:r>
              <a:rPr lang="en-US" sz="2600" b="1" i="1" dirty="0">
                <a:solidFill>
                  <a:schemeClr val="tx1"/>
                </a:solidFill>
              </a:rPr>
              <a:t>: </a:t>
            </a:r>
            <a:r>
              <a:rPr lang="en-US" sz="2600" dirty="0">
                <a:solidFill>
                  <a:schemeClr val="tx1"/>
                </a:solidFill>
              </a:rPr>
              <a:t>(with physostigmine only)</a:t>
            </a:r>
          </a:p>
          <a:p>
            <a:pPr algn="l" rtl="0" eaLnBrk="1" hangingPunct="1">
              <a:buFont typeface="Wingdings" panose="05000000000000000000" pitchFamily="2" charset="2"/>
              <a:buChar char="Ø"/>
              <a:defRPr/>
            </a:pPr>
            <a:r>
              <a:rPr lang="en-US" sz="2600" dirty="0" smtClean="0">
                <a:solidFill>
                  <a:schemeClr val="tx1"/>
                </a:solidFill>
              </a:rPr>
              <a:t>Convulsions </a:t>
            </a:r>
            <a:r>
              <a:rPr lang="en-US" sz="2600" dirty="0">
                <a:solidFill>
                  <a:schemeClr val="tx1"/>
                </a:solidFill>
              </a:rPr>
              <a:t>&amp; collapse                 </a:t>
            </a:r>
            <a:endParaRPr lang="en-US" sz="2600" dirty="0" smtClean="0">
              <a:solidFill>
                <a:schemeClr val="tx1"/>
              </a:solidFill>
            </a:endParaRPr>
          </a:p>
          <a:p>
            <a:pPr algn="l" rtl="0" eaLnBrk="1" hangingPunct="1">
              <a:buFont typeface="Wingdings" panose="05000000000000000000" pitchFamily="2" charset="2"/>
              <a:buChar char="Ø"/>
              <a:defRPr/>
            </a:pPr>
            <a:r>
              <a:rPr lang="en-US" sz="2600" dirty="0" smtClean="0">
                <a:solidFill>
                  <a:schemeClr val="tx1"/>
                </a:solidFill>
              </a:rPr>
              <a:t>Coma                     </a:t>
            </a:r>
          </a:p>
          <a:p>
            <a:pPr algn="l" rtl="0" eaLnBrk="1" hangingPunct="1">
              <a:buFont typeface="Wingdings" panose="05000000000000000000" pitchFamily="2" charset="2"/>
              <a:buChar char="Ø"/>
              <a:defRPr/>
            </a:pPr>
            <a:r>
              <a:rPr lang="en-US" sz="2400" dirty="0" smtClean="0">
                <a:solidFill>
                  <a:schemeClr val="tx1"/>
                </a:solidFill>
              </a:rPr>
              <a:t>Death </a:t>
            </a:r>
            <a:r>
              <a:rPr lang="en-US" sz="2400" dirty="0">
                <a:solidFill>
                  <a:schemeClr val="tx1"/>
                </a:solidFill>
              </a:rPr>
              <a:t>from RC </a:t>
            </a:r>
            <a:r>
              <a:rPr lang="en-US" sz="2400" dirty="0" smtClean="0">
                <a:solidFill>
                  <a:schemeClr val="tx1"/>
                </a:solidFill>
              </a:rPr>
              <a:t>depression</a:t>
            </a:r>
            <a:endParaRPr lang="en-US" sz="2600" b="1" u="sng" dirty="0">
              <a:solidFill>
                <a:schemeClr val="tx1"/>
              </a:solidFill>
            </a:endParaRPr>
          </a:p>
          <a:p>
            <a:pPr marL="0" indent="0" algn="l" rtl="0" eaLnBrk="1" hangingPunct="1">
              <a:buFont typeface="Wingdings 3" panose="05040102010807070707" pitchFamily="18" charset="2"/>
              <a:buNone/>
              <a:defRPr/>
            </a:pPr>
            <a:r>
              <a:rPr lang="en-US" sz="2600" b="1" u="sng" dirty="0" smtClean="0">
                <a:solidFill>
                  <a:schemeClr val="tx1"/>
                </a:solidFill>
              </a:rPr>
              <a:t>Treatment of toxicity</a:t>
            </a:r>
            <a:r>
              <a:rPr lang="en-US" sz="2600" b="1" i="1" dirty="0" smtClean="0">
                <a:solidFill>
                  <a:schemeClr val="tx1"/>
                </a:solidFill>
              </a:rPr>
              <a:t>:</a:t>
            </a:r>
          </a:p>
          <a:p>
            <a:pPr marL="0" indent="0" algn="l" rtl="0" eaLnBrk="1" hangingPunct="1">
              <a:lnSpc>
                <a:spcPct val="90000"/>
              </a:lnSpc>
              <a:buNone/>
              <a:defRPr/>
            </a:pPr>
            <a:r>
              <a:rPr lang="en-US" sz="2600" dirty="0" smtClean="0">
                <a:solidFill>
                  <a:schemeClr val="tx1"/>
                </a:solidFill>
              </a:rPr>
              <a:t>           </a:t>
            </a:r>
            <a:r>
              <a:rPr lang="en-US" sz="2600" dirty="0" smtClean="0">
                <a:solidFill>
                  <a:srgbClr val="FFC000"/>
                </a:solidFill>
              </a:rPr>
              <a:t>1-</a:t>
            </a:r>
            <a:r>
              <a:rPr lang="en-US" sz="2600" dirty="0" smtClean="0">
                <a:solidFill>
                  <a:schemeClr val="tx1"/>
                </a:solidFill>
              </a:rPr>
              <a:t> Stomach wash. </a:t>
            </a:r>
            <a:endParaRPr lang="en-US" sz="2600" dirty="0">
              <a:solidFill>
                <a:schemeClr val="tx1"/>
              </a:solidFill>
            </a:endParaRPr>
          </a:p>
          <a:p>
            <a:pPr marL="0" indent="0" algn="l" rtl="0" eaLnBrk="1" hangingPunct="1">
              <a:lnSpc>
                <a:spcPct val="90000"/>
              </a:lnSpc>
              <a:buFont typeface="Wingdings 3" panose="05040102010807070707" pitchFamily="18" charset="2"/>
              <a:buNone/>
              <a:defRPr/>
            </a:pPr>
            <a:r>
              <a:rPr lang="en-US" sz="2600" dirty="0" smtClean="0">
                <a:solidFill>
                  <a:schemeClr val="tx1"/>
                </a:solidFill>
              </a:rPr>
              <a:t>           </a:t>
            </a:r>
            <a:r>
              <a:rPr lang="en-US" sz="2600" dirty="0">
                <a:solidFill>
                  <a:srgbClr val="FFC000"/>
                </a:solidFill>
              </a:rPr>
              <a:t>2-</a:t>
            </a:r>
            <a:r>
              <a:rPr lang="en-US" sz="2600" dirty="0" smtClean="0">
                <a:solidFill>
                  <a:schemeClr val="tx1"/>
                </a:solidFill>
              </a:rPr>
              <a:t> Oxygen and artificial respiration.</a:t>
            </a:r>
          </a:p>
          <a:p>
            <a:pPr marL="0" indent="0" algn="l" rtl="0" eaLnBrk="1" hangingPunct="1">
              <a:lnSpc>
                <a:spcPct val="90000"/>
              </a:lnSpc>
              <a:buNone/>
              <a:defRPr/>
            </a:pPr>
            <a:r>
              <a:rPr lang="en-US" sz="2600" dirty="0">
                <a:solidFill>
                  <a:schemeClr val="tx1"/>
                </a:solidFill>
              </a:rPr>
              <a:t> </a:t>
            </a:r>
            <a:r>
              <a:rPr lang="en-US" sz="2600" dirty="0" smtClean="0">
                <a:solidFill>
                  <a:schemeClr val="tx1"/>
                </a:solidFill>
              </a:rPr>
              <a:t>          </a:t>
            </a:r>
            <a:r>
              <a:rPr lang="en-US" sz="2600" dirty="0" smtClean="0">
                <a:solidFill>
                  <a:srgbClr val="FFC000"/>
                </a:solidFill>
              </a:rPr>
              <a:t>3-</a:t>
            </a:r>
            <a:r>
              <a:rPr lang="en-US" sz="2600" dirty="0" smtClean="0">
                <a:solidFill>
                  <a:schemeClr val="tx1"/>
                </a:solidFill>
              </a:rPr>
              <a:t> Atropine.</a:t>
            </a:r>
            <a:endParaRPr lang="en-US" sz="2600" dirty="0">
              <a:solidFill>
                <a:schemeClr val="tx1"/>
              </a:solidFill>
            </a:endParaRPr>
          </a:p>
          <a:p>
            <a:pPr marL="0" indent="0" algn="l" rtl="0" eaLnBrk="1" hangingPunct="1">
              <a:lnSpc>
                <a:spcPct val="90000"/>
              </a:lnSpc>
              <a:buNone/>
              <a:defRPr/>
            </a:pPr>
            <a:r>
              <a:rPr lang="en-US" sz="2600" dirty="0">
                <a:solidFill>
                  <a:schemeClr val="tx1"/>
                </a:solidFill>
              </a:rPr>
              <a:t>           </a:t>
            </a:r>
            <a:r>
              <a:rPr lang="en-US" sz="2600" dirty="0">
                <a:solidFill>
                  <a:srgbClr val="FFC000"/>
                </a:solidFill>
              </a:rPr>
              <a:t>4-</a:t>
            </a:r>
            <a:r>
              <a:rPr lang="en-US" sz="2600" dirty="0">
                <a:solidFill>
                  <a:schemeClr val="tx1"/>
                </a:solidFill>
              </a:rPr>
              <a:t> </a:t>
            </a:r>
            <a:r>
              <a:rPr lang="en-US" sz="2600" dirty="0" smtClean="0">
                <a:solidFill>
                  <a:schemeClr val="tx1"/>
                </a:solidFill>
              </a:rPr>
              <a:t>Anticonvulsant in case of seizures.</a:t>
            </a:r>
            <a:endParaRPr lang="en-US" sz="2700" dirty="0">
              <a:solidFill>
                <a:schemeClr val="tx1"/>
              </a:solidFill>
            </a:endParaRPr>
          </a:p>
        </p:txBody>
      </p:sp>
      <p:sp>
        <p:nvSpPr>
          <p:cNvPr id="4813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970C30DD-5084-40D4-AA83-0F2751BB3214}" type="slidenum">
              <a:rPr lang="en-US" smtClean="0">
                <a:solidFill>
                  <a:srgbClr val="FEFFFF"/>
                </a:solidFill>
              </a:rPr>
              <a:pPr rtl="0" fontAlgn="base">
                <a:spcBef>
                  <a:spcPct val="0"/>
                </a:spcBef>
                <a:spcAft>
                  <a:spcPct val="0"/>
                </a:spcAft>
                <a:buClrTx/>
                <a:buFontTx/>
                <a:buNone/>
              </a:pPr>
              <a:t>30</a:t>
            </a:fld>
            <a:endParaRPr lang="en-US" dirty="0" smtClean="0">
              <a:solidFill>
                <a:srgbClr val="FEFFFF"/>
              </a:solidFill>
            </a:endParaRPr>
          </a:p>
        </p:txBody>
      </p:sp>
      <p:cxnSp>
        <p:nvCxnSpPr>
          <p:cNvPr id="7" name="Straight Arrow Connector 6"/>
          <p:cNvCxnSpPr/>
          <p:nvPr/>
        </p:nvCxnSpPr>
        <p:spPr>
          <a:xfrm flipV="1">
            <a:off x="3524250" y="1112184"/>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308350" y="1112184"/>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954747"/>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94500"/>
          </a:xfrm>
        </p:spPr>
        <p:txBody>
          <a:bodyPr/>
          <a:lstStyle/>
          <a:p>
            <a:pPr marL="0" indent="0" algn="l" rtl="0" eaLnBrk="1" hangingPunct="1">
              <a:buFont typeface="Wingdings 3" panose="05040102010807070707" pitchFamily="18" charset="2"/>
              <a:buNone/>
              <a:defRPr/>
            </a:pPr>
            <a:endParaRPr lang="en-US" sz="2700" dirty="0">
              <a:solidFill>
                <a:schemeClr val="tx1"/>
              </a:solidFill>
            </a:endParaRPr>
          </a:p>
        </p:txBody>
      </p:sp>
      <p:sp>
        <p:nvSpPr>
          <p:cNvPr id="4813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970C30DD-5084-40D4-AA83-0F2751BB3214}" type="slidenum">
              <a:rPr lang="en-US" smtClean="0">
                <a:solidFill>
                  <a:srgbClr val="FEFFFF"/>
                </a:solidFill>
              </a:rPr>
              <a:pPr rtl="0" fontAlgn="base">
                <a:spcBef>
                  <a:spcPct val="0"/>
                </a:spcBef>
                <a:spcAft>
                  <a:spcPct val="0"/>
                </a:spcAft>
                <a:buClrTx/>
                <a:buFontTx/>
                <a:buNone/>
              </a:pPr>
              <a:t>31</a:t>
            </a:fld>
            <a:endParaRPr lang="en-US" dirty="0" smtClean="0">
              <a:solidFill>
                <a:srgbClr val="FEFFFF"/>
              </a:solidFill>
            </a:endParaRPr>
          </a:p>
        </p:txBody>
      </p:sp>
      <p:graphicFrame>
        <p:nvGraphicFramePr>
          <p:cNvPr id="7" name="Content Placeholder 1"/>
          <p:cNvGraphicFramePr>
            <a:graphicFrameLocks/>
          </p:cNvGraphicFramePr>
          <p:nvPr>
            <p:extLst>
              <p:ext uri="{D42A27DB-BD31-4B8C-83A1-F6EECF244321}">
                <p14:modId xmlns:p14="http://schemas.microsoft.com/office/powerpoint/2010/main" val="1764243862"/>
              </p:ext>
            </p:extLst>
          </p:nvPr>
        </p:nvGraphicFramePr>
        <p:xfrm>
          <a:off x="720072" y="115044"/>
          <a:ext cx="11093449" cy="6687312"/>
        </p:xfrm>
        <a:graphic>
          <a:graphicData uri="http://schemas.openxmlformats.org/drawingml/2006/table">
            <a:tbl>
              <a:tblPr rtl="1" firstRow="1" bandRow="1">
                <a:tableStyleId>{5C22544A-7EE6-4342-B048-85BDC9FD1C3A}</a:tableStyleId>
              </a:tblPr>
              <a:tblGrid>
                <a:gridCol w="1916486"/>
                <a:gridCol w="2460811"/>
                <a:gridCol w="2393577"/>
                <a:gridCol w="2743201"/>
                <a:gridCol w="1579374"/>
              </a:tblGrid>
              <a:tr h="933824">
                <a:tc>
                  <a:txBody>
                    <a:bodyPr/>
                    <a:lstStyle/>
                    <a:p>
                      <a:pPr marL="0" marR="0" indent="0" algn="ct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Demecarium</a:t>
                      </a:r>
                      <a:endParaRPr lang="ar-EG" sz="26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ct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Benzpyrinium</a:t>
                      </a:r>
                      <a:endParaRPr lang="ar-EG" sz="26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ct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Pyridostigmine</a:t>
                      </a:r>
                      <a:endParaRPr lang="ar-EG" sz="24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p>
                      <a:pPr marL="0" marR="0" indent="0" algn="ct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Ambenonium</a:t>
                      </a:r>
                      <a:endParaRPr lang="ar-EG" sz="24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p>
                      <a:pPr marL="0" indent="0" algn="ctr" rtl="1">
                        <a:buFont typeface="Arial" panose="020B0604020202020204" pitchFamily="34" charset="0"/>
                        <a:buNone/>
                      </a:pP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ct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Edrophonium</a:t>
                      </a:r>
                      <a:endParaRPr lang="ar-EG" sz="26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p>
                      <a:pPr marL="0" indent="0" algn="ctr" rtl="1">
                        <a:buFont typeface="Arial" panose="020B0604020202020204" pitchFamily="34" charset="0"/>
                        <a:buNone/>
                      </a:pP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ctr" rtl="1">
                        <a:buFont typeface="Arial" panose="020B0604020202020204" pitchFamily="34" charset="0"/>
                        <a:buNone/>
                      </a:pP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810111">
                <a:tc>
                  <a:txBody>
                    <a:bodyPr/>
                    <a:lstStyle/>
                    <a:p>
                      <a:pPr marL="0" indent="0" algn="l" rtl="0">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Eye </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0">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GIT</a:t>
                      </a: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&amp; Urinary tract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Skeletal</a:t>
                      </a: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a:t>
                      </a: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muscle</a:t>
                      </a:r>
                      <a:endParaRPr lang="ar-EG"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p>
                      <a:pPr marL="0" indent="0" algn="l" rtl="0">
                        <a:buFont typeface="Arial" panose="020B0604020202020204" pitchFamily="34" charset="0"/>
                        <a:buNone/>
                      </a:pP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0">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Skeletal muscle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Selectivity</a:t>
                      </a:r>
                      <a:endParaRPr lang="ar-EG" sz="24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p>
                      <a:pPr marL="0" indent="0" algn="l" rtl="0">
                        <a:buFont typeface="Arial" panose="020B0604020202020204" pitchFamily="34" charset="0"/>
                        <a:buNone/>
                      </a:pPr>
                      <a:endParaRPr lang="ar-EG" sz="24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2141190">
                <a:tc>
                  <a:txBody>
                    <a:bodyPr/>
                    <a:lstStyle/>
                    <a:p>
                      <a:pPr marL="342900" indent="-342900" algn="l" rtl="0">
                        <a:buFont typeface="Arial" panose="020B0604020202020204" pitchFamily="34" charset="0"/>
                        <a:buChar char="•"/>
                      </a:pPr>
                      <a:r>
                        <a:rPr lang="en-US" sz="24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Glaucoma</a:t>
                      </a:r>
                      <a:endParaRPr lang="ar-EG" sz="24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0">
                        <a:buFont typeface="Arial" panose="020B0604020202020204" pitchFamily="34" charset="0"/>
                        <a:buNone/>
                      </a:pPr>
                      <a:r>
                        <a:rPr lang="en-US" sz="24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1-</a:t>
                      </a:r>
                      <a:r>
                        <a:rPr lang="en-US" sz="24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Postoperative urine retention</a:t>
                      </a:r>
                    </a:p>
                    <a:p>
                      <a:pPr marL="0" indent="0" algn="l" rtl="0">
                        <a:buFont typeface="Arial" panose="020B0604020202020204" pitchFamily="34" charset="0"/>
                        <a:buNone/>
                      </a:pPr>
                      <a:r>
                        <a:rPr lang="en-US" sz="24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2- Postoperative paralytic ileus</a:t>
                      </a:r>
                      <a:endParaRPr lang="ar-EG" sz="24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0">
                        <a:buFont typeface="Arial" panose="020B0604020202020204" pitchFamily="34" charset="0"/>
                        <a:buNone/>
                      </a:pPr>
                      <a:r>
                        <a:rPr lang="en-US" sz="24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Treatment of myasthenia gravis ( longer duration than neostigmine &amp; more specific)</a:t>
                      </a:r>
                      <a:endParaRPr lang="ar-EG" sz="24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0">
                        <a:buFont typeface="Arial" panose="020B0604020202020204" pitchFamily="34" charset="0"/>
                        <a:buNone/>
                      </a:pPr>
                      <a:r>
                        <a:rPr lang="en-US" sz="24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1- Diagnosis of myasthenia gravis  </a:t>
                      </a:r>
                      <a:br>
                        <a:rPr lang="en-US" sz="24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4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improves</a:t>
                      </a:r>
                    </a:p>
                    <a:p>
                      <a:pPr marL="0" indent="0" algn="l" rtl="0">
                        <a:buFont typeface="Arial" panose="020B0604020202020204" pitchFamily="34" charset="0"/>
                        <a:buNone/>
                      </a:pPr>
                      <a:r>
                        <a:rPr lang="en-US" sz="24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2- Treatment of myasthenia crisis</a:t>
                      </a:r>
                    </a:p>
                    <a:p>
                      <a:pPr marL="0" indent="0" algn="l" rtl="0">
                        <a:buFont typeface="Arial" panose="020B0604020202020204" pitchFamily="34" charset="0"/>
                        <a:buNone/>
                      </a:pPr>
                      <a:r>
                        <a:rPr lang="en-US" sz="24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3- Differentiation between myasthenia crisis &amp; cholinergic crisis:</a:t>
                      </a:r>
                    </a:p>
                    <a:p>
                      <a:pPr marL="342900" indent="-342900" algn="l" rtl="0">
                        <a:lnSpc>
                          <a:spcPct val="80000"/>
                        </a:lnSpc>
                        <a:buFont typeface="Wingdings" panose="05000000000000000000" pitchFamily="2" charset="2"/>
                        <a:buChar char="§"/>
                      </a:pPr>
                      <a:r>
                        <a:rPr lang="en-US" sz="24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Myasthenia crisis improves</a:t>
                      </a:r>
                    </a:p>
                    <a:p>
                      <a:pPr marL="342900" indent="-342900" algn="l" rtl="0">
                        <a:lnSpc>
                          <a:spcPct val="80000"/>
                        </a:lnSpc>
                        <a:buFont typeface="Wingdings" panose="05000000000000000000" pitchFamily="2" charset="2"/>
                        <a:buChar char="§"/>
                      </a:pPr>
                      <a:r>
                        <a:rPr lang="en-US" sz="24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Cholinergic crisis worsens</a:t>
                      </a:r>
                      <a:endParaRPr lang="ar-EG" sz="24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0">
                        <a:buFont typeface="Arial" panose="020B0604020202020204" pitchFamily="34" charset="0"/>
                        <a:buNone/>
                      </a:pPr>
                      <a:r>
                        <a:rPr lang="en-US" sz="24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Uses </a:t>
                      </a:r>
                      <a:endParaRPr lang="ar-EG" sz="24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1" marR="9144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bl>
          </a:graphicData>
        </a:graphic>
      </p:graphicFrame>
      <p:cxnSp>
        <p:nvCxnSpPr>
          <p:cNvPr id="4" name="Straight Arrow Connector 3"/>
          <p:cNvCxnSpPr/>
          <p:nvPr/>
        </p:nvCxnSpPr>
        <p:spPr>
          <a:xfrm rot="5400000" flipV="1">
            <a:off x="2771219" y="3069572"/>
            <a:ext cx="0" cy="384175"/>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844082"/>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981075"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32</a:t>
            </a:fld>
            <a:endParaRPr lang="en-US" dirty="0" smtClean="0">
              <a:solidFill>
                <a:srgbClr val="FEFFFF"/>
              </a:solidFill>
            </a:endParaRPr>
          </a:p>
        </p:txBody>
      </p:sp>
      <p:graphicFrame>
        <p:nvGraphicFramePr>
          <p:cNvPr id="15" name="Content Placeholder 1"/>
          <p:cNvGraphicFramePr>
            <a:graphicFrameLocks/>
          </p:cNvGraphicFramePr>
          <p:nvPr>
            <p:extLst>
              <p:ext uri="{D42A27DB-BD31-4B8C-83A1-F6EECF244321}">
                <p14:modId xmlns:p14="http://schemas.microsoft.com/office/powerpoint/2010/main" val="3280468654"/>
              </p:ext>
            </p:extLst>
          </p:nvPr>
        </p:nvGraphicFramePr>
        <p:xfrm>
          <a:off x="531813" y="413965"/>
          <a:ext cx="11207469" cy="6233134"/>
        </p:xfrm>
        <a:graphic>
          <a:graphicData uri="http://schemas.openxmlformats.org/drawingml/2006/table">
            <a:tbl>
              <a:tblPr rtl="1" firstRow="1" bandRow="1">
                <a:tableStyleId>{5DA37D80-6434-44D0-A028-1B22A696006F}</a:tableStyleId>
              </a:tblPr>
              <a:tblGrid>
                <a:gridCol w="11207469"/>
              </a:tblGrid>
              <a:tr h="2944812">
                <a:tc>
                  <a:txBody>
                    <a:bodyPr/>
                    <a:lstStyle/>
                    <a:p>
                      <a:pPr marL="0" indent="0" algn="ctr" rtl="0" eaLnBrk="1" hangingPunct="1">
                        <a:lnSpc>
                          <a:spcPct val="150000"/>
                        </a:lnSpc>
                        <a:buFont typeface="Wingdings 3" panose="05040102010807070707" pitchFamily="18" charset="2"/>
                        <a:buNone/>
                        <a:defRPr/>
                      </a:pPr>
                      <a:r>
                        <a:rPr lang="en-US" sz="2600" b="1" u="sng" kern="1200" dirty="0" smtClean="0">
                          <a:solidFill>
                            <a:schemeClr val="tx1"/>
                          </a:solidFill>
                          <a:latin typeface="Times New Roman" panose="02020603050405020304" pitchFamily="18" charset="0"/>
                          <a:ea typeface="+mn-ea"/>
                          <a:cs typeface="Times New Roman" panose="02020603050405020304" pitchFamily="18" charset="0"/>
                        </a:rPr>
                        <a:t>Myasthenia gravis</a:t>
                      </a:r>
                    </a:p>
                    <a:p>
                      <a:pPr marL="0" indent="0" algn="l" rtl="0" eaLnBrk="1" hangingPunct="1">
                        <a:lnSpc>
                          <a:spcPct val="100000"/>
                        </a:lnSpc>
                        <a:buFont typeface="Wingdings 3" panose="05040102010807070707" pitchFamily="18" charset="2"/>
                        <a:buNone/>
                        <a:defRPr/>
                      </a:pPr>
                      <a:r>
                        <a:rPr lang="en-US" sz="2600" b="0" u="none" kern="1200" dirty="0" smtClean="0">
                          <a:solidFill>
                            <a:schemeClr val="tx1"/>
                          </a:solidFill>
                          <a:latin typeface="Times New Roman" panose="02020603050405020304" pitchFamily="18" charset="0"/>
                          <a:ea typeface="+mn-ea"/>
                          <a:cs typeface="Times New Roman" panose="02020603050405020304" pitchFamily="18" charset="0"/>
                        </a:rPr>
                        <a:t>Muscle weakness and increased fatigability resulting from a failure of neuromuscular transmission due to formation</a:t>
                      </a: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 antibodies against motor end plate </a:t>
                      </a:r>
                      <a:b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b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       loss of nicotinic receptors.</a:t>
                      </a:r>
                    </a:p>
                    <a:p>
                      <a:pPr marL="0" indent="0" algn="l" rtl="0" eaLnBrk="1" hangingPunct="1">
                        <a:lnSpc>
                          <a:spcPct val="100000"/>
                        </a:lnSpc>
                        <a:buFont typeface="Wingdings 3" panose="05040102010807070707" pitchFamily="18" charset="2"/>
                        <a:buNone/>
                        <a:defRPr/>
                      </a:pP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Diagnosis: Edrophonium IV or neostigmine SC + Atropine [ to block unwanted muscarinic actions]         improvement.</a:t>
                      </a:r>
                    </a:p>
                    <a:p>
                      <a:pPr marL="0" indent="0" algn="l" rtl="0" eaLnBrk="1" hangingPunct="1">
                        <a:lnSpc>
                          <a:spcPct val="100000"/>
                        </a:lnSpc>
                        <a:buFont typeface="Wingdings 3" panose="05040102010807070707" pitchFamily="18" charset="2"/>
                        <a:buNone/>
                        <a:defRPr/>
                      </a:pPr>
                      <a:endPar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endParaRPr>
                    </a:p>
                    <a:p>
                      <a:pPr marL="0" indent="0" algn="l" rtl="0" eaLnBrk="1" hangingPunct="1">
                        <a:lnSpc>
                          <a:spcPct val="100000"/>
                        </a:lnSpc>
                        <a:buFont typeface="Wingdings 3" panose="05040102010807070707" pitchFamily="18" charset="2"/>
                        <a:buNone/>
                        <a:defRPr/>
                      </a:pPr>
                      <a:r>
                        <a:rPr lang="en-US" sz="2600" b="1" u="sng" kern="1200" baseline="0" dirty="0" smtClean="0">
                          <a:solidFill>
                            <a:schemeClr val="tx1"/>
                          </a:solidFill>
                          <a:latin typeface="Times New Roman" panose="02020603050405020304" pitchFamily="18" charset="0"/>
                          <a:ea typeface="+mn-ea"/>
                          <a:cs typeface="Times New Roman" panose="02020603050405020304" pitchFamily="18" charset="0"/>
                        </a:rPr>
                        <a:t>Treatment :</a:t>
                      </a:r>
                    </a:p>
                    <a:p>
                      <a:pPr marL="0" indent="0" algn="l" rtl="0" eaLnBrk="1" hangingPunct="1">
                        <a:lnSpc>
                          <a:spcPct val="100000"/>
                        </a:lnSpc>
                        <a:buFont typeface="Wingdings 3" panose="05040102010807070707" pitchFamily="18" charset="2"/>
                        <a:buNone/>
                        <a:defRPr/>
                      </a:pP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1- Neostigmine or Pyridostigmine + Atropine.</a:t>
                      </a:r>
                    </a:p>
                    <a:p>
                      <a:pPr marL="0" indent="0" algn="l" rtl="0" eaLnBrk="1" hangingPunct="1">
                        <a:lnSpc>
                          <a:spcPct val="100000"/>
                        </a:lnSpc>
                        <a:buFont typeface="Wingdings 3" panose="05040102010807070707" pitchFamily="18" charset="2"/>
                        <a:buNone/>
                        <a:defRPr/>
                      </a:pP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2- Adjuvant treatment : ephedrine or caffeine (potentiates neostigmine &amp; facilitate NM transmission</a:t>
                      </a:r>
                    </a:p>
                    <a:p>
                      <a:pPr marL="0" indent="0" algn="l" rtl="0" eaLnBrk="1" hangingPunct="1">
                        <a:lnSpc>
                          <a:spcPct val="100000"/>
                        </a:lnSpc>
                        <a:buFont typeface="Wingdings 3" panose="05040102010807070707" pitchFamily="18" charset="2"/>
                        <a:buNone/>
                        <a:defRPr/>
                      </a:pP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3- Others :</a:t>
                      </a:r>
                      <a:r>
                        <a:rPr lang="en-US" sz="2600" b="0" u="sng" kern="1200" baseline="0" dirty="0" smtClean="0">
                          <a:solidFill>
                            <a:schemeClr val="tx1"/>
                          </a:solidFill>
                          <a:latin typeface="Times New Roman" panose="02020603050405020304" pitchFamily="18" charset="0"/>
                          <a:ea typeface="+mn-ea"/>
                          <a:cs typeface="Times New Roman" panose="02020603050405020304" pitchFamily="18" charset="0"/>
                        </a:rPr>
                        <a:t> to decrease antibodies</a:t>
                      </a:r>
                    </a:p>
                    <a:p>
                      <a:pPr marL="457200" indent="-457200" algn="l" rtl="0" eaLnBrk="1" hangingPunct="1">
                        <a:lnSpc>
                          <a:spcPct val="100000"/>
                        </a:lnSpc>
                        <a:buFont typeface="Wingdings" panose="05000000000000000000" pitchFamily="2" charset="2"/>
                        <a:buChar char="§"/>
                        <a:defRPr/>
                      </a:pP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Steroids (e.g. prednisolone) or immunosuppressant drugs e.g. </a:t>
                      </a:r>
                      <a:r>
                        <a:rPr lang="en-US" sz="2600" b="0" u="sng" kern="1200" baseline="0" dirty="0" smtClean="0">
                          <a:solidFill>
                            <a:schemeClr val="tx1"/>
                          </a:solidFill>
                          <a:latin typeface="Times New Roman" panose="02020603050405020304" pitchFamily="18" charset="0"/>
                          <a:ea typeface="+mn-ea"/>
                          <a:cs typeface="Times New Roman" panose="02020603050405020304" pitchFamily="18" charset="0"/>
                        </a:rPr>
                        <a:t>azathioprine</a:t>
                      </a: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a:t>
                      </a:r>
                    </a:p>
                    <a:p>
                      <a:pPr marL="457200" indent="-457200" algn="l" rtl="0" eaLnBrk="1" hangingPunct="1">
                        <a:lnSpc>
                          <a:spcPct val="100000"/>
                        </a:lnSpc>
                        <a:buFont typeface="Wingdings" panose="05000000000000000000" pitchFamily="2" charset="2"/>
                        <a:buChar char="§"/>
                        <a:defRPr/>
                      </a:pPr>
                      <a:r>
                        <a:rPr lang="en-US" sz="2600" b="0" u="none" kern="1200" dirty="0" smtClean="0">
                          <a:solidFill>
                            <a:schemeClr val="tx1"/>
                          </a:solidFill>
                          <a:latin typeface="Times New Roman" panose="02020603050405020304" pitchFamily="18" charset="0"/>
                          <a:ea typeface="+mn-ea"/>
                          <a:cs typeface="Times New Roman" panose="02020603050405020304" pitchFamily="18" charset="0"/>
                        </a:rPr>
                        <a:t>Plasmapharesis to wash antibodies.</a:t>
                      </a:r>
                    </a:p>
                    <a:p>
                      <a:pPr marL="457200" indent="-457200" algn="l" rtl="0" eaLnBrk="1" hangingPunct="1">
                        <a:lnSpc>
                          <a:spcPct val="100000"/>
                        </a:lnSpc>
                        <a:buFont typeface="Wingdings" panose="05000000000000000000" pitchFamily="2" charset="2"/>
                        <a:buChar char="§"/>
                        <a:defRPr/>
                      </a:pPr>
                      <a:r>
                        <a:rPr lang="en-US" sz="2600" b="0" u="none" kern="1200" dirty="0" smtClean="0">
                          <a:solidFill>
                            <a:schemeClr val="tx1"/>
                          </a:solidFill>
                          <a:latin typeface="Times New Roman" panose="02020603050405020304" pitchFamily="18" charset="0"/>
                          <a:ea typeface="+mn-ea"/>
                          <a:cs typeface="Times New Roman" panose="02020603050405020304" pitchFamily="18" charset="0"/>
                        </a:rPr>
                        <a:t>Thymectomy. </a:t>
                      </a:r>
                    </a:p>
                  </a:txBody>
                  <a:tcPr marL="91448" marR="91448" marT="45707" marB="45707"/>
                </a:tc>
              </a:tr>
            </a:tbl>
          </a:graphicData>
        </a:graphic>
      </p:graphicFrame>
      <p:cxnSp>
        <p:nvCxnSpPr>
          <p:cNvPr id="16" name="Straight Arrow Connector 15"/>
          <p:cNvCxnSpPr/>
          <p:nvPr/>
        </p:nvCxnSpPr>
        <p:spPr>
          <a:xfrm flipV="1">
            <a:off x="662781" y="2072154"/>
            <a:ext cx="517525" cy="190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346869" y="2876831"/>
            <a:ext cx="517525" cy="17462"/>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012163"/>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981075"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33</a:t>
            </a:fld>
            <a:endParaRPr lang="en-US" dirty="0" smtClean="0">
              <a:solidFill>
                <a:srgbClr val="FEFFFF"/>
              </a:solidFill>
            </a:endParaRPr>
          </a:p>
        </p:txBody>
      </p:sp>
      <p:graphicFrame>
        <p:nvGraphicFramePr>
          <p:cNvPr id="15" name="Content Placeholder 1"/>
          <p:cNvGraphicFramePr>
            <a:graphicFrameLocks/>
          </p:cNvGraphicFramePr>
          <p:nvPr>
            <p:extLst>
              <p:ext uri="{D42A27DB-BD31-4B8C-83A1-F6EECF244321}">
                <p14:modId xmlns:p14="http://schemas.microsoft.com/office/powerpoint/2010/main" val="652767865"/>
              </p:ext>
            </p:extLst>
          </p:nvPr>
        </p:nvGraphicFramePr>
        <p:xfrm>
          <a:off x="531813" y="1019082"/>
          <a:ext cx="11207469" cy="4846294"/>
        </p:xfrm>
        <a:graphic>
          <a:graphicData uri="http://schemas.openxmlformats.org/drawingml/2006/table">
            <a:tbl>
              <a:tblPr rtl="1" firstRow="1" bandRow="1">
                <a:tableStyleId>{5DA37D80-6434-44D0-A028-1B22A696006F}</a:tableStyleId>
              </a:tblPr>
              <a:tblGrid>
                <a:gridCol w="11207469"/>
              </a:tblGrid>
              <a:tr h="2944812">
                <a:tc>
                  <a:txBody>
                    <a:bodyPr/>
                    <a:lstStyle/>
                    <a:p>
                      <a:pPr marL="0" indent="0" algn="l" rtl="0" eaLnBrk="1" hangingPunct="1">
                        <a:lnSpc>
                          <a:spcPct val="150000"/>
                        </a:lnSpc>
                        <a:buFont typeface="Wingdings 3" panose="05040102010807070707" pitchFamily="18" charset="2"/>
                        <a:buNone/>
                        <a:defRPr/>
                      </a:pPr>
                      <a:r>
                        <a:rPr lang="en-US" sz="2600" b="1" u="sng" kern="1200" dirty="0" smtClean="0">
                          <a:solidFill>
                            <a:schemeClr val="tx1"/>
                          </a:solidFill>
                          <a:latin typeface="Times New Roman" panose="02020603050405020304" pitchFamily="18" charset="0"/>
                          <a:ea typeface="+mn-ea"/>
                          <a:cs typeface="Times New Roman" panose="02020603050405020304" pitchFamily="18" charset="0"/>
                        </a:rPr>
                        <a:t>Drugs contraindicated in myasthenia</a:t>
                      </a:r>
                      <a:r>
                        <a:rPr lang="en-US" sz="2600" b="1" u="sng" kern="1200" baseline="0" dirty="0" smtClean="0">
                          <a:solidFill>
                            <a:schemeClr val="tx1"/>
                          </a:solidFill>
                          <a:latin typeface="Times New Roman" panose="02020603050405020304" pitchFamily="18" charset="0"/>
                          <a:ea typeface="+mn-ea"/>
                          <a:cs typeface="Times New Roman" panose="02020603050405020304" pitchFamily="18" charset="0"/>
                        </a:rPr>
                        <a:t> gravis:</a:t>
                      </a:r>
                      <a:endParaRPr lang="en-US" sz="2600" b="1" u="sng" kern="1200" dirty="0" smtClean="0">
                        <a:solidFill>
                          <a:schemeClr val="tx1"/>
                        </a:solidFill>
                        <a:latin typeface="Times New Roman" panose="02020603050405020304" pitchFamily="18" charset="0"/>
                        <a:ea typeface="+mn-ea"/>
                        <a:cs typeface="Times New Roman" panose="02020603050405020304" pitchFamily="18" charset="0"/>
                      </a:endParaRPr>
                    </a:p>
                    <a:p>
                      <a:pPr marL="0" indent="0" algn="l" rtl="0" eaLnBrk="1" hangingPunct="1">
                        <a:lnSpc>
                          <a:spcPct val="150000"/>
                        </a:lnSpc>
                        <a:buFont typeface="Wingdings 3" panose="05040102010807070707" pitchFamily="18" charset="2"/>
                        <a:buNone/>
                        <a:defRPr/>
                      </a:pPr>
                      <a:r>
                        <a:rPr lang="en-US" sz="2600" b="0" u="none" kern="1200" dirty="0" smtClean="0">
                          <a:solidFill>
                            <a:schemeClr val="tx1"/>
                          </a:solidFill>
                          <a:latin typeface="Times New Roman" panose="02020603050405020304" pitchFamily="18" charset="0"/>
                          <a:ea typeface="+mn-ea"/>
                          <a:cs typeface="Times New Roman" panose="02020603050405020304" pitchFamily="18" charset="0"/>
                        </a:rPr>
                        <a:t>1-Skeletal muscle relaxants.          2- Aminoglycosides              3- </a:t>
                      </a:r>
                      <a:r>
                        <a:rPr lang="el-GR" sz="2600" b="0" u="none" kern="1200" dirty="0" smtClean="0">
                          <a:solidFill>
                            <a:schemeClr val="tx1"/>
                          </a:solidFill>
                          <a:latin typeface="Times New Roman" panose="02020603050405020304" pitchFamily="18" charset="0"/>
                          <a:ea typeface="+mn-ea"/>
                          <a:cs typeface="Times New Roman" panose="02020603050405020304" pitchFamily="18" charset="0"/>
                        </a:rPr>
                        <a:t>β</a:t>
                      </a:r>
                      <a:r>
                        <a:rPr lang="en-US" sz="2600" b="0" u="none" kern="1200" dirty="0" smtClean="0">
                          <a:solidFill>
                            <a:schemeClr val="tx1"/>
                          </a:solidFill>
                          <a:latin typeface="Times New Roman" panose="02020603050405020304" pitchFamily="18" charset="0"/>
                          <a:ea typeface="+mn-ea"/>
                          <a:cs typeface="Times New Roman" panose="02020603050405020304" pitchFamily="18" charset="0"/>
                        </a:rPr>
                        <a:t>-blockers.</a:t>
                      </a:r>
                    </a:p>
                    <a:p>
                      <a:pPr marL="0" indent="0" algn="l" rtl="0" eaLnBrk="1" hangingPunct="1">
                        <a:lnSpc>
                          <a:spcPct val="150000"/>
                        </a:lnSpc>
                        <a:buFont typeface="Wingdings 3" panose="05040102010807070707" pitchFamily="18" charset="2"/>
                        <a:buNone/>
                        <a:defRPr/>
                      </a:pPr>
                      <a:r>
                        <a:rPr lang="en-US" sz="2600" b="1" u="sng" kern="1200" dirty="0" smtClean="0">
                          <a:solidFill>
                            <a:schemeClr val="tx1"/>
                          </a:solidFill>
                          <a:latin typeface="Times New Roman" panose="02020603050405020304" pitchFamily="18" charset="0"/>
                          <a:ea typeface="+mn-ea"/>
                          <a:cs typeface="Times New Roman" panose="02020603050405020304" pitchFamily="18" charset="0"/>
                        </a:rPr>
                        <a:t>N.B.</a:t>
                      </a:r>
                    </a:p>
                    <a:p>
                      <a:pPr marL="457200" indent="-457200" algn="l" rtl="0" eaLnBrk="1" hangingPunct="1">
                        <a:lnSpc>
                          <a:spcPct val="150000"/>
                        </a:lnSpc>
                        <a:buFont typeface="Arial" panose="020B0604020202020204" pitchFamily="34" charset="0"/>
                        <a:buChar char="•"/>
                        <a:defRPr/>
                      </a:pPr>
                      <a:r>
                        <a:rPr lang="en-US" sz="2600" b="1" u="none" kern="1200" dirty="0" smtClean="0">
                          <a:solidFill>
                            <a:schemeClr val="tx1"/>
                          </a:solidFill>
                          <a:latin typeface="Times New Roman" panose="02020603050405020304" pitchFamily="18" charset="0"/>
                          <a:ea typeface="+mn-ea"/>
                          <a:cs typeface="Times New Roman" panose="02020603050405020304" pitchFamily="18" charset="0"/>
                        </a:rPr>
                        <a:t>Myasthenia crisis: </a:t>
                      </a:r>
                      <a:r>
                        <a:rPr lang="en-US" sz="2600" b="0" u="none" kern="1200" dirty="0" smtClean="0">
                          <a:solidFill>
                            <a:schemeClr val="tx1"/>
                          </a:solidFill>
                          <a:latin typeface="Times New Roman" panose="02020603050405020304" pitchFamily="18" charset="0"/>
                          <a:ea typeface="+mn-ea"/>
                          <a:cs typeface="Times New Roman" panose="02020603050405020304" pitchFamily="18" charset="0"/>
                        </a:rPr>
                        <a:t>severe muscle weakness due to </a:t>
                      </a:r>
                      <a:r>
                        <a:rPr lang="en-US" sz="2600" b="1" i="1" u="none" kern="1200" dirty="0" smtClean="0">
                          <a:solidFill>
                            <a:schemeClr val="tx1"/>
                          </a:solidFill>
                          <a:latin typeface="Times New Roman" panose="02020603050405020304" pitchFamily="18" charset="0"/>
                          <a:ea typeface="+mn-ea"/>
                          <a:cs typeface="Times New Roman" panose="02020603050405020304" pitchFamily="18" charset="0"/>
                        </a:rPr>
                        <a:t>under treatment  </a:t>
                      </a:r>
                      <a:r>
                        <a:rPr lang="en-US" sz="2600" b="0" i="0" u="none" kern="1200" dirty="0" smtClean="0">
                          <a:solidFill>
                            <a:schemeClr val="tx1"/>
                          </a:solidFill>
                          <a:latin typeface="Times New Roman" panose="02020603050405020304" pitchFamily="18" charset="0"/>
                          <a:ea typeface="+mn-ea"/>
                          <a:cs typeface="Times New Roman" panose="02020603050405020304" pitchFamily="18" charset="0"/>
                        </a:rPr>
                        <a:t>with anticholinesterase drugs           Edrophonium produces muscle improvement.</a:t>
                      </a:r>
                    </a:p>
                    <a:p>
                      <a:pPr marL="457200" indent="-457200" algn="l" rtl="0" eaLnBrk="1" hangingPunct="1">
                        <a:lnSpc>
                          <a:spcPct val="150000"/>
                        </a:lnSpc>
                        <a:buFont typeface="Arial" panose="020B0604020202020204" pitchFamily="34" charset="0"/>
                        <a:buChar char="•"/>
                        <a:defRPr/>
                      </a:pPr>
                      <a:r>
                        <a:rPr lang="en-US" sz="2600" b="1" i="0" u="none" kern="1200" dirty="0" smtClean="0">
                          <a:solidFill>
                            <a:schemeClr val="tx1"/>
                          </a:solidFill>
                          <a:latin typeface="Times New Roman" panose="02020603050405020304" pitchFamily="18" charset="0"/>
                          <a:ea typeface="+mn-ea"/>
                          <a:cs typeface="Times New Roman" panose="02020603050405020304" pitchFamily="18" charset="0"/>
                        </a:rPr>
                        <a:t>Cholinergic crisis: </a:t>
                      </a:r>
                      <a:r>
                        <a:rPr lang="en-US" sz="2600" b="0" u="none" kern="1200" dirty="0" smtClean="0">
                          <a:solidFill>
                            <a:schemeClr val="tx1"/>
                          </a:solidFill>
                          <a:latin typeface="Times New Roman" panose="02020603050405020304" pitchFamily="18" charset="0"/>
                          <a:ea typeface="+mn-ea"/>
                          <a:cs typeface="Times New Roman" panose="02020603050405020304" pitchFamily="18" charset="0"/>
                        </a:rPr>
                        <a:t>severe muscle weakness due to </a:t>
                      </a:r>
                      <a:r>
                        <a:rPr lang="en-US" sz="2600" b="1" i="1" u="none" kern="1200" dirty="0" smtClean="0">
                          <a:solidFill>
                            <a:schemeClr val="tx1"/>
                          </a:solidFill>
                          <a:latin typeface="Times New Roman" panose="02020603050405020304" pitchFamily="18" charset="0"/>
                          <a:ea typeface="+mn-ea"/>
                          <a:cs typeface="Times New Roman" panose="02020603050405020304" pitchFamily="18" charset="0"/>
                        </a:rPr>
                        <a:t>over treatment  </a:t>
                      </a:r>
                      <a:r>
                        <a:rPr lang="en-US" sz="2600" b="0" i="0" u="none" kern="1200" dirty="0" smtClean="0">
                          <a:solidFill>
                            <a:schemeClr val="tx1"/>
                          </a:solidFill>
                          <a:latin typeface="Times New Roman" panose="02020603050405020304" pitchFamily="18" charset="0"/>
                          <a:ea typeface="+mn-ea"/>
                          <a:cs typeface="Times New Roman" panose="02020603050405020304" pitchFamily="18" charset="0"/>
                        </a:rPr>
                        <a:t>with anticholinesterase drugs</a:t>
                      </a:r>
                      <a:r>
                        <a:rPr lang="en-US" sz="2600" b="0" i="0" u="none" kern="1200" baseline="0" dirty="0" smtClean="0">
                          <a:solidFill>
                            <a:schemeClr val="tx1"/>
                          </a:solidFill>
                          <a:latin typeface="Times New Roman" panose="02020603050405020304" pitchFamily="18" charset="0"/>
                          <a:ea typeface="+mn-ea"/>
                          <a:cs typeface="Times New Roman" panose="02020603050405020304" pitchFamily="18" charset="0"/>
                        </a:rPr>
                        <a:t> [ sustained depolarization]         </a:t>
                      </a:r>
                      <a:r>
                        <a:rPr lang="en-US" sz="2600" b="0" i="0" u="none" kern="1200" dirty="0" smtClean="0">
                          <a:solidFill>
                            <a:schemeClr val="tx1"/>
                          </a:solidFill>
                          <a:latin typeface="Times New Roman" panose="02020603050405020304" pitchFamily="18" charset="0"/>
                          <a:ea typeface="+mn-ea"/>
                          <a:cs typeface="Times New Roman" panose="02020603050405020304" pitchFamily="18" charset="0"/>
                        </a:rPr>
                        <a:t>Edrophonium produces  more weakness.</a:t>
                      </a:r>
                      <a:endParaRPr lang="en-US" sz="2600" b="1" u="none" kern="120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07" marB="45707"/>
                </a:tc>
              </a:tr>
            </a:tbl>
          </a:graphicData>
        </a:graphic>
      </p:graphicFrame>
      <p:cxnSp>
        <p:nvCxnSpPr>
          <p:cNvPr id="16" name="Straight Arrow Connector 15"/>
          <p:cNvCxnSpPr/>
          <p:nvPr/>
        </p:nvCxnSpPr>
        <p:spPr>
          <a:xfrm flipV="1">
            <a:off x="7937640" y="4976719"/>
            <a:ext cx="517525" cy="190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489869" y="3764336"/>
            <a:ext cx="517525" cy="17462"/>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425250"/>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981075"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34</a:t>
            </a:fld>
            <a:endParaRPr lang="en-US" dirty="0" smtClean="0">
              <a:solidFill>
                <a:srgbClr val="FEFFFF"/>
              </a:solidFill>
            </a:endParaRPr>
          </a:p>
        </p:txBody>
      </p:sp>
      <p:graphicFrame>
        <p:nvGraphicFramePr>
          <p:cNvPr id="15" name="Content Placeholder 1"/>
          <p:cNvGraphicFramePr>
            <a:graphicFrameLocks/>
          </p:cNvGraphicFramePr>
          <p:nvPr>
            <p:extLst>
              <p:ext uri="{D42A27DB-BD31-4B8C-83A1-F6EECF244321}">
                <p14:modId xmlns:p14="http://schemas.microsoft.com/office/powerpoint/2010/main" val="114055951"/>
              </p:ext>
            </p:extLst>
          </p:nvPr>
        </p:nvGraphicFramePr>
        <p:xfrm>
          <a:off x="652837" y="265205"/>
          <a:ext cx="11207469" cy="6233134"/>
        </p:xfrm>
        <a:graphic>
          <a:graphicData uri="http://schemas.openxmlformats.org/drawingml/2006/table">
            <a:tbl>
              <a:tblPr rtl="1" firstRow="1" bandRow="1">
                <a:tableStyleId>{5DA37D80-6434-44D0-A028-1B22A696006F}</a:tableStyleId>
              </a:tblPr>
              <a:tblGrid>
                <a:gridCol w="11207469"/>
              </a:tblGrid>
              <a:tr h="3304988">
                <a:tc>
                  <a:txBody>
                    <a:bodyPr/>
                    <a:lstStyle/>
                    <a:p>
                      <a:pPr marL="0" indent="0" algn="ctr" rtl="0" eaLnBrk="1" hangingPunct="1">
                        <a:lnSpc>
                          <a:spcPct val="150000"/>
                        </a:lnSpc>
                        <a:buFont typeface="Wingdings 3" panose="05040102010807070707" pitchFamily="18" charset="2"/>
                        <a:buNone/>
                        <a:defRPr/>
                      </a:pPr>
                      <a:r>
                        <a:rPr lang="en-US" sz="2600" b="1" u="sng" kern="1200" dirty="0" smtClean="0">
                          <a:solidFill>
                            <a:schemeClr val="tx1"/>
                          </a:solidFill>
                          <a:latin typeface="Times New Roman" panose="02020603050405020304" pitchFamily="18" charset="0"/>
                          <a:ea typeface="+mn-ea"/>
                          <a:cs typeface="Times New Roman" panose="02020603050405020304" pitchFamily="18" charset="0"/>
                        </a:rPr>
                        <a:t>Alzheimer's disease</a:t>
                      </a:r>
                    </a:p>
                    <a:p>
                      <a:pPr marL="0" marR="0" indent="0" algn="l" defTabSz="457200" rtl="0" eaLnBrk="1" fontAlgn="auto" latinLnBrk="0" hangingPunct="1">
                        <a:lnSpc>
                          <a:spcPct val="150000"/>
                        </a:lnSpc>
                        <a:spcBef>
                          <a:spcPts val="0"/>
                        </a:spcBef>
                        <a:spcAft>
                          <a:spcPts val="0"/>
                        </a:spcAft>
                        <a:buClrTx/>
                        <a:buSzTx/>
                        <a:buFont typeface="Wingdings 3" panose="05040102010807070707" pitchFamily="18" charset="2"/>
                        <a:buNone/>
                        <a:tabLst/>
                        <a:defRPr/>
                      </a:pPr>
                      <a:r>
                        <a:rPr lang="en-US" sz="2600" b="0" u="none" kern="1200" dirty="0" smtClean="0">
                          <a:solidFill>
                            <a:schemeClr val="tx1"/>
                          </a:solidFill>
                          <a:latin typeface="Times New Roman" panose="02020603050405020304" pitchFamily="18" charset="0"/>
                          <a:ea typeface="+mn-ea"/>
                          <a:cs typeface="Times New Roman" panose="02020603050405020304" pitchFamily="18" charset="0"/>
                        </a:rPr>
                        <a:t>             Alzheimer's disease (AD) is a common age-related dementia.</a:t>
                      </a:r>
                    </a:p>
                    <a:p>
                      <a:pPr marL="0" marR="0" indent="0" algn="l" defTabSz="457200" rtl="0" eaLnBrk="1" fontAlgn="auto" latinLnBrk="0" hangingPunct="1">
                        <a:lnSpc>
                          <a:spcPct val="150000"/>
                        </a:lnSpc>
                        <a:spcBef>
                          <a:spcPts val="0"/>
                        </a:spcBef>
                        <a:spcAft>
                          <a:spcPts val="0"/>
                        </a:spcAft>
                        <a:buClrTx/>
                        <a:buSzTx/>
                        <a:buFont typeface="Wingdings 3" panose="05040102010807070707" pitchFamily="18" charset="2"/>
                        <a:buNone/>
                        <a:tabLst/>
                        <a:defRPr/>
                      </a:pPr>
                      <a:r>
                        <a:rPr lang="en-US" sz="2600" b="0" u="none" kern="1200" dirty="0" smtClean="0">
                          <a:solidFill>
                            <a:schemeClr val="tx1"/>
                          </a:solidFill>
                          <a:latin typeface="Times New Roman" panose="02020603050405020304" pitchFamily="18" charset="0"/>
                          <a:ea typeface="+mn-ea"/>
                          <a:cs typeface="Times New Roman" panose="02020603050405020304" pitchFamily="18" charset="0"/>
                        </a:rPr>
                        <a:t>The main pathological features of AD comprise amyloid</a:t>
                      </a: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 plaques &amp; loss of neurons (</a:t>
                      </a:r>
                      <a:r>
                        <a:rPr lang="en-US" sz="2600" b="1" i="1" u="none" kern="1200" baseline="0" dirty="0" smtClean="0">
                          <a:solidFill>
                            <a:schemeClr val="tx1"/>
                          </a:solidFill>
                          <a:latin typeface="Times New Roman" panose="02020603050405020304" pitchFamily="18" charset="0"/>
                          <a:ea typeface="+mn-ea"/>
                          <a:cs typeface="Times New Roman" panose="02020603050405020304" pitchFamily="18" charset="0"/>
                        </a:rPr>
                        <a:t>particularly cholinergic neurons of the basal forebrain).</a:t>
                      </a:r>
                    </a:p>
                    <a:p>
                      <a:pPr marL="0" marR="0" indent="0" algn="l" defTabSz="457200" rtl="0" eaLnBrk="1" fontAlgn="auto" latinLnBrk="0" hangingPunct="1">
                        <a:lnSpc>
                          <a:spcPct val="150000"/>
                        </a:lnSpc>
                        <a:spcBef>
                          <a:spcPts val="0"/>
                        </a:spcBef>
                        <a:spcAft>
                          <a:spcPts val="0"/>
                        </a:spcAft>
                        <a:buClrTx/>
                        <a:buSzTx/>
                        <a:buFont typeface="Wingdings 3" panose="05040102010807070707" pitchFamily="18" charset="2"/>
                        <a:buNone/>
                        <a:tabLst/>
                        <a:defRPr/>
                      </a:pPr>
                      <a:r>
                        <a:rPr lang="en-US" sz="2600" b="1" i="0" u="sng" kern="1200" baseline="0" dirty="0" smtClean="0">
                          <a:solidFill>
                            <a:schemeClr val="tx1"/>
                          </a:solidFill>
                          <a:latin typeface="Times New Roman" panose="02020603050405020304" pitchFamily="18" charset="0"/>
                          <a:ea typeface="+mn-ea"/>
                          <a:cs typeface="Times New Roman" panose="02020603050405020304" pitchFamily="18" charset="0"/>
                        </a:rPr>
                        <a:t>Drugs approved for the treatment of AD:</a:t>
                      </a:r>
                    </a:p>
                    <a:p>
                      <a:pPr marL="0" marR="0" indent="0" algn="l" defTabSz="4572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en-US" sz="2600" b="1" i="1" u="none" kern="1200" baseline="0" dirty="0" smtClean="0">
                          <a:solidFill>
                            <a:schemeClr val="tx1"/>
                          </a:solidFill>
                          <a:latin typeface="Times New Roman" panose="02020603050405020304" pitchFamily="18" charset="0"/>
                          <a:ea typeface="+mn-ea"/>
                          <a:cs typeface="Times New Roman" panose="02020603050405020304" pitchFamily="18" charset="0"/>
                        </a:rPr>
                        <a:t>1- Cholinesterase inhibitors:</a:t>
                      </a:r>
                    </a:p>
                    <a:p>
                      <a:pPr marL="457200" marR="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600" b="1" i="0" u="none" kern="1200" baseline="0" dirty="0" smtClean="0">
                          <a:solidFill>
                            <a:schemeClr val="tx1"/>
                          </a:solidFill>
                          <a:latin typeface="Times New Roman" panose="02020603050405020304" pitchFamily="18" charset="0"/>
                          <a:ea typeface="+mn-ea"/>
                          <a:cs typeface="Times New Roman" panose="02020603050405020304" pitchFamily="18" charset="0"/>
                        </a:rPr>
                        <a:t>Tacrine </a:t>
                      </a:r>
                      <a:r>
                        <a:rPr lang="en-US" sz="2600" b="0" i="0" u="none" kern="1200" baseline="0" dirty="0" smtClean="0">
                          <a:solidFill>
                            <a:schemeClr val="tx1"/>
                          </a:solidFill>
                          <a:latin typeface="Times New Roman" panose="02020603050405020304" pitchFamily="18" charset="0"/>
                          <a:ea typeface="+mn-ea"/>
                          <a:cs typeface="Times New Roman" panose="02020603050405020304" pitchFamily="18" charset="0"/>
                        </a:rPr>
                        <a:t>is a drug with anticholinesterase activity, has been used for the treatment of mild to moderate </a:t>
                      </a:r>
                      <a:r>
                        <a:rPr lang="en-US" sz="2600" b="0" u="none" kern="1200" dirty="0" smtClean="0">
                          <a:solidFill>
                            <a:schemeClr val="tx1"/>
                          </a:solidFill>
                          <a:latin typeface="Times New Roman" panose="02020603050405020304" pitchFamily="18" charset="0"/>
                          <a:ea typeface="+mn-ea"/>
                          <a:cs typeface="Times New Roman" panose="02020603050405020304" pitchFamily="18" charset="0"/>
                        </a:rPr>
                        <a:t>Alzheimer's disease but hepatotoxic.</a:t>
                      </a:r>
                    </a:p>
                    <a:p>
                      <a:pPr marL="457200" marR="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600" b="1" u="none" kern="1200" dirty="0" smtClean="0">
                          <a:solidFill>
                            <a:schemeClr val="tx1"/>
                          </a:solidFill>
                          <a:latin typeface="Times New Roman" panose="02020603050405020304" pitchFamily="18" charset="0"/>
                          <a:ea typeface="+mn-ea"/>
                          <a:cs typeface="Times New Roman" panose="02020603050405020304" pitchFamily="18" charset="0"/>
                        </a:rPr>
                        <a:t>Donepezil, galantamine, and rivastigmine </a:t>
                      </a:r>
                      <a:r>
                        <a:rPr lang="en-US" sz="2600" b="0" u="none" kern="1200" dirty="0" smtClean="0">
                          <a:solidFill>
                            <a:schemeClr val="tx1"/>
                          </a:solidFill>
                          <a:latin typeface="Times New Roman" panose="02020603050405020304" pitchFamily="18" charset="0"/>
                          <a:ea typeface="+mn-ea"/>
                          <a:cs typeface="Times New Roman" panose="02020603050405020304" pitchFamily="18" charset="0"/>
                        </a:rPr>
                        <a:t>are</a:t>
                      </a: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 newer, more selective and lack the hepatotoxic effect of tacrine.</a:t>
                      </a:r>
                      <a:r>
                        <a:rPr lang="en-US" sz="2600" b="0" u="none" kern="1200" dirty="0" smtClean="0">
                          <a:solidFill>
                            <a:schemeClr val="tx1"/>
                          </a:solidFill>
                          <a:latin typeface="Times New Roman" panose="02020603050405020304" pitchFamily="18" charset="0"/>
                          <a:ea typeface="+mn-ea"/>
                          <a:cs typeface="Times New Roman" panose="02020603050405020304" pitchFamily="18" charset="0"/>
                        </a:rPr>
                        <a:t> </a:t>
                      </a:r>
                      <a:endParaRPr lang="en-US" sz="2600" b="1" u="none"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600" b="1" i="1" u="none" kern="1200" baseline="0" dirty="0" smtClean="0">
                          <a:solidFill>
                            <a:schemeClr val="tx1"/>
                          </a:solidFill>
                          <a:latin typeface="Times New Roman" panose="02020603050405020304" pitchFamily="18" charset="0"/>
                          <a:ea typeface="+mn-ea"/>
                          <a:cs typeface="Times New Roman" panose="02020603050405020304" pitchFamily="18" charset="0"/>
                        </a:rPr>
                        <a:t>2- Memantine </a:t>
                      </a:r>
                      <a:r>
                        <a:rPr lang="en-US" sz="2600" b="0" i="0" u="none" kern="1200" baseline="0" dirty="0" smtClean="0">
                          <a:solidFill>
                            <a:schemeClr val="tx1"/>
                          </a:solidFill>
                          <a:latin typeface="Times New Roman" panose="02020603050405020304" pitchFamily="18" charset="0"/>
                          <a:ea typeface="+mn-ea"/>
                          <a:cs typeface="Times New Roman" panose="02020603050405020304" pitchFamily="18" charset="0"/>
                        </a:rPr>
                        <a:t>[NMDA receptor antagonist]        inhibiting glutamate-induced  excitotoxicity and neuronal damage. The drug improves cognitive function in moderate-to-severe AD.</a:t>
                      </a:r>
                      <a:endParaRPr lang="en-US" sz="2600" b="1" i="1" u="none" kern="1200" baseline="0" dirty="0" smtClean="0">
                        <a:solidFill>
                          <a:schemeClr val="tx1"/>
                        </a:solidFill>
                        <a:latin typeface="Times New Roman" panose="02020603050405020304" pitchFamily="18" charset="0"/>
                        <a:ea typeface="+mn-ea"/>
                        <a:cs typeface="Times New Roman" panose="02020603050405020304" pitchFamily="18" charset="0"/>
                      </a:endParaRPr>
                    </a:p>
                  </a:txBody>
                  <a:tcPr marL="91448" marR="91448" marT="45707" marB="45707"/>
                </a:tc>
              </a:tr>
            </a:tbl>
          </a:graphicData>
        </a:graphic>
      </p:graphicFrame>
      <p:cxnSp>
        <p:nvCxnSpPr>
          <p:cNvPr id="16" name="Straight Arrow Connector 15"/>
          <p:cNvCxnSpPr/>
          <p:nvPr/>
        </p:nvCxnSpPr>
        <p:spPr>
          <a:xfrm flipV="1">
            <a:off x="6700511" y="5420472"/>
            <a:ext cx="517525" cy="190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074473"/>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981075" indent="0" algn="ctr" rtl="0" eaLnBrk="1" hangingPunct="1">
              <a:buNone/>
              <a:defRPr/>
            </a:pPr>
            <a:r>
              <a:rPr lang="en-US" sz="2400" b="1" u="sng" dirty="0" smtClean="0">
                <a:solidFill>
                  <a:schemeClr val="accent2">
                    <a:lumMod val="60000"/>
                    <a:lumOff val="40000"/>
                  </a:schemeClr>
                </a:solidFill>
              </a:rPr>
              <a:t>(2) Irreversible </a:t>
            </a:r>
            <a:r>
              <a:rPr lang="en-US" sz="2400" b="1" u="sng" dirty="0">
                <a:solidFill>
                  <a:schemeClr val="accent2">
                    <a:lumMod val="60000"/>
                    <a:lumOff val="40000"/>
                  </a:schemeClr>
                </a:solidFill>
              </a:rPr>
              <a:t>cholinesterase Inhibitors</a:t>
            </a:r>
          </a:p>
          <a:p>
            <a:pPr marL="1438275" indent="-457200" algn="l" rtl="0" eaLnBrk="1" hangingPunct="1">
              <a:buFont typeface="Wingdings" panose="05000000000000000000" pitchFamily="2" charset="2"/>
              <a:buChar char="§"/>
              <a:defRPr/>
            </a:pPr>
            <a:r>
              <a:rPr lang="en-US" sz="2600" dirty="0" smtClean="0">
                <a:solidFill>
                  <a:schemeClr val="tx1"/>
                </a:solidFill>
              </a:rPr>
              <a:t>Echothiophate &amp;Isoflurophate            eye drops for glaucoma.</a:t>
            </a:r>
          </a:p>
          <a:p>
            <a:pPr marL="1438275" indent="-457200" algn="l" rtl="0" eaLnBrk="1" hangingPunct="1">
              <a:buFont typeface="Wingdings" panose="05000000000000000000" pitchFamily="2" charset="2"/>
              <a:buChar char="§"/>
              <a:defRPr/>
            </a:pPr>
            <a:r>
              <a:rPr lang="en-US" sz="2600" dirty="0" smtClean="0">
                <a:solidFill>
                  <a:schemeClr val="tx1"/>
                </a:solidFill>
              </a:rPr>
              <a:t>Ware gases [e.g. sarin &amp; soman].</a:t>
            </a:r>
          </a:p>
          <a:p>
            <a:pPr marL="1438275" indent="-457200" algn="l" rtl="0" eaLnBrk="1" hangingPunct="1">
              <a:buFont typeface="Wingdings" panose="05000000000000000000" pitchFamily="2" charset="2"/>
              <a:buChar char="§"/>
              <a:defRPr/>
            </a:pPr>
            <a:r>
              <a:rPr lang="en-US" sz="2600" dirty="0" smtClean="0">
                <a:solidFill>
                  <a:schemeClr val="tx1"/>
                </a:solidFill>
              </a:rPr>
              <a:t>Thiophosphate insecticides [e.g. Parathion &amp; Malathion]</a:t>
            </a:r>
          </a:p>
          <a:p>
            <a:pPr marL="981075" indent="-806450" algn="l" rtl="0" eaLnBrk="1" hangingPunct="1">
              <a:buNone/>
              <a:defRPr/>
            </a:pPr>
            <a:r>
              <a:rPr lang="en-US" sz="2600" b="1" u="sng" dirty="0" smtClean="0">
                <a:solidFill>
                  <a:schemeClr val="tx1"/>
                </a:solidFill>
              </a:rPr>
              <a:t>Pharmacokinetics:</a:t>
            </a:r>
          </a:p>
          <a:p>
            <a:pPr marL="363538" indent="-188913" algn="l" rtl="0" eaLnBrk="1" hangingPunct="1">
              <a:buFont typeface="Wingdings" panose="05000000000000000000" pitchFamily="2" charset="2"/>
              <a:buChar char="Ø"/>
              <a:defRPr/>
            </a:pPr>
            <a:r>
              <a:rPr lang="en-US" sz="2600" dirty="0" smtClean="0">
                <a:solidFill>
                  <a:schemeClr val="tx1"/>
                </a:solidFill>
              </a:rPr>
              <a:t>All organophosphates (except for </a:t>
            </a:r>
            <a:r>
              <a:rPr lang="en-US" sz="2600" b="1" dirty="0" smtClean="0">
                <a:solidFill>
                  <a:schemeClr val="tx1"/>
                </a:solidFill>
              </a:rPr>
              <a:t>echothiophate</a:t>
            </a:r>
            <a:r>
              <a:rPr lang="en-US" sz="2600" dirty="0" smtClean="0">
                <a:solidFill>
                  <a:schemeClr val="tx1"/>
                </a:solidFill>
              </a:rPr>
              <a:t>) are well absorbed from the skin, lung, gut, and conjunctiva and distributed to all parts of the body, including CNS.</a:t>
            </a:r>
          </a:p>
          <a:p>
            <a:pPr marL="363538" indent="-188913" algn="l" rtl="0" eaLnBrk="1" hangingPunct="1">
              <a:buFont typeface="Wingdings" panose="05000000000000000000" pitchFamily="2" charset="2"/>
              <a:buChar char="Ø"/>
              <a:defRPr/>
            </a:pPr>
            <a:r>
              <a:rPr lang="en-US" sz="2600" dirty="0" smtClean="0">
                <a:solidFill>
                  <a:schemeClr val="tx1"/>
                </a:solidFill>
              </a:rPr>
              <a:t>The thiophosphate insecticides (parathion &amp; malathion) are prodrugs. They are rapidly activated in insects and vertebrates. </a:t>
            </a:r>
            <a:r>
              <a:rPr lang="en-US" sz="2600" b="1" dirty="0" smtClean="0">
                <a:solidFill>
                  <a:schemeClr val="tx1"/>
                </a:solidFill>
              </a:rPr>
              <a:t>Malathion </a:t>
            </a:r>
            <a:r>
              <a:rPr lang="en-US" sz="2600" dirty="0" smtClean="0">
                <a:solidFill>
                  <a:schemeClr val="tx1"/>
                </a:solidFill>
              </a:rPr>
              <a:t>(not parathion)is rapidly metabolized by other pathways to </a:t>
            </a:r>
            <a:r>
              <a:rPr lang="en-US" sz="2600" b="1" dirty="0" smtClean="0">
                <a:solidFill>
                  <a:schemeClr val="tx1"/>
                </a:solidFill>
              </a:rPr>
              <a:t>inactive products </a:t>
            </a:r>
            <a:r>
              <a:rPr lang="en-US" sz="2600" dirty="0" smtClean="0">
                <a:solidFill>
                  <a:schemeClr val="tx1"/>
                </a:solidFill>
              </a:rPr>
              <a:t>in </a:t>
            </a:r>
            <a:r>
              <a:rPr lang="en-US" sz="2600" b="1" dirty="0" smtClean="0">
                <a:solidFill>
                  <a:schemeClr val="tx1"/>
                </a:solidFill>
              </a:rPr>
              <a:t>birds </a:t>
            </a:r>
            <a:r>
              <a:rPr lang="en-US" sz="2600" dirty="0" smtClean="0">
                <a:solidFill>
                  <a:schemeClr val="tx1"/>
                </a:solidFill>
              </a:rPr>
              <a:t>and </a:t>
            </a:r>
            <a:r>
              <a:rPr lang="en-US" sz="2600" b="1" dirty="0" smtClean="0">
                <a:solidFill>
                  <a:schemeClr val="tx1"/>
                </a:solidFill>
              </a:rPr>
              <a:t> mammals </a:t>
            </a:r>
            <a:r>
              <a:rPr lang="en-US" sz="2600" dirty="0" smtClean="0">
                <a:solidFill>
                  <a:schemeClr val="tx1"/>
                </a:solidFill>
              </a:rPr>
              <a:t>but</a:t>
            </a:r>
            <a:r>
              <a:rPr lang="en-US" sz="2600" b="1" dirty="0" smtClean="0">
                <a:solidFill>
                  <a:schemeClr val="tx1"/>
                </a:solidFill>
              </a:rPr>
              <a:t> not in insects </a:t>
            </a:r>
            <a:r>
              <a:rPr lang="en-US" sz="2600" dirty="0" smtClean="0">
                <a:solidFill>
                  <a:schemeClr val="tx1"/>
                </a:solidFill>
              </a:rPr>
              <a:t>(considered to be relatively safe).</a:t>
            </a:r>
          </a:p>
          <a:p>
            <a:pPr marL="174625" indent="0" algn="l" rtl="0" eaLnBrk="1" hangingPunct="1">
              <a:buNone/>
              <a:defRPr/>
            </a:pPr>
            <a:endParaRPr lang="en-US" sz="2600" b="1" dirty="0">
              <a:solidFill>
                <a:schemeClr val="tx1"/>
              </a:solidFill>
            </a:endParaRPr>
          </a:p>
          <a:p>
            <a:pPr marL="174625" indent="0" algn="l" rtl="0" eaLnBrk="1" hangingPunct="1">
              <a:buNone/>
              <a:defRPr/>
            </a:pPr>
            <a:r>
              <a:rPr lang="en-US" sz="2600" dirty="0">
                <a:solidFill>
                  <a:schemeClr val="tx1"/>
                </a:solidFill>
              </a:rPr>
              <a:t> </a:t>
            </a:r>
            <a:r>
              <a:rPr lang="en-US" sz="2600" dirty="0" smtClean="0">
                <a:solidFill>
                  <a:schemeClr val="tx1"/>
                </a:solidFill>
              </a:rPr>
              <a:t>    </a:t>
            </a:r>
            <a:r>
              <a:rPr lang="en-US" sz="2600" b="1" u="sng" dirty="0" smtClean="0">
                <a:solidFill>
                  <a:schemeClr val="tx1"/>
                </a:solidFill>
              </a:rPr>
              <a:t>N.B. </a:t>
            </a:r>
            <a:r>
              <a:rPr lang="en-US" sz="2600" b="1" dirty="0" smtClean="0">
                <a:solidFill>
                  <a:schemeClr val="tx1"/>
                </a:solidFill>
              </a:rPr>
              <a:t>Fish </a:t>
            </a:r>
            <a:r>
              <a:rPr lang="en-US" sz="2600" dirty="0" smtClean="0">
                <a:solidFill>
                  <a:schemeClr val="tx1"/>
                </a:solidFill>
              </a:rPr>
              <a:t> cannot detoxify malathion</a:t>
            </a:r>
            <a:r>
              <a:rPr lang="en-US" sz="2600" b="1" dirty="0" smtClean="0">
                <a:solidFill>
                  <a:schemeClr val="tx1"/>
                </a:solidFill>
              </a:rPr>
              <a:t> </a:t>
            </a:r>
          </a:p>
          <a:p>
            <a:pPr marL="1438275" indent="-457200" algn="l" rtl="0" eaLnBrk="1" hangingPunct="1">
              <a:buFont typeface="Wingdings" panose="05000000000000000000" pitchFamily="2" charset="2"/>
              <a:buChar char="§"/>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35</a:t>
            </a:fld>
            <a:endParaRPr lang="en-US" dirty="0" smtClean="0">
              <a:solidFill>
                <a:srgbClr val="FEFFFF"/>
              </a:solidFill>
            </a:endParaRPr>
          </a:p>
        </p:txBody>
      </p:sp>
      <p:cxnSp>
        <p:nvCxnSpPr>
          <p:cNvPr id="6" name="Straight Arrow Connector 5"/>
          <p:cNvCxnSpPr/>
          <p:nvPr/>
        </p:nvCxnSpPr>
        <p:spPr>
          <a:xfrm flipV="1">
            <a:off x="6361906" y="814294"/>
            <a:ext cx="517525" cy="190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535138"/>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fade">
                                      <p:cBhvr>
                                        <p:cTn id="4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94500"/>
          </a:xfrm>
        </p:spPr>
        <p:txBody>
          <a:bodyPr/>
          <a:lstStyle/>
          <a:p>
            <a:pPr marL="981075" indent="-806450" algn="l" rtl="0" eaLnBrk="1" hangingPunct="1">
              <a:buNone/>
              <a:defRPr/>
            </a:pPr>
            <a:r>
              <a:rPr lang="en-US" sz="2600" b="1" u="sng" dirty="0" smtClean="0">
                <a:solidFill>
                  <a:schemeClr val="tx1"/>
                </a:solidFill>
              </a:rPr>
              <a:t>Pharmacodynamics:</a:t>
            </a:r>
          </a:p>
          <a:p>
            <a:pPr marL="1438275" indent="-457200" algn="l" rtl="0" eaLnBrk="1" hangingPunct="1">
              <a:buFont typeface="Wingdings" panose="05000000000000000000" pitchFamily="2" charset="2"/>
              <a:buChar char="Ø"/>
              <a:defRPr/>
            </a:pPr>
            <a:r>
              <a:rPr lang="en-US" sz="2600" dirty="0" smtClean="0">
                <a:solidFill>
                  <a:schemeClr val="tx1"/>
                </a:solidFill>
              </a:rPr>
              <a:t>They cause irreversible inhibition of cholinesterase by formation of </a:t>
            </a:r>
            <a:r>
              <a:rPr lang="en-US" sz="2600" b="1" i="1" dirty="0" smtClean="0">
                <a:solidFill>
                  <a:schemeClr val="tx1"/>
                </a:solidFill>
              </a:rPr>
              <a:t>covalent bond  </a:t>
            </a:r>
            <a:r>
              <a:rPr lang="en-US" sz="2600" dirty="0" smtClean="0">
                <a:solidFill>
                  <a:schemeClr val="tx1"/>
                </a:solidFill>
              </a:rPr>
              <a:t>with its esteratic site.</a:t>
            </a:r>
          </a:p>
          <a:p>
            <a:pPr marL="1438275" indent="-457200" algn="l" rtl="0" eaLnBrk="1" hangingPunct="1">
              <a:buFont typeface="Wingdings" panose="05000000000000000000" pitchFamily="2" charset="2"/>
              <a:buChar char="Ø"/>
              <a:defRPr/>
            </a:pPr>
            <a:r>
              <a:rPr lang="en-US" sz="2600" dirty="0" smtClean="0">
                <a:solidFill>
                  <a:schemeClr val="tx1"/>
                </a:solidFill>
              </a:rPr>
              <a:t>At first loose then non-competitive block [ aged enzyme].</a:t>
            </a:r>
          </a:p>
          <a:p>
            <a:pPr marL="1438275" indent="-457200" algn="l" rtl="0" eaLnBrk="1" hangingPunct="1">
              <a:buFont typeface="Wingdings" panose="05000000000000000000" pitchFamily="2" charset="2"/>
              <a:buChar char="Ø"/>
              <a:defRPr/>
            </a:pPr>
            <a:r>
              <a:rPr lang="en-US" sz="2600" dirty="0" smtClean="0">
                <a:solidFill>
                  <a:schemeClr val="tx1"/>
                </a:solidFill>
              </a:rPr>
              <a:t>Accumulation of huge amount of Ach        over-activation of cholinoceptors at NM junction and at autonomic and central nervous system.</a:t>
            </a:r>
          </a:p>
          <a:p>
            <a:pPr marL="1438275" indent="-457200" algn="l" rtl="0" eaLnBrk="1" hangingPunct="1">
              <a:buFont typeface="Wingdings" panose="05000000000000000000" pitchFamily="2" charset="2"/>
              <a:buChar char="Ø"/>
              <a:defRPr/>
            </a:pPr>
            <a:r>
              <a:rPr lang="en-US" sz="2600" dirty="0" smtClean="0">
                <a:solidFill>
                  <a:schemeClr val="tx1"/>
                </a:solidFill>
              </a:rPr>
              <a:t>Their actions ended by resynthesis of new cholinesterases.</a:t>
            </a:r>
          </a:p>
          <a:p>
            <a:pPr marL="981075" indent="0" algn="l" rtl="0" eaLnBrk="1" hangingPunct="1">
              <a:buNone/>
              <a:defRPr/>
            </a:pPr>
            <a:endParaRPr lang="en-US" sz="2600" dirty="0">
              <a:solidFill>
                <a:schemeClr val="tx1"/>
              </a:solidFill>
            </a:endParaRPr>
          </a:p>
          <a:p>
            <a:pPr marL="981075" indent="-887413" algn="ctr" rtl="0" eaLnBrk="1" hangingPunct="1">
              <a:buNone/>
              <a:defRPr/>
            </a:pPr>
            <a:r>
              <a:rPr lang="en-US" sz="2600" b="1" u="sng" dirty="0" smtClean="0">
                <a:solidFill>
                  <a:srgbClr val="FFFF00"/>
                </a:solidFill>
              </a:rPr>
              <a:t>Organophosphorus poisoning</a:t>
            </a:r>
          </a:p>
          <a:p>
            <a:pPr marL="981075" indent="-887413" algn="l" rtl="0" eaLnBrk="1" hangingPunct="1">
              <a:buNone/>
              <a:defRPr/>
            </a:pPr>
            <a:r>
              <a:rPr lang="en-US" sz="2600" b="1" u="sng" dirty="0" smtClean="0">
                <a:solidFill>
                  <a:schemeClr val="tx1"/>
                </a:solidFill>
              </a:rPr>
              <a:t>Causes :</a:t>
            </a:r>
          </a:p>
          <a:p>
            <a:pPr marL="981075" indent="-887413" algn="l" rtl="0" eaLnBrk="1" hangingPunct="1">
              <a:buNone/>
              <a:defRPr/>
            </a:pPr>
            <a:r>
              <a:rPr lang="en-US" sz="2600" b="1" dirty="0" smtClean="0">
                <a:solidFill>
                  <a:schemeClr val="tx1"/>
                </a:solidFill>
              </a:rPr>
              <a:t>     1- Occupational </a:t>
            </a:r>
            <a:r>
              <a:rPr lang="en-US" sz="2600" dirty="0" smtClean="0">
                <a:solidFill>
                  <a:schemeClr val="tx1"/>
                </a:solidFill>
              </a:rPr>
              <a:t>inhalation or contamination of skin, clothes and food with insecticides.</a:t>
            </a:r>
          </a:p>
          <a:p>
            <a:pPr marL="981075" indent="-887413" algn="l" rtl="0" eaLnBrk="1" hangingPunct="1">
              <a:lnSpc>
                <a:spcPct val="90000"/>
              </a:lnSpc>
              <a:buNone/>
              <a:defRPr/>
            </a:pPr>
            <a:r>
              <a:rPr lang="en-US" sz="2600" b="1" dirty="0">
                <a:solidFill>
                  <a:schemeClr val="tx1"/>
                </a:solidFill>
              </a:rPr>
              <a:t> </a:t>
            </a:r>
            <a:r>
              <a:rPr lang="en-US" sz="2600" b="1" dirty="0" smtClean="0">
                <a:solidFill>
                  <a:schemeClr val="tx1"/>
                </a:solidFill>
              </a:rPr>
              <a:t>    2- Suicidal.</a:t>
            </a:r>
          </a:p>
          <a:p>
            <a:pPr marL="981075" indent="-887413" algn="l" rtl="0" eaLnBrk="1" hangingPunct="1">
              <a:lnSpc>
                <a:spcPct val="90000"/>
              </a:lnSpc>
              <a:buNone/>
              <a:defRPr/>
            </a:pPr>
            <a:r>
              <a:rPr lang="en-US" sz="2600" b="1" dirty="0">
                <a:solidFill>
                  <a:schemeClr val="tx1"/>
                </a:solidFill>
              </a:rPr>
              <a:t> </a:t>
            </a:r>
            <a:r>
              <a:rPr lang="en-US" sz="2600" b="1" dirty="0" smtClean="0">
                <a:solidFill>
                  <a:schemeClr val="tx1"/>
                </a:solidFill>
              </a:rPr>
              <a:t>    3- Wars. </a:t>
            </a:r>
            <a:endParaRPr lang="en-US" sz="2600" b="1" u="sng"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36</a:t>
            </a:fld>
            <a:endParaRPr lang="en-US" dirty="0" smtClean="0">
              <a:solidFill>
                <a:srgbClr val="FEFFFF"/>
              </a:solidFill>
            </a:endParaRPr>
          </a:p>
        </p:txBody>
      </p:sp>
      <p:cxnSp>
        <p:nvCxnSpPr>
          <p:cNvPr id="6" name="Straight Arrow Connector 5"/>
          <p:cNvCxnSpPr/>
          <p:nvPr/>
        </p:nvCxnSpPr>
        <p:spPr>
          <a:xfrm flipV="1">
            <a:off x="7168729" y="2280024"/>
            <a:ext cx="517525" cy="190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382607"/>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animEffect transition="in" filter="fade">
                                      <p:cBhvr>
                                        <p:cTn id="57"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94500"/>
          </a:xfrm>
        </p:spPr>
        <p:txBody>
          <a:bodyPr/>
          <a:lstStyle/>
          <a:p>
            <a:pPr marL="981075" indent="-806450" algn="l" rtl="0" eaLnBrk="1" hangingPunct="1">
              <a:buNone/>
              <a:defRPr/>
            </a:pPr>
            <a:r>
              <a:rPr lang="en-US" sz="2600" b="1" u="sng" dirty="0" smtClean="0">
                <a:solidFill>
                  <a:schemeClr val="tx1"/>
                </a:solidFill>
              </a:rPr>
              <a:t>Clinical manifestations:</a:t>
            </a:r>
          </a:p>
          <a:p>
            <a:pPr marL="1250950" indent="-269875" algn="l" rtl="0" eaLnBrk="1" hangingPunct="1">
              <a:buFont typeface="Arial" panose="020B0604020202020204" pitchFamily="34" charset="0"/>
              <a:buChar char="•"/>
              <a:defRPr/>
            </a:pPr>
            <a:r>
              <a:rPr lang="en-US" sz="2600" b="1" dirty="0" smtClean="0">
                <a:solidFill>
                  <a:schemeClr val="tx1"/>
                </a:solidFill>
              </a:rPr>
              <a:t>Muscarinic : </a:t>
            </a:r>
            <a:r>
              <a:rPr lang="en-US" sz="2600" dirty="0" smtClean="0">
                <a:solidFill>
                  <a:schemeClr val="tx1"/>
                </a:solidFill>
              </a:rPr>
              <a:t>Salivation, miosis, sweating, vomiting, colic, bradycardia and bronchospasm.</a:t>
            </a:r>
          </a:p>
          <a:p>
            <a:pPr marL="1250950" indent="-269875" algn="l" rtl="0" eaLnBrk="1" hangingPunct="1">
              <a:buFont typeface="Arial" panose="020B0604020202020204" pitchFamily="34" charset="0"/>
              <a:buChar char="•"/>
              <a:defRPr/>
            </a:pPr>
            <a:r>
              <a:rPr lang="en-US" sz="2600" b="1" dirty="0" smtClean="0">
                <a:solidFill>
                  <a:schemeClr val="tx1"/>
                </a:solidFill>
              </a:rPr>
              <a:t>Nicotinic : </a:t>
            </a:r>
            <a:r>
              <a:rPr lang="en-US" sz="2600" dirty="0" smtClean="0">
                <a:solidFill>
                  <a:schemeClr val="tx1"/>
                </a:solidFill>
              </a:rPr>
              <a:t>Muscle fasciculation then muscle weakness and paralysis.</a:t>
            </a:r>
          </a:p>
          <a:p>
            <a:pPr marL="1250950" indent="-269875" algn="l" rtl="0" eaLnBrk="1" hangingPunct="1">
              <a:buFont typeface="Arial" panose="020B0604020202020204" pitchFamily="34" charset="0"/>
              <a:buChar char="•"/>
              <a:defRPr/>
            </a:pPr>
            <a:r>
              <a:rPr lang="en-US" sz="2600" b="1" dirty="0" smtClean="0">
                <a:solidFill>
                  <a:schemeClr val="tx1"/>
                </a:solidFill>
              </a:rPr>
              <a:t>CNS : </a:t>
            </a:r>
            <a:r>
              <a:rPr lang="en-US" sz="2600" dirty="0" smtClean="0">
                <a:solidFill>
                  <a:schemeClr val="tx1"/>
                </a:solidFill>
              </a:rPr>
              <a:t>Confusion, convulsions the CNS depression.</a:t>
            </a:r>
          </a:p>
          <a:p>
            <a:pPr marL="1250950" indent="-269875" algn="l" rtl="0" eaLnBrk="1" hangingPunct="1">
              <a:buFont typeface="Arial" panose="020B0604020202020204" pitchFamily="34" charset="0"/>
              <a:buChar char="•"/>
              <a:defRPr/>
            </a:pPr>
            <a:r>
              <a:rPr lang="en-US" sz="2600" b="1" dirty="0" smtClean="0">
                <a:solidFill>
                  <a:schemeClr val="tx1"/>
                </a:solidFill>
              </a:rPr>
              <a:t>Cause of death : </a:t>
            </a:r>
            <a:r>
              <a:rPr lang="en-US" sz="2600" dirty="0" smtClean="0">
                <a:solidFill>
                  <a:schemeClr val="tx1"/>
                </a:solidFill>
              </a:rPr>
              <a:t>Respiratory failure.</a:t>
            </a:r>
          </a:p>
          <a:p>
            <a:pPr marL="806450" indent="-806450" algn="l" rtl="0" eaLnBrk="1" hangingPunct="1">
              <a:buNone/>
              <a:defRPr/>
            </a:pPr>
            <a:r>
              <a:rPr lang="en-US" sz="2600" b="1" u="sng" dirty="0" smtClean="0">
                <a:solidFill>
                  <a:schemeClr val="tx1"/>
                </a:solidFill>
              </a:rPr>
              <a:t>Treatment</a:t>
            </a:r>
            <a:r>
              <a:rPr lang="en-US" sz="2600" b="1" dirty="0" smtClean="0">
                <a:solidFill>
                  <a:schemeClr val="tx1"/>
                </a:solidFill>
              </a:rPr>
              <a:t>:</a:t>
            </a:r>
          </a:p>
          <a:p>
            <a:pPr marL="363538" indent="0" algn="l" rtl="0" eaLnBrk="1" hangingPunct="1">
              <a:buFont typeface="+mj-lt"/>
              <a:buAutoNum type="arabicPeriod"/>
              <a:defRPr/>
            </a:pPr>
            <a:r>
              <a:rPr lang="en-US" sz="2400" dirty="0" smtClean="0">
                <a:solidFill>
                  <a:schemeClr val="tx1"/>
                </a:solidFill>
              </a:rPr>
              <a:t>Remove contaminated clothes and wash the skin by soap or NaHCO3.</a:t>
            </a:r>
          </a:p>
          <a:p>
            <a:pPr marL="363538" indent="0" algn="l" rtl="0" eaLnBrk="1" hangingPunct="1">
              <a:buFont typeface="+mj-lt"/>
              <a:buAutoNum type="arabicPeriod"/>
              <a:defRPr/>
            </a:pPr>
            <a:r>
              <a:rPr lang="en-US" sz="2400" dirty="0" smtClean="0">
                <a:solidFill>
                  <a:schemeClr val="tx1"/>
                </a:solidFill>
              </a:rPr>
              <a:t>Aspiration of secretion and artificial respiration.</a:t>
            </a:r>
          </a:p>
          <a:p>
            <a:pPr marL="363538" indent="0" algn="l" rtl="0" eaLnBrk="1" hangingPunct="1">
              <a:buFont typeface="+mj-lt"/>
              <a:buAutoNum type="arabicPeriod"/>
              <a:defRPr/>
            </a:pPr>
            <a:r>
              <a:rPr lang="en-US" sz="2400" dirty="0" smtClean="0">
                <a:solidFill>
                  <a:schemeClr val="tx1"/>
                </a:solidFill>
              </a:rPr>
              <a:t>Gastric lavage.</a:t>
            </a:r>
          </a:p>
          <a:p>
            <a:pPr marL="363538" indent="0" algn="l" rtl="0" eaLnBrk="1" hangingPunct="1">
              <a:buFont typeface="+mj-lt"/>
              <a:buAutoNum type="arabicPeriod"/>
              <a:defRPr/>
            </a:pPr>
            <a:r>
              <a:rPr lang="en-US" sz="2400" b="1" dirty="0" smtClean="0">
                <a:solidFill>
                  <a:schemeClr val="tx1"/>
                </a:solidFill>
              </a:rPr>
              <a:t>Atropine</a:t>
            </a:r>
            <a:r>
              <a:rPr lang="en-US" sz="2400" dirty="0" smtClean="0">
                <a:solidFill>
                  <a:schemeClr val="tx1"/>
                </a:solidFill>
              </a:rPr>
              <a:t> 1 mg IV every 10 minutes till full atropinization [dryness of mouth, mydriasis and tachycardia]. The patient is kept full atropinized for 24 hrs.</a:t>
            </a:r>
            <a:endParaRPr lang="en-US" sz="2400" b="1"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37</a:t>
            </a:fld>
            <a:endParaRPr lang="en-US" dirty="0" smtClean="0">
              <a:solidFill>
                <a:srgbClr val="FEFFFF"/>
              </a:solidFill>
            </a:endParaRPr>
          </a:p>
        </p:txBody>
      </p:sp>
    </p:spTree>
    <p:extLst>
      <p:ext uri="{BB962C8B-B14F-4D97-AF65-F5344CB8AC3E}">
        <p14:creationId xmlns:p14="http://schemas.microsoft.com/office/powerpoint/2010/main" val="2077431972"/>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94500"/>
          </a:xfrm>
        </p:spPr>
        <p:txBody>
          <a:bodyPr/>
          <a:lstStyle/>
          <a:p>
            <a:pPr marL="820738" indent="-457200" algn="l" rtl="0" eaLnBrk="1" hangingPunct="1">
              <a:buFont typeface="+mj-lt"/>
              <a:buAutoNum type="arabicPeriod" startAt="5"/>
              <a:defRPr/>
            </a:pPr>
            <a:r>
              <a:rPr lang="en-US" sz="2400" b="1" dirty="0" smtClean="0">
                <a:solidFill>
                  <a:schemeClr val="tx1"/>
                </a:solidFill>
              </a:rPr>
              <a:t>Cholinesterase reactivators [ oximes]:</a:t>
            </a:r>
          </a:p>
          <a:p>
            <a:pPr marL="981075" indent="195263" algn="l" rtl="0" eaLnBrk="1" hangingPunct="1">
              <a:buFont typeface="Wingdings" panose="05000000000000000000" pitchFamily="2" charset="2"/>
              <a:buChar char="v"/>
              <a:defRPr/>
            </a:pPr>
            <a:r>
              <a:rPr lang="en-US" sz="2400" b="1" dirty="0" smtClean="0">
                <a:solidFill>
                  <a:schemeClr val="tx1"/>
                </a:solidFill>
              </a:rPr>
              <a:t>Pralidoxime (PAM): </a:t>
            </a:r>
            <a:r>
              <a:rPr lang="en-US" sz="2400" dirty="0" smtClean="0">
                <a:solidFill>
                  <a:schemeClr val="tx1"/>
                </a:solidFill>
              </a:rPr>
              <a:t>[30mg/kg bolus dose then 8mg/kg/hr IV infusion until clinical improvement] can break the bond between organophosphates and the enzyme, so the enzyme becomes free and hydrolyzes Ach  at the receptors.</a:t>
            </a:r>
          </a:p>
          <a:p>
            <a:pPr marL="981075" indent="195263" algn="l" rtl="0" eaLnBrk="1" hangingPunct="1">
              <a:buFont typeface="Wingdings" panose="05000000000000000000" pitchFamily="2" charset="2"/>
              <a:buChar char="v"/>
              <a:defRPr/>
            </a:pPr>
            <a:r>
              <a:rPr lang="en-US" sz="2400" b="1" dirty="0" smtClean="0">
                <a:solidFill>
                  <a:schemeClr val="tx1"/>
                </a:solidFill>
              </a:rPr>
              <a:t>Diacetylmonoxime (DAM): </a:t>
            </a:r>
            <a:r>
              <a:rPr lang="en-US" sz="2400" dirty="0" smtClean="0">
                <a:solidFill>
                  <a:schemeClr val="tx1"/>
                </a:solidFill>
              </a:rPr>
              <a:t>like pralidoxime but can cross BBB and reactivate central cholinesterase.</a:t>
            </a:r>
          </a:p>
          <a:p>
            <a:pPr marL="806450" indent="-361950" algn="l" rtl="0" eaLnBrk="1" hangingPunct="1">
              <a:buFont typeface="+mj-lt"/>
              <a:buAutoNum type="arabicPeriod" startAt="6"/>
              <a:defRPr/>
            </a:pPr>
            <a:r>
              <a:rPr lang="en-US" sz="2400" dirty="0" smtClean="0">
                <a:solidFill>
                  <a:schemeClr val="tx1"/>
                </a:solidFill>
              </a:rPr>
              <a:t>Diazepam for convulsions, and artificial ventilation for respiratory failure.</a:t>
            </a:r>
          </a:p>
          <a:p>
            <a:pPr marL="350838" indent="-350838" algn="l" rtl="0" eaLnBrk="1" hangingPunct="1">
              <a:buNone/>
              <a:defRPr/>
            </a:pPr>
            <a:r>
              <a:rPr lang="en-US" sz="2400" b="1" u="sng" dirty="0" smtClean="0">
                <a:solidFill>
                  <a:schemeClr val="tx1"/>
                </a:solidFill>
              </a:rPr>
              <a:t>Note:</a:t>
            </a:r>
          </a:p>
          <a:p>
            <a:pPr algn="l" rtl="0" eaLnBrk="1" hangingPunct="1">
              <a:buFont typeface="Courier New" panose="02070309020205020404" pitchFamily="49" charset="0"/>
              <a:buChar char="o"/>
              <a:defRPr/>
            </a:pPr>
            <a:r>
              <a:rPr lang="en-US" sz="2400" dirty="0" smtClean="0">
                <a:solidFill>
                  <a:schemeClr val="tx1"/>
                </a:solidFill>
              </a:rPr>
              <a:t>Early after intoxication and formation of organophosphate-enzyme complex          spontaneous reactivation of the enzyme can occurs that can be hastened by oximes.</a:t>
            </a:r>
          </a:p>
          <a:p>
            <a:pPr algn="l" rtl="0" eaLnBrk="1" hangingPunct="1">
              <a:buFont typeface="Courier New" panose="02070309020205020404" pitchFamily="49" charset="0"/>
              <a:buChar char="o"/>
              <a:defRPr/>
            </a:pPr>
            <a:r>
              <a:rPr lang="en-US" sz="2400" dirty="0" smtClean="0">
                <a:solidFill>
                  <a:schemeClr val="tx1"/>
                </a:solidFill>
              </a:rPr>
              <a:t>Within a few hours, the organophosphate-enzyme complex loses one alkyl group renders it no longer susceptible to reactivation        ageing. So cholinesterase reactivators should be administered as early as possible.</a:t>
            </a: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38</a:t>
            </a:fld>
            <a:endParaRPr lang="en-US" dirty="0" smtClean="0">
              <a:solidFill>
                <a:srgbClr val="FEFFFF"/>
              </a:solidFill>
            </a:endParaRPr>
          </a:p>
        </p:txBody>
      </p:sp>
      <p:cxnSp>
        <p:nvCxnSpPr>
          <p:cNvPr id="4" name="Straight Arrow Connector 3"/>
          <p:cNvCxnSpPr/>
          <p:nvPr/>
        </p:nvCxnSpPr>
        <p:spPr>
          <a:xfrm flipV="1">
            <a:off x="10328788" y="3839883"/>
            <a:ext cx="517525" cy="190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434058" y="5090459"/>
            <a:ext cx="517525" cy="1905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115436"/>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981075" indent="0" algn="ctr" rtl="0" eaLnBrk="1" hangingPunct="1">
              <a:buNone/>
              <a:defRPr/>
            </a:pPr>
            <a:r>
              <a:rPr lang="en-US" sz="2400" b="1" u="sng" dirty="0" smtClean="0">
                <a:solidFill>
                  <a:srgbClr val="FFFF00"/>
                </a:solidFill>
              </a:rPr>
              <a:t>Parasympatholytics</a:t>
            </a:r>
          </a:p>
          <a:p>
            <a:pPr marL="981075" indent="0" algn="ctr" rtl="0" eaLnBrk="1" hangingPunct="1">
              <a:buNone/>
              <a:defRPr/>
            </a:pPr>
            <a:r>
              <a:rPr lang="en-US" sz="2400" b="1" u="sng" dirty="0" smtClean="0">
                <a:solidFill>
                  <a:srgbClr val="FFFF00"/>
                </a:solidFill>
              </a:rPr>
              <a:t>[Muscarinic Antagonists or Antimuscarinics]</a:t>
            </a:r>
            <a:endParaRPr lang="en-US" sz="2400" b="1" u="sng" dirty="0">
              <a:solidFill>
                <a:srgbClr val="FFFF00"/>
              </a:solidFill>
            </a:endParaRPr>
          </a:p>
          <a:p>
            <a:pPr marL="981075" indent="-268288" algn="l" rtl="0" eaLnBrk="1" hangingPunct="1">
              <a:buNone/>
              <a:defRPr/>
            </a:pPr>
            <a:r>
              <a:rPr lang="en-US" sz="2600" dirty="0">
                <a:solidFill>
                  <a:schemeClr val="tx1"/>
                </a:solidFill>
              </a:rPr>
              <a:t> </a:t>
            </a:r>
            <a:r>
              <a:rPr lang="en-US" sz="2600" dirty="0" smtClean="0">
                <a:solidFill>
                  <a:schemeClr val="tx1"/>
                </a:solidFill>
              </a:rPr>
              <a:t> Muscarinic receptors blockers are </a:t>
            </a:r>
            <a:r>
              <a:rPr lang="en-US" sz="2600" i="1" dirty="0" smtClean="0">
                <a:solidFill>
                  <a:schemeClr val="tx1"/>
                </a:solidFill>
              </a:rPr>
              <a:t>competitive antagonists</a:t>
            </a:r>
            <a:r>
              <a:rPr lang="en-US" sz="2600" dirty="0" smtClean="0">
                <a:solidFill>
                  <a:schemeClr val="tx1"/>
                </a:solidFill>
              </a:rPr>
              <a:t>.</a:t>
            </a:r>
          </a:p>
          <a:p>
            <a:pPr marL="1052513" indent="-514350" algn="l" rtl="0" eaLnBrk="1" hangingPunct="1">
              <a:buFont typeface="+mj-lt"/>
              <a:buAutoNum type="arabicPeriod"/>
              <a:defRPr/>
            </a:pPr>
            <a:r>
              <a:rPr lang="en-US" sz="2600" dirty="0" smtClean="0">
                <a:solidFill>
                  <a:schemeClr val="tx1"/>
                </a:solidFill>
              </a:rPr>
              <a:t>Natural belladonna alkaloids [ atropine and hyoscine]</a:t>
            </a:r>
          </a:p>
          <a:p>
            <a:pPr marL="1052513" indent="-514350" algn="l" rtl="0" eaLnBrk="1" hangingPunct="1">
              <a:buFont typeface="+mj-lt"/>
              <a:buAutoNum type="arabicPeriod"/>
              <a:defRPr/>
            </a:pPr>
            <a:r>
              <a:rPr lang="en-US" sz="2600" dirty="0" smtClean="0">
                <a:solidFill>
                  <a:schemeClr val="tx1"/>
                </a:solidFill>
              </a:rPr>
              <a:t>Synthetic atropine substitutes.</a:t>
            </a:r>
          </a:p>
          <a:p>
            <a:pPr marL="538163" indent="-444500" algn="ctr" rtl="0" eaLnBrk="1" hangingPunct="1">
              <a:buNone/>
              <a:defRPr/>
            </a:pPr>
            <a:r>
              <a:rPr lang="en-US" sz="2600" b="1" u="sng" dirty="0" smtClean="0">
                <a:solidFill>
                  <a:schemeClr val="accent2">
                    <a:lumMod val="60000"/>
                    <a:lumOff val="40000"/>
                  </a:schemeClr>
                </a:solidFill>
              </a:rPr>
              <a:t>Atropine</a:t>
            </a:r>
          </a:p>
          <a:p>
            <a:pPr marL="550863" indent="-457200" algn="l" rtl="0" eaLnBrk="1" hangingPunct="1">
              <a:buFontTx/>
              <a:buChar char="-"/>
              <a:defRPr/>
            </a:pPr>
            <a:r>
              <a:rPr lang="en-US" sz="2600" dirty="0" smtClean="0">
                <a:solidFill>
                  <a:schemeClr val="tx1"/>
                </a:solidFill>
              </a:rPr>
              <a:t>Natural </a:t>
            </a:r>
            <a:r>
              <a:rPr lang="en-US" sz="2600" dirty="0">
                <a:solidFill>
                  <a:schemeClr val="tx1"/>
                </a:solidFill>
              </a:rPr>
              <a:t>belladonna alkaloids </a:t>
            </a:r>
            <a:r>
              <a:rPr lang="en-US" sz="2600" dirty="0" smtClean="0">
                <a:solidFill>
                  <a:schemeClr val="tx1"/>
                </a:solidFill>
              </a:rPr>
              <a:t>.</a:t>
            </a:r>
          </a:p>
          <a:p>
            <a:pPr marL="550863" indent="-457200" algn="l" rtl="0" eaLnBrk="1" hangingPunct="1">
              <a:buFontTx/>
              <a:buChar char="-"/>
              <a:defRPr/>
            </a:pPr>
            <a:r>
              <a:rPr lang="en-US" sz="2600" dirty="0" smtClean="0">
                <a:solidFill>
                  <a:schemeClr val="tx1"/>
                </a:solidFill>
              </a:rPr>
              <a:t>Tertiary amine.</a:t>
            </a:r>
          </a:p>
          <a:p>
            <a:pPr marL="93663" indent="0" algn="l" rtl="0" eaLnBrk="1" hangingPunct="1">
              <a:buNone/>
              <a:defRPr/>
            </a:pPr>
            <a:r>
              <a:rPr lang="en-US" sz="2600" b="1" u="sng" dirty="0" smtClean="0">
                <a:solidFill>
                  <a:schemeClr val="tx1"/>
                </a:solidFill>
              </a:rPr>
              <a:t>Pharmacokinetics :</a:t>
            </a:r>
          </a:p>
          <a:p>
            <a:pPr marL="550863" indent="255588" algn="l" rtl="0" eaLnBrk="1" hangingPunct="1">
              <a:buFont typeface="Arial" panose="020B0604020202020204" pitchFamily="34" charset="0"/>
              <a:buChar char="•"/>
              <a:defRPr/>
            </a:pPr>
            <a:r>
              <a:rPr lang="en-US" sz="2600" dirty="0" smtClean="0">
                <a:solidFill>
                  <a:schemeClr val="tx1"/>
                </a:solidFill>
              </a:rPr>
              <a:t>Well absorbed from all sites except intact skin.</a:t>
            </a:r>
          </a:p>
          <a:p>
            <a:pPr marL="550863" indent="255588" algn="l" rtl="0" eaLnBrk="1" hangingPunct="1">
              <a:buFont typeface="Arial" panose="020B0604020202020204" pitchFamily="34" charset="0"/>
              <a:buChar char="•"/>
              <a:defRPr/>
            </a:pPr>
            <a:r>
              <a:rPr lang="en-US" sz="2600" dirty="0" smtClean="0">
                <a:solidFill>
                  <a:schemeClr val="tx1"/>
                </a:solidFill>
              </a:rPr>
              <a:t>Passes BBB.</a:t>
            </a:r>
          </a:p>
          <a:p>
            <a:pPr marL="550863" indent="255588" algn="l" rtl="0" eaLnBrk="1" hangingPunct="1">
              <a:buFont typeface="Arial" panose="020B0604020202020204" pitchFamily="34" charset="0"/>
              <a:buChar char="•"/>
              <a:defRPr/>
            </a:pPr>
            <a:r>
              <a:rPr lang="en-US" sz="2600" dirty="0" smtClean="0">
                <a:solidFill>
                  <a:schemeClr val="tx1"/>
                </a:solidFill>
              </a:rPr>
              <a:t>Metabolized in liver.</a:t>
            </a:r>
          </a:p>
          <a:p>
            <a:pPr marL="550863" indent="255588" algn="l" rtl="0" eaLnBrk="1" hangingPunct="1">
              <a:buFont typeface="Arial" panose="020B0604020202020204" pitchFamily="34" charset="0"/>
              <a:buChar char="•"/>
              <a:defRPr/>
            </a:pPr>
            <a:r>
              <a:rPr lang="en-US" sz="2600" dirty="0" smtClean="0">
                <a:solidFill>
                  <a:schemeClr val="tx1"/>
                </a:solidFill>
              </a:rPr>
              <a:t>Excreted in urine [1/3 unchanged], enhanced by </a:t>
            </a:r>
            <a:r>
              <a:rPr lang="en-US" sz="2600" b="1" i="1" dirty="0" smtClean="0">
                <a:solidFill>
                  <a:schemeClr val="tx1"/>
                </a:solidFill>
              </a:rPr>
              <a:t>acidification of urine</a:t>
            </a:r>
            <a:r>
              <a:rPr lang="en-US" sz="2600" dirty="0" smtClean="0">
                <a:solidFill>
                  <a:schemeClr val="tx1"/>
                </a:solidFill>
              </a:rPr>
              <a:t>.</a:t>
            </a: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39</a:t>
            </a:fld>
            <a:endParaRPr lang="en-US" dirty="0" smtClean="0">
              <a:solidFill>
                <a:srgbClr val="FEFFFF"/>
              </a:solidFill>
            </a:endParaRPr>
          </a:p>
        </p:txBody>
      </p:sp>
    </p:spTree>
    <p:extLst>
      <p:ext uri="{BB962C8B-B14F-4D97-AF65-F5344CB8AC3E}">
        <p14:creationId xmlns:p14="http://schemas.microsoft.com/office/powerpoint/2010/main" val="507467053"/>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9" end="19"/>
                                            </p:txEl>
                                          </p:spTgt>
                                        </p:tgtEl>
                                        <p:attrNameLst>
                                          <p:attrName>style.visibility</p:attrName>
                                        </p:attrNameLst>
                                      </p:cBhvr>
                                      <p:to>
                                        <p:strVal val="visible"/>
                                      </p:to>
                                    </p:set>
                                    <p:animEffect transition="in" filter="fade">
                                      <p:cBhvr>
                                        <p:cTn id="72"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8E431681-81D7-4514-875B-57A9950C6D41}" type="slidenum">
              <a:rPr lang="en-US" smtClean="0">
                <a:solidFill>
                  <a:srgbClr val="FEFFFF"/>
                </a:solidFill>
              </a:rPr>
              <a:pPr rtl="0" fontAlgn="base">
                <a:spcBef>
                  <a:spcPct val="0"/>
                </a:spcBef>
                <a:spcAft>
                  <a:spcPct val="0"/>
                </a:spcAft>
                <a:buClrTx/>
                <a:buFontTx/>
                <a:buNone/>
              </a:pPr>
              <a:t>4</a:t>
            </a:fld>
            <a:endParaRPr lang="en-US" dirty="0" smtClean="0">
              <a:solidFill>
                <a:srgbClr val="FEFFFF"/>
              </a:solidFill>
            </a:endParaRPr>
          </a:p>
        </p:txBody>
      </p:sp>
      <p:graphicFrame>
        <p:nvGraphicFramePr>
          <p:cNvPr id="2" name="Content Placeholder 1"/>
          <p:cNvGraphicFramePr>
            <a:graphicFrameLocks noGrp="1"/>
          </p:cNvGraphicFramePr>
          <p:nvPr>
            <p:ph idx="1"/>
          </p:nvPr>
        </p:nvGraphicFramePr>
        <p:xfrm>
          <a:off x="531812" y="211138"/>
          <a:ext cx="11350626" cy="6431098"/>
        </p:xfrm>
        <a:graphic>
          <a:graphicData uri="http://schemas.openxmlformats.org/drawingml/2006/table">
            <a:tbl>
              <a:tblPr rtl="1" firstRow="1" bandRow="1">
                <a:tableStyleId>{5C22544A-7EE6-4342-B048-85BDC9FD1C3A}</a:tableStyleId>
              </a:tblPr>
              <a:tblGrid>
                <a:gridCol w="3783542"/>
                <a:gridCol w="4669968"/>
                <a:gridCol w="2897116"/>
              </a:tblGrid>
              <a:tr h="548603">
                <a:tc>
                  <a:txBody>
                    <a:bodyPr/>
                    <a:lstStyle/>
                    <a:p>
                      <a:pPr algn="ctr" rtl="1"/>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Parasympathetic</a:t>
                      </a: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ctr" rtl="1"/>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Sympathetic</a:t>
                      </a:r>
                      <a:r>
                        <a:rPr lang="en-US" sz="3000" b="1" kern="1200" dirty="0" smtClean="0">
                          <a:solidFill>
                            <a:schemeClr val="tx1"/>
                          </a:solidFill>
                          <a:latin typeface="Times New Roman" panose="02020603050405020304" pitchFamily="18" charset="0"/>
                          <a:ea typeface="+mn-ea"/>
                          <a:cs typeface="Times New Roman" panose="02020603050405020304" pitchFamily="18" charset="0"/>
                        </a:rPr>
                        <a:t> </a:t>
                      </a:r>
                      <a:endParaRPr lang="ar-EG" sz="3000" b="1"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rtl="1"/>
                      <a:endParaRPr lang="ar-EG" sz="3000" b="0"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853396">
                <a:tc gridSpan="2">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They are antagonistic</a:t>
                      </a: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except for atrial conduction and salivation [both  ]</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hMerge="1">
                  <a:txBody>
                    <a:bodyPr/>
                    <a:lstStyle/>
                    <a:p>
                      <a:pPr algn="l" rtl="1"/>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Actions</a:t>
                      </a:r>
                      <a:endParaRPr lang="ar-EG"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p>
                      <a:pPr algn="l" rtl="0"/>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853396">
                <a:tc>
                  <a:txBody>
                    <a:bodyPr/>
                    <a:lstStyle/>
                    <a:p>
                      <a:pPr algn="l" rtl="1"/>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all cardiac properties.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all cardiac properties.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Cardiovascular:</a:t>
                      </a:r>
                    </a:p>
                    <a:p>
                      <a:pPr marL="0" indent="0" algn="l" rtl="0">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Heart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1615378">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Not innervated</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-VC of skin &amp;mucous membrane blood vessels.</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-VD of coronary &amp; skeletal blood vessels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Blood vessels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472405">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Decreased</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Increased</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-Blood pressure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1615378">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1-Miosis[+++CPM]</a:t>
                      </a:r>
                    </a:p>
                    <a:p>
                      <a:pPr marL="0" marR="0" indent="0" algn="l" defTabSz="457200" rtl="1" eaLnBrk="1" fontAlgn="auto" latinLnBrk="0" hangingPunct="1">
                        <a:lnSpc>
                          <a:spcPct val="100000"/>
                        </a:lnSpc>
                        <a:spcBef>
                          <a:spcPts val="0"/>
                        </a:spcBef>
                        <a:spcAft>
                          <a:spcPts val="0"/>
                        </a:spcAft>
                        <a:buClrTx/>
                        <a:buSzTx/>
                        <a:buFontTx/>
                        <a:buNone/>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2- Accommodation for near</a:t>
                      </a: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vision</a:t>
                      </a:r>
                    </a:p>
                    <a:p>
                      <a:pPr marL="0" marR="0" indent="0" algn="l" defTabSz="457200" rtl="1" eaLnBrk="1" fontAlgn="auto" latinLnBrk="0" hangingPunct="1">
                        <a:lnSpc>
                          <a:spcPct val="100000"/>
                        </a:lnSpc>
                        <a:spcBef>
                          <a:spcPts val="0"/>
                        </a:spcBef>
                        <a:spcAft>
                          <a:spcPts val="0"/>
                        </a:spcAft>
                        <a:buClrTx/>
                        <a:buSzTx/>
                        <a:buFontTx/>
                        <a:buNone/>
                        <a:tabLst/>
                        <a:defRPr/>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3-    IOP</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Active mydriasis [++DPM]</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Eye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472405">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Bronchoconstriction</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Bronchodilation</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Bronchi</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7" marB="45707">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bl>
          </a:graphicData>
        </a:graphic>
      </p:graphicFrame>
      <p:cxnSp>
        <p:nvCxnSpPr>
          <p:cNvPr id="4" name="Straight Arrow Connector 3"/>
          <p:cNvCxnSpPr/>
          <p:nvPr/>
        </p:nvCxnSpPr>
        <p:spPr>
          <a:xfrm flipV="1">
            <a:off x="4276725" y="1223963"/>
            <a:ext cx="0" cy="309562"/>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670300" y="1708150"/>
            <a:ext cx="0" cy="309563"/>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216900" y="1708150"/>
            <a:ext cx="0" cy="309563"/>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674100" y="5756275"/>
            <a:ext cx="0" cy="309563"/>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539163" y="5768975"/>
            <a:ext cx="0" cy="309563"/>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93663" indent="0" algn="l" rtl="0" eaLnBrk="1" hangingPunct="1">
              <a:buNone/>
              <a:defRPr/>
            </a:pPr>
            <a:r>
              <a:rPr lang="en-US" sz="2600" b="1" u="sng" dirty="0" smtClean="0">
                <a:solidFill>
                  <a:schemeClr val="tx1"/>
                </a:solidFill>
              </a:rPr>
              <a:t>Pharmacodynamics :</a:t>
            </a:r>
          </a:p>
          <a:p>
            <a:pPr marL="1169988" indent="80963" algn="l" rtl="0" eaLnBrk="1" hangingPunct="1">
              <a:buFont typeface="+mj-lt"/>
              <a:buAutoNum type="alphaUcPeriod"/>
              <a:defRPr/>
            </a:pPr>
            <a:r>
              <a:rPr lang="en-US" sz="2600" dirty="0" smtClean="0">
                <a:solidFill>
                  <a:schemeClr val="tx1"/>
                </a:solidFill>
              </a:rPr>
              <a:t> </a:t>
            </a:r>
            <a:r>
              <a:rPr lang="en-US" sz="2600" b="1" i="1" dirty="0" smtClean="0">
                <a:solidFill>
                  <a:schemeClr val="tx1"/>
                </a:solidFill>
              </a:rPr>
              <a:t>Antimuscarinic actions:</a:t>
            </a:r>
            <a:br>
              <a:rPr lang="en-US" sz="2600" b="1" i="1" dirty="0" smtClean="0">
                <a:solidFill>
                  <a:schemeClr val="tx1"/>
                </a:solidFill>
              </a:rPr>
            </a:br>
            <a:endParaRPr lang="en-US" sz="2600" b="1" i="1" dirty="0" smtClean="0">
              <a:solidFill>
                <a:schemeClr val="tx1"/>
              </a:solidFill>
            </a:endParaRPr>
          </a:p>
          <a:p>
            <a:pPr marL="514350" indent="-514350" algn="l" rtl="0" eaLnBrk="1" hangingPunct="1">
              <a:buFont typeface="+mj-lt"/>
              <a:buAutoNum type="arabicParenR"/>
              <a:defRPr/>
            </a:pPr>
            <a:r>
              <a:rPr lang="en-US" sz="2600" b="1" dirty="0" smtClean="0">
                <a:solidFill>
                  <a:schemeClr val="tx1"/>
                </a:solidFill>
              </a:rPr>
              <a:t>Inhibition of secretions [      all secretion except milk, bile and urine]:</a:t>
            </a:r>
          </a:p>
          <a:p>
            <a:pPr algn="l" rtl="0" eaLnBrk="1" hangingPunct="1">
              <a:buFont typeface="Wingdings" panose="05000000000000000000" pitchFamily="2" charset="2"/>
              <a:buChar char="§"/>
              <a:defRPr/>
            </a:pPr>
            <a:r>
              <a:rPr lang="en-US" sz="2600" b="1" dirty="0">
                <a:solidFill>
                  <a:schemeClr val="tx1"/>
                </a:solidFill>
              </a:rPr>
              <a:t> </a:t>
            </a:r>
            <a:r>
              <a:rPr lang="en-US" sz="2600" b="1" dirty="0" smtClean="0">
                <a:solidFill>
                  <a:schemeClr val="tx1"/>
                </a:solidFill>
              </a:rPr>
              <a:t>   </a:t>
            </a:r>
            <a:r>
              <a:rPr lang="en-US" sz="2600" dirty="0" smtClean="0">
                <a:solidFill>
                  <a:schemeClr val="tx1"/>
                </a:solidFill>
              </a:rPr>
              <a:t>Salivary secretion           dry mouth.</a:t>
            </a:r>
          </a:p>
          <a:p>
            <a:pPr algn="l" rtl="0" eaLnBrk="1" hangingPunct="1">
              <a:buFont typeface="Wingdings" panose="05000000000000000000" pitchFamily="2" charset="2"/>
              <a:buChar char="§"/>
              <a:defRPr/>
            </a:pPr>
            <a:r>
              <a:rPr lang="en-US" sz="2600" dirty="0">
                <a:solidFill>
                  <a:schemeClr val="tx1"/>
                </a:solidFill>
              </a:rPr>
              <a:t> </a:t>
            </a:r>
            <a:r>
              <a:rPr lang="en-US" sz="2600" dirty="0" smtClean="0">
                <a:solidFill>
                  <a:schemeClr val="tx1"/>
                </a:solidFill>
              </a:rPr>
              <a:t>   Lacrimal secretion.</a:t>
            </a:r>
          </a:p>
          <a:p>
            <a:pPr algn="l" rtl="0" eaLnBrk="1" hangingPunct="1">
              <a:buFont typeface="Wingdings" panose="05000000000000000000" pitchFamily="2" charset="2"/>
              <a:buChar char="§"/>
              <a:defRPr/>
            </a:pPr>
            <a:r>
              <a:rPr lang="en-US" sz="2600" dirty="0">
                <a:solidFill>
                  <a:schemeClr val="tx1"/>
                </a:solidFill>
              </a:rPr>
              <a:t> </a:t>
            </a:r>
            <a:r>
              <a:rPr lang="en-US" sz="2600" dirty="0" smtClean="0">
                <a:solidFill>
                  <a:schemeClr val="tx1"/>
                </a:solidFill>
              </a:rPr>
              <a:t>   Sweat         dry skin [ atropine fever].</a:t>
            </a:r>
          </a:p>
          <a:p>
            <a:pPr algn="l" rtl="0" eaLnBrk="1" hangingPunct="1">
              <a:buFont typeface="Wingdings" panose="05000000000000000000" pitchFamily="2" charset="2"/>
              <a:buChar char="§"/>
              <a:defRPr/>
            </a:pPr>
            <a:r>
              <a:rPr lang="en-US" sz="2600" dirty="0" smtClean="0">
                <a:solidFill>
                  <a:schemeClr val="tx1"/>
                </a:solidFill>
              </a:rPr>
              <a:t>Gastric secretion is only slightly reduced.</a:t>
            </a:r>
          </a:p>
          <a:p>
            <a:pPr algn="l" rtl="0" eaLnBrk="1" hangingPunct="1">
              <a:buFont typeface="Wingdings" panose="05000000000000000000" pitchFamily="2" charset="2"/>
              <a:buChar char="§"/>
              <a:defRPr/>
            </a:pPr>
            <a:r>
              <a:rPr lang="en-US" sz="2600" dirty="0" smtClean="0">
                <a:solidFill>
                  <a:schemeClr val="tx1"/>
                </a:solidFill>
              </a:rPr>
              <a:t>Mucociliary clearance in the bronchi is inhibited, so that residual secretions tend to accumulate in the lungs</a:t>
            </a:r>
            <a:r>
              <a:rPr lang="en-US" sz="2600" b="1" dirty="0" smtClean="0">
                <a:solidFill>
                  <a:schemeClr val="tx1"/>
                </a:solidFill>
              </a:rPr>
              <a:t>. Ipratropium </a:t>
            </a:r>
            <a:r>
              <a:rPr lang="en-US" sz="2600" dirty="0" smtClean="0">
                <a:solidFill>
                  <a:schemeClr val="tx1"/>
                </a:solidFill>
              </a:rPr>
              <a:t>lacks this effect. </a:t>
            </a:r>
          </a:p>
          <a:p>
            <a:pPr marL="0" indent="0" algn="l" rtl="0" eaLnBrk="1" hangingPunct="1">
              <a:buFont typeface="Wingdings 3" panose="05040102010807070707" pitchFamily="18" charset="2"/>
              <a:buNone/>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40</a:t>
            </a:fld>
            <a:endParaRPr lang="en-US" dirty="0" smtClean="0">
              <a:solidFill>
                <a:srgbClr val="FEFFFF"/>
              </a:solidFill>
            </a:endParaRPr>
          </a:p>
        </p:txBody>
      </p:sp>
      <p:cxnSp>
        <p:nvCxnSpPr>
          <p:cNvPr id="7" name="Straight Arrow Connector 6"/>
          <p:cNvCxnSpPr/>
          <p:nvPr/>
        </p:nvCxnSpPr>
        <p:spPr>
          <a:xfrm>
            <a:off x="1184462" y="2053477"/>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68562" y="2053477"/>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71015" y="2631700"/>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55115" y="2631700"/>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184462" y="3169583"/>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68562" y="3169583"/>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45861" y="2316534"/>
            <a:ext cx="497444"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91873" y="3378852"/>
            <a:ext cx="497444"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42062" y="1596277"/>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26162" y="1596277"/>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602460"/>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514350" indent="-514350" algn="l" rtl="0" eaLnBrk="1" hangingPunct="1">
              <a:buFont typeface="+mj-lt"/>
              <a:buAutoNum type="arabicParenR" startAt="2"/>
              <a:defRPr/>
            </a:pPr>
            <a:r>
              <a:rPr lang="en-US" sz="2600" b="1" dirty="0" smtClean="0">
                <a:solidFill>
                  <a:schemeClr val="tx1"/>
                </a:solidFill>
              </a:rPr>
              <a:t>Cardiovascular system: </a:t>
            </a:r>
          </a:p>
          <a:p>
            <a:pPr marL="1344613" indent="-268288" algn="l" rtl="0" eaLnBrk="1" hangingPunct="1">
              <a:buFont typeface="Wingdings" panose="05000000000000000000" pitchFamily="2" charset="2"/>
              <a:buChar char="§"/>
              <a:defRPr/>
            </a:pPr>
            <a:r>
              <a:rPr lang="en-US" sz="2600" dirty="0" smtClean="0">
                <a:solidFill>
                  <a:schemeClr val="tx1"/>
                </a:solidFill>
              </a:rPr>
              <a:t>Tachycardia is most pronounced in young people, in whom vagal tone at rest is highest; it is often absent in the elderly.</a:t>
            </a:r>
          </a:p>
          <a:p>
            <a:pPr marL="1344613" indent="-268288" algn="l" rtl="0" eaLnBrk="1" hangingPunct="1">
              <a:buFont typeface="Wingdings" panose="05000000000000000000" pitchFamily="2" charset="2"/>
              <a:buChar char="§"/>
              <a:defRPr/>
            </a:pPr>
            <a:r>
              <a:rPr lang="en-US" sz="2600" dirty="0" smtClean="0">
                <a:solidFill>
                  <a:schemeClr val="tx1"/>
                </a:solidFill>
              </a:rPr>
              <a:t>If injected </a:t>
            </a:r>
            <a:r>
              <a:rPr lang="en-US" sz="2600" b="1" i="1" dirty="0" smtClean="0">
                <a:solidFill>
                  <a:schemeClr val="tx1"/>
                </a:solidFill>
              </a:rPr>
              <a:t>slowly IV</a:t>
            </a:r>
            <a:r>
              <a:rPr lang="en-US" sz="2600" dirty="0" smtClean="0">
                <a:solidFill>
                  <a:schemeClr val="tx1"/>
                </a:solidFill>
              </a:rPr>
              <a:t>       </a:t>
            </a:r>
            <a:r>
              <a:rPr lang="en-US" sz="2600" b="1" dirty="0" smtClean="0">
                <a:solidFill>
                  <a:schemeClr val="tx1"/>
                </a:solidFill>
              </a:rPr>
              <a:t>paradoxical bradycardia </a:t>
            </a:r>
            <a:r>
              <a:rPr lang="en-US" sz="2600" dirty="0" smtClean="0">
                <a:solidFill>
                  <a:schemeClr val="tx1"/>
                </a:solidFill>
              </a:rPr>
              <a:t>followed by tachycardia</a:t>
            </a:r>
          </a:p>
          <a:p>
            <a:pPr marL="1076325" indent="0" algn="l" rtl="0" eaLnBrk="1" hangingPunct="1">
              <a:buNone/>
              <a:defRPr/>
            </a:pPr>
            <a:r>
              <a:rPr lang="en-US" sz="2600" dirty="0" smtClean="0">
                <a:solidFill>
                  <a:schemeClr val="tx1"/>
                </a:solidFill>
              </a:rPr>
              <a:t>This, possibly, is due to:</a:t>
            </a:r>
          </a:p>
          <a:p>
            <a:pPr marL="268288" indent="-268288" algn="l" rtl="0" eaLnBrk="1" hangingPunct="1">
              <a:buFont typeface="Wingdings" panose="05000000000000000000" pitchFamily="2" charset="2"/>
              <a:buChar char="ü"/>
              <a:defRPr/>
            </a:pPr>
            <a:r>
              <a:rPr lang="en-US" sz="2600" dirty="0" smtClean="0">
                <a:solidFill>
                  <a:schemeClr val="tx1"/>
                </a:solidFill>
              </a:rPr>
              <a:t>Earlier M</a:t>
            </a:r>
            <a:r>
              <a:rPr lang="en-US" sz="2600" baseline="-25000" dirty="0" smtClean="0">
                <a:solidFill>
                  <a:schemeClr val="tx1"/>
                </a:solidFill>
              </a:rPr>
              <a:t>2</a:t>
            </a:r>
            <a:r>
              <a:rPr lang="en-US" sz="2600" dirty="0" smtClean="0">
                <a:solidFill>
                  <a:schemeClr val="tx1"/>
                </a:solidFill>
              </a:rPr>
              <a:t> inhibition (relieves the inhibitory effect on Ach release)         Ach release.</a:t>
            </a:r>
          </a:p>
          <a:p>
            <a:pPr marL="268288" indent="-268288" algn="l" rtl="0" eaLnBrk="1" hangingPunct="1">
              <a:buFont typeface="Wingdings" panose="05000000000000000000" pitchFamily="2" charset="2"/>
              <a:buChar char="ü"/>
              <a:defRPr/>
            </a:pPr>
            <a:r>
              <a:rPr lang="en-US" sz="2600" dirty="0" smtClean="0">
                <a:solidFill>
                  <a:schemeClr val="tx1"/>
                </a:solidFill>
              </a:rPr>
              <a:t>Central action [stimulation of CIC].</a:t>
            </a:r>
          </a:p>
          <a:p>
            <a:pPr marL="1344613" indent="-268288" algn="l" rtl="0" eaLnBrk="1" hangingPunct="1">
              <a:buFont typeface="Wingdings" panose="05000000000000000000" pitchFamily="2" charset="2"/>
              <a:buChar char="§"/>
              <a:defRPr/>
            </a:pPr>
            <a:r>
              <a:rPr lang="en-US" sz="2600" dirty="0" smtClean="0">
                <a:solidFill>
                  <a:schemeClr val="tx1"/>
                </a:solidFill>
              </a:rPr>
              <a:t>Blood vessels are unaffected at therapeutic doses.</a:t>
            </a:r>
          </a:p>
          <a:p>
            <a:pPr marL="268288" indent="-268288" algn="l" rtl="0" eaLnBrk="1" hangingPunct="1">
              <a:lnSpc>
                <a:spcPct val="90000"/>
              </a:lnSpc>
              <a:buFont typeface="Wingdings" panose="05000000000000000000" pitchFamily="2" charset="2"/>
              <a:buChar char="ü"/>
              <a:defRPr/>
            </a:pPr>
            <a:r>
              <a:rPr lang="en-US" sz="2600" dirty="0" smtClean="0">
                <a:solidFill>
                  <a:schemeClr val="tx1"/>
                </a:solidFill>
              </a:rPr>
              <a:t>Toxic doses         atropine flush ( actual cause is unclear, but it may be due to compensatory  VD in blush area to increase heat loss to compensate inhibition of sweat).</a:t>
            </a:r>
          </a:p>
          <a:p>
            <a:pPr marL="1344613" indent="-268288" algn="l" rtl="0" eaLnBrk="1" hangingPunct="1">
              <a:lnSpc>
                <a:spcPct val="90000"/>
              </a:lnSpc>
              <a:buFont typeface="Wingdings" panose="05000000000000000000" pitchFamily="2" charset="2"/>
              <a:buChar char="§"/>
              <a:defRPr/>
            </a:pPr>
            <a:r>
              <a:rPr lang="en-US" sz="2600" dirty="0" smtClean="0">
                <a:solidFill>
                  <a:schemeClr val="tx1"/>
                </a:solidFill>
              </a:rPr>
              <a:t>Blood pressure is unaffected.</a:t>
            </a:r>
          </a:p>
          <a:p>
            <a:pPr marL="1344613" indent="-268288" algn="l" rtl="0" eaLnBrk="1" hangingPunct="1">
              <a:lnSpc>
                <a:spcPct val="90000"/>
              </a:lnSpc>
              <a:buFont typeface="Wingdings" panose="05000000000000000000" pitchFamily="2" charset="2"/>
              <a:buChar char="§"/>
              <a:defRPr/>
            </a:pPr>
            <a:r>
              <a:rPr lang="en-US" sz="2600" dirty="0" smtClean="0">
                <a:solidFill>
                  <a:schemeClr val="tx1"/>
                </a:solidFill>
              </a:rPr>
              <a:t>Atropine reverses hypotension of Ach, carbachol n&amp; neostigmine [M&amp;N].</a:t>
            </a:r>
          </a:p>
          <a:p>
            <a:pPr marL="1344613" indent="-268288" algn="l" rtl="0" eaLnBrk="1" hangingPunct="1">
              <a:lnSpc>
                <a:spcPct val="90000"/>
              </a:lnSpc>
              <a:buFont typeface="Wingdings" panose="05000000000000000000" pitchFamily="2" charset="2"/>
              <a:buChar char="§"/>
              <a:defRPr/>
            </a:pPr>
            <a:r>
              <a:rPr lang="en-US" sz="2600" dirty="0" smtClean="0">
                <a:solidFill>
                  <a:schemeClr val="tx1"/>
                </a:solidFill>
              </a:rPr>
              <a:t>It abolishes hypotension of methacholine, bethanechol &amp; pilocarpine [M].</a:t>
            </a:r>
          </a:p>
          <a:p>
            <a:pPr marL="806450" indent="-806450" algn="l" rtl="0" eaLnBrk="1" hangingPunct="1">
              <a:buFont typeface="Wingdings" panose="05000000000000000000" pitchFamily="2" charset="2"/>
              <a:buChar char="ü"/>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41</a:t>
            </a:fld>
            <a:endParaRPr lang="en-US" dirty="0" smtClean="0">
              <a:solidFill>
                <a:srgbClr val="FEFFFF"/>
              </a:solidFill>
            </a:endParaRPr>
          </a:p>
        </p:txBody>
      </p:sp>
      <p:cxnSp>
        <p:nvCxnSpPr>
          <p:cNvPr id="7" name="Straight Arrow Connector 6"/>
          <p:cNvCxnSpPr/>
          <p:nvPr/>
        </p:nvCxnSpPr>
        <p:spPr>
          <a:xfrm flipV="1">
            <a:off x="10355357" y="2604806"/>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0206692" y="2604806"/>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73708" y="1765205"/>
            <a:ext cx="497444"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762565" y="2854417"/>
            <a:ext cx="390339"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95285" y="4387382"/>
            <a:ext cx="497444"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887668"/>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Effect transition="in" filter="fade">
                                      <p:cBhvr>
                                        <p:cTn id="6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514350" indent="-514350" algn="l" rtl="0" eaLnBrk="1" hangingPunct="1">
              <a:buFont typeface="+mj-lt"/>
              <a:buAutoNum type="arabicParenR" startAt="3"/>
              <a:defRPr/>
            </a:pPr>
            <a:r>
              <a:rPr lang="en-US" sz="2600" b="1" dirty="0" smtClean="0">
                <a:solidFill>
                  <a:schemeClr val="tx1"/>
                </a:solidFill>
              </a:rPr>
              <a:t>eye: </a:t>
            </a:r>
          </a:p>
          <a:p>
            <a:pPr marL="1250950" indent="-174625" algn="l" rtl="0" eaLnBrk="1" hangingPunct="1">
              <a:buFont typeface="Arial" panose="020B0604020202020204" pitchFamily="34" charset="0"/>
              <a:buChar char="•"/>
              <a:defRPr/>
            </a:pPr>
            <a:r>
              <a:rPr lang="en-US" sz="2600" dirty="0" smtClean="0">
                <a:solidFill>
                  <a:schemeClr val="tx1"/>
                </a:solidFill>
              </a:rPr>
              <a:t>Passive mydriasis.</a:t>
            </a:r>
          </a:p>
          <a:p>
            <a:pPr marL="1250950" indent="-174625" algn="l" rtl="0" eaLnBrk="1" hangingPunct="1">
              <a:buFont typeface="Arial" panose="020B0604020202020204" pitchFamily="34" charset="0"/>
              <a:buChar char="•"/>
              <a:defRPr/>
            </a:pPr>
            <a:r>
              <a:rPr lang="en-US" sz="2600" dirty="0" smtClean="0">
                <a:solidFill>
                  <a:schemeClr val="tx1"/>
                </a:solidFill>
              </a:rPr>
              <a:t>Paralysis of accommodation( </a:t>
            </a:r>
            <a:r>
              <a:rPr lang="en-US" sz="2600" b="1" dirty="0" smtClean="0">
                <a:solidFill>
                  <a:schemeClr val="tx1"/>
                </a:solidFill>
              </a:rPr>
              <a:t>cycloplegia</a:t>
            </a:r>
            <a:r>
              <a:rPr lang="en-US" sz="2600" dirty="0" smtClean="0">
                <a:solidFill>
                  <a:schemeClr val="tx1"/>
                </a:solidFill>
              </a:rPr>
              <a:t>), so that near vision is impaired.</a:t>
            </a:r>
          </a:p>
          <a:p>
            <a:pPr marL="1250950" indent="-174625" algn="l" rtl="0" eaLnBrk="1" hangingPunct="1">
              <a:buFont typeface="Arial" panose="020B0604020202020204" pitchFamily="34" charset="0"/>
              <a:buChar char="•"/>
              <a:defRPr/>
            </a:pPr>
            <a:r>
              <a:rPr lang="en-US" sz="2600" dirty="0">
                <a:solidFill>
                  <a:schemeClr val="tx1"/>
                </a:solidFill>
              </a:rPr>
              <a:t> </a:t>
            </a:r>
            <a:r>
              <a:rPr lang="en-US" sz="2600" dirty="0" smtClean="0">
                <a:solidFill>
                  <a:schemeClr val="tx1"/>
                </a:solidFill>
              </a:rPr>
              <a:t>      IOP        dangerous in patients suffering from </a:t>
            </a:r>
            <a:r>
              <a:rPr lang="en-US" sz="2600" b="1" i="1" dirty="0" smtClean="0">
                <a:solidFill>
                  <a:schemeClr val="tx1"/>
                </a:solidFill>
              </a:rPr>
              <a:t>narrow-angle glaucoma</a:t>
            </a:r>
            <a:r>
              <a:rPr lang="en-US" sz="2600" dirty="0" smtClean="0">
                <a:solidFill>
                  <a:schemeClr val="tx1"/>
                </a:solidFill>
              </a:rPr>
              <a:t>.</a:t>
            </a:r>
          </a:p>
          <a:p>
            <a:pPr marL="538163" indent="-538163" algn="l" rtl="0" eaLnBrk="1" hangingPunct="1">
              <a:buFont typeface="+mj-lt"/>
              <a:buAutoNum type="arabicParenR" startAt="4"/>
              <a:defRPr/>
            </a:pPr>
            <a:r>
              <a:rPr lang="en-US" sz="2600" b="1" dirty="0" smtClean="0">
                <a:solidFill>
                  <a:schemeClr val="tx1"/>
                </a:solidFill>
              </a:rPr>
              <a:t>Gastrointestinal tract:</a:t>
            </a:r>
          </a:p>
          <a:p>
            <a:pPr marL="1250950" indent="-174625" algn="l" rtl="0" eaLnBrk="1" hangingPunct="1">
              <a:buFont typeface="Arial" panose="020B0604020202020204" pitchFamily="34" charset="0"/>
              <a:buChar char="•"/>
              <a:defRPr/>
            </a:pPr>
            <a:r>
              <a:rPr lang="en-US" sz="2600" dirty="0" smtClean="0">
                <a:solidFill>
                  <a:schemeClr val="tx1"/>
                </a:solidFill>
              </a:rPr>
              <a:t>Relaxes wall [ antispasmodic ] and constricts sphincters.</a:t>
            </a:r>
          </a:p>
          <a:p>
            <a:pPr marL="1250950" indent="-174625" algn="l" rtl="0" eaLnBrk="1" hangingPunct="1">
              <a:buFont typeface="Arial" panose="020B0604020202020204" pitchFamily="34" charset="0"/>
              <a:buChar char="•"/>
              <a:defRPr/>
            </a:pPr>
            <a:r>
              <a:rPr lang="en-US" sz="2600" dirty="0" smtClean="0">
                <a:solidFill>
                  <a:schemeClr val="tx1"/>
                </a:solidFill>
              </a:rPr>
              <a:t>Inhibits secretion         constipation.</a:t>
            </a:r>
          </a:p>
          <a:p>
            <a:pPr marL="631825" indent="-631825" algn="l" rtl="0" eaLnBrk="1" hangingPunct="1">
              <a:buFont typeface="+mj-lt"/>
              <a:buAutoNum type="arabicParenR" startAt="5"/>
              <a:defRPr/>
            </a:pPr>
            <a:r>
              <a:rPr lang="en-US" sz="2600" b="1" dirty="0" smtClean="0">
                <a:solidFill>
                  <a:schemeClr val="tx1"/>
                </a:solidFill>
              </a:rPr>
              <a:t>Urinary tract:</a:t>
            </a:r>
          </a:p>
          <a:p>
            <a:pPr marL="1533525" indent="-457200" algn="l" rtl="0" eaLnBrk="1" hangingPunct="1">
              <a:buFont typeface="Arial" panose="020B0604020202020204" pitchFamily="34" charset="0"/>
              <a:buChar char="•"/>
              <a:defRPr/>
            </a:pPr>
            <a:r>
              <a:rPr lang="en-US" sz="2600" dirty="0" smtClean="0">
                <a:solidFill>
                  <a:schemeClr val="tx1"/>
                </a:solidFill>
              </a:rPr>
              <a:t>Relaxes </a:t>
            </a:r>
            <a:r>
              <a:rPr lang="en-US" sz="2600" dirty="0">
                <a:solidFill>
                  <a:schemeClr val="tx1"/>
                </a:solidFill>
              </a:rPr>
              <a:t>wall </a:t>
            </a:r>
            <a:r>
              <a:rPr lang="en-US" sz="2600" dirty="0" smtClean="0">
                <a:solidFill>
                  <a:schemeClr val="tx1"/>
                </a:solidFill>
              </a:rPr>
              <a:t>and constrict sphincters of the bladder.</a:t>
            </a:r>
          </a:p>
          <a:p>
            <a:pPr marL="1533525" indent="-457200" algn="l" rtl="0" eaLnBrk="1" hangingPunct="1">
              <a:buFont typeface="Arial" panose="020B0604020202020204" pitchFamily="34" charset="0"/>
              <a:buChar char="•"/>
              <a:defRPr/>
            </a:pPr>
            <a:r>
              <a:rPr lang="en-US" sz="2600" dirty="0" smtClean="0">
                <a:solidFill>
                  <a:schemeClr val="tx1"/>
                </a:solidFill>
              </a:rPr>
              <a:t>Relaxes ureter.</a:t>
            </a:r>
          </a:p>
          <a:p>
            <a:pPr marL="1250950" indent="-174625" algn="l" rtl="0" eaLnBrk="1" hangingPunct="1">
              <a:buFont typeface="Arial" panose="020B0604020202020204" pitchFamily="34" charset="0"/>
              <a:buChar char="•"/>
              <a:defRPr/>
            </a:pPr>
            <a:endParaRPr lang="en-US" sz="2600" dirty="0">
              <a:solidFill>
                <a:schemeClr val="tx1"/>
              </a:solidFill>
            </a:endParaRPr>
          </a:p>
          <a:p>
            <a:pPr marL="0" indent="0" algn="l" rtl="0" eaLnBrk="1" hangingPunct="1">
              <a:buFont typeface="Wingdings 3" panose="05040102010807070707" pitchFamily="18" charset="2"/>
              <a:buNone/>
              <a:defRPr/>
            </a:pPr>
            <a:endParaRPr lang="en-US" sz="2600" dirty="0" smtClean="0">
              <a:solidFill>
                <a:schemeClr val="tx1"/>
              </a:solidFill>
            </a:endParaRPr>
          </a:p>
          <a:p>
            <a:pPr marL="51435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42</a:t>
            </a:fld>
            <a:endParaRPr lang="en-US" dirty="0" smtClean="0">
              <a:solidFill>
                <a:srgbClr val="FEFFFF"/>
              </a:solidFill>
            </a:endParaRPr>
          </a:p>
        </p:txBody>
      </p:sp>
      <p:cxnSp>
        <p:nvCxnSpPr>
          <p:cNvPr id="7" name="Straight Arrow Connector 6"/>
          <p:cNvCxnSpPr/>
          <p:nvPr/>
        </p:nvCxnSpPr>
        <p:spPr>
          <a:xfrm flipV="1">
            <a:off x="2287121" y="1653799"/>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138456" y="1653799"/>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92729" y="1913123"/>
            <a:ext cx="497444"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329953" y="3499876"/>
            <a:ext cx="390339"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77279"/>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514350" indent="-514350" algn="l" rtl="0" eaLnBrk="1" hangingPunct="1">
              <a:buFont typeface="+mj-lt"/>
              <a:buAutoNum type="arabicParenR" startAt="6"/>
              <a:defRPr/>
            </a:pPr>
            <a:r>
              <a:rPr lang="en-US" sz="2600" b="1" dirty="0" smtClean="0">
                <a:solidFill>
                  <a:schemeClr val="tx1"/>
                </a:solidFill>
              </a:rPr>
              <a:t>Respiration : </a:t>
            </a:r>
          </a:p>
          <a:p>
            <a:pPr marL="1250950" indent="-174625" algn="l" rtl="0" eaLnBrk="1" hangingPunct="1">
              <a:buFont typeface="Arial" panose="020B0604020202020204" pitchFamily="34" charset="0"/>
              <a:buChar char="•"/>
              <a:defRPr/>
            </a:pPr>
            <a:r>
              <a:rPr lang="en-US" sz="2600" dirty="0" smtClean="0">
                <a:solidFill>
                  <a:schemeClr val="tx1"/>
                </a:solidFill>
              </a:rPr>
              <a:t>Bronchodilation and reduced secretions [viscid and difficult to expel].</a:t>
            </a:r>
            <a:br>
              <a:rPr lang="en-US" sz="2600" dirty="0" smtClean="0">
                <a:solidFill>
                  <a:schemeClr val="tx1"/>
                </a:solidFill>
              </a:rPr>
            </a:br>
            <a:endParaRPr lang="en-US" sz="2600" dirty="0" smtClean="0">
              <a:solidFill>
                <a:schemeClr val="tx1"/>
              </a:solidFill>
            </a:endParaRPr>
          </a:p>
          <a:p>
            <a:pPr marL="514350" indent="-514350" algn="l" rtl="0" eaLnBrk="1" hangingPunct="1">
              <a:buFont typeface="+mj-lt"/>
              <a:buAutoNum type="alphaUcPeriod" startAt="2"/>
              <a:defRPr/>
            </a:pPr>
            <a:r>
              <a:rPr lang="en-US" sz="2600" b="1" i="1" dirty="0" smtClean="0">
                <a:solidFill>
                  <a:schemeClr val="tx1"/>
                </a:solidFill>
              </a:rPr>
              <a:t>Effects on the CNS: </a:t>
            </a:r>
            <a:endParaRPr lang="en-US" sz="2600" b="1" i="1" dirty="0">
              <a:solidFill>
                <a:schemeClr val="tx1"/>
              </a:solidFill>
            </a:endParaRPr>
          </a:p>
          <a:p>
            <a:pPr marL="0" indent="0" algn="l" rtl="0" eaLnBrk="1" hangingPunct="1">
              <a:buFont typeface="Wingdings 3" panose="05040102010807070707" pitchFamily="18" charset="2"/>
              <a:buNone/>
              <a:defRPr/>
            </a:pPr>
            <a:r>
              <a:rPr lang="en-US" sz="2600" dirty="0" smtClean="0">
                <a:solidFill>
                  <a:schemeClr val="tx1"/>
                </a:solidFill>
              </a:rPr>
              <a:t>It has both stimulant and depressant actions (mainly stimulant).</a:t>
            </a:r>
          </a:p>
          <a:p>
            <a:pPr algn="l" rtl="0" eaLnBrk="1" hangingPunct="1">
              <a:lnSpc>
                <a:spcPct val="150000"/>
              </a:lnSpc>
              <a:buFont typeface="Arial" panose="020B0604020202020204" pitchFamily="34" charset="0"/>
              <a:buChar char="•"/>
              <a:defRPr/>
            </a:pPr>
            <a:r>
              <a:rPr lang="en-US" sz="2600" dirty="0" smtClean="0">
                <a:solidFill>
                  <a:schemeClr val="tx1"/>
                </a:solidFill>
              </a:rPr>
              <a:t>Stimulates RC ( respiratory center)&amp; CIC (cardiac inhibitory center).</a:t>
            </a:r>
          </a:p>
          <a:p>
            <a:pPr algn="l" rtl="0" eaLnBrk="1" hangingPunct="1">
              <a:lnSpc>
                <a:spcPct val="150000"/>
              </a:lnSpc>
              <a:buFont typeface="Arial" panose="020B0604020202020204" pitchFamily="34" charset="0"/>
              <a:buChar char="•"/>
              <a:defRPr/>
            </a:pPr>
            <a:r>
              <a:rPr lang="en-US" sz="2600" dirty="0" smtClean="0">
                <a:solidFill>
                  <a:schemeClr val="tx1"/>
                </a:solidFill>
              </a:rPr>
              <a:t>Mild restlessness; higher doses cause agitation, hallucination, mania, convulsions followed by CNS depression.</a:t>
            </a:r>
          </a:p>
          <a:p>
            <a:pPr algn="l" rtl="0" eaLnBrk="1" hangingPunct="1">
              <a:lnSpc>
                <a:spcPct val="150000"/>
              </a:lnSpc>
              <a:buFont typeface="Arial" panose="020B0604020202020204" pitchFamily="34" charset="0"/>
              <a:buChar char="•"/>
              <a:defRPr/>
            </a:pPr>
            <a:r>
              <a:rPr lang="en-US" sz="2600" dirty="0" smtClean="0">
                <a:solidFill>
                  <a:schemeClr val="tx1"/>
                </a:solidFill>
              </a:rPr>
              <a:t>Inhibit basal ganglia and </a:t>
            </a:r>
            <a:r>
              <a:rPr lang="en-US" sz="2600" b="1" i="1" dirty="0" smtClean="0">
                <a:solidFill>
                  <a:schemeClr val="tx1"/>
                </a:solidFill>
              </a:rPr>
              <a:t>vomiting center</a:t>
            </a:r>
            <a:r>
              <a:rPr lang="en-US" sz="2600" dirty="0" smtClean="0">
                <a:solidFill>
                  <a:schemeClr val="tx1"/>
                </a:solidFill>
              </a:rPr>
              <a:t>.</a:t>
            </a:r>
          </a:p>
          <a:p>
            <a:pPr marL="514350" indent="0" algn="l" rtl="0" eaLnBrk="1" hangingPunct="1">
              <a:lnSpc>
                <a:spcPct val="150000"/>
              </a:lnSpc>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43</a:t>
            </a:fld>
            <a:endParaRPr lang="en-US" dirty="0" smtClean="0">
              <a:solidFill>
                <a:srgbClr val="FEFFFF"/>
              </a:solidFill>
            </a:endParaRPr>
          </a:p>
        </p:txBody>
      </p:sp>
    </p:spTree>
    <p:extLst>
      <p:ext uri="{BB962C8B-B14F-4D97-AF65-F5344CB8AC3E}">
        <p14:creationId xmlns:p14="http://schemas.microsoft.com/office/powerpoint/2010/main" val="490754786"/>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514350" indent="0" algn="l" rtl="0" eaLnBrk="1" hangingPunct="1">
              <a:lnSpc>
                <a:spcPct val="80000"/>
              </a:lnSpc>
              <a:buFont typeface="Wingdings 3" panose="05040102010807070707" pitchFamily="18" charset="2"/>
              <a:buNone/>
              <a:defRPr/>
            </a:pPr>
            <a:r>
              <a:rPr lang="en-US" sz="2700" b="1" u="sng" dirty="0" smtClean="0">
                <a:solidFill>
                  <a:schemeClr val="tx1"/>
                </a:solidFill>
              </a:rPr>
              <a:t>Clinical uses:</a:t>
            </a:r>
          </a:p>
          <a:p>
            <a:pPr marL="1169988" indent="-188913" algn="l" rtl="0" eaLnBrk="1" hangingPunct="1">
              <a:lnSpc>
                <a:spcPct val="80000"/>
              </a:lnSpc>
              <a:buFont typeface="+mj-lt"/>
              <a:buAutoNum type="arabicParenR"/>
              <a:defRPr/>
            </a:pPr>
            <a:r>
              <a:rPr lang="en-US" sz="2700" b="1" i="1" dirty="0" smtClean="0">
                <a:solidFill>
                  <a:schemeClr val="tx1"/>
                </a:solidFill>
              </a:rPr>
              <a:t> Preanesthetic medication</a:t>
            </a:r>
            <a:r>
              <a:rPr lang="en-US" sz="2700" dirty="0" smtClean="0">
                <a:solidFill>
                  <a:schemeClr val="tx1"/>
                </a:solidFill>
              </a:rPr>
              <a:t>: (Atropine is usually used, but hyoscine is preferred in thyrotoxicosis as it causes less tachycardia). </a:t>
            </a:r>
          </a:p>
          <a:p>
            <a:pPr marL="1438275" indent="-457200" algn="l" rtl="0" eaLnBrk="1" hangingPunct="1">
              <a:lnSpc>
                <a:spcPct val="80000"/>
              </a:lnSpc>
              <a:buFont typeface="Arial" panose="020B0604020202020204" pitchFamily="34" charset="0"/>
              <a:buChar char="•"/>
              <a:defRPr/>
            </a:pPr>
            <a:r>
              <a:rPr lang="en-US" sz="2700" dirty="0" smtClean="0">
                <a:solidFill>
                  <a:schemeClr val="tx1"/>
                </a:solidFill>
              </a:rPr>
              <a:t>Reduces secretions.</a:t>
            </a:r>
          </a:p>
          <a:p>
            <a:pPr marL="1438275" indent="-457200" algn="l" rtl="0" eaLnBrk="1" hangingPunct="1">
              <a:lnSpc>
                <a:spcPct val="80000"/>
              </a:lnSpc>
              <a:buFont typeface="Arial" panose="020B0604020202020204" pitchFamily="34" charset="0"/>
              <a:buChar char="•"/>
              <a:defRPr/>
            </a:pPr>
            <a:r>
              <a:rPr lang="en-US" sz="2700" dirty="0" smtClean="0">
                <a:solidFill>
                  <a:schemeClr val="tx1"/>
                </a:solidFill>
              </a:rPr>
              <a:t>++ RC.</a:t>
            </a:r>
          </a:p>
          <a:p>
            <a:pPr marL="1438275" indent="-457200" algn="l" rtl="0" eaLnBrk="1" hangingPunct="1">
              <a:lnSpc>
                <a:spcPct val="80000"/>
              </a:lnSpc>
              <a:buFont typeface="Arial" panose="020B0604020202020204" pitchFamily="34" charset="0"/>
              <a:buChar char="•"/>
              <a:defRPr/>
            </a:pPr>
            <a:r>
              <a:rPr lang="en-US" sz="2700" dirty="0" smtClean="0">
                <a:solidFill>
                  <a:schemeClr val="tx1"/>
                </a:solidFill>
              </a:rPr>
              <a:t>Bronchodialatation .</a:t>
            </a:r>
          </a:p>
          <a:p>
            <a:pPr marL="1438275" indent="-457200" algn="l" rtl="0" eaLnBrk="1" hangingPunct="1">
              <a:lnSpc>
                <a:spcPct val="80000"/>
              </a:lnSpc>
              <a:buFont typeface="Arial" panose="020B0604020202020204" pitchFamily="34" charset="0"/>
              <a:buChar char="•"/>
              <a:defRPr/>
            </a:pPr>
            <a:r>
              <a:rPr lang="en-US" sz="2700" dirty="0" smtClean="0">
                <a:solidFill>
                  <a:schemeClr val="tx1"/>
                </a:solidFill>
              </a:rPr>
              <a:t>Counteracts excess vagal tone &amp; bradycardia induced by general anesthetics</a:t>
            </a:r>
          </a:p>
          <a:p>
            <a:pPr marL="608012" indent="-514350" algn="l" rtl="0" eaLnBrk="1" hangingPunct="1">
              <a:lnSpc>
                <a:spcPct val="80000"/>
              </a:lnSpc>
              <a:buFont typeface="+mj-lt"/>
              <a:buAutoNum type="arabicParenR" startAt="2"/>
              <a:defRPr/>
            </a:pPr>
            <a:r>
              <a:rPr lang="en-US" sz="2700" b="1" i="1" dirty="0" smtClean="0">
                <a:solidFill>
                  <a:schemeClr val="tx1"/>
                </a:solidFill>
              </a:rPr>
              <a:t>CVS</a:t>
            </a:r>
            <a:r>
              <a:rPr lang="en-US" sz="2700" dirty="0" smtClean="0">
                <a:solidFill>
                  <a:schemeClr val="tx1"/>
                </a:solidFill>
              </a:rPr>
              <a:t>: heart block due to digitalis, infraction, verapamil, or </a:t>
            </a:r>
            <a:r>
              <a:rPr lang="el-GR" sz="2700" dirty="0" smtClean="0">
                <a:solidFill>
                  <a:schemeClr val="tx1"/>
                </a:solidFill>
              </a:rPr>
              <a:t>β</a:t>
            </a:r>
            <a:r>
              <a:rPr lang="en-US" sz="2700" dirty="0" smtClean="0">
                <a:solidFill>
                  <a:schemeClr val="tx1"/>
                </a:solidFill>
              </a:rPr>
              <a:t>-blockers.</a:t>
            </a:r>
          </a:p>
          <a:p>
            <a:pPr marL="608012" indent="-514350" algn="l" rtl="0" eaLnBrk="1" hangingPunct="1">
              <a:lnSpc>
                <a:spcPct val="80000"/>
              </a:lnSpc>
              <a:buFont typeface="+mj-lt"/>
              <a:buAutoNum type="arabicParenR" startAt="2"/>
              <a:defRPr/>
            </a:pPr>
            <a:r>
              <a:rPr lang="en-US" sz="2700" b="1" i="1" dirty="0" smtClean="0">
                <a:solidFill>
                  <a:schemeClr val="tx1"/>
                </a:solidFill>
              </a:rPr>
              <a:t>Organophosphorus poisoning </a:t>
            </a:r>
            <a:r>
              <a:rPr lang="en-US" sz="2700" dirty="0" smtClean="0">
                <a:solidFill>
                  <a:schemeClr val="tx1"/>
                </a:solidFill>
              </a:rPr>
              <a:t>[ atropine is life-saving].</a:t>
            </a:r>
          </a:p>
          <a:p>
            <a:pPr marL="608012" indent="-514350" algn="l" rtl="0" eaLnBrk="1" hangingPunct="1">
              <a:lnSpc>
                <a:spcPct val="80000"/>
              </a:lnSpc>
              <a:buFont typeface="+mj-lt"/>
              <a:buAutoNum type="arabicParenR" startAt="2"/>
              <a:defRPr/>
            </a:pPr>
            <a:r>
              <a:rPr lang="en-US" sz="2700" b="1" i="1" dirty="0" smtClean="0">
                <a:solidFill>
                  <a:schemeClr val="tx1"/>
                </a:solidFill>
              </a:rPr>
              <a:t>GIT: </a:t>
            </a:r>
            <a:r>
              <a:rPr lang="en-US" sz="2700" dirty="0" smtClean="0">
                <a:solidFill>
                  <a:schemeClr val="tx1"/>
                </a:solidFill>
              </a:rPr>
              <a:t>In colic, peptic ulcer and antiemetic[ in motion sickness, hyoscine is used]</a:t>
            </a:r>
          </a:p>
          <a:p>
            <a:pPr marL="608012" indent="-514350" algn="l" rtl="0" eaLnBrk="1" hangingPunct="1">
              <a:lnSpc>
                <a:spcPct val="80000"/>
              </a:lnSpc>
              <a:buFont typeface="+mj-lt"/>
              <a:buAutoNum type="arabicParenR" startAt="2"/>
              <a:defRPr/>
            </a:pPr>
            <a:r>
              <a:rPr lang="en-US" sz="2700" b="1" i="1" dirty="0" smtClean="0">
                <a:solidFill>
                  <a:schemeClr val="tx1"/>
                </a:solidFill>
              </a:rPr>
              <a:t>CNS: </a:t>
            </a:r>
            <a:r>
              <a:rPr lang="en-US" sz="2700" dirty="0" smtClean="0">
                <a:solidFill>
                  <a:schemeClr val="tx1"/>
                </a:solidFill>
              </a:rPr>
              <a:t>Parkinson`s disease.</a:t>
            </a:r>
          </a:p>
          <a:p>
            <a:pPr marL="608012" indent="-514350" algn="l" rtl="0" eaLnBrk="1" hangingPunct="1">
              <a:lnSpc>
                <a:spcPct val="80000"/>
              </a:lnSpc>
              <a:buFont typeface="+mj-lt"/>
              <a:buAutoNum type="arabicParenR" startAt="2"/>
              <a:defRPr/>
            </a:pPr>
            <a:r>
              <a:rPr lang="en-US" sz="2700" b="1" i="1" dirty="0" smtClean="0">
                <a:solidFill>
                  <a:schemeClr val="tx1"/>
                </a:solidFill>
              </a:rPr>
              <a:t>Respiration: </a:t>
            </a:r>
            <a:r>
              <a:rPr lang="en-US" sz="2700" dirty="0" smtClean="0">
                <a:solidFill>
                  <a:schemeClr val="tx1"/>
                </a:solidFill>
              </a:rPr>
              <a:t>not preferred in bronchial asthma (inhibits mucociliary movement and bronchial secretion becomes viscid and difficult to expel).</a:t>
            </a:r>
            <a:endParaRPr lang="en-US" sz="2700" b="1" i="1"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44</a:t>
            </a:fld>
            <a:endParaRPr lang="en-US" dirty="0" smtClean="0">
              <a:solidFill>
                <a:srgbClr val="FEFFFF"/>
              </a:solidFill>
            </a:endParaRPr>
          </a:p>
        </p:txBody>
      </p:sp>
    </p:spTree>
    <p:extLst>
      <p:ext uri="{BB962C8B-B14F-4D97-AF65-F5344CB8AC3E}">
        <p14:creationId xmlns:p14="http://schemas.microsoft.com/office/powerpoint/2010/main" val="4090032614"/>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00838"/>
          </a:xfrm>
        </p:spPr>
        <p:txBody>
          <a:bodyPr/>
          <a:lstStyle/>
          <a:p>
            <a:pPr marL="608012" indent="-514350" algn="l" rtl="0" eaLnBrk="1" hangingPunct="1">
              <a:buFont typeface="+mj-lt"/>
              <a:buAutoNum type="arabicParenR" startAt="7"/>
              <a:defRPr/>
            </a:pPr>
            <a:r>
              <a:rPr lang="en-US" sz="2700" b="1" i="1" dirty="0" smtClean="0">
                <a:solidFill>
                  <a:schemeClr val="tx1"/>
                </a:solidFill>
              </a:rPr>
              <a:t>Eye : </a:t>
            </a:r>
            <a:r>
              <a:rPr lang="en-US" sz="2700" dirty="0" smtClean="0">
                <a:solidFill>
                  <a:schemeClr val="tx1"/>
                </a:solidFill>
              </a:rPr>
              <a:t>mydriatic in </a:t>
            </a:r>
            <a:r>
              <a:rPr lang="en-US" sz="2700" i="1" dirty="0" smtClean="0">
                <a:solidFill>
                  <a:schemeClr val="tx1"/>
                </a:solidFill>
              </a:rPr>
              <a:t>children</a:t>
            </a:r>
            <a:r>
              <a:rPr lang="en-US" sz="2700" dirty="0" smtClean="0">
                <a:solidFill>
                  <a:schemeClr val="tx1"/>
                </a:solidFill>
              </a:rPr>
              <a:t> &amp; in iritis ( alternatively with miotics to prevent adhesions).</a:t>
            </a:r>
          </a:p>
          <a:p>
            <a:pPr marL="1250950" indent="-349250" algn="l" rtl="0" eaLnBrk="1" hangingPunct="1">
              <a:lnSpc>
                <a:spcPct val="150000"/>
              </a:lnSpc>
              <a:buFont typeface="Arial" panose="020B0604020202020204" pitchFamily="34" charset="0"/>
              <a:buChar char="•"/>
              <a:defRPr/>
            </a:pPr>
            <a:r>
              <a:rPr lang="en-US" sz="2700" dirty="0" smtClean="0">
                <a:solidFill>
                  <a:schemeClr val="tx1"/>
                </a:solidFill>
              </a:rPr>
              <a:t>Accurate measurement of refractive error in uncooperative patients e.g. young children, requires ciliary muscle paralysis. For adults and older children, the shorter acting drugs are preferred.</a:t>
            </a:r>
          </a:p>
          <a:p>
            <a:pPr marL="1250950" indent="-349250" algn="l" rtl="0" eaLnBrk="1" hangingPunct="1">
              <a:lnSpc>
                <a:spcPct val="150000"/>
              </a:lnSpc>
              <a:buFont typeface="Arial" panose="020B0604020202020204" pitchFamily="34" charset="0"/>
              <a:buChar char="•"/>
              <a:defRPr/>
            </a:pPr>
            <a:r>
              <a:rPr lang="el-GR" sz="2700" dirty="0">
                <a:solidFill>
                  <a:schemeClr val="tx1"/>
                </a:solidFill>
              </a:rPr>
              <a:t>α</a:t>
            </a:r>
            <a:r>
              <a:rPr lang="en-US" sz="2700" dirty="0" smtClean="0">
                <a:solidFill>
                  <a:schemeClr val="tx1"/>
                </a:solidFill>
              </a:rPr>
              <a:t>-adrenoceptor stimulant drugs e.g. phenylephrine, produce a short-lasting mydriasis that is usually sufficient for funuscopic examination. So, atropine &amp; its substitutes are preserved for cases when cycloplegia or long duration is needed</a:t>
            </a:r>
          </a:p>
          <a:p>
            <a:pPr marL="1250950" indent="-349250" algn="l" rtl="0" eaLnBrk="1" hangingPunct="1">
              <a:buFont typeface="Arial" panose="020B0604020202020204" pitchFamily="34" charset="0"/>
              <a:buChar char="•"/>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45</a:t>
            </a:fld>
            <a:endParaRPr lang="en-US" dirty="0" smtClean="0">
              <a:solidFill>
                <a:srgbClr val="FEFFFF"/>
              </a:solidFill>
            </a:endParaRPr>
          </a:p>
        </p:txBody>
      </p:sp>
    </p:spTree>
    <p:extLst>
      <p:ext uri="{BB962C8B-B14F-4D97-AF65-F5344CB8AC3E}">
        <p14:creationId xmlns:p14="http://schemas.microsoft.com/office/powerpoint/2010/main" val="4290389341"/>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94500"/>
          </a:xfrm>
        </p:spPr>
        <p:txBody>
          <a:bodyPr/>
          <a:lstStyle/>
          <a:p>
            <a:pPr marL="514350" indent="-420688" algn="l" rtl="0" eaLnBrk="1" hangingPunct="1">
              <a:lnSpc>
                <a:spcPct val="80000"/>
              </a:lnSpc>
              <a:buFont typeface="Wingdings 3" panose="05040102010807070707" pitchFamily="18" charset="2"/>
              <a:buNone/>
              <a:defRPr/>
            </a:pPr>
            <a:r>
              <a:rPr lang="en-US" sz="2700" b="1" u="sng" dirty="0" smtClean="0">
                <a:solidFill>
                  <a:schemeClr val="tx1"/>
                </a:solidFill>
              </a:rPr>
              <a:t>Atropine toxicity: </a:t>
            </a:r>
          </a:p>
          <a:p>
            <a:pPr marL="1250950" indent="-174625" algn="l" rtl="0" eaLnBrk="1" hangingPunct="1">
              <a:lnSpc>
                <a:spcPct val="80000"/>
              </a:lnSpc>
              <a:buFont typeface="Arial" panose="020B0604020202020204" pitchFamily="34" charset="0"/>
              <a:buChar char="•"/>
              <a:defRPr/>
            </a:pPr>
            <a:r>
              <a:rPr lang="en-US" sz="2700" dirty="0" smtClean="0">
                <a:solidFill>
                  <a:schemeClr val="tx1"/>
                </a:solidFill>
              </a:rPr>
              <a:t>Dry mouth and hot, dry and flushed skin.</a:t>
            </a:r>
          </a:p>
          <a:p>
            <a:pPr marL="1250950" indent="-174625" algn="l" rtl="0" eaLnBrk="1" hangingPunct="1">
              <a:lnSpc>
                <a:spcPct val="80000"/>
              </a:lnSpc>
              <a:buFont typeface="Arial" panose="020B0604020202020204" pitchFamily="34" charset="0"/>
              <a:buChar char="•"/>
              <a:defRPr/>
            </a:pPr>
            <a:r>
              <a:rPr lang="en-US" sz="2700" dirty="0">
                <a:solidFill>
                  <a:schemeClr val="tx1"/>
                </a:solidFill>
              </a:rPr>
              <a:t>Mydriasis, blurred vision and     </a:t>
            </a:r>
            <a:r>
              <a:rPr lang="en-US" sz="2700" dirty="0" smtClean="0">
                <a:solidFill>
                  <a:schemeClr val="tx1"/>
                </a:solidFill>
              </a:rPr>
              <a:t>IOP.</a:t>
            </a:r>
          </a:p>
          <a:p>
            <a:pPr marL="1250950" indent="-174625" algn="l" rtl="0" eaLnBrk="1" hangingPunct="1">
              <a:lnSpc>
                <a:spcPct val="80000"/>
              </a:lnSpc>
              <a:buFont typeface="Arial" panose="020B0604020202020204" pitchFamily="34" charset="0"/>
              <a:buChar char="•"/>
              <a:defRPr/>
            </a:pPr>
            <a:r>
              <a:rPr lang="en-US" sz="2700" dirty="0" smtClean="0">
                <a:solidFill>
                  <a:schemeClr val="tx1"/>
                </a:solidFill>
              </a:rPr>
              <a:t>Tachycardia.</a:t>
            </a:r>
          </a:p>
          <a:p>
            <a:pPr marL="1250950" indent="-174625" algn="l" rtl="0" eaLnBrk="1" hangingPunct="1">
              <a:lnSpc>
                <a:spcPct val="80000"/>
              </a:lnSpc>
              <a:buFont typeface="Arial" panose="020B0604020202020204" pitchFamily="34" charset="0"/>
              <a:buChar char="•"/>
              <a:defRPr/>
            </a:pPr>
            <a:r>
              <a:rPr lang="en-US" sz="2700" dirty="0" smtClean="0">
                <a:solidFill>
                  <a:schemeClr val="tx1"/>
                </a:solidFill>
              </a:rPr>
              <a:t>Urine retention especially in patients with benign prostatic hyperplasia.</a:t>
            </a:r>
          </a:p>
          <a:p>
            <a:pPr marL="1250950" indent="-174625" algn="l" rtl="0" eaLnBrk="1" hangingPunct="1">
              <a:lnSpc>
                <a:spcPct val="80000"/>
              </a:lnSpc>
              <a:buFont typeface="Arial" panose="020B0604020202020204" pitchFamily="34" charset="0"/>
              <a:buChar char="•"/>
              <a:defRPr/>
            </a:pPr>
            <a:r>
              <a:rPr lang="en-US" sz="2700" dirty="0" smtClean="0">
                <a:solidFill>
                  <a:schemeClr val="tx1"/>
                </a:solidFill>
              </a:rPr>
              <a:t>Body temperature is frequently elevated. Unfortunately, children, especially infants, are </a:t>
            </a:r>
            <a:r>
              <a:rPr lang="en-US" sz="2700" b="1" i="1" dirty="0" smtClean="0">
                <a:solidFill>
                  <a:schemeClr val="tx1"/>
                </a:solidFill>
              </a:rPr>
              <a:t>very sensitive</a:t>
            </a:r>
            <a:r>
              <a:rPr lang="en-US" sz="2700" dirty="0" smtClean="0">
                <a:solidFill>
                  <a:schemeClr val="tx1"/>
                </a:solidFill>
              </a:rPr>
              <a:t> to the hyperthermic effects of atropine.</a:t>
            </a:r>
          </a:p>
          <a:p>
            <a:pPr marL="1250950" indent="-174625" algn="l" rtl="0" eaLnBrk="1" hangingPunct="1">
              <a:lnSpc>
                <a:spcPct val="80000"/>
              </a:lnSpc>
              <a:buFont typeface="Arial" panose="020B0604020202020204" pitchFamily="34" charset="0"/>
              <a:buChar char="•"/>
              <a:defRPr/>
            </a:pPr>
            <a:r>
              <a:rPr lang="en-US" sz="2700" dirty="0" smtClean="0">
                <a:solidFill>
                  <a:schemeClr val="tx1"/>
                </a:solidFill>
              </a:rPr>
              <a:t>Agitation, delirium, convulsions followed by coma and depression of RC [cause of death]</a:t>
            </a:r>
          </a:p>
          <a:p>
            <a:pPr marL="1076325" indent="-1076325" algn="l" rtl="0" eaLnBrk="1" hangingPunct="1">
              <a:lnSpc>
                <a:spcPct val="80000"/>
              </a:lnSpc>
              <a:buNone/>
              <a:defRPr/>
            </a:pPr>
            <a:r>
              <a:rPr lang="en-US" sz="2700" b="1" u="sng" dirty="0" smtClean="0">
                <a:solidFill>
                  <a:schemeClr val="tx1"/>
                </a:solidFill>
              </a:rPr>
              <a:t>Treatment:</a:t>
            </a:r>
          </a:p>
          <a:p>
            <a:pPr marL="1250950" indent="-174625" algn="l" rtl="0" eaLnBrk="1" hangingPunct="1">
              <a:lnSpc>
                <a:spcPct val="80000"/>
              </a:lnSpc>
              <a:buFont typeface="Arial" panose="020B0604020202020204" pitchFamily="34" charset="0"/>
              <a:buChar char="•"/>
              <a:defRPr/>
            </a:pPr>
            <a:r>
              <a:rPr lang="en-US" sz="2700" dirty="0">
                <a:solidFill>
                  <a:schemeClr val="tx1"/>
                </a:solidFill>
              </a:rPr>
              <a:t>Gastric lavage with tannic acid.</a:t>
            </a:r>
          </a:p>
          <a:p>
            <a:pPr marL="1250950" indent="-174625" algn="l" rtl="0" eaLnBrk="1" hangingPunct="1">
              <a:lnSpc>
                <a:spcPct val="70000"/>
              </a:lnSpc>
              <a:buFont typeface="Arial" panose="020B0604020202020204" pitchFamily="34" charset="0"/>
              <a:buChar char="•"/>
              <a:defRPr/>
            </a:pPr>
            <a:r>
              <a:rPr lang="en-US" sz="2700" dirty="0">
                <a:solidFill>
                  <a:schemeClr val="tx1"/>
                </a:solidFill>
              </a:rPr>
              <a:t>Artificial respiration with oxygen.</a:t>
            </a:r>
          </a:p>
          <a:p>
            <a:pPr marL="1250950" indent="-174625" algn="l" rtl="0" eaLnBrk="1" hangingPunct="1">
              <a:lnSpc>
                <a:spcPct val="70000"/>
              </a:lnSpc>
              <a:buFont typeface="Arial" panose="020B0604020202020204" pitchFamily="34" charset="0"/>
              <a:buChar char="•"/>
              <a:defRPr/>
            </a:pPr>
            <a:r>
              <a:rPr lang="en-US" sz="2700" dirty="0">
                <a:solidFill>
                  <a:schemeClr val="tx1"/>
                </a:solidFill>
              </a:rPr>
              <a:t>Cold fomentation.</a:t>
            </a:r>
          </a:p>
          <a:p>
            <a:pPr marL="1250950" indent="-174625" algn="l" rtl="0" eaLnBrk="1" hangingPunct="1">
              <a:lnSpc>
                <a:spcPct val="70000"/>
              </a:lnSpc>
              <a:buFont typeface="Arial" panose="020B0604020202020204" pitchFamily="34" charset="0"/>
              <a:buChar char="•"/>
              <a:defRPr/>
            </a:pPr>
            <a:r>
              <a:rPr lang="en-US" sz="2700" dirty="0">
                <a:solidFill>
                  <a:schemeClr val="tx1"/>
                </a:solidFill>
              </a:rPr>
              <a:t>Diazepam.</a:t>
            </a:r>
          </a:p>
          <a:p>
            <a:pPr marL="1250950" indent="-174625" algn="l" rtl="0" eaLnBrk="1" hangingPunct="1">
              <a:lnSpc>
                <a:spcPct val="70000"/>
              </a:lnSpc>
              <a:buFont typeface="Arial" panose="020B0604020202020204" pitchFamily="34" charset="0"/>
              <a:buChar char="•"/>
              <a:defRPr/>
            </a:pPr>
            <a:r>
              <a:rPr lang="en-US" sz="2700" dirty="0">
                <a:solidFill>
                  <a:schemeClr val="tx1"/>
                </a:solidFill>
              </a:rPr>
              <a:t>Neostigmine 1mg SC [antidote]- physostigmine is dangerous.</a:t>
            </a: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46</a:t>
            </a:fld>
            <a:endParaRPr lang="en-US" dirty="0" smtClean="0">
              <a:solidFill>
                <a:srgbClr val="FEFFFF"/>
              </a:solidFill>
            </a:endParaRPr>
          </a:p>
        </p:txBody>
      </p:sp>
      <p:cxnSp>
        <p:nvCxnSpPr>
          <p:cNvPr id="4" name="Straight Arrow Connector 3"/>
          <p:cNvCxnSpPr/>
          <p:nvPr/>
        </p:nvCxnSpPr>
        <p:spPr>
          <a:xfrm flipV="1">
            <a:off x="6186768" y="960437"/>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6038103" y="960437"/>
            <a:ext cx="0" cy="3841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533884"/>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94500"/>
          </a:xfrm>
        </p:spPr>
        <p:txBody>
          <a:bodyPr/>
          <a:lstStyle/>
          <a:p>
            <a:pPr marL="514350" indent="-420688" algn="l" rtl="0" eaLnBrk="1" hangingPunct="1">
              <a:lnSpc>
                <a:spcPct val="80000"/>
              </a:lnSpc>
              <a:buFont typeface="Wingdings 3" panose="05040102010807070707" pitchFamily="18" charset="2"/>
              <a:buNone/>
              <a:defRPr/>
            </a:pPr>
            <a:r>
              <a:rPr lang="en-US" sz="2700" b="1" u="sng" dirty="0" smtClean="0">
                <a:solidFill>
                  <a:schemeClr val="tx1"/>
                </a:solidFill>
              </a:rPr>
              <a:t>Contraindications:</a:t>
            </a:r>
          </a:p>
          <a:p>
            <a:pPr marL="1590675" indent="-514350" algn="l" rtl="0" eaLnBrk="1" hangingPunct="1">
              <a:lnSpc>
                <a:spcPct val="80000"/>
              </a:lnSpc>
              <a:buFont typeface="+mj-lt"/>
              <a:buAutoNum type="arabicPeriod"/>
              <a:defRPr/>
            </a:pPr>
            <a:r>
              <a:rPr lang="en-US" sz="2700" dirty="0" smtClean="0">
                <a:solidFill>
                  <a:schemeClr val="tx1"/>
                </a:solidFill>
              </a:rPr>
              <a:t>Narrow angle glaucoma.</a:t>
            </a:r>
          </a:p>
          <a:p>
            <a:pPr marL="1590675" indent="-514350" algn="l" rtl="0" eaLnBrk="1" hangingPunct="1">
              <a:lnSpc>
                <a:spcPct val="80000"/>
              </a:lnSpc>
              <a:buFont typeface="+mj-lt"/>
              <a:buAutoNum type="arabicPeriod"/>
              <a:defRPr/>
            </a:pPr>
            <a:r>
              <a:rPr lang="en-US" sz="2700" dirty="0" smtClean="0">
                <a:solidFill>
                  <a:schemeClr val="tx1"/>
                </a:solidFill>
              </a:rPr>
              <a:t>Patients with benign prostatic hyperplasia (BPH).</a:t>
            </a:r>
          </a:p>
          <a:p>
            <a:pPr marL="1590675" indent="-514350" algn="l" rtl="0" eaLnBrk="1" hangingPunct="1">
              <a:lnSpc>
                <a:spcPct val="80000"/>
              </a:lnSpc>
              <a:buFont typeface="+mj-lt"/>
              <a:buAutoNum type="arabicPeriod"/>
              <a:defRPr/>
            </a:pPr>
            <a:r>
              <a:rPr lang="en-US" sz="2700" dirty="0" smtClean="0">
                <a:solidFill>
                  <a:schemeClr val="tx1"/>
                </a:solidFill>
              </a:rPr>
              <a:t>Angina and arrhythmia.</a:t>
            </a:r>
          </a:p>
          <a:p>
            <a:pPr marL="1590675" indent="-514350" algn="l" rtl="0" eaLnBrk="1" hangingPunct="1">
              <a:lnSpc>
                <a:spcPct val="80000"/>
              </a:lnSpc>
              <a:buFont typeface="+mj-lt"/>
              <a:buAutoNum type="arabicPeriod"/>
              <a:defRPr/>
            </a:pPr>
            <a:r>
              <a:rPr lang="en-US" sz="2700" dirty="0" smtClean="0">
                <a:solidFill>
                  <a:schemeClr val="tx1"/>
                </a:solidFill>
              </a:rPr>
              <a:t>Constipation and ileus.</a:t>
            </a:r>
          </a:p>
          <a:p>
            <a:pPr marL="1076325" indent="-1076325" algn="ctr" rtl="0" eaLnBrk="1" hangingPunct="1">
              <a:lnSpc>
                <a:spcPct val="80000"/>
              </a:lnSpc>
              <a:buNone/>
              <a:defRPr/>
            </a:pPr>
            <a:r>
              <a:rPr lang="en-US" sz="2700" b="1" u="sng" dirty="0" smtClean="0">
                <a:solidFill>
                  <a:schemeClr val="tx1"/>
                </a:solidFill>
              </a:rPr>
              <a:t>Atropine substitutes</a:t>
            </a:r>
            <a:endParaRPr lang="en-US" sz="2700" b="1" u="sng" dirty="0">
              <a:solidFill>
                <a:schemeClr val="tx1"/>
              </a:solidFill>
            </a:endParaRPr>
          </a:p>
          <a:p>
            <a:pPr marL="363538" indent="-363538" algn="l" rtl="0" eaLnBrk="1" hangingPunct="1">
              <a:lnSpc>
                <a:spcPct val="80000"/>
              </a:lnSpc>
              <a:buFont typeface="+mj-lt"/>
              <a:buAutoNum type="arabicParenR"/>
              <a:defRPr/>
            </a:pPr>
            <a:r>
              <a:rPr lang="en-US" sz="2700" b="1" u="sng" dirty="0" smtClean="0">
                <a:solidFill>
                  <a:schemeClr val="tx1"/>
                </a:solidFill>
              </a:rPr>
              <a:t>Antisecretory antispasmodics:</a:t>
            </a:r>
          </a:p>
          <a:p>
            <a:pPr marL="0" indent="0" algn="l" rtl="0" eaLnBrk="1" hangingPunct="1">
              <a:lnSpc>
                <a:spcPct val="80000"/>
              </a:lnSpc>
              <a:buNone/>
              <a:defRPr/>
            </a:pPr>
            <a:r>
              <a:rPr lang="en-US" sz="2700" dirty="0" smtClean="0">
                <a:solidFill>
                  <a:srgbClr val="FFFF00"/>
                </a:solidFill>
              </a:rPr>
              <a:t>a-</a:t>
            </a:r>
            <a:r>
              <a:rPr lang="en-US" sz="2700" dirty="0" smtClean="0">
                <a:solidFill>
                  <a:schemeClr val="tx1"/>
                </a:solidFill>
              </a:rPr>
              <a:t> Atropine methyl nitrate         to relax pylorus in hypertrophic pyloric stenosis.</a:t>
            </a:r>
          </a:p>
          <a:p>
            <a:pPr marL="0" indent="0" algn="l" rtl="0" eaLnBrk="1" hangingPunct="1">
              <a:lnSpc>
                <a:spcPct val="80000"/>
              </a:lnSpc>
              <a:buNone/>
              <a:defRPr/>
            </a:pPr>
            <a:r>
              <a:rPr lang="en-US" sz="2700" dirty="0" smtClean="0">
                <a:solidFill>
                  <a:srgbClr val="FFFF00"/>
                </a:solidFill>
              </a:rPr>
              <a:t>b-</a:t>
            </a:r>
            <a:r>
              <a:rPr lang="en-US" sz="2700" dirty="0" smtClean="0">
                <a:solidFill>
                  <a:schemeClr val="tx1"/>
                </a:solidFill>
              </a:rPr>
              <a:t> Hyoscine N-butyl bromide       to relax spasm of GIT and urinary tract.</a:t>
            </a:r>
          </a:p>
          <a:p>
            <a:pPr marL="0" indent="0" algn="l" rtl="0" eaLnBrk="1" hangingPunct="1">
              <a:lnSpc>
                <a:spcPct val="80000"/>
              </a:lnSpc>
              <a:buNone/>
              <a:defRPr/>
            </a:pPr>
            <a:r>
              <a:rPr lang="en-US" sz="2700" dirty="0" smtClean="0">
                <a:solidFill>
                  <a:srgbClr val="FFFF00"/>
                </a:solidFill>
              </a:rPr>
              <a:t>c-</a:t>
            </a:r>
            <a:r>
              <a:rPr lang="en-US" sz="2700" dirty="0" smtClean="0">
                <a:solidFill>
                  <a:schemeClr val="tx1"/>
                </a:solidFill>
              </a:rPr>
              <a:t> Propantheline and oxyphenonium       to relax spasm of GIT.</a:t>
            </a:r>
          </a:p>
          <a:p>
            <a:pPr marL="0" indent="0" algn="l" rtl="0" eaLnBrk="1" hangingPunct="1">
              <a:lnSpc>
                <a:spcPct val="80000"/>
              </a:lnSpc>
              <a:buNone/>
              <a:defRPr/>
            </a:pPr>
            <a:r>
              <a:rPr lang="en-US" sz="2700" dirty="0" smtClean="0">
                <a:solidFill>
                  <a:srgbClr val="FFFF00"/>
                </a:solidFill>
              </a:rPr>
              <a:t>d-</a:t>
            </a:r>
            <a:r>
              <a:rPr lang="en-US" sz="2700" dirty="0" smtClean="0">
                <a:solidFill>
                  <a:schemeClr val="tx1"/>
                </a:solidFill>
              </a:rPr>
              <a:t> Pirenzepine &amp;telenzepine          in peptic ulcer [ selective M</a:t>
            </a:r>
            <a:r>
              <a:rPr lang="en-US" sz="2700" baseline="-25000" dirty="0" smtClean="0">
                <a:solidFill>
                  <a:schemeClr val="tx1"/>
                </a:solidFill>
              </a:rPr>
              <a:t>1</a:t>
            </a:r>
            <a:r>
              <a:rPr lang="en-US" sz="2700" dirty="0" smtClean="0">
                <a:solidFill>
                  <a:schemeClr val="tx1"/>
                </a:solidFill>
              </a:rPr>
              <a:t> blockers, reduce gastric secretion] </a:t>
            </a:r>
          </a:p>
          <a:p>
            <a:pPr marL="0" indent="0" algn="l" rtl="0" eaLnBrk="1" hangingPunct="1">
              <a:lnSpc>
                <a:spcPct val="80000"/>
              </a:lnSpc>
              <a:buNone/>
              <a:defRPr/>
            </a:pPr>
            <a:endParaRPr lang="en-US" sz="2700" dirty="0">
              <a:solidFill>
                <a:schemeClr val="tx1"/>
              </a:solidFill>
            </a:endParaRPr>
          </a:p>
          <a:p>
            <a:pPr marL="514350" indent="-514350" algn="l" rtl="0" eaLnBrk="1" hangingPunct="1">
              <a:lnSpc>
                <a:spcPct val="80000"/>
              </a:lnSpc>
              <a:buFont typeface="+mj-lt"/>
              <a:buAutoNum type="arabicParenR" startAt="2"/>
              <a:defRPr/>
            </a:pPr>
            <a:r>
              <a:rPr lang="en-US" sz="2700" b="1" u="sng" dirty="0" smtClean="0">
                <a:solidFill>
                  <a:schemeClr val="tx1"/>
                </a:solidFill>
              </a:rPr>
              <a:t>Antiasthmatic:</a:t>
            </a:r>
            <a:r>
              <a:rPr lang="en-US" sz="2700" dirty="0" smtClean="0">
                <a:solidFill>
                  <a:schemeClr val="tx1"/>
                </a:solidFill>
              </a:rPr>
              <a:t> (Ipratropium &amp; tiotropium) given by inhalation with little effect on secretion &amp; ciliary movement.</a:t>
            </a:r>
            <a:endParaRPr lang="en-US" sz="2700" b="1" u="sng" dirty="0">
              <a:solidFill>
                <a:schemeClr val="tx1"/>
              </a:solidFill>
            </a:endParaRPr>
          </a:p>
          <a:p>
            <a:pPr marL="0" indent="0" algn="l" rtl="0" eaLnBrk="1" hangingPunct="1">
              <a:lnSpc>
                <a:spcPct val="80000"/>
              </a:lnSpc>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47</a:t>
            </a:fld>
            <a:endParaRPr lang="en-US" dirty="0" smtClean="0">
              <a:solidFill>
                <a:srgbClr val="FEFFFF"/>
              </a:solidFill>
            </a:endParaRPr>
          </a:p>
        </p:txBody>
      </p:sp>
      <p:cxnSp>
        <p:nvCxnSpPr>
          <p:cNvPr id="6" name="Straight Arrow Connector 5"/>
          <p:cNvCxnSpPr/>
          <p:nvPr/>
        </p:nvCxnSpPr>
        <p:spPr>
          <a:xfrm>
            <a:off x="4316411" y="3486429"/>
            <a:ext cx="497444"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46717" y="3930182"/>
            <a:ext cx="497444"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88011" y="4414276"/>
            <a:ext cx="497444"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46717" y="4844582"/>
            <a:ext cx="497444"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434016"/>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94500"/>
          </a:xfrm>
        </p:spPr>
        <p:txBody>
          <a:bodyPr/>
          <a:lstStyle/>
          <a:p>
            <a:pPr marL="0" indent="0" algn="l" rtl="0" eaLnBrk="1" hangingPunct="1">
              <a:lnSpc>
                <a:spcPct val="80000"/>
              </a:lnSpc>
              <a:buNone/>
              <a:defRPr/>
            </a:pPr>
            <a:r>
              <a:rPr lang="en-US" sz="2700" dirty="0" smtClean="0">
                <a:solidFill>
                  <a:schemeClr val="tx1"/>
                </a:solidFill>
              </a:rPr>
              <a:t/>
            </a:r>
            <a:br>
              <a:rPr lang="en-US" sz="2700" dirty="0" smtClean="0">
                <a:solidFill>
                  <a:schemeClr val="tx1"/>
                </a:solidFill>
              </a:rPr>
            </a:br>
            <a:endParaRPr lang="en-US" sz="2700" b="1" u="sng" dirty="0" smtClean="0">
              <a:solidFill>
                <a:schemeClr val="tx1"/>
              </a:solidFill>
            </a:endParaRPr>
          </a:p>
          <a:p>
            <a:pPr marL="0" indent="0" algn="l" rtl="0" eaLnBrk="1" hangingPunct="1">
              <a:lnSpc>
                <a:spcPct val="80000"/>
              </a:lnSpc>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48</a:t>
            </a:fld>
            <a:endParaRPr lang="en-US" dirty="0" smtClean="0">
              <a:solidFill>
                <a:srgbClr val="FEFFFF"/>
              </a:solidFill>
            </a:endParaRPr>
          </a:p>
        </p:txBody>
      </p:sp>
      <p:graphicFrame>
        <p:nvGraphicFramePr>
          <p:cNvPr id="5" name="Content Placeholder 1"/>
          <p:cNvGraphicFramePr>
            <a:graphicFrameLocks/>
          </p:cNvGraphicFramePr>
          <p:nvPr>
            <p:extLst>
              <p:ext uri="{D42A27DB-BD31-4B8C-83A1-F6EECF244321}">
                <p14:modId xmlns:p14="http://schemas.microsoft.com/office/powerpoint/2010/main" val="2868489060"/>
              </p:ext>
            </p:extLst>
          </p:nvPr>
        </p:nvGraphicFramePr>
        <p:xfrm>
          <a:off x="693178" y="910666"/>
          <a:ext cx="11207469" cy="4846294"/>
        </p:xfrm>
        <a:graphic>
          <a:graphicData uri="http://schemas.openxmlformats.org/drawingml/2006/table">
            <a:tbl>
              <a:tblPr rtl="1" firstRow="1" bandRow="1">
                <a:tableStyleId>{5DA37D80-6434-44D0-A028-1B22A696006F}</a:tableStyleId>
              </a:tblPr>
              <a:tblGrid>
                <a:gridCol w="11207469"/>
              </a:tblGrid>
              <a:tr h="3304988">
                <a:tc>
                  <a:txBody>
                    <a:bodyPr/>
                    <a:lstStyle/>
                    <a:p>
                      <a:pPr marL="0" indent="0" algn="l" rtl="0" eaLnBrk="1" hangingPunct="1">
                        <a:lnSpc>
                          <a:spcPct val="150000"/>
                        </a:lnSpc>
                        <a:buFont typeface="Wingdings 3" panose="05040102010807070707" pitchFamily="18" charset="2"/>
                        <a:buNone/>
                        <a:defRPr/>
                      </a:pPr>
                      <a:r>
                        <a:rPr lang="en-US" sz="2600" b="1" u="sng" kern="1200" dirty="0" smtClean="0">
                          <a:solidFill>
                            <a:schemeClr val="tx1"/>
                          </a:solidFill>
                          <a:latin typeface="Times New Roman" panose="02020603050405020304" pitchFamily="18" charset="0"/>
                          <a:ea typeface="+mn-ea"/>
                          <a:cs typeface="Times New Roman" panose="02020603050405020304" pitchFamily="18" charset="0"/>
                        </a:rPr>
                        <a:t>Drugs having</a:t>
                      </a:r>
                      <a:r>
                        <a:rPr lang="en-US" sz="2600" b="1" u="sng" kern="1200" baseline="0" dirty="0" smtClean="0">
                          <a:solidFill>
                            <a:schemeClr val="tx1"/>
                          </a:solidFill>
                          <a:latin typeface="Times New Roman" panose="02020603050405020304" pitchFamily="18" charset="0"/>
                          <a:ea typeface="+mn-ea"/>
                          <a:cs typeface="Times New Roman" panose="02020603050405020304" pitchFamily="18" charset="0"/>
                        </a:rPr>
                        <a:t> atropine-like action:</a:t>
                      </a:r>
                    </a:p>
                    <a:p>
                      <a:pPr marL="712788" indent="-268288" algn="l" rtl="0" eaLnBrk="1" hangingPunct="1">
                        <a:lnSpc>
                          <a:spcPct val="150000"/>
                        </a:lnSpc>
                        <a:buFont typeface="+mj-lt"/>
                        <a:buAutoNum type="arabicPeriod"/>
                        <a:defRPr/>
                      </a:pP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Atropine substitutes.</a:t>
                      </a:r>
                    </a:p>
                    <a:p>
                      <a:pPr marL="712788" indent="-268288" algn="l" rtl="0" eaLnBrk="1" hangingPunct="1">
                        <a:lnSpc>
                          <a:spcPct val="150000"/>
                        </a:lnSpc>
                        <a:buFont typeface="+mj-lt"/>
                        <a:buAutoNum type="arabicPeriod"/>
                        <a:defRPr/>
                      </a:pP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Tricyclic antidepressants.</a:t>
                      </a:r>
                    </a:p>
                    <a:p>
                      <a:pPr marL="712788" indent="-268288" algn="l" rtl="0" eaLnBrk="1" hangingPunct="1">
                        <a:lnSpc>
                          <a:spcPct val="150000"/>
                        </a:lnSpc>
                        <a:buFont typeface="+mj-lt"/>
                        <a:buAutoNum type="arabicPeriod"/>
                        <a:defRPr/>
                      </a:pP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Pethidine.</a:t>
                      </a:r>
                    </a:p>
                    <a:p>
                      <a:pPr marL="712788" indent="-268288" algn="l" rtl="0" eaLnBrk="1" hangingPunct="1">
                        <a:lnSpc>
                          <a:spcPct val="150000"/>
                        </a:lnSpc>
                        <a:buFont typeface="+mj-lt"/>
                        <a:buAutoNum type="arabicPeriod"/>
                        <a:defRPr/>
                      </a:pP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Some:</a:t>
                      </a:r>
                    </a:p>
                    <a:p>
                      <a:pPr marL="1169988" indent="-93663" algn="l" rtl="0" eaLnBrk="1" hangingPunct="1">
                        <a:lnSpc>
                          <a:spcPct val="150000"/>
                        </a:lnSpc>
                        <a:buFont typeface="Wingdings" panose="05000000000000000000" pitchFamily="2" charset="2"/>
                        <a:buChar char="Ø"/>
                        <a:defRPr/>
                      </a:pP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 Antipsychotics [ typical group]</a:t>
                      </a:r>
                    </a:p>
                    <a:p>
                      <a:pPr marL="1169988" indent="-93663" algn="l" rtl="0" eaLnBrk="1" hangingPunct="1">
                        <a:lnSpc>
                          <a:spcPct val="150000"/>
                        </a:lnSpc>
                        <a:buFont typeface="Wingdings" panose="05000000000000000000" pitchFamily="2" charset="2"/>
                        <a:buChar char="Ø"/>
                        <a:defRPr/>
                      </a:pP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 Antithistaminics [first generation]</a:t>
                      </a:r>
                    </a:p>
                    <a:p>
                      <a:pPr marL="1169988" indent="-93663" algn="l" rtl="0" eaLnBrk="1" hangingPunct="1">
                        <a:lnSpc>
                          <a:spcPct val="150000"/>
                        </a:lnSpc>
                        <a:buFont typeface="Wingdings" panose="05000000000000000000" pitchFamily="2" charset="2"/>
                        <a:buChar char="Ø"/>
                        <a:defRPr/>
                      </a:pPr>
                      <a:r>
                        <a:rPr lang="en-US" sz="2600" b="0" u="none" kern="1200" baseline="0" dirty="0" smtClean="0">
                          <a:solidFill>
                            <a:schemeClr val="tx1"/>
                          </a:solidFill>
                          <a:latin typeface="Times New Roman" panose="02020603050405020304" pitchFamily="18" charset="0"/>
                          <a:ea typeface="+mn-ea"/>
                          <a:cs typeface="Times New Roman" panose="02020603050405020304" pitchFamily="18" charset="0"/>
                        </a:rPr>
                        <a:t> Antiarrhythmics [ quinidine and disopyramide]</a:t>
                      </a:r>
                    </a:p>
                  </a:txBody>
                  <a:tcPr marL="91448" marR="91448" marT="45707" marB="45707">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49568363"/>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3" y="63500"/>
            <a:ext cx="11660187" cy="6794500"/>
          </a:xfrm>
        </p:spPr>
        <p:txBody>
          <a:bodyPr/>
          <a:lstStyle/>
          <a:p>
            <a:pPr marL="514350" indent="-514350" algn="l" rtl="0" eaLnBrk="1" hangingPunct="1">
              <a:lnSpc>
                <a:spcPct val="80000"/>
              </a:lnSpc>
              <a:buFont typeface="+mj-lt"/>
              <a:buAutoNum type="arabicParenR" startAt="3"/>
              <a:defRPr/>
            </a:pPr>
            <a:r>
              <a:rPr lang="en-US" sz="2700" b="1" u="sng" dirty="0" smtClean="0">
                <a:solidFill>
                  <a:schemeClr val="tx1"/>
                </a:solidFill>
              </a:rPr>
              <a:t>For urinary incontinence:</a:t>
            </a:r>
            <a:r>
              <a:rPr lang="en-US" sz="2700" dirty="0" smtClean="0">
                <a:solidFill>
                  <a:schemeClr val="tx1"/>
                </a:solidFill>
              </a:rPr>
              <a:t> </a:t>
            </a:r>
            <a:r>
              <a:rPr lang="en-US" sz="2700" u="sng" dirty="0" smtClean="0">
                <a:solidFill>
                  <a:schemeClr val="tx1"/>
                </a:solidFill>
              </a:rPr>
              <a:t>Oxybutynin, emepronium </a:t>
            </a:r>
            <a:r>
              <a:rPr lang="en-US" sz="2700" dirty="0" smtClean="0">
                <a:solidFill>
                  <a:schemeClr val="tx1"/>
                </a:solidFill>
              </a:rPr>
              <a:t>and tolterodine (M</a:t>
            </a:r>
            <a:r>
              <a:rPr lang="en-US" sz="2700" baseline="-25000" dirty="0" smtClean="0">
                <a:solidFill>
                  <a:schemeClr val="tx1"/>
                </a:solidFill>
              </a:rPr>
              <a:t>3</a:t>
            </a:r>
            <a:r>
              <a:rPr lang="en-US" sz="2700" dirty="0" smtClean="0">
                <a:solidFill>
                  <a:schemeClr val="tx1"/>
                </a:solidFill>
              </a:rPr>
              <a:t>-selective).</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endParaRPr lang="en-US" sz="2700" dirty="0" smtClean="0">
              <a:solidFill>
                <a:schemeClr val="tx1"/>
              </a:solidFill>
            </a:endParaRPr>
          </a:p>
          <a:p>
            <a:pPr marL="514350" indent="-514350" algn="l" rtl="0" eaLnBrk="1" hangingPunct="1">
              <a:lnSpc>
                <a:spcPct val="80000"/>
              </a:lnSpc>
              <a:buFont typeface="+mj-lt"/>
              <a:buAutoNum type="arabicParenR" startAt="3"/>
              <a:defRPr/>
            </a:pPr>
            <a:r>
              <a:rPr lang="en-US" sz="2700" b="1" u="sng" dirty="0">
                <a:solidFill>
                  <a:schemeClr val="tx1"/>
                </a:solidFill>
              </a:rPr>
              <a:t>Antiparkinsonian:</a:t>
            </a:r>
            <a:r>
              <a:rPr lang="en-US" sz="2700" dirty="0" smtClean="0">
                <a:solidFill>
                  <a:schemeClr val="tx1"/>
                </a:solidFill>
              </a:rPr>
              <a:t> Benztropine and benzhexol.</a:t>
            </a:r>
            <a:endParaRPr lang="en-US" sz="2700" b="1" u="sng" dirty="0" smtClean="0">
              <a:solidFill>
                <a:schemeClr val="tx1"/>
              </a:solidFill>
            </a:endParaRPr>
          </a:p>
          <a:p>
            <a:pPr marL="514350" indent="-514350" algn="l" rtl="0" eaLnBrk="1" hangingPunct="1">
              <a:lnSpc>
                <a:spcPct val="80000"/>
              </a:lnSpc>
              <a:buFont typeface="+mj-lt"/>
              <a:buAutoNum type="arabicParenR" startAt="3"/>
              <a:defRPr/>
            </a:pPr>
            <a:r>
              <a:rPr lang="en-US" sz="2700" b="1" u="sng" dirty="0" smtClean="0">
                <a:solidFill>
                  <a:schemeClr val="tx1"/>
                </a:solidFill>
              </a:rPr>
              <a:t>Mydriatics:</a:t>
            </a:r>
            <a:r>
              <a:rPr lang="en-US" sz="2700" dirty="0" smtClean="0">
                <a:solidFill>
                  <a:schemeClr val="tx1"/>
                </a:solidFill>
              </a:rPr>
              <a:t/>
            </a:r>
            <a:br>
              <a:rPr lang="en-US" sz="2700" dirty="0" smtClean="0">
                <a:solidFill>
                  <a:schemeClr val="tx1"/>
                </a:solidFill>
              </a:rPr>
            </a:br>
            <a:endParaRPr lang="en-US" sz="2700" b="1" u="sng" dirty="0">
              <a:solidFill>
                <a:schemeClr val="tx1"/>
              </a:solidFill>
            </a:endParaRPr>
          </a:p>
          <a:p>
            <a:pPr marL="0" indent="0" algn="l" rtl="0" eaLnBrk="1" hangingPunct="1">
              <a:lnSpc>
                <a:spcPct val="80000"/>
              </a:lnSpc>
              <a:buNone/>
              <a:defRPr/>
            </a:pPr>
            <a:endParaRPr lang="en-US" sz="2700" dirty="0" smtClean="0">
              <a:solidFill>
                <a:schemeClr val="tx1"/>
              </a:solidFill>
            </a:endParaRPr>
          </a:p>
          <a:p>
            <a:pPr marL="0" indent="0" algn="l" rtl="0" eaLnBrk="1" hangingPunct="1">
              <a:buFont typeface="Wingdings 3" panose="05040102010807070707" pitchFamily="18" charset="2"/>
              <a:buNone/>
              <a:defRPr/>
            </a:pPr>
            <a:endParaRPr lang="en-US" sz="2700" dirty="0" smtClean="0">
              <a:solidFill>
                <a:schemeClr val="tx1"/>
              </a:solidFill>
            </a:endParaRPr>
          </a:p>
          <a:p>
            <a:pPr marL="0" indent="0" algn="l" rtl="0" eaLnBrk="1" hangingPunct="1">
              <a:buFont typeface="Wingdings 3" panose="05040102010807070707" pitchFamily="18" charset="2"/>
              <a:buNone/>
              <a:defRPr/>
            </a:pPr>
            <a:r>
              <a:rPr lang="en-US" sz="2700" b="1" dirty="0" smtClean="0">
                <a:solidFill>
                  <a:schemeClr val="tx1"/>
                </a:solidFill>
              </a:rPr>
              <a:t>   </a:t>
            </a:r>
            <a:endParaRPr lang="en-US" sz="2700" dirty="0">
              <a:solidFill>
                <a:schemeClr val="tx1"/>
              </a:solidFill>
            </a:endParaRPr>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BC607628-6C47-48C4-866F-84F486C00CE2}" type="slidenum">
              <a:rPr lang="en-US" smtClean="0">
                <a:solidFill>
                  <a:srgbClr val="FEFFFF"/>
                </a:solidFill>
              </a:rPr>
              <a:pPr rtl="0" fontAlgn="base">
                <a:spcBef>
                  <a:spcPct val="0"/>
                </a:spcBef>
                <a:spcAft>
                  <a:spcPct val="0"/>
                </a:spcAft>
                <a:buClrTx/>
                <a:buFontTx/>
                <a:buNone/>
              </a:pPr>
              <a:t>49</a:t>
            </a:fld>
            <a:endParaRPr lang="en-US" dirty="0" smtClean="0">
              <a:solidFill>
                <a:srgbClr val="FEFFFF"/>
              </a:solidFill>
            </a:endParaRPr>
          </a:p>
        </p:txBody>
      </p:sp>
      <p:graphicFrame>
        <p:nvGraphicFramePr>
          <p:cNvPr id="10" name="Content Placeholder 1"/>
          <p:cNvGraphicFramePr>
            <a:graphicFrameLocks/>
          </p:cNvGraphicFramePr>
          <p:nvPr>
            <p:extLst>
              <p:ext uri="{D42A27DB-BD31-4B8C-83A1-F6EECF244321}">
                <p14:modId xmlns:p14="http://schemas.microsoft.com/office/powerpoint/2010/main" val="2123848112"/>
              </p:ext>
            </p:extLst>
          </p:nvPr>
        </p:nvGraphicFramePr>
        <p:xfrm>
          <a:off x="739588" y="2631607"/>
          <a:ext cx="11049186" cy="3138986"/>
        </p:xfrm>
        <a:graphic>
          <a:graphicData uri="http://schemas.openxmlformats.org/drawingml/2006/table">
            <a:tbl>
              <a:tblPr rtl="1" firstRow="1" bandRow="1">
                <a:tableStyleId>{5C22544A-7EE6-4342-B048-85BDC9FD1C3A}</a:tableStyleId>
              </a:tblPr>
              <a:tblGrid>
                <a:gridCol w="4339103"/>
                <a:gridCol w="2043953"/>
                <a:gridCol w="2823883"/>
                <a:gridCol w="1842247"/>
              </a:tblGrid>
              <a:tr h="501558">
                <a:tc>
                  <a:txBody>
                    <a:bodyPr/>
                    <a:lstStyle/>
                    <a:p>
                      <a:pPr algn="ctr" rtl="1"/>
                      <a:r>
                        <a:rPr lang="en-US" sz="2400" b="1" kern="1200" dirty="0" smtClean="0">
                          <a:solidFill>
                            <a:schemeClr val="accent4">
                              <a:lumMod val="50000"/>
                            </a:schemeClr>
                          </a:solidFill>
                          <a:latin typeface="Times New Roman" panose="02020603050405020304" pitchFamily="18" charset="0"/>
                          <a:ea typeface="+mn-ea"/>
                          <a:cs typeface="Times New Roman" panose="02020603050405020304" pitchFamily="18" charset="0"/>
                        </a:rPr>
                        <a:t>Tropicamide&amp; Cyclopentolate</a:t>
                      </a:r>
                      <a:endParaRPr lang="ar-EG" sz="2400" b="1" kern="1200" dirty="0">
                        <a:solidFill>
                          <a:schemeClr val="accent4">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ctr" rtl="1"/>
                      <a:r>
                        <a:rPr lang="en-US" sz="2400" b="1" kern="1200" dirty="0" smtClean="0">
                          <a:solidFill>
                            <a:schemeClr val="accent4">
                              <a:lumMod val="50000"/>
                            </a:schemeClr>
                          </a:solidFill>
                          <a:latin typeface="Times New Roman" panose="02020603050405020304" pitchFamily="18" charset="0"/>
                          <a:ea typeface="+mn-ea"/>
                          <a:cs typeface="Times New Roman" panose="02020603050405020304" pitchFamily="18" charset="0"/>
                        </a:rPr>
                        <a:t>Homatropine</a:t>
                      </a:r>
                      <a:endParaRPr lang="ar-EG" sz="2400" b="1" kern="1200" dirty="0">
                        <a:solidFill>
                          <a:schemeClr val="accent4">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en-US" sz="2400" b="1" kern="1200" dirty="0" smtClean="0">
                          <a:solidFill>
                            <a:schemeClr val="accent4">
                              <a:lumMod val="50000"/>
                            </a:schemeClr>
                          </a:solidFill>
                          <a:latin typeface="Times New Roman" panose="02020603050405020304" pitchFamily="18" charset="0"/>
                          <a:ea typeface="+mn-ea"/>
                          <a:cs typeface="Times New Roman" panose="02020603050405020304" pitchFamily="18" charset="0"/>
                        </a:rPr>
                        <a:t>Atropine</a:t>
                      </a:r>
                      <a:endParaRPr lang="ar-EG" sz="2400" b="1" kern="1200" dirty="0" smtClean="0">
                        <a:solidFill>
                          <a:schemeClr val="accent4">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ctr" rtl="0"/>
                      <a:endParaRPr lang="ar-EG" sz="2800" b="1" kern="1200" dirty="0">
                        <a:solidFill>
                          <a:schemeClr val="accent4">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502689">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6hrs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24hrs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7-10 days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Duration</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502689">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t>
                      </a:r>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algn="l" rtl="1"/>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Cycloplegia</a:t>
                      </a:r>
                      <a:endParaRPr lang="ar-EG"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502689">
                <a:tc gridSpan="2">
                  <a:txBody>
                    <a:bodyPr/>
                    <a:lstStyle/>
                    <a:p>
                      <a:pPr marL="342900" indent="-342900" algn="l" rtl="0">
                        <a:buFont typeface="Wingdings" panose="05000000000000000000" pitchFamily="2" charset="2"/>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Fundus examination</a:t>
                      </a:r>
                    </a:p>
                    <a:p>
                      <a:pPr marL="342900" indent="-342900" algn="l" rtl="0">
                        <a:buFont typeface="Wingdings" panose="05000000000000000000" pitchFamily="2" charset="2"/>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Measurement of refractive errors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hMerge="1">
                  <a:txBody>
                    <a:bodyPr/>
                    <a:lstStyle/>
                    <a:p>
                      <a:pPr algn="l" rtl="1"/>
                      <a:endParaRPr lang="ar-EG" sz="25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buFont typeface="Wingdings" panose="05000000000000000000" pitchFamily="2" charset="2"/>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Iritis</a:t>
                      </a:r>
                    </a:p>
                    <a:p>
                      <a:pPr marL="342900" indent="-342900" algn="l" rtl="0">
                        <a:buFont typeface="Wingdings" panose="05000000000000000000" pitchFamily="2" charset="2"/>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Measurement of refractive errors in children</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Uses</a:t>
                      </a:r>
                      <a:endParaRPr lang="ar-EG"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42" marR="91442" marT="45722" marB="45722">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0908459"/>
      </p:ext>
    </p:extLst>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085C9837-F305-4CD4-8AC0-1614DF9BB136}" type="slidenum">
              <a:rPr lang="en-US" smtClean="0">
                <a:solidFill>
                  <a:srgbClr val="FEFFFF"/>
                </a:solidFill>
              </a:rPr>
              <a:pPr rtl="0" fontAlgn="base">
                <a:spcBef>
                  <a:spcPct val="0"/>
                </a:spcBef>
                <a:spcAft>
                  <a:spcPct val="0"/>
                </a:spcAft>
                <a:buClrTx/>
                <a:buFontTx/>
                <a:buNone/>
              </a:pPr>
              <a:t>5</a:t>
            </a:fld>
            <a:endParaRPr lang="en-US" dirty="0" smtClean="0">
              <a:solidFill>
                <a:srgbClr val="FEFFFF"/>
              </a:solidFill>
            </a:endParaRPr>
          </a:p>
        </p:txBody>
      </p:sp>
      <p:graphicFrame>
        <p:nvGraphicFramePr>
          <p:cNvPr id="2" name="Content Placeholder 1"/>
          <p:cNvGraphicFramePr>
            <a:graphicFrameLocks noGrp="1"/>
          </p:cNvGraphicFramePr>
          <p:nvPr>
            <p:ph idx="1"/>
          </p:nvPr>
        </p:nvGraphicFramePr>
        <p:xfrm>
          <a:off x="531812" y="574675"/>
          <a:ext cx="11350626" cy="5446713"/>
        </p:xfrm>
        <a:graphic>
          <a:graphicData uri="http://schemas.openxmlformats.org/drawingml/2006/table">
            <a:tbl>
              <a:tblPr rtl="1" firstRow="1" bandRow="1">
                <a:tableStyleId>{5C22544A-7EE6-4342-B048-85BDC9FD1C3A}</a:tableStyleId>
              </a:tblPr>
              <a:tblGrid>
                <a:gridCol w="3783542"/>
                <a:gridCol w="4669968"/>
                <a:gridCol w="2897116"/>
              </a:tblGrid>
              <a:tr h="548675">
                <a:tc>
                  <a:txBody>
                    <a:bodyPr/>
                    <a:lstStyle/>
                    <a:p>
                      <a:pPr marL="0" indent="0" algn="ctr" rtl="1">
                        <a:buFont typeface="Arial" panose="020B0604020202020204" pitchFamily="34" charset="0"/>
                        <a:buNone/>
                      </a:pP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Parasympathetic</a:t>
                      </a: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ctr" rtl="1">
                        <a:buFont typeface="Arial" panose="020B0604020202020204" pitchFamily="34" charset="0"/>
                        <a:buNone/>
                      </a:pP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Sympathetic</a:t>
                      </a:r>
                      <a:r>
                        <a:rPr lang="en-US" sz="3000" b="1" kern="1200" dirty="0" smtClean="0">
                          <a:solidFill>
                            <a:schemeClr val="tx1"/>
                          </a:solidFill>
                          <a:latin typeface="Times New Roman" panose="02020603050405020304" pitchFamily="18" charset="0"/>
                          <a:ea typeface="+mn-ea"/>
                          <a:cs typeface="Times New Roman" panose="02020603050405020304" pitchFamily="18" charset="0"/>
                        </a:rPr>
                        <a:t> </a:t>
                      </a:r>
                      <a:endParaRPr lang="ar-EG" sz="3000" b="1"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rtl="1">
                        <a:buFont typeface="Arial" panose="020B0604020202020204" pitchFamily="34" charset="0"/>
                        <a:buNone/>
                      </a:pPr>
                      <a:endParaRPr lang="ar-EG" sz="3000" b="0"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853498">
                <a:tc>
                  <a:txBody>
                    <a:bodyPr/>
                    <a:lstStyle/>
                    <a:p>
                      <a:pPr marL="0" indent="0" algn="l" rtl="1">
                        <a:buFont typeface="Arial" panose="020B0604020202020204" pitchFamily="34" charset="0"/>
                        <a:buNone/>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Contract wall&amp; contract sphincters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Relax wall&amp; contract sphincters</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GIT &amp; Urinary tract</a:t>
                      </a:r>
                      <a:endParaRPr lang="ar-EG"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1103182">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Erection in male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Ejaculation</a:t>
                      </a: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in male</a:t>
                      </a:r>
                      <a:b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Relaxation of uterus in female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Genital</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1234456">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Watery</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No effect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Thick &amp; viscid</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Increase</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Exocrine glands:</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Salivary</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Sweat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853451">
                <a:tc>
                  <a:txBody>
                    <a:bodyPr/>
                    <a:lstStyle/>
                    <a:p>
                      <a:pPr marL="0" marR="0" indent="0" algn="l"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Ach</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a:r>
                      <a:b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b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Ach</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0">
                        <a:buFont typeface="Arial" panose="020B0604020202020204" pitchFamily="34" charset="0"/>
                        <a:buNone/>
                      </a:pPr>
                      <a:r>
                        <a:rPr lang="en-US" sz="2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Neurotransmitters</a:t>
                      </a:r>
                    </a:p>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Ganglia</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853451">
                <a:tc>
                  <a:txBody>
                    <a:bodyPr/>
                    <a:lstStyle/>
                    <a:p>
                      <a:pPr marL="0" marR="0" indent="0" algn="l"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Ach</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l" rtl="1">
                        <a:buFont typeface="Arial" panose="020B0604020202020204" pitchFamily="34" charset="0"/>
                        <a:buNone/>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Norepinephrine(NE)</a:t>
                      </a: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a:t>
                      </a:r>
                      <a:r>
                        <a:rPr lang="en-US" sz="2500" b="1" i="1"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except</a:t>
                      </a:r>
                      <a:r>
                        <a:rPr lang="en-US" sz="2500" b="0" i="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in sweat glands </a:t>
                      </a: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Ach is released</a:t>
                      </a:r>
                      <a:r>
                        <a:rPr lang="ar-EG"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 </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indent="-342900" algn="l" rtl="0">
                        <a:buFont typeface="Arial" panose="020B0604020202020204" pitchFamily="34" charset="0"/>
                        <a:buChar cha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Postganglionic</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21" marB="45721">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bl>
          </a:graphicData>
        </a:graphic>
      </p:graphicFrame>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FF3DD6A8-AFBD-4CE3-9502-535A23271FDC}" type="slidenum">
              <a:rPr lang="en-US" smtClean="0">
                <a:solidFill>
                  <a:srgbClr val="FEFFFF"/>
                </a:solidFill>
              </a:rPr>
              <a:pPr rtl="0" fontAlgn="base">
                <a:spcBef>
                  <a:spcPct val="0"/>
                </a:spcBef>
                <a:spcAft>
                  <a:spcPct val="0"/>
                </a:spcAft>
                <a:buClrTx/>
                <a:buFontTx/>
                <a:buNone/>
              </a:pPr>
              <a:t>6</a:t>
            </a:fld>
            <a:endParaRPr lang="en-US" dirty="0" smtClean="0">
              <a:solidFill>
                <a:srgbClr val="FEFFFF"/>
              </a:solidFill>
            </a:endParaRPr>
          </a:p>
        </p:txBody>
      </p:sp>
      <p:graphicFrame>
        <p:nvGraphicFramePr>
          <p:cNvPr id="2" name="Content Placeholder 1"/>
          <p:cNvGraphicFramePr>
            <a:graphicFrameLocks noGrp="1"/>
          </p:cNvGraphicFramePr>
          <p:nvPr>
            <p:ph idx="1"/>
          </p:nvPr>
        </p:nvGraphicFramePr>
        <p:xfrm>
          <a:off x="531813" y="198438"/>
          <a:ext cx="11350625" cy="6355032"/>
        </p:xfrm>
        <a:graphic>
          <a:graphicData uri="http://schemas.openxmlformats.org/drawingml/2006/table">
            <a:tbl>
              <a:tblPr rtl="1" firstRow="1" bandRow="1">
                <a:tableStyleId>{5C22544A-7EE6-4342-B048-85BDC9FD1C3A}</a:tableStyleId>
              </a:tblPr>
              <a:tblGrid>
                <a:gridCol w="3451132"/>
                <a:gridCol w="5836023"/>
                <a:gridCol w="2063470"/>
              </a:tblGrid>
              <a:tr h="548596">
                <a:tc>
                  <a:txBody>
                    <a:bodyPr/>
                    <a:lstStyle/>
                    <a:p>
                      <a:pPr marL="0" indent="0" algn="ctr" rtl="1">
                        <a:buFont typeface="Arial" panose="020B0604020202020204" pitchFamily="34" charset="0"/>
                        <a:buNone/>
                      </a:pP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Parasympathetic</a:t>
                      </a:r>
                      <a:endParaRPr lang="ar-EG" sz="3000" b="1"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algn="ctr" rtl="1">
                        <a:buFont typeface="Arial" panose="020B0604020202020204" pitchFamily="34" charset="0"/>
                        <a:buNone/>
                      </a:pPr>
                      <a:r>
                        <a:rPr lang="en-US" sz="30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Sympathetic</a:t>
                      </a:r>
                      <a:r>
                        <a:rPr lang="en-US" sz="3000" b="1" kern="1200" dirty="0" smtClean="0">
                          <a:solidFill>
                            <a:schemeClr val="tx1"/>
                          </a:solidFill>
                          <a:latin typeface="Times New Roman" panose="02020603050405020304" pitchFamily="18" charset="0"/>
                          <a:ea typeface="+mn-ea"/>
                          <a:cs typeface="Times New Roman" panose="02020603050405020304" pitchFamily="18" charset="0"/>
                        </a:rPr>
                        <a:t> </a:t>
                      </a:r>
                      <a:endParaRPr lang="ar-EG" sz="3000" b="1"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0" indent="0" rtl="1">
                        <a:buFont typeface="Arial" panose="020B0604020202020204" pitchFamily="34" charset="0"/>
                        <a:buNone/>
                      </a:pPr>
                      <a:endParaRPr lang="ar-EG" sz="3000" b="0" kern="1200" dirty="0">
                        <a:solidFill>
                          <a:schemeClr val="tx1"/>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r h="5806166">
                <a:tc>
                  <a:txBody>
                    <a:bodyPr/>
                    <a:lstStyle/>
                    <a:p>
                      <a:pPr marL="0" indent="0" algn="l" rtl="1">
                        <a:buFont typeface="Arial" panose="020B0604020202020204" pitchFamily="34" charset="0"/>
                        <a:buNone/>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Choline is transported into cholinergic neurons by carrier system</a:t>
                      </a:r>
                      <a:b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br>
                      <a:endPar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p>
                      <a:pPr marL="0" indent="0" algn="l" rtl="1">
                        <a:buFont typeface="Arial" panose="020B0604020202020204" pitchFamily="34" charset="0"/>
                        <a:buNone/>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Choline is acetylated to </a:t>
                      </a: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Ach by choline acetyl-transferase in</a:t>
                      </a: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presence of acetyl CoA </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457200" indent="-457200" algn="l" rtl="0">
                        <a:buFont typeface="+mj-lt"/>
                        <a:buAutoNum type="arabicPeriod"/>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Phenylalanine     tyrosine (by hydroxylase)</a:t>
                      </a:r>
                    </a:p>
                    <a:p>
                      <a:pPr marL="457200" indent="-457200" algn="l" rtl="0">
                        <a:buFont typeface="+mj-lt"/>
                        <a:buAutoNum type="arabicPeriod"/>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Tyrosine     DOPA (by tyrosine hydroxylase)</a:t>
                      </a:r>
                    </a:p>
                    <a:p>
                      <a:pPr marL="457200" indent="-457200" algn="l" rtl="0">
                        <a:buFont typeface="+mj-lt"/>
                        <a:buAutoNum type="arabicPeriod"/>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DOPA     dopamine (by dopa decarboxylase)</a:t>
                      </a:r>
                    </a:p>
                    <a:p>
                      <a:pPr marL="457200" indent="-457200" algn="l" rtl="0">
                        <a:buFont typeface="+mj-lt"/>
                        <a:buAutoNum type="arabicPeriod"/>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Dopamine is actively transported into synaptic vesicles by carrier system</a:t>
                      </a:r>
                    </a:p>
                    <a:p>
                      <a:pPr marL="457200" indent="-457200" algn="l" rtl="0">
                        <a:buFont typeface="+mj-lt"/>
                        <a:buAutoNum type="arabicPeriod"/>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Finally, NE is formed by hydroxylation of dopamine (via dopamine B-hydroxylase)</a:t>
                      </a:r>
                    </a:p>
                    <a:p>
                      <a:pPr marL="0" indent="0" algn="l" rtl="0">
                        <a:buFont typeface="+mj-lt"/>
                        <a:buNone/>
                      </a:pPr>
                      <a:r>
                        <a:rPr lang="en-US" sz="2500" b="0" kern="1200" baseline="0" dirty="0" smtClean="0">
                          <a:solidFill>
                            <a:schemeClr val="accent2">
                              <a:lumMod val="50000"/>
                            </a:schemeClr>
                          </a:solidFill>
                          <a:latin typeface="Times New Roman" panose="02020603050405020304" pitchFamily="18" charset="0"/>
                          <a:ea typeface="+mn-ea"/>
                          <a:cs typeface="Times New Roman" panose="02020603050405020304" pitchFamily="18" charset="0"/>
                        </a:rPr>
                        <a:t>* In the adrenal medulla &amp; some CNS tracts, epinephrine(adrenaline) is formed via methylation of NE by phenyl ethanolamine N-methyl-transferase [PENMT]</a:t>
                      </a:r>
                      <a:endParaRPr lang="ar-EG" sz="2500" b="0" kern="1200" dirty="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c>
                  <a:txBody>
                    <a:bodyPr/>
                    <a:lstStyle/>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Synthesis</a:t>
                      </a:r>
                      <a:endParaRPr lang="ar-EG" sz="2500" b="0" kern="1200" dirty="0" smtClean="0">
                        <a:solidFill>
                          <a:schemeClr val="accent2">
                            <a:lumMod val="50000"/>
                          </a:schemeClr>
                        </a:solidFill>
                        <a:latin typeface="Times New Roman" panose="02020603050405020304" pitchFamily="18" charset="0"/>
                        <a:ea typeface="+mn-ea"/>
                        <a:cs typeface="Times New Roman" panose="02020603050405020304" pitchFamily="18" charset="0"/>
                      </a:endParaRPr>
                    </a:p>
                  </a:txBody>
                  <a:tcPr marL="91438" marR="91438" marT="45708" marB="45708">
                    <a:lnL w="28575" cap="flat" cmpd="sng" algn="ctr">
                      <a:solidFill>
                        <a:schemeClr val="bg2">
                          <a:lumMod val="50000"/>
                          <a:lumOff val="50000"/>
                        </a:schemeClr>
                      </a:solidFill>
                      <a:prstDash val="solid"/>
                      <a:round/>
                      <a:headEnd type="none" w="med" len="med"/>
                      <a:tailEnd type="none" w="med" len="med"/>
                    </a:lnL>
                    <a:lnR w="28575" cap="flat" cmpd="sng" algn="ctr">
                      <a:solidFill>
                        <a:schemeClr val="bg2">
                          <a:lumMod val="50000"/>
                          <a:lumOff val="50000"/>
                        </a:schemeClr>
                      </a:solidFill>
                      <a:prstDash val="solid"/>
                      <a:round/>
                      <a:headEnd type="none" w="med" len="med"/>
                      <a:tailEnd type="none" w="med" len="med"/>
                    </a:lnR>
                    <a:lnT w="28575" cap="flat" cmpd="sng" algn="ctr">
                      <a:solidFill>
                        <a:schemeClr val="bg2">
                          <a:lumMod val="50000"/>
                          <a:lumOff val="50000"/>
                        </a:schemeClr>
                      </a:solidFill>
                      <a:prstDash val="solid"/>
                      <a:round/>
                      <a:headEnd type="none" w="med" len="med"/>
                      <a:tailEnd type="none" w="med" len="med"/>
                    </a:lnT>
                    <a:lnB w="28575" cap="flat" cmpd="sng" algn="ctr">
                      <a:solidFill>
                        <a:schemeClr val="bg2">
                          <a:lumMod val="50000"/>
                          <a:lumOff val="50000"/>
                        </a:schemeClr>
                      </a:solidFill>
                      <a:prstDash val="solid"/>
                      <a:round/>
                      <a:headEnd type="none" w="med" len="med"/>
                      <a:tailEnd type="none" w="med" len="med"/>
                    </a:lnB>
                  </a:tcPr>
                </a:tc>
              </a:tr>
            </a:tbl>
          </a:graphicData>
        </a:graphic>
      </p:graphicFrame>
      <p:cxnSp>
        <p:nvCxnSpPr>
          <p:cNvPr id="4" name="Straight Arrow Connector 3"/>
          <p:cNvCxnSpPr/>
          <p:nvPr/>
        </p:nvCxnSpPr>
        <p:spPr>
          <a:xfrm rot="16200000">
            <a:off x="5150644" y="862807"/>
            <a:ext cx="0" cy="309562"/>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6200000">
            <a:off x="4499769" y="1627982"/>
            <a:ext cx="0" cy="309562"/>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a:off x="4182269" y="2394744"/>
            <a:ext cx="0" cy="309562"/>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263" y="63500"/>
            <a:ext cx="11869737" cy="6700838"/>
          </a:xfrm>
        </p:spPr>
        <p:txBody>
          <a:bodyPr/>
          <a:lstStyle/>
          <a:p>
            <a:pPr marL="0" indent="0" algn="l" rtl="0" eaLnBrk="1" hangingPunct="1">
              <a:buFont typeface="Wingdings 3" panose="05040102010807070707" pitchFamily="18" charset="2"/>
              <a:buNone/>
            </a:pPr>
            <a:r>
              <a:rPr lang="en-US" sz="2800" b="1" u="sng" dirty="0" smtClean="0">
                <a:solidFill>
                  <a:schemeClr val="tx1"/>
                </a:solidFill>
              </a:rPr>
              <a:t>Release of transmitters:</a:t>
            </a:r>
          </a:p>
          <a:p>
            <a:pPr marL="0" indent="0" algn="l" rtl="0" eaLnBrk="1" hangingPunct="1">
              <a:buFont typeface="Wingdings" panose="05000000000000000000" pitchFamily="2" charset="2"/>
              <a:buChar char="Ø"/>
            </a:pPr>
            <a:r>
              <a:rPr lang="en-US" sz="2400" b="1" dirty="0" smtClean="0">
                <a:solidFill>
                  <a:schemeClr val="tx1"/>
                </a:solidFill>
              </a:rPr>
              <a:t>Arrival of impulse to the nerve ending.</a:t>
            </a:r>
          </a:p>
          <a:p>
            <a:pPr marL="0" indent="0" algn="l" rtl="0" eaLnBrk="1" hangingPunct="1">
              <a:buFont typeface="Wingdings" panose="05000000000000000000" pitchFamily="2" charset="2"/>
              <a:buChar char="Ø"/>
            </a:pPr>
            <a:r>
              <a:rPr lang="en-US" sz="2400" b="1" dirty="0" smtClean="0">
                <a:solidFill>
                  <a:schemeClr val="tx1"/>
                </a:solidFill>
              </a:rPr>
              <a:t>Opening of voltage-activated Ca</a:t>
            </a:r>
            <a:r>
              <a:rPr lang="en-US" sz="2400" b="1" baseline="30000" dirty="0" smtClean="0">
                <a:solidFill>
                  <a:schemeClr val="tx1"/>
                </a:solidFill>
              </a:rPr>
              <a:t>2+</a:t>
            </a:r>
            <a:r>
              <a:rPr lang="en-US" sz="2400" b="1" dirty="0" smtClean="0">
                <a:solidFill>
                  <a:schemeClr val="tx1"/>
                </a:solidFill>
              </a:rPr>
              <a:t> channel      calcium influx into nerve ending.</a:t>
            </a:r>
          </a:p>
          <a:p>
            <a:pPr marL="0" indent="0" algn="l" rtl="0" eaLnBrk="1" hangingPunct="1">
              <a:buFont typeface="Wingdings" panose="05000000000000000000" pitchFamily="2" charset="2"/>
              <a:buChar char="Ø"/>
            </a:pPr>
            <a:r>
              <a:rPr lang="en-US" sz="2400" b="1" dirty="0" smtClean="0">
                <a:solidFill>
                  <a:schemeClr val="tx1"/>
                </a:solidFill>
              </a:rPr>
              <a:t>Fusion of vesicles with membrane of the nerve ending and exocytosis of the transmitter.</a:t>
            </a:r>
          </a:p>
          <a:p>
            <a:pPr marL="0" indent="0" algn="l" rtl="0" eaLnBrk="1" hangingPunct="1">
              <a:lnSpc>
                <a:spcPct val="150000"/>
              </a:lnSpc>
              <a:buFont typeface="Wingdings 3" panose="05040102010807070707" pitchFamily="18" charset="2"/>
              <a:buNone/>
            </a:pPr>
            <a:endParaRPr lang="en-US" sz="3000" dirty="0" smtClean="0">
              <a:solidFill>
                <a:schemeClr val="tx1"/>
              </a:solidFill>
            </a:endParaRPr>
          </a:p>
        </p:txBody>
      </p:sp>
      <p:sp>
        <p:nvSpPr>
          <p:cNvPr id="2560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1CB2AA58-AC7B-444A-8BA9-A9A776A118A2}" type="slidenum">
              <a:rPr lang="en-US" smtClean="0">
                <a:solidFill>
                  <a:srgbClr val="FEFFFF"/>
                </a:solidFill>
              </a:rPr>
              <a:pPr rtl="0" fontAlgn="base">
                <a:spcBef>
                  <a:spcPct val="0"/>
                </a:spcBef>
                <a:spcAft>
                  <a:spcPct val="0"/>
                </a:spcAft>
                <a:buClrTx/>
                <a:buFontTx/>
                <a:buNone/>
              </a:pPr>
              <a:t>7</a:t>
            </a:fld>
            <a:endParaRPr lang="en-US" dirty="0" smtClean="0">
              <a:solidFill>
                <a:srgbClr val="FEFFFF"/>
              </a:solidFill>
            </a:endParaRPr>
          </a:p>
        </p:txBody>
      </p:sp>
      <p:cxnSp>
        <p:nvCxnSpPr>
          <p:cNvPr id="4" name="Straight Arrow Connector 3"/>
          <p:cNvCxnSpPr/>
          <p:nvPr/>
        </p:nvCxnSpPr>
        <p:spPr>
          <a:xfrm rot="16200000">
            <a:off x="6503194" y="1237457"/>
            <a:ext cx="0" cy="309562"/>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411942" y="2043952"/>
            <a:ext cx="8631554" cy="4760260"/>
          </a:xfrm>
          <a:prstGeom prst="rect">
            <a:avLst/>
          </a:prstGeom>
          <a:blipFill dpi="0" rotWithShape="1">
            <a:blip r:embed="rId3">
              <a:extLst>
                <a:ext uri="{28A0092B-C50C-407E-A947-70E740481C1C}">
                  <a14:useLocalDpi xmlns:a14="http://schemas.microsoft.com/office/drawing/2010/main" val="0"/>
                </a:ext>
              </a:extLst>
            </a:blip>
            <a:srcRect/>
            <a:stretch>
              <a:fillRect l="-4817" t="-3313" r="-32060" b="-2119"/>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263" y="63500"/>
            <a:ext cx="11869737" cy="6700838"/>
          </a:xfrm>
        </p:spPr>
        <p:txBody>
          <a:bodyPr/>
          <a:lstStyle/>
          <a:p>
            <a:pPr marL="0" indent="0" algn="l" rtl="0" eaLnBrk="1" hangingPunct="1">
              <a:buFont typeface="Wingdings 3" panose="05040102010807070707" pitchFamily="18" charset="2"/>
              <a:buNone/>
              <a:defRPr/>
            </a:pPr>
            <a:r>
              <a:rPr lang="en-US" sz="2800" b="1" u="sng" dirty="0" smtClean="0">
                <a:solidFill>
                  <a:schemeClr val="tx1"/>
                </a:solidFill>
              </a:rPr>
              <a:t>Fate of NE &amp; epinephrine:</a:t>
            </a:r>
          </a:p>
          <a:p>
            <a:pPr marL="0" indent="0" algn="l" rtl="0" eaLnBrk="1" hangingPunct="1">
              <a:buFont typeface="Wingdings 3" panose="05040102010807070707" pitchFamily="18" charset="2"/>
              <a:buNone/>
              <a:defRPr/>
            </a:pPr>
            <a:r>
              <a:rPr lang="en-US" sz="2800" dirty="0">
                <a:solidFill>
                  <a:schemeClr val="tx1"/>
                </a:solidFill>
              </a:rPr>
              <a:t> </a:t>
            </a:r>
            <a:r>
              <a:rPr lang="en-US" sz="2800" dirty="0" smtClean="0">
                <a:solidFill>
                  <a:schemeClr val="tx1"/>
                </a:solidFill>
              </a:rPr>
              <a:t>             </a:t>
            </a:r>
            <a:r>
              <a:rPr lang="en-US" sz="2800" b="1" i="1" dirty="0" smtClean="0">
                <a:solidFill>
                  <a:schemeClr val="tx1"/>
                </a:solidFill>
              </a:rPr>
              <a:t>A] Reuptake:</a:t>
            </a:r>
          </a:p>
          <a:p>
            <a:pPr marL="0" indent="0" algn="l" rtl="0" eaLnBrk="1" hangingPunct="1">
              <a:buFont typeface="Wingdings 3" panose="05040102010807070707" pitchFamily="18" charset="2"/>
              <a:buNone/>
              <a:defRPr/>
            </a:pPr>
            <a:r>
              <a:rPr lang="en-US" sz="2800" i="1" dirty="0" smtClean="0">
                <a:solidFill>
                  <a:schemeClr val="tx1"/>
                </a:solidFill>
              </a:rPr>
              <a:t>1- Neuronal reuptake [uptake I], 65-70% :</a:t>
            </a:r>
            <a:endParaRPr lang="en-US" sz="2800" dirty="0" smtClean="0">
              <a:solidFill>
                <a:schemeClr val="tx1"/>
              </a:solidFill>
            </a:endParaRPr>
          </a:p>
          <a:p>
            <a:pPr algn="l" rtl="0" eaLnBrk="1" hangingPunct="1">
              <a:buFont typeface="Arial" panose="020B0604020202020204" pitchFamily="34" charset="0"/>
              <a:buChar char="•"/>
              <a:defRPr/>
            </a:pPr>
            <a:r>
              <a:rPr lang="en-US" sz="2800" dirty="0" smtClean="0">
                <a:solidFill>
                  <a:schemeClr val="tx1"/>
                </a:solidFill>
              </a:rPr>
              <a:t>Active reuptake by neuronal membrane monoamine transporter (MAT).</a:t>
            </a:r>
          </a:p>
          <a:p>
            <a:pPr algn="l" rtl="0" eaLnBrk="1" hangingPunct="1">
              <a:buFont typeface="Arial" panose="020B0604020202020204" pitchFamily="34" charset="0"/>
              <a:buChar char="•"/>
              <a:defRPr/>
            </a:pPr>
            <a:r>
              <a:rPr lang="en-US" sz="2800" b="1" dirty="0" smtClean="0">
                <a:solidFill>
                  <a:schemeClr val="tx1"/>
                </a:solidFill>
              </a:rPr>
              <a:t>Inhibited by </a:t>
            </a:r>
            <a:r>
              <a:rPr lang="en-US" sz="2800" dirty="0" smtClean="0">
                <a:solidFill>
                  <a:schemeClr val="tx1"/>
                </a:solidFill>
              </a:rPr>
              <a:t>cocaine, tricyclic antidepressants (TCAs) and guanethedine &amp; guandril.</a:t>
            </a:r>
          </a:p>
          <a:p>
            <a:pPr marL="0" indent="0" algn="l" rtl="0" eaLnBrk="1" hangingPunct="1">
              <a:buFont typeface="Wingdings 3" panose="05040102010807070707" pitchFamily="18" charset="2"/>
              <a:buNone/>
              <a:defRPr/>
            </a:pPr>
            <a:r>
              <a:rPr lang="en-US" sz="2800" dirty="0" smtClean="0">
                <a:solidFill>
                  <a:schemeClr val="tx1"/>
                </a:solidFill>
              </a:rPr>
              <a:t> </a:t>
            </a:r>
            <a:r>
              <a:rPr lang="en-US" sz="2800" i="1" dirty="0">
                <a:solidFill>
                  <a:schemeClr val="tx1"/>
                </a:solidFill>
              </a:rPr>
              <a:t>2- Vesicular reuptake [uptake III]:</a:t>
            </a:r>
          </a:p>
          <a:p>
            <a:pPr algn="l" rtl="0" eaLnBrk="1" hangingPunct="1">
              <a:buFont typeface="Arial" panose="020B0604020202020204" pitchFamily="34" charset="0"/>
              <a:buChar char="•"/>
              <a:defRPr/>
            </a:pPr>
            <a:r>
              <a:rPr lang="en-US" sz="2800" dirty="0" smtClean="0">
                <a:solidFill>
                  <a:schemeClr val="tx1"/>
                </a:solidFill>
              </a:rPr>
              <a:t>Follows uptake I to protect NE from monoamine oxidase [MOA].</a:t>
            </a:r>
          </a:p>
          <a:p>
            <a:pPr algn="l" rtl="0" eaLnBrk="1" hangingPunct="1">
              <a:buFont typeface="Arial" panose="020B0604020202020204" pitchFamily="34" charset="0"/>
              <a:buChar char="•"/>
              <a:defRPr/>
            </a:pPr>
            <a:r>
              <a:rPr lang="en-US" sz="2800" b="1" dirty="0">
                <a:solidFill>
                  <a:schemeClr val="tx1"/>
                </a:solidFill>
              </a:rPr>
              <a:t>Inhibited by </a:t>
            </a:r>
            <a:r>
              <a:rPr lang="en-US" sz="2800" dirty="0" smtClean="0">
                <a:solidFill>
                  <a:schemeClr val="tx1"/>
                </a:solidFill>
              </a:rPr>
              <a:t>reserpine.</a:t>
            </a:r>
          </a:p>
          <a:p>
            <a:pPr marL="0" indent="0" algn="l" rtl="0" eaLnBrk="1" hangingPunct="1">
              <a:buFont typeface="Wingdings 3" panose="05040102010807070707" pitchFamily="18" charset="2"/>
              <a:buNone/>
              <a:defRPr/>
            </a:pPr>
            <a:r>
              <a:rPr lang="en-US" sz="2800" i="1" dirty="0">
                <a:solidFill>
                  <a:schemeClr val="tx1"/>
                </a:solidFill>
              </a:rPr>
              <a:t>3- Tissue reuptake [uptake II], 7-13%:</a:t>
            </a:r>
          </a:p>
          <a:p>
            <a:pPr algn="l" rtl="0" eaLnBrk="1" hangingPunct="1">
              <a:lnSpc>
                <a:spcPct val="90000"/>
              </a:lnSpc>
              <a:buFont typeface="Arial" panose="020B0604020202020204" pitchFamily="34" charset="0"/>
              <a:buChar char="•"/>
              <a:defRPr/>
            </a:pPr>
            <a:r>
              <a:rPr lang="en-US" sz="2800" dirty="0" smtClean="0">
                <a:solidFill>
                  <a:schemeClr val="tx1"/>
                </a:solidFill>
              </a:rPr>
              <a:t>NE is taken by the target tissue where it is inactivated by MAO(in the mitochondria)&amp; catechol orthomethyltransferase [COMT]in cyroplasm.</a:t>
            </a:r>
          </a:p>
          <a:p>
            <a:pPr algn="l" rtl="0" eaLnBrk="1" hangingPunct="1">
              <a:lnSpc>
                <a:spcPct val="90000"/>
              </a:lnSpc>
              <a:buFont typeface="Arial" panose="020B0604020202020204" pitchFamily="34" charset="0"/>
              <a:buChar char="•"/>
              <a:defRPr/>
            </a:pPr>
            <a:r>
              <a:rPr lang="en-US" sz="2800" b="1" dirty="0">
                <a:solidFill>
                  <a:schemeClr val="tx1"/>
                </a:solidFill>
              </a:rPr>
              <a:t>Inhibited by </a:t>
            </a:r>
            <a:r>
              <a:rPr lang="en-US" sz="2800" dirty="0" smtClean="0">
                <a:solidFill>
                  <a:schemeClr val="tx1"/>
                </a:solidFill>
              </a:rPr>
              <a:t>corticosteroids</a:t>
            </a:r>
          </a:p>
        </p:txBody>
      </p:sp>
      <p:sp>
        <p:nvSpPr>
          <p:cNvPr id="2662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69AEF0E9-CF8D-4117-805B-E215BD61F6BF}" type="slidenum">
              <a:rPr lang="en-US" smtClean="0">
                <a:solidFill>
                  <a:srgbClr val="FEFFFF"/>
                </a:solidFill>
              </a:rPr>
              <a:pPr rtl="0" fontAlgn="base">
                <a:spcBef>
                  <a:spcPct val="0"/>
                </a:spcBef>
                <a:spcAft>
                  <a:spcPct val="0"/>
                </a:spcAft>
                <a:buClrTx/>
                <a:buFontTx/>
                <a:buNone/>
              </a:pPr>
              <a:t>8</a:t>
            </a:fld>
            <a:endParaRPr lang="en-US" dirty="0" smtClean="0">
              <a:solidFill>
                <a:srgbClr val="FEFFFF"/>
              </a:solidFill>
            </a:endParaRPr>
          </a:p>
        </p:txBody>
      </p: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263" y="63500"/>
            <a:ext cx="11869737" cy="6700838"/>
          </a:xfrm>
        </p:spPr>
        <p:txBody>
          <a:bodyPr/>
          <a:lstStyle/>
          <a:p>
            <a:pPr marL="0" indent="0" algn="l" rtl="0" eaLnBrk="1" hangingPunct="1">
              <a:buFont typeface="Wingdings 3" panose="05040102010807070707" pitchFamily="18" charset="2"/>
              <a:buNone/>
              <a:defRPr/>
            </a:pPr>
            <a:r>
              <a:rPr lang="en-US" sz="2800" b="1" i="1" dirty="0" smtClean="0">
                <a:solidFill>
                  <a:schemeClr val="tx1"/>
                </a:solidFill>
              </a:rPr>
              <a:t>B] Metabolism (15%):</a:t>
            </a:r>
          </a:p>
          <a:p>
            <a:pPr marL="1344613" indent="-174625" algn="l" rtl="0" eaLnBrk="1" hangingPunct="1">
              <a:lnSpc>
                <a:spcPct val="150000"/>
              </a:lnSpc>
              <a:buFont typeface="Arial" panose="020B0604020202020204" pitchFamily="34" charset="0"/>
              <a:buChar char="•"/>
              <a:defRPr/>
            </a:pPr>
            <a:r>
              <a:rPr lang="en-US" sz="2800" dirty="0" smtClean="0">
                <a:solidFill>
                  <a:schemeClr val="tx1"/>
                </a:solidFill>
              </a:rPr>
              <a:t>MAO in mitochondria of nerve endings and tissues.</a:t>
            </a:r>
          </a:p>
          <a:p>
            <a:pPr marL="1344613" indent="-174625" algn="l" rtl="0" eaLnBrk="1" hangingPunct="1">
              <a:lnSpc>
                <a:spcPct val="150000"/>
              </a:lnSpc>
              <a:buFont typeface="Arial" panose="020B0604020202020204" pitchFamily="34" charset="0"/>
              <a:buChar char="•"/>
              <a:defRPr/>
            </a:pPr>
            <a:r>
              <a:rPr lang="en-US" sz="2800" dirty="0" smtClean="0">
                <a:solidFill>
                  <a:schemeClr val="tx1"/>
                </a:solidFill>
              </a:rPr>
              <a:t>COMT in cytoplasm of tissues but not in nerves.</a:t>
            </a:r>
          </a:p>
          <a:p>
            <a:pPr marL="1344613" indent="-174625" algn="l" rtl="0" eaLnBrk="1" hangingPunct="1">
              <a:lnSpc>
                <a:spcPct val="150000"/>
              </a:lnSpc>
              <a:buFont typeface="Arial" panose="020B0604020202020204" pitchFamily="34" charset="0"/>
              <a:buChar char="•"/>
              <a:defRPr/>
            </a:pPr>
            <a:r>
              <a:rPr lang="en-US" sz="2800" dirty="0" smtClean="0">
                <a:solidFill>
                  <a:schemeClr val="tx1"/>
                </a:solidFill>
              </a:rPr>
              <a:t>End product of NE &amp; epinephrine in urine is vanilmandelic acid [VMA]</a:t>
            </a:r>
          </a:p>
          <a:p>
            <a:pPr marL="1344613" indent="-174625" algn="l" rtl="0" eaLnBrk="1" hangingPunct="1">
              <a:lnSpc>
                <a:spcPct val="150000"/>
              </a:lnSpc>
              <a:buFont typeface="Arial" panose="020B0604020202020204" pitchFamily="34" charset="0"/>
              <a:buChar char="•"/>
              <a:defRPr/>
            </a:pPr>
            <a:r>
              <a:rPr lang="en-US" sz="2800" dirty="0" smtClean="0">
                <a:solidFill>
                  <a:schemeClr val="tx1"/>
                </a:solidFill>
              </a:rPr>
              <a:t>Normal level of VMA is 2-6mg/24hrs. VMA more than 50mg/24hrs indicates </a:t>
            </a:r>
            <a:r>
              <a:rPr lang="en-US" sz="2800" dirty="0" err="1" smtClean="0">
                <a:solidFill>
                  <a:schemeClr val="tx1"/>
                </a:solidFill>
              </a:rPr>
              <a:t>pheochromocytoma</a:t>
            </a:r>
            <a:r>
              <a:rPr lang="en-US" sz="2800" dirty="0" smtClean="0">
                <a:solidFill>
                  <a:schemeClr val="tx1"/>
                </a:solidFill>
              </a:rPr>
              <a:t>.</a:t>
            </a:r>
            <a:endParaRPr lang="en-US" sz="2800" dirty="0">
              <a:solidFill>
                <a:schemeClr val="tx1"/>
              </a:solidFill>
            </a:endParaRPr>
          </a:p>
          <a:p>
            <a:pPr marL="174625" indent="0" algn="l" rtl="0" eaLnBrk="1" hangingPunct="1">
              <a:buFont typeface="Wingdings 3" panose="05040102010807070707" pitchFamily="18" charset="2"/>
              <a:buNone/>
              <a:defRPr/>
            </a:pPr>
            <a:r>
              <a:rPr lang="en-US" sz="2800" dirty="0" smtClean="0">
                <a:solidFill>
                  <a:schemeClr val="tx1"/>
                </a:solidFill>
              </a:rPr>
              <a:t>C] Excretion in urine unchanged (5%)</a:t>
            </a:r>
          </a:p>
          <a:p>
            <a:pPr marL="174625" indent="0" algn="l" rtl="0" eaLnBrk="1" hangingPunct="1">
              <a:buFont typeface="Wingdings 3" panose="05040102010807070707" pitchFamily="18" charset="2"/>
              <a:buNone/>
              <a:defRPr/>
            </a:pPr>
            <a:endParaRPr lang="en-US" sz="2800" dirty="0" smtClean="0">
              <a:solidFill>
                <a:schemeClr val="tx1"/>
              </a:solidFill>
            </a:endParaRPr>
          </a:p>
        </p:txBody>
      </p:sp>
      <p:sp>
        <p:nvSpPr>
          <p:cNvPr id="2765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ts val="1000"/>
              </a:spcBef>
              <a:buClr>
                <a:schemeClr val="accent1"/>
              </a:buClr>
              <a:buFont typeface="Wingdings 3" panose="05040102010807070707" pitchFamily="18" charset="2"/>
              <a:buChar char=""/>
              <a:defRPr>
                <a:solidFill>
                  <a:srgbClr val="FFFFFF"/>
                </a:solidFill>
                <a:latin typeface="Century Gothic" panose="020B0502020202020204" pitchFamily="34" charset="0"/>
              </a:defRPr>
            </a:lvl1pPr>
            <a:lvl2pPr marL="742950" indent="-285750" algn="r" rtl="1">
              <a:spcBef>
                <a:spcPts val="1000"/>
              </a:spcBef>
              <a:buClr>
                <a:schemeClr val="accent1"/>
              </a:buClr>
              <a:buFont typeface="Wingdings 3" panose="05040102010807070707" pitchFamily="18" charset="2"/>
              <a:buChar char=""/>
              <a:defRPr sz="1600">
                <a:solidFill>
                  <a:srgbClr val="FFFFFF"/>
                </a:solidFill>
                <a:latin typeface="Century Gothic" panose="020B0502020202020204" pitchFamily="34" charset="0"/>
              </a:defRPr>
            </a:lvl2pPr>
            <a:lvl3pPr marL="1143000" indent="-228600" algn="r" rtl="1">
              <a:spcBef>
                <a:spcPts val="1000"/>
              </a:spcBef>
              <a:buClr>
                <a:schemeClr val="accent1"/>
              </a:buClr>
              <a:buFont typeface="Wingdings 3" panose="05040102010807070707" pitchFamily="18" charset="2"/>
              <a:buChar char=""/>
              <a:defRPr sz="1400">
                <a:solidFill>
                  <a:srgbClr val="FFFFFF"/>
                </a:solidFill>
                <a:latin typeface="Century Gothic" panose="020B0502020202020204" pitchFamily="34" charset="0"/>
              </a:defRPr>
            </a:lvl3pPr>
            <a:lvl4pPr marL="16002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4pPr>
            <a:lvl5pPr marL="2057400" indent="-228600" algn="r" rtl="1">
              <a:spcBef>
                <a:spcPts val="1000"/>
              </a:spcBef>
              <a:buClr>
                <a:schemeClr val="accent1"/>
              </a:buClr>
              <a:buFont typeface="Wingdings 3" panose="05040102010807070707" pitchFamily="18" charset="2"/>
              <a:buChar char=""/>
              <a:defRPr sz="1200">
                <a:solidFill>
                  <a:srgbClr val="FFFFFF"/>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FFFFFF"/>
                </a:solidFill>
                <a:latin typeface="Century Gothic" panose="020B0502020202020204" pitchFamily="34" charset="0"/>
              </a:defRPr>
            </a:lvl9pPr>
          </a:lstStyle>
          <a:p>
            <a:pPr rtl="0" fontAlgn="base">
              <a:spcBef>
                <a:spcPct val="0"/>
              </a:spcBef>
              <a:spcAft>
                <a:spcPct val="0"/>
              </a:spcAft>
              <a:buClrTx/>
              <a:buFontTx/>
              <a:buNone/>
            </a:pPr>
            <a:fld id="{A7068E89-6144-4788-B3C1-15CB06ECF5B7}" type="slidenum">
              <a:rPr lang="en-US" smtClean="0">
                <a:solidFill>
                  <a:srgbClr val="FEFFFF"/>
                </a:solidFill>
              </a:rPr>
              <a:pPr rtl="0" fontAlgn="base">
                <a:spcBef>
                  <a:spcPct val="0"/>
                </a:spcBef>
                <a:spcAft>
                  <a:spcPct val="0"/>
                </a:spcAft>
                <a:buClrTx/>
                <a:buFontTx/>
                <a:buNone/>
              </a:pPr>
              <a:t>9</a:t>
            </a:fld>
            <a:endParaRPr lang="en-US" dirty="0" smtClean="0">
              <a:solidFill>
                <a:srgbClr val="FEFFFF"/>
              </a:solidFill>
            </a:endParaRPr>
          </a:p>
        </p:txBody>
      </p:sp>
    </p:spTree>
  </p:cSld>
  <p:clrMapOvr>
    <a:masterClrMapping/>
  </p:clrMapOvr>
  <p:transition spd="slow">
    <p:fade/>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F20B7C8E-B819-43F3-AAF9-EE50B1A836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D75CD05149204EA8D6A289868C053B" ma:contentTypeVersion="8" ma:contentTypeDescription="Create a new document." ma:contentTypeScope="" ma:versionID="043d06319c6e3349c43c9bd95d5fa094">
  <xsd:schema xmlns:xsd="http://www.w3.org/2001/XMLSchema" xmlns:xs="http://www.w3.org/2001/XMLSchema" xmlns:p="http://schemas.microsoft.com/office/2006/metadata/properties" xmlns:ns2="cc361b34-c351-46d5-aafa-b4fab23ebf94" targetNamespace="http://schemas.microsoft.com/office/2006/metadata/properties" ma:root="true" ma:fieldsID="761818b89ac41941411dac734700557f" ns2:_="">
    <xsd:import namespace="cc361b34-c351-46d5-aafa-b4fab23ebf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61b34-c351-46d5-aafa-b4fab23eb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1C72C9-0921-40FE-A54E-3016B915E20C}"/>
</file>

<file path=customXml/itemProps2.xml><?xml version="1.0" encoding="utf-8"?>
<ds:datastoreItem xmlns:ds="http://schemas.openxmlformats.org/officeDocument/2006/customXml" ds:itemID="{AC35DBA4-F98D-413A-B7EF-91EDD5D05235}"/>
</file>

<file path=customXml/itemProps3.xml><?xml version="1.0" encoding="utf-8"?>
<ds:datastoreItem xmlns:ds="http://schemas.openxmlformats.org/officeDocument/2006/customXml" ds:itemID="{1EC912D6-0EF4-4F14-9C36-E03D888314A2}"/>
</file>

<file path=docProps/app.xml><?xml version="1.0" encoding="utf-8"?>
<Properties xmlns="http://schemas.openxmlformats.org/officeDocument/2006/extended-properties" xmlns:vt="http://schemas.openxmlformats.org/officeDocument/2006/docPropsVTypes">
  <Template>Wisp</Template>
  <TotalTime>9283</TotalTime>
  <Words>3074</Words>
  <Application>Microsoft Office PowerPoint</Application>
  <PresentationFormat>Custom</PresentationFormat>
  <Paragraphs>753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Wisp</vt:lpstr>
      <vt:lpstr>Autonomic Nervous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Hafeiz</dc:creator>
  <cp:lastModifiedBy>DELL_I3</cp:lastModifiedBy>
  <cp:revision>1680</cp:revision>
  <dcterms:created xsi:type="dcterms:W3CDTF">2017-08-24T08:41:38Z</dcterms:created>
  <dcterms:modified xsi:type="dcterms:W3CDTF">2021-11-21T03:31:53Z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0x0101007AD75CD05149204EA8D6A289868C053B</vt:lpwstr>
  </property>
</Properties>
</file>