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handoutMasterIdLst>
    <p:handoutMasterId r:id="rId29"/>
  </p:handoutMasterIdLst>
  <p:sldIdLst>
    <p:sldId id="349" r:id="rId5"/>
    <p:sldId id="342" r:id="rId6"/>
    <p:sldId id="343" r:id="rId7"/>
    <p:sldId id="344" r:id="rId8"/>
    <p:sldId id="338" r:id="rId9"/>
    <p:sldId id="332" r:id="rId10"/>
    <p:sldId id="339" r:id="rId11"/>
    <p:sldId id="337" r:id="rId12"/>
    <p:sldId id="336" r:id="rId13"/>
    <p:sldId id="346" r:id="rId14"/>
    <p:sldId id="340" r:id="rId15"/>
    <p:sldId id="314" r:id="rId16"/>
    <p:sldId id="315" r:id="rId17"/>
    <p:sldId id="317" r:id="rId18"/>
    <p:sldId id="320" r:id="rId19"/>
    <p:sldId id="322" r:id="rId20"/>
    <p:sldId id="323" r:id="rId21"/>
    <p:sldId id="325" r:id="rId22"/>
    <p:sldId id="348" r:id="rId23"/>
    <p:sldId id="355" r:id="rId24"/>
    <p:sldId id="352" r:id="rId25"/>
    <p:sldId id="353" r:id="rId26"/>
    <p:sldId id="354" r:id="rId27"/>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showGuides="1">
      <p:cViewPr>
        <p:scale>
          <a:sx n="70" d="100"/>
          <a:sy n="70" d="100"/>
        </p:scale>
        <p:origin x="-108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slide" Target="slides/slide14.xml" /><Relationship Id="rId26" Type="http://schemas.openxmlformats.org/officeDocument/2006/relationships/slide" Target="slides/slide22.xml" /><Relationship Id="rId3" Type="http://schemas.openxmlformats.org/officeDocument/2006/relationships/customXml" Target="../customXml/item3.xml" /><Relationship Id="rId21" Type="http://schemas.openxmlformats.org/officeDocument/2006/relationships/slide" Target="slides/slide17.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slide" Target="slides/slide13.xml" /><Relationship Id="rId25" Type="http://schemas.openxmlformats.org/officeDocument/2006/relationships/slide" Target="slides/slide21.xml" /><Relationship Id="rId33" Type="http://schemas.openxmlformats.org/officeDocument/2006/relationships/tableStyles" Target="tableStyles.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slide" Target="slides/slide16.xml" /><Relationship Id="rId29" Type="http://schemas.openxmlformats.org/officeDocument/2006/relationships/handoutMaster" Target="handoutMasters/handoutMaster1.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24" Type="http://schemas.openxmlformats.org/officeDocument/2006/relationships/slide" Target="slides/slide20.xml" /><Relationship Id="rId32" Type="http://schemas.openxmlformats.org/officeDocument/2006/relationships/theme" Target="theme/theme1.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slide" Target="slides/slide19.xml" /><Relationship Id="rId28" Type="http://schemas.openxmlformats.org/officeDocument/2006/relationships/notesMaster" Target="notesMasters/notesMaster1.xml" /><Relationship Id="rId10" Type="http://schemas.openxmlformats.org/officeDocument/2006/relationships/slide" Target="slides/slide6.xml" /><Relationship Id="rId19" Type="http://schemas.openxmlformats.org/officeDocument/2006/relationships/slide" Target="slides/slide15.xml" /><Relationship Id="rId31" Type="http://schemas.openxmlformats.org/officeDocument/2006/relationships/viewProps" Target="viewProps.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slide" Target="slides/slide18.xml" /><Relationship Id="rId27" Type="http://schemas.openxmlformats.org/officeDocument/2006/relationships/slide" Target="slides/slide23.xml" /><Relationship Id="rId30" Type="http://schemas.openxmlformats.org/officeDocument/2006/relationships/presProps" Target="presProps.xml" /></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7.wmf"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AU"/>
          </a:p>
        </p:txBody>
      </p:sp>
      <p:sp>
        <p:nvSpPr>
          <p:cNvPr id="194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AU"/>
          </a:p>
        </p:txBody>
      </p:sp>
      <p:sp>
        <p:nvSpPr>
          <p:cNvPr id="194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AU"/>
          </a:p>
        </p:txBody>
      </p:sp>
      <p:sp>
        <p:nvSpPr>
          <p:cNvPr id="194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F5B1E3D-4A1B-4CB5-A7EA-8AABBD0F4739}" type="slidenum">
              <a:rPr lang="ar-SA"/>
              <a:pPr>
                <a:defRPr/>
              </a:pPr>
              <a:t>‹#›</a:t>
            </a:fld>
            <a:endParaRPr lang="en-AU"/>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AU"/>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AU"/>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AU"/>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47E1E2E-19F6-4F04-928E-27605A67848A}" type="slidenum">
              <a:rPr lang="ar-SA"/>
              <a:pPr>
                <a:defRPr/>
              </a:pPr>
              <a:t>‹#›</a:t>
            </a:fld>
            <a:endParaRPr lang="en-A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23C572A-5BD8-47FC-9A45-A846B46A0A8F}" type="slidenum">
              <a:rPr lang="ar-SA" smtClean="0"/>
              <a:pPr/>
              <a:t>1</a:t>
            </a:fld>
            <a:endParaRPr lang="en-AU"/>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CAFEAB55-1CF4-4DE0-AC93-46E6DDD1E1C9}" type="slidenum">
              <a:rPr lang="ar-SA" smtClean="0"/>
              <a:pPr/>
              <a:t>8</a:t>
            </a:fld>
            <a:endParaRPr lang="en-AU"/>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8A476CE2-C018-446D-9B25-80DA2E41AF75}" type="slidenum">
              <a:rPr lang="ar-SA" smtClean="0"/>
              <a:pPr/>
              <a:t>12</a:t>
            </a:fld>
            <a:endParaRPr lang="en-AU"/>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4012F7F5-9796-43C7-AB14-645D531DDFC7}" type="slidenum">
              <a:rPr lang="ar-SA" smtClean="0"/>
              <a:pPr/>
              <a:t>13</a:t>
            </a:fld>
            <a:endParaRPr lang="en-AU"/>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C1B67F78-9ED1-4902-86AA-2372D24CDCD5}" type="slidenum">
              <a:rPr lang="ar-SA" smtClean="0"/>
              <a:pPr/>
              <a:t>14</a:t>
            </a:fld>
            <a:endParaRPr lang="en-AU"/>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70FE89BA-779C-4EEB-915D-22ACDA50832B}" type="slidenum">
              <a:rPr lang="ar-SA" smtClean="0"/>
              <a:pPr/>
              <a:t>15</a:t>
            </a:fld>
            <a:endParaRPr lang="en-AU"/>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1643FCFA-07AB-42E2-961C-2FE0E4F8E0E9}" type="slidenum">
              <a:rPr lang="ar-SA" smtClean="0"/>
              <a:pPr/>
              <a:t>16</a:t>
            </a:fld>
            <a:endParaRPr lang="en-AU"/>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661F2F30-ADC9-4ECF-B8D8-91B1C8EA9A96}" type="slidenum">
              <a:rPr lang="ar-SA" smtClean="0"/>
              <a:pPr/>
              <a:t>17</a:t>
            </a:fld>
            <a:endParaRPr lang="en-AU"/>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B83DEC9-6756-470E-BCFB-919DD14C819C}" type="slidenum">
              <a:rPr lang="ar-SA" smtClean="0"/>
              <a:pPr/>
              <a:t>18</a:t>
            </a:fld>
            <a:endParaRPr lang="en-AU"/>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73BE7DCD-C296-41FE-B64E-FC889ABBD558}" type="slidenum">
              <a:rPr lang="ar-SA"/>
              <a:pPr>
                <a:defRPr/>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F2AB1CA8-C87D-4D26-B5F8-4B3C430A02A9}" type="slidenum">
              <a:rPr lang="ar-SA"/>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D30074D1-52B2-47E5-A201-D2E6733E9634}" type="slidenum">
              <a:rPr lang="ar-SA"/>
              <a:pPr>
                <a:defRPr/>
              </a:pPr>
              <a:t>‹#›</a:t>
            </a:fld>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0008C0C1-B75A-4DD4-AA9A-0FCA6B5393A1}" type="slidenum">
              <a:rPr lang="ar-SA"/>
              <a:pPr>
                <a:defRPr/>
              </a:pPr>
              <a:t>‹#›</a:t>
            </a:fld>
            <a:endParaRPr lang="en-A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AU"/>
          </a:p>
        </p:txBody>
      </p:sp>
      <p:sp>
        <p:nvSpPr>
          <p:cNvPr id="4" name="Rectangle 5"/>
          <p:cNvSpPr>
            <a:spLocks noGrp="1" noChangeArrowheads="1"/>
          </p:cNvSpPr>
          <p:nvPr>
            <p:ph type="ftr" sz="quarter" idx="11"/>
          </p:nvPr>
        </p:nvSpPr>
        <p:spPr>
          <a:ln/>
        </p:spPr>
        <p:txBody>
          <a:bodyPr/>
          <a:lstStyle>
            <a:lvl1pPr>
              <a:defRPr/>
            </a:lvl1pPr>
          </a:lstStyle>
          <a:p>
            <a:pPr>
              <a:defRPr/>
            </a:pPr>
            <a:endParaRPr lang="en-AU"/>
          </a:p>
        </p:txBody>
      </p:sp>
      <p:sp>
        <p:nvSpPr>
          <p:cNvPr id="5" name="Rectangle 6"/>
          <p:cNvSpPr>
            <a:spLocks noGrp="1" noChangeArrowheads="1"/>
          </p:cNvSpPr>
          <p:nvPr>
            <p:ph type="sldNum" sz="quarter" idx="12"/>
          </p:nvPr>
        </p:nvSpPr>
        <p:spPr>
          <a:ln/>
        </p:spPr>
        <p:txBody>
          <a:bodyPr/>
          <a:lstStyle>
            <a:lvl1pPr>
              <a:defRPr/>
            </a:lvl1pPr>
          </a:lstStyle>
          <a:p>
            <a:pPr>
              <a:defRPr/>
            </a:pPr>
            <a:fld id="{F6A53E5B-CAB0-47CD-9492-9E7006366278}" type="slidenum">
              <a:rPr lang="ar-SA"/>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25D77844-A1DB-4812-ADB8-F366B9482BBF}" type="slidenum">
              <a:rPr lang="ar-SA"/>
              <a:pPr>
                <a:defRPr/>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0E0BAEB7-753B-4349-B8F9-54D05B0D8E52}" type="slidenum">
              <a:rPr lang="ar-SA"/>
              <a:pPr>
                <a:defRPr/>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D1555B89-4D01-4E5C-9931-B0EA71543C5B}" type="slidenum">
              <a:rPr lang="ar-SA"/>
              <a:pPr>
                <a:defRPr/>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AU"/>
          </a:p>
        </p:txBody>
      </p:sp>
      <p:sp>
        <p:nvSpPr>
          <p:cNvPr id="8" name="Rectangle 5"/>
          <p:cNvSpPr>
            <a:spLocks noGrp="1" noChangeArrowheads="1"/>
          </p:cNvSpPr>
          <p:nvPr>
            <p:ph type="ftr" sz="quarter" idx="11"/>
          </p:nvPr>
        </p:nvSpPr>
        <p:spPr>
          <a:ln/>
        </p:spPr>
        <p:txBody>
          <a:bodyPr/>
          <a:lstStyle>
            <a:lvl1pPr>
              <a:defRPr/>
            </a:lvl1pPr>
          </a:lstStyle>
          <a:p>
            <a:pPr>
              <a:defRPr/>
            </a:pPr>
            <a:endParaRPr lang="en-AU"/>
          </a:p>
        </p:txBody>
      </p:sp>
      <p:sp>
        <p:nvSpPr>
          <p:cNvPr id="9" name="Rectangle 6"/>
          <p:cNvSpPr>
            <a:spLocks noGrp="1" noChangeArrowheads="1"/>
          </p:cNvSpPr>
          <p:nvPr>
            <p:ph type="sldNum" sz="quarter" idx="12"/>
          </p:nvPr>
        </p:nvSpPr>
        <p:spPr>
          <a:ln/>
        </p:spPr>
        <p:txBody>
          <a:bodyPr/>
          <a:lstStyle>
            <a:lvl1pPr>
              <a:defRPr/>
            </a:lvl1pPr>
          </a:lstStyle>
          <a:p>
            <a:pPr>
              <a:defRPr/>
            </a:pPr>
            <a:fld id="{B609C86E-7DE4-443F-B9C2-E14DE2E0CC3E}" type="slidenum">
              <a:rPr lang="ar-SA"/>
              <a:pPr>
                <a:defRPr/>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AU"/>
          </a:p>
        </p:txBody>
      </p:sp>
      <p:sp>
        <p:nvSpPr>
          <p:cNvPr id="4" name="Rectangle 5"/>
          <p:cNvSpPr>
            <a:spLocks noGrp="1" noChangeArrowheads="1"/>
          </p:cNvSpPr>
          <p:nvPr>
            <p:ph type="ftr" sz="quarter" idx="11"/>
          </p:nvPr>
        </p:nvSpPr>
        <p:spPr>
          <a:ln/>
        </p:spPr>
        <p:txBody>
          <a:bodyPr/>
          <a:lstStyle>
            <a:lvl1pPr>
              <a:defRPr/>
            </a:lvl1pPr>
          </a:lstStyle>
          <a:p>
            <a:pPr>
              <a:defRPr/>
            </a:pPr>
            <a:endParaRPr lang="en-AU"/>
          </a:p>
        </p:txBody>
      </p:sp>
      <p:sp>
        <p:nvSpPr>
          <p:cNvPr id="5" name="Rectangle 6"/>
          <p:cNvSpPr>
            <a:spLocks noGrp="1" noChangeArrowheads="1"/>
          </p:cNvSpPr>
          <p:nvPr>
            <p:ph type="sldNum" sz="quarter" idx="12"/>
          </p:nvPr>
        </p:nvSpPr>
        <p:spPr>
          <a:ln/>
        </p:spPr>
        <p:txBody>
          <a:bodyPr/>
          <a:lstStyle>
            <a:lvl1pPr>
              <a:defRPr/>
            </a:lvl1pPr>
          </a:lstStyle>
          <a:p>
            <a:pPr>
              <a:defRPr/>
            </a:pPr>
            <a:fld id="{0F0ED66C-6492-465D-BB74-57B7B7A67106}" type="slidenum">
              <a:rPr lang="ar-SA"/>
              <a:pPr>
                <a:defRPr/>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p>
        </p:txBody>
      </p:sp>
      <p:sp>
        <p:nvSpPr>
          <p:cNvPr id="3" name="Rectangle 5"/>
          <p:cNvSpPr>
            <a:spLocks noGrp="1" noChangeArrowheads="1"/>
          </p:cNvSpPr>
          <p:nvPr>
            <p:ph type="ftr" sz="quarter" idx="11"/>
          </p:nvPr>
        </p:nvSpPr>
        <p:spPr>
          <a:ln/>
        </p:spPr>
        <p:txBody>
          <a:bodyPr/>
          <a:lstStyle>
            <a:lvl1pPr>
              <a:defRPr/>
            </a:lvl1pPr>
          </a:lstStyle>
          <a:p>
            <a:pPr>
              <a:defRPr/>
            </a:pPr>
            <a:endParaRPr lang="en-AU"/>
          </a:p>
        </p:txBody>
      </p:sp>
      <p:sp>
        <p:nvSpPr>
          <p:cNvPr id="4" name="Rectangle 6"/>
          <p:cNvSpPr>
            <a:spLocks noGrp="1" noChangeArrowheads="1"/>
          </p:cNvSpPr>
          <p:nvPr>
            <p:ph type="sldNum" sz="quarter" idx="12"/>
          </p:nvPr>
        </p:nvSpPr>
        <p:spPr>
          <a:ln/>
        </p:spPr>
        <p:txBody>
          <a:bodyPr/>
          <a:lstStyle>
            <a:lvl1pPr>
              <a:defRPr/>
            </a:lvl1pPr>
          </a:lstStyle>
          <a:p>
            <a:pPr>
              <a:defRPr/>
            </a:pPr>
            <a:fld id="{EB919076-A364-458C-9F97-4F58909DAF08}" type="slidenum">
              <a:rPr lang="ar-SA"/>
              <a:pPr>
                <a:defRPr/>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96BA4E03-4822-43F9-A67A-1FBD7AB0F343}" type="slidenum">
              <a:rPr lang="ar-SA"/>
              <a:pPr>
                <a:defRPr/>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9E7739F8-4BC9-4139-B04E-A2BCF27C2E34}" type="slidenum">
              <a:rPr lang="ar-SA"/>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A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A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DDE82068-F332-4D76-8B4C-AFFC6ED2F5A1}" type="slidenum">
              <a:rPr lang="ar-SA"/>
              <a:pPr>
                <a:defRPr/>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 /><Relationship Id="rId2" Type="http://schemas.openxmlformats.org/officeDocument/2006/relationships/slideLayout" Target="../slideLayouts/slideLayout7.xml" /><Relationship Id="rId1" Type="http://schemas.openxmlformats.org/officeDocument/2006/relationships/vmlDrawing" Target="../drawings/vmlDrawing1.vml" /><Relationship Id="rId4" Type="http://schemas.openxmlformats.org/officeDocument/2006/relationships/image" Target="../media/image17.wmf" /></Relationships>
</file>

<file path=ppt/slides/_rels/slide12.xml.rels><?xml version="1.0" encoding="UTF-8" standalone="yes"?>
<Relationships xmlns="http://schemas.openxmlformats.org/package/2006/relationships"><Relationship Id="rId3" Type="http://schemas.openxmlformats.org/officeDocument/2006/relationships/image" Target="../media/image18.jpeg" /><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image" Target="../media/image19.png" /><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3" Type="http://schemas.openxmlformats.org/officeDocument/2006/relationships/image" Target="../media/image20.png" /><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image" Target="../media/image21.png" /><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3" Type="http://schemas.openxmlformats.org/officeDocument/2006/relationships/image" Target="../media/image22.jpeg" /><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3" Type="http://schemas.openxmlformats.org/officeDocument/2006/relationships/image" Target="../media/image23.jpeg" /><Relationship Id="rId2" Type="http://schemas.openxmlformats.org/officeDocument/2006/relationships/notesSlide" Target="../notesSlides/notesSlide9.xml" /><Relationship Id="rId1" Type="http://schemas.openxmlformats.org/officeDocument/2006/relationships/slideLayout" Target="../slideLayouts/slideLayout2.xml" /><Relationship Id="rId4" Type="http://schemas.openxmlformats.org/officeDocument/2006/relationships/image" Target="../media/image24.jpeg" /></Relationships>
</file>

<file path=ppt/slides/_rels/slide19.xml.rels><?xml version="1.0" encoding="UTF-8" standalone="yes"?>
<Relationships xmlns="http://schemas.openxmlformats.org/package/2006/relationships"><Relationship Id="rId2" Type="http://schemas.openxmlformats.org/officeDocument/2006/relationships/image" Target="../media/image25.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Layout" Target="../slideLayouts/slideLayout2.xml" /><Relationship Id="rId5" Type="http://schemas.openxmlformats.org/officeDocument/2006/relationships/image" Target="../media/image4.png" /><Relationship Id="rId4" Type="http://schemas.openxmlformats.org/officeDocument/2006/relationships/image" Target="../media/image3.png" /></Relationships>
</file>

<file path=ppt/slides/_rels/slide20.xml.rels><?xml version="1.0" encoding="UTF-8" standalone="yes"?>
<Relationships xmlns="http://schemas.openxmlformats.org/package/2006/relationships"><Relationship Id="rId2" Type="http://schemas.openxmlformats.org/officeDocument/2006/relationships/image" Target="../media/image26.png"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image" Target="../media/image27.jpeg"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image" Target="../media/image28.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6.png" /><Relationship Id="rId2" Type="http://schemas.openxmlformats.org/officeDocument/2006/relationships/image" Target="../media/image5.png" /><Relationship Id="rId1" Type="http://schemas.openxmlformats.org/officeDocument/2006/relationships/slideLayout" Target="../slideLayouts/slideLayout2.xml" /><Relationship Id="rId5" Type="http://schemas.openxmlformats.org/officeDocument/2006/relationships/image" Target="../media/image8.png" /><Relationship Id="rId4" Type="http://schemas.openxmlformats.org/officeDocument/2006/relationships/image" Target="../media/image7.png" /></Relationships>
</file>

<file path=ppt/slides/_rels/slide4.xml.rels><?xml version="1.0" encoding="UTF-8" standalone="yes"?>
<Relationships xmlns="http://schemas.openxmlformats.org/package/2006/relationships"><Relationship Id="rId3" Type="http://schemas.openxmlformats.org/officeDocument/2006/relationships/image" Target="../media/image10.png" /><Relationship Id="rId7" Type="http://schemas.openxmlformats.org/officeDocument/2006/relationships/image" Target="../media/image14.png" /><Relationship Id="rId2" Type="http://schemas.openxmlformats.org/officeDocument/2006/relationships/image" Target="../media/image9.png" /><Relationship Id="rId1" Type="http://schemas.openxmlformats.org/officeDocument/2006/relationships/slideLayout" Target="../slideLayouts/slideLayout2.xml" /><Relationship Id="rId6" Type="http://schemas.openxmlformats.org/officeDocument/2006/relationships/image" Target="../media/image13.png" /><Relationship Id="rId5" Type="http://schemas.openxmlformats.org/officeDocument/2006/relationships/image" Target="../media/image12.png" /><Relationship Id="rId4" Type="http://schemas.openxmlformats.org/officeDocument/2006/relationships/image" Target="../media/image11.png" /></Relationships>
</file>

<file path=ppt/slides/_rels/slide5.xml.rels><?xml version="1.0" encoding="UTF-8" standalone="yes"?>
<Relationships xmlns="http://schemas.openxmlformats.org/package/2006/relationships"><Relationship Id="rId2" Type="http://schemas.openxmlformats.org/officeDocument/2006/relationships/image" Target="../media/image15.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16.png" /><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188913"/>
            <a:ext cx="4140200" cy="360362"/>
          </a:xfrm>
        </p:spPr>
        <p:txBody>
          <a:bodyPr/>
          <a:lstStyle/>
          <a:p>
            <a:pPr eaLnBrk="1" hangingPunct="1"/>
            <a:r>
              <a:rPr lang="en-AU" sz="2800" b="1" u="sng">
                <a:solidFill>
                  <a:srgbClr val="FF0000"/>
                </a:solidFill>
              </a:rPr>
              <a:t>Functional groups</a:t>
            </a:r>
            <a:r>
              <a:rPr lang="en-AU" sz="2800" b="1">
                <a:solidFill>
                  <a:srgbClr val="FF0000"/>
                </a:solidFill>
              </a:rPr>
              <a:t> </a:t>
            </a:r>
          </a:p>
        </p:txBody>
      </p:sp>
      <p:sp>
        <p:nvSpPr>
          <p:cNvPr id="3075" name="Rectangle 5"/>
          <p:cNvSpPr>
            <a:spLocks noGrp="1" noChangeArrowheads="1"/>
          </p:cNvSpPr>
          <p:nvPr>
            <p:ph type="body" idx="1"/>
          </p:nvPr>
        </p:nvSpPr>
        <p:spPr>
          <a:xfrm>
            <a:off x="34925" y="919163"/>
            <a:ext cx="8785225" cy="3949700"/>
          </a:xfrm>
        </p:spPr>
        <p:txBody>
          <a:bodyPr/>
          <a:lstStyle/>
          <a:p>
            <a:pPr algn="just" eaLnBrk="1" hangingPunct="1">
              <a:lnSpc>
                <a:spcPct val="80000"/>
              </a:lnSpc>
              <a:buFontTx/>
              <a:buNone/>
            </a:pPr>
            <a:endParaRPr lang="en-AU" sz="2000" b="1"/>
          </a:p>
          <a:p>
            <a:pPr algn="just" eaLnBrk="1" hangingPunct="1">
              <a:lnSpc>
                <a:spcPct val="80000"/>
              </a:lnSpc>
            </a:pPr>
            <a:r>
              <a:rPr lang="en-AU" sz="2000" b="1">
                <a:solidFill>
                  <a:srgbClr val="FF0000"/>
                </a:solidFill>
              </a:rPr>
              <a:t>Functional groups </a:t>
            </a:r>
            <a:r>
              <a:rPr lang="en-AU" sz="2000" b="1"/>
              <a:t>are specific groups of atoms or bonds within molecules that are responsible for the characteristic chemical reactions of those molecules. </a:t>
            </a:r>
          </a:p>
          <a:p>
            <a:pPr algn="just" eaLnBrk="1" hangingPunct="1">
              <a:lnSpc>
                <a:spcPct val="80000"/>
              </a:lnSpc>
            </a:pPr>
            <a:endParaRPr lang="en-AU" sz="2000" b="1"/>
          </a:p>
          <a:p>
            <a:pPr algn="just" eaLnBrk="1" hangingPunct="1">
              <a:lnSpc>
                <a:spcPct val="80000"/>
              </a:lnSpc>
            </a:pPr>
            <a:endParaRPr lang="en-AU" sz="2000" b="1"/>
          </a:p>
          <a:p>
            <a:pPr algn="just" eaLnBrk="1" hangingPunct="1">
              <a:lnSpc>
                <a:spcPct val="80000"/>
              </a:lnSpc>
            </a:pPr>
            <a:r>
              <a:rPr lang="en-AU" sz="2000" b="1"/>
              <a:t>The same functional group will undergo the same or similar chemical reaction(s) regardless of the size of the molecule it is a part of.</a:t>
            </a:r>
          </a:p>
          <a:p>
            <a:pPr algn="just" eaLnBrk="1" hangingPunct="1">
              <a:lnSpc>
                <a:spcPct val="80000"/>
              </a:lnSpc>
              <a:buFontTx/>
              <a:buNone/>
            </a:pPr>
            <a:endParaRPr lang="en-AU" sz="2000" b="1"/>
          </a:p>
        </p:txBody>
      </p:sp>
      <p:sp>
        <p:nvSpPr>
          <p:cNvPr id="3076" name="Rectangle 3"/>
          <p:cNvSpPr>
            <a:spLocks noChangeArrowheads="1"/>
          </p:cNvSpPr>
          <p:nvPr/>
        </p:nvSpPr>
        <p:spPr bwMode="auto">
          <a:xfrm>
            <a:off x="500063" y="4149725"/>
            <a:ext cx="8393112" cy="1938338"/>
          </a:xfrm>
          <a:prstGeom prst="rect">
            <a:avLst/>
          </a:prstGeom>
          <a:noFill/>
          <a:ln w="9525">
            <a:noFill/>
            <a:miter lim="800000"/>
            <a:headEnd/>
            <a:tailEnd/>
          </a:ln>
        </p:spPr>
        <p:txBody>
          <a:bodyPr>
            <a:spAutoFit/>
          </a:bodyPr>
          <a:lstStyle/>
          <a:p>
            <a:pPr algn="just"/>
            <a:r>
              <a:rPr lang="en-US" sz="2000" b="1"/>
              <a:t>Carbon, nitrogen, oxygen, hydrogen, and phosphorus are a few of the elements involved in forming functional groups.</a:t>
            </a:r>
          </a:p>
          <a:p>
            <a:pPr algn="just"/>
            <a:endParaRPr lang="en-US" sz="2000" b="1"/>
          </a:p>
          <a:p>
            <a:pPr algn="just"/>
            <a:endParaRPr lang="en-US" sz="2000" b="1"/>
          </a:p>
          <a:p>
            <a:pPr algn="just"/>
            <a:r>
              <a:rPr lang="en-US" sz="2000" b="1"/>
              <a:t> Carbon can make four bonds. Nitrogen makes three, oxygen two, and hydrogen one.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428625" y="725488"/>
            <a:ext cx="8072438" cy="1631950"/>
          </a:xfrm>
          <a:prstGeom prst="rect">
            <a:avLst/>
          </a:prstGeom>
          <a:noFill/>
          <a:ln w="9525">
            <a:noFill/>
            <a:miter lim="800000"/>
            <a:headEnd/>
            <a:tailEnd/>
          </a:ln>
        </p:spPr>
        <p:txBody>
          <a:bodyPr>
            <a:spAutoFit/>
          </a:bodyPr>
          <a:lstStyle/>
          <a:p>
            <a:pPr algn="just"/>
            <a:r>
              <a:rPr lang="en-US" sz="2000" b="1"/>
              <a:t>Carbohydrates provide fast energy (4 kcal/gram) for the human body. </a:t>
            </a:r>
          </a:p>
          <a:p>
            <a:pPr algn="just"/>
            <a:endParaRPr lang="en-US" sz="2000" b="1"/>
          </a:p>
          <a:p>
            <a:pPr algn="just"/>
            <a:r>
              <a:rPr lang="en-US" sz="2000" b="1"/>
              <a:t>Carbohydrates are typically classified according to the number of saccharide (sugar) units they have</a:t>
            </a:r>
          </a:p>
        </p:txBody>
      </p:sp>
      <p:sp>
        <p:nvSpPr>
          <p:cNvPr id="12291" name="Rectangle 6"/>
          <p:cNvSpPr>
            <a:spLocks noChangeArrowheads="1"/>
          </p:cNvSpPr>
          <p:nvPr/>
        </p:nvSpPr>
        <p:spPr bwMode="auto">
          <a:xfrm>
            <a:off x="285750" y="190500"/>
            <a:ext cx="2724150" cy="523875"/>
          </a:xfrm>
          <a:prstGeom prst="rect">
            <a:avLst/>
          </a:prstGeom>
          <a:noFill/>
          <a:ln w="9525">
            <a:noFill/>
            <a:miter lim="800000"/>
            <a:headEnd/>
            <a:tailEnd/>
          </a:ln>
        </p:spPr>
        <p:txBody>
          <a:bodyPr wrap="none">
            <a:spAutoFit/>
          </a:bodyPr>
          <a:lstStyle/>
          <a:p>
            <a:r>
              <a:rPr lang="en-US" sz="2800" b="1" u="sng">
                <a:solidFill>
                  <a:srgbClr val="FF0000"/>
                </a:solidFill>
              </a:rPr>
              <a:t>Carbohydrates</a:t>
            </a:r>
            <a:endParaRPr lang="en-US" sz="2800" u="sng">
              <a:solidFill>
                <a:srgbClr val="FF0000"/>
              </a:solidFill>
            </a:endParaRPr>
          </a:p>
        </p:txBody>
      </p:sp>
      <p:sp>
        <p:nvSpPr>
          <p:cNvPr id="4" name="Rectangle 3"/>
          <p:cNvSpPr txBox="1">
            <a:spLocks noChangeArrowheads="1"/>
          </p:cNvSpPr>
          <p:nvPr/>
        </p:nvSpPr>
        <p:spPr>
          <a:xfrm>
            <a:off x="76200" y="2643188"/>
            <a:ext cx="8353425" cy="2667000"/>
          </a:xfrm>
          <a:prstGeom prst="rect">
            <a:avLst/>
          </a:prstGeom>
        </p:spPr>
        <p:txBody>
          <a:bodyPr/>
          <a:lstStyle/>
          <a:p>
            <a:pPr marL="342900" indent="-342900" algn="just">
              <a:spcBef>
                <a:spcPct val="20000"/>
              </a:spcBef>
              <a:buFontTx/>
              <a:buChar char="•"/>
              <a:defRPr/>
            </a:pPr>
            <a:r>
              <a:rPr lang="en-AU" sz="2000" b="1" u="sng" kern="0" dirty="0" err="1">
                <a:solidFill>
                  <a:srgbClr val="FF0000"/>
                </a:solidFill>
                <a:latin typeface="+mn-lt"/>
                <a:cs typeface="+mn-cs"/>
              </a:rPr>
              <a:t>Monosaccharides</a:t>
            </a:r>
            <a:r>
              <a:rPr lang="en-AU" sz="2000" b="1" kern="0" dirty="0">
                <a:latin typeface="+mn-lt"/>
                <a:cs typeface="+mn-cs"/>
              </a:rPr>
              <a:t> are composed of 3 to 7 carbon atoms </a:t>
            </a:r>
          </a:p>
          <a:p>
            <a:pPr marL="342900" indent="-342900" algn="just">
              <a:spcBef>
                <a:spcPct val="20000"/>
              </a:spcBef>
              <a:buFontTx/>
              <a:buChar char="•"/>
              <a:defRPr/>
            </a:pPr>
            <a:r>
              <a:rPr lang="en-AU" sz="2000" b="1" kern="0" dirty="0">
                <a:latin typeface="+mn-lt"/>
                <a:cs typeface="+mn-cs"/>
              </a:rPr>
              <a:t>They have the general formula (CH2O)n (example: glucose C</a:t>
            </a:r>
            <a:r>
              <a:rPr lang="en-AU" sz="2000" b="1" kern="0" baseline="-25000" dirty="0">
                <a:latin typeface="+mn-lt"/>
                <a:cs typeface="+mn-cs"/>
              </a:rPr>
              <a:t>6</a:t>
            </a:r>
            <a:r>
              <a:rPr lang="en-AU" sz="2000" b="1" kern="0" dirty="0">
                <a:latin typeface="+mn-lt"/>
                <a:cs typeface="+mn-cs"/>
              </a:rPr>
              <a:t>H</a:t>
            </a:r>
            <a:r>
              <a:rPr lang="en-AU" sz="2000" b="1" kern="0" baseline="-25000" dirty="0">
                <a:latin typeface="+mn-lt"/>
                <a:cs typeface="+mn-cs"/>
              </a:rPr>
              <a:t>12</a:t>
            </a:r>
            <a:r>
              <a:rPr lang="en-AU" sz="2000" b="1" kern="0" dirty="0">
                <a:latin typeface="+mn-lt"/>
                <a:cs typeface="+mn-cs"/>
              </a:rPr>
              <a:t>O</a:t>
            </a:r>
            <a:r>
              <a:rPr lang="en-AU" sz="2000" b="1" kern="0" baseline="-25000" dirty="0">
                <a:latin typeface="+mn-lt"/>
                <a:cs typeface="+mn-cs"/>
              </a:rPr>
              <a:t>6</a:t>
            </a:r>
            <a:r>
              <a:rPr lang="en-AU" sz="2000" b="1" kern="0" dirty="0">
                <a:latin typeface="+mn-lt"/>
                <a:cs typeface="+mn-cs"/>
              </a:rPr>
              <a:t>).</a:t>
            </a:r>
          </a:p>
          <a:p>
            <a:pPr marL="342900" indent="-342900" algn="just">
              <a:spcBef>
                <a:spcPct val="20000"/>
              </a:spcBef>
              <a:buFontTx/>
              <a:buChar char="•"/>
              <a:defRPr/>
            </a:pPr>
            <a:endParaRPr lang="en-AU" sz="2000" b="1" kern="0" dirty="0">
              <a:latin typeface="+mn-lt"/>
              <a:cs typeface="+mn-cs"/>
            </a:endParaRPr>
          </a:p>
          <a:p>
            <a:pPr marL="342900" indent="-342900" algn="just">
              <a:spcBef>
                <a:spcPct val="20000"/>
              </a:spcBef>
              <a:buFontTx/>
              <a:buChar char="•"/>
              <a:defRPr/>
            </a:pPr>
            <a:r>
              <a:rPr lang="en-AU" sz="2000" b="1" kern="0" dirty="0">
                <a:solidFill>
                  <a:srgbClr val="FF0000"/>
                </a:solidFill>
                <a:latin typeface="+mn-lt"/>
                <a:cs typeface="+mn-cs"/>
              </a:rPr>
              <a:t>According to the number of carbon atoms</a:t>
            </a:r>
            <a:r>
              <a:rPr lang="en-AU" sz="2000" b="1" kern="0" dirty="0">
                <a:latin typeface="+mn-lt"/>
                <a:cs typeface="+mn-cs"/>
              </a:rPr>
              <a:t>, they are classified into </a:t>
            </a:r>
            <a:r>
              <a:rPr lang="en-AU" sz="2000" b="1" kern="0" dirty="0" err="1">
                <a:latin typeface="+mn-lt"/>
                <a:cs typeface="+mn-cs"/>
              </a:rPr>
              <a:t>trioses</a:t>
            </a:r>
            <a:r>
              <a:rPr lang="en-AU" sz="2000" b="1" kern="0" dirty="0">
                <a:latin typeface="+mn-lt"/>
                <a:cs typeface="+mn-cs"/>
              </a:rPr>
              <a:t>, </a:t>
            </a:r>
            <a:r>
              <a:rPr lang="en-AU" sz="2000" b="1" kern="0" dirty="0" err="1">
                <a:latin typeface="+mn-lt"/>
                <a:cs typeface="+mn-cs"/>
              </a:rPr>
              <a:t>tetroses</a:t>
            </a:r>
            <a:r>
              <a:rPr lang="en-AU" sz="2000" b="1" kern="0" dirty="0">
                <a:latin typeface="+mn-lt"/>
                <a:cs typeface="+mn-cs"/>
              </a:rPr>
              <a:t>, </a:t>
            </a:r>
            <a:r>
              <a:rPr lang="en-AU" sz="2000" b="1" kern="0" dirty="0" err="1">
                <a:latin typeface="+mn-lt"/>
                <a:cs typeface="+mn-cs"/>
              </a:rPr>
              <a:t>pentoses</a:t>
            </a:r>
            <a:r>
              <a:rPr lang="en-AU" sz="2000" b="1" kern="0" dirty="0">
                <a:latin typeface="+mn-lt"/>
                <a:cs typeface="+mn-cs"/>
              </a:rPr>
              <a:t>, </a:t>
            </a:r>
            <a:r>
              <a:rPr lang="en-AU" sz="2000" b="1" kern="0" dirty="0" err="1">
                <a:latin typeface="+mn-lt"/>
                <a:cs typeface="+mn-cs"/>
              </a:rPr>
              <a:t>hexoses</a:t>
            </a:r>
            <a:r>
              <a:rPr lang="en-AU" sz="2000" b="1" kern="0" dirty="0">
                <a:latin typeface="+mn-lt"/>
                <a:cs typeface="+mn-cs"/>
              </a:rPr>
              <a:t> and heptoses respectively. </a:t>
            </a:r>
          </a:p>
          <a:p>
            <a:pPr marL="342900" indent="-342900" algn="just">
              <a:spcBef>
                <a:spcPct val="20000"/>
              </a:spcBef>
              <a:buFontTx/>
              <a:buChar char="•"/>
              <a:defRPr/>
            </a:pPr>
            <a:endParaRPr lang="en-AU" sz="2000" b="1" kern="0" dirty="0">
              <a:latin typeface="+mn-lt"/>
              <a:cs typeface="+mn-cs"/>
            </a:endParaRPr>
          </a:p>
          <a:p>
            <a:pPr marL="342900" indent="-342900" algn="just">
              <a:spcBef>
                <a:spcPct val="20000"/>
              </a:spcBef>
              <a:buFontTx/>
              <a:buChar char="•"/>
              <a:defRPr/>
            </a:pPr>
            <a:r>
              <a:rPr lang="en-AU" sz="2000" b="1" kern="0" dirty="0">
                <a:latin typeface="+mn-lt"/>
                <a:cs typeface="+mn-cs"/>
              </a:rPr>
              <a:t>All monosaccharide's </a:t>
            </a:r>
            <a:r>
              <a:rPr lang="en-AU" sz="2000" b="1" u="sng" kern="0" dirty="0">
                <a:latin typeface="+mn-lt"/>
                <a:cs typeface="+mn-cs"/>
              </a:rPr>
              <a:t>contain</a:t>
            </a:r>
            <a:r>
              <a:rPr lang="en-AU" sz="2000" b="1" kern="0" dirty="0">
                <a:latin typeface="+mn-lt"/>
                <a:cs typeface="+mn-cs"/>
              </a:rPr>
              <a:t> hydroxyl (-OH) groups and either an </a:t>
            </a:r>
            <a:r>
              <a:rPr lang="en-AU" sz="2000" b="1" kern="0" dirty="0" err="1">
                <a:latin typeface="+mn-lt"/>
                <a:cs typeface="+mn-cs"/>
              </a:rPr>
              <a:t>aldehyde</a:t>
            </a:r>
            <a:r>
              <a:rPr lang="en-AU" sz="2000" b="1" kern="0" dirty="0">
                <a:latin typeface="+mn-lt"/>
                <a:cs typeface="+mn-cs"/>
              </a:rPr>
              <a:t> or </a:t>
            </a:r>
            <a:r>
              <a:rPr lang="en-AU" sz="2000" b="1" kern="0" dirty="0" err="1">
                <a:latin typeface="+mn-lt"/>
                <a:cs typeface="+mn-cs"/>
              </a:rPr>
              <a:t>ketone</a:t>
            </a:r>
            <a:r>
              <a:rPr lang="en-AU" sz="2000" b="1" kern="0" dirty="0">
                <a:latin typeface="+mn-lt"/>
                <a:cs typeface="+mn-cs"/>
              </a:rPr>
              <a:t> group</a:t>
            </a:r>
            <a:r>
              <a:rPr lang="en-US" sz="2000" b="1" kern="0" dirty="0">
                <a:latin typeface="+mn-lt"/>
                <a:cs typeface="+mn-cs"/>
              </a:rPr>
              <a:t> </a:t>
            </a:r>
            <a:r>
              <a:rPr lang="en-AU" sz="2000" b="1" kern="0" dirty="0">
                <a:latin typeface="+mn-lt"/>
                <a:cs typeface="+mn-cs"/>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body" sz="half" idx="4294967295"/>
          </p:nvPr>
        </p:nvSpPr>
        <p:spPr>
          <a:xfrm>
            <a:off x="266700" y="304800"/>
            <a:ext cx="2876550" cy="5410200"/>
          </a:xfrm>
        </p:spPr>
        <p:txBody>
          <a:bodyPr/>
          <a:lstStyle/>
          <a:p>
            <a:pPr marL="0" indent="0">
              <a:lnSpc>
                <a:spcPct val="95000"/>
              </a:lnSpc>
              <a:spcBef>
                <a:spcPct val="0"/>
              </a:spcBef>
              <a:spcAft>
                <a:spcPct val="25000"/>
              </a:spcAft>
              <a:buFontTx/>
              <a:buNone/>
            </a:pPr>
            <a:r>
              <a:rPr lang="en-US" sz="2000" b="1"/>
              <a:t>Pentoses and hexoses can </a:t>
            </a:r>
            <a:r>
              <a:rPr lang="en-US" sz="2000" b="1">
                <a:solidFill>
                  <a:srgbClr val="FF0000"/>
                </a:solidFill>
              </a:rPr>
              <a:t>cyclize</a:t>
            </a:r>
            <a:r>
              <a:rPr lang="en-US" sz="2000" b="1"/>
              <a:t> as the ketone or aldehyde group reacts   with a distal OH.</a:t>
            </a:r>
          </a:p>
          <a:p>
            <a:pPr marL="0" indent="0">
              <a:lnSpc>
                <a:spcPct val="95000"/>
              </a:lnSpc>
              <a:spcBef>
                <a:spcPct val="0"/>
              </a:spcBef>
              <a:spcAft>
                <a:spcPct val="25000"/>
              </a:spcAft>
              <a:buFontTx/>
              <a:buNone/>
            </a:pPr>
            <a:endParaRPr lang="en-US" sz="2000" b="1"/>
          </a:p>
          <a:p>
            <a:pPr marL="0" indent="0">
              <a:lnSpc>
                <a:spcPct val="95000"/>
              </a:lnSpc>
              <a:spcBef>
                <a:spcPct val="0"/>
              </a:spcBef>
              <a:spcAft>
                <a:spcPct val="25000"/>
              </a:spcAft>
              <a:buFontTx/>
              <a:buNone/>
            </a:pPr>
            <a:endParaRPr lang="en-US" sz="2000" b="1"/>
          </a:p>
          <a:p>
            <a:pPr marL="0" indent="0">
              <a:lnSpc>
                <a:spcPct val="95000"/>
              </a:lnSpc>
              <a:spcBef>
                <a:spcPct val="0"/>
              </a:spcBef>
              <a:spcAft>
                <a:spcPct val="25000"/>
              </a:spcAft>
              <a:buFontTx/>
              <a:buNone/>
            </a:pPr>
            <a:r>
              <a:rPr lang="en-US" sz="2000" b="1">
                <a:solidFill>
                  <a:srgbClr val="FF0000"/>
                </a:solidFill>
              </a:rPr>
              <a:t>Glucose</a:t>
            </a:r>
            <a:r>
              <a:rPr lang="en-US" sz="2000" b="1"/>
              <a:t> forms an intra-molecular hemiacetal, as the C1 aldehyde  &amp;   C5 OH react, to   form a </a:t>
            </a:r>
            <a:r>
              <a:rPr lang="en-US" sz="2000" b="1">
                <a:solidFill>
                  <a:srgbClr val="FF0000"/>
                </a:solidFill>
              </a:rPr>
              <a:t>6-member pyranose ring. </a:t>
            </a:r>
          </a:p>
        </p:txBody>
      </p:sp>
      <p:sp>
        <p:nvSpPr>
          <p:cNvPr id="1028" name="Rectangle 12"/>
          <p:cNvSpPr>
            <a:spLocks noChangeArrowheads="1"/>
          </p:cNvSpPr>
          <p:nvPr/>
        </p:nvSpPr>
        <p:spPr bwMode="auto">
          <a:xfrm>
            <a:off x="266700" y="6165850"/>
            <a:ext cx="8458200" cy="1066800"/>
          </a:xfrm>
          <a:prstGeom prst="rect">
            <a:avLst/>
          </a:prstGeom>
          <a:noFill/>
          <a:ln w="9525">
            <a:noFill/>
            <a:miter lim="800000"/>
            <a:headEnd/>
            <a:tailEnd/>
          </a:ln>
        </p:spPr>
        <p:txBody>
          <a:bodyPr/>
          <a:lstStyle/>
          <a:p>
            <a:pPr eaLnBrk="0" hangingPunct="0">
              <a:spcAft>
                <a:spcPct val="40000"/>
              </a:spcAft>
            </a:pPr>
            <a:r>
              <a:rPr lang="en-US" sz="2000" b="1">
                <a:latin typeface="Times New Roman" pitchFamily="18" charset="0"/>
              </a:rPr>
              <a:t>These representations of the cyclic sugars are called </a:t>
            </a:r>
            <a:r>
              <a:rPr lang="en-US" sz="2000" b="1">
                <a:solidFill>
                  <a:srgbClr val="FF0000"/>
                </a:solidFill>
                <a:latin typeface="Times New Roman" pitchFamily="18" charset="0"/>
              </a:rPr>
              <a:t>Haworth</a:t>
            </a:r>
            <a:r>
              <a:rPr lang="en-US" sz="2000" b="1">
                <a:latin typeface="Times New Roman" pitchFamily="18" charset="0"/>
              </a:rPr>
              <a:t> projections.</a:t>
            </a:r>
          </a:p>
        </p:txBody>
      </p:sp>
      <p:sp>
        <p:nvSpPr>
          <p:cNvPr id="1029" name="Rectangle 15"/>
          <p:cNvSpPr>
            <a:spLocks noChangeArrowheads="1"/>
          </p:cNvSpPr>
          <p:nvPr/>
        </p:nvSpPr>
        <p:spPr bwMode="auto">
          <a:xfrm>
            <a:off x="2943225" y="1857375"/>
            <a:ext cx="9144000" cy="0"/>
          </a:xfrm>
          <a:prstGeom prst="rect">
            <a:avLst/>
          </a:prstGeom>
          <a:noFill/>
          <a:ln w="9525">
            <a:noFill/>
            <a:miter lim="800000"/>
            <a:headEnd/>
            <a:tailEnd/>
          </a:ln>
        </p:spPr>
        <p:txBody>
          <a:bodyPr>
            <a:spAutoFit/>
          </a:bodyPr>
          <a:lstStyle/>
          <a:p>
            <a:pPr eaLnBrk="0" hangingPunct="0"/>
            <a:endParaRPr lang="en-GB" sz="2400">
              <a:latin typeface="Times New Roman" pitchFamily="18" charset="0"/>
            </a:endParaRPr>
          </a:p>
        </p:txBody>
      </p:sp>
      <p:sp>
        <p:nvSpPr>
          <p:cNvPr id="1030" name="Rectangle 17"/>
          <p:cNvSpPr>
            <a:spLocks noChangeArrowheads="1"/>
          </p:cNvSpPr>
          <p:nvPr/>
        </p:nvSpPr>
        <p:spPr bwMode="auto">
          <a:xfrm>
            <a:off x="0" y="1885950"/>
            <a:ext cx="9144000" cy="0"/>
          </a:xfrm>
          <a:prstGeom prst="rect">
            <a:avLst/>
          </a:prstGeom>
          <a:noFill/>
          <a:ln w="9525">
            <a:noFill/>
            <a:miter lim="800000"/>
            <a:headEnd/>
            <a:tailEnd/>
          </a:ln>
        </p:spPr>
        <p:txBody>
          <a:bodyPr wrap="none" anchor="ctr">
            <a:spAutoFit/>
          </a:bodyPr>
          <a:lstStyle/>
          <a:p>
            <a:pPr eaLnBrk="0" hangingPunct="0"/>
            <a:endParaRPr lang="en-GB" sz="2400">
              <a:latin typeface="Times New Roman" pitchFamily="18" charset="0"/>
            </a:endParaRPr>
          </a:p>
        </p:txBody>
      </p:sp>
      <p:sp>
        <p:nvSpPr>
          <p:cNvPr id="1031" name="Rectangle 19"/>
          <p:cNvSpPr>
            <a:spLocks noChangeArrowheads="1"/>
          </p:cNvSpPr>
          <p:nvPr/>
        </p:nvSpPr>
        <p:spPr bwMode="auto">
          <a:xfrm>
            <a:off x="0" y="1885950"/>
            <a:ext cx="9144000" cy="0"/>
          </a:xfrm>
          <a:prstGeom prst="rect">
            <a:avLst/>
          </a:prstGeom>
          <a:noFill/>
          <a:ln w="9525">
            <a:noFill/>
            <a:miter lim="800000"/>
            <a:headEnd/>
            <a:tailEnd/>
          </a:ln>
        </p:spPr>
        <p:txBody>
          <a:bodyPr wrap="none" anchor="ctr">
            <a:spAutoFit/>
          </a:bodyPr>
          <a:lstStyle/>
          <a:p>
            <a:pPr eaLnBrk="0" hangingPunct="0"/>
            <a:endParaRPr lang="en-GB" sz="2400">
              <a:latin typeface="Times New Roman" pitchFamily="18" charset="0"/>
            </a:endParaRPr>
          </a:p>
        </p:txBody>
      </p:sp>
      <p:graphicFrame>
        <p:nvGraphicFramePr>
          <p:cNvPr id="1026" name="Object 18"/>
          <p:cNvGraphicFramePr>
            <a:graphicFrameLocks noChangeAspect="1"/>
          </p:cNvGraphicFramePr>
          <p:nvPr/>
        </p:nvGraphicFramePr>
        <p:xfrm>
          <a:off x="2928938" y="0"/>
          <a:ext cx="5849937" cy="5743575"/>
        </p:xfrm>
        <a:graphic>
          <a:graphicData uri="http://schemas.openxmlformats.org/presentationml/2006/ole">
            <mc:AlternateContent xmlns:mc="http://schemas.openxmlformats.org/markup-compatibility/2006">
              <mc:Choice xmlns:v="urn:schemas-microsoft-com:vml" Requires="v">
                <p:oleObj spid="_x0000_s1025" name="Picture" r:id="rId3" imgW="3144681" imgH="3088199" progId="Word.Picture.8">
                  <p:embed/>
                </p:oleObj>
              </mc:Choice>
              <mc:Fallback>
                <p:oleObj name="Picture" r:id="rId3" imgW="3144681" imgH="3088199" progId="Word.Picture.8">
                  <p:embed/>
                  <p:pic>
                    <p:nvPicPr>
                      <p:cNvPr id="1026" name="Object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8938" y="0"/>
                        <a:ext cx="5849937" cy="5743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304800"/>
            <a:ext cx="8362950" cy="1143000"/>
          </a:xfrm>
        </p:spPr>
        <p:txBody>
          <a:bodyPr/>
          <a:lstStyle/>
          <a:p>
            <a:pPr algn="just" eaLnBrk="1" hangingPunct="1"/>
            <a:r>
              <a:rPr lang="en-US" sz="2400" b="1">
                <a:solidFill>
                  <a:srgbClr val="FF0000"/>
                </a:solidFill>
              </a:rPr>
              <a:t>Disaccharides : </a:t>
            </a:r>
            <a:r>
              <a:rPr lang="en-US" sz="2000" b="1">
                <a:solidFill>
                  <a:schemeClr val="tx1"/>
                </a:solidFill>
              </a:rPr>
              <a:t>are formed when the hydroxyl group on the anomeric carbon of one sugar molecule interacts with one of several hydroxyl groups in the other sugar molecule</a:t>
            </a:r>
            <a:br>
              <a:rPr lang="en-US" sz="2000" b="1">
                <a:solidFill>
                  <a:schemeClr val="tx1"/>
                </a:solidFill>
              </a:rPr>
            </a:br>
            <a:endParaRPr lang="en-AU" sz="2000" b="1">
              <a:solidFill>
                <a:schemeClr val="tx1"/>
              </a:solidFill>
            </a:endParaRPr>
          </a:p>
        </p:txBody>
      </p:sp>
      <p:pic>
        <p:nvPicPr>
          <p:cNvPr id="13315" name="Picture 6" descr="reactioncondensation"/>
          <p:cNvPicPr>
            <a:picLocks noChangeAspect="1" noChangeArrowheads="1"/>
          </p:cNvPicPr>
          <p:nvPr/>
        </p:nvPicPr>
        <p:blipFill>
          <a:blip r:embed="rId3" cstate="print"/>
          <a:srcRect/>
          <a:stretch>
            <a:fillRect/>
          </a:stretch>
        </p:blipFill>
        <p:spPr bwMode="auto">
          <a:xfrm>
            <a:off x="500063" y="1484313"/>
            <a:ext cx="7920037" cy="5238750"/>
          </a:xfrm>
          <a:prstGeom prst="rect">
            <a:avLst/>
          </a:prstGeom>
          <a:noFill/>
          <a:ln w="9525">
            <a:noFill/>
            <a:miter lim="800000"/>
            <a:headEnd/>
            <a:tailEnd/>
          </a:ln>
        </p:spPr>
      </p:pic>
      <p:sp>
        <p:nvSpPr>
          <p:cNvPr id="13316" name="Rectangle 7"/>
          <p:cNvSpPr>
            <a:spLocks noChangeArrowheads="1"/>
          </p:cNvSpPr>
          <p:nvPr/>
        </p:nvSpPr>
        <p:spPr bwMode="auto">
          <a:xfrm>
            <a:off x="2268538" y="6165850"/>
            <a:ext cx="4464050" cy="215900"/>
          </a:xfrm>
          <a:prstGeom prst="rect">
            <a:avLst/>
          </a:prstGeom>
          <a:solidFill>
            <a:schemeClr val="bg1"/>
          </a:solidFill>
          <a:ln w="9525">
            <a:solidFill>
              <a:schemeClr val="bg1"/>
            </a:solidFill>
            <a:miter lim="800000"/>
            <a:headEnd/>
            <a:tailEnd/>
          </a:ln>
        </p:spPr>
        <p:txBody>
          <a:bodyPr wrap="none" anchor="ctr"/>
          <a:lstStyle/>
          <a:p>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152400" y="152400"/>
            <a:ext cx="8740775" cy="2276475"/>
          </a:xfrm>
        </p:spPr>
        <p:txBody>
          <a:bodyPr/>
          <a:lstStyle/>
          <a:p>
            <a:pPr eaLnBrk="1" hangingPunct="1">
              <a:buFontTx/>
              <a:buNone/>
            </a:pPr>
            <a:r>
              <a:rPr lang="en-AU" sz="2400" b="1" u="sng">
                <a:solidFill>
                  <a:srgbClr val="FF0000"/>
                </a:solidFill>
              </a:rPr>
              <a:t>Polysaccharides </a:t>
            </a:r>
          </a:p>
          <a:p>
            <a:pPr algn="ctr" eaLnBrk="1" hangingPunct="1">
              <a:buFontTx/>
              <a:buNone/>
            </a:pPr>
            <a:endParaRPr lang="en-AU" sz="2000" b="1" u="sng"/>
          </a:p>
          <a:p>
            <a:pPr eaLnBrk="1" hangingPunct="1">
              <a:buFontTx/>
              <a:buNone/>
            </a:pPr>
            <a:r>
              <a:rPr lang="en-AU" sz="2000" b="1"/>
              <a:t>Polysaccharides are polymers of monosaccharides</a:t>
            </a:r>
          </a:p>
          <a:p>
            <a:pPr algn="just">
              <a:spcBef>
                <a:spcPct val="50000"/>
              </a:spcBef>
              <a:buFontTx/>
              <a:buNone/>
            </a:pPr>
            <a:r>
              <a:rPr lang="en-US" sz="2000" b="1"/>
              <a:t>Polysaccharides are created without a template by the addition of particular monosaccharide residues</a:t>
            </a:r>
            <a:endParaRPr lang="en-AU" sz="2000"/>
          </a:p>
        </p:txBody>
      </p:sp>
      <p:pic>
        <p:nvPicPr>
          <p:cNvPr id="14339" name="Picture 4" descr="Carb_poly"/>
          <p:cNvPicPr>
            <a:picLocks noChangeAspect="1" noChangeArrowheads="1"/>
          </p:cNvPicPr>
          <p:nvPr/>
        </p:nvPicPr>
        <p:blipFill>
          <a:blip r:embed="rId3" cstate="print"/>
          <a:srcRect/>
          <a:stretch>
            <a:fillRect/>
          </a:stretch>
        </p:blipFill>
        <p:spPr bwMode="auto">
          <a:xfrm>
            <a:off x="4775200" y="4173538"/>
            <a:ext cx="3829050" cy="2424112"/>
          </a:xfrm>
          <a:prstGeom prst="rect">
            <a:avLst/>
          </a:prstGeom>
          <a:noFill/>
          <a:ln w="9525">
            <a:noFill/>
            <a:miter lim="800000"/>
            <a:headEnd/>
            <a:tailEnd/>
          </a:ln>
        </p:spPr>
      </p:pic>
      <p:sp>
        <p:nvSpPr>
          <p:cNvPr id="14340" name="Rectangle 3"/>
          <p:cNvSpPr>
            <a:spLocks noChangeArrowheads="1"/>
          </p:cNvSpPr>
          <p:nvPr/>
        </p:nvSpPr>
        <p:spPr bwMode="auto">
          <a:xfrm>
            <a:off x="428625" y="4460875"/>
            <a:ext cx="4572000" cy="1631950"/>
          </a:xfrm>
          <a:prstGeom prst="rect">
            <a:avLst/>
          </a:prstGeom>
          <a:noFill/>
          <a:ln w="9525">
            <a:noFill/>
            <a:miter lim="800000"/>
            <a:headEnd/>
            <a:tailEnd/>
          </a:ln>
        </p:spPr>
        <p:txBody>
          <a:bodyPr>
            <a:spAutoFit/>
          </a:bodyPr>
          <a:lstStyle/>
          <a:p>
            <a:r>
              <a:rPr lang="en-AU" sz="2000">
                <a:solidFill>
                  <a:srgbClr val="FF0000"/>
                </a:solidFill>
              </a:rPr>
              <a:t> </a:t>
            </a:r>
            <a:r>
              <a:rPr lang="en-AU" sz="2000" b="1">
                <a:solidFill>
                  <a:srgbClr val="FF0000"/>
                </a:solidFill>
              </a:rPr>
              <a:t>They differ from each other in </a:t>
            </a:r>
          </a:p>
          <a:p>
            <a:r>
              <a:rPr lang="en-AU" sz="2000" b="1"/>
              <a:t>1- the identity of their monosaccharide units;</a:t>
            </a:r>
          </a:p>
          <a:p>
            <a:r>
              <a:rPr lang="en-AU" sz="2000" b="1"/>
              <a:t>2- the length of their chains;</a:t>
            </a:r>
          </a:p>
          <a:p>
            <a:r>
              <a:rPr lang="en-AU" sz="2000" b="1"/>
              <a:t>3- the degree of branching.</a:t>
            </a:r>
            <a:r>
              <a:rPr lang="en-AU" sz="2000"/>
              <a:t>  </a:t>
            </a:r>
          </a:p>
        </p:txBody>
      </p:sp>
      <p:sp>
        <p:nvSpPr>
          <p:cNvPr id="14341" name="Rectangle 4"/>
          <p:cNvSpPr>
            <a:spLocks noChangeArrowheads="1"/>
          </p:cNvSpPr>
          <p:nvPr/>
        </p:nvSpPr>
        <p:spPr bwMode="auto">
          <a:xfrm>
            <a:off x="214313" y="2413000"/>
            <a:ext cx="8678862" cy="1323975"/>
          </a:xfrm>
          <a:prstGeom prst="rect">
            <a:avLst/>
          </a:prstGeom>
          <a:noFill/>
          <a:ln w="9525">
            <a:noFill/>
            <a:miter lim="800000"/>
            <a:headEnd/>
            <a:tailEnd/>
          </a:ln>
        </p:spPr>
        <p:txBody>
          <a:bodyPr>
            <a:spAutoFit/>
          </a:bodyPr>
          <a:lstStyle/>
          <a:p>
            <a:pPr algn="just"/>
            <a:r>
              <a:rPr lang="en-AU" sz="2000" b="1"/>
              <a:t>Polysaccharides are long carbohydrate molecules of repeated monomer units joined together by glycosidic bonds.</a:t>
            </a:r>
          </a:p>
          <a:p>
            <a:pPr algn="just"/>
            <a:endParaRPr lang="en-AU" sz="2000" b="1"/>
          </a:p>
          <a:p>
            <a:pPr algn="just"/>
            <a:r>
              <a:rPr lang="en-AU" sz="2000" b="1">
                <a:solidFill>
                  <a:srgbClr val="FF0000"/>
                </a:solidFill>
              </a:rPr>
              <a:t> They range in structure from linear to highly branched.</a:t>
            </a:r>
            <a:r>
              <a:rPr lang="en-AU" sz="2000">
                <a:solidFill>
                  <a:srgbClr val="FF0000"/>
                </a:solidFill>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52400" y="228600"/>
            <a:ext cx="8763000" cy="457200"/>
          </a:xfrm>
        </p:spPr>
        <p:txBody>
          <a:bodyPr/>
          <a:lstStyle/>
          <a:p>
            <a:pPr algn="l" eaLnBrk="1" hangingPunct="1"/>
            <a:r>
              <a:rPr lang="en-AU" sz="2800" b="1" u="sng">
                <a:solidFill>
                  <a:srgbClr val="FF0000"/>
                </a:solidFill>
              </a:rPr>
              <a:t>Amino acids, and Proteins</a:t>
            </a:r>
          </a:p>
        </p:txBody>
      </p:sp>
      <p:sp>
        <p:nvSpPr>
          <p:cNvPr id="15363" name="Rectangle 3"/>
          <p:cNvSpPr>
            <a:spLocks noGrp="1" noChangeArrowheads="1"/>
          </p:cNvSpPr>
          <p:nvPr>
            <p:ph type="body" idx="1"/>
          </p:nvPr>
        </p:nvSpPr>
        <p:spPr>
          <a:xfrm>
            <a:off x="228600" y="765175"/>
            <a:ext cx="8664575" cy="1925638"/>
          </a:xfrm>
        </p:spPr>
        <p:txBody>
          <a:bodyPr/>
          <a:lstStyle/>
          <a:p>
            <a:pPr algn="just" eaLnBrk="1" hangingPunct="1"/>
            <a:r>
              <a:rPr lang="en-AU" sz="2000" b="1" u="sng">
                <a:solidFill>
                  <a:srgbClr val="FF0000"/>
                </a:solidFill>
              </a:rPr>
              <a:t>Amino acids </a:t>
            </a:r>
            <a:r>
              <a:rPr lang="en-AU" sz="2000" b="1">
                <a:solidFill>
                  <a:srgbClr val="FF0000"/>
                </a:solidFill>
              </a:rPr>
              <a:t> </a:t>
            </a:r>
            <a:r>
              <a:rPr lang="en-AU" sz="2000" b="1"/>
              <a:t>are the building blocks of proteins. They are biologically important molecules made from amine (-NH2) and carboxylic acid (-COOH) functional groups, along with a side-chain specific to each amino acid. </a:t>
            </a:r>
          </a:p>
          <a:p>
            <a:pPr algn="just" eaLnBrk="1" hangingPunct="1">
              <a:buFontTx/>
              <a:buNone/>
            </a:pPr>
            <a:endParaRPr lang="en-AU" sz="2000" b="1"/>
          </a:p>
        </p:txBody>
      </p:sp>
      <p:pic>
        <p:nvPicPr>
          <p:cNvPr id="15364" name="Picture 6" descr="An amino acid, which shown in two ionization states. First, it is shown in the same arrangement as the lead image. This is the unionised form. It is also shown in the ionized form, after the carboxyl group has lost a hydrogen atom, which introduces a negative charge, and the amino group has gained a hydrogen, which introduces a positive charge."/>
          <p:cNvPicPr>
            <a:picLocks noChangeAspect="1" noChangeArrowheads="1"/>
          </p:cNvPicPr>
          <p:nvPr/>
        </p:nvPicPr>
        <p:blipFill>
          <a:blip r:embed="rId3" cstate="print"/>
          <a:srcRect/>
          <a:stretch>
            <a:fillRect/>
          </a:stretch>
        </p:blipFill>
        <p:spPr bwMode="auto">
          <a:xfrm>
            <a:off x="611188" y="2276475"/>
            <a:ext cx="6697662" cy="1368425"/>
          </a:xfrm>
          <a:prstGeom prst="rect">
            <a:avLst/>
          </a:prstGeom>
          <a:noFill/>
          <a:ln w="9525">
            <a:noFill/>
            <a:miter lim="800000"/>
            <a:headEnd/>
            <a:tailEnd/>
          </a:ln>
        </p:spPr>
      </p:pic>
      <p:sp>
        <p:nvSpPr>
          <p:cNvPr id="15365" name="Rectangle 7"/>
          <p:cNvSpPr>
            <a:spLocks noChangeArrowheads="1"/>
          </p:cNvSpPr>
          <p:nvPr/>
        </p:nvSpPr>
        <p:spPr bwMode="auto">
          <a:xfrm>
            <a:off x="755650" y="3789363"/>
            <a:ext cx="6711950" cy="366712"/>
          </a:xfrm>
          <a:prstGeom prst="rect">
            <a:avLst/>
          </a:prstGeom>
          <a:noFill/>
          <a:ln w="9525">
            <a:noFill/>
            <a:miter lim="800000"/>
            <a:headEnd/>
            <a:tailEnd/>
          </a:ln>
        </p:spPr>
        <p:txBody>
          <a:bodyPr wrap="none" anchor="ctr">
            <a:spAutoFit/>
          </a:bodyPr>
          <a:lstStyle/>
          <a:p>
            <a:pPr eaLnBrk="0" hangingPunct="0"/>
            <a:r>
              <a:rPr lang="en-AU" b="1"/>
              <a:t>An amino acid in its (1) unionized and (2) zwitterionic forms </a:t>
            </a:r>
          </a:p>
        </p:txBody>
      </p:sp>
      <p:sp>
        <p:nvSpPr>
          <p:cNvPr id="15366" name="Rectangle 8"/>
          <p:cNvSpPr>
            <a:spLocks noChangeArrowheads="1"/>
          </p:cNvSpPr>
          <p:nvPr/>
        </p:nvSpPr>
        <p:spPr bwMode="auto">
          <a:xfrm>
            <a:off x="323850" y="4797425"/>
            <a:ext cx="8569325" cy="1630363"/>
          </a:xfrm>
          <a:prstGeom prst="rect">
            <a:avLst/>
          </a:prstGeom>
          <a:noFill/>
          <a:ln w="9525">
            <a:noFill/>
            <a:miter lim="800000"/>
            <a:headEnd/>
            <a:tailEnd/>
          </a:ln>
        </p:spPr>
        <p:txBody>
          <a:bodyPr anchor="ctr">
            <a:spAutoFit/>
          </a:bodyPr>
          <a:lstStyle/>
          <a:p>
            <a:pPr algn="just"/>
            <a:r>
              <a:rPr lang="en-AU" sz="2000" b="1"/>
              <a:t>Are biochemical compounds consisting of one or more polypeptides </a:t>
            </a:r>
          </a:p>
          <a:p>
            <a:pPr algn="just"/>
            <a:endParaRPr lang="en-AU" sz="2000" b="1"/>
          </a:p>
          <a:p>
            <a:pPr algn="just"/>
            <a:r>
              <a:rPr lang="en-AU" sz="2000" b="1"/>
              <a:t>A polypeptide is a single linear polymer chain of amino acids bonded together by peptide bonds between the carboxyl and amino groups of adjacent amino acid residues.</a:t>
            </a:r>
          </a:p>
        </p:txBody>
      </p:sp>
      <p:sp>
        <p:nvSpPr>
          <p:cNvPr id="15367" name="Rectangle 9"/>
          <p:cNvSpPr>
            <a:spLocks noChangeArrowheads="1"/>
          </p:cNvSpPr>
          <p:nvPr/>
        </p:nvSpPr>
        <p:spPr bwMode="auto">
          <a:xfrm>
            <a:off x="285750" y="4357688"/>
            <a:ext cx="1511300" cy="400050"/>
          </a:xfrm>
          <a:prstGeom prst="rect">
            <a:avLst/>
          </a:prstGeom>
          <a:noFill/>
          <a:ln w="9525">
            <a:noFill/>
            <a:miter lim="800000"/>
            <a:headEnd/>
            <a:tailEnd/>
          </a:ln>
        </p:spPr>
        <p:txBody>
          <a:bodyPr wrap="none">
            <a:spAutoFit/>
          </a:bodyPr>
          <a:lstStyle/>
          <a:p>
            <a:pPr>
              <a:buFont typeface="Arial" charset="0"/>
              <a:buChar char="•"/>
            </a:pPr>
            <a:r>
              <a:rPr lang="en-AU" sz="2000" b="1" u="sng">
                <a:solidFill>
                  <a:srgbClr val="FF0000"/>
                </a:solidFill>
              </a:rPr>
              <a:t>   Proteins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82600" y="-26988"/>
            <a:ext cx="1928813" cy="762001"/>
          </a:xfrm>
        </p:spPr>
        <p:txBody>
          <a:bodyPr/>
          <a:lstStyle/>
          <a:p>
            <a:pPr algn="l" eaLnBrk="1" hangingPunct="1"/>
            <a:r>
              <a:rPr lang="en-AU" sz="2800" b="1" u="sng">
                <a:solidFill>
                  <a:srgbClr val="FF0000"/>
                </a:solidFill>
              </a:rPr>
              <a:t>Enzymes</a:t>
            </a:r>
          </a:p>
        </p:txBody>
      </p:sp>
      <p:sp>
        <p:nvSpPr>
          <p:cNvPr id="16387" name="Rectangle 3"/>
          <p:cNvSpPr>
            <a:spLocks noGrp="1" noChangeArrowheads="1"/>
          </p:cNvSpPr>
          <p:nvPr>
            <p:ph type="body" idx="1"/>
          </p:nvPr>
        </p:nvSpPr>
        <p:spPr>
          <a:xfrm>
            <a:off x="228600" y="692150"/>
            <a:ext cx="8664575" cy="2874963"/>
          </a:xfrm>
        </p:spPr>
        <p:txBody>
          <a:bodyPr/>
          <a:lstStyle/>
          <a:p>
            <a:pPr algn="just" eaLnBrk="1" hangingPunct="1"/>
            <a:r>
              <a:rPr lang="en-AU" sz="2000" b="1"/>
              <a:t>Are biological molecules that catalyze chemical reactions.</a:t>
            </a:r>
          </a:p>
          <a:p>
            <a:pPr algn="just" eaLnBrk="1" hangingPunct="1"/>
            <a:r>
              <a:rPr lang="en-AU" sz="2000" b="1"/>
              <a:t> In enzymatic reactions, the molecules at the beginning of the process, called substrates, are converted into different molecules, called products. </a:t>
            </a:r>
          </a:p>
          <a:p>
            <a:pPr algn="just" eaLnBrk="1" hangingPunct="1"/>
            <a:endParaRPr lang="en-AU" sz="2000" b="1"/>
          </a:p>
          <a:p>
            <a:pPr algn="just" eaLnBrk="1" hangingPunct="1"/>
            <a:r>
              <a:rPr lang="en-AU" sz="2000" b="1"/>
              <a:t>Catalysis takes place at the active site which is a special pocket or cleft. </a:t>
            </a:r>
          </a:p>
          <a:p>
            <a:pPr algn="just" eaLnBrk="1" hangingPunct="1">
              <a:buFontTx/>
              <a:buNone/>
            </a:pPr>
            <a:r>
              <a:rPr lang="en-AU" sz="2000" b="1"/>
              <a:t>The catalytic activity of many enzymes depends on the presence of small molecules termed cofactors.</a:t>
            </a:r>
          </a:p>
        </p:txBody>
      </p:sp>
      <p:pic>
        <p:nvPicPr>
          <p:cNvPr id="16388" name="Picture 6" descr="450px-Induced_fit_diagram"/>
          <p:cNvPicPr>
            <a:picLocks noChangeAspect="1" noChangeArrowheads="1"/>
          </p:cNvPicPr>
          <p:nvPr/>
        </p:nvPicPr>
        <p:blipFill>
          <a:blip r:embed="rId3" cstate="print"/>
          <a:srcRect/>
          <a:stretch>
            <a:fillRect/>
          </a:stretch>
        </p:blipFill>
        <p:spPr bwMode="auto">
          <a:xfrm>
            <a:off x="571500" y="4005263"/>
            <a:ext cx="7477125" cy="292417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body" idx="1"/>
          </p:nvPr>
        </p:nvSpPr>
        <p:spPr>
          <a:xfrm>
            <a:off x="152400" y="357188"/>
            <a:ext cx="8205788" cy="1522412"/>
          </a:xfrm>
          <a:noFill/>
        </p:spPr>
        <p:txBody>
          <a:bodyPr/>
          <a:lstStyle/>
          <a:p>
            <a:pPr algn="just" eaLnBrk="1" hangingPunct="1"/>
            <a:r>
              <a:rPr lang="en-AU" sz="2800" b="1">
                <a:solidFill>
                  <a:srgbClr val="FF0000"/>
                </a:solidFill>
              </a:rPr>
              <a:t>Classification of enzymes: </a:t>
            </a:r>
          </a:p>
          <a:p>
            <a:pPr algn="just" eaLnBrk="1" hangingPunct="1"/>
            <a:r>
              <a:rPr lang="en-AU" sz="2000" b="1"/>
              <a:t>Enzymes are classified into about 6 categories </a:t>
            </a:r>
            <a:r>
              <a:rPr lang="en-AU" sz="2000" b="1" u="sng">
                <a:solidFill>
                  <a:srgbClr val="FF0000"/>
                </a:solidFill>
              </a:rPr>
              <a:t>based on the reaction they catalyse</a:t>
            </a:r>
            <a:r>
              <a:rPr lang="en-AU" sz="2000" b="1">
                <a:solidFill>
                  <a:srgbClr val="FF0000"/>
                </a:solidFill>
              </a:rPr>
              <a:t>.</a:t>
            </a:r>
          </a:p>
          <a:p>
            <a:pPr eaLnBrk="1" hangingPunct="1"/>
            <a:endParaRPr lang="en-AU" sz="2400"/>
          </a:p>
        </p:txBody>
      </p:sp>
      <p:sp>
        <p:nvSpPr>
          <p:cNvPr id="17411" name="Rectangle 5"/>
          <p:cNvSpPr>
            <a:spLocks noChangeArrowheads="1"/>
          </p:cNvSpPr>
          <p:nvPr/>
        </p:nvSpPr>
        <p:spPr bwMode="auto">
          <a:xfrm>
            <a:off x="468313" y="1928813"/>
            <a:ext cx="7889875" cy="4664075"/>
          </a:xfrm>
          <a:prstGeom prst="rect">
            <a:avLst/>
          </a:prstGeom>
          <a:noFill/>
          <a:ln w="9525">
            <a:noFill/>
            <a:miter lim="800000"/>
            <a:headEnd/>
            <a:tailEnd/>
          </a:ln>
        </p:spPr>
        <p:txBody>
          <a:bodyPr lIns="253920" tIns="47610" rIns="0" bIns="0" anchor="ctr">
            <a:spAutoFit/>
          </a:bodyPr>
          <a:lstStyle/>
          <a:p>
            <a:pPr algn="just"/>
            <a:r>
              <a:rPr lang="en-AU" sz="2000" b="1">
                <a:solidFill>
                  <a:srgbClr val="FF0000"/>
                </a:solidFill>
              </a:rPr>
              <a:t>1- Oxidoreductases: </a:t>
            </a:r>
            <a:r>
              <a:rPr lang="en-AU" sz="2000" b="1"/>
              <a:t>catalyze oxidation/reduction reactions</a:t>
            </a:r>
          </a:p>
          <a:p>
            <a:pPr algn="just"/>
            <a:endParaRPr lang="en-AU" sz="2000" b="1"/>
          </a:p>
          <a:p>
            <a:pPr algn="just"/>
            <a:r>
              <a:rPr lang="en-AU" sz="2000" b="1">
                <a:solidFill>
                  <a:srgbClr val="FF0000"/>
                </a:solidFill>
              </a:rPr>
              <a:t>2- Transferases: </a:t>
            </a:r>
            <a:r>
              <a:rPr lang="en-AU" sz="2000" b="1"/>
              <a:t>transfer a functional group (e.g. a methyl or phosphate group)</a:t>
            </a:r>
          </a:p>
          <a:p>
            <a:pPr algn="just"/>
            <a:endParaRPr lang="en-AU" sz="2000" b="1"/>
          </a:p>
          <a:p>
            <a:pPr algn="just"/>
            <a:r>
              <a:rPr lang="en-AU" sz="2000" b="1">
                <a:solidFill>
                  <a:srgbClr val="FF0000"/>
                </a:solidFill>
              </a:rPr>
              <a:t>3- Hydrolases: </a:t>
            </a:r>
            <a:r>
              <a:rPr lang="en-AU" sz="2000" b="1"/>
              <a:t>catalyze the hydrolysis of various bonds</a:t>
            </a:r>
          </a:p>
          <a:p>
            <a:pPr algn="just"/>
            <a:endParaRPr lang="en-AU" sz="2000" b="1"/>
          </a:p>
          <a:p>
            <a:pPr algn="just"/>
            <a:r>
              <a:rPr lang="en-AU" sz="2000" b="1">
                <a:solidFill>
                  <a:srgbClr val="FF0000"/>
                </a:solidFill>
              </a:rPr>
              <a:t>4- Lyases: </a:t>
            </a:r>
            <a:r>
              <a:rPr lang="en-AU" sz="2000" b="1"/>
              <a:t>cleave various bonds by means other than hydrolysis and oxidation</a:t>
            </a:r>
          </a:p>
          <a:p>
            <a:pPr algn="just"/>
            <a:endParaRPr lang="en-AU" sz="2000" b="1"/>
          </a:p>
          <a:p>
            <a:pPr algn="just"/>
            <a:r>
              <a:rPr lang="en-AU" sz="2000" b="1">
                <a:solidFill>
                  <a:srgbClr val="FF0000"/>
                </a:solidFill>
              </a:rPr>
              <a:t>5- Isomerases: </a:t>
            </a:r>
            <a:r>
              <a:rPr lang="en-AU" sz="2000" b="1"/>
              <a:t>catalyze isomerization changes within a single molecule</a:t>
            </a:r>
          </a:p>
          <a:p>
            <a:pPr algn="just"/>
            <a:endParaRPr lang="en-AU" sz="2000" b="1"/>
          </a:p>
          <a:p>
            <a:pPr algn="just"/>
            <a:r>
              <a:rPr lang="en-AU" sz="2000" b="1">
                <a:solidFill>
                  <a:srgbClr val="FF0000"/>
                </a:solidFill>
              </a:rPr>
              <a:t>6- Ligases: </a:t>
            </a:r>
            <a:r>
              <a:rPr lang="en-AU" sz="2000" b="1"/>
              <a:t>join two molecules with covalent bonds</a:t>
            </a:r>
          </a:p>
          <a:p>
            <a:pPr algn="just" eaLnBrk="0" hangingPunct="0"/>
            <a:endParaRPr lang="en-AU" sz="2000"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20675" y="-26988"/>
            <a:ext cx="5537200" cy="1143001"/>
          </a:xfrm>
        </p:spPr>
        <p:txBody>
          <a:bodyPr/>
          <a:lstStyle/>
          <a:p>
            <a:pPr algn="l" eaLnBrk="1" hangingPunct="1"/>
            <a:r>
              <a:rPr lang="en-AU" sz="2800" b="1" u="sng">
                <a:solidFill>
                  <a:srgbClr val="FF0000"/>
                </a:solidFill>
              </a:rPr>
              <a:t>Nucleotides and Nucleic acids</a:t>
            </a:r>
          </a:p>
        </p:txBody>
      </p:sp>
      <p:sp>
        <p:nvSpPr>
          <p:cNvPr id="18435" name="Rectangle 3"/>
          <p:cNvSpPr>
            <a:spLocks noGrp="1" noChangeArrowheads="1"/>
          </p:cNvSpPr>
          <p:nvPr>
            <p:ph type="body" idx="1"/>
          </p:nvPr>
        </p:nvSpPr>
        <p:spPr>
          <a:xfrm>
            <a:off x="0" y="981075"/>
            <a:ext cx="8893175" cy="947738"/>
          </a:xfrm>
        </p:spPr>
        <p:txBody>
          <a:bodyPr/>
          <a:lstStyle/>
          <a:p>
            <a:pPr algn="just" eaLnBrk="1" hangingPunct="1"/>
            <a:r>
              <a:rPr lang="en-AU" sz="2000" b="1" u="sng"/>
              <a:t>Nucleotides</a:t>
            </a:r>
            <a:r>
              <a:rPr lang="en-AU" sz="2000" b="1"/>
              <a:t>: are molecules that, when joined, make up the individual structural units of the nucleic acids RNA and DNA  </a:t>
            </a:r>
          </a:p>
          <a:p>
            <a:pPr algn="just" eaLnBrk="1" hangingPunct="1">
              <a:buFontTx/>
              <a:buNone/>
            </a:pPr>
            <a:endParaRPr lang="en-AU" sz="2000" b="1"/>
          </a:p>
        </p:txBody>
      </p:sp>
      <p:pic>
        <p:nvPicPr>
          <p:cNvPr id="18436" name="Picture 6" descr="i11_nucleotide1"/>
          <p:cNvPicPr>
            <a:picLocks noChangeAspect="1" noChangeArrowheads="1"/>
          </p:cNvPicPr>
          <p:nvPr/>
        </p:nvPicPr>
        <p:blipFill>
          <a:blip r:embed="rId3" cstate="print"/>
          <a:srcRect/>
          <a:stretch>
            <a:fillRect/>
          </a:stretch>
        </p:blipFill>
        <p:spPr bwMode="auto">
          <a:xfrm>
            <a:off x="4705350" y="2133600"/>
            <a:ext cx="4154488" cy="3816350"/>
          </a:xfrm>
          <a:prstGeom prst="rect">
            <a:avLst/>
          </a:prstGeom>
          <a:noFill/>
          <a:ln w="9525">
            <a:noFill/>
            <a:miter lim="800000"/>
            <a:headEnd/>
            <a:tailEnd/>
          </a:ln>
        </p:spPr>
      </p:pic>
      <p:sp>
        <p:nvSpPr>
          <p:cNvPr id="18437" name="Rectangle 4"/>
          <p:cNvSpPr>
            <a:spLocks noChangeArrowheads="1"/>
          </p:cNvSpPr>
          <p:nvPr/>
        </p:nvSpPr>
        <p:spPr bwMode="auto">
          <a:xfrm>
            <a:off x="285750" y="2428875"/>
            <a:ext cx="4286250" cy="2246313"/>
          </a:xfrm>
          <a:prstGeom prst="rect">
            <a:avLst/>
          </a:prstGeom>
          <a:noFill/>
          <a:ln w="9525">
            <a:noFill/>
            <a:miter lim="800000"/>
            <a:headEnd/>
            <a:tailEnd/>
          </a:ln>
        </p:spPr>
        <p:txBody>
          <a:bodyPr>
            <a:spAutoFit/>
          </a:bodyPr>
          <a:lstStyle/>
          <a:p>
            <a:pPr algn="just"/>
            <a:r>
              <a:rPr lang="en-AU" sz="2000" b="1"/>
              <a:t>Nucleotides are made up of :</a:t>
            </a:r>
          </a:p>
          <a:p>
            <a:pPr algn="just"/>
            <a:r>
              <a:rPr lang="en-AU" sz="2000" b="1"/>
              <a:t>   1- Ribose sugar in RNA, or deoxyribose in DNA </a:t>
            </a:r>
          </a:p>
          <a:p>
            <a:pPr algn="just"/>
            <a:endParaRPr lang="en-AU" sz="2000" b="1"/>
          </a:p>
          <a:p>
            <a:pPr algn="just"/>
            <a:r>
              <a:rPr lang="en-AU" sz="2000" b="1"/>
              <a:t>   2- Phosphate group </a:t>
            </a:r>
          </a:p>
          <a:p>
            <a:pPr algn="just"/>
            <a:endParaRPr lang="en-AU" sz="2000" b="1"/>
          </a:p>
          <a:p>
            <a:pPr algn="just"/>
            <a:r>
              <a:rPr lang="en-AU" sz="2000" b="1"/>
              <a:t>   3- Nitrogenous base </a:t>
            </a:r>
            <a:r>
              <a:rPr lang="en-US" sz="2000" b="1"/>
              <a:t>(A,C,G,T)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250825" y="871538"/>
            <a:ext cx="8642350" cy="1323975"/>
          </a:xfrm>
          <a:prstGeom prst="rect">
            <a:avLst/>
          </a:prstGeom>
          <a:noFill/>
          <a:ln w="9525">
            <a:noFill/>
            <a:miter lim="800000"/>
            <a:headEnd/>
            <a:tailEnd/>
          </a:ln>
        </p:spPr>
        <p:txBody>
          <a:bodyPr anchor="ctr">
            <a:spAutoFit/>
          </a:bodyPr>
          <a:lstStyle/>
          <a:p>
            <a:pPr algn="just" eaLnBrk="0" hangingPunct="0"/>
            <a:r>
              <a:rPr lang="en-AU" sz="2000" b="1"/>
              <a:t>They include DNA (deoxyribonucleic acid) and RNA (ribonucleic acid). </a:t>
            </a:r>
          </a:p>
          <a:p>
            <a:pPr algn="just" eaLnBrk="0" hangingPunct="0"/>
            <a:endParaRPr lang="en-AU" sz="2000" b="1"/>
          </a:p>
          <a:p>
            <a:pPr algn="just" eaLnBrk="0" hangingPunct="0"/>
            <a:r>
              <a:rPr lang="en-AU" sz="2000" b="1"/>
              <a:t>Together with proteins, nucleic acids are the most important biological </a:t>
            </a:r>
            <a:r>
              <a:rPr lang="en-AU" sz="2000" b="1" u="sng"/>
              <a:t>macromolecules</a:t>
            </a:r>
            <a:r>
              <a:rPr lang="en-AU" sz="2000" b="1"/>
              <a:t> </a:t>
            </a:r>
          </a:p>
        </p:txBody>
      </p:sp>
      <p:sp>
        <p:nvSpPr>
          <p:cNvPr id="19459" name="Rectangle 5"/>
          <p:cNvSpPr>
            <a:spLocks noChangeArrowheads="1"/>
          </p:cNvSpPr>
          <p:nvPr/>
        </p:nvSpPr>
        <p:spPr bwMode="auto">
          <a:xfrm>
            <a:off x="250825" y="65088"/>
            <a:ext cx="2460625" cy="519112"/>
          </a:xfrm>
          <a:prstGeom prst="rect">
            <a:avLst/>
          </a:prstGeom>
          <a:noFill/>
          <a:ln w="9525">
            <a:noFill/>
            <a:miter lim="800000"/>
            <a:headEnd/>
            <a:tailEnd/>
          </a:ln>
        </p:spPr>
        <p:txBody>
          <a:bodyPr wrap="none">
            <a:spAutoFit/>
          </a:bodyPr>
          <a:lstStyle/>
          <a:p>
            <a:r>
              <a:rPr lang="en-AU" sz="2800" b="1" u="sng">
                <a:solidFill>
                  <a:srgbClr val="FF0000"/>
                </a:solidFill>
              </a:rPr>
              <a:t>Nucleic acids</a:t>
            </a:r>
          </a:p>
        </p:txBody>
      </p:sp>
      <p:pic>
        <p:nvPicPr>
          <p:cNvPr id="19460" name="Picture 2" descr="0403_1"/>
          <p:cNvPicPr>
            <a:picLocks noChangeAspect="1" noChangeArrowheads="1"/>
          </p:cNvPicPr>
          <p:nvPr/>
        </p:nvPicPr>
        <p:blipFill>
          <a:blip r:embed="rId3" cstate="print"/>
          <a:srcRect/>
          <a:stretch>
            <a:fillRect/>
          </a:stretch>
        </p:blipFill>
        <p:spPr bwMode="auto">
          <a:xfrm>
            <a:off x="4643438" y="2314575"/>
            <a:ext cx="4032250" cy="4498975"/>
          </a:xfrm>
          <a:prstGeom prst="rect">
            <a:avLst/>
          </a:prstGeom>
          <a:noFill/>
          <a:ln w="9525">
            <a:noFill/>
            <a:miter lim="800000"/>
            <a:headEnd/>
            <a:tailEnd/>
          </a:ln>
        </p:spPr>
      </p:pic>
      <p:pic>
        <p:nvPicPr>
          <p:cNvPr id="19461" name="Picture 2" descr="0404"/>
          <p:cNvPicPr>
            <a:picLocks noChangeAspect="1" noChangeArrowheads="1"/>
          </p:cNvPicPr>
          <p:nvPr/>
        </p:nvPicPr>
        <p:blipFill>
          <a:blip r:embed="rId4" cstate="print"/>
          <a:srcRect/>
          <a:stretch>
            <a:fillRect/>
          </a:stretch>
        </p:blipFill>
        <p:spPr bwMode="auto">
          <a:xfrm>
            <a:off x="250825" y="2819400"/>
            <a:ext cx="4343400" cy="34290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ChangeArrowheads="1"/>
          </p:cNvSpPr>
          <p:nvPr/>
        </p:nvSpPr>
        <p:spPr bwMode="auto">
          <a:xfrm>
            <a:off x="285750" y="890588"/>
            <a:ext cx="8607425" cy="1323975"/>
          </a:xfrm>
          <a:prstGeom prst="rect">
            <a:avLst/>
          </a:prstGeom>
          <a:noFill/>
          <a:ln w="9525">
            <a:noFill/>
            <a:miter lim="800000"/>
            <a:headEnd/>
            <a:tailEnd/>
          </a:ln>
        </p:spPr>
        <p:txBody>
          <a:bodyPr>
            <a:spAutoFit/>
          </a:bodyPr>
          <a:lstStyle/>
          <a:p>
            <a:pPr algn="just"/>
            <a:r>
              <a:rPr lang="en-US" sz="2000" b="1"/>
              <a:t>Lipids provide long-term storage of energy (9 kcal/gram) in humans. They also provide padding and insulation, store fat soluble vitamins (A, D, E, etc.), and form the backbone of hormones and cell membranes.</a:t>
            </a:r>
          </a:p>
        </p:txBody>
      </p:sp>
      <p:sp>
        <p:nvSpPr>
          <p:cNvPr id="20483" name="Rectangle 6"/>
          <p:cNvSpPr>
            <a:spLocks noChangeArrowheads="1"/>
          </p:cNvSpPr>
          <p:nvPr/>
        </p:nvSpPr>
        <p:spPr bwMode="auto">
          <a:xfrm>
            <a:off x="428625" y="5437188"/>
            <a:ext cx="8320088" cy="1016000"/>
          </a:xfrm>
          <a:prstGeom prst="rect">
            <a:avLst/>
          </a:prstGeom>
          <a:noFill/>
          <a:ln w="9525">
            <a:noFill/>
            <a:miter lim="800000"/>
            <a:headEnd/>
            <a:tailEnd/>
          </a:ln>
        </p:spPr>
        <p:txBody>
          <a:bodyPr>
            <a:spAutoFit/>
          </a:bodyPr>
          <a:lstStyle/>
          <a:p>
            <a:pPr algn="just"/>
            <a:r>
              <a:rPr lang="en-US" sz="2000" b="1">
                <a:solidFill>
                  <a:srgbClr val="FF0000"/>
                </a:solidFill>
              </a:rPr>
              <a:t>2- Waxes</a:t>
            </a:r>
            <a:r>
              <a:rPr lang="en-US" sz="2000" b="1"/>
              <a:t> are similar to fats but are composed of much longer fatty acids. Molecular attractions between fatty acid chains accounts for their higher melting point.</a:t>
            </a:r>
          </a:p>
        </p:txBody>
      </p:sp>
      <p:sp>
        <p:nvSpPr>
          <p:cNvPr id="20484" name="Rectangle 7"/>
          <p:cNvSpPr>
            <a:spLocks noChangeArrowheads="1"/>
          </p:cNvSpPr>
          <p:nvPr/>
        </p:nvSpPr>
        <p:spPr bwMode="auto">
          <a:xfrm>
            <a:off x="357188" y="2714625"/>
            <a:ext cx="4786312" cy="1938338"/>
          </a:xfrm>
          <a:prstGeom prst="rect">
            <a:avLst/>
          </a:prstGeom>
          <a:noFill/>
          <a:ln w="9525">
            <a:noFill/>
            <a:miter lim="800000"/>
            <a:headEnd/>
            <a:tailEnd/>
          </a:ln>
        </p:spPr>
        <p:txBody>
          <a:bodyPr>
            <a:spAutoFit/>
          </a:bodyPr>
          <a:lstStyle/>
          <a:p>
            <a:pPr algn="just"/>
            <a:r>
              <a:rPr lang="en-US" sz="2000" b="1">
                <a:solidFill>
                  <a:srgbClr val="FF0000"/>
                </a:solidFill>
              </a:rPr>
              <a:t>1- Fats</a:t>
            </a:r>
            <a:r>
              <a:rPr lang="en-US" sz="2000" b="1"/>
              <a:t> are three fatty acids linked to an ester of glycerol. They can be saturated or unsaturated. </a:t>
            </a:r>
          </a:p>
          <a:p>
            <a:pPr algn="just"/>
            <a:endParaRPr lang="en-US" sz="2000" b="1"/>
          </a:p>
          <a:p>
            <a:pPr algn="just"/>
            <a:r>
              <a:rPr lang="en-US" sz="2000" b="1"/>
              <a:t>Essential fatty acids include linoleic and linolenic acid.</a:t>
            </a:r>
            <a:endParaRPr lang="en-US" sz="2000"/>
          </a:p>
        </p:txBody>
      </p:sp>
      <p:sp>
        <p:nvSpPr>
          <p:cNvPr id="20485" name="Rectangle 6"/>
          <p:cNvSpPr>
            <a:spLocks noChangeArrowheads="1"/>
          </p:cNvSpPr>
          <p:nvPr/>
        </p:nvSpPr>
        <p:spPr bwMode="auto">
          <a:xfrm>
            <a:off x="328613" y="190500"/>
            <a:ext cx="1243012" cy="523875"/>
          </a:xfrm>
          <a:prstGeom prst="rect">
            <a:avLst/>
          </a:prstGeom>
          <a:noFill/>
          <a:ln w="9525">
            <a:noFill/>
            <a:miter lim="800000"/>
            <a:headEnd/>
            <a:tailEnd/>
          </a:ln>
        </p:spPr>
        <p:txBody>
          <a:bodyPr wrap="none">
            <a:spAutoFit/>
          </a:bodyPr>
          <a:lstStyle/>
          <a:p>
            <a:r>
              <a:rPr lang="en-US" sz="2800" b="1" u="sng">
                <a:solidFill>
                  <a:srgbClr val="FF0000"/>
                </a:solidFill>
              </a:rPr>
              <a:t>Lipids</a:t>
            </a:r>
            <a:endParaRPr lang="en-US" sz="2800" u="sng">
              <a:solidFill>
                <a:srgbClr val="FF0000"/>
              </a:solidFill>
            </a:endParaRPr>
          </a:p>
        </p:txBody>
      </p:sp>
      <p:pic>
        <p:nvPicPr>
          <p:cNvPr id="20486" name="Picture 8" descr="http://www.sciencegeek.net/Chemistry/taters/graphics/O_Biochem/fat.gif"/>
          <p:cNvPicPr>
            <a:picLocks noChangeAspect="1" noChangeArrowheads="1"/>
          </p:cNvPicPr>
          <p:nvPr/>
        </p:nvPicPr>
        <p:blipFill>
          <a:blip r:embed="rId2" cstate="print"/>
          <a:srcRect/>
          <a:stretch>
            <a:fillRect/>
          </a:stretch>
        </p:blipFill>
        <p:spPr bwMode="auto">
          <a:xfrm>
            <a:off x="5580063" y="2205038"/>
            <a:ext cx="1963737" cy="25876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357188" y="319088"/>
            <a:ext cx="8318500" cy="1384300"/>
          </a:xfrm>
          <a:prstGeom prst="rect">
            <a:avLst/>
          </a:prstGeom>
          <a:noFill/>
          <a:ln w="9525">
            <a:noFill/>
            <a:miter lim="800000"/>
            <a:headEnd/>
            <a:tailEnd/>
          </a:ln>
        </p:spPr>
        <p:txBody>
          <a:bodyPr>
            <a:spAutoFit/>
          </a:bodyPr>
          <a:lstStyle/>
          <a:p>
            <a:pPr algn="just"/>
            <a:r>
              <a:rPr lang="en-US" sz="2400" b="1" u="sng">
                <a:solidFill>
                  <a:srgbClr val="FF0000"/>
                </a:solidFill>
              </a:rPr>
              <a:t>Hydrocarbons</a:t>
            </a:r>
            <a:r>
              <a:rPr lang="en-US" sz="2000" b="1"/>
              <a:t> are long chains of carbon and hydrogen ending with a methyl group (-CH3). Hydrocarbons are </a:t>
            </a:r>
            <a:r>
              <a:rPr lang="en-US" sz="2000" b="1">
                <a:solidFill>
                  <a:srgbClr val="FF0000"/>
                </a:solidFill>
              </a:rPr>
              <a:t>hydrophobic</a:t>
            </a:r>
            <a:r>
              <a:rPr lang="en-US" sz="2000" b="1"/>
              <a:t> and form the backbone of most organic molecules. An example of a hydrocarbon is methane.</a:t>
            </a:r>
          </a:p>
        </p:txBody>
      </p:sp>
      <p:pic>
        <p:nvPicPr>
          <p:cNvPr id="4099" name="Picture 2" descr="methane"/>
          <p:cNvPicPr>
            <a:picLocks noChangeAspect="1" noChangeArrowheads="1"/>
          </p:cNvPicPr>
          <p:nvPr/>
        </p:nvPicPr>
        <p:blipFill>
          <a:blip r:embed="rId2" cstate="print"/>
          <a:srcRect/>
          <a:stretch>
            <a:fillRect/>
          </a:stretch>
        </p:blipFill>
        <p:spPr bwMode="auto">
          <a:xfrm>
            <a:off x="4143375" y="2011363"/>
            <a:ext cx="2286000" cy="1173162"/>
          </a:xfrm>
          <a:prstGeom prst="rect">
            <a:avLst/>
          </a:prstGeom>
          <a:noFill/>
          <a:ln w="9525">
            <a:noFill/>
            <a:miter lim="800000"/>
            <a:headEnd/>
            <a:tailEnd/>
          </a:ln>
        </p:spPr>
      </p:pic>
      <p:pic>
        <p:nvPicPr>
          <p:cNvPr id="4100" name="Picture 4" descr="methyl group"/>
          <p:cNvPicPr>
            <a:picLocks noChangeAspect="1" noChangeArrowheads="1"/>
          </p:cNvPicPr>
          <p:nvPr/>
        </p:nvPicPr>
        <p:blipFill>
          <a:blip r:embed="rId3" cstate="print"/>
          <a:srcRect/>
          <a:stretch>
            <a:fillRect/>
          </a:stretch>
        </p:blipFill>
        <p:spPr bwMode="auto">
          <a:xfrm>
            <a:off x="500063" y="2032000"/>
            <a:ext cx="2143125" cy="1254125"/>
          </a:xfrm>
          <a:prstGeom prst="rect">
            <a:avLst/>
          </a:prstGeom>
          <a:noFill/>
          <a:ln w="9525">
            <a:noFill/>
            <a:miter lim="800000"/>
            <a:headEnd/>
            <a:tailEnd/>
          </a:ln>
        </p:spPr>
      </p:pic>
      <p:sp>
        <p:nvSpPr>
          <p:cNvPr id="4101" name="Rectangle 7"/>
          <p:cNvSpPr>
            <a:spLocks noChangeArrowheads="1"/>
          </p:cNvSpPr>
          <p:nvPr/>
        </p:nvSpPr>
        <p:spPr bwMode="auto">
          <a:xfrm>
            <a:off x="428625" y="3756025"/>
            <a:ext cx="8175625" cy="1384300"/>
          </a:xfrm>
          <a:prstGeom prst="rect">
            <a:avLst/>
          </a:prstGeom>
          <a:noFill/>
          <a:ln w="9525">
            <a:noFill/>
            <a:miter lim="800000"/>
            <a:headEnd/>
            <a:tailEnd/>
          </a:ln>
        </p:spPr>
        <p:txBody>
          <a:bodyPr>
            <a:spAutoFit/>
          </a:bodyPr>
          <a:lstStyle/>
          <a:p>
            <a:pPr algn="just"/>
            <a:r>
              <a:rPr lang="en-US" sz="2400" b="1" u="sng">
                <a:solidFill>
                  <a:srgbClr val="FF0000"/>
                </a:solidFill>
              </a:rPr>
              <a:t>Alcohols</a:t>
            </a:r>
            <a:r>
              <a:rPr lang="en-US" sz="2000" b="1"/>
              <a:t> are characterized by a hydroxyl group. This group makes the compound</a:t>
            </a:r>
            <a:r>
              <a:rPr lang="en-US" sz="2000" b="1">
                <a:solidFill>
                  <a:srgbClr val="FF0000"/>
                </a:solidFill>
              </a:rPr>
              <a:t> polar </a:t>
            </a:r>
            <a:r>
              <a:rPr lang="en-US" sz="2000" b="1"/>
              <a:t>and </a:t>
            </a:r>
            <a:r>
              <a:rPr lang="en-US" sz="2000" b="1">
                <a:solidFill>
                  <a:srgbClr val="FF0000"/>
                </a:solidFill>
              </a:rPr>
              <a:t>hydrophilic</a:t>
            </a:r>
            <a:r>
              <a:rPr lang="en-US" sz="2000" b="1"/>
              <a:t>. Alcohols dissolve in water easily and are good fuels. An example of an alcohol is ethanol.</a:t>
            </a:r>
          </a:p>
        </p:txBody>
      </p:sp>
      <p:pic>
        <p:nvPicPr>
          <p:cNvPr id="4102" name="Picture 2" descr="hydroxyl group"/>
          <p:cNvPicPr>
            <a:picLocks noChangeAspect="1" noChangeArrowheads="1"/>
          </p:cNvPicPr>
          <p:nvPr/>
        </p:nvPicPr>
        <p:blipFill>
          <a:blip r:embed="rId4" cstate="print"/>
          <a:srcRect/>
          <a:stretch>
            <a:fillRect/>
          </a:stretch>
        </p:blipFill>
        <p:spPr bwMode="auto">
          <a:xfrm>
            <a:off x="635000" y="5214938"/>
            <a:ext cx="1927225" cy="1214437"/>
          </a:xfrm>
          <a:prstGeom prst="rect">
            <a:avLst/>
          </a:prstGeom>
          <a:noFill/>
          <a:ln w="9525">
            <a:noFill/>
            <a:miter lim="800000"/>
            <a:headEnd/>
            <a:tailEnd/>
          </a:ln>
        </p:spPr>
      </p:pic>
      <p:pic>
        <p:nvPicPr>
          <p:cNvPr id="4103" name="Picture 4" descr="ethanol"/>
          <p:cNvPicPr>
            <a:picLocks noChangeAspect="1" noChangeArrowheads="1"/>
          </p:cNvPicPr>
          <p:nvPr/>
        </p:nvPicPr>
        <p:blipFill>
          <a:blip r:embed="rId5" cstate="print"/>
          <a:srcRect/>
          <a:stretch>
            <a:fillRect/>
          </a:stretch>
        </p:blipFill>
        <p:spPr bwMode="auto">
          <a:xfrm>
            <a:off x="4214813" y="5184775"/>
            <a:ext cx="1857375" cy="12446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ChangeArrowheads="1"/>
          </p:cNvSpPr>
          <p:nvPr/>
        </p:nvSpPr>
        <p:spPr bwMode="auto">
          <a:xfrm>
            <a:off x="357188" y="5033963"/>
            <a:ext cx="8358187" cy="1016000"/>
          </a:xfrm>
          <a:prstGeom prst="rect">
            <a:avLst/>
          </a:prstGeom>
          <a:noFill/>
          <a:ln w="9525">
            <a:noFill/>
            <a:miter lim="800000"/>
            <a:headEnd/>
            <a:tailEnd/>
          </a:ln>
        </p:spPr>
        <p:txBody>
          <a:bodyPr>
            <a:spAutoFit/>
          </a:bodyPr>
          <a:lstStyle/>
          <a:p>
            <a:pPr algn="just"/>
            <a:r>
              <a:rPr lang="en-US" sz="2000" b="1">
                <a:solidFill>
                  <a:srgbClr val="FF0000"/>
                </a:solidFill>
              </a:rPr>
              <a:t>4- Steroids</a:t>
            </a:r>
            <a:r>
              <a:rPr lang="en-US" sz="2000" b="1"/>
              <a:t> are the last common kind of lipids. Steroids have a high hydrogen to carbon ratio. Examples of steroids include cholesterol and hormones like testosterone and estrogen.</a:t>
            </a:r>
          </a:p>
        </p:txBody>
      </p:sp>
      <p:sp>
        <p:nvSpPr>
          <p:cNvPr id="21507" name="Rectangle 5"/>
          <p:cNvSpPr>
            <a:spLocks noChangeArrowheads="1"/>
          </p:cNvSpPr>
          <p:nvPr/>
        </p:nvSpPr>
        <p:spPr bwMode="auto">
          <a:xfrm>
            <a:off x="285750" y="604838"/>
            <a:ext cx="8462963" cy="1323975"/>
          </a:xfrm>
          <a:prstGeom prst="rect">
            <a:avLst/>
          </a:prstGeom>
          <a:noFill/>
          <a:ln w="9525">
            <a:noFill/>
            <a:miter lim="800000"/>
            <a:headEnd/>
            <a:tailEnd/>
          </a:ln>
        </p:spPr>
        <p:txBody>
          <a:bodyPr>
            <a:spAutoFit/>
          </a:bodyPr>
          <a:lstStyle/>
          <a:p>
            <a:pPr algn="just"/>
            <a:r>
              <a:rPr lang="en-US" sz="2000" b="1">
                <a:solidFill>
                  <a:srgbClr val="FF0000"/>
                </a:solidFill>
              </a:rPr>
              <a:t>3- Phospholipids</a:t>
            </a:r>
            <a:r>
              <a:rPr lang="en-US" sz="2000" b="1"/>
              <a:t> are similar to fats but one of the fatty acid groups is replaced by a </a:t>
            </a:r>
            <a:r>
              <a:rPr lang="en-US" sz="2000" b="1">
                <a:solidFill>
                  <a:srgbClr val="FF0000"/>
                </a:solidFill>
              </a:rPr>
              <a:t>phosphate group</a:t>
            </a:r>
            <a:r>
              <a:rPr lang="en-US" sz="2000" b="1"/>
              <a:t>. The structure of this lipid gives it some interesting characteristics. </a:t>
            </a:r>
          </a:p>
          <a:p>
            <a:pPr algn="just"/>
            <a:endParaRPr lang="en-US" sz="2000" b="1"/>
          </a:p>
        </p:txBody>
      </p:sp>
      <p:pic>
        <p:nvPicPr>
          <p:cNvPr id="21508" name="Picture 2" descr="http://bioweb.wku.edu/courses/biol115/wyatt/biochem/lipid/P-lipid.gif"/>
          <p:cNvPicPr>
            <a:picLocks noChangeAspect="1" noChangeArrowheads="1"/>
          </p:cNvPicPr>
          <p:nvPr/>
        </p:nvPicPr>
        <p:blipFill>
          <a:blip r:embed="rId2" cstate="print"/>
          <a:srcRect/>
          <a:stretch>
            <a:fillRect/>
          </a:stretch>
        </p:blipFill>
        <p:spPr bwMode="auto">
          <a:xfrm>
            <a:off x="4383088" y="1928813"/>
            <a:ext cx="3760787" cy="2857500"/>
          </a:xfrm>
          <a:prstGeom prst="rect">
            <a:avLst/>
          </a:prstGeom>
          <a:noFill/>
          <a:ln w="9525">
            <a:noFill/>
            <a:miter lim="800000"/>
            <a:headEnd/>
            <a:tailEnd/>
          </a:ln>
        </p:spPr>
      </p:pic>
      <p:sp>
        <p:nvSpPr>
          <p:cNvPr id="21509" name="Rectangle 6"/>
          <p:cNvSpPr>
            <a:spLocks noChangeArrowheads="1"/>
          </p:cNvSpPr>
          <p:nvPr/>
        </p:nvSpPr>
        <p:spPr bwMode="auto">
          <a:xfrm>
            <a:off x="357188" y="2714625"/>
            <a:ext cx="3857625" cy="1016000"/>
          </a:xfrm>
          <a:prstGeom prst="rect">
            <a:avLst/>
          </a:prstGeom>
          <a:noFill/>
          <a:ln w="9525">
            <a:noFill/>
            <a:miter lim="800000"/>
            <a:headEnd/>
            <a:tailEnd/>
          </a:ln>
        </p:spPr>
        <p:txBody>
          <a:bodyPr>
            <a:spAutoFit/>
          </a:bodyPr>
          <a:lstStyle/>
          <a:p>
            <a:pPr algn="just"/>
            <a:r>
              <a:rPr lang="en-US" sz="2000" b="1">
                <a:solidFill>
                  <a:srgbClr val="FF0000"/>
                </a:solidFill>
              </a:rPr>
              <a:t>The ester of glycerol is hydrophilic but the fatty acid chains are hydrophobic. </a:t>
            </a:r>
            <a:endParaRPr lang="en-US" sz="200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ChangeArrowheads="1"/>
          </p:cNvSpPr>
          <p:nvPr/>
        </p:nvSpPr>
        <p:spPr bwMode="auto">
          <a:xfrm>
            <a:off x="285750" y="928688"/>
            <a:ext cx="8462963" cy="1016000"/>
          </a:xfrm>
          <a:prstGeom prst="rect">
            <a:avLst/>
          </a:prstGeom>
          <a:noFill/>
          <a:ln w="9525">
            <a:noFill/>
            <a:miter lim="800000"/>
            <a:headEnd/>
            <a:tailEnd/>
          </a:ln>
        </p:spPr>
        <p:txBody>
          <a:bodyPr>
            <a:spAutoFit/>
          </a:bodyPr>
          <a:lstStyle/>
          <a:p>
            <a:pPr algn="just"/>
            <a:r>
              <a:rPr lang="en-US" sz="2000" b="1"/>
              <a:t>Water has many unique properties that make it essential to all life. Most of water's unique properties are a result of the</a:t>
            </a:r>
            <a:r>
              <a:rPr lang="en-US" sz="2000" b="1">
                <a:solidFill>
                  <a:srgbClr val="FF0000"/>
                </a:solidFill>
              </a:rPr>
              <a:t> hydrogen bonding </a:t>
            </a:r>
            <a:r>
              <a:rPr lang="en-US" sz="2000" b="1"/>
              <a:t>between water molecules.</a:t>
            </a:r>
          </a:p>
        </p:txBody>
      </p:sp>
      <p:sp>
        <p:nvSpPr>
          <p:cNvPr id="22531" name="Rectangle 4"/>
          <p:cNvSpPr>
            <a:spLocks noChangeArrowheads="1"/>
          </p:cNvSpPr>
          <p:nvPr/>
        </p:nvSpPr>
        <p:spPr bwMode="auto">
          <a:xfrm>
            <a:off x="357188" y="2286000"/>
            <a:ext cx="8462962" cy="3478213"/>
          </a:xfrm>
          <a:prstGeom prst="rect">
            <a:avLst/>
          </a:prstGeom>
          <a:noFill/>
          <a:ln w="9525">
            <a:noFill/>
            <a:miter lim="800000"/>
            <a:headEnd/>
            <a:tailEnd/>
          </a:ln>
        </p:spPr>
        <p:txBody>
          <a:bodyPr>
            <a:spAutoFit/>
          </a:bodyPr>
          <a:lstStyle/>
          <a:p>
            <a:pPr algn="just"/>
            <a:r>
              <a:rPr lang="en-US" sz="2000" b="1"/>
              <a:t>Water is an excellent solvent. When ionic compounds are placed into water, the ions dissociate or separate. </a:t>
            </a:r>
          </a:p>
          <a:p>
            <a:pPr algn="just"/>
            <a:endParaRPr lang="en-US" sz="2000" b="1"/>
          </a:p>
          <a:p>
            <a:pPr algn="just"/>
            <a:r>
              <a:rPr lang="en-US" sz="2000" b="1"/>
              <a:t>Polar covalent compounds, because they too have charged poles, also dissolve in water. </a:t>
            </a:r>
          </a:p>
          <a:p>
            <a:pPr algn="just"/>
            <a:endParaRPr lang="en-US" sz="2000" b="1"/>
          </a:p>
          <a:p>
            <a:pPr algn="just"/>
            <a:r>
              <a:rPr lang="en-US" sz="2000" b="1"/>
              <a:t>Nonpolar covalent compounds, however, do not dissolve in water. </a:t>
            </a:r>
          </a:p>
          <a:p>
            <a:pPr algn="just"/>
            <a:endParaRPr lang="en-US" sz="2000" b="1"/>
          </a:p>
          <a:p>
            <a:pPr algn="just"/>
            <a:r>
              <a:rPr lang="en-US" sz="2000" b="1">
                <a:solidFill>
                  <a:srgbClr val="FF0000"/>
                </a:solidFill>
              </a:rPr>
              <a:t>Thus polar covalent compounds are hydrophilic (water loving) while nonpolar covalent compounds are hydrophobic (water fearing).</a:t>
            </a:r>
            <a:br>
              <a:rPr lang="en-US" sz="2000" b="1"/>
            </a:br>
            <a:endParaRPr lang="en-US" sz="2000" b="1"/>
          </a:p>
        </p:txBody>
      </p:sp>
      <p:sp>
        <p:nvSpPr>
          <p:cNvPr id="22532" name="Rectangle 5"/>
          <p:cNvSpPr>
            <a:spLocks noChangeArrowheads="1"/>
          </p:cNvSpPr>
          <p:nvPr/>
        </p:nvSpPr>
        <p:spPr bwMode="auto">
          <a:xfrm>
            <a:off x="330200" y="214313"/>
            <a:ext cx="1169988" cy="523875"/>
          </a:xfrm>
          <a:prstGeom prst="rect">
            <a:avLst/>
          </a:prstGeom>
          <a:noFill/>
          <a:ln w="9525">
            <a:noFill/>
            <a:miter lim="800000"/>
            <a:headEnd/>
            <a:tailEnd/>
          </a:ln>
        </p:spPr>
        <p:txBody>
          <a:bodyPr wrap="none">
            <a:spAutoFit/>
          </a:bodyPr>
          <a:lstStyle/>
          <a:p>
            <a:r>
              <a:rPr lang="en-US" sz="2800" b="1" u="sng">
                <a:solidFill>
                  <a:srgbClr val="FF0000"/>
                </a:solidFill>
              </a:rPr>
              <a:t>Water</a:t>
            </a:r>
            <a:endParaRPr lang="en-US" sz="2800" u="sng">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357188" y="357188"/>
            <a:ext cx="8462962" cy="2924175"/>
          </a:xfrm>
          <a:prstGeom prst="rect">
            <a:avLst/>
          </a:prstGeom>
          <a:noFill/>
          <a:ln w="9525">
            <a:noFill/>
            <a:miter lim="800000"/>
            <a:headEnd/>
            <a:tailEnd/>
          </a:ln>
        </p:spPr>
        <p:txBody>
          <a:bodyPr>
            <a:spAutoFit/>
          </a:bodyPr>
          <a:lstStyle/>
          <a:p>
            <a:pPr algn="just"/>
            <a:r>
              <a:rPr lang="en-US" sz="2400" b="1">
                <a:solidFill>
                  <a:srgbClr val="FF0000"/>
                </a:solidFill>
              </a:rPr>
              <a:t>Water has high cohesion:</a:t>
            </a:r>
            <a:r>
              <a:rPr lang="en-US" sz="2400" b="1"/>
              <a:t> </a:t>
            </a:r>
            <a:r>
              <a:rPr lang="en-US" sz="2000" b="1"/>
              <a:t>Individual water molecules tend to "stick" with other water molecules due to hydrogen bonding.</a:t>
            </a:r>
          </a:p>
          <a:p>
            <a:pPr algn="just"/>
            <a:endParaRPr lang="en-US" sz="2000" b="1"/>
          </a:p>
          <a:p>
            <a:pPr algn="just"/>
            <a:r>
              <a:rPr lang="en-US" sz="2000" b="1" u="sng">
                <a:solidFill>
                  <a:srgbClr val="FF0000"/>
                </a:solidFill>
              </a:rPr>
              <a:t> This leads to two characteristics of water: </a:t>
            </a:r>
          </a:p>
          <a:p>
            <a:pPr algn="just"/>
            <a:r>
              <a:rPr lang="en-US" sz="2000" b="1"/>
              <a:t>1- a high surface tension     and     2- a strong capillary action. </a:t>
            </a:r>
          </a:p>
          <a:p>
            <a:pPr algn="just"/>
            <a:endParaRPr lang="en-US" sz="2000" b="1"/>
          </a:p>
          <a:p>
            <a:pPr algn="just"/>
            <a:r>
              <a:rPr lang="en-US" sz="2000" b="1"/>
              <a:t>Water's high surface tension is what allows some insects to run across the surface of the water. </a:t>
            </a:r>
          </a:p>
          <a:p>
            <a:pPr algn="just"/>
            <a:endParaRPr lang="en-US" sz="2000" b="1"/>
          </a:p>
        </p:txBody>
      </p:sp>
      <p:pic>
        <p:nvPicPr>
          <p:cNvPr id="23555" name="Picture 2" descr="capillary action"/>
          <p:cNvPicPr>
            <a:picLocks noChangeAspect="1" noChangeArrowheads="1"/>
          </p:cNvPicPr>
          <p:nvPr/>
        </p:nvPicPr>
        <p:blipFill>
          <a:blip r:embed="rId2" cstate="print"/>
          <a:srcRect/>
          <a:stretch>
            <a:fillRect/>
          </a:stretch>
        </p:blipFill>
        <p:spPr bwMode="auto">
          <a:xfrm>
            <a:off x="5292725" y="3429000"/>
            <a:ext cx="3373438" cy="1990725"/>
          </a:xfrm>
          <a:prstGeom prst="rect">
            <a:avLst/>
          </a:prstGeom>
          <a:noFill/>
          <a:ln w="9525">
            <a:noFill/>
            <a:miter lim="800000"/>
            <a:headEnd/>
            <a:tailEnd/>
          </a:ln>
        </p:spPr>
      </p:pic>
      <p:sp>
        <p:nvSpPr>
          <p:cNvPr id="23556" name="Rectangle 3"/>
          <p:cNvSpPr>
            <a:spLocks noChangeArrowheads="1"/>
          </p:cNvSpPr>
          <p:nvPr/>
        </p:nvSpPr>
        <p:spPr bwMode="auto">
          <a:xfrm>
            <a:off x="468313" y="3322638"/>
            <a:ext cx="4572000" cy="2862262"/>
          </a:xfrm>
          <a:prstGeom prst="rect">
            <a:avLst/>
          </a:prstGeom>
          <a:noFill/>
          <a:ln w="9525">
            <a:noFill/>
            <a:miter lim="800000"/>
            <a:headEnd/>
            <a:tailEnd/>
          </a:ln>
        </p:spPr>
        <p:txBody>
          <a:bodyPr>
            <a:spAutoFit/>
          </a:bodyPr>
          <a:lstStyle/>
          <a:p>
            <a:pPr algn="just"/>
            <a:r>
              <a:rPr lang="en-US" sz="2000" b="1"/>
              <a:t>Water's strong capillary action is what allows the liquid level in a straw to be higher than that in the surrounding drink. Using hydrogen bonding, water molecules attract others up the sides of the straw. </a:t>
            </a:r>
          </a:p>
          <a:p>
            <a:pPr algn="just"/>
            <a:endParaRPr lang="en-US" sz="2000" b="1"/>
          </a:p>
          <a:p>
            <a:pPr algn="just"/>
            <a:r>
              <a:rPr lang="en-US" sz="2000" b="1"/>
              <a:t>This effect is the more noticeable in thinner straws.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ChangeArrowheads="1"/>
          </p:cNvSpPr>
          <p:nvPr/>
        </p:nvSpPr>
        <p:spPr bwMode="auto">
          <a:xfrm>
            <a:off x="214313" y="357188"/>
            <a:ext cx="8461375" cy="2616200"/>
          </a:xfrm>
          <a:prstGeom prst="rect">
            <a:avLst/>
          </a:prstGeom>
          <a:noFill/>
          <a:ln w="9525">
            <a:noFill/>
            <a:miter lim="800000"/>
            <a:headEnd/>
            <a:tailEnd/>
          </a:ln>
        </p:spPr>
        <p:txBody>
          <a:bodyPr>
            <a:spAutoFit/>
          </a:bodyPr>
          <a:lstStyle/>
          <a:p>
            <a:pPr algn="just"/>
            <a:r>
              <a:rPr lang="en-US" sz="2400" b="1">
                <a:solidFill>
                  <a:srgbClr val="FF0000"/>
                </a:solidFill>
              </a:rPr>
              <a:t>Water has a high specific heat capacity:</a:t>
            </a:r>
            <a:r>
              <a:rPr lang="en-US" sz="2400" b="1"/>
              <a:t> </a:t>
            </a:r>
            <a:r>
              <a:rPr lang="en-US" sz="2000" b="1"/>
              <a:t>It takes a lot of energy to change the temperature of water. </a:t>
            </a:r>
          </a:p>
          <a:p>
            <a:pPr algn="just"/>
            <a:endParaRPr lang="en-US" sz="2000" b="1"/>
          </a:p>
          <a:p>
            <a:pPr algn="just"/>
            <a:r>
              <a:rPr lang="en-US" sz="2000" b="1"/>
              <a:t>When you sweat, your body is using water as a coolant. The evaporating water removes heat with it. </a:t>
            </a:r>
          </a:p>
          <a:p>
            <a:pPr algn="just"/>
            <a:endParaRPr lang="en-US" sz="2000" b="1"/>
          </a:p>
          <a:p>
            <a:pPr algn="just"/>
            <a:r>
              <a:rPr lang="en-US" sz="2000" b="1"/>
              <a:t>At night, oceans are a good insulator. The energy that the sun spent in heating the water all day is slowly released into the night.</a:t>
            </a:r>
          </a:p>
        </p:txBody>
      </p:sp>
      <p:sp>
        <p:nvSpPr>
          <p:cNvPr id="24579" name="Rectangle 4"/>
          <p:cNvSpPr>
            <a:spLocks noChangeArrowheads="1"/>
          </p:cNvSpPr>
          <p:nvPr/>
        </p:nvSpPr>
        <p:spPr bwMode="auto">
          <a:xfrm>
            <a:off x="285750" y="3771900"/>
            <a:ext cx="4572000" cy="1323975"/>
          </a:xfrm>
          <a:prstGeom prst="rect">
            <a:avLst/>
          </a:prstGeom>
          <a:noFill/>
          <a:ln w="9525">
            <a:noFill/>
            <a:miter lim="800000"/>
            <a:headEnd/>
            <a:tailEnd/>
          </a:ln>
        </p:spPr>
        <p:txBody>
          <a:bodyPr>
            <a:spAutoFit/>
          </a:bodyPr>
          <a:lstStyle/>
          <a:p>
            <a:pPr algn="just"/>
            <a:r>
              <a:rPr lang="en-US" sz="2000" b="1"/>
              <a:t>Hydrogen bonding arranges water molecules into hollow "cells" when water freezes, making it less dense than liquid water. </a:t>
            </a:r>
          </a:p>
        </p:txBody>
      </p:sp>
      <p:pic>
        <p:nvPicPr>
          <p:cNvPr id="24580" name="Picture 2" descr="hydrogen bonding in water"/>
          <p:cNvPicPr>
            <a:picLocks noChangeAspect="1" noChangeArrowheads="1"/>
          </p:cNvPicPr>
          <p:nvPr/>
        </p:nvPicPr>
        <p:blipFill>
          <a:blip r:embed="rId2" cstate="print"/>
          <a:srcRect/>
          <a:stretch>
            <a:fillRect/>
          </a:stretch>
        </p:blipFill>
        <p:spPr bwMode="auto">
          <a:xfrm>
            <a:off x="4929188" y="3214688"/>
            <a:ext cx="3725862" cy="2951162"/>
          </a:xfrm>
          <a:prstGeom prst="rect">
            <a:avLst/>
          </a:prstGeom>
          <a:noFill/>
          <a:ln w="9525">
            <a:noFill/>
            <a:miter lim="800000"/>
            <a:headEnd/>
            <a:tailEnd/>
          </a:ln>
        </p:spPr>
      </p:pic>
      <p:sp>
        <p:nvSpPr>
          <p:cNvPr id="24581" name="TextBox 4"/>
          <p:cNvSpPr txBox="1">
            <a:spLocks noChangeArrowheads="1"/>
          </p:cNvSpPr>
          <p:nvPr/>
        </p:nvSpPr>
        <p:spPr bwMode="auto">
          <a:xfrm>
            <a:off x="1692275" y="6237288"/>
            <a:ext cx="3165475" cy="400050"/>
          </a:xfrm>
          <a:prstGeom prst="rect">
            <a:avLst/>
          </a:prstGeom>
          <a:noFill/>
          <a:ln w="9525">
            <a:noFill/>
            <a:miter lim="800000"/>
            <a:headEnd/>
            <a:tailEnd/>
          </a:ln>
        </p:spPr>
        <p:txBody>
          <a:bodyPr wrap="none">
            <a:spAutoFit/>
          </a:bodyPr>
          <a:lstStyle/>
          <a:p>
            <a:r>
              <a:rPr lang="en-GB" sz="2000" b="1"/>
              <a:t>Density = mass / volume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ChangeArrowheads="1"/>
          </p:cNvSpPr>
          <p:nvPr/>
        </p:nvSpPr>
        <p:spPr bwMode="auto">
          <a:xfrm>
            <a:off x="428625" y="3617913"/>
            <a:ext cx="8247063" cy="1384300"/>
          </a:xfrm>
          <a:prstGeom prst="rect">
            <a:avLst/>
          </a:prstGeom>
          <a:noFill/>
          <a:ln w="9525">
            <a:noFill/>
            <a:miter lim="800000"/>
            <a:headEnd/>
            <a:tailEnd/>
          </a:ln>
        </p:spPr>
        <p:txBody>
          <a:bodyPr>
            <a:spAutoFit/>
          </a:bodyPr>
          <a:lstStyle/>
          <a:p>
            <a:pPr algn="just"/>
            <a:r>
              <a:rPr lang="en-US" sz="2400" b="1" u="sng">
                <a:solidFill>
                  <a:srgbClr val="FF0000"/>
                </a:solidFill>
              </a:rPr>
              <a:t>Carboxylic acids</a:t>
            </a:r>
            <a:r>
              <a:rPr lang="en-US" sz="2000" b="1"/>
              <a:t> are characterized by a carboxyl group. Also referred to as organic acids, these compounds are </a:t>
            </a:r>
            <a:r>
              <a:rPr lang="en-US" sz="2000" b="1">
                <a:solidFill>
                  <a:srgbClr val="FF0000"/>
                </a:solidFill>
              </a:rPr>
              <a:t>water soluble weak acids that are often aromatic</a:t>
            </a:r>
            <a:r>
              <a:rPr lang="en-US" sz="2000" b="1"/>
              <a:t>. An example of a carboxylic acid is acetic acid (otherwise known as vinegar).</a:t>
            </a:r>
          </a:p>
        </p:txBody>
      </p:sp>
      <p:pic>
        <p:nvPicPr>
          <p:cNvPr id="5123" name="Picture 6" descr="carboxyl group"/>
          <p:cNvPicPr>
            <a:picLocks noChangeAspect="1" noChangeArrowheads="1"/>
          </p:cNvPicPr>
          <p:nvPr/>
        </p:nvPicPr>
        <p:blipFill>
          <a:blip r:embed="rId2" cstate="print"/>
          <a:srcRect/>
          <a:stretch>
            <a:fillRect/>
          </a:stretch>
        </p:blipFill>
        <p:spPr bwMode="auto">
          <a:xfrm>
            <a:off x="785813" y="5338763"/>
            <a:ext cx="1785937" cy="1258887"/>
          </a:xfrm>
          <a:prstGeom prst="rect">
            <a:avLst/>
          </a:prstGeom>
          <a:noFill/>
          <a:ln w="9525">
            <a:noFill/>
            <a:miter lim="800000"/>
            <a:headEnd/>
            <a:tailEnd/>
          </a:ln>
        </p:spPr>
      </p:pic>
      <p:pic>
        <p:nvPicPr>
          <p:cNvPr id="5124" name="Picture 8" descr="acetic acid"/>
          <p:cNvPicPr>
            <a:picLocks noChangeAspect="1" noChangeArrowheads="1"/>
          </p:cNvPicPr>
          <p:nvPr/>
        </p:nvPicPr>
        <p:blipFill>
          <a:blip r:embed="rId3" cstate="print"/>
          <a:srcRect/>
          <a:stretch>
            <a:fillRect/>
          </a:stretch>
        </p:blipFill>
        <p:spPr bwMode="auto">
          <a:xfrm>
            <a:off x="3500438" y="5181600"/>
            <a:ext cx="1647825" cy="1344613"/>
          </a:xfrm>
          <a:prstGeom prst="rect">
            <a:avLst/>
          </a:prstGeom>
          <a:noFill/>
          <a:ln w="9525">
            <a:noFill/>
            <a:miter lim="800000"/>
            <a:headEnd/>
            <a:tailEnd/>
          </a:ln>
        </p:spPr>
      </p:pic>
      <p:sp>
        <p:nvSpPr>
          <p:cNvPr id="5125" name="Rectangle 9"/>
          <p:cNvSpPr>
            <a:spLocks noChangeArrowheads="1"/>
          </p:cNvSpPr>
          <p:nvPr/>
        </p:nvSpPr>
        <p:spPr bwMode="auto">
          <a:xfrm>
            <a:off x="357188" y="341313"/>
            <a:ext cx="8247062" cy="1077912"/>
          </a:xfrm>
          <a:prstGeom prst="rect">
            <a:avLst/>
          </a:prstGeom>
          <a:noFill/>
          <a:ln w="9525">
            <a:noFill/>
            <a:miter lim="800000"/>
            <a:headEnd/>
            <a:tailEnd/>
          </a:ln>
        </p:spPr>
        <p:txBody>
          <a:bodyPr>
            <a:spAutoFit/>
          </a:bodyPr>
          <a:lstStyle/>
          <a:p>
            <a:pPr algn="just"/>
            <a:r>
              <a:rPr lang="en-US" sz="2400" b="1" u="sng">
                <a:solidFill>
                  <a:srgbClr val="FF0000"/>
                </a:solidFill>
              </a:rPr>
              <a:t>Organic phosphates</a:t>
            </a:r>
            <a:r>
              <a:rPr lang="en-US" sz="2000" b="1"/>
              <a:t> are characterized by a phosphate group. These compounds are usually </a:t>
            </a:r>
            <a:r>
              <a:rPr lang="en-US" sz="2000" b="1">
                <a:solidFill>
                  <a:srgbClr val="FF0000"/>
                </a:solidFill>
              </a:rPr>
              <a:t>acidic</a:t>
            </a:r>
            <a:r>
              <a:rPr lang="en-US" sz="2000" b="1"/>
              <a:t>. Organic phosphates can be found in ATP and in DNA.</a:t>
            </a:r>
          </a:p>
        </p:txBody>
      </p:sp>
      <p:pic>
        <p:nvPicPr>
          <p:cNvPr id="5126" name="Picture 2" descr="phostphate group"/>
          <p:cNvPicPr>
            <a:picLocks noChangeAspect="1" noChangeArrowheads="1"/>
          </p:cNvPicPr>
          <p:nvPr/>
        </p:nvPicPr>
        <p:blipFill>
          <a:blip r:embed="rId4" cstate="print"/>
          <a:srcRect/>
          <a:stretch>
            <a:fillRect/>
          </a:stretch>
        </p:blipFill>
        <p:spPr bwMode="auto">
          <a:xfrm>
            <a:off x="1500188" y="1519238"/>
            <a:ext cx="1323975" cy="1266825"/>
          </a:xfrm>
          <a:prstGeom prst="rect">
            <a:avLst/>
          </a:prstGeom>
          <a:noFill/>
          <a:ln w="9525">
            <a:noFill/>
            <a:miter lim="800000"/>
            <a:headEnd/>
            <a:tailEnd/>
          </a:ln>
        </p:spPr>
      </p:pic>
      <p:sp>
        <p:nvSpPr>
          <p:cNvPr id="8" name="Rectangle 7"/>
          <p:cNvSpPr/>
          <p:nvPr/>
        </p:nvSpPr>
        <p:spPr>
          <a:xfrm>
            <a:off x="4500563" y="1214438"/>
            <a:ext cx="2571750" cy="17859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5128" name="Picture 8" descr="http://hyperphysics.phy-astr.gsu.edu/hbase/biology/imgbio/atpmol.gif"/>
          <p:cNvPicPr>
            <a:picLocks noChangeAspect="1" noChangeArrowheads="1"/>
          </p:cNvPicPr>
          <p:nvPr/>
        </p:nvPicPr>
        <p:blipFill>
          <a:blip r:embed="rId5" cstate="print"/>
          <a:srcRect/>
          <a:stretch>
            <a:fillRect/>
          </a:stretch>
        </p:blipFill>
        <p:spPr bwMode="auto">
          <a:xfrm>
            <a:off x="4500563" y="1357313"/>
            <a:ext cx="2495550" cy="17113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ChangeArrowheads="1"/>
          </p:cNvSpPr>
          <p:nvPr/>
        </p:nvSpPr>
        <p:spPr bwMode="auto">
          <a:xfrm>
            <a:off x="357188" y="285750"/>
            <a:ext cx="8391525" cy="769938"/>
          </a:xfrm>
          <a:prstGeom prst="rect">
            <a:avLst/>
          </a:prstGeom>
          <a:noFill/>
          <a:ln w="9525">
            <a:noFill/>
            <a:miter lim="800000"/>
            <a:headEnd/>
            <a:tailEnd/>
          </a:ln>
        </p:spPr>
        <p:txBody>
          <a:bodyPr>
            <a:spAutoFit/>
          </a:bodyPr>
          <a:lstStyle/>
          <a:p>
            <a:pPr algn="just"/>
            <a:r>
              <a:rPr lang="en-US" sz="2400" b="1" u="sng">
                <a:solidFill>
                  <a:srgbClr val="FF0000"/>
                </a:solidFill>
              </a:rPr>
              <a:t>Amines</a:t>
            </a:r>
            <a:r>
              <a:rPr lang="en-US" sz="2000" b="1"/>
              <a:t> are characterized by an amino group. These compounds are </a:t>
            </a:r>
            <a:r>
              <a:rPr lang="en-US" sz="2000" b="1">
                <a:solidFill>
                  <a:srgbClr val="FF0000"/>
                </a:solidFill>
              </a:rPr>
              <a:t>water soluble weak bases</a:t>
            </a:r>
            <a:r>
              <a:rPr lang="en-US" sz="2000" b="1"/>
              <a:t>. An example of an amine is ammonia.</a:t>
            </a:r>
          </a:p>
        </p:txBody>
      </p:sp>
      <p:pic>
        <p:nvPicPr>
          <p:cNvPr id="6147" name="Picture 2" descr="amino group"/>
          <p:cNvPicPr>
            <a:picLocks noChangeAspect="1" noChangeArrowheads="1"/>
          </p:cNvPicPr>
          <p:nvPr/>
        </p:nvPicPr>
        <p:blipFill>
          <a:blip r:embed="rId2" cstate="print"/>
          <a:srcRect/>
          <a:stretch>
            <a:fillRect/>
          </a:stretch>
        </p:blipFill>
        <p:spPr bwMode="auto">
          <a:xfrm>
            <a:off x="3295650" y="1143000"/>
            <a:ext cx="1490663" cy="1174750"/>
          </a:xfrm>
          <a:prstGeom prst="rect">
            <a:avLst/>
          </a:prstGeom>
          <a:noFill/>
          <a:ln w="9525">
            <a:noFill/>
            <a:miter lim="800000"/>
            <a:headEnd/>
            <a:tailEnd/>
          </a:ln>
        </p:spPr>
      </p:pic>
      <p:pic>
        <p:nvPicPr>
          <p:cNvPr id="6148" name="Picture 4" descr="ammonia"/>
          <p:cNvPicPr>
            <a:picLocks noChangeAspect="1" noChangeArrowheads="1"/>
          </p:cNvPicPr>
          <p:nvPr/>
        </p:nvPicPr>
        <p:blipFill>
          <a:blip r:embed="rId3" cstate="print"/>
          <a:srcRect/>
          <a:stretch>
            <a:fillRect/>
          </a:stretch>
        </p:blipFill>
        <p:spPr bwMode="auto">
          <a:xfrm>
            <a:off x="5600700" y="1200150"/>
            <a:ext cx="1257300" cy="1228725"/>
          </a:xfrm>
          <a:prstGeom prst="rect">
            <a:avLst/>
          </a:prstGeom>
          <a:noFill/>
          <a:ln w="9525">
            <a:noFill/>
            <a:miter lim="800000"/>
            <a:headEnd/>
            <a:tailEnd/>
          </a:ln>
        </p:spPr>
      </p:pic>
      <p:sp>
        <p:nvSpPr>
          <p:cNvPr id="6149" name="Rectangle 6"/>
          <p:cNvSpPr>
            <a:spLocks noChangeArrowheads="1"/>
          </p:cNvSpPr>
          <p:nvPr/>
        </p:nvSpPr>
        <p:spPr bwMode="auto">
          <a:xfrm>
            <a:off x="428625" y="2500313"/>
            <a:ext cx="8175625" cy="1077912"/>
          </a:xfrm>
          <a:prstGeom prst="rect">
            <a:avLst/>
          </a:prstGeom>
          <a:noFill/>
          <a:ln w="9525">
            <a:noFill/>
            <a:miter lim="800000"/>
            <a:headEnd/>
            <a:tailEnd/>
          </a:ln>
        </p:spPr>
        <p:txBody>
          <a:bodyPr>
            <a:spAutoFit/>
          </a:bodyPr>
          <a:lstStyle/>
          <a:p>
            <a:pPr algn="just"/>
            <a:r>
              <a:rPr lang="en-US" sz="2400" b="1" u="sng">
                <a:solidFill>
                  <a:srgbClr val="FF0000"/>
                </a:solidFill>
              </a:rPr>
              <a:t>Aldehydes</a:t>
            </a:r>
            <a:r>
              <a:rPr lang="en-US" sz="2000" b="1"/>
              <a:t> are characterized by an aldehyde group. These compounds are </a:t>
            </a:r>
            <a:r>
              <a:rPr lang="en-US" sz="2000" b="1">
                <a:solidFill>
                  <a:srgbClr val="FF0000"/>
                </a:solidFill>
              </a:rPr>
              <a:t>polar and hydrophilic</a:t>
            </a:r>
            <a:r>
              <a:rPr lang="en-US" sz="2000" b="1"/>
              <a:t>. An example of an aldehyde is formaldehyde.</a:t>
            </a:r>
          </a:p>
        </p:txBody>
      </p:sp>
      <p:pic>
        <p:nvPicPr>
          <p:cNvPr id="6150" name="Picture 6" descr="aldehyde group"/>
          <p:cNvPicPr>
            <a:picLocks noChangeAspect="1" noChangeArrowheads="1"/>
          </p:cNvPicPr>
          <p:nvPr/>
        </p:nvPicPr>
        <p:blipFill>
          <a:blip r:embed="rId4" cstate="print"/>
          <a:srcRect/>
          <a:stretch>
            <a:fillRect/>
          </a:stretch>
        </p:blipFill>
        <p:spPr bwMode="auto">
          <a:xfrm>
            <a:off x="1728788" y="3643313"/>
            <a:ext cx="1343025" cy="1038225"/>
          </a:xfrm>
          <a:prstGeom prst="rect">
            <a:avLst/>
          </a:prstGeom>
          <a:noFill/>
          <a:ln w="9525">
            <a:noFill/>
            <a:miter lim="800000"/>
            <a:headEnd/>
            <a:tailEnd/>
          </a:ln>
        </p:spPr>
      </p:pic>
      <p:pic>
        <p:nvPicPr>
          <p:cNvPr id="6151" name="Picture 8" descr="formaldehyde"/>
          <p:cNvPicPr>
            <a:picLocks noChangeAspect="1" noChangeArrowheads="1"/>
          </p:cNvPicPr>
          <p:nvPr/>
        </p:nvPicPr>
        <p:blipFill>
          <a:blip r:embed="rId5" cstate="print"/>
          <a:srcRect/>
          <a:stretch>
            <a:fillRect/>
          </a:stretch>
        </p:blipFill>
        <p:spPr bwMode="auto">
          <a:xfrm>
            <a:off x="4429125" y="3500438"/>
            <a:ext cx="1695450" cy="1143000"/>
          </a:xfrm>
          <a:prstGeom prst="rect">
            <a:avLst/>
          </a:prstGeom>
          <a:noFill/>
          <a:ln w="9525">
            <a:noFill/>
            <a:miter lim="800000"/>
            <a:headEnd/>
            <a:tailEnd/>
          </a:ln>
        </p:spPr>
      </p:pic>
      <p:sp>
        <p:nvSpPr>
          <p:cNvPr id="6152" name="Rectangle 9"/>
          <p:cNvSpPr>
            <a:spLocks noChangeArrowheads="1"/>
          </p:cNvSpPr>
          <p:nvPr/>
        </p:nvSpPr>
        <p:spPr bwMode="auto">
          <a:xfrm>
            <a:off x="357188" y="4857750"/>
            <a:ext cx="8391525" cy="1077913"/>
          </a:xfrm>
          <a:prstGeom prst="rect">
            <a:avLst/>
          </a:prstGeom>
          <a:noFill/>
          <a:ln w="9525">
            <a:noFill/>
            <a:miter lim="800000"/>
            <a:headEnd/>
            <a:tailEnd/>
          </a:ln>
        </p:spPr>
        <p:txBody>
          <a:bodyPr>
            <a:spAutoFit/>
          </a:bodyPr>
          <a:lstStyle/>
          <a:p>
            <a:pPr algn="just"/>
            <a:r>
              <a:rPr lang="en-US" sz="2400" b="1" u="sng">
                <a:solidFill>
                  <a:srgbClr val="FF0000"/>
                </a:solidFill>
              </a:rPr>
              <a:t>Ketones</a:t>
            </a:r>
            <a:r>
              <a:rPr lang="en-US" sz="2000" b="1"/>
              <a:t> are characterized by a ketone group. These compounds are </a:t>
            </a:r>
            <a:r>
              <a:rPr lang="en-US" sz="2000" b="1">
                <a:solidFill>
                  <a:srgbClr val="FF0000"/>
                </a:solidFill>
              </a:rPr>
              <a:t>polar and hydrophilic</a:t>
            </a:r>
            <a:r>
              <a:rPr lang="en-US" sz="2000" b="1"/>
              <a:t>. Many steroids contain ketones. An example of a ketone is acetone.</a:t>
            </a:r>
          </a:p>
        </p:txBody>
      </p:sp>
      <p:pic>
        <p:nvPicPr>
          <p:cNvPr id="6153" name="Picture 10" descr="ketone group"/>
          <p:cNvPicPr>
            <a:picLocks noChangeAspect="1" noChangeArrowheads="1"/>
          </p:cNvPicPr>
          <p:nvPr/>
        </p:nvPicPr>
        <p:blipFill>
          <a:blip r:embed="rId6" cstate="print"/>
          <a:srcRect/>
          <a:stretch>
            <a:fillRect/>
          </a:stretch>
        </p:blipFill>
        <p:spPr bwMode="auto">
          <a:xfrm>
            <a:off x="3857625" y="5872163"/>
            <a:ext cx="1000125" cy="914400"/>
          </a:xfrm>
          <a:prstGeom prst="rect">
            <a:avLst/>
          </a:prstGeom>
          <a:noFill/>
          <a:ln w="9525">
            <a:noFill/>
            <a:miter lim="800000"/>
            <a:headEnd/>
            <a:tailEnd/>
          </a:ln>
        </p:spPr>
      </p:pic>
      <p:pic>
        <p:nvPicPr>
          <p:cNvPr id="6154" name="Picture 12" descr="acetone"/>
          <p:cNvPicPr>
            <a:picLocks noChangeAspect="1" noChangeArrowheads="1"/>
          </p:cNvPicPr>
          <p:nvPr/>
        </p:nvPicPr>
        <p:blipFill>
          <a:blip r:embed="rId7" cstate="print"/>
          <a:srcRect/>
          <a:stretch>
            <a:fillRect/>
          </a:stretch>
        </p:blipFill>
        <p:spPr bwMode="auto">
          <a:xfrm>
            <a:off x="6243638" y="5586413"/>
            <a:ext cx="1543050" cy="12001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http://chemagic.com/ochem/Lectures/FunctionalGroups/FunctionalGroups.GIF"/>
          <p:cNvPicPr>
            <a:picLocks noChangeAspect="1" noChangeArrowheads="1"/>
          </p:cNvPicPr>
          <p:nvPr/>
        </p:nvPicPr>
        <p:blipFill>
          <a:blip r:embed="rId2" cstate="print"/>
          <a:srcRect/>
          <a:stretch>
            <a:fillRect/>
          </a:stretch>
        </p:blipFill>
        <p:spPr bwMode="auto">
          <a:xfrm>
            <a:off x="0" y="250825"/>
            <a:ext cx="9144000" cy="64643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152400" y="152400"/>
            <a:ext cx="8134350" cy="830263"/>
          </a:xfrm>
          <a:prstGeom prst="rect">
            <a:avLst/>
          </a:prstGeom>
          <a:noFill/>
          <a:ln w="9525">
            <a:noFill/>
            <a:miter lim="800000"/>
            <a:headEnd/>
            <a:tailEnd/>
          </a:ln>
        </p:spPr>
        <p:txBody>
          <a:bodyPr>
            <a:spAutoFit/>
          </a:bodyPr>
          <a:lstStyle/>
          <a:p>
            <a:pPr algn="just"/>
            <a:r>
              <a:rPr lang="en-US" sz="2800" b="1">
                <a:solidFill>
                  <a:srgbClr val="FF0000"/>
                </a:solidFill>
              </a:rPr>
              <a:t>Cell :</a:t>
            </a:r>
          </a:p>
          <a:p>
            <a:pPr algn="just"/>
            <a:r>
              <a:rPr lang="en-US" sz="2000" b="1"/>
              <a:t> the unit of structure and functions in living organism. </a:t>
            </a:r>
          </a:p>
        </p:txBody>
      </p:sp>
      <p:sp>
        <p:nvSpPr>
          <p:cNvPr id="8195" name="Rectangle 5"/>
          <p:cNvSpPr>
            <a:spLocks noChangeArrowheads="1"/>
          </p:cNvSpPr>
          <p:nvPr/>
        </p:nvSpPr>
        <p:spPr bwMode="auto">
          <a:xfrm>
            <a:off x="250825" y="3709988"/>
            <a:ext cx="8107363" cy="2862262"/>
          </a:xfrm>
          <a:prstGeom prst="rect">
            <a:avLst/>
          </a:prstGeom>
          <a:noFill/>
          <a:ln w="9525">
            <a:noFill/>
            <a:miter lim="800000"/>
            <a:headEnd/>
            <a:tailEnd/>
          </a:ln>
        </p:spPr>
        <p:txBody>
          <a:bodyPr>
            <a:spAutoFit/>
          </a:bodyPr>
          <a:lstStyle/>
          <a:p>
            <a:pPr algn="just"/>
            <a:endParaRPr lang="en-US" sz="2000" b="1"/>
          </a:p>
          <a:p>
            <a:pPr algn="just"/>
            <a:r>
              <a:rPr lang="en-US" sz="2000" b="1" u="sng">
                <a:solidFill>
                  <a:srgbClr val="FF0000"/>
                </a:solidFill>
              </a:rPr>
              <a:t>Usually there are two types of biochemical molecules : </a:t>
            </a:r>
          </a:p>
          <a:p>
            <a:pPr algn="just"/>
            <a:r>
              <a:rPr lang="en-US" sz="2000" b="1"/>
              <a:t>  small size (micro) and large size molecules (macro).</a:t>
            </a:r>
          </a:p>
          <a:p>
            <a:pPr algn="just"/>
            <a:endParaRPr lang="en-US" sz="2000" b="1"/>
          </a:p>
          <a:p>
            <a:pPr algn="just"/>
            <a:r>
              <a:rPr lang="en-US" sz="2000" b="1">
                <a:solidFill>
                  <a:srgbClr val="FF0000"/>
                </a:solidFill>
              </a:rPr>
              <a:t>The micromolecules </a:t>
            </a:r>
            <a:r>
              <a:rPr lang="en-US" sz="2000" b="1"/>
              <a:t>are represented by monosaccharide sugars, amino acids , fatty acids and nucleotides.</a:t>
            </a:r>
          </a:p>
          <a:p>
            <a:pPr algn="just"/>
            <a:endParaRPr lang="en-US" sz="2000" b="1"/>
          </a:p>
          <a:p>
            <a:pPr algn="just"/>
            <a:r>
              <a:rPr lang="en-US" sz="2000" b="1">
                <a:solidFill>
                  <a:srgbClr val="FF0000"/>
                </a:solidFill>
              </a:rPr>
              <a:t>The macromolecules </a:t>
            </a:r>
            <a:r>
              <a:rPr lang="en-US" sz="2000" b="1"/>
              <a:t>involve polysaccharides , proteins ,some lipids  and nucleic acids.</a:t>
            </a:r>
          </a:p>
        </p:txBody>
      </p:sp>
      <p:pic>
        <p:nvPicPr>
          <p:cNvPr id="8196" name="Picture 5" descr="http://www.enchantedlearning.com/subjects/animals/cell/anatomy.GIF"/>
          <p:cNvPicPr>
            <a:picLocks noChangeAspect="1" noChangeArrowheads="1"/>
          </p:cNvPicPr>
          <p:nvPr/>
        </p:nvPicPr>
        <p:blipFill>
          <a:blip r:embed="rId2" cstate="print"/>
          <a:srcRect/>
          <a:stretch>
            <a:fillRect/>
          </a:stretch>
        </p:blipFill>
        <p:spPr bwMode="auto">
          <a:xfrm>
            <a:off x="4714875" y="981075"/>
            <a:ext cx="4178300" cy="3036888"/>
          </a:xfrm>
          <a:prstGeom prst="rect">
            <a:avLst/>
          </a:prstGeom>
          <a:noFill/>
          <a:ln w="9525">
            <a:noFill/>
            <a:miter lim="800000"/>
            <a:headEnd/>
            <a:tailEnd/>
          </a:ln>
        </p:spPr>
      </p:pic>
      <p:sp>
        <p:nvSpPr>
          <p:cNvPr id="8197" name="Rectangle 4"/>
          <p:cNvSpPr>
            <a:spLocks noChangeArrowheads="1"/>
          </p:cNvSpPr>
          <p:nvPr/>
        </p:nvSpPr>
        <p:spPr bwMode="auto">
          <a:xfrm>
            <a:off x="428625" y="1725613"/>
            <a:ext cx="3929063" cy="1631950"/>
          </a:xfrm>
          <a:prstGeom prst="rect">
            <a:avLst/>
          </a:prstGeom>
          <a:noFill/>
          <a:ln w="9525">
            <a:noFill/>
            <a:miter lim="800000"/>
            <a:headEnd/>
            <a:tailEnd/>
          </a:ln>
        </p:spPr>
        <p:txBody>
          <a:bodyPr>
            <a:spAutoFit/>
          </a:bodyPr>
          <a:lstStyle/>
          <a:p>
            <a:pPr algn="just"/>
            <a:r>
              <a:rPr lang="en-US" sz="2000" b="1"/>
              <a:t>Chemical compositions of the cell in all organisms from bacteria to man are almost similar and mainly involving organic molecules.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250825" y="977900"/>
            <a:ext cx="8569325" cy="4094163"/>
          </a:xfrm>
          <a:prstGeom prst="rect">
            <a:avLst/>
          </a:prstGeom>
          <a:noFill/>
          <a:ln w="9525">
            <a:noFill/>
            <a:miter lim="800000"/>
            <a:headEnd/>
            <a:tailEnd/>
          </a:ln>
        </p:spPr>
        <p:txBody>
          <a:bodyPr>
            <a:spAutoFit/>
          </a:bodyPr>
          <a:lstStyle/>
          <a:p>
            <a:pPr algn="just"/>
            <a:r>
              <a:rPr lang="en-US" sz="2000" b="1"/>
              <a:t>The micromolecules are converted to macromolecules in an energy requiring process called </a:t>
            </a:r>
            <a:r>
              <a:rPr lang="en-US" sz="2000" b="1">
                <a:solidFill>
                  <a:srgbClr val="FF0000"/>
                </a:solidFill>
              </a:rPr>
              <a:t>synthesis</a:t>
            </a:r>
            <a:r>
              <a:rPr lang="en-US" sz="2000" b="1"/>
              <a:t> .</a:t>
            </a:r>
          </a:p>
          <a:p>
            <a:pPr algn="just"/>
            <a:endParaRPr lang="en-US" sz="2000" b="1"/>
          </a:p>
          <a:p>
            <a:pPr algn="just"/>
            <a:r>
              <a:rPr lang="en-US" sz="2000" b="1"/>
              <a:t>Also the macromolecules are hydrolyzed to produce  micromolecules in a process of </a:t>
            </a:r>
            <a:r>
              <a:rPr lang="en-US" sz="2000" b="1">
                <a:solidFill>
                  <a:srgbClr val="FF0000"/>
                </a:solidFill>
              </a:rPr>
              <a:t>breakdown</a:t>
            </a:r>
            <a:r>
              <a:rPr lang="en-US" sz="2000" b="1"/>
              <a:t> that leads to liberation of energy.</a:t>
            </a:r>
          </a:p>
          <a:p>
            <a:pPr algn="just"/>
            <a:endParaRPr lang="en-US" sz="2000" b="1"/>
          </a:p>
          <a:p>
            <a:pPr algn="just"/>
            <a:r>
              <a:rPr lang="en-US" sz="2000" b="1"/>
              <a:t>This interconversion process of micromolcules to macromolecules and vice versa is called </a:t>
            </a:r>
            <a:r>
              <a:rPr lang="en-US" sz="2000" b="1">
                <a:solidFill>
                  <a:srgbClr val="FF0000"/>
                </a:solidFill>
              </a:rPr>
              <a:t>metabolism</a:t>
            </a:r>
            <a:r>
              <a:rPr lang="en-US" sz="2000" b="1"/>
              <a:t> .</a:t>
            </a:r>
          </a:p>
          <a:p>
            <a:pPr algn="just"/>
            <a:endParaRPr lang="en-US" sz="2000" b="1"/>
          </a:p>
          <a:p>
            <a:pPr algn="just"/>
            <a:r>
              <a:rPr lang="en-US" sz="2000" b="1" u="sng">
                <a:solidFill>
                  <a:srgbClr val="FF0000"/>
                </a:solidFill>
              </a:rPr>
              <a:t>Metabolism</a:t>
            </a:r>
            <a:r>
              <a:rPr lang="en-US" sz="2000" b="1"/>
              <a:t> involves series of chemical reactions that are grouped either in anabolism (synthesis) or catabolism (breakdown) branches of metabolism. </a:t>
            </a:r>
          </a:p>
        </p:txBody>
      </p:sp>
      <p:sp>
        <p:nvSpPr>
          <p:cNvPr id="9219" name="Text Box 4"/>
          <p:cNvSpPr txBox="1">
            <a:spLocks noChangeArrowheads="1"/>
          </p:cNvSpPr>
          <p:nvPr/>
        </p:nvSpPr>
        <p:spPr bwMode="auto">
          <a:xfrm>
            <a:off x="273050" y="4989513"/>
            <a:ext cx="8691563" cy="2225675"/>
          </a:xfrm>
          <a:prstGeom prst="rect">
            <a:avLst/>
          </a:prstGeom>
          <a:noFill/>
          <a:ln w="9525">
            <a:noFill/>
            <a:miter lim="800000"/>
            <a:headEnd/>
            <a:tailEnd/>
          </a:ln>
        </p:spPr>
        <p:txBody>
          <a:bodyPr>
            <a:spAutoFit/>
          </a:bodyPr>
          <a:lstStyle/>
          <a:p>
            <a:pPr algn="just">
              <a:buFontTx/>
              <a:buChar char="•"/>
            </a:pPr>
            <a:r>
              <a:rPr lang="en-US" sz="2000" b="1" u="sng">
                <a:solidFill>
                  <a:srgbClr val="FF0000"/>
                </a:solidFill>
              </a:rPr>
              <a:t>The selection of anabolism or catabolism depends on the state of cell activity.</a:t>
            </a:r>
          </a:p>
          <a:p>
            <a:pPr algn="just">
              <a:buFontTx/>
              <a:buChar char="•"/>
            </a:pPr>
            <a:r>
              <a:rPr lang="en-US" sz="2000" b="1"/>
              <a:t> If cell growth and development  are needed the anabolism will be selected while during cell physical activities like muscle movement, then catabolism is favored. </a:t>
            </a:r>
          </a:p>
          <a:p>
            <a:pPr algn="just">
              <a:buFontTx/>
              <a:buChar char="•"/>
            </a:pPr>
            <a:endParaRPr lang="en-US" sz="2000" b="1"/>
          </a:p>
          <a:p>
            <a:pPr algn="just"/>
            <a:endParaRPr lang="en-US" sz="2000" b="1"/>
          </a:p>
        </p:txBody>
      </p:sp>
      <p:sp>
        <p:nvSpPr>
          <p:cNvPr id="9220" name="Rectangle 3"/>
          <p:cNvSpPr>
            <a:spLocks noChangeArrowheads="1"/>
          </p:cNvSpPr>
          <p:nvPr/>
        </p:nvSpPr>
        <p:spPr bwMode="auto">
          <a:xfrm>
            <a:off x="214313" y="98425"/>
            <a:ext cx="8358187" cy="830263"/>
          </a:xfrm>
          <a:prstGeom prst="rect">
            <a:avLst/>
          </a:prstGeom>
          <a:noFill/>
          <a:ln w="9525">
            <a:noFill/>
            <a:miter lim="800000"/>
            <a:headEnd/>
            <a:tailEnd/>
          </a:ln>
        </p:spPr>
        <p:txBody>
          <a:bodyPr>
            <a:spAutoFit/>
          </a:bodyPr>
          <a:lstStyle/>
          <a:p>
            <a:pPr algn="just"/>
            <a:r>
              <a:rPr lang="en-US" sz="2400" b="1" u="sng">
                <a:solidFill>
                  <a:srgbClr val="FF0000"/>
                </a:solidFill>
              </a:rPr>
              <a:t>Micro and macromolecules are present in a dynamic state.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0" y="141288"/>
            <a:ext cx="8893175" cy="3644900"/>
          </a:xfrm>
        </p:spPr>
        <p:txBody>
          <a:bodyPr/>
          <a:lstStyle/>
          <a:p>
            <a:pPr algn="just" eaLnBrk="1" hangingPunct="1">
              <a:buFontTx/>
              <a:buNone/>
            </a:pPr>
            <a:r>
              <a:rPr lang="en-AU" sz="2800" b="1" u="sng">
                <a:solidFill>
                  <a:srgbClr val="FF0000"/>
                </a:solidFill>
              </a:rPr>
              <a:t>Biomolecules</a:t>
            </a:r>
            <a:endParaRPr lang="en-AU" sz="2800">
              <a:solidFill>
                <a:srgbClr val="FF0000"/>
              </a:solidFill>
            </a:endParaRPr>
          </a:p>
          <a:p>
            <a:pPr algn="just" eaLnBrk="1" hangingPunct="1"/>
            <a:r>
              <a:rPr lang="en-AU" sz="2000" b="1"/>
              <a:t>1- </a:t>
            </a:r>
            <a:r>
              <a:rPr lang="en-AU" sz="2000" b="1" u="sng"/>
              <a:t>Micromolecules</a:t>
            </a:r>
            <a:r>
              <a:rPr lang="en-AU" sz="2000" b="1"/>
              <a:t>: represented by inorganic compounds like water and mineral and organic compounds like monosaccharides, amino acids, fatty acids and nucleotides.</a:t>
            </a:r>
          </a:p>
          <a:p>
            <a:pPr algn="just" eaLnBrk="1" hangingPunct="1"/>
            <a:endParaRPr lang="en-AU" sz="2000" b="1"/>
          </a:p>
          <a:p>
            <a:pPr algn="just" eaLnBrk="1" hangingPunct="1"/>
            <a:r>
              <a:rPr lang="en-AU" sz="2000" b="1"/>
              <a:t>2- </a:t>
            </a:r>
            <a:r>
              <a:rPr lang="en-AU" sz="2000" b="1" u="sng"/>
              <a:t>Macromolecules</a:t>
            </a:r>
            <a:r>
              <a:rPr lang="en-AU" sz="2000" b="1"/>
              <a:t>: represented by proteins; nucleic acids; polysaccharides, and some lipids </a:t>
            </a:r>
            <a:r>
              <a:rPr lang="en-AU"/>
              <a:t> </a:t>
            </a:r>
          </a:p>
        </p:txBody>
      </p:sp>
      <p:sp>
        <p:nvSpPr>
          <p:cNvPr id="10243" name="Rectangle 4"/>
          <p:cNvSpPr>
            <a:spLocks noChangeArrowheads="1"/>
          </p:cNvSpPr>
          <p:nvPr/>
        </p:nvSpPr>
        <p:spPr bwMode="auto">
          <a:xfrm>
            <a:off x="250825" y="3068638"/>
            <a:ext cx="8178800" cy="3540125"/>
          </a:xfrm>
          <a:prstGeom prst="rect">
            <a:avLst/>
          </a:prstGeom>
          <a:noFill/>
          <a:ln w="9525">
            <a:noFill/>
            <a:miter lim="800000"/>
            <a:headEnd/>
            <a:tailEnd/>
          </a:ln>
        </p:spPr>
        <p:txBody>
          <a:bodyPr>
            <a:spAutoFit/>
          </a:bodyPr>
          <a:lstStyle/>
          <a:p>
            <a:pPr algn="just"/>
            <a:r>
              <a:rPr lang="en-US" sz="2400" b="1" u="sng">
                <a:solidFill>
                  <a:srgbClr val="FF0000"/>
                </a:solidFill>
              </a:rPr>
              <a:t>Amino acids and Proteins</a:t>
            </a:r>
            <a:r>
              <a:rPr lang="en-US" sz="2400" b="1">
                <a:solidFill>
                  <a:srgbClr val="FF0000"/>
                </a:solidFill>
              </a:rPr>
              <a:t>                                                                          </a:t>
            </a:r>
          </a:p>
          <a:p>
            <a:pPr algn="just"/>
            <a:r>
              <a:rPr lang="en-US" sz="2000" b="1"/>
              <a:t> - Amino acids classes and properties </a:t>
            </a:r>
          </a:p>
          <a:p>
            <a:pPr algn="just"/>
            <a:r>
              <a:rPr lang="en-US" sz="2000" b="1"/>
              <a:t> -Polypeptides structure and functions</a:t>
            </a:r>
          </a:p>
          <a:p>
            <a:pPr algn="just"/>
            <a:r>
              <a:rPr lang="en-US" sz="2000" b="1"/>
              <a:t> -Proteins</a:t>
            </a:r>
          </a:p>
          <a:p>
            <a:pPr algn="just"/>
            <a:r>
              <a:rPr lang="en-US" sz="2000" b="1"/>
              <a:t>  Structure , types , physical and chemical properties.</a:t>
            </a:r>
          </a:p>
          <a:p>
            <a:pPr algn="just"/>
            <a:r>
              <a:rPr lang="en-US" sz="2000" b="1"/>
              <a:t>Structural functions relationship:</a:t>
            </a:r>
          </a:p>
          <a:p>
            <a:pPr algn="just"/>
            <a:r>
              <a:rPr lang="en-US" sz="2000" b="1"/>
              <a:t>Examples of fibrous proteins function, collagen , keratin and motor proteins.</a:t>
            </a:r>
          </a:p>
          <a:p>
            <a:pPr algn="just"/>
            <a:r>
              <a:rPr lang="en-US" sz="2000" b="1"/>
              <a:t>Examples of globular proteins function, myoglobin and hemoglobin.</a:t>
            </a:r>
          </a:p>
          <a:p>
            <a:pPr algn="just"/>
            <a:r>
              <a:rPr lang="en-US" sz="2000" b="1"/>
              <a:t>Clinical examples on protein abnormalities.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214313" y="0"/>
            <a:ext cx="8215312" cy="6124575"/>
          </a:xfrm>
          <a:prstGeom prst="rect">
            <a:avLst/>
          </a:prstGeom>
          <a:noFill/>
          <a:ln w="9525">
            <a:noFill/>
            <a:miter lim="800000"/>
            <a:headEnd/>
            <a:tailEnd/>
          </a:ln>
        </p:spPr>
        <p:txBody>
          <a:bodyPr>
            <a:spAutoFit/>
          </a:bodyPr>
          <a:lstStyle/>
          <a:p>
            <a:pPr algn="just"/>
            <a:endParaRPr lang="en-US" sz="2000" b="1" u="sng"/>
          </a:p>
          <a:p>
            <a:pPr algn="just"/>
            <a:r>
              <a:rPr lang="en-US" sz="2400" b="1" u="sng">
                <a:solidFill>
                  <a:srgbClr val="FF0000"/>
                </a:solidFill>
              </a:rPr>
              <a:t>Carbohydrates :</a:t>
            </a:r>
          </a:p>
          <a:p>
            <a:pPr algn="just"/>
            <a:r>
              <a:rPr lang="en-US" sz="2000" b="1"/>
              <a:t>Monosaccharides and polysaccharides</a:t>
            </a:r>
          </a:p>
          <a:p>
            <a:pPr algn="just"/>
            <a:r>
              <a:rPr lang="en-US" sz="2000" b="1"/>
              <a:t>Structure and functions</a:t>
            </a:r>
          </a:p>
          <a:p>
            <a:pPr algn="just"/>
            <a:r>
              <a:rPr lang="en-US" sz="2000" b="1"/>
              <a:t>Nutritional significance to the body.</a:t>
            </a:r>
          </a:p>
          <a:p>
            <a:pPr algn="just"/>
            <a:endParaRPr lang="en-US" sz="2000" b="1" u="sng"/>
          </a:p>
          <a:p>
            <a:pPr algn="just"/>
            <a:r>
              <a:rPr lang="en-US" sz="2400" b="1" u="sng">
                <a:solidFill>
                  <a:srgbClr val="FF0000"/>
                </a:solidFill>
              </a:rPr>
              <a:t>lipids :</a:t>
            </a:r>
            <a:r>
              <a:rPr lang="en-US" sz="2400" b="1">
                <a:solidFill>
                  <a:srgbClr val="FF0000"/>
                </a:solidFill>
              </a:rPr>
              <a:t>                                                                                                             </a:t>
            </a:r>
          </a:p>
          <a:p>
            <a:pPr algn="just"/>
            <a:r>
              <a:rPr lang="en-US" sz="2000" b="1"/>
              <a:t>  Types, structure and functions.</a:t>
            </a:r>
          </a:p>
          <a:p>
            <a:pPr algn="just"/>
            <a:r>
              <a:rPr lang="en-US" sz="2000" b="1"/>
              <a:t>  Lipid profile</a:t>
            </a:r>
          </a:p>
          <a:p>
            <a:pPr algn="just"/>
            <a:r>
              <a:rPr lang="en-US" sz="2000" b="1"/>
              <a:t>  Classes of lipoproteins</a:t>
            </a:r>
          </a:p>
          <a:p>
            <a:pPr algn="just"/>
            <a:r>
              <a:rPr lang="en-US" sz="2000" b="1"/>
              <a:t>  Clinical significance of lipids</a:t>
            </a:r>
          </a:p>
          <a:p>
            <a:pPr algn="just"/>
            <a:endParaRPr lang="en-US" sz="2000" b="1" u="sng"/>
          </a:p>
          <a:p>
            <a:pPr algn="just"/>
            <a:r>
              <a:rPr lang="en-US" sz="2400" b="1" u="sng">
                <a:solidFill>
                  <a:srgbClr val="FF0000"/>
                </a:solidFill>
              </a:rPr>
              <a:t>Enzymes:</a:t>
            </a:r>
            <a:r>
              <a:rPr lang="en-US" sz="2400" b="1">
                <a:solidFill>
                  <a:srgbClr val="FF0000"/>
                </a:solidFill>
              </a:rPr>
              <a:t>                                                                                                         </a:t>
            </a:r>
          </a:p>
          <a:p>
            <a:pPr algn="just"/>
            <a:r>
              <a:rPr lang="en-US" sz="2000" b="1"/>
              <a:t>Catalytic functions, Specificity and Classifications.</a:t>
            </a:r>
          </a:p>
          <a:p>
            <a:pPr algn="just"/>
            <a:r>
              <a:rPr lang="en-US" sz="2000" b="1"/>
              <a:t>Factors affecting enzyme activity.</a:t>
            </a:r>
          </a:p>
          <a:p>
            <a:pPr algn="just"/>
            <a:r>
              <a:rPr lang="en-US" sz="2000" b="1"/>
              <a:t>Enzyme kinetics .</a:t>
            </a:r>
          </a:p>
          <a:p>
            <a:pPr algn="just"/>
            <a:r>
              <a:rPr lang="en-US" sz="2000" b="1"/>
              <a:t>Enzyme inhibitions and regulations.</a:t>
            </a:r>
          </a:p>
          <a:p>
            <a:pPr algn="just"/>
            <a:r>
              <a:rPr lang="en-US" sz="2000" b="1"/>
              <a:t>Isozymes and enzyme cofactors.</a:t>
            </a:r>
          </a:p>
          <a:p>
            <a:pPr algn="just"/>
            <a:r>
              <a:rPr lang="en-US" sz="2000" b="1"/>
              <a:t>Application of enzymes in medicine.</a:t>
            </a:r>
            <a:endParaRPr lang="en-US" sz="2000" b="1" u="sng"/>
          </a:p>
        </p:txBody>
      </p:sp>
    </p:spTree>
  </p:cSld>
  <p:clrMapOvr>
    <a:masterClrMapping/>
  </p:clrMapOvr>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c1faea6-d3e7-4333-9a2c-d4affed2a3c6">
      <Terms xmlns="http://schemas.microsoft.com/office/infopath/2007/PartnerControls"/>
    </lcf76f155ced4ddcb4097134ff3c332f>
    <TaxCatchAll xmlns="9856e37d-40ad-4ecd-8dba-820d65ef22d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مستند" ma:contentTypeID="0x0101008164EFD225938D4B80102A58843C38F7" ma:contentTypeVersion="8" ma:contentTypeDescription="إنشاء مستند جديد." ma:contentTypeScope="" ma:versionID="a6fce59a69c00c599f03bac86bc508a6">
  <xsd:schema xmlns:xsd="http://www.w3.org/2001/XMLSchema" xmlns:xs="http://www.w3.org/2001/XMLSchema" xmlns:p="http://schemas.microsoft.com/office/2006/metadata/properties" xmlns:ns2="6c1faea6-d3e7-4333-9a2c-d4affed2a3c6" xmlns:ns3="9856e37d-40ad-4ecd-8dba-820d65ef22d0" targetNamespace="http://schemas.microsoft.com/office/2006/metadata/properties" ma:root="true" ma:fieldsID="8b4cb2ff4666451f53b49f28cbbe52c4" ns2:_="" ns3:_="">
    <xsd:import namespace="6c1faea6-d3e7-4333-9a2c-d4affed2a3c6"/>
    <xsd:import namespace="9856e37d-40ad-4ecd-8dba-820d65ef22d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1faea6-d3e7-4333-9a2c-d4affed2a3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علامات الصور" ma:readOnly="false" ma:fieldId="{5cf76f15-5ced-4ddc-b409-7134ff3c332f}" ma:taxonomyMulti="true" ma:sspId="9ff52f34-b351-492d-bd72-b80be8882ab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856e37d-40ad-4ecd-8dba-820d65ef22d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9e5f84b-c903-46b4-9cea-c6964ed2f4a7}" ma:internalName="TaxCatchAll" ma:showField="CatchAllData" ma:web="9856e37d-40ad-4ecd-8dba-820d65ef22d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3B41FE-C14B-4A3A-A223-A7F7D43E1CBD}">
  <ds:schemaRefs>
    <ds:schemaRef ds:uri="http://schemas.microsoft.com/office/2006/metadata/properties"/>
    <ds:schemaRef ds:uri="http://www.w3.org/2000/xmlns/"/>
    <ds:schemaRef ds:uri="6c1faea6-d3e7-4333-9a2c-d4affed2a3c6"/>
    <ds:schemaRef ds:uri="http://schemas.microsoft.com/office/infopath/2007/PartnerControls"/>
    <ds:schemaRef ds:uri="9856e37d-40ad-4ecd-8dba-820d65ef22d0"/>
    <ds:schemaRef ds:uri="http://www.w3.org/2001/XMLSchema-instance"/>
  </ds:schemaRefs>
</ds:datastoreItem>
</file>

<file path=customXml/itemProps2.xml><?xml version="1.0" encoding="utf-8"?>
<ds:datastoreItem xmlns:ds="http://schemas.openxmlformats.org/officeDocument/2006/customXml" ds:itemID="{EFB1C452-4DA7-4FE7-A174-CD267BA92BA5}">
  <ds:schemaRefs>
    <ds:schemaRef ds:uri="http://schemas.microsoft.com/sharepoint/v3/contenttype/forms"/>
  </ds:schemaRefs>
</ds:datastoreItem>
</file>

<file path=customXml/itemProps3.xml><?xml version="1.0" encoding="utf-8"?>
<ds:datastoreItem xmlns:ds="http://schemas.openxmlformats.org/officeDocument/2006/customXml" ds:itemID="{3BFEA3A7-0C58-4244-8530-1FC3B9A2BA2B}">
  <ds:schemaRefs>
    <ds:schemaRef ds:uri="http://schemas.microsoft.com/office/2006/metadata/contentType"/>
    <ds:schemaRef ds:uri="http://schemas.microsoft.com/office/2006/metadata/properties/metaAttributes"/>
    <ds:schemaRef ds:uri="http://www.w3.org/2000/xmlns/"/>
    <ds:schemaRef ds:uri="http://www.w3.org/2001/XMLSchema"/>
    <ds:schemaRef ds:uri="6c1faea6-d3e7-4333-9a2c-d4affed2a3c6"/>
    <ds:schemaRef ds:uri="9856e37d-40ad-4ecd-8dba-820d65ef22d0"/>
  </ds:schemaRefs>
</ds:datastoreItem>
</file>

<file path=docProps/app.xml><?xml version="1.0" encoding="utf-8"?>
<Properties xmlns="http://schemas.openxmlformats.org/officeDocument/2006/extended-properties" xmlns:vt="http://schemas.openxmlformats.org/officeDocument/2006/docPropsVTypes">
  <Template>Concourse</Template>
  <TotalTime>1635</TotalTime>
  <Words>832</Words>
  <Application>Microsoft Office PowerPoint</Application>
  <PresentationFormat>عرض على الشاشة (4:3)</PresentationFormat>
  <Paragraphs>177</Paragraphs>
  <Slides>23</Slides>
  <Notes>9</Notes>
  <HiddenSlides>0</HiddenSlides>
  <MMClips>0</MMClip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Default Design</vt:lpstr>
      <vt:lpstr>Functional groups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Disaccharides : are formed when the hydroxyl group on the anomeric carbon of one sugar molecule interacts with one of several hydroxyl groups in the other sugar molecule </vt:lpstr>
      <vt:lpstr>عرض تقديمي في PowerPoint</vt:lpstr>
      <vt:lpstr>Amino acids, and Proteins</vt:lpstr>
      <vt:lpstr>Enzymes</vt:lpstr>
      <vt:lpstr>عرض تقديمي في PowerPoint</vt:lpstr>
      <vt:lpstr>Nucleotides and Nucleic acids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Biomolecules</dc:title>
  <dc:creator>Al-Sarayreh</dc:creator>
  <cp:lastModifiedBy>majdjod83@gmail.com</cp:lastModifiedBy>
  <cp:revision>163</cp:revision>
  <dcterms:created xsi:type="dcterms:W3CDTF">2009-09-22T09:33:18Z</dcterms:created>
  <dcterms:modified xsi:type="dcterms:W3CDTF">2022-10-18T21:16:07Z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0x0101008164EFD225938D4B80102A58843C38F7</vt:lpwstr>
  </property>
  <property fmtid="{D5CDD505-2E9C-101B-9397-08002B2CF9AE}" pid="3" name="MediaServiceImageTags">
    <vt:lpwstr/>
  </property>
</Properties>
</file>