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700" r:id="rId2"/>
  </p:sldMasterIdLst>
  <p:notesMasterIdLst>
    <p:notesMasterId r:id="rId21"/>
  </p:notesMasterIdLst>
  <p:sldIdLst>
    <p:sldId id="256" r:id="rId3"/>
    <p:sldId id="269" r:id="rId4"/>
    <p:sldId id="257" r:id="rId5"/>
    <p:sldId id="270" r:id="rId6"/>
    <p:sldId id="258" r:id="rId7"/>
    <p:sldId id="259" r:id="rId8"/>
    <p:sldId id="260" r:id="rId9"/>
    <p:sldId id="273" r:id="rId10"/>
    <p:sldId id="261" r:id="rId11"/>
    <p:sldId id="262" r:id="rId12"/>
    <p:sldId id="263" r:id="rId13"/>
    <p:sldId id="271" r:id="rId14"/>
    <p:sldId id="264" r:id="rId15"/>
    <p:sldId id="272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40LCQTu7IJe2QppdN7ot0l5Nk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font" Target="fonts/font5.fntdata" /><Relationship Id="rId39" Type="http://schemas.openxmlformats.org/officeDocument/2006/relationships/font" Target="fonts/font18.fntdata" /><Relationship Id="rId3" Type="http://schemas.openxmlformats.org/officeDocument/2006/relationships/slide" Target="slides/slide1.xml" /><Relationship Id="rId21" Type="http://schemas.openxmlformats.org/officeDocument/2006/relationships/notesMaster" Target="notesMasters/notesMaster1.xml" /><Relationship Id="rId34" Type="http://schemas.openxmlformats.org/officeDocument/2006/relationships/font" Target="fonts/font13.fntdata" /><Relationship Id="rId42" Type="http://schemas.openxmlformats.org/officeDocument/2006/relationships/viewProps" Target="view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font" Target="fonts/font4.fntdata" /><Relationship Id="rId33" Type="http://schemas.openxmlformats.org/officeDocument/2006/relationships/font" Target="fonts/font12.fntdata" /><Relationship Id="rId38" Type="http://schemas.openxmlformats.org/officeDocument/2006/relationships/font" Target="fonts/font17.fntdata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font" Target="fonts/font8.fntdata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font" Target="fonts/font3.fntdata" /><Relationship Id="rId32" Type="http://schemas.openxmlformats.org/officeDocument/2006/relationships/font" Target="fonts/font11.fntdata" /><Relationship Id="rId37" Type="http://schemas.openxmlformats.org/officeDocument/2006/relationships/font" Target="fonts/font16.fntdata" /><Relationship Id="rId40" Type="http://customschemas.google.com/relationships/presentationmetadata" Target="metadata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font" Target="fonts/font2.fntdata" /><Relationship Id="rId28" Type="http://schemas.openxmlformats.org/officeDocument/2006/relationships/font" Target="fonts/font7.fntdata" /><Relationship Id="rId36" Type="http://schemas.openxmlformats.org/officeDocument/2006/relationships/font" Target="fonts/font15.fntdata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font" Target="fonts/font10.fntdata" /><Relationship Id="rId44" Type="http://schemas.openxmlformats.org/officeDocument/2006/relationships/tableStyles" Target="tableStyle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font" Target="fonts/font1.fntdata" /><Relationship Id="rId27" Type="http://schemas.openxmlformats.org/officeDocument/2006/relationships/font" Target="fonts/font6.fntdata" /><Relationship Id="rId30" Type="http://schemas.openxmlformats.org/officeDocument/2006/relationships/font" Target="fonts/font9.fntdata" /><Relationship Id="rId35" Type="http://schemas.openxmlformats.org/officeDocument/2006/relationships/font" Target="fonts/font14.fntdata" /><Relationship Id="rId43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1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8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0AD8C-B506-49AD-8FDD-43E8BAC4F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3DB52-2B3F-4FBD-BC8D-78B9894D6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BCD17-AEFD-4CD6-92CA-FD835E5A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8F05E-153E-436E-8CC9-600D9597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7D0DC-DD3C-4CC0-9876-341A98C5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9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FA4E-91B9-44B8-9115-A3D168C2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9C1DF-D0ED-4147-9725-13E374F65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1253A-C8A7-4B5A-8878-A9CAD409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84392-82E9-4FE4-BC95-90238F08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067F4-36A0-4546-812A-1E9B7E2D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79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3DD8-B79E-482B-B706-39C665CF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BDD0B-253C-42EC-9B14-6C0F44960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578D2-E0E5-457D-A4F0-87C2D164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D32CD-6986-4A4F-BFD6-F458A383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44AA4-8F1C-449C-88B2-0B02618B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45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C5C2-A788-43B6-B688-F25B8A5A7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B8E82-3206-4742-9382-CCF4AF4AA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B08D7-DBEC-4AC5-8338-2DE0F0192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014BA-B67E-4D12-B149-28999305C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3924F-0A3E-44CD-A7B5-397A3E62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12C0F-ADCA-43DB-9B48-02714F51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132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8F6D-5E2E-434C-A938-62BE5CA4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F2580-86DB-4B54-AD30-8C4A701A2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326B0-F766-44FB-B064-116DD0ED4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9B7145-3C3F-41A9-A19A-1BE13D3E1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830C0-66A6-401E-BB15-DC0AC1EA2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40F93F-5525-41B6-A5BF-31388F86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BDAC3-2694-4048-98F8-A17F0AD6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8CC415-EFA9-49CC-AA16-B237B606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2495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88D7-9C41-4876-80CE-2F7E6B33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1A39C-9BBB-4AC0-AC8B-0755162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6573D-FF68-4900-A086-BE732697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025-90F2-4FE9-95AB-A515B789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5146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ADA1D-41AE-45D7-BC7D-39F9DA77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CF5D5-5DE4-4CA4-BF99-863701FD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A52D2-B2F6-4D93-A683-D6664503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1934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9958-6A10-4209-84EB-4C30D07D3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165C-F2FC-4CD6-A534-7D573FD3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E4544-C55A-4395-90F3-1137F47AA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27586-115A-43BA-A1D9-56B04BED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D3925-8050-4093-B695-EF3CA9C7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D77E8-10CB-413B-87FE-3B34E717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173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78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BBB1-661D-4557-809F-7C02520A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51BF2D-CC06-4AAC-B0C3-16CAF03F7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1B7DD-9AA6-4916-A64B-3BDB49EA0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808B6-1F16-4A80-B8CD-9F181CE4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9998C-4FEF-4442-B999-5A945DFD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41E3C-3036-4A6A-A875-E426FACA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6529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36C6-88A4-4678-BD19-602F6DCB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40743-0B4C-4D46-A77A-621AAD027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ADE77-3238-4A18-BE05-970ECFF8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465B8-0F66-4752-BCB8-B6CAB3A8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B055A-4085-445A-9B7F-EBCC1DC3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595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A037AB-C731-449B-9896-406CDBD4B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433A6-D253-495D-A88B-4D57B3583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0A567-3309-4670-B548-25DD8164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2D99A-9BD5-49DF-A98F-621AE6F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E732-900E-453D-B61D-646B5200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860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2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7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8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7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2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831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7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20C465-D0E1-47E9-ABF9-C65E6424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48C54-8A86-4468-9BDA-58F544D2E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06F19-0443-4E4D-99D4-EA3E58993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4B44F-ABD2-44C9-97B1-9E439CFF7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442AB-AE0F-43CB-A167-0FEE1395B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jpg" /><Relationship Id="rId4" Type="http://schemas.openxmlformats.org/officeDocument/2006/relationships/image" Target="../media/image19.jp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jpg" /><Relationship Id="rId5" Type="http://schemas.openxmlformats.org/officeDocument/2006/relationships/image" Target="../media/image23.jpg" /><Relationship Id="rId4" Type="http://schemas.openxmlformats.org/officeDocument/2006/relationships/image" Target="../media/image22.jp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7.jpg" /><Relationship Id="rId4" Type="http://schemas.openxmlformats.org/officeDocument/2006/relationships/image" Target="../media/image26.jp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mhijazy.com/english/chapters/chapte126.jpg" TargetMode="Externa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png" /><Relationship Id="rId4" Type="http://schemas.openxmlformats.org/officeDocument/2006/relationships/image" Target="../media/image1.jp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4.jp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g" /><Relationship Id="rId5" Type="http://schemas.openxmlformats.org/officeDocument/2006/relationships/image" Target="../media/image7.jpg" /><Relationship Id="rId4" Type="http://schemas.openxmlformats.org/officeDocument/2006/relationships/image" Target="../media/image6.jp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"/>
          <p:cNvSpPr txBox="1">
            <a:spLocks noGrp="1"/>
          </p:cNvSpPr>
          <p:nvPr>
            <p:ph type="title"/>
          </p:nvPr>
        </p:nvSpPr>
        <p:spPr>
          <a:xfrm>
            <a:off x="220132" y="2249314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63717"/>
              </a:buClr>
              <a:buSzPct val="100000"/>
              <a:buFont typeface="Book Antiqua"/>
              <a:buNone/>
            </a:pPr>
            <a:r>
              <a:rPr lang="en-US" sz="5400" b="1" dirty="0"/>
              <a:t>VIRAL SKIN INFECTIONS</a:t>
            </a:r>
            <a:endParaRPr sz="5400" b="1" dirty="0"/>
          </a:p>
        </p:txBody>
      </p:sp>
      <p:sp>
        <p:nvSpPr>
          <p:cNvPr id="230" name="Google Shape;230;p2"/>
          <p:cNvSpPr txBox="1"/>
          <p:nvPr/>
        </p:nvSpPr>
        <p:spPr>
          <a:xfrm>
            <a:off x="1450372" y="5020735"/>
            <a:ext cx="585354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C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4C0000"/>
                </a:solidFill>
                <a:latin typeface="Arial"/>
                <a:ea typeface="Arial"/>
                <a:cs typeface="Arial"/>
                <a:sym typeface="Arial"/>
              </a:rPr>
              <a:t>By: </a:t>
            </a:r>
            <a:endParaRPr dirty="0"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rgbClr val="4C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4C0000"/>
                </a:solidFill>
                <a:latin typeface="Arial"/>
                <a:ea typeface="Arial"/>
                <a:cs typeface="Arial"/>
                <a:sym typeface="Arial"/>
              </a:rPr>
              <a:t>Prof. Dr. </a:t>
            </a:r>
            <a:r>
              <a:rPr lang="en-US" sz="2400" b="1" i="0" u="none" strike="noStrike" cap="none" dirty="0" err="1">
                <a:solidFill>
                  <a:srgbClr val="4C0000"/>
                </a:solidFill>
                <a:latin typeface="Arial"/>
                <a:ea typeface="Arial"/>
                <a:cs typeface="Arial"/>
                <a:sym typeface="Arial"/>
              </a:rPr>
              <a:t>Ghada</a:t>
            </a:r>
            <a:r>
              <a:rPr lang="en-US" sz="2400" b="1" i="0" u="none" strike="noStrike" cap="none" dirty="0">
                <a:solidFill>
                  <a:srgbClr val="4C0000"/>
                </a:solidFill>
                <a:latin typeface="Arial"/>
                <a:ea typeface="Arial"/>
                <a:cs typeface="Arial"/>
                <a:sym typeface="Arial"/>
              </a:rPr>
              <a:t> Fahmy </a:t>
            </a:r>
            <a:r>
              <a:rPr lang="en-US" sz="2400" b="1" i="0" u="none" strike="noStrike" cap="none" dirty="0" err="1">
                <a:solidFill>
                  <a:srgbClr val="4C0000"/>
                </a:solidFill>
                <a:latin typeface="Arial"/>
                <a:ea typeface="Arial"/>
                <a:cs typeface="Arial"/>
                <a:sym typeface="Arial"/>
              </a:rPr>
              <a:t>Helaly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"/>
          <p:cNvSpPr txBox="1">
            <a:spLocks noGrp="1"/>
          </p:cNvSpPr>
          <p:nvPr>
            <p:ph type="title"/>
          </p:nvPr>
        </p:nvSpPr>
        <p:spPr>
          <a:xfrm>
            <a:off x="0" y="3305322"/>
            <a:ext cx="4953000" cy="103942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63717"/>
              </a:buClr>
              <a:buSzPct val="100000"/>
              <a:buFont typeface="Times New Roman"/>
              <a:buNone/>
            </a:pPr>
            <a:b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  <a:t>Human Herpes virus 8</a:t>
            </a:r>
            <a:b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b="1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8"/>
          <p:cNvSpPr txBox="1">
            <a:spLocks noGrp="1"/>
          </p:cNvSpPr>
          <p:nvPr>
            <p:ph idx="1"/>
          </p:nvPr>
        </p:nvSpPr>
        <p:spPr>
          <a:xfrm>
            <a:off x="533400" y="4385191"/>
            <a:ext cx="4572000" cy="131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Kaposi’s sarcoma, especially in AIDS patients.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Transmitted sexually.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6384247" y="5847634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Kaposi’s sarcoma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8"/>
          <p:cNvSpPr txBox="1"/>
          <p:nvPr/>
        </p:nvSpPr>
        <p:spPr>
          <a:xfrm>
            <a:off x="0" y="6099"/>
            <a:ext cx="7162800" cy="9632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63717"/>
              </a:buClr>
              <a:buSzPts val="4000"/>
              <a:buFont typeface="Times New Roman"/>
              <a:buNone/>
            </a:pPr>
            <a:r>
              <a:rPr lang="en-US" sz="4000" b="1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herpes viruses 6 and 7</a:t>
            </a:r>
            <a:endParaRPr sz="4000" b="1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8"/>
          <p:cNvSpPr/>
          <p:nvPr/>
        </p:nvSpPr>
        <p:spPr>
          <a:xfrm>
            <a:off x="457200" y="1325889"/>
            <a:ext cx="57912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Exanthem 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subitum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(roseola 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infantum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 in 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young children between 6 months and 2 years old </a:t>
            </a:r>
            <a:endParaRPr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Rapid onset fever and an immune-mediated generalized rash.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1118" y="1345071"/>
            <a:ext cx="2212258" cy="247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426" y="3969367"/>
            <a:ext cx="2590800" cy="168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63717"/>
              </a:buClr>
              <a:buSzPts val="4000"/>
              <a:buFont typeface="Times New Roman"/>
              <a:buNone/>
            </a:pPr>
            <a:b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  <a:t>Smallpox Virus</a:t>
            </a:r>
            <a:b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b="1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9"/>
          <p:cNvSpPr txBox="1">
            <a:spLocks noGrp="1"/>
          </p:cNvSpPr>
          <p:nvPr>
            <p:ph idx="1"/>
          </p:nvPr>
        </p:nvSpPr>
        <p:spPr>
          <a:xfrm>
            <a:off x="0" y="1343482"/>
            <a:ext cx="7749400" cy="436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Smallpox.           - One serologic type.</a:t>
            </a:r>
            <a:endParaRPr dirty="0"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Enveloped virus with linear double-stranded DNA.</a:t>
            </a:r>
            <a:endParaRPr dirty="0"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DNA-dependent RNA polymerase in virion.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Transmitted by Respiratory droplets or direct contact. </a:t>
            </a:r>
            <a:r>
              <a:rPr lang="en-US" sz="2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(with the lesion which present in skin)</a:t>
            </a:r>
            <a:endParaRPr dirty="0">
              <a:solidFill>
                <a:srgbClr val="FF0000"/>
              </a:solidFill>
            </a:endParaRPr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Skin lesions: macule, papule, vesicle, pustule, crust.</a:t>
            </a:r>
            <a:endParaRPr dirty="0"/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Laboratory Diagnosis:</a:t>
            </a:r>
            <a:endParaRPr dirty="0"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Cell culture</a:t>
            </a:r>
            <a:endParaRPr dirty="0"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“Pocks” on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chorioallantoic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membrane. </a:t>
            </a:r>
            <a:endParaRPr dirty="0"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Electron microscopy</a:t>
            </a:r>
            <a:endParaRPr dirty="0"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Viral antigens in the vesicle fluid.</a:t>
            </a:r>
            <a:endParaRPr dirty="0"/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Prevention: 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vaccine contains live, attenuated vaccinia virus.(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intradermal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br>
              <a:rPr lang="en-US" sz="2200" dirty="0">
                <a:latin typeface="Arial"/>
                <a:ea typeface="Arial"/>
                <a:cs typeface="Arial"/>
                <a:sym typeface="Arial"/>
              </a:rPr>
            </a:b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9" descr="http://virusabc.weebly.com/uploads/3/4/6/6/3466109/6255852.jpg?3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0667" y="2111022"/>
            <a:ext cx="1532912" cy="283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9"/>
          <p:cNvPicPr preferRelativeResize="0"/>
          <p:nvPr/>
        </p:nvPicPr>
        <p:blipFill rotWithShape="1">
          <a:blip r:embed="rId4">
            <a:alphaModFix/>
          </a:blip>
          <a:srcRect l="28182" t="15925" r="20303" b="18620"/>
          <a:stretch/>
        </p:blipFill>
        <p:spPr>
          <a:xfrm>
            <a:off x="7749400" y="437446"/>
            <a:ext cx="1062149" cy="1103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E5408-DA31-6E44-A8B8-69F922ECA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06903" cy="606063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Human herpes viruses At first, it is </a:t>
            </a:r>
            <a:r>
              <a:rPr lang="en-US" sz="2400" dirty="0" err="1">
                <a:solidFill>
                  <a:srgbClr val="FF0000"/>
                </a:solidFill>
              </a:rPr>
              <a:t>asymptomic</a:t>
            </a:r>
            <a:r>
              <a:rPr lang="en-US" sz="2400" dirty="0">
                <a:solidFill>
                  <a:srgbClr val="FF0000"/>
                </a:solidFill>
              </a:rPr>
              <a:t> or may cause fever for baby (3-5) days then </a:t>
            </a:r>
            <a:r>
              <a:rPr lang="en-US" sz="2400" dirty="0" err="1">
                <a:solidFill>
                  <a:srgbClr val="FF0000"/>
                </a:solidFill>
              </a:rPr>
              <a:t>feverstarting</a:t>
            </a:r>
            <a:r>
              <a:rPr lang="en-US" sz="2400" dirty="0">
                <a:solidFill>
                  <a:srgbClr val="FF0000"/>
                </a:solidFill>
              </a:rPr>
              <a:t> decrease and +  appear rash in trunk then limbs and face (maculopapular rash) and may be with encephalitis.</a:t>
            </a:r>
            <a:endParaRPr lang="ar-SA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-latent virus</a:t>
            </a:r>
            <a:endParaRPr lang="ar-SA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* Herman Herpes virus 8 </a:t>
            </a:r>
            <a:endParaRPr lang="ar-SA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 Kaposi's Sarcoma abnormal tissue growth in skin (it is patches) Purple red </a:t>
            </a:r>
            <a:r>
              <a:rPr lang="en-US" sz="2400" dirty="0" err="1">
                <a:solidFill>
                  <a:srgbClr val="FF0000"/>
                </a:solidFill>
              </a:rPr>
              <a:t>coloured</a:t>
            </a:r>
            <a:r>
              <a:rPr lang="en-US" sz="2400" dirty="0">
                <a:solidFill>
                  <a:srgbClr val="FF0000"/>
                </a:solidFill>
              </a:rPr>
              <a:t> , contains from blood vessel + Cancer cell + blood cells </a:t>
            </a:r>
            <a:endParaRPr lang="ar-SA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* small pox</a:t>
            </a:r>
            <a:endParaRPr lang="ar-SA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-very large virus </a:t>
            </a:r>
            <a:endParaRPr lang="ar-SA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* Why small pox has DNA dependent RNA poly </a:t>
            </a:r>
            <a:r>
              <a:rPr lang="en-US" sz="2400" dirty="0" err="1">
                <a:solidFill>
                  <a:srgbClr val="FF0000"/>
                </a:solidFill>
              </a:rPr>
              <a:t>merase</a:t>
            </a:r>
            <a:r>
              <a:rPr lang="en-US" sz="2400" dirty="0">
                <a:solidFill>
                  <a:srgbClr val="FF0000"/>
                </a:solidFill>
              </a:rPr>
              <a:t> in its </a:t>
            </a:r>
            <a:r>
              <a:rPr lang="en-US" sz="2400" dirty="0" err="1">
                <a:solidFill>
                  <a:srgbClr val="FF0000"/>
                </a:solidFill>
              </a:rPr>
              <a:t>virion</a:t>
            </a:r>
            <a:r>
              <a:rPr lang="en-US" sz="2400" dirty="0">
                <a:solidFill>
                  <a:srgbClr val="FF0000"/>
                </a:solidFill>
              </a:rPr>
              <a:t>?! Because its replication occur in cytoplasm-cause infection in respiratory tract, then to lymph node causing primary viremia in blood liver spleen exist from it and cause viremia , finally to skin causing Secondary and get its lesion macule....., + cause very sever disfigurement after healing</a:t>
            </a:r>
            <a:endParaRPr lang="en-J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7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63717"/>
              </a:buClr>
              <a:buSzPts val="4000"/>
              <a:buFont typeface="Times New Roman"/>
              <a:buNone/>
            </a:pPr>
            <a:b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  <a:t>Molluscum Contagiosum Virus</a:t>
            </a:r>
            <a:b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b="1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10"/>
          <p:cNvSpPr txBox="1">
            <a:spLocks noGrp="1"/>
          </p:cNvSpPr>
          <p:nvPr>
            <p:ph idx="1"/>
          </p:nvPr>
        </p:nvSpPr>
        <p:spPr>
          <a:xfrm>
            <a:off x="251980" y="1455455"/>
            <a:ext cx="616267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Causes molluscum contagiosum.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 Pinkish,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papular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skin lesions with an umbilicated center.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Transmitted by direct contact.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maybe sexually</a:t>
            </a:r>
            <a:endParaRPr dirty="0">
              <a:solidFill>
                <a:srgbClr val="FF0000"/>
              </a:solidFill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Diagnosis: clinically. 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Cidofovir: Extensive lesions in immunocompromised patients.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large</a:t>
            </a: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-may present around eye</a:t>
            </a: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-if it transmitted sexually present in genital organ 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08" name="Google Shape;308;p10" descr="http://www.nhs.uk/Conditions/Molluscum-contagiosum/PublishingImages/M210039-Molluscum_contagiosum,_342x19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3505200"/>
            <a:ext cx="211022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" descr="http://img.medscapestatic.com/pi/meds/ckb/46/43146t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905000"/>
            <a:ext cx="1676400" cy="121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D5B6-ADE8-A54A-B406-0782CCC0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01AC4-0D9A-EE45-B0D9-74EA946A8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Molluscum Contagiosum</a:t>
            </a:r>
            <a:endParaRPr lang="ar-SA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-one of the virus Smallpox viruses </a:t>
            </a:r>
            <a:endParaRPr lang="ar-S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Human </a:t>
            </a:r>
            <a:r>
              <a:rPr lang="en-US" b="1" dirty="0" err="1">
                <a:solidFill>
                  <a:srgbClr val="FF0000"/>
                </a:solidFill>
              </a:rPr>
              <a:t>papallomavirus</a:t>
            </a:r>
            <a:endParaRPr lang="ar-SA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-genital wart called condylomata </a:t>
            </a:r>
            <a:r>
              <a:rPr lang="en-US" dirty="0" err="1">
                <a:solidFill>
                  <a:srgbClr val="FF0000"/>
                </a:solidFill>
              </a:rPr>
              <a:t>acaminata</a:t>
            </a:r>
            <a:r>
              <a:rPr lang="en-US" dirty="0">
                <a:solidFill>
                  <a:srgbClr val="FF0000"/>
                </a:solidFill>
              </a:rPr>
              <a:t> (if it is transmitted sexually)</a:t>
            </a:r>
            <a:endParaRPr lang="en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05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"/>
          <p:cNvSpPr txBox="1">
            <a:spLocks noGrp="1"/>
          </p:cNvSpPr>
          <p:nvPr>
            <p:ph type="title"/>
          </p:nvPr>
        </p:nvSpPr>
        <p:spPr>
          <a:xfrm>
            <a:off x="-464514" y="-37788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63717"/>
              </a:buClr>
              <a:buSzPts val="4000"/>
              <a:buFont typeface="Times New Roman"/>
              <a:buNone/>
            </a:pPr>
            <a:b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  <a:t>Parvovirus B19</a:t>
            </a:r>
            <a:b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b="1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11"/>
          <p:cNvSpPr txBox="1">
            <a:spLocks noGrp="1"/>
          </p:cNvSpPr>
          <p:nvPr>
            <p:ph idx="1"/>
          </p:nvPr>
        </p:nvSpPr>
        <p:spPr>
          <a:xfrm>
            <a:off x="-144683" y="284893"/>
            <a:ext cx="8600632" cy="431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Usually asymptomatic,</a:t>
            </a:r>
            <a:endParaRPr lang="ar-SA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-has reticular pattern .</a:t>
            </a: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-disappear after (9-10)day,+ may be recurrence</a:t>
            </a:r>
            <a:endParaRPr lang="ar-SA" sz="2000" dirty="0">
              <a:solidFill>
                <a:srgbClr val="FF0000"/>
              </a:solidFill>
              <a:sym typeface="Arial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 Can cause slapped cheek syndrome [erythema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infectiosum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(fifth disease)]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aplastic anemia, arthritis, and hydrops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fetalis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-confluent rash occur on </a:t>
            </a:r>
            <a:r>
              <a:rPr lang="en-US" sz="200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arms,legs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and trunk     a rash as lace</a:t>
            </a:r>
            <a:r>
              <a:rPr lang="ar-SA" sz="200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(دانتيل)</a:t>
            </a:r>
            <a:endParaRPr sz="2000" dirty="0">
              <a:solidFill>
                <a:srgbClr val="FF0000"/>
              </a:solidFill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Non-enveloped - icosahedral symmetry- ssDNA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There is one serotype. 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Respiratory droplets and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transplacental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erythroblasts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is the precursor of erythroblast                                            Cardiac 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faluire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  Death </a:t>
            </a:r>
            <a:endParaRPr sz="2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>
              <a:spcBef>
                <a:spcPts val="480"/>
              </a:spcBef>
              <a:buSzPts val="2400"/>
            </a:pP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Laboratory Diagnosis: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ELISA for IgM).</a:t>
            </a:r>
            <a:endParaRPr dirty="0"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 cause aplastic 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animea,arithritis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 adult  +hydro if it is transmitted transplacental from mother to baby </a:t>
            </a:r>
            <a:endParaRPr sz="2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11" descr="https://upload.wikimedia.org/wikipedia/commons/b/ba/Fifth_diseas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2025" y="3833879"/>
            <a:ext cx="1941975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1"/>
          <p:cNvPicPr preferRelativeResize="0"/>
          <p:nvPr/>
        </p:nvPicPr>
        <p:blipFill rotWithShape="1">
          <a:blip r:embed="rId4">
            <a:alphaModFix/>
          </a:blip>
          <a:srcRect l="22544" r="6061"/>
          <a:stretch/>
        </p:blipFill>
        <p:spPr>
          <a:xfrm>
            <a:off x="7543800" y="381000"/>
            <a:ext cx="1186665" cy="10859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F52CECCA-BBE8-4607-B4AA-C2740DB61866}"/>
              </a:ext>
            </a:extLst>
          </p:cNvPr>
          <p:cNvCxnSpPr/>
          <p:nvPr/>
        </p:nvCxnSpPr>
        <p:spPr>
          <a:xfrm>
            <a:off x="1987826" y="5049078"/>
            <a:ext cx="251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0DFAF364-E367-4CD2-BF7C-5E348551C2D8}"/>
              </a:ext>
            </a:extLst>
          </p:cNvPr>
          <p:cNvCxnSpPr>
            <a:cxnSpLocks/>
          </p:cNvCxnSpPr>
          <p:nvPr/>
        </p:nvCxnSpPr>
        <p:spPr>
          <a:xfrm>
            <a:off x="6533322" y="4637500"/>
            <a:ext cx="3511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CEB1A818-F133-4D5A-9DB9-688CD4C1E1F0}"/>
              </a:ext>
            </a:extLst>
          </p:cNvPr>
          <p:cNvCxnSpPr/>
          <p:nvPr/>
        </p:nvCxnSpPr>
        <p:spPr>
          <a:xfrm>
            <a:off x="5373757" y="2975113"/>
            <a:ext cx="251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"/>
          <p:cNvSpPr txBox="1">
            <a:spLocks noGrp="1"/>
          </p:cNvSpPr>
          <p:nvPr>
            <p:ph type="title"/>
          </p:nvPr>
        </p:nvSpPr>
        <p:spPr>
          <a:xfrm>
            <a:off x="460205" y="136523"/>
            <a:ext cx="7886700" cy="7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63717"/>
              </a:buClr>
              <a:buSzPts val="4000"/>
              <a:buFont typeface="Times New Roman"/>
              <a:buNone/>
            </a:pPr>
            <a:b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  <a:t>Human Papillomavirus</a:t>
            </a:r>
            <a:b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b="1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12"/>
          <p:cNvSpPr txBox="1">
            <a:spLocks noGrp="1"/>
          </p:cNvSpPr>
          <p:nvPr>
            <p:ph idx="1"/>
          </p:nvPr>
        </p:nvSpPr>
        <p:spPr>
          <a:xfrm>
            <a:off x="-106017" y="755897"/>
            <a:ext cx="8683795" cy="559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Papillomas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(cutaneous warts)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Condylomata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acuminata (genital warts); Cancer cervix and penis.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Non-enveloped - icosahedral - circular dsDNA.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There are at least 60 types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Direct contact of skin or genital lesions.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Two early viral genes, E6 and E7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??(cause encoding certain protein inhibit activity of protein encoded p53 +RB gene )</a:t>
            </a:r>
            <a:endParaRPr dirty="0">
              <a:solidFill>
                <a:srgbClr val="FF0000"/>
              </a:solidFill>
            </a:endParaRPr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Laboratory Diagnosis:</a:t>
            </a:r>
            <a:endParaRPr dirty="0"/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- Clinically    - Finding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koilocytes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(squamous epithelial cells inside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it,there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is cytoplasmic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vacul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in the lesions. </a:t>
            </a:r>
            <a:endParaRPr lang="en-US" dirty="0"/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               - DNA hybridization tests.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2" descr="https://o.quizlet.com/i/7k3aEqAhz0pxbdk42wVEr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1462086"/>
            <a:ext cx="1640113" cy="125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2" descr="Plantar War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2716836"/>
            <a:ext cx="1640113" cy="94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2" descr="C:\Users\Dell\Desktop\pictures for lectures Inshaa-Allah\HPV_small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5250" y="381000"/>
            <a:ext cx="952500" cy="10584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6355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63717"/>
              </a:buClr>
              <a:buSzPts val="4000"/>
              <a:buFont typeface="Book Antiqua"/>
              <a:buNone/>
            </a:pPr>
            <a:br>
              <a:rPr lang="en-US" sz="4000" b="1" cap="none" dirty="0"/>
            </a:br>
            <a:r>
              <a:rPr lang="en-US" sz="4000" b="1" cap="none" dirty="0"/>
              <a:t>Measles Virus</a:t>
            </a:r>
            <a:br>
              <a:rPr lang="en-US" sz="4000" b="1" cap="none" dirty="0"/>
            </a:br>
            <a:endParaRPr sz="4000" b="1" cap="none" dirty="0"/>
          </a:p>
        </p:txBody>
      </p:sp>
      <p:sp>
        <p:nvSpPr>
          <p:cNvPr id="335" name="Google Shape;335;p13"/>
          <p:cNvSpPr txBox="1">
            <a:spLocks noGrp="1"/>
          </p:cNvSpPr>
          <p:nvPr>
            <p:ph idx="1"/>
          </p:nvPr>
        </p:nvSpPr>
        <p:spPr>
          <a:xfrm>
            <a:off x="457200" y="1752600"/>
            <a:ext cx="67818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Measles: 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Maculopapular rash ,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Koplik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spots on buccal mucosa. Complications: encephalitis, pneumonia, SSPE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Enveloped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(paramyxovirus)–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helical nucleocapsid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SS negative-polarity RNA. It has a single serotype.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Transmitted by Respiratory droplets.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Diagnosis: Clinical   - Serologic tests and PCR 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Live, attenuated vaccine.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(MMR)</a:t>
            </a:r>
            <a:endParaRPr dirty="0">
              <a:solidFill>
                <a:srgbClr val="FF0000"/>
              </a:solidFill>
            </a:endParaRPr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337" name="Google Shape;337;p13" descr="https://www.aap.org/en-us/PublishingImages/measles-boy-r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174417" y="1744447"/>
            <a:ext cx="1828801" cy="154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3" descr="http://www.abcam.com/ps/CMS/Images/paramyxoviridae-635x40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0672" y="4876800"/>
            <a:ext cx="1540311" cy="13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3" descr="http://preview.turbosquid.com/Preview/2014/05/20__23_05_46/measlesvirus.jpg089e3d3d-96f5-4276-8d3c-269f0f6341a1Origina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9000" y="152400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3" descr="http://www.uark.edu/misc/jdurdik/MechPATH/22_21.jpg"/>
          <p:cNvPicPr preferRelativeResize="0"/>
          <p:nvPr/>
        </p:nvPicPr>
        <p:blipFill rotWithShape="1">
          <a:blip r:embed="rId6">
            <a:alphaModFix/>
          </a:blip>
          <a:srcRect l="14230" t="21779" r="11461"/>
          <a:stretch/>
        </p:blipFill>
        <p:spPr>
          <a:xfrm>
            <a:off x="7340672" y="3657600"/>
            <a:ext cx="1547236" cy="1093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"/>
          <p:cNvSpPr txBox="1">
            <a:spLocks noGrp="1"/>
          </p:cNvSpPr>
          <p:nvPr>
            <p:ph type="title"/>
          </p:nvPr>
        </p:nvSpPr>
        <p:spPr>
          <a:xfrm>
            <a:off x="241042" y="-29558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63717"/>
              </a:buClr>
              <a:buSzPts val="4000"/>
              <a:buFont typeface="Times New Roman"/>
              <a:buNone/>
            </a:pPr>
            <a:b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  <a:t>Rubella Virus</a:t>
            </a:r>
            <a:r>
              <a:rPr lang="ar-SA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  <a:t>الحصبه الالمانيه </a:t>
            </a:r>
            <a:b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b="1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14"/>
          <p:cNvSpPr txBox="1">
            <a:spLocks noGrp="1"/>
          </p:cNvSpPr>
          <p:nvPr>
            <p:ph idx="1"/>
          </p:nvPr>
        </p:nvSpPr>
        <p:spPr>
          <a:xfrm>
            <a:off x="-74427" y="600306"/>
            <a:ext cx="7886699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Disease: 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Rubella: subclinical or symptomatic.</a:t>
            </a:r>
            <a:endParaRPr dirty="0"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3- to 5-day rash </a:t>
            </a:r>
            <a:r>
              <a:rPr lang="en-GB" sz="2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(start in face then spread to the body)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and swollen neck and sub-occipital lymph nodes.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More severe in adults, complicated by arthralgia, arthritis, and encephalitis</a:t>
            </a:r>
            <a:endParaRPr dirty="0"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Single serotype.</a:t>
            </a:r>
            <a:endParaRPr dirty="0"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Enveloped - icosahedral nucleocapsid - ss positive-polarity RNA.</a:t>
            </a:r>
            <a:endParaRPr dirty="0"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Respiratory and trans-placental, first trimester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(26w)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🡪 congenital malformations .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GB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 </a:t>
            </a:r>
            <a:r>
              <a:rPr lang="en-GB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absorbtion</a:t>
            </a:r>
            <a:r>
              <a:rPr lang="en-GB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is important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Congenital rubella syndrome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Diagnosis: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IgM, IgG antibody, PCR assay.</a:t>
            </a:r>
            <a:endParaRPr dirty="0"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Live, attenuated Vaccine.</a:t>
            </a:r>
            <a:r>
              <a:rPr lang="en-US"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MMR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GB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*in second trimester (No infection )</a:t>
            </a:r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GB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GB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befor</a:t>
            </a:r>
            <a:r>
              <a:rPr lang="en-GB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rash,there</a:t>
            </a:r>
            <a:r>
              <a:rPr lang="en-GB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are prodromal symptoms ,fever ,headache ,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pink eye , running nose </a:t>
            </a:r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*if the fetus born     congenital malformation(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deafness,eye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abnormality,retinal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,congenital 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heart,hepatomegalopathy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rash,intellectnal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dysfunction,micricephaly</a:t>
            </a:r>
            <a:endParaRPr sz="2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14" descr="http://www.nhs.uk/Conditions/Rubella/PublishingImages/rubella_342x198_M210037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4189" y="3075007"/>
            <a:ext cx="14424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4" descr="data:image/jpeg;base64,/9j/4AAQSkZJRgABAQAAAQABAAD/2wCEAAkGBxQSEhUUEhQVFRQVFRwXFxUXFxYXFRgVFBgXHBgYGhwYHCggGBslHBcZITEiJiotLi4uFyAzODMsNygtLisBCgoKDg0OGxAQGywmICQsNDQ0NDA0LCwvLy8sLCwsLC8sLCwsLCw0LCwsLCwsLCwsLCwsLCwsLCwsLCwsLCwsLP/AABEIAMsAyAMBIgACEQEDEQH/xAAbAAACAwEBAQAAAAAAAAAAAAADBQECBAAGB//EADcQAAIBAwMDAwMCBQIGAwAAAAECEQADIQQSMSJBUQVhcRMygUKRBlKhsfDR8SNicpLB4RQVM//EABoBAAIDAQEAAAAAAAAAAAAAAAIDAQQFAAb/xAAwEQABBAICAQMBBwMFAAAAAAABAAIDEQQhEjFBBRMiURQyYXGRobGB8PEVJEJi4f/aAAwDAQACEQMRAD8AQAVzNRQtAumKFxTWi0K49ZXaaM5qloVXLlbYKFqEt0cWqNbQVJqRHaAyFZjbmjWtNRraUYU1sYCS+UnSEqRRBVlQmYHAk+w8nxR7mlZSA4KTH3KRE/7URcB2pix5ZvuNtZqmjNphIAYZEwcH/Sf8zWff8n2HPxHn2oA4O6XTY0kJp4pWFWit9jRWzCm6A5+7mBngQIcj5EkiKzMiTglkHLqDj2IP2ycc+eYrnODe1YZ6bO4WAs81DUa8m3vI4kRFZ2NcDYsKo+F7HcXCipAqCKla5jUoUM1EVaKsorrXLlSiBa5TVprkK6qPVmNDLUYXLprqoWrq5SrM0VhuPmr6i8KxhtxxSZH2rUUdbKuTNXRahbcUdEpLRtNcaVgaMgqm2tCp/afx5+KsNIHaruBPQXRWk6YgHeGHHC7gJ85x3/au0WGBImIMeSOP9jRn9WMOqqEZ+SN0AGclTg5JE/61MjqC0PTMRsg9x4sKzX0KAHARcKIlju6t0945I/pmcuvvb+q3vmBuhtwWOCCc7Tn3BHJxSfVazeWCkMzQoPA3MQIJPkZ/vxTy1YazutWtzLblrqqCu4iAcgGRn3iOKqDoleg+F8WeFia0Za4Q21WEkQRDYKsMEnuY8cDvOkvHcHPSQxMspgEMYleYHituldX2opNtZ3MFJ3zmMj7vEniJobrb+mNuHDZ8OTywnIMjK8Znsa6JxB2qXqUBczkPG1S1qxchrYDEKJPAZgWYHGJxQbdm7cX6u07eA8ELJM7smMGfbJo2h9OT6gd4FszjcFJdYJgfqWGE5ouptG3N021IRtpRWKwGH3CBMQF7eKbI0VtNxn+6zn1/fhaNFst/8EHqJ/8A26ckE/zExbkjPPM8YprraKwyHU/cCetXMDJXlZn9qznUk29lpBsQ7nMwWyOIMggjt/5pVq2NpirQCqyxEbWBUBdskGDHalPkJFJ3BgdTuv5TjU2v1qgVTmFMqBwO5MzM+JHms5FD0TNDFohgAhBmVOWH46aY2/TW2q9wi2jfazSSREyF5IinxWQvP5+M33+MQ8LBFSErbrtFsaELMvZiAAZ4IgkZMj5rJuo/NKjNjyRVyHa6qzVWNULVyTSkmqk1WamiBXFdXVwrqMICUrVZ5rXYt0ZNPRdlIDCrjpQekEIKOiVyWSeBmmFtETYcEFgCTxtO3c34JjjHvOOsN7TcfGfkfd8Kmji2yuzKOYXlp448Zmrj1MWwv02YTAcyGDEdgG7be1E1V62iMoNo3d2DtIILRjvgRx7mvP6m4xLgCejcNvK7TgiPu/bEVXkvlZXpIYYoY+Nf+pp9QyCvSGBIjHBG4R+nJGPek+q1DKShAVJJAgx1QIk4jAq/pt3c5dj1Oi+5Jk5PvgU5FlShl1BOAkyxxnp5/NWAPj8lkhzhkGOMfE7/ACXmbGoVLgZlyGDEAhoIIP2kf0mvRaX1R1HVDEQEbsAD1SR9wmMdpPwdF7SRZH1BC7sAASEiSoGAJ8nJ496wH0M/S3kwWHSytutyeJHIJzI9hHcVWEwLqWk4e00ntY7uvMz0khCSwPJA4EfIP49q0aBy6iCz7SDxBAIJZQe8nbHwaXaQAMVZRJPc4wcj3AP717b0a1ssrHJG49pY/HbwR2omNANqlmZxMdfVJ9Zq90K8qoRowQu4CftI5O4d4ifArNqPUSoC7lBXB7lgAIzPIOD+PFPfWLnSVOQ4I5g7fzjE98cV5IaicmSdpIMCTBMnPNE912m4+WeANKH1TZVATMYBEhSYj8ycVS9aN5jAJ2DaGnAK8Dwfn+nFMvT/AOFg4D3CRvXeMGAqsAZbgnwB7cYnfZtlLbIkXVgmVEOFIHUY5H+lS1oaLKc97ph3SXaQfRXcwDlep5mGjJHsK0eneqBkdrpY3GBUzJl5YFzOFwwwB3AqlzptB2XpmABO5h4/ljgTj7u9JLF8hxDSdxZwBKbjmec5AH4Hipa8EaVSGJ8LnF2yT2vWf/YC3bNsbWQggyf0kSf6wQPeshul7S5B2EgcSAT+5HavKrfZGAjt+owDB5OT7eKdaG2xTfJdSAAQCdp7gmIE4Ee1AA8uCtZEkT4XNrZ/lGJqs1xUiJBAIkHsR7eaqasLyxBGiprpqKg1FoaRFrqqDXUYckuBtaBV6rNdNGmLdobCnL/ZBnsMRyfz2zWG9go0YaZVYK7TzwMEAYPn5q9uCCGJCnOB3AMfntWTUOCdoXeSpO0gEzHf3z/X2yiRoJ2vSenTNEADTvymWk07I6F1DdO54BIAZeDkwTMx8UKzdZFdztLjp2sikgLGwrgwMnA4gZoraMliv1HSSCXIwzwCAc5JnEnmOaV+obVDW98kHaYMiYzjuvf2iqrm0elsGi3f0/VZ7twFxcUZjISInkfE9UyZzivT6HTCUNodZUEMeNzAmM8HORHevH2rADDcRCtt3RgBhmY5ECZxEU70mvKtnJAG7edqsYH5BMCO5o7PHjfazBI33Dek0Op2sr3VUFDu3EAdROYAHg8DilN/XnddUYUCO4GMwSOTMc9wfNEv+pMD1s+47SNqwAP5Qf5TiDHfvFY9Loncl2XfaHUF3N+sNBEDJHfiZ5oAzkaKb7pI4sGyu1qoWLMYlSBiVgSAD3iD28DGDXp/SS30kV4O2FkSftlf1AEYApCdP/wc3es4KlN5ExJBZoBmDET+9OfRNWgsLIVQF6QSqtI3STMlpK4BAkDhdsFrSPBWZkQPDQHClHq9oKNxYjI/V0ttDRz9oIkTIOe/byb2NtwbkKx1EFSC22Rgxx7xGK9h6pqCbCnYd78oh3iQJYlsTEA/90xSr0j0f61tySOkGAD2Inh8RwD8Dgih4m7T4WHjQUafWvstOwhJCbWEDoGW9sXD+1drdWECOgyhJ6WIkzkziPEexrJd0RG9gyyqkhSDLwcEGYBME8cd6UX9QzTJAnkAjIwPb2g9qhxDk6bmzRFJnq7ouAXWuwGDBlWAQIMAGcyT/Slvpvpb3iAA7sYIgHcQo7DsBjNbPTPTA2WODBAPzmJMMJgHI5FejseoRcu2QqFmtiQR9y87WzkASIjGDRxgE7SHyF7gxh2k6+l27dxVuou0GT1dBkSAWB+3InPmvQ+oeplbg3og2LEAdMtztAIG0gcGPk1m1N9mtjaALYQmAPtFuPPJxjisWnAcDdd2psAyo3CTG3aTmDA5o3zBv3VoRYsbRZ7/AFR/VwzHqMgs4SMAupUR7GCPEwKWavTtbco33CJ781a/6g12Ef7g3BEMMH7gRg8f91V1duGiZxjGfz70tryXa6VL1SBvtiTygzXVwWpinLzymurorqlCaR5rQLe0FiATAhT/AM3BIGSP9RWWa3XtG+xRBJbqB5CBeOcLMzzUyl3/ABWp6XjskeXP6H8qzNbe3uVGVxMAENuAid0fZH/mgWX4IJg8EHz70vut9R1UQuRuYwOnHV7Ykz7fNOvTrO24V27wEG5JhJmSw7uOoTBEZ7UgTVo+VpzYLXOD4tEfv+Cwa/1A2zALrHHknyOATMcQOPNC/wDhm9aDJJUSQxIWSDnkcDEz75xW2+tu8WUbbbmTCqf0Akg8wCP1ZgxiMU3FtCi7Pt2gLnG3sMd/8zUXyHSDMyZIabS8jqQ6iGClAYwRiPMTwefx5o2lBclDhhBVoyRB5H8xB59sRMU419oHqJgAmWGTAGO4IMmIEyW70kv6XqEHrZgdkoGUAMTg7Z+0mJjnvBKy3aqsm5t+S3W1uXt1u2yuqFGuW+jcC5KgrIOR4E5MnPLHTLftj6AAcbSAm2ZjuO4HcfAmsPo3qxRwsqeYAB5EQWHUYlBnttyeK0+qaP6tokHMhhvMTtLb1bnawaO3cj4Mn4UreEAOX4rUdQEtgZdmjcVRS4AEkGS2eTGKwM960FYp/wAR2WSGHXanEsZ3rJYMvJGwyCKhPU1LNvVRtBULv5iBjnHPM880q9Y1Bu2gpde7jcxEbBBEjgtIAHBg+KSwEPFJ+WGiFzif8r2eh9QW6rNKneOq3bUqHVVBt7RuOBvYHzKk9hSMahGuSrBSQXQloO7usgQM4HyfilX8N65AdiJ9MIyyU3OGUhwdxiPqSVyAAeyjgtPUdSNqweuyNsEbOIIbg4B8H9Q8U+ZzqrwhwK9oFv8AVDcIqEMys9ySpdXIUr2lWw0948V57Uqq3OpnC3Bvt7h08d90yJgY7H4r0i6pJ3bZfeW4OP5eeBHbz8Uk13rlvUM6KAELkozTCmZnHHcz4PFJibRK7P22r7XpNJeXYDO0RIHAIUANA/oRzmkzesL9S4SYBQJuHdFycsBmSe2falNrV3Lroq5YDcitO0GPBMDB/NNPTvRQ0uxYGRmDBVgGBB5OSRGKaCSs9nCDZNlEb1JggCwbcbSYggsWx3k8/uDWKybRC/WJkfaMiBuBaBOMDv5mnz+iowhHe2CCDwwj4bIIgd6V3FFqQ33FuO5YSMT3zk4qeBJVn/Um8NCz9EKxp+kFpA3A8x3JgmJM9yc4ptZ0KuoKkktwRBUZAIIAnBMHOJBiDXm9VeFx12nIwSDIGer5/wA5p0j/AE0kMS3McLPxxzjkce9MbTO02Nv2ho91TrdG1ptrcxMUCKbeqWAXy0blYieBs5Xnv0/E8ZEK6Nrg61gepY/2eWh0f7KiK6pqaNUORV0aCDAMEGDwY7GmdlAdzbC4toCgJICs07mcrBLGBj27d1YE4pg5e4wURv2yzdwJx8H29xSJiRS9J6KzlzvrSoBZZLnTsZF5BHVvMQF7Afvn2qr3SxC2wWgfeQwBEAHbBxBkUtu39gFwgMm4AAiDiSRJ7ZExj9qaaf1AKu9GLqxJAACgQOD3WJOe9JAsX5W+CGmh+iw3CykndBg9YEqN2Cpz5FC03q72ukjDdRB+5Sfu24yT4M8/NRrQzwkBRuLbiQQP+ps/t71qtfwyXQ3Vf6igA7gpVA0EnLkbo8eRUWG3tZ2WHSmiNKuq9ZFwbQCAwgzgwJmfBzApMuvY3l3hGYnDEYBwcbcTAGexI8UP1LRtacqQVBEqZG1vcGYIzTn+E1Q7nvOwBEKpG5e+QI+aNpB2s5uKC/iEbT27r6i9ethjA3F+kGIGW52kAgGCZOe0DH6r6hdBI2q5diSAzHcp+0gKZVoC45kwRxTrTWld3RXACyS0E4mTtC5Pb4rGfTEuEgGLhVWdN0dGM9o+DwKW2YF1DpW3YQYD7T6K8/8A/M3EhjDEyILEQpkgNwJMZz9p71f1YG4A5a2C5jaLpLoCSZZSYCnaeSTnjvSLVMDdcMIYOwKzgli3BmCQQfma0aU/qC/UJD7AGCtuPLdI4j3HfIqwIwNhYcuXK8cJD0tti5IG9xhUCKHO1d31DLIAcCO8bd/vFbm11u4ygQm1bhLEs+7dt2lFuEREeTxSoXQMsU2gsVa2CqlngtERuPQuD7YzVfTjuu2m3dQbYEEq4CgQxMhRk8T+kzUOYCbKbjZD4xxaq63U3b1z6SSTIEJyZyTj4P3YFMLP8L3tOVD3EV2H25kE4EyMHn3p56LqFuNvNpFlfpgiIYXPuksSJxxmJGM1r9WvrdhVRpDlYAkmABGD8cRNHyYAtWHELz7km0i/+nu6Zg7leCIAgqcwc8c4PzT7+HteHKq6rKgb4MIdx5B5iTkCM96yHW3L7BNjXHCkGI6iDBPbP/qh6PWL9a6WtgO6iBlQr7QGleeAMT580pkzS7pFL6fECHXrzter9R1AvIw320t4NvZCsE28GS3ePGOa84zK1llI/wCL3bG5lMwZ8jg/jzW57am0MyFDODI++egGRjHP/V3NZb6p9O2XERJO2JMnxzPaPaufM4hXImtYA0BedfSbGIZpAMqykEHwdwyOfaiaP1Bi3Y+RjHjBOfc01uqpYkKoEmIO4RPYnMe044oWk9LBkqgJHkiR7cjv/b2ouHJoKymZwbM5nE6/qp0t4MvJ6QAondEmTke396mKhEC9IABHI7/migUxjeIpZPqeS7IlsiqCpFdV9tdR2qAVJprauFZIYcSVB+6JYH3EDgcQaUGiWrpH4nngAZMH9PPnvUOAIW16bley4irtC1d7oJdgSMhc8ziAMAHsO/alraNiSTADGYyT+a3vfDmYyuJO72jJOeOaFdbBjx/WMUAAVrJzHOfTBX5pxp7aDZ0wxVczJ3KuS0zO4mTPMEUawo+ltZmBUQARKfj+UbpH47ZrNp9cXt6fplivUDOQDAj2ABnwWFXDNdJDMgUMekGG5mIj+9U3sokkLWjcTRCU+parfbCXS20N0bQsAEdZE9yYnn4pitu19G2LUNyN0EZ3HEAYbxSn1klUL8CSAsiOnucZJGR8Up9A9a+m+SSjGSByIMhgDjcPfmms5cCFVkyI4pwXefK9havj6LG1K78EFhIyJ2wPtyP8zVRprdosrdbEz9QdLgeZ8Y4+KR6n1rTSXtnaSSYgiZ5xEZ5iaWeoetF9yqAVbBYyCY8+P9KARWaqkyXMgjbyuz+Cy6/WqzAoNzEks20ZOCCBAjufyPzhS7A2xJyOcKWwY8zFNNP/AA9qXtm4mnuFMFjG2Bz+rgR89qX3tK1sw4InHwO8+ee1WxrS87I1zyZCERIkcQGkZgFcDbzxk5GRnNRp7gU87gYJEATwT/b5xQEliAIkmB4ziZHaTTrT/wAL6q6zrbti6REuCuxAJkuTEc899piuq9LmNJ+bRoIvonrQtkAn7CXAGCGIAY9/AMY4PE051N5G+jB6FXkYMgzuPEEeT4x7o/Wv4a1GlO26ogyQUIcDxJHkxEx35zS/RerMoOcK0DBHP6j+3HOKU+InpakGaYvjNdeF7S2t0naoWHJLJwSoE9R/TjvzmkFuSSQ4zGZPiZBPzGfHvWI+t3iriWEiG5kqZ/bx5zVrAnZwoJ5PEfP+c0oRlpJKe/Ijl0wr0Katobq6iPf28447c0zs69RtXZPEKYyRxM9ua81eJZmKwBPSFLZ7GCZIxBraNO6gXHgkggT2HAGZ4g/91S1nklPjnLjxpaPU9O6phlAJjpx+JPHyP3pl6JfFoFthIhQQzN0lZmOIEHHkjtFZ7n09rTILAuOImAM7f7UK9q96LJICKAw4MjEweTAkD3p/uhvXadHiMYDQ77TLXbFAO4s+0KxMgkEEAkSc9INYdtarrLuUfojqjxgIAe0CPmTQDz49uw9h7VzHlxNrE9cY1pZXapU1MV1MWEGrITW3WIAoU4YSCIO2FJkwc+TOOfasFMNHqwW3Od2CuyBG4noz7gwZ4xSZr0vR+iFge6xukh9S00ESCDgTJPEzPYjjHvQLt4iDJnaGgbgM5Ezxwae+oQegDpQkAnAAWO8GTMmkIt/UZzMdpEmWHeTmOPz8VDGmqtXswta7kQj6DW3N3SzuVO4ZZ8NzOYAJApiuquEYT6UkgtlRvxkdMjOeaL6donVVuL07t22YkhfuYzzn+00G5omDFjcYsMbizCPcHihJAVdhyCOTdApX6zpmvKGZmYDjHBzJPbsM5+a84umPbAPJzH+/Nez9S+qAQxDEQQQBycwQOCIpDqwRLRkSxJIliSJ9v1TyTRNcapVZ8c3ykKWarTAqSvJknsM16v8Agb0y24N270rCok5O6DJHENjB+fNeS+vuM+eAcf7969l6V6gn/wAVV+5hCKpYiDnriDJPie5oi4tCjEjiklsDoJtq9az31Q3DsBIAGFLAQQJ5k4z7yTSj1vSWg4V2lTz43DEqeRwMzj3otyy4KlARcAk7jmcgROeJ/M0Us1h0Ny0hgK2coRBESO+I9og0p2SeWxpbRriWFeM0WhZtStndtLXAN7dIC5JYk8dMmvqOj1SC0gDhImCB/wDowBEsQw3R3U+favmlnXI2stHhZCnn4JxwMn4969j6nfV1TaDubA3T0KAJXbOScCSaa6Qso12qHp8bPmBsArrDB7x3sxVpMsZnafMcYJyP/aH1/wBMSWa0kgAkwDtBAgkmeMz7U1fRmV2kWyECmSZL/qGfOMTQPVdS1pGRLquHGwlODugw0nttP+Gk/aHF1K5PG10ZD15vRaG41z/qJ3T2CjMkcD/T9/Sp6EyKkKQRJgAsx4ljxJ7xAjIz2XelXNjI21jtlgskTIHXxzwRg8V67Say08kOhkhdpYCBPEE/kn3inF3LS88Y3RbCQXdBBO4kMFE9MCDkHwwyB80d7oclbglrfYSSRPAIwD79pr01+4EQyJB7E/eT47Zx+9eSv7maHtsHH3kJyWJ6j2JwOY458KP4LQ9PlNkv6TDWOGZFtmDuDEwSYBXasfiI745rPcuBiAiHeXAZpIgn4GQeoEf8oodq3dSWwD3xJ2nBzOP/ABWy5ZkF4JnuI/HB/qJ47UPHe1rmZr9sKIisFERtLDdEfqBKnmcQcY5q4q9pWW2qkxuDHPJClcDj+YE/IqNtWYzY0vP+sAGUX3SpXUTbXUdLI6SrdVrOsKTAUzzuGDH5rNuqKkhWoZHxO5MO0zc2r8hlbewMKucRJ54iOe47CuK21LTbI4OZd+8ngAFp/Ed6xaBz9QbYBgwPMCY9pE02Im84fcDt3SJEQc7ec/HsKqyv3Q0vTYJE8ZfLRKFZdggljtAZerABmYDRDiO+ODUWtWRculxEqCpwZ3cEE9vI54Hegequpba247QIMgLAVYkAc+/gVIQWXDgfUVhxgsOIwOROZFA1jrpXCdIuvssrXJHIgL+kbgOR7R/Ws16wPpfTHdFKjpgsY6Apw8+3AB9qcs4uqTK8AFIIK+QTPeD2jHelWj1Kvd37SQnSNsyZzHvgDjx3oz8QsmaM5MoZ+qSXv4aAJLXVDRu6FLLI5zI8ifYitOosW0shNpQqS8nrLj5AAIEcQOfzXqm1KXmBJBViJmA6mJIBzMgYHbFYNS6fUKtcHVgDp2ySeCBJ5iMcUQ+f5JrMdkIuMbSXT+rae/tUt9E9MtkkfscgZ7Yml3q/rW0Otsks5I3xsASSZ5J3MYJMCM9zIz+paNEvv9M9EysZxzA9gcCe1ZHs7ztQicASQAPcnwAK5sbS61SycmXgQ6gUrsWZYA8d/ivQ6X1ZrRVWG5VnqzIJ4HHI95NL7ekZM4IYDO5ZJzIiZMcnGOmYkSwOk3iSBiMicyO0n+oHejkI8qph8mDkw0bXobPrGmumDI2ncNgOCRAJMTHtWGzoWvEPdO1AsziDu+4sfcgCR3xVf4f0AUvc2Bm2gAbWYHeTIG089JHHevVWbS7QHAJP6RJVQNv3Hgjn2H4pI4NNrZHuTsuT9kk1vpg0+1kYyWyQBKxA6oBG01j0W97v00VQxeQDG0kiAO428/2phdsq2ojcdpBAPxEn8njt7ZoGn1CWn224BBhWInaHXIDD7SCcfIplNCh0HhvX0XovS9Mto7XU/UKRyAN0GTBhck4HhQQc1i9QS6Wtqyw3BKgrBMfbPIH55oOiTpd2fdIO5mkhY5GI3Mf8FC+vcf6bKS20kTydwIEk9pJ/2rverRCuCFlUi39OzKVJ61xIxmPGeQYIqdOrINoG5SM4EA98cDImfc/jRotESGmVfjIJIac44bAEj3ERUWLhIMgAglTBlZHMHx/nvRcedE6Kx5nS4TiWAFp/ZFuncdxyYifYV0VFWFNAAWLLK6V3J/a6KirV1FaTxted21W40UNr1DL0JVtrUWzdZGDKYYGQfcU50g3ruE7AWO0dmMbtpPjBgmeKQE1CXmWdpInmCRMeY5pbow7ZWhiZhxiRWivTN9NuuelMFzOCOMbRIIPHt2pVav8AUfoQqjAkrv7+cgnwBjFLi29gGJIGJY47SROABIppoNEEBKwSywqjBlgOQBmAf3YUJeBoLTd7kw5dBVbVlQdks5WGdpJMxhR27SSaN6KG+i92AJyqkgbdggEEmGE9u4Hmk2qsxdCSV+SJMniRyMj9qd6a8UCjBCiO+REEEcEf60BYe0oytjfxulovGUXAXcSSdsMGPE58Dj2NZdZprSW9wYm4O5x1SelR5kgeea0anVotqGJw0gAyJjEhhjAHB8xS66jXdrFUUCRKzvb/AJnkwuTAgCaCMOa7asNcC01v+EpbT7lY9K4AJ4O7Jj5jt2r0no/plq6gL21eIAnqAxxEgRn370O16eC4CiMeTBPuV5I949u9OfR7JtoFP6pfdA+5jJBj9X47U3/sFl5cTuFpb69pA9tugSr8iB2wZ7g7ur+WF4nKb0qyWYriXQqPLMhBO2OTzjjtXsPUVIWcEEQQeSxwoUjIMmJ7TXmregQOhDAlTiC33SI+3PIFAfloqMCNzgaCzen6o2XkkDzBIyDMgdx7EU8u3nvKQoKAD7QrTGTPBJ+fY1mOgViUL7mxubE9clWJznE/3rP6bryDtJbDQTwrGcSP0nnPf5qHRm1pNdxbTuvqt+pRXlrbWxII24jgkWx5Pvn37V5rX3bhCiV6QNsc5lj/AO/ivSqBMwAfYRHxWG3btvc25EHaScCSWhlkEEQCI9xXCPgbKqw5QyCYmJbo7u6A4Y5gKCB2B3ZM/k4p89obSVcgCAySoYgiMk5Vo4BAGT81lbSsbjBftBI3jAjAk5xjtzW3VC2RyZZ1B28wvcTJgCYnGaOmLUjZJx2iJrQVaD/woJY9UgyvO4yDyMZqViWK/qYtOcz3HgUFgxbICoCGCwCZWYz+f6CjTTW2sH1LLY4e2w39VeuFQtSTRLGtTNdVJqahGF49zVQaK61UW6O7VuqV91SFrlWtCW6gmkAFotu2zhTCkWhkHDMPBPgf+TW8oP09IQ9wVziJ8N2PnbWW2I/OD7jx70UJ0wCQZnO0oD5AIn+tVy02tzFzGNbT+1XU6AsN3I+5h0zugcHmAACR8c0G/qVTnk5A7wK1PfcrtLTmTgAE+TFJL7E6mCAAFhZ4z3J8/wClMdrpV5HsyJR9EwvWy68cN3B4xEcZMzPaPetuj1QtK24GGAO9fBnme2e1dqtI7EGchYIOCojx3Exnzii2UeBawzLysk4mOAAQCTjI+D2SQTsLXiaIxXgrtPqRDyV7bcESJJBIHnExWdfUTt+mgKKHVVImdqsYicjFRr3TfuLB1jvLbcxDexgwMip1WuF5wMYyCO7AHt2Ak/5FTE+xRQ5TmiIu10sq3mJ3AsZJGWJh4j8AZE9ppjqLSW52FJ7Tc6uRBiPM/wCTWR7YG4sYXn8j+YD7gZ496rcNsqtwJ1BgSpE9phYAnJHM4oHckGJJH7Q4rVqz9YhLJ6mknsoMyZ79/wClLNZpTbuHa3IkQCWJyFEcdpzTDcBc+oLkgyTuDcqAZLQJEk/tXNo23lmhU5AJAYrGJ2nuARNEyW9UnvjDwKWjTaYqhbOMxO7KzuA7jAxnkVnv2JO5SSJkRyJ74HUOOeKY6q022LbEtcA5MAKs5iIGDz3ihWbOwbZnJj4Pb4ppYCKWVl/7RwmZV+fxXWbr7SJAzy0sQY/SIg/NEQ9ABG5hPUeZYzPzVDVxQiIeVTyPVZJW8QAPyUVNSRXKKeCshykVMVKiiBK4qAEILXUcLXUKNeT+nXCzWlLdF+nFByWkRax27VaSKIFq5Suu0NUqotE21yCrkVKEoeyqX7AYZmRwQYPIMGeRz+9HIqoFQQpZIWGwslsXFdTtZwMz37yIGQJHat1x3YyrBQZELO7MbokST3x3+a4Ci27zL9pgjiROfihA4rTh9RH3ZAsJVSCIAzicgAGFyOBRx6cApJI/mG0GRgQBmOY88Vqa/wDaxCk5lVUiCPtyxzyazXwGOOlMdI77eNx78D9q5gvtPmyYAw04IOotBhkkAScdyAYn2n+1bGthLY5J4M57dviD+9AitSap1EKQO+V3ScQTnPFC5lm1RwMyJkfB/drHY0JJJ2mSQB7zPO77RBmPb4rS90vEXXZO8BQrQfIzx3qbl0kQCw8yQZ/oI44rlFGI+Q2mZHrDWDjDv81drSlyyznsYAGewH45opFWsrUsKY1oboLz+TlSzu5PKzkVdRXRREWpKFhtQFqwWrRVlFQEZUIlEAqYqaJBSjbXVYVNQiXnkSKo2aPVQM0kLTUKtWYVI5qz1PlQVRUqzVY1Q0QS3rpqFqTVRUpVolXFDFGoVBOkJqpFFah0QSXFdREoXeiLXLgiKtGRKpbrQtGkuKuoiqtRBxVDXBLO1VVoqiqrRFrimMVYqwq9VqEdqasFqBRBUhDyUbaiiRXVCIL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14" descr="http://image.slidesharecdn.com/rubella-120930205454-phpapp02/95/rubella-6-728.jpg?cb=1349038530"/>
          <p:cNvPicPr preferRelativeResize="0"/>
          <p:nvPr/>
        </p:nvPicPr>
        <p:blipFill rotWithShape="1">
          <a:blip r:embed="rId4">
            <a:alphaModFix/>
          </a:blip>
          <a:srcRect l="3322" t="41158" r="52123" b="8758"/>
          <a:stretch/>
        </p:blipFill>
        <p:spPr>
          <a:xfrm>
            <a:off x="7097087" y="5413837"/>
            <a:ext cx="164267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4189" y="382792"/>
            <a:ext cx="1115568" cy="1127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رابط كسهم مستقيم 2">
            <a:extLst>
              <a:ext uri="{FF2B5EF4-FFF2-40B4-BE49-F238E27FC236}">
                <a16:creationId xmlns:a16="http://schemas.microsoft.com/office/drawing/2014/main" id="{C1CFC55C-A42A-4B42-A6D2-E173C39F910E}"/>
              </a:ext>
            </a:extLst>
          </p:cNvPr>
          <p:cNvCxnSpPr/>
          <p:nvPr/>
        </p:nvCxnSpPr>
        <p:spPr>
          <a:xfrm>
            <a:off x="2226365" y="5645426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3BFF5548-E63C-472F-B043-068ED434F565}"/>
              </a:ext>
            </a:extLst>
          </p:cNvPr>
          <p:cNvCxnSpPr>
            <a:cxnSpLocks/>
          </p:cNvCxnSpPr>
          <p:nvPr/>
        </p:nvCxnSpPr>
        <p:spPr>
          <a:xfrm>
            <a:off x="3326296" y="3429000"/>
            <a:ext cx="291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0D5A2B-A097-4646-A307-56E3A9F51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06" y="460651"/>
            <a:ext cx="8449090" cy="59799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 are some viruses that get sign and symptoms to the skin but it is not their </a:t>
            </a:r>
            <a:r>
              <a:rPr lang="en-US" dirty="0" err="1">
                <a:solidFill>
                  <a:srgbClr val="FF0000"/>
                </a:solidFill>
              </a:rPr>
              <a:t>targete</a:t>
            </a:r>
            <a:r>
              <a:rPr lang="en-US" dirty="0">
                <a:solidFill>
                  <a:srgbClr val="FF0000"/>
                </a:solidFill>
              </a:rPr>
              <a:t> (may be the target or not </a:t>
            </a:r>
          </a:p>
          <a:p>
            <a:r>
              <a:rPr lang="en-US" dirty="0">
                <a:solidFill>
                  <a:srgbClr val="FF0000"/>
                </a:solidFill>
              </a:rPr>
              <a:t>Some viruses make localized skin condition( Carry </a:t>
            </a:r>
            <a:r>
              <a:rPr lang="en-US" dirty="0" err="1">
                <a:solidFill>
                  <a:srgbClr val="FF0000"/>
                </a:solidFill>
              </a:rPr>
              <a:t>leisoin</a:t>
            </a:r>
            <a:r>
              <a:rPr lang="en-US" dirty="0">
                <a:solidFill>
                  <a:srgbClr val="FF0000"/>
                </a:solidFill>
              </a:rPr>
              <a:t> to skin </a:t>
            </a:r>
            <a:r>
              <a:rPr lang="en-US" dirty="0" err="1">
                <a:solidFill>
                  <a:srgbClr val="FF0000"/>
                </a:solidFill>
              </a:rPr>
              <a:t>Hsv</a:t>
            </a:r>
            <a:r>
              <a:rPr lang="en-US" dirty="0">
                <a:solidFill>
                  <a:srgbClr val="FF0000"/>
                </a:solidFill>
              </a:rPr>
              <a:t> / </a:t>
            </a:r>
            <a:r>
              <a:rPr lang="en-US" dirty="0" err="1">
                <a:solidFill>
                  <a:srgbClr val="FF0000"/>
                </a:solidFill>
              </a:rPr>
              <a:t>Hpv</a:t>
            </a:r>
            <a:r>
              <a:rPr lang="en-US" dirty="0">
                <a:solidFill>
                  <a:srgbClr val="FF0000"/>
                </a:solidFill>
              </a:rPr>
              <a:t>). </a:t>
            </a:r>
          </a:p>
          <a:p>
            <a:r>
              <a:rPr lang="en-US" dirty="0">
                <a:solidFill>
                  <a:srgbClr val="FF0000"/>
                </a:solidFill>
              </a:rPr>
              <a:t> Whereas anther viruses may make exanthems which mean (Rash) is very common in childhood viral infection (unique sign of disease as </a:t>
            </a:r>
            <a:r>
              <a:rPr lang="en-US" dirty="0" err="1">
                <a:solidFill>
                  <a:srgbClr val="FF0000"/>
                </a:solidFill>
              </a:rPr>
              <a:t>meastes</a:t>
            </a:r>
            <a:r>
              <a:rPr lang="en-US" dirty="0">
                <a:solidFill>
                  <a:srgbClr val="FF0000"/>
                </a:solidFill>
              </a:rPr>
              <a:t> , chicken pox ,</a:t>
            </a:r>
            <a:r>
              <a:rPr lang="en-US" dirty="0" err="1">
                <a:solidFill>
                  <a:srgbClr val="FF0000"/>
                </a:solidFill>
              </a:rPr>
              <a:t>infectiosum</a:t>
            </a:r>
            <a:r>
              <a:rPr lang="en-US" dirty="0">
                <a:solidFill>
                  <a:srgbClr val="FF0000"/>
                </a:solidFill>
              </a:rPr>
              <a:t> by parvovirus and infantum)</a:t>
            </a:r>
          </a:p>
          <a:p>
            <a:r>
              <a:rPr lang="en-US" dirty="0">
                <a:solidFill>
                  <a:srgbClr val="FF0000"/>
                </a:solidFill>
              </a:rPr>
              <a:t>another syndrome ( virus enter and Infect certain system but part of pathological form is in skin as </a:t>
            </a:r>
            <a:r>
              <a:rPr lang="en-US" dirty="0" err="1">
                <a:solidFill>
                  <a:srgbClr val="FF0000"/>
                </a:solidFill>
              </a:rPr>
              <a:t>ebola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3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72700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63717"/>
              </a:buClr>
              <a:buSzPts val="4000"/>
              <a:buFont typeface="Times New Roman"/>
              <a:buNone/>
            </a:pPr>
            <a:r>
              <a:rPr lang="en-US" sz="4000" b="1" cap="none" dirty="0">
                <a:latin typeface="Times New Roman"/>
                <a:ea typeface="Times New Roman"/>
                <a:cs typeface="Times New Roman"/>
                <a:sym typeface="Times New Roman"/>
              </a:rPr>
              <a:t>Herpes Simplex Virus (HSV)</a:t>
            </a:r>
            <a:endParaRPr sz="4000" b="1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3"/>
          <p:cNvSpPr txBox="1">
            <a:spLocks noGrp="1"/>
          </p:cNvSpPr>
          <p:nvPr>
            <p:ph idx="1"/>
          </p:nvPr>
        </p:nvSpPr>
        <p:spPr>
          <a:xfrm>
            <a:off x="457200" y="1752600"/>
            <a:ext cx="62484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HSV-1 and HSV-2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are distinguished by 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two main criteria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antigenicity and location of lesions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HSV-1: acute gingivostomatitis, recurrent herpes labialis (cold sores), keratoconjunctivitis (keratitis),herpetic whitlow and encephalitis. </a:t>
            </a:r>
            <a:endParaRPr dirty="0"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HSV-2: herpes genitals, neonatal herpes, and aseptic meningitis. </a:t>
            </a:r>
            <a:endParaRPr dirty="0"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b="1" i="1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b="1" i="1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685801" y="2827600"/>
            <a:ext cx="18288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Diseases: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43" name="Google Shape;243;p3" descr="http://www.drmhijazy.com/english/chapters/chapte126_small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2987"/>
          <a:stretch/>
        </p:blipFill>
        <p:spPr>
          <a:xfrm>
            <a:off x="6777854" y="3939381"/>
            <a:ext cx="2045019" cy="114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7763" y="2216711"/>
            <a:ext cx="1746535" cy="1424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51901F-5BD1-4B37-9DDB-7743F80D4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9635"/>
            <a:ext cx="9144001" cy="673873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Herpes Simplex Virus :</a:t>
            </a:r>
          </a:p>
          <a:p>
            <a:r>
              <a:rPr lang="en-US" dirty="0">
                <a:solidFill>
                  <a:srgbClr val="FF0000"/>
                </a:solidFill>
              </a:rPr>
              <a:t>There are2  types of HSV ,We distinguish can between they by: antigenicity + Location of lesion. x Locations Type 1 above Waist (upper </a:t>
            </a:r>
            <a:r>
              <a:rPr lang="en-US" dirty="0" err="1">
                <a:solidFill>
                  <a:srgbClr val="FF0000"/>
                </a:solidFill>
              </a:rPr>
              <a:t>partof</a:t>
            </a:r>
            <a:r>
              <a:rPr lang="en-US" dirty="0">
                <a:solidFill>
                  <a:srgbClr val="FF0000"/>
                </a:solidFill>
              </a:rPr>
              <a:t> the body) </a:t>
            </a:r>
          </a:p>
          <a:p>
            <a:r>
              <a:rPr lang="en-US" dirty="0">
                <a:solidFill>
                  <a:srgbClr val="FF0000"/>
                </a:solidFill>
              </a:rPr>
              <a:t>Type 2 below waist (lower part transmitted sexually result in genital herpes </a:t>
            </a:r>
          </a:p>
          <a:p>
            <a:r>
              <a:rPr lang="en-US" dirty="0">
                <a:solidFill>
                  <a:srgbClr val="FF0000"/>
                </a:solidFill>
              </a:rPr>
              <a:t>What is the Diseases?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Type 1 acute gingivostomatitis (in mouth+ oropharyngeal) \ may cause ulcer in </a:t>
            </a:r>
            <a:r>
              <a:rPr lang="en-US" dirty="0" err="1">
                <a:solidFill>
                  <a:srgbClr val="FF0000"/>
                </a:solidFill>
              </a:rPr>
              <a:t>Cornia</a:t>
            </a:r>
            <a:r>
              <a:rPr lang="en-US" dirty="0">
                <a:solidFill>
                  <a:srgbClr val="FF0000"/>
                </a:solidFill>
              </a:rPr>
              <a:t>\ </a:t>
            </a:r>
            <a:r>
              <a:rPr lang="en-US" dirty="0" err="1">
                <a:solidFill>
                  <a:srgbClr val="FF0000"/>
                </a:solidFill>
              </a:rPr>
              <a:t>herpitic</a:t>
            </a:r>
            <a:r>
              <a:rPr lang="en-US" dirty="0">
                <a:solidFill>
                  <a:srgbClr val="FF0000"/>
                </a:solidFill>
              </a:rPr>
              <a:t> whitlow transmitted by sucking child from mouth to skin or in dentist</a:t>
            </a:r>
          </a:p>
          <a:p>
            <a:r>
              <a:rPr lang="en-US" dirty="0">
                <a:solidFill>
                  <a:srgbClr val="FF0000"/>
                </a:solidFill>
              </a:rPr>
              <a:t>Type 2 because it cause herpes </a:t>
            </a:r>
            <a:r>
              <a:rPr lang="en-US" dirty="0" err="1">
                <a:solidFill>
                  <a:srgbClr val="FF0000"/>
                </a:solidFill>
              </a:rPr>
              <a:t>gental</a:t>
            </a:r>
            <a:r>
              <a:rPr lang="en-US" dirty="0">
                <a:solidFill>
                  <a:srgbClr val="FF0000"/>
                </a:solidFill>
              </a:rPr>
              <a:t> it may reach to </a:t>
            </a:r>
            <a:r>
              <a:rPr lang="en-US" dirty="0" err="1">
                <a:solidFill>
                  <a:srgbClr val="FF0000"/>
                </a:solidFill>
              </a:rPr>
              <a:t>nechatal</a:t>
            </a:r>
            <a:r>
              <a:rPr lang="en-US" dirty="0">
                <a:solidFill>
                  <a:srgbClr val="FF0000"/>
                </a:solidFill>
              </a:rPr>
              <a:t> by delivery leading to aseptic </a:t>
            </a:r>
            <a:r>
              <a:rPr lang="en-US" dirty="0" err="1">
                <a:solidFill>
                  <a:srgbClr val="FF0000"/>
                </a:solidFill>
              </a:rPr>
              <a:t>meningitischameter</a:t>
            </a:r>
            <a:r>
              <a:rPr lang="en-US" dirty="0">
                <a:solidFill>
                  <a:srgbClr val="FF0000"/>
                </a:solidFill>
              </a:rPr>
              <a:t> of virion-t is a </a:t>
            </a:r>
            <a:r>
              <a:rPr lang="en-US" dirty="0" err="1">
                <a:solidFill>
                  <a:srgbClr val="FF0000"/>
                </a:solidFill>
              </a:rPr>
              <a:t>lange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virenno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polymen</a:t>
            </a:r>
            <a:r>
              <a:rPr lang="en-US" dirty="0">
                <a:solidFill>
                  <a:srgbClr val="FF0000"/>
                </a:solidFill>
              </a:rPr>
              <a:t> in virion because it is DNA </a:t>
            </a:r>
            <a:r>
              <a:rPr lang="en-US" dirty="0" err="1">
                <a:solidFill>
                  <a:srgbClr val="FF0000"/>
                </a:solidFill>
              </a:rPr>
              <a:t>vins</a:t>
            </a:r>
            <a:r>
              <a:rPr lang="en-US" dirty="0">
                <a:solidFill>
                  <a:srgbClr val="FF0000"/>
                </a:solidFill>
              </a:rPr>
              <a:t> Human consider as natural </a:t>
            </a:r>
            <a:r>
              <a:rPr lang="en-US" dirty="0" err="1">
                <a:solidFill>
                  <a:srgbClr val="FF0000"/>
                </a:solidFill>
              </a:rPr>
              <a:t>hostTransmission</a:t>
            </a:r>
            <a:r>
              <a:rPr lang="en-US" dirty="0">
                <a:solidFill>
                  <a:srgbClr val="FF0000"/>
                </a:solidFill>
              </a:rPr>
              <a:t> Type 1) Contact with </a:t>
            </a:r>
            <a:r>
              <a:rPr lang="en-US" dirty="0" err="1">
                <a:solidFill>
                  <a:srgbClr val="FF0000"/>
                </a:solidFill>
              </a:rPr>
              <a:t>resicales</a:t>
            </a:r>
            <a:r>
              <a:rPr lang="en-US" dirty="0">
                <a:solidFill>
                  <a:srgbClr val="FF0000"/>
                </a:solidFill>
              </a:rPr>
              <a:t> ② Fluid inside </a:t>
            </a:r>
          </a:p>
          <a:p>
            <a:r>
              <a:rPr lang="en-US" dirty="0">
                <a:solidFill>
                  <a:srgbClr val="FF0000"/>
                </a:solidFill>
              </a:rPr>
              <a:t>Type 2 during delivery (from mother to baby)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Pathogenesis</a:t>
            </a:r>
          </a:p>
          <a:p>
            <a:r>
              <a:rPr lang="en-US" dirty="0">
                <a:solidFill>
                  <a:srgbClr val="FF0000"/>
                </a:solidFill>
              </a:rPr>
              <a:t> there are initial vesicular lesions</a:t>
            </a:r>
          </a:p>
          <a:p>
            <a:r>
              <a:rPr lang="en-US" dirty="0">
                <a:solidFill>
                  <a:srgbClr val="FF0000"/>
                </a:solidFill>
              </a:rPr>
              <a:t> in Type 1 month/ face \macules junction</a:t>
            </a:r>
          </a:p>
          <a:p>
            <a:r>
              <a:rPr lang="en-US" dirty="0">
                <a:solidFill>
                  <a:srgbClr val="FF0000"/>
                </a:solidFill>
              </a:rPr>
              <a:t>In Type 2- genital are a ganglion varies ac according to </a:t>
            </a:r>
            <a:r>
              <a:rPr lang="en-US" dirty="0" err="1">
                <a:solidFill>
                  <a:srgbClr val="FF0000"/>
                </a:solidFill>
              </a:rPr>
              <a:t>to</a:t>
            </a:r>
            <a:r>
              <a:rPr lang="en-US" dirty="0">
                <a:solidFill>
                  <a:srgbClr val="FF0000"/>
                </a:solidFill>
              </a:rPr>
              <a:t> the type of </a:t>
            </a:r>
            <a:r>
              <a:rPr lang="en-US" dirty="0" err="1">
                <a:solidFill>
                  <a:srgbClr val="FF0000"/>
                </a:solidFill>
              </a:rPr>
              <a:t>virusesxlatent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infectionſ</a:t>
            </a:r>
            <a:r>
              <a:rPr lang="en-US" dirty="0">
                <a:solidFill>
                  <a:srgbClr val="FF0000"/>
                </a:solidFill>
              </a:rPr>
              <a:t> no replications when viruses allow transcription to Some thing that help they to stay / no integration</a:t>
            </a:r>
          </a:p>
          <a:p>
            <a:r>
              <a:rPr lang="en-US" dirty="0">
                <a:solidFill>
                  <a:srgbClr val="FF0000"/>
                </a:solidFill>
              </a:rPr>
              <a:t>DNA enter + </a:t>
            </a:r>
            <a:r>
              <a:rPr lang="en-US" dirty="0" err="1">
                <a:solidFill>
                  <a:srgbClr val="FF0000"/>
                </a:solidFill>
              </a:rPr>
              <a:t>circulise</a:t>
            </a:r>
            <a:r>
              <a:rPr lang="en-US" dirty="0">
                <a:solidFill>
                  <a:srgbClr val="FF0000"/>
                </a:solidFill>
              </a:rPr>
              <a:t> inside </a:t>
            </a:r>
            <a:r>
              <a:rPr lang="en-US" dirty="0" err="1">
                <a:solidFill>
                  <a:srgbClr val="FF0000"/>
                </a:solidFill>
              </a:rPr>
              <a:t>nucles</a:t>
            </a:r>
            <a:r>
              <a:rPr lang="en-US" dirty="0">
                <a:solidFill>
                  <a:srgbClr val="FF0000"/>
                </a:solidFill>
              </a:rPr>
              <a:t> +transcription to latency associated </a:t>
            </a:r>
            <a:r>
              <a:rPr lang="en-US" dirty="0" err="1">
                <a:solidFill>
                  <a:srgbClr val="FF0000"/>
                </a:solidFill>
              </a:rPr>
              <a:t>transcripse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 Recurrences induce in Sunlight\never \ stress \exams / </a:t>
            </a:r>
            <a:r>
              <a:rPr lang="en-US" dirty="0" err="1">
                <a:solidFill>
                  <a:srgbClr val="FF0000"/>
                </a:solidFill>
              </a:rPr>
              <a:t>pressurer</a:t>
            </a:r>
            <a:r>
              <a:rPr lang="en-US" dirty="0">
                <a:solidFill>
                  <a:srgbClr val="FF0000"/>
                </a:solidFill>
              </a:rPr>
              <a:t> / Female menstrual every month</a:t>
            </a:r>
          </a:p>
        </p:txBody>
      </p:sp>
    </p:spTree>
    <p:extLst>
      <p:ext uri="{BB962C8B-B14F-4D97-AF65-F5344CB8AC3E}">
        <p14:creationId xmlns:p14="http://schemas.microsoft.com/office/powerpoint/2010/main" val="291787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 txBox="1">
            <a:spLocks noGrp="1"/>
          </p:cNvSpPr>
          <p:nvPr>
            <p:ph idx="1"/>
          </p:nvPr>
        </p:nvSpPr>
        <p:spPr>
          <a:xfrm>
            <a:off x="191614" y="261056"/>
            <a:ext cx="606742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Enveloped - Icosahedral nucleocapsid-  Linear </a:t>
            </a:r>
            <a:r>
              <a:rPr lang="en-US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ds.DNA</a:t>
            </a: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HSV1: </a:t>
            </a: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Saliva or direct contact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HSV2: </a:t>
            </a: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Sexual contact , passage through the birth canal.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 i="1" dirty="0">
                <a:solidFill>
                  <a:schemeClr val="tx1"/>
                </a:solidFill>
              </a:rPr>
              <a:t>Pathogenesis: </a:t>
            </a: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Initial vesicular lesions??</a:t>
            </a:r>
            <a:endParaRPr dirty="0">
              <a:solidFill>
                <a:schemeClr val="tx1"/>
              </a:solidFill>
            </a:endParaRPr>
          </a:p>
          <a:p>
            <a:pPr marL="51435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HSV1 latent in sensory (trigeminal) ganglia.</a:t>
            </a:r>
            <a:endParaRPr dirty="0">
              <a:solidFill>
                <a:schemeClr val="tx1"/>
              </a:solidFill>
            </a:endParaRPr>
          </a:p>
          <a:p>
            <a:pPr marL="514350" lvl="0" indent="0" algn="l" rtl="0">
              <a:spcBef>
                <a:spcPts val="480"/>
              </a:spcBef>
              <a:spcAft>
                <a:spcPts val="0"/>
              </a:spcAft>
              <a:buSzPts val="2200"/>
              <a:buNone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HSV2, latent in sensory (lumbar or sacral) 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ganglion cells.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Recurrences occur in skin innervated by affected sensory nerve.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(less sever than primary infection)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Dissemination to internal organs(depressed CMI).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Occur in immunocompromised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b="1" i="1" dirty="0">
              <a:solidFill>
                <a:srgbClr val="FFFFFF"/>
              </a:solidFill>
            </a:endParaRPr>
          </a:p>
          <a:p>
            <a:pPr marL="342900" lvl="0" indent="-2032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4" descr="http://www.bio.davidson.edu/people/sosarafova/assets/bio307/jehodge/Assets/life%20cycle.gif"/>
          <p:cNvPicPr preferRelativeResize="0"/>
          <p:nvPr/>
        </p:nvPicPr>
        <p:blipFill rotWithShape="1">
          <a:blip r:embed="rId3">
            <a:alphaModFix/>
          </a:blip>
          <a:srcRect b="10253"/>
          <a:stretch/>
        </p:blipFill>
        <p:spPr>
          <a:xfrm>
            <a:off x="6244281" y="3313846"/>
            <a:ext cx="2055395" cy="1905000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2" name="Google Shape;25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0940" y="685800"/>
            <a:ext cx="2078736" cy="2169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"/>
          <p:cNvSpPr txBox="1">
            <a:spLocks noGrp="1"/>
          </p:cNvSpPr>
          <p:nvPr>
            <p:ph type="title"/>
          </p:nvPr>
        </p:nvSpPr>
        <p:spPr>
          <a:xfrm>
            <a:off x="457200" y="392573"/>
            <a:ext cx="4001911" cy="480091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mbria"/>
              <a:buNone/>
            </a:pPr>
            <a:r>
              <a:rPr lang="en-US" sz="2800" b="1" i="1" dirty="0">
                <a:latin typeface="Calibri"/>
                <a:ea typeface="Calibri"/>
                <a:cs typeface="Calibri"/>
                <a:sym typeface="Calibri"/>
              </a:rPr>
              <a:t>Laboratory Diagnosis:</a:t>
            </a:r>
            <a:endParaRPr dirty="0"/>
          </a:p>
        </p:txBody>
      </p:sp>
      <p:sp>
        <p:nvSpPr>
          <p:cNvPr id="259" name="Google Shape;259;p5"/>
          <p:cNvSpPr txBox="1">
            <a:spLocks noGrp="1"/>
          </p:cNvSpPr>
          <p:nvPr>
            <p:ph idx="1"/>
          </p:nvPr>
        </p:nvSpPr>
        <p:spPr>
          <a:xfrm>
            <a:off x="304800" y="1145976"/>
            <a:ext cx="7848600" cy="602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Cytopathic effect (CPE) in cell culture.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Isolation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Tzanck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smear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see vesicle</a:t>
            </a:r>
            <a:r>
              <a:rPr lang="ar-JO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by scraping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 rise in antibody titer (primary infection).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HSV encephalitis ---- a PCR assay.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"/>
          <p:cNvSpPr txBox="1"/>
          <p:nvPr/>
        </p:nvSpPr>
        <p:spPr>
          <a:xfrm>
            <a:off x="457200" y="3484385"/>
            <a:ext cx="4972756" cy="52318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1" i="1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Treatment and Prevention: </a:t>
            </a:r>
            <a:endParaRPr sz="2800" b="1" i="1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5"/>
          <p:cNvSpPr/>
          <p:nvPr/>
        </p:nvSpPr>
        <p:spPr>
          <a:xfrm>
            <a:off x="647700" y="3811052"/>
            <a:ext cx="71628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Protection from exposure to vesicular lesions.</a:t>
            </a:r>
            <a:endParaRPr sz="2400" b="1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Avoiding the specific inciting agent. 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Acyclovir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Decrease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recurrene</a:t>
            </a:r>
            <a:endParaRPr sz="2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Neonatal infection ---cesarean section.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 vaccine.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tx1"/>
              </a:solidFill>
              <a:ea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is the type of cell in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Cytopathic effect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maltinuclucted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gaint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cell + intra nuclear inclusion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71938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63717"/>
              </a:buClr>
              <a:buSzPts val="4000"/>
              <a:buFont typeface="Times New Roman"/>
              <a:buNone/>
            </a:pPr>
            <a:br>
              <a:rPr lang="en-US" sz="4000" b="1" cap="none">
                <a:solidFill>
                  <a:srgbClr val="F637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cap="none">
                <a:solidFill>
                  <a:srgbClr val="F637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Varicella-Zoster Virus</a:t>
            </a:r>
            <a:br>
              <a:rPr lang="en-US" sz="4000" b="1" cap="none">
                <a:solidFill>
                  <a:srgbClr val="F637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b="1" cap="none">
              <a:solidFill>
                <a:srgbClr val="F6371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6"/>
          <p:cNvSpPr txBox="1">
            <a:spLocks noGrp="1"/>
          </p:cNvSpPr>
          <p:nvPr>
            <p:ph idx="1"/>
          </p:nvPr>
        </p:nvSpPr>
        <p:spPr>
          <a:xfrm>
            <a:off x="333607" y="1715293"/>
            <a:ext cx="5943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87629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44"/>
              </a:spcBef>
              <a:spcAft>
                <a:spcPts val="0"/>
              </a:spcAft>
              <a:buSzPct val="1000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Varicella (chickenpox) in children and zoster (shingles) in adults.</a:t>
            </a:r>
            <a:endParaRPr dirty="0"/>
          </a:p>
          <a:p>
            <a:pPr marL="342900" lvl="0" indent="-87629" algn="l" rtl="0">
              <a:spcBef>
                <a:spcPts val="444"/>
              </a:spcBef>
              <a:spcAft>
                <a:spcPts val="0"/>
              </a:spcAft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444"/>
              </a:spcBef>
              <a:spcAft>
                <a:spcPts val="0"/>
              </a:spcAft>
              <a:buSzPct val="1000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Enveloped , icosahedral nucleocapsid and linear double-stranded DNA. No virion polymerase.</a:t>
            </a:r>
            <a:endParaRPr dirty="0"/>
          </a:p>
          <a:p>
            <a:pPr marL="342900" lvl="0" indent="-228600" algn="l" rtl="0">
              <a:spcBef>
                <a:spcPts val="444"/>
              </a:spcBef>
              <a:spcAft>
                <a:spcPts val="0"/>
              </a:spcAft>
              <a:buSzPct val="1000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One serotype.</a:t>
            </a:r>
            <a:endParaRPr dirty="0"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Varicella     respiratory droplets. </a:t>
            </a:r>
            <a:endParaRPr dirty="0"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Zoster ??</a:t>
            </a:r>
            <a:endParaRPr dirty="0"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Oropharynx     blood      the skin.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latent in the sensory ganglia.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87629" algn="l" rtl="0">
              <a:spcBef>
                <a:spcPts val="444"/>
              </a:spcBef>
              <a:spcAft>
                <a:spcPts val="0"/>
              </a:spcAft>
              <a:buSzPct val="100000"/>
              <a:buNone/>
            </a:pPr>
            <a:endParaRPr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87629" algn="l" rtl="0">
              <a:spcBef>
                <a:spcPts val="444"/>
              </a:spcBef>
              <a:spcAft>
                <a:spcPts val="0"/>
              </a:spcAft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87629" algn="l" rtl="0">
              <a:spcBef>
                <a:spcPts val="444"/>
              </a:spcBef>
              <a:spcAft>
                <a:spcPts val="0"/>
              </a:spcAft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87629" algn="l" rtl="0">
              <a:spcBef>
                <a:spcPts val="444"/>
              </a:spcBef>
              <a:spcAft>
                <a:spcPts val="0"/>
              </a:spcAft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6" descr="http://previewcf.turbosquid.com/Preview/2014/05/26__06_09_50/1.jpg3d179b97-ef18-44bb-ab2c-f3a52436246eLarg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3810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2991" y="2047875"/>
            <a:ext cx="1438656" cy="14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2548" y="2047875"/>
            <a:ext cx="1517904" cy="147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77207" y="3972462"/>
            <a:ext cx="246888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F7C5189-B421-4784-8A17-53E0FCA2ABDA}"/>
              </a:ext>
            </a:extLst>
          </p:cNvPr>
          <p:cNvSpPr/>
          <p:nvPr/>
        </p:nvSpPr>
        <p:spPr>
          <a:xfrm>
            <a:off x="2043285" y="4493808"/>
            <a:ext cx="395111" cy="303969"/>
          </a:xfrm>
          <a:prstGeom prst="rightArrow">
            <a:avLst>
              <a:gd name="adj1" fmla="val 220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1D9E1CF-A0B0-48DA-964C-4EFDFDA3AF69}"/>
              </a:ext>
            </a:extLst>
          </p:cNvPr>
          <p:cNvSpPr/>
          <p:nvPr/>
        </p:nvSpPr>
        <p:spPr>
          <a:xfrm>
            <a:off x="2515186" y="5178027"/>
            <a:ext cx="395111" cy="204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EDDDEED-A7AE-491F-9CAB-771351A384C4}"/>
              </a:ext>
            </a:extLst>
          </p:cNvPr>
          <p:cNvSpPr/>
          <p:nvPr/>
        </p:nvSpPr>
        <p:spPr>
          <a:xfrm>
            <a:off x="3759491" y="5178027"/>
            <a:ext cx="541576" cy="204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277B60-2A6C-4017-AF50-59F861F9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026"/>
            <a:ext cx="8515350" cy="601793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Varicella-Zoster virus (Herpes 3)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-Causing2 pathological manifestation </a:t>
            </a:r>
          </a:p>
          <a:p>
            <a:r>
              <a:rPr lang="en-US" dirty="0">
                <a:solidFill>
                  <a:srgbClr val="FF0000"/>
                </a:solidFill>
              </a:rPr>
              <a:t>1)varicella chicken pox( children) but if an adult infect for the first time  will have also chicken pox.</a:t>
            </a:r>
          </a:p>
          <a:p>
            <a:r>
              <a:rPr lang="en-US" dirty="0">
                <a:solidFill>
                  <a:srgbClr val="FF0000"/>
                </a:solidFill>
              </a:rPr>
              <a:t>The First primary Contact with the virus cause Chicken pox If the </a:t>
            </a:r>
            <a:r>
              <a:rPr lang="en-US" dirty="0" err="1">
                <a:solidFill>
                  <a:srgbClr val="FF0000"/>
                </a:solidFill>
              </a:rPr>
              <a:t>viars</a:t>
            </a:r>
            <a:r>
              <a:rPr lang="en-US" dirty="0">
                <a:solidFill>
                  <a:srgbClr val="FF0000"/>
                </a:solidFill>
              </a:rPr>
              <a:t> enter and become latent 》</a:t>
            </a:r>
          </a:p>
          <a:p>
            <a:r>
              <a:rPr lang="en-US" dirty="0">
                <a:solidFill>
                  <a:srgbClr val="FF0000"/>
                </a:solidFill>
              </a:rPr>
              <a:t> Cause In adult (if recurrence ) &gt; Zoster * one serotype means it easy to make vaccine.</a:t>
            </a:r>
          </a:p>
          <a:p>
            <a:r>
              <a:rPr lang="en-US" dirty="0">
                <a:solidFill>
                  <a:srgbClr val="FF0000"/>
                </a:solidFill>
              </a:rPr>
              <a:t>2)Zoster reactivation  by recurrent </a:t>
            </a:r>
            <a:r>
              <a:rPr lang="en-US" dirty="0" err="1">
                <a:solidFill>
                  <a:srgbClr val="FF0000"/>
                </a:solidFill>
              </a:rPr>
              <a:t>Infectionlantent</a:t>
            </a:r>
            <a:r>
              <a:rPr lang="en-US" dirty="0">
                <a:solidFill>
                  <a:srgbClr val="FF0000"/>
                </a:solidFill>
              </a:rPr>
              <a:t> occur in dorsal root ganglion Zoster</a:t>
            </a:r>
          </a:p>
          <a:p>
            <a:r>
              <a:rPr lang="en-US" dirty="0">
                <a:solidFill>
                  <a:srgbClr val="FF0000"/>
                </a:solidFill>
              </a:rPr>
              <a:t> ●years later may Change to  zoster</a:t>
            </a:r>
          </a:p>
          <a:p>
            <a:r>
              <a:rPr lang="en-US" dirty="0">
                <a:solidFill>
                  <a:srgbClr val="FF0000"/>
                </a:solidFill>
              </a:rPr>
              <a:t> Diagnosis :</a:t>
            </a:r>
            <a:r>
              <a:rPr lang="en-US" dirty="0" err="1">
                <a:solidFill>
                  <a:srgbClr val="FF0000"/>
                </a:solidFill>
              </a:rPr>
              <a:t>Tzanck</a:t>
            </a:r>
            <a:r>
              <a:rPr lang="en-US" dirty="0">
                <a:solidFill>
                  <a:srgbClr val="FF0000"/>
                </a:solidFill>
              </a:rPr>
              <a:t> smear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err="1">
                <a:solidFill>
                  <a:srgbClr val="FF0000"/>
                </a:solidFill>
              </a:rPr>
              <a:t>TreatmentVZIG</a:t>
            </a:r>
            <a:r>
              <a:rPr lang="en-US" dirty="0">
                <a:solidFill>
                  <a:srgbClr val="FF0000"/>
                </a:solidFill>
              </a:rPr>
              <a:t> → varicella Zoster immunoglobulin play a role</a:t>
            </a:r>
          </a:p>
        </p:txBody>
      </p:sp>
    </p:spTree>
    <p:extLst>
      <p:ext uri="{BB962C8B-B14F-4D97-AF65-F5344CB8AC3E}">
        <p14:creationId xmlns:p14="http://schemas.microsoft.com/office/powerpoint/2010/main" val="256972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"/>
          <p:cNvSpPr/>
          <p:nvPr/>
        </p:nvSpPr>
        <p:spPr>
          <a:xfrm>
            <a:off x="304800" y="425511"/>
            <a:ext cx="6781800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Diagnosis:   </a:t>
            </a:r>
            <a:r>
              <a:rPr lang="en-US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Clinically.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      CPE in cell culture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      Smear.??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      A four-fold or greater rise in Ab. titer.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Treatment and Prevention:   - </a:t>
            </a: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Live, attenuated vaccine </a:t>
            </a:r>
            <a:endParaRPr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- VZIG.??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Acyclovir -- immunosuppressed individuals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3047999"/>
            <a:ext cx="6308592" cy="335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1534</Words>
  <Application>Microsoft Office PowerPoint</Application>
  <PresentationFormat>عرض على الشاشة (4:3)</PresentationFormat>
  <Paragraphs>163</Paragraphs>
  <Slides>18</Slides>
  <Notes>13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VIRAL SKIN INFECTIONS</vt:lpstr>
      <vt:lpstr>عرض تقديمي في PowerPoint</vt:lpstr>
      <vt:lpstr>Herpes Simplex Virus (HSV)</vt:lpstr>
      <vt:lpstr>عرض تقديمي في PowerPoint</vt:lpstr>
      <vt:lpstr>عرض تقديمي في PowerPoint</vt:lpstr>
      <vt:lpstr>Laboratory Diagnosis:</vt:lpstr>
      <vt:lpstr> Varicella-Zoster Virus </vt:lpstr>
      <vt:lpstr>عرض تقديمي في PowerPoint</vt:lpstr>
      <vt:lpstr>عرض تقديمي في PowerPoint</vt:lpstr>
      <vt:lpstr> Human Herpes virus 8 </vt:lpstr>
      <vt:lpstr> Smallpox Virus </vt:lpstr>
      <vt:lpstr>عرض تقديمي في PowerPoint</vt:lpstr>
      <vt:lpstr> Molluscum Contagiosum Virus </vt:lpstr>
      <vt:lpstr>عرض تقديمي في PowerPoint</vt:lpstr>
      <vt:lpstr> Parvovirus B19 </vt:lpstr>
      <vt:lpstr> Human Papillomavirus </vt:lpstr>
      <vt:lpstr> Measles Virus </vt:lpstr>
      <vt:lpstr> Rubella Virusالحصبه الالمانيه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SKIN INFECTIONS</dc:title>
  <dc:creator>Dell</dc:creator>
  <cp:lastModifiedBy>safaamatar305@gmail.com</cp:lastModifiedBy>
  <cp:revision>13</cp:revision>
  <dcterms:created xsi:type="dcterms:W3CDTF">2016-01-04T18:19:38Z</dcterms:created>
  <dcterms:modified xsi:type="dcterms:W3CDTF">2021-03-08T17:01:38Z</dcterms:modified>
</cp:coreProperties>
</file>