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9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89" r:id="rId12"/>
    <p:sldMasterId id="2147483801" r:id="rId13"/>
    <p:sldMasterId id="2147483813" r:id="rId14"/>
    <p:sldMasterId id="2147483825" r:id="rId15"/>
    <p:sldMasterId id="2147483837" r:id="rId16"/>
    <p:sldMasterId id="2147483849" r:id="rId17"/>
    <p:sldMasterId id="2147483861" r:id="rId18"/>
    <p:sldMasterId id="2147483873" r:id="rId19"/>
    <p:sldMasterId id="2147483885" r:id="rId20"/>
    <p:sldMasterId id="2147483897" r:id="rId21"/>
    <p:sldMasterId id="2147483909" r:id="rId22"/>
    <p:sldMasterId id="2147483921" r:id="rId23"/>
    <p:sldMasterId id="2147483933" r:id="rId24"/>
    <p:sldMasterId id="2147483946" r:id="rId25"/>
  </p:sldMasterIdLst>
  <p:notesMasterIdLst>
    <p:notesMasterId r:id="rId57"/>
  </p:notesMasterIdLst>
  <p:sldIdLst>
    <p:sldId id="288" r:id="rId26"/>
    <p:sldId id="256" r:id="rId27"/>
    <p:sldId id="257" r:id="rId28"/>
    <p:sldId id="258" r:id="rId29"/>
    <p:sldId id="260" r:id="rId30"/>
    <p:sldId id="261" r:id="rId31"/>
    <p:sldId id="262" r:id="rId32"/>
    <p:sldId id="264" r:id="rId33"/>
    <p:sldId id="265" r:id="rId34"/>
    <p:sldId id="267" r:id="rId35"/>
    <p:sldId id="268" r:id="rId36"/>
    <p:sldId id="266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</p:sldIdLst>
  <p:sldSz cx="12192000" cy="6858000"/>
  <p:notesSz cx="6858000" cy="9144000"/>
  <p:defaultTextStyle>
    <a:defPPr lvl="0">
      <a:defRPr lang="ar-JO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>
      <p:cViewPr>
        <p:scale>
          <a:sx n="75" d="100"/>
          <a:sy n="75" d="100"/>
        </p:scale>
        <p:origin x="-1042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39759-6F3B-44D5-96D1-4FB49EEC4A5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A090E80B-47E8-44A0-BDB8-89CD6DA114FC}">
      <dgm:prSet phldrT="[Text]"/>
      <dgm:spPr/>
      <dgm:t>
        <a:bodyPr/>
        <a:lstStyle/>
        <a:p>
          <a:pPr rtl="1"/>
          <a:r>
            <a:rPr lang="en-US" dirty="0" err="1" smtClean="0"/>
            <a:t>Thoracentesis</a:t>
          </a:r>
          <a:r>
            <a:rPr lang="en-US" dirty="0" smtClean="0"/>
            <a:t> </a:t>
          </a:r>
          <a:endParaRPr lang="ar-JO" dirty="0"/>
        </a:p>
      </dgm:t>
    </dgm:pt>
    <dgm:pt modelId="{B98BD098-AA38-448D-B8F1-C834544D814D}" type="parTrans" cxnId="{FBA65FDA-A3A8-4ECB-99C3-A96874296ABF}">
      <dgm:prSet/>
      <dgm:spPr/>
      <dgm:t>
        <a:bodyPr/>
        <a:lstStyle/>
        <a:p>
          <a:pPr rtl="1"/>
          <a:endParaRPr lang="ar-JO"/>
        </a:p>
      </dgm:t>
    </dgm:pt>
    <dgm:pt modelId="{9968F4C3-918C-4067-8B30-4851181CA13C}" type="sibTrans" cxnId="{FBA65FDA-A3A8-4ECB-99C3-A96874296AB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JO"/>
        </a:p>
      </dgm:t>
    </dgm:pt>
    <dgm:pt modelId="{F634A52A-7412-4E15-AD54-EA81079BA5F9}">
      <dgm:prSet phldrT="[Text]"/>
      <dgm:spPr/>
      <dgm:t>
        <a:bodyPr/>
        <a:lstStyle/>
        <a:p>
          <a:pPr rtl="1"/>
          <a:r>
            <a:rPr lang="en-US" dirty="0" smtClean="0"/>
            <a:t>Radiological investigation</a:t>
          </a:r>
          <a:endParaRPr lang="ar-JO" dirty="0"/>
        </a:p>
      </dgm:t>
    </dgm:pt>
    <dgm:pt modelId="{B3E17C64-9242-4529-8C7F-CD5CCDD20C1F}" type="parTrans" cxnId="{7943A695-5542-4ADA-9677-E67C3F9C29E7}">
      <dgm:prSet/>
      <dgm:spPr/>
      <dgm:t>
        <a:bodyPr/>
        <a:lstStyle/>
        <a:p>
          <a:pPr rtl="1"/>
          <a:endParaRPr lang="ar-JO"/>
        </a:p>
      </dgm:t>
    </dgm:pt>
    <dgm:pt modelId="{BCE29110-6974-4C06-A1A3-863884B162DA}" type="sibTrans" cxnId="{7943A695-5542-4ADA-9677-E67C3F9C29E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JO"/>
        </a:p>
      </dgm:t>
    </dgm:pt>
    <dgm:pt modelId="{14FAFBFA-228A-4EA8-9CAF-17DA20969766}" type="pres">
      <dgm:prSet presAssocID="{86839759-6F3B-44D5-96D1-4FB49EEC4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JO"/>
        </a:p>
      </dgm:t>
    </dgm:pt>
    <dgm:pt modelId="{4FA97564-2EE3-4E47-89C3-1D7925C416D2}" type="pres">
      <dgm:prSet presAssocID="{86839759-6F3B-44D5-96D1-4FB49EEC4A57}" presName="dot1" presStyleLbl="alignNode1" presStyleIdx="0" presStyleCnt="10"/>
      <dgm:spPr/>
    </dgm:pt>
    <dgm:pt modelId="{CA6D11A0-9CE1-4C92-976E-1B007B65EADC}" type="pres">
      <dgm:prSet presAssocID="{86839759-6F3B-44D5-96D1-4FB49EEC4A57}" presName="dot2" presStyleLbl="alignNode1" presStyleIdx="1" presStyleCnt="10"/>
      <dgm:spPr/>
    </dgm:pt>
    <dgm:pt modelId="{070766E0-8E5C-4401-BB78-682B2F152832}" type="pres">
      <dgm:prSet presAssocID="{86839759-6F3B-44D5-96D1-4FB49EEC4A57}" presName="dot3" presStyleLbl="alignNode1" presStyleIdx="2" presStyleCnt="10"/>
      <dgm:spPr/>
    </dgm:pt>
    <dgm:pt modelId="{CD705FBE-D6B7-4A3A-89E6-50F6E81B5BE4}" type="pres">
      <dgm:prSet presAssocID="{86839759-6F3B-44D5-96D1-4FB49EEC4A57}" presName="dotArrow1" presStyleLbl="alignNode1" presStyleIdx="3" presStyleCnt="10"/>
      <dgm:spPr/>
    </dgm:pt>
    <dgm:pt modelId="{DF72AF97-89D4-4B9E-9F97-C07AB6F99F6A}" type="pres">
      <dgm:prSet presAssocID="{86839759-6F3B-44D5-96D1-4FB49EEC4A57}" presName="dotArrow2" presStyleLbl="alignNode1" presStyleIdx="4" presStyleCnt="10"/>
      <dgm:spPr/>
    </dgm:pt>
    <dgm:pt modelId="{88E2B03A-67DC-4D6D-82FA-2641B76B7647}" type="pres">
      <dgm:prSet presAssocID="{86839759-6F3B-44D5-96D1-4FB49EEC4A57}" presName="dotArrow3" presStyleLbl="alignNode1" presStyleIdx="5" presStyleCnt="10"/>
      <dgm:spPr/>
    </dgm:pt>
    <dgm:pt modelId="{8F19A08C-0474-4ED8-B3EE-3FC313C84689}" type="pres">
      <dgm:prSet presAssocID="{86839759-6F3B-44D5-96D1-4FB49EEC4A57}" presName="dotArrow4" presStyleLbl="alignNode1" presStyleIdx="6" presStyleCnt="10"/>
      <dgm:spPr/>
    </dgm:pt>
    <dgm:pt modelId="{10A35401-A280-4F66-93E7-03153AA184B7}" type="pres">
      <dgm:prSet presAssocID="{86839759-6F3B-44D5-96D1-4FB49EEC4A57}" presName="dotArrow5" presStyleLbl="alignNode1" presStyleIdx="7" presStyleCnt="10"/>
      <dgm:spPr/>
    </dgm:pt>
    <dgm:pt modelId="{28DEC2EF-9BFB-406A-B887-50A7BFD4723B}" type="pres">
      <dgm:prSet presAssocID="{86839759-6F3B-44D5-96D1-4FB49EEC4A57}" presName="dotArrow6" presStyleLbl="alignNode1" presStyleIdx="8" presStyleCnt="10"/>
      <dgm:spPr/>
    </dgm:pt>
    <dgm:pt modelId="{1BB189E2-A4BA-43FB-9B3A-93CD7B29AA4F}" type="pres">
      <dgm:prSet presAssocID="{86839759-6F3B-44D5-96D1-4FB49EEC4A57}" presName="dotArrow7" presStyleLbl="alignNode1" presStyleIdx="9" presStyleCnt="10"/>
      <dgm:spPr/>
    </dgm:pt>
    <dgm:pt modelId="{C8F737ED-7FFC-4185-A641-6B46279F3846}" type="pres">
      <dgm:prSet presAssocID="{A090E80B-47E8-44A0-BDB8-89CD6DA114FC}" presName="parTx1" presStyleLbl="node1" presStyleIdx="0" presStyleCnt="2" custScaleX="344206" custScaleY="200350" custLinFactY="1447" custLinFactNeighborX="37273" custLinFactNeighborY="100000"/>
      <dgm:spPr/>
      <dgm:t>
        <a:bodyPr/>
        <a:lstStyle/>
        <a:p>
          <a:pPr rtl="1"/>
          <a:endParaRPr lang="ar-JO"/>
        </a:p>
      </dgm:t>
    </dgm:pt>
    <dgm:pt modelId="{E9ED2D31-CAC9-4AB1-9372-C18B839FCC12}" type="pres">
      <dgm:prSet presAssocID="{9968F4C3-918C-4067-8B30-4851181CA13C}" presName="picture1" presStyleCnt="0"/>
      <dgm:spPr/>
    </dgm:pt>
    <dgm:pt modelId="{71D0FF42-EE30-4522-99F3-0B12ADF9A3FB}" type="pres">
      <dgm:prSet presAssocID="{9968F4C3-918C-4067-8B30-4851181CA13C}" presName="imageRepeatNode" presStyleLbl="fgImgPlace1" presStyleIdx="0" presStyleCnt="2" custLinFactNeighborX="-1097" custLinFactNeighborY="-491"/>
      <dgm:spPr/>
      <dgm:t>
        <a:bodyPr/>
        <a:lstStyle/>
        <a:p>
          <a:pPr rtl="1"/>
          <a:endParaRPr lang="ar-JO"/>
        </a:p>
      </dgm:t>
    </dgm:pt>
    <dgm:pt modelId="{3E5BA48A-BB3C-4B89-B90C-A453B39D231C}" type="pres">
      <dgm:prSet presAssocID="{F634A52A-7412-4E15-AD54-EA81079BA5F9}" presName="parTx2" presStyleLbl="node1" presStyleIdx="1" presStyleCnt="2" custScaleX="359548" custScaleY="284618" custLinFactY="-100000" custLinFactNeighborX="-37272" custLinFactNeighborY="-123407"/>
      <dgm:spPr/>
      <dgm:t>
        <a:bodyPr/>
        <a:lstStyle/>
        <a:p>
          <a:pPr rtl="1"/>
          <a:endParaRPr lang="ar-JO"/>
        </a:p>
      </dgm:t>
    </dgm:pt>
    <dgm:pt modelId="{153C75E0-3ED3-44C7-B3C8-533AAD77E95E}" type="pres">
      <dgm:prSet presAssocID="{BCE29110-6974-4C06-A1A3-863884B162DA}" presName="picture2" presStyleCnt="0"/>
      <dgm:spPr/>
    </dgm:pt>
    <dgm:pt modelId="{FB371A8A-34DE-4787-830C-64A6CCFA5A85}" type="pres">
      <dgm:prSet presAssocID="{BCE29110-6974-4C06-A1A3-863884B162DA}" presName="imageRepeatNode" presStyleLbl="fgImgPlace1" presStyleIdx="1" presStyleCnt="2" custLinFactNeighborX="1087" custLinFactNeighborY="4961"/>
      <dgm:spPr/>
      <dgm:t>
        <a:bodyPr/>
        <a:lstStyle/>
        <a:p>
          <a:pPr rtl="1"/>
          <a:endParaRPr lang="ar-JO"/>
        </a:p>
      </dgm:t>
    </dgm:pt>
  </dgm:ptLst>
  <dgm:cxnLst>
    <dgm:cxn modelId="{446ECE60-FBA2-497F-A853-9D7757EAF3C9}" type="presOf" srcId="{9968F4C3-918C-4067-8B30-4851181CA13C}" destId="{71D0FF42-EE30-4522-99F3-0B12ADF9A3FB}" srcOrd="0" destOrd="0" presId="urn:microsoft.com/office/officeart/2008/layout/AscendingPictureAccentProcess"/>
    <dgm:cxn modelId="{62D3AB52-AFCF-4521-8B37-B71CF3AF2D89}" type="presOf" srcId="{A090E80B-47E8-44A0-BDB8-89CD6DA114FC}" destId="{C8F737ED-7FFC-4185-A641-6B46279F3846}" srcOrd="0" destOrd="0" presId="urn:microsoft.com/office/officeart/2008/layout/AscendingPictureAccentProcess"/>
    <dgm:cxn modelId="{FBA65FDA-A3A8-4ECB-99C3-A96874296ABF}" srcId="{86839759-6F3B-44D5-96D1-4FB49EEC4A57}" destId="{A090E80B-47E8-44A0-BDB8-89CD6DA114FC}" srcOrd="0" destOrd="0" parTransId="{B98BD098-AA38-448D-B8F1-C834544D814D}" sibTransId="{9968F4C3-918C-4067-8B30-4851181CA13C}"/>
    <dgm:cxn modelId="{8B5ED33A-E561-4448-BE95-E86D70FD2739}" type="presOf" srcId="{86839759-6F3B-44D5-96D1-4FB49EEC4A57}" destId="{14FAFBFA-228A-4EA8-9CAF-17DA20969766}" srcOrd="0" destOrd="0" presId="urn:microsoft.com/office/officeart/2008/layout/AscendingPictureAccentProcess"/>
    <dgm:cxn modelId="{7943A695-5542-4ADA-9677-E67C3F9C29E7}" srcId="{86839759-6F3B-44D5-96D1-4FB49EEC4A57}" destId="{F634A52A-7412-4E15-AD54-EA81079BA5F9}" srcOrd="1" destOrd="0" parTransId="{B3E17C64-9242-4529-8C7F-CD5CCDD20C1F}" sibTransId="{BCE29110-6974-4C06-A1A3-863884B162DA}"/>
    <dgm:cxn modelId="{4C731859-670D-43B8-8310-2AE5DBA91F7F}" type="presOf" srcId="{BCE29110-6974-4C06-A1A3-863884B162DA}" destId="{FB371A8A-34DE-4787-830C-64A6CCFA5A85}" srcOrd="0" destOrd="0" presId="urn:microsoft.com/office/officeart/2008/layout/AscendingPictureAccentProcess"/>
    <dgm:cxn modelId="{36E913FD-6508-470B-ACAD-14B94625F940}" type="presOf" srcId="{F634A52A-7412-4E15-AD54-EA81079BA5F9}" destId="{3E5BA48A-BB3C-4B89-B90C-A453B39D231C}" srcOrd="0" destOrd="0" presId="urn:microsoft.com/office/officeart/2008/layout/AscendingPictureAccentProcess"/>
    <dgm:cxn modelId="{68496964-5739-47F5-87C2-A52EBB02AFED}" type="presParOf" srcId="{14FAFBFA-228A-4EA8-9CAF-17DA20969766}" destId="{4FA97564-2EE3-4E47-89C3-1D7925C416D2}" srcOrd="0" destOrd="0" presId="urn:microsoft.com/office/officeart/2008/layout/AscendingPictureAccentProcess"/>
    <dgm:cxn modelId="{021B3B95-A290-49BF-A7FE-1F449626C770}" type="presParOf" srcId="{14FAFBFA-228A-4EA8-9CAF-17DA20969766}" destId="{CA6D11A0-9CE1-4C92-976E-1B007B65EADC}" srcOrd="1" destOrd="0" presId="urn:microsoft.com/office/officeart/2008/layout/AscendingPictureAccentProcess"/>
    <dgm:cxn modelId="{7FA4A2B2-F570-480D-83ED-B0595BDFB065}" type="presParOf" srcId="{14FAFBFA-228A-4EA8-9CAF-17DA20969766}" destId="{070766E0-8E5C-4401-BB78-682B2F152832}" srcOrd="2" destOrd="0" presId="urn:microsoft.com/office/officeart/2008/layout/AscendingPictureAccentProcess"/>
    <dgm:cxn modelId="{0871BE4B-8EE1-44BC-B9E6-DC8BC008EDCE}" type="presParOf" srcId="{14FAFBFA-228A-4EA8-9CAF-17DA20969766}" destId="{CD705FBE-D6B7-4A3A-89E6-50F6E81B5BE4}" srcOrd="3" destOrd="0" presId="urn:microsoft.com/office/officeart/2008/layout/AscendingPictureAccentProcess"/>
    <dgm:cxn modelId="{22517EB6-6B8C-46AD-8F43-D644DA7B42D8}" type="presParOf" srcId="{14FAFBFA-228A-4EA8-9CAF-17DA20969766}" destId="{DF72AF97-89D4-4B9E-9F97-C07AB6F99F6A}" srcOrd="4" destOrd="0" presId="urn:microsoft.com/office/officeart/2008/layout/AscendingPictureAccentProcess"/>
    <dgm:cxn modelId="{B851DD6A-D3C8-4DCF-A017-5281894D7059}" type="presParOf" srcId="{14FAFBFA-228A-4EA8-9CAF-17DA20969766}" destId="{88E2B03A-67DC-4D6D-82FA-2641B76B7647}" srcOrd="5" destOrd="0" presId="urn:microsoft.com/office/officeart/2008/layout/AscendingPictureAccentProcess"/>
    <dgm:cxn modelId="{F193B092-420E-4E9C-B68E-1BA443A42A87}" type="presParOf" srcId="{14FAFBFA-228A-4EA8-9CAF-17DA20969766}" destId="{8F19A08C-0474-4ED8-B3EE-3FC313C84689}" srcOrd="6" destOrd="0" presId="urn:microsoft.com/office/officeart/2008/layout/AscendingPictureAccentProcess"/>
    <dgm:cxn modelId="{8B4D9986-DE43-4937-8DB7-604A9E1C9EB3}" type="presParOf" srcId="{14FAFBFA-228A-4EA8-9CAF-17DA20969766}" destId="{10A35401-A280-4F66-93E7-03153AA184B7}" srcOrd="7" destOrd="0" presId="urn:microsoft.com/office/officeart/2008/layout/AscendingPictureAccentProcess"/>
    <dgm:cxn modelId="{6E766AF0-2173-4A4C-810B-96CDD6A87AFD}" type="presParOf" srcId="{14FAFBFA-228A-4EA8-9CAF-17DA20969766}" destId="{28DEC2EF-9BFB-406A-B887-50A7BFD4723B}" srcOrd="8" destOrd="0" presId="urn:microsoft.com/office/officeart/2008/layout/AscendingPictureAccentProcess"/>
    <dgm:cxn modelId="{EAE9D173-2BF0-4504-BC1E-8D18AE5656FC}" type="presParOf" srcId="{14FAFBFA-228A-4EA8-9CAF-17DA20969766}" destId="{1BB189E2-A4BA-43FB-9B3A-93CD7B29AA4F}" srcOrd="9" destOrd="0" presId="urn:microsoft.com/office/officeart/2008/layout/AscendingPictureAccentProcess"/>
    <dgm:cxn modelId="{17C52A70-E0F8-46F7-92E7-EC0E37634A7C}" type="presParOf" srcId="{14FAFBFA-228A-4EA8-9CAF-17DA20969766}" destId="{C8F737ED-7FFC-4185-A641-6B46279F3846}" srcOrd="10" destOrd="0" presId="urn:microsoft.com/office/officeart/2008/layout/AscendingPictureAccentProcess"/>
    <dgm:cxn modelId="{D990ADAA-3E50-4CA8-A364-3643654268A3}" type="presParOf" srcId="{14FAFBFA-228A-4EA8-9CAF-17DA20969766}" destId="{E9ED2D31-CAC9-4AB1-9372-C18B839FCC12}" srcOrd="11" destOrd="0" presId="urn:microsoft.com/office/officeart/2008/layout/AscendingPictureAccentProcess"/>
    <dgm:cxn modelId="{D89CE390-93CC-4EEE-8207-FDB4C57B3AE0}" type="presParOf" srcId="{E9ED2D31-CAC9-4AB1-9372-C18B839FCC12}" destId="{71D0FF42-EE30-4522-99F3-0B12ADF9A3FB}" srcOrd="0" destOrd="0" presId="urn:microsoft.com/office/officeart/2008/layout/AscendingPictureAccentProcess"/>
    <dgm:cxn modelId="{E5E4850B-93FD-4DDE-8800-E1B955540FA1}" type="presParOf" srcId="{14FAFBFA-228A-4EA8-9CAF-17DA20969766}" destId="{3E5BA48A-BB3C-4B89-B90C-A453B39D231C}" srcOrd="12" destOrd="0" presId="urn:microsoft.com/office/officeart/2008/layout/AscendingPictureAccentProcess"/>
    <dgm:cxn modelId="{9C237DB9-5827-4F49-8946-4C93C19A6995}" type="presParOf" srcId="{14FAFBFA-228A-4EA8-9CAF-17DA20969766}" destId="{153C75E0-3ED3-44C7-B3C8-533AAD77E95E}" srcOrd="13" destOrd="0" presId="urn:microsoft.com/office/officeart/2008/layout/AscendingPictureAccentProcess"/>
    <dgm:cxn modelId="{8337CB83-A1DD-4154-ACE6-6AA0E49447B6}" type="presParOf" srcId="{153C75E0-3ED3-44C7-B3C8-533AAD77E95E}" destId="{FB371A8A-34DE-4787-830C-64A6CCFA5A8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1E8B7-8B94-44D1-8D15-CD066C2CD9C4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9D053CBD-2F00-4BB4-B21F-159FF753DB24}">
      <dgm:prSet phldrT="[Text]"/>
      <dgm:spPr/>
      <dgm:t>
        <a:bodyPr/>
        <a:lstStyle/>
        <a:p>
          <a:pPr rtl="1"/>
          <a:r>
            <a:rPr lang="en-US" dirty="0" smtClean="0"/>
            <a:t>CXR</a:t>
          </a:r>
          <a:endParaRPr lang="ar-JO" dirty="0"/>
        </a:p>
      </dgm:t>
    </dgm:pt>
    <dgm:pt modelId="{3BA9540D-80CB-407F-9B46-4BFCD97BC6E7}" type="parTrans" cxnId="{2D5DB4FC-FFC6-4E1A-8296-7A4B1502656F}">
      <dgm:prSet/>
      <dgm:spPr/>
      <dgm:t>
        <a:bodyPr/>
        <a:lstStyle/>
        <a:p>
          <a:pPr rtl="1"/>
          <a:endParaRPr lang="ar-JO"/>
        </a:p>
      </dgm:t>
    </dgm:pt>
    <dgm:pt modelId="{46413B2A-2571-497D-B121-E1EBC6027C91}" type="sibTrans" cxnId="{2D5DB4FC-FFC6-4E1A-8296-7A4B1502656F}">
      <dgm:prSet/>
      <dgm:spPr/>
      <dgm:t>
        <a:bodyPr/>
        <a:lstStyle/>
        <a:p>
          <a:pPr rtl="1"/>
          <a:endParaRPr lang="ar-JO"/>
        </a:p>
      </dgm:t>
    </dgm:pt>
    <dgm:pt modelId="{EA80E401-953A-489F-BAB4-1A38A5FD86C2}">
      <dgm:prSet phldrT="[Text]"/>
      <dgm:spPr/>
      <dgm:t>
        <a:bodyPr/>
        <a:lstStyle/>
        <a:p>
          <a:pPr rtl="1"/>
          <a:r>
            <a:rPr lang="en-US" dirty="0" smtClean="0"/>
            <a:t>PA and </a:t>
          </a:r>
          <a:r>
            <a:rPr lang="en-US" dirty="0" err="1" smtClean="0"/>
            <a:t>lataral</a:t>
          </a:r>
          <a:endParaRPr lang="ar-JO" dirty="0"/>
        </a:p>
      </dgm:t>
    </dgm:pt>
    <dgm:pt modelId="{8EBDDEAE-81D1-40F5-99D1-9FB0FE384B4A}" type="parTrans" cxnId="{B8026309-0C2C-4899-B49F-9F03F8B52E56}">
      <dgm:prSet/>
      <dgm:spPr/>
      <dgm:t>
        <a:bodyPr/>
        <a:lstStyle/>
        <a:p>
          <a:pPr rtl="1"/>
          <a:endParaRPr lang="ar-JO"/>
        </a:p>
      </dgm:t>
    </dgm:pt>
    <dgm:pt modelId="{5C672DEF-0574-4324-9418-23B9E1162BE1}" type="sibTrans" cxnId="{B8026309-0C2C-4899-B49F-9F03F8B52E56}">
      <dgm:prSet/>
      <dgm:spPr/>
      <dgm:t>
        <a:bodyPr/>
        <a:lstStyle/>
        <a:p>
          <a:pPr rtl="1"/>
          <a:endParaRPr lang="ar-JO"/>
        </a:p>
      </dgm:t>
    </dgm:pt>
    <dgm:pt modelId="{08C017CA-61FC-4224-9EB5-8F1543DB0734}">
      <dgm:prSet phldrT="[Text]"/>
      <dgm:spPr/>
      <dgm:t>
        <a:bodyPr/>
        <a:lstStyle/>
        <a:p>
          <a:pPr rtl="1"/>
          <a:r>
            <a:rPr lang="en-US" dirty="0" smtClean="0"/>
            <a:t>US</a:t>
          </a:r>
          <a:endParaRPr lang="ar-JO" dirty="0"/>
        </a:p>
      </dgm:t>
    </dgm:pt>
    <dgm:pt modelId="{C2631BA5-01D6-422E-A58B-8D130BB436A8}" type="parTrans" cxnId="{0E863168-CAA6-423F-969E-1841468AF65D}">
      <dgm:prSet/>
      <dgm:spPr/>
      <dgm:t>
        <a:bodyPr/>
        <a:lstStyle/>
        <a:p>
          <a:pPr rtl="1"/>
          <a:endParaRPr lang="ar-JO"/>
        </a:p>
      </dgm:t>
    </dgm:pt>
    <dgm:pt modelId="{070A0FDE-1F3B-4A4D-9500-7D8901883D61}" type="sibTrans" cxnId="{0E863168-CAA6-423F-969E-1841468AF65D}">
      <dgm:prSet/>
      <dgm:spPr/>
      <dgm:t>
        <a:bodyPr/>
        <a:lstStyle/>
        <a:p>
          <a:pPr rtl="1"/>
          <a:endParaRPr lang="ar-JO"/>
        </a:p>
      </dgm:t>
    </dgm:pt>
    <dgm:pt modelId="{68763EB0-5407-4AED-AAF5-AF3A4E611A90}">
      <dgm:prSet phldrT="[Text]"/>
      <dgm:spPr/>
      <dgm:t>
        <a:bodyPr/>
        <a:lstStyle/>
        <a:p>
          <a:pPr algn="l" rtl="1"/>
          <a:r>
            <a:rPr lang="en-US" dirty="0" smtClean="0"/>
            <a:t>More </a:t>
          </a:r>
          <a:r>
            <a:rPr lang="en-US" dirty="0" err="1" smtClean="0"/>
            <a:t>accurat</a:t>
          </a:r>
          <a:r>
            <a:rPr lang="en-US" dirty="0" smtClean="0"/>
            <a:t> than plain chest X-ray for determining the presence of fluid.</a:t>
          </a:r>
          <a:endParaRPr lang="ar-JO" dirty="0"/>
        </a:p>
      </dgm:t>
    </dgm:pt>
    <dgm:pt modelId="{61DF0EC6-2B35-4E45-A430-076E51762865}" type="parTrans" cxnId="{8F8F4F07-498F-4960-99B4-608CD69DAEB0}">
      <dgm:prSet/>
      <dgm:spPr/>
      <dgm:t>
        <a:bodyPr/>
        <a:lstStyle/>
        <a:p>
          <a:pPr rtl="1"/>
          <a:endParaRPr lang="ar-JO"/>
        </a:p>
      </dgm:t>
    </dgm:pt>
    <dgm:pt modelId="{EE7C8742-432C-4D8D-8FF1-DA19C972BA9B}" type="sibTrans" cxnId="{8F8F4F07-498F-4960-99B4-608CD69DAEB0}">
      <dgm:prSet/>
      <dgm:spPr/>
      <dgm:t>
        <a:bodyPr/>
        <a:lstStyle/>
        <a:p>
          <a:pPr rtl="1"/>
          <a:endParaRPr lang="ar-JO"/>
        </a:p>
      </dgm:t>
    </dgm:pt>
    <dgm:pt modelId="{18D31766-9FAB-463C-AD01-000D18F3A727}">
      <dgm:prSet phldrT="[Text]"/>
      <dgm:spPr/>
      <dgm:t>
        <a:bodyPr/>
        <a:lstStyle/>
        <a:p>
          <a:pPr rtl="1"/>
          <a:r>
            <a:rPr lang="en-US" dirty="0" smtClean="0"/>
            <a:t>CT scan</a:t>
          </a:r>
          <a:endParaRPr lang="ar-JO" dirty="0"/>
        </a:p>
      </dgm:t>
    </dgm:pt>
    <dgm:pt modelId="{A4A9DBAA-EDAC-4DEC-9606-F5B003A32334}" type="parTrans" cxnId="{CBFE1ABD-8316-44A2-BBF6-FA4AC1130E65}">
      <dgm:prSet/>
      <dgm:spPr/>
      <dgm:t>
        <a:bodyPr/>
        <a:lstStyle/>
        <a:p>
          <a:pPr rtl="1"/>
          <a:endParaRPr lang="ar-JO"/>
        </a:p>
      </dgm:t>
    </dgm:pt>
    <dgm:pt modelId="{D6C7CF6B-C20A-4264-85F9-182C9D787002}" type="sibTrans" cxnId="{CBFE1ABD-8316-44A2-BBF6-FA4AC1130E65}">
      <dgm:prSet/>
      <dgm:spPr/>
      <dgm:t>
        <a:bodyPr/>
        <a:lstStyle/>
        <a:p>
          <a:pPr rtl="1"/>
          <a:endParaRPr lang="ar-JO"/>
        </a:p>
      </dgm:t>
    </dgm:pt>
    <dgm:pt modelId="{207009AC-155C-4A88-B3FD-28B24F0A1AAF}">
      <dgm:prSet phldrT="[Text]"/>
      <dgm:spPr/>
      <dgm:t>
        <a:bodyPr/>
        <a:lstStyle/>
        <a:p>
          <a:pPr algn="l" rtl="1"/>
          <a:r>
            <a:rPr lang="en-US" dirty="0" smtClean="0"/>
            <a:t>Is indicated where malignant disease is suspected.</a:t>
          </a:r>
          <a:endParaRPr lang="ar-JO" dirty="0"/>
        </a:p>
      </dgm:t>
    </dgm:pt>
    <dgm:pt modelId="{57A05443-61ED-426F-B73A-93686BEECC59}" type="parTrans" cxnId="{C81F4496-703C-4517-8CD2-320D54339866}">
      <dgm:prSet/>
      <dgm:spPr/>
      <dgm:t>
        <a:bodyPr/>
        <a:lstStyle/>
        <a:p>
          <a:pPr rtl="1"/>
          <a:endParaRPr lang="ar-JO"/>
        </a:p>
      </dgm:t>
    </dgm:pt>
    <dgm:pt modelId="{01E971E8-5511-428C-AC76-A23873AF7D93}" type="sibTrans" cxnId="{C81F4496-703C-4517-8CD2-320D54339866}">
      <dgm:prSet/>
      <dgm:spPr/>
      <dgm:t>
        <a:bodyPr/>
        <a:lstStyle/>
        <a:p>
          <a:pPr rtl="1"/>
          <a:endParaRPr lang="ar-JO"/>
        </a:p>
      </dgm:t>
    </dgm:pt>
    <dgm:pt modelId="{9DCD916B-64A6-419E-BDDF-204DF5CF00DE}">
      <dgm:prSet phldrT="[Text]"/>
      <dgm:spPr/>
      <dgm:t>
        <a:bodyPr/>
        <a:lstStyle/>
        <a:p>
          <a:pPr algn="l" rtl="1"/>
          <a:r>
            <a:rPr lang="en-US" dirty="0" smtClean="0"/>
            <a:t>More reliable than CXR for detecting effusion.</a:t>
          </a:r>
          <a:endParaRPr lang="ar-JO" dirty="0"/>
        </a:p>
      </dgm:t>
    </dgm:pt>
    <dgm:pt modelId="{851B5974-64E0-421A-A660-664696DFD4B7}" type="parTrans" cxnId="{9E438491-7CEA-4504-8838-75FB69220997}">
      <dgm:prSet/>
      <dgm:spPr/>
      <dgm:t>
        <a:bodyPr/>
        <a:lstStyle/>
        <a:p>
          <a:pPr rtl="1"/>
          <a:endParaRPr lang="ar-JO"/>
        </a:p>
      </dgm:t>
    </dgm:pt>
    <dgm:pt modelId="{3326C182-21A3-458F-BCFC-3344F37EC763}" type="sibTrans" cxnId="{9E438491-7CEA-4504-8838-75FB69220997}">
      <dgm:prSet/>
      <dgm:spPr/>
      <dgm:t>
        <a:bodyPr/>
        <a:lstStyle/>
        <a:p>
          <a:pPr rtl="1"/>
          <a:endParaRPr lang="ar-JO"/>
        </a:p>
      </dgm:t>
    </dgm:pt>
    <dgm:pt modelId="{67415510-9E46-4E7E-822A-905DC9CD8264}" type="pres">
      <dgm:prSet presAssocID="{7361E8B7-8B94-44D1-8D15-CD066C2CD9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JO"/>
        </a:p>
      </dgm:t>
    </dgm:pt>
    <dgm:pt modelId="{56B5E515-41F2-49B8-873D-517FCBD9CE0A}" type="pres">
      <dgm:prSet presAssocID="{9D053CBD-2F00-4BB4-B21F-159FF753DB24}" presName="composite" presStyleCnt="0"/>
      <dgm:spPr/>
    </dgm:pt>
    <dgm:pt modelId="{096A02F1-FD6F-4BCD-8E9E-A145CE39829D}" type="pres">
      <dgm:prSet presAssocID="{9D053CBD-2F00-4BB4-B21F-159FF753DB24}" presName="bentUpArrow1" presStyleLbl="alignImgPlace1" presStyleIdx="0" presStyleCnt="2" custLinFactNeighborX="-27285" custLinFactNeighborY="4813"/>
      <dgm:spPr/>
    </dgm:pt>
    <dgm:pt modelId="{7635A47B-9395-4EF1-9561-7F5798814903}" type="pres">
      <dgm:prSet presAssocID="{9D053CBD-2F00-4BB4-B21F-159FF753DB2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4F2DBB6-B433-4A13-8039-CF26B71C2AF8}" type="pres">
      <dgm:prSet presAssocID="{9D053CBD-2F00-4BB4-B21F-159FF753DB24}" presName="ChildText" presStyleLbl="revTx" presStyleIdx="0" presStyleCnt="3" custScaleX="139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B22B1B57-3A15-4107-BCBE-A788FA8C5765}" type="pres">
      <dgm:prSet presAssocID="{46413B2A-2571-497D-B121-E1EBC6027C91}" presName="sibTrans" presStyleCnt="0"/>
      <dgm:spPr/>
    </dgm:pt>
    <dgm:pt modelId="{F87A202A-B5F3-42CC-AC83-89E16B66942B}" type="pres">
      <dgm:prSet presAssocID="{08C017CA-61FC-4224-9EB5-8F1543DB0734}" presName="composite" presStyleCnt="0"/>
      <dgm:spPr/>
    </dgm:pt>
    <dgm:pt modelId="{C911C56A-B44A-40BE-8B66-C77E7D57ADE8}" type="pres">
      <dgm:prSet presAssocID="{08C017CA-61FC-4224-9EB5-8F1543DB0734}" presName="bentUpArrow1" presStyleLbl="alignImgPlace1" presStyleIdx="1" presStyleCnt="2" custLinFactNeighborX="-55894" custLinFactNeighborY="7607"/>
      <dgm:spPr/>
    </dgm:pt>
    <dgm:pt modelId="{5682E950-1131-4F70-B209-23346113016A}" type="pres">
      <dgm:prSet presAssocID="{08C017CA-61FC-4224-9EB5-8F1543DB0734}" presName="ParentText" presStyleLbl="node1" presStyleIdx="1" presStyleCnt="3" custLinFactNeighborX="-12793" custLinFactNeighborY="-35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9315959-FA34-4227-B8F4-39F92499011A}" type="pres">
      <dgm:prSet presAssocID="{08C017CA-61FC-4224-9EB5-8F1543DB0734}" presName="ChildText" presStyleLbl="revTx" presStyleIdx="1" presStyleCnt="3" custScaleX="181806" custLinFactNeighborX="48764" custLinFactNeighborY="-2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463C285-5D2E-4D67-97D4-B540710AA6BC}" type="pres">
      <dgm:prSet presAssocID="{070A0FDE-1F3B-4A4D-9500-7D8901883D61}" presName="sibTrans" presStyleCnt="0"/>
      <dgm:spPr/>
    </dgm:pt>
    <dgm:pt modelId="{95CC3DF9-20E5-4B19-B28C-62C108872646}" type="pres">
      <dgm:prSet presAssocID="{18D31766-9FAB-463C-AD01-000D18F3A727}" presName="composite" presStyleCnt="0"/>
      <dgm:spPr/>
    </dgm:pt>
    <dgm:pt modelId="{98A6C106-7B61-4F4F-9078-0A3E7D04938C}" type="pres">
      <dgm:prSet presAssocID="{18D31766-9FAB-463C-AD01-000D18F3A727}" presName="ParentText" presStyleLbl="node1" presStyleIdx="2" presStyleCnt="3" custLinFactNeighborX="-38833" custLinFactNeighborY="-11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BDA1F006-6040-4DEB-9CD3-AE442B7F465A}" type="pres">
      <dgm:prSet presAssocID="{18D31766-9FAB-463C-AD01-000D18F3A727}" presName="FinalChildText" presStyleLbl="revTx" presStyleIdx="2" presStyleCnt="3" custScaleX="198609" custLinFactNeighborX="55628" custLinFactNeighborY="2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C81F4496-703C-4517-8CD2-320D54339866}" srcId="{18D31766-9FAB-463C-AD01-000D18F3A727}" destId="{207009AC-155C-4A88-B3FD-28B24F0A1AAF}" srcOrd="0" destOrd="0" parTransId="{57A05443-61ED-426F-B73A-93686BEECC59}" sibTransId="{01E971E8-5511-428C-AC76-A23873AF7D93}"/>
    <dgm:cxn modelId="{0E863168-CAA6-423F-969E-1841468AF65D}" srcId="{7361E8B7-8B94-44D1-8D15-CD066C2CD9C4}" destId="{08C017CA-61FC-4224-9EB5-8F1543DB0734}" srcOrd="1" destOrd="0" parTransId="{C2631BA5-01D6-422E-A58B-8D130BB436A8}" sibTransId="{070A0FDE-1F3B-4A4D-9500-7D8901883D61}"/>
    <dgm:cxn modelId="{CBFE1ABD-8316-44A2-BBF6-FA4AC1130E65}" srcId="{7361E8B7-8B94-44D1-8D15-CD066C2CD9C4}" destId="{18D31766-9FAB-463C-AD01-000D18F3A727}" srcOrd="2" destOrd="0" parTransId="{A4A9DBAA-EDAC-4DEC-9606-F5B003A32334}" sibTransId="{D6C7CF6B-C20A-4264-85F9-182C9D787002}"/>
    <dgm:cxn modelId="{9E438491-7CEA-4504-8838-75FB69220997}" srcId="{18D31766-9FAB-463C-AD01-000D18F3A727}" destId="{9DCD916B-64A6-419E-BDDF-204DF5CF00DE}" srcOrd="1" destOrd="0" parTransId="{851B5974-64E0-421A-A660-664696DFD4B7}" sibTransId="{3326C182-21A3-458F-BCFC-3344F37EC763}"/>
    <dgm:cxn modelId="{8F8F4F07-498F-4960-99B4-608CD69DAEB0}" srcId="{08C017CA-61FC-4224-9EB5-8F1543DB0734}" destId="{68763EB0-5407-4AED-AAF5-AF3A4E611A90}" srcOrd="0" destOrd="0" parTransId="{61DF0EC6-2B35-4E45-A430-076E51762865}" sibTransId="{EE7C8742-432C-4D8D-8FF1-DA19C972BA9B}"/>
    <dgm:cxn modelId="{B9912A5E-1CDF-48BE-B007-82D39AEA07AA}" type="presOf" srcId="{9D053CBD-2F00-4BB4-B21F-159FF753DB24}" destId="{7635A47B-9395-4EF1-9561-7F5798814903}" srcOrd="0" destOrd="0" presId="urn:microsoft.com/office/officeart/2005/8/layout/StepDownProcess"/>
    <dgm:cxn modelId="{2AD5945F-8997-4737-9F14-31FA2ADB0859}" type="presOf" srcId="{7361E8B7-8B94-44D1-8D15-CD066C2CD9C4}" destId="{67415510-9E46-4E7E-822A-905DC9CD8264}" srcOrd="0" destOrd="0" presId="urn:microsoft.com/office/officeart/2005/8/layout/StepDownProcess"/>
    <dgm:cxn modelId="{B8026309-0C2C-4899-B49F-9F03F8B52E56}" srcId="{9D053CBD-2F00-4BB4-B21F-159FF753DB24}" destId="{EA80E401-953A-489F-BAB4-1A38A5FD86C2}" srcOrd="0" destOrd="0" parTransId="{8EBDDEAE-81D1-40F5-99D1-9FB0FE384B4A}" sibTransId="{5C672DEF-0574-4324-9418-23B9E1162BE1}"/>
    <dgm:cxn modelId="{4715C3A8-BCF3-484C-A725-021789A4FDCE}" type="presOf" srcId="{207009AC-155C-4A88-B3FD-28B24F0A1AAF}" destId="{BDA1F006-6040-4DEB-9CD3-AE442B7F465A}" srcOrd="0" destOrd="0" presId="urn:microsoft.com/office/officeart/2005/8/layout/StepDownProcess"/>
    <dgm:cxn modelId="{46BDB9F2-24BC-4237-8621-5D203E3E50D2}" type="presOf" srcId="{EA80E401-953A-489F-BAB4-1A38A5FD86C2}" destId="{C4F2DBB6-B433-4A13-8039-CF26B71C2AF8}" srcOrd="0" destOrd="0" presId="urn:microsoft.com/office/officeart/2005/8/layout/StepDownProcess"/>
    <dgm:cxn modelId="{89D1C6D1-32D3-4987-879D-12FBA23DA81A}" type="presOf" srcId="{18D31766-9FAB-463C-AD01-000D18F3A727}" destId="{98A6C106-7B61-4F4F-9078-0A3E7D04938C}" srcOrd="0" destOrd="0" presId="urn:microsoft.com/office/officeart/2005/8/layout/StepDownProcess"/>
    <dgm:cxn modelId="{3B3D6AFD-6050-4989-9201-EFEE0476D7DC}" type="presOf" srcId="{9DCD916B-64A6-419E-BDDF-204DF5CF00DE}" destId="{BDA1F006-6040-4DEB-9CD3-AE442B7F465A}" srcOrd="0" destOrd="1" presId="urn:microsoft.com/office/officeart/2005/8/layout/StepDownProcess"/>
    <dgm:cxn modelId="{2D5DB4FC-FFC6-4E1A-8296-7A4B1502656F}" srcId="{7361E8B7-8B94-44D1-8D15-CD066C2CD9C4}" destId="{9D053CBD-2F00-4BB4-B21F-159FF753DB24}" srcOrd="0" destOrd="0" parTransId="{3BA9540D-80CB-407F-9B46-4BFCD97BC6E7}" sibTransId="{46413B2A-2571-497D-B121-E1EBC6027C91}"/>
    <dgm:cxn modelId="{F3AFE974-CF3E-4360-9413-234D61E225CA}" type="presOf" srcId="{68763EB0-5407-4AED-AAF5-AF3A4E611A90}" destId="{A9315959-FA34-4227-B8F4-39F92499011A}" srcOrd="0" destOrd="0" presId="urn:microsoft.com/office/officeart/2005/8/layout/StepDownProcess"/>
    <dgm:cxn modelId="{99A86BA2-F535-451F-A858-3FADD57D7DC5}" type="presOf" srcId="{08C017CA-61FC-4224-9EB5-8F1543DB0734}" destId="{5682E950-1131-4F70-B209-23346113016A}" srcOrd="0" destOrd="0" presId="urn:microsoft.com/office/officeart/2005/8/layout/StepDownProcess"/>
    <dgm:cxn modelId="{91D50620-598C-44C0-A576-B36B9EF77DC5}" type="presParOf" srcId="{67415510-9E46-4E7E-822A-905DC9CD8264}" destId="{56B5E515-41F2-49B8-873D-517FCBD9CE0A}" srcOrd="0" destOrd="0" presId="urn:microsoft.com/office/officeart/2005/8/layout/StepDownProcess"/>
    <dgm:cxn modelId="{87F8E0B3-B570-44C6-B578-6B396594D924}" type="presParOf" srcId="{56B5E515-41F2-49B8-873D-517FCBD9CE0A}" destId="{096A02F1-FD6F-4BCD-8E9E-A145CE39829D}" srcOrd="0" destOrd="0" presId="urn:microsoft.com/office/officeart/2005/8/layout/StepDownProcess"/>
    <dgm:cxn modelId="{4C5A55C0-1756-4515-A89E-DB27A5721B87}" type="presParOf" srcId="{56B5E515-41F2-49B8-873D-517FCBD9CE0A}" destId="{7635A47B-9395-4EF1-9561-7F5798814903}" srcOrd="1" destOrd="0" presId="urn:microsoft.com/office/officeart/2005/8/layout/StepDownProcess"/>
    <dgm:cxn modelId="{790F388A-06E2-402C-9507-EC41DE91C42E}" type="presParOf" srcId="{56B5E515-41F2-49B8-873D-517FCBD9CE0A}" destId="{C4F2DBB6-B433-4A13-8039-CF26B71C2AF8}" srcOrd="2" destOrd="0" presId="urn:microsoft.com/office/officeart/2005/8/layout/StepDownProcess"/>
    <dgm:cxn modelId="{EA6C704A-6E12-4AFD-91A6-62F96EB18937}" type="presParOf" srcId="{67415510-9E46-4E7E-822A-905DC9CD8264}" destId="{B22B1B57-3A15-4107-BCBE-A788FA8C5765}" srcOrd="1" destOrd="0" presId="urn:microsoft.com/office/officeart/2005/8/layout/StepDownProcess"/>
    <dgm:cxn modelId="{A4EB3807-3BC2-4F6F-BF67-546256DEEE16}" type="presParOf" srcId="{67415510-9E46-4E7E-822A-905DC9CD8264}" destId="{F87A202A-B5F3-42CC-AC83-89E16B66942B}" srcOrd="2" destOrd="0" presId="urn:microsoft.com/office/officeart/2005/8/layout/StepDownProcess"/>
    <dgm:cxn modelId="{B55BE20A-A2B9-4991-B590-2230D081B0CD}" type="presParOf" srcId="{F87A202A-B5F3-42CC-AC83-89E16B66942B}" destId="{C911C56A-B44A-40BE-8B66-C77E7D57ADE8}" srcOrd="0" destOrd="0" presId="urn:microsoft.com/office/officeart/2005/8/layout/StepDownProcess"/>
    <dgm:cxn modelId="{1D301F10-57B8-4795-A4A0-A1F684E57CF7}" type="presParOf" srcId="{F87A202A-B5F3-42CC-AC83-89E16B66942B}" destId="{5682E950-1131-4F70-B209-23346113016A}" srcOrd="1" destOrd="0" presId="urn:microsoft.com/office/officeart/2005/8/layout/StepDownProcess"/>
    <dgm:cxn modelId="{27CFB0BB-B65F-452F-B94A-94711626045F}" type="presParOf" srcId="{F87A202A-B5F3-42CC-AC83-89E16B66942B}" destId="{A9315959-FA34-4227-B8F4-39F92499011A}" srcOrd="2" destOrd="0" presId="urn:microsoft.com/office/officeart/2005/8/layout/StepDownProcess"/>
    <dgm:cxn modelId="{7BFCA36B-7821-45FD-B2E0-F8D589780696}" type="presParOf" srcId="{67415510-9E46-4E7E-822A-905DC9CD8264}" destId="{8463C285-5D2E-4D67-97D4-B540710AA6BC}" srcOrd="3" destOrd="0" presId="urn:microsoft.com/office/officeart/2005/8/layout/StepDownProcess"/>
    <dgm:cxn modelId="{359DD4E3-81BD-4B31-974F-C3D035520940}" type="presParOf" srcId="{67415510-9E46-4E7E-822A-905DC9CD8264}" destId="{95CC3DF9-20E5-4B19-B28C-62C108872646}" srcOrd="4" destOrd="0" presId="urn:microsoft.com/office/officeart/2005/8/layout/StepDownProcess"/>
    <dgm:cxn modelId="{C7735F58-42D1-49A2-850E-FAA6EF21EB5D}" type="presParOf" srcId="{95CC3DF9-20E5-4B19-B28C-62C108872646}" destId="{98A6C106-7B61-4F4F-9078-0A3E7D04938C}" srcOrd="0" destOrd="0" presId="urn:microsoft.com/office/officeart/2005/8/layout/StepDownProcess"/>
    <dgm:cxn modelId="{B79443B4-BA0A-44EF-A484-5FBC5C2ADD63}" type="presParOf" srcId="{95CC3DF9-20E5-4B19-B28C-62C108872646}" destId="{BDA1F006-6040-4DEB-9CD3-AE442B7F465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7564-2EE3-4E47-89C3-1D7925C416D2}">
      <dsp:nvSpPr>
        <dsp:cNvPr id="0" name=""/>
        <dsp:cNvSpPr/>
      </dsp:nvSpPr>
      <dsp:spPr>
        <a:xfrm>
          <a:off x="4422059" y="2303362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D11A0-9CE1-4C92-976E-1B007B65EADC}">
      <dsp:nvSpPr>
        <dsp:cNvPr id="0" name=""/>
        <dsp:cNvSpPr/>
      </dsp:nvSpPr>
      <dsp:spPr>
        <a:xfrm>
          <a:off x="4329095" y="2452342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766E0-8E5C-4401-BB78-682B2F152832}">
      <dsp:nvSpPr>
        <dsp:cNvPr id="0" name=""/>
        <dsp:cNvSpPr/>
      </dsp:nvSpPr>
      <dsp:spPr>
        <a:xfrm>
          <a:off x="4218301" y="2581327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05FBE-D6B7-4A3A-89E6-50F6E81B5BE4}">
      <dsp:nvSpPr>
        <dsp:cNvPr id="0" name=""/>
        <dsp:cNvSpPr/>
      </dsp:nvSpPr>
      <dsp:spPr>
        <a:xfrm>
          <a:off x="4350744" y="803985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2AF97-89D4-4B9E-9F97-C07AB6F99F6A}">
      <dsp:nvSpPr>
        <dsp:cNvPr id="0" name=""/>
        <dsp:cNvSpPr/>
      </dsp:nvSpPr>
      <dsp:spPr>
        <a:xfrm>
          <a:off x="4492525" y="719497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2B03A-67DC-4D6D-82FA-2641B76B7647}">
      <dsp:nvSpPr>
        <dsp:cNvPr id="0" name=""/>
        <dsp:cNvSpPr/>
      </dsp:nvSpPr>
      <dsp:spPr>
        <a:xfrm>
          <a:off x="4633882" y="635010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9A08C-0474-4ED8-B3EE-3FC313C84689}">
      <dsp:nvSpPr>
        <dsp:cNvPr id="0" name=""/>
        <dsp:cNvSpPr/>
      </dsp:nvSpPr>
      <dsp:spPr>
        <a:xfrm>
          <a:off x="4775239" y="719497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5401-A280-4F66-93E7-03153AA184B7}">
      <dsp:nvSpPr>
        <dsp:cNvPr id="0" name=""/>
        <dsp:cNvSpPr/>
      </dsp:nvSpPr>
      <dsp:spPr>
        <a:xfrm>
          <a:off x="4917020" y="803985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C2EF-9BFB-406A-B887-50A7BFD4723B}">
      <dsp:nvSpPr>
        <dsp:cNvPr id="0" name=""/>
        <dsp:cNvSpPr/>
      </dsp:nvSpPr>
      <dsp:spPr>
        <a:xfrm>
          <a:off x="4633882" y="813279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189E2-A4BA-43FB-9B3A-93CD7B29AA4F}">
      <dsp:nvSpPr>
        <dsp:cNvPr id="0" name=""/>
        <dsp:cNvSpPr/>
      </dsp:nvSpPr>
      <dsp:spPr>
        <a:xfrm>
          <a:off x="4633882" y="991548"/>
          <a:ext cx="106123" cy="1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737ED-7FFC-4185-A641-6B46279F3846}">
      <dsp:nvSpPr>
        <dsp:cNvPr id="0" name=""/>
        <dsp:cNvSpPr/>
      </dsp:nvSpPr>
      <dsp:spPr>
        <a:xfrm>
          <a:off x="1828805" y="3283743"/>
          <a:ext cx="7878451" cy="1230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479" tIns="186690" rIns="186690" bIns="186690" numCol="1" spcCol="1270" anchor="ctr" anchorCtr="0">
          <a:noAutofit/>
        </a:bodyPr>
        <a:lstStyle/>
        <a:p>
          <a:pPr lvl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/>
            <a:t>Thoracentesis</a:t>
          </a:r>
          <a:r>
            <a:rPr lang="en-US" sz="4900" kern="1200" dirty="0" smtClean="0"/>
            <a:t> </a:t>
          </a:r>
          <a:endParaRPr lang="ar-JO" sz="4900" kern="1200" dirty="0"/>
        </a:p>
      </dsp:txBody>
      <dsp:txXfrm>
        <a:off x="1888851" y="3343789"/>
        <a:ext cx="7758359" cy="1109946"/>
      </dsp:txXfrm>
    </dsp:sp>
    <dsp:sp modelId="{71D0FF42-EE30-4522-99F3-0B12ADF9A3FB}">
      <dsp:nvSpPr>
        <dsp:cNvPr id="0" name=""/>
        <dsp:cNvSpPr/>
      </dsp:nvSpPr>
      <dsp:spPr>
        <a:xfrm>
          <a:off x="3124198" y="2362197"/>
          <a:ext cx="1061237" cy="10611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BA48A-BB3C-4B89-B90C-A453B39D231C}">
      <dsp:nvSpPr>
        <dsp:cNvPr id="0" name=""/>
        <dsp:cNvSpPr/>
      </dsp:nvSpPr>
      <dsp:spPr>
        <a:xfrm>
          <a:off x="914406" y="0"/>
          <a:ext cx="8229610" cy="1747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479" tIns="186690" rIns="186690" bIns="186690" numCol="1" spcCol="1270" anchor="ctr" anchorCtr="0">
          <a:noAutofit/>
        </a:bodyPr>
        <a:lstStyle/>
        <a:p>
          <a:pPr lvl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Radiological investigation</a:t>
          </a:r>
          <a:endParaRPr lang="ar-JO" sz="4900" kern="1200" dirty="0"/>
        </a:p>
      </dsp:txBody>
      <dsp:txXfrm>
        <a:off x="999707" y="85301"/>
        <a:ext cx="8059008" cy="1576795"/>
      </dsp:txXfrm>
    </dsp:sp>
    <dsp:sp modelId="{FB371A8A-34DE-4787-830C-64A6CCFA5A85}">
      <dsp:nvSpPr>
        <dsp:cNvPr id="0" name=""/>
        <dsp:cNvSpPr/>
      </dsp:nvSpPr>
      <dsp:spPr>
        <a:xfrm>
          <a:off x="4114799" y="1219199"/>
          <a:ext cx="1061237" cy="10611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A02F1-FD6F-4BCD-8E9E-A145CE39829D}">
      <dsp:nvSpPr>
        <dsp:cNvPr id="0" name=""/>
        <dsp:cNvSpPr/>
      </dsp:nvSpPr>
      <dsp:spPr>
        <a:xfrm rot="5400000">
          <a:off x="965452" y="1680377"/>
          <a:ext cx="1425471" cy="1622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5A47B-9395-4EF1-9561-7F5798814903}">
      <dsp:nvSpPr>
        <dsp:cNvPr id="0" name=""/>
        <dsp:cNvSpPr/>
      </dsp:nvSpPr>
      <dsp:spPr>
        <a:xfrm>
          <a:off x="1030583" y="31606"/>
          <a:ext cx="2399654" cy="16796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CXR</a:t>
          </a:r>
          <a:endParaRPr lang="ar-JO" sz="4800" kern="1200" dirty="0"/>
        </a:p>
      </dsp:txBody>
      <dsp:txXfrm>
        <a:off x="1112593" y="113616"/>
        <a:ext cx="2235634" cy="1515660"/>
      </dsp:txXfrm>
    </dsp:sp>
    <dsp:sp modelId="{C4F2DBB6-B433-4A13-8039-CF26B71C2AF8}">
      <dsp:nvSpPr>
        <dsp:cNvPr id="0" name=""/>
        <dsp:cNvSpPr/>
      </dsp:nvSpPr>
      <dsp:spPr>
        <a:xfrm>
          <a:off x="3082883" y="191801"/>
          <a:ext cx="2439988" cy="135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 and </a:t>
          </a:r>
          <a:r>
            <a:rPr lang="en-US" sz="2000" kern="1200" dirty="0" err="1" smtClean="0"/>
            <a:t>lataral</a:t>
          </a:r>
          <a:endParaRPr lang="ar-JO" sz="2000" kern="1200" dirty="0"/>
        </a:p>
      </dsp:txBody>
      <dsp:txXfrm>
        <a:off x="3082883" y="191801"/>
        <a:ext cx="2439988" cy="1357591"/>
      </dsp:txXfrm>
    </dsp:sp>
    <dsp:sp modelId="{C911C56A-B44A-40BE-8B66-C77E7D57ADE8}">
      <dsp:nvSpPr>
        <dsp:cNvPr id="0" name=""/>
        <dsp:cNvSpPr/>
      </dsp:nvSpPr>
      <dsp:spPr>
        <a:xfrm rot="5400000">
          <a:off x="2657470" y="3607040"/>
          <a:ext cx="1425471" cy="1622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2E950-1131-4F70-B209-23346113016A}">
      <dsp:nvSpPr>
        <dsp:cNvPr id="0" name=""/>
        <dsp:cNvSpPr/>
      </dsp:nvSpPr>
      <dsp:spPr>
        <a:xfrm>
          <a:off x="2879894" y="1859333"/>
          <a:ext cx="2399654" cy="16796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US</a:t>
          </a:r>
          <a:endParaRPr lang="ar-JO" sz="4800" kern="1200" dirty="0"/>
        </a:p>
      </dsp:txBody>
      <dsp:txXfrm>
        <a:off x="2961904" y="1941343"/>
        <a:ext cx="2235634" cy="1515660"/>
      </dsp:txXfrm>
    </dsp:sp>
    <dsp:sp modelId="{A9315959-FA34-4227-B8F4-39F92499011A}">
      <dsp:nvSpPr>
        <dsp:cNvPr id="0" name=""/>
        <dsp:cNvSpPr/>
      </dsp:nvSpPr>
      <dsp:spPr>
        <a:xfrm>
          <a:off x="5723732" y="2043312"/>
          <a:ext cx="3173023" cy="135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More </a:t>
          </a:r>
          <a:r>
            <a:rPr lang="en-US" sz="2000" kern="1200" dirty="0" err="1" smtClean="0"/>
            <a:t>accurat</a:t>
          </a:r>
          <a:r>
            <a:rPr lang="en-US" sz="2000" kern="1200" dirty="0" smtClean="0"/>
            <a:t> than plain chest X-ray for determining the presence of fluid.</a:t>
          </a:r>
          <a:endParaRPr lang="ar-JO" sz="2000" kern="1200" dirty="0"/>
        </a:p>
      </dsp:txBody>
      <dsp:txXfrm>
        <a:off x="5723732" y="2043312"/>
        <a:ext cx="3173023" cy="1357591"/>
      </dsp:txXfrm>
    </dsp:sp>
    <dsp:sp modelId="{98A6C106-7B61-4F4F-9078-0A3E7D04938C}">
      <dsp:nvSpPr>
        <dsp:cNvPr id="0" name=""/>
        <dsp:cNvSpPr/>
      </dsp:nvSpPr>
      <dsp:spPr>
        <a:xfrm>
          <a:off x="4411322" y="3786010"/>
          <a:ext cx="2399654" cy="16796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CT scan</a:t>
          </a:r>
          <a:endParaRPr lang="ar-JO" sz="4800" kern="1200" dirty="0"/>
        </a:p>
      </dsp:txBody>
      <dsp:txXfrm>
        <a:off x="4493332" y="3868020"/>
        <a:ext cx="2235634" cy="1515660"/>
      </dsp:txXfrm>
    </dsp:sp>
    <dsp:sp modelId="{BDA1F006-6040-4DEB-9CD3-AE442B7F465A}">
      <dsp:nvSpPr>
        <dsp:cNvPr id="0" name=""/>
        <dsp:cNvSpPr/>
      </dsp:nvSpPr>
      <dsp:spPr>
        <a:xfrm>
          <a:off x="7853197" y="3993751"/>
          <a:ext cx="3466283" cy="135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Is indicated where malignant disease is suspected.</a:t>
          </a:r>
          <a:endParaRPr lang="ar-JO" sz="2000" kern="1200" dirty="0"/>
        </a:p>
        <a:p>
          <a:pPr marL="228600" lvl="1" indent="-228600" algn="l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More reliable than CXR for detecting effusion.</a:t>
          </a:r>
          <a:endParaRPr lang="ar-JO" sz="2000" kern="1200" dirty="0"/>
        </a:p>
      </dsp:txBody>
      <dsp:txXfrm>
        <a:off x="7853197" y="3993751"/>
        <a:ext cx="3466283" cy="1357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87062-7549-4AF1-9B44-DD522F6EFDA6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7EA9-1E4B-4457-9F90-F912F28143A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22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7EA9-1E4B-4457-9F90-F912F28143A0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3501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D655A16-F489-B323-99D3-2FD82C2A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B0A468B-AE3F-57E6-CDF5-BA59C3B50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043EC3C-27D4-47E2-B64D-A66B04A0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A6ED080-11E1-7025-7E48-D60388D7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DC4376C-B98C-1F7D-E393-3DACED2B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383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CDDAC5A-C3BC-A3C1-92CE-EBFB3A15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FE4270FD-66D8-BEC4-F6EB-5FEE42BA9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BAE39F26-6DDF-FB4D-110E-1CED7227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89119CBB-34EC-A9B9-778A-109E3556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A2817F0-7A2E-23C1-D099-AD377E02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03558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314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18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9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78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657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398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067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05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712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7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3100A1C3-AF0B-329B-E500-C6F01ECAB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0BCDE353-BB92-B544-E7AD-05E0F9DDE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9321044-416C-B8AB-130A-47E37525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5A1F365-5A20-A8A1-6D9E-1C0D431C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FC6DF85-38FF-E6C9-00BA-4E6BDB4B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08839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6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182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39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862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801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15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485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700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610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8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20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74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018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528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3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390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138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319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25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04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0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448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41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978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536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321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77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0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500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06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68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8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476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905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249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081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27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546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075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353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403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194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9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598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974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855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596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592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667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39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44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820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50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3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765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807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38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81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909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50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676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435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865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585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47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71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648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802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190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968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790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553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12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970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9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746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65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217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629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566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57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8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8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22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4953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334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419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1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214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16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459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914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590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74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34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71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02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582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208783F-56A2-B15E-BD9F-548B36D3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E889140-EAA4-9E8E-C862-C92F67E93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2F77F9B-7E7F-6C21-C1D2-F2112FEF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098E0E5-E61C-2F25-3AC6-A8CB6C44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0A5EDE7-AB12-810E-CA00-D46B0706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533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232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93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3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577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76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433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647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692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872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49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9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132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466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473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129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056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90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638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5778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15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374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98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85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518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741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990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8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736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059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62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56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7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6399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819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492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71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72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8115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97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00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047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317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51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61787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1264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390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4754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9703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1667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454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460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740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40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2191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172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1297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0094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08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014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8293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876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731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8705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79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7182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1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5608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5479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6398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9155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842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9292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827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100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49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351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9269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3243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5758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1055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0" y="2107119"/>
            <a:ext cx="4965065" cy="399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2432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887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2969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7093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280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0941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9205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2418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5797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186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6522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4752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0" y="2107119"/>
            <a:ext cx="4965065" cy="399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47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D1345AC-606D-44D4-32DB-5F5EADB2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22BB35C9-F23E-817D-85BB-86E103F89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87D32E9-8804-0BF0-C972-A9C53C4A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E70EC8E1-28B5-562C-ACE1-FD27D776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355D462-D29C-9352-7AEE-14D9B6D9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75147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8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58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07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45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0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07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05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03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0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48140BF-931A-30DA-A0B0-959549A8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F1EADDA-7526-CC7A-6BB5-3D1D2186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2AE212DF-1769-8D02-CF54-9B6D3ED6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93C694AE-F644-1BBF-DEC9-CE758BE3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6A515B81-6A91-ECA6-FADB-D8F13622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440F1F0C-683B-C171-D233-E27188B9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97159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36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8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7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1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18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54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41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49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08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8B8C507-92C5-45D9-D0EB-C749CE19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BE84FB9-3C50-3078-5DEE-0AD14E07A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102B468A-3E13-B0EB-F801-9BE7C03F4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8B291C8F-4DCC-7731-EE45-C91C91F39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0258C8FC-0808-506E-BF71-9A6A9312A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7A2BBEA2-E532-375E-01D5-8C5327F7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1DC62CB9-A0EE-AEDF-8A9D-3BA33084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9143CA46-BB28-8C74-DE08-59D4183D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1544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90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8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6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03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4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2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49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1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024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0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DEBB37F-61C0-7491-D0E9-76955860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D22801F6-5BAC-4907-F9F2-43BFDDDB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EAAEA86C-F130-92B5-1C35-C4CDD099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873BF167-44CD-EE97-B904-247C4C37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8973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26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6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38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06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0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8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48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44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04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8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3BEBF6B8-C0BC-C272-3EDB-0EA05A92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BBDD910B-369C-3FBB-2FA2-3CB4EB7C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B7C1EB8C-F847-1E99-F081-106FFBD1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442445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71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43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12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7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37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76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3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1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109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428721C-09B9-4069-67B7-ABA4CC58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26FC979-7238-B8D2-F1D4-1F967C893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8673CA4-45E2-1E4D-0C21-622CD37D5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DCCCF7DC-D756-4420-50F7-892A091C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7E27C407-3EA2-0FFD-74C2-A71333CA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89AFF399-66EB-2640-2010-81E03C96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01176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30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1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89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129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319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0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89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5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13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EF81A3B-7716-2501-A373-A5530D97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387F1A32-9DBE-3CF8-53AD-4BEB81A8C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BD1ADBB9-EFB0-DF19-52C3-5ECAF1AF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97BAB77-8FA4-BF6E-2EC9-A18E171E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3FB09E48-95BE-EE8D-638E-DB56EF40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F02545E2-1EE2-E1F2-ECBC-5F8698FF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700961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55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33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566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01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6368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3631" y="2107120"/>
            <a:ext cx="49650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D75B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4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63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153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5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8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997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5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319D5FE1-9A07-AB00-2064-5955AA1F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77EE2108-C402-D1C4-EB5C-A560AD6D5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32E73FE5-3C80-A1BE-673C-2C64EEB48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BC6-6DC9-1748-A1F1-CDFC8FF93E87}" type="datetimeFigureOut">
              <a:rPr lang="ar-JO" smtClean="0"/>
              <a:t>04/04/1445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D617591-AF21-8CB7-2405-A58F754D5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4184739-33E0-B541-254A-03EEFA77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AC03-624B-784D-81A1-87B07021D8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58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6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1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7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6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8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2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5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1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4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4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1D8BD707-D9CF-40AE-B4C6-C98DA3205C09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10/18/2023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 rtl="0"/>
            <a:fld id="{B6F15528-21DE-4FAA-801E-634DDDAF4B2B}" type="slidenum">
              <a:rPr lang="en-GB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 rtl="0"/>
              <a:t>‹#›</a:t>
            </a:fld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1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43400" y="914400"/>
            <a:ext cx="10515600" cy="21336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Pleural</a:t>
            </a:r>
            <a:br>
              <a:rPr lang="en-US" sz="11500" b="1" dirty="0" smtClean="0"/>
            </a:br>
            <a:r>
              <a:rPr lang="en-US" sz="11500" b="1" dirty="0" smtClean="0"/>
              <a:t> effusion</a:t>
            </a:r>
            <a:endParaRPr lang="ar-JO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460240"/>
            <a:ext cx="266040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/>
              <a:t>Presented by:</a:t>
            </a:r>
          </a:p>
          <a:p>
            <a:pPr algn="l"/>
            <a:r>
              <a:rPr lang="en-US" dirty="0" err="1" smtClean="0"/>
              <a:t>Raneem</a:t>
            </a:r>
            <a:r>
              <a:rPr lang="en-US" dirty="0" smtClean="0"/>
              <a:t> </a:t>
            </a:r>
            <a:r>
              <a:rPr lang="en-US" dirty="0" err="1" smtClean="0"/>
              <a:t>Zead</a:t>
            </a:r>
            <a:r>
              <a:rPr lang="en-US" dirty="0" smtClean="0"/>
              <a:t> AL-</a:t>
            </a:r>
            <a:r>
              <a:rPr lang="en-US" dirty="0" err="1" smtClean="0"/>
              <a:t>Ayaydah</a:t>
            </a:r>
            <a:r>
              <a:rPr lang="en-US" dirty="0" smtClean="0"/>
              <a:t> </a:t>
            </a:r>
          </a:p>
          <a:p>
            <a:pPr algn="l"/>
            <a:r>
              <a:rPr lang="en-US" dirty="0" err="1" smtClean="0"/>
              <a:t>Batool</a:t>
            </a:r>
            <a:r>
              <a:rPr lang="en-US" dirty="0" smtClean="0"/>
              <a:t> Abo AL-</a:t>
            </a:r>
            <a:r>
              <a:rPr lang="en-US" dirty="0" err="1" smtClean="0"/>
              <a:t>Asaman</a:t>
            </a:r>
            <a:r>
              <a:rPr lang="en-US" dirty="0" smtClean="0"/>
              <a:t> </a:t>
            </a:r>
          </a:p>
          <a:p>
            <a:pPr algn="l"/>
            <a:r>
              <a:rPr lang="en-US" dirty="0" err="1" smtClean="0"/>
              <a:t>Ahlam</a:t>
            </a:r>
            <a:r>
              <a:rPr lang="en-US" dirty="0" smtClean="0"/>
              <a:t> </a:t>
            </a:r>
            <a:r>
              <a:rPr lang="en-US" dirty="0" err="1" smtClean="0"/>
              <a:t>Majed</a:t>
            </a:r>
            <a:r>
              <a:rPr lang="en-US" dirty="0" smtClean="0"/>
              <a:t> AL-</a:t>
            </a:r>
            <a:r>
              <a:rPr lang="en-US" dirty="0" err="1" smtClean="0"/>
              <a:t>Sloot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2000" b="1" dirty="0" smtClean="0"/>
              <a:t>Supervised by:</a:t>
            </a:r>
          </a:p>
          <a:p>
            <a:pPr algn="l"/>
            <a:r>
              <a:rPr lang="en-US" dirty="0" err="1" smtClean="0"/>
              <a:t>Dr.Waleed</a:t>
            </a:r>
            <a:r>
              <a:rPr lang="en-US" dirty="0" smtClean="0"/>
              <a:t> </a:t>
            </a:r>
            <a:r>
              <a:rPr lang="en-US" dirty="0" err="1" smtClean="0"/>
              <a:t>Ibraheem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4809344" cy="49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6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0937" y="885825"/>
            <a:ext cx="9479280" cy="5124450"/>
            <a:chOff x="1150937" y="885825"/>
            <a:chExt cx="9479280" cy="5124450"/>
          </a:xfrm>
        </p:grpSpPr>
        <p:sp>
          <p:nvSpPr>
            <p:cNvPr id="3" name="object 3"/>
            <p:cNvSpPr/>
            <p:nvPr/>
          </p:nvSpPr>
          <p:spPr>
            <a:xfrm>
              <a:off x="1914525" y="885825"/>
              <a:ext cx="8715375" cy="5124450"/>
            </a:xfrm>
            <a:custGeom>
              <a:avLst/>
              <a:gdLst/>
              <a:ahLst/>
              <a:cxnLst/>
              <a:rect l="l" t="t" r="r" b="b"/>
              <a:pathLst>
                <a:path w="8715375" h="5124450">
                  <a:moveTo>
                    <a:pt x="6153150" y="0"/>
                  </a:moveTo>
                  <a:lnTo>
                    <a:pt x="6153150" y="1281176"/>
                  </a:lnTo>
                  <a:lnTo>
                    <a:pt x="0" y="1281176"/>
                  </a:lnTo>
                  <a:lnTo>
                    <a:pt x="0" y="3843274"/>
                  </a:lnTo>
                  <a:lnTo>
                    <a:pt x="6153150" y="3843274"/>
                  </a:lnTo>
                  <a:lnTo>
                    <a:pt x="6153150" y="5124450"/>
                  </a:lnTo>
                  <a:lnTo>
                    <a:pt x="8715375" y="2562225"/>
                  </a:lnTo>
                  <a:lnTo>
                    <a:pt x="61531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57287" y="2424175"/>
              <a:ext cx="2467610" cy="2047875"/>
            </a:xfrm>
            <a:custGeom>
              <a:avLst/>
              <a:gdLst/>
              <a:ahLst/>
              <a:cxnLst/>
              <a:rect l="l" t="t" r="r" b="b"/>
              <a:pathLst>
                <a:path w="2467610" h="2047875">
                  <a:moveTo>
                    <a:pt x="2125662" y="0"/>
                  </a:moveTo>
                  <a:lnTo>
                    <a:pt x="341312" y="0"/>
                  </a:lnTo>
                  <a:lnTo>
                    <a:pt x="295005" y="3115"/>
                  </a:lnTo>
                  <a:lnTo>
                    <a:pt x="250589" y="12189"/>
                  </a:lnTo>
                  <a:lnTo>
                    <a:pt x="208472" y="26816"/>
                  </a:lnTo>
                  <a:lnTo>
                    <a:pt x="169060" y="46590"/>
                  </a:lnTo>
                  <a:lnTo>
                    <a:pt x="132760" y="71103"/>
                  </a:lnTo>
                  <a:lnTo>
                    <a:pt x="99980" y="99949"/>
                  </a:lnTo>
                  <a:lnTo>
                    <a:pt x="71126" y="132721"/>
                  </a:lnTo>
                  <a:lnTo>
                    <a:pt x="46606" y="169013"/>
                  </a:lnTo>
                  <a:lnTo>
                    <a:pt x="26826" y="208418"/>
                  </a:lnTo>
                  <a:lnTo>
                    <a:pt x="12194" y="250531"/>
                  </a:lnTo>
                  <a:lnTo>
                    <a:pt x="3116" y="294943"/>
                  </a:lnTo>
                  <a:lnTo>
                    <a:pt x="0" y="341249"/>
                  </a:lnTo>
                  <a:lnTo>
                    <a:pt x="0" y="1706499"/>
                  </a:lnTo>
                  <a:lnTo>
                    <a:pt x="3116" y="1752804"/>
                  </a:lnTo>
                  <a:lnTo>
                    <a:pt x="12194" y="1797216"/>
                  </a:lnTo>
                  <a:lnTo>
                    <a:pt x="26826" y="1839329"/>
                  </a:lnTo>
                  <a:lnTo>
                    <a:pt x="46606" y="1878734"/>
                  </a:lnTo>
                  <a:lnTo>
                    <a:pt x="71126" y="1915026"/>
                  </a:lnTo>
                  <a:lnTo>
                    <a:pt x="99980" y="1947799"/>
                  </a:lnTo>
                  <a:lnTo>
                    <a:pt x="132760" y="1976644"/>
                  </a:lnTo>
                  <a:lnTo>
                    <a:pt x="169060" y="2001157"/>
                  </a:lnTo>
                  <a:lnTo>
                    <a:pt x="208472" y="2020931"/>
                  </a:lnTo>
                  <a:lnTo>
                    <a:pt x="250589" y="2035558"/>
                  </a:lnTo>
                  <a:lnTo>
                    <a:pt x="295005" y="2044632"/>
                  </a:lnTo>
                  <a:lnTo>
                    <a:pt x="341312" y="2047748"/>
                  </a:lnTo>
                  <a:lnTo>
                    <a:pt x="2125662" y="2047748"/>
                  </a:lnTo>
                  <a:lnTo>
                    <a:pt x="2171970" y="2044632"/>
                  </a:lnTo>
                  <a:lnTo>
                    <a:pt x="2216389" y="2035558"/>
                  </a:lnTo>
                  <a:lnTo>
                    <a:pt x="2258512" y="2020931"/>
                  </a:lnTo>
                  <a:lnTo>
                    <a:pt x="2297930" y="2001157"/>
                  </a:lnTo>
                  <a:lnTo>
                    <a:pt x="2334237" y="1976644"/>
                  </a:lnTo>
                  <a:lnTo>
                    <a:pt x="2367025" y="1947799"/>
                  </a:lnTo>
                  <a:lnTo>
                    <a:pt x="2395887" y="1915026"/>
                  </a:lnTo>
                  <a:lnTo>
                    <a:pt x="2420415" y="1878734"/>
                  </a:lnTo>
                  <a:lnTo>
                    <a:pt x="2440201" y="1839329"/>
                  </a:lnTo>
                  <a:lnTo>
                    <a:pt x="2454839" y="1797216"/>
                  </a:lnTo>
                  <a:lnTo>
                    <a:pt x="2463920" y="1752804"/>
                  </a:lnTo>
                  <a:lnTo>
                    <a:pt x="2467038" y="1706499"/>
                  </a:lnTo>
                  <a:lnTo>
                    <a:pt x="2467038" y="341249"/>
                  </a:lnTo>
                  <a:lnTo>
                    <a:pt x="2463920" y="294943"/>
                  </a:lnTo>
                  <a:lnTo>
                    <a:pt x="2454839" y="250531"/>
                  </a:lnTo>
                  <a:lnTo>
                    <a:pt x="2440201" y="208418"/>
                  </a:lnTo>
                  <a:lnTo>
                    <a:pt x="2420415" y="169013"/>
                  </a:lnTo>
                  <a:lnTo>
                    <a:pt x="2395887" y="132721"/>
                  </a:lnTo>
                  <a:lnTo>
                    <a:pt x="2367026" y="99949"/>
                  </a:lnTo>
                  <a:lnTo>
                    <a:pt x="2334237" y="71103"/>
                  </a:lnTo>
                  <a:lnTo>
                    <a:pt x="2297930" y="46590"/>
                  </a:lnTo>
                  <a:lnTo>
                    <a:pt x="2258512" y="26816"/>
                  </a:lnTo>
                  <a:lnTo>
                    <a:pt x="2216389" y="12189"/>
                  </a:lnTo>
                  <a:lnTo>
                    <a:pt x="2171970" y="3115"/>
                  </a:lnTo>
                  <a:lnTo>
                    <a:pt x="212566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57287" y="2424175"/>
              <a:ext cx="2467610" cy="2047875"/>
            </a:xfrm>
            <a:custGeom>
              <a:avLst/>
              <a:gdLst/>
              <a:ahLst/>
              <a:cxnLst/>
              <a:rect l="l" t="t" r="r" b="b"/>
              <a:pathLst>
                <a:path w="2467610" h="2047875">
                  <a:moveTo>
                    <a:pt x="0" y="341249"/>
                  </a:moveTo>
                  <a:lnTo>
                    <a:pt x="3116" y="294943"/>
                  </a:lnTo>
                  <a:lnTo>
                    <a:pt x="12194" y="250531"/>
                  </a:lnTo>
                  <a:lnTo>
                    <a:pt x="26826" y="208418"/>
                  </a:lnTo>
                  <a:lnTo>
                    <a:pt x="46606" y="169013"/>
                  </a:lnTo>
                  <a:lnTo>
                    <a:pt x="71126" y="132721"/>
                  </a:lnTo>
                  <a:lnTo>
                    <a:pt x="99980" y="99949"/>
                  </a:lnTo>
                  <a:lnTo>
                    <a:pt x="132760" y="71103"/>
                  </a:lnTo>
                  <a:lnTo>
                    <a:pt x="169060" y="46590"/>
                  </a:lnTo>
                  <a:lnTo>
                    <a:pt x="208472" y="26816"/>
                  </a:lnTo>
                  <a:lnTo>
                    <a:pt x="250589" y="12189"/>
                  </a:lnTo>
                  <a:lnTo>
                    <a:pt x="295005" y="3115"/>
                  </a:lnTo>
                  <a:lnTo>
                    <a:pt x="341312" y="0"/>
                  </a:lnTo>
                  <a:lnTo>
                    <a:pt x="2125662" y="0"/>
                  </a:lnTo>
                  <a:lnTo>
                    <a:pt x="2171970" y="3115"/>
                  </a:lnTo>
                  <a:lnTo>
                    <a:pt x="2216389" y="12189"/>
                  </a:lnTo>
                  <a:lnTo>
                    <a:pt x="2258512" y="26816"/>
                  </a:lnTo>
                  <a:lnTo>
                    <a:pt x="2297930" y="46590"/>
                  </a:lnTo>
                  <a:lnTo>
                    <a:pt x="2334237" y="71103"/>
                  </a:lnTo>
                  <a:lnTo>
                    <a:pt x="2367026" y="99949"/>
                  </a:lnTo>
                  <a:lnTo>
                    <a:pt x="2395887" y="132721"/>
                  </a:lnTo>
                  <a:lnTo>
                    <a:pt x="2420415" y="169013"/>
                  </a:lnTo>
                  <a:lnTo>
                    <a:pt x="2440201" y="208418"/>
                  </a:lnTo>
                  <a:lnTo>
                    <a:pt x="2454839" y="250531"/>
                  </a:lnTo>
                  <a:lnTo>
                    <a:pt x="2463920" y="294943"/>
                  </a:lnTo>
                  <a:lnTo>
                    <a:pt x="2467038" y="341249"/>
                  </a:lnTo>
                  <a:lnTo>
                    <a:pt x="2467038" y="1706499"/>
                  </a:lnTo>
                  <a:lnTo>
                    <a:pt x="2463920" y="1752804"/>
                  </a:lnTo>
                  <a:lnTo>
                    <a:pt x="2454839" y="1797216"/>
                  </a:lnTo>
                  <a:lnTo>
                    <a:pt x="2440201" y="1839329"/>
                  </a:lnTo>
                  <a:lnTo>
                    <a:pt x="2420415" y="1878734"/>
                  </a:lnTo>
                  <a:lnTo>
                    <a:pt x="2395887" y="1915026"/>
                  </a:lnTo>
                  <a:lnTo>
                    <a:pt x="2367025" y="1947799"/>
                  </a:lnTo>
                  <a:lnTo>
                    <a:pt x="2334237" y="1976644"/>
                  </a:lnTo>
                  <a:lnTo>
                    <a:pt x="2297930" y="2001157"/>
                  </a:lnTo>
                  <a:lnTo>
                    <a:pt x="2258512" y="2020931"/>
                  </a:lnTo>
                  <a:lnTo>
                    <a:pt x="2216389" y="2035558"/>
                  </a:lnTo>
                  <a:lnTo>
                    <a:pt x="2171970" y="2044632"/>
                  </a:lnTo>
                  <a:lnTo>
                    <a:pt x="2125662" y="2047748"/>
                  </a:lnTo>
                  <a:lnTo>
                    <a:pt x="341312" y="2047748"/>
                  </a:lnTo>
                  <a:lnTo>
                    <a:pt x="295005" y="2044632"/>
                  </a:lnTo>
                  <a:lnTo>
                    <a:pt x="250589" y="2035558"/>
                  </a:lnTo>
                  <a:lnTo>
                    <a:pt x="208472" y="2020931"/>
                  </a:lnTo>
                  <a:lnTo>
                    <a:pt x="169060" y="2001157"/>
                  </a:lnTo>
                  <a:lnTo>
                    <a:pt x="132760" y="1976644"/>
                  </a:lnTo>
                  <a:lnTo>
                    <a:pt x="99980" y="1947799"/>
                  </a:lnTo>
                  <a:lnTo>
                    <a:pt x="71126" y="1915026"/>
                  </a:lnTo>
                  <a:lnTo>
                    <a:pt x="46606" y="1878734"/>
                  </a:lnTo>
                  <a:lnTo>
                    <a:pt x="26826" y="1839329"/>
                  </a:lnTo>
                  <a:lnTo>
                    <a:pt x="12194" y="1797216"/>
                  </a:lnTo>
                  <a:lnTo>
                    <a:pt x="3116" y="1752804"/>
                  </a:lnTo>
                  <a:lnTo>
                    <a:pt x="0" y="1706499"/>
                  </a:lnTo>
                  <a:lnTo>
                    <a:pt x="0" y="3412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88113" y="2899989"/>
            <a:ext cx="1991995" cy="10419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00710" algn="ctr" defTabSz="457200" rtl="0">
              <a:lnSpc>
                <a:spcPts val="2655"/>
              </a:lnSpc>
              <a:spcBef>
                <a:spcPts val="125"/>
              </a:spcBef>
            </a:pP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hydrostatic</a:t>
            </a:r>
            <a:endParaRPr sz="2300">
              <a:solidFill>
                <a:prstClr val="black"/>
              </a:solidFill>
              <a:latin typeface="Calibri"/>
              <a:cs typeface="Calibri"/>
            </a:endParaRPr>
          </a:p>
          <a:p>
            <a:pPr marL="5715" algn="ctr" defTabSz="457200" rtl="0">
              <a:lnSpc>
                <a:spcPts val="2555"/>
              </a:lnSpc>
            </a:pPr>
            <a:r>
              <a:rPr sz="2300" dirty="0">
                <a:solidFill>
                  <a:srgbClr val="EC7C30"/>
                </a:solidFill>
                <a:latin typeface="Calibri"/>
                <a:cs typeface="Calibri"/>
              </a:rPr>
              <a:t>pressure</a:t>
            </a:r>
            <a:r>
              <a:rPr sz="2300" spc="37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EC7C30"/>
                </a:solidFill>
                <a:latin typeface="Calibri"/>
                <a:cs typeface="Calibri"/>
              </a:rPr>
              <a:t>/</a:t>
            </a:r>
            <a:endParaRPr sz="23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457200" rtl="0">
              <a:lnSpc>
                <a:spcPts val="2660"/>
              </a:lnSpc>
            </a:pP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oncotic</a:t>
            </a:r>
            <a:r>
              <a:rPr sz="2300" spc="-6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EC7C30"/>
                </a:solidFill>
                <a:latin typeface="Calibri"/>
                <a:cs typeface="Calibri"/>
              </a:rPr>
              <a:t>pressure</a:t>
            </a:r>
            <a:endParaRPr sz="23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41801" y="2417834"/>
            <a:ext cx="2479675" cy="2060575"/>
            <a:chOff x="3741801" y="2417826"/>
            <a:chExt cx="2479675" cy="2060575"/>
          </a:xfrm>
        </p:grpSpPr>
        <p:sp>
          <p:nvSpPr>
            <p:cNvPr id="8" name="object 8"/>
            <p:cNvSpPr/>
            <p:nvPr/>
          </p:nvSpPr>
          <p:spPr>
            <a:xfrm>
              <a:off x="3748151" y="2424176"/>
              <a:ext cx="2466975" cy="2047875"/>
            </a:xfrm>
            <a:custGeom>
              <a:avLst/>
              <a:gdLst/>
              <a:ahLst/>
              <a:cxnLst/>
              <a:rect l="l" t="t" r="r" b="b"/>
              <a:pathLst>
                <a:path w="2466975" h="2047875">
                  <a:moveTo>
                    <a:pt x="2125599" y="0"/>
                  </a:moveTo>
                  <a:lnTo>
                    <a:pt x="341249" y="0"/>
                  </a:lnTo>
                  <a:lnTo>
                    <a:pt x="294943" y="3115"/>
                  </a:lnTo>
                  <a:lnTo>
                    <a:pt x="250531" y="12189"/>
                  </a:lnTo>
                  <a:lnTo>
                    <a:pt x="208418" y="26816"/>
                  </a:lnTo>
                  <a:lnTo>
                    <a:pt x="169013" y="46590"/>
                  </a:lnTo>
                  <a:lnTo>
                    <a:pt x="132721" y="71103"/>
                  </a:lnTo>
                  <a:lnTo>
                    <a:pt x="99949" y="99949"/>
                  </a:lnTo>
                  <a:lnTo>
                    <a:pt x="71103" y="132721"/>
                  </a:lnTo>
                  <a:lnTo>
                    <a:pt x="46590" y="169013"/>
                  </a:lnTo>
                  <a:lnTo>
                    <a:pt x="26816" y="208418"/>
                  </a:lnTo>
                  <a:lnTo>
                    <a:pt x="12189" y="250531"/>
                  </a:lnTo>
                  <a:lnTo>
                    <a:pt x="3115" y="294943"/>
                  </a:lnTo>
                  <a:lnTo>
                    <a:pt x="0" y="341249"/>
                  </a:lnTo>
                  <a:lnTo>
                    <a:pt x="0" y="1706499"/>
                  </a:lnTo>
                  <a:lnTo>
                    <a:pt x="3115" y="1752804"/>
                  </a:lnTo>
                  <a:lnTo>
                    <a:pt x="12189" y="1797216"/>
                  </a:lnTo>
                  <a:lnTo>
                    <a:pt x="26816" y="1839329"/>
                  </a:lnTo>
                  <a:lnTo>
                    <a:pt x="46590" y="1878734"/>
                  </a:lnTo>
                  <a:lnTo>
                    <a:pt x="71103" y="1915026"/>
                  </a:lnTo>
                  <a:lnTo>
                    <a:pt x="99949" y="1947799"/>
                  </a:lnTo>
                  <a:lnTo>
                    <a:pt x="132721" y="1976644"/>
                  </a:lnTo>
                  <a:lnTo>
                    <a:pt x="169013" y="2001157"/>
                  </a:lnTo>
                  <a:lnTo>
                    <a:pt x="208418" y="2020931"/>
                  </a:lnTo>
                  <a:lnTo>
                    <a:pt x="250531" y="2035558"/>
                  </a:lnTo>
                  <a:lnTo>
                    <a:pt x="294943" y="2044632"/>
                  </a:lnTo>
                  <a:lnTo>
                    <a:pt x="341249" y="2047748"/>
                  </a:lnTo>
                  <a:lnTo>
                    <a:pt x="2125599" y="2047748"/>
                  </a:lnTo>
                  <a:lnTo>
                    <a:pt x="2171907" y="2044632"/>
                  </a:lnTo>
                  <a:lnTo>
                    <a:pt x="2216326" y="2035558"/>
                  </a:lnTo>
                  <a:lnTo>
                    <a:pt x="2258448" y="2020931"/>
                  </a:lnTo>
                  <a:lnTo>
                    <a:pt x="2297867" y="2001157"/>
                  </a:lnTo>
                  <a:lnTo>
                    <a:pt x="2334174" y="1976644"/>
                  </a:lnTo>
                  <a:lnTo>
                    <a:pt x="2366962" y="1947799"/>
                  </a:lnTo>
                  <a:lnTo>
                    <a:pt x="2395824" y="1915026"/>
                  </a:lnTo>
                  <a:lnTo>
                    <a:pt x="2420351" y="1878734"/>
                  </a:lnTo>
                  <a:lnTo>
                    <a:pt x="2440138" y="1839329"/>
                  </a:lnTo>
                  <a:lnTo>
                    <a:pt x="2454775" y="1797216"/>
                  </a:lnTo>
                  <a:lnTo>
                    <a:pt x="2463857" y="1752804"/>
                  </a:lnTo>
                  <a:lnTo>
                    <a:pt x="2466975" y="1706499"/>
                  </a:lnTo>
                  <a:lnTo>
                    <a:pt x="2466975" y="341249"/>
                  </a:lnTo>
                  <a:lnTo>
                    <a:pt x="2463857" y="294943"/>
                  </a:lnTo>
                  <a:lnTo>
                    <a:pt x="2454775" y="250531"/>
                  </a:lnTo>
                  <a:lnTo>
                    <a:pt x="2440138" y="208418"/>
                  </a:lnTo>
                  <a:lnTo>
                    <a:pt x="2420351" y="169013"/>
                  </a:lnTo>
                  <a:lnTo>
                    <a:pt x="2395824" y="132721"/>
                  </a:lnTo>
                  <a:lnTo>
                    <a:pt x="2366962" y="99949"/>
                  </a:lnTo>
                  <a:lnTo>
                    <a:pt x="2334174" y="71103"/>
                  </a:lnTo>
                  <a:lnTo>
                    <a:pt x="2297867" y="46590"/>
                  </a:lnTo>
                  <a:lnTo>
                    <a:pt x="2258448" y="26816"/>
                  </a:lnTo>
                  <a:lnTo>
                    <a:pt x="2216326" y="12189"/>
                  </a:lnTo>
                  <a:lnTo>
                    <a:pt x="2171907" y="3115"/>
                  </a:lnTo>
                  <a:lnTo>
                    <a:pt x="212559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748151" y="2424176"/>
              <a:ext cx="2466975" cy="2047875"/>
            </a:xfrm>
            <a:custGeom>
              <a:avLst/>
              <a:gdLst/>
              <a:ahLst/>
              <a:cxnLst/>
              <a:rect l="l" t="t" r="r" b="b"/>
              <a:pathLst>
                <a:path w="2466975" h="2047875">
                  <a:moveTo>
                    <a:pt x="0" y="341249"/>
                  </a:moveTo>
                  <a:lnTo>
                    <a:pt x="3115" y="294943"/>
                  </a:lnTo>
                  <a:lnTo>
                    <a:pt x="12189" y="250531"/>
                  </a:lnTo>
                  <a:lnTo>
                    <a:pt x="26816" y="208418"/>
                  </a:lnTo>
                  <a:lnTo>
                    <a:pt x="46590" y="169013"/>
                  </a:lnTo>
                  <a:lnTo>
                    <a:pt x="71103" y="132721"/>
                  </a:lnTo>
                  <a:lnTo>
                    <a:pt x="99949" y="99949"/>
                  </a:lnTo>
                  <a:lnTo>
                    <a:pt x="132721" y="71103"/>
                  </a:lnTo>
                  <a:lnTo>
                    <a:pt x="169013" y="46590"/>
                  </a:lnTo>
                  <a:lnTo>
                    <a:pt x="208418" y="26816"/>
                  </a:lnTo>
                  <a:lnTo>
                    <a:pt x="250531" y="12189"/>
                  </a:lnTo>
                  <a:lnTo>
                    <a:pt x="294943" y="3115"/>
                  </a:lnTo>
                  <a:lnTo>
                    <a:pt x="341249" y="0"/>
                  </a:lnTo>
                  <a:lnTo>
                    <a:pt x="2125599" y="0"/>
                  </a:lnTo>
                  <a:lnTo>
                    <a:pt x="2171907" y="3115"/>
                  </a:lnTo>
                  <a:lnTo>
                    <a:pt x="2216326" y="12189"/>
                  </a:lnTo>
                  <a:lnTo>
                    <a:pt x="2258448" y="26816"/>
                  </a:lnTo>
                  <a:lnTo>
                    <a:pt x="2297867" y="46590"/>
                  </a:lnTo>
                  <a:lnTo>
                    <a:pt x="2334174" y="71103"/>
                  </a:lnTo>
                  <a:lnTo>
                    <a:pt x="2366962" y="99949"/>
                  </a:lnTo>
                  <a:lnTo>
                    <a:pt x="2395824" y="132721"/>
                  </a:lnTo>
                  <a:lnTo>
                    <a:pt x="2420351" y="169013"/>
                  </a:lnTo>
                  <a:lnTo>
                    <a:pt x="2440138" y="208418"/>
                  </a:lnTo>
                  <a:lnTo>
                    <a:pt x="2454775" y="250531"/>
                  </a:lnTo>
                  <a:lnTo>
                    <a:pt x="2463857" y="294943"/>
                  </a:lnTo>
                  <a:lnTo>
                    <a:pt x="2466975" y="341249"/>
                  </a:lnTo>
                  <a:lnTo>
                    <a:pt x="2466975" y="1706499"/>
                  </a:lnTo>
                  <a:lnTo>
                    <a:pt x="2463857" y="1752804"/>
                  </a:lnTo>
                  <a:lnTo>
                    <a:pt x="2454775" y="1797216"/>
                  </a:lnTo>
                  <a:lnTo>
                    <a:pt x="2440138" y="1839329"/>
                  </a:lnTo>
                  <a:lnTo>
                    <a:pt x="2420351" y="1878734"/>
                  </a:lnTo>
                  <a:lnTo>
                    <a:pt x="2395824" y="1915026"/>
                  </a:lnTo>
                  <a:lnTo>
                    <a:pt x="2366962" y="1947799"/>
                  </a:lnTo>
                  <a:lnTo>
                    <a:pt x="2334174" y="1976644"/>
                  </a:lnTo>
                  <a:lnTo>
                    <a:pt x="2297867" y="2001157"/>
                  </a:lnTo>
                  <a:lnTo>
                    <a:pt x="2258448" y="2020931"/>
                  </a:lnTo>
                  <a:lnTo>
                    <a:pt x="2216326" y="2035558"/>
                  </a:lnTo>
                  <a:lnTo>
                    <a:pt x="2171907" y="2044632"/>
                  </a:lnTo>
                  <a:lnTo>
                    <a:pt x="2125599" y="2047748"/>
                  </a:lnTo>
                  <a:lnTo>
                    <a:pt x="341249" y="2047748"/>
                  </a:lnTo>
                  <a:lnTo>
                    <a:pt x="294943" y="2044632"/>
                  </a:lnTo>
                  <a:lnTo>
                    <a:pt x="250531" y="2035558"/>
                  </a:lnTo>
                  <a:lnTo>
                    <a:pt x="208418" y="2020931"/>
                  </a:lnTo>
                  <a:lnTo>
                    <a:pt x="169013" y="2001157"/>
                  </a:lnTo>
                  <a:lnTo>
                    <a:pt x="132721" y="1976644"/>
                  </a:lnTo>
                  <a:lnTo>
                    <a:pt x="99949" y="1947799"/>
                  </a:lnTo>
                  <a:lnTo>
                    <a:pt x="71103" y="1915026"/>
                  </a:lnTo>
                  <a:lnTo>
                    <a:pt x="46590" y="1878734"/>
                  </a:lnTo>
                  <a:lnTo>
                    <a:pt x="26816" y="1839329"/>
                  </a:lnTo>
                  <a:lnTo>
                    <a:pt x="12189" y="1797216"/>
                  </a:lnTo>
                  <a:lnTo>
                    <a:pt x="3115" y="1752804"/>
                  </a:lnTo>
                  <a:lnTo>
                    <a:pt x="0" y="1706499"/>
                  </a:lnTo>
                  <a:lnTo>
                    <a:pt x="0" y="3412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22133" y="2739454"/>
            <a:ext cx="2104391" cy="135973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algn="ctr" defTabSz="457200" rtl="0">
              <a:lnSpc>
                <a:spcPct val="92500"/>
              </a:lnSpc>
              <a:spcBef>
                <a:spcPts val="334"/>
              </a:spcBef>
            </a:pPr>
            <a:r>
              <a:rPr sz="2300" spc="5" dirty="0">
                <a:solidFill>
                  <a:srgbClr val="EC7C30"/>
                </a:solidFill>
                <a:latin typeface="Calibri"/>
                <a:cs typeface="Calibri"/>
              </a:rPr>
              <a:t>Unable</a:t>
            </a:r>
            <a:r>
              <a:rPr sz="2300" spc="-6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to</a:t>
            </a:r>
            <a:r>
              <a:rPr sz="2300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EC7C30"/>
                </a:solidFill>
                <a:latin typeface="Calibri"/>
                <a:cs typeface="Calibri"/>
              </a:rPr>
              <a:t>remain </a:t>
            </a:r>
            <a:r>
              <a:rPr sz="2300" spc="-50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the</a:t>
            </a:r>
            <a:r>
              <a:rPr sz="2300" spc="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fluid</a:t>
            </a:r>
            <a:r>
              <a:rPr sz="2300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with-in </a:t>
            </a:r>
            <a:r>
              <a:rPr sz="2300" spc="-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intravascular </a:t>
            </a:r>
            <a:r>
              <a:rPr sz="2300" spc="-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EC7C30"/>
                </a:solidFill>
                <a:latin typeface="Calibri"/>
                <a:cs typeface="Calibri"/>
              </a:rPr>
              <a:t>space</a:t>
            </a:r>
            <a:endParaRPr sz="23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32601" y="2417834"/>
            <a:ext cx="2479675" cy="2060575"/>
            <a:chOff x="6332601" y="2417826"/>
            <a:chExt cx="2479675" cy="2060575"/>
          </a:xfrm>
        </p:grpSpPr>
        <p:sp>
          <p:nvSpPr>
            <p:cNvPr id="12" name="object 12"/>
            <p:cNvSpPr/>
            <p:nvPr/>
          </p:nvSpPr>
          <p:spPr>
            <a:xfrm>
              <a:off x="6338951" y="2424176"/>
              <a:ext cx="2466975" cy="2047875"/>
            </a:xfrm>
            <a:custGeom>
              <a:avLst/>
              <a:gdLst/>
              <a:ahLst/>
              <a:cxnLst/>
              <a:rect l="l" t="t" r="r" b="b"/>
              <a:pathLst>
                <a:path w="2466975" h="2047875">
                  <a:moveTo>
                    <a:pt x="2125599" y="0"/>
                  </a:moveTo>
                  <a:lnTo>
                    <a:pt x="341249" y="0"/>
                  </a:lnTo>
                  <a:lnTo>
                    <a:pt x="294943" y="3115"/>
                  </a:lnTo>
                  <a:lnTo>
                    <a:pt x="250531" y="12189"/>
                  </a:lnTo>
                  <a:lnTo>
                    <a:pt x="208418" y="26816"/>
                  </a:lnTo>
                  <a:lnTo>
                    <a:pt x="169013" y="46590"/>
                  </a:lnTo>
                  <a:lnTo>
                    <a:pt x="132721" y="71103"/>
                  </a:lnTo>
                  <a:lnTo>
                    <a:pt x="99949" y="99949"/>
                  </a:lnTo>
                  <a:lnTo>
                    <a:pt x="71103" y="132721"/>
                  </a:lnTo>
                  <a:lnTo>
                    <a:pt x="46590" y="169013"/>
                  </a:lnTo>
                  <a:lnTo>
                    <a:pt x="26816" y="208418"/>
                  </a:lnTo>
                  <a:lnTo>
                    <a:pt x="12189" y="250531"/>
                  </a:lnTo>
                  <a:lnTo>
                    <a:pt x="3115" y="294943"/>
                  </a:lnTo>
                  <a:lnTo>
                    <a:pt x="0" y="341249"/>
                  </a:lnTo>
                  <a:lnTo>
                    <a:pt x="0" y="1706499"/>
                  </a:lnTo>
                  <a:lnTo>
                    <a:pt x="3115" y="1752804"/>
                  </a:lnTo>
                  <a:lnTo>
                    <a:pt x="12189" y="1797216"/>
                  </a:lnTo>
                  <a:lnTo>
                    <a:pt x="26816" y="1839329"/>
                  </a:lnTo>
                  <a:lnTo>
                    <a:pt x="46590" y="1878734"/>
                  </a:lnTo>
                  <a:lnTo>
                    <a:pt x="71103" y="1915026"/>
                  </a:lnTo>
                  <a:lnTo>
                    <a:pt x="99949" y="1947799"/>
                  </a:lnTo>
                  <a:lnTo>
                    <a:pt x="132721" y="1976644"/>
                  </a:lnTo>
                  <a:lnTo>
                    <a:pt x="169013" y="2001157"/>
                  </a:lnTo>
                  <a:lnTo>
                    <a:pt x="208418" y="2020931"/>
                  </a:lnTo>
                  <a:lnTo>
                    <a:pt x="250531" y="2035558"/>
                  </a:lnTo>
                  <a:lnTo>
                    <a:pt x="294943" y="2044632"/>
                  </a:lnTo>
                  <a:lnTo>
                    <a:pt x="341249" y="2047748"/>
                  </a:lnTo>
                  <a:lnTo>
                    <a:pt x="2125599" y="2047748"/>
                  </a:lnTo>
                  <a:lnTo>
                    <a:pt x="2171907" y="2044632"/>
                  </a:lnTo>
                  <a:lnTo>
                    <a:pt x="2216326" y="2035558"/>
                  </a:lnTo>
                  <a:lnTo>
                    <a:pt x="2258448" y="2020931"/>
                  </a:lnTo>
                  <a:lnTo>
                    <a:pt x="2297867" y="2001157"/>
                  </a:lnTo>
                  <a:lnTo>
                    <a:pt x="2334174" y="1976644"/>
                  </a:lnTo>
                  <a:lnTo>
                    <a:pt x="2366962" y="1947799"/>
                  </a:lnTo>
                  <a:lnTo>
                    <a:pt x="2395824" y="1915026"/>
                  </a:lnTo>
                  <a:lnTo>
                    <a:pt x="2420351" y="1878734"/>
                  </a:lnTo>
                  <a:lnTo>
                    <a:pt x="2440138" y="1839329"/>
                  </a:lnTo>
                  <a:lnTo>
                    <a:pt x="2454775" y="1797216"/>
                  </a:lnTo>
                  <a:lnTo>
                    <a:pt x="2463857" y="1752804"/>
                  </a:lnTo>
                  <a:lnTo>
                    <a:pt x="2466975" y="1706499"/>
                  </a:lnTo>
                  <a:lnTo>
                    <a:pt x="2466975" y="341249"/>
                  </a:lnTo>
                  <a:lnTo>
                    <a:pt x="2463857" y="294943"/>
                  </a:lnTo>
                  <a:lnTo>
                    <a:pt x="2454775" y="250531"/>
                  </a:lnTo>
                  <a:lnTo>
                    <a:pt x="2440138" y="208418"/>
                  </a:lnTo>
                  <a:lnTo>
                    <a:pt x="2420351" y="169013"/>
                  </a:lnTo>
                  <a:lnTo>
                    <a:pt x="2395824" y="132721"/>
                  </a:lnTo>
                  <a:lnTo>
                    <a:pt x="2366962" y="99949"/>
                  </a:lnTo>
                  <a:lnTo>
                    <a:pt x="2334174" y="71103"/>
                  </a:lnTo>
                  <a:lnTo>
                    <a:pt x="2297867" y="46590"/>
                  </a:lnTo>
                  <a:lnTo>
                    <a:pt x="2258448" y="26816"/>
                  </a:lnTo>
                  <a:lnTo>
                    <a:pt x="2216326" y="12189"/>
                  </a:lnTo>
                  <a:lnTo>
                    <a:pt x="2171907" y="3115"/>
                  </a:lnTo>
                  <a:lnTo>
                    <a:pt x="212559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338951" y="2424176"/>
              <a:ext cx="2466975" cy="2047875"/>
            </a:xfrm>
            <a:custGeom>
              <a:avLst/>
              <a:gdLst/>
              <a:ahLst/>
              <a:cxnLst/>
              <a:rect l="l" t="t" r="r" b="b"/>
              <a:pathLst>
                <a:path w="2466975" h="2047875">
                  <a:moveTo>
                    <a:pt x="0" y="341249"/>
                  </a:moveTo>
                  <a:lnTo>
                    <a:pt x="3115" y="294943"/>
                  </a:lnTo>
                  <a:lnTo>
                    <a:pt x="12189" y="250531"/>
                  </a:lnTo>
                  <a:lnTo>
                    <a:pt x="26816" y="208418"/>
                  </a:lnTo>
                  <a:lnTo>
                    <a:pt x="46590" y="169013"/>
                  </a:lnTo>
                  <a:lnTo>
                    <a:pt x="71103" y="132721"/>
                  </a:lnTo>
                  <a:lnTo>
                    <a:pt x="99949" y="99949"/>
                  </a:lnTo>
                  <a:lnTo>
                    <a:pt x="132721" y="71103"/>
                  </a:lnTo>
                  <a:lnTo>
                    <a:pt x="169013" y="46590"/>
                  </a:lnTo>
                  <a:lnTo>
                    <a:pt x="208418" y="26816"/>
                  </a:lnTo>
                  <a:lnTo>
                    <a:pt x="250531" y="12189"/>
                  </a:lnTo>
                  <a:lnTo>
                    <a:pt x="294943" y="3115"/>
                  </a:lnTo>
                  <a:lnTo>
                    <a:pt x="341249" y="0"/>
                  </a:lnTo>
                  <a:lnTo>
                    <a:pt x="2125599" y="0"/>
                  </a:lnTo>
                  <a:lnTo>
                    <a:pt x="2171907" y="3115"/>
                  </a:lnTo>
                  <a:lnTo>
                    <a:pt x="2216326" y="12189"/>
                  </a:lnTo>
                  <a:lnTo>
                    <a:pt x="2258448" y="26816"/>
                  </a:lnTo>
                  <a:lnTo>
                    <a:pt x="2297867" y="46590"/>
                  </a:lnTo>
                  <a:lnTo>
                    <a:pt x="2334174" y="71103"/>
                  </a:lnTo>
                  <a:lnTo>
                    <a:pt x="2366962" y="99949"/>
                  </a:lnTo>
                  <a:lnTo>
                    <a:pt x="2395824" y="132721"/>
                  </a:lnTo>
                  <a:lnTo>
                    <a:pt x="2420351" y="169013"/>
                  </a:lnTo>
                  <a:lnTo>
                    <a:pt x="2440138" y="208418"/>
                  </a:lnTo>
                  <a:lnTo>
                    <a:pt x="2454775" y="250531"/>
                  </a:lnTo>
                  <a:lnTo>
                    <a:pt x="2463857" y="294943"/>
                  </a:lnTo>
                  <a:lnTo>
                    <a:pt x="2466975" y="341249"/>
                  </a:lnTo>
                  <a:lnTo>
                    <a:pt x="2466975" y="1706499"/>
                  </a:lnTo>
                  <a:lnTo>
                    <a:pt x="2463857" y="1752804"/>
                  </a:lnTo>
                  <a:lnTo>
                    <a:pt x="2454775" y="1797216"/>
                  </a:lnTo>
                  <a:lnTo>
                    <a:pt x="2440138" y="1839329"/>
                  </a:lnTo>
                  <a:lnTo>
                    <a:pt x="2420351" y="1878734"/>
                  </a:lnTo>
                  <a:lnTo>
                    <a:pt x="2395824" y="1915026"/>
                  </a:lnTo>
                  <a:lnTo>
                    <a:pt x="2366962" y="1947799"/>
                  </a:lnTo>
                  <a:lnTo>
                    <a:pt x="2334174" y="1976644"/>
                  </a:lnTo>
                  <a:lnTo>
                    <a:pt x="2297867" y="2001157"/>
                  </a:lnTo>
                  <a:lnTo>
                    <a:pt x="2258448" y="2020931"/>
                  </a:lnTo>
                  <a:lnTo>
                    <a:pt x="2216326" y="2035558"/>
                  </a:lnTo>
                  <a:lnTo>
                    <a:pt x="2171907" y="2044632"/>
                  </a:lnTo>
                  <a:lnTo>
                    <a:pt x="2125599" y="2047748"/>
                  </a:lnTo>
                  <a:lnTo>
                    <a:pt x="341249" y="2047748"/>
                  </a:lnTo>
                  <a:lnTo>
                    <a:pt x="294943" y="2044632"/>
                  </a:lnTo>
                  <a:lnTo>
                    <a:pt x="250531" y="2035558"/>
                  </a:lnTo>
                  <a:lnTo>
                    <a:pt x="208418" y="2020931"/>
                  </a:lnTo>
                  <a:lnTo>
                    <a:pt x="169013" y="2001157"/>
                  </a:lnTo>
                  <a:lnTo>
                    <a:pt x="132721" y="1976644"/>
                  </a:lnTo>
                  <a:lnTo>
                    <a:pt x="99949" y="1947799"/>
                  </a:lnTo>
                  <a:lnTo>
                    <a:pt x="71103" y="1915026"/>
                  </a:lnTo>
                  <a:lnTo>
                    <a:pt x="46590" y="1878734"/>
                  </a:lnTo>
                  <a:lnTo>
                    <a:pt x="26816" y="1839329"/>
                  </a:lnTo>
                  <a:lnTo>
                    <a:pt x="12189" y="1797216"/>
                  </a:lnTo>
                  <a:lnTo>
                    <a:pt x="3115" y="1752804"/>
                  </a:lnTo>
                  <a:lnTo>
                    <a:pt x="0" y="1706499"/>
                  </a:lnTo>
                  <a:lnTo>
                    <a:pt x="0" y="3412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79883" y="3060725"/>
            <a:ext cx="1978025" cy="71558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0" algn="l" defTabSz="457200" rtl="0">
              <a:lnSpc>
                <a:spcPts val="2560"/>
              </a:lnSpc>
              <a:spcBef>
                <a:spcPts val="380"/>
              </a:spcBef>
            </a:pPr>
            <a:r>
              <a:rPr sz="2300" spc="-5" dirty="0">
                <a:solidFill>
                  <a:srgbClr val="EC7C30"/>
                </a:solidFill>
                <a:latin typeface="Calibri"/>
                <a:cs typeface="Calibri"/>
              </a:rPr>
              <a:t>Fluid 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shift </a:t>
            </a:r>
            <a:r>
              <a:rPr sz="2300" spc="-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EC7C30"/>
                </a:solidFill>
                <a:latin typeface="Calibri"/>
                <a:cs typeface="Calibri"/>
              </a:rPr>
              <a:t>interstitial</a:t>
            </a:r>
            <a:r>
              <a:rPr sz="2300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EC7C30"/>
                </a:solidFill>
                <a:latin typeface="Calibri"/>
                <a:cs typeface="Calibri"/>
              </a:rPr>
              <a:t>space</a:t>
            </a:r>
            <a:endParaRPr sz="23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23401" y="2417834"/>
            <a:ext cx="2479675" cy="2060575"/>
            <a:chOff x="8923401" y="2417826"/>
            <a:chExt cx="2479675" cy="2060575"/>
          </a:xfrm>
        </p:grpSpPr>
        <p:sp>
          <p:nvSpPr>
            <p:cNvPr id="16" name="object 16"/>
            <p:cNvSpPr/>
            <p:nvPr/>
          </p:nvSpPr>
          <p:spPr>
            <a:xfrm>
              <a:off x="8929751" y="2424176"/>
              <a:ext cx="2466975" cy="2047875"/>
            </a:xfrm>
            <a:custGeom>
              <a:avLst/>
              <a:gdLst/>
              <a:ahLst/>
              <a:cxnLst/>
              <a:rect l="l" t="t" r="r" b="b"/>
              <a:pathLst>
                <a:path w="2466975" h="2047875">
                  <a:moveTo>
                    <a:pt x="2125599" y="0"/>
                  </a:moveTo>
                  <a:lnTo>
                    <a:pt x="341249" y="0"/>
                  </a:lnTo>
                  <a:lnTo>
                    <a:pt x="294943" y="3115"/>
                  </a:lnTo>
                  <a:lnTo>
                    <a:pt x="250531" y="12189"/>
                  </a:lnTo>
                  <a:lnTo>
                    <a:pt x="208418" y="26816"/>
                  </a:lnTo>
                  <a:lnTo>
                    <a:pt x="169013" y="46590"/>
                  </a:lnTo>
                  <a:lnTo>
                    <a:pt x="132721" y="71103"/>
                  </a:lnTo>
                  <a:lnTo>
                    <a:pt x="99948" y="99949"/>
                  </a:lnTo>
                  <a:lnTo>
                    <a:pt x="71103" y="132721"/>
                  </a:lnTo>
                  <a:lnTo>
                    <a:pt x="46590" y="169013"/>
                  </a:lnTo>
                  <a:lnTo>
                    <a:pt x="26816" y="208418"/>
                  </a:lnTo>
                  <a:lnTo>
                    <a:pt x="12189" y="250531"/>
                  </a:lnTo>
                  <a:lnTo>
                    <a:pt x="3115" y="294943"/>
                  </a:lnTo>
                  <a:lnTo>
                    <a:pt x="0" y="341249"/>
                  </a:lnTo>
                  <a:lnTo>
                    <a:pt x="0" y="1706499"/>
                  </a:lnTo>
                  <a:lnTo>
                    <a:pt x="3115" y="1752804"/>
                  </a:lnTo>
                  <a:lnTo>
                    <a:pt x="12189" y="1797216"/>
                  </a:lnTo>
                  <a:lnTo>
                    <a:pt x="26816" y="1839329"/>
                  </a:lnTo>
                  <a:lnTo>
                    <a:pt x="46590" y="1878734"/>
                  </a:lnTo>
                  <a:lnTo>
                    <a:pt x="71103" y="1915026"/>
                  </a:lnTo>
                  <a:lnTo>
                    <a:pt x="99949" y="1947799"/>
                  </a:lnTo>
                  <a:lnTo>
                    <a:pt x="132721" y="1976644"/>
                  </a:lnTo>
                  <a:lnTo>
                    <a:pt x="169013" y="2001157"/>
                  </a:lnTo>
                  <a:lnTo>
                    <a:pt x="208418" y="2020931"/>
                  </a:lnTo>
                  <a:lnTo>
                    <a:pt x="250531" y="2035558"/>
                  </a:lnTo>
                  <a:lnTo>
                    <a:pt x="294943" y="2044632"/>
                  </a:lnTo>
                  <a:lnTo>
                    <a:pt x="341249" y="2047748"/>
                  </a:lnTo>
                  <a:lnTo>
                    <a:pt x="2125599" y="2047748"/>
                  </a:lnTo>
                  <a:lnTo>
                    <a:pt x="2171907" y="2044632"/>
                  </a:lnTo>
                  <a:lnTo>
                    <a:pt x="2216326" y="2035558"/>
                  </a:lnTo>
                  <a:lnTo>
                    <a:pt x="2258448" y="2020931"/>
                  </a:lnTo>
                  <a:lnTo>
                    <a:pt x="2297867" y="2001157"/>
                  </a:lnTo>
                  <a:lnTo>
                    <a:pt x="2334174" y="1976644"/>
                  </a:lnTo>
                  <a:lnTo>
                    <a:pt x="2366962" y="1947799"/>
                  </a:lnTo>
                  <a:lnTo>
                    <a:pt x="2395824" y="1915026"/>
                  </a:lnTo>
                  <a:lnTo>
                    <a:pt x="2420351" y="1878734"/>
                  </a:lnTo>
                  <a:lnTo>
                    <a:pt x="2440138" y="1839329"/>
                  </a:lnTo>
                  <a:lnTo>
                    <a:pt x="2454775" y="1797216"/>
                  </a:lnTo>
                  <a:lnTo>
                    <a:pt x="2463857" y="1752804"/>
                  </a:lnTo>
                  <a:lnTo>
                    <a:pt x="2466975" y="1706499"/>
                  </a:lnTo>
                  <a:lnTo>
                    <a:pt x="2466975" y="341249"/>
                  </a:lnTo>
                  <a:lnTo>
                    <a:pt x="2463857" y="294943"/>
                  </a:lnTo>
                  <a:lnTo>
                    <a:pt x="2454775" y="250531"/>
                  </a:lnTo>
                  <a:lnTo>
                    <a:pt x="2440138" y="208418"/>
                  </a:lnTo>
                  <a:lnTo>
                    <a:pt x="2420351" y="169013"/>
                  </a:lnTo>
                  <a:lnTo>
                    <a:pt x="2395824" y="132721"/>
                  </a:lnTo>
                  <a:lnTo>
                    <a:pt x="2366962" y="99949"/>
                  </a:lnTo>
                  <a:lnTo>
                    <a:pt x="2334174" y="71103"/>
                  </a:lnTo>
                  <a:lnTo>
                    <a:pt x="2297867" y="46590"/>
                  </a:lnTo>
                  <a:lnTo>
                    <a:pt x="2258448" y="26816"/>
                  </a:lnTo>
                  <a:lnTo>
                    <a:pt x="2216326" y="12189"/>
                  </a:lnTo>
                  <a:lnTo>
                    <a:pt x="2171907" y="3115"/>
                  </a:lnTo>
                  <a:lnTo>
                    <a:pt x="212559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929751" y="2424176"/>
              <a:ext cx="2466975" cy="2047875"/>
            </a:xfrm>
            <a:custGeom>
              <a:avLst/>
              <a:gdLst/>
              <a:ahLst/>
              <a:cxnLst/>
              <a:rect l="l" t="t" r="r" b="b"/>
              <a:pathLst>
                <a:path w="2466975" h="2047875">
                  <a:moveTo>
                    <a:pt x="0" y="341249"/>
                  </a:moveTo>
                  <a:lnTo>
                    <a:pt x="3115" y="294943"/>
                  </a:lnTo>
                  <a:lnTo>
                    <a:pt x="12189" y="250531"/>
                  </a:lnTo>
                  <a:lnTo>
                    <a:pt x="26816" y="208418"/>
                  </a:lnTo>
                  <a:lnTo>
                    <a:pt x="46590" y="169013"/>
                  </a:lnTo>
                  <a:lnTo>
                    <a:pt x="71103" y="132721"/>
                  </a:lnTo>
                  <a:lnTo>
                    <a:pt x="99948" y="99949"/>
                  </a:lnTo>
                  <a:lnTo>
                    <a:pt x="132721" y="71103"/>
                  </a:lnTo>
                  <a:lnTo>
                    <a:pt x="169013" y="46590"/>
                  </a:lnTo>
                  <a:lnTo>
                    <a:pt x="208418" y="26816"/>
                  </a:lnTo>
                  <a:lnTo>
                    <a:pt x="250531" y="12189"/>
                  </a:lnTo>
                  <a:lnTo>
                    <a:pt x="294943" y="3115"/>
                  </a:lnTo>
                  <a:lnTo>
                    <a:pt x="341249" y="0"/>
                  </a:lnTo>
                  <a:lnTo>
                    <a:pt x="2125599" y="0"/>
                  </a:lnTo>
                  <a:lnTo>
                    <a:pt x="2171907" y="3115"/>
                  </a:lnTo>
                  <a:lnTo>
                    <a:pt x="2216326" y="12189"/>
                  </a:lnTo>
                  <a:lnTo>
                    <a:pt x="2258448" y="26816"/>
                  </a:lnTo>
                  <a:lnTo>
                    <a:pt x="2297867" y="46590"/>
                  </a:lnTo>
                  <a:lnTo>
                    <a:pt x="2334174" y="71103"/>
                  </a:lnTo>
                  <a:lnTo>
                    <a:pt x="2366962" y="99949"/>
                  </a:lnTo>
                  <a:lnTo>
                    <a:pt x="2395824" y="132721"/>
                  </a:lnTo>
                  <a:lnTo>
                    <a:pt x="2420351" y="169013"/>
                  </a:lnTo>
                  <a:lnTo>
                    <a:pt x="2440138" y="208418"/>
                  </a:lnTo>
                  <a:lnTo>
                    <a:pt x="2454775" y="250531"/>
                  </a:lnTo>
                  <a:lnTo>
                    <a:pt x="2463857" y="294943"/>
                  </a:lnTo>
                  <a:lnTo>
                    <a:pt x="2466975" y="341249"/>
                  </a:lnTo>
                  <a:lnTo>
                    <a:pt x="2466975" y="1706499"/>
                  </a:lnTo>
                  <a:lnTo>
                    <a:pt x="2463857" y="1752804"/>
                  </a:lnTo>
                  <a:lnTo>
                    <a:pt x="2454775" y="1797216"/>
                  </a:lnTo>
                  <a:lnTo>
                    <a:pt x="2440138" y="1839329"/>
                  </a:lnTo>
                  <a:lnTo>
                    <a:pt x="2420351" y="1878734"/>
                  </a:lnTo>
                  <a:lnTo>
                    <a:pt x="2395824" y="1915026"/>
                  </a:lnTo>
                  <a:lnTo>
                    <a:pt x="2366962" y="1947799"/>
                  </a:lnTo>
                  <a:lnTo>
                    <a:pt x="2334174" y="1976644"/>
                  </a:lnTo>
                  <a:lnTo>
                    <a:pt x="2297867" y="2001157"/>
                  </a:lnTo>
                  <a:lnTo>
                    <a:pt x="2258448" y="2020931"/>
                  </a:lnTo>
                  <a:lnTo>
                    <a:pt x="2216326" y="2035558"/>
                  </a:lnTo>
                  <a:lnTo>
                    <a:pt x="2171907" y="2044632"/>
                  </a:lnTo>
                  <a:lnTo>
                    <a:pt x="2125599" y="2047748"/>
                  </a:lnTo>
                  <a:lnTo>
                    <a:pt x="341249" y="2047748"/>
                  </a:lnTo>
                  <a:lnTo>
                    <a:pt x="294943" y="2044632"/>
                  </a:lnTo>
                  <a:lnTo>
                    <a:pt x="250531" y="2035558"/>
                  </a:lnTo>
                  <a:lnTo>
                    <a:pt x="208418" y="2020931"/>
                  </a:lnTo>
                  <a:lnTo>
                    <a:pt x="169013" y="2001157"/>
                  </a:lnTo>
                  <a:lnTo>
                    <a:pt x="132721" y="1976644"/>
                  </a:lnTo>
                  <a:lnTo>
                    <a:pt x="99949" y="1947799"/>
                  </a:lnTo>
                  <a:lnTo>
                    <a:pt x="71103" y="1915026"/>
                  </a:lnTo>
                  <a:lnTo>
                    <a:pt x="46590" y="1878734"/>
                  </a:lnTo>
                  <a:lnTo>
                    <a:pt x="26816" y="1839329"/>
                  </a:lnTo>
                  <a:lnTo>
                    <a:pt x="12189" y="1797216"/>
                  </a:lnTo>
                  <a:lnTo>
                    <a:pt x="3115" y="1752804"/>
                  </a:lnTo>
                  <a:lnTo>
                    <a:pt x="0" y="1706499"/>
                  </a:lnTo>
                  <a:lnTo>
                    <a:pt x="0" y="3412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76629" y="3221105"/>
            <a:ext cx="971551" cy="3706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defTabSz="457200" rtl="0">
              <a:spcBef>
                <a:spcPts val="130"/>
              </a:spcBef>
            </a:pPr>
            <a:r>
              <a:rPr sz="2300" spc="-80" dirty="0">
                <a:solidFill>
                  <a:srgbClr val="EC7C30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EC7C30"/>
                </a:solidFill>
                <a:latin typeface="Calibri"/>
                <a:cs typeface="Calibri"/>
              </a:rPr>
              <a:t>ff</a:t>
            </a:r>
            <a:r>
              <a:rPr sz="2300" spc="-10" dirty="0">
                <a:solidFill>
                  <a:srgbClr val="EC7C30"/>
                </a:solidFill>
                <a:latin typeface="Calibri"/>
                <a:cs typeface="Calibri"/>
              </a:rPr>
              <a:t>usi</a:t>
            </a:r>
            <a:r>
              <a:rPr sz="2300" spc="-15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sz="2300" spc="15"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endParaRPr sz="23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3315" y="1305105"/>
            <a:ext cx="8983980" cy="4029075"/>
            <a:chOff x="1103312" y="1304925"/>
            <a:chExt cx="8983980" cy="4029075"/>
          </a:xfrm>
        </p:grpSpPr>
        <p:sp>
          <p:nvSpPr>
            <p:cNvPr id="3" name="object 3"/>
            <p:cNvSpPr/>
            <p:nvPr/>
          </p:nvSpPr>
          <p:spPr>
            <a:xfrm>
              <a:off x="1828800" y="1304925"/>
              <a:ext cx="8258175" cy="4029075"/>
            </a:xfrm>
            <a:custGeom>
              <a:avLst/>
              <a:gdLst/>
              <a:ahLst/>
              <a:cxnLst/>
              <a:rect l="l" t="t" r="r" b="b"/>
              <a:pathLst>
                <a:path w="8258175" h="4029075">
                  <a:moveTo>
                    <a:pt x="6243701" y="0"/>
                  </a:moveTo>
                  <a:lnTo>
                    <a:pt x="6243701" y="1007237"/>
                  </a:lnTo>
                  <a:lnTo>
                    <a:pt x="0" y="1007237"/>
                  </a:lnTo>
                  <a:lnTo>
                    <a:pt x="0" y="3021838"/>
                  </a:lnTo>
                  <a:lnTo>
                    <a:pt x="6243701" y="3021838"/>
                  </a:lnTo>
                  <a:lnTo>
                    <a:pt x="6243701" y="4029075"/>
                  </a:lnTo>
                  <a:lnTo>
                    <a:pt x="8258175" y="2014601"/>
                  </a:lnTo>
                  <a:lnTo>
                    <a:pt x="624370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09662" y="2509900"/>
              <a:ext cx="1562735" cy="1609725"/>
            </a:xfrm>
            <a:custGeom>
              <a:avLst/>
              <a:gdLst/>
              <a:ahLst/>
              <a:cxnLst/>
              <a:rect l="l" t="t" r="r" b="b"/>
              <a:pathLst>
                <a:path w="1562735" h="1609725">
                  <a:moveTo>
                    <a:pt x="1301686" y="0"/>
                  </a:moveTo>
                  <a:lnTo>
                    <a:pt x="260413" y="0"/>
                  </a:lnTo>
                  <a:lnTo>
                    <a:pt x="213595" y="4191"/>
                  </a:lnTo>
                  <a:lnTo>
                    <a:pt x="169534" y="16276"/>
                  </a:lnTo>
                  <a:lnTo>
                    <a:pt x="128964" y="35522"/>
                  </a:lnTo>
                  <a:lnTo>
                    <a:pt x="92619" y="61196"/>
                  </a:lnTo>
                  <a:lnTo>
                    <a:pt x="61235" y="92567"/>
                  </a:lnTo>
                  <a:lnTo>
                    <a:pt x="35547" y="128900"/>
                  </a:lnTo>
                  <a:lnTo>
                    <a:pt x="16288" y="169463"/>
                  </a:lnTo>
                  <a:lnTo>
                    <a:pt x="4194" y="213524"/>
                  </a:lnTo>
                  <a:lnTo>
                    <a:pt x="0" y="260350"/>
                  </a:lnTo>
                  <a:lnTo>
                    <a:pt x="0" y="1349248"/>
                  </a:lnTo>
                  <a:lnTo>
                    <a:pt x="4194" y="1396077"/>
                  </a:lnTo>
                  <a:lnTo>
                    <a:pt x="16288" y="1440150"/>
                  </a:lnTo>
                  <a:lnTo>
                    <a:pt x="35547" y="1480730"/>
                  </a:lnTo>
                  <a:lnTo>
                    <a:pt x="61235" y="1517083"/>
                  </a:lnTo>
                  <a:lnTo>
                    <a:pt x="92619" y="1548475"/>
                  </a:lnTo>
                  <a:lnTo>
                    <a:pt x="128964" y="1574169"/>
                  </a:lnTo>
                  <a:lnTo>
                    <a:pt x="169534" y="1593432"/>
                  </a:lnTo>
                  <a:lnTo>
                    <a:pt x="213595" y="1605529"/>
                  </a:lnTo>
                  <a:lnTo>
                    <a:pt x="260413" y="1609725"/>
                  </a:lnTo>
                  <a:lnTo>
                    <a:pt x="1301686" y="1609725"/>
                  </a:lnTo>
                  <a:lnTo>
                    <a:pt x="1348516" y="1605529"/>
                  </a:lnTo>
                  <a:lnTo>
                    <a:pt x="1392588" y="1593432"/>
                  </a:lnTo>
                  <a:lnTo>
                    <a:pt x="1433169" y="1574169"/>
                  </a:lnTo>
                  <a:lnTo>
                    <a:pt x="1469522" y="1548475"/>
                  </a:lnTo>
                  <a:lnTo>
                    <a:pt x="1500913" y="1517083"/>
                  </a:lnTo>
                  <a:lnTo>
                    <a:pt x="1526608" y="1480730"/>
                  </a:lnTo>
                  <a:lnTo>
                    <a:pt x="1545871" y="1440150"/>
                  </a:lnTo>
                  <a:lnTo>
                    <a:pt x="1557967" y="1396077"/>
                  </a:lnTo>
                  <a:lnTo>
                    <a:pt x="1562163" y="1349248"/>
                  </a:lnTo>
                  <a:lnTo>
                    <a:pt x="1562163" y="260350"/>
                  </a:lnTo>
                  <a:lnTo>
                    <a:pt x="1557967" y="213524"/>
                  </a:lnTo>
                  <a:lnTo>
                    <a:pt x="1545871" y="169463"/>
                  </a:lnTo>
                  <a:lnTo>
                    <a:pt x="1526608" y="128900"/>
                  </a:lnTo>
                  <a:lnTo>
                    <a:pt x="1500913" y="92567"/>
                  </a:lnTo>
                  <a:lnTo>
                    <a:pt x="1469522" y="61196"/>
                  </a:lnTo>
                  <a:lnTo>
                    <a:pt x="1433169" y="35522"/>
                  </a:lnTo>
                  <a:lnTo>
                    <a:pt x="1392588" y="16276"/>
                  </a:lnTo>
                  <a:lnTo>
                    <a:pt x="1348516" y="4191"/>
                  </a:lnTo>
                  <a:lnTo>
                    <a:pt x="130168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9662" y="2509900"/>
              <a:ext cx="1562735" cy="1609725"/>
            </a:xfrm>
            <a:custGeom>
              <a:avLst/>
              <a:gdLst/>
              <a:ahLst/>
              <a:cxnLst/>
              <a:rect l="l" t="t" r="r" b="b"/>
              <a:pathLst>
                <a:path w="1562735" h="1609725">
                  <a:moveTo>
                    <a:pt x="0" y="260350"/>
                  </a:moveTo>
                  <a:lnTo>
                    <a:pt x="4194" y="213524"/>
                  </a:lnTo>
                  <a:lnTo>
                    <a:pt x="16288" y="169463"/>
                  </a:lnTo>
                  <a:lnTo>
                    <a:pt x="35547" y="128900"/>
                  </a:lnTo>
                  <a:lnTo>
                    <a:pt x="61235" y="92567"/>
                  </a:lnTo>
                  <a:lnTo>
                    <a:pt x="92619" y="61196"/>
                  </a:lnTo>
                  <a:lnTo>
                    <a:pt x="128964" y="35522"/>
                  </a:lnTo>
                  <a:lnTo>
                    <a:pt x="169534" y="16276"/>
                  </a:lnTo>
                  <a:lnTo>
                    <a:pt x="213595" y="4191"/>
                  </a:lnTo>
                  <a:lnTo>
                    <a:pt x="260413" y="0"/>
                  </a:lnTo>
                  <a:lnTo>
                    <a:pt x="1301686" y="0"/>
                  </a:lnTo>
                  <a:lnTo>
                    <a:pt x="1348516" y="4191"/>
                  </a:lnTo>
                  <a:lnTo>
                    <a:pt x="1392588" y="16276"/>
                  </a:lnTo>
                  <a:lnTo>
                    <a:pt x="1433169" y="35522"/>
                  </a:lnTo>
                  <a:lnTo>
                    <a:pt x="1469522" y="61196"/>
                  </a:lnTo>
                  <a:lnTo>
                    <a:pt x="1500913" y="92567"/>
                  </a:lnTo>
                  <a:lnTo>
                    <a:pt x="1526608" y="128900"/>
                  </a:lnTo>
                  <a:lnTo>
                    <a:pt x="1545871" y="169463"/>
                  </a:lnTo>
                  <a:lnTo>
                    <a:pt x="1557967" y="213524"/>
                  </a:lnTo>
                  <a:lnTo>
                    <a:pt x="1562163" y="260350"/>
                  </a:lnTo>
                  <a:lnTo>
                    <a:pt x="1562163" y="1349248"/>
                  </a:lnTo>
                  <a:lnTo>
                    <a:pt x="1557967" y="1396077"/>
                  </a:lnTo>
                  <a:lnTo>
                    <a:pt x="1545871" y="1440150"/>
                  </a:lnTo>
                  <a:lnTo>
                    <a:pt x="1526608" y="1480730"/>
                  </a:lnTo>
                  <a:lnTo>
                    <a:pt x="1500913" y="1517083"/>
                  </a:lnTo>
                  <a:lnTo>
                    <a:pt x="1469522" y="1548475"/>
                  </a:lnTo>
                  <a:lnTo>
                    <a:pt x="1433169" y="1574169"/>
                  </a:lnTo>
                  <a:lnTo>
                    <a:pt x="1392588" y="1593432"/>
                  </a:lnTo>
                  <a:lnTo>
                    <a:pt x="1348516" y="1605529"/>
                  </a:lnTo>
                  <a:lnTo>
                    <a:pt x="1301686" y="1609725"/>
                  </a:lnTo>
                  <a:lnTo>
                    <a:pt x="260413" y="1609725"/>
                  </a:lnTo>
                  <a:lnTo>
                    <a:pt x="213595" y="1605529"/>
                  </a:lnTo>
                  <a:lnTo>
                    <a:pt x="169534" y="1593432"/>
                  </a:lnTo>
                  <a:lnTo>
                    <a:pt x="128964" y="1574169"/>
                  </a:lnTo>
                  <a:lnTo>
                    <a:pt x="92619" y="1548475"/>
                  </a:lnTo>
                  <a:lnTo>
                    <a:pt x="61235" y="1517083"/>
                  </a:lnTo>
                  <a:lnTo>
                    <a:pt x="35547" y="1480730"/>
                  </a:lnTo>
                  <a:lnTo>
                    <a:pt x="16288" y="1440150"/>
                  </a:lnTo>
                  <a:lnTo>
                    <a:pt x="4194" y="1396077"/>
                  </a:lnTo>
                  <a:lnTo>
                    <a:pt x="0" y="1349248"/>
                  </a:lnTo>
                  <a:lnTo>
                    <a:pt x="0" y="260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64733" y="3012847"/>
            <a:ext cx="1039495" cy="5565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8900" marR="5080" indent="-76835" algn="l" defTabSz="457200" rtl="0">
              <a:lnSpc>
                <a:spcPts val="1950"/>
              </a:lnSpc>
              <a:spcBef>
                <a:spcPts val="340"/>
              </a:spcBef>
            </a:pP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spc="25"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r>
              <a:rPr spc="10" dirty="0">
                <a:solidFill>
                  <a:srgbClr val="EC7C30"/>
                </a:solidFill>
                <a:latin typeface="Calibri"/>
                <a:cs typeface="Calibri"/>
              </a:rPr>
              <a:t>v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spc="-30" dirty="0">
                <a:solidFill>
                  <a:srgbClr val="EC7C30"/>
                </a:solidFill>
                <a:latin typeface="Calibri"/>
                <a:cs typeface="Calibri"/>
              </a:rPr>
              <a:t>s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r>
              <a:rPr spc="-1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f  microbes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32153" y="2513256"/>
            <a:ext cx="1565275" cy="1622425"/>
            <a:chOff x="2732151" y="2513076"/>
            <a:chExt cx="1565275" cy="1622425"/>
          </a:xfrm>
        </p:grpSpPr>
        <p:sp>
          <p:nvSpPr>
            <p:cNvPr id="8" name="object 8"/>
            <p:cNvSpPr/>
            <p:nvPr/>
          </p:nvSpPr>
          <p:spPr>
            <a:xfrm>
              <a:off x="2738501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1293749" y="0"/>
                  </a:moveTo>
                  <a:lnTo>
                    <a:pt x="258699" y="0"/>
                  </a:lnTo>
                  <a:lnTo>
                    <a:pt x="212197" y="4168"/>
                  </a:lnTo>
                  <a:lnTo>
                    <a:pt x="168430" y="16184"/>
                  </a:lnTo>
                  <a:lnTo>
                    <a:pt x="128128" y="35320"/>
                  </a:lnTo>
                  <a:lnTo>
                    <a:pt x="92022" y="60842"/>
                  </a:lnTo>
                  <a:lnTo>
                    <a:pt x="60842" y="92022"/>
                  </a:lnTo>
                  <a:lnTo>
                    <a:pt x="35320" y="128128"/>
                  </a:lnTo>
                  <a:lnTo>
                    <a:pt x="16184" y="168430"/>
                  </a:lnTo>
                  <a:lnTo>
                    <a:pt x="4168" y="212197"/>
                  </a:lnTo>
                  <a:lnTo>
                    <a:pt x="0" y="258699"/>
                  </a:lnTo>
                  <a:lnTo>
                    <a:pt x="0" y="1350899"/>
                  </a:lnTo>
                  <a:lnTo>
                    <a:pt x="4168" y="1397404"/>
                  </a:lnTo>
                  <a:lnTo>
                    <a:pt x="16184" y="1441183"/>
                  </a:lnTo>
                  <a:lnTo>
                    <a:pt x="35320" y="1481502"/>
                  </a:lnTo>
                  <a:lnTo>
                    <a:pt x="60842" y="1517628"/>
                  </a:lnTo>
                  <a:lnTo>
                    <a:pt x="92022" y="1548829"/>
                  </a:lnTo>
                  <a:lnTo>
                    <a:pt x="128128" y="1574371"/>
                  </a:lnTo>
                  <a:lnTo>
                    <a:pt x="168430" y="1593524"/>
                  </a:lnTo>
                  <a:lnTo>
                    <a:pt x="212197" y="1605552"/>
                  </a:lnTo>
                  <a:lnTo>
                    <a:pt x="258699" y="1609725"/>
                  </a:lnTo>
                  <a:lnTo>
                    <a:pt x="1293749" y="1609725"/>
                  </a:lnTo>
                  <a:lnTo>
                    <a:pt x="1340254" y="1605552"/>
                  </a:lnTo>
                  <a:lnTo>
                    <a:pt x="1384033" y="1593524"/>
                  </a:lnTo>
                  <a:lnTo>
                    <a:pt x="1424352" y="1574371"/>
                  </a:lnTo>
                  <a:lnTo>
                    <a:pt x="1460478" y="1548829"/>
                  </a:lnTo>
                  <a:lnTo>
                    <a:pt x="1491679" y="1517628"/>
                  </a:lnTo>
                  <a:lnTo>
                    <a:pt x="1517221" y="1481502"/>
                  </a:lnTo>
                  <a:lnTo>
                    <a:pt x="1536374" y="1441183"/>
                  </a:lnTo>
                  <a:lnTo>
                    <a:pt x="1548402" y="1397404"/>
                  </a:lnTo>
                  <a:lnTo>
                    <a:pt x="1552575" y="1350899"/>
                  </a:lnTo>
                  <a:lnTo>
                    <a:pt x="1552575" y="258699"/>
                  </a:lnTo>
                  <a:lnTo>
                    <a:pt x="1548402" y="212197"/>
                  </a:lnTo>
                  <a:lnTo>
                    <a:pt x="1536374" y="168430"/>
                  </a:lnTo>
                  <a:lnTo>
                    <a:pt x="1517221" y="128128"/>
                  </a:lnTo>
                  <a:lnTo>
                    <a:pt x="1491679" y="92022"/>
                  </a:lnTo>
                  <a:lnTo>
                    <a:pt x="1460478" y="60842"/>
                  </a:lnTo>
                  <a:lnTo>
                    <a:pt x="1424352" y="35320"/>
                  </a:lnTo>
                  <a:lnTo>
                    <a:pt x="1384033" y="16184"/>
                  </a:lnTo>
                  <a:lnTo>
                    <a:pt x="1340254" y="4168"/>
                  </a:lnTo>
                  <a:lnTo>
                    <a:pt x="129374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738501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0" y="258699"/>
                  </a:moveTo>
                  <a:lnTo>
                    <a:pt x="4168" y="212197"/>
                  </a:lnTo>
                  <a:lnTo>
                    <a:pt x="16184" y="168430"/>
                  </a:lnTo>
                  <a:lnTo>
                    <a:pt x="35320" y="128128"/>
                  </a:lnTo>
                  <a:lnTo>
                    <a:pt x="60842" y="92022"/>
                  </a:lnTo>
                  <a:lnTo>
                    <a:pt x="92022" y="60842"/>
                  </a:lnTo>
                  <a:lnTo>
                    <a:pt x="128128" y="35320"/>
                  </a:lnTo>
                  <a:lnTo>
                    <a:pt x="168430" y="16184"/>
                  </a:lnTo>
                  <a:lnTo>
                    <a:pt x="212197" y="4168"/>
                  </a:lnTo>
                  <a:lnTo>
                    <a:pt x="258699" y="0"/>
                  </a:lnTo>
                  <a:lnTo>
                    <a:pt x="1293749" y="0"/>
                  </a:lnTo>
                  <a:lnTo>
                    <a:pt x="1340254" y="4168"/>
                  </a:lnTo>
                  <a:lnTo>
                    <a:pt x="1384033" y="16184"/>
                  </a:lnTo>
                  <a:lnTo>
                    <a:pt x="1424352" y="35320"/>
                  </a:lnTo>
                  <a:lnTo>
                    <a:pt x="1460478" y="60842"/>
                  </a:lnTo>
                  <a:lnTo>
                    <a:pt x="1491679" y="92022"/>
                  </a:lnTo>
                  <a:lnTo>
                    <a:pt x="1517221" y="128128"/>
                  </a:lnTo>
                  <a:lnTo>
                    <a:pt x="1536374" y="168430"/>
                  </a:lnTo>
                  <a:lnTo>
                    <a:pt x="1548402" y="212197"/>
                  </a:lnTo>
                  <a:lnTo>
                    <a:pt x="1552575" y="258699"/>
                  </a:lnTo>
                  <a:lnTo>
                    <a:pt x="1552575" y="1350899"/>
                  </a:lnTo>
                  <a:lnTo>
                    <a:pt x="1548402" y="1397404"/>
                  </a:lnTo>
                  <a:lnTo>
                    <a:pt x="1536374" y="1441183"/>
                  </a:lnTo>
                  <a:lnTo>
                    <a:pt x="1517221" y="1481502"/>
                  </a:lnTo>
                  <a:lnTo>
                    <a:pt x="1491679" y="1517628"/>
                  </a:lnTo>
                  <a:lnTo>
                    <a:pt x="1460478" y="1548829"/>
                  </a:lnTo>
                  <a:lnTo>
                    <a:pt x="1424352" y="1574371"/>
                  </a:lnTo>
                  <a:lnTo>
                    <a:pt x="1384033" y="1593524"/>
                  </a:lnTo>
                  <a:lnTo>
                    <a:pt x="1340254" y="1605552"/>
                  </a:lnTo>
                  <a:lnTo>
                    <a:pt x="1293749" y="1609725"/>
                  </a:lnTo>
                  <a:lnTo>
                    <a:pt x="258699" y="1609725"/>
                  </a:lnTo>
                  <a:lnTo>
                    <a:pt x="212197" y="1605552"/>
                  </a:lnTo>
                  <a:lnTo>
                    <a:pt x="168430" y="1593524"/>
                  </a:lnTo>
                  <a:lnTo>
                    <a:pt x="128128" y="1574371"/>
                  </a:lnTo>
                  <a:lnTo>
                    <a:pt x="92022" y="1548829"/>
                  </a:lnTo>
                  <a:lnTo>
                    <a:pt x="60842" y="1517628"/>
                  </a:lnTo>
                  <a:lnTo>
                    <a:pt x="35320" y="1481502"/>
                  </a:lnTo>
                  <a:lnTo>
                    <a:pt x="16184" y="1441183"/>
                  </a:lnTo>
                  <a:lnTo>
                    <a:pt x="4168" y="1397404"/>
                  </a:lnTo>
                  <a:lnTo>
                    <a:pt x="0" y="1350899"/>
                  </a:lnTo>
                  <a:lnTo>
                    <a:pt x="0" y="258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65120" y="2896007"/>
            <a:ext cx="1290320" cy="7990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-5715" algn="ctr" defTabSz="457200" rtl="0">
              <a:lnSpc>
                <a:spcPct val="92100"/>
              </a:lnSpc>
              <a:spcBef>
                <a:spcPts val="270"/>
              </a:spcBef>
            </a:pP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t</a:t>
            </a:r>
            <a:r>
              <a:rPr spc="30" dirty="0">
                <a:solidFill>
                  <a:srgbClr val="EC7C30"/>
                </a:solidFill>
                <a:latin typeface="Calibri"/>
                <a:cs typeface="Calibri"/>
              </a:rPr>
              <a:t>ia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t</a:t>
            </a:r>
            <a:r>
              <a:rPr spc="30"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r>
              <a:rPr spc="-16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f  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spc="25"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EC7C30"/>
                </a:solidFill>
                <a:latin typeface="Calibri"/>
                <a:cs typeface="Calibri"/>
              </a:rPr>
              <a:t>f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l</a:t>
            </a:r>
            <a:r>
              <a:rPr spc="30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spc="-15" dirty="0">
                <a:solidFill>
                  <a:srgbClr val="EC7C30"/>
                </a:solidFill>
                <a:latin typeface="Calibri"/>
                <a:cs typeface="Calibri"/>
              </a:rPr>
              <a:t>mm</a:t>
            </a:r>
            <a:r>
              <a:rPr spc="30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t</a:t>
            </a:r>
            <a:r>
              <a:rPr spc="15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spc="-105" dirty="0">
                <a:solidFill>
                  <a:srgbClr val="EC7C3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y  </a:t>
            </a:r>
            <a:r>
              <a:rPr spc="5" dirty="0">
                <a:solidFill>
                  <a:srgbClr val="EC7C30"/>
                </a:solidFill>
                <a:latin typeface="Calibri"/>
                <a:cs typeface="Calibri"/>
              </a:rPr>
              <a:t>reaction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60929" y="2513256"/>
            <a:ext cx="1565275" cy="1622425"/>
            <a:chOff x="4360926" y="2513076"/>
            <a:chExt cx="1565275" cy="1622425"/>
          </a:xfrm>
        </p:grpSpPr>
        <p:sp>
          <p:nvSpPr>
            <p:cNvPr id="12" name="object 12"/>
            <p:cNvSpPr/>
            <p:nvPr/>
          </p:nvSpPr>
          <p:spPr>
            <a:xfrm>
              <a:off x="4367276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1293749" y="0"/>
                  </a:moveTo>
                  <a:lnTo>
                    <a:pt x="258699" y="0"/>
                  </a:lnTo>
                  <a:lnTo>
                    <a:pt x="212197" y="4168"/>
                  </a:lnTo>
                  <a:lnTo>
                    <a:pt x="168430" y="16184"/>
                  </a:lnTo>
                  <a:lnTo>
                    <a:pt x="128128" y="35320"/>
                  </a:lnTo>
                  <a:lnTo>
                    <a:pt x="92022" y="60842"/>
                  </a:lnTo>
                  <a:lnTo>
                    <a:pt x="60842" y="92022"/>
                  </a:lnTo>
                  <a:lnTo>
                    <a:pt x="35320" y="128128"/>
                  </a:lnTo>
                  <a:lnTo>
                    <a:pt x="16184" y="168430"/>
                  </a:lnTo>
                  <a:lnTo>
                    <a:pt x="4168" y="212197"/>
                  </a:lnTo>
                  <a:lnTo>
                    <a:pt x="0" y="258699"/>
                  </a:lnTo>
                  <a:lnTo>
                    <a:pt x="0" y="1350899"/>
                  </a:lnTo>
                  <a:lnTo>
                    <a:pt x="4168" y="1397404"/>
                  </a:lnTo>
                  <a:lnTo>
                    <a:pt x="16184" y="1441183"/>
                  </a:lnTo>
                  <a:lnTo>
                    <a:pt x="35320" y="1481502"/>
                  </a:lnTo>
                  <a:lnTo>
                    <a:pt x="60842" y="1517628"/>
                  </a:lnTo>
                  <a:lnTo>
                    <a:pt x="92022" y="1548829"/>
                  </a:lnTo>
                  <a:lnTo>
                    <a:pt x="128128" y="1574371"/>
                  </a:lnTo>
                  <a:lnTo>
                    <a:pt x="168430" y="1593524"/>
                  </a:lnTo>
                  <a:lnTo>
                    <a:pt x="212197" y="1605552"/>
                  </a:lnTo>
                  <a:lnTo>
                    <a:pt x="258699" y="1609725"/>
                  </a:lnTo>
                  <a:lnTo>
                    <a:pt x="1293749" y="1609725"/>
                  </a:lnTo>
                  <a:lnTo>
                    <a:pt x="1340254" y="1605552"/>
                  </a:lnTo>
                  <a:lnTo>
                    <a:pt x="1384033" y="1593524"/>
                  </a:lnTo>
                  <a:lnTo>
                    <a:pt x="1424352" y="1574371"/>
                  </a:lnTo>
                  <a:lnTo>
                    <a:pt x="1460478" y="1548829"/>
                  </a:lnTo>
                  <a:lnTo>
                    <a:pt x="1491679" y="1517628"/>
                  </a:lnTo>
                  <a:lnTo>
                    <a:pt x="1517221" y="1481502"/>
                  </a:lnTo>
                  <a:lnTo>
                    <a:pt x="1536374" y="1441183"/>
                  </a:lnTo>
                  <a:lnTo>
                    <a:pt x="1548402" y="1397404"/>
                  </a:lnTo>
                  <a:lnTo>
                    <a:pt x="1552575" y="1350899"/>
                  </a:lnTo>
                  <a:lnTo>
                    <a:pt x="1552575" y="258699"/>
                  </a:lnTo>
                  <a:lnTo>
                    <a:pt x="1548402" y="212197"/>
                  </a:lnTo>
                  <a:lnTo>
                    <a:pt x="1536374" y="168430"/>
                  </a:lnTo>
                  <a:lnTo>
                    <a:pt x="1517221" y="128128"/>
                  </a:lnTo>
                  <a:lnTo>
                    <a:pt x="1491679" y="92022"/>
                  </a:lnTo>
                  <a:lnTo>
                    <a:pt x="1460478" y="60842"/>
                  </a:lnTo>
                  <a:lnTo>
                    <a:pt x="1424352" y="35320"/>
                  </a:lnTo>
                  <a:lnTo>
                    <a:pt x="1384033" y="16184"/>
                  </a:lnTo>
                  <a:lnTo>
                    <a:pt x="1340254" y="4168"/>
                  </a:lnTo>
                  <a:lnTo>
                    <a:pt x="129374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67276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0" y="258699"/>
                  </a:moveTo>
                  <a:lnTo>
                    <a:pt x="4168" y="212197"/>
                  </a:lnTo>
                  <a:lnTo>
                    <a:pt x="16184" y="168430"/>
                  </a:lnTo>
                  <a:lnTo>
                    <a:pt x="35320" y="128128"/>
                  </a:lnTo>
                  <a:lnTo>
                    <a:pt x="60842" y="92022"/>
                  </a:lnTo>
                  <a:lnTo>
                    <a:pt x="92022" y="60842"/>
                  </a:lnTo>
                  <a:lnTo>
                    <a:pt x="128128" y="35320"/>
                  </a:lnTo>
                  <a:lnTo>
                    <a:pt x="168430" y="16184"/>
                  </a:lnTo>
                  <a:lnTo>
                    <a:pt x="212197" y="4168"/>
                  </a:lnTo>
                  <a:lnTo>
                    <a:pt x="258699" y="0"/>
                  </a:lnTo>
                  <a:lnTo>
                    <a:pt x="1293749" y="0"/>
                  </a:lnTo>
                  <a:lnTo>
                    <a:pt x="1340254" y="4168"/>
                  </a:lnTo>
                  <a:lnTo>
                    <a:pt x="1384033" y="16184"/>
                  </a:lnTo>
                  <a:lnTo>
                    <a:pt x="1424352" y="35320"/>
                  </a:lnTo>
                  <a:lnTo>
                    <a:pt x="1460478" y="60842"/>
                  </a:lnTo>
                  <a:lnTo>
                    <a:pt x="1491679" y="92022"/>
                  </a:lnTo>
                  <a:lnTo>
                    <a:pt x="1517221" y="128128"/>
                  </a:lnTo>
                  <a:lnTo>
                    <a:pt x="1536374" y="168430"/>
                  </a:lnTo>
                  <a:lnTo>
                    <a:pt x="1548402" y="212197"/>
                  </a:lnTo>
                  <a:lnTo>
                    <a:pt x="1552575" y="258699"/>
                  </a:lnTo>
                  <a:lnTo>
                    <a:pt x="1552575" y="1350899"/>
                  </a:lnTo>
                  <a:lnTo>
                    <a:pt x="1548402" y="1397404"/>
                  </a:lnTo>
                  <a:lnTo>
                    <a:pt x="1536374" y="1441183"/>
                  </a:lnTo>
                  <a:lnTo>
                    <a:pt x="1517221" y="1481502"/>
                  </a:lnTo>
                  <a:lnTo>
                    <a:pt x="1491679" y="1517628"/>
                  </a:lnTo>
                  <a:lnTo>
                    <a:pt x="1460478" y="1548829"/>
                  </a:lnTo>
                  <a:lnTo>
                    <a:pt x="1424352" y="1574371"/>
                  </a:lnTo>
                  <a:lnTo>
                    <a:pt x="1384033" y="1593524"/>
                  </a:lnTo>
                  <a:lnTo>
                    <a:pt x="1340254" y="1605552"/>
                  </a:lnTo>
                  <a:lnTo>
                    <a:pt x="1293749" y="1609725"/>
                  </a:lnTo>
                  <a:lnTo>
                    <a:pt x="258699" y="1609725"/>
                  </a:lnTo>
                  <a:lnTo>
                    <a:pt x="212197" y="1605552"/>
                  </a:lnTo>
                  <a:lnTo>
                    <a:pt x="168430" y="1593524"/>
                  </a:lnTo>
                  <a:lnTo>
                    <a:pt x="128128" y="1574371"/>
                  </a:lnTo>
                  <a:lnTo>
                    <a:pt x="92022" y="1548829"/>
                  </a:lnTo>
                  <a:lnTo>
                    <a:pt x="60842" y="1517628"/>
                  </a:lnTo>
                  <a:lnTo>
                    <a:pt x="35320" y="1481502"/>
                  </a:lnTo>
                  <a:lnTo>
                    <a:pt x="16184" y="1441183"/>
                  </a:lnTo>
                  <a:lnTo>
                    <a:pt x="4168" y="1397404"/>
                  </a:lnTo>
                  <a:lnTo>
                    <a:pt x="0" y="1350899"/>
                  </a:lnTo>
                  <a:lnTo>
                    <a:pt x="0" y="258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27296" y="2770196"/>
            <a:ext cx="1224280" cy="105580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5715" algn="ctr" defTabSz="457200" rtl="0">
              <a:lnSpc>
                <a:spcPct val="91500"/>
              </a:lnSpc>
              <a:spcBef>
                <a:spcPts val="285"/>
              </a:spcBef>
            </a:pP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Vasodilation </a:t>
            </a:r>
            <a:r>
              <a:rPr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increase 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15" dirty="0">
                <a:solidFill>
                  <a:srgbClr val="FF0000"/>
                </a:solidFill>
                <a:latin typeface="Calibri"/>
                <a:cs typeface="Calibri"/>
              </a:rPr>
              <a:t>capillary </a:t>
            </a:r>
            <a:r>
              <a:rPr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2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pc="35" dirty="0">
                <a:solidFill>
                  <a:srgbClr val="FF0000"/>
                </a:solidFill>
                <a:latin typeface="Calibri"/>
                <a:cs typeface="Calibri"/>
              </a:rPr>
              <a:t>ili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9701" y="2513256"/>
            <a:ext cx="1574800" cy="1622425"/>
            <a:chOff x="5989701" y="2513076"/>
            <a:chExt cx="1574800" cy="1622425"/>
          </a:xfrm>
        </p:grpSpPr>
        <p:sp>
          <p:nvSpPr>
            <p:cNvPr id="16" name="object 16"/>
            <p:cNvSpPr/>
            <p:nvPr/>
          </p:nvSpPr>
          <p:spPr>
            <a:xfrm>
              <a:off x="5996051" y="2519426"/>
              <a:ext cx="1562100" cy="1609725"/>
            </a:xfrm>
            <a:custGeom>
              <a:avLst/>
              <a:gdLst/>
              <a:ahLst/>
              <a:cxnLst/>
              <a:rect l="l" t="t" r="r" b="b"/>
              <a:pathLst>
                <a:path w="1562100" h="1609725">
                  <a:moveTo>
                    <a:pt x="1301623" y="0"/>
                  </a:moveTo>
                  <a:lnTo>
                    <a:pt x="260350" y="0"/>
                  </a:lnTo>
                  <a:lnTo>
                    <a:pt x="213524" y="4191"/>
                  </a:lnTo>
                  <a:lnTo>
                    <a:pt x="169463" y="16276"/>
                  </a:lnTo>
                  <a:lnTo>
                    <a:pt x="128900" y="35522"/>
                  </a:lnTo>
                  <a:lnTo>
                    <a:pt x="92567" y="61196"/>
                  </a:lnTo>
                  <a:lnTo>
                    <a:pt x="61196" y="92567"/>
                  </a:lnTo>
                  <a:lnTo>
                    <a:pt x="35522" y="128900"/>
                  </a:lnTo>
                  <a:lnTo>
                    <a:pt x="16276" y="169463"/>
                  </a:lnTo>
                  <a:lnTo>
                    <a:pt x="4191" y="213524"/>
                  </a:lnTo>
                  <a:lnTo>
                    <a:pt x="0" y="260350"/>
                  </a:lnTo>
                  <a:lnTo>
                    <a:pt x="0" y="1349248"/>
                  </a:lnTo>
                  <a:lnTo>
                    <a:pt x="4191" y="1396077"/>
                  </a:lnTo>
                  <a:lnTo>
                    <a:pt x="16276" y="1440150"/>
                  </a:lnTo>
                  <a:lnTo>
                    <a:pt x="35522" y="1480730"/>
                  </a:lnTo>
                  <a:lnTo>
                    <a:pt x="61196" y="1517083"/>
                  </a:lnTo>
                  <a:lnTo>
                    <a:pt x="92567" y="1548475"/>
                  </a:lnTo>
                  <a:lnTo>
                    <a:pt x="128900" y="1574169"/>
                  </a:lnTo>
                  <a:lnTo>
                    <a:pt x="169463" y="1593432"/>
                  </a:lnTo>
                  <a:lnTo>
                    <a:pt x="213524" y="1605529"/>
                  </a:lnTo>
                  <a:lnTo>
                    <a:pt x="260350" y="1609725"/>
                  </a:lnTo>
                  <a:lnTo>
                    <a:pt x="1301623" y="1609725"/>
                  </a:lnTo>
                  <a:lnTo>
                    <a:pt x="1348452" y="1605529"/>
                  </a:lnTo>
                  <a:lnTo>
                    <a:pt x="1392525" y="1593432"/>
                  </a:lnTo>
                  <a:lnTo>
                    <a:pt x="1433105" y="1574169"/>
                  </a:lnTo>
                  <a:lnTo>
                    <a:pt x="1469458" y="1548475"/>
                  </a:lnTo>
                  <a:lnTo>
                    <a:pt x="1500850" y="1517083"/>
                  </a:lnTo>
                  <a:lnTo>
                    <a:pt x="1526544" y="1480730"/>
                  </a:lnTo>
                  <a:lnTo>
                    <a:pt x="1545807" y="1440150"/>
                  </a:lnTo>
                  <a:lnTo>
                    <a:pt x="1557904" y="1396077"/>
                  </a:lnTo>
                  <a:lnTo>
                    <a:pt x="1562100" y="1349248"/>
                  </a:lnTo>
                  <a:lnTo>
                    <a:pt x="1562100" y="260350"/>
                  </a:lnTo>
                  <a:lnTo>
                    <a:pt x="1557904" y="213524"/>
                  </a:lnTo>
                  <a:lnTo>
                    <a:pt x="1545807" y="169463"/>
                  </a:lnTo>
                  <a:lnTo>
                    <a:pt x="1526544" y="128900"/>
                  </a:lnTo>
                  <a:lnTo>
                    <a:pt x="1500850" y="92567"/>
                  </a:lnTo>
                  <a:lnTo>
                    <a:pt x="1469458" y="61196"/>
                  </a:lnTo>
                  <a:lnTo>
                    <a:pt x="1433105" y="35522"/>
                  </a:lnTo>
                  <a:lnTo>
                    <a:pt x="1392525" y="16276"/>
                  </a:lnTo>
                  <a:lnTo>
                    <a:pt x="1348452" y="4191"/>
                  </a:lnTo>
                  <a:lnTo>
                    <a:pt x="130162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96051" y="2519426"/>
              <a:ext cx="1562100" cy="1609725"/>
            </a:xfrm>
            <a:custGeom>
              <a:avLst/>
              <a:gdLst/>
              <a:ahLst/>
              <a:cxnLst/>
              <a:rect l="l" t="t" r="r" b="b"/>
              <a:pathLst>
                <a:path w="1562100" h="1609725">
                  <a:moveTo>
                    <a:pt x="0" y="260350"/>
                  </a:moveTo>
                  <a:lnTo>
                    <a:pt x="4191" y="213524"/>
                  </a:lnTo>
                  <a:lnTo>
                    <a:pt x="16276" y="169463"/>
                  </a:lnTo>
                  <a:lnTo>
                    <a:pt x="35522" y="128900"/>
                  </a:lnTo>
                  <a:lnTo>
                    <a:pt x="61196" y="92567"/>
                  </a:lnTo>
                  <a:lnTo>
                    <a:pt x="92567" y="61196"/>
                  </a:lnTo>
                  <a:lnTo>
                    <a:pt x="128900" y="35522"/>
                  </a:lnTo>
                  <a:lnTo>
                    <a:pt x="169463" y="16276"/>
                  </a:lnTo>
                  <a:lnTo>
                    <a:pt x="213524" y="4191"/>
                  </a:lnTo>
                  <a:lnTo>
                    <a:pt x="260350" y="0"/>
                  </a:lnTo>
                  <a:lnTo>
                    <a:pt x="1301623" y="0"/>
                  </a:lnTo>
                  <a:lnTo>
                    <a:pt x="1348452" y="4191"/>
                  </a:lnTo>
                  <a:lnTo>
                    <a:pt x="1392525" y="16276"/>
                  </a:lnTo>
                  <a:lnTo>
                    <a:pt x="1433105" y="35522"/>
                  </a:lnTo>
                  <a:lnTo>
                    <a:pt x="1469458" y="61196"/>
                  </a:lnTo>
                  <a:lnTo>
                    <a:pt x="1500850" y="92567"/>
                  </a:lnTo>
                  <a:lnTo>
                    <a:pt x="1526544" y="128900"/>
                  </a:lnTo>
                  <a:lnTo>
                    <a:pt x="1545807" y="169463"/>
                  </a:lnTo>
                  <a:lnTo>
                    <a:pt x="1557904" y="213524"/>
                  </a:lnTo>
                  <a:lnTo>
                    <a:pt x="1562100" y="260350"/>
                  </a:lnTo>
                  <a:lnTo>
                    <a:pt x="1562100" y="1349248"/>
                  </a:lnTo>
                  <a:lnTo>
                    <a:pt x="1557904" y="1396077"/>
                  </a:lnTo>
                  <a:lnTo>
                    <a:pt x="1545807" y="1440150"/>
                  </a:lnTo>
                  <a:lnTo>
                    <a:pt x="1526544" y="1480730"/>
                  </a:lnTo>
                  <a:lnTo>
                    <a:pt x="1500850" y="1517083"/>
                  </a:lnTo>
                  <a:lnTo>
                    <a:pt x="1469458" y="1548475"/>
                  </a:lnTo>
                  <a:lnTo>
                    <a:pt x="1433105" y="1574169"/>
                  </a:lnTo>
                  <a:lnTo>
                    <a:pt x="1392525" y="1593432"/>
                  </a:lnTo>
                  <a:lnTo>
                    <a:pt x="1348452" y="1605529"/>
                  </a:lnTo>
                  <a:lnTo>
                    <a:pt x="1301623" y="1609725"/>
                  </a:lnTo>
                  <a:lnTo>
                    <a:pt x="260350" y="1609725"/>
                  </a:lnTo>
                  <a:lnTo>
                    <a:pt x="213524" y="1605529"/>
                  </a:lnTo>
                  <a:lnTo>
                    <a:pt x="169463" y="1593432"/>
                  </a:lnTo>
                  <a:lnTo>
                    <a:pt x="128900" y="1574169"/>
                  </a:lnTo>
                  <a:lnTo>
                    <a:pt x="92567" y="1548475"/>
                  </a:lnTo>
                  <a:lnTo>
                    <a:pt x="61196" y="1517083"/>
                  </a:lnTo>
                  <a:lnTo>
                    <a:pt x="35522" y="1480730"/>
                  </a:lnTo>
                  <a:lnTo>
                    <a:pt x="16276" y="1440150"/>
                  </a:lnTo>
                  <a:lnTo>
                    <a:pt x="4191" y="1396077"/>
                  </a:lnTo>
                  <a:lnTo>
                    <a:pt x="0" y="1349248"/>
                  </a:lnTo>
                  <a:lnTo>
                    <a:pt x="0" y="260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17945" y="2896069"/>
            <a:ext cx="716915" cy="7990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8100" algn="just" defTabSz="457200" rtl="0">
              <a:lnSpc>
                <a:spcPct val="92100"/>
              </a:lnSpc>
              <a:spcBef>
                <a:spcPts val="270"/>
              </a:spcBef>
            </a:pP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e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k</a:t>
            </a:r>
            <a:r>
              <a:rPr spc="-10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f  </a:t>
            </a:r>
            <a:r>
              <a:rPr spc="5" dirty="0">
                <a:solidFill>
                  <a:srgbClr val="EC7C30"/>
                </a:solidFill>
                <a:latin typeface="Calibri"/>
                <a:cs typeface="Calibri"/>
              </a:rPr>
              <a:t>plasma </a:t>
            </a:r>
            <a:r>
              <a:rPr spc="-39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pc="25" dirty="0">
                <a:solidFill>
                  <a:srgbClr val="EC7C30"/>
                </a:solidFill>
                <a:latin typeface="Calibri"/>
                <a:cs typeface="Calibri"/>
              </a:rPr>
              <a:t>p</a:t>
            </a:r>
            <a:r>
              <a:rPr spc="-30" dirty="0">
                <a:solidFill>
                  <a:srgbClr val="EC7C30"/>
                </a:solidFill>
                <a:latin typeface="Calibri"/>
                <a:cs typeface="Calibri"/>
              </a:rPr>
              <a:t>r</a:t>
            </a:r>
            <a:r>
              <a:rPr spc="20" dirty="0">
                <a:solidFill>
                  <a:srgbClr val="EC7C30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te</a:t>
            </a:r>
            <a:r>
              <a:rPr spc="30" dirty="0">
                <a:solidFill>
                  <a:srgbClr val="EC7C30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n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28001" y="2513256"/>
            <a:ext cx="1565275" cy="1622425"/>
            <a:chOff x="7628001" y="2513076"/>
            <a:chExt cx="1565275" cy="1622425"/>
          </a:xfrm>
        </p:grpSpPr>
        <p:sp>
          <p:nvSpPr>
            <p:cNvPr id="20" name="object 20"/>
            <p:cNvSpPr/>
            <p:nvPr/>
          </p:nvSpPr>
          <p:spPr>
            <a:xfrm>
              <a:off x="7634351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1293749" y="0"/>
                  </a:moveTo>
                  <a:lnTo>
                    <a:pt x="258699" y="0"/>
                  </a:lnTo>
                  <a:lnTo>
                    <a:pt x="212197" y="4168"/>
                  </a:lnTo>
                  <a:lnTo>
                    <a:pt x="168430" y="16184"/>
                  </a:lnTo>
                  <a:lnTo>
                    <a:pt x="128128" y="35320"/>
                  </a:lnTo>
                  <a:lnTo>
                    <a:pt x="92022" y="60842"/>
                  </a:lnTo>
                  <a:lnTo>
                    <a:pt x="60842" y="92022"/>
                  </a:lnTo>
                  <a:lnTo>
                    <a:pt x="35320" y="128128"/>
                  </a:lnTo>
                  <a:lnTo>
                    <a:pt x="16184" y="168430"/>
                  </a:lnTo>
                  <a:lnTo>
                    <a:pt x="4168" y="212197"/>
                  </a:lnTo>
                  <a:lnTo>
                    <a:pt x="0" y="258699"/>
                  </a:lnTo>
                  <a:lnTo>
                    <a:pt x="0" y="1350899"/>
                  </a:lnTo>
                  <a:lnTo>
                    <a:pt x="4168" y="1397404"/>
                  </a:lnTo>
                  <a:lnTo>
                    <a:pt x="16184" y="1441183"/>
                  </a:lnTo>
                  <a:lnTo>
                    <a:pt x="35320" y="1481502"/>
                  </a:lnTo>
                  <a:lnTo>
                    <a:pt x="60842" y="1517628"/>
                  </a:lnTo>
                  <a:lnTo>
                    <a:pt x="92022" y="1548829"/>
                  </a:lnTo>
                  <a:lnTo>
                    <a:pt x="128128" y="1574371"/>
                  </a:lnTo>
                  <a:lnTo>
                    <a:pt x="168430" y="1593524"/>
                  </a:lnTo>
                  <a:lnTo>
                    <a:pt x="212197" y="1605552"/>
                  </a:lnTo>
                  <a:lnTo>
                    <a:pt x="258699" y="1609725"/>
                  </a:lnTo>
                  <a:lnTo>
                    <a:pt x="1293749" y="1609725"/>
                  </a:lnTo>
                  <a:lnTo>
                    <a:pt x="1340254" y="1605552"/>
                  </a:lnTo>
                  <a:lnTo>
                    <a:pt x="1384033" y="1593524"/>
                  </a:lnTo>
                  <a:lnTo>
                    <a:pt x="1424352" y="1574371"/>
                  </a:lnTo>
                  <a:lnTo>
                    <a:pt x="1460478" y="1548829"/>
                  </a:lnTo>
                  <a:lnTo>
                    <a:pt x="1491679" y="1517628"/>
                  </a:lnTo>
                  <a:lnTo>
                    <a:pt x="1517221" y="1481502"/>
                  </a:lnTo>
                  <a:lnTo>
                    <a:pt x="1536374" y="1441183"/>
                  </a:lnTo>
                  <a:lnTo>
                    <a:pt x="1548402" y="1397404"/>
                  </a:lnTo>
                  <a:lnTo>
                    <a:pt x="1552575" y="1350899"/>
                  </a:lnTo>
                  <a:lnTo>
                    <a:pt x="1552575" y="258699"/>
                  </a:lnTo>
                  <a:lnTo>
                    <a:pt x="1548402" y="212197"/>
                  </a:lnTo>
                  <a:lnTo>
                    <a:pt x="1536374" y="168430"/>
                  </a:lnTo>
                  <a:lnTo>
                    <a:pt x="1517221" y="128128"/>
                  </a:lnTo>
                  <a:lnTo>
                    <a:pt x="1491679" y="92022"/>
                  </a:lnTo>
                  <a:lnTo>
                    <a:pt x="1460478" y="60842"/>
                  </a:lnTo>
                  <a:lnTo>
                    <a:pt x="1424352" y="35320"/>
                  </a:lnTo>
                  <a:lnTo>
                    <a:pt x="1384033" y="16184"/>
                  </a:lnTo>
                  <a:lnTo>
                    <a:pt x="1340254" y="4168"/>
                  </a:lnTo>
                  <a:lnTo>
                    <a:pt x="129374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634351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0" y="258699"/>
                  </a:moveTo>
                  <a:lnTo>
                    <a:pt x="4168" y="212197"/>
                  </a:lnTo>
                  <a:lnTo>
                    <a:pt x="16184" y="168430"/>
                  </a:lnTo>
                  <a:lnTo>
                    <a:pt x="35320" y="128128"/>
                  </a:lnTo>
                  <a:lnTo>
                    <a:pt x="60842" y="92022"/>
                  </a:lnTo>
                  <a:lnTo>
                    <a:pt x="92022" y="60842"/>
                  </a:lnTo>
                  <a:lnTo>
                    <a:pt x="128128" y="35320"/>
                  </a:lnTo>
                  <a:lnTo>
                    <a:pt x="168430" y="16184"/>
                  </a:lnTo>
                  <a:lnTo>
                    <a:pt x="212197" y="4168"/>
                  </a:lnTo>
                  <a:lnTo>
                    <a:pt x="258699" y="0"/>
                  </a:lnTo>
                  <a:lnTo>
                    <a:pt x="1293749" y="0"/>
                  </a:lnTo>
                  <a:lnTo>
                    <a:pt x="1340254" y="4168"/>
                  </a:lnTo>
                  <a:lnTo>
                    <a:pt x="1384033" y="16184"/>
                  </a:lnTo>
                  <a:lnTo>
                    <a:pt x="1424352" y="35320"/>
                  </a:lnTo>
                  <a:lnTo>
                    <a:pt x="1460478" y="60842"/>
                  </a:lnTo>
                  <a:lnTo>
                    <a:pt x="1491679" y="92022"/>
                  </a:lnTo>
                  <a:lnTo>
                    <a:pt x="1517221" y="128128"/>
                  </a:lnTo>
                  <a:lnTo>
                    <a:pt x="1536374" y="168430"/>
                  </a:lnTo>
                  <a:lnTo>
                    <a:pt x="1548402" y="212197"/>
                  </a:lnTo>
                  <a:lnTo>
                    <a:pt x="1552575" y="258699"/>
                  </a:lnTo>
                  <a:lnTo>
                    <a:pt x="1552575" y="1350899"/>
                  </a:lnTo>
                  <a:lnTo>
                    <a:pt x="1548402" y="1397404"/>
                  </a:lnTo>
                  <a:lnTo>
                    <a:pt x="1536374" y="1441183"/>
                  </a:lnTo>
                  <a:lnTo>
                    <a:pt x="1517221" y="1481502"/>
                  </a:lnTo>
                  <a:lnTo>
                    <a:pt x="1491679" y="1517628"/>
                  </a:lnTo>
                  <a:lnTo>
                    <a:pt x="1460478" y="1548829"/>
                  </a:lnTo>
                  <a:lnTo>
                    <a:pt x="1424352" y="1574371"/>
                  </a:lnTo>
                  <a:lnTo>
                    <a:pt x="1384033" y="1593524"/>
                  </a:lnTo>
                  <a:lnTo>
                    <a:pt x="1340254" y="1605552"/>
                  </a:lnTo>
                  <a:lnTo>
                    <a:pt x="1293749" y="1609725"/>
                  </a:lnTo>
                  <a:lnTo>
                    <a:pt x="258699" y="1609725"/>
                  </a:lnTo>
                  <a:lnTo>
                    <a:pt x="212197" y="1605552"/>
                  </a:lnTo>
                  <a:lnTo>
                    <a:pt x="168430" y="1593524"/>
                  </a:lnTo>
                  <a:lnTo>
                    <a:pt x="128128" y="1574371"/>
                  </a:lnTo>
                  <a:lnTo>
                    <a:pt x="92022" y="1548829"/>
                  </a:lnTo>
                  <a:lnTo>
                    <a:pt x="60842" y="1517628"/>
                  </a:lnTo>
                  <a:lnTo>
                    <a:pt x="35320" y="1481502"/>
                  </a:lnTo>
                  <a:lnTo>
                    <a:pt x="16184" y="1441183"/>
                  </a:lnTo>
                  <a:lnTo>
                    <a:pt x="4168" y="1397404"/>
                  </a:lnTo>
                  <a:lnTo>
                    <a:pt x="0" y="1350899"/>
                  </a:lnTo>
                  <a:lnTo>
                    <a:pt x="0" y="258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974968" y="2896069"/>
            <a:ext cx="862965" cy="7990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1750" marR="5080" indent="-19050" algn="just" defTabSz="457200" rtl="0">
              <a:lnSpc>
                <a:spcPct val="92100"/>
              </a:lnSpc>
              <a:spcBef>
                <a:spcPts val="270"/>
              </a:spcBef>
            </a:pPr>
            <a:r>
              <a:rPr spc="25" dirty="0">
                <a:solidFill>
                  <a:srgbClr val="EC7C30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EC7C30"/>
                </a:solidFill>
                <a:latin typeface="Calibri"/>
                <a:cs typeface="Calibri"/>
              </a:rPr>
              <a:t>c</a:t>
            </a:r>
            <a:r>
              <a:rPr spc="-30" dirty="0">
                <a:solidFill>
                  <a:srgbClr val="EC7C30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e</a:t>
            </a:r>
            <a:r>
              <a:rPr spc="35" dirty="0">
                <a:solidFill>
                  <a:srgbClr val="EC7C30"/>
                </a:solidFill>
                <a:latin typeface="Calibri"/>
                <a:cs typeface="Calibri"/>
              </a:rPr>
              <a:t>a</a:t>
            </a:r>
            <a:r>
              <a:rPr spc="-35" dirty="0">
                <a:solidFill>
                  <a:srgbClr val="EC7C30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srgbClr val="EC7C30"/>
                </a:solidFill>
                <a:latin typeface="Calibri"/>
                <a:cs typeface="Calibri"/>
              </a:rPr>
              <a:t>e  </a:t>
            </a:r>
            <a:r>
              <a:rPr spc="10" dirty="0">
                <a:solidFill>
                  <a:srgbClr val="EC7C30"/>
                </a:solidFill>
                <a:latin typeface="Calibri"/>
                <a:cs typeface="Calibri"/>
              </a:rPr>
              <a:t>oncotic </a:t>
            </a:r>
            <a:r>
              <a:rPr spc="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EC7C30"/>
                </a:solidFill>
                <a:latin typeface="Calibri"/>
                <a:cs typeface="Calibri"/>
              </a:rPr>
              <a:t>pressure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256777" y="2513256"/>
            <a:ext cx="1565275" cy="1622425"/>
            <a:chOff x="9256776" y="2513076"/>
            <a:chExt cx="1565275" cy="1622425"/>
          </a:xfrm>
        </p:grpSpPr>
        <p:sp>
          <p:nvSpPr>
            <p:cNvPr id="24" name="object 24"/>
            <p:cNvSpPr/>
            <p:nvPr/>
          </p:nvSpPr>
          <p:spPr>
            <a:xfrm>
              <a:off x="9263126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1293749" y="0"/>
                  </a:moveTo>
                  <a:lnTo>
                    <a:pt x="258699" y="0"/>
                  </a:lnTo>
                  <a:lnTo>
                    <a:pt x="212197" y="4168"/>
                  </a:lnTo>
                  <a:lnTo>
                    <a:pt x="168430" y="16184"/>
                  </a:lnTo>
                  <a:lnTo>
                    <a:pt x="128128" y="35320"/>
                  </a:lnTo>
                  <a:lnTo>
                    <a:pt x="92022" y="60842"/>
                  </a:lnTo>
                  <a:lnTo>
                    <a:pt x="60842" y="92022"/>
                  </a:lnTo>
                  <a:lnTo>
                    <a:pt x="35320" y="128128"/>
                  </a:lnTo>
                  <a:lnTo>
                    <a:pt x="16184" y="168430"/>
                  </a:lnTo>
                  <a:lnTo>
                    <a:pt x="4168" y="212197"/>
                  </a:lnTo>
                  <a:lnTo>
                    <a:pt x="0" y="258699"/>
                  </a:lnTo>
                  <a:lnTo>
                    <a:pt x="0" y="1350899"/>
                  </a:lnTo>
                  <a:lnTo>
                    <a:pt x="4168" y="1397404"/>
                  </a:lnTo>
                  <a:lnTo>
                    <a:pt x="16184" y="1441183"/>
                  </a:lnTo>
                  <a:lnTo>
                    <a:pt x="35320" y="1481502"/>
                  </a:lnTo>
                  <a:lnTo>
                    <a:pt x="60842" y="1517628"/>
                  </a:lnTo>
                  <a:lnTo>
                    <a:pt x="92022" y="1548829"/>
                  </a:lnTo>
                  <a:lnTo>
                    <a:pt x="128128" y="1574371"/>
                  </a:lnTo>
                  <a:lnTo>
                    <a:pt x="168430" y="1593524"/>
                  </a:lnTo>
                  <a:lnTo>
                    <a:pt x="212197" y="1605552"/>
                  </a:lnTo>
                  <a:lnTo>
                    <a:pt x="258699" y="1609725"/>
                  </a:lnTo>
                  <a:lnTo>
                    <a:pt x="1293749" y="1609725"/>
                  </a:lnTo>
                  <a:lnTo>
                    <a:pt x="1340254" y="1605552"/>
                  </a:lnTo>
                  <a:lnTo>
                    <a:pt x="1384033" y="1593524"/>
                  </a:lnTo>
                  <a:lnTo>
                    <a:pt x="1424352" y="1574371"/>
                  </a:lnTo>
                  <a:lnTo>
                    <a:pt x="1460478" y="1548829"/>
                  </a:lnTo>
                  <a:lnTo>
                    <a:pt x="1491679" y="1517628"/>
                  </a:lnTo>
                  <a:lnTo>
                    <a:pt x="1517221" y="1481502"/>
                  </a:lnTo>
                  <a:lnTo>
                    <a:pt x="1536374" y="1441183"/>
                  </a:lnTo>
                  <a:lnTo>
                    <a:pt x="1548402" y="1397404"/>
                  </a:lnTo>
                  <a:lnTo>
                    <a:pt x="1552575" y="1350899"/>
                  </a:lnTo>
                  <a:lnTo>
                    <a:pt x="1552575" y="258699"/>
                  </a:lnTo>
                  <a:lnTo>
                    <a:pt x="1548402" y="212197"/>
                  </a:lnTo>
                  <a:lnTo>
                    <a:pt x="1536374" y="168430"/>
                  </a:lnTo>
                  <a:lnTo>
                    <a:pt x="1517221" y="128128"/>
                  </a:lnTo>
                  <a:lnTo>
                    <a:pt x="1491679" y="92022"/>
                  </a:lnTo>
                  <a:lnTo>
                    <a:pt x="1460478" y="60842"/>
                  </a:lnTo>
                  <a:lnTo>
                    <a:pt x="1424352" y="35320"/>
                  </a:lnTo>
                  <a:lnTo>
                    <a:pt x="1384033" y="16184"/>
                  </a:lnTo>
                  <a:lnTo>
                    <a:pt x="1340254" y="4168"/>
                  </a:lnTo>
                  <a:lnTo>
                    <a:pt x="129374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263126" y="2519426"/>
              <a:ext cx="1552575" cy="1609725"/>
            </a:xfrm>
            <a:custGeom>
              <a:avLst/>
              <a:gdLst/>
              <a:ahLst/>
              <a:cxnLst/>
              <a:rect l="l" t="t" r="r" b="b"/>
              <a:pathLst>
                <a:path w="1552575" h="1609725">
                  <a:moveTo>
                    <a:pt x="0" y="258699"/>
                  </a:moveTo>
                  <a:lnTo>
                    <a:pt x="4168" y="212197"/>
                  </a:lnTo>
                  <a:lnTo>
                    <a:pt x="16184" y="168430"/>
                  </a:lnTo>
                  <a:lnTo>
                    <a:pt x="35320" y="128128"/>
                  </a:lnTo>
                  <a:lnTo>
                    <a:pt x="60842" y="92022"/>
                  </a:lnTo>
                  <a:lnTo>
                    <a:pt x="92022" y="60842"/>
                  </a:lnTo>
                  <a:lnTo>
                    <a:pt x="128128" y="35320"/>
                  </a:lnTo>
                  <a:lnTo>
                    <a:pt x="168430" y="16184"/>
                  </a:lnTo>
                  <a:lnTo>
                    <a:pt x="212197" y="4168"/>
                  </a:lnTo>
                  <a:lnTo>
                    <a:pt x="258699" y="0"/>
                  </a:lnTo>
                  <a:lnTo>
                    <a:pt x="1293749" y="0"/>
                  </a:lnTo>
                  <a:lnTo>
                    <a:pt x="1340254" y="4168"/>
                  </a:lnTo>
                  <a:lnTo>
                    <a:pt x="1384033" y="16184"/>
                  </a:lnTo>
                  <a:lnTo>
                    <a:pt x="1424352" y="35320"/>
                  </a:lnTo>
                  <a:lnTo>
                    <a:pt x="1460478" y="60842"/>
                  </a:lnTo>
                  <a:lnTo>
                    <a:pt x="1491679" y="92022"/>
                  </a:lnTo>
                  <a:lnTo>
                    <a:pt x="1517221" y="128128"/>
                  </a:lnTo>
                  <a:lnTo>
                    <a:pt x="1536374" y="168430"/>
                  </a:lnTo>
                  <a:lnTo>
                    <a:pt x="1548402" y="212197"/>
                  </a:lnTo>
                  <a:lnTo>
                    <a:pt x="1552575" y="258699"/>
                  </a:lnTo>
                  <a:lnTo>
                    <a:pt x="1552575" y="1350899"/>
                  </a:lnTo>
                  <a:lnTo>
                    <a:pt x="1548402" y="1397404"/>
                  </a:lnTo>
                  <a:lnTo>
                    <a:pt x="1536374" y="1441183"/>
                  </a:lnTo>
                  <a:lnTo>
                    <a:pt x="1517221" y="1481502"/>
                  </a:lnTo>
                  <a:lnTo>
                    <a:pt x="1491679" y="1517628"/>
                  </a:lnTo>
                  <a:lnTo>
                    <a:pt x="1460478" y="1548829"/>
                  </a:lnTo>
                  <a:lnTo>
                    <a:pt x="1424352" y="1574371"/>
                  </a:lnTo>
                  <a:lnTo>
                    <a:pt x="1384033" y="1593524"/>
                  </a:lnTo>
                  <a:lnTo>
                    <a:pt x="1340254" y="1605552"/>
                  </a:lnTo>
                  <a:lnTo>
                    <a:pt x="1293749" y="1609725"/>
                  </a:lnTo>
                  <a:lnTo>
                    <a:pt x="258699" y="1609725"/>
                  </a:lnTo>
                  <a:lnTo>
                    <a:pt x="212197" y="1605552"/>
                  </a:lnTo>
                  <a:lnTo>
                    <a:pt x="168430" y="1593524"/>
                  </a:lnTo>
                  <a:lnTo>
                    <a:pt x="128128" y="1574371"/>
                  </a:lnTo>
                  <a:lnTo>
                    <a:pt x="92022" y="1548829"/>
                  </a:lnTo>
                  <a:lnTo>
                    <a:pt x="60842" y="1517628"/>
                  </a:lnTo>
                  <a:lnTo>
                    <a:pt x="35320" y="1481502"/>
                  </a:lnTo>
                  <a:lnTo>
                    <a:pt x="16184" y="1441183"/>
                  </a:lnTo>
                  <a:lnTo>
                    <a:pt x="4168" y="1397404"/>
                  </a:lnTo>
                  <a:lnTo>
                    <a:pt x="0" y="1350899"/>
                  </a:lnTo>
                  <a:lnTo>
                    <a:pt x="0" y="258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457200" rtl="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541509" y="2769109"/>
            <a:ext cx="991235" cy="105580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5715" algn="ctr">
              <a:lnSpc>
                <a:spcPct val="91500"/>
              </a:lnSpc>
              <a:spcBef>
                <a:spcPts val="285"/>
              </a:spcBef>
            </a:pPr>
            <a:r>
              <a:rPr sz="1800" spc="10" dirty="0">
                <a:solidFill>
                  <a:srgbClr val="EC7C30"/>
                </a:solidFill>
              </a:rPr>
              <a:t>fluid </a:t>
            </a:r>
            <a:r>
              <a:rPr sz="1800" spc="-5" dirty="0">
                <a:solidFill>
                  <a:srgbClr val="EC7C30"/>
                </a:solidFill>
              </a:rPr>
              <a:t>shift </a:t>
            </a:r>
            <a:r>
              <a:rPr sz="1800" dirty="0">
                <a:solidFill>
                  <a:srgbClr val="EC7C30"/>
                </a:solidFill>
              </a:rPr>
              <a:t> </a:t>
            </a:r>
            <a:r>
              <a:rPr sz="1800" spc="15" dirty="0">
                <a:solidFill>
                  <a:srgbClr val="EC7C30"/>
                </a:solidFill>
              </a:rPr>
              <a:t>into </a:t>
            </a:r>
            <a:r>
              <a:rPr sz="1800" spc="20" dirty="0">
                <a:solidFill>
                  <a:srgbClr val="EC7C30"/>
                </a:solidFill>
              </a:rPr>
              <a:t> </a:t>
            </a:r>
            <a:r>
              <a:rPr sz="1800" spc="35" dirty="0">
                <a:solidFill>
                  <a:srgbClr val="EC7C30"/>
                </a:solidFill>
              </a:rPr>
              <a:t>i</a:t>
            </a:r>
            <a:r>
              <a:rPr sz="1800" spc="25" dirty="0">
                <a:solidFill>
                  <a:srgbClr val="EC7C30"/>
                </a:solidFill>
              </a:rPr>
              <a:t>n</a:t>
            </a:r>
            <a:r>
              <a:rPr sz="1800" dirty="0">
                <a:solidFill>
                  <a:srgbClr val="EC7C30"/>
                </a:solidFill>
              </a:rPr>
              <a:t>te</a:t>
            </a:r>
            <a:r>
              <a:rPr sz="1800" spc="-35" dirty="0">
                <a:solidFill>
                  <a:srgbClr val="EC7C30"/>
                </a:solidFill>
              </a:rPr>
              <a:t>rs</a:t>
            </a:r>
            <a:r>
              <a:rPr sz="1800" dirty="0">
                <a:solidFill>
                  <a:srgbClr val="EC7C30"/>
                </a:solidFill>
              </a:rPr>
              <a:t>t</a:t>
            </a:r>
            <a:r>
              <a:rPr sz="1800" spc="30" dirty="0">
                <a:solidFill>
                  <a:srgbClr val="EC7C30"/>
                </a:solidFill>
              </a:rPr>
              <a:t>i</a:t>
            </a:r>
            <a:r>
              <a:rPr sz="1800" dirty="0">
                <a:solidFill>
                  <a:srgbClr val="EC7C30"/>
                </a:solidFill>
              </a:rPr>
              <a:t>t</a:t>
            </a:r>
            <a:r>
              <a:rPr sz="1800" spc="30" dirty="0">
                <a:solidFill>
                  <a:srgbClr val="EC7C30"/>
                </a:solidFill>
              </a:rPr>
              <a:t>ia</a:t>
            </a:r>
            <a:r>
              <a:rPr sz="1800" dirty="0">
                <a:solidFill>
                  <a:srgbClr val="EC7C30"/>
                </a:solidFill>
              </a:rPr>
              <a:t>l  space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115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0468"/>
            <a:ext cx="4267200" cy="1808187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266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100"/>
              </a:spcBef>
            </a:pPr>
            <a:r>
              <a:rPr spc="-15" dirty="0">
                <a:latin typeface="Calibri Light"/>
                <a:cs typeface="Calibri Light"/>
              </a:rPr>
              <a:t>Clinical</a:t>
            </a:r>
            <a:r>
              <a:rPr spc="105" dirty="0">
                <a:latin typeface="Calibri Light"/>
                <a:cs typeface="Calibri Light"/>
              </a:rPr>
              <a:t> </a:t>
            </a:r>
            <a:r>
              <a:rPr spc="-15" dirty="0">
                <a:latin typeface="Calibri Light"/>
                <a:cs typeface="Calibri Light"/>
              </a:rPr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3750" y="2140324"/>
            <a:ext cx="9314815" cy="3202159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l" defTabSz="457200" rtl="0">
              <a:spcBef>
                <a:spcPts val="810"/>
              </a:spcBef>
            </a:pPr>
            <a:r>
              <a:rPr sz="2600" spc="40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2600" spc="25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s</a:t>
            </a:r>
            <a:r>
              <a:rPr sz="2600" spc="-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: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algn="l" defTabSz="457200" rtl="0">
              <a:lnSpc>
                <a:spcPts val="2850"/>
              </a:lnSpc>
              <a:spcBef>
                <a:spcPts val="1030"/>
              </a:spcBef>
            </a:pP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If</a:t>
            </a:r>
            <a:r>
              <a:rPr sz="2600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patient</a:t>
            </a:r>
            <a:r>
              <a:rPr sz="260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has</a:t>
            </a:r>
            <a:r>
              <a:rPr sz="26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minimal</a:t>
            </a:r>
            <a:r>
              <a:rPr sz="2600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effusion</a:t>
            </a:r>
            <a:r>
              <a:rPr sz="2600" spc="-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with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minimal</a:t>
            </a:r>
            <a:r>
              <a:rPr sz="2600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lung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compression</a:t>
            </a:r>
            <a:r>
              <a:rPr sz="2600" spc="-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he </a:t>
            </a:r>
            <a:r>
              <a:rPr sz="2600" spc="-5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might</a:t>
            </a:r>
            <a:r>
              <a:rPr sz="26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not</a:t>
            </a:r>
            <a:r>
              <a:rPr sz="26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have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any</a:t>
            </a:r>
            <a:r>
              <a:rPr sz="26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symptoms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699895" algn="l" defTabSz="457200" rtl="0">
              <a:lnSpc>
                <a:spcPts val="2860"/>
              </a:lnSpc>
              <a:spcBef>
                <a:spcPts val="900"/>
              </a:spcBef>
            </a:pP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When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effusion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is</a:t>
            </a:r>
            <a:r>
              <a:rPr sz="260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moderate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large</a:t>
            </a:r>
            <a:r>
              <a:rPr sz="2600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size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caused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by </a:t>
            </a:r>
            <a:r>
              <a:rPr sz="2600" spc="-5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2600" spc="25" dirty="0">
                <a:solidFill>
                  <a:srgbClr val="2D75B6"/>
                </a:solidFill>
                <a:latin typeface="Calibri"/>
                <a:cs typeface="Calibri"/>
              </a:rPr>
              <a:t>f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l</a:t>
            </a:r>
            <a:r>
              <a:rPr sz="2600" spc="2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2D75B6"/>
                </a:solidFill>
                <a:latin typeface="Calibri"/>
                <a:cs typeface="Calibri"/>
              </a:rPr>
              <a:t>mm</a:t>
            </a:r>
            <a:r>
              <a:rPr sz="2600" spc="30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i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2600" spc="-1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2D75B6"/>
                </a:solidFill>
                <a:latin typeface="Calibri"/>
                <a:cs typeface="Calibri"/>
              </a:rPr>
              <a:t>s</a:t>
            </a:r>
            <a:r>
              <a:rPr sz="2600" spc="20" dirty="0">
                <a:solidFill>
                  <a:srgbClr val="2D75B6"/>
                </a:solidFill>
                <a:latin typeface="Calibri"/>
                <a:cs typeface="Calibri"/>
              </a:rPr>
              <a:t>ym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p</a:t>
            </a:r>
            <a:r>
              <a:rPr sz="2600" spc="20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ms</a:t>
            </a:r>
            <a:r>
              <a:rPr sz="2600" spc="-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p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2600" spc="30" dirty="0">
                <a:solidFill>
                  <a:srgbClr val="2D75B6"/>
                </a:solidFill>
                <a:latin typeface="Calibri"/>
                <a:cs typeface="Calibri"/>
              </a:rPr>
              <a:t>s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t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defTabSz="457200" rtl="0">
              <a:spcBef>
                <a:spcPts val="580"/>
              </a:spcBef>
            </a:pP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It</a:t>
            </a:r>
            <a:r>
              <a:rPr sz="26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may</a:t>
            </a:r>
            <a:r>
              <a:rPr sz="26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also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lead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respiratory</a:t>
            </a:r>
            <a:r>
              <a:rPr sz="26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failure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in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some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cases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defTabSz="457200" rtl="0">
              <a:spcBef>
                <a:spcPts val="710"/>
              </a:spcBef>
            </a:pP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Note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that</a:t>
            </a:r>
            <a:r>
              <a:rPr sz="260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symptoms</a:t>
            </a:r>
            <a:r>
              <a:rPr sz="2600" spc="-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are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related</a:t>
            </a:r>
            <a:r>
              <a:rPr sz="26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underlying</a:t>
            </a:r>
            <a:r>
              <a:rPr sz="2600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2D75B6"/>
                </a:solidFill>
                <a:latin typeface="Calibri"/>
                <a:cs typeface="Calibri"/>
              </a:rPr>
              <a:t>cause</a:t>
            </a:r>
            <a:r>
              <a:rPr sz="2600" spc="-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6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effusion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3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33415"/>
            <a:ext cx="6248400" cy="9605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21971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730"/>
              </a:spcBef>
            </a:pPr>
            <a:r>
              <a:rPr sz="4800" spc="-10" dirty="0">
                <a:latin typeface="Calibri Light"/>
                <a:cs typeface="Calibri Light"/>
              </a:rPr>
              <a:t>Signs</a:t>
            </a:r>
            <a:r>
              <a:rPr sz="4800" spc="25" dirty="0">
                <a:latin typeface="Calibri Light"/>
                <a:cs typeface="Calibri Light"/>
              </a:rPr>
              <a:t> </a:t>
            </a:r>
            <a:r>
              <a:rPr sz="4800" dirty="0">
                <a:latin typeface="Calibri Light"/>
                <a:cs typeface="Calibri Light"/>
              </a:rPr>
              <a:t>and</a:t>
            </a:r>
            <a:r>
              <a:rPr lang="en-GB" sz="4800" spc="-20" dirty="0">
                <a:latin typeface="Calibri Light"/>
                <a:cs typeface="Calibri Light"/>
              </a:rPr>
              <a:t> </a:t>
            </a:r>
            <a:r>
              <a:rPr sz="4800" dirty="0">
                <a:latin typeface="Calibri Light"/>
                <a:cs typeface="Calibri Light"/>
              </a:rPr>
              <a:t>symptoms: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5025" y="1715969"/>
            <a:ext cx="10113011" cy="4537781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70534" indent="-457834" algn="l" defTabSz="457200" rtl="0">
              <a:spcBef>
                <a:spcPts val="525"/>
              </a:spcBef>
              <a:buFontTx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Dyspnea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470534" indent="-457834" algn="l" defTabSz="457200" rtl="0">
              <a:spcBef>
                <a:spcPts val="425"/>
              </a:spcBef>
              <a:buFontTx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Cough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470534" indent="-457834" algn="l" defTabSz="457200" rtl="0">
              <a:spcBef>
                <a:spcPts val="420"/>
              </a:spcBef>
              <a:buFontTx/>
              <a:buAutoNum type="arabicPeriod"/>
              <a:tabLst>
                <a:tab pos="469900" algn="l"/>
                <a:tab pos="470534" algn="l"/>
              </a:tabLst>
            </a:pPr>
            <a:r>
              <a:rPr sz="2400" spc="-20" dirty="0">
                <a:solidFill>
                  <a:srgbClr val="2D75B6"/>
                </a:solidFill>
                <a:latin typeface="Calibri"/>
                <a:cs typeface="Calibri"/>
              </a:rPr>
              <a:t>Peripheral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edema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470534" indent="-457834" algn="l" defTabSz="457200" rtl="0">
              <a:spcBef>
                <a:spcPts val="425"/>
              </a:spcBef>
              <a:buFontTx/>
              <a:buAutoNum type="arabicPeriod"/>
              <a:tabLst>
                <a:tab pos="469900" algn="l"/>
                <a:tab pos="470534" algn="l"/>
              </a:tabLst>
            </a:pP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: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244475" indent="66675" algn="l" defTabSz="457200" rtl="0">
              <a:lnSpc>
                <a:spcPts val="3310"/>
              </a:lnSpc>
              <a:spcBef>
                <a:spcPts val="180"/>
              </a:spcBef>
            </a:pP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Results</a:t>
            </a:r>
            <a:r>
              <a:rPr sz="24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D75B6"/>
                </a:solidFill>
                <a:latin typeface="Calibri"/>
                <a:cs typeface="Calibri"/>
              </a:rPr>
              <a:t>from</a:t>
            </a:r>
            <a:r>
              <a:rPr sz="24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D75B6"/>
                </a:solidFill>
                <a:latin typeface="Calibri"/>
                <a:cs typeface="Calibri"/>
              </a:rPr>
              <a:t>pleural</a:t>
            </a:r>
            <a:r>
              <a:rPr sz="2400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irritation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D75B6"/>
                </a:solidFill>
                <a:latin typeface="Calibri"/>
                <a:cs typeface="Calibri"/>
              </a:rPr>
              <a:t>and</a:t>
            </a:r>
            <a:r>
              <a:rPr sz="2400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D75B6"/>
                </a:solidFill>
                <a:latin typeface="Calibri"/>
                <a:cs typeface="Calibri"/>
              </a:rPr>
              <a:t>raises</a:t>
            </a:r>
            <a:r>
              <a:rPr sz="24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likelihood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exudative</a:t>
            </a:r>
            <a:r>
              <a:rPr sz="24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D75B6"/>
                </a:solidFill>
                <a:latin typeface="Calibri"/>
                <a:cs typeface="Calibri"/>
              </a:rPr>
              <a:t>etiology. </a:t>
            </a:r>
            <a:r>
              <a:rPr sz="2400" spc="-5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Analysis</a:t>
            </a:r>
            <a:r>
              <a:rPr sz="24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pain: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3535" algn="l" defTabSz="457200" rtl="0">
              <a:spcBef>
                <a:spcPts val="2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2D75B6"/>
                </a:solidFill>
                <a:latin typeface="Calibri"/>
                <a:cs typeface="Calibri"/>
              </a:rPr>
              <a:t>Pain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D75B6"/>
                </a:solidFill>
                <a:latin typeface="Calibri"/>
                <a:cs typeface="Calibri"/>
              </a:rPr>
              <a:t>may</a:t>
            </a:r>
            <a:r>
              <a:rPr sz="24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mild</a:t>
            </a:r>
            <a:r>
              <a:rPr sz="2400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severe.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3535" algn="l" defTabSz="457200" rtl="0">
              <a:spcBef>
                <a:spcPts val="4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Described</a:t>
            </a:r>
            <a:r>
              <a:rPr sz="2400" spc="-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as</a:t>
            </a:r>
            <a:r>
              <a:rPr sz="24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sharp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stabbing.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3535" algn="l" defTabSz="457200" rtl="0">
              <a:spcBef>
                <a:spcPts val="4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Exacerbated</a:t>
            </a:r>
            <a:r>
              <a:rPr sz="2400" spc="-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with</a:t>
            </a:r>
            <a:r>
              <a:rPr sz="240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deep</a:t>
            </a:r>
            <a:r>
              <a:rPr sz="2400" spc="-10" dirty="0">
                <a:solidFill>
                  <a:srgbClr val="2D75B6"/>
                </a:solidFill>
                <a:latin typeface="Calibri"/>
                <a:cs typeface="Calibri"/>
              </a:rPr>
              <a:t> inspiration.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3535" algn="l" defTabSz="457200" rtl="0">
              <a:lnSpc>
                <a:spcPts val="2565"/>
              </a:lnSpc>
              <a:spcBef>
                <a:spcPts val="5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2D75B6"/>
                </a:solidFill>
                <a:latin typeface="Calibri"/>
                <a:cs typeface="Calibri"/>
              </a:rPr>
              <a:t>Pain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D75B6"/>
                </a:solidFill>
                <a:latin typeface="Calibri"/>
                <a:cs typeface="Calibri"/>
              </a:rPr>
              <a:t>may</a:t>
            </a:r>
            <a:r>
              <a:rPr sz="240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localized</a:t>
            </a:r>
            <a:r>
              <a:rPr sz="2400" spc="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2D75B6"/>
                </a:solidFill>
                <a:latin typeface="Calibri"/>
                <a:cs typeface="Calibri"/>
              </a:rPr>
              <a:t>chest</a:t>
            </a:r>
            <a:r>
              <a:rPr sz="2400" spc="-1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wall</a:t>
            </a:r>
            <a:r>
              <a:rPr sz="24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D75B6"/>
                </a:solidFill>
                <a:latin typeface="Calibri"/>
                <a:cs typeface="Calibri"/>
              </a:rPr>
              <a:t>referred</a:t>
            </a:r>
            <a:r>
              <a:rPr sz="2400" spc="-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ipsilateral</a:t>
            </a:r>
            <a:r>
              <a:rPr sz="24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shoulder</a:t>
            </a:r>
            <a:r>
              <a:rPr sz="24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algn="l" defTabSz="457200" rtl="0">
              <a:lnSpc>
                <a:spcPts val="2565"/>
              </a:lnSpc>
            </a:pP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upper</a:t>
            </a:r>
            <a:r>
              <a:rPr sz="24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2D75B6"/>
                </a:solidFill>
                <a:latin typeface="Calibri"/>
                <a:cs typeface="Calibri"/>
              </a:rPr>
              <a:t>abdomen</a:t>
            </a:r>
            <a:r>
              <a:rPr sz="2400" spc="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629" y="537120"/>
            <a:ext cx="6668771" cy="95282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8161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430"/>
              </a:spcBef>
            </a:pPr>
            <a:r>
              <a:rPr spc="-20" dirty="0">
                <a:latin typeface="Calibri Light"/>
                <a:cs typeface="Calibri Light"/>
              </a:rPr>
              <a:t>Physical</a:t>
            </a:r>
            <a:r>
              <a:rPr lang="en-GB" spc="-20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3750" y="2227351"/>
            <a:ext cx="8556625" cy="18556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l" defTabSz="457200" rtl="0">
              <a:lnSpc>
                <a:spcPts val="3080"/>
              </a:lnSpc>
              <a:spcBef>
                <a:spcPts val="409"/>
              </a:spcBef>
            </a:pP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Physical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examination</a:t>
            </a:r>
            <a:r>
              <a:rPr sz="2750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should</a:t>
            </a:r>
            <a:r>
              <a:rPr sz="2750" spc="1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focus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2D75B6"/>
                </a:solidFill>
                <a:latin typeface="Calibri"/>
                <a:cs typeface="Calibri"/>
              </a:rPr>
              <a:t>on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finding</a:t>
            </a:r>
            <a:r>
              <a:rPr sz="2750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750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cause</a:t>
            </a:r>
            <a:r>
              <a:rPr sz="2750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and </a:t>
            </a:r>
            <a:r>
              <a:rPr sz="2750" spc="-6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assessing</a:t>
            </a:r>
            <a:r>
              <a:rPr sz="2750" spc="3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degree</a:t>
            </a:r>
            <a:r>
              <a:rPr sz="2750" spc="1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75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respiratory</a:t>
            </a:r>
            <a:r>
              <a:rPr sz="2750" spc="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2D75B6"/>
                </a:solidFill>
                <a:latin typeface="Calibri"/>
                <a:cs typeface="Calibri"/>
              </a:rPr>
              <a:t>compromise</a:t>
            </a:r>
            <a:r>
              <a:rPr sz="2750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.</a:t>
            </a:r>
            <a:endParaRPr sz="2750">
              <a:solidFill>
                <a:prstClr val="black"/>
              </a:solidFill>
              <a:latin typeface="Calibri"/>
              <a:cs typeface="Calibri"/>
            </a:endParaRPr>
          </a:p>
          <a:p>
            <a:pPr algn="l" defTabSz="457200" rtl="0">
              <a:spcBef>
                <a:spcPts val="30"/>
              </a:spcBef>
            </a:pPr>
            <a:endParaRPr sz="38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defTabSz="457200" rtl="0"/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27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findings</a:t>
            </a:r>
            <a:r>
              <a:rPr sz="275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accrue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effusion</a:t>
            </a:r>
            <a:r>
              <a:rPr sz="27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&gt;300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ml</a:t>
            </a:r>
            <a:endParaRPr sz="27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3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723" y="753662"/>
            <a:ext cx="9977120" cy="4556503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469900" indent="-457834" algn="l" defTabSz="457200" rtl="0">
              <a:spcBef>
                <a:spcPts val="844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Inspection</a:t>
            </a:r>
            <a:r>
              <a:rPr sz="2750" b="1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7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l" defTabSz="457200" rtl="0">
              <a:spcBef>
                <a:spcPts val="755"/>
              </a:spcBef>
            </a:pPr>
            <a:r>
              <a:rPr sz="2750" spc="-30" dirty="0">
                <a:solidFill>
                  <a:srgbClr val="2D75B6"/>
                </a:solidFill>
                <a:latin typeface="Calibri"/>
                <a:cs typeface="Calibri"/>
              </a:rPr>
              <a:t>Tachypnea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2702560" algn="l" defTabSz="457200" rtl="0">
              <a:lnSpc>
                <a:spcPct val="120600"/>
              </a:lnSpc>
              <a:spcBef>
                <a:spcPts val="75"/>
              </a:spcBef>
            </a:pP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Absent</a:t>
            </a:r>
            <a:r>
              <a:rPr sz="2750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 diminished</a:t>
            </a:r>
            <a:r>
              <a:rPr sz="2750" spc="3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2D75B6"/>
                </a:solidFill>
                <a:latin typeface="Calibri"/>
                <a:cs typeface="Calibri"/>
              </a:rPr>
              <a:t>movements</a:t>
            </a:r>
            <a:r>
              <a:rPr sz="2750" spc="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2D75B6"/>
                </a:solidFill>
                <a:latin typeface="Calibri"/>
                <a:cs typeface="Calibri"/>
              </a:rPr>
              <a:t>off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affected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side </a:t>
            </a:r>
            <a:r>
              <a:rPr sz="2750" spc="-6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Fullness</a:t>
            </a:r>
            <a:r>
              <a:rPr sz="2750" spc="3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chest</a:t>
            </a:r>
            <a:r>
              <a:rPr sz="2750" spc="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with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bulging</a:t>
            </a:r>
            <a:r>
              <a:rPr sz="2750" spc="3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75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intercostal</a:t>
            </a:r>
            <a:r>
              <a:rPr sz="2750" spc="1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2D75B6"/>
                </a:solidFill>
                <a:latin typeface="Calibri"/>
                <a:cs typeface="Calibri"/>
              </a:rPr>
              <a:t>spaces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834" algn="l" defTabSz="457200" rtl="0">
              <a:spcBef>
                <a:spcPts val="75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Palpation:</a:t>
            </a:r>
            <a:endParaRPr sz="27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algn="l" defTabSz="457200" rtl="0">
              <a:lnSpc>
                <a:spcPts val="3000"/>
              </a:lnSpc>
              <a:spcBef>
                <a:spcPts val="1105"/>
              </a:spcBef>
            </a:pPr>
            <a:r>
              <a:rPr sz="2750" dirty="0">
                <a:solidFill>
                  <a:srgbClr val="2D75B6"/>
                </a:solidFill>
                <a:latin typeface="Calibri"/>
                <a:cs typeface="Calibri"/>
              </a:rPr>
              <a:t>Asymmetrical</a:t>
            </a:r>
            <a:r>
              <a:rPr sz="2750" spc="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chest</a:t>
            </a:r>
            <a:r>
              <a:rPr sz="2750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expansion,</a:t>
            </a:r>
            <a:r>
              <a:rPr sz="2750" spc="3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with</a:t>
            </a:r>
            <a:r>
              <a:rPr sz="2750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diminished</a:t>
            </a:r>
            <a:r>
              <a:rPr sz="2750" spc="3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delayed</a:t>
            </a:r>
            <a:r>
              <a:rPr sz="2750" spc="1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expansion </a:t>
            </a:r>
            <a:r>
              <a:rPr sz="2750" spc="-6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on</a:t>
            </a:r>
            <a:r>
              <a:rPr sz="275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side</a:t>
            </a:r>
            <a:r>
              <a:rPr sz="2750" spc="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effusion.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defTabSz="457200" rtl="0">
              <a:spcBef>
                <a:spcPts val="710"/>
              </a:spcBef>
            </a:pP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decreased</a:t>
            </a:r>
            <a:r>
              <a:rPr sz="2750" spc="1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tactile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fremitus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defTabSz="457200" rtl="0">
              <a:spcBef>
                <a:spcPts val="680"/>
              </a:spcBef>
            </a:pP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Mediastinal</a:t>
            </a:r>
            <a:r>
              <a:rPr sz="2750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shift</a:t>
            </a:r>
            <a:r>
              <a:rPr sz="2750" spc="1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away</a:t>
            </a:r>
            <a:r>
              <a:rPr sz="2750" spc="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from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750" spc="1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effusion</a:t>
            </a:r>
            <a:r>
              <a:rPr sz="2750" spc="1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(effusion</a:t>
            </a:r>
            <a:r>
              <a:rPr sz="2750" spc="1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 </a:t>
            </a:r>
            <a:r>
              <a:rPr sz="2750" spc="10" dirty="0">
                <a:solidFill>
                  <a:srgbClr val="2D75B6"/>
                </a:solidFill>
                <a:latin typeface="Calibri"/>
                <a:cs typeface="Calibri"/>
              </a:rPr>
              <a:t>&gt;1000ml)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1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763" y="883438"/>
            <a:ext cx="8672831" cy="34569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834" algn="l" defTabSz="457200" rtl="0">
              <a:spcBef>
                <a:spcPts val="12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750" b="1" spc="-20" dirty="0">
                <a:solidFill>
                  <a:srgbClr val="FF0000"/>
                </a:solidFill>
                <a:latin typeface="Calibri"/>
                <a:cs typeface="Calibri"/>
              </a:rPr>
              <a:t>Percussion</a:t>
            </a:r>
            <a:r>
              <a:rPr sz="2750" b="1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7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l" defTabSz="457200" rtl="0">
              <a:spcBef>
                <a:spcPts val="80"/>
              </a:spcBef>
              <a:tabLst>
                <a:tab pos="2166620" algn="l"/>
              </a:tabLst>
            </a:pP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Stony</a:t>
            </a:r>
            <a:r>
              <a:rPr sz="2750" spc="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dullness	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 percussion.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l" defTabSz="457200" rtl="0">
              <a:spcBef>
                <a:spcPts val="25"/>
              </a:spcBef>
            </a:pP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indent="-457834" algn="l" defTabSz="457200" rtl="0"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Auscultation:</a:t>
            </a:r>
            <a:endParaRPr sz="27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27050" indent="-514984" algn="l" defTabSz="457200" rtl="0">
              <a:spcBef>
                <a:spcPts val="80"/>
              </a:spcBef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Absent</a:t>
            </a:r>
            <a:r>
              <a:rPr sz="2750" spc="2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75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breathing</a:t>
            </a:r>
            <a:r>
              <a:rPr sz="2750" spc="2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sounds</a:t>
            </a:r>
            <a:r>
              <a:rPr sz="2750" spc="1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2D75B6"/>
                </a:solidFill>
                <a:latin typeface="Calibri"/>
                <a:cs typeface="Calibri"/>
              </a:rPr>
              <a:t>over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effusion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050" indent="-514984" algn="l" defTabSz="457200" rtl="0">
              <a:spcBef>
                <a:spcPts val="80"/>
              </a:spcBef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Vocal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resonance</a:t>
            </a:r>
            <a:r>
              <a:rPr sz="2750" spc="8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absent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050" marR="5080" indent="-514984" algn="l" defTabSz="457200" rtl="0">
              <a:lnSpc>
                <a:spcPct val="102400"/>
              </a:lnSpc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There</a:t>
            </a:r>
            <a:r>
              <a:rPr sz="2750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may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 be</a:t>
            </a:r>
            <a:r>
              <a:rPr sz="2750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signs</a:t>
            </a:r>
            <a:r>
              <a:rPr sz="2750" spc="1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2D75B6"/>
                </a:solidFill>
                <a:latin typeface="Calibri"/>
                <a:cs typeface="Calibri"/>
              </a:rPr>
              <a:t>of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pneumonia</a:t>
            </a:r>
            <a:r>
              <a:rPr sz="2750" spc="2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(</a:t>
            </a:r>
            <a:r>
              <a:rPr sz="275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bronchial</a:t>
            </a:r>
            <a:r>
              <a:rPr sz="2750" spc="1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breathing</a:t>
            </a:r>
            <a:r>
              <a:rPr sz="2750" spc="2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, </a:t>
            </a:r>
            <a:r>
              <a:rPr sz="2750" spc="-60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crackles)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Investigation</a:t>
            </a:r>
            <a:endParaRPr lang="ar-JO" sz="8000" dirty="0"/>
          </a:p>
        </p:txBody>
      </p:sp>
    </p:spTree>
    <p:extLst>
      <p:ext uri="{BB962C8B-B14F-4D97-AF65-F5344CB8AC3E}">
        <p14:creationId xmlns:p14="http://schemas.microsoft.com/office/powerpoint/2010/main" val="22476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29429"/>
              </p:ext>
            </p:extLst>
          </p:nvPr>
        </p:nvGraphicFramePr>
        <p:xfrm>
          <a:off x="406400" y="91458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52041"/>
              </p:ext>
            </p:extLst>
          </p:nvPr>
        </p:nvGraphicFramePr>
        <p:xfrm>
          <a:off x="609600" y="1310963"/>
          <a:ext cx="113792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7416800" cy="145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DA68891-988E-6A21-A1FA-F7F0210D9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612" y="-695196"/>
            <a:ext cx="8790879" cy="2295396"/>
          </a:xfrm>
        </p:spPr>
        <p:txBody>
          <a:bodyPr/>
          <a:lstStyle/>
          <a:p>
            <a:r>
              <a:rPr lang="en-GB" dirty="0"/>
              <a:t>Pleural effusion </a:t>
            </a:r>
            <a:endParaRPr lang="ar-JO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82D81FC1-9E4C-8E13-EE54-F72325AEF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accumulation of serous fluid within the pleural space is termed pleural effusion.</a:t>
            </a:r>
          </a:p>
          <a:p>
            <a:r>
              <a:rPr lang="en-GB" dirty="0"/>
              <a:t>The accumulation of frank pus is termed empyema, that of blood is </a:t>
            </a:r>
            <a:r>
              <a:rPr lang="en-GB" dirty="0" err="1"/>
              <a:t>haemothorax</a:t>
            </a:r>
            <a:r>
              <a:rPr lang="en-GB" dirty="0"/>
              <a:t> , and that of chyle is a </a:t>
            </a:r>
            <a:r>
              <a:rPr lang="en-GB" dirty="0" err="1"/>
              <a:t>chylothorax</a:t>
            </a:r>
            <a:r>
              <a:rPr lang="en-GB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1635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6" y="1219375"/>
            <a:ext cx="1011978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4291" y="5486400"/>
            <a:ext cx="5486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dirty="0" err="1" smtClean="0">
                <a:solidFill>
                  <a:prstClr val="white"/>
                </a:solidFill>
              </a:rPr>
              <a:t>Rt</a:t>
            </a:r>
            <a:r>
              <a:rPr lang="en-US" sz="2800" dirty="0" smtClean="0">
                <a:solidFill>
                  <a:prstClr val="white"/>
                </a:solidFill>
              </a:rPr>
              <a:t> sided plural effusion</a:t>
            </a:r>
            <a:endParaRPr lang="ar-JO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76404"/>
            <a:ext cx="10034560" cy="3855561"/>
          </a:xfrm>
        </p:spPr>
      </p:pic>
      <p:sp>
        <p:nvSpPr>
          <p:cNvPr id="2" name="Rectangle 1"/>
          <p:cNvSpPr/>
          <p:nvPr/>
        </p:nvSpPr>
        <p:spPr>
          <a:xfrm>
            <a:off x="3454400" y="5891784"/>
            <a:ext cx="5892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dirty="0" smtClean="0">
                <a:solidFill>
                  <a:prstClr val="white"/>
                </a:solidFill>
              </a:rPr>
              <a:t>Lt sided pleural effusion</a:t>
            </a:r>
            <a:endParaRPr lang="ar-JO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CXR (PA and lateral)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Blunting </a:t>
            </a:r>
            <a:r>
              <a:rPr lang="en-US" dirty="0"/>
              <a:t>of </a:t>
            </a:r>
            <a:r>
              <a:rPr lang="en-US" dirty="0" err="1"/>
              <a:t>costophrenic</a:t>
            </a:r>
            <a:r>
              <a:rPr lang="en-US" dirty="0"/>
              <a:t> angle</a:t>
            </a:r>
          </a:p>
          <a:p>
            <a:r>
              <a:rPr lang="en-US" dirty="0"/>
              <a:t>About 250 mL of pleural fluid must accumulate before an effusion can be detected. (</a:t>
            </a:r>
            <a:r>
              <a:rPr lang="en-US" dirty="0" smtClean="0"/>
              <a:t>only obliteration </a:t>
            </a:r>
            <a:r>
              <a:rPr lang="en-US" dirty="0"/>
              <a:t>of the </a:t>
            </a:r>
            <a:r>
              <a:rPr lang="en-US" dirty="0" err="1"/>
              <a:t>costophrenic</a:t>
            </a:r>
            <a:r>
              <a:rPr lang="en-US" dirty="0"/>
              <a:t> angel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Lateral decubitus films: more reliable than PA and lateral CXRs for detecting small </a:t>
            </a:r>
            <a:r>
              <a:rPr lang="en-US" dirty="0" err="1" smtClean="0"/>
              <a:t>pleuraleffusions</a:t>
            </a:r>
            <a:r>
              <a:rPr lang="en-US" dirty="0"/>
              <a:t>; can also determine whether fluid is free flowing or </a:t>
            </a:r>
            <a:r>
              <a:rPr lang="en-US" dirty="0" err="1" smtClean="0"/>
              <a:t>loculate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Tracheal and </a:t>
            </a:r>
            <a:r>
              <a:rPr lang="en-US" dirty="0" err="1"/>
              <a:t>mediastinal</a:t>
            </a:r>
            <a:r>
              <a:rPr lang="en-US" dirty="0"/>
              <a:t> shifts are seen in massive effusion</a:t>
            </a:r>
          </a:p>
          <a:p>
            <a:r>
              <a:rPr lang="en-US" dirty="0"/>
              <a:t>A curved shadow at lung base that ascend on the chest wall toward the axilla, fluid appear </a:t>
            </a:r>
            <a:r>
              <a:rPr lang="en-US" dirty="0" err="1" smtClean="0"/>
              <a:t>totrack</a:t>
            </a:r>
            <a:r>
              <a:rPr lang="en-US" dirty="0" smtClean="0"/>
              <a:t> </a:t>
            </a:r>
            <a:r>
              <a:rPr lang="en-US" dirty="0"/>
              <a:t>up the lateral chest wall (meniscus sign)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2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057407"/>
            <a:ext cx="7371080" cy="3292665"/>
          </a:xfrm>
        </p:spPr>
      </p:pic>
    </p:spTree>
    <p:extLst>
      <p:ext uri="{BB962C8B-B14F-4D97-AF65-F5344CB8AC3E}">
        <p14:creationId xmlns:p14="http://schemas.microsoft.com/office/powerpoint/2010/main" val="2219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4368800" cy="342138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82" y="2133601"/>
            <a:ext cx="477943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7200" y="5864352"/>
            <a:ext cx="87376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smtClean="0">
                <a:solidFill>
                  <a:prstClr val="white"/>
                </a:solidFill>
              </a:rPr>
              <a:t>Us with minimal </a:t>
            </a:r>
            <a:r>
              <a:rPr lang="en-US" sz="2800" b="1" dirty="0" err="1" smtClean="0">
                <a:solidFill>
                  <a:prstClr val="white"/>
                </a:solidFill>
              </a:rPr>
              <a:t>Rt</a:t>
            </a:r>
            <a:r>
              <a:rPr lang="en-US" sz="2800" b="1" dirty="0" smtClean="0">
                <a:solidFill>
                  <a:prstClr val="white"/>
                </a:solidFill>
              </a:rPr>
              <a:t> sided plural effusion</a:t>
            </a:r>
            <a:endParaRPr lang="ar-JO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2-Thoracentesis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1612392"/>
            <a:ext cx="1190752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procedure that drains </a:t>
            </a:r>
            <a:r>
              <a:rPr lang="en-US" b="1" dirty="0"/>
              <a:t>fluid or</a:t>
            </a:r>
          </a:p>
          <a:p>
            <a:r>
              <a:rPr lang="en-US" b="1" dirty="0"/>
              <a:t>air</a:t>
            </a:r>
            <a:r>
              <a:rPr lang="en-US" dirty="0"/>
              <a:t> from the space between the</a:t>
            </a:r>
          </a:p>
          <a:p>
            <a:r>
              <a:rPr lang="en-US" dirty="0"/>
              <a:t>lungs and the wall of the chest</a:t>
            </a:r>
          </a:p>
          <a:p>
            <a:r>
              <a:rPr lang="en-US" dirty="0"/>
              <a:t>(the pleural space). It is done</a:t>
            </a:r>
          </a:p>
          <a:p>
            <a:r>
              <a:rPr lang="en-US" dirty="0"/>
              <a:t>using a hollow needle or a plastic</a:t>
            </a:r>
          </a:p>
          <a:p>
            <a:r>
              <a:rPr lang="en-US" dirty="0"/>
              <a:t>tube inserted through the chest</a:t>
            </a:r>
          </a:p>
          <a:p>
            <a:r>
              <a:rPr lang="en-US" dirty="0"/>
              <a:t>wall. Normally only a small</a:t>
            </a:r>
          </a:p>
          <a:p>
            <a:r>
              <a:rPr lang="en-US" dirty="0"/>
              <a:t>amount of fluid is in the pleural</a:t>
            </a:r>
          </a:p>
          <a:p>
            <a:r>
              <a:rPr lang="en-US" dirty="0" smtClean="0"/>
              <a:t>Space </a:t>
            </a:r>
            <a:r>
              <a:rPr lang="en-US" dirty="0" smtClean="0"/>
              <a:t>and </a:t>
            </a:r>
            <a:r>
              <a:rPr lang="en-US" dirty="0"/>
              <a:t>is done in the most</a:t>
            </a:r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12" y="1612392"/>
            <a:ext cx="459938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2-Thoracentesis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Thoracentesis</a:t>
            </a:r>
            <a:r>
              <a:rPr lang="en-US" b="1" dirty="0" smtClean="0"/>
              <a:t> </a:t>
            </a:r>
            <a:r>
              <a:rPr lang="en-US" dirty="0"/>
              <a:t>is indicated for evaluation of all new pleural effusions. It provides a diagnosis </a:t>
            </a:r>
            <a:r>
              <a:rPr lang="en-US" dirty="0" smtClean="0"/>
              <a:t>in</a:t>
            </a:r>
            <a:r>
              <a:rPr lang="ar-JO" dirty="0" smtClean="0"/>
              <a:t> </a:t>
            </a:r>
            <a:r>
              <a:rPr lang="en-US" dirty="0" smtClean="0"/>
              <a:t>75</a:t>
            </a:r>
            <a:r>
              <a:rPr lang="en-US" dirty="0"/>
              <a:t>% of patients, and even when it is not diagnostic it provides important clinical information as </a:t>
            </a:r>
            <a:r>
              <a:rPr lang="en-US" dirty="0" smtClean="0"/>
              <a:t>it</a:t>
            </a:r>
            <a:r>
              <a:rPr lang="ar-JO" dirty="0" smtClean="0"/>
              <a:t> </a:t>
            </a:r>
            <a:r>
              <a:rPr lang="en-US" dirty="0" smtClean="0"/>
              <a:t>Helps </a:t>
            </a:r>
            <a:r>
              <a:rPr lang="en-US" dirty="0"/>
              <a:t>to differentiate between exudates and </a:t>
            </a:r>
            <a:r>
              <a:rPr lang="en-US" dirty="0" smtClean="0"/>
              <a:t>transudates</a:t>
            </a:r>
            <a:r>
              <a:rPr lang="ar-JO" dirty="0" smtClean="0"/>
              <a:t> </a:t>
            </a:r>
            <a:r>
              <a:rPr lang="en-US" dirty="0" smtClean="0"/>
              <a:t>Therapeutic </a:t>
            </a:r>
            <a:r>
              <a:rPr lang="en-US" dirty="0"/>
              <a:t>-drainage provides relief for large effusions.</a:t>
            </a:r>
          </a:p>
          <a:p>
            <a:r>
              <a:rPr lang="en-US" b="1" dirty="0"/>
              <a:t>Pneumothorax</a:t>
            </a:r>
            <a:r>
              <a:rPr lang="en-US" dirty="0"/>
              <a:t> is a complication seen in 10% to 15% of </a:t>
            </a:r>
            <a:r>
              <a:rPr lang="en-US" dirty="0" err="1"/>
              <a:t>thoracenteses</a:t>
            </a:r>
            <a:r>
              <a:rPr lang="en-US" dirty="0"/>
              <a:t>, but it requires </a:t>
            </a:r>
            <a:r>
              <a:rPr lang="en-US" dirty="0" smtClean="0"/>
              <a:t>treatment with </a:t>
            </a:r>
            <a:r>
              <a:rPr lang="en-US" dirty="0"/>
              <a:t>a chest tube in &lt; 5% of cases.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319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304863"/>
            <a:ext cx="7721600" cy="6049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transudates are clear, and without </a:t>
            </a:r>
            <a:r>
              <a:rPr lang="en-US" dirty="0" smtClean="0"/>
              <a:t>odor</a:t>
            </a:r>
            <a:r>
              <a:rPr lang="ar-OM" dirty="0"/>
              <a:t>.</a:t>
            </a:r>
            <a:endParaRPr lang="en-US" dirty="0"/>
          </a:p>
          <a:p>
            <a:endParaRPr lang="ar-OM" dirty="0" smtClean="0"/>
          </a:p>
          <a:p>
            <a:r>
              <a:rPr lang="en-US" dirty="0" smtClean="0"/>
              <a:t>Frankly </a:t>
            </a:r>
            <a:r>
              <a:rPr lang="en-US" dirty="0"/>
              <a:t>purulent fluid indicates an </a:t>
            </a:r>
            <a:r>
              <a:rPr lang="en-US" b="1" dirty="0" smtClean="0">
                <a:solidFill>
                  <a:srgbClr val="FF0000"/>
                </a:solidFill>
              </a:rPr>
              <a:t>empyema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OM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.</a:t>
            </a:r>
            <a:endParaRPr lang="en-US" dirty="0" smtClean="0"/>
          </a:p>
          <a:p>
            <a:endParaRPr lang="ar-OM" dirty="0" smtClean="0"/>
          </a:p>
          <a:p>
            <a:r>
              <a:rPr lang="en-US" dirty="0" smtClean="0"/>
              <a:t>A </a:t>
            </a:r>
            <a:r>
              <a:rPr lang="en-US" dirty="0"/>
              <a:t>milky fluid suggests a </a:t>
            </a:r>
            <a:r>
              <a:rPr lang="en-US" b="1" dirty="0" err="1" smtClean="0"/>
              <a:t>chylothorax</a:t>
            </a:r>
            <a:r>
              <a:rPr lang="en-US" dirty="0" err="1" smtClean="0"/>
              <a:t>:lymph</a:t>
            </a:r>
            <a:r>
              <a:rPr lang="en-US" dirty="0" smtClean="0"/>
              <a:t> </a:t>
            </a:r>
            <a:r>
              <a:rPr lang="en-US" dirty="0"/>
              <a:t>in the pleural space.</a:t>
            </a:r>
          </a:p>
          <a:p>
            <a:endParaRPr lang="ar-OM" dirty="0" smtClean="0"/>
          </a:p>
          <a:p>
            <a:r>
              <a:rPr lang="en-US" dirty="0" smtClean="0"/>
              <a:t>Grossly </a:t>
            </a:r>
            <a:r>
              <a:rPr lang="en-US" dirty="0"/>
              <a:t>bloody fluid may result from </a:t>
            </a:r>
            <a:r>
              <a:rPr lang="en-US" b="1" dirty="0"/>
              <a:t>trauma</a:t>
            </a:r>
            <a:r>
              <a:rPr lang="en-US" dirty="0"/>
              <a:t>, </a:t>
            </a:r>
            <a:r>
              <a:rPr lang="en-US" b="1" dirty="0"/>
              <a:t>malignancy</a:t>
            </a:r>
            <a:r>
              <a:rPr lang="en-US" dirty="0"/>
              <a:t>, </a:t>
            </a:r>
            <a:r>
              <a:rPr lang="en-US" b="1" dirty="0"/>
              <a:t>post</a:t>
            </a:r>
            <a:r>
              <a:rPr lang="en-US" dirty="0"/>
              <a:t> </a:t>
            </a:r>
            <a:r>
              <a:rPr lang="en-US" b="1" dirty="0" err="1"/>
              <a:t>pericardiotomy</a:t>
            </a:r>
            <a:r>
              <a:rPr lang="en-US" dirty="0"/>
              <a:t> </a:t>
            </a:r>
            <a:r>
              <a:rPr lang="en-US" b="1" dirty="0"/>
              <a:t>syndrome</a:t>
            </a:r>
            <a:r>
              <a:rPr lang="en-US" dirty="0"/>
              <a:t>, </a:t>
            </a:r>
            <a:r>
              <a:rPr lang="en-US" b="1" dirty="0"/>
              <a:t>or</a:t>
            </a:r>
          </a:p>
          <a:p>
            <a:r>
              <a:rPr lang="en-US" b="1" dirty="0"/>
              <a:t>asbestos-related effusion</a:t>
            </a:r>
          </a:p>
          <a:p>
            <a:endParaRPr lang="ar-OM" dirty="0" smtClean="0"/>
          </a:p>
          <a:p>
            <a:r>
              <a:rPr lang="en-US" dirty="0" smtClean="0"/>
              <a:t>Elevated </a:t>
            </a:r>
            <a:r>
              <a:rPr lang="en-US" dirty="0"/>
              <a:t>pleural fluid amylase </a:t>
            </a:r>
            <a:r>
              <a:rPr lang="en-US" b="1" dirty="0"/>
              <a:t>esophageal rupture, pancreatitis ,malignancy.</a:t>
            </a:r>
          </a:p>
          <a:p>
            <a:endParaRPr lang="ar-OM" dirty="0" smtClean="0"/>
          </a:p>
          <a:p>
            <a:r>
              <a:rPr lang="en-US" dirty="0" smtClean="0"/>
              <a:t>Exudative </a:t>
            </a:r>
            <a:r>
              <a:rPr lang="en-US" dirty="0"/>
              <a:t>effusion that are primary </a:t>
            </a:r>
            <a:r>
              <a:rPr lang="en-US" dirty="0" err="1"/>
              <a:t>lymphcytic</a:t>
            </a:r>
            <a:r>
              <a:rPr lang="en-US" dirty="0"/>
              <a:t> :</a:t>
            </a:r>
            <a:r>
              <a:rPr lang="en-US" b="1" dirty="0"/>
              <a:t>TB</a:t>
            </a:r>
          </a:p>
          <a:p>
            <a:endParaRPr lang="ar-OM" dirty="0" smtClean="0"/>
          </a:p>
          <a:p>
            <a:r>
              <a:rPr lang="en-US" dirty="0" smtClean="0"/>
              <a:t>PH&lt;7.3 </a:t>
            </a:r>
            <a:r>
              <a:rPr lang="en-US" dirty="0"/>
              <a:t>: </a:t>
            </a:r>
            <a:r>
              <a:rPr lang="en-US" b="1" dirty="0" err="1"/>
              <a:t>parapneumonic</a:t>
            </a:r>
            <a:r>
              <a:rPr lang="en-US" b="1" dirty="0"/>
              <a:t> effusion or </a:t>
            </a:r>
            <a:r>
              <a:rPr lang="en-US" b="1" dirty="0">
                <a:solidFill>
                  <a:srgbClr val="FF0000"/>
                </a:solidFill>
              </a:rPr>
              <a:t>empyema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15" y="0"/>
            <a:ext cx="490855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8" y="1828802"/>
            <a:ext cx="999913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3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029200"/>
            <a:ext cx="10972800" cy="11430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Note: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In cases of </a:t>
            </a:r>
            <a:r>
              <a:rPr lang="en-US" sz="1800" b="1" dirty="0" err="1">
                <a:solidFill>
                  <a:srgbClr val="FF0000"/>
                </a:solidFill>
              </a:rPr>
              <a:t>hemothorax</a:t>
            </a:r>
            <a:r>
              <a:rPr lang="en-US" sz="1800" b="1" dirty="0">
                <a:solidFill>
                  <a:srgbClr val="FF0000"/>
                </a:solidFill>
              </a:rPr>
              <a:t> or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empyema ,chest-tube ; drainage is a must ; because blood and pus are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very irritant and will lead to fibrosis if not treated rapidly.</a:t>
            </a:r>
            <a:endParaRPr lang="ar-JO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533413"/>
            <a:ext cx="10972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err="1"/>
              <a:t>Parapneumonic</a:t>
            </a:r>
            <a:r>
              <a:rPr lang="en-US" sz="5100" dirty="0"/>
              <a:t> effusion:</a:t>
            </a:r>
          </a:p>
          <a:p>
            <a:endParaRPr lang="ar-JO" dirty="0" smtClean="0"/>
          </a:p>
          <a:p>
            <a:r>
              <a:rPr lang="en-US" dirty="0" smtClean="0"/>
              <a:t>Divided </a:t>
            </a:r>
            <a:r>
              <a:rPr lang="en-US" dirty="0"/>
              <a:t>into three types</a:t>
            </a:r>
            <a:r>
              <a:rPr lang="en-US" dirty="0" smtClean="0"/>
              <a:t>:</a:t>
            </a:r>
            <a:endParaRPr lang="ar-JO" dirty="0" smtClean="0"/>
          </a:p>
          <a:p>
            <a:endParaRPr lang="en-US" dirty="0"/>
          </a:p>
          <a:p>
            <a:r>
              <a:rPr lang="en-US" b="1" dirty="0"/>
              <a:t>Uncomplicated </a:t>
            </a:r>
            <a:r>
              <a:rPr lang="en-US" b="1" dirty="0" err="1"/>
              <a:t>parapneumonic</a:t>
            </a:r>
            <a:r>
              <a:rPr lang="en-US" b="1" dirty="0"/>
              <a:t> effusions: </a:t>
            </a:r>
            <a:r>
              <a:rPr lang="en-US" dirty="0"/>
              <a:t>The fluid may be cloudy or clear, </a:t>
            </a:r>
            <a:r>
              <a:rPr lang="en-US" dirty="0" smtClean="0"/>
              <a:t>and</a:t>
            </a:r>
            <a:r>
              <a:rPr lang="ar-JO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doesn't contain bacteria. PPE will get better when you take antibiotics </a:t>
            </a:r>
            <a:r>
              <a:rPr lang="en-US" dirty="0" smtClean="0"/>
              <a:t>to</a:t>
            </a:r>
            <a:r>
              <a:rPr lang="ar-JO" dirty="0" smtClean="0"/>
              <a:t> </a:t>
            </a:r>
            <a:r>
              <a:rPr lang="en-US" dirty="0" smtClean="0"/>
              <a:t>treat </a:t>
            </a:r>
            <a:r>
              <a:rPr lang="en-US" dirty="0"/>
              <a:t>pneumonia.</a:t>
            </a:r>
          </a:p>
          <a:p>
            <a:endParaRPr lang="ar-JO" dirty="0" smtClean="0"/>
          </a:p>
          <a:p>
            <a:r>
              <a:rPr lang="en-US" b="1" dirty="0" smtClean="0"/>
              <a:t>Complicated </a:t>
            </a:r>
            <a:r>
              <a:rPr lang="en-US" b="1" dirty="0" err="1"/>
              <a:t>parapneumonic</a:t>
            </a:r>
            <a:r>
              <a:rPr lang="en-US" b="1" dirty="0"/>
              <a:t> effusions: </a:t>
            </a:r>
            <a:r>
              <a:rPr lang="en-US" dirty="0"/>
              <a:t>Bacteria have traveled from the </a:t>
            </a:r>
            <a:r>
              <a:rPr lang="en-US" dirty="0" smtClean="0"/>
              <a:t>lungs</a:t>
            </a:r>
            <a:r>
              <a:rPr lang="ar-JO" dirty="0" smtClean="0"/>
              <a:t> </a:t>
            </a:r>
            <a:r>
              <a:rPr lang="en-US" dirty="0" smtClean="0"/>
              <a:t>into </a:t>
            </a:r>
            <a:r>
              <a:rPr lang="en-US" dirty="0"/>
              <a:t>the pleural space, causing a buildup of fluid and white blood cells. The </a:t>
            </a:r>
            <a:r>
              <a:rPr lang="en-US" dirty="0" smtClean="0"/>
              <a:t>fluid</a:t>
            </a:r>
            <a:r>
              <a:rPr lang="ar-JO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cloudy. It will need to be drained.</a:t>
            </a:r>
          </a:p>
          <a:p>
            <a:endParaRPr lang="ar-JO" dirty="0" smtClean="0"/>
          </a:p>
          <a:p>
            <a:r>
              <a:rPr lang="en-US" b="1" dirty="0" smtClean="0"/>
              <a:t>Empyema</a:t>
            </a:r>
            <a:r>
              <a:rPr lang="en-US" b="1" dirty="0"/>
              <a:t>.: </a:t>
            </a:r>
            <a:r>
              <a:rPr lang="en-US" dirty="0"/>
              <a:t>Thick, whitish-yellow pus builds up in the pleural space. This </a:t>
            </a:r>
            <a:r>
              <a:rPr lang="en-US" dirty="0" smtClean="0"/>
              <a:t>can</a:t>
            </a:r>
            <a:r>
              <a:rPr lang="ar-JO" dirty="0" smtClean="0"/>
              <a:t> </a:t>
            </a:r>
            <a:r>
              <a:rPr lang="en-US" dirty="0" smtClean="0"/>
              <a:t>if </a:t>
            </a:r>
            <a:r>
              <a:rPr lang="en-US" dirty="0"/>
              <a:t>happen if pneumonia isn't treated quickly enough.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2561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222C9DE-175A-B0DB-0853-FBFA8280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463"/>
            <a:ext cx="10515600" cy="5495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Pleura is serous membrane which folds back onto itself to form a two layered membranous pleural sac.                                 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The outer pleura (partial pleura) : attached to chest wall.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0" i="0" dirty="0">
                <a:effectLst/>
                <a:latin typeface=".SFUI-Regular"/>
              </a:rPr>
              <a:t>The inner pleura (</a:t>
            </a:r>
            <a:r>
              <a:rPr lang="en-GB" b="0" i="0" dirty="0" err="1">
                <a:effectLst/>
                <a:latin typeface=".SFUI-Regular"/>
              </a:rPr>
              <a:t>visteral</a:t>
            </a:r>
            <a:r>
              <a:rPr lang="en-GB" b="0" i="0" dirty="0">
                <a:effectLst/>
                <a:latin typeface=".SFUI-Regular"/>
              </a:rPr>
              <a:t> pleura):cover the lung and </a:t>
            </a:r>
            <a:r>
              <a:rPr lang="en-GB" b="0" i="0" dirty="0" err="1">
                <a:effectLst/>
                <a:latin typeface=".SFUI-Regular"/>
              </a:rPr>
              <a:t>adjoinin</a:t>
            </a:r>
            <a:r>
              <a:rPr lang="en-GB" b="0" i="0" dirty="0">
                <a:effectLst/>
                <a:latin typeface=".SFUI-Regular"/>
              </a:rPr>
              <a:t>             </a:t>
            </a:r>
            <a:endParaRPr lang="en-GB" dirty="0">
              <a:effectLst/>
              <a:latin typeface="System Font"/>
            </a:endParaRPr>
          </a:p>
          <a:p>
            <a:pPr marL="0" indent="0">
              <a:buNone/>
            </a:pPr>
            <a:r>
              <a:rPr lang="en-GB" b="0" i="0" dirty="0">
                <a:effectLst/>
                <a:latin typeface=".SFUI-Regular"/>
              </a:rPr>
              <a:t>structures.                                             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.SFUI-Regular"/>
              </a:rPr>
              <a:t>  The pleural space :a potential space because the two pleura are</a:t>
            </a:r>
            <a:endParaRPr lang="en-GB" dirty="0">
              <a:effectLst/>
              <a:latin typeface="System Font"/>
            </a:endParaRPr>
          </a:p>
          <a:p>
            <a:pPr marL="0" indent="0">
              <a:buNone/>
            </a:pPr>
            <a:r>
              <a:rPr lang="en-GB" b="0" i="0" dirty="0">
                <a:effectLst/>
                <a:latin typeface=".SFUI-Regular"/>
              </a:rPr>
              <a:t>adhere to each other (through a thin film of serous fluid of only few</a:t>
            </a:r>
            <a:endParaRPr lang="en-GB" dirty="0">
              <a:effectLst/>
              <a:latin typeface="System Font"/>
            </a:endParaRPr>
          </a:p>
          <a:p>
            <a:pPr marL="0" indent="0">
              <a:buNone/>
            </a:pPr>
            <a:r>
              <a:rPr lang="en-GB" b="0" i="0" dirty="0" err="1">
                <a:effectLst/>
                <a:latin typeface=".SFUI-Regular"/>
              </a:rPr>
              <a:t>milliliters</a:t>
            </a:r>
            <a:r>
              <a:rPr lang="en-GB" b="0" i="0" dirty="0">
                <a:effectLst/>
                <a:latin typeface=".SFUI-Regular"/>
              </a:rPr>
              <a:t> of pleural fluid around 0.13 ml/kg) .                                      </a:t>
            </a:r>
            <a:endParaRPr lang="en-GB" dirty="0">
              <a:effectLst/>
              <a:latin typeface="System Font"/>
            </a:endParaRP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331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942975"/>
            <a:ext cx="4019550" cy="75247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ts val="5090"/>
              </a:lnSpc>
            </a:pPr>
            <a:r>
              <a:rPr sz="4400" spc="5" dirty="0">
                <a:latin typeface="Calibri Light"/>
                <a:cs typeface="Calibri Light"/>
              </a:rPr>
              <a:t>management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5884545" cy="41715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484120" algn="l" defTabSz="457200" rtl="0">
              <a:lnSpc>
                <a:spcPct val="122100"/>
              </a:lnSpc>
              <a:spcBef>
                <a:spcPts val="125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b="1" spc="-25" dirty="0">
                <a:solidFill>
                  <a:srgbClr val="DFE3E5">
                    <a:lumMod val="10000"/>
                  </a:srgbClr>
                </a:solidFill>
                <a:latin typeface="Calibri"/>
                <a:cs typeface="Calibri"/>
              </a:rPr>
              <a:t>Treat</a:t>
            </a:r>
            <a:r>
              <a:rPr sz="2750" b="1" spc="-60" dirty="0">
                <a:solidFill>
                  <a:srgbClr val="DFE3E5">
                    <a:lumMod val="10000"/>
                  </a:srgbClr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DFE3E5">
                    <a:lumMod val="10000"/>
                  </a:srgbClr>
                </a:solidFill>
                <a:latin typeface="Calibri"/>
                <a:cs typeface="Calibri"/>
              </a:rPr>
              <a:t>the</a:t>
            </a:r>
            <a:r>
              <a:rPr sz="2750" b="1" spc="155" dirty="0">
                <a:solidFill>
                  <a:srgbClr val="DFE3E5">
                    <a:lumMod val="10000"/>
                  </a:srgbClr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DFE3E5">
                    <a:lumMod val="10000"/>
                  </a:srgbClr>
                </a:solidFill>
                <a:latin typeface="Calibri"/>
                <a:cs typeface="Calibri"/>
              </a:rPr>
              <a:t>cause </a:t>
            </a:r>
            <a:r>
              <a:rPr sz="2750" b="1" spc="10" dirty="0">
                <a:solidFill>
                  <a:srgbClr val="DFE3E5">
                    <a:lumMod val="10000"/>
                  </a:srgbClr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2D75B6"/>
                </a:solidFill>
                <a:latin typeface="Calibri"/>
                <a:cs typeface="Calibri"/>
              </a:rPr>
              <a:t>Pneumonia</a:t>
            </a:r>
            <a:r>
              <a:rPr sz="2750" spc="1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:</a:t>
            </a:r>
            <a:r>
              <a:rPr sz="2750" spc="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antibiotics </a:t>
            </a:r>
            <a:r>
              <a:rPr sz="2750" spc="-60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2D75B6"/>
                </a:solidFill>
                <a:latin typeface="Calibri"/>
                <a:cs typeface="Calibri"/>
              </a:rPr>
              <a:t>CHF:</a:t>
            </a:r>
            <a:r>
              <a:rPr sz="2750" spc="5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diuretics </a:t>
            </a:r>
            <a:r>
              <a:rPr sz="275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2D75B6"/>
                </a:solidFill>
                <a:latin typeface="Calibri"/>
                <a:cs typeface="Calibri"/>
              </a:rPr>
              <a:t>malignancy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41300" indent="-229235" algn="l" defTabSz="457200" rtl="0">
              <a:spcBef>
                <a:spcPts val="755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-15" dirty="0">
                <a:solidFill>
                  <a:srgbClr val="2D75B6"/>
                </a:solidFill>
                <a:latin typeface="Calibri"/>
                <a:cs typeface="Calibri"/>
              </a:rPr>
              <a:t>Pleural</a:t>
            </a:r>
            <a:r>
              <a:rPr sz="2750" spc="1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fluid</a:t>
            </a:r>
            <a:r>
              <a:rPr sz="2750" spc="1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2D75B6"/>
                </a:solidFill>
                <a:latin typeface="Calibri"/>
                <a:cs typeface="Calibri"/>
              </a:rPr>
              <a:t>aspiration</a:t>
            </a:r>
            <a:endParaRPr sz="27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4984" algn="l" defTabSz="457200" rtl="0">
              <a:spcBef>
                <a:spcPts val="755"/>
              </a:spcBef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sz="2750" spc="-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Wide</a:t>
            </a:r>
            <a:r>
              <a:rPr sz="2750" spc="6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bore</a:t>
            </a:r>
            <a:r>
              <a:rPr sz="275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needle</a:t>
            </a:r>
            <a:endParaRPr sz="2750" dirty="0">
              <a:solidFill>
                <a:srgbClr val="3E8853">
                  <a:lumMod val="50000"/>
                </a:srgbClr>
              </a:solidFill>
              <a:latin typeface="Calibri"/>
              <a:cs typeface="Calibri"/>
            </a:endParaRPr>
          </a:p>
          <a:p>
            <a:pPr marL="527685" indent="-514984" algn="l" defTabSz="457200" rtl="0">
              <a:spcBef>
                <a:spcPts val="680"/>
              </a:spcBef>
              <a:buFontTx/>
              <a:buAutoNum type="arabicPeriod"/>
              <a:tabLst>
                <a:tab pos="527050" algn="l"/>
                <a:tab pos="527685" algn="l"/>
              </a:tabLst>
            </a:pPr>
            <a:r>
              <a:rPr sz="2750" spc="-1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Intercostal</a:t>
            </a:r>
            <a:r>
              <a:rPr sz="2750" spc="8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drainage</a:t>
            </a:r>
            <a:r>
              <a:rPr sz="2750" spc="15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under</a:t>
            </a:r>
            <a:r>
              <a:rPr sz="2750" spc="20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water</a:t>
            </a:r>
            <a:r>
              <a:rPr sz="2750" spc="5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seal</a:t>
            </a:r>
            <a:endParaRPr sz="2750" dirty="0">
              <a:solidFill>
                <a:srgbClr val="3E8853">
                  <a:lumMod val="50000"/>
                </a:srgbClr>
              </a:solidFill>
              <a:latin typeface="Calibri"/>
              <a:cs typeface="Calibri"/>
            </a:endParaRPr>
          </a:p>
          <a:p>
            <a:pPr marL="241300" indent="-229235" algn="l" defTabSz="457200" rtl="0">
              <a:spcBef>
                <a:spcPts val="755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dirty="0">
                <a:solidFill>
                  <a:srgbClr val="2D75B6"/>
                </a:solidFill>
                <a:latin typeface="Calibri"/>
                <a:cs typeface="Calibri"/>
              </a:rPr>
              <a:t>Thoracic</a:t>
            </a:r>
            <a:r>
              <a:rPr sz="2750" spc="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2D75B6"/>
                </a:solidFill>
                <a:latin typeface="Calibri"/>
                <a:cs typeface="Calibri"/>
              </a:rPr>
              <a:t>surgery</a:t>
            </a:r>
            <a:r>
              <a:rPr sz="2750" spc="20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2D75B6"/>
                </a:solidFill>
                <a:latin typeface="Calibri"/>
                <a:cs typeface="Calibri"/>
              </a:rPr>
              <a:t>:</a:t>
            </a:r>
            <a:r>
              <a:rPr sz="2750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needs</a:t>
            </a:r>
            <a:r>
              <a:rPr sz="2750" spc="150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sz="2750" spc="-95" dirty="0">
                <a:solidFill>
                  <a:srgbClr val="3E8853">
                    <a:lumMod val="50000"/>
                  </a:srgbClr>
                </a:solidFill>
                <a:latin typeface="Calibri"/>
                <a:cs typeface="Calibri"/>
              </a:rPr>
              <a:t>VATS</a:t>
            </a:r>
            <a:endParaRPr sz="2750" dirty="0">
              <a:solidFill>
                <a:srgbClr val="3E8853">
                  <a:lumMod val="50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184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704850"/>
            <a:ext cx="5400675" cy="4029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4650" y="704850"/>
            <a:ext cx="4200525" cy="2324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1825" y="3409950"/>
            <a:ext cx="41338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="" xmlns:a16="http://schemas.microsoft.com/office/drawing/2014/main" id="{B5541E97-7AED-E559-F293-9E6637795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65" y="492884"/>
            <a:ext cx="8115611" cy="5926531"/>
          </a:xfrm>
        </p:spPr>
      </p:pic>
    </p:spTree>
    <p:extLst>
      <p:ext uri="{BB962C8B-B14F-4D97-AF65-F5344CB8AC3E}">
        <p14:creationId xmlns:p14="http://schemas.microsoft.com/office/powerpoint/2010/main" val="7627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4963E89-5AF3-1DC1-3825-DBF90FAB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Pathophysiology:                                                </a:t>
            </a:r>
            <a:endParaRPr lang="ar-JO" b="1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C8EDE314-7F4F-3850-28ED-B85C6B1E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9" y="1690688"/>
            <a:ext cx="11264787" cy="4068730"/>
          </a:xfrm>
        </p:spPr>
        <p:txBody>
          <a:bodyPr/>
          <a:lstStyle/>
          <a:p>
            <a:pPr marL="0" indent="0" algn="l" rtl="0">
              <a:buNone/>
            </a:pPr>
            <a:r>
              <a:rPr lang="en-GB" b="0" i="0" dirty="0">
                <a:effectLst/>
                <a:latin typeface=".SFUI-Regular"/>
              </a:rPr>
              <a:t>In general, pleural fluid accumulates as a result of either increased hydrostatic pressure or decreased</a:t>
            </a:r>
            <a:endParaRPr lang="en-GB" dirty="0">
              <a:effectLst/>
              <a:latin typeface="System Font"/>
            </a:endParaRPr>
          </a:p>
          <a:p>
            <a:pPr marL="0" indent="0" algn="l" rtl="0">
              <a:buNone/>
            </a:pPr>
            <a:r>
              <a:rPr lang="en-GB" b="0" i="0" dirty="0">
                <a:effectLst/>
                <a:latin typeface=".SFUI-Regular"/>
              </a:rPr>
              <a:t>osmotic(</a:t>
            </a:r>
            <a:r>
              <a:rPr lang="en-GB" b="0" i="0" dirty="0" err="1">
                <a:effectLst/>
                <a:latin typeface=".SFUI-Regular"/>
              </a:rPr>
              <a:t>oncotic</a:t>
            </a:r>
            <a:r>
              <a:rPr lang="en-GB" b="0" i="0" dirty="0">
                <a:effectLst/>
                <a:latin typeface=".SFUI-Regular"/>
              </a:rPr>
              <a:t>) pressure (‘</a:t>
            </a:r>
            <a:r>
              <a:rPr lang="en-GB" b="0" i="0" dirty="0" err="1">
                <a:effectLst/>
                <a:latin typeface=".SFUI-Regular"/>
              </a:rPr>
              <a:t>transudative</a:t>
            </a:r>
            <a:r>
              <a:rPr lang="en-GB" b="0" i="0" dirty="0">
                <a:effectLst/>
                <a:latin typeface=".SFUI-Regular"/>
              </a:rPr>
              <a:t>’ effusion, as seen in cardiac, liver or renal failure),</a:t>
            </a:r>
            <a:endParaRPr lang="en-GB" dirty="0">
              <a:effectLst/>
              <a:latin typeface="System Font"/>
            </a:endParaRPr>
          </a:p>
          <a:p>
            <a:pPr marL="0" indent="0" algn="l" rtl="0">
              <a:buNone/>
            </a:pPr>
            <a:r>
              <a:rPr lang="en-GB" b="0" i="0" dirty="0">
                <a:effectLst/>
                <a:latin typeface=".SFUI-Regular"/>
              </a:rPr>
              <a:t>or from caused by increased permeability of pleural surfaces or decreased lymphatic flow from pleural</a:t>
            </a:r>
            <a:endParaRPr lang="en-GB" dirty="0">
              <a:effectLst/>
              <a:latin typeface="System Font"/>
            </a:endParaRPr>
          </a:p>
          <a:p>
            <a:pPr marL="0" indent="0" algn="l" rtl="0">
              <a:buNone/>
            </a:pPr>
            <a:r>
              <a:rPr lang="en-GB" b="0" i="0" dirty="0">
                <a:effectLst/>
                <a:latin typeface=".SFUI-Regular"/>
              </a:rPr>
              <a:t>surface because of damage to pleural membranes or vasculature (‘</a:t>
            </a:r>
            <a:r>
              <a:rPr lang="en-GB" b="0" i="0" dirty="0" err="1">
                <a:effectLst/>
                <a:latin typeface=".SFUI-Regular"/>
              </a:rPr>
              <a:t>exudative’effusion</a:t>
            </a:r>
            <a:r>
              <a:rPr lang="en-GB" b="0" i="0" dirty="0">
                <a:effectLst/>
                <a:latin typeface=".SFUI-Regular"/>
              </a:rPr>
              <a:t>). </a:t>
            </a:r>
            <a:endParaRPr lang="en-GB" dirty="0">
              <a:effectLst/>
              <a:latin typeface="System Font"/>
            </a:endParaRPr>
          </a:p>
        </p:txBody>
      </p:sp>
    </p:spTree>
    <p:extLst>
      <p:ext uri="{BB962C8B-B14F-4D97-AF65-F5344CB8AC3E}">
        <p14:creationId xmlns:p14="http://schemas.microsoft.com/office/powerpoint/2010/main" val="34424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="" xmlns:a16="http://schemas.microsoft.com/office/drawing/2014/main" id="{6E83A1AB-D904-B88C-6EDF-9CCF836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5" y="580599"/>
            <a:ext cx="9652012" cy="4995010"/>
          </a:xfrm>
        </p:spPr>
      </p:pic>
    </p:spTree>
    <p:extLst>
      <p:ext uri="{BB962C8B-B14F-4D97-AF65-F5344CB8AC3E}">
        <p14:creationId xmlns:p14="http://schemas.microsoft.com/office/powerpoint/2010/main" val="20284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FCCC073-576C-546A-2E4A-5F86DA12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Classification:                                                      </a:t>
            </a:r>
            <a:endParaRPr lang="ar-JO" b="1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="" xmlns:a16="http://schemas.microsoft.com/office/drawing/2014/main" id="{523F43E3-E602-3AC6-2558-F8DA363C3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85" y="1690688"/>
            <a:ext cx="6390891" cy="4962622"/>
          </a:xfrm>
        </p:spPr>
      </p:pic>
    </p:spTree>
    <p:extLst>
      <p:ext uri="{BB962C8B-B14F-4D97-AF65-F5344CB8AC3E}">
        <p14:creationId xmlns:p14="http://schemas.microsoft.com/office/powerpoint/2010/main" val="14015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1" y="929728"/>
            <a:ext cx="5629275" cy="74122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635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0"/>
              </a:spcBef>
            </a:pPr>
            <a:r>
              <a:rPr sz="4400" spc="20" dirty="0">
                <a:latin typeface="Calibri Light"/>
                <a:cs typeface="Calibri Light"/>
              </a:rPr>
              <a:t>Causes: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DD33D769-6F68-3485-FEAA-0A6A6333211A}"/>
              </a:ext>
            </a:extLst>
          </p:cNvPr>
          <p:cNvSpPr txBox="1"/>
          <p:nvPr/>
        </p:nvSpPr>
        <p:spPr>
          <a:xfrm>
            <a:off x="838200" y="1905000"/>
            <a:ext cx="3810000" cy="4687436"/>
          </a:xfrm>
          <a:prstGeom prst="rect">
            <a:avLst/>
          </a:prstGeom>
          <a:ln w="38100">
            <a:solidFill>
              <a:srgbClr val="993366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10489" algn="l" defTabSz="457200" rtl="0">
              <a:spcBef>
                <a:spcPts val="459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Tansudative: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l" defTabSz="457200" rtl="0"/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0489" algn="l" defTabSz="457200" rtl="0"/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Is</a:t>
            </a:r>
            <a:r>
              <a:rPr sz="2000" b="1" spc="-1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caused</a:t>
            </a:r>
            <a:r>
              <a:rPr sz="2000" b="1" spc="-10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by</a:t>
            </a:r>
            <a:r>
              <a:rPr sz="2000" b="1" spc="-10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systemic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factors</a:t>
            </a:r>
            <a:endParaRPr sz="2000" dirty="0">
              <a:solidFill>
                <a:prstClr val="black"/>
              </a:solidFill>
              <a:latin typeface="Californian FB" panose="0207040306080B030204" pitchFamily="18" charset="0"/>
              <a:cs typeface="Calibri"/>
            </a:endParaRPr>
          </a:p>
          <a:p>
            <a:pPr marL="567690" marR="292735" indent="-228600" algn="l" defTabSz="457200" rtl="0">
              <a:lnSpc>
                <a:spcPct val="117300"/>
              </a:lnSpc>
              <a:spcBef>
                <a:spcPts val="985"/>
              </a:spcBef>
              <a:buFont typeface="Arial"/>
              <a:buChar char="•"/>
              <a:tabLst>
                <a:tab pos="567690" algn="l"/>
                <a:tab pos="568325" algn="l"/>
              </a:tabLst>
            </a:pPr>
            <a:r>
              <a:rPr sz="20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Increase </a:t>
            </a:r>
            <a:r>
              <a:rPr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in </a:t>
            </a:r>
            <a:r>
              <a:rPr sz="20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hydrostatic pressure </a:t>
            </a:r>
            <a:r>
              <a:rPr sz="2000" b="1" spc="-235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(e.g.</a:t>
            </a:r>
            <a:r>
              <a:rPr sz="2000" b="1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lifornian FB" panose="0207040306080B030204" pitchFamily="18" charset="0"/>
                <a:cs typeface="Calibri"/>
              </a:rPr>
              <a:t>chf)</a:t>
            </a:r>
            <a:endParaRPr sz="2000" b="1" dirty="0">
              <a:solidFill>
                <a:prstClr val="black">
                  <a:lumMod val="95000"/>
                  <a:lumOff val="5000"/>
                </a:prstClr>
              </a:solidFill>
              <a:latin typeface="Californian FB" panose="0207040306080B030204" pitchFamily="18" charset="0"/>
              <a:cs typeface="Calibri"/>
            </a:endParaRPr>
          </a:p>
          <a:p>
            <a:pPr algn="l" defTabSz="457200" rtl="0">
              <a:spcBef>
                <a:spcPts val="50"/>
              </a:spcBef>
              <a:buFont typeface="Arial"/>
              <a:buChar char="•"/>
            </a:pPr>
            <a:endParaRPr sz="2000" dirty="0">
              <a:solidFill>
                <a:prstClr val="black"/>
              </a:solidFill>
              <a:latin typeface="Californian FB" panose="0207040306080B030204" pitchFamily="18" charset="0"/>
              <a:cs typeface="Calibri"/>
            </a:endParaRPr>
          </a:p>
          <a:p>
            <a:pPr marL="567690" indent="-229235" algn="l" defTabSz="457200" rtl="0">
              <a:spcBef>
                <a:spcPts val="5"/>
              </a:spcBef>
              <a:buFont typeface="Arial"/>
              <a:buChar char="•"/>
              <a:tabLst>
                <a:tab pos="567690" algn="l"/>
                <a:tab pos="568325" algn="l"/>
              </a:tabLst>
            </a:pP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Decrease</a:t>
            </a:r>
            <a:r>
              <a:rPr sz="2000" b="1" spc="-10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oncotic</a:t>
            </a:r>
            <a:r>
              <a:rPr sz="2000" b="1" spc="-1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pressure</a:t>
            </a:r>
            <a:r>
              <a:rPr sz="2000" b="1" spc="-2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(e.g.</a:t>
            </a:r>
            <a:endParaRPr sz="2000" dirty="0">
              <a:solidFill>
                <a:prstClr val="black"/>
              </a:solidFill>
              <a:latin typeface="Californian FB" panose="0207040306080B030204" pitchFamily="18" charset="0"/>
              <a:cs typeface="Calibri"/>
            </a:endParaRPr>
          </a:p>
          <a:p>
            <a:pPr marL="567690" algn="l" defTabSz="457200" rtl="0">
              <a:spcBef>
                <a:spcPts val="240"/>
              </a:spcBef>
            </a:pP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nephrotic syndrome</a:t>
            </a:r>
            <a:r>
              <a:rPr sz="2000" b="1" spc="-10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or</a:t>
            </a:r>
            <a:r>
              <a:rPr sz="2000" b="1" spc="-1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cirrhosis</a:t>
            </a:r>
            <a:r>
              <a:rPr sz="2000" b="1" spc="-1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)</a:t>
            </a:r>
            <a:endParaRPr sz="2000" dirty="0">
              <a:solidFill>
                <a:prstClr val="black"/>
              </a:solidFill>
              <a:latin typeface="Californian FB" panose="0207040306080B030204" pitchFamily="18" charset="0"/>
              <a:cs typeface="Calibri"/>
            </a:endParaRPr>
          </a:p>
          <a:p>
            <a:pPr marL="110489" marR="199390" algn="l" defTabSz="457200" rtl="0">
              <a:lnSpc>
                <a:spcPct val="118200"/>
              </a:lnSpc>
              <a:spcBef>
                <a:spcPts val="975"/>
              </a:spcBef>
            </a:pP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Because these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diseases</a:t>
            </a:r>
            <a:r>
              <a:rPr sz="2000" b="1" spc="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are </a:t>
            </a:r>
            <a:r>
              <a:rPr sz="2000" b="1" spc="-5" dirty="0">
                <a:solidFill>
                  <a:srgbClr val="FF0000"/>
                </a:solidFill>
                <a:latin typeface="Californian FB" panose="0207040306080B030204" pitchFamily="18" charset="0"/>
                <a:cs typeface="Calibri"/>
              </a:rPr>
              <a:t>systemic</a:t>
            </a:r>
            <a:r>
              <a:rPr sz="2000" b="1" dirty="0">
                <a:solidFill>
                  <a:srgbClr val="FF0000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they </a:t>
            </a:r>
            <a:r>
              <a:rPr sz="2000" b="1" spc="-23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usually</a:t>
            </a:r>
            <a:r>
              <a:rPr sz="2000" b="1" spc="-1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cause bilateral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and equal</a:t>
            </a:r>
            <a:r>
              <a:rPr sz="2000" b="1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fornian FB" panose="0207040306080B030204" pitchFamily="18" charset="0"/>
                <a:cs typeface="Calibri"/>
              </a:rPr>
              <a:t>effusion</a:t>
            </a:r>
            <a:endParaRPr sz="2000" dirty="0">
              <a:solidFill>
                <a:prstClr val="black"/>
              </a:solidFill>
              <a:latin typeface="Californian FB" panose="0207040306080B030204" pitchFamily="18" charset="0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49CF0783-FE21-7446-C2F4-77128F5B1209}"/>
              </a:ext>
            </a:extLst>
          </p:cNvPr>
          <p:cNvSpPr txBox="1"/>
          <p:nvPr/>
        </p:nvSpPr>
        <p:spPr>
          <a:xfrm>
            <a:off x="6096008" y="2196130"/>
            <a:ext cx="4371975" cy="3384388"/>
          </a:xfrm>
          <a:prstGeom prst="rect">
            <a:avLst/>
          </a:prstGeom>
          <a:ln w="38100">
            <a:solidFill>
              <a:srgbClr val="993366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11125" algn="l" defTabSz="457200" rtl="0">
              <a:spcBef>
                <a:spcPts val="45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Exudative: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11125" marR="200025" algn="l" defTabSz="457200" rtl="0">
              <a:lnSpc>
                <a:spcPct val="117000"/>
              </a:lnSpc>
              <a:spcBef>
                <a:spcPts val="990"/>
              </a:spcBef>
            </a:pP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caused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inflammation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leading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to a </a:t>
            </a:r>
            <a:r>
              <a:rPr sz="2000" b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form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of increased</a:t>
            </a:r>
            <a:r>
              <a:rPr sz="20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microvascular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pressure </a:t>
            </a:r>
            <a:r>
              <a:rPr sz="2000" b="1" spc="-22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due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disease of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pleura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or injury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2000" b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adjacent lung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(e.g.</a:t>
            </a:r>
            <a:r>
              <a:rPr sz="2000" b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pneumonia or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malignancy)</a:t>
            </a:r>
            <a:r>
              <a:rPr sz="20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causing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l" defTabSz="457200" rtl="0">
              <a:spcBef>
                <a:spcPts val="20"/>
              </a:spcBef>
            </a:pP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1125" marR="587375" algn="l" defTabSz="457200" rtl="0">
              <a:lnSpc>
                <a:spcPct val="117300"/>
              </a:lnSpc>
            </a:pP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increased capillary permeability or </a:t>
            </a:r>
            <a:r>
              <a:rPr sz="2000" b="1" spc="-2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decreased</a:t>
            </a:r>
            <a:r>
              <a:rPr sz="20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lymphatic</a:t>
            </a:r>
            <a:r>
              <a:rPr sz="2000" b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drainage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2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7" y="685800"/>
            <a:ext cx="109632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5.xml><?xml version="1.0" encoding="utf-8"?>
<a:theme xmlns:a="http://schemas.openxmlformats.org/drawingml/2006/main" name="10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4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5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8.xml><?xml version="1.0" encoding="utf-8"?>
<a:theme xmlns:a="http://schemas.openxmlformats.org/drawingml/2006/main" name="6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7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1024</Words>
  <Application>Microsoft Office PowerPoint</Application>
  <PresentationFormat>Custom</PresentationFormat>
  <Paragraphs>153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31</vt:i4>
      </vt:variant>
    </vt:vector>
  </HeadingPairs>
  <TitlesOfParts>
    <vt:vector size="56" baseType="lpstr">
      <vt:lpstr>نسق Office</vt:lpstr>
      <vt:lpstr>Integral</vt:lpstr>
      <vt:lpstr>1_Integral</vt:lpstr>
      <vt:lpstr>2_Integral</vt:lpstr>
      <vt:lpstr>3_Integral</vt:lpstr>
      <vt:lpstr>4_Integral</vt:lpstr>
      <vt:lpstr>5_Integral</vt:lpstr>
      <vt:lpstr>6_Integral</vt:lpstr>
      <vt:lpstr>7_Integral</vt:lpstr>
      <vt:lpstr>8_Integral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9_Integral</vt:lpstr>
      <vt:lpstr>10_Integral</vt:lpstr>
      <vt:lpstr>Pleural  effusion</vt:lpstr>
      <vt:lpstr>Pleural effusion </vt:lpstr>
      <vt:lpstr>PowerPoint Presentation</vt:lpstr>
      <vt:lpstr>PowerPoint Presentation</vt:lpstr>
      <vt:lpstr>Pathophysiology:                                                </vt:lpstr>
      <vt:lpstr>PowerPoint Presentation</vt:lpstr>
      <vt:lpstr>Classification:                                                      </vt:lpstr>
      <vt:lpstr>Causes:</vt:lpstr>
      <vt:lpstr>PowerPoint Presentation</vt:lpstr>
      <vt:lpstr>PowerPoint Presentation</vt:lpstr>
      <vt:lpstr>fluid shift  into  interstitial  space</vt:lpstr>
      <vt:lpstr>Clinical presentation</vt:lpstr>
      <vt:lpstr>Signs and symptoms:</vt:lpstr>
      <vt:lpstr>Physical examination</vt:lpstr>
      <vt:lpstr>PowerPoint Presentation</vt:lpstr>
      <vt:lpstr>PowerPoint Presentation</vt:lpstr>
      <vt:lpstr>Investigation</vt:lpstr>
      <vt:lpstr>PowerPoint Presentation</vt:lpstr>
      <vt:lpstr>PowerPoint Presentation</vt:lpstr>
      <vt:lpstr>PowerPoint Presentation</vt:lpstr>
      <vt:lpstr>PowerPoint Presentation</vt:lpstr>
      <vt:lpstr>CXR (PA and lateral) </vt:lpstr>
      <vt:lpstr>CT scan</vt:lpstr>
      <vt:lpstr>US </vt:lpstr>
      <vt:lpstr>2-Thoracentesis </vt:lpstr>
      <vt:lpstr>2-Thoracentesis </vt:lpstr>
      <vt:lpstr>PowerPoint Presentation</vt:lpstr>
      <vt:lpstr>PowerPoint Presentation</vt:lpstr>
      <vt:lpstr>Note: In cases of hemothorax or empyema ,chest-tube ; drainage is a must ; because blood and pus are very irritant and will lead to fibrosis if not treated rapidly.</vt:lpstr>
      <vt:lpstr>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</dc:title>
  <dc:creator>admin</dc:creator>
  <cp:lastModifiedBy>admin</cp:lastModifiedBy>
  <cp:revision>9</cp:revision>
  <dcterms:modified xsi:type="dcterms:W3CDTF">2023-10-18T00:49:06Z</dcterms:modified>
</cp:coreProperties>
</file>