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82"/>
  </p:notesMasterIdLst>
  <p:sldIdLst>
    <p:sldId id="290" r:id="rId3"/>
    <p:sldId id="291"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326" r:id="rId39"/>
    <p:sldId id="334" r:id="rId40"/>
    <p:sldId id="371" r:id="rId41"/>
    <p:sldId id="335" r:id="rId42"/>
    <p:sldId id="328" r:id="rId43"/>
    <p:sldId id="327" r:id="rId44"/>
    <p:sldId id="329" r:id="rId45"/>
    <p:sldId id="330" r:id="rId46"/>
    <p:sldId id="331" r:id="rId47"/>
    <p:sldId id="332" r:id="rId48"/>
    <p:sldId id="333" r:id="rId49"/>
    <p:sldId id="336" r:id="rId50"/>
    <p:sldId id="337" r:id="rId51"/>
    <p:sldId id="338" r:id="rId52"/>
    <p:sldId id="339" r:id="rId53"/>
    <p:sldId id="340" r:id="rId54"/>
    <p:sldId id="372" r:id="rId55"/>
    <p:sldId id="341" r:id="rId56"/>
    <p:sldId id="342" r:id="rId57"/>
    <p:sldId id="343" r:id="rId58"/>
    <p:sldId id="344" r:id="rId59"/>
    <p:sldId id="345" r:id="rId60"/>
    <p:sldId id="346" r:id="rId61"/>
    <p:sldId id="347" r:id="rId62"/>
    <p:sldId id="360" r:id="rId63"/>
    <p:sldId id="361" r:id="rId64"/>
    <p:sldId id="362" r:id="rId65"/>
    <p:sldId id="348" r:id="rId66"/>
    <p:sldId id="349" r:id="rId67"/>
    <p:sldId id="363" r:id="rId68"/>
    <p:sldId id="364" r:id="rId69"/>
    <p:sldId id="365" r:id="rId70"/>
    <p:sldId id="366" r:id="rId71"/>
    <p:sldId id="350" r:id="rId72"/>
    <p:sldId id="367" r:id="rId73"/>
    <p:sldId id="352" r:id="rId74"/>
    <p:sldId id="368" r:id="rId75"/>
    <p:sldId id="351" r:id="rId76"/>
    <p:sldId id="353" r:id="rId77"/>
    <p:sldId id="357" r:id="rId78"/>
    <p:sldId id="358" r:id="rId79"/>
    <p:sldId id="369" r:id="rId80"/>
    <p:sldId id="35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ECDFA4E2-59E9-4898-A5F0-F0D81EA24D72}">
  <a:tblStyle styleId="{ECDFA4E2-59E9-4898-A5F0-F0D81EA24D7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p:scale>
          <a:sx n="80" d="100"/>
          <a:sy n="80" d="100"/>
        </p:scale>
        <p:origin x="-21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a:t>‹#›</a:t>
            </a:fld>
            <a:endParaRPr lang="en-US"/>
          </a:p>
        </p:txBody>
      </p:sp>
    </p:spTree>
    <p:extLst>
      <p:ext uri="{BB962C8B-B14F-4D97-AF65-F5344CB8AC3E}">
        <p14:creationId xmlns:p14="http://schemas.microsoft.com/office/powerpoint/2010/main" val="1589284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1258269c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1258269c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84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1e375b9f5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1e375b9f5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88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45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15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240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192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98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34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98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85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1e375b9f5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1e375b9f5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4631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819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342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390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72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48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94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262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507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2707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00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5984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07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327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443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204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512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118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704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28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714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798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784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605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732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318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3036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021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98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719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0703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368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1258269c9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1258269c9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_1_1">
    <p:spTree>
      <p:nvGrpSpPr>
        <p:cNvPr id="1" name="Shape 212"/>
        <p:cNvGrpSpPr/>
        <p:nvPr/>
      </p:nvGrpSpPr>
      <p:grpSpPr>
        <a:xfrm>
          <a:off x="0" y="0"/>
          <a:ext cx="0" cy="0"/>
          <a:chOff x="0" y="0"/>
          <a:chExt cx="0" cy="0"/>
        </a:xfrm>
      </p:grpSpPr>
      <p:grpSp>
        <p:nvGrpSpPr>
          <p:cNvPr id="213" name="Google Shape;213;p16"/>
          <p:cNvGrpSpPr/>
          <p:nvPr/>
        </p:nvGrpSpPr>
        <p:grpSpPr>
          <a:xfrm>
            <a:off x="-2886066" y="-3210700"/>
            <a:ext cx="15852066" cy="12804802"/>
            <a:chOff x="-2886066" y="-3210700"/>
            <a:chExt cx="15852066" cy="12804802"/>
          </a:xfrm>
        </p:grpSpPr>
        <p:pic>
          <p:nvPicPr>
            <p:cNvPr id="214" name="Google Shape;214;p16"/>
            <p:cNvPicPr preferRelativeResize="0"/>
            <p:nvPr/>
          </p:nvPicPr>
          <p:blipFill>
            <a:blip r:embed="rId2">
              <a:alphaModFix/>
            </a:blip>
            <a:stretch>
              <a:fillRect/>
            </a:stretch>
          </p:blipFill>
          <p:spPr>
            <a:xfrm>
              <a:off x="-1170333" y="4827800"/>
              <a:ext cx="4766302" cy="4766302"/>
            </a:xfrm>
            <a:prstGeom prst="rect">
              <a:avLst/>
            </a:prstGeom>
            <a:noFill/>
            <a:ln>
              <a:noFill/>
            </a:ln>
          </p:spPr>
        </p:pic>
        <p:pic>
          <p:nvPicPr>
            <p:cNvPr id="215" name="Google Shape;215;p16"/>
            <p:cNvPicPr preferRelativeResize="0"/>
            <p:nvPr/>
          </p:nvPicPr>
          <p:blipFill>
            <a:blip r:embed="rId3">
              <a:alphaModFix/>
            </a:blip>
            <a:stretch>
              <a:fillRect/>
            </a:stretch>
          </p:blipFill>
          <p:spPr>
            <a:xfrm>
              <a:off x="9130600" y="-1950182"/>
              <a:ext cx="3835400" cy="3848100"/>
            </a:xfrm>
            <a:prstGeom prst="rect">
              <a:avLst/>
            </a:prstGeom>
            <a:noFill/>
            <a:ln>
              <a:noFill/>
            </a:ln>
          </p:spPr>
        </p:pic>
        <p:pic>
          <p:nvPicPr>
            <p:cNvPr id="216" name="Google Shape;216;p16"/>
            <p:cNvPicPr preferRelativeResize="0"/>
            <p:nvPr/>
          </p:nvPicPr>
          <p:blipFill>
            <a:blip r:embed="rId4">
              <a:alphaModFix/>
            </a:blip>
            <a:stretch>
              <a:fillRect/>
            </a:stretch>
          </p:blipFill>
          <p:spPr>
            <a:xfrm>
              <a:off x="-2886066" y="-3210700"/>
              <a:ext cx="6857998" cy="6857998"/>
            </a:xfrm>
            <a:prstGeom prst="rect">
              <a:avLst/>
            </a:prstGeom>
            <a:noFill/>
            <a:ln>
              <a:noFill/>
            </a:ln>
          </p:spPr>
        </p:pic>
      </p:grpSp>
      <p:pic>
        <p:nvPicPr>
          <p:cNvPr id="217" name="Google Shape;217;p16"/>
          <p:cNvPicPr preferRelativeResize="0"/>
          <p:nvPr/>
        </p:nvPicPr>
        <p:blipFill>
          <a:blip r:embed="rId5">
            <a:alphaModFix/>
          </a:blip>
          <a:stretch>
            <a:fillRect/>
          </a:stretch>
        </p:blipFill>
        <p:spPr>
          <a:xfrm>
            <a:off x="0" y="0"/>
            <a:ext cx="12192004" cy="6858001"/>
          </a:xfrm>
          <a:prstGeom prst="rect">
            <a:avLst/>
          </a:prstGeom>
          <a:noFill/>
          <a:ln>
            <a:noFill/>
          </a:ln>
        </p:spPr>
      </p:pic>
      <p:sp>
        <p:nvSpPr>
          <p:cNvPr id="218" name="Google Shape;218;p16"/>
          <p:cNvSpPr txBox="1">
            <a:spLocks noGrp="1"/>
          </p:cNvSpPr>
          <p:nvPr>
            <p:ph type="title"/>
          </p:nvPr>
        </p:nvSpPr>
        <p:spPr>
          <a:xfrm>
            <a:off x="6627584" y="2022400"/>
            <a:ext cx="4455600" cy="1516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16"/>
          <p:cNvSpPr txBox="1">
            <a:spLocks noGrp="1"/>
          </p:cNvSpPr>
          <p:nvPr>
            <p:ph type="subTitle" idx="1"/>
          </p:nvPr>
        </p:nvSpPr>
        <p:spPr>
          <a:xfrm>
            <a:off x="6627584" y="3612400"/>
            <a:ext cx="4455600" cy="12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 name="Google Shape;220;p16"/>
          <p:cNvSpPr>
            <a:spLocks noGrp="1"/>
          </p:cNvSpPr>
          <p:nvPr>
            <p:ph type="pic" idx="2"/>
          </p:nvPr>
        </p:nvSpPr>
        <p:spPr>
          <a:xfrm>
            <a:off x="1108817" y="713333"/>
            <a:ext cx="4766400" cy="5431200"/>
          </a:xfrm>
          <a:prstGeom prst="rect">
            <a:avLst/>
          </a:prstGeom>
          <a:noFill/>
          <a:ln w="9525" cap="flat" cmpd="sng">
            <a:solidFill>
              <a:schemeClr val="accent2"/>
            </a:solidFill>
            <a:prstDash val="solid"/>
            <a:round/>
            <a:headEnd type="none" w="sm" len="sm"/>
            <a:tailEnd type="none" w="sm" len="sm"/>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76"/>
        <p:cNvGrpSpPr/>
        <p:nvPr/>
      </p:nvGrpSpPr>
      <p:grpSpPr>
        <a:xfrm>
          <a:off x="0" y="0"/>
          <a:ext cx="0" cy="0"/>
          <a:chOff x="0" y="0"/>
          <a:chExt cx="0" cy="0"/>
        </a:xfrm>
      </p:grpSpPr>
      <p:grpSp>
        <p:nvGrpSpPr>
          <p:cNvPr id="177" name="Google Shape;177;p14"/>
          <p:cNvGrpSpPr/>
          <p:nvPr/>
        </p:nvGrpSpPr>
        <p:grpSpPr>
          <a:xfrm>
            <a:off x="-1767366" y="-2448533"/>
            <a:ext cx="15991002" cy="13571701"/>
            <a:chOff x="-1767366" y="-2448533"/>
            <a:chExt cx="15991002" cy="13571701"/>
          </a:xfrm>
        </p:grpSpPr>
        <p:pic>
          <p:nvPicPr>
            <p:cNvPr id="178" name="Google Shape;178;p14"/>
            <p:cNvPicPr preferRelativeResize="0"/>
            <p:nvPr/>
          </p:nvPicPr>
          <p:blipFill>
            <a:blip r:embed="rId2">
              <a:alphaModFix/>
            </a:blip>
            <a:stretch>
              <a:fillRect/>
            </a:stretch>
          </p:blipFill>
          <p:spPr>
            <a:xfrm>
              <a:off x="-1767366" y="-2448533"/>
              <a:ext cx="5023934" cy="5023934"/>
            </a:xfrm>
            <a:prstGeom prst="rect">
              <a:avLst/>
            </a:prstGeom>
            <a:noFill/>
            <a:ln>
              <a:noFill/>
            </a:ln>
          </p:spPr>
        </p:pic>
        <p:pic>
          <p:nvPicPr>
            <p:cNvPr id="179" name="Google Shape;179;p14"/>
            <p:cNvPicPr preferRelativeResize="0"/>
            <p:nvPr/>
          </p:nvPicPr>
          <p:blipFill>
            <a:blip r:embed="rId3">
              <a:alphaModFix/>
            </a:blip>
            <a:stretch>
              <a:fillRect/>
            </a:stretch>
          </p:blipFill>
          <p:spPr>
            <a:xfrm>
              <a:off x="9697133" y="-1637700"/>
              <a:ext cx="4526502" cy="4526502"/>
            </a:xfrm>
            <a:prstGeom prst="rect">
              <a:avLst/>
            </a:prstGeom>
            <a:noFill/>
            <a:ln>
              <a:noFill/>
            </a:ln>
          </p:spPr>
        </p:pic>
        <p:pic>
          <p:nvPicPr>
            <p:cNvPr id="180" name="Google Shape;180;p14"/>
            <p:cNvPicPr preferRelativeResize="0"/>
            <p:nvPr/>
          </p:nvPicPr>
          <p:blipFill>
            <a:blip r:embed="rId4">
              <a:alphaModFix/>
            </a:blip>
            <a:stretch>
              <a:fillRect/>
            </a:stretch>
          </p:blipFill>
          <p:spPr>
            <a:xfrm>
              <a:off x="2896466" y="4724100"/>
              <a:ext cx="6399068" cy="6399068"/>
            </a:xfrm>
            <a:prstGeom prst="rect">
              <a:avLst/>
            </a:prstGeom>
            <a:noFill/>
            <a:ln>
              <a:noFill/>
            </a:ln>
          </p:spPr>
        </p:pic>
      </p:grpSp>
      <p:pic>
        <p:nvPicPr>
          <p:cNvPr id="181" name="Google Shape;181;p14"/>
          <p:cNvPicPr preferRelativeResize="0"/>
          <p:nvPr/>
        </p:nvPicPr>
        <p:blipFill>
          <a:blip r:embed="rId5">
            <a:alphaModFix/>
          </a:blip>
          <a:stretch>
            <a:fillRect/>
          </a:stretch>
        </p:blipFill>
        <p:spPr>
          <a:xfrm>
            <a:off x="0" y="0"/>
            <a:ext cx="12192004" cy="6858001"/>
          </a:xfrm>
          <a:prstGeom prst="rect">
            <a:avLst/>
          </a:prstGeom>
          <a:noFill/>
          <a:ln>
            <a:noFill/>
          </a:ln>
        </p:spPr>
      </p:pic>
      <p:sp>
        <p:nvSpPr>
          <p:cNvPr id="182" name="Google Shape;182;p14"/>
          <p:cNvSpPr txBox="1">
            <a:spLocks noGrp="1"/>
          </p:cNvSpPr>
          <p:nvPr>
            <p:ph type="title" hasCustomPrompt="1"/>
          </p:nvPr>
        </p:nvSpPr>
        <p:spPr>
          <a:xfrm>
            <a:off x="1660941" y="3831500"/>
            <a:ext cx="4176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400"/>
            </a:lvl1pPr>
            <a:lvl2pPr lvl="1" algn="ctr" rtl="0">
              <a:spcBef>
                <a:spcPts val="0"/>
              </a:spcBef>
              <a:spcAft>
                <a:spcPts val="0"/>
              </a:spcAft>
              <a:buClr>
                <a:schemeClr val="lt1"/>
              </a:buClr>
              <a:buSzPts val="6000"/>
              <a:buNone/>
              <a:defRPr sz="8000" b="1">
                <a:solidFill>
                  <a:schemeClr val="lt1"/>
                </a:solidFill>
              </a:defRPr>
            </a:lvl2pPr>
            <a:lvl3pPr lvl="2" algn="ctr" rtl="0">
              <a:spcBef>
                <a:spcPts val="0"/>
              </a:spcBef>
              <a:spcAft>
                <a:spcPts val="0"/>
              </a:spcAft>
              <a:buClr>
                <a:schemeClr val="lt1"/>
              </a:buClr>
              <a:buSzPts val="6000"/>
              <a:buNone/>
              <a:defRPr sz="8000" b="1">
                <a:solidFill>
                  <a:schemeClr val="lt1"/>
                </a:solidFill>
              </a:defRPr>
            </a:lvl3pPr>
            <a:lvl4pPr lvl="3" algn="ctr" rtl="0">
              <a:spcBef>
                <a:spcPts val="0"/>
              </a:spcBef>
              <a:spcAft>
                <a:spcPts val="0"/>
              </a:spcAft>
              <a:buClr>
                <a:schemeClr val="lt1"/>
              </a:buClr>
              <a:buSzPts val="6000"/>
              <a:buNone/>
              <a:defRPr sz="8000" b="1">
                <a:solidFill>
                  <a:schemeClr val="lt1"/>
                </a:solidFill>
              </a:defRPr>
            </a:lvl4pPr>
            <a:lvl5pPr lvl="4" algn="ctr" rtl="0">
              <a:spcBef>
                <a:spcPts val="0"/>
              </a:spcBef>
              <a:spcAft>
                <a:spcPts val="0"/>
              </a:spcAft>
              <a:buClr>
                <a:schemeClr val="lt1"/>
              </a:buClr>
              <a:buSzPts val="6000"/>
              <a:buNone/>
              <a:defRPr sz="8000" b="1">
                <a:solidFill>
                  <a:schemeClr val="lt1"/>
                </a:solidFill>
              </a:defRPr>
            </a:lvl5pPr>
            <a:lvl6pPr lvl="5" algn="ctr" rtl="0">
              <a:spcBef>
                <a:spcPts val="0"/>
              </a:spcBef>
              <a:spcAft>
                <a:spcPts val="0"/>
              </a:spcAft>
              <a:buClr>
                <a:schemeClr val="lt1"/>
              </a:buClr>
              <a:buSzPts val="6000"/>
              <a:buNone/>
              <a:defRPr sz="8000" b="1">
                <a:solidFill>
                  <a:schemeClr val="lt1"/>
                </a:solidFill>
              </a:defRPr>
            </a:lvl6pPr>
            <a:lvl7pPr lvl="6" algn="ctr" rtl="0">
              <a:spcBef>
                <a:spcPts val="0"/>
              </a:spcBef>
              <a:spcAft>
                <a:spcPts val="0"/>
              </a:spcAft>
              <a:buClr>
                <a:schemeClr val="lt1"/>
              </a:buClr>
              <a:buSzPts val="6000"/>
              <a:buNone/>
              <a:defRPr sz="8000" b="1">
                <a:solidFill>
                  <a:schemeClr val="lt1"/>
                </a:solidFill>
              </a:defRPr>
            </a:lvl7pPr>
            <a:lvl8pPr lvl="7" algn="ctr" rtl="0">
              <a:spcBef>
                <a:spcPts val="0"/>
              </a:spcBef>
              <a:spcAft>
                <a:spcPts val="0"/>
              </a:spcAft>
              <a:buClr>
                <a:schemeClr val="lt1"/>
              </a:buClr>
              <a:buSzPts val="6000"/>
              <a:buNone/>
              <a:defRPr sz="8000" b="1">
                <a:solidFill>
                  <a:schemeClr val="lt1"/>
                </a:solidFill>
              </a:defRPr>
            </a:lvl8pPr>
            <a:lvl9pPr lvl="8" algn="ctr" rtl="0">
              <a:spcBef>
                <a:spcPts val="0"/>
              </a:spcBef>
              <a:spcAft>
                <a:spcPts val="0"/>
              </a:spcAft>
              <a:buClr>
                <a:schemeClr val="lt1"/>
              </a:buClr>
              <a:buSzPts val="6000"/>
              <a:buNone/>
              <a:defRPr sz="8000" b="1">
                <a:solidFill>
                  <a:schemeClr val="lt1"/>
                </a:solidFill>
              </a:defRPr>
            </a:lvl9pPr>
          </a:lstStyle>
          <a:p>
            <a:r>
              <a:t>xx%</a:t>
            </a:r>
          </a:p>
        </p:txBody>
      </p:sp>
      <p:sp>
        <p:nvSpPr>
          <p:cNvPr id="183" name="Google Shape;183;p14"/>
          <p:cNvSpPr txBox="1">
            <a:spLocks noGrp="1"/>
          </p:cNvSpPr>
          <p:nvPr>
            <p:ph type="subTitle" idx="1"/>
          </p:nvPr>
        </p:nvSpPr>
        <p:spPr>
          <a:xfrm>
            <a:off x="1660956" y="4843400"/>
            <a:ext cx="4176000" cy="4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sz="1866">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184" name="Google Shape;184;p14"/>
          <p:cNvSpPr txBox="1">
            <a:spLocks noGrp="1"/>
          </p:cNvSpPr>
          <p:nvPr>
            <p:ph type="title" idx="2" hasCustomPrompt="1"/>
          </p:nvPr>
        </p:nvSpPr>
        <p:spPr>
          <a:xfrm>
            <a:off x="4008000" y="1550200"/>
            <a:ext cx="4176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400"/>
            </a:lvl1pPr>
            <a:lvl2pPr lvl="1" algn="ctr" rtl="0">
              <a:spcBef>
                <a:spcPts val="0"/>
              </a:spcBef>
              <a:spcAft>
                <a:spcPts val="0"/>
              </a:spcAft>
              <a:buClr>
                <a:schemeClr val="lt1"/>
              </a:buClr>
              <a:buSzPts val="6000"/>
              <a:buNone/>
              <a:defRPr sz="8000" b="1">
                <a:solidFill>
                  <a:schemeClr val="lt1"/>
                </a:solidFill>
              </a:defRPr>
            </a:lvl2pPr>
            <a:lvl3pPr lvl="2" algn="ctr" rtl="0">
              <a:spcBef>
                <a:spcPts val="0"/>
              </a:spcBef>
              <a:spcAft>
                <a:spcPts val="0"/>
              </a:spcAft>
              <a:buClr>
                <a:schemeClr val="lt1"/>
              </a:buClr>
              <a:buSzPts val="6000"/>
              <a:buNone/>
              <a:defRPr sz="8000" b="1">
                <a:solidFill>
                  <a:schemeClr val="lt1"/>
                </a:solidFill>
              </a:defRPr>
            </a:lvl3pPr>
            <a:lvl4pPr lvl="3" algn="ctr" rtl="0">
              <a:spcBef>
                <a:spcPts val="0"/>
              </a:spcBef>
              <a:spcAft>
                <a:spcPts val="0"/>
              </a:spcAft>
              <a:buClr>
                <a:schemeClr val="lt1"/>
              </a:buClr>
              <a:buSzPts val="6000"/>
              <a:buNone/>
              <a:defRPr sz="8000" b="1">
                <a:solidFill>
                  <a:schemeClr val="lt1"/>
                </a:solidFill>
              </a:defRPr>
            </a:lvl4pPr>
            <a:lvl5pPr lvl="4" algn="ctr" rtl="0">
              <a:spcBef>
                <a:spcPts val="0"/>
              </a:spcBef>
              <a:spcAft>
                <a:spcPts val="0"/>
              </a:spcAft>
              <a:buClr>
                <a:schemeClr val="lt1"/>
              </a:buClr>
              <a:buSzPts val="6000"/>
              <a:buNone/>
              <a:defRPr sz="8000" b="1">
                <a:solidFill>
                  <a:schemeClr val="lt1"/>
                </a:solidFill>
              </a:defRPr>
            </a:lvl5pPr>
            <a:lvl6pPr lvl="5" algn="ctr" rtl="0">
              <a:spcBef>
                <a:spcPts val="0"/>
              </a:spcBef>
              <a:spcAft>
                <a:spcPts val="0"/>
              </a:spcAft>
              <a:buClr>
                <a:schemeClr val="lt1"/>
              </a:buClr>
              <a:buSzPts val="6000"/>
              <a:buNone/>
              <a:defRPr sz="8000" b="1">
                <a:solidFill>
                  <a:schemeClr val="lt1"/>
                </a:solidFill>
              </a:defRPr>
            </a:lvl6pPr>
            <a:lvl7pPr lvl="6" algn="ctr" rtl="0">
              <a:spcBef>
                <a:spcPts val="0"/>
              </a:spcBef>
              <a:spcAft>
                <a:spcPts val="0"/>
              </a:spcAft>
              <a:buClr>
                <a:schemeClr val="lt1"/>
              </a:buClr>
              <a:buSzPts val="6000"/>
              <a:buNone/>
              <a:defRPr sz="8000" b="1">
                <a:solidFill>
                  <a:schemeClr val="lt1"/>
                </a:solidFill>
              </a:defRPr>
            </a:lvl7pPr>
            <a:lvl8pPr lvl="7" algn="ctr" rtl="0">
              <a:spcBef>
                <a:spcPts val="0"/>
              </a:spcBef>
              <a:spcAft>
                <a:spcPts val="0"/>
              </a:spcAft>
              <a:buClr>
                <a:schemeClr val="lt1"/>
              </a:buClr>
              <a:buSzPts val="6000"/>
              <a:buNone/>
              <a:defRPr sz="8000" b="1">
                <a:solidFill>
                  <a:schemeClr val="lt1"/>
                </a:solidFill>
              </a:defRPr>
            </a:lvl8pPr>
            <a:lvl9pPr lvl="8" algn="ctr" rtl="0">
              <a:spcBef>
                <a:spcPts val="0"/>
              </a:spcBef>
              <a:spcAft>
                <a:spcPts val="0"/>
              </a:spcAft>
              <a:buClr>
                <a:schemeClr val="lt1"/>
              </a:buClr>
              <a:buSzPts val="6000"/>
              <a:buNone/>
              <a:defRPr sz="8000" b="1">
                <a:solidFill>
                  <a:schemeClr val="lt1"/>
                </a:solidFill>
              </a:defRPr>
            </a:lvl9pPr>
          </a:lstStyle>
          <a:p>
            <a:r>
              <a:t>xx%</a:t>
            </a:r>
          </a:p>
        </p:txBody>
      </p:sp>
      <p:sp>
        <p:nvSpPr>
          <p:cNvPr id="185" name="Google Shape;185;p14"/>
          <p:cNvSpPr txBox="1">
            <a:spLocks noGrp="1"/>
          </p:cNvSpPr>
          <p:nvPr>
            <p:ph type="subTitle" idx="3"/>
          </p:nvPr>
        </p:nvSpPr>
        <p:spPr>
          <a:xfrm>
            <a:off x="4008000" y="2562070"/>
            <a:ext cx="4176000" cy="4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sz="1866">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186" name="Google Shape;186;p14"/>
          <p:cNvSpPr txBox="1">
            <a:spLocks noGrp="1"/>
          </p:cNvSpPr>
          <p:nvPr>
            <p:ph type="title" idx="4" hasCustomPrompt="1"/>
          </p:nvPr>
        </p:nvSpPr>
        <p:spPr>
          <a:xfrm>
            <a:off x="6355044" y="3831500"/>
            <a:ext cx="4176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400"/>
            </a:lvl1pPr>
            <a:lvl2pPr lvl="1" algn="ctr" rtl="0">
              <a:spcBef>
                <a:spcPts val="0"/>
              </a:spcBef>
              <a:spcAft>
                <a:spcPts val="0"/>
              </a:spcAft>
              <a:buClr>
                <a:schemeClr val="lt1"/>
              </a:buClr>
              <a:buSzPts val="6000"/>
              <a:buNone/>
              <a:defRPr sz="8000" b="1">
                <a:solidFill>
                  <a:schemeClr val="lt1"/>
                </a:solidFill>
              </a:defRPr>
            </a:lvl2pPr>
            <a:lvl3pPr lvl="2" algn="ctr" rtl="0">
              <a:spcBef>
                <a:spcPts val="0"/>
              </a:spcBef>
              <a:spcAft>
                <a:spcPts val="0"/>
              </a:spcAft>
              <a:buClr>
                <a:schemeClr val="lt1"/>
              </a:buClr>
              <a:buSzPts val="6000"/>
              <a:buNone/>
              <a:defRPr sz="8000" b="1">
                <a:solidFill>
                  <a:schemeClr val="lt1"/>
                </a:solidFill>
              </a:defRPr>
            </a:lvl3pPr>
            <a:lvl4pPr lvl="3" algn="ctr" rtl="0">
              <a:spcBef>
                <a:spcPts val="0"/>
              </a:spcBef>
              <a:spcAft>
                <a:spcPts val="0"/>
              </a:spcAft>
              <a:buClr>
                <a:schemeClr val="lt1"/>
              </a:buClr>
              <a:buSzPts val="6000"/>
              <a:buNone/>
              <a:defRPr sz="8000" b="1">
                <a:solidFill>
                  <a:schemeClr val="lt1"/>
                </a:solidFill>
              </a:defRPr>
            </a:lvl4pPr>
            <a:lvl5pPr lvl="4" algn="ctr" rtl="0">
              <a:spcBef>
                <a:spcPts val="0"/>
              </a:spcBef>
              <a:spcAft>
                <a:spcPts val="0"/>
              </a:spcAft>
              <a:buClr>
                <a:schemeClr val="lt1"/>
              </a:buClr>
              <a:buSzPts val="6000"/>
              <a:buNone/>
              <a:defRPr sz="8000" b="1">
                <a:solidFill>
                  <a:schemeClr val="lt1"/>
                </a:solidFill>
              </a:defRPr>
            </a:lvl5pPr>
            <a:lvl6pPr lvl="5" algn="ctr" rtl="0">
              <a:spcBef>
                <a:spcPts val="0"/>
              </a:spcBef>
              <a:spcAft>
                <a:spcPts val="0"/>
              </a:spcAft>
              <a:buClr>
                <a:schemeClr val="lt1"/>
              </a:buClr>
              <a:buSzPts val="6000"/>
              <a:buNone/>
              <a:defRPr sz="8000" b="1">
                <a:solidFill>
                  <a:schemeClr val="lt1"/>
                </a:solidFill>
              </a:defRPr>
            </a:lvl6pPr>
            <a:lvl7pPr lvl="6" algn="ctr" rtl="0">
              <a:spcBef>
                <a:spcPts val="0"/>
              </a:spcBef>
              <a:spcAft>
                <a:spcPts val="0"/>
              </a:spcAft>
              <a:buClr>
                <a:schemeClr val="lt1"/>
              </a:buClr>
              <a:buSzPts val="6000"/>
              <a:buNone/>
              <a:defRPr sz="8000" b="1">
                <a:solidFill>
                  <a:schemeClr val="lt1"/>
                </a:solidFill>
              </a:defRPr>
            </a:lvl7pPr>
            <a:lvl8pPr lvl="7" algn="ctr" rtl="0">
              <a:spcBef>
                <a:spcPts val="0"/>
              </a:spcBef>
              <a:spcAft>
                <a:spcPts val="0"/>
              </a:spcAft>
              <a:buClr>
                <a:schemeClr val="lt1"/>
              </a:buClr>
              <a:buSzPts val="6000"/>
              <a:buNone/>
              <a:defRPr sz="8000" b="1">
                <a:solidFill>
                  <a:schemeClr val="lt1"/>
                </a:solidFill>
              </a:defRPr>
            </a:lvl8pPr>
            <a:lvl9pPr lvl="8" algn="ctr" rtl="0">
              <a:spcBef>
                <a:spcPts val="0"/>
              </a:spcBef>
              <a:spcAft>
                <a:spcPts val="0"/>
              </a:spcAft>
              <a:buClr>
                <a:schemeClr val="lt1"/>
              </a:buClr>
              <a:buSzPts val="6000"/>
              <a:buNone/>
              <a:defRPr sz="8000" b="1">
                <a:solidFill>
                  <a:schemeClr val="lt1"/>
                </a:solidFill>
              </a:defRPr>
            </a:lvl9pPr>
          </a:lstStyle>
          <a:p>
            <a:r>
              <a:t>xx%</a:t>
            </a:r>
          </a:p>
        </p:txBody>
      </p:sp>
      <p:sp>
        <p:nvSpPr>
          <p:cNvPr id="187" name="Google Shape;187;p14"/>
          <p:cNvSpPr txBox="1">
            <a:spLocks noGrp="1"/>
          </p:cNvSpPr>
          <p:nvPr>
            <p:ph type="subTitle" idx="5"/>
          </p:nvPr>
        </p:nvSpPr>
        <p:spPr>
          <a:xfrm>
            <a:off x="6355058" y="4843400"/>
            <a:ext cx="4176000" cy="4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sz="1866">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grpSp>
        <p:nvGrpSpPr>
          <p:cNvPr id="188" name="Google Shape;188;p14"/>
          <p:cNvGrpSpPr/>
          <p:nvPr/>
        </p:nvGrpSpPr>
        <p:grpSpPr>
          <a:xfrm>
            <a:off x="-3095425" y="534733"/>
            <a:ext cx="16770104" cy="6262549"/>
            <a:chOff x="-3095425" y="534733"/>
            <a:chExt cx="16770104" cy="6262549"/>
          </a:xfrm>
        </p:grpSpPr>
        <p:grpSp>
          <p:nvGrpSpPr>
            <p:cNvPr id="189" name="Google Shape;189;p14"/>
            <p:cNvGrpSpPr/>
            <p:nvPr/>
          </p:nvGrpSpPr>
          <p:grpSpPr>
            <a:xfrm>
              <a:off x="5724100" y="534733"/>
              <a:ext cx="743800" cy="108800"/>
              <a:chOff x="2720533" y="6144666"/>
              <a:chExt cx="743800" cy="108800"/>
            </a:xfrm>
          </p:grpSpPr>
          <p:sp>
            <p:nvSpPr>
              <p:cNvPr id="190" name="Google Shape;190;p14"/>
              <p:cNvSpPr/>
              <p:nvPr/>
            </p:nvSpPr>
            <p:spPr>
              <a:xfrm>
                <a:off x="2720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2932200"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a:off x="3143866"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a:off x="3355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4"/>
            <p:cNvGrpSpPr/>
            <p:nvPr/>
          </p:nvGrpSpPr>
          <p:grpSpPr>
            <a:xfrm>
              <a:off x="-3095425" y="875901"/>
              <a:ext cx="16770104" cy="5921381"/>
              <a:chOff x="-3095425" y="875901"/>
              <a:chExt cx="16770104" cy="5921381"/>
            </a:xfrm>
          </p:grpSpPr>
          <p:sp>
            <p:nvSpPr>
              <p:cNvPr id="195" name="Google Shape;195;p14"/>
              <p:cNvSpPr/>
              <p:nvPr/>
            </p:nvSpPr>
            <p:spPr>
              <a:xfrm rot="-7267487">
                <a:off x="-3327905" y="2545130"/>
                <a:ext cx="5272161" cy="2432341"/>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4"/>
              <p:cNvGrpSpPr/>
              <p:nvPr/>
            </p:nvGrpSpPr>
            <p:grpSpPr>
              <a:xfrm>
                <a:off x="11115882" y="4238486"/>
                <a:ext cx="2558796" cy="2558796"/>
                <a:chOff x="6562300" y="5085433"/>
                <a:chExt cx="1371200" cy="1371200"/>
              </a:xfrm>
            </p:grpSpPr>
            <p:sp>
              <p:nvSpPr>
                <p:cNvPr id="197" name="Google Shape;197;p14"/>
                <p:cNvSpPr/>
                <p:nvPr/>
              </p:nvSpPr>
              <p:spPr>
                <a:xfrm>
                  <a:off x="6562300" y="5085433"/>
                  <a:ext cx="1371200" cy="13712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a:off x="6765600" y="5288733"/>
                  <a:ext cx="964800" cy="964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a:off x="7003800" y="5526933"/>
                  <a:ext cx="488400" cy="4884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grpSp>
        <p:nvGrpSpPr>
          <p:cNvPr id="25" name="Google Shape;25;p3"/>
          <p:cNvGrpSpPr/>
          <p:nvPr/>
        </p:nvGrpSpPr>
        <p:grpSpPr>
          <a:xfrm>
            <a:off x="-1734466" y="-1660985"/>
            <a:ext cx="16918469" cy="12032282"/>
            <a:chOff x="-1734466" y="-1660985"/>
            <a:chExt cx="16918469" cy="12032282"/>
          </a:xfrm>
        </p:grpSpPr>
        <p:pic>
          <p:nvPicPr>
            <p:cNvPr id="26" name="Google Shape;26;p3"/>
            <p:cNvPicPr preferRelativeResize="0"/>
            <p:nvPr/>
          </p:nvPicPr>
          <p:blipFill>
            <a:blip r:embed="rId2">
              <a:alphaModFix/>
            </a:blip>
            <a:stretch>
              <a:fillRect/>
            </a:stretch>
          </p:blipFill>
          <p:spPr>
            <a:xfrm>
              <a:off x="-1734466" y="79600"/>
              <a:ext cx="3779200" cy="3779200"/>
            </a:xfrm>
            <a:prstGeom prst="rect">
              <a:avLst/>
            </a:prstGeom>
            <a:noFill/>
            <a:ln>
              <a:noFill/>
            </a:ln>
          </p:spPr>
        </p:pic>
        <p:pic>
          <p:nvPicPr>
            <p:cNvPr id="27" name="Google Shape;27;p3"/>
            <p:cNvPicPr preferRelativeResize="0"/>
            <p:nvPr/>
          </p:nvPicPr>
          <p:blipFill>
            <a:blip r:embed="rId3">
              <a:alphaModFix amt="80000"/>
            </a:blip>
            <a:stretch>
              <a:fillRect/>
            </a:stretch>
          </p:blipFill>
          <p:spPr>
            <a:xfrm>
              <a:off x="9816402" y="-881300"/>
              <a:ext cx="5367600" cy="5367600"/>
            </a:xfrm>
            <a:prstGeom prst="rect">
              <a:avLst/>
            </a:prstGeom>
            <a:noFill/>
            <a:ln>
              <a:noFill/>
            </a:ln>
          </p:spPr>
        </p:pic>
        <p:pic>
          <p:nvPicPr>
            <p:cNvPr id="28" name="Google Shape;28;p3"/>
            <p:cNvPicPr preferRelativeResize="0"/>
            <p:nvPr/>
          </p:nvPicPr>
          <p:blipFill>
            <a:blip r:embed="rId2">
              <a:alphaModFix/>
            </a:blip>
            <a:stretch>
              <a:fillRect/>
            </a:stretch>
          </p:blipFill>
          <p:spPr>
            <a:xfrm>
              <a:off x="2667001" y="3513300"/>
              <a:ext cx="6857998" cy="6857998"/>
            </a:xfrm>
            <a:prstGeom prst="rect">
              <a:avLst/>
            </a:prstGeom>
            <a:noFill/>
            <a:ln>
              <a:noFill/>
            </a:ln>
          </p:spPr>
        </p:pic>
        <p:pic>
          <p:nvPicPr>
            <p:cNvPr id="29" name="Google Shape;29;p3"/>
            <p:cNvPicPr preferRelativeResize="0"/>
            <p:nvPr/>
          </p:nvPicPr>
          <p:blipFill>
            <a:blip r:embed="rId4">
              <a:alphaModFix/>
            </a:blip>
            <a:stretch>
              <a:fillRect/>
            </a:stretch>
          </p:blipFill>
          <p:spPr>
            <a:xfrm>
              <a:off x="9972830" y="-1660985"/>
              <a:ext cx="3713669" cy="3711486"/>
            </a:xfrm>
            <a:prstGeom prst="rect">
              <a:avLst/>
            </a:prstGeom>
            <a:noFill/>
            <a:ln>
              <a:noFill/>
            </a:ln>
          </p:spPr>
        </p:pic>
        <p:pic>
          <p:nvPicPr>
            <p:cNvPr id="30" name="Google Shape;30;p3"/>
            <p:cNvPicPr preferRelativeResize="0"/>
            <p:nvPr/>
          </p:nvPicPr>
          <p:blipFill>
            <a:blip r:embed="rId5">
              <a:alphaModFix/>
            </a:blip>
            <a:stretch>
              <a:fillRect/>
            </a:stretch>
          </p:blipFill>
          <p:spPr>
            <a:xfrm>
              <a:off x="-743200" y="-181500"/>
              <a:ext cx="2461400" cy="2461400"/>
            </a:xfrm>
            <a:prstGeom prst="rect">
              <a:avLst/>
            </a:prstGeom>
            <a:noFill/>
            <a:ln>
              <a:noFill/>
            </a:ln>
          </p:spPr>
        </p:pic>
      </p:grpSp>
      <p:pic>
        <p:nvPicPr>
          <p:cNvPr id="31" name="Google Shape;31;p3"/>
          <p:cNvPicPr preferRelativeResize="0"/>
          <p:nvPr/>
        </p:nvPicPr>
        <p:blipFill>
          <a:blip r:embed="rId6">
            <a:alphaModFix/>
          </a:blip>
          <a:stretch>
            <a:fillRect/>
          </a:stretch>
        </p:blipFill>
        <p:spPr>
          <a:xfrm>
            <a:off x="0" y="0"/>
            <a:ext cx="12192004" cy="6858001"/>
          </a:xfrm>
          <a:prstGeom prst="rect">
            <a:avLst/>
          </a:prstGeom>
          <a:noFill/>
          <a:ln>
            <a:noFill/>
          </a:ln>
        </p:spPr>
      </p:pic>
      <p:sp>
        <p:nvSpPr>
          <p:cNvPr id="32" name="Google Shape;32;p3"/>
          <p:cNvSpPr txBox="1">
            <a:spLocks noGrp="1"/>
          </p:cNvSpPr>
          <p:nvPr>
            <p:ph type="title"/>
          </p:nvPr>
        </p:nvSpPr>
        <p:spPr>
          <a:xfrm>
            <a:off x="4933933" y="2867800"/>
            <a:ext cx="4251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3006466" y="2867800"/>
            <a:ext cx="149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34" name="Google Shape;34;p3"/>
          <p:cNvGrpSpPr/>
          <p:nvPr/>
        </p:nvGrpSpPr>
        <p:grpSpPr>
          <a:xfrm>
            <a:off x="10494733" y="6144666"/>
            <a:ext cx="743800" cy="108800"/>
            <a:chOff x="2720533" y="6144666"/>
            <a:chExt cx="743800" cy="108800"/>
          </a:xfrm>
        </p:grpSpPr>
        <p:sp>
          <p:nvSpPr>
            <p:cNvPr id="35" name="Google Shape;35;p3"/>
            <p:cNvSpPr/>
            <p:nvPr/>
          </p:nvSpPr>
          <p:spPr>
            <a:xfrm>
              <a:off x="2720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2932200"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143866"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3355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270"/>
        <p:cNvGrpSpPr/>
        <p:nvPr/>
      </p:nvGrpSpPr>
      <p:grpSpPr>
        <a:xfrm>
          <a:off x="0" y="0"/>
          <a:ext cx="0" cy="0"/>
          <a:chOff x="0" y="0"/>
          <a:chExt cx="0" cy="0"/>
        </a:xfrm>
      </p:grpSpPr>
      <p:grpSp>
        <p:nvGrpSpPr>
          <p:cNvPr id="271" name="Google Shape;271;p21"/>
          <p:cNvGrpSpPr/>
          <p:nvPr/>
        </p:nvGrpSpPr>
        <p:grpSpPr>
          <a:xfrm>
            <a:off x="-805936" y="-2086049"/>
            <a:ext cx="14800600" cy="10582246"/>
            <a:chOff x="-805936" y="-2086049"/>
            <a:chExt cx="14800600" cy="10582246"/>
          </a:xfrm>
        </p:grpSpPr>
        <p:pic>
          <p:nvPicPr>
            <p:cNvPr id="272" name="Google Shape;272;p21"/>
            <p:cNvPicPr preferRelativeResize="0"/>
            <p:nvPr/>
          </p:nvPicPr>
          <p:blipFill>
            <a:blip r:embed="rId2">
              <a:alphaModFix/>
            </a:blip>
            <a:stretch>
              <a:fillRect/>
            </a:stretch>
          </p:blipFill>
          <p:spPr>
            <a:xfrm>
              <a:off x="9862066" y="4363598"/>
              <a:ext cx="4132597" cy="4132597"/>
            </a:xfrm>
            <a:prstGeom prst="rect">
              <a:avLst/>
            </a:prstGeom>
            <a:noFill/>
            <a:ln>
              <a:noFill/>
            </a:ln>
          </p:spPr>
        </p:pic>
        <p:pic>
          <p:nvPicPr>
            <p:cNvPr id="273" name="Google Shape;273;p21"/>
            <p:cNvPicPr preferRelativeResize="0"/>
            <p:nvPr/>
          </p:nvPicPr>
          <p:blipFill>
            <a:blip r:embed="rId3">
              <a:alphaModFix/>
            </a:blip>
            <a:stretch>
              <a:fillRect/>
            </a:stretch>
          </p:blipFill>
          <p:spPr>
            <a:xfrm flipH="1">
              <a:off x="-805936" y="5366552"/>
              <a:ext cx="2643268" cy="2645296"/>
            </a:xfrm>
            <a:prstGeom prst="rect">
              <a:avLst/>
            </a:prstGeom>
            <a:noFill/>
            <a:ln>
              <a:noFill/>
            </a:ln>
          </p:spPr>
        </p:pic>
        <p:pic>
          <p:nvPicPr>
            <p:cNvPr id="274" name="Google Shape;274;p21"/>
            <p:cNvPicPr preferRelativeResize="0"/>
            <p:nvPr/>
          </p:nvPicPr>
          <p:blipFill>
            <a:blip r:embed="rId4">
              <a:alphaModFix/>
            </a:blip>
            <a:stretch>
              <a:fillRect/>
            </a:stretch>
          </p:blipFill>
          <p:spPr>
            <a:xfrm>
              <a:off x="6252566" y="-2086049"/>
              <a:ext cx="3835400" cy="3848100"/>
            </a:xfrm>
            <a:prstGeom prst="rect">
              <a:avLst/>
            </a:prstGeom>
            <a:noFill/>
            <a:ln>
              <a:noFill/>
            </a:ln>
          </p:spPr>
        </p:pic>
      </p:grpSp>
      <p:pic>
        <p:nvPicPr>
          <p:cNvPr id="275" name="Google Shape;275;p21"/>
          <p:cNvPicPr preferRelativeResize="0"/>
          <p:nvPr/>
        </p:nvPicPr>
        <p:blipFill>
          <a:blip r:embed="rId5">
            <a:alphaModFix/>
          </a:blip>
          <a:stretch>
            <a:fillRect/>
          </a:stretch>
        </p:blipFill>
        <p:spPr>
          <a:xfrm>
            <a:off x="0" y="0"/>
            <a:ext cx="12192004" cy="6858001"/>
          </a:xfrm>
          <a:prstGeom prst="rect">
            <a:avLst/>
          </a:prstGeom>
          <a:noFill/>
          <a:ln>
            <a:noFill/>
          </a:ln>
        </p:spPr>
      </p:pic>
      <p:sp>
        <p:nvSpPr>
          <p:cNvPr id="276" name="Google Shape;276;p21"/>
          <p:cNvSpPr txBox="1">
            <a:spLocks noGrp="1"/>
          </p:cNvSpPr>
          <p:nvPr>
            <p:ph type="title"/>
          </p:nvPr>
        </p:nvSpPr>
        <p:spPr>
          <a:xfrm>
            <a:off x="960000" y="593366"/>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 name="Google Shape;277;p21"/>
          <p:cNvSpPr txBox="1">
            <a:spLocks noGrp="1"/>
          </p:cNvSpPr>
          <p:nvPr>
            <p:ph type="subTitle" idx="1"/>
          </p:nvPr>
        </p:nvSpPr>
        <p:spPr>
          <a:xfrm>
            <a:off x="1190300" y="3229002"/>
            <a:ext cx="2935600" cy="21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8" name="Google Shape;278;p21"/>
          <p:cNvSpPr txBox="1">
            <a:spLocks noGrp="1"/>
          </p:cNvSpPr>
          <p:nvPr>
            <p:ph type="subTitle" idx="2"/>
          </p:nvPr>
        </p:nvSpPr>
        <p:spPr>
          <a:xfrm>
            <a:off x="4628200" y="3229002"/>
            <a:ext cx="2935600" cy="21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9" name="Google Shape;279;p21"/>
          <p:cNvSpPr txBox="1">
            <a:spLocks noGrp="1"/>
          </p:cNvSpPr>
          <p:nvPr>
            <p:ph type="subTitle" idx="3"/>
          </p:nvPr>
        </p:nvSpPr>
        <p:spPr>
          <a:xfrm>
            <a:off x="8066100" y="3229002"/>
            <a:ext cx="2935600" cy="21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0" name="Google Shape;280;p21"/>
          <p:cNvSpPr txBox="1">
            <a:spLocks noGrp="1"/>
          </p:cNvSpPr>
          <p:nvPr>
            <p:ph type="subTitle" idx="4"/>
          </p:nvPr>
        </p:nvSpPr>
        <p:spPr>
          <a:xfrm>
            <a:off x="1190300" y="2725400"/>
            <a:ext cx="2935600" cy="5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Kanit"/>
              <a:buNone/>
              <a:defRPr sz="2400">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SzPts val="2400"/>
              <a:buFont typeface="Kanit"/>
              <a:buNone/>
              <a:defRPr sz="3200">
                <a:latin typeface="Kanit"/>
                <a:ea typeface="Kanit"/>
                <a:cs typeface="Kanit"/>
                <a:sym typeface="Kanit"/>
              </a:defRPr>
            </a:lvl2pPr>
            <a:lvl3pPr lvl="2" algn="ctr" rtl="0">
              <a:lnSpc>
                <a:spcPct val="100000"/>
              </a:lnSpc>
              <a:spcBef>
                <a:spcPts val="0"/>
              </a:spcBef>
              <a:spcAft>
                <a:spcPts val="0"/>
              </a:spcAft>
              <a:buSzPts val="2400"/>
              <a:buFont typeface="Kanit"/>
              <a:buNone/>
              <a:defRPr sz="3200">
                <a:latin typeface="Kanit"/>
                <a:ea typeface="Kanit"/>
                <a:cs typeface="Kanit"/>
                <a:sym typeface="Kanit"/>
              </a:defRPr>
            </a:lvl3pPr>
            <a:lvl4pPr lvl="3" algn="ctr" rtl="0">
              <a:lnSpc>
                <a:spcPct val="100000"/>
              </a:lnSpc>
              <a:spcBef>
                <a:spcPts val="0"/>
              </a:spcBef>
              <a:spcAft>
                <a:spcPts val="0"/>
              </a:spcAft>
              <a:buSzPts val="2400"/>
              <a:buFont typeface="Kanit"/>
              <a:buNone/>
              <a:defRPr sz="3200">
                <a:latin typeface="Kanit"/>
                <a:ea typeface="Kanit"/>
                <a:cs typeface="Kanit"/>
                <a:sym typeface="Kanit"/>
              </a:defRPr>
            </a:lvl4pPr>
            <a:lvl5pPr lvl="4" algn="ctr" rtl="0">
              <a:lnSpc>
                <a:spcPct val="100000"/>
              </a:lnSpc>
              <a:spcBef>
                <a:spcPts val="0"/>
              </a:spcBef>
              <a:spcAft>
                <a:spcPts val="0"/>
              </a:spcAft>
              <a:buSzPts val="2400"/>
              <a:buFont typeface="Kanit"/>
              <a:buNone/>
              <a:defRPr sz="3200">
                <a:latin typeface="Kanit"/>
                <a:ea typeface="Kanit"/>
                <a:cs typeface="Kanit"/>
                <a:sym typeface="Kanit"/>
              </a:defRPr>
            </a:lvl5pPr>
            <a:lvl6pPr lvl="5" algn="ctr" rtl="0">
              <a:lnSpc>
                <a:spcPct val="100000"/>
              </a:lnSpc>
              <a:spcBef>
                <a:spcPts val="0"/>
              </a:spcBef>
              <a:spcAft>
                <a:spcPts val="0"/>
              </a:spcAft>
              <a:buSzPts val="2400"/>
              <a:buFont typeface="Kanit"/>
              <a:buNone/>
              <a:defRPr sz="3200">
                <a:latin typeface="Kanit"/>
                <a:ea typeface="Kanit"/>
                <a:cs typeface="Kanit"/>
                <a:sym typeface="Kanit"/>
              </a:defRPr>
            </a:lvl6pPr>
            <a:lvl7pPr lvl="6" algn="ctr" rtl="0">
              <a:lnSpc>
                <a:spcPct val="100000"/>
              </a:lnSpc>
              <a:spcBef>
                <a:spcPts val="0"/>
              </a:spcBef>
              <a:spcAft>
                <a:spcPts val="0"/>
              </a:spcAft>
              <a:buSzPts val="2400"/>
              <a:buFont typeface="Kanit"/>
              <a:buNone/>
              <a:defRPr sz="3200">
                <a:latin typeface="Kanit"/>
                <a:ea typeface="Kanit"/>
                <a:cs typeface="Kanit"/>
                <a:sym typeface="Kanit"/>
              </a:defRPr>
            </a:lvl7pPr>
            <a:lvl8pPr lvl="7" algn="ctr" rtl="0">
              <a:lnSpc>
                <a:spcPct val="100000"/>
              </a:lnSpc>
              <a:spcBef>
                <a:spcPts val="0"/>
              </a:spcBef>
              <a:spcAft>
                <a:spcPts val="0"/>
              </a:spcAft>
              <a:buSzPts val="2400"/>
              <a:buFont typeface="Kanit"/>
              <a:buNone/>
              <a:defRPr sz="3200">
                <a:latin typeface="Kanit"/>
                <a:ea typeface="Kanit"/>
                <a:cs typeface="Kanit"/>
                <a:sym typeface="Kanit"/>
              </a:defRPr>
            </a:lvl8pPr>
            <a:lvl9pPr lvl="8" algn="ctr" rtl="0">
              <a:lnSpc>
                <a:spcPct val="100000"/>
              </a:lnSpc>
              <a:spcBef>
                <a:spcPts val="0"/>
              </a:spcBef>
              <a:spcAft>
                <a:spcPts val="0"/>
              </a:spcAft>
              <a:buSzPts val="2400"/>
              <a:buFont typeface="Kanit"/>
              <a:buNone/>
              <a:defRPr sz="3200">
                <a:latin typeface="Kanit"/>
                <a:ea typeface="Kanit"/>
                <a:cs typeface="Kanit"/>
                <a:sym typeface="Kanit"/>
              </a:defRPr>
            </a:lvl9pPr>
          </a:lstStyle>
          <a:p>
            <a:endParaRPr/>
          </a:p>
        </p:txBody>
      </p:sp>
      <p:sp>
        <p:nvSpPr>
          <p:cNvPr id="281" name="Google Shape;281;p21"/>
          <p:cNvSpPr txBox="1">
            <a:spLocks noGrp="1"/>
          </p:cNvSpPr>
          <p:nvPr>
            <p:ph type="subTitle" idx="5"/>
          </p:nvPr>
        </p:nvSpPr>
        <p:spPr>
          <a:xfrm>
            <a:off x="4628200" y="2725400"/>
            <a:ext cx="2935600" cy="5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Kanit"/>
              <a:buNone/>
              <a:defRPr sz="2400">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SzPts val="2400"/>
              <a:buFont typeface="Kanit"/>
              <a:buNone/>
              <a:defRPr sz="3200">
                <a:latin typeface="Kanit"/>
                <a:ea typeface="Kanit"/>
                <a:cs typeface="Kanit"/>
                <a:sym typeface="Kanit"/>
              </a:defRPr>
            </a:lvl2pPr>
            <a:lvl3pPr lvl="2" algn="ctr" rtl="0">
              <a:lnSpc>
                <a:spcPct val="100000"/>
              </a:lnSpc>
              <a:spcBef>
                <a:spcPts val="0"/>
              </a:spcBef>
              <a:spcAft>
                <a:spcPts val="0"/>
              </a:spcAft>
              <a:buSzPts val="2400"/>
              <a:buFont typeface="Kanit"/>
              <a:buNone/>
              <a:defRPr sz="3200">
                <a:latin typeface="Kanit"/>
                <a:ea typeface="Kanit"/>
                <a:cs typeface="Kanit"/>
                <a:sym typeface="Kanit"/>
              </a:defRPr>
            </a:lvl3pPr>
            <a:lvl4pPr lvl="3" algn="ctr" rtl="0">
              <a:lnSpc>
                <a:spcPct val="100000"/>
              </a:lnSpc>
              <a:spcBef>
                <a:spcPts val="0"/>
              </a:spcBef>
              <a:spcAft>
                <a:spcPts val="0"/>
              </a:spcAft>
              <a:buSzPts val="2400"/>
              <a:buFont typeface="Kanit"/>
              <a:buNone/>
              <a:defRPr sz="3200">
                <a:latin typeface="Kanit"/>
                <a:ea typeface="Kanit"/>
                <a:cs typeface="Kanit"/>
                <a:sym typeface="Kanit"/>
              </a:defRPr>
            </a:lvl4pPr>
            <a:lvl5pPr lvl="4" algn="ctr" rtl="0">
              <a:lnSpc>
                <a:spcPct val="100000"/>
              </a:lnSpc>
              <a:spcBef>
                <a:spcPts val="0"/>
              </a:spcBef>
              <a:spcAft>
                <a:spcPts val="0"/>
              </a:spcAft>
              <a:buSzPts val="2400"/>
              <a:buFont typeface="Kanit"/>
              <a:buNone/>
              <a:defRPr sz="3200">
                <a:latin typeface="Kanit"/>
                <a:ea typeface="Kanit"/>
                <a:cs typeface="Kanit"/>
                <a:sym typeface="Kanit"/>
              </a:defRPr>
            </a:lvl5pPr>
            <a:lvl6pPr lvl="5" algn="ctr" rtl="0">
              <a:lnSpc>
                <a:spcPct val="100000"/>
              </a:lnSpc>
              <a:spcBef>
                <a:spcPts val="0"/>
              </a:spcBef>
              <a:spcAft>
                <a:spcPts val="0"/>
              </a:spcAft>
              <a:buSzPts val="2400"/>
              <a:buFont typeface="Kanit"/>
              <a:buNone/>
              <a:defRPr sz="3200">
                <a:latin typeface="Kanit"/>
                <a:ea typeface="Kanit"/>
                <a:cs typeface="Kanit"/>
                <a:sym typeface="Kanit"/>
              </a:defRPr>
            </a:lvl6pPr>
            <a:lvl7pPr lvl="6" algn="ctr" rtl="0">
              <a:lnSpc>
                <a:spcPct val="100000"/>
              </a:lnSpc>
              <a:spcBef>
                <a:spcPts val="0"/>
              </a:spcBef>
              <a:spcAft>
                <a:spcPts val="0"/>
              </a:spcAft>
              <a:buSzPts val="2400"/>
              <a:buFont typeface="Kanit"/>
              <a:buNone/>
              <a:defRPr sz="3200">
                <a:latin typeface="Kanit"/>
                <a:ea typeface="Kanit"/>
                <a:cs typeface="Kanit"/>
                <a:sym typeface="Kanit"/>
              </a:defRPr>
            </a:lvl7pPr>
            <a:lvl8pPr lvl="7" algn="ctr" rtl="0">
              <a:lnSpc>
                <a:spcPct val="100000"/>
              </a:lnSpc>
              <a:spcBef>
                <a:spcPts val="0"/>
              </a:spcBef>
              <a:spcAft>
                <a:spcPts val="0"/>
              </a:spcAft>
              <a:buSzPts val="2400"/>
              <a:buFont typeface="Kanit"/>
              <a:buNone/>
              <a:defRPr sz="3200">
                <a:latin typeface="Kanit"/>
                <a:ea typeface="Kanit"/>
                <a:cs typeface="Kanit"/>
                <a:sym typeface="Kanit"/>
              </a:defRPr>
            </a:lvl8pPr>
            <a:lvl9pPr lvl="8" algn="ctr" rtl="0">
              <a:lnSpc>
                <a:spcPct val="100000"/>
              </a:lnSpc>
              <a:spcBef>
                <a:spcPts val="0"/>
              </a:spcBef>
              <a:spcAft>
                <a:spcPts val="0"/>
              </a:spcAft>
              <a:buSzPts val="2400"/>
              <a:buFont typeface="Kanit"/>
              <a:buNone/>
              <a:defRPr sz="3200">
                <a:latin typeface="Kanit"/>
                <a:ea typeface="Kanit"/>
                <a:cs typeface="Kanit"/>
                <a:sym typeface="Kanit"/>
              </a:defRPr>
            </a:lvl9pPr>
          </a:lstStyle>
          <a:p>
            <a:endParaRPr/>
          </a:p>
        </p:txBody>
      </p:sp>
      <p:sp>
        <p:nvSpPr>
          <p:cNvPr id="282" name="Google Shape;282;p21"/>
          <p:cNvSpPr txBox="1">
            <a:spLocks noGrp="1"/>
          </p:cNvSpPr>
          <p:nvPr>
            <p:ph type="subTitle" idx="6"/>
          </p:nvPr>
        </p:nvSpPr>
        <p:spPr>
          <a:xfrm>
            <a:off x="8066100" y="2725400"/>
            <a:ext cx="2935600" cy="5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Kanit"/>
              <a:buNone/>
              <a:defRPr sz="2400">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SzPts val="2400"/>
              <a:buFont typeface="Kanit"/>
              <a:buNone/>
              <a:defRPr sz="3200">
                <a:latin typeface="Kanit"/>
                <a:ea typeface="Kanit"/>
                <a:cs typeface="Kanit"/>
                <a:sym typeface="Kanit"/>
              </a:defRPr>
            </a:lvl2pPr>
            <a:lvl3pPr lvl="2" algn="ctr" rtl="0">
              <a:lnSpc>
                <a:spcPct val="100000"/>
              </a:lnSpc>
              <a:spcBef>
                <a:spcPts val="0"/>
              </a:spcBef>
              <a:spcAft>
                <a:spcPts val="0"/>
              </a:spcAft>
              <a:buSzPts val="2400"/>
              <a:buFont typeface="Kanit"/>
              <a:buNone/>
              <a:defRPr sz="3200">
                <a:latin typeface="Kanit"/>
                <a:ea typeface="Kanit"/>
                <a:cs typeface="Kanit"/>
                <a:sym typeface="Kanit"/>
              </a:defRPr>
            </a:lvl3pPr>
            <a:lvl4pPr lvl="3" algn="ctr" rtl="0">
              <a:lnSpc>
                <a:spcPct val="100000"/>
              </a:lnSpc>
              <a:spcBef>
                <a:spcPts val="0"/>
              </a:spcBef>
              <a:spcAft>
                <a:spcPts val="0"/>
              </a:spcAft>
              <a:buSzPts val="2400"/>
              <a:buFont typeface="Kanit"/>
              <a:buNone/>
              <a:defRPr sz="3200">
                <a:latin typeface="Kanit"/>
                <a:ea typeface="Kanit"/>
                <a:cs typeface="Kanit"/>
                <a:sym typeface="Kanit"/>
              </a:defRPr>
            </a:lvl4pPr>
            <a:lvl5pPr lvl="4" algn="ctr" rtl="0">
              <a:lnSpc>
                <a:spcPct val="100000"/>
              </a:lnSpc>
              <a:spcBef>
                <a:spcPts val="0"/>
              </a:spcBef>
              <a:spcAft>
                <a:spcPts val="0"/>
              </a:spcAft>
              <a:buSzPts val="2400"/>
              <a:buFont typeface="Kanit"/>
              <a:buNone/>
              <a:defRPr sz="3200">
                <a:latin typeface="Kanit"/>
                <a:ea typeface="Kanit"/>
                <a:cs typeface="Kanit"/>
                <a:sym typeface="Kanit"/>
              </a:defRPr>
            </a:lvl5pPr>
            <a:lvl6pPr lvl="5" algn="ctr" rtl="0">
              <a:lnSpc>
                <a:spcPct val="100000"/>
              </a:lnSpc>
              <a:spcBef>
                <a:spcPts val="0"/>
              </a:spcBef>
              <a:spcAft>
                <a:spcPts val="0"/>
              </a:spcAft>
              <a:buSzPts val="2400"/>
              <a:buFont typeface="Kanit"/>
              <a:buNone/>
              <a:defRPr sz="3200">
                <a:latin typeface="Kanit"/>
                <a:ea typeface="Kanit"/>
                <a:cs typeface="Kanit"/>
                <a:sym typeface="Kanit"/>
              </a:defRPr>
            </a:lvl6pPr>
            <a:lvl7pPr lvl="6" algn="ctr" rtl="0">
              <a:lnSpc>
                <a:spcPct val="100000"/>
              </a:lnSpc>
              <a:spcBef>
                <a:spcPts val="0"/>
              </a:spcBef>
              <a:spcAft>
                <a:spcPts val="0"/>
              </a:spcAft>
              <a:buSzPts val="2400"/>
              <a:buFont typeface="Kanit"/>
              <a:buNone/>
              <a:defRPr sz="3200">
                <a:latin typeface="Kanit"/>
                <a:ea typeface="Kanit"/>
                <a:cs typeface="Kanit"/>
                <a:sym typeface="Kanit"/>
              </a:defRPr>
            </a:lvl7pPr>
            <a:lvl8pPr lvl="7" algn="ctr" rtl="0">
              <a:lnSpc>
                <a:spcPct val="100000"/>
              </a:lnSpc>
              <a:spcBef>
                <a:spcPts val="0"/>
              </a:spcBef>
              <a:spcAft>
                <a:spcPts val="0"/>
              </a:spcAft>
              <a:buSzPts val="2400"/>
              <a:buFont typeface="Kanit"/>
              <a:buNone/>
              <a:defRPr sz="3200">
                <a:latin typeface="Kanit"/>
                <a:ea typeface="Kanit"/>
                <a:cs typeface="Kanit"/>
                <a:sym typeface="Kanit"/>
              </a:defRPr>
            </a:lvl8pPr>
            <a:lvl9pPr lvl="8" algn="ctr" rtl="0">
              <a:lnSpc>
                <a:spcPct val="100000"/>
              </a:lnSpc>
              <a:spcBef>
                <a:spcPts val="0"/>
              </a:spcBef>
              <a:spcAft>
                <a:spcPts val="0"/>
              </a:spcAft>
              <a:buSzPts val="2400"/>
              <a:buFont typeface="Kanit"/>
              <a:buNone/>
              <a:defRPr sz="3200">
                <a:latin typeface="Kanit"/>
                <a:ea typeface="Kanit"/>
                <a:cs typeface="Kanit"/>
                <a:sym typeface="Kanit"/>
              </a:defRPr>
            </a:lvl9pPr>
          </a:lstStyle>
          <a:p>
            <a:endParaRPr/>
          </a:p>
        </p:txBody>
      </p:sp>
      <p:grpSp>
        <p:nvGrpSpPr>
          <p:cNvPr id="283" name="Google Shape;283;p21"/>
          <p:cNvGrpSpPr/>
          <p:nvPr/>
        </p:nvGrpSpPr>
        <p:grpSpPr>
          <a:xfrm>
            <a:off x="-2660694" y="593366"/>
            <a:ext cx="13892694" cy="6269202"/>
            <a:chOff x="-2660694" y="593366"/>
            <a:chExt cx="13892694" cy="6269202"/>
          </a:xfrm>
        </p:grpSpPr>
        <p:sp>
          <p:nvSpPr>
            <p:cNvPr id="284" name="Google Shape;284;p21"/>
            <p:cNvSpPr/>
            <p:nvPr/>
          </p:nvSpPr>
          <p:spPr>
            <a:xfrm rot="-6793628">
              <a:off x="-3185350" y="2813548"/>
              <a:ext cx="5272112" cy="2332842"/>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21"/>
            <p:cNvGrpSpPr/>
            <p:nvPr/>
          </p:nvGrpSpPr>
          <p:grpSpPr>
            <a:xfrm>
              <a:off x="10488200" y="593366"/>
              <a:ext cx="743800" cy="108800"/>
              <a:chOff x="2720533" y="6144666"/>
              <a:chExt cx="743800" cy="108800"/>
            </a:xfrm>
          </p:grpSpPr>
          <p:sp>
            <p:nvSpPr>
              <p:cNvPr id="286" name="Google Shape;286;p21"/>
              <p:cNvSpPr/>
              <p:nvPr/>
            </p:nvSpPr>
            <p:spPr>
              <a:xfrm>
                <a:off x="2720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1"/>
              <p:cNvSpPr/>
              <p:nvPr/>
            </p:nvSpPr>
            <p:spPr>
              <a:xfrm>
                <a:off x="2932200"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1"/>
              <p:cNvSpPr/>
              <p:nvPr/>
            </p:nvSpPr>
            <p:spPr>
              <a:xfrm>
                <a:off x="3143866"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p:nvPr/>
            </p:nvSpPr>
            <p:spPr>
              <a:xfrm>
                <a:off x="3355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230533" y="-2078833"/>
            <a:ext cx="16597776" cy="11859336"/>
            <a:chOff x="-3230533" y="-2078833"/>
            <a:chExt cx="16597776" cy="11859336"/>
          </a:xfrm>
        </p:grpSpPr>
        <p:pic>
          <p:nvPicPr>
            <p:cNvPr id="10" name="Google Shape;10;p2"/>
            <p:cNvPicPr preferRelativeResize="0"/>
            <p:nvPr/>
          </p:nvPicPr>
          <p:blipFill>
            <a:blip r:embed="rId2">
              <a:alphaModFix/>
            </a:blip>
            <a:stretch>
              <a:fillRect/>
            </a:stretch>
          </p:blipFill>
          <p:spPr>
            <a:xfrm>
              <a:off x="10655700" y="5427766"/>
              <a:ext cx="2607800" cy="2607800"/>
            </a:xfrm>
            <a:prstGeom prst="rect">
              <a:avLst/>
            </a:prstGeom>
            <a:noFill/>
            <a:ln>
              <a:noFill/>
            </a:ln>
          </p:spPr>
        </p:pic>
        <p:pic>
          <p:nvPicPr>
            <p:cNvPr id="11" name="Google Shape;11;p2"/>
            <p:cNvPicPr preferRelativeResize="0"/>
            <p:nvPr/>
          </p:nvPicPr>
          <p:blipFill>
            <a:blip r:embed="rId3">
              <a:alphaModFix amt="80000"/>
            </a:blip>
            <a:stretch>
              <a:fillRect/>
            </a:stretch>
          </p:blipFill>
          <p:spPr>
            <a:xfrm>
              <a:off x="10172566" y="-591566"/>
              <a:ext cx="2607798" cy="2609790"/>
            </a:xfrm>
            <a:prstGeom prst="rect">
              <a:avLst/>
            </a:prstGeom>
            <a:noFill/>
            <a:ln>
              <a:noFill/>
            </a:ln>
          </p:spPr>
        </p:pic>
        <p:pic>
          <p:nvPicPr>
            <p:cNvPr id="12" name="Google Shape;12;p2"/>
            <p:cNvPicPr preferRelativeResize="0"/>
            <p:nvPr/>
          </p:nvPicPr>
          <p:blipFill>
            <a:blip r:embed="rId4">
              <a:alphaModFix/>
            </a:blip>
            <a:stretch>
              <a:fillRect/>
            </a:stretch>
          </p:blipFill>
          <p:spPr>
            <a:xfrm>
              <a:off x="-1668682" y="4147266"/>
              <a:ext cx="5633236" cy="5633236"/>
            </a:xfrm>
            <a:prstGeom prst="rect">
              <a:avLst/>
            </a:prstGeom>
            <a:noFill/>
            <a:ln>
              <a:noFill/>
            </a:ln>
          </p:spPr>
        </p:pic>
        <p:pic>
          <p:nvPicPr>
            <p:cNvPr id="13" name="Google Shape;13;p2"/>
            <p:cNvPicPr preferRelativeResize="0"/>
            <p:nvPr/>
          </p:nvPicPr>
          <p:blipFill>
            <a:blip r:embed="rId5">
              <a:alphaModFix/>
            </a:blip>
            <a:stretch>
              <a:fillRect/>
            </a:stretch>
          </p:blipFill>
          <p:spPr>
            <a:xfrm>
              <a:off x="-1459285" y="-2078833"/>
              <a:ext cx="4358900" cy="4356364"/>
            </a:xfrm>
            <a:prstGeom prst="rect">
              <a:avLst/>
            </a:prstGeom>
            <a:noFill/>
            <a:ln>
              <a:noFill/>
            </a:ln>
          </p:spPr>
        </p:pic>
        <p:pic>
          <p:nvPicPr>
            <p:cNvPr id="14" name="Google Shape;14;p2"/>
            <p:cNvPicPr preferRelativeResize="0"/>
            <p:nvPr/>
          </p:nvPicPr>
          <p:blipFill>
            <a:blip r:embed="rId5">
              <a:alphaModFix/>
            </a:blip>
            <a:stretch>
              <a:fillRect/>
            </a:stretch>
          </p:blipFill>
          <p:spPr>
            <a:xfrm>
              <a:off x="10870440" y="598932"/>
              <a:ext cx="2496802" cy="2495333"/>
            </a:xfrm>
            <a:prstGeom prst="rect">
              <a:avLst/>
            </a:prstGeom>
            <a:noFill/>
            <a:ln>
              <a:noFill/>
            </a:ln>
          </p:spPr>
        </p:pic>
        <p:pic>
          <p:nvPicPr>
            <p:cNvPr id="15" name="Google Shape;15;p2"/>
            <p:cNvPicPr preferRelativeResize="0"/>
            <p:nvPr/>
          </p:nvPicPr>
          <p:blipFill>
            <a:blip r:embed="rId6">
              <a:alphaModFix/>
            </a:blip>
            <a:stretch>
              <a:fillRect/>
            </a:stretch>
          </p:blipFill>
          <p:spPr>
            <a:xfrm>
              <a:off x="-3230533" y="1516833"/>
              <a:ext cx="6857998" cy="6857998"/>
            </a:xfrm>
            <a:prstGeom prst="rect">
              <a:avLst/>
            </a:prstGeom>
            <a:noFill/>
            <a:ln>
              <a:noFill/>
            </a:ln>
          </p:spPr>
        </p:pic>
      </p:grpSp>
      <p:pic>
        <p:nvPicPr>
          <p:cNvPr id="16" name="Google Shape;16;p2"/>
          <p:cNvPicPr preferRelativeResize="0"/>
          <p:nvPr/>
        </p:nvPicPr>
        <p:blipFill>
          <a:blip r:embed="rId7">
            <a:alphaModFix/>
          </a:blip>
          <a:stretch>
            <a:fillRect/>
          </a:stretch>
        </p:blipFill>
        <p:spPr>
          <a:xfrm>
            <a:off x="0" y="0"/>
            <a:ext cx="12192004" cy="6858001"/>
          </a:xfrm>
          <a:prstGeom prst="rect">
            <a:avLst/>
          </a:prstGeom>
          <a:noFill/>
          <a:ln>
            <a:noFill/>
          </a:ln>
        </p:spPr>
      </p:pic>
      <p:sp>
        <p:nvSpPr>
          <p:cNvPr id="17" name="Google Shape;17;p2"/>
          <p:cNvSpPr txBox="1">
            <a:spLocks noGrp="1"/>
          </p:cNvSpPr>
          <p:nvPr>
            <p:ph type="ctrTitle"/>
          </p:nvPr>
        </p:nvSpPr>
        <p:spPr>
          <a:xfrm>
            <a:off x="3014200" y="2109000"/>
            <a:ext cx="6163600" cy="19864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66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8" name="Google Shape;18;p2"/>
          <p:cNvSpPr txBox="1">
            <a:spLocks noGrp="1"/>
          </p:cNvSpPr>
          <p:nvPr>
            <p:ph type="subTitle" idx="1"/>
          </p:nvPr>
        </p:nvSpPr>
        <p:spPr>
          <a:xfrm>
            <a:off x="3014200" y="4203000"/>
            <a:ext cx="61636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866"/>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9" name="Google Shape;19;p2"/>
          <p:cNvGrpSpPr/>
          <p:nvPr/>
        </p:nvGrpSpPr>
        <p:grpSpPr>
          <a:xfrm>
            <a:off x="5724100" y="6144666"/>
            <a:ext cx="743800" cy="108800"/>
            <a:chOff x="2720533" y="6144666"/>
            <a:chExt cx="743800" cy="108800"/>
          </a:xfrm>
        </p:grpSpPr>
        <p:sp>
          <p:nvSpPr>
            <p:cNvPr id="20" name="Google Shape;20;p2"/>
            <p:cNvSpPr/>
            <p:nvPr/>
          </p:nvSpPr>
          <p:spPr>
            <a:xfrm>
              <a:off x="2720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32200"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43866"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355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grpSp>
        <p:nvGrpSpPr>
          <p:cNvPr id="74" name="Google Shape;74;p6"/>
          <p:cNvGrpSpPr/>
          <p:nvPr/>
        </p:nvGrpSpPr>
        <p:grpSpPr>
          <a:xfrm>
            <a:off x="-2518666" y="-2146568"/>
            <a:ext cx="16353898" cy="10828233"/>
            <a:chOff x="-2518666" y="-2146568"/>
            <a:chExt cx="16353898" cy="10828233"/>
          </a:xfrm>
        </p:grpSpPr>
        <p:pic>
          <p:nvPicPr>
            <p:cNvPr id="75" name="Google Shape;75;p6"/>
            <p:cNvPicPr preferRelativeResize="0"/>
            <p:nvPr/>
          </p:nvPicPr>
          <p:blipFill>
            <a:blip r:embed="rId2">
              <a:alphaModFix/>
            </a:blip>
            <a:stretch>
              <a:fillRect/>
            </a:stretch>
          </p:blipFill>
          <p:spPr>
            <a:xfrm>
              <a:off x="9864700" y="4711133"/>
              <a:ext cx="3970533" cy="3970533"/>
            </a:xfrm>
            <a:prstGeom prst="rect">
              <a:avLst/>
            </a:prstGeom>
            <a:noFill/>
            <a:ln>
              <a:noFill/>
            </a:ln>
          </p:spPr>
        </p:pic>
        <p:pic>
          <p:nvPicPr>
            <p:cNvPr id="76" name="Google Shape;76;p6"/>
            <p:cNvPicPr preferRelativeResize="0"/>
            <p:nvPr/>
          </p:nvPicPr>
          <p:blipFill>
            <a:blip r:embed="rId3">
              <a:alphaModFix/>
            </a:blip>
            <a:stretch>
              <a:fillRect/>
            </a:stretch>
          </p:blipFill>
          <p:spPr>
            <a:xfrm>
              <a:off x="-2518666" y="890632"/>
              <a:ext cx="5076734" cy="5076734"/>
            </a:xfrm>
            <a:prstGeom prst="rect">
              <a:avLst/>
            </a:prstGeom>
            <a:noFill/>
            <a:ln>
              <a:noFill/>
            </a:ln>
          </p:spPr>
        </p:pic>
        <p:pic>
          <p:nvPicPr>
            <p:cNvPr id="77" name="Google Shape;77;p6"/>
            <p:cNvPicPr preferRelativeResize="0"/>
            <p:nvPr/>
          </p:nvPicPr>
          <p:blipFill>
            <a:blip r:embed="rId4">
              <a:alphaModFix/>
            </a:blip>
            <a:stretch>
              <a:fillRect/>
            </a:stretch>
          </p:blipFill>
          <p:spPr>
            <a:xfrm rot="10800000">
              <a:off x="8894030" y="-2146568"/>
              <a:ext cx="3297969" cy="3300501"/>
            </a:xfrm>
            <a:prstGeom prst="rect">
              <a:avLst/>
            </a:prstGeom>
            <a:noFill/>
            <a:ln>
              <a:noFill/>
            </a:ln>
          </p:spPr>
        </p:pic>
      </p:grpSp>
      <p:pic>
        <p:nvPicPr>
          <p:cNvPr id="78" name="Google Shape;78;p6"/>
          <p:cNvPicPr preferRelativeResize="0"/>
          <p:nvPr/>
        </p:nvPicPr>
        <p:blipFill>
          <a:blip r:embed="rId5">
            <a:alphaModFix/>
          </a:blip>
          <a:stretch>
            <a:fillRect/>
          </a:stretch>
        </p:blipFill>
        <p:spPr>
          <a:xfrm>
            <a:off x="0" y="0"/>
            <a:ext cx="12192004" cy="6858001"/>
          </a:xfrm>
          <a:prstGeom prst="rect">
            <a:avLst/>
          </a:prstGeom>
          <a:noFill/>
          <a:ln>
            <a:noFill/>
          </a:ln>
        </p:spPr>
      </p:pic>
      <p:sp>
        <p:nvSpPr>
          <p:cNvPr id="79" name="Google Shape;79;p6"/>
          <p:cNvSpPr txBox="1">
            <a:spLocks noGrp="1"/>
          </p:cNvSpPr>
          <p:nvPr>
            <p:ph type="title"/>
          </p:nvPr>
        </p:nvSpPr>
        <p:spPr>
          <a:xfrm>
            <a:off x="960000" y="593366"/>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 name="Google Shape;80;p6"/>
          <p:cNvGrpSpPr/>
          <p:nvPr/>
        </p:nvGrpSpPr>
        <p:grpSpPr>
          <a:xfrm>
            <a:off x="10488200" y="593366"/>
            <a:ext cx="4402968" cy="6943858"/>
            <a:chOff x="10488200" y="593366"/>
            <a:chExt cx="4402968" cy="6943858"/>
          </a:xfrm>
        </p:grpSpPr>
        <p:sp>
          <p:nvSpPr>
            <p:cNvPr id="81" name="Google Shape;81;p6"/>
            <p:cNvSpPr/>
            <p:nvPr/>
          </p:nvSpPr>
          <p:spPr>
            <a:xfrm rot="-3776247">
              <a:off x="11438836" y="3948946"/>
              <a:ext cx="2760664"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6"/>
            <p:cNvGrpSpPr/>
            <p:nvPr/>
          </p:nvGrpSpPr>
          <p:grpSpPr>
            <a:xfrm>
              <a:off x="10488200" y="593366"/>
              <a:ext cx="743800" cy="108800"/>
              <a:chOff x="2720533" y="6144666"/>
              <a:chExt cx="743800" cy="108800"/>
            </a:xfrm>
          </p:grpSpPr>
          <p:sp>
            <p:nvSpPr>
              <p:cNvPr id="83" name="Google Shape;83;p6"/>
              <p:cNvSpPr/>
              <p:nvPr/>
            </p:nvSpPr>
            <p:spPr>
              <a:xfrm>
                <a:off x="2720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2932200"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3143866"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3355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grpSp>
        <p:nvGrpSpPr>
          <p:cNvPr id="134" name="Google Shape;134;p11"/>
          <p:cNvGrpSpPr/>
          <p:nvPr/>
        </p:nvGrpSpPr>
        <p:grpSpPr>
          <a:xfrm>
            <a:off x="-1443266" y="-1459966"/>
            <a:ext cx="14602248" cy="8797717"/>
            <a:chOff x="-1443266" y="-1459966"/>
            <a:chExt cx="14602248" cy="8797717"/>
          </a:xfrm>
        </p:grpSpPr>
        <p:pic>
          <p:nvPicPr>
            <p:cNvPr id="135" name="Google Shape;135;p11"/>
            <p:cNvPicPr preferRelativeResize="0"/>
            <p:nvPr/>
          </p:nvPicPr>
          <p:blipFill>
            <a:blip r:embed="rId2">
              <a:alphaModFix/>
            </a:blip>
            <a:stretch>
              <a:fillRect/>
            </a:stretch>
          </p:blipFill>
          <p:spPr>
            <a:xfrm>
              <a:off x="-669882" y="389864"/>
              <a:ext cx="2772997" cy="2772997"/>
            </a:xfrm>
            <a:prstGeom prst="rect">
              <a:avLst/>
            </a:prstGeom>
            <a:noFill/>
            <a:ln>
              <a:noFill/>
            </a:ln>
          </p:spPr>
        </p:pic>
        <p:pic>
          <p:nvPicPr>
            <p:cNvPr id="136" name="Google Shape;136;p11"/>
            <p:cNvPicPr preferRelativeResize="0"/>
            <p:nvPr/>
          </p:nvPicPr>
          <p:blipFill>
            <a:blip r:embed="rId3">
              <a:alphaModFix/>
            </a:blip>
            <a:stretch>
              <a:fillRect/>
            </a:stretch>
          </p:blipFill>
          <p:spPr>
            <a:xfrm flipH="1">
              <a:off x="9928833" y="4562633"/>
              <a:ext cx="2772998" cy="2775117"/>
            </a:xfrm>
            <a:prstGeom prst="rect">
              <a:avLst/>
            </a:prstGeom>
            <a:noFill/>
            <a:ln>
              <a:noFill/>
            </a:ln>
          </p:spPr>
        </p:pic>
        <p:pic>
          <p:nvPicPr>
            <p:cNvPr id="137" name="Google Shape;137;p11"/>
            <p:cNvPicPr preferRelativeResize="0"/>
            <p:nvPr/>
          </p:nvPicPr>
          <p:blipFill>
            <a:blip r:embed="rId2">
              <a:alphaModFix/>
            </a:blip>
            <a:stretch>
              <a:fillRect/>
            </a:stretch>
          </p:blipFill>
          <p:spPr>
            <a:xfrm>
              <a:off x="8799550" y="2498566"/>
              <a:ext cx="4359430" cy="4359430"/>
            </a:xfrm>
            <a:prstGeom prst="rect">
              <a:avLst/>
            </a:prstGeom>
            <a:noFill/>
            <a:ln>
              <a:noFill/>
            </a:ln>
          </p:spPr>
        </p:pic>
        <p:pic>
          <p:nvPicPr>
            <p:cNvPr id="138" name="Google Shape;138;p11"/>
            <p:cNvPicPr preferRelativeResize="0"/>
            <p:nvPr/>
          </p:nvPicPr>
          <p:blipFill>
            <a:blip r:embed="rId4">
              <a:alphaModFix/>
            </a:blip>
            <a:stretch>
              <a:fillRect/>
            </a:stretch>
          </p:blipFill>
          <p:spPr>
            <a:xfrm>
              <a:off x="-1443266" y="-1459966"/>
              <a:ext cx="4216033" cy="4213530"/>
            </a:xfrm>
            <a:prstGeom prst="rect">
              <a:avLst/>
            </a:prstGeom>
            <a:noFill/>
            <a:ln>
              <a:noFill/>
            </a:ln>
          </p:spPr>
        </p:pic>
      </p:grpSp>
      <p:pic>
        <p:nvPicPr>
          <p:cNvPr id="139" name="Google Shape;139;p11"/>
          <p:cNvPicPr preferRelativeResize="0"/>
          <p:nvPr/>
        </p:nvPicPr>
        <p:blipFill>
          <a:blip r:embed="rId5">
            <a:alphaModFix/>
          </a:blip>
          <a:stretch>
            <a:fillRect/>
          </a:stretch>
        </p:blipFill>
        <p:spPr>
          <a:xfrm>
            <a:off x="0" y="0"/>
            <a:ext cx="12192004" cy="6858001"/>
          </a:xfrm>
          <a:prstGeom prst="rect">
            <a:avLst/>
          </a:prstGeom>
          <a:noFill/>
          <a:ln>
            <a:noFill/>
          </a:ln>
        </p:spPr>
      </p:pic>
      <p:sp>
        <p:nvSpPr>
          <p:cNvPr id="140" name="Google Shape;140;p11"/>
          <p:cNvSpPr txBox="1">
            <a:spLocks noGrp="1"/>
          </p:cNvSpPr>
          <p:nvPr>
            <p:ph type="title" hasCustomPrompt="1"/>
          </p:nvPr>
        </p:nvSpPr>
        <p:spPr>
          <a:xfrm>
            <a:off x="3179400" y="2239600"/>
            <a:ext cx="5833200" cy="1283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41" name="Google Shape;141;p11"/>
          <p:cNvSpPr txBox="1">
            <a:spLocks noGrp="1"/>
          </p:cNvSpPr>
          <p:nvPr>
            <p:ph type="subTitle" idx="1"/>
          </p:nvPr>
        </p:nvSpPr>
        <p:spPr>
          <a:xfrm>
            <a:off x="3179400" y="3523200"/>
            <a:ext cx="5833200" cy="10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6"/>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42" name="Google Shape;142;p11"/>
          <p:cNvGrpSpPr/>
          <p:nvPr/>
        </p:nvGrpSpPr>
        <p:grpSpPr>
          <a:xfrm>
            <a:off x="62201" y="-1535321"/>
            <a:ext cx="3539600" cy="7679988"/>
            <a:chOff x="62201" y="-1535321"/>
            <a:chExt cx="3539600" cy="7679988"/>
          </a:xfrm>
        </p:grpSpPr>
        <p:sp>
          <p:nvSpPr>
            <p:cNvPr id="143" name="Google Shape;143;p11"/>
            <p:cNvSpPr/>
            <p:nvPr/>
          </p:nvSpPr>
          <p:spPr>
            <a:xfrm rot="3533238">
              <a:off x="1093114" y="-1685978"/>
              <a:ext cx="1477774" cy="324291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144;p11"/>
            <p:cNvGrpSpPr/>
            <p:nvPr/>
          </p:nvGrpSpPr>
          <p:grpSpPr>
            <a:xfrm rot="5400000">
              <a:off x="527166" y="5718366"/>
              <a:ext cx="743800" cy="108800"/>
              <a:chOff x="2720533" y="6144666"/>
              <a:chExt cx="743800" cy="108800"/>
            </a:xfrm>
          </p:grpSpPr>
          <p:sp>
            <p:nvSpPr>
              <p:cNvPr id="145" name="Google Shape;145;p11"/>
              <p:cNvSpPr/>
              <p:nvPr/>
            </p:nvSpPr>
            <p:spPr>
              <a:xfrm>
                <a:off x="2720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2932200"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143866"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355533" y="6144666"/>
                <a:ext cx="108800" cy="108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a:t>9/30/2024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6" r:id="rId2"/>
    <p:sldLayoutId id="214748365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6" y="593366"/>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anit SemiBold"/>
              <a:buNone/>
              <a:defRPr sz="4000">
                <a:solidFill>
                  <a:schemeClr val="dk1"/>
                </a:solidFill>
                <a:latin typeface="Kanit SemiBold"/>
                <a:ea typeface="Kanit SemiBold"/>
                <a:cs typeface="Kanit SemiBold"/>
                <a:sym typeface="Kanit SemiBold"/>
              </a:defRPr>
            </a:lvl1pPr>
            <a:lvl2pPr lvl="1" rtl="0">
              <a:spcBef>
                <a:spcPts val="0"/>
              </a:spcBef>
              <a:spcAft>
                <a:spcPts val="0"/>
              </a:spcAft>
              <a:buClr>
                <a:schemeClr val="dk1"/>
              </a:buClr>
              <a:buSzPts val="3500"/>
              <a:buFont typeface="Kanit SemiBold"/>
              <a:buNone/>
              <a:defRPr sz="4666">
                <a:solidFill>
                  <a:schemeClr val="dk1"/>
                </a:solidFill>
                <a:latin typeface="Kanit SemiBold"/>
                <a:ea typeface="Kanit SemiBold"/>
                <a:cs typeface="Kanit SemiBold"/>
                <a:sym typeface="Kanit SemiBold"/>
              </a:defRPr>
            </a:lvl2pPr>
            <a:lvl3pPr lvl="2" rtl="0">
              <a:spcBef>
                <a:spcPts val="0"/>
              </a:spcBef>
              <a:spcAft>
                <a:spcPts val="0"/>
              </a:spcAft>
              <a:buClr>
                <a:schemeClr val="dk1"/>
              </a:buClr>
              <a:buSzPts val="3500"/>
              <a:buFont typeface="Kanit SemiBold"/>
              <a:buNone/>
              <a:defRPr sz="4666">
                <a:solidFill>
                  <a:schemeClr val="dk1"/>
                </a:solidFill>
                <a:latin typeface="Kanit SemiBold"/>
                <a:ea typeface="Kanit SemiBold"/>
                <a:cs typeface="Kanit SemiBold"/>
                <a:sym typeface="Kanit SemiBold"/>
              </a:defRPr>
            </a:lvl3pPr>
            <a:lvl4pPr lvl="3" rtl="0">
              <a:spcBef>
                <a:spcPts val="0"/>
              </a:spcBef>
              <a:spcAft>
                <a:spcPts val="0"/>
              </a:spcAft>
              <a:buClr>
                <a:schemeClr val="dk1"/>
              </a:buClr>
              <a:buSzPts val="3500"/>
              <a:buFont typeface="Kanit SemiBold"/>
              <a:buNone/>
              <a:defRPr sz="4666">
                <a:solidFill>
                  <a:schemeClr val="dk1"/>
                </a:solidFill>
                <a:latin typeface="Kanit SemiBold"/>
                <a:ea typeface="Kanit SemiBold"/>
                <a:cs typeface="Kanit SemiBold"/>
                <a:sym typeface="Kanit SemiBold"/>
              </a:defRPr>
            </a:lvl4pPr>
            <a:lvl5pPr lvl="4" rtl="0">
              <a:spcBef>
                <a:spcPts val="0"/>
              </a:spcBef>
              <a:spcAft>
                <a:spcPts val="0"/>
              </a:spcAft>
              <a:buClr>
                <a:schemeClr val="dk1"/>
              </a:buClr>
              <a:buSzPts val="3500"/>
              <a:buFont typeface="Kanit SemiBold"/>
              <a:buNone/>
              <a:defRPr sz="4666">
                <a:solidFill>
                  <a:schemeClr val="dk1"/>
                </a:solidFill>
                <a:latin typeface="Kanit SemiBold"/>
                <a:ea typeface="Kanit SemiBold"/>
                <a:cs typeface="Kanit SemiBold"/>
                <a:sym typeface="Kanit SemiBold"/>
              </a:defRPr>
            </a:lvl5pPr>
            <a:lvl6pPr lvl="5" rtl="0">
              <a:spcBef>
                <a:spcPts val="0"/>
              </a:spcBef>
              <a:spcAft>
                <a:spcPts val="0"/>
              </a:spcAft>
              <a:buClr>
                <a:schemeClr val="dk1"/>
              </a:buClr>
              <a:buSzPts val="3500"/>
              <a:buFont typeface="Kanit SemiBold"/>
              <a:buNone/>
              <a:defRPr sz="4666">
                <a:solidFill>
                  <a:schemeClr val="dk1"/>
                </a:solidFill>
                <a:latin typeface="Kanit SemiBold"/>
                <a:ea typeface="Kanit SemiBold"/>
                <a:cs typeface="Kanit SemiBold"/>
                <a:sym typeface="Kanit SemiBold"/>
              </a:defRPr>
            </a:lvl6pPr>
            <a:lvl7pPr lvl="6" rtl="0">
              <a:spcBef>
                <a:spcPts val="0"/>
              </a:spcBef>
              <a:spcAft>
                <a:spcPts val="0"/>
              </a:spcAft>
              <a:buClr>
                <a:schemeClr val="dk1"/>
              </a:buClr>
              <a:buSzPts val="3500"/>
              <a:buFont typeface="Kanit SemiBold"/>
              <a:buNone/>
              <a:defRPr sz="4666">
                <a:solidFill>
                  <a:schemeClr val="dk1"/>
                </a:solidFill>
                <a:latin typeface="Kanit SemiBold"/>
                <a:ea typeface="Kanit SemiBold"/>
                <a:cs typeface="Kanit SemiBold"/>
                <a:sym typeface="Kanit SemiBold"/>
              </a:defRPr>
            </a:lvl7pPr>
            <a:lvl8pPr lvl="7" rtl="0">
              <a:spcBef>
                <a:spcPts val="0"/>
              </a:spcBef>
              <a:spcAft>
                <a:spcPts val="0"/>
              </a:spcAft>
              <a:buClr>
                <a:schemeClr val="dk1"/>
              </a:buClr>
              <a:buSzPts val="3500"/>
              <a:buFont typeface="Kanit SemiBold"/>
              <a:buNone/>
              <a:defRPr sz="4666">
                <a:solidFill>
                  <a:schemeClr val="dk1"/>
                </a:solidFill>
                <a:latin typeface="Kanit SemiBold"/>
                <a:ea typeface="Kanit SemiBold"/>
                <a:cs typeface="Kanit SemiBold"/>
                <a:sym typeface="Kanit SemiBold"/>
              </a:defRPr>
            </a:lvl8pPr>
            <a:lvl9pPr lvl="8" rtl="0">
              <a:spcBef>
                <a:spcPts val="0"/>
              </a:spcBef>
              <a:spcAft>
                <a:spcPts val="0"/>
              </a:spcAft>
              <a:buClr>
                <a:schemeClr val="dk1"/>
              </a:buClr>
              <a:buSzPts val="3500"/>
              <a:buFont typeface="Kanit SemiBold"/>
              <a:buNone/>
              <a:defRPr sz="4666">
                <a:solidFill>
                  <a:schemeClr val="dk1"/>
                </a:solidFill>
                <a:latin typeface="Kanit SemiBold"/>
                <a:ea typeface="Kanit SemiBold"/>
                <a:cs typeface="Kanit SemiBold"/>
                <a:sym typeface="Kanit SemiBold"/>
              </a:defRPr>
            </a:lvl9pPr>
          </a:lstStyle>
          <a:p>
            <a:endParaRPr/>
          </a:p>
        </p:txBody>
      </p:sp>
      <p:sp>
        <p:nvSpPr>
          <p:cNvPr id="7" name="Google Shape;7;p1"/>
          <p:cNvSpPr txBox="1">
            <a:spLocks noGrp="1"/>
          </p:cNvSpPr>
          <p:nvPr>
            <p:ph type="body" idx="1"/>
          </p:nvPr>
        </p:nvSpPr>
        <p:spPr>
          <a:xfrm>
            <a:off x="953466"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1pPr>
            <a:lvl2pPr marL="914400" lvl="1"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2pPr>
            <a:lvl3pPr marL="1371600" lvl="2"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3pPr>
            <a:lvl4pPr marL="1828800" lvl="3"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4pPr>
            <a:lvl5pPr marL="2286000" lvl="4"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5pPr>
            <a:lvl6pPr marL="2743200" lvl="5"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6pPr>
            <a:lvl7pPr marL="3200400" lvl="6"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7pPr>
            <a:lvl8pPr marL="3657600" lvl="7"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8pPr>
            <a:lvl9pPr marL="4114800" lvl="8" indent="-304800">
              <a:lnSpc>
                <a:spcPct val="10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8" r:id="rId2"/>
    <p:sldLayoutId id="2147483669" r:id="rId3"/>
    <p:sldLayoutId id="2147483670" r:id="rId4"/>
    <p:sldLayoutId id="2147483673" r:id="rId5"/>
    <p:sldLayoutId id="2147483675" r:id="rId6"/>
    <p:sldLayoutId id="214748367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healthline.com/health/abscess-drainage" TargetMode="External"/><Relationship Id="rId7" Type="http://schemas.openxmlformats.org/officeDocument/2006/relationships/hyperlink" Target="https://todaysveterinarypractice.com/soft-tissue-surgery/surgical-drains-placement-management-and-removal/" TargetMode="External"/><Relationship Id="rId2" Type="http://schemas.openxmlformats.org/officeDocument/2006/relationships/hyperlink" Target="https://www.nhs.uk/conditions/anal-fistula/treatment/" TargetMode="External"/><Relationship Id="rId1" Type="http://schemas.openxmlformats.org/officeDocument/2006/relationships/slideLayout" Target="../slideLayouts/slideLayout1.xml"/><Relationship Id="rId6" Type="http://schemas.openxmlformats.org/officeDocument/2006/relationships/hyperlink" Target="https://www.mskcc.org/cancer-care/patient-education/caring-your-penrose-drain" TargetMode="External"/><Relationship Id="rId5" Type="http://schemas.openxmlformats.org/officeDocument/2006/relationships/hyperlink" Target="https://www.medzell.net/subcategory-products/corrugated-drainage-sheet/" TargetMode="External"/><Relationship Id="rId4" Type="http://schemas.openxmlformats.org/officeDocument/2006/relationships/hyperlink" Target="https://pubmed.ncbi.nlm.nih.gov/7408566/"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8.jp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59.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1" name="Google Shape;441;p33"/>
          <p:cNvSpPr/>
          <p:nvPr/>
        </p:nvSpPr>
        <p:spPr>
          <a:xfrm rot="14353518" flipH="1">
            <a:off x="9576084" y="581630"/>
            <a:ext cx="5272069" cy="3242774"/>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3"/>
          <p:cNvGrpSpPr/>
          <p:nvPr/>
        </p:nvGrpSpPr>
        <p:grpSpPr>
          <a:xfrm rot="4377574" flipH="1">
            <a:off x="-2251917" y="3370414"/>
            <a:ext cx="6290070" cy="3155522"/>
            <a:chOff x="153533" y="1326266"/>
            <a:chExt cx="9826700" cy="4929733"/>
          </a:xfrm>
        </p:grpSpPr>
        <p:sp>
          <p:nvSpPr>
            <p:cNvPr id="443" name="Google Shape;443;p33"/>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3"/>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3"/>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3"/>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9DF89CCC-1F31-4603-0B4A-3CDA1BB170F9}"/>
              </a:ext>
            </a:extLst>
          </p:cNvPr>
          <p:cNvSpPr txBox="1"/>
          <p:nvPr/>
        </p:nvSpPr>
        <p:spPr>
          <a:xfrm>
            <a:off x="2167465" y="2078040"/>
            <a:ext cx="5401734" cy="861774"/>
          </a:xfrm>
          <a:prstGeom prst="rect">
            <a:avLst/>
          </a:prstGeom>
          <a:noFill/>
        </p:spPr>
        <p:txBody>
          <a:bodyPr wrap="square" rtlCol="0">
            <a:spAutoFit/>
          </a:bodyPr>
          <a:lstStyle/>
          <a:p>
            <a:r>
              <a:rPr lang="en-US" sz="480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4</a:t>
            </a:r>
            <a:r>
              <a:rPr lang="en-US" sz="4800" baseline="3000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th</a:t>
            </a:r>
            <a:r>
              <a:rPr lang="en-US" sz="480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year Seminar:</a:t>
            </a:r>
          </a:p>
        </p:txBody>
      </p:sp>
      <p:sp>
        <p:nvSpPr>
          <p:cNvPr id="3" name="TextBox 2">
            <a:extLst>
              <a:ext uri="{FF2B5EF4-FFF2-40B4-BE49-F238E27FC236}">
                <a16:creationId xmlns="" xmlns:a16="http://schemas.microsoft.com/office/drawing/2014/main" id="{01CA4BE1-E4DA-5F6A-5A77-DF516AE04FF3}"/>
              </a:ext>
            </a:extLst>
          </p:cNvPr>
          <p:cNvSpPr txBox="1"/>
          <p:nvPr/>
        </p:nvSpPr>
        <p:spPr>
          <a:xfrm>
            <a:off x="2227768" y="3315870"/>
            <a:ext cx="2190972" cy="861774"/>
          </a:xfrm>
          <a:prstGeom prst="rect">
            <a:avLst/>
          </a:prstGeom>
          <a:noFill/>
        </p:spPr>
        <p:txBody>
          <a:bodyPr wrap="square" rtlCol="0">
            <a:spAutoFit/>
          </a:bodyPr>
          <a:lstStyle/>
          <a:p>
            <a:r>
              <a:rPr lang="en-US" sz="240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SURGERY</a:t>
            </a:r>
          </a:p>
          <a:p>
            <a:r>
              <a:rPr lang="en-US" sz="240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30\9</a:t>
            </a:r>
          </a:p>
        </p:txBody>
      </p:sp>
      <p:sp>
        <p:nvSpPr>
          <p:cNvPr id="4" name="Google Shape;398;p30">
            <a:extLst>
              <a:ext uri="{FF2B5EF4-FFF2-40B4-BE49-F238E27FC236}">
                <a16:creationId xmlns="" xmlns:a16="http://schemas.microsoft.com/office/drawing/2014/main" id="{8CDDB694-1CB2-BE92-8FCA-B5E8C61D221E}"/>
              </a:ext>
            </a:extLst>
          </p:cNvPr>
          <p:cNvSpPr txBox="1">
            <a:spLocks/>
          </p:cNvSpPr>
          <p:nvPr/>
        </p:nvSpPr>
        <p:spPr>
          <a:xfrm>
            <a:off x="8170827" y="4069261"/>
            <a:ext cx="4274836" cy="18703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Presented by:</a:t>
            </a:r>
          </a:p>
          <a:p>
            <a:pPr algn="ct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Sereen Yaseen</a:t>
            </a:r>
          </a:p>
          <a:p>
            <a:pPr algn="ct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Linda Bilal</a:t>
            </a:r>
          </a:p>
          <a:p>
            <a:pPr algn="ct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Hala AL-</a:t>
            </a:r>
            <a:r>
              <a:rPr lang="en-US" b="1" dirty="0" err="1">
                <a:solidFill>
                  <a:srgbClr val="1136BA"/>
                </a:solidFill>
                <a:latin typeface="ADLaM Display" panose="02010000000000000000" pitchFamily="2" charset="0"/>
                <a:ea typeface="ADLaM Display" panose="02010000000000000000" pitchFamily="2" charset="0"/>
                <a:cs typeface="ADLaM Display" panose="02010000000000000000" pitchFamily="2" charset="0"/>
              </a:rPr>
              <a:t>Tarawneh</a:t>
            </a:r>
            <a:endPar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Yousef </a:t>
            </a:r>
            <a:r>
              <a:rPr lang="en-US" b="1" dirty="0" err="1">
                <a:solidFill>
                  <a:srgbClr val="1136BA"/>
                </a:solidFill>
                <a:latin typeface="ADLaM Display" panose="02010000000000000000" pitchFamily="2" charset="0"/>
                <a:ea typeface="ADLaM Display" panose="02010000000000000000" pitchFamily="2" charset="0"/>
                <a:cs typeface="ADLaM Display" panose="02010000000000000000" pitchFamily="2" charset="0"/>
              </a:rPr>
              <a:t>saleh</a:t>
            </a:r>
            <a:endPar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US" b="1" dirty="0" err="1">
                <a:solidFill>
                  <a:srgbClr val="1136BA"/>
                </a:solidFill>
                <a:latin typeface="ADLaM Display" panose="02010000000000000000" pitchFamily="2" charset="0"/>
                <a:ea typeface="ADLaM Display" panose="02010000000000000000" pitchFamily="2" charset="0"/>
                <a:cs typeface="ADLaM Display" panose="02010000000000000000" pitchFamily="2" charset="0"/>
              </a:rPr>
              <a:t>abrar</a:t>
            </a: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 Khalid</a:t>
            </a:r>
          </a:p>
          <a:p>
            <a:pPr algn="ctr"/>
            <a:endParaRPr lang="en-US" dirty="0"/>
          </a:p>
          <a:p>
            <a:pPr algn="ctr"/>
            <a:endParaRPr lang="en-US" dirty="0"/>
          </a:p>
        </p:txBody>
      </p:sp>
      <p:sp>
        <p:nvSpPr>
          <p:cNvPr id="5" name="TextBox 4">
            <a:extLst>
              <a:ext uri="{FF2B5EF4-FFF2-40B4-BE49-F238E27FC236}">
                <a16:creationId xmlns="" xmlns:a16="http://schemas.microsoft.com/office/drawing/2014/main" id="{D303BE91-D5B2-D389-74BC-5C64983732B2}"/>
              </a:ext>
            </a:extLst>
          </p:cNvPr>
          <p:cNvSpPr txBox="1"/>
          <p:nvPr/>
        </p:nvSpPr>
        <p:spPr>
          <a:xfrm>
            <a:off x="7138761" y="5160397"/>
            <a:ext cx="1901224" cy="646331"/>
          </a:xfrm>
          <a:prstGeom prst="rect">
            <a:avLst/>
          </a:prstGeom>
          <a:noFill/>
        </p:spPr>
        <p:txBody>
          <a:bodyPr wrap="square" rtlCol="0">
            <a:spAutoFit/>
          </a:bodyPr>
          <a:lstStyle/>
          <a:p>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Supervised by:</a:t>
            </a:r>
          </a:p>
          <a:p>
            <a:r>
              <a:rPr lang="en-US" b="1" dirty="0" err="1">
                <a:solidFill>
                  <a:srgbClr val="1136BA"/>
                </a:solidFill>
                <a:latin typeface="ADLaM Display" panose="02010000000000000000" pitchFamily="2" charset="0"/>
                <a:ea typeface="ADLaM Display" panose="02010000000000000000" pitchFamily="2" charset="0"/>
                <a:cs typeface="ADLaM Display" panose="02010000000000000000" pitchFamily="2" charset="0"/>
              </a:rPr>
              <a:t>Dr.Anas</a:t>
            </a: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 </a:t>
            </a:r>
            <a:r>
              <a:rPr lang="en-US" b="1" dirty="0" err="1">
                <a:solidFill>
                  <a:srgbClr val="1136BA"/>
                </a:solidFill>
                <a:latin typeface="ADLaM Display" panose="02010000000000000000" pitchFamily="2" charset="0"/>
                <a:ea typeface="ADLaM Display" panose="02010000000000000000" pitchFamily="2" charset="0"/>
                <a:cs typeface="ADLaM Display" panose="02010000000000000000" pitchFamily="2" charset="0"/>
              </a:rPr>
              <a:t>btkhi</a:t>
            </a:r>
            <a:endPar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975969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6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Closed VS Open</a:t>
            </a:r>
          </a:p>
        </p:txBody>
      </p:sp>
      <p:pic>
        <p:nvPicPr>
          <p:cNvPr id="5" name="Content Placeholder 4"/>
          <p:cNvPicPr>
            <a:picLocks noGrp="1" noChangeAspect="1"/>
          </p:cNvPicPr>
          <p:nvPr>
            <p:ph sz="half" idx="1"/>
          </p:nvPr>
        </p:nvPicPr>
        <p:blipFill>
          <a:blip r:embed="rId2"/>
          <a:stretch>
            <a:fillRect/>
          </a:stretch>
        </p:blipFill>
        <p:spPr>
          <a:xfrm>
            <a:off x="2055495" y="1773555"/>
            <a:ext cx="8080375" cy="436816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a:gradFill>
                  <a:gsLst>
                    <a:gs pos="0">
                      <a:srgbClr val="007BD3"/>
                    </a:gs>
                    <a:gs pos="100000">
                      <a:srgbClr val="034373"/>
                    </a:gs>
                  </a:gsLst>
                  <a:lin scaled="0"/>
                </a:gradFill>
              </a:rPr>
              <a:t>Active VS Passive</a:t>
            </a:r>
          </a:p>
        </p:txBody>
      </p:sp>
      <p:sp>
        <p:nvSpPr>
          <p:cNvPr id="3" name="Content Placeholder 2"/>
          <p:cNvSpPr>
            <a:spLocks noGrp="1"/>
          </p:cNvSpPr>
          <p:nvPr>
            <p:ph sz="half" idx="1"/>
          </p:nvPr>
        </p:nvSpPr>
        <p:spPr>
          <a:xfrm>
            <a:off x="838200" y="1825625"/>
            <a:ext cx="7364730" cy="4351655"/>
          </a:xfrm>
        </p:spPr>
        <p:txBody>
          <a:bodyPr>
            <a:normAutofit fontScale="92500" lnSpcReduction="10000"/>
          </a:bodyPr>
          <a:lstStyle/>
          <a:p>
            <a:r>
              <a:rPr lang="en-US">
                <a:solidFill>
                  <a:srgbClr val="002060"/>
                </a:solidFill>
              </a:rPr>
              <a:t>Active drains: (continuous negative pressure- High/Low)</a:t>
            </a:r>
          </a:p>
          <a:p>
            <a:r>
              <a:rPr lang="en-US">
                <a:solidFill>
                  <a:srgbClr val="002060"/>
                </a:solidFill>
              </a:rPr>
              <a:t> These are tube drains that are aided by active suction which could be low continuous, low intermittent or high</a:t>
            </a:r>
          </a:p>
          <a:p>
            <a:r>
              <a:rPr lang="en-US">
                <a:solidFill>
                  <a:srgbClr val="002060"/>
                </a:solidFill>
              </a:rPr>
              <a:t>Maintained under suction force, regardless of  the pressure difference existence.</a:t>
            </a:r>
          </a:p>
          <a:p>
            <a:endParaRPr lang="en-US">
              <a:solidFill>
                <a:srgbClr val="002060"/>
              </a:solidFill>
            </a:endParaRPr>
          </a:p>
          <a:p>
            <a:r>
              <a:rPr lang="en-US">
                <a:solidFill>
                  <a:srgbClr val="002060"/>
                </a:solidFill>
              </a:rPr>
              <a:t>There are two types of active drains:</a:t>
            </a:r>
          </a:p>
          <a:p>
            <a:r>
              <a:rPr lang="en-US">
                <a:solidFill>
                  <a:srgbClr val="002060"/>
                </a:solidFill>
              </a:rPr>
              <a:t>Closed (Jackson-pratt, hemovac drain)</a:t>
            </a:r>
          </a:p>
          <a:p>
            <a:r>
              <a:rPr lang="en-US">
                <a:solidFill>
                  <a:srgbClr val="002060"/>
                </a:solidFill>
              </a:rPr>
              <a:t>Open (Sump drain)</a:t>
            </a:r>
          </a:p>
        </p:txBody>
      </p:sp>
      <p:pic>
        <p:nvPicPr>
          <p:cNvPr id="5" name="Content Placeholder 4"/>
          <p:cNvPicPr>
            <a:picLocks noGrp="1" noChangeAspect="1"/>
          </p:cNvPicPr>
          <p:nvPr>
            <p:ph sz="half" idx="2"/>
          </p:nvPr>
        </p:nvPicPr>
        <p:blipFill>
          <a:blip r:embed="rId2"/>
          <a:stretch>
            <a:fillRect/>
          </a:stretch>
        </p:blipFill>
        <p:spPr>
          <a:xfrm>
            <a:off x="8393430" y="365125"/>
            <a:ext cx="2571115" cy="3501390"/>
          </a:xfrm>
          <a:prstGeom prst="rect">
            <a:avLst/>
          </a:prstGeom>
        </p:spPr>
      </p:pic>
      <p:pic>
        <p:nvPicPr>
          <p:cNvPr id="8" name="Picture 7"/>
          <p:cNvPicPr>
            <a:picLocks noChangeAspect="1"/>
          </p:cNvPicPr>
          <p:nvPr/>
        </p:nvPicPr>
        <p:blipFill>
          <a:blip r:embed="rId3"/>
          <a:stretch>
            <a:fillRect/>
          </a:stretch>
        </p:blipFill>
        <p:spPr>
          <a:xfrm>
            <a:off x="8393430" y="3963035"/>
            <a:ext cx="2618105" cy="28117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52855"/>
            <a:ext cx="5181600" cy="4351338"/>
          </a:xfrm>
        </p:spPr>
        <p:txBody>
          <a:bodyPr/>
          <a:lstStyle/>
          <a:p>
            <a:pPr marL="0" indent="0">
              <a:buNone/>
            </a:pPr>
            <a:r>
              <a:rPr lang="en-US" sz="4800">
                <a:gradFill>
                  <a:gsLst>
                    <a:gs pos="0">
                      <a:srgbClr val="14CD68"/>
                    </a:gs>
                    <a:gs pos="100000">
                      <a:srgbClr val="035C7D"/>
                    </a:gs>
                  </a:gsLst>
                  <a:lin scaled="0"/>
                </a:gradFill>
              </a:rPr>
              <a:t>     Advantage:</a:t>
            </a:r>
          </a:p>
          <a:p>
            <a:pPr marL="0" indent="0">
              <a:buNone/>
            </a:pPr>
            <a:endParaRPr lang="en-US" sz="4800">
              <a:gradFill>
                <a:gsLst>
                  <a:gs pos="0">
                    <a:srgbClr val="14CD68"/>
                  </a:gs>
                  <a:gs pos="100000">
                    <a:srgbClr val="035C7D"/>
                  </a:gs>
                </a:gsLst>
                <a:lin scaled="0"/>
              </a:gradFill>
            </a:endParaRPr>
          </a:p>
          <a:p>
            <a:pPr marL="0" indent="0">
              <a:buNone/>
            </a:pPr>
            <a:endParaRPr lang="en-US"/>
          </a:p>
          <a:p>
            <a:pPr marL="0" indent="0">
              <a:buNone/>
            </a:pPr>
            <a:endParaRPr lang="en-US"/>
          </a:p>
          <a:p>
            <a:pPr marL="0" indent="0">
              <a:buNone/>
            </a:pPr>
            <a:r>
              <a:rPr lang="en-US" sz="4400">
                <a:gradFill>
                  <a:gsLst>
                    <a:gs pos="0">
                      <a:srgbClr val="14CD68"/>
                    </a:gs>
                    <a:gs pos="100000">
                      <a:srgbClr val="035C7D"/>
                    </a:gs>
                  </a:gsLst>
                  <a:lin scaled="0"/>
                </a:gradFill>
              </a:rPr>
              <a:t>     Disadvantage:</a:t>
            </a:r>
          </a:p>
        </p:txBody>
      </p:sp>
      <p:sp>
        <p:nvSpPr>
          <p:cNvPr id="4" name="Content Placeholder 3"/>
          <p:cNvSpPr>
            <a:spLocks noGrp="1"/>
          </p:cNvSpPr>
          <p:nvPr>
            <p:ph sz="half" idx="2"/>
          </p:nvPr>
        </p:nvSpPr>
        <p:spPr>
          <a:xfrm>
            <a:off x="4767580" y="1358900"/>
            <a:ext cx="5181600" cy="4351338"/>
          </a:xfrm>
        </p:spPr>
        <p:txBody>
          <a:bodyPr/>
          <a:lstStyle/>
          <a:p>
            <a:pPr marL="514350" indent="-514350">
              <a:buAutoNum type="arabicPeriod"/>
            </a:pPr>
            <a:r>
              <a:rPr lang="en-US">
                <a:solidFill>
                  <a:srgbClr val="002060"/>
                </a:solidFill>
              </a:rPr>
              <a:t>less risk of infection</a:t>
            </a:r>
          </a:p>
          <a:p>
            <a:pPr marL="514350" indent="-514350">
              <a:buAutoNum type="arabicPeriod"/>
            </a:pPr>
            <a:r>
              <a:rPr lang="en-US">
                <a:solidFill>
                  <a:srgbClr val="002060"/>
                </a:solidFill>
              </a:rPr>
              <a:t>can be used anywhere ( not dependent on gravity)</a:t>
            </a:r>
          </a:p>
          <a:p>
            <a:pPr marL="0" indent="0">
              <a:buNone/>
            </a:pPr>
            <a:r>
              <a:rPr lang="en-US">
                <a:solidFill>
                  <a:srgbClr val="002060"/>
                </a:solidFill>
              </a:rPr>
              <a:t> </a:t>
            </a:r>
          </a:p>
          <a:p>
            <a:pPr marL="0" indent="0">
              <a:buNone/>
            </a:pPr>
            <a:endParaRPr lang="en-US">
              <a:solidFill>
                <a:srgbClr val="002060"/>
              </a:solidFill>
            </a:endParaRPr>
          </a:p>
          <a:p>
            <a:pPr marL="514350" indent="-514350">
              <a:buAutoNum type="arabicPeriod"/>
            </a:pPr>
            <a:r>
              <a:rPr lang="en-US">
                <a:solidFill>
                  <a:srgbClr val="002060"/>
                </a:solidFill>
              </a:rPr>
              <a:t>Causes tissue injury due to high negative pressure</a:t>
            </a:r>
          </a:p>
          <a:p>
            <a:pPr marL="514350" indent="-514350">
              <a:buAutoNum type="arabicPeriod"/>
            </a:pPr>
            <a:r>
              <a:rPr lang="en-US">
                <a:solidFill>
                  <a:srgbClr val="002060"/>
                </a:solidFill>
              </a:rPr>
              <a:t>Prevent fistula closure</a:t>
            </a:r>
          </a:p>
          <a:p>
            <a:pPr marL="514350" indent="-514350">
              <a:buAutoNum type="arabicPeriod"/>
            </a:pPr>
            <a:r>
              <a:rPr lang="en-US">
                <a:solidFill>
                  <a:srgbClr val="002060"/>
                </a:solidFill>
              </a:rPr>
              <a:t>Drain clogged by tissue</a:t>
            </a:r>
          </a:p>
        </p:txBody>
      </p:sp>
      <p:sp>
        <p:nvSpPr>
          <p:cNvPr id="7" name="Text Box 6"/>
          <p:cNvSpPr txBox="1"/>
          <p:nvPr/>
        </p:nvSpPr>
        <p:spPr>
          <a:xfrm>
            <a:off x="3999230" y="403225"/>
            <a:ext cx="4193540" cy="645160"/>
          </a:xfrm>
          <a:prstGeom prst="rect">
            <a:avLst/>
          </a:prstGeom>
          <a:noFill/>
        </p:spPr>
        <p:txBody>
          <a:bodyPr wrap="square" rtlCol="0">
            <a:spAutoFit/>
          </a:bodyPr>
          <a:lstStyle/>
          <a:p>
            <a:pPr algn="ctr"/>
            <a:r>
              <a:rPr lang="en-US" sz="36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Active drains</a:t>
            </a:r>
          </a:p>
        </p:txBody>
      </p:sp>
      <p:pic>
        <p:nvPicPr>
          <p:cNvPr id="8" name="Picture 7"/>
          <p:cNvPicPr>
            <a:picLocks noChangeAspect="1"/>
          </p:cNvPicPr>
          <p:nvPr/>
        </p:nvPicPr>
        <p:blipFill>
          <a:blip r:embed="rId2"/>
          <a:stretch>
            <a:fillRect/>
          </a:stretch>
        </p:blipFill>
        <p:spPr>
          <a:xfrm>
            <a:off x="9387840" y="4419600"/>
            <a:ext cx="2515235" cy="195453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800">
                <a:solidFill>
                  <a:srgbClr val="002060"/>
                </a:solidFill>
              </a:rPr>
              <a:t>Active VS Passive</a:t>
            </a:r>
          </a:p>
        </p:txBody>
      </p:sp>
      <p:sp>
        <p:nvSpPr>
          <p:cNvPr id="3" name="Content Placeholder 2"/>
          <p:cNvSpPr>
            <a:spLocks noGrp="1"/>
          </p:cNvSpPr>
          <p:nvPr>
            <p:ph sz="half" idx="1"/>
          </p:nvPr>
        </p:nvSpPr>
        <p:spPr>
          <a:xfrm>
            <a:off x="434340" y="1960245"/>
            <a:ext cx="8383905" cy="4351655"/>
          </a:xfrm>
        </p:spPr>
        <p:txBody>
          <a:bodyPr/>
          <a:lstStyle/>
          <a:p>
            <a:pPr marL="0" indent="0">
              <a:buNone/>
            </a:pPr>
            <a:r>
              <a:rPr lang="en-US">
                <a:solidFill>
                  <a:srgbClr val="002060"/>
                </a:solidFill>
              </a:rPr>
              <a:t>-Passive drains: </a:t>
            </a:r>
          </a:p>
          <a:p>
            <a:pPr marL="0" indent="0">
              <a:buNone/>
            </a:pPr>
            <a:r>
              <a:rPr lang="en-US">
                <a:solidFill>
                  <a:srgbClr val="002060"/>
                </a:solidFill>
              </a:rPr>
              <a:t>Passive drains have no suction.</a:t>
            </a:r>
          </a:p>
          <a:p>
            <a:pPr marL="0" indent="0">
              <a:buNone/>
            </a:pPr>
            <a:r>
              <a:rPr lang="en-US">
                <a:solidFill>
                  <a:srgbClr val="002060"/>
                </a:solidFill>
              </a:rPr>
              <a:t>Drains by capillary action, pressure gradient or gravity</a:t>
            </a:r>
          </a:p>
          <a:p>
            <a:pPr marL="0" indent="0">
              <a:buNone/>
            </a:pPr>
            <a:r>
              <a:rPr lang="en-US">
                <a:solidFill>
                  <a:srgbClr val="002060"/>
                </a:solidFill>
              </a:rPr>
              <a:t>Passive drains rely on gravity, body movement, pressure differentials, or overflow to move fluid or gas</a:t>
            </a:r>
          </a:p>
          <a:p>
            <a:pPr marL="0" indent="0">
              <a:buNone/>
            </a:pPr>
            <a:r>
              <a:rPr lang="en-US">
                <a:solidFill>
                  <a:srgbClr val="002060"/>
                </a:solidFill>
              </a:rPr>
              <a:t>-There are two types of passive drains:</a:t>
            </a:r>
          </a:p>
          <a:p>
            <a:pPr marL="0" indent="0">
              <a:buNone/>
            </a:pPr>
            <a:r>
              <a:rPr lang="en-US">
                <a:solidFill>
                  <a:srgbClr val="002060"/>
                </a:solidFill>
              </a:rPr>
              <a:t>Closed (NG tube, Under water seal drain)</a:t>
            </a:r>
          </a:p>
          <a:p>
            <a:pPr marL="0" indent="0">
              <a:buNone/>
            </a:pPr>
            <a:r>
              <a:rPr lang="en-US">
                <a:solidFill>
                  <a:srgbClr val="002060"/>
                </a:solidFill>
              </a:rPr>
              <a:t>Open( Penrose, corrugated drain, gauze wick drain)</a:t>
            </a:r>
          </a:p>
        </p:txBody>
      </p:sp>
      <p:pic>
        <p:nvPicPr>
          <p:cNvPr id="5" name="Content Placeholder 4"/>
          <p:cNvPicPr>
            <a:picLocks noGrp="1" noChangeAspect="1"/>
          </p:cNvPicPr>
          <p:nvPr>
            <p:ph sz="half" idx="2"/>
          </p:nvPr>
        </p:nvPicPr>
        <p:blipFill>
          <a:blip r:embed="rId2"/>
          <a:stretch>
            <a:fillRect/>
          </a:stretch>
        </p:blipFill>
        <p:spPr>
          <a:xfrm>
            <a:off x="9561195" y="245110"/>
            <a:ext cx="2262505" cy="1565910"/>
          </a:xfrm>
          <a:prstGeom prst="rect">
            <a:avLst/>
          </a:prstGeom>
        </p:spPr>
      </p:pic>
      <p:pic>
        <p:nvPicPr>
          <p:cNvPr id="7" name="Picture 6"/>
          <p:cNvPicPr>
            <a:picLocks noChangeAspect="1"/>
          </p:cNvPicPr>
          <p:nvPr/>
        </p:nvPicPr>
        <p:blipFill>
          <a:blip r:embed="rId3"/>
          <a:stretch>
            <a:fillRect/>
          </a:stretch>
        </p:blipFill>
        <p:spPr>
          <a:xfrm>
            <a:off x="9879330" y="2112010"/>
            <a:ext cx="1944370" cy="1577340"/>
          </a:xfrm>
          <a:prstGeom prst="rect">
            <a:avLst/>
          </a:prstGeom>
        </p:spPr>
      </p:pic>
      <p:pic>
        <p:nvPicPr>
          <p:cNvPr id="8" name="Picture 7"/>
          <p:cNvPicPr>
            <a:picLocks noChangeAspect="1"/>
          </p:cNvPicPr>
          <p:nvPr/>
        </p:nvPicPr>
        <p:blipFill>
          <a:blip r:embed="rId4"/>
          <a:stretch>
            <a:fillRect/>
          </a:stretch>
        </p:blipFill>
        <p:spPr>
          <a:xfrm>
            <a:off x="9879330" y="3689350"/>
            <a:ext cx="2022475" cy="1677670"/>
          </a:xfrm>
          <a:prstGeom prst="rect">
            <a:avLst/>
          </a:prstGeom>
        </p:spPr>
      </p:pic>
      <p:pic>
        <p:nvPicPr>
          <p:cNvPr id="9" name="Picture 8"/>
          <p:cNvPicPr>
            <a:picLocks noChangeAspect="1"/>
          </p:cNvPicPr>
          <p:nvPr/>
        </p:nvPicPr>
        <p:blipFill>
          <a:blip r:embed="rId5"/>
          <a:stretch>
            <a:fillRect/>
          </a:stretch>
        </p:blipFill>
        <p:spPr>
          <a:xfrm>
            <a:off x="9813290" y="4967605"/>
            <a:ext cx="2010410" cy="201041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55"/>
            <a:ext cx="10515600" cy="1325563"/>
          </a:xfrm>
        </p:spPr>
        <p:txBody>
          <a:bodyPr/>
          <a:lstStyle/>
          <a:p>
            <a:pPr algn="ctr"/>
            <a:r>
              <a:rPr lang="en-US">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Passive drains</a:t>
            </a:r>
          </a:p>
        </p:txBody>
      </p:sp>
      <p:sp>
        <p:nvSpPr>
          <p:cNvPr id="3" name="Content Placeholder 2"/>
          <p:cNvSpPr>
            <a:spLocks noGrp="1"/>
          </p:cNvSpPr>
          <p:nvPr>
            <p:ph sz="half" idx="1"/>
          </p:nvPr>
        </p:nvSpPr>
        <p:spPr/>
        <p:txBody>
          <a:bodyPr/>
          <a:lstStyle/>
          <a:p>
            <a:pPr marL="0" indent="0">
              <a:buNone/>
            </a:pPr>
            <a:r>
              <a:rPr lang="en-US" sz="3600">
                <a:gradFill>
                  <a:gsLst>
                    <a:gs pos="0">
                      <a:srgbClr val="14CD68"/>
                    </a:gs>
                    <a:gs pos="100000">
                      <a:srgbClr val="035C7D"/>
                    </a:gs>
                  </a:gsLst>
                  <a:lin scaled="0"/>
                </a:gradFill>
              </a:rPr>
              <a:t>Advantage:</a:t>
            </a:r>
          </a:p>
          <a:p>
            <a:pPr marL="0" indent="0">
              <a:buNone/>
            </a:pPr>
            <a:endParaRPr lang="en-US" sz="3600">
              <a:gradFill>
                <a:gsLst>
                  <a:gs pos="0">
                    <a:srgbClr val="14CD68"/>
                  </a:gs>
                  <a:gs pos="100000">
                    <a:srgbClr val="035C7D"/>
                  </a:gs>
                </a:gsLst>
                <a:lin scaled="0"/>
              </a:gradFill>
            </a:endParaRPr>
          </a:p>
          <a:p>
            <a:pPr marL="0" indent="0">
              <a:buNone/>
            </a:pPr>
            <a:endParaRPr lang="en-US" sz="3600">
              <a:gradFill>
                <a:gsLst>
                  <a:gs pos="0">
                    <a:srgbClr val="14CD68"/>
                  </a:gs>
                  <a:gs pos="100000">
                    <a:srgbClr val="035C7D"/>
                  </a:gs>
                </a:gsLst>
                <a:lin scaled="0"/>
              </a:gradFill>
            </a:endParaRPr>
          </a:p>
          <a:p>
            <a:pPr marL="0" indent="0">
              <a:buNone/>
            </a:pPr>
            <a:endParaRPr lang="en-US" sz="3600">
              <a:gradFill>
                <a:gsLst>
                  <a:gs pos="0">
                    <a:srgbClr val="14CD68"/>
                  </a:gs>
                  <a:gs pos="100000">
                    <a:srgbClr val="035C7D"/>
                  </a:gs>
                </a:gsLst>
                <a:lin scaled="0"/>
              </a:gradFill>
            </a:endParaRPr>
          </a:p>
          <a:p>
            <a:pPr marL="0" indent="0">
              <a:buNone/>
            </a:pPr>
            <a:r>
              <a:rPr lang="en-US" sz="3600">
                <a:gradFill>
                  <a:gsLst>
                    <a:gs pos="0">
                      <a:srgbClr val="14CD68"/>
                    </a:gs>
                    <a:gs pos="100000">
                      <a:srgbClr val="035C7D"/>
                    </a:gs>
                  </a:gsLst>
                  <a:lin scaled="0"/>
                </a:gradFill>
              </a:rPr>
              <a:t>Disadvantage:</a:t>
            </a:r>
          </a:p>
        </p:txBody>
      </p:sp>
      <p:sp>
        <p:nvSpPr>
          <p:cNvPr id="4" name="Content Placeholder 3"/>
          <p:cNvSpPr>
            <a:spLocks noGrp="1"/>
          </p:cNvSpPr>
          <p:nvPr>
            <p:ph sz="half" idx="2"/>
          </p:nvPr>
        </p:nvSpPr>
        <p:spPr/>
        <p:txBody>
          <a:bodyPr/>
          <a:lstStyle/>
          <a:p>
            <a:pPr marL="514350" indent="-514350">
              <a:buAutoNum type="arabicPeriod"/>
            </a:pPr>
            <a:r>
              <a:rPr lang="en-US">
                <a:solidFill>
                  <a:srgbClr val="002060"/>
                </a:solidFill>
              </a:rPr>
              <a:t>less commonly obstructed.</a:t>
            </a:r>
          </a:p>
          <a:p>
            <a:pPr marL="514350" indent="-514350">
              <a:buAutoNum type="arabicPeriod"/>
            </a:pPr>
            <a:r>
              <a:rPr lang="en-US">
                <a:solidFill>
                  <a:srgbClr val="002060"/>
                </a:solidFill>
              </a:rPr>
              <a:t>Less injury</a:t>
            </a:r>
          </a:p>
          <a:p>
            <a:pPr marL="0" indent="0">
              <a:buNone/>
            </a:pPr>
            <a:endParaRPr lang="en-US">
              <a:solidFill>
                <a:srgbClr val="002060"/>
              </a:solidFill>
            </a:endParaRPr>
          </a:p>
          <a:p>
            <a:pPr marL="0" indent="0">
              <a:buNone/>
            </a:pPr>
            <a:endParaRPr lang="en-US">
              <a:solidFill>
                <a:srgbClr val="002060"/>
              </a:solidFill>
            </a:endParaRPr>
          </a:p>
          <a:p>
            <a:pPr marL="0" indent="0">
              <a:buNone/>
            </a:pPr>
            <a:endParaRPr lang="en-US">
              <a:solidFill>
                <a:srgbClr val="002060"/>
              </a:solidFill>
            </a:endParaRPr>
          </a:p>
          <a:p>
            <a:pPr marL="514350" indent="-514350">
              <a:buAutoNum type="arabicPeriod"/>
            </a:pPr>
            <a:r>
              <a:rPr lang="en-US">
                <a:solidFill>
                  <a:srgbClr val="002060"/>
                </a:solidFill>
              </a:rPr>
              <a:t>Gravity dependent affects  location of drain</a:t>
            </a:r>
          </a:p>
          <a:p>
            <a:pPr marL="514350" indent="-514350">
              <a:buAutoNum type="arabicPeriod"/>
            </a:pPr>
            <a:r>
              <a:rPr lang="en-US">
                <a:solidFill>
                  <a:srgbClr val="002060"/>
                </a:solidFill>
              </a:rPr>
              <a:t>Higher risk of infection</a:t>
            </a:r>
          </a:p>
          <a:p>
            <a:pPr marL="514350" indent="-514350">
              <a:buAutoNum type="arabicPeriod"/>
            </a:pPr>
            <a:endParaRPr lang="en-US"/>
          </a:p>
          <a:p>
            <a:pPr marL="514350" indent="-514350">
              <a:buAutoNum type="arabicPeriod"/>
            </a:pPr>
            <a:endParaRPr lang="en-US"/>
          </a:p>
          <a:p>
            <a:pPr marL="0" indent="0">
              <a:buNone/>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biLevel thresh="50000"/>
          </a:blip>
          <a:stretch>
            <a:fillRect/>
          </a:stretch>
        </p:blipFill>
        <p:spPr>
          <a:xfrm>
            <a:off x="1781810" y="350520"/>
            <a:ext cx="8820150" cy="615632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9190" y="1631950"/>
            <a:ext cx="9255125" cy="2334895"/>
          </a:xfrm>
        </p:spPr>
        <p:txBody>
          <a:bodyPr>
            <a:normAutofit fontScale="90000"/>
            <a:scene3d>
              <a:camera prst="orthographicFront"/>
              <a:lightRig rig="threePt" dir="t"/>
            </a:scene3d>
          </a:bodyPr>
          <a:lstStyle/>
          <a:p>
            <a:r>
              <a:rPr lang="en-US" sz="9600">
                <a:ln w="9525" cmpd="sng">
                  <a:solidFill>
                    <a:schemeClr val="accent1"/>
                  </a:solidFill>
                  <a:prstDash val="solid"/>
                </a:ln>
                <a:solidFill>
                  <a:srgbClr val="70AD47">
                    <a:tint val="1000"/>
                  </a:srgbClr>
                </a:solidFill>
                <a:effectLst>
                  <a:glow rad="38100">
                    <a:schemeClr val="accent1">
                      <a:alpha val="40000"/>
                    </a:schemeClr>
                  </a:glow>
                </a:effectLst>
              </a:rPr>
              <a:t>Open passive drains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4"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2" grpId="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800">
                <a:gradFill>
                  <a:gsLst>
                    <a:gs pos="0">
                      <a:srgbClr val="007BD3"/>
                    </a:gs>
                    <a:gs pos="100000">
                      <a:srgbClr val="034373"/>
                    </a:gs>
                  </a:gsLst>
                  <a:lin scaled="0"/>
                </a:gradFill>
              </a:rPr>
              <a:t>Gauze wick:</a:t>
            </a:r>
          </a:p>
        </p:txBody>
      </p:sp>
      <p:sp>
        <p:nvSpPr>
          <p:cNvPr id="3" name="Content Placeholder 2"/>
          <p:cNvSpPr>
            <a:spLocks noGrp="1"/>
          </p:cNvSpPr>
          <p:nvPr>
            <p:ph sz="half" idx="1"/>
          </p:nvPr>
        </p:nvSpPr>
        <p:spPr>
          <a:xfrm>
            <a:off x="838200" y="1978025"/>
            <a:ext cx="5181600" cy="2880360"/>
          </a:xfrm>
        </p:spPr>
        <p:txBody>
          <a:bodyPr/>
          <a:lstStyle/>
          <a:p>
            <a:pPr marL="0" indent="0">
              <a:buNone/>
            </a:pPr>
            <a:r>
              <a:rPr lang="en-US">
                <a:solidFill>
                  <a:srgbClr val="002060"/>
                </a:solidFill>
              </a:rPr>
              <a:t>A deeper or larger abscess may require a gauze “wick” to be placed inside to help keep the abscess open. This allows the tissue to heal properly from inside out and helps absorb pus or blood during the healing process.</a:t>
            </a:r>
          </a:p>
        </p:txBody>
      </p:sp>
      <p:pic>
        <p:nvPicPr>
          <p:cNvPr id="4" name="Content Placeholder 3" descr="Drainage-of-an-abdominal-wall-abscess (2)"/>
          <p:cNvPicPr>
            <a:picLocks noGrp="1" noChangeAspect="1"/>
          </p:cNvPicPr>
          <p:nvPr>
            <p:ph sz="half" idx="2"/>
          </p:nvPr>
        </p:nvPicPr>
        <p:blipFill>
          <a:blip r:embed="rId2"/>
          <a:stretch>
            <a:fillRect/>
          </a:stretch>
        </p:blipFill>
        <p:spPr>
          <a:xfrm>
            <a:off x="6004560" y="1846580"/>
            <a:ext cx="5349240" cy="349948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480" y="375285"/>
            <a:ext cx="10515600" cy="979805"/>
          </a:xfrm>
        </p:spPr>
        <p:txBody>
          <a:bodyPr>
            <a:normAutofit fontScale="90000"/>
          </a:bodyPr>
          <a:lstStyle/>
          <a:p>
            <a:r>
              <a:rPr lang="en-US" sz="5335">
                <a:gradFill>
                  <a:gsLst>
                    <a:gs pos="0">
                      <a:srgbClr val="007BD3"/>
                    </a:gs>
                    <a:gs pos="100000">
                      <a:srgbClr val="034373"/>
                    </a:gs>
                  </a:gsLst>
                  <a:lin scaled="0"/>
                </a:gradFill>
              </a:rPr>
              <a:t/>
            </a:r>
            <a:br>
              <a:rPr lang="en-US" sz="5335">
                <a:gradFill>
                  <a:gsLst>
                    <a:gs pos="0">
                      <a:srgbClr val="007BD3"/>
                    </a:gs>
                    <a:gs pos="100000">
                      <a:srgbClr val="034373"/>
                    </a:gs>
                  </a:gsLst>
                  <a:lin scaled="0"/>
                </a:gradFill>
              </a:rPr>
            </a:br>
            <a:r>
              <a:rPr lang="en-US" sz="5335">
                <a:gradFill>
                  <a:gsLst>
                    <a:gs pos="0">
                      <a:srgbClr val="007BD3"/>
                    </a:gs>
                    <a:gs pos="100000">
                      <a:srgbClr val="034373"/>
                    </a:gs>
                  </a:gsLst>
                  <a:lin scaled="0"/>
                </a:gradFill>
              </a:rPr>
              <a:t>Corrugated drains </a:t>
            </a:r>
          </a:p>
        </p:txBody>
      </p:sp>
      <p:sp>
        <p:nvSpPr>
          <p:cNvPr id="3" name="Content Placeholder 2"/>
          <p:cNvSpPr>
            <a:spLocks noGrp="1"/>
          </p:cNvSpPr>
          <p:nvPr>
            <p:ph sz="half" idx="1"/>
          </p:nvPr>
        </p:nvSpPr>
        <p:spPr/>
        <p:txBody>
          <a:bodyPr/>
          <a:lstStyle/>
          <a:p>
            <a:pPr marL="0" indent="0">
              <a:buNone/>
            </a:pPr>
            <a:r>
              <a:rPr lang="en-US">
                <a:solidFill>
                  <a:srgbClr val="002060"/>
                </a:solidFill>
              </a:rPr>
              <a:t>used in situations where wounds must be kept open. They are placed directly into the wounds left to heal by secondary </a:t>
            </a:r>
            <a:r>
              <a:rPr lang="en-US"/>
              <a:t>intent.</a:t>
            </a:r>
          </a:p>
          <a:p>
            <a:pPr marL="0" indent="0">
              <a:buNone/>
            </a:pPr>
            <a:r>
              <a:rPr lang="en-US">
                <a:solidFill>
                  <a:srgbClr val="002060"/>
                </a:solidFill>
              </a:rPr>
              <a:t> They have a series of channels that allow fluids to flow freely</a:t>
            </a:r>
            <a:r>
              <a:rPr lang="en-US"/>
              <a:t>.</a:t>
            </a:r>
          </a:p>
        </p:txBody>
      </p:sp>
      <p:pic>
        <p:nvPicPr>
          <p:cNvPr id="4" name="Content Placeholder 3" descr="2-Figure3-1"/>
          <p:cNvPicPr>
            <a:picLocks noGrp="1" noChangeAspect="1"/>
          </p:cNvPicPr>
          <p:nvPr>
            <p:ph sz="half" idx="2"/>
          </p:nvPr>
        </p:nvPicPr>
        <p:blipFill>
          <a:blip r:embed="rId2"/>
          <a:stretch>
            <a:fillRect/>
          </a:stretch>
        </p:blipFill>
        <p:spPr>
          <a:xfrm>
            <a:off x="6456045" y="1973580"/>
            <a:ext cx="4897755" cy="2099310"/>
          </a:xfrm>
          <a:prstGeom prst="rect">
            <a:avLst/>
          </a:prstGeom>
        </p:spPr>
      </p:pic>
      <p:pic>
        <p:nvPicPr>
          <p:cNvPr id="5" name="Picture 4" descr="corrugated_drainage_sheet"/>
          <p:cNvPicPr>
            <a:picLocks noChangeAspect="1"/>
          </p:cNvPicPr>
          <p:nvPr/>
        </p:nvPicPr>
        <p:blipFill>
          <a:blip r:embed="rId3"/>
          <a:stretch>
            <a:fillRect/>
          </a:stretch>
        </p:blipFill>
        <p:spPr>
          <a:xfrm>
            <a:off x="6758305" y="2925445"/>
            <a:ext cx="4762500" cy="4762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gradFill>
                  <a:gsLst>
                    <a:gs pos="0">
                      <a:srgbClr val="007BD3"/>
                    </a:gs>
                    <a:gs pos="100000">
                      <a:srgbClr val="034373"/>
                    </a:gs>
                  </a:gsLst>
                  <a:lin scaled="0"/>
                </a:gradFill>
              </a:rPr>
              <a:t>Penrose Drain</a:t>
            </a:r>
          </a:p>
        </p:txBody>
      </p:sp>
      <p:sp>
        <p:nvSpPr>
          <p:cNvPr id="3" name="Content Placeholder 2"/>
          <p:cNvSpPr>
            <a:spLocks noGrp="1"/>
          </p:cNvSpPr>
          <p:nvPr>
            <p:ph sz="half" idx="1"/>
          </p:nvPr>
        </p:nvSpPr>
        <p:spPr>
          <a:xfrm>
            <a:off x="914400" y="1986280"/>
            <a:ext cx="5181600" cy="2265045"/>
          </a:xfrm>
        </p:spPr>
        <p:txBody>
          <a:bodyPr>
            <a:normAutofit fontScale="97500" lnSpcReduction="10000"/>
          </a:bodyPr>
          <a:lstStyle/>
          <a:p>
            <a:pPr marL="0" indent="0">
              <a:buNone/>
            </a:pPr>
            <a:r>
              <a:rPr lang="en-US">
                <a:solidFill>
                  <a:srgbClr val="002060"/>
                </a:solidFill>
              </a:rPr>
              <a:t>is a soft, flat, flexible tube made of latex. It lets blood and other fluids move out of the area of your surgery. This keeps fluid from collecting under your incision (surgical cut) and causing infection..</a:t>
            </a:r>
          </a:p>
          <a:p>
            <a:pPr marL="0" indent="0">
              <a:buNone/>
            </a:pPr>
            <a:endParaRPr lang="en-US">
              <a:solidFill>
                <a:srgbClr val="002060"/>
              </a:solidFill>
            </a:endParaRPr>
          </a:p>
        </p:txBody>
      </p:sp>
      <p:pic>
        <p:nvPicPr>
          <p:cNvPr id="5" name="Content Placeholder 4" descr="penrose-drain"/>
          <p:cNvPicPr>
            <a:picLocks noGrp="1" noChangeAspect="1"/>
          </p:cNvPicPr>
          <p:nvPr>
            <p:ph sz="half" idx="2"/>
          </p:nvPr>
        </p:nvPicPr>
        <p:blipFill>
          <a:blip r:embed="rId2"/>
          <a:stretch>
            <a:fillRect/>
          </a:stretch>
        </p:blipFill>
        <p:spPr>
          <a:xfrm>
            <a:off x="7668260" y="76835"/>
            <a:ext cx="4029710" cy="4081145"/>
          </a:xfrm>
          <a:prstGeom prst="rect">
            <a:avLst/>
          </a:prstGeom>
        </p:spPr>
      </p:pic>
      <p:sp>
        <p:nvSpPr>
          <p:cNvPr id="7" name="Text Box 6"/>
          <p:cNvSpPr txBox="1"/>
          <p:nvPr/>
        </p:nvSpPr>
        <p:spPr>
          <a:xfrm>
            <a:off x="914400" y="4251325"/>
            <a:ext cx="8098790" cy="1696085"/>
          </a:xfrm>
          <a:prstGeom prst="rect">
            <a:avLst/>
          </a:prstGeom>
          <a:noFill/>
        </p:spPr>
        <p:txBody>
          <a:bodyPr wrap="square" rtlCol="0">
            <a:noAutofit/>
          </a:bodyPr>
          <a:lstStyle/>
          <a:p>
            <a:r>
              <a:rPr lang="en-US" sz="2000">
                <a:solidFill>
                  <a:srgbClr val="002060"/>
                </a:solidFill>
              </a:rPr>
              <a:t>Part of your Penrose drain will be inside your body. One or both ends of your drain will come out of your incision. Some blood and fluid will flow out of your drain onto a dressing (gauze bandage) around it. A safety pin or a small tab is usually left at the end of the drain to keep it from slipping into your wound</a:t>
            </a:r>
          </a:p>
        </p:txBody>
      </p:sp>
      <p:pic>
        <p:nvPicPr>
          <p:cNvPr id="100" name="Picture 99"/>
          <p:cNvPicPr/>
          <p:nvPr/>
        </p:nvPicPr>
        <p:blipFill>
          <a:blip r:embed="rId3"/>
          <a:stretch>
            <a:fillRect/>
          </a:stretch>
        </p:blipFill>
        <p:spPr>
          <a:xfrm>
            <a:off x="9355455" y="4157980"/>
            <a:ext cx="2096135" cy="1882775"/>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6" name="Google Shape;441;p33">
            <a:extLst>
              <a:ext uri="{FF2B5EF4-FFF2-40B4-BE49-F238E27FC236}">
                <a16:creationId xmlns="" xmlns:a16="http://schemas.microsoft.com/office/drawing/2014/main" id="{EBE0AAA0-54C6-3C98-CEF0-273E253D6215}"/>
              </a:ext>
            </a:extLst>
          </p:cNvPr>
          <p:cNvSpPr/>
          <p:nvPr/>
        </p:nvSpPr>
        <p:spPr>
          <a:xfrm rot="13933223" flipH="1">
            <a:off x="-3097102" y="2149954"/>
            <a:ext cx="5043957" cy="3242774"/>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 xmlns:a16="http://schemas.microsoft.com/office/drawing/2014/main" id="{FC45A83F-E379-8CEF-D041-36893E520954}"/>
              </a:ext>
            </a:extLst>
          </p:cNvPr>
          <p:cNvSpPr txBox="1"/>
          <p:nvPr/>
        </p:nvSpPr>
        <p:spPr>
          <a:xfrm>
            <a:off x="2032000" y="554684"/>
            <a:ext cx="8128000" cy="73866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2542"/>
              </a:buClr>
              <a:buSzPts val="3000"/>
              <a:buFont typeface="Lilita One"/>
              <a:buNone/>
              <a:tabLst/>
              <a:defRPr/>
            </a:pPr>
            <a:r>
              <a:rPr kumimoji="0" lang="en-US" sz="4000" b="1" i="0" u="none" strike="noStrike" kern="0" cap="none" spc="0" normalizeH="0" baseline="0" noProof="0" dirty="0">
                <a:ln>
                  <a:noFill/>
                </a:ln>
                <a:solidFill>
                  <a:schemeClr val="accent2"/>
                </a:solidFill>
                <a:effectLst/>
                <a:uLnTx/>
                <a:uFillTx/>
                <a:latin typeface="Lilita One"/>
                <a:sym typeface="Lilita One"/>
              </a:rPr>
              <a:t>Overview</a:t>
            </a:r>
            <a:r>
              <a:rPr kumimoji="0" lang="en-US" sz="4000" b="1" i="0" u="none" strike="noStrike" kern="0" cap="none" spc="0" normalizeH="0" baseline="0" noProof="0" dirty="0">
                <a:ln>
                  <a:noFill/>
                </a:ln>
                <a:solidFill>
                  <a:schemeClr val="bg1"/>
                </a:solidFill>
                <a:effectLst/>
                <a:uLnTx/>
                <a:uFillTx/>
                <a:latin typeface="Lilita One"/>
                <a:sym typeface="Lilita One"/>
              </a:rPr>
              <a:t> </a:t>
            </a:r>
          </a:p>
        </p:txBody>
      </p:sp>
      <p:grpSp>
        <p:nvGrpSpPr>
          <p:cNvPr id="4" name="Google Shape;10452;p70">
            <a:extLst>
              <a:ext uri="{FF2B5EF4-FFF2-40B4-BE49-F238E27FC236}">
                <a16:creationId xmlns="" xmlns:a16="http://schemas.microsoft.com/office/drawing/2014/main" id="{236BE89F-B686-FB21-2B9F-3490D7D3378C}"/>
              </a:ext>
            </a:extLst>
          </p:cNvPr>
          <p:cNvGrpSpPr/>
          <p:nvPr/>
        </p:nvGrpSpPr>
        <p:grpSpPr>
          <a:xfrm>
            <a:off x="2578853" y="2121712"/>
            <a:ext cx="520348" cy="780321"/>
            <a:chOff x="2289100" y="1495400"/>
            <a:chExt cx="830400" cy="1238584"/>
          </a:xfrm>
        </p:grpSpPr>
        <p:grpSp>
          <p:nvGrpSpPr>
            <p:cNvPr id="6" name="Google Shape;10453;p70">
              <a:extLst>
                <a:ext uri="{FF2B5EF4-FFF2-40B4-BE49-F238E27FC236}">
                  <a16:creationId xmlns="" xmlns:a16="http://schemas.microsoft.com/office/drawing/2014/main" id="{7B8D88AE-A45B-E89E-1E71-929C31E39082}"/>
                </a:ext>
              </a:extLst>
            </p:cNvPr>
            <p:cNvGrpSpPr/>
            <p:nvPr/>
          </p:nvGrpSpPr>
          <p:grpSpPr>
            <a:xfrm>
              <a:off x="2289100" y="1495400"/>
              <a:ext cx="830400" cy="1238584"/>
              <a:chOff x="2289100" y="1495400"/>
              <a:chExt cx="830400" cy="1238584"/>
            </a:xfrm>
          </p:grpSpPr>
          <p:cxnSp>
            <p:nvCxnSpPr>
              <p:cNvPr id="25" name="Google Shape;10454;p70">
                <a:extLst>
                  <a:ext uri="{FF2B5EF4-FFF2-40B4-BE49-F238E27FC236}">
                    <a16:creationId xmlns="" xmlns:a16="http://schemas.microsoft.com/office/drawing/2014/main" id="{2D0541CF-FC2C-1BA4-EF6C-22A3C6DAFBD4}"/>
                  </a:ext>
                </a:extLst>
              </p:cNvPr>
              <p:cNvCxnSpPr/>
              <p:nvPr/>
            </p:nvCxnSpPr>
            <p:spPr>
              <a:xfrm>
                <a:off x="2606333" y="2317584"/>
                <a:ext cx="0" cy="416400"/>
              </a:xfrm>
              <a:prstGeom prst="straightConnector1">
                <a:avLst/>
              </a:prstGeom>
              <a:noFill/>
              <a:ln w="9525" cap="flat" cmpd="sng">
                <a:solidFill>
                  <a:srgbClr val="213B55"/>
                </a:solidFill>
                <a:prstDash val="solid"/>
                <a:round/>
                <a:headEnd type="none" w="med" len="med"/>
                <a:tailEnd type="none" w="med" len="med"/>
              </a:ln>
            </p:spPr>
          </p:cxnSp>
          <p:sp>
            <p:nvSpPr>
              <p:cNvPr id="26" name="Google Shape;10455;p70">
                <a:extLst>
                  <a:ext uri="{FF2B5EF4-FFF2-40B4-BE49-F238E27FC236}">
                    <a16:creationId xmlns="" xmlns:a16="http://schemas.microsoft.com/office/drawing/2014/main" id="{5A1A8208-661F-6314-B9AF-ED426BF52E17}"/>
                  </a:ext>
                </a:extLst>
              </p:cNvPr>
              <p:cNvSpPr/>
              <p:nvPr/>
            </p:nvSpPr>
            <p:spPr>
              <a:xfrm>
                <a:off x="2289100" y="1495400"/>
                <a:ext cx="830400" cy="830400"/>
              </a:xfrm>
              <a:prstGeom prst="ellipse">
                <a:avLst/>
              </a:prstGeom>
              <a:noFill/>
              <a:ln w="9525" cap="flat" cmpd="sng">
                <a:solidFill>
                  <a:srgbClr val="213B5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grpSp>
          <p:nvGrpSpPr>
            <p:cNvPr id="8" name="Google Shape;10456;p70">
              <a:extLst>
                <a:ext uri="{FF2B5EF4-FFF2-40B4-BE49-F238E27FC236}">
                  <a16:creationId xmlns="" xmlns:a16="http://schemas.microsoft.com/office/drawing/2014/main" id="{836D6EF5-57F1-0813-4F53-0A4F56CACCA2}"/>
                </a:ext>
              </a:extLst>
            </p:cNvPr>
            <p:cNvGrpSpPr/>
            <p:nvPr/>
          </p:nvGrpSpPr>
          <p:grpSpPr>
            <a:xfrm>
              <a:off x="2357400" y="1563700"/>
              <a:ext cx="693600" cy="1109333"/>
              <a:chOff x="2357400" y="1563700"/>
              <a:chExt cx="693600" cy="1109333"/>
            </a:xfrm>
          </p:grpSpPr>
          <p:cxnSp>
            <p:nvCxnSpPr>
              <p:cNvPr id="23" name="Google Shape;10457;p70">
                <a:extLst>
                  <a:ext uri="{FF2B5EF4-FFF2-40B4-BE49-F238E27FC236}">
                    <a16:creationId xmlns="" xmlns:a16="http://schemas.microsoft.com/office/drawing/2014/main" id="{BCE68107-201E-8C95-A3F1-D141D4D9E9D5}"/>
                  </a:ext>
                </a:extLst>
              </p:cNvPr>
              <p:cNvCxnSpPr/>
              <p:nvPr/>
            </p:nvCxnSpPr>
            <p:spPr>
              <a:xfrm>
                <a:off x="2670700" y="2256633"/>
                <a:ext cx="0" cy="416400"/>
              </a:xfrm>
              <a:prstGeom prst="straightConnector1">
                <a:avLst/>
              </a:prstGeom>
              <a:noFill/>
              <a:ln w="9525" cap="flat" cmpd="sng">
                <a:solidFill>
                  <a:srgbClr val="667E92"/>
                </a:solidFill>
                <a:prstDash val="solid"/>
                <a:round/>
                <a:headEnd type="none" w="med" len="med"/>
                <a:tailEnd type="none" w="med" len="med"/>
              </a:ln>
            </p:spPr>
          </p:cxnSp>
          <p:sp>
            <p:nvSpPr>
              <p:cNvPr id="24" name="Google Shape;10458;p70">
                <a:extLst>
                  <a:ext uri="{FF2B5EF4-FFF2-40B4-BE49-F238E27FC236}">
                    <a16:creationId xmlns="" xmlns:a16="http://schemas.microsoft.com/office/drawing/2014/main" id="{6E9D9087-91AF-D0F3-D199-D6C28F7D583B}"/>
                  </a:ext>
                </a:extLst>
              </p:cNvPr>
              <p:cNvSpPr/>
              <p:nvPr/>
            </p:nvSpPr>
            <p:spPr>
              <a:xfrm>
                <a:off x="2357400" y="1563700"/>
                <a:ext cx="693600" cy="693600"/>
              </a:xfrm>
              <a:prstGeom prst="ellipse">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grpSp>
          <p:nvGrpSpPr>
            <p:cNvPr id="10" name="Google Shape;10459;p70">
              <a:extLst>
                <a:ext uri="{FF2B5EF4-FFF2-40B4-BE49-F238E27FC236}">
                  <a16:creationId xmlns="" xmlns:a16="http://schemas.microsoft.com/office/drawing/2014/main" id="{DBE9ABC1-0DD2-F8C1-94E5-00556F84440C}"/>
                </a:ext>
              </a:extLst>
            </p:cNvPr>
            <p:cNvGrpSpPr/>
            <p:nvPr/>
          </p:nvGrpSpPr>
          <p:grpSpPr>
            <a:xfrm>
              <a:off x="2426800" y="1633966"/>
              <a:ext cx="555200" cy="972766"/>
              <a:chOff x="2426800" y="1633966"/>
              <a:chExt cx="555200" cy="972766"/>
            </a:xfrm>
          </p:grpSpPr>
          <p:cxnSp>
            <p:nvCxnSpPr>
              <p:cNvPr id="21" name="Google Shape;10460;p70">
                <a:extLst>
                  <a:ext uri="{FF2B5EF4-FFF2-40B4-BE49-F238E27FC236}">
                    <a16:creationId xmlns="" xmlns:a16="http://schemas.microsoft.com/office/drawing/2014/main" id="{AF260BC4-DC98-A88D-ED4C-514067A738EB}"/>
                  </a:ext>
                </a:extLst>
              </p:cNvPr>
              <p:cNvCxnSpPr/>
              <p:nvPr/>
            </p:nvCxnSpPr>
            <p:spPr>
              <a:xfrm>
                <a:off x="2735066" y="2190333"/>
                <a:ext cx="0" cy="416400"/>
              </a:xfrm>
              <a:prstGeom prst="straightConnector1">
                <a:avLst/>
              </a:prstGeom>
              <a:noFill/>
              <a:ln w="9525" cap="flat" cmpd="sng">
                <a:solidFill>
                  <a:srgbClr val="445D73"/>
                </a:solidFill>
                <a:prstDash val="solid"/>
                <a:round/>
                <a:headEnd type="none" w="med" len="med"/>
                <a:tailEnd type="none" w="med" len="med"/>
              </a:ln>
            </p:spPr>
          </p:cxnSp>
          <p:sp>
            <p:nvSpPr>
              <p:cNvPr id="22" name="Google Shape;10461;p70">
                <a:extLst>
                  <a:ext uri="{FF2B5EF4-FFF2-40B4-BE49-F238E27FC236}">
                    <a16:creationId xmlns="" xmlns:a16="http://schemas.microsoft.com/office/drawing/2014/main" id="{B2ACA42C-25BA-A956-97E8-6B0F256E5C43}"/>
                  </a:ext>
                </a:extLst>
              </p:cNvPr>
              <p:cNvSpPr/>
              <p:nvPr/>
            </p:nvSpPr>
            <p:spPr>
              <a:xfrm>
                <a:off x="2426800" y="1633966"/>
                <a:ext cx="555200" cy="555200"/>
              </a:xfrm>
              <a:prstGeom prst="ellipse">
                <a:avLst/>
              </a:pr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dirty="0">
                  <a:solidFill>
                    <a:srgbClr val="000000"/>
                  </a:solidFill>
                  <a:latin typeface="Arial"/>
                  <a:cs typeface="Arial"/>
                  <a:sym typeface="Arial"/>
                </a:endParaRPr>
              </a:p>
            </p:txBody>
          </p:sp>
        </p:grpSp>
        <p:grpSp>
          <p:nvGrpSpPr>
            <p:cNvPr id="13" name="Google Shape;10462;p70">
              <a:extLst>
                <a:ext uri="{FF2B5EF4-FFF2-40B4-BE49-F238E27FC236}">
                  <a16:creationId xmlns="" xmlns:a16="http://schemas.microsoft.com/office/drawing/2014/main" id="{E3CF03B5-8AD0-0966-3EFB-8412CA65EB94}"/>
                </a:ext>
              </a:extLst>
            </p:cNvPr>
            <p:cNvGrpSpPr/>
            <p:nvPr/>
          </p:nvGrpSpPr>
          <p:grpSpPr>
            <a:xfrm>
              <a:off x="2499000" y="1705100"/>
              <a:ext cx="410800" cy="807033"/>
              <a:chOff x="2499000" y="1705100"/>
              <a:chExt cx="410800" cy="807033"/>
            </a:xfrm>
          </p:grpSpPr>
          <p:cxnSp>
            <p:nvCxnSpPr>
              <p:cNvPr id="15" name="Google Shape;10463;p70">
                <a:extLst>
                  <a:ext uri="{FF2B5EF4-FFF2-40B4-BE49-F238E27FC236}">
                    <a16:creationId xmlns="" xmlns:a16="http://schemas.microsoft.com/office/drawing/2014/main" id="{AE4CCE15-984B-6F32-5130-119AE6A8C5A7}"/>
                  </a:ext>
                </a:extLst>
              </p:cNvPr>
              <p:cNvCxnSpPr/>
              <p:nvPr/>
            </p:nvCxnSpPr>
            <p:spPr>
              <a:xfrm>
                <a:off x="2799433" y="2095733"/>
                <a:ext cx="0" cy="416400"/>
              </a:xfrm>
              <a:prstGeom prst="straightConnector1">
                <a:avLst/>
              </a:prstGeom>
              <a:noFill/>
              <a:ln w="9525" cap="flat" cmpd="sng">
                <a:solidFill>
                  <a:srgbClr val="E3E9ED"/>
                </a:solidFill>
                <a:prstDash val="solid"/>
                <a:round/>
                <a:headEnd type="none" w="med" len="med"/>
                <a:tailEnd type="none" w="med" len="med"/>
              </a:ln>
            </p:spPr>
          </p:cxnSp>
          <p:sp>
            <p:nvSpPr>
              <p:cNvPr id="16" name="Google Shape;10464;p70">
                <a:extLst>
                  <a:ext uri="{FF2B5EF4-FFF2-40B4-BE49-F238E27FC236}">
                    <a16:creationId xmlns="" xmlns:a16="http://schemas.microsoft.com/office/drawing/2014/main" id="{1D7935E1-03D8-8263-5C6E-E731BFC947FE}"/>
                  </a:ext>
                </a:extLst>
              </p:cNvPr>
              <p:cNvSpPr/>
              <p:nvPr/>
            </p:nvSpPr>
            <p:spPr>
              <a:xfrm>
                <a:off x="2499000" y="1705100"/>
                <a:ext cx="410800" cy="410800"/>
              </a:xfrm>
              <a:prstGeom prst="ellipse">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sp>
          <p:nvSpPr>
            <p:cNvPr id="14" name="Google Shape;10465;p70">
              <a:extLst>
                <a:ext uri="{FF2B5EF4-FFF2-40B4-BE49-F238E27FC236}">
                  <a16:creationId xmlns="" xmlns:a16="http://schemas.microsoft.com/office/drawing/2014/main" id="{A5CA50B8-6163-C682-4B96-051906CCA244}"/>
                </a:ext>
              </a:extLst>
            </p:cNvPr>
            <p:cNvSpPr/>
            <p:nvPr/>
          </p:nvSpPr>
          <p:spPr>
            <a:xfrm>
              <a:off x="2560833" y="1768000"/>
              <a:ext cx="287200" cy="287200"/>
            </a:xfrm>
            <a:prstGeom prst="ellipse">
              <a:avLst/>
            </a:prstGeom>
            <a:noFill/>
            <a:ln w="9525" cap="flat" cmpd="sng">
              <a:solidFill>
                <a:srgbClr val="F2F2F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grpSp>
        <p:nvGrpSpPr>
          <p:cNvPr id="27" name="Google Shape;10452;p70">
            <a:extLst>
              <a:ext uri="{FF2B5EF4-FFF2-40B4-BE49-F238E27FC236}">
                <a16:creationId xmlns="" xmlns:a16="http://schemas.microsoft.com/office/drawing/2014/main" id="{BCCD219E-5B02-CF38-D516-B2FB16FA5F0C}"/>
              </a:ext>
            </a:extLst>
          </p:cNvPr>
          <p:cNvGrpSpPr/>
          <p:nvPr/>
        </p:nvGrpSpPr>
        <p:grpSpPr>
          <a:xfrm>
            <a:off x="2621652" y="4396980"/>
            <a:ext cx="520348" cy="780321"/>
            <a:chOff x="2289100" y="1495400"/>
            <a:chExt cx="830400" cy="1238584"/>
          </a:xfrm>
        </p:grpSpPr>
        <p:grpSp>
          <p:nvGrpSpPr>
            <p:cNvPr id="28" name="Google Shape;10453;p70">
              <a:extLst>
                <a:ext uri="{FF2B5EF4-FFF2-40B4-BE49-F238E27FC236}">
                  <a16:creationId xmlns="" xmlns:a16="http://schemas.microsoft.com/office/drawing/2014/main" id="{96642F5E-BD37-CC77-7565-5665DF8647B8}"/>
                </a:ext>
              </a:extLst>
            </p:cNvPr>
            <p:cNvGrpSpPr/>
            <p:nvPr/>
          </p:nvGrpSpPr>
          <p:grpSpPr>
            <a:xfrm>
              <a:off x="2289100" y="1495400"/>
              <a:ext cx="830400" cy="1238584"/>
              <a:chOff x="2289100" y="1495400"/>
              <a:chExt cx="830400" cy="1238584"/>
            </a:xfrm>
          </p:grpSpPr>
          <p:cxnSp>
            <p:nvCxnSpPr>
              <p:cNvPr id="39" name="Google Shape;10454;p70">
                <a:extLst>
                  <a:ext uri="{FF2B5EF4-FFF2-40B4-BE49-F238E27FC236}">
                    <a16:creationId xmlns="" xmlns:a16="http://schemas.microsoft.com/office/drawing/2014/main" id="{1CB1BE93-CDB2-B5F8-D300-2EE786440FF9}"/>
                  </a:ext>
                </a:extLst>
              </p:cNvPr>
              <p:cNvCxnSpPr/>
              <p:nvPr/>
            </p:nvCxnSpPr>
            <p:spPr>
              <a:xfrm>
                <a:off x="2606333" y="2317584"/>
                <a:ext cx="0" cy="416400"/>
              </a:xfrm>
              <a:prstGeom prst="straightConnector1">
                <a:avLst/>
              </a:prstGeom>
              <a:noFill/>
              <a:ln w="9525" cap="flat" cmpd="sng">
                <a:solidFill>
                  <a:srgbClr val="213B55"/>
                </a:solidFill>
                <a:prstDash val="solid"/>
                <a:round/>
                <a:headEnd type="none" w="med" len="med"/>
                <a:tailEnd type="none" w="med" len="med"/>
              </a:ln>
            </p:spPr>
          </p:cxnSp>
          <p:sp>
            <p:nvSpPr>
              <p:cNvPr id="40" name="Google Shape;10455;p70">
                <a:extLst>
                  <a:ext uri="{FF2B5EF4-FFF2-40B4-BE49-F238E27FC236}">
                    <a16:creationId xmlns="" xmlns:a16="http://schemas.microsoft.com/office/drawing/2014/main" id="{902C2982-DF82-8FF1-46FB-B785E2B9FD43}"/>
                  </a:ext>
                </a:extLst>
              </p:cNvPr>
              <p:cNvSpPr/>
              <p:nvPr/>
            </p:nvSpPr>
            <p:spPr>
              <a:xfrm>
                <a:off x="2289100" y="1495400"/>
                <a:ext cx="830400" cy="830400"/>
              </a:xfrm>
              <a:prstGeom prst="ellipse">
                <a:avLst/>
              </a:prstGeom>
              <a:noFill/>
              <a:ln w="9525" cap="flat" cmpd="sng">
                <a:solidFill>
                  <a:srgbClr val="213B5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grpSp>
          <p:nvGrpSpPr>
            <p:cNvPr id="29" name="Google Shape;10456;p70">
              <a:extLst>
                <a:ext uri="{FF2B5EF4-FFF2-40B4-BE49-F238E27FC236}">
                  <a16:creationId xmlns="" xmlns:a16="http://schemas.microsoft.com/office/drawing/2014/main" id="{883847AD-0E8F-6A2A-439F-39F22502EA59}"/>
                </a:ext>
              </a:extLst>
            </p:cNvPr>
            <p:cNvGrpSpPr/>
            <p:nvPr/>
          </p:nvGrpSpPr>
          <p:grpSpPr>
            <a:xfrm>
              <a:off x="2357400" y="1563700"/>
              <a:ext cx="693600" cy="1109333"/>
              <a:chOff x="2357400" y="1563700"/>
              <a:chExt cx="693600" cy="1109333"/>
            </a:xfrm>
          </p:grpSpPr>
          <p:cxnSp>
            <p:nvCxnSpPr>
              <p:cNvPr id="37" name="Google Shape;10457;p70">
                <a:extLst>
                  <a:ext uri="{FF2B5EF4-FFF2-40B4-BE49-F238E27FC236}">
                    <a16:creationId xmlns="" xmlns:a16="http://schemas.microsoft.com/office/drawing/2014/main" id="{DA9593D3-0B40-E476-102E-12E65701F0D0}"/>
                  </a:ext>
                </a:extLst>
              </p:cNvPr>
              <p:cNvCxnSpPr/>
              <p:nvPr/>
            </p:nvCxnSpPr>
            <p:spPr>
              <a:xfrm>
                <a:off x="2670700" y="2256633"/>
                <a:ext cx="0" cy="416400"/>
              </a:xfrm>
              <a:prstGeom prst="straightConnector1">
                <a:avLst/>
              </a:prstGeom>
              <a:noFill/>
              <a:ln w="9525" cap="flat" cmpd="sng">
                <a:solidFill>
                  <a:srgbClr val="667E92"/>
                </a:solidFill>
                <a:prstDash val="solid"/>
                <a:round/>
                <a:headEnd type="none" w="med" len="med"/>
                <a:tailEnd type="none" w="med" len="med"/>
              </a:ln>
            </p:spPr>
          </p:cxnSp>
          <p:sp>
            <p:nvSpPr>
              <p:cNvPr id="38" name="Google Shape;10458;p70">
                <a:extLst>
                  <a:ext uri="{FF2B5EF4-FFF2-40B4-BE49-F238E27FC236}">
                    <a16:creationId xmlns="" xmlns:a16="http://schemas.microsoft.com/office/drawing/2014/main" id="{EB0DB744-2C29-366F-7CBA-E24F75C03F72}"/>
                  </a:ext>
                </a:extLst>
              </p:cNvPr>
              <p:cNvSpPr/>
              <p:nvPr/>
            </p:nvSpPr>
            <p:spPr>
              <a:xfrm>
                <a:off x="2357400" y="1563700"/>
                <a:ext cx="693600" cy="693600"/>
              </a:xfrm>
              <a:prstGeom prst="ellipse">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grpSp>
          <p:nvGrpSpPr>
            <p:cNvPr id="30" name="Google Shape;10459;p70">
              <a:extLst>
                <a:ext uri="{FF2B5EF4-FFF2-40B4-BE49-F238E27FC236}">
                  <a16:creationId xmlns="" xmlns:a16="http://schemas.microsoft.com/office/drawing/2014/main" id="{5B45C94A-265D-C0D6-D8AB-3A0A99A9ABD0}"/>
                </a:ext>
              </a:extLst>
            </p:cNvPr>
            <p:cNvGrpSpPr/>
            <p:nvPr/>
          </p:nvGrpSpPr>
          <p:grpSpPr>
            <a:xfrm>
              <a:off x="2426800" y="1633966"/>
              <a:ext cx="555200" cy="972766"/>
              <a:chOff x="2426800" y="1633966"/>
              <a:chExt cx="555200" cy="972766"/>
            </a:xfrm>
          </p:grpSpPr>
          <p:cxnSp>
            <p:nvCxnSpPr>
              <p:cNvPr id="35" name="Google Shape;10460;p70">
                <a:extLst>
                  <a:ext uri="{FF2B5EF4-FFF2-40B4-BE49-F238E27FC236}">
                    <a16:creationId xmlns="" xmlns:a16="http://schemas.microsoft.com/office/drawing/2014/main" id="{B009F022-1389-F51C-46E0-1CAA1DA1A822}"/>
                  </a:ext>
                </a:extLst>
              </p:cNvPr>
              <p:cNvCxnSpPr/>
              <p:nvPr/>
            </p:nvCxnSpPr>
            <p:spPr>
              <a:xfrm>
                <a:off x="2735066" y="2190333"/>
                <a:ext cx="0" cy="416400"/>
              </a:xfrm>
              <a:prstGeom prst="straightConnector1">
                <a:avLst/>
              </a:prstGeom>
              <a:noFill/>
              <a:ln w="9525" cap="flat" cmpd="sng">
                <a:solidFill>
                  <a:srgbClr val="445D73"/>
                </a:solidFill>
                <a:prstDash val="solid"/>
                <a:round/>
                <a:headEnd type="none" w="med" len="med"/>
                <a:tailEnd type="none" w="med" len="med"/>
              </a:ln>
            </p:spPr>
          </p:cxnSp>
          <p:sp>
            <p:nvSpPr>
              <p:cNvPr id="36" name="Google Shape;10461;p70">
                <a:extLst>
                  <a:ext uri="{FF2B5EF4-FFF2-40B4-BE49-F238E27FC236}">
                    <a16:creationId xmlns="" xmlns:a16="http://schemas.microsoft.com/office/drawing/2014/main" id="{3E6093C9-9C49-2F14-87D9-73BF7013CD11}"/>
                  </a:ext>
                </a:extLst>
              </p:cNvPr>
              <p:cNvSpPr/>
              <p:nvPr/>
            </p:nvSpPr>
            <p:spPr>
              <a:xfrm>
                <a:off x="2426800" y="1633966"/>
                <a:ext cx="555200" cy="555200"/>
              </a:xfrm>
              <a:prstGeom prst="ellipse">
                <a:avLst/>
              </a:pr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dirty="0">
                  <a:solidFill>
                    <a:srgbClr val="000000"/>
                  </a:solidFill>
                  <a:latin typeface="Arial"/>
                  <a:cs typeface="Arial"/>
                  <a:sym typeface="Arial"/>
                </a:endParaRPr>
              </a:p>
            </p:txBody>
          </p:sp>
        </p:grpSp>
        <p:grpSp>
          <p:nvGrpSpPr>
            <p:cNvPr id="31" name="Google Shape;10462;p70">
              <a:extLst>
                <a:ext uri="{FF2B5EF4-FFF2-40B4-BE49-F238E27FC236}">
                  <a16:creationId xmlns="" xmlns:a16="http://schemas.microsoft.com/office/drawing/2014/main" id="{E6B24506-74BC-8364-D131-F2BC1FE8FFC9}"/>
                </a:ext>
              </a:extLst>
            </p:cNvPr>
            <p:cNvGrpSpPr/>
            <p:nvPr/>
          </p:nvGrpSpPr>
          <p:grpSpPr>
            <a:xfrm>
              <a:off x="2499000" y="1705100"/>
              <a:ext cx="410800" cy="807033"/>
              <a:chOff x="2499000" y="1705100"/>
              <a:chExt cx="410800" cy="807033"/>
            </a:xfrm>
          </p:grpSpPr>
          <p:cxnSp>
            <p:nvCxnSpPr>
              <p:cNvPr id="33" name="Google Shape;10463;p70">
                <a:extLst>
                  <a:ext uri="{FF2B5EF4-FFF2-40B4-BE49-F238E27FC236}">
                    <a16:creationId xmlns="" xmlns:a16="http://schemas.microsoft.com/office/drawing/2014/main" id="{A3BBECED-F735-DAA2-F33D-255BB16224ED}"/>
                  </a:ext>
                </a:extLst>
              </p:cNvPr>
              <p:cNvCxnSpPr/>
              <p:nvPr/>
            </p:nvCxnSpPr>
            <p:spPr>
              <a:xfrm>
                <a:off x="2799433" y="2095733"/>
                <a:ext cx="0" cy="416400"/>
              </a:xfrm>
              <a:prstGeom prst="straightConnector1">
                <a:avLst/>
              </a:prstGeom>
              <a:noFill/>
              <a:ln w="9525" cap="flat" cmpd="sng">
                <a:solidFill>
                  <a:srgbClr val="E3E9ED"/>
                </a:solidFill>
                <a:prstDash val="solid"/>
                <a:round/>
                <a:headEnd type="none" w="med" len="med"/>
                <a:tailEnd type="none" w="med" len="med"/>
              </a:ln>
            </p:spPr>
          </p:cxnSp>
          <p:sp>
            <p:nvSpPr>
              <p:cNvPr id="34" name="Google Shape;10464;p70">
                <a:extLst>
                  <a:ext uri="{FF2B5EF4-FFF2-40B4-BE49-F238E27FC236}">
                    <a16:creationId xmlns="" xmlns:a16="http://schemas.microsoft.com/office/drawing/2014/main" id="{CC782CF5-2DD4-D0BF-2F72-2BD2CC770D38}"/>
                  </a:ext>
                </a:extLst>
              </p:cNvPr>
              <p:cNvSpPr/>
              <p:nvPr/>
            </p:nvSpPr>
            <p:spPr>
              <a:xfrm>
                <a:off x="2499000" y="1705100"/>
                <a:ext cx="410800" cy="410800"/>
              </a:xfrm>
              <a:prstGeom prst="ellipse">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sp>
          <p:nvSpPr>
            <p:cNvPr id="32" name="Google Shape;10465;p70">
              <a:extLst>
                <a:ext uri="{FF2B5EF4-FFF2-40B4-BE49-F238E27FC236}">
                  <a16:creationId xmlns="" xmlns:a16="http://schemas.microsoft.com/office/drawing/2014/main" id="{992BC0D0-1076-923E-970C-2A79EA890D8D}"/>
                </a:ext>
              </a:extLst>
            </p:cNvPr>
            <p:cNvSpPr/>
            <p:nvPr/>
          </p:nvSpPr>
          <p:spPr>
            <a:xfrm>
              <a:off x="2560833" y="1768000"/>
              <a:ext cx="287200" cy="287200"/>
            </a:xfrm>
            <a:prstGeom prst="ellipse">
              <a:avLst/>
            </a:prstGeom>
            <a:noFill/>
            <a:ln w="9525" cap="flat" cmpd="sng">
              <a:solidFill>
                <a:srgbClr val="F2F2F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grpSp>
        <p:nvGrpSpPr>
          <p:cNvPr id="41" name="Google Shape;10452;p70">
            <a:extLst>
              <a:ext uri="{FF2B5EF4-FFF2-40B4-BE49-F238E27FC236}">
                <a16:creationId xmlns="" xmlns:a16="http://schemas.microsoft.com/office/drawing/2014/main" id="{470C9D55-439F-EA6C-0981-5C32E970ED93}"/>
              </a:ext>
            </a:extLst>
          </p:cNvPr>
          <p:cNvGrpSpPr/>
          <p:nvPr/>
        </p:nvGrpSpPr>
        <p:grpSpPr>
          <a:xfrm>
            <a:off x="2578853" y="3245326"/>
            <a:ext cx="520348" cy="780321"/>
            <a:chOff x="2289100" y="1495400"/>
            <a:chExt cx="830400" cy="1238584"/>
          </a:xfrm>
        </p:grpSpPr>
        <p:grpSp>
          <p:nvGrpSpPr>
            <p:cNvPr id="42" name="Google Shape;10453;p70">
              <a:extLst>
                <a:ext uri="{FF2B5EF4-FFF2-40B4-BE49-F238E27FC236}">
                  <a16:creationId xmlns="" xmlns:a16="http://schemas.microsoft.com/office/drawing/2014/main" id="{B27BA87B-F094-0E87-64D3-D60B1CC60A89}"/>
                </a:ext>
              </a:extLst>
            </p:cNvPr>
            <p:cNvGrpSpPr/>
            <p:nvPr/>
          </p:nvGrpSpPr>
          <p:grpSpPr>
            <a:xfrm>
              <a:off x="2289100" y="1495400"/>
              <a:ext cx="830400" cy="1238584"/>
              <a:chOff x="2289100" y="1495400"/>
              <a:chExt cx="830400" cy="1238584"/>
            </a:xfrm>
          </p:grpSpPr>
          <p:cxnSp>
            <p:nvCxnSpPr>
              <p:cNvPr id="60" name="Google Shape;10454;p70">
                <a:extLst>
                  <a:ext uri="{FF2B5EF4-FFF2-40B4-BE49-F238E27FC236}">
                    <a16:creationId xmlns="" xmlns:a16="http://schemas.microsoft.com/office/drawing/2014/main" id="{53472FB6-8864-2F92-4A42-503CAA0E006B}"/>
                  </a:ext>
                </a:extLst>
              </p:cNvPr>
              <p:cNvCxnSpPr/>
              <p:nvPr/>
            </p:nvCxnSpPr>
            <p:spPr>
              <a:xfrm>
                <a:off x="2606333" y="2317584"/>
                <a:ext cx="0" cy="416400"/>
              </a:xfrm>
              <a:prstGeom prst="straightConnector1">
                <a:avLst/>
              </a:prstGeom>
              <a:noFill/>
              <a:ln w="9525" cap="flat" cmpd="sng">
                <a:solidFill>
                  <a:srgbClr val="213B55"/>
                </a:solidFill>
                <a:prstDash val="solid"/>
                <a:round/>
                <a:headEnd type="none" w="med" len="med"/>
                <a:tailEnd type="none" w="med" len="med"/>
              </a:ln>
            </p:spPr>
          </p:cxnSp>
          <p:sp>
            <p:nvSpPr>
              <p:cNvPr id="61" name="Google Shape;10455;p70">
                <a:extLst>
                  <a:ext uri="{FF2B5EF4-FFF2-40B4-BE49-F238E27FC236}">
                    <a16:creationId xmlns="" xmlns:a16="http://schemas.microsoft.com/office/drawing/2014/main" id="{2FE2C351-D11D-5F45-A62E-F6D63EC72586}"/>
                  </a:ext>
                </a:extLst>
              </p:cNvPr>
              <p:cNvSpPr/>
              <p:nvPr/>
            </p:nvSpPr>
            <p:spPr>
              <a:xfrm>
                <a:off x="2289100" y="1495400"/>
                <a:ext cx="830400" cy="830400"/>
              </a:xfrm>
              <a:prstGeom prst="ellipse">
                <a:avLst/>
              </a:prstGeom>
              <a:noFill/>
              <a:ln w="9525" cap="flat" cmpd="sng">
                <a:solidFill>
                  <a:srgbClr val="213B5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grpSp>
          <p:nvGrpSpPr>
            <p:cNvPr id="43" name="Google Shape;10456;p70">
              <a:extLst>
                <a:ext uri="{FF2B5EF4-FFF2-40B4-BE49-F238E27FC236}">
                  <a16:creationId xmlns="" xmlns:a16="http://schemas.microsoft.com/office/drawing/2014/main" id="{A50997E1-8201-96CC-30B4-D95A6F09DAF2}"/>
                </a:ext>
              </a:extLst>
            </p:cNvPr>
            <p:cNvGrpSpPr/>
            <p:nvPr/>
          </p:nvGrpSpPr>
          <p:grpSpPr>
            <a:xfrm>
              <a:off x="2357400" y="1563700"/>
              <a:ext cx="693600" cy="1109333"/>
              <a:chOff x="2357400" y="1563700"/>
              <a:chExt cx="693600" cy="1109333"/>
            </a:xfrm>
          </p:grpSpPr>
          <p:cxnSp>
            <p:nvCxnSpPr>
              <p:cNvPr id="58" name="Google Shape;10457;p70">
                <a:extLst>
                  <a:ext uri="{FF2B5EF4-FFF2-40B4-BE49-F238E27FC236}">
                    <a16:creationId xmlns="" xmlns:a16="http://schemas.microsoft.com/office/drawing/2014/main" id="{66A0F4BC-B1DF-A238-A4CE-FB0490F4BDDC}"/>
                  </a:ext>
                </a:extLst>
              </p:cNvPr>
              <p:cNvCxnSpPr/>
              <p:nvPr/>
            </p:nvCxnSpPr>
            <p:spPr>
              <a:xfrm>
                <a:off x="2670700" y="2256633"/>
                <a:ext cx="0" cy="416400"/>
              </a:xfrm>
              <a:prstGeom prst="straightConnector1">
                <a:avLst/>
              </a:prstGeom>
              <a:noFill/>
              <a:ln w="9525" cap="flat" cmpd="sng">
                <a:solidFill>
                  <a:srgbClr val="667E92"/>
                </a:solidFill>
                <a:prstDash val="solid"/>
                <a:round/>
                <a:headEnd type="none" w="med" len="med"/>
                <a:tailEnd type="none" w="med" len="med"/>
              </a:ln>
            </p:spPr>
          </p:cxnSp>
          <p:sp>
            <p:nvSpPr>
              <p:cNvPr id="59" name="Google Shape;10458;p70">
                <a:extLst>
                  <a:ext uri="{FF2B5EF4-FFF2-40B4-BE49-F238E27FC236}">
                    <a16:creationId xmlns="" xmlns:a16="http://schemas.microsoft.com/office/drawing/2014/main" id="{168A70A8-381B-6373-B068-738E7C1FE61E}"/>
                  </a:ext>
                </a:extLst>
              </p:cNvPr>
              <p:cNvSpPr/>
              <p:nvPr/>
            </p:nvSpPr>
            <p:spPr>
              <a:xfrm>
                <a:off x="2357400" y="1563700"/>
                <a:ext cx="693600" cy="693600"/>
              </a:xfrm>
              <a:prstGeom prst="ellipse">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grpSp>
          <p:nvGrpSpPr>
            <p:cNvPr id="44" name="Google Shape;10459;p70">
              <a:extLst>
                <a:ext uri="{FF2B5EF4-FFF2-40B4-BE49-F238E27FC236}">
                  <a16:creationId xmlns="" xmlns:a16="http://schemas.microsoft.com/office/drawing/2014/main" id="{21298D68-1FD4-03CD-941D-A4E47F5EBC5F}"/>
                </a:ext>
              </a:extLst>
            </p:cNvPr>
            <p:cNvGrpSpPr/>
            <p:nvPr/>
          </p:nvGrpSpPr>
          <p:grpSpPr>
            <a:xfrm>
              <a:off x="2426800" y="1633966"/>
              <a:ext cx="555200" cy="972766"/>
              <a:chOff x="2426800" y="1633966"/>
              <a:chExt cx="555200" cy="972766"/>
            </a:xfrm>
          </p:grpSpPr>
          <p:cxnSp>
            <p:nvCxnSpPr>
              <p:cNvPr id="49" name="Google Shape;10460;p70">
                <a:extLst>
                  <a:ext uri="{FF2B5EF4-FFF2-40B4-BE49-F238E27FC236}">
                    <a16:creationId xmlns="" xmlns:a16="http://schemas.microsoft.com/office/drawing/2014/main" id="{EE13004E-C6CA-400F-9E54-61DC4514041D}"/>
                  </a:ext>
                </a:extLst>
              </p:cNvPr>
              <p:cNvCxnSpPr/>
              <p:nvPr/>
            </p:nvCxnSpPr>
            <p:spPr>
              <a:xfrm>
                <a:off x="2735066" y="2190333"/>
                <a:ext cx="0" cy="416400"/>
              </a:xfrm>
              <a:prstGeom prst="straightConnector1">
                <a:avLst/>
              </a:prstGeom>
              <a:noFill/>
              <a:ln w="9525" cap="flat" cmpd="sng">
                <a:solidFill>
                  <a:srgbClr val="445D73"/>
                </a:solidFill>
                <a:prstDash val="solid"/>
                <a:round/>
                <a:headEnd type="none" w="med" len="med"/>
                <a:tailEnd type="none" w="med" len="med"/>
              </a:ln>
            </p:spPr>
          </p:cxnSp>
          <p:sp>
            <p:nvSpPr>
              <p:cNvPr id="57" name="Google Shape;10461;p70">
                <a:extLst>
                  <a:ext uri="{FF2B5EF4-FFF2-40B4-BE49-F238E27FC236}">
                    <a16:creationId xmlns="" xmlns:a16="http://schemas.microsoft.com/office/drawing/2014/main" id="{670F9946-B890-0EE5-0F61-FD927EC755CC}"/>
                  </a:ext>
                </a:extLst>
              </p:cNvPr>
              <p:cNvSpPr/>
              <p:nvPr/>
            </p:nvSpPr>
            <p:spPr>
              <a:xfrm>
                <a:off x="2426800" y="1633966"/>
                <a:ext cx="555200" cy="555200"/>
              </a:xfrm>
              <a:prstGeom prst="ellipse">
                <a:avLst/>
              </a:pr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dirty="0">
                  <a:solidFill>
                    <a:srgbClr val="000000"/>
                  </a:solidFill>
                  <a:latin typeface="Arial"/>
                  <a:cs typeface="Arial"/>
                  <a:sym typeface="Arial"/>
                </a:endParaRPr>
              </a:p>
            </p:txBody>
          </p:sp>
        </p:grpSp>
        <p:grpSp>
          <p:nvGrpSpPr>
            <p:cNvPr id="45" name="Google Shape;10462;p70">
              <a:extLst>
                <a:ext uri="{FF2B5EF4-FFF2-40B4-BE49-F238E27FC236}">
                  <a16:creationId xmlns="" xmlns:a16="http://schemas.microsoft.com/office/drawing/2014/main" id="{3D5E670E-9480-7A28-7971-952244238853}"/>
                </a:ext>
              </a:extLst>
            </p:cNvPr>
            <p:cNvGrpSpPr/>
            <p:nvPr/>
          </p:nvGrpSpPr>
          <p:grpSpPr>
            <a:xfrm>
              <a:off x="2499000" y="1705100"/>
              <a:ext cx="410800" cy="807033"/>
              <a:chOff x="2499000" y="1705100"/>
              <a:chExt cx="410800" cy="807033"/>
            </a:xfrm>
          </p:grpSpPr>
          <p:cxnSp>
            <p:nvCxnSpPr>
              <p:cNvPr id="47" name="Google Shape;10463;p70">
                <a:extLst>
                  <a:ext uri="{FF2B5EF4-FFF2-40B4-BE49-F238E27FC236}">
                    <a16:creationId xmlns="" xmlns:a16="http://schemas.microsoft.com/office/drawing/2014/main" id="{288ACC5E-C4DB-6FA2-59C3-F64B3F621724}"/>
                  </a:ext>
                </a:extLst>
              </p:cNvPr>
              <p:cNvCxnSpPr/>
              <p:nvPr/>
            </p:nvCxnSpPr>
            <p:spPr>
              <a:xfrm>
                <a:off x="2799433" y="2095733"/>
                <a:ext cx="0" cy="416400"/>
              </a:xfrm>
              <a:prstGeom prst="straightConnector1">
                <a:avLst/>
              </a:prstGeom>
              <a:noFill/>
              <a:ln w="9525" cap="flat" cmpd="sng">
                <a:solidFill>
                  <a:srgbClr val="E3E9ED"/>
                </a:solidFill>
                <a:prstDash val="solid"/>
                <a:round/>
                <a:headEnd type="none" w="med" len="med"/>
                <a:tailEnd type="none" w="med" len="med"/>
              </a:ln>
            </p:spPr>
          </p:cxnSp>
          <p:sp>
            <p:nvSpPr>
              <p:cNvPr id="48" name="Google Shape;10464;p70">
                <a:extLst>
                  <a:ext uri="{FF2B5EF4-FFF2-40B4-BE49-F238E27FC236}">
                    <a16:creationId xmlns="" xmlns:a16="http://schemas.microsoft.com/office/drawing/2014/main" id="{C24AE3D3-75CC-D72F-765F-4BBC19747490}"/>
                  </a:ext>
                </a:extLst>
              </p:cNvPr>
              <p:cNvSpPr/>
              <p:nvPr/>
            </p:nvSpPr>
            <p:spPr>
              <a:xfrm>
                <a:off x="2499000" y="1705100"/>
                <a:ext cx="410800" cy="410800"/>
              </a:xfrm>
              <a:prstGeom prst="ellipse">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sp>
          <p:nvSpPr>
            <p:cNvPr id="46" name="Google Shape;10465;p70">
              <a:extLst>
                <a:ext uri="{FF2B5EF4-FFF2-40B4-BE49-F238E27FC236}">
                  <a16:creationId xmlns="" xmlns:a16="http://schemas.microsoft.com/office/drawing/2014/main" id="{8E52C489-A681-7A6D-0277-42B1C2B51386}"/>
                </a:ext>
              </a:extLst>
            </p:cNvPr>
            <p:cNvSpPr/>
            <p:nvPr/>
          </p:nvSpPr>
          <p:spPr>
            <a:xfrm>
              <a:off x="2560833" y="1768000"/>
              <a:ext cx="287200" cy="287200"/>
            </a:xfrm>
            <a:prstGeom prst="ellipse">
              <a:avLst/>
            </a:prstGeom>
            <a:noFill/>
            <a:ln w="9525" cap="flat" cmpd="sng">
              <a:solidFill>
                <a:srgbClr val="F2F2F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6" kern="0">
                <a:solidFill>
                  <a:srgbClr val="000000"/>
                </a:solidFill>
                <a:latin typeface="Arial"/>
                <a:cs typeface="Arial"/>
                <a:sym typeface="Arial"/>
              </a:endParaRPr>
            </a:p>
          </p:txBody>
        </p:sp>
      </p:grpSp>
      <p:sp>
        <p:nvSpPr>
          <p:cNvPr id="63" name="TextBox 62">
            <a:extLst>
              <a:ext uri="{FF2B5EF4-FFF2-40B4-BE49-F238E27FC236}">
                <a16:creationId xmlns="" xmlns:a16="http://schemas.microsoft.com/office/drawing/2014/main" id="{A70DF843-4F1F-BD55-0910-F6187E3BEDAE}"/>
              </a:ext>
            </a:extLst>
          </p:cNvPr>
          <p:cNvSpPr txBox="1"/>
          <p:nvPr/>
        </p:nvSpPr>
        <p:spPr>
          <a:xfrm>
            <a:off x="3117353" y="3080764"/>
            <a:ext cx="4461933" cy="878873"/>
          </a:xfrm>
          <a:prstGeom prst="rect">
            <a:avLst/>
          </a:prstGeom>
          <a:noFill/>
        </p:spPr>
        <p:txBody>
          <a:bodyPr wrap="square" rtlCol="0">
            <a:spAutoFit/>
          </a:bodyPr>
          <a:lstStyle/>
          <a:p>
            <a:pPr>
              <a:lnSpc>
                <a:spcPct val="100000"/>
              </a:lnSpc>
              <a:spcBef>
                <a:spcPts val="110"/>
              </a:spcBef>
            </a:pPr>
            <a:r>
              <a:rPr lang="en-US" sz="2400" b="1" spc="-4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Gastrointestinal</a:t>
            </a:r>
            <a:r>
              <a:rPr lang="en-US" sz="2400" b="1" spc="-14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2400" b="1" spc="-1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Intubation</a:t>
            </a:r>
          </a:p>
          <a:p>
            <a:pPr>
              <a:lnSpc>
                <a:spcPct val="100000"/>
              </a:lnSpc>
              <a:spcBef>
                <a:spcPts val="110"/>
              </a:spcBef>
            </a:pPr>
            <a:r>
              <a:rPr lang="en-US" sz="24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Nasogastric</a:t>
            </a:r>
            <a:r>
              <a:rPr lang="en-US" sz="2400" b="1" spc="-2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24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tube</a:t>
            </a:r>
            <a:r>
              <a:rPr lang="en-US" sz="2400" b="1" spc="1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2400" b="1" spc="8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(NG</a:t>
            </a:r>
            <a:r>
              <a:rPr lang="en-US" sz="2400" b="1" spc="6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24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tube</a:t>
            </a:r>
            <a:r>
              <a:rPr lang="en-US" sz="2400" b="1" spc="3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2400" b="1" spc="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a:t>
            </a:r>
            <a:endParaRPr lang="en-US" sz="24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4" name="TextBox 63">
            <a:extLst>
              <a:ext uri="{FF2B5EF4-FFF2-40B4-BE49-F238E27FC236}">
                <a16:creationId xmlns="" xmlns:a16="http://schemas.microsoft.com/office/drawing/2014/main" id="{12A9AF3B-D87D-7407-76BE-B5445BF7BD3D}"/>
              </a:ext>
            </a:extLst>
          </p:cNvPr>
          <p:cNvSpPr txBox="1"/>
          <p:nvPr/>
        </p:nvSpPr>
        <p:spPr>
          <a:xfrm>
            <a:off x="3136778" y="2121712"/>
            <a:ext cx="2523065" cy="492442"/>
          </a:xfrm>
          <a:prstGeom prst="rect">
            <a:avLst/>
          </a:prstGeom>
          <a:noFill/>
        </p:spPr>
        <p:txBody>
          <a:bodyPr wrap="square" rtlCol="0">
            <a:spAutoFit/>
          </a:bodyPr>
          <a:lstStyle/>
          <a:p>
            <a:r>
              <a:rPr lang="en-US" sz="24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Surgical drains</a:t>
            </a:r>
          </a:p>
        </p:txBody>
      </p:sp>
      <p:sp>
        <p:nvSpPr>
          <p:cNvPr id="65" name="TextBox 64">
            <a:extLst>
              <a:ext uri="{FF2B5EF4-FFF2-40B4-BE49-F238E27FC236}">
                <a16:creationId xmlns="" xmlns:a16="http://schemas.microsoft.com/office/drawing/2014/main" id="{D600F39E-04D2-A2EF-2B44-CF9E76495B55}"/>
              </a:ext>
            </a:extLst>
          </p:cNvPr>
          <p:cNvSpPr txBox="1"/>
          <p:nvPr/>
        </p:nvSpPr>
        <p:spPr>
          <a:xfrm>
            <a:off x="3139408" y="4450749"/>
            <a:ext cx="3522132" cy="492442"/>
          </a:xfrm>
          <a:prstGeom prst="rect">
            <a:avLst/>
          </a:prstGeom>
          <a:noFill/>
        </p:spPr>
        <p:txBody>
          <a:bodyPr wrap="square" rtlCol="0">
            <a:spAutoFit/>
          </a:bodyPr>
          <a:lstStyle/>
          <a:p>
            <a:r>
              <a:rPr lang="en-US" sz="240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FOLEY'S CATHETER</a:t>
            </a:r>
          </a:p>
        </p:txBody>
      </p:sp>
    </p:spTree>
    <p:extLst>
      <p:ext uri="{BB962C8B-B14F-4D97-AF65-F5344CB8AC3E}">
        <p14:creationId xmlns:p14="http://schemas.microsoft.com/office/powerpoint/2010/main" val="786431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gradFill>
                  <a:gsLst>
                    <a:gs pos="0">
                      <a:srgbClr val="007BD3"/>
                    </a:gs>
                    <a:gs pos="100000">
                      <a:srgbClr val="034373"/>
                    </a:gs>
                  </a:gsLst>
                  <a:lin scaled="0"/>
                </a:gradFill>
                <a:sym typeface="+mn-ea"/>
              </a:rPr>
              <a:t>Penrose Drain</a:t>
            </a:r>
            <a:endParaRPr lang="en-US"/>
          </a:p>
        </p:txBody>
      </p:sp>
      <p:pic>
        <p:nvPicPr>
          <p:cNvPr id="5" name="Content Placeholder 4" descr="penrose-drain (1)"/>
          <p:cNvPicPr>
            <a:picLocks noGrp="1" noChangeAspect="1"/>
          </p:cNvPicPr>
          <p:nvPr>
            <p:ph sz="half" idx="1"/>
          </p:nvPr>
        </p:nvPicPr>
        <p:blipFill>
          <a:blip r:embed="rId3"/>
          <a:stretch>
            <a:fillRect/>
          </a:stretch>
        </p:blipFill>
        <p:spPr>
          <a:xfrm>
            <a:off x="838200" y="2346325"/>
            <a:ext cx="5181600" cy="3308985"/>
          </a:xfrm>
          <a:prstGeom prst="rect">
            <a:avLst/>
          </a:prstGeom>
        </p:spPr>
      </p:pic>
      <p:pic>
        <p:nvPicPr>
          <p:cNvPr id="7" name="Content Placeholder 6" descr="Main_image"/>
          <p:cNvPicPr>
            <a:picLocks noGrp="1" noChangeAspect="1"/>
          </p:cNvPicPr>
          <p:nvPr>
            <p:ph sz="half" idx="2"/>
          </p:nvPr>
        </p:nvPicPr>
        <p:blipFill>
          <a:blip r:embed="rId4"/>
          <a:stretch>
            <a:fillRect/>
          </a:stretch>
        </p:blipFill>
        <p:spPr>
          <a:xfrm rot="16200000">
            <a:off x="6778625" y="1938655"/>
            <a:ext cx="4213225" cy="412432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gradFill>
                  <a:gsLst>
                    <a:gs pos="0">
                      <a:srgbClr val="007BD3"/>
                    </a:gs>
                    <a:gs pos="100000">
                      <a:srgbClr val="034373"/>
                    </a:gs>
                  </a:gsLst>
                  <a:lin scaled="0"/>
                </a:gradFill>
              </a:rPr>
              <a:t>Setons drains:</a:t>
            </a:r>
          </a:p>
        </p:txBody>
      </p:sp>
      <p:sp>
        <p:nvSpPr>
          <p:cNvPr id="3" name="Content Placeholder 2"/>
          <p:cNvSpPr>
            <a:spLocks noGrp="1"/>
          </p:cNvSpPr>
          <p:nvPr>
            <p:ph sz="half" idx="1"/>
          </p:nvPr>
        </p:nvSpPr>
        <p:spPr>
          <a:xfrm>
            <a:off x="914400" y="2383155"/>
            <a:ext cx="5181600" cy="831850"/>
          </a:xfrm>
        </p:spPr>
        <p:txBody>
          <a:bodyPr>
            <a:normAutofit/>
          </a:bodyPr>
          <a:lstStyle/>
          <a:p>
            <a:pPr marL="0" indent="0">
              <a:buNone/>
            </a:pPr>
            <a:r>
              <a:rPr lang="en-US" sz="3110"/>
              <a:t> </a:t>
            </a:r>
            <a:r>
              <a:rPr lang="en-US" sz="3110">
                <a:solidFill>
                  <a:srgbClr val="002060"/>
                </a:solidFill>
              </a:rPr>
              <a:t>used to treat anal fistulas</a:t>
            </a:r>
            <a:r>
              <a:rPr lang="en-US" sz="3110"/>
              <a:t>.</a:t>
            </a:r>
          </a:p>
          <a:p>
            <a:pPr marL="0" indent="0">
              <a:buNone/>
            </a:pPr>
            <a:endParaRPr lang="en-US" sz="3110"/>
          </a:p>
        </p:txBody>
      </p:sp>
      <p:sp>
        <p:nvSpPr>
          <p:cNvPr id="6" name="Text Box 5"/>
          <p:cNvSpPr txBox="1"/>
          <p:nvPr/>
        </p:nvSpPr>
        <p:spPr>
          <a:xfrm>
            <a:off x="1007110" y="3326765"/>
            <a:ext cx="4855845" cy="1691005"/>
          </a:xfrm>
          <a:prstGeom prst="rect">
            <a:avLst/>
          </a:prstGeom>
          <a:noFill/>
        </p:spPr>
        <p:txBody>
          <a:bodyPr wrap="square" rtlCol="0">
            <a:noAutofit/>
          </a:bodyPr>
          <a:lstStyle/>
          <a:p>
            <a:r>
              <a:rPr lang="en-US" sz="2800">
                <a:solidFill>
                  <a:srgbClr val="002060"/>
                </a:solidFill>
                <a:sym typeface="+mn-ea"/>
              </a:rPr>
              <a:t>A piece of surgical thread that's left in the fistula for several weeks to keep it open</a:t>
            </a:r>
          </a:p>
        </p:txBody>
      </p:sp>
      <p:pic>
        <p:nvPicPr>
          <p:cNvPr id="7" name="Content Placeholder 6" descr="seton-repair-of-fistula_e"/>
          <p:cNvPicPr>
            <a:picLocks noGrp="1" noChangeAspect="1"/>
          </p:cNvPicPr>
          <p:nvPr>
            <p:ph sz="half" idx="2"/>
          </p:nvPr>
        </p:nvPicPr>
        <p:blipFill>
          <a:blip r:embed="rId2"/>
          <a:stretch>
            <a:fillRect/>
          </a:stretch>
        </p:blipFill>
        <p:spPr>
          <a:xfrm>
            <a:off x="6958965" y="2305050"/>
            <a:ext cx="4394835" cy="4398645"/>
          </a:xfrm>
          <a:prstGeom prst="rect">
            <a:avLst/>
          </a:prstGeom>
        </p:spPr>
      </p:pic>
      <p:pic>
        <p:nvPicPr>
          <p:cNvPr id="8" name="Picture 7"/>
          <p:cNvPicPr>
            <a:picLocks noChangeAspect="1"/>
          </p:cNvPicPr>
          <p:nvPr/>
        </p:nvPicPr>
        <p:blipFill>
          <a:blip r:embed="rId3"/>
          <a:stretch>
            <a:fillRect/>
          </a:stretch>
        </p:blipFill>
        <p:spPr>
          <a:xfrm>
            <a:off x="8043545" y="516255"/>
            <a:ext cx="2607310" cy="222186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gradFill>
                  <a:gsLst>
                    <a:gs pos="0">
                      <a:srgbClr val="007BD3"/>
                    </a:gs>
                    <a:gs pos="100000">
                      <a:srgbClr val="034373"/>
                    </a:gs>
                  </a:gsLst>
                  <a:lin scaled="0"/>
                </a:gradFill>
              </a:rPr>
              <a:t>Yates drains:</a:t>
            </a:r>
          </a:p>
        </p:txBody>
      </p:sp>
      <p:pic>
        <p:nvPicPr>
          <p:cNvPr id="5" name="Content Placeholder 4" descr="download"/>
          <p:cNvPicPr>
            <a:picLocks noGrp="1" noChangeAspect="1"/>
          </p:cNvPicPr>
          <p:nvPr>
            <p:ph sz="half" idx="1"/>
          </p:nvPr>
        </p:nvPicPr>
        <p:blipFill>
          <a:blip r:embed="rId2"/>
          <a:stretch>
            <a:fillRect/>
          </a:stretch>
        </p:blipFill>
        <p:spPr>
          <a:xfrm>
            <a:off x="7073265" y="1990725"/>
            <a:ext cx="4153535" cy="3538855"/>
          </a:xfrm>
          <a:prstGeom prst="rect">
            <a:avLst/>
          </a:prstGeom>
        </p:spPr>
      </p:pic>
      <p:sp>
        <p:nvSpPr>
          <p:cNvPr id="6" name="Text Box 5"/>
          <p:cNvSpPr txBox="1"/>
          <p:nvPr/>
        </p:nvSpPr>
        <p:spPr>
          <a:xfrm>
            <a:off x="1094105" y="2952115"/>
            <a:ext cx="4107180" cy="953135"/>
          </a:xfrm>
          <a:prstGeom prst="rect">
            <a:avLst/>
          </a:prstGeom>
          <a:noFill/>
        </p:spPr>
        <p:txBody>
          <a:bodyPr wrap="square" rtlCol="0">
            <a:spAutoFit/>
          </a:bodyPr>
          <a:lstStyle/>
          <a:p>
            <a:r>
              <a:rPr lang="en-US" sz="2800">
                <a:solidFill>
                  <a:srgbClr val="002060"/>
                </a:solidFill>
              </a:rPr>
              <a:t>Parallel tubes, act by capillary action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060"/>
            <a:ext cx="10515600" cy="1325563"/>
          </a:xfrm>
        </p:spPr>
        <p:txBody>
          <a:bodyPr/>
          <a:lstStyle/>
          <a:p>
            <a:pPr algn="ctr"/>
            <a:r>
              <a:rPr lang="en-US" sz="6600">
                <a:ln/>
                <a:solidFill>
                  <a:schemeClr val="accent1"/>
                </a:solidFill>
                <a:effectLst>
                  <a:outerShdw blurRad="38100" dist="25400" dir="5400000" algn="ctr" rotWithShape="0">
                    <a:srgbClr val="6E747A">
                      <a:alpha val="43000"/>
                    </a:srgbClr>
                  </a:outerShdw>
                </a:effectLst>
              </a:rPr>
              <a:t>Closed Passive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gradFill>
                  <a:gsLst>
                    <a:gs pos="0">
                      <a:srgbClr val="007BD3"/>
                    </a:gs>
                    <a:gs pos="100000">
                      <a:srgbClr val="034373"/>
                    </a:gs>
                  </a:gsLst>
                  <a:lin scaled="0"/>
                </a:gradFill>
              </a:rPr>
              <a:t>Robinson drains:</a:t>
            </a:r>
          </a:p>
        </p:txBody>
      </p:sp>
      <p:sp>
        <p:nvSpPr>
          <p:cNvPr id="3" name="Content Placeholder 2"/>
          <p:cNvSpPr>
            <a:spLocks noGrp="1"/>
          </p:cNvSpPr>
          <p:nvPr>
            <p:ph sz="half" idx="1"/>
          </p:nvPr>
        </p:nvSpPr>
        <p:spPr>
          <a:xfrm>
            <a:off x="732155" y="1691005"/>
            <a:ext cx="5181600" cy="3938270"/>
          </a:xfrm>
        </p:spPr>
        <p:txBody>
          <a:bodyPr>
            <a:noAutofit/>
          </a:bodyPr>
          <a:lstStyle/>
          <a:p>
            <a:pPr marL="0" indent="0">
              <a:buNone/>
            </a:pPr>
            <a:r>
              <a:rPr lang="en-US" sz="2500"/>
              <a:t> </a:t>
            </a:r>
            <a:r>
              <a:rPr lang="en-US" sz="2700">
                <a:solidFill>
                  <a:srgbClr val="002060"/>
                </a:solidFill>
              </a:rPr>
              <a:t>inseparable drain bag unit, a one-way valve eliminating reflux from the bag, a silicon drain which does not block, as well as other useful attributes</a:t>
            </a:r>
          </a:p>
          <a:p>
            <a:pPr marL="0" indent="0">
              <a:buNone/>
            </a:pPr>
            <a:r>
              <a:rPr lang="en-US" sz="2700">
                <a:solidFill>
                  <a:srgbClr val="002060"/>
                </a:solidFill>
              </a:rPr>
              <a:t>Used for anticipated fluid collection into a bag like to prevent seroma formation after a surgery.</a:t>
            </a:r>
          </a:p>
          <a:p>
            <a:pPr marL="0" indent="0">
              <a:buNone/>
            </a:pPr>
            <a:r>
              <a:rPr lang="en-US" sz="2700">
                <a:solidFill>
                  <a:srgbClr val="002060"/>
                </a:solidFill>
              </a:rPr>
              <a:t>e.g. pelvic surgery, abdominal surgery.</a:t>
            </a:r>
          </a:p>
          <a:p>
            <a:pPr marL="0" indent="0">
              <a:buNone/>
            </a:pPr>
            <a:endParaRPr lang="en-US" sz="2400">
              <a:solidFill>
                <a:srgbClr val="002060"/>
              </a:solidFill>
            </a:endParaRPr>
          </a:p>
        </p:txBody>
      </p:sp>
      <p:pic>
        <p:nvPicPr>
          <p:cNvPr id="8" name="Content Placeholder 7" descr="image-wound-drainage-drentech-bag-robinson-system_orig"/>
          <p:cNvPicPr>
            <a:picLocks noGrp="1" noChangeAspect="1"/>
          </p:cNvPicPr>
          <p:nvPr>
            <p:ph sz="half" idx="2"/>
          </p:nvPr>
        </p:nvPicPr>
        <p:blipFill>
          <a:blip r:embed="rId2"/>
          <a:stretch>
            <a:fillRect/>
          </a:stretch>
        </p:blipFill>
        <p:spPr>
          <a:xfrm>
            <a:off x="6219190" y="1691005"/>
            <a:ext cx="5193665" cy="388874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060"/>
            <a:ext cx="10515600" cy="1325563"/>
          </a:xfrm>
        </p:spPr>
        <p:txBody>
          <a:bodyPr/>
          <a:lstStyle/>
          <a:p>
            <a:pPr algn="ctr"/>
            <a:r>
              <a:rPr lang="en-US" sz="5400">
                <a:ln/>
                <a:solidFill>
                  <a:schemeClr val="accent1"/>
                </a:solidFill>
                <a:effectLst>
                  <a:outerShdw blurRad="38100" dist="25400" dir="5400000" algn="ctr" rotWithShape="0">
                    <a:srgbClr val="6E747A">
                      <a:alpha val="43000"/>
                    </a:srgbClr>
                  </a:outerShdw>
                </a:effectLst>
              </a:rPr>
              <a:t>Open+Closed active drains: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gradFill>
                  <a:gsLst>
                    <a:gs pos="0">
                      <a:srgbClr val="007BD3"/>
                    </a:gs>
                    <a:gs pos="100000">
                      <a:srgbClr val="034373"/>
                    </a:gs>
                  </a:gsLst>
                  <a:lin scaled="0"/>
                </a:gradFill>
              </a:rPr>
              <a:t>Open active drains:</a:t>
            </a:r>
          </a:p>
        </p:txBody>
      </p:sp>
      <p:sp>
        <p:nvSpPr>
          <p:cNvPr id="3" name="Content Placeholder 2"/>
          <p:cNvSpPr>
            <a:spLocks noGrp="1"/>
          </p:cNvSpPr>
          <p:nvPr>
            <p:ph sz="half" idx="1"/>
          </p:nvPr>
        </p:nvSpPr>
        <p:spPr/>
        <p:txBody>
          <a:bodyPr/>
          <a:lstStyle/>
          <a:p>
            <a:r>
              <a:rPr lang="en-US" sz="4000">
                <a:solidFill>
                  <a:srgbClr val="002060"/>
                </a:solidFill>
              </a:rPr>
              <a:t>Sump drains:</a:t>
            </a:r>
          </a:p>
          <a:p>
            <a:pPr marL="0" indent="0">
              <a:buNone/>
            </a:pPr>
            <a:r>
              <a:rPr lang="en-US">
                <a:solidFill>
                  <a:srgbClr val="002060"/>
                </a:solidFill>
              </a:rPr>
              <a:t>1st lumen for suction drainage. </a:t>
            </a:r>
          </a:p>
          <a:p>
            <a:pPr marL="0" indent="0">
              <a:buNone/>
            </a:pPr>
            <a:r>
              <a:rPr lang="en-US">
                <a:solidFill>
                  <a:srgbClr val="002060"/>
                </a:solidFill>
              </a:rPr>
              <a:t>2nd lumen is air vent to prevent the blockage in the suction lumen</a:t>
            </a:r>
          </a:p>
        </p:txBody>
      </p:sp>
      <p:pic>
        <p:nvPicPr>
          <p:cNvPr id="5" name="Content Placeholder 4" descr="A-sump-drain-is-inserted-from-the-left-flank-with-a-mini-incision"/>
          <p:cNvPicPr>
            <a:picLocks noGrp="1" noChangeAspect="1"/>
          </p:cNvPicPr>
          <p:nvPr>
            <p:ph sz="half" idx="2"/>
          </p:nvPr>
        </p:nvPicPr>
        <p:blipFill>
          <a:blip r:embed="rId2"/>
          <a:stretch>
            <a:fillRect/>
          </a:stretch>
        </p:blipFill>
        <p:spPr>
          <a:xfrm>
            <a:off x="7585710" y="1027430"/>
            <a:ext cx="4225925" cy="2935605"/>
          </a:xfrm>
          <a:prstGeom prst="rect">
            <a:avLst/>
          </a:prstGeom>
        </p:spPr>
      </p:pic>
      <p:pic>
        <p:nvPicPr>
          <p:cNvPr id="6" name="Picture 5" descr="a"/>
          <p:cNvPicPr>
            <a:picLocks noChangeAspect="1"/>
          </p:cNvPicPr>
          <p:nvPr/>
        </p:nvPicPr>
        <p:blipFill>
          <a:blip r:embed="rId3"/>
          <a:stretch>
            <a:fillRect/>
          </a:stretch>
        </p:blipFill>
        <p:spPr>
          <a:xfrm>
            <a:off x="8157210" y="4128770"/>
            <a:ext cx="3712210" cy="204851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gradFill>
                  <a:gsLst>
                    <a:gs pos="0">
                      <a:srgbClr val="007BD3"/>
                    </a:gs>
                    <a:gs pos="100000">
                      <a:srgbClr val="034373"/>
                    </a:gs>
                  </a:gsLst>
                  <a:lin scaled="0"/>
                </a:gradFill>
              </a:rPr>
              <a:t>Closed active drains:</a:t>
            </a:r>
          </a:p>
        </p:txBody>
      </p:sp>
      <p:sp>
        <p:nvSpPr>
          <p:cNvPr id="3" name="Content Placeholder 2"/>
          <p:cNvSpPr>
            <a:spLocks noGrp="1"/>
          </p:cNvSpPr>
          <p:nvPr>
            <p:ph sz="half" idx="1"/>
          </p:nvPr>
        </p:nvSpPr>
        <p:spPr/>
        <p:txBody>
          <a:bodyPr/>
          <a:lstStyle/>
          <a:p>
            <a:r>
              <a:rPr lang="en-US" sz="3600">
                <a:solidFill>
                  <a:srgbClr val="002060"/>
                </a:solidFill>
              </a:rPr>
              <a:t>Redivac drains:</a:t>
            </a:r>
          </a:p>
          <a:p>
            <a:pPr marL="0" indent="0">
              <a:buNone/>
            </a:pPr>
            <a:r>
              <a:rPr lang="en-US">
                <a:solidFill>
                  <a:srgbClr val="002060"/>
                </a:solidFill>
              </a:rPr>
              <a:t>Closed suction drainage system depends on negative pressure.</a:t>
            </a:r>
          </a:p>
          <a:p>
            <a:pPr marL="0" indent="0">
              <a:buNone/>
            </a:pPr>
            <a:r>
              <a:rPr lang="en-US">
                <a:solidFill>
                  <a:srgbClr val="002060"/>
                </a:solidFill>
              </a:rPr>
              <a:t>Used for Drainage of the wound to prevent anticipated collection.</a:t>
            </a:r>
          </a:p>
        </p:txBody>
      </p:sp>
      <p:pic>
        <p:nvPicPr>
          <p:cNvPr id="5" name="Content Placeholder 4" descr="Redivac"/>
          <p:cNvPicPr>
            <a:picLocks noGrp="1" noChangeAspect="1"/>
          </p:cNvPicPr>
          <p:nvPr>
            <p:ph sz="half" idx="2"/>
          </p:nvPr>
        </p:nvPicPr>
        <p:blipFill>
          <a:blip r:embed="rId2"/>
          <a:stretch>
            <a:fillRect/>
          </a:stretch>
        </p:blipFill>
        <p:spPr>
          <a:xfrm>
            <a:off x="9548495" y="1825625"/>
            <a:ext cx="2595880" cy="3131185"/>
          </a:xfrm>
          <a:prstGeom prst="rect">
            <a:avLst/>
          </a:prstGeom>
        </p:spPr>
      </p:pic>
      <p:pic>
        <p:nvPicPr>
          <p:cNvPr id="6" name="Picture 5" descr="ymhw21so"/>
          <p:cNvPicPr>
            <a:picLocks noChangeAspect="1"/>
          </p:cNvPicPr>
          <p:nvPr/>
        </p:nvPicPr>
        <p:blipFill>
          <a:blip r:embed="rId3"/>
          <a:stretch>
            <a:fillRect/>
          </a:stretch>
        </p:blipFill>
        <p:spPr>
          <a:xfrm>
            <a:off x="6104255" y="1691005"/>
            <a:ext cx="3444240" cy="344424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67500" lnSpcReduction="20000"/>
          </a:bodyPr>
          <a:lstStyle/>
          <a:p>
            <a:r>
              <a:rPr lang="en-US" sz="5715">
                <a:solidFill>
                  <a:srgbClr val="002060"/>
                </a:solidFill>
              </a:rPr>
              <a:t>Jackson pratt drains:</a:t>
            </a:r>
          </a:p>
          <a:p>
            <a:pPr marL="0" indent="0">
              <a:buNone/>
            </a:pPr>
            <a:r>
              <a:rPr lang="en-US" sz="4665">
                <a:solidFill>
                  <a:srgbClr val="002060"/>
                </a:solidFill>
              </a:rPr>
              <a:t>Used for removing fluids that build up in an area of the body after surgery, depending on negative pressure.</a:t>
            </a:r>
          </a:p>
          <a:p>
            <a:pPr marL="0" indent="0">
              <a:buNone/>
            </a:pPr>
            <a:r>
              <a:rPr lang="en-US" sz="4665">
                <a:solidFill>
                  <a:srgbClr val="002060"/>
                </a:solidFill>
              </a:rPr>
              <a:t>-Common uses in: </a:t>
            </a:r>
          </a:p>
          <a:p>
            <a:pPr marL="0" indent="0">
              <a:buNone/>
            </a:pPr>
            <a:r>
              <a:rPr lang="en-US" sz="4665">
                <a:solidFill>
                  <a:srgbClr val="002060"/>
                </a:solidFill>
              </a:rPr>
              <a:t>Abdominal surgery.</a:t>
            </a:r>
          </a:p>
          <a:p>
            <a:pPr marL="0" indent="0">
              <a:buNone/>
            </a:pPr>
            <a:r>
              <a:rPr lang="en-US" sz="4665">
                <a:solidFill>
                  <a:srgbClr val="002060"/>
                </a:solidFill>
              </a:rPr>
              <a:t> Mastectomy.</a:t>
            </a:r>
          </a:p>
          <a:p>
            <a:pPr marL="0" indent="0">
              <a:buNone/>
            </a:pPr>
            <a:r>
              <a:rPr lang="en-US" sz="4665">
                <a:solidFill>
                  <a:srgbClr val="002060"/>
                </a:solidFill>
              </a:rPr>
              <a:t>Thoracic surgery.</a:t>
            </a:r>
          </a:p>
        </p:txBody>
      </p:sp>
      <p:pic>
        <p:nvPicPr>
          <p:cNvPr id="5" name="Content Placeholder 4" descr="pf4g4jar"/>
          <p:cNvPicPr>
            <a:picLocks noGrp="1" noChangeAspect="1"/>
          </p:cNvPicPr>
          <p:nvPr>
            <p:ph sz="half" idx="2"/>
          </p:nvPr>
        </p:nvPicPr>
        <p:blipFill>
          <a:blip r:embed="rId2"/>
          <a:stretch>
            <a:fillRect/>
          </a:stretch>
        </p:blipFill>
        <p:spPr>
          <a:xfrm>
            <a:off x="8279765" y="2320290"/>
            <a:ext cx="2901315" cy="4351655"/>
          </a:xfrm>
          <a:prstGeom prst="rect">
            <a:avLst/>
          </a:prstGeom>
        </p:spPr>
      </p:pic>
      <p:pic>
        <p:nvPicPr>
          <p:cNvPr id="6" name="Picture 5" descr="jp-steps-for-care"/>
          <p:cNvPicPr>
            <a:picLocks noChangeAspect="1"/>
          </p:cNvPicPr>
          <p:nvPr/>
        </p:nvPicPr>
        <p:blipFill>
          <a:blip r:embed="rId3"/>
          <a:stretch>
            <a:fillRect/>
          </a:stretch>
        </p:blipFill>
        <p:spPr>
          <a:xfrm>
            <a:off x="6645910" y="365125"/>
            <a:ext cx="5182870" cy="316801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a:gradFill>
                  <a:gsLst>
                    <a:gs pos="0">
                      <a:srgbClr val="012D86"/>
                    </a:gs>
                    <a:gs pos="100000">
                      <a:srgbClr val="0E2557"/>
                    </a:gs>
                  </a:gsLst>
                  <a:lin scaled="0"/>
                </a:gradFill>
              </a:rPr>
              <a:t>Complications of Drains:</a:t>
            </a:r>
          </a:p>
        </p:txBody>
      </p:sp>
      <p:sp>
        <p:nvSpPr>
          <p:cNvPr id="3" name="Content Placeholder 2"/>
          <p:cNvSpPr>
            <a:spLocks noGrp="1"/>
          </p:cNvSpPr>
          <p:nvPr>
            <p:ph sz="half" idx="1"/>
          </p:nvPr>
        </p:nvSpPr>
        <p:spPr>
          <a:xfrm>
            <a:off x="838200" y="1825625"/>
            <a:ext cx="9182100" cy="4351655"/>
          </a:xfrm>
        </p:spPr>
        <p:txBody>
          <a:bodyPr>
            <a:normAutofit fontScale="97500"/>
          </a:bodyPr>
          <a:lstStyle/>
          <a:p>
            <a:pPr marL="0" indent="0" algn="l">
              <a:buNone/>
            </a:pPr>
            <a:r>
              <a:rPr lang="en-US" sz="2665">
                <a:gradFill>
                  <a:gsLst>
                    <a:gs pos="0">
                      <a:srgbClr val="012D86"/>
                    </a:gs>
                    <a:gs pos="100000">
                      <a:srgbClr val="0E2557"/>
                    </a:gs>
                  </a:gsLst>
                  <a:lin scaled="0"/>
                </a:gradFill>
              </a:rPr>
              <a:t>-pain</a:t>
            </a:r>
          </a:p>
          <a:p>
            <a:pPr marL="0" indent="0" algn="l">
              <a:buNone/>
            </a:pPr>
            <a:r>
              <a:rPr lang="en-US" sz="2665">
                <a:gradFill>
                  <a:gsLst>
                    <a:gs pos="0">
                      <a:srgbClr val="012D86"/>
                    </a:gs>
                    <a:gs pos="100000">
                      <a:srgbClr val="0E2557"/>
                    </a:gs>
                  </a:gsLst>
                  <a:lin scaled="0"/>
                </a:gradFill>
              </a:rPr>
              <a:t>-irritation</a:t>
            </a:r>
          </a:p>
          <a:p>
            <a:pPr marL="0" indent="0" algn="l">
              <a:buNone/>
            </a:pPr>
            <a:r>
              <a:rPr lang="en-US" sz="2665">
                <a:gradFill>
                  <a:gsLst>
                    <a:gs pos="0">
                      <a:srgbClr val="012D86"/>
                    </a:gs>
                    <a:gs pos="100000">
                      <a:srgbClr val="0E2557"/>
                    </a:gs>
                  </a:gsLst>
                  <a:lin scaled="0"/>
                </a:gradFill>
              </a:rPr>
              <a:t>-bleeding</a:t>
            </a:r>
          </a:p>
          <a:p>
            <a:pPr marL="0" indent="0" algn="l">
              <a:buNone/>
            </a:pPr>
            <a:r>
              <a:rPr lang="en-US" sz="2665">
                <a:gradFill>
                  <a:gsLst>
                    <a:gs pos="0">
                      <a:srgbClr val="012D86"/>
                    </a:gs>
                    <a:gs pos="100000">
                      <a:srgbClr val="0E2557"/>
                    </a:gs>
                  </a:gsLst>
                  <a:lin scaled="0"/>
                </a:gradFill>
              </a:rPr>
              <a:t>-displacement</a:t>
            </a:r>
          </a:p>
          <a:p>
            <a:pPr marL="0" indent="0" algn="l">
              <a:buNone/>
            </a:pPr>
            <a:r>
              <a:rPr lang="en-US" sz="2665">
                <a:gradFill>
                  <a:gsLst>
                    <a:gs pos="0">
                      <a:srgbClr val="012D86"/>
                    </a:gs>
                    <a:gs pos="100000">
                      <a:srgbClr val="0E2557"/>
                    </a:gs>
                  </a:gsLst>
                  <a:lin scaled="0"/>
                </a:gradFill>
              </a:rPr>
              <a:t>-perforated or injury to adjacent structures</a:t>
            </a:r>
          </a:p>
          <a:p>
            <a:pPr marL="0" indent="0" algn="l">
              <a:buNone/>
            </a:pPr>
            <a:r>
              <a:rPr lang="en-US" sz="2665">
                <a:gradFill>
                  <a:gsLst>
                    <a:gs pos="0">
                      <a:srgbClr val="012D86"/>
                    </a:gs>
                    <a:gs pos="100000">
                      <a:srgbClr val="0E2557"/>
                    </a:gs>
                  </a:gsLst>
                  <a:lin scaled="0"/>
                </a:gradFill>
              </a:rPr>
              <a:t>-OCCLUSION</a:t>
            </a:r>
          </a:p>
          <a:p>
            <a:pPr marL="0" indent="0" algn="l">
              <a:buNone/>
            </a:pPr>
            <a:r>
              <a:rPr lang="en-US" sz="2665">
                <a:gradFill>
                  <a:gsLst>
                    <a:gs pos="0">
                      <a:srgbClr val="012D86"/>
                    </a:gs>
                    <a:gs pos="100000">
                      <a:srgbClr val="0E2557"/>
                    </a:gs>
                  </a:gsLst>
                  <a:lin scaled="0"/>
                </a:gradFill>
              </a:rPr>
              <a:t>-infection</a:t>
            </a:r>
          </a:p>
          <a:p>
            <a:pPr marL="0" indent="0" algn="l">
              <a:buNone/>
            </a:pPr>
            <a:r>
              <a:rPr lang="en-US" sz="2665">
                <a:gradFill>
                  <a:gsLst>
                    <a:gs pos="0">
                      <a:srgbClr val="012D86"/>
                    </a:gs>
                    <a:gs pos="100000">
                      <a:srgbClr val="0E2557"/>
                    </a:gs>
                  </a:gsLst>
                  <a:lin scaled="0"/>
                </a:gradFill>
              </a:rPr>
              <a:t>-leaking around drain</a:t>
            </a:r>
          </a:p>
          <a:p>
            <a:pPr marL="0" indent="0" algn="l">
              <a:buNone/>
            </a:pPr>
            <a:r>
              <a:rPr lang="en-US" sz="2665">
                <a:gradFill>
                  <a:gsLst>
                    <a:gs pos="0">
                      <a:srgbClr val="012D86"/>
                    </a:gs>
                    <a:gs pos="100000">
                      <a:srgbClr val="0E2557"/>
                    </a:gs>
                  </a:gsLst>
                  <a:lin scaled="0"/>
                </a:gradFill>
              </a:rPr>
              <a:t>-loss of fluid , electrolytes and proteins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613" y="2032963"/>
            <a:ext cx="10515600" cy="1325563"/>
          </a:xfrm>
        </p:spPr>
        <p:txBody>
          <a:bodyPr/>
          <a:lstStyle/>
          <a:p>
            <a:pPr algn="ctr"/>
            <a:r>
              <a:rPr lang="en-GB" sz="7200" b="1" dirty="0">
                <a:ln/>
                <a:solidFill>
                  <a:schemeClr val="accent1"/>
                </a:solidFill>
                <a:effectLst>
                  <a:outerShdw blurRad="38100" dist="25400" dir="5400000" algn="ctr" rotWithShape="0">
                    <a:srgbClr val="6E747A">
                      <a:alpha val="43000"/>
                    </a:srgbClr>
                  </a:outerShdw>
                </a:effectLst>
                <a:ea typeface="ADLaM Display" panose="02010000000000000000" pitchFamily="2" charset="0"/>
                <a:cs typeface="+mj-lt"/>
                <a:sym typeface="+mn-ea"/>
              </a:rPr>
              <a:t>Surgical Drains</a:t>
            </a:r>
          </a:p>
        </p:txBody>
      </p:sp>
      <p:sp>
        <p:nvSpPr>
          <p:cNvPr id="4" name="Text Box 3"/>
          <p:cNvSpPr txBox="1"/>
          <p:nvPr/>
        </p:nvSpPr>
        <p:spPr>
          <a:xfrm>
            <a:off x="3657600" y="3665483"/>
            <a:ext cx="4349268" cy="3785652"/>
          </a:xfrm>
          <a:prstGeom prst="rect">
            <a:avLst/>
          </a:prstGeom>
          <a:noFill/>
        </p:spPr>
        <p:txBody>
          <a:bodyPr wrap="square" rtlCol="0">
            <a:spAutoFit/>
          </a:bodyPr>
          <a:lstStyle/>
          <a:p>
            <a:pPr algn="ctr"/>
            <a:r>
              <a:rPr lang="en-US" sz="4000" dirty="0">
                <a:gradFill>
                  <a:gsLst>
                    <a:gs pos="0">
                      <a:srgbClr val="007BD3"/>
                    </a:gs>
                    <a:gs pos="100000">
                      <a:srgbClr val="034373"/>
                    </a:gs>
                  </a:gsLst>
                  <a:lin scaled="0"/>
                </a:gradFill>
              </a:rPr>
              <a:t>presented by:</a:t>
            </a:r>
          </a:p>
          <a:p>
            <a:pPr algn="ctr"/>
            <a:r>
              <a:rPr lang="en-US" sz="4000" dirty="0">
                <a:gradFill>
                  <a:gsLst>
                    <a:gs pos="0">
                      <a:srgbClr val="007BD3"/>
                    </a:gs>
                    <a:gs pos="100000">
                      <a:srgbClr val="034373"/>
                    </a:gs>
                  </a:gsLst>
                  <a:lin scaled="0"/>
                </a:gradFill>
              </a:rPr>
              <a:t>Hala AL-</a:t>
            </a:r>
            <a:r>
              <a:rPr lang="en-US" sz="4000" dirty="0" err="1">
                <a:gradFill>
                  <a:gsLst>
                    <a:gs pos="0">
                      <a:srgbClr val="007BD3"/>
                    </a:gs>
                    <a:gs pos="100000">
                      <a:srgbClr val="034373"/>
                    </a:gs>
                  </a:gsLst>
                  <a:lin scaled="0"/>
                </a:gradFill>
              </a:rPr>
              <a:t>Tarawneh</a:t>
            </a:r>
            <a:endParaRPr lang="en-US" sz="4000" dirty="0">
              <a:gradFill>
                <a:gsLst>
                  <a:gs pos="0">
                    <a:srgbClr val="007BD3"/>
                  </a:gs>
                  <a:gs pos="100000">
                    <a:srgbClr val="034373"/>
                  </a:gs>
                </a:gsLst>
                <a:lin scaled="0"/>
              </a:gradFill>
            </a:endParaRPr>
          </a:p>
          <a:p>
            <a:pPr algn="ctr"/>
            <a:r>
              <a:rPr lang="en-US" sz="4000" dirty="0">
                <a:gradFill>
                  <a:gsLst>
                    <a:gs pos="0">
                      <a:srgbClr val="007BD3"/>
                    </a:gs>
                    <a:gs pos="100000">
                      <a:srgbClr val="034373"/>
                    </a:gs>
                  </a:gsLst>
                  <a:lin scaled="0"/>
                </a:gradFill>
              </a:rPr>
              <a:t>Linda </a:t>
            </a:r>
            <a:r>
              <a:rPr lang="en-US" sz="4000" dirty="0" err="1">
                <a:gradFill>
                  <a:gsLst>
                    <a:gs pos="0">
                      <a:srgbClr val="007BD3"/>
                    </a:gs>
                    <a:gs pos="100000">
                      <a:srgbClr val="034373"/>
                    </a:gs>
                  </a:gsLst>
                  <a:lin scaled="0"/>
                </a:gradFill>
              </a:rPr>
              <a:t>bilal</a:t>
            </a:r>
            <a:endParaRPr lang="en-US" sz="4000" dirty="0">
              <a:gradFill>
                <a:gsLst>
                  <a:gs pos="0">
                    <a:srgbClr val="007BD3"/>
                  </a:gs>
                  <a:gs pos="100000">
                    <a:srgbClr val="034373"/>
                  </a:gs>
                </a:gsLst>
                <a:lin scaled="0"/>
              </a:gradFill>
            </a:endParaRPr>
          </a:p>
          <a:p>
            <a:pPr algn="ctr"/>
            <a:endParaRPr lang="en-US" sz="4000" dirty="0">
              <a:gradFill>
                <a:gsLst>
                  <a:gs pos="0">
                    <a:srgbClr val="007BD3"/>
                  </a:gs>
                  <a:gs pos="100000">
                    <a:srgbClr val="034373"/>
                  </a:gs>
                </a:gsLst>
                <a:lin scaled="0"/>
              </a:gradFill>
            </a:endParaRPr>
          </a:p>
          <a:p>
            <a:pPr algn="ctr"/>
            <a:endParaRPr lang="en-US" sz="4000" dirty="0">
              <a:gradFill>
                <a:gsLst>
                  <a:gs pos="0">
                    <a:srgbClr val="007BD3"/>
                  </a:gs>
                  <a:gs pos="100000">
                    <a:srgbClr val="034373"/>
                  </a:gs>
                </a:gsLst>
                <a:lin scaled="0"/>
              </a:gradFill>
            </a:endParaRPr>
          </a:p>
          <a:p>
            <a:pPr algn="ctr"/>
            <a:endParaRPr lang="en-US" sz="4000" dirty="0">
              <a:gradFill>
                <a:gsLst>
                  <a:gs pos="0">
                    <a:srgbClr val="007BD3"/>
                  </a:gs>
                  <a:gs pos="100000">
                    <a:srgbClr val="034373"/>
                  </a:gs>
                </a:gsLst>
                <a:lin scaled="0"/>
              </a:gra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gradFill>
                  <a:gsLst>
                    <a:gs pos="0">
                      <a:srgbClr val="012D86"/>
                    </a:gs>
                    <a:gs pos="100000">
                      <a:srgbClr val="0E2557"/>
                    </a:gs>
                  </a:gsLst>
                  <a:lin scaled="0"/>
                </a:gradFill>
              </a:rPr>
              <a:t>Removal of drains:</a:t>
            </a:r>
          </a:p>
        </p:txBody>
      </p:sp>
      <p:sp>
        <p:nvSpPr>
          <p:cNvPr id="3" name="Content Placeholder 2"/>
          <p:cNvSpPr>
            <a:spLocks noGrp="1"/>
          </p:cNvSpPr>
          <p:nvPr>
            <p:ph sz="half" idx="1"/>
          </p:nvPr>
        </p:nvSpPr>
        <p:spPr>
          <a:xfrm>
            <a:off x="838200" y="1825625"/>
            <a:ext cx="9656445" cy="4351655"/>
          </a:xfrm>
        </p:spPr>
        <p:txBody>
          <a:bodyPr/>
          <a:lstStyle/>
          <a:p>
            <a:pPr marL="0" indent="0" algn="ctr">
              <a:buNone/>
            </a:pPr>
            <a:r>
              <a:rPr lang="en-US">
                <a:solidFill>
                  <a:srgbClr val="002060"/>
                </a:solidFill>
              </a:rPr>
              <a:t>The risk for bacterial colonization increases with the length of time a drain is kept in place; therefore, drains should be removed as early as possible. To determine when the drain can be removed, assess fluid quality and quantity one or more times a day. Follow aseptic technique when changing bandages, when cleaning drain exits, and when emptying the drain reservoirs.</a:t>
            </a:r>
          </a:p>
          <a:p>
            <a:pPr marL="0" indent="0" algn="ctr">
              <a:buNone/>
            </a:pPr>
            <a:endParaRPr lang="en-US">
              <a:solidFill>
                <a:srgbClr val="002060"/>
              </a:solidFill>
            </a:endParaRPr>
          </a:p>
          <a:p>
            <a:pPr marL="0" indent="0" algn="ctr">
              <a:buNone/>
            </a:pPr>
            <a:r>
              <a:rPr lang="en-US">
                <a:ln w="22225">
                  <a:solidFill>
                    <a:schemeClr val="accent2"/>
                  </a:solidFill>
                  <a:prstDash val="solid"/>
                </a:ln>
                <a:solidFill>
                  <a:schemeClr val="accent2">
                    <a:lumMod val="40000"/>
                    <a:lumOff val="60000"/>
                  </a:schemeClr>
                </a:solidFill>
                <a:effectLst/>
              </a:rPr>
              <a:t>Timing of drain removal is based on the quantity of the fluid and its cytologic appearance.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060"/>
            <a:ext cx="10515600" cy="1325563"/>
          </a:xfrm>
        </p:spPr>
        <p:txBody>
          <a:bodyPr/>
          <a:lstStyle/>
          <a:p>
            <a:pPr algn="ctr"/>
            <a:r>
              <a:rPr lang="en-US" sz="7200">
                <a:gradFill>
                  <a:gsLst>
                    <a:gs pos="0">
                      <a:srgbClr val="007BD3"/>
                    </a:gs>
                    <a:gs pos="100000">
                      <a:srgbClr val="034373"/>
                    </a:gs>
                  </a:gsLst>
                  <a:lin scaled="0"/>
                </a:gradFill>
              </a:rPr>
              <a:t>Special Drains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gradFill>
                  <a:gsLst>
                    <a:gs pos="0">
                      <a:srgbClr val="007BD3"/>
                    </a:gs>
                    <a:gs pos="100000">
                      <a:srgbClr val="034373"/>
                    </a:gs>
                  </a:gsLst>
                  <a:lin scaled="0"/>
                </a:gradFill>
              </a:rPr>
              <a:t>Chest tube:</a:t>
            </a:r>
          </a:p>
        </p:txBody>
      </p:sp>
      <p:sp>
        <p:nvSpPr>
          <p:cNvPr id="3" name="Content Placeholder 2"/>
          <p:cNvSpPr>
            <a:spLocks noGrp="1"/>
          </p:cNvSpPr>
          <p:nvPr>
            <p:ph sz="half" idx="1"/>
          </p:nvPr>
        </p:nvSpPr>
        <p:spPr>
          <a:xfrm>
            <a:off x="838200" y="1989455"/>
            <a:ext cx="5181600" cy="4351338"/>
          </a:xfrm>
        </p:spPr>
        <p:txBody>
          <a:bodyPr/>
          <a:lstStyle/>
          <a:p>
            <a:pPr marL="0" indent="0">
              <a:buNone/>
            </a:pPr>
            <a:r>
              <a:rPr lang="en-US">
                <a:solidFill>
                  <a:srgbClr val="002060"/>
                </a:solidFill>
              </a:rPr>
              <a:t>These are indicated for a pneumothorax, pleural effusion, haemothorax or to prevent the collection of fluid or air after thoracotomy. Once the drain has been inserted, it should be connected to an underwater sealed drain</a:t>
            </a:r>
          </a:p>
        </p:txBody>
      </p:sp>
      <p:pic>
        <p:nvPicPr>
          <p:cNvPr id="5" name="Content Placeholder 4" descr="diagram-of-plural-effusion-showing-chest-tube-insertion"/>
          <p:cNvPicPr>
            <a:picLocks noGrp="1" noChangeAspect="1"/>
          </p:cNvPicPr>
          <p:nvPr>
            <p:ph sz="half" idx="2"/>
          </p:nvPr>
        </p:nvPicPr>
        <p:blipFill>
          <a:blip r:embed="rId2"/>
          <a:stretch>
            <a:fillRect/>
          </a:stretch>
        </p:blipFill>
        <p:spPr>
          <a:xfrm>
            <a:off x="5788025" y="1128395"/>
            <a:ext cx="5999480" cy="437451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6445" y="1084580"/>
            <a:ext cx="5181600" cy="4351338"/>
          </a:xfrm>
        </p:spPr>
        <p:txBody>
          <a:bodyPr>
            <a:normAutofit fontScale="92500"/>
          </a:bodyPr>
          <a:lstStyle/>
          <a:p>
            <a:r>
              <a:rPr lang="en-US" sz="4000">
                <a:solidFill>
                  <a:srgbClr val="0070C0"/>
                </a:solidFill>
              </a:rPr>
              <a:t>How it works :</a:t>
            </a:r>
          </a:p>
          <a:p>
            <a:pPr marL="0" indent="0">
              <a:buNone/>
            </a:pPr>
            <a:r>
              <a:rPr lang="en-US">
                <a:solidFill>
                  <a:srgbClr val="002060"/>
                </a:solidFill>
              </a:rPr>
              <a:t>-expiratory pressure from the patient helps push air and fluid out of the chest (cough, Valsalva Manuer)</a:t>
            </a:r>
          </a:p>
          <a:p>
            <a:pPr marL="0" indent="0">
              <a:buNone/>
            </a:pPr>
            <a:r>
              <a:rPr lang="en-US">
                <a:solidFill>
                  <a:srgbClr val="002060"/>
                </a:solidFill>
              </a:rPr>
              <a:t>-Gravity helps fluid drainage as long as the chest drainage system is below the level of the chest</a:t>
            </a:r>
          </a:p>
          <a:p>
            <a:pPr marL="0" indent="0">
              <a:buNone/>
            </a:pPr>
            <a:r>
              <a:rPr lang="en-US">
                <a:solidFill>
                  <a:srgbClr val="002060"/>
                </a:solidFill>
              </a:rPr>
              <a:t>-Suction can improve the speed at which air and fluid are pulled from the chest</a:t>
            </a:r>
          </a:p>
        </p:txBody>
      </p:sp>
      <p:pic>
        <p:nvPicPr>
          <p:cNvPr id="5" name="Content Placeholder 4" descr="en3708768"/>
          <p:cNvPicPr>
            <a:picLocks noGrp="1" noChangeAspect="1"/>
          </p:cNvPicPr>
          <p:nvPr>
            <p:ph sz="half" idx="2"/>
          </p:nvPr>
        </p:nvPicPr>
        <p:blipFill>
          <a:blip r:embed="rId2"/>
          <a:stretch>
            <a:fillRect/>
          </a:stretch>
        </p:blipFill>
        <p:spPr>
          <a:xfrm>
            <a:off x="6784340" y="1825625"/>
            <a:ext cx="4569460" cy="456946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5650" y="1321435"/>
            <a:ext cx="10397490" cy="4351655"/>
          </a:xfrm>
        </p:spPr>
        <p:txBody>
          <a:bodyPr>
            <a:normAutofit fontScale="92500" lnSpcReduction="10000"/>
          </a:bodyPr>
          <a:lstStyle/>
          <a:p>
            <a:r>
              <a:rPr lang="en-US">
                <a:solidFill>
                  <a:srgbClr val="002060"/>
                </a:solidFill>
              </a:rPr>
              <a:t>For pneumothorax, the tube is usually inserted in the 4th intercostal space, and for other indications in the 5th intercostal space, in the mid-axillary or anterior axillary line. Mark the insertion site direct it inferoposteriorly for effusions, or apically for pneumothorax, until all of the tube’s holes are inside the chest wall.</a:t>
            </a:r>
          </a:p>
          <a:p>
            <a:endParaRPr lang="en-US">
              <a:solidFill>
                <a:srgbClr val="002060"/>
              </a:solidFill>
            </a:endParaRPr>
          </a:p>
          <a:p>
            <a:r>
              <a:rPr lang="en-US">
                <a:solidFill>
                  <a:srgbClr val="002060"/>
                </a:solidFill>
              </a:rPr>
              <a:t>Contraindication :</a:t>
            </a:r>
          </a:p>
          <a:p>
            <a:r>
              <a:rPr lang="en-US">
                <a:solidFill>
                  <a:srgbClr val="002060"/>
                </a:solidFill>
              </a:rPr>
              <a:t>1-Bleeding diathesis</a:t>
            </a:r>
          </a:p>
          <a:p>
            <a:r>
              <a:rPr lang="en-US">
                <a:solidFill>
                  <a:srgbClr val="002060"/>
                </a:solidFill>
              </a:rPr>
              <a:t>2-Cardiac temponade</a:t>
            </a:r>
          </a:p>
          <a:p>
            <a:r>
              <a:rPr lang="en-US">
                <a:solidFill>
                  <a:srgbClr val="002060"/>
                </a:solidFill>
              </a:rPr>
              <a:t>3-Coagulopathy</a:t>
            </a:r>
          </a:p>
          <a:p>
            <a:r>
              <a:rPr lang="en-US">
                <a:solidFill>
                  <a:srgbClr val="002060"/>
                </a:solidFill>
              </a:rPr>
              <a:t>4-atelectasis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gradFill>
                  <a:gsLst>
                    <a:gs pos="0">
                      <a:srgbClr val="007BD3"/>
                    </a:gs>
                    <a:gs pos="100000">
                      <a:srgbClr val="034373"/>
                    </a:gs>
                  </a:gsLst>
                  <a:lin scaled="0"/>
                </a:gradFill>
              </a:rPr>
              <a:t>T-tube</a:t>
            </a:r>
          </a:p>
        </p:txBody>
      </p:sp>
      <p:sp>
        <p:nvSpPr>
          <p:cNvPr id="3" name="Content Placeholder 2"/>
          <p:cNvSpPr>
            <a:spLocks noGrp="1"/>
          </p:cNvSpPr>
          <p:nvPr>
            <p:ph sz="half" idx="1"/>
          </p:nvPr>
        </p:nvSpPr>
        <p:spPr>
          <a:xfrm>
            <a:off x="365125" y="1959610"/>
            <a:ext cx="10304780" cy="4351655"/>
          </a:xfrm>
        </p:spPr>
        <p:txBody>
          <a:bodyPr>
            <a:normAutofit/>
          </a:bodyPr>
          <a:lstStyle/>
          <a:p>
            <a:pPr marL="0" indent="0">
              <a:buNone/>
            </a:pPr>
            <a:r>
              <a:rPr lang="en-US">
                <a:solidFill>
                  <a:srgbClr val="002060"/>
                </a:solidFill>
              </a:rPr>
              <a:t>After exploration of the common bile duct, a T-tube</a:t>
            </a:r>
          </a:p>
          <a:p>
            <a:pPr marL="0" indent="0">
              <a:buNone/>
            </a:pPr>
            <a:r>
              <a:rPr lang="en-US">
                <a:solidFill>
                  <a:srgbClr val="002060"/>
                </a:solidFill>
              </a:rPr>
              <a:t> may be inserted into the duct which allows bile to drain</a:t>
            </a:r>
          </a:p>
          <a:p>
            <a:pPr marL="0" indent="0">
              <a:buNone/>
            </a:pPr>
            <a:r>
              <a:rPr lang="en-US">
                <a:solidFill>
                  <a:srgbClr val="002060"/>
                </a:solidFill>
              </a:rPr>
              <a:t>while the sphincter of Oddi is in spasm postoperatively. Once</a:t>
            </a:r>
          </a:p>
          <a:p>
            <a:pPr marL="0" indent="0">
              <a:buNone/>
            </a:pPr>
            <a:r>
              <a:rPr lang="en-US">
                <a:solidFill>
                  <a:srgbClr val="002060"/>
                </a:solidFill>
              </a:rPr>
              <a:t>the sphincter relaxes, bile drains normally down the bile duct</a:t>
            </a:r>
          </a:p>
          <a:p>
            <a:pPr marL="0" indent="0">
              <a:buNone/>
            </a:pPr>
            <a:r>
              <a:rPr lang="en-US">
                <a:solidFill>
                  <a:srgbClr val="002060"/>
                </a:solidFill>
              </a:rPr>
              <a:t>and into the duodenum. To assist choleresis, it is often advisable</a:t>
            </a:r>
          </a:p>
          <a:p>
            <a:pPr marL="0" indent="0">
              <a:buNone/>
            </a:pPr>
            <a:r>
              <a:rPr lang="en-US">
                <a:solidFill>
                  <a:srgbClr val="002060"/>
                </a:solidFill>
              </a:rPr>
              <a:t>to convert the lumen of the limb of the T into a gutter, which</a:t>
            </a:r>
          </a:p>
          <a:p>
            <a:pPr marL="0" indent="0">
              <a:buNone/>
            </a:pPr>
            <a:r>
              <a:rPr lang="en-US">
                <a:solidFill>
                  <a:srgbClr val="002060"/>
                </a:solidFill>
              </a:rPr>
              <a:t>also facilitates removal.</a:t>
            </a:r>
          </a:p>
        </p:txBody>
      </p:sp>
      <p:pic>
        <p:nvPicPr>
          <p:cNvPr id="5" name="Content Placeholder 4" descr="Illustration-showing-the-roll-of-T-tube-before-pulling-out"/>
          <p:cNvPicPr>
            <a:picLocks noGrp="1" noChangeAspect="1"/>
          </p:cNvPicPr>
          <p:nvPr>
            <p:ph sz="half" idx="2"/>
          </p:nvPr>
        </p:nvPicPr>
        <p:blipFill>
          <a:blip r:embed="rId2"/>
          <a:stretch>
            <a:fillRect/>
          </a:stretch>
        </p:blipFill>
        <p:spPr>
          <a:xfrm>
            <a:off x="8291830" y="149225"/>
            <a:ext cx="3757295" cy="24003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364490"/>
            <a:ext cx="10634345" cy="5812790"/>
          </a:xfrm>
        </p:spPr>
        <p:txBody>
          <a:bodyPr>
            <a:normAutofit fontScale="92500" lnSpcReduction="10000"/>
          </a:bodyPr>
          <a:lstStyle/>
          <a:p>
            <a:pPr marL="0" indent="0">
              <a:buNone/>
            </a:pPr>
            <a:r>
              <a:rPr lang="en-US">
                <a:solidFill>
                  <a:schemeClr val="tx1"/>
                </a:solidFill>
                <a:uFillTx/>
                <a:hlinkClick r:id="rId2" action="ppaction://hlinkfile"/>
              </a:rPr>
              <a:t>https://www.nhs.uk/conditions/anal-fistula/treatment/</a:t>
            </a:r>
          </a:p>
          <a:p>
            <a:pPr marL="0" indent="0">
              <a:buNone/>
            </a:pPr>
            <a:endParaRPr lang="en-US">
              <a:solidFill>
                <a:schemeClr val="tx1"/>
              </a:solidFill>
              <a:uFillTx/>
              <a:hlinkClick r:id="rId2" action="ppaction://hlinkfile"/>
            </a:endParaRPr>
          </a:p>
          <a:p>
            <a:pPr marL="0" indent="0">
              <a:buNone/>
            </a:pPr>
            <a:r>
              <a:rPr lang="en-US">
                <a:solidFill>
                  <a:schemeClr val="tx1"/>
                </a:solidFill>
                <a:uFillTx/>
                <a:hlinkClick r:id="rId3" action="ppaction://hlinkfile"/>
              </a:rPr>
              <a:t>https://marketingworld.convatec.com/Api/PresentationMediaSource?applicationToken=dc038e44b0b0ee4d8616f7b6880b24551bfecf237645a04fb5b76ab792a36858&amp;itemId=45b0af50-6b24-42ae-98ae-b2fdae834ab5&amp;contentLanguageId=en-GB&amp;forceDownload=true</a:t>
            </a:r>
          </a:p>
          <a:p>
            <a:pPr marL="0" indent="0">
              <a:buNone/>
            </a:pPr>
            <a:r>
              <a:rPr lang="en-US">
                <a:solidFill>
                  <a:schemeClr val="tx1"/>
                </a:solidFill>
                <a:uFillTx/>
                <a:hlinkClick r:id="rId3" action="ppaction://hlinkfile"/>
              </a:rPr>
              <a:t>https://www.healthline.com/health/abscess-drainage</a:t>
            </a:r>
          </a:p>
          <a:p>
            <a:pPr marL="0" indent="0">
              <a:buNone/>
            </a:pPr>
            <a:r>
              <a:rPr lang="en-US">
                <a:solidFill>
                  <a:schemeClr val="tx1"/>
                </a:solidFill>
                <a:uFillTx/>
                <a:hlinkClick r:id="rId4" action="ppaction://hlinkfile"/>
              </a:rPr>
              <a:t>https://pubmed.ncbi.nlm.nih.gov/7408566/</a:t>
            </a:r>
          </a:p>
          <a:p>
            <a:pPr marL="0" indent="0">
              <a:buNone/>
            </a:pPr>
            <a:r>
              <a:rPr lang="en-US">
                <a:solidFill>
                  <a:schemeClr val="tx1"/>
                </a:solidFill>
                <a:uFillTx/>
                <a:hlinkClick r:id="rId5" action="ppaction://hlinkfile"/>
              </a:rPr>
              <a:t>https://www.medzell.net/subcategory-products/corrugated-drainage-sheet/</a:t>
            </a:r>
          </a:p>
          <a:p>
            <a:pPr marL="0" indent="0">
              <a:buNone/>
            </a:pPr>
            <a:r>
              <a:rPr lang="en-US">
                <a:solidFill>
                  <a:schemeClr val="tx1"/>
                </a:solidFill>
                <a:uFillTx/>
                <a:hlinkClick r:id="rId6" action="ppaction://hlinkfile"/>
              </a:rPr>
              <a:t>https://www.mskcc.org/cancer-care/patient-education/caring-your-penrose-drain</a:t>
            </a:r>
          </a:p>
          <a:p>
            <a:pPr marL="0" indent="0">
              <a:buNone/>
            </a:pPr>
            <a:r>
              <a:rPr lang="en-US">
                <a:solidFill>
                  <a:schemeClr val="tx1"/>
                </a:solidFill>
                <a:uFillTx/>
                <a:hlinkClick r:id="rId7" action="ppaction://hlinkfile"/>
              </a:rPr>
              <a:t>https://todaysveterinarypractice.com/soft-tissue-surgery/surgical-drains-placement-management-and-removal/</a:t>
            </a:r>
          </a:p>
          <a:p>
            <a:pPr marL="0" indent="0">
              <a:buNone/>
            </a:pPr>
            <a:r>
              <a:rPr lang="en-US">
                <a:solidFill>
                  <a:schemeClr val="tx1"/>
                </a:solidFill>
                <a:uFillTx/>
              </a:rPr>
              <a:t>Bailey &amp; Love's Short Practice of Surgery, 26th Edition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9" name="Google Shape;399;p30"/>
          <p:cNvSpPr/>
          <p:nvPr/>
        </p:nvSpPr>
        <p:spPr>
          <a:xfrm rot="-3776119">
            <a:off x="9828681" y="4319886"/>
            <a:ext cx="5272133" cy="3242954"/>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 name="Google Shape;400;p30"/>
          <p:cNvGrpSpPr/>
          <p:nvPr/>
        </p:nvGrpSpPr>
        <p:grpSpPr>
          <a:xfrm rot="-5044043">
            <a:off x="-2038793" y="-1412270"/>
            <a:ext cx="7368216" cy="3696392"/>
            <a:chOff x="153533" y="1326266"/>
            <a:chExt cx="9826700" cy="4929733"/>
          </a:xfrm>
        </p:grpSpPr>
        <p:sp>
          <p:nvSpPr>
            <p:cNvPr id="401" name="Google Shape;401;p30"/>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30"/>
          <p:cNvGrpSpPr/>
          <p:nvPr/>
        </p:nvGrpSpPr>
        <p:grpSpPr>
          <a:xfrm>
            <a:off x="9867333" y="713333"/>
            <a:ext cx="1371200" cy="1371200"/>
            <a:chOff x="6562300" y="5085433"/>
            <a:chExt cx="1371200" cy="1371200"/>
          </a:xfrm>
        </p:grpSpPr>
        <p:sp>
          <p:nvSpPr>
            <p:cNvPr id="406" name="Google Shape;406;p30"/>
            <p:cNvSpPr/>
            <p:nvPr/>
          </p:nvSpPr>
          <p:spPr>
            <a:xfrm>
              <a:off x="6562300" y="5085433"/>
              <a:ext cx="1371200" cy="13712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p:cNvSpPr/>
            <p:nvPr/>
          </p:nvSpPr>
          <p:spPr>
            <a:xfrm>
              <a:off x="6765600" y="5288733"/>
              <a:ext cx="964800" cy="964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p:cNvSpPr/>
            <p:nvPr/>
          </p:nvSpPr>
          <p:spPr>
            <a:xfrm>
              <a:off x="7003800" y="5526933"/>
              <a:ext cx="488400" cy="4884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604E2D4-0823-FC50-02E8-15EDFDAE4D0E}"/>
              </a:ext>
            </a:extLst>
          </p:cNvPr>
          <p:cNvSpPr txBox="1"/>
          <p:nvPr/>
        </p:nvSpPr>
        <p:spPr>
          <a:xfrm>
            <a:off x="171718" y="2326029"/>
            <a:ext cx="11696498" cy="1945832"/>
          </a:xfrm>
          <a:prstGeom prst="rect">
            <a:avLst/>
          </a:prstGeom>
          <a:noFill/>
        </p:spPr>
        <p:txBody>
          <a:bodyPr wrap="square" rtlCol="0">
            <a:spAutoFit/>
          </a:bodyPr>
          <a:lstStyle/>
          <a:p>
            <a:pPr algn="ctr">
              <a:lnSpc>
                <a:spcPct val="100000"/>
              </a:lnSpc>
              <a:spcBef>
                <a:spcPts val="110"/>
              </a:spcBef>
            </a:pPr>
            <a:r>
              <a:rPr lang="en-US" sz="5866" b="1" spc="-4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Gastrointestinal</a:t>
            </a:r>
            <a:r>
              <a:rPr lang="en-US" sz="5866" b="1" spc="-14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5866" b="1" spc="-1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Intubation</a:t>
            </a:r>
          </a:p>
          <a:p>
            <a:pPr algn="ctr">
              <a:lnSpc>
                <a:spcPct val="100000"/>
              </a:lnSpc>
              <a:spcBef>
                <a:spcPts val="110"/>
              </a:spcBef>
            </a:pPr>
            <a:r>
              <a:rPr lang="en-US" sz="5866"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Nasogastric</a:t>
            </a:r>
            <a:r>
              <a:rPr lang="en-US" sz="5866" b="1" spc="-2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5866"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tube</a:t>
            </a:r>
            <a:r>
              <a:rPr lang="en-US" sz="5866" b="1" spc="1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5866" b="1" spc="8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(NG</a:t>
            </a:r>
            <a:r>
              <a:rPr lang="en-US" sz="5866" b="1" spc="6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5866"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tube</a:t>
            </a:r>
            <a:r>
              <a:rPr lang="en-US" sz="5866" b="1" spc="3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a:t>
            </a:r>
            <a:r>
              <a:rPr lang="en-US" sz="5866" b="1" spc="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a:t>
            </a:r>
            <a:endParaRPr lang="en-US" sz="5866"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Google Shape;398;p30">
            <a:extLst>
              <a:ext uri="{FF2B5EF4-FFF2-40B4-BE49-F238E27FC236}">
                <a16:creationId xmlns="" xmlns:a16="http://schemas.microsoft.com/office/drawing/2014/main" id="{46AF8CDF-797B-0E91-8A08-04C16784D19F}"/>
              </a:ext>
            </a:extLst>
          </p:cNvPr>
          <p:cNvSpPr txBox="1">
            <a:spLocks noGrp="1"/>
          </p:cNvSpPr>
          <p:nvPr>
            <p:ph type="subTitle" idx="1"/>
          </p:nvPr>
        </p:nvSpPr>
        <p:spPr>
          <a:xfrm>
            <a:off x="7597834" y="4513357"/>
            <a:ext cx="4597432" cy="10520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Presented by:</a:t>
            </a:r>
          </a:p>
          <a:p>
            <a:pPr marL="0" lvl="0" indent="0" algn="ctr"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Sereen Yasin</a:t>
            </a:r>
          </a:p>
          <a:p>
            <a:pPr marL="0" lvl="0" indent="0" algn="ctr"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Abrar Khalid</a:t>
            </a:r>
          </a:p>
          <a:p>
            <a:pPr marL="0" lvl="0" indent="0" algn="ctr" rtl="0">
              <a:spcBef>
                <a:spcPts val="0"/>
              </a:spcBef>
              <a:spcAft>
                <a:spcPts val="0"/>
              </a:spcAft>
              <a:buNone/>
            </a:pPr>
            <a:endPar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a:p>
            <a:pPr marL="0" lvl="0" indent="0" algn="ctr" rtl="0">
              <a:spcBef>
                <a:spcPts val="0"/>
              </a:spcBef>
              <a:spcAft>
                <a:spcPts val="0"/>
              </a:spcAft>
              <a:buNone/>
            </a:pPr>
            <a:endParaRPr lang="en-US" dirty="0"/>
          </a:p>
          <a:p>
            <a:pPr marL="0" lvl="0" indent="0" algn="ctr" rtl="0">
              <a:spcBef>
                <a:spcPts val="0"/>
              </a:spcBef>
              <a:spcAft>
                <a:spcPts val="0"/>
              </a:spcAft>
              <a:buNone/>
            </a:pPr>
            <a:endParaRPr lang="en-US" dirty="0"/>
          </a:p>
        </p:txBody>
      </p:sp>
    </p:spTree>
    <p:extLst>
      <p:ext uri="{BB962C8B-B14F-4D97-AF65-F5344CB8AC3E}">
        <p14:creationId xmlns:p14="http://schemas.microsoft.com/office/powerpoint/2010/main" val="33477759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27170" y="-600092"/>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990913" y="496430"/>
            <a:ext cx="9367246"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Enteral Tube feeding:</a:t>
            </a:r>
          </a:p>
        </p:txBody>
      </p:sp>
      <p:grpSp>
        <p:nvGrpSpPr>
          <p:cNvPr id="544" name="Google Shape;544;p41"/>
          <p:cNvGrpSpPr/>
          <p:nvPr/>
        </p:nvGrpSpPr>
        <p:grpSpPr>
          <a:xfrm rot="17510305">
            <a:off x="8596822" y="3817437"/>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 xmlns:a16="http://schemas.microsoft.com/office/drawing/2014/main" id="{C3724F61-333E-9CE4-23E4-D83FD9C703D1}"/>
              </a:ext>
            </a:extLst>
          </p:cNvPr>
          <p:cNvSpPr txBox="1"/>
          <p:nvPr/>
        </p:nvSpPr>
        <p:spPr>
          <a:xfrm>
            <a:off x="804177" y="1617968"/>
            <a:ext cx="9972549" cy="3416320"/>
          </a:xfrm>
          <a:prstGeom prst="rect">
            <a:avLst/>
          </a:prstGeom>
          <a:noFill/>
        </p:spPr>
        <p:txBody>
          <a:bodyPr wrap="square" rtlCol="0">
            <a:spAutoFit/>
          </a:bodyPr>
          <a:lstStyle/>
          <a:p>
            <a:r>
              <a:rPr lang="en-US" sz="2400"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What It Is:</a:t>
            </a:r>
            <a:r>
              <a:rPr lang="en-US" sz="2400" b="1" dirty="0">
                <a:latin typeface="Aptos" panose="020B0004020202020204" pitchFamily="34" charset="0"/>
              </a:rPr>
              <a:t> A broader term that refers to delivering nutrients directly into the gastrointestinal tract via a tube. This includes NGT feeding but also other methods based on where the tube is placed (stomach, small intestine, etc.)</a:t>
            </a:r>
          </a:p>
          <a:p>
            <a:endParaRPr lang="en-US" sz="2400" b="1" dirty="0">
              <a:latin typeface="Aptos" panose="020B0004020202020204" pitchFamily="34" charset="0"/>
            </a:endParaRPr>
          </a:p>
          <a:p>
            <a:r>
              <a:rPr lang="en-US" sz="2400" b="1" dirty="0">
                <a:latin typeface="Aptos" panose="020B0004020202020204" pitchFamily="34" charset="0"/>
              </a:rPr>
              <a:t>Used when patients have a functioning GI tract but cannot consume enough nutrition orally.</a:t>
            </a:r>
          </a:p>
          <a:p>
            <a:endParaRPr lang="en-US" sz="2400" b="1" dirty="0">
              <a:latin typeface="Aptos" panose="020B0004020202020204" pitchFamily="34" charset="0"/>
            </a:endParaRPr>
          </a:p>
          <a:p>
            <a:r>
              <a:rPr lang="en-US" sz="2400" b="1" dirty="0">
                <a:latin typeface="Aptos" panose="020B0004020202020204" pitchFamily="34" charset="0"/>
              </a:rPr>
              <a:t>Can be short-term or long-term depending on the patient's condition.</a:t>
            </a:r>
          </a:p>
        </p:txBody>
      </p:sp>
      <p:grpSp>
        <p:nvGrpSpPr>
          <p:cNvPr id="2" name="Google Shape;7635;p60">
            <a:extLst>
              <a:ext uri="{FF2B5EF4-FFF2-40B4-BE49-F238E27FC236}">
                <a16:creationId xmlns="" xmlns:a16="http://schemas.microsoft.com/office/drawing/2014/main" id="{8FD924A4-2D7F-5055-B3EB-72D1DD58CC8C}"/>
              </a:ext>
            </a:extLst>
          </p:cNvPr>
          <p:cNvGrpSpPr/>
          <p:nvPr/>
        </p:nvGrpSpPr>
        <p:grpSpPr>
          <a:xfrm>
            <a:off x="289793" y="530340"/>
            <a:ext cx="710153" cy="710153"/>
            <a:chOff x="5007123" y="2079403"/>
            <a:chExt cx="687600" cy="687600"/>
          </a:xfrm>
        </p:grpSpPr>
        <p:sp>
          <p:nvSpPr>
            <p:cNvPr id="4" name="Google Shape;7636;p60">
              <a:extLst>
                <a:ext uri="{FF2B5EF4-FFF2-40B4-BE49-F238E27FC236}">
                  <a16:creationId xmlns="" xmlns:a16="http://schemas.microsoft.com/office/drawing/2014/main" id="{74913DA8-FD38-0674-7F73-A69E206939C7}"/>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7;p60">
              <a:extLst>
                <a:ext uri="{FF2B5EF4-FFF2-40B4-BE49-F238E27FC236}">
                  <a16:creationId xmlns="" xmlns:a16="http://schemas.microsoft.com/office/drawing/2014/main" id="{8A8FEF5B-AEA9-378A-EF93-C851361FAF2B}"/>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8;p60">
              <a:extLst>
                <a:ext uri="{FF2B5EF4-FFF2-40B4-BE49-F238E27FC236}">
                  <a16:creationId xmlns="" xmlns:a16="http://schemas.microsoft.com/office/drawing/2014/main" id="{754ADDAE-B7E8-12EA-E3B1-D8F911C7CE36}"/>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639;p60">
              <a:extLst>
                <a:ext uri="{FF2B5EF4-FFF2-40B4-BE49-F238E27FC236}">
                  <a16:creationId xmlns="" xmlns:a16="http://schemas.microsoft.com/office/drawing/2014/main" id="{6446621F-DA17-3827-DE16-EA9F40A51296}"/>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58870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27170" y="-600092"/>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990913" y="496430"/>
            <a:ext cx="9367246"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Enteral Tube feeding:</a:t>
            </a:r>
          </a:p>
        </p:txBody>
      </p:sp>
      <p:grpSp>
        <p:nvGrpSpPr>
          <p:cNvPr id="544" name="Google Shape;544;p41"/>
          <p:cNvGrpSpPr/>
          <p:nvPr/>
        </p:nvGrpSpPr>
        <p:grpSpPr>
          <a:xfrm rot="17510305">
            <a:off x="8596822" y="3817437"/>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 xmlns:a16="http://schemas.microsoft.com/office/drawing/2014/main" id="{C3724F61-333E-9CE4-23E4-D83FD9C703D1}"/>
              </a:ext>
            </a:extLst>
          </p:cNvPr>
          <p:cNvSpPr txBox="1"/>
          <p:nvPr/>
        </p:nvSpPr>
        <p:spPr>
          <a:xfrm>
            <a:off x="804177" y="1617968"/>
            <a:ext cx="9972549" cy="3917034"/>
          </a:xfrm>
          <a:prstGeom prst="rect">
            <a:avLst/>
          </a:prstGeom>
          <a:noFill/>
        </p:spPr>
        <p:txBody>
          <a:bodyPr wrap="square" rtlCol="0">
            <a:spAutoFit/>
          </a:bodyPr>
          <a:lstStyle/>
          <a:p>
            <a:r>
              <a:rPr lang="en-US" sz="2400"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types of enteral feeding:</a:t>
            </a:r>
          </a:p>
          <a:p>
            <a:endParaRPr lang="en-US" sz="2400"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a:p>
            <a:pPr marL="514350" indent="-514350">
              <a:buFont typeface="+mj-lt"/>
              <a:buAutoNum type="romanUcPeriod"/>
            </a:pPr>
            <a:r>
              <a:rPr lang="en-US" sz="2400" b="1" dirty="0">
                <a:latin typeface="Aptos" panose="020B0004020202020204" pitchFamily="34" charset="0"/>
                <a:ea typeface="ADLaM Display" panose="02010000000000000000" pitchFamily="2" charset="0"/>
                <a:cs typeface="ADLaM Display" panose="02010000000000000000" pitchFamily="2" charset="0"/>
              </a:rPr>
              <a:t>Gastrointestinal tube (NGT)</a:t>
            </a:r>
          </a:p>
          <a:p>
            <a:pPr marL="514350" indent="-514350">
              <a:lnSpc>
                <a:spcPct val="150000"/>
              </a:lnSpc>
              <a:buFont typeface="+mj-lt"/>
              <a:buAutoNum type="romanUcPeriod"/>
            </a:pPr>
            <a:r>
              <a:rPr lang="en-US" sz="2400" b="1" dirty="0">
                <a:latin typeface="Aptos" panose="020B0004020202020204" pitchFamily="34" charset="0"/>
                <a:ea typeface="ADLaM Display" panose="02010000000000000000" pitchFamily="2" charset="0"/>
                <a:cs typeface="ADLaM Display" panose="02010000000000000000" pitchFamily="2" charset="0"/>
              </a:rPr>
              <a:t>Orogastric Tube (OGT) Feeding</a:t>
            </a:r>
          </a:p>
          <a:p>
            <a:pPr marL="514350" indent="-514350">
              <a:lnSpc>
                <a:spcPct val="150000"/>
              </a:lnSpc>
              <a:buFont typeface="+mj-lt"/>
              <a:buAutoNum type="romanUcPeriod"/>
            </a:pPr>
            <a:r>
              <a:rPr lang="en-US" sz="2400" b="1" dirty="0">
                <a:latin typeface="Aptos" panose="020B0004020202020204" pitchFamily="34" charset="0"/>
                <a:ea typeface="ADLaM Display" panose="02010000000000000000" pitchFamily="2" charset="0"/>
                <a:cs typeface="ADLaM Display" panose="02010000000000000000" pitchFamily="2" charset="0"/>
              </a:rPr>
              <a:t>Gastrostomy Tube (G-Tube) Feeding</a:t>
            </a:r>
          </a:p>
          <a:p>
            <a:pPr marL="514350" indent="-514350">
              <a:lnSpc>
                <a:spcPct val="150000"/>
              </a:lnSpc>
              <a:buFont typeface="+mj-lt"/>
              <a:buAutoNum type="romanUcPeriod"/>
            </a:pPr>
            <a:r>
              <a:rPr lang="en-US" sz="2400" b="1" dirty="0">
                <a:latin typeface="Aptos" panose="020B0004020202020204" pitchFamily="34" charset="0"/>
                <a:ea typeface="ADLaM Display" panose="02010000000000000000" pitchFamily="2" charset="0"/>
                <a:cs typeface="ADLaM Display" panose="02010000000000000000" pitchFamily="2" charset="0"/>
              </a:rPr>
              <a:t>Jejunostomy Tube (J-Tube) Feeding</a:t>
            </a:r>
          </a:p>
          <a:p>
            <a:pPr marL="514350" indent="-514350">
              <a:lnSpc>
                <a:spcPct val="150000"/>
              </a:lnSpc>
              <a:buFont typeface="+mj-lt"/>
              <a:buAutoNum type="romanUcPeriod"/>
            </a:pPr>
            <a:r>
              <a:rPr lang="en-US" sz="2400" b="1" dirty="0">
                <a:latin typeface="Aptos" panose="020B0004020202020204" pitchFamily="34" charset="0"/>
                <a:ea typeface="ADLaM Display" panose="02010000000000000000" pitchFamily="2" charset="0"/>
                <a:cs typeface="ADLaM Display" panose="02010000000000000000" pitchFamily="2" charset="0"/>
              </a:rPr>
              <a:t>Nasoduodenal Feeding</a:t>
            </a:r>
          </a:p>
          <a:p>
            <a:pPr marL="514350" indent="-514350">
              <a:lnSpc>
                <a:spcPct val="150000"/>
              </a:lnSpc>
              <a:buFont typeface="+mj-lt"/>
              <a:buAutoNum type="romanUcPeriod"/>
            </a:pPr>
            <a:r>
              <a:rPr lang="en-US" sz="2400" b="1" dirty="0" err="1">
                <a:latin typeface="Aptos" panose="020B0004020202020204" pitchFamily="34" charset="0"/>
                <a:ea typeface="ADLaM Display" panose="02010000000000000000" pitchFamily="2" charset="0"/>
                <a:cs typeface="ADLaM Display" panose="02010000000000000000" pitchFamily="2" charset="0"/>
              </a:rPr>
              <a:t>Nasojejunal</a:t>
            </a:r>
            <a:r>
              <a:rPr lang="en-US" sz="2400" b="1" dirty="0">
                <a:latin typeface="Aptos" panose="020B0004020202020204" pitchFamily="34" charset="0"/>
                <a:ea typeface="ADLaM Display" panose="02010000000000000000" pitchFamily="2" charset="0"/>
                <a:cs typeface="ADLaM Display" panose="02010000000000000000" pitchFamily="2" charset="0"/>
              </a:rPr>
              <a:t> Feeding</a:t>
            </a:r>
            <a:endParaRPr lang="en-US" sz="2400" b="1" dirty="0">
              <a:latin typeface="Aptos" panose="020B0004020202020204" pitchFamily="34" charset="0"/>
            </a:endParaRPr>
          </a:p>
        </p:txBody>
      </p:sp>
      <p:grpSp>
        <p:nvGrpSpPr>
          <p:cNvPr id="2" name="Google Shape;7635;p60">
            <a:extLst>
              <a:ext uri="{FF2B5EF4-FFF2-40B4-BE49-F238E27FC236}">
                <a16:creationId xmlns="" xmlns:a16="http://schemas.microsoft.com/office/drawing/2014/main" id="{8FD924A4-2D7F-5055-B3EB-72D1DD58CC8C}"/>
              </a:ext>
            </a:extLst>
          </p:cNvPr>
          <p:cNvGrpSpPr/>
          <p:nvPr/>
        </p:nvGrpSpPr>
        <p:grpSpPr>
          <a:xfrm>
            <a:off x="289793" y="530340"/>
            <a:ext cx="710153" cy="710153"/>
            <a:chOff x="5007123" y="2079403"/>
            <a:chExt cx="687600" cy="687600"/>
          </a:xfrm>
        </p:grpSpPr>
        <p:sp>
          <p:nvSpPr>
            <p:cNvPr id="4" name="Google Shape;7636;p60">
              <a:extLst>
                <a:ext uri="{FF2B5EF4-FFF2-40B4-BE49-F238E27FC236}">
                  <a16:creationId xmlns="" xmlns:a16="http://schemas.microsoft.com/office/drawing/2014/main" id="{74913DA8-FD38-0674-7F73-A69E206939C7}"/>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7;p60">
              <a:extLst>
                <a:ext uri="{FF2B5EF4-FFF2-40B4-BE49-F238E27FC236}">
                  <a16:creationId xmlns="" xmlns:a16="http://schemas.microsoft.com/office/drawing/2014/main" id="{8A8FEF5B-AEA9-378A-EF93-C851361FAF2B}"/>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8;p60">
              <a:extLst>
                <a:ext uri="{FF2B5EF4-FFF2-40B4-BE49-F238E27FC236}">
                  <a16:creationId xmlns="" xmlns:a16="http://schemas.microsoft.com/office/drawing/2014/main" id="{754ADDAE-B7E8-12EA-E3B1-D8F911C7CE36}"/>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639;p60">
              <a:extLst>
                <a:ext uri="{FF2B5EF4-FFF2-40B4-BE49-F238E27FC236}">
                  <a16:creationId xmlns="" xmlns:a16="http://schemas.microsoft.com/office/drawing/2014/main" id="{6446621F-DA17-3827-DE16-EA9F40A51296}"/>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3105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4400">
                <a:solidFill>
                  <a:srgbClr val="0070C0"/>
                </a:solidFill>
              </a:rPr>
              <a:t>1:Definition </a:t>
            </a:r>
          </a:p>
          <a:p>
            <a:pPr marL="0" indent="0" algn="ctr">
              <a:buNone/>
            </a:pPr>
            <a:r>
              <a:rPr lang="en-US" sz="4400">
                <a:solidFill>
                  <a:srgbClr val="0070C0"/>
                </a:solidFill>
              </a:rPr>
              <a:t>2:Indications</a:t>
            </a:r>
          </a:p>
          <a:p>
            <a:pPr marL="0" indent="0" algn="ctr">
              <a:buNone/>
            </a:pPr>
            <a:r>
              <a:rPr lang="en-US" sz="4400">
                <a:solidFill>
                  <a:srgbClr val="0070C0"/>
                </a:solidFill>
              </a:rPr>
              <a:t>3:Main types</a:t>
            </a:r>
          </a:p>
          <a:p>
            <a:pPr marL="0" indent="0" algn="ctr">
              <a:buNone/>
            </a:pPr>
            <a:r>
              <a:rPr lang="en-US" sz="4400">
                <a:solidFill>
                  <a:srgbClr val="0070C0"/>
                </a:solidFill>
              </a:rPr>
              <a:t>4:Complications</a:t>
            </a:r>
          </a:p>
          <a:p>
            <a:pPr marL="0" indent="0" algn="ctr">
              <a:buNone/>
            </a:pPr>
            <a:r>
              <a:rPr lang="en-US" sz="4400">
                <a:solidFill>
                  <a:srgbClr val="0070C0"/>
                </a:solidFill>
              </a:rPr>
              <a:t>5:Special types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27170" y="-600092"/>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038620" y="499877"/>
            <a:ext cx="9367246"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Indications for Enteral Tube feeding:</a:t>
            </a:r>
          </a:p>
        </p:txBody>
      </p:sp>
      <p:graphicFrame>
        <p:nvGraphicFramePr>
          <p:cNvPr id="2" name="object 3">
            <a:extLst>
              <a:ext uri="{FF2B5EF4-FFF2-40B4-BE49-F238E27FC236}">
                <a16:creationId xmlns="" xmlns:a16="http://schemas.microsoft.com/office/drawing/2014/main" id="{B6B101DB-C115-05C8-3C75-CBC317B9909B}"/>
              </a:ext>
            </a:extLst>
          </p:cNvPr>
          <p:cNvGraphicFramePr>
            <a:graphicFrameLocks noGrp="1"/>
          </p:cNvGraphicFramePr>
          <p:nvPr>
            <p:extLst>
              <p:ext uri="{D42A27DB-BD31-4B8C-83A1-F6EECF244321}">
                <p14:modId xmlns:p14="http://schemas.microsoft.com/office/powerpoint/2010/main" val="3459999588"/>
              </p:ext>
            </p:extLst>
          </p:nvPr>
        </p:nvGraphicFramePr>
        <p:xfrm>
          <a:off x="1287888" y="1449768"/>
          <a:ext cx="9060588" cy="4402985"/>
        </p:xfrm>
        <a:graphic>
          <a:graphicData uri="http://schemas.openxmlformats.org/drawingml/2006/table">
            <a:tbl>
              <a:tblPr firstRow="1" bandRow="1">
                <a:tableStyleId>{2D5ABB26-0587-4C30-8999-92F81FD0307C}</a:tableStyleId>
              </a:tblPr>
              <a:tblGrid>
                <a:gridCol w="4530294">
                  <a:extLst>
                    <a:ext uri="{9D8B030D-6E8A-4147-A177-3AD203B41FA5}">
                      <a16:colId xmlns="" xmlns:a16="http://schemas.microsoft.com/office/drawing/2014/main" val="20000"/>
                    </a:ext>
                  </a:extLst>
                </a:gridCol>
                <a:gridCol w="4530294">
                  <a:extLst>
                    <a:ext uri="{9D8B030D-6E8A-4147-A177-3AD203B41FA5}">
                      <a16:colId xmlns="" xmlns:a16="http://schemas.microsoft.com/office/drawing/2014/main" val="20001"/>
                    </a:ext>
                  </a:extLst>
                </a:gridCol>
              </a:tblGrid>
              <a:tr h="349841">
                <a:tc>
                  <a:txBody>
                    <a:bodyPr/>
                    <a:lstStyle/>
                    <a:p>
                      <a:pPr marL="82550">
                        <a:lnSpc>
                          <a:spcPts val="860"/>
                        </a:lnSpc>
                      </a:pPr>
                      <a:endParaRPr lang="en-US" sz="1600" spc="45"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a:p>
                      <a:pPr marL="82550">
                        <a:lnSpc>
                          <a:spcPts val="860"/>
                        </a:lnSpc>
                      </a:pPr>
                      <a:r>
                        <a:rPr lang="en-US" sz="1600" b="1" spc="45"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I</a:t>
                      </a:r>
                      <a:r>
                        <a:rPr sz="1600" b="1" spc="45"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ndications</a:t>
                      </a:r>
                      <a:r>
                        <a:rPr sz="1600" b="1" spc="3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a:t>
                      </a:r>
                      <a:r>
                        <a:rPr sz="1600" b="1" spc="45"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for</a:t>
                      </a:r>
                      <a:r>
                        <a:rPr sz="1600" b="1" spc="3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a:t>
                      </a:r>
                      <a:r>
                        <a:rPr sz="1600" b="1" spc="5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Enteral</a:t>
                      </a:r>
                      <a:r>
                        <a:rPr sz="1600" b="1" spc="25"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a:t>
                      </a:r>
                      <a:r>
                        <a:rPr sz="1600" b="1" spc="65"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Tube</a:t>
                      </a:r>
                      <a:r>
                        <a:rPr sz="1600" b="1" spc="3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a:t>
                      </a:r>
                      <a:r>
                        <a:rPr sz="1600" b="1" spc="5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feeding</a:t>
                      </a:r>
                      <a:endParaRPr sz="1600" b="1"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42545">
                        <a:lnSpc>
                          <a:spcPts val="994"/>
                        </a:lnSpc>
                      </a:pPr>
                      <a:endParaRPr lang="en-US" sz="1600" spc="35"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a:p>
                      <a:pPr marL="42545">
                        <a:lnSpc>
                          <a:spcPts val="994"/>
                        </a:lnSpc>
                      </a:pPr>
                      <a:r>
                        <a:rPr sz="1600" b="1" spc="35"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Example</a:t>
                      </a:r>
                      <a:endParaRPr sz="1600" b="1"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extLst>
                  <a:ext uri="{0D108BD9-81ED-4DB2-BD59-A6C34878D82A}">
                    <a16:rowId xmlns="" xmlns:a16="http://schemas.microsoft.com/office/drawing/2014/main" val="10000"/>
                  </a:ext>
                </a:extLst>
              </a:tr>
              <a:tr h="4053144">
                <a:tc>
                  <a:txBody>
                    <a:bodyPr/>
                    <a:lstStyle/>
                    <a:p>
                      <a:pPr marL="82550">
                        <a:lnSpc>
                          <a:spcPts val="860"/>
                        </a:lnSpc>
                      </a:pPr>
                      <a:endParaRPr lang="en-US" sz="1400" spc="10" dirty="0">
                        <a:latin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42545" marR="2025014">
                        <a:lnSpc>
                          <a:spcPts val="850"/>
                        </a:lnSpc>
                        <a:spcBef>
                          <a:spcPts val="10"/>
                        </a:spcBef>
                      </a:pPr>
                      <a:endParaRPr lang="en-US" sz="1400" spc="10" dirty="0">
                        <a:latin typeface="Arial MT"/>
                        <a:cs typeface="Arial MT"/>
                      </a:endParaRPr>
                    </a:p>
                  </a:txBody>
                  <a:tcPr marL="0" marR="0" marT="127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 xmlns:a16="http://schemas.microsoft.com/office/drawing/2014/main" val="10001"/>
                  </a:ext>
                </a:extLst>
              </a:tr>
            </a:tbl>
          </a:graphicData>
        </a:graphic>
      </p:graphicFrame>
      <p:grpSp>
        <p:nvGrpSpPr>
          <p:cNvPr id="3" name="Google Shape;7635;p60">
            <a:extLst>
              <a:ext uri="{FF2B5EF4-FFF2-40B4-BE49-F238E27FC236}">
                <a16:creationId xmlns="" xmlns:a16="http://schemas.microsoft.com/office/drawing/2014/main" id="{D912CCEC-0382-2B81-100C-8F260D9403F9}"/>
              </a:ext>
            </a:extLst>
          </p:cNvPr>
          <p:cNvGrpSpPr/>
          <p:nvPr/>
        </p:nvGrpSpPr>
        <p:grpSpPr>
          <a:xfrm>
            <a:off x="328467" y="547724"/>
            <a:ext cx="710153" cy="710153"/>
            <a:chOff x="5007123" y="2079403"/>
            <a:chExt cx="687600" cy="687600"/>
          </a:xfrm>
        </p:grpSpPr>
        <p:sp>
          <p:nvSpPr>
            <p:cNvPr id="4" name="Google Shape;7636;p60">
              <a:extLst>
                <a:ext uri="{FF2B5EF4-FFF2-40B4-BE49-F238E27FC236}">
                  <a16:creationId xmlns="" xmlns:a16="http://schemas.microsoft.com/office/drawing/2014/main" id="{633D5A9D-DC82-206F-6601-8AC60EDB324F}"/>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9CA50C24-AB31-6DE4-9109-5299768BB536}"/>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8;p60">
              <a:extLst>
                <a:ext uri="{FF2B5EF4-FFF2-40B4-BE49-F238E27FC236}">
                  <a16:creationId xmlns="" xmlns:a16="http://schemas.microsoft.com/office/drawing/2014/main" id="{6F26C253-BE01-EC92-7590-483B08625160}"/>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9;p60">
              <a:extLst>
                <a:ext uri="{FF2B5EF4-FFF2-40B4-BE49-F238E27FC236}">
                  <a16:creationId xmlns="" xmlns:a16="http://schemas.microsoft.com/office/drawing/2014/main" id="{84049E86-B9C8-0F3C-59C1-5156AA0C92DD}"/>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 xmlns:a16="http://schemas.microsoft.com/office/drawing/2014/main" id="{13A2080B-64EA-B317-23F2-B02D2B559673}"/>
              </a:ext>
            </a:extLst>
          </p:cNvPr>
          <p:cNvSpPr txBox="1"/>
          <p:nvPr/>
        </p:nvSpPr>
        <p:spPr>
          <a:xfrm>
            <a:off x="5804451" y="1789290"/>
            <a:ext cx="5383033" cy="3970318"/>
          </a:xfrm>
          <a:prstGeom prst="rect">
            <a:avLst/>
          </a:prstGeom>
          <a:noFill/>
        </p:spPr>
        <p:txBody>
          <a:bodyPr wrap="square" rtlCol="0">
            <a:spAutoFit/>
          </a:bodyPr>
          <a:lstStyle/>
          <a:p>
            <a:r>
              <a:rPr lang="en-US" sz="1400" b="1" dirty="0">
                <a:latin typeface="Aptos" panose="020B0004020202020204" pitchFamily="34" charset="0"/>
              </a:rPr>
              <a:t>Head injury  Ventilated patient</a:t>
            </a:r>
          </a:p>
          <a:p>
            <a:endParaRPr lang="en-US" sz="1400" b="1" dirty="0">
              <a:latin typeface="Aptos" panose="020B0004020202020204" pitchFamily="34" charset="0"/>
            </a:endParaRPr>
          </a:p>
          <a:p>
            <a:r>
              <a:rPr lang="en-US" sz="1400" b="1" dirty="0">
                <a:latin typeface="Aptos" panose="020B0004020202020204" pitchFamily="34" charset="0"/>
              </a:rPr>
              <a:t>Post  CVA  Multiple Sclerosis</a:t>
            </a:r>
          </a:p>
          <a:p>
            <a:r>
              <a:rPr lang="en-US" sz="1400" b="1" dirty="0">
                <a:latin typeface="Aptos" panose="020B0004020202020204" pitchFamily="34" charset="0"/>
              </a:rPr>
              <a:t>Motor Neuron Disease  </a:t>
            </a:r>
          </a:p>
          <a:p>
            <a:r>
              <a:rPr lang="en-US" sz="1400" b="1" dirty="0">
                <a:latin typeface="Aptos" panose="020B0004020202020204" pitchFamily="34" charset="0"/>
              </a:rPr>
              <a:t>Parkinson's Disease  Cancer</a:t>
            </a:r>
          </a:p>
          <a:p>
            <a:r>
              <a:rPr lang="en-US" sz="1400" b="1" dirty="0">
                <a:latin typeface="Aptos" panose="020B0004020202020204" pitchFamily="34" charset="0"/>
              </a:rPr>
              <a:t>Sepsis</a:t>
            </a:r>
          </a:p>
          <a:p>
            <a:r>
              <a:rPr lang="en-US" sz="1400" b="1" dirty="0">
                <a:latin typeface="Aptos" panose="020B0004020202020204" pitchFamily="34" charset="0"/>
              </a:rPr>
              <a:t>Liver Disease </a:t>
            </a:r>
          </a:p>
          <a:p>
            <a:r>
              <a:rPr lang="en-US" sz="1400" b="1" dirty="0">
                <a:latin typeface="Aptos" panose="020B0004020202020204" pitchFamily="34" charset="0"/>
              </a:rPr>
              <a:t>HIV</a:t>
            </a:r>
          </a:p>
          <a:p>
            <a:r>
              <a:rPr lang="en-US" sz="1400" b="1" dirty="0">
                <a:latin typeface="Aptos" panose="020B0004020202020204" pitchFamily="34" charset="0"/>
              </a:rPr>
              <a:t>Oro-pharyngeal or </a:t>
            </a:r>
            <a:r>
              <a:rPr lang="en-US" sz="1400" b="1" dirty="0" err="1">
                <a:latin typeface="Aptos" panose="020B0004020202020204" pitchFamily="34" charset="0"/>
              </a:rPr>
              <a:t>oesophageal</a:t>
            </a:r>
            <a:r>
              <a:rPr lang="en-US" sz="1400" b="1" dirty="0">
                <a:latin typeface="Aptos" panose="020B0004020202020204" pitchFamily="34" charset="0"/>
              </a:rPr>
              <a:t> stricture or </a:t>
            </a:r>
            <a:r>
              <a:rPr lang="en-US" sz="1400" b="1" dirty="0" err="1">
                <a:latin typeface="Aptos" panose="020B0004020202020204" pitchFamily="34" charset="0"/>
              </a:rPr>
              <a:t>tumour</a:t>
            </a:r>
            <a:endParaRPr lang="en-US" sz="1400" b="1" dirty="0">
              <a:latin typeface="Aptos" panose="020B0004020202020204" pitchFamily="34" charset="0"/>
            </a:endParaRPr>
          </a:p>
          <a:p>
            <a:r>
              <a:rPr lang="en-US" sz="1400" b="1" dirty="0">
                <a:latin typeface="Aptos" panose="020B0004020202020204" pitchFamily="34" charset="0"/>
              </a:rPr>
              <a:t>Dysmotility</a:t>
            </a:r>
          </a:p>
          <a:p>
            <a:r>
              <a:rPr lang="en-US" sz="1400" b="1" dirty="0">
                <a:latin typeface="Aptos" panose="020B0004020202020204" pitchFamily="34" charset="0"/>
              </a:rPr>
              <a:t>Inflammatory bowel disease</a:t>
            </a:r>
          </a:p>
          <a:p>
            <a:r>
              <a:rPr lang="en-US" sz="1400" b="1" dirty="0">
                <a:latin typeface="Aptos" panose="020B0004020202020204" pitchFamily="34" charset="0"/>
              </a:rPr>
              <a:t>  </a:t>
            </a:r>
          </a:p>
          <a:p>
            <a:r>
              <a:rPr lang="en-US" sz="1400" b="1" dirty="0">
                <a:latin typeface="Aptos" panose="020B0004020202020204" pitchFamily="34" charset="0"/>
              </a:rPr>
              <a:t>Reduced bowel length</a:t>
            </a:r>
          </a:p>
          <a:p>
            <a:r>
              <a:rPr lang="en-US" sz="1400" b="1" dirty="0">
                <a:latin typeface="Aptos" panose="020B0004020202020204" pitchFamily="34" charset="0"/>
              </a:rPr>
              <a:t>Cystic Fibrosis  Burns</a:t>
            </a:r>
          </a:p>
          <a:p>
            <a:r>
              <a:rPr lang="en-US" sz="1400" b="1" dirty="0">
                <a:latin typeface="Aptos" panose="020B0004020202020204" pitchFamily="34" charset="0"/>
              </a:rPr>
              <a:t>Severe depression  Anorexia Nervosa</a:t>
            </a:r>
          </a:p>
          <a:p>
            <a:endParaRPr lang="en-US" sz="1400" b="1" dirty="0">
              <a:latin typeface="Aptos" panose="020B0004020202020204" pitchFamily="34" charset="0"/>
            </a:endParaRPr>
          </a:p>
          <a:p>
            <a:r>
              <a:rPr lang="en-US" sz="1400" b="1" dirty="0">
                <a:latin typeface="Aptos" panose="020B0004020202020204" pitchFamily="34" charset="0"/>
              </a:rPr>
              <a:t>Inflammatory Bowel Disease Short term access</a:t>
            </a:r>
          </a:p>
          <a:p>
            <a:r>
              <a:rPr lang="en-US" sz="1400" b="1" dirty="0">
                <a:latin typeface="Aptos" panose="020B0004020202020204" pitchFamily="34" charset="0"/>
              </a:rPr>
              <a:t> during  surgery (head and neck cancer)</a:t>
            </a:r>
          </a:p>
        </p:txBody>
      </p:sp>
      <p:sp>
        <p:nvSpPr>
          <p:cNvPr id="10" name="TextBox 9">
            <a:extLst>
              <a:ext uri="{FF2B5EF4-FFF2-40B4-BE49-F238E27FC236}">
                <a16:creationId xmlns="" xmlns:a16="http://schemas.microsoft.com/office/drawing/2014/main" id="{9B5EF2C0-B3E9-0F3E-D1B8-913C1127D8BC}"/>
              </a:ext>
            </a:extLst>
          </p:cNvPr>
          <p:cNvSpPr txBox="1"/>
          <p:nvPr/>
        </p:nvSpPr>
        <p:spPr>
          <a:xfrm>
            <a:off x="1287889" y="1789290"/>
            <a:ext cx="4594681" cy="3754874"/>
          </a:xfrm>
          <a:prstGeom prst="rect">
            <a:avLst/>
          </a:prstGeom>
          <a:noFill/>
        </p:spPr>
        <p:txBody>
          <a:bodyPr wrap="square" rtlCol="0">
            <a:spAutoFit/>
          </a:bodyPr>
          <a:lstStyle/>
          <a:p>
            <a:r>
              <a:rPr lang="en-US" sz="1400" b="1" dirty="0">
                <a:latin typeface="Aptos" panose="020B0004020202020204" pitchFamily="34" charset="0"/>
              </a:rPr>
              <a:t>Unconscious patient</a:t>
            </a:r>
          </a:p>
          <a:p>
            <a:endParaRPr lang="en-US" sz="1400" b="1" dirty="0">
              <a:latin typeface="Aptos" panose="020B0004020202020204" pitchFamily="34" charset="0"/>
            </a:endParaRPr>
          </a:p>
          <a:p>
            <a:r>
              <a:rPr lang="en-US" sz="1400" b="1" dirty="0">
                <a:latin typeface="Aptos" panose="020B0004020202020204" pitchFamily="34" charset="0"/>
              </a:rPr>
              <a:t>Neuromuscular swallowing disorder</a:t>
            </a:r>
          </a:p>
          <a:p>
            <a:endParaRPr lang="en-US" sz="1400" b="1" dirty="0">
              <a:latin typeface="Aptos" panose="020B0004020202020204" pitchFamily="34" charset="0"/>
            </a:endParaRPr>
          </a:p>
          <a:p>
            <a:r>
              <a:rPr lang="en-US" sz="1400" b="1" dirty="0">
                <a:latin typeface="Aptos" panose="020B0004020202020204" pitchFamily="34" charset="0"/>
              </a:rPr>
              <a:t>Physiological anorexia</a:t>
            </a:r>
          </a:p>
          <a:p>
            <a:endParaRPr lang="en-US" sz="1400" b="1" dirty="0">
              <a:latin typeface="Aptos" panose="020B0004020202020204" pitchFamily="34" charset="0"/>
            </a:endParaRPr>
          </a:p>
          <a:p>
            <a:endParaRPr lang="en-US" sz="1400" b="1" dirty="0">
              <a:latin typeface="Aptos" panose="020B0004020202020204" pitchFamily="34" charset="0"/>
            </a:endParaRPr>
          </a:p>
          <a:p>
            <a:r>
              <a:rPr lang="en-US" sz="1400" b="1" dirty="0">
                <a:latin typeface="Aptos" panose="020B0004020202020204" pitchFamily="34" charset="0"/>
              </a:rPr>
              <a:t>Upper GI obstruction</a:t>
            </a:r>
          </a:p>
          <a:p>
            <a:endParaRPr lang="en-US" sz="1400" b="1" dirty="0">
              <a:latin typeface="Aptos" panose="020B0004020202020204" pitchFamily="34" charset="0"/>
            </a:endParaRPr>
          </a:p>
          <a:p>
            <a:r>
              <a:rPr lang="en-US" sz="1400" b="1" dirty="0">
                <a:latin typeface="Aptos" panose="020B0004020202020204" pitchFamily="34" charset="0"/>
              </a:rPr>
              <a:t>GI dysfunction or malabsorption</a:t>
            </a:r>
          </a:p>
          <a:p>
            <a:endParaRPr lang="en-US" sz="1400" b="1" dirty="0">
              <a:latin typeface="Aptos" panose="020B0004020202020204" pitchFamily="34" charset="0"/>
            </a:endParaRPr>
          </a:p>
          <a:p>
            <a:endParaRPr lang="en-US" sz="1400" b="1" dirty="0">
              <a:latin typeface="Aptos" panose="020B0004020202020204" pitchFamily="34" charset="0"/>
            </a:endParaRPr>
          </a:p>
          <a:p>
            <a:r>
              <a:rPr lang="en-US" sz="1400" b="1" dirty="0">
                <a:latin typeface="Aptos" panose="020B0004020202020204" pitchFamily="34" charset="0"/>
              </a:rPr>
              <a:t>Increased nutritional requirements  </a:t>
            </a:r>
          </a:p>
          <a:p>
            <a:endParaRPr lang="en-US" sz="1400" b="1" dirty="0">
              <a:latin typeface="Aptos" panose="020B0004020202020204" pitchFamily="34" charset="0"/>
            </a:endParaRPr>
          </a:p>
          <a:p>
            <a:r>
              <a:rPr lang="en-US" sz="1400" b="1" dirty="0">
                <a:latin typeface="Aptos" panose="020B0004020202020204" pitchFamily="34" charset="0"/>
              </a:rPr>
              <a:t>Psychological problems</a:t>
            </a:r>
          </a:p>
          <a:p>
            <a:endParaRPr lang="en-US" sz="1400" b="1" dirty="0">
              <a:latin typeface="Aptos" panose="020B0004020202020204" pitchFamily="34" charset="0"/>
            </a:endParaRPr>
          </a:p>
          <a:p>
            <a:r>
              <a:rPr lang="en-US" sz="1400" b="1" dirty="0">
                <a:latin typeface="Aptos" panose="020B0004020202020204" pitchFamily="34" charset="0"/>
              </a:rPr>
              <a:t>Specific treatment</a:t>
            </a:r>
          </a:p>
        </p:txBody>
      </p:sp>
      <p:cxnSp>
        <p:nvCxnSpPr>
          <p:cNvPr id="12" name="Straight Connector 11">
            <a:extLst>
              <a:ext uri="{FF2B5EF4-FFF2-40B4-BE49-F238E27FC236}">
                <a16:creationId xmlns="" xmlns:a16="http://schemas.microsoft.com/office/drawing/2014/main" id="{3000FF88-C485-7F88-23DA-1131E7D3EE84}"/>
              </a:ext>
            </a:extLst>
          </p:cNvPr>
          <p:cNvCxnSpPr/>
          <p:nvPr/>
        </p:nvCxnSpPr>
        <p:spPr>
          <a:xfrm>
            <a:off x="1287888" y="2186609"/>
            <a:ext cx="9060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8AAFBAB4-5A60-FBD8-76EF-F8AE019EA71E}"/>
              </a:ext>
            </a:extLst>
          </p:cNvPr>
          <p:cNvCxnSpPr/>
          <p:nvPr/>
        </p:nvCxnSpPr>
        <p:spPr>
          <a:xfrm flipH="1">
            <a:off x="1287888" y="2696703"/>
            <a:ext cx="91077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D73D9926-AA85-14BC-749D-D6B4E73E2CEF}"/>
              </a:ext>
            </a:extLst>
          </p:cNvPr>
          <p:cNvCxnSpPr/>
          <p:nvPr/>
        </p:nvCxnSpPr>
        <p:spPr>
          <a:xfrm>
            <a:off x="1287888" y="3315694"/>
            <a:ext cx="9060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C51E5201-6E6B-5706-8894-E0012DDCB96E}"/>
              </a:ext>
            </a:extLst>
          </p:cNvPr>
          <p:cNvCxnSpPr>
            <a:cxnSpLocks/>
          </p:cNvCxnSpPr>
          <p:nvPr/>
        </p:nvCxnSpPr>
        <p:spPr>
          <a:xfrm flipH="1" flipV="1">
            <a:off x="1341686" y="3738302"/>
            <a:ext cx="9028304" cy="21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B350BD0-DBCD-A3E3-4AD0-D589DB39489C}"/>
              </a:ext>
            </a:extLst>
          </p:cNvPr>
          <p:cNvCxnSpPr/>
          <p:nvPr/>
        </p:nvCxnSpPr>
        <p:spPr>
          <a:xfrm>
            <a:off x="1287888" y="4373217"/>
            <a:ext cx="9060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635121F4-229D-C330-0006-8043E2DF27A3}"/>
              </a:ext>
            </a:extLst>
          </p:cNvPr>
          <p:cNvCxnSpPr/>
          <p:nvPr/>
        </p:nvCxnSpPr>
        <p:spPr>
          <a:xfrm>
            <a:off x="1287888" y="4790559"/>
            <a:ext cx="9060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29C77B29-70B5-0CCD-33A1-B6A78D46BE81}"/>
              </a:ext>
            </a:extLst>
          </p:cNvPr>
          <p:cNvCxnSpPr/>
          <p:nvPr/>
        </p:nvCxnSpPr>
        <p:spPr>
          <a:xfrm>
            <a:off x="1287888" y="5208104"/>
            <a:ext cx="90821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4" name="Google Shape;544;p41"/>
          <p:cNvGrpSpPr/>
          <p:nvPr/>
        </p:nvGrpSpPr>
        <p:grpSpPr>
          <a:xfrm rot="17510305">
            <a:off x="8596821" y="3817437"/>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05;p30">
            <a:extLst>
              <a:ext uri="{FF2B5EF4-FFF2-40B4-BE49-F238E27FC236}">
                <a16:creationId xmlns="" xmlns:a16="http://schemas.microsoft.com/office/drawing/2014/main" id="{00A7E04D-84E5-79DB-820D-516D6D6C27CE}"/>
              </a:ext>
            </a:extLst>
          </p:cNvPr>
          <p:cNvGrpSpPr/>
          <p:nvPr/>
        </p:nvGrpSpPr>
        <p:grpSpPr>
          <a:xfrm>
            <a:off x="-691104" y="5731913"/>
            <a:ext cx="3832530" cy="2411494"/>
            <a:chOff x="6562300" y="5085433"/>
            <a:chExt cx="1371200" cy="1371200"/>
          </a:xfrm>
        </p:grpSpPr>
        <p:sp>
          <p:nvSpPr>
            <p:cNvPr id="33" name="Google Shape;406;p30">
              <a:extLst>
                <a:ext uri="{FF2B5EF4-FFF2-40B4-BE49-F238E27FC236}">
                  <a16:creationId xmlns="" xmlns:a16="http://schemas.microsoft.com/office/drawing/2014/main" id="{8AEE457A-E5F1-89D0-793A-41148EE0D32D}"/>
                </a:ext>
              </a:extLst>
            </p:cNvPr>
            <p:cNvSpPr/>
            <p:nvPr/>
          </p:nvSpPr>
          <p:spPr>
            <a:xfrm>
              <a:off x="6562300" y="5085433"/>
              <a:ext cx="1371200" cy="13712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30">
              <a:extLst>
                <a:ext uri="{FF2B5EF4-FFF2-40B4-BE49-F238E27FC236}">
                  <a16:creationId xmlns="" xmlns:a16="http://schemas.microsoft.com/office/drawing/2014/main" id="{FC772F73-D193-6F90-D4BF-A33F419EAF38}"/>
                </a:ext>
              </a:extLst>
            </p:cNvPr>
            <p:cNvSpPr/>
            <p:nvPr/>
          </p:nvSpPr>
          <p:spPr>
            <a:xfrm>
              <a:off x="6765600" y="5288733"/>
              <a:ext cx="964800" cy="964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8;p30">
              <a:extLst>
                <a:ext uri="{FF2B5EF4-FFF2-40B4-BE49-F238E27FC236}">
                  <a16:creationId xmlns="" xmlns:a16="http://schemas.microsoft.com/office/drawing/2014/main" id="{DDB54C22-A2EF-2DE5-417B-73DBE66219BF}"/>
                </a:ext>
              </a:extLst>
            </p:cNvPr>
            <p:cNvSpPr/>
            <p:nvPr/>
          </p:nvSpPr>
          <p:spPr>
            <a:xfrm>
              <a:off x="7003800" y="5526933"/>
              <a:ext cx="488400" cy="4884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12448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013904" y="-482641"/>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398590" y="636485"/>
            <a:ext cx="4455600"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Nasogastric tube:</a:t>
            </a:r>
          </a:p>
        </p:txBody>
      </p:sp>
      <p:sp>
        <p:nvSpPr>
          <p:cNvPr id="543" name="Google Shape;543;p41"/>
          <p:cNvSpPr txBox="1">
            <a:spLocks noGrp="1"/>
          </p:cNvSpPr>
          <p:nvPr>
            <p:ph type="subTitle" idx="1"/>
          </p:nvPr>
        </p:nvSpPr>
        <p:spPr>
          <a:xfrm>
            <a:off x="1177021" y="1562445"/>
            <a:ext cx="9508015" cy="137181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(NGT): </a:t>
            </a:r>
            <a:r>
              <a:rPr lang="en-US" sz="2133" b="1" dirty="0">
                <a:latin typeface="ADLaM Display" panose="02010000000000000000" pitchFamily="2" charset="0"/>
                <a:ea typeface="ADLaM Display" panose="02010000000000000000" pitchFamily="2" charset="0"/>
                <a:cs typeface="ADLaM Display" panose="02010000000000000000" pitchFamily="2" charset="0"/>
              </a:rPr>
              <a:t>is a flexible tube that is inserted through the nose, passed down the esophagus, and positioned in the stomach. It is used to deliver substances directly into the stomach, bypassing the need for oral intake. The tube can remain in place for short-term use and provides a direct route for liquids, nutrients, or medications</a:t>
            </a:r>
          </a:p>
        </p:txBody>
      </p:sp>
      <p:grpSp>
        <p:nvGrpSpPr>
          <p:cNvPr id="544" name="Google Shape;544;p41"/>
          <p:cNvGrpSpPr/>
          <p:nvPr/>
        </p:nvGrpSpPr>
        <p:grpSpPr>
          <a:xfrm rot="-2700000">
            <a:off x="8596822" y="3817437"/>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 xmlns:a16="http://schemas.microsoft.com/office/drawing/2014/main" id="{FC7ED8BE-FB7C-BD61-4858-10FE03BC538D}"/>
              </a:ext>
            </a:extLst>
          </p:cNvPr>
          <p:cNvPicPr>
            <a:picLocks noChangeAspect="1"/>
          </p:cNvPicPr>
          <p:nvPr/>
        </p:nvPicPr>
        <p:blipFill>
          <a:blip r:embed="rId3"/>
          <a:stretch>
            <a:fillRect/>
          </a:stretch>
        </p:blipFill>
        <p:spPr>
          <a:xfrm>
            <a:off x="1715758" y="3411582"/>
            <a:ext cx="4075782" cy="3095464"/>
          </a:xfrm>
          <a:prstGeom prst="rect">
            <a:avLst/>
          </a:prstGeom>
        </p:spPr>
      </p:pic>
      <p:pic>
        <p:nvPicPr>
          <p:cNvPr id="6" name="Picture 5">
            <a:extLst>
              <a:ext uri="{FF2B5EF4-FFF2-40B4-BE49-F238E27FC236}">
                <a16:creationId xmlns="" xmlns:a16="http://schemas.microsoft.com/office/drawing/2014/main" id="{0831FB09-44C4-07B8-31BD-0AB5E68CB9AB}"/>
              </a:ext>
            </a:extLst>
          </p:cNvPr>
          <p:cNvPicPr>
            <a:picLocks noChangeAspect="1"/>
          </p:cNvPicPr>
          <p:nvPr/>
        </p:nvPicPr>
        <p:blipFill>
          <a:blip r:embed="rId4"/>
          <a:stretch>
            <a:fillRect/>
          </a:stretch>
        </p:blipFill>
        <p:spPr>
          <a:xfrm rot="16200000">
            <a:off x="7152081" y="3130676"/>
            <a:ext cx="3062308" cy="3690432"/>
          </a:xfrm>
          <a:prstGeom prst="rect">
            <a:avLst/>
          </a:prstGeom>
        </p:spPr>
      </p:pic>
      <p:grpSp>
        <p:nvGrpSpPr>
          <p:cNvPr id="2" name="Google Shape;7635;p60">
            <a:extLst>
              <a:ext uri="{FF2B5EF4-FFF2-40B4-BE49-F238E27FC236}">
                <a16:creationId xmlns="" xmlns:a16="http://schemas.microsoft.com/office/drawing/2014/main" id="{4C52F4A9-8EAF-5739-91C4-3BDA9AA1B570}"/>
              </a:ext>
            </a:extLst>
          </p:cNvPr>
          <p:cNvGrpSpPr/>
          <p:nvPr/>
        </p:nvGrpSpPr>
        <p:grpSpPr>
          <a:xfrm>
            <a:off x="688437" y="660408"/>
            <a:ext cx="710153" cy="710153"/>
            <a:chOff x="5007123" y="2079403"/>
            <a:chExt cx="687600" cy="687600"/>
          </a:xfrm>
        </p:grpSpPr>
        <p:sp>
          <p:nvSpPr>
            <p:cNvPr id="4" name="Google Shape;7636;p60">
              <a:extLst>
                <a:ext uri="{FF2B5EF4-FFF2-40B4-BE49-F238E27FC236}">
                  <a16:creationId xmlns="" xmlns:a16="http://schemas.microsoft.com/office/drawing/2014/main" id="{AAF914F4-A760-2CC6-5195-18A97FC46B39}"/>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4F766A3F-7AF2-7A2B-D163-632FF84F8AD0}"/>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8;p60">
              <a:extLst>
                <a:ext uri="{FF2B5EF4-FFF2-40B4-BE49-F238E27FC236}">
                  <a16:creationId xmlns="" xmlns:a16="http://schemas.microsoft.com/office/drawing/2014/main" id="{E1E649AD-8A5B-A51D-7C0E-D508DC3B1F78}"/>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9;p60">
              <a:extLst>
                <a:ext uri="{FF2B5EF4-FFF2-40B4-BE49-F238E27FC236}">
                  <a16:creationId xmlns="" xmlns:a16="http://schemas.microsoft.com/office/drawing/2014/main" id="{E1BF51C6-9D12-A9A5-978C-409BD8F6E055}"/>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8" name="Picture 7" descr="A white background with black dots&#10;&#10;Description automatically generated">
            <a:extLst>
              <a:ext uri="{FF2B5EF4-FFF2-40B4-BE49-F238E27FC236}">
                <a16:creationId xmlns="" xmlns:a16="http://schemas.microsoft.com/office/drawing/2014/main" id="{BB218BBB-5624-F6B1-8BF1-7B1602BA46EF}"/>
              </a:ext>
            </a:extLst>
          </p:cNvPr>
          <p:cNvPicPr>
            <a:picLocks noChangeAspect="1"/>
          </p:cNvPicPr>
          <p:nvPr/>
        </p:nvPicPr>
        <p:blipFill>
          <a:blip r:embed="rId3"/>
          <a:stretch>
            <a:fillRect/>
          </a:stretch>
        </p:blipFill>
        <p:spPr>
          <a:xfrm>
            <a:off x="4104640" y="1424960"/>
            <a:ext cx="3982720" cy="4645640"/>
          </a:xfrm>
          <a:prstGeom prst="rect">
            <a:avLst/>
          </a:prstGeom>
        </p:spPr>
      </p:pic>
      <p:sp>
        <p:nvSpPr>
          <p:cNvPr id="534" name="Google Shape;534;p40"/>
          <p:cNvSpPr txBox="1">
            <a:spLocks noGrp="1"/>
          </p:cNvSpPr>
          <p:nvPr>
            <p:ph type="title"/>
          </p:nvPr>
        </p:nvSpPr>
        <p:spPr>
          <a:xfrm>
            <a:off x="1058332" y="338133"/>
            <a:ext cx="5923078" cy="8985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Anatomy review:</a:t>
            </a:r>
            <a:r>
              <a:rPr lang="en-US" dirty="0"/>
              <a:t> </a:t>
            </a:r>
            <a:endParaRPr dirty="0"/>
          </a:p>
        </p:txBody>
      </p:sp>
      <p:sp>
        <p:nvSpPr>
          <p:cNvPr id="535" name="Google Shape;535;p40"/>
          <p:cNvSpPr/>
          <p:nvPr/>
        </p:nvSpPr>
        <p:spPr>
          <a:xfrm rot="-3776177">
            <a:off x="8670429" y="5223082"/>
            <a:ext cx="2548677"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 xmlns:a16="http://schemas.microsoft.com/office/drawing/2014/main" id="{E32CAECB-3DF0-E02F-4266-3260607EA143}"/>
              </a:ext>
            </a:extLst>
          </p:cNvPr>
          <p:cNvPicPr>
            <a:picLocks noChangeAspect="1"/>
          </p:cNvPicPr>
          <p:nvPr/>
        </p:nvPicPr>
        <p:blipFill>
          <a:blip r:embed="rId4"/>
          <a:stretch>
            <a:fillRect/>
          </a:stretch>
        </p:blipFill>
        <p:spPr>
          <a:xfrm>
            <a:off x="6273802" y="1424960"/>
            <a:ext cx="5141909" cy="4645640"/>
          </a:xfrm>
          <a:prstGeom prst="rect">
            <a:avLst/>
          </a:prstGeom>
        </p:spPr>
      </p:pic>
      <p:pic>
        <p:nvPicPr>
          <p:cNvPr id="6" name="Picture 5" descr="A diagram of the human body&#10;&#10;Description automatically generated">
            <a:extLst>
              <a:ext uri="{FF2B5EF4-FFF2-40B4-BE49-F238E27FC236}">
                <a16:creationId xmlns="" xmlns:a16="http://schemas.microsoft.com/office/drawing/2014/main" id="{DE13B213-CCA8-9C66-EEB5-8360B5C1B2A6}"/>
              </a:ext>
            </a:extLst>
          </p:cNvPr>
          <p:cNvPicPr>
            <a:picLocks noChangeAspect="1"/>
          </p:cNvPicPr>
          <p:nvPr/>
        </p:nvPicPr>
        <p:blipFill>
          <a:blip r:embed="rId5"/>
          <a:stretch>
            <a:fillRect/>
          </a:stretch>
        </p:blipFill>
        <p:spPr>
          <a:xfrm>
            <a:off x="1058332" y="1424960"/>
            <a:ext cx="5037668" cy="4645640"/>
          </a:xfrm>
          <a:prstGeom prst="rect">
            <a:avLst/>
          </a:prstGeom>
        </p:spPr>
      </p:pic>
      <p:grpSp>
        <p:nvGrpSpPr>
          <p:cNvPr id="2" name="Google Shape;7635;p60">
            <a:extLst>
              <a:ext uri="{FF2B5EF4-FFF2-40B4-BE49-F238E27FC236}">
                <a16:creationId xmlns="" xmlns:a16="http://schemas.microsoft.com/office/drawing/2014/main" id="{A26A0F8E-1C4D-C273-15C4-D68F547B1BBF}"/>
              </a:ext>
            </a:extLst>
          </p:cNvPr>
          <p:cNvGrpSpPr/>
          <p:nvPr/>
        </p:nvGrpSpPr>
        <p:grpSpPr>
          <a:xfrm>
            <a:off x="645301" y="432322"/>
            <a:ext cx="710153" cy="710153"/>
            <a:chOff x="5007123" y="2079403"/>
            <a:chExt cx="687600" cy="687600"/>
          </a:xfrm>
        </p:grpSpPr>
        <p:sp>
          <p:nvSpPr>
            <p:cNvPr id="3" name="Google Shape;7636;p60">
              <a:extLst>
                <a:ext uri="{FF2B5EF4-FFF2-40B4-BE49-F238E27FC236}">
                  <a16:creationId xmlns="" xmlns:a16="http://schemas.microsoft.com/office/drawing/2014/main" id="{1030E1AB-0A65-8312-155A-77E26E2BD880}"/>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74B15EB4-5D29-824C-F14F-EE5674875BAA}"/>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8;p60">
              <a:extLst>
                <a:ext uri="{FF2B5EF4-FFF2-40B4-BE49-F238E27FC236}">
                  <a16:creationId xmlns="" xmlns:a16="http://schemas.microsoft.com/office/drawing/2014/main" id="{7CFFFB54-E1B9-E104-42B5-ABBA8EAF41AF}"/>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9;p60">
              <a:extLst>
                <a:ext uri="{FF2B5EF4-FFF2-40B4-BE49-F238E27FC236}">
                  <a16:creationId xmlns="" xmlns:a16="http://schemas.microsoft.com/office/drawing/2014/main" id="{7E789F88-FFB1-A795-EA2F-254323BDEA3F}"/>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5577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013904" y="-482641"/>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269001" y="634124"/>
            <a:ext cx="9258525" cy="127625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7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NG tube is commonly used for multiple Indications:</a:t>
            </a:r>
          </a:p>
        </p:txBody>
      </p:sp>
      <p:grpSp>
        <p:nvGrpSpPr>
          <p:cNvPr id="544" name="Google Shape;544;p41"/>
          <p:cNvGrpSpPr/>
          <p:nvPr/>
        </p:nvGrpSpPr>
        <p:grpSpPr>
          <a:xfrm rot="17634710">
            <a:off x="8296008" y="4133885"/>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7079;p58">
            <a:extLst>
              <a:ext uri="{FF2B5EF4-FFF2-40B4-BE49-F238E27FC236}">
                <a16:creationId xmlns="" xmlns:a16="http://schemas.microsoft.com/office/drawing/2014/main" id="{753990E5-C96F-A334-8A8A-70CC7E07DC62}"/>
              </a:ext>
            </a:extLst>
          </p:cNvPr>
          <p:cNvGrpSpPr/>
          <p:nvPr/>
        </p:nvGrpSpPr>
        <p:grpSpPr>
          <a:xfrm>
            <a:off x="1530936" y="2815146"/>
            <a:ext cx="9128098" cy="2068706"/>
            <a:chOff x="1247650" y="2085133"/>
            <a:chExt cx="6648477" cy="1134646"/>
          </a:xfrm>
          <a:solidFill>
            <a:srgbClr val="1136BA"/>
          </a:solidFill>
        </p:grpSpPr>
        <p:sp>
          <p:nvSpPr>
            <p:cNvPr id="23" name="Google Shape;7082;p58">
              <a:extLst>
                <a:ext uri="{FF2B5EF4-FFF2-40B4-BE49-F238E27FC236}">
                  <a16:creationId xmlns="" xmlns:a16="http://schemas.microsoft.com/office/drawing/2014/main" id="{63662AFF-E565-F2CA-52E4-06F01308C9B1}"/>
                </a:ext>
              </a:extLst>
            </p:cNvPr>
            <p:cNvSpPr/>
            <p:nvPr/>
          </p:nvSpPr>
          <p:spPr>
            <a:xfrm>
              <a:off x="1468119" y="2085133"/>
              <a:ext cx="1184710"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grp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085;p58">
              <a:extLst>
                <a:ext uri="{FF2B5EF4-FFF2-40B4-BE49-F238E27FC236}">
                  <a16:creationId xmlns="" xmlns:a16="http://schemas.microsoft.com/office/drawing/2014/main" id="{0E98AE28-ED83-FB02-008A-0107B55F1750}"/>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chemeClr val="accent3"/>
            </a:solidFill>
            <a:ln w="38100" cap="flat" cmpd="sng">
              <a:solidFill>
                <a:schemeClr val="accent2"/>
              </a:soli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 name="Google Shape;7082;p58">
            <a:extLst>
              <a:ext uri="{FF2B5EF4-FFF2-40B4-BE49-F238E27FC236}">
                <a16:creationId xmlns="" xmlns:a16="http://schemas.microsoft.com/office/drawing/2014/main" id="{EF8FB657-3BF0-C1A7-C218-8C0159046ED4}"/>
              </a:ext>
            </a:extLst>
          </p:cNvPr>
          <p:cNvSpPr/>
          <p:nvPr/>
        </p:nvSpPr>
        <p:spPr>
          <a:xfrm>
            <a:off x="3547323" y="4155329"/>
            <a:ext cx="1626560" cy="1505423"/>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1136BA"/>
          </a:solid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082;p58">
            <a:extLst>
              <a:ext uri="{FF2B5EF4-FFF2-40B4-BE49-F238E27FC236}">
                <a16:creationId xmlns="" xmlns:a16="http://schemas.microsoft.com/office/drawing/2014/main" id="{A0297812-E0A9-BC52-5A02-6EE4F85B705F}"/>
              </a:ext>
            </a:extLst>
          </p:cNvPr>
          <p:cNvSpPr/>
          <p:nvPr/>
        </p:nvSpPr>
        <p:spPr>
          <a:xfrm>
            <a:off x="7070906" y="4155330"/>
            <a:ext cx="1626560" cy="1505423"/>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1136BA"/>
          </a:solid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082;p58">
            <a:extLst>
              <a:ext uri="{FF2B5EF4-FFF2-40B4-BE49-F238E27FC236}">
                <a16:creationId xmlns="" xmlns:a16="http://schemas.microsoft.com/office/drawing/2014/main" id="{6A7EF8FE-7872-4059-12DB-C5B6436358EB}"/>
              </a:ext>
            </a:extLst>
          </p:cNvPr>
          <p:cNvSpPr/>
          <p:nvPr/>
        </p:nvSpPr>
        <p:spPr>
          <a:xfrm>
            <a:off x="8797626" y="2801203"/>
            <a:ext cx="1626560" cy="1505423"/>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1136BA"/>
          </a:solid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082;p58">
            <a:extLst>
              <a:ext uri="{FF2B5EF4-FFF2-40B4-BE49-F238E27FC236}">
                <a16:creationId xmlns="" xmlns:a16="http://schemas.microsoft.com/office/drawing/2014/main" id="{0B877C92-746E-8BD4-B7E3-20E58785F7BE}"/>
              </a:ext>
            </a:extLst>
          </p:cNvPr>
          <p:cNvSpPr/>
          <p:nvPr/>
        </p:nvSpPr>
        <p:spPr>
          <a:xfrm>
            <a:off x="5330895" y="2815145"/>
            <a:ext cx="1626560" cy="1505423"/>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1136BA"/>
          </a:solid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TextBox 31">
            <a:extLst>
              <a:ext uri="{FF2B5EF4-FFF2-40B4-BE49-F238E27FC236}">
                <a16:creationId xmlns="" xmlns:a16="http://schemas.microsoft.com/office/drawing/2014/main" id="{30BF0464-8FBC-31A5-CE52-DEAD5288C6E5}"/>
              </a:ext>
            </a:extLst>
          </p:cNvPr>
          <p:cNvSpPr txBox="1"/>
          <p:nvPr/>
        </p:nvSpPr>
        <p:spPr>
          <a:xfrm>
            <a:off x="1957249" y="3182466"/>
            <a:ext cx="2469921" cy="646331"/>
          </a:xfrm>
          <a:prstGeom prst="rect">
            <a:avLst/>
          </a:prstGeom>
          <a:noFill/>
        </p:spPr>
        <p:txBody>
          <a:bodyPr wrap="square">
            <a:spAutoFit/>
          </a:bodyPr>
          <a:lstStyle/>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Diagnostic</a:t>
            </a:r>
          </a:p>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indications </a:t>
            </a:r>
          </a:p>
        </p:txBody>
      </p:sp>
      <p:sp>
        <p:nvSpPr>
          <p:cNvPr id="34" name="TextBox 33">
            <a:extLst>
              <a:ext uri="{FF2B5EF4-FFF2-40B4-BE49-F238E27FC236}">
                <a16:creationId xmlns="" xmlns:a16="http://schemas.microsoft.com/office/drawing/2014/main" id="{D132634D-827D-A212-0173-82C3E4A57990}"/>
              </a:ext>
            </a:extLst>
          </p:cNvPr>
          <p:cNvSpPr txBox="1"/>
          <p:nvPr/>
        </p:nvSpPr>
        <p:spPr>
          <a:xfrm>
            <a:off x="4961412" y="3208290"/>
            <a:ext cx="2400031" cy="646331"/>
          </a:xfrm>
          <a:prstGeom prst="rect">
            <a:avLst/>
          </a:prstGeom>
          <a:noFill/>
        </p:spPr>
        <p:txBody>
          <a:bodyPr wrap="square">
            <a:spAutoFit/>
          </a:bodyPr>
          <a:lstStyle/>
          <a:p>
            <a:pPr algn="ctr"/>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Therapeutic </a:t>
            </a:r>
          </a:p>
          <a:p>
            <a:pPr algn="ctr"/>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indications </a:t>
            </a:r>
          </a:p>
        </p:txBody>
      </p:sp>
      <p:sp>
        <p:nvSpPr>
          <p:cNvPr id="36" name="TextBox 35">
            <a:extLst>
              <a:ext uri="{FF2B5EF4-FFF2-40B4-BE49-F238E27FC236}">
                <a16:creationId xmlns="" xmlns:a16="http://schemas.microsoft.com/office/drawing/2014/main" id="{DEDE0AFC-6FAC-4923-30D7-3703566DD406}"/>
              </a:ext>
            </a:extLst>
          </p:cNvPr>
          <p:cNvSpPr txBox="1"/>
          <p:nvPr/>
        </p:nvSpPr>
        <p:spPr>
          <a:xfrm>
            <a:off x="8711783" y="3182466"/>
            <a:ext cx="1785068" cy="646331"/>
          </a:xfrm>
          <a:prstGeom prst="rect">
            <a:avLst/>
          </a:prstGeom>
          <a:noFill/>
        </p:spPr>
        <p:txBody>
          <a:bodyPr wrap="square">
            <a:spAutoFit/>
          </a:bodyPr>
          <a:lstStyle/>
          <a:p>
            <a:pPr algn="ctr"/>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 Feeding purposes</a:t>
            </a:r>
          </a:p>
        </p:txBody>
      </p:sp>
      <p:sp>
        <p:nvSpPr>
          <p:cNvPr id="38" name="TextBox 37">
            <a:extLst>
              <a:ext uri="{FF2B5EF4-FFF2-40B4-BE49-F238E27FC236}">
                <a16:creationId xmlns="" xmlns:a16="http://schemas.microsoft.com/office/drawing/2014/main" id="{2FC5A0C8-A0EA-D149-F5F1-6F0682028021}"/>
              </a:ext>
            </a:extLst>
          </p:cNvPr>
          <p:cNvSpPr txBox="1"/>
          <p:nvPr/>
        </p:nvSpPr>
        <p:spPr>
          <a:xfrm>
            <a:off x="3436264" y="4598817"/>
            <a:ext cx="1848678" cy="646331"/>
          </a:xfrm>
          <a:prstGeom prst="rect">
            <a:avLst/>
          </a:prstGeom>
          <a:noFill/>
        </p:spPr>
        <p:txBody>
          <a:bodyPr wrap="square">
            <a:spAutoFit/>
          </a:bodyPr>
          <a:lstStyle/>
          <a:p>
            <a:pPr algn="ctr"/>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Medication delivery</a:t>
            </a:r>
          </a:p>
        </p:txBody>
      </p:sp>
      <p:sp>
        <p:nvSpPr>
          <p:cNvPr id="40" name="TextBox 39">
            <a:extLst>
              <a:ext uri="{FF2B5EF4-FFF2-40B4-BE49-F238E27FC236}">
                <a16:creationId xmlns="" xmlns:a16="http://schemas.microsoft.com/office/drawing/2014/main" id="{AC73B5E5-62D3-4C5A-1A51-1D5F309FF184}"/>
              </a:ext>
            </a:extLst>
          </p:cNvPr>
          <p:cNvSpPr txBox="1"/>
          <p:nvPr/>
        </p:nvSpPr>
        <p:spPr>
          <a:xfrm>
            <a:off x="6913575" y="4504233"/>
            <a:ext cx="1888435" cy="923330"/>
          </a:xfrm>
          <a:prstGeom prst="rect">
            <a:avLst/>
          </a:prstGeom>
          <a:noFill/>
        </p:spPr>
        <p:txBody>
          <a:bodyPr wrap="square">
            <a:spAutoFit/>
          </a:bodyPr>
          <a:lstStyle/>
          <a:p>
            <a:pPr algn="ctr"/>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Removal of</a:t>
            </a:r>
          </a:p>
          <a:p>
            <a:pPr algn="ctr"/>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Gastric</a:t>
            </a:r>
          </a:p>
          <a:p>
            <a:pPr algn="ctr"/>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contents</a:t>
            </a:r>
          </a:p>
        </p:txBody>
      </p:sp>
      <p:grpSp>
        <p:nvGrpSpPr>
          <p:cNvPr id="41" name="Google Shape;7635;p60">
            <a:extLst>
              <a:ext uri="{FF2B5EF4-FFF2-40B4-BE49-F238E27FC236}">
                <a16:creationId xmlns="" xmlns:a16="http://schemas.microsoft.com/office/drawing/2014/main" id="{9E83733F-3793-5D57-D0F5-3E631AD18371}"/>
              </a:ext>
            </a:extLst>
          </p:cNvPr>
          <p:cNvGrpSpPr/>
          <p:nvPr/>
        </p:nvGrpSpPr>
        <p:grpSpPr>
          <a:xfrm>
            <a:off x="558848" y="562100"/>
            <a:ext cx="710153" cy="710153"/>
            <a:chOff x="5007123" y="2079403"/>
            <a:chExt cx="687600" cy="687600"/>
          </a:xfrm>
        </p:grpSpPr>
        <p:sp>
          <p:nvSpPr>
            <p:cNvPr id="42" name="Google Shape;7636;p60">
              <a:extLst>
                <a:ext uri="{FF2B5EF4-FFF2-40B4-BE49-F238E27FC236}">
                  <a16:creationId xmlns="" xmlns:a16="http://schemas.microsoft.com/office/drawing/2014/main" id="{26FFB5E6-DAE3-E7DA-7B2E-05E1C25DCEF3}"/>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37;p60">
              <a:extLst>
                <a:ext uri="{FF2B5EF4-FFF2-40B4-BE49-F238E27FC236}">
                  <a16:creationId xmlns="" xmlns:a16="http://schemas.microsoft.com/office/drawing/2014/main" id="{3D6CB668-452F-CD81-3EDF-509079A0313E}"/>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38;p60">
              <a:extLst>
                <a:ext uri="{FF2B5EF4-FFF2-40B4-BE49-F238E27FC236}">
                  <a16:creationId xmlns="" xmlns:a16="http://schemas.microsoft.com/office/drawing/2014/main" id="{36524A7B-B9B8-C16A-22D8-F2AF3CA363ED}"/>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39;p60">
              <a:extLst>
                <a:ext uri="{FF2B5EF4-FFF2-40B4-BE49-F238E27FC236}">
                  <a16:creationId xmlns="" xmlns:a16="http://schemas.microsoft.com/office/drawing/2014/main" id="{BCBA222A-FFC9-05BE-A95A-753470522D8D}"/>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85314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27170" y="-600092"/>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124742" y="584020"/>
            <a:ext cx="7313609"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Indications for GI intubation:</a:t>
            </a:r>
          </a:p>
        </p:txBody>
      </p:sp>
      <p:sp>
        <p:nvSpPr>
          <p:cNvPr id="543" name="Google Shape;543;p41"/>
          <p:cNvSpPr txBox="1">
            <a:spLocks noGrp="1"/>
          </p:cNvSpPr>
          <p:nvPr>
            <p:ph type="subTitle" idx="1"/>
          </p:nvPr>
        </p:nvSpPr>
        <p:spPr>
          <a:xfrm>
            <a:off x="1401876" y="2153654"/>
            <a:ext cx="7860836" cy="42857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33" b="1" dirty="0">
                <a:solidFill>
                  <a:srgbClr val="1136BA"/>
                </a:solidFill>
                <a:latin typeface="Aptos" panose="020B0004020202020204" pitchFamily="34" charset="0"/>
                <a:ea typeface="ADLaM Display" panose="02010000000000000000" pitchFamily="2" charset="0"/>
                <a:cs typeface="ADLaM Display" panose="02010000000000000000" pitchFamily="2" charset="0"/>
              </a:rPr>
              <a:t>Diagnostic indications </a:t>
            </a:r>
            <a:r>
              <a:rPr lang="en-US" sz="2133" b="1" dirty="0">
                <a:latin typeface="Aptos" panose="020B0004020202020204" pitchFamily="34" charset="0"/>
                <a:ea typeface="ADLaM Display" panose="02010000000000000000" pitchFamily="2" charset="0"/>
                <a:cs typeface="ADLaM Display" panose="02010000000000000000" pitchFamily="2" charset="0"/>
              </a:rPr>
              <a:t>for NG intubation include the following:</a:t>
            </a:r>
          </a:p>
          <a:p>
            <a:pPr marL="0" lvl="0" indent="0" algn="l" rtl="0">
              <a:spcBef>
                <a:spcPts val="0"/>
              </a:spcBef>
              <a:spcAft>
                <a:spcPts val="0"/>
              </a:spcAft>
              <a:buNone/>
            </a:pPr>
            <a:endParaRPr lang="en-US" sz="2133" b="1" dirty="0">
              <a:latin typeface="Aptos" panose="020B0004020202020204" pitchFamily="34" charset="0"/>
              <a:ea typeface="ADLaM Display" panose="02010000000000000000" pitchFamily="2" charset="0"/>
              <a:cs typeface="ADLaM Display" panose="02010000000000000000" pitchFamily="2" charset="0"/>
            </a:endParaRP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Evaluation of upper gastrointestinal (GI) bleeding (</a:t>
            </a:r>
            <a:r>
              <a:rPr lang="en-US" sz="2133" b="1" dirty="0" err="1">
                <a:latin typeface="Aptos" panose="020B0004020202020204" pitchFamily="34" charset="0"/>
                <a:ea typeface="ADLaM Display" panose="02010000000000000000" pitchFamily="2" charset="0"/>
                <a:cs typeface="ADLaM Display" panose="02010000000000000000" pitchFamily="2" charset="0"/>
              </a:rPr>
              <a:t>ie</a:t>
            </a:r>
            <a:r>
              <a:rPr lang="en-US" sz="2133" b="1" dirty="0">
                <a:latin typeface="Aptos" panose="020B0004020202020204" pitchFamily="34" charset="0"/>
                <a:ea typeface="ADLaM Display" panose="02010000000000000000" pitchFamily="2" charset="0"/>
                <a:cs typeface="ADLaM Display" panose="02010000000000000000" pitchFamily="2" charset="0"/>
              </a:rPr>
              <a:t>,</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presence, volume)</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Aspiration of gastric fluid content</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Identification of the esophagus and stomach on a chest</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radiograph</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In babies coughing, choking or a baby turning blue when</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trying to feed</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Administration of radiographic contrast to the GI tract</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Identification of cancer cells</a:t>
            </a:r>
          </a:p>
        </p:txBody>
      </p:sp>
      <p:grpSp>
        <p:nvGrpSpPr>
          <p:cNvPr id="544" name="Google Shape;544;p41"/>
          <p:cNvGrpSpPr/>
          <p:nvPr/>
        </p:nvGrpSpPr>
        <p:grpSpPr>
          <a:xfrm rot="17510305">
            <a:off x="8596822" y="3817437"/>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923;p56">
            <a:extLst>
              <a:ext uri="{FF2B5EF4-FFF2-40B4-BE49-F238E27FC236}">
                <a16:creationId xmlns="" xmlns:a16="http://schemas.microsoft.com/office/drawing/2014/main" id="{6134C389-4612-1AAE-918B-547A50FEF86A}"/>
              </a:ext>
            </a:extLst>
          </p:cNvPr>
          <p:cNvGrpSpPr/>
          <p:nvPr/>
        </p:nvGrpSpPr>
        <p:grpSpPr>
          <a:xfrm>
            <a:off x="1225560" y="2941710"/>
            <a:ext cx="209380" cy="209409"/>
            <a:chOff x="6415233" y="2753366"/>
            <a:chExt cx="55333" cy="58933"/>
          </a:xfrm>
          <a:solidFill>
            <a:srgbClr val="1136BA"/>
          </a:solidFill>
        </p:grpSpPr>
        <p:sp>
          <p:nvSpPr>
            <p:cNvPr id="3" name="Google Shape;924;p56">
              <a:extLst>
                <a:ext uri="{FF2B5EF4-FFF2-40B4-BE49-F238E27FC236}">
                  <a16:creationId xmlns="" xmlns:a16="http://schemas.microsoft.com/office/drawing/2014/main" id="{AC505AA1-FC0A-03B5-BDA2-DCAA4C33C093}"/>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925;p56">
              <a:extLst>
                <a:ext uri="{FF2B5EF4-FFF2-40B4-BE49-F238E27FC236}">
                  <a16:creationId xmlns="" xmlns:a16="http://schemas.microsoft.com/office/drawing/2014/main" id="{AEA604F2-1199-7721-D10F-0FF9E2B53584}"/>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 name="Google Shape;923;p56">
            <a:extLst>
              <a:ext uri="{FF2B5EF4-FFF2-40B4-BE49-F238E27FC236}">
                <a16:creationId xmlns="" xmlns:a16="http://schemas.microsoft.com/office/drawing/2014/main" id="{F25045C7-1F08-F930-2BF3-853AC9252069}"/>
              </a:ext>
            </a:extLst>
          </p:cNvPr>
          <p:cNvGrpSpPr/>
          <p:nvPr/>
        </p:nvGrpSpPr>
        <p:grpSpPr>
          <a:xfrm>
            <a:off x="1225560" y="3632070"/>
            <a:ext cx="209380" cy="209409"/>
            <a:chOff x="6415233" y="2753366"/>
            <a:chExt cx="55333" cy="58933"/>
          </a:xfrm>
          <a:solidFill>
            <a:srgbClr val="1136BA"/>
          </a:solidFill>
        </p:grpSpPr>
        <p:sp>
          <p:nvSpPr>
            <p:cNvPr id="11" name="Google Shape;924;p56">
              <a:extLst>
                <a:ext uri="{FF2B5EF4-FFF2-40B4-BE49-F238E27FC236}">
                  <a16:creationId xmlns="" xmlns:a16="http://schemas.microsoft.com/office/drawing/2014/main" id="{946E164A-E13B-22C4-7E09-2E6BD39B120A}"/>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2" name="Google Shape;925;p56">
              <a:extLst>
                <a:ext uri="{FF2B5EF4-FFF2-40B4-BE49-F238E27FC236}">
                  <a16:creationId xmlns="" xmlns:a16="http://schemas.microsoft.com/office/drawing/2014/main" id="{91DB5DBB-B931-62DE-4991-880CAFDAE95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3" name="Google Shape;923;p56">
            <a:extLst>
              <a:ext uri="{FF2B5EF4-FFF2-40B4-BE49-F238E27FC236}">
                <a16:creationId xmlns="" xmlns:a16="http://schemas.microsoft.com/office/drawing/2014/main" id="{3562948A-7B13-7E53-02E3-AA16F36FA922}"/>
              </a:ext>
            </a:extLst>
          </p:cNvPr>
          <p:cNvGrpSpPr/>
          <p:nvPr/>
        </p:nvGrpSpPr>
        <p:grpSpPr>
          <a:xfrm>
            <a:off x="1231725" y="4572916"/>
            <a:ext cx="209380" cy="209409"/>
            <a:chOff x="6415233" y="2753366"/>
            <a:chExt cx="55333" cy="58933"/>
          </a:xfrm>
          <a:solidFill>
            <a:srgbClr val="1136BA"/>
          </a:solidFill>
        </p:grpSpPr>
        <p:sp>
          <p:nvSpPr>
            <p:cNvPr id="14" name="Google Shape;924;p56">
              <a:extLst>
                <a:ext uri="{FF2B5EF4-FFF2-40B4-BE49-F238E27FC236}">
                  <a16:creationId xmlns="" xmlns:a16="http://schemas.microsoft.com/office/drawing/2014/main" id="{8DE9C351-B30A-BC17-D64C-252F96C38B45}"/>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5" name="Google Shape;925;p56">
              <a:extLst>
                <a:ext uri="{FF2B5EF4-FFF2-40B4-BE49-F238E27FC236}">
                  <a16:creationId xmlns="" xmlns:a16="http://schemas.microsoft.com/office/drawing/2014/main" id="{51CA507C-7B34-14C5-3C6E-441EEDBC7A13}"/>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6" name="Google Shape;923;p56">
            <a:extLst>
              <a:ext uri="{FF2B5EF4-FFF2-40B4-BE49-F238E27FC236}">
                <a16:creationId xmlns="" xmlns:a16="http://schemas.microsoft.com/office/drawing/2014/main" id="{885C4CE7-6F6D-E7B0-2231-1B17F5B44753}"/>
              </a:ext>
            </a:extLst>
          </p:cNvPr>
          <p:cNvGrpSpPr/>
          <p:nvPr/>
        </p:nvGrpSpPr>
        <p:grpSpPr>
          <a:xfrm>
            <a:off x="1221018" y="3934689"/>
            <a:ext cx="209380" cy="209409"/>
            <a:chOff x="6415233" y="2753366"/>
            <a:chExt cx="55333" cy="58933"/>
          </a:xfrm>
          <a:solidFill>
            <a:srgbClr val="1136BA"/>
          </a:solidFill>
        </p:grpSpPr>
        <p:sp>
          <p:nvSpPr>
            <p:cNvPr id="17" name="Google Shape;924;p56">
              <a:extLst>
                <a:ext uri="{FF2B5EF4-FFF2-40B4-BE49-F238E27FC236}">
                  <a16:creationId xmlns="" xmlns:a16="http://schemas.microsoft.com/office/drawing/2014/main" id="{7E834482-2EDC-3D08-62AF-20898B356F21}"/>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8" name="Google Shape;925;p56">
              <a:extLst>
                <a:ext uri="{FF2B5EF4-FFF2-40B4-BE49-F238E27FC236}">
                  <a16:creationId xmlns="" xmlns:a16="http://schemas.microsoft.com/office/drawing/2014/main" id="{CD11A4A8-1561-BAB5-F23A-88BF38D5768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 name="Google Shape;923;p56">
            <a:extLst>
              <a:ext uri="{FF2B5EF4-FFF2-40B4-BE49-F238E27FC236}">
                <a16:creationId xmlns="" xmlns:a16="http://schemas.microsoft.com/office/drawing/2014/main" id="{D14398B9-9C12-F000-E664-374E9CA8998A}"/>
              </a:ext>
            </a:extLst>
          </p:cNvPr>
          <p:cNvGrpSpPr/>
          <p:nvPr/>
        </p:nvGrpSpPr>
        <p:grpSpPr>
          <a:xfrm>
            <a:off x="1231725" y="5561818"/>
            <a:ext cx="209380" cy="209409"/>
            <a:chOff x="6415233" y="2753366"/>
            <a:chExt cx="55333" cy="58933"/>
          </a:xfrm>
          <a:solidFill>
            <a:srgbClr val="1136BA"/>
          </a:solidFill>
        </p:grpSpPr>
        <p:sp>
          <p:nvSpPr>
            <p:cNvPr id="20" name="Google Shape;924;p56">
              <a:extLst>
                <a:ext uri="{FF2B5EF4-FFF2-40B4-BE49-F238E27FC236}">
                  <a16:creationId xmlns="" xmlns:a16="http://schemas.microsoft.com/office/drawing/2014/main" id="{E4785C92-4A1E-5D4E-B6B5-F011E24D175A}"/>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925;p56">
              <a:extLst>
                <a:ext uri="{FF2B5EF4-FFF2-40B4-BE49-F238E27FC236}">
                  <a16:creationId xmlns="" xmlns:a16="http://schemas.microsoft.com/office/drawing/2014/main" id="{B8B66D5A-E320-04D3-DBC3-A884761065C7}"/>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 name="Google Shape;923;p56">
            <a:extLst>
              <a:ext uri="{FF2B5EF4-FFF2-40B4-BE49-F238E27FC236}">
                <a16:creationId xmlns="" xmlns:a16="http://schemas.microsoft.com/office/drawing/2014/main" id="{2680AD69-AB70-DC51-BA61-497E9A8840BB}"/>
              </a:ext>
            </a:extLst>
          </p:cNvPr>
          <p:cNvGrpSpPr/>
          <p:nvPr/>
        </p:nvGrpSpPr>
        <p:grpSpPr>
          <a:xfrm>
            <a:off x="1221018" y="5226366"/>
            <a:ext cx="209380" cy="209409"/>
            <a:chOff x="6415233" y="2753366"/>
            <a:chExt cx="55333" cy="58933"/>
          </a:xfrm>
          <a:solidFill>
            <a:srgbClr val="1136BA"/>
          </a:solidFill>
        </p:grpSpPr>
        <p:sp>
          <p:nvSpPr>
            <p:cNvPr id="23" name="Google Shape;924;p56">
              <a:extLst>
                <a:ext uri="{FF2B5EF4-FFF2-40B4-BE49-F238E27FC236}">
                  <a16:creationId xmlns="" xmlns:a16="http://schemas.microsoft.com/office/drawing/2014/main" id="{C42B72CE-E58B-9920-B4AC-409062A6DA12}"/>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925;p56">
              <a:extLst>
                <a:ext uri="{FF2B5EF4-FFF2-40B4-BE49-F238E27FC236}">
                  <a16:creationId xmlns="" xmlns:a16="http://schemas.microsoft.com/office/drawing/2014/main" id="{FA6FB7F2-8FC2-15A1-C66C-355517E1542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 name="Google Shape;7911;p60">
            <a:extLst>
              <a:ext uri="{FF2B5EF4-FFF2-40B4-BE49-F238E27FC236}">
                <a16:creationId xmlns="" xmlns:a16="http://schemas.microsoft.com/office/drawing/2014/main" id="{EB8DB01E-3267-45DF-F333-A8203ABFE5C8}"/>
              </a:ext>
            </a:extLst>
          </p:cNvPr>
          <p:cNvGrpSpPr/>
          <p:nvPr/>
        </p:nvGrpSpPr>
        <p:grpSpPr>
          <a:xfrm>
            <a:off x="938918" y="2107191"/>
            <a:ext cx="491480" cy="528875"/>
            <a:chOff x="2499700" y="1135950"/>
            <a:chExt cx="732402" cy="777990"/>
          </a:xfrm>
        </p:grpSpPr>
        <p:grpSp>
          <p:nvGrpSpPr>
            <p:cNvPr id="8" name="Google Shape;7912;p60">
              <a:extLst>
                <a:ext uri="{FF2B5EF4-FFF2-40B4-BE49-F238E27FC236}">
                  <a16:creationId xmlns="" xmlns:a16="http://schemas.microsoft.com/office/drawing/2014/main" id="{1A2F5A24-76E9-E940-860D-2BE125ABEFE1}"/>
                </a:ext>
              </a:extLst>
            </p:cNvPr>
            <p:cNvGrpSpPr/>
            <p:nvPr/>
          </p:nvGrpSpPr>
          <p:grpSpPr>
            <a:xfrm>
              <a:off x="2499700" y="1135950"/>
              <a:ext cx="732402" cy="694705"/>
              <a:chOff x="2499700" y="1135950"/>
              <a:chExt cx="732402" cy="694705"/>
            </a:xfrm>
          </p:grpSpPr>
          <p:sp>
            <p:nvSpPr>
              <p:cNvPr id="30" name="Google Shape;7913;p60">
                <a:extLst>
                  <a:ext uri="{FF2B5EF4-FFF2-40B4-BE49-F238E27FC236}">
                    <a16:creationId xmlns="" xmlns:a16="http://schemas.microsoft.com/office/drawing/2014/main" id="{49CA1CF8-7E7F-D4C3-4E5D-073F2DA0AD74}"/>
                  </a:ext>
                </a:extLst>
              </p:cNvPr>
              <p:cNvSpPr/>
              <p:nvPr/>
            </p:nvSpPr>
            <p:spPr>
              <a:xfrm>
                <a:off x="2721907" y="1135950"/>
                <a:ext cx="288719" cy="199571"/>
              </a:xfrm>
              <a:custGeom>
                <a:avLst/>
                <a:gdLst/>
                <a:ahLst/>
                <a:cxnLst/>
                <a:rect l="l" t="t" r="r" b="b"/>
                <a:pathLst>
                  <a:path w="81559" h="56376" extrusionOk="0">
                    <a:moveTo>
                      <a:pt x="40780" y="1"/>
                    </a:moveTo>
                    <a:cubicBezTo>
                      <a:pt x="38862" y="1"/>
                      <a:pt x="36944" y="556"/>
                      <a:pt x="35329" y="1666"/>
                    </a:cubicBezTo>
                    <a:cubicBezTo>
                      <a:pt x="24427" y="9338"/>
                      <a:pt x="1211" y="28718"/>
                      <a:pt x="0" y="51329"/>
                    </a:cubicBezTo>
                    <a:lnTo>
                      <a:pt x="1211" y="51732"/>
                    </a:lnTo>
                    <a:cubicBezTo>
                      <a:pt x="4845" y="52944"/>
                      <a:pt x="8479" y="54357"/>
                      <a:pt x="12113" y="56174"/>
                    </a:cubicBezTo>
                    <a:lnTo>
                      <a:pt x="12113" y="53145"/>
                    </a:lnTo>
                    <a:cubicBezTo>
                      <a:pt x="12113" y="36591"/>
                      <a:pt x="29071" y="22662"/>
                      <a:pt x="36944" y="17009"/>
                    </a:cubicBezTo>
                    <a:cubicBezTo>
                      <a:pt x="38155" y="16202"/>
                      <a:pt x="39467" y="15798"/>
                      <a:pt x="40780" y="15798"/>
                    </a:cubicBezTo>
                    <a:cubicBezTo>
                      <a:pt x="42092" y="15798"/>
                      <a:pt x="43404" y="16202"/>
                      <a:pt x="44615" y="17009"/>
                    </a:cubicBezTo>
                    <a:cubicBezTo>
                      <a:pt x="52489" y="22662"/>
                      <a:pt x="69446" y="36591"/>
                      <a:pt x="69446" y="53145"/>
                    </a:cubicBezTo>
                    <a:lnTo>
                      <a:pt x="69446" y="56376"/>
                    </a:lnTo>
                    <a:cubicBezTo>
                      <a:pt x="72878" y="54559"/>
                      <a:pt x="76512" y="53145"/>
                      <a:pt x="80146" y="51934"/>
                    </a:cubicBezTo>
                    <a:lnTo>
                      <a:pt x="81559" y="51530"/>
                    </a:lnTo>
                    <a:cubicBezTo>
                      <a:pt x="80751" y="28920"/>
                      <a:pt x="57132" y="9540"/>
                      <a:pt x="46230" y="1666"/>
                    </a:cubicBezTo>
                    <a:cubicBezTo>
                      <a:pt x="44615" y="556"/>
                      <a:pt x="42697" y="1"/>
                      <a:pt x="40780"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14;p60">
                <a:extLst>
                  <a:ext uri="{FF2B5EF4-FFF2-40B4-BE49-F238E27FC236}">
                    <a16:creationId xmlns="" xmlns:a16="http://schemas.microsoft.com/office/drawing/2014/main" id="{0DF75158-F601-12F4-2169-7F350CC84917}"/>
                  </a:ext>
                </a:extLst>
              </p:cNvPr>
              <p:cNvSpPr/>
              <p:nvPr/>
            </p:nvSpPr>
            <p:spPr>
              <a:xfrm>
                <a:off x="2499700" y="1313180"/>
                <a:ext cx="225119" cy="278853"/>
              </a:xfrm>
              <a:custGeom>
                <a:avLst/>
                <a:gdLst/>
                <a:ahLst/>
                <a:cxnLst/>
                <a:rect l="l" t="t" r="r" b="b"/>
                <a:pathLst>
                  <a:path w="63593" h="78772" extrusionOk="0">
                    <a:moveTo>
                      <a:pt x="53819" y="1"/>
                    </a:moveTo>
                    <a:cubicBezTo>
                      <a:pt x="53376" y="1"/>
                      <a:pt x="52933" y="13"/>
                      <a:pt x="52489" y="39"/>
                    </a:cubicBezTo>
                    <a:cubicBezTo>
                      <a:pt x="33311" y="39"/>
                      <a:pt x="13527" y="12758"/>
                      <a:pt x="4442" y="19420"/>
                    </a:cubicBezTo>
                    <a:cubicBezTo>
                      <a:pt x="1212" y="21842"/>
                      <a:pt x="1" y="26082"/>
                      <a:pt x="1212" y="29917"/>
                    </a:cubicBezTo>
                    <a:cubicBezTo>
                      <a:pt x="5048" y="42434"/>
                      <a:pt x="16353" y="70697"/>
                      <a:pt x="37550" y="78772"/>
                    </a:cubicBezTo>
                    <a:cubicBezTo>
                      <a:pt x="37752" y="78368"/>
                      <a:pt x="37954" y="77964"/>
                      <a:pt x="38156" y="77561"/>
                    </a:cubicBezTo>
                    <a:cubicBezTo>
                      <a:pt x="40377" y="74533"/>
                      <a:pt x="43001" y="71504"/>
                      <a:pt x="45827" y="68678"/>
                    </a:cubicBezTo>
                    <a:cubicBezTo>
                      <a:pt x="44818" y="68476"/>
                      <a:pt x="43809" y="68072"/>
                      <a:pt x="42799" y="67871"/>
                    </a:cubicBezTo>
                    <a:cubicBezTo>
                      <a:pt x="27255" y="62824"/>
                      <a:pt x="19179" y="42232"/>
                      <a:pt x="16151" y="32946"/>
                    </a:cubicBezTo>
                    <a:cubicBezTo>
                      <a:pt x="15344" y="30321"/>
                      <a:pt x="16353" y="27293"/>
                      <a:pt x="18574" y="25678"/>
                    </a:cubicBezTo>
                    <a:cubicBezTo>
                      <a:pt x="25034" y="20833"/>
                      <a:pt x="38963" y="11748"/>
                      <a:pt x="52489" y="11748"/>
                    </a:cubicBezTo>
                    <a:cubicBezTo>
                      <a:pt x="55316" y="11748"/>
                      <a:pt x="57940" y="12152"/>
                      <a:pt x="60564" y="12960"/>
                    </a:cubicBezTo>
                    <a:cubicBezTo>
                      <a:pt x="61574" y="13363"/>
                      <a:pt x="62583" y="13767"/>
                      <a:pt x="63593" y="14171"/>
                    </a:cubicBezTo>
                    <a:cubicBezTo>
                      <a:pt x="62987" y="10335"/>
                      <a:pt x="62785" y="6701"/>
                      <a:pt x="62785" y="2866"/>
                    </a:cubicBezTo>
                    <a:lnTo>
                      <a:pt x="62785" y="1452"/>
                    </a:lnTo>
                    <a:cubicBezTo>
                      <a:pt x="59796" y="573"/>
                      <a:pt x="56808" y="1"/>
                      <a:pt x="53819"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15;p60">
                <a:extLst>
                  <a:ext uri="{FF2B5EF4-FFF2-40B4-BE49-F238E27FC236}">
                    <a16:creationId xmlns="" xmlns:a16="http://schemas.microsoft.com/office/drawing/2014/main" id="{8BD93209-8A83-4822-1754-804905238A99}"/>
                  </a:ext>
                </a:extLst>
              </p:cNvPr>
              <p:cNvSpPr/>
              <p:nvPr/>
            </p:nvSpPr>
            <p:spPr>
              <a:xfrm>
                <a:off x="2721907" y="1317604"/>
                <a:ext cx="53599" cy="72899"/>
              </a:xfrm>
              <a:custGeom>
                <a:avLst/>
                <a:gdLst/>
                <a:ahLst/>
                <a:cxnLst/>
                <a:rect l="l" t="t" r="r" b="b"/>
                <a:pathLst>
                  <a:path w="15141" h="20593" extrusionOk="0">
                    <a:moveTo>
                      <a:pt x="0" y="1"/>
                    </a:moveTo>
                    <a:lnTo>
                      <a:pt x="0" y="1414"/>
                    </a:lnTo>
                    <a:cubicBezTo>
                      <a:pt x="0" y="5249"/>
                      <a:pt x="202" y="9085"/>
                      <a:pt x="808" y="12921"/>
                    </a:cubicBezTo>
                    <a:cubicBezTo>
                      <a:pt x="5653" y="14738"/>
                      <a:pt x="9892" y="17362"/>
                      <a:pt x="13930" y="20592"/>
                    </a:cubicBezTo>
                    <a:cubicBezTo>
                      <a:pt x="14333" y="20188"/>
                      <a:pt x="14737" y="19785"/>
                      <a:pt x="15141" y="19583"/>
                    </a:cubicBezTo>
                    <a:cubicBezTo>
                      <a:pt x="13324" y="14738"/>
                      <a:pt x="12315" y="9893"/>
                      <a:pt x="12113" y="4846"/>
                    </a:cubicBezTo>
                    <a:cubicBezTo>
                      <a:pt x="8681" y="3029"/>
                      <a:pt x="5047" y="1414"/>
                      <a:pt x="1211" y="404"/>
                    </a:cubicBezTo>
                    <a:lnTo>
                      <a:pt x="0" y="1"/>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16;p60">
                <a:extLst>
                  <a:ext uri="{FF2B5EF4-FFF2-40B4-BE49-F238E27FC236}">
                    <a16:creationId xmlns="" xmlns:a16="http://schemas.microsoft.com/office/drawing/2014/main" id="{CD1120FB-437C-3352-976A-B58FEA43B43D}"/>
                  </a:ext>
                </a:extLst>
              </p:cNvPr>
              <p:cNvSpPr/>
              <p:nvPr/>
            </p:nvSpPr>
            <p:spPr>
              <a:xfrm>
                <a:off x="2764773" y="1334751"/>
                <a:ext cx="47171" cy="52173"/>
              </a:xfrm>
              <a:custGeom>
                <a:avLst/>
                <a:gdLst/>
                <a:ahLst/>
                <a:cxnLst/>
                <a:rect l="l" t="t" r="r" b="b"/>
                <a:pathLst>
                  <a:path w="13325" h="14738" extrusionOk="0">
                    <a:moveTo>
                      <a:pt x="1" y="1"/>
                    </a:moveTo>
                    <a:cubicBezTo>
                      <a:pt x="203" y="5048"/>
                      <a:pt x="1212" y="9893"/>
                      <a:pt x="3029" y="14738"/>
                    </a:cubicBezTo>
                    <a:cubicBezTo>
                      <a:pt x="6259" y="12315"/>
                      <a:pt x="9691" y="10498"/>
                      <a:pt x="13325" y="9085"/>
                    </a:cubicBezTo>
                    <a:cubicBezTo>
                      <a:pt x="9287" y="5451"/>
                      <a:pt x="4846" y="2423"/>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17;p60">
                <a:extLst>
                  <a:ext uri="{FF2B5EF4-FFF2-40B4-BE49-F238E27FC236}">
                    <a16:creationId xmlns="" xmlns:a16="http://schemas.microsoft.com/office/drawing/2014/main" id="{A8780BE4-0608-3A21-228E-E2AA17114B41}"/>
                  </a:ext>
                </a:extLst>
              </p:cNvPr>
              <p:cNvSpPr/>
              <p:nvPr/>
            </p:nvSpPr>
            <p:spPr>
              <a:xfrm>
                <a:off x="2554001" y="1354757"/>
                <a:ext cx="187956" cy="201536"/>
              </a:xfrm>
              <a:custGeom>
                <a:avLst/>
                <a:gdLst/>
                <a:ahLst/>
                <a:cxnLst/>
                <a:rect l="l" t="t" r="r" b="b"/>
                <a:pathLst>
                  <a:path w="53095" h="56931" extrusionOk="0">
                    <a:moveTo>
                      <a:pt x="37146" y="0"/>
                    </a:moveTo>
                    <a:cubicBezTo>
                      <a:pt x="23620" y="0"/>
                      <a:pt x="9489" y="9085"/>
                      <a:pt x="3231" y="13930"/>
                    </a:cubicBezTo>
                    <a:cubicBezTo>
                      <a:pt x="808" y="15545"/>
                      <a:pt x="1" y="18573"/>
                      <a:pt x="808" y="21198"/>
                    </a:cubicBezTo>
                    <a:cubicBezTo>
                      <a:pt x="3634" y="30282"/>
                      <a:pt x="11710" y="51076"/>
                      <a:pt x="27456" y="56123"/>
                    </a:cubicBezTo>
                    <a:cubicBezTo>
                      <a:pt x="28466" y="56324"/>
                      <a:pt x="29273" y="56728"/>
                      <a:pt x="30282" y="56930"/>
                    </a:cubicBezTo>
                    <a:cubicBezTo>
                      <a:pt x="34926" y="52287"/>
                      <a:pt x="40174" y="48249"/>
                      <a:pt x="46029" y="45221"/>
                    </a:cubicBezTo>
                    <a:cubicBezTo>
                      <a:pt x="46029" y="44414"/>
                      <a:pt x="46029" y="43404"/>
                      <a:pt x="46029" y="42395"/>
                    </a:cubicBezTo>
                    <a:cubicBezTo>
                      <a:pt x="45827" y="34118"/>
                      <a:pt x="48452" y="25841"/>
                      <a:pt x="53095" y="18977"/>
                    </a:cubicBezTo>
                    <a:cubicBezTo>
                      <a:pt x="50672" y="13728"/>
                      <a:pt x="49057" y="8075"/>
                      <a:pt x="48250" y="2423"/>
                    </a:cubicBezTo>
                    <a:cubicBezTo>
                      <a:pt x="47240" y="2019"/>
                      <a:pt x="46231" y="1615"/>
                      <a:pt x="45221" y="1413"/>
                    </a:cubicBezTo>
                    <a:cubicBezTo>
                      <a:pt x="42597" y="404"/>
                      <a:pt x="39771" y="0"/>
                      <a:pt x="37146"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18;p60">
                <a:extLst>
                  <a:ext uri="{FF2B5EF4-FFF2-40B4-BE49-F238E27FC236}">
                    <a16:creationId xmlns="" xmlns:a16="http://schemas.microsoft.com/office/drawing/2014/main" id="{C634F83A-8AFB-DFA6-E431-509F9EE112C8}"/>
                  </a:ext>
                </a:extLst>
              </p:cNvPr>
              <p:cNvSpPr/>
              <p:nvPr/>
            </p:nvSpPr>
            <p:spPr>
              <a:xfrm>
                <a:off x="2724763" y="1363329"/>
                <a:ext cx="46455" cy="58605"/>
              </a:xfrm>
              <a:custGeom>
                <a:avLst/>
                <a:gdLst/>
                <a:ahLst/>
                <a:cxnLst/>
                <a:rect l="l" t="t" r="r" b="b"/>
                <a:pathLst>
                  <a:path w="13123" h="16555" extrusionOk="0">
                    <a:moveTo>
                      <a:pt x="1" y="1"/>
                    </a:moveTo>
                    <a:lnTo>
                      <a:pt x="1" y="1"/>
                    </a:lnTo>
                    <a:cubicBezTo>
                      <a:pt x="1010" y="5653"/>
                      <a:pt x="2625" y="11306"/>
                      <a:pt x="4846" y="16555"/>
                    </a:cubicBezTo>
                    <a:cubicBezTo>
                      <a:pt x="6461" y="14334"/>
                      <a:pt x="8076" y="12315"/>
                      <a:pt x="10095" y="10297"/>
                    </a:cubicBezTo>
                    <a:cubicBezTo>
                      <a:pt x="10902" y="9489"/>
                      <a:pt x="12113" y="8480"/>
                      <a:pt x="13123" y="7672"/>
                    </a:cubicBezTo>
                    <a:cubicBezTo>
                      <a:pt x="9085" y="4442"/>
                      <a:pt x="4846" y="1818"/>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19;p60">
                <a:extLst>
                  <a:ext uri="{FF2B5EF4-FFF2-40B4-BE49-F238E27FC236}">
                    <a16:creationId xmlns="" xmlns:a16="http://schemas.microsoft.com/office/drawing/2014/main" id="{DE2CE0C5-4DDB-D786-FE99-3B4A69920BD6}"/>
                  </a:ext>
                </a:extLst>
              </p:cNvPr>
              <p:cNvSpPr/>
              <p:nvPr/>
            </p:nvSpPr>
            <p:spPr>
              <a:xfrm>
                <a:off x="2587581" y="1591246"/>
                <a:ext cx="277288" cy="238695"/>
              </a:xfrm>
              <a:custGeom>
                <a:avLst/>
                <a:gdLst/>
                <a:ahLst/>
                <a:cxnLst/>
                <a:rect l="l" t="t" r="r" b="b"/>
                <a:pathLst>
                  <a:path w="78330" h="67428" extrusionOk="0">
                    <a:moveTo>
                      <a:pt x="12719" y="0"/>
                    </a:moveTo>
                    <a:cubicBezTo>
                      <a:pt x="1" y="18977"/>
                      <a:pt x="7672" y="48451"/>
                      <a:pt x="11912" y="61169"/>
                    </a:cubicBezTo>
                    <a:cubicBezTo>
                      <a:pt x="13123" y="64803"/>
                      <a:pt x="16555" y="67428"/>
                      <a:pt x="20593" y="67428"/>
                    </a:cubicBezTo>
                    <a:lnTo>
                      <a:pt x="22006" y="67428"/>
                    </a:lnTo>
                    <a:cubicBezTo>
                      <a:pt x="35935" y="67428"/>
                      <a:pt x="64602" y="65207"/>
                      <a:pt x="78330" y="48047"/>
                    </a:cubicBezTo>
                    <a:cubicBezTo>
                      <a:pt x="78128" y="47643"/>
                      <a:pt x="77724" y="47442"/>
                      <a:pt x="77522" y="47038"/>
                    </a:cubicBezTo>
                    <a:cubicBezTo>
                      <a:pt x="75302" y="43808"/>
                      <a:pt x="73283" y="40578"/>
                      <a:pt x="71466" y="37146"/>
                    </a:cubicBezTo>
                    <a:cubicBezTo>
                      <a:pt x="70860" y="37953"/>
                      <a:pt x="70457" y="38761"/>
                      <a:pt x="69851" y="39568"/>
                    </a:cubicBezTo>
                    <a:cubicBezTo>
                      <a:pt x="60363" y="52489"/>
                      <a:pt x="39367" y="54104"/>
                      <a:pt x="29273" y="54104"/>
                    </a:cubicBezTo>
                    <a:lnTo>
                      <a:pt x="28466" y="54104"/>
                    </a:lnTo>
                    <a:cubicBezTo>
                      <a:pt x="25640" y="54104"/>
                      <a:pt x="23015" y="52287"/>
                      <a:pt x="22208" y="49662"/>
                    </a:cubicBezTo>
                    <a:cubicBezTo>
                      <a:pt x="19179" y="40578"/>
                      <a:pt x="13527" y="18977"/>
                      <a:pt x="23217" y="5855"/>
                    </a:cubicBezTo>
                    <a:cubicBezTo>
                      <a:pt x="23823" y="4845"/>
                      <a:pt x="24428" y="4038"/>
                      <a:pt x="25236" y="3230"/>
                    </a:cubicBezTo>
                    <a:cubicBezTo>
                      <a:pt x="21400" y="2625"/>
                      <a:pt x="17766" y="1817"/>
                      <a:pt x="14132" y="606"/>
                    </a:cubicBezTo>
                    <a:cubicBezTo>
                      <a:pt x="13527" y="404"/>
                      <a:pt x="13123" y="202"/>
                      <a:pt x="1271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20;p60">
                <a:extLst>
                  <a:ext uri="{FF2B5EF4-FFF2-40B4-BE49-F238E27FC236}">
                    <a16:creationId xmlns="" xmlns:a16="http://schemas.microsoft.com/office/drawing/2014/main" id="{F0B1AA40-AD00-3223-5473-213EA537CE53}"/>
                  </a:ext>
                </a:extLst>
              </p:cNvPr>
              <p:cNvSpPr/>
              <p:nvPr/>
            </p:nvSpPr>
            <p:spPr>
              <a:xfrm>
                <a:off x="2631881" y="1556237"/>
                <a:ext cx="95768" cy="46455"/>
              </a:xfrm>
              <a:custGeom>
                <a:avLst/>
                <a:gdLst/>
                <a:ahLst/>
                <a:cxnLst/>
                <a:rect l="l" t="t" r="r" b="b"/>
                <a:pathLst>
                  <a:path w="27053" h="13123" extrusionOk="0">
                    <a:moveTo>
                      <a:pt x="8277" y="0"/>
                    </a:moveTo>
                    <a:cubicBezTo>
                      <a:pt x="5451" y="2826"/>
                      <a:pt x="3029" y="5653"/>
                      <a:pt x="808" y="8883"/>
                    </a:cubicBezTo>
                    <a:cubicBezTo>
                      <a:pt x="404" y="9286"/>
                      <a:pt x="202" y="9690"/>
                      <a:pt x="0" y="9892"/>
                    </a:cubicBezTo>
                    <a:cubicBezTo>
                      <a:pt x="606" y="10094"/>
                      <a:pt x="1010" y="10296"/>
                      <a:pt x="1414" y="10498"/>
                    </a:cubicBezTo>
                    <a:cubicBezTo>
                      <a:pt x="5047" y="11709"/>
                      <a:pt x="8883" y="12517"/>
                      <a:pt x="12719" y="13122"/>
                    </a:cubicBezTo>
                    <a:cubicBezTo>
                      <a:pt x="16554" y="8277"/>
                      <a:pt x="21601" y="4240"/>
                      <a:pt x="27052" y="1211"/>
                    </a:cubicBezTo>
                    <a:lnTo>
                      <a:pt x="27052" y="1211"/>
                    </a:lnTo>
                    <a:cubicBezTo>
                      <a:pt x="25033" y="1615"/>
                      <a:pt x="23015" y="1615"/>
                      <a:pt x="20996" y="1615"/>
                    </a:cubicBezTo>
                    <a:cubicBezTo>
                      <a:pt x="16756" y="1615"/>
                      <a:pt x="12517" y="1009"/>
                      <a:pt x="827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21;p60">
                <a:extLst>
                  <a:ext uri="{FF2B5EF4-FFF2-40B4-BE49-F238E27FC236}">
                    <a16:creationId xmlns="" xmlns:a16="http://schemas.microsoft.com/office/drawing/2014/main" id="{4F370CD1-9E2F-CE92-36D0-A9EA4CCFD123}"/>
                  </a:ext>
                </a:extLst>
              </p:cNvPr>
              <p:cNvSpPr/>
              <p:nvPr/>
            </p:nvSpPr>
            <p:spPr>
              <a:xfrm>
                <a:off x="2661889" y="1514798"/>
                <a:ext cx="66467" cy="47170"/>
              </a:xfrm>
              <a:custGeom>
                <a:avLst/>
                <a:gdLst/>
                <a:ahLst/>
                <a:cxnLst/>
                <a:rect l="l" t="t" r="r" b="b"/>
                <a:pathLst>
                  <a:path w="18776" h="13325" extrusionOk="0">
                    <a:moveTo>
                      <a:pt x="15747" y="0"/>
                    </a:moveTo>
                    <a:cubicBezTo>
                      <a:pt x="9892" y="3028"/>
                      <a:pt x="4644" y="7066"/>
                      <a:pt x="0" y="11709"/>
                    </a:cubicBezTo>
                    <a:cubicBezTo>
                      <a:pt x="4038" y="12718"/>
                      <a:pt x="8277" y="13324"/>
                      <a:pt x="12517" y="13324"/>
                    </a:cubicBezTo>
                    <a:cubicBezTo>
                      <a:pt x="14536" y="13324"/>
                      <a:pt x="16756" y="13122"/>
                      <a:pt x="18775" y="12920"/>
                    </a:cubicBezTo>
                    <a:cubicBezTo>
                      <a:pt x="16958" y="8883"/>
                      <a:pt x="16151" y="4441"/>
                      <a:pt x="1574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22;p60">
                <a:extLst>
                  <a:ext uri="{FF2B5EF4-FFF2-40B4-BE49-F238E27FC236}">
                    <a16:creationId xmlns="" xmlns:a16="http://schemas.microsoft.com/office/drawing/2014/main" id="{7D9557AE-7DE6-6BFA-8D22-CF350D37136D}"/>
                  </a:ext>
                </a:extLst>
              </p:cNvPr>
              <p:cNvSpPr/>
              <p:nvPr/>
            </p:nvSpPr>
            <p:spPr>
              <a:xfrm>
                <a:off x="2635452" y="1602677"/>
                <a:ext cx="205108" cy="180094"/>
              </a:xfrm>
              <a:custGeom>
                <a:avLst/>
                <a:gdLst/>
                <a:ahLst/>
                <a:cxnLst/>
                <a:rect l="l" t="t" r="r" b="b"/>
                <a:pathLst>
                  <a:path w="57940" h="50874" extrusionOk="0">
                    <a:moveTo>
                      <a:pt x="11710" y="0"/>
                    </a:moveTo>
                    <a:cubicBezTo>
                      <a:pt x="10902" y="808"/>
                      <a:pt x="10297" y="1615"/>
                      <a:pt x="9691" y="2625"/>
                    </a:cubicBezTo>
                    <a:cubicBezTo>
                      <a:pt x="1" y="15949"/>
                      <a:pt x="5653" y="37348"/>
                      <a:pt x="8682" y="46432"/>
                    </a:cubicBezTo>
                    <a:cubicBezTo>
                      <a:pt x="9489" y="49057"/>
                      <a:pt x="12114" y="50874"/>
                      <a:pt x="14940" y="50874"/>
                    </a:cubicBezTo>
                    <a:lnTo>
                      <a:pt x="15747" y="50874"/>
                    </a:lnTo>
                    <a:cubicBezTo>
                      <a:pt x="25841" y="50874"/>
                      <a:pt x="46837" y="49259"/>
                      <a:pt x="56325" y="36338"/>
                    </a:cubicBezTo>
                    <a:cubicBezTo>
                      <a:pt x="56931" y="35531"/>
                      <a:pt x="57334" y="34723"/>
                      <a:pt x="57940" y="33916"/>
                    </a:cubicBezTo>
                    <a:cubicBezTo>
                      <a:pt x="54508" y="27052"/>
                      <a:pt x="52085" y="19582"/>
                      <a:pt x="51278" y="11911"/>
                    </a:cubicBezTo>
                    <a:cubicBezTo>
                      <a:pt x="45222" y="9892"/>
                      <a:pt x="39771" y="6460"/>
                      <a:pt x="35330" y="2019"/>
                    </a:cubicBezTo>
                    <a:cubicBezTo>
                      <a:pt x="34522" y="1413"/>
                      <a:pt x="33916" y="606"/>
                      <a:pt x="33311" y="0"/>
                    </a:cubicBezTo>
                    <a:cubicBezTo>
                      <a:pt x="29677" y="606"/>
                      <a:pt x="26043" y="808"/>
                      <a:pt x="22409" y="808"/>
                    </a:cubicBezTo>
                    <a:cubicBezTo>
                      <a:pt x="18776" y="808"/>
                      <a:pt x="15142" y="606"/>
                      <a:pt x="11710"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7923;p60">
                <a:extLst>
                  <a:ext uri="{FF2B5EF4-FFF2-40B4-BE49-F238E27FC236}">
                    <a16:creationId xmlns="" xmlns:a16="http://schemas.microsoft.com/office/drawing/2014/main" id="{0D4C266C-3BD5-819E-D9DB-3041D6BCC631}"/>
                  </a:ext>
                </a:extLst>
              </p:cNvPr>
              <p:cNvSpPr/>
              <p:nvPr/>
            </p:nvSpPr>
            <p:spPr>
              <a:xfrm>
                <a:off x="2676892" y="1560523"/>
                <a:ext cx="76471" cy="45025"/>
              </a:xfrm>
              <a:custGeom>
                <a:avLst/>
                <a:gdLst/>
                <a:ahLst/>
                <a:cxnLst/>
                <a:rect l="l" t="t" r="r" b="b"/>
                <a:pathLst>
                  <a:path w="21602" h="12719" extrusionOk="0">
                    <a:moveTo>
                      <a:pt x="14334" y="0"/>
                    </a:moveTo>
                    <a:cubicBezTo>
                      <a:pt x="8883" y="3029"/>
                      <a:pt x="3836" y="7066"/>
                      <a:pt x="1" y="11911"/>
                    </a:cubicBezTo>
                    <a:cubicBezTo>
                      <a:pt x="3433" y="12517"/>
                      <a:pt x="7067" y="12719"/>
                      <a:pt x="10700" y="12719"/>
                    </a:cubicBezTo>
                    <a:cubicBezTo>
                      <a:pt x="14334" y="12719"/>
                      <a:pt x="17968" y="12517"/>
                      <a:pt x="21602" y="11911"/>
                    </a:cubicBezTo>
                    <a:cubicBezTo>
                      <a:pt x="18574" y="8277"/>
                      <a:pt x="16151" y="4240"/>
                      <a:pt x="1433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24;p60">
                <a:extLst>
                  <a:ext uri="{FF2B5EF4-FFF2-40B4-BE49-F238E27FC236}">
                    <a16:creationId xmlns="" xmlns:a16="http://schemas.microsoft.com/office/drawing/2014/main" id="{A998BF18-3023-73AF-840C-8F24C7B1E03D}"/>
                  </a:ext>
                </a:extLst>
              </p:cNvPr>
              <p:cNvSpPr/>
              <p:nvPr/>
            </p:nvSpPr>
            <p:spPr>
              <a:xfrm>
                <a:off x="2864801" y="1592672"/>
                <a:ext cx="278003" cy="237984"/>
              </a:xfrm>
              <a:custGeom>
                <a:avLst/>
                <a:gdLst/>
                <a:ahLst/>
                <a:cxnLst/>
                <a:rect l="l" t="t" r="r" b="b"/>
                <a:pathLst>
                  <a:path w="78532" h="67227" extrusionOk="0">
                    <a:moveTo>
                      <a:pt x="66015" y="1"/>
                    </a:moveTo>
                    <a:cubicBezTo>
                      <a:pt x="65611" y="203"/>
                      <a:pt x="65208" y="405"/>
                      <a:pt x="64804" y="405"/>
                    </a:cubicBezTo>
                    <a:cubicBezTo>
                      <a:pt x="61170" y="1616"/>
                      <a:pt x="57334" y="2625"/>
                      <a:pt x="53499" y="3231"/>
                    </a:cubicBezTo>
                    <a:cubicBezTo>
                      <a:pt x="54104" y="4038"/>
                      <a:pt x="54710" y="4644"/>
                      <a:pt x="55315" y="5653"/>
                    </a:cubicBezTo>
                    <a:cubicBezTo>
                      <a:pt x="65006" y="18977"/>
                      <a:pt x="59555" y="40377"/>
                      <a:pt x="56325" y="49461"/>
                    </a:cubicBezTo>
                    <a:cubicBezTo>
                      <a:pt x="55517" y="52086"/>
                      <a:pt x="52893" y="53902"/>
                      <a:pt x="50269" y="53902"/>
                    </a:cubicBezTo>
                    <a:lnTo>
                      <a:pt x="49259" y="53902"/>
                    </a:lnTo>
                    <a:cubicBezTo>
                      <a:pt x="39165" y="53902"/>
                      <a:pt x="18170" y="52287"/>
                      <a:pt x="8883" y="39367"/>
                    </a:cubicBezTo>
                    <a:cubicBezTo>
                      <a:pt x="8076" y="38560"/>
                      <a:pt x="7470" y="37550"/>
                      <a:pt x="7067" y="36743"/>
                    </a:cubicBezTo>
                    <a:cubicBezTo>
                      <a:pt x="5250" y="40175"/>
                      <a:pt x="3231" y="43405"/>
                      <a:pt x="1010" y="46433"/>
                    </a:cubicBezTo>
                    <a:cubicBezTo>
                      <a:pt x="808" y="46837"/>
                      <a:pt x="405" y="47240"/>
                      <a:pt x="1" y="47644"/>
                    </a:cubicBezTo>
                    <a:cubicBezTo>
                      <a:pt x="13729" y="65006"/>
                      <a:pt x="42597" y="67226"/>
                      <a:pt x="56527" y="67226"/>
                    </a:cubicBezTo>
                    <a:lnTo>
                      <a:pt x="57738" y="67226"/>
                    </a:lnTo>
                    <a:cubicBezTo>
                      <a:pt x="61776" y="67226"/>
                      <a:pt x="65409" y="64602"/>
                      <a:pt x="66621" y="60968"/>
                    </a:cubicBezTo>
                    <a:cubicBezTo>
                      <a:pt x="70860" y="48250"/>
                      <a:pt x="78532" y="18977"/>
                      <a:pt x="6601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5;p60">
                <a:extLst>
                  <a:ext uri="{FF2B5EF4-FFF2-40B4-BE49-F238E27FC236}">
                    <a16:creationId xmlns="" xmlns:a16="http://schemas.microsoft.com/office/drawing/2014/main" id="{B25FFDF4-7856-94E5-5A6D-878C7E4B82A9}"/>
                  </a:ext>
                </a:extLst>
              </p:cNvPr>
              <p:cNvSpPr/>
              <p:nvPr/>
            </p:nvSpPr>
            <p:spPr>
              <a:xfrm>
                <a:off x="2840508" y="1660548"/>
                <a:ext cx="49316" cy="100770"/>
              </a:xfrm>
              <a:custGeom>
                <a:avLst/>
                <a:gdLst/>
                <a:ahLst/>
                <a:cxnLst/>
                <a:rect l="l" t="t" r="r" b="b"/>
                <a:pathLst>
                  <a:path w="13931" h="28466" extrusionOk="0">
                    <a:moveTo>
                      <a:pt x="6865" y="0"/>
                    </a:moveTo>
                    <a:cubicBezTo>
                      <a:pt x="5855" y="6259"/>
                      <a:pt x="3433" y="12113"/>
                      <a:pt x="1" y="17564"/>
                    </a:cubicBezTo>
                    <a:cubicBezTo>
                      <a:pt x="1818" y="20996"/>
                      <a:pt x="3837" y="24428"/>
                      <a:pt x="6057" y="27658"/>
                    </a:cubicBezTo>
                    <a:cubicBezTo>
                      <a:pt x="6259" y="27860"/>
                      <a:pt x="6663" y="28263"/>
                      <a:pt x="6865" y="28465"/>
                    </a:cubicBezTo>
                    <a:cubicBezTo>
                      <a:pt x="7269" y="28061"/>
                      <a:pt x="7470" y="27860"/>
                      <a:pt x="7874" y="27456"/>
                    </a:cubicBezTo>
                    <a:cubicBezTo>
                      <a:pt x="10095" y="24226"/>
                      <a:pt x="12114" y="20996"/>
                      <a:pt x="13931" y="17564"/>
                    </a:cubicBezTo>
                    <a:cubicBezTo>
                      <a:pt x="10297" y="12113"/>
                      <a:pt x="8076" y="6259"/>
                      <a:pt x="6865"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26;p60">
                <a:extLst>
                  <a:ext uri="{FF2B5EF4-FFF2-40B4-BE49-F238E27FC236}">
                    <a16:creationId xmlns="" xmlns:a16="http://schemas.microsoft.com/office/drawing/2014/main" id="{E4649182-DA7C-DF61-7FBE-8B74806447BF}"/>
                  </a:ext>
                </a:extLst>
              </p:cNvPr>
              <p:cNvSpPr/>
              <p:nvPr/>
            </p:nvSpPr>
            <p:spPr>
              <a:xfrm>
                <a:off x="2816930" y="1644831"/>
                <a:ext cx="47886" cy="77898"/>
              </a:xfrm>
              <a:custGeom>
                <a:avLst/>
                <a:gdLst/>
                <a:ahLst/>
                <a:cxnLst/>
                <a:rect l="l" t="t" r="r" b="b"/>
                <a:pathLst>
                  <a:path w="13527" h="22005" extrusionOk="0">
                    <a:moveTo>
                      <a:pt x="1" y="0"/>
                    </a:moveTo>
                    <a:lnTo>
                      <a:pt x="1" y="0"/>
                    </a:lnTo>
                    <a:cubicBezTo>
                      <a:pt x="808" y="7671"/>
                      <a:pt x="3231" y="15141"/>
                      <a:pt x="6663" y="22005"/>
                    </a:cubicBezTo>
                    <a:cubicBezTo>
                      <a:pt x="10095" y="16554"/>
                      <a:pt x="12517" y="10700"/>
                      <a:pt x="13527" y="4441"/>
                    </a:cubicBezTo>
                    <a:cubicBezTo>
                      <a:pt x="13527" y="3836"/>
                      <a:pt x="13325" y="3028"/>
                      <a:pt x="13325" y="2221"/>
                    </a:cubicBezTo>
                    <a:cubicBezTo>
                      <a:pt x="8682" y="2221"/>
                      <a:pt x="4240" y="1413"/>
                      <a:pt x="1"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27;p60">
                <a:extLst>
                  <a:ext uri="{FF2B5EF4-FFF2-40B4-BE49-F238E27FC236}">
                    <a16:creationId xmlns="" xmlns:a16="http://schemas.microsoft.com/office/drawing/2014/main" id="{B608A00E-B280-93C4-D439-A46BB99E2E06}"/>
                  </a:ext>
                </a:extLst>
              </p:cNvPr>
              <p:cNvSpPr/>
              <p:nvPr/>
            </p:nvSpPr>
            <p:spPr>
              <a:xfrm>
                <a:off x="2889093" y="1602677"/>
                <a:ext cx="205823" cy="180809"/>
              </a:xfrm>
              <a:custGeom>
                <a:avLst/>
                <a:gdLst/>
                <a:ahLst/>
                <a:cxnLst/>
                <a:rect l="l" t="t" r="r" b="b"/>
                <a:pathLst>
                  <a:path w="58142" h="51076" extrusionOk="0">
                    <a:moveTo>
                      <a:pt x="24428" y="0"/>
                    </a:moveTo>
                    <a:cubicBezTo>
                      <a:pt x="23822" y="808"/>
                      <a:pt x="23419" y="1413"/>
                      <a:pt x="22813" y="2019"/>
                    </a:cubicBezTo>
                    <a:cubicBezTo>
                      <a:pt x="18170" y="6460"/>
                      <a:pt x="12719" y="9892"/>
                      <a:pt x="6865" y="11911"/>
                    </a:cubicBezTo>
                    <a:cubicBezTo>
                      <a:pt x="5855" y="19582"/>
                      <a:pt x="3634" y="27052"/>
                      <a:pt x="1" y="33916"/>
                    </a:cubicBezTo>
                    <a:cubicBezTo>
                      <a:pt x="606" y="34723"/>
                      <a:pt x="1212" y="35733"/>
                      <a:pt x="1818" y="36540"/>
                    </a:cubicBezTo>
                    <a:cubicBezTo>
                      <a:pt x="11306" y="49460"/>
                      <a:pt x="32301" y="51075"/>
                      <a:pt x="42395" y="51075"/>
                    </a:cubicBezTo>
                    <a:lnTo>
                      <a:pt x="43203" y="51075"/>
                    </a:lnTo>
                    <a:cubicBezTo>
                      <a:pt x="46029" y="51075"/>
                      <a:pt x="48451" y="49259"/>
                      <a:pt x="49461" y="46634"/>
                    </a:cubicBezTo>
                    <a:cubicBezTo>
                      <a:pt x="52489" y="37550"/>
                      <a:pt x="58142" y="15949"/>
                      <a:pt x="48451" y="2826"/>
                    </a:cubicBezTo>
                    <a:cubicBezTo>
                      <a:pt x="47846" y="1817"/>
                      <a:pt x="47240" y="1211"/>
                      <a:pt x="46433" y="404"/>
                    </a:cubicBezTo>
                    <a:cubicBezTo>
                      <a:pt x="43001" y="808"/>
                      <a:pt x="39569" y="1211"/>
                      <a:pt x="35935" y="1211"/>
                    </a:cubicBezTo>
                    <a:cubicBezTo>
                      <a:pt x="32099" y="1211"/>
                      <a:pt x="28264" y="808"/>
                      <a:pt x="24428"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28;p60">
                <a:extLst>
                  <a:ext uri="{FF2B5EF4-FFF2-40B4-BE49-F238E27FC236}">
                    <a16:creationId xmlns="" xmlns:a16="http://schemas.microsoft.com/office/drawing/2014/main" id="{360C258D-066E-7639-648C-206ADCC43EFA}"/>
                  </a:ext>
                </a:extLst>
              </p:cNvPr>
              <p:cNvSpPr/>
              <p:nvPr/>
            </p:nvSpPr>
            <p:spPr>
              <a:xfrm>
                <a:off x="2864801" y="1644831"/>
                <a:ext cx="48601" cy="77898"/>
              </a:xfrm>
              <a:custGeom>
                <a:avLst/>
                <a:gdLst/>
                <a:ahLst/>
                <a:cxnLst/>
                <a:rect l="l" t="t" r="r" b="b"/>
                <a:pathLst>
                  <a:path w="13729" h="22005" extrusionOk="0">
                    <a:moveTo>
                      <a:pt x="13729" y="0"/>
                    </a:moveTo>
                    <a:cubicBezTo>
                      <a:pt x="9287" y="1413"/>
                      <a:pt x="4846" y="2221"/>
                      <a:pt x="405" y="2221"/>
                    </a:cubicBezTo>
                    <a:cubicBezTo>
                      <a:pt x="405" y="3028"/>
                      <a:pt x="203" y="3836"/>
                      <a:pt x="1" y="4441"/>
                    </a:cubicBezTo>
                    <a:cubicBezTo>
                      <a:pt x="1212" y="10700"/>
                      <a:pt x="3433" y="16554"/>
                      <a:pt x="7067" y="22005"/>
                    </a:cubicBezTo>
                    <a:cubicBezTo>
                      <a:pt x="10498" y="15141"/>
                      <a:pt x="12719" y="7671"/>
                      <a:pt x="1372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29;p60">
                <a:extLst>
                  <a:ext uri="{FF2B5EF4-FFF2-40B4-BE49-F238E27FC236}">
                    <a16:creationId xmlns="" xmlns:a16="http://schemas.microsoft.com/office/drawing/2014/main" id="{B15D0E5F-7DE5-05CB-A94C-7A9525B422CD}"/>
                  </a:ext>
                </a:extLst>
              </p:cNvPr>
              <p:cNvSpPr/>
              <p:nvPr/>
            </p:nvSpPr>
            <p:spPr>
              <a:xfrm>
                <a:off x="2864086" y="1653402"/>
                <a:ext cx="2149" cy="7151"/>
              </a:xfrm>
              <a:custGeom>
                <a:avLst/>
                <a:gdLst/>
                <a:ahLst/>
                <a:cxnLst/>
                <a:rect l="l" t="t" r="r" b="b"/>
                <a:pathLst>
                  <a:path w="607" h="2020" extrusionOk="0">
                    <a:moveTo>
                      <a:pt x="1" y="1"/>
                    </a:moveTo>
                    <a:cubicBezTo>
                      <a:pt x="1" y="606"/>
                      <a:pt x="203" y="1414"/>
                      <a:pt x="203" y="2019"/>
                    </a:cubicBezTo>
                    <a:cubicBezTo>
                      <a:pt x="405" y="1414"/>
                      <a:pt x="405" y="606"/>
                      <a:pt x="607" y="1"/>
                    </a:cubicBez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30;p60">
                <a:extLst>
                  <a:ext uri="{FF2B5EF4-FFF2-40B4-BE49-F238E27FC236}">
                    <a16:creationId xmlns="" xmlns:a16="http://schemas.microsoft.com/office/drawing/2014/main" id="{61C21B42-50B0-83E7-22F0-F0B32412068D}"/>
                  </a:ext>
                </a:extLst>
              </p:cNvPr>
              <p:cNvSpPr/>
              <p:nvPr/>
            </p:nvSpPr>
            <p:spPr>
              <a:xfrm>
                <a:off x="3006983" y="1313318"/>
                <a:ext cx="225119" cy="279430"/>
              </a:xfrm>
              <a:custGeom>
                <a:avLst/>
                <a:gdLst/>
                <a:ahLst/>
                <a:cxnLst/>
                <a:rect l="l" t="t" r="r" b="b"/>
                <a:pathLst>
                  <a:path w="63593" h="78935" extrusionOk="0">
                    <a:moveTo>
                      <a:pt x="11104" y="0"/>
                    </a:moveTo>
                    <a:cubicBezTo>
                      <a:pt x="7672" y="0"/>
                      <a:pt x="4240" y="606"/>
                      <a:pt x="1010" y="1413"/>
                    </a:cubicBezTo>
                    <a:lnTo>
                      <a:pt x="1010" y="2625"/>
                    </a:lnTo>
                    <a:cubicBezTo>
                      <a:pt x="1010" y="6662"/>
                      <a:pt x="606" y="10498"/>
                      <a:pt x="1" y="14334"/>
                    </a:cubicBezTo>
                    <a:cubicBezTo>
                      <a:pt x="1010" y="13930"/>
                      <a:pt x="1818" y="13728"/>
                      <a:pt x="2827" y="13324"/>
                    </a:cubicBezTo>
                    <a:cubicBezTo>
                      <a:pt x="5451" y="12517"/>
                      <a:pt x="8278" y="12113"/>
                      <a:pt x="11104" y="12113"/>
                    </a:cubicBezTo>
                    <a:cubicBezTo>
                      <a:pt x="24630" y="12113"/>
                      <a:pt x="38559" y="21198"/>
                      <a:pt x="45020" y="25841"/>
                    </a:cubicBezTo>
                    <a:cubicBezTo>
                      <a:pt x="47240" y="27456"/>
                      <a:pt x="48048" y="30484"/>
                      <a:pt x="47240" y="33108"/>
                    </a:cubicBezTo>
                    <a:cubicBezTo>
                      <a:pt x="44414" y="42395"/>
                      <a:pt x="36339" y="62986"/>
                      <a:pt x="20592" y="68033"/>
                    </a:cubicBezTo>
                    <a:cubicBezTo>
                      <a:pt x="19583" y="68235"/>
                      <a:pt x="18573" y="68639"/>
                      <a:pt x="17564" y="68841"/>
                    </a:cubicBezTo>
                    <a:cubicBezTo>
                      <a:pt x="20188" y="71667"/>
                      <a:pt x="22813" y="74494"/>
                      <a:pt x="25034" y="77522"/>
                    </a:cubicBezTo>
                    <a:cubicBezTo>
                      <a:pt x="25235" y="77925"/>
                      <a:pt x="25639" y="78531"/>
                      <a:pt x="25841" y="78935"/>
                    </a:cubicBezTo>
                    <a:cubicBezTo>
                      <a:pt x="47240" y="71062"/>
                      <a:pt x="58343" y="42799"/>
                      <a:pt x="62381" y="30080"/>
                    </a:cubicBezTo>
                    <a:cubicBezTo>
                      <a:pt x="63592" y="26245"/>
                      <a:pt x="62179" y="22005"/>
                      <a:pt x="58949" y="19583"/>
                    </a:cubicBezTo>
                    <a:cubicBezTo>
                      <a:pt x="49865" y="12921"/>
                      <a:pt x="30081" y="0"/>
                      <a:pt x="1110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31;p60">
                <a:extLst>
                  <a:ext uri="{FF2B5EF4-FFF2-40B4-BE49-F238E27FC236}">
                    <a16:creationId xmlns="" xmlns:a16="http://schemas.microsoft.com/office/drawing/2014/main" id="{A4171F20-7BE9-C0B3-8A91-5A40E801BC80}"/>
                  </a:ext>
                </a:extLst>
              </p:cNvPr>
              <p:cNvSpPr/>
              <p:nvPr/>
            </p:nvSpPr>
            <p:spPr>
              <a:xfrm>
                <a:off x="2956256" y="1319034"/>
                <a:ext cx="54314" cy="72184"/>
              </a:xfrm>
              <a:custGeom>
                <a:avLst/>
                <a:gdLst/>
                <a:ahLst/>
                <a:cxnLst/>
                <a:rect l="l" t="t" r="r" b="b"/>
                <a:pathLst>
                  <a:path w="15343" h="20391" extrusionOk="0">
                    <a:moveTo>
                      <a:pt x="15343" y="0"/>
                    </a:moveTo>
                    <a:lnTo>
                      <a:pt x="13930" y="404"/>
                    </a:lnTo>
                    <a:cubicBezTo>
                      <a:pt x="10094" y="1413"/>
                      <a:pt x="6662" y="2827"/>
                      <a:pt x="3230" y="4644"/>
                    </a:cubicBezTo>
                    <a:cubicBezTo>
                      <a:pt x="2827" y="9691"/>
                      <a:pt x="1817" y="14737"/>
                      <a:pt x="0" y="19583"/>
                    </a:cubicBezTo>
                    <a:lnTo>
                      <a:pt x="1010" y="20390"/>
                    </a:lnTo>
                    <a:cubicBezTo>
                      <a:pt x="5047" y="17160"/>
                      <a:pt x="9489" y="14737"/>
                      <a:pt x="14334" y="12921"/>
                    </a:cubicBezTo>
                    <a:cubicBezTo>
                      <a:pt x="14939" y="9085"/>
                      <a:pt x="15343" y="5047"/>
                      <a:pt x="15343" y="1212"/>
                    </a:cubicBezTo>
                    <a:lnTo>
                      <a:pt x="15343" y="0"/>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32;p60">
                <a:extLst>
                  <a:ext uri="{FF2B5EF4-FFF2-40B4-BE49-F238E27FC236}">
                    <a16:creationId xmlns="" xmlns:a16="http://schemas.microsoft.com/office/drawing/2014/main" id="{4D83C426-2DEE-07D2-A940-68F1FF4A30C0}"/>
                  </a:ext>
                </a:extLst>
              </p:cNvPr>
              <p:cNvSpPr/>
              <p:nvPr/>
            </p:nvSpPr>
            <p:spPr>
              <a:xfrm>
                <a:off x="2919817" y="1335466"/>
                <a:ext cx="47886" cy="52888"/>
              </a:xfrm>
              <a:custGeom>
                <a:avLst/>
                <a:gdLst/>
                <a:ahLst/>
                <a:cxnLst/>
                <a:rect l="l" t="t" r="r" b="b"/>
                <a:pathLst>
                  <a:path w="13527" h="14940" extrusionOk="0">
                    <a:moveTo>
                      <a:pt x="13526" y="1"/>
                    </a:moveTo>
                    <a:cubicBezTo>
                      <a:pt x="8681" y="2423"/>
                      <a:pt x="4038" y="5451"/>
                      <a:pt x="0" y="9085"/>
                    </a:cubicBezTo>
                    <a:cubicBezTo>
                      <a:pt x="3634" y="10498"/>
                      <a:pt x="7066" y="12517"/>
                      <a:pt x="10296" y="14940"/>
                    </a:cubicBezTo>
                    <a:cubicBezTo>
                      <a:pt x="12113" y="10094"/>
                      <a:pt x="13123" y="5048"/>
                      <a:pt x="13526"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33;p60">
                <a:extLst>
                  <a:ext uri="{FF2B5EF4-FFF2-40B4-BE49-F238E27FC236}">
                    <a16:creationId xmlns="" xmlns:a16="http://schemas.microsoft.com/office/drawing/2014/main" id="{FF70658D-468F-4338-E130-3365F079EABF}"/>
                  </a:ext>
                </a:extLst>
              </p:cNvPr>
              <p:cNvSpPr/>
              <p:nvPr/>
            </p:nvSpPr>
            <p:spPr>
              <a:xfrm>
                <a:off x="3002697" y="1557663"/>
                <a:ext cx="95053" cy="46455"/>
              </a:xfrm>
              <a:custGeom>
                <a:avLst/>
                <a:gdLst/>
                <a:ahLst/>
                <a:cxnLst/>
                <a:rect l="l" t="t" r="r" b="b"/>
                <a:pathLst>
                  <a:path w="26851" h="13123" extrusionOk="0">
                    <a:moveTo>
                      <a:pt x="18775" y="1"/>
                    </a:moveTo>
                    <a:cubicBezTo>
                      <a:pt x="14737" y="1010"/>
                      <a:pt x="10700" y="1414"/>
                      <a:pt x="6460" y="1616"/>
                    </a:cubicBezTo>
                    <a:cubicBezTo>
                      <a:pt x="4240" y="1616"/>
                      <a:pt x="2019" y="1414"/>
                      <a:pt x="0" y="1010"/>
                    </a:cubicBezTo>
                    <a:lnTo>
                      <a:pt x="0" y="1010"/>
                    </a:lnTo>
                    <a:cubicBezTo>
                      <a:pt x="5451" y="4038"/>
                      <a:pt x="10498" y="8076"/>
                      <a:pt x="14334" y="13123"/>
                    </a:cubicBezTo>
                    <a:cubicBezTo>
                      <a:pt x="18169" y="12517"/>
                      <a:pt x="22005" y="11508"/>
                      <a:pt x="25841" y="10297"/>
                    </a:cubicBezTo>
                    <a:cubicBezTo>
                      <a:pt x="26245" y="10297"/>
                      <a:pt x="26648" y="10095"/>
                      <a:pt x="26850" y="9893"/>
                    </a:cubicBezTo>
                    <a:cubicBezTo>
                      <a:pt x="26648" y="9489"/>
                      <a:pt x="26446" y="9085"/>
                      <a:pt x="26043" y="8682"/>
                    </a:cubicBezTo>
                    <a:cubicBezTo>
                      <a:pt x="23822" y="5452"/>
                      <a:pt x="21399" y="2625"/>
                      <a:pt x="1877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34;p60">
                <a:extLst>
                  <a:ext uri="{FF2B5EF4-FFF2-40B4-BE49-F238E27FC236}">
                    <a16:creationId xmlns="" xmlns:a16="http://schemas.microsoft.com/office/drawing/2014/main" id="{C331B858-D432-4002-C34E-BDA8894C6B3D}"/>
                  </a:ext>
                </a:extLst>
              </p:cNvPr>
              <p:cNvSpPr/>
              <p:nvPr/>
            </p:nvSpPr>
            <p:spPr>
              <a:xfrm>
                <a:off x="2975545" y="1561238"/>
                <a:ext cx="78616" cy="45740"/>
              </a:xfrm>
              <a:custGeom>
                <a:avLst/>
                <a:gdLst/>
                <a:ahLst/>
                <a:cxnLst/>
                <a:rect l="l" t="t" r="r" b="b"/>
                <a:pathLst>
                  <a:path w="22208" h="12921" extrusionOk="0">
                    <a:moveTo>
                      <a:pt x="7672" y="0"/>
                    </a:moveTo>
                    <a:cubicBezTo>
                      <a:pt x="5654" y="4442"/>
                      <a:pt x="3231" y="8277"/>
                      <a:pt x="1" y="11709"/>
                    </a:cubicBezTo>
                    <a:cubicBezTo>
                      <a:pt x="3837" y="12517"/>
                      <a:pt x="7672" y="12920"/>
                      <a:pt x="11508" y="12920"/>
                    </a:cubicBezTo>
                    <a:cubicBezTo>
                      <a:pt x="15142" y="12920"/>
                      <a:pt x="18574" y="12517"/>
                      <a:pt x="22208" y="12113"/>
                    </a:cubicBezTo>
                    <a:cubicBezTo>
                      <a:pt x="18170" y="7066"/>
                      <a:pt x="13123" y="3028"/>
                      <a:pt x="7672"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35;p60">
                <a:extLst>
                  <a:ext uri="{FF2B5EF4-FFF2-40B4-BE49-F238E27FC236}">
                    <a16:creationId xmlns="" xmlns:a16="http://schemas.microsoft.com/office/drawing/2014/main" id="{80B2733E-5705-4A8F-F840-1D2721800275}"/>
                  </a:ext>
                </a:extLst>
              </p:cNvPr>
              <p:cNvSpPr/>
              <p:nvPr/>
            </p:nvSpPr>
            <p:spPr>
              <a:xfrm>
                <a:off x="2959827" y="1364044"/>
                <a:ext cx="47171" cy="60035"/>
              </a:xfrm>
              <a:custGeom>
                <a:avLst/>
                <a:gdLst/>
                <a:ahLst/>
                <a:cxnLst/>
                <a:rect l="l" t="t" r="r" b="b"/>
                <a:pathLst>
                  <a:path w="13325" h="16959" extrusionOk="0">
                    <a:moveTo>
                      <a:pt x="13325" y="1"/>
                    </a:moveTo>
                    <a:lnTo>
                      <a:pt x="13325" y="1"/>
                    </a:lnTo>
                    <a:cubicBezTo>
                      <a:pt x="8480" y="1818"/>
                      <a:pt x="4038" y="4442"/>
                      <a:pt x="1" y="7672"/>
                    </a:cubicBezTo>
                    <a:cubicBezTo>
                      <a:pt x="1010" y="8480"/>
                      <a:pt x="2019" y="9287"/>
                      <a:pt x="2827" y="10095"/>
                    </a:cubicBezTo>
                    <a:cubicBezTo>
                      <a:pt x="4846" y="12315"/>
                      <a:pt x="6663" y="14536"/>
                      <a:pt x="8278" y="16959"/>
                    </a:cubicBezTo>
                    <a:cubicBezTo>
                      <a:pt x="10700" y="11508"/>
                      <a:pt x="12315" y="5855"/>
                      <a:pt x="1332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36;p60">
                <a:extLst>
                  <a:ext uri="{FF2B5EF4-FFF2-40B4-BE49-F238E27FC236}">
                    <a16:creationId xmlns="" xmlns:a16="http://schemas.microsoft.com/office/drawing/2014/main" id="{A5EE743A-021D-6042-CC84-D85434BFAC12}"/>
                  </a:ext>
                </a:extLst>
              </p:cNvPr>
              <p:cNvSpPr/>
              <p:nvPr/>
            </p:nvSpPr>
            <p:spPr>
              <a:xfrm>
                <a:off x="3002697" y="1515509"/>
                <a:ext cx="67179" cy="47170"/>
              </a:xfrm>
              <a:custGeom>
                <a:avLst/>
                <a:gdLst/>
                <a:ahLst/>
                <a:cxnLst/>
                <a:rect l="l" t="t" r="r" b="b"/>
                <a:pathLst>
                  <a:path w="18977" h="13325" extrusionOk="0">
                    <a:moveTo>
                      <a:pt x="2827" y="1"/>
                    </a:moveTo>
                    <a:cubicBezTo>
                      <a:pt x="2625" y="4442"/>
                      <a:pt x="1615" y="8682"/>
                      <a:pt x="0" y="12921"/>
                    </a:cubicBezTo>
                    <a:cubicBezTo>
                      <a:pt x="2221" y="13123"/>
                      <a:pt x="4442" y="13325"/>
                      <a:pt x="6460" y="13325"/>
                    </a:cubicBezTo>
                    <a:cubicBezTo>
                      <a:pt x="10700" y="13325"/>
                      <a:pt x="14939" y="12719"/>
                      <a:pt x="18977" y="11710"/>
                    </a:cubicBezTo>
                    <a:cubicBezTo>
                      <a:pt x="14132" y="7067"/>
                      <a:pt x="8883" y="3029"/>
                      <a:pt x="2827"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37;p60">
                <a:extLst>
                  <a:ext uri="{FF2B5EF4-FFF2-40B4-BE49-F238E27FC236}">
                    <a16:creationId xmlns="" xmlns:a16="http://schemas.microsoft.com/office/drawing/2014/main" id="{17C5F0E4-F546-7320-4736-887996EA6A98}"/>
                  </a:ext>
                </a:extLst>
              </p:cNvPr>
              <p:cNvSpPr/>
              <p:nvPr/>
            </p:nvSpPr>
            <p:spPr>
              <a:xfrm>
                <a:off x="3001982" y="1561238"/>
                <a:ext cx="719" cy="4"/>
              </a:xfrm>
              <a:custGeom>
                <a:avLst/>
                <a:gdLst/>
                <a:ahLst/>
                <a:cxnLst/>
                <a:rect l="l" t="t" r="r" b="b"/>
                <a:pathLst>
                  <a:path w="203" h="1" extrusionOk="0">
                    <a:moveTo>
                      <a:pt x="202" y="0"/>
                    </a:moveTo>
                    <a:lnTo>
                      <a:pt x="202" y="0"/>
                    </a:lnTo>
                    <a:lnTo>
                      <a:pt x="0" y="0"/>
                    </a:ln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938;p60">
                <a:extLst>
                  <a:ext uri="{FF2B5EF4-FFF2-40B4-BE49-F238E27FC236}">
                    <a16:creationId xmlns="" xmlns:a16="http://schemas.microsoft.com/office/drawing/2014/main" id="{BA673BA3-9966-5F17-A100-EE3B05B0DFA0}"/>
                  </a:ext>
                </a:extLst>
              </p:cNvPr>
              <p:cNvSpPr/>
              <p:nvPr/>
            </p:nvSpPr>
            <p:spPr>
              <a:xfrm>
                <a:off x="2727622" y="1560523"/>
                <a:ext cx="4" cy="4"/>
              </a:xfrm>
              <a:custGeom>
                <a:avLst/>
                <a:gdLst/>
                <a:ahLst/>
                <a:cxnLst/>
                <a:rect l="l" t="t" r="r" b="b"/>
                <a:pathLst>
                  <a:path w="1" h="1" extrusionOk="0">
                    <a:moveTo>
                      <a:pt x="0" y="0"/>
                    </a:moveTo>
                    <a:close/>
                  </a:path>
                </a:pathLst>
              </a:custGeom>
              <a:solidFill>
                <a:srgbClr val="FFFFFF"/>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939;p60">
                <a:extLst>
                  <a:ext uri="{FF2B5EF4-FFF2-40B4-BE49-F238E27FC236}">
                    <a16:creationId xmlns="" xmlns:a16="http://schemas.microsoft.com/office/drawing/2014/main" id="{8FAF2C5A-C528-A827-0A5C-F3B51D666B73}"/>
                  </a:ext>
                </a:extLst>
              </p:cNvPr>
              <p:cNvSpPr/>
              <p:nvPr/>
            </p:nvSpPr>
            <p:spPr>
              <a:xfrm>
                <a:off x="2706186" y="1356898"/>
                <a:ext cx="321598" cy="311591"/>
              </a:xfrm>
              <a:custGeom>
                <a:avLst/>
                <a:gdLst/>
                <a:ahLst/>
                <a:cxnLst/>
                <a:rect l="l" t="t" r="r" b="b"/>
                <a:pathLst>
                  <a:path w="90847" h="88020" fill="none" extrusionOk="0">
                    <a:moveTo>
                      <a:pt x="44818" y="1"/>
                    </a:moveTo>
                    <a:cubicBezTo>
                      <a:pt x="24832" y="1"/>
                      <a:pt x="7672" y="13931"/>
                      <a:pt x="3836" y="33715"/>
                    </a:cubicBezTo>
                    <a:cubicBezTo>
                      <a:pt x="1" y="53297"/>
                      <a:pt x="10297" y="72879"/>
                      <a:pt x="28869" y="80550"/>
                    </a:cubicBezTo>
                    <a:cubicBezTo>
                      <a:pt x="47240" y="88020"/>
                      <a:pt x="68639" y="81560"/>
                      <a:pt x="79743" y="65006"/>
                    </a:cubicBezTo>
                    <a:cubicBezTo>
                      <a:pt x="90846" y="48452"/>
                      <a:pt x="88625" y="26245"/>
                      <a:pt x="74494" y="12114"/>
                    </a:cubicBezTo>
                    <a:cubicBezTo>
                      <a:pt x="66621" y="4240"/>
                      <a:pt x="55921" y="1"/>
                      <a:pt x="44818" y="1"/>
                    </a:cubicBezTo>
                    <a:close/>
                  </a:path>
                </a:pathLst>
              </a:custGeom>
              <a:noFill/>
              <a:ln w="9525" cap="flat" cmpd="sng">
                <a:solidFill>
                  <a:srgbClr val="1136BA"/>
                </a:solidFill>
                <a:prstDash val="solid"/>
                <a:miter lim="2018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7940;p60">
              <a:extLst>
                <a:ext uri="{FF2B5EF4-FFF2-40B4-BE49-F238E27FC236}">
                  <a16:creationId xmlns="" xmlns:a16="http://schemas.microsoft.com/office/drawing/2014/main" id="{1FB3C107-3291-BE1E-20B9-2ECAD5ED5FF9}"/>
                </a:ext>
              </a:extLst>
            </p:cNvPr>
            <p:cNvGrpSpPr/>
            <p:nvPr/>
          </p:nvGrpSpPr>
          <p:grpSpPr>
            <a:xfrm>
              <a:off x="2517909" y="1188726"/>
              <a:ext cx="702702" cy="725214"/>
              <a:chOff x="2517909" y="1188726"/>
              <a:chExt cx="702702" cy="725214"/>
            </a:xfrm>
          </p:grpSpPr>
          <p:sp>
            <p:nvSpPr>
              <p:cNvPr id="25" name="Google Shape;7941;p60">
                <a:extLst>
                  <a:ext uri="{FF2B5EF4-FFF2-40B4-BE49-F238E27FC236}">
                    <a16:creationId xmlns="" xmlns:a16="http://schemas.microsoft.com/office/drawing/2014/main" id="{C974B59A-4997-E92A-7731-C84424D365B6}"/>
                  </a:ext>
                </a:extLst>
              </p:cNvPr>
              <p:cNvSpPr/>
              <p:nvPr/>
            </p:nvSpPr>
            <p:spPr>
              <a:xfrm>
                <a:off x="2621966" y="118872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42;p60">
                <a:extLst>
                  <a:ext uri="{FF2B5EF4-FFF2-40B4-BE49-F238E27FC236}">
                    <a16:creationId xmlns="" xmlns:a16="http://schemas.microsoft.com/office/drawing/2014/main" id="{D651A44B-DDAF-53DB-D96B-7A9270F80737}"/>
                  </a:ext>
                </a:extLst>
              </p:cNvPr>
              <p:cNvSpPr/>
              <p:nvPr/>
            </p:nvSpPr>
            <p:spPr>
              <a:xfrm>
                <a:off x="2517909" y="154330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943;p60">
                <a:extLst>
                  <a:ext uri="{FF2B5EF4-FFF2-40B4-BE49-F238E27FC236}">
                    <a16:creationId xmlns="" xmlns:a16="http://schemas.microsoft.com/office/drawing/2014/main" id="{8B7F1BEF-D08E-C334-92CD-FE3787334557}"/>
                  </a:ext>
                </a:extLst>
              </p:cNvPr>
              <p:cNvSpPr/>
              <p:nvPr/>
            </p:nvSpPr>
            <p:spPr>
              <a:xfrm>
                <a:off x="3174265" y="155689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44;p60">
                <a:extLst>
                  <a:ext uri="{FF2B5EF4-FFF2-40B4-BE49-F238E27FC236}">
                    <a16:creationId xmlns="" xmlns:a16="http://schemas.microsoft.com/office/drawing/2014/main" id="{6F525C7F-053A-9590-69CB-8CA21A2317B1}"/>
                  </a:ext>
                </a:extLst>
              </p:cNvPr>
              <p:cNvSpPr/>
              <p:nvPr/>
            </p:nvSpPr>
            <p:spPr>
              <a:xfrm>
                <a:off x="3023194" y="119720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45;p60">
                <a:extLst>
                  <a:ext uri="{FF2B5EF4-FFF2-40B4-BE49-F238E27FC236}">
                    <a16:creationId xmlns="" xmlns:a16="http://schemas.microsoft.com/office/drawing/2014/main" id="{ED1C6C3B-B99E-5A9C-68D7-841020895BB0}"/>
                  </a:ext>
                </a:extLst>
              </p:cNvPr>
              <p:cNvSpPr/>
              <p:nvPr/>
            </p:nvSpPr>
            <p:spPr>
              <a:xfrm rot="8660313">
                <a:off x="2818264" y="180429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 name="Google Shape;7635;p60">
            <a:extLst>
              <a:ext uri="{FF2B5EF4-FFF2-40B4-BE49-F238E27FC236}">
                <a16:creationId xmlns="" xmlns:a16="http://schemas.microsoft.com/office/drawing/2014/main" id="{8F5163EF-9DB7-6825-5E15-366E7651D593}"/>
              </a:ext>
            </a:extLst>
          </p:cNvPr>
          <p:cNvGrpSpPr/>
          <p:nvPr/>
        </p:nvGrpSpPr>
        <p:grpSpPr>
          <a:xfrm>
            <a:off x="433310" y="620602"/>
            <a:ext cx="710153" cy="710153"/>
            <a:chOff x="5007123" y="2079403"/>
            <a:chExt cx="687600" cy="687600"/>
          </a:xfrm>
        </p:grpSpPr>
        <p:sp>
          <p:nvSpPr>
            <p:cNvPr id="58" name="Google Shape;7636;p60">
              <a:extLst>
                <a:ext uri="{FF2B5EF4-FFF2-40B4-BE49-F238E27FC236}">
                  <a16:creationId xmlns="" xmlns:a16="http://schemas.microsoft.com/office/drawing/2014/main" id="{C931FEA1-54E7-AFD0-83AA-E0060C2F350E}"/>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637;p60">
              <a:extLst>
                <a:ext uri="{FF2B5EF4-FFF2-40B4-BE49-F238E27FC236}">
                  <a16:creationId xmlns="" xmlns:a16="http://schemas.microsoft.com/office/drawing/2014/main" id="{2F48ABE9-FEA0-A1DC-AC1C-5AC82B32BF75}"/>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638;p60">
              <a:extLst>
                <a:ext uri="{FF2B5EF4-FFF2-40B4-BE49-F238E27FC236}">
                  <a16:creationId xmlns="" xmlns:a16="http://schemas.microsoft.com/office/drawing/2014/main" id="{253156FD-283C-1A17-1229-1759C3A14615}"/>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639;p60">
              <a:extLst>
                <a:ext uri="{FF2B5EF4-FFF2-40B4-BE49-F238E27FC236}">
                  <a16:creationId xmlns="" xmlns:a16="http://schemas.microsoft.com/office/drawing/2014/main" id="{E6558817-06BD-0DCD-51AA-92F68C907E38}"/>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804920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60484" y="-629321"/>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124742" y="584020"/>
            <a:ext cx="7313609"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Indications for GI intubation:</a:t>
            </a:r>
          </a:p>
        </p:txBody>
      </p:sp>
      <p:sp>
        <p:nvSpPr>
          <p:cNvPr id="543" name="Google Shape;543;p41"/>
          <p:cNvSpPr txBox="1">
            <a:spLocks noGrp="1"/>
          </p:cNvSpPr>
          <p:nvPr>
            <p:ph type="subTitle" idx="1"/>
          </p:nvPr>
        </p:nvSpPr>
        <p:spPr>
          <a:xfrm>
            <a:off x="1231725" y="2387965"/>
            <a:ext cx="9621716" cy="42857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Relief of symptoms and bowel rest in the setting of small-bowel obstruction</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Gastric decompression, including maintenance of a decompressed state after endotracheal intubation, often via the oropharynx.</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Aspiration of gastric content from recent ingestion of toxic material</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Administration of medication</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Feeding</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Bowel irrigation</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NG tube can be kept following corrosive ingestion for the development of a</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tract in the esophagus that subsequently can be used for balloon dilatation</a:t>
            </a:r>
          </a:p>
        </p:txBody>
      </p:sp>
      <p:grpSp>
        <p:nvGrpSpPr>
          <p:cNvPr id="544" name="Google Shape;544;p41"/>
          <p:cNvGrpSpPr/>
          <p:nvPr/>
        </p:nvGrpSpPr>
        <p:grpSpPr>
          <a:xfrm rot="17285638">
            <a:off x="8962617" y="4045490"/>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923;p56">
            <a:extLst>
              <a:ext uri="{FF2B5EF4-FFF2-40B4-BE49-F238E27FC236}">
                <a16:creationId xmlns="" xmlns:a16="http://schemas.microsoft.com/office/drawing/2014/main" id="{6134C389-4612-1AAE-918B-547A50FEF86A}"/>
              </a:ext>
            </a:extLst>
          </p:cNvPr>
          <p:cNvGrpSpPr/>
          <p:nvPr/>
        </p:nvGrpSpPr>
        <p:grpSpPr>
          <a:xfrm>
            <a:off x="1061713" y="2560645"/>
            <a:ext cx="209380" cy="209409"/>
            <a:chOff x="6415233" y="2753366"/>
            <a:chExt cx="55333" cy="58933"/>
          </a:xfrm>
          <a:solidFill>
            <a:srgbClr val="1136BA"/>
          </a:solidFill>
        </p:grpSpPr>
        <p:sp>
          <p:nvSpPr>
            <p:cNvPr id="3" name="Google Shape;924;p56">
              <a:extLst>
                <a:ext uri="{FF2B5EF4-FFF2-40B4-BE49-F238E27FC236}">
                  <a16:creationId xmlns="" xmlns:a16="http://schemas.microsoft.com/office/drawing/2014/main" id="{AC505AA1-FC0A-03B5-BDA2-DCAA4C33C093}"/>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925;p56">
              <a:extLst>
                <a:ext uri="{FF2B5EF4-FFF2-40B4-BE49-F238E27FC236}">
                  <a16:creationId xmlns="" xmlns:a16="http://schemas.microsoft.com/office/drawing/2014/main" id="{AEA604F2-1199-7721-D10F-0FF9E2B53584}"/>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0" name="Google Shape;923;p56">
            <a:extLst>
              <a:ext uri="{FF2B5EF4-FFF2-40B4-BE49-F238E27FC236}">
                <a16:creationId xmlns="" xmlns:a16="http://schemas.microsoft.com/office/drawing/2014/main" id="{F25045C7-1F08-F930-2BF3-853AC9252069}"/>
              </a:ext>
            </a:extLst>
          </p:cNvPr>
          <p:cNvGrpSpPr/>
          <p:nvPr/>
        </p:nvGrpSpPr>
        <p:grpSpPr>
          <a:xfrm>
            <a:off x="1027026" y="3228893"/>
            <a:ext cx="209380" cy="209409"/>
            <a:chOff x="6415233" y="2753366"/>
            <a:chExt cx="55333" cy="58933"/>
          </a:xfrm>
          <a:solidFill>
            <a:srgbClr val="1136BA"/>
          </a:solidFill>
        </p:grpSpPr>
        <p:sp>
          <p:nvSpPr>
            <p:cNvPr id="11" name="Google Shape;924;p56">
              <a:extLst>
                <a:ext uri="{FF2B5EF4-FFF2-40B4-BE49-F238E27FC236}">
                  <a16:creationId xmlns="" xmlns:a16="http://schemas.microsoft.com/office/drawing/2014/main" id="{946E164A-E13B-22C4-7E09-2E6BD39B120A}"/>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2" name="Google Shape;925;p56">
              <a:extLst>
                <a:ext uri="{FF2B5EF4-FFF2-40B4-BE49-F238E27FC236}">
                  <a16:creationId xmlns="" xmlns:a16="http://schemas.microsoft.com/office/drawing/2014/main" id="{91DB5DBB-B931-62DE-4991-880CAFDAE95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3" name="Google Shape;923;p56">
            <a:extLst>
              <a:ext uri="{FF2B5EF4-FFF2-40B4-BE49-F238E27FC236}">
                <a16:creationId xmlns="" xmlns:a16="http://schemas.microsoft.com/office/drawing/2014/main" id="{3562948A-7B13-7E53-02E3-AA16F36FA922}"/>
              </a:ext>
            </a:extLst>
          </p:cNvPr>
          <p:cNvGrpSpPr/>
          <p:nvPr/>
        </p:nvGrpSpPr>
        <p:grpSpPr>
          <a:xfrm>
            <a:off x="1027026" y="4199144"/>
            <a:ext cx="209380" cy="209409"/>
            <a:chOff x="6415233" y="2753366"/>
            <a:chExt cx="55333" cy="58933"/>
          </a:xfrm>
          <a:solidFill>
            <a:srgbClr val="1136BA"/>
          </a:solidFill>
        </p:grpSpPr>
        <p:sp>
          <p:nvSpPr>
            <p:cNvPr id="14" name="Google Shape;924;p56">
              <a:extLst>
                <a:ext uri="{FF2B5EF4-FFF2-40B4-BE49-F238E27FC236}">
                  <a16:creationId xmlns="" xmlns:a16="http://schemas.microsoft.com/office/drawing/2014/main" id="{8DE9C351-B30A-BC17-D64C-252F96C38B45}"/>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5" name="Google Shape;925;p56">
              <a:extLst>
                <a:ext uri="{FF2B5EF4-FFF2-40B4-BE49-F238E27FC236}">
                  <a16:creationId xmlns="" xmlns:a16="http://schemas.microsoft.com/office/drawing/2014/main" id="{51CA507C-7B34-14C5-3C6E-441EEDBC7A13}"/>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6" name="Google Shape;923;p56">
            <a:extLst>
              <a:ext uri="{FF2B5EF4-FFF2-40B4-BE49-F238E27FC236}">
                <a16:creationId xmlns="" xmlns:a16="http://schemas.microsoft.com/office/drawing/2014/main" id="{885C4CE7-6F6D-E7B0-2231-1B17F5B44753}"/>
              </a:ext>
            </a:extLst>
          </p:cNvPr>
          <p:cNvGrpSpPr/>
          <p:nvPr/>
        </p:nvGrpSpPr>
        <p:grpSpPr>
          <a:xfrm>
            <a:off x="1031116" y="3905460"/>
            <a:ext cx="209380" cy="209409"/>
            <a:chOff x="6415233" y="2753366"/>
            <a:chExt cx="55333" cy="58933"/>
          </a:xfrm>
          <a:solidFill>
            <a:srgbClr val="1136BA"/>
          </a:solidFill>
        </p:grpSpPr>
        <p:sp>
          <p:nvSpPr>
            <p:cNvPr id="17" name="Google Shape;924;p56">
              <a:extLst>
                <a:ext uri="{FF2B5EF4-FFF2-40B4-BE49-F238E27FC236}">
                  <a16:creationId xmlns="" xmlns:a16="http://schemas.microsoft.com/office/drawing/2014/main" id="{7E834482-2EDC-3D08-62AF-20898B356F21}"/>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8" name="Google Shape;925;p56">
              <a:extLst>
                <a:ext uri="{FF2B5EF4-FFF2-40B4-BE49-F238E27FC236}">
                  <a16:creationId xmlns="" xmlns:a16="http://schemas.microsoft.com/office/drawing/2014/main" id="{CD11A4A8-1561-BAB5-F23A-88BF38D5768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 name="Google Shape;923;p56">
            <a:extLst>
              <a:ext uri="{FF2B5EF4-FFF2-40B4-BE49-F238E27FC236}">
                <a16:creationId xmlns="" xmlns:a16="http://schemas.microsoft.com/office/drawing/2014/main" id="{D14398B9-9C12-F000-E664-374E9CA8998A}"/>
              </a:ext>
            </a:extLst>
          </p:cNvPr>
          <p:cNvGrpSpPr/>
          <p:nvPr/>
        </p:nvGrpSpPr>
        <p:grpSpPr>
          <a:xfrm>
            <a:off x="1020052" y="4872933"/>
            <a:ext cx="209380" cy="209409"/>
            <a:chOff x="6415233" y="2753366"/>
            <a:chExt cx="55333" cy="58933"/>
          </a:xfrm>
          <a:solidFill>
            <a:srgbClr val="1136BA"/>
          </a:solidFill>
        </p:grpSpPr>
        <p:sp>
          <p:nvSpPr>
            <p:cNvPr id="20" name="Google Shape;924;p56">
              <a:extLst>
                <a:ext uri="{FF2B5EF4-FFF2-40B4-BE49-F238E27FC236}">
                  <a16:creationId xmlns="" xmlns:a16="http://schemas.microsoft.com/office/drawing/2014/main" id="{E4785C92-4A1E-5D4E-B6B5-F011E24D175A}"/>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925;p56">
              <a:extLst>
                <a:ext uri="{FF2B5EF4-FFF2-40B4-BE49-F238E27FC236}">
                  <a16:creationId xmlns="" xmlns:a16="http://schemas.microsoft.com/office/drawing/2014/main" id="{B8B66D5A-E320-04D3-DBC3-A884761065C7}"/>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 name="Google Shape;923;p56">
            <a:extLst>
              <a:ext uri="{FF2B5EF4-FFF2-40B4-BE49-F238E27FC236}">
                <a16:creationId xmlns="" xmlns:a16="http://schemas.microsoft.com/office/drawing/2014/main" id="{2680AD69-AB70-DC51-BA61-497E9A8840BB}"/>
              </a:ext>
            </a:extLst>
          </p:cNvPr>
          <p:cNvGrpSpPr/>
          <p:nvPr/>
        </p:nvGrpSpPr>
        <p:grpSpPr>
          <a:xfrm>
            <a:off x="1020052" y="4512754"/>
            <a:ext cx="209380" cy="209409"/>
            <a:chOff x="6415233" y="2753366"/>
            <a:chExt cx="55333" cy="58933"/>
          </a:xfrm>
          <a:solidFill>
            <a:srgbClr val="1136BA"/>
          </a:solidFill>
        </p:grpSpPr>
        <p:sp>
          <p:nvSpPr>
            <p:cNvPr id="23" name="Google Shape;924;p56">
              <a:extLst>
                <a:ext uri="{FF2B5EF4-FFF2-40B4-BE49-F238E27FC236}">
                  <a16:creationId xmlns="" xmlns:a16="http://schemas.microsoft.com/office/drawing/2014/main" id="{C42B72CE-E58B-9920-B4AC-409062A6DA12}"/>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925;p56">
              <a:extLst>
                <a:ext uri="{FF2B5EF4-FFF2-40B4-BE49-F238E27FC236}">
                  <a16:creationId xmlns="" xmlns:a16="http://schemas.microsoft.com/office/drawing/2014/main" id="{FA6FB7F2-8FC2-15A1-C66C-355517E1542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sp>
        <p:nvSpPr>
          <p:cNvPr id="4" name="TextBox 3">
            <a:extLst>
              <a:ext uri="{FF2B5EF4-FFF2-40B4-BE49-F238E27FC236}">
                <a16:creationId xmlns="" xmlns:a16="http://schemas.microsoft.com/office/drawing/2014/main" id="{3DF57F20-E058-63A8-F3E7-308F9426173E}"/>
              </a:ext>
            </a:extLst>
          </p:cNvPr>
          <p:cNvSpPr txBox="1"/>
          <p:nvPr/>
        </p:nvSpPr>
        <p:spPr>
          <a:xfrm>
            <a:off x="1221018" y="1486444"/>
            <a:ext cx="7017048" cy="779700"/>
          </a:xfrm>
          <a:prstGeom prst="rect">
            <a:avLst/>
          </a:prstGeom>
          <a:noFill/>
        </p:spPr>
        <p:txBody>
          <a:bodyPr wrap="square" rtlCol="0">
            <a:spAutoFit/>
          </a:bodyPr>
          <a:lstStyle/>
          <a:p>
            <a:r>
              <a:rPr lang="en-US" sz="2133" b="1" dirty="0">
                <a:solidFill>
                  <a:srgbClr val="1136BA"/>
                </a:solidFill>
                <a:latin typeface="Aptos" panose="020B0004020202020204" pitchFamily="34" charset="0"/>
              </a:rPr>
              <a:t>Therapeutic indications </a:t>
            </a:r>
            <a:r>
              <a:rPr lang="en-US" sz="2133" b="1" dirty="0">
                <a:latin typeface="Aptos" panose="020B0004020202020204" pitchFamily="34" charset="0"/>
              </a:rPr>
              <a:t>for NG intubation include the following:</a:t>
            </a:r>
          </a:p>
        </p:txBody>
      </p:sp>
      <p:grpSp>
        <p:nvGrpSpPr>
          <p:cNvPr id="5" name="Google Shape;923;p56">
            <a:extLst>
              <a:ext uri="{FF2B5EF4-FFF2-40B4-BE49-F238E27FC236}">
                <a16:creationId xmlns="" xmlns:a16="http://schemas.microsoft.com/office/drawing/2014/main" id="{8296194B-D080-625B-442A-C9710DDC310E}"/>
              </a:ext>
            </a:extLst>
          </p:cNvPr>
          <p:cNvGrpSpPr/>
          <p:nvPr/>
        </p:nvGrpSpPr>
        <p:grpSpPr>
          <a:xfrm>
            <a:off x="1011638" y="5203500"/>
            <a:ext cx="209380" cy="209409"/>
            <a:chOff x="6415233" y="2753366"/>
            <a:chExt cx="55333" cy="58933"/>
          </a:xfrm>
          <a:solidFill>
            <a:srgbClr val="1136BA"/>
          </a:solidFill>
        </p:grpSpPr>
        <p:sp>
          <p:nvSpPr>
            <p:cNvPr id="7" name="Google Shape;924;p56">
              <a:extLst>
                <a:ext uri="{FF2B5EF4-FFF2-40B4-BE49-F238E27FC236}">
                  <a16:creationId xmlns="" xmlns:a16="http://schemas.microsoft.com/office/drawing/2014/main" id="{3E9ED8EA-A772-3F91-0D21-26686490EC55}"/>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8" name="Google Shape;925;p56">
              <a:extLst>
                <a:ext uri="{FF2B5EF4-FFF2-40B4-BE49-F238E27FC236}">
                  <a16:creationId xmlns="" xmlns:a16="http://schemas.microsoft.com/office/drawing/2014/main" id="{06210F40-678F-CF63-FFDF-5E76E57B455C}"/>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7" name="Google Shape;7911;p60">
            <a:extLst>
              <a:ext uri="{FF2B5EF4-FFF2-40B4-BE49-F238E27FC236}">
                <a16:creationId xmlns="" xmlns:a16="http://schemas.microsoft.com/office/drawing/2014/main" id="{0ED340C4-F014-3344-9B71-8BCC11D461D1}"/>
              </a:ext>
            </a:extLst>
          </p:cNvPr>
          <p:cNvGrpSpPr/>
          <p:nvPr/>
        </p:nvGrpSpPr>
        <p:grpSpPr>
          <a:xfrm>
            <a:off x="729538" y="1441231"/>
            <a:ext cx="491480" cy="528875"/>
            <a:chOff x="2499700" y="1135950"/>
            <a:chExt cx="732402" cy="777990"/>
          </a:xfrm>
        </p:grpSpPr>
        <p:grpSp>
          <p:nvGrpSpPr>
            <p:cNvPr id="28" name="Google Shape;7912;p60">
              <a:extLst>
                <a:ext uri="{FF2B5EF4-FFF2-40B4-BE49-F238E27FC236}">
                  <a16:creationId xmlns="" xmlns:a16="http://schemas.microsoft.com/office/drawing/2014/main" id="{0BE9C485-F23D-7F66-A72E-8A98894A4EC4}"/>
                </a:ext>
              </a:extLst>
            </p:cNvPr>
            <p:cNvGrpSpPr/>
            <p:nvPr/>
          </p:nvGrpSpPr>
          <p:grpSpPr>
            <a:xfrm>
              <a:off x="2499700" y="1135950"/>
              <a:ext cx="732402" cy="694705"/>
              <a:chOff x="2499700" y="1135950"/>
              <a:chExt cx="732402" cy="694705"/>
            </a:xfrm>
          </p:grpSpPr>
          <p:sp>
            <p:nvSpPr>
              <p:cNvPr id="35" name="Google Shape;7913;p60">
                <a:extLst>
                  <a:ext uri="{FF2B5EF4-FFF2-40B4-BE49-F238E27FC236}">
                    <a16:creationId xmlns="" xmlns:a16="http://schemas.microsoft.com/office/drawing/2014/main" id="{8D73E2A1-7931-07F6-51F3-16309F4A3C5F}"/>
                  </a:ext>
                </a:extLst>
              </p:cNvPr>
              <p:cNvSpPr/>
              <p:nvPr/>
            </p:nvSpPr>
            <p:spPr>
              <a:xfrm>
                <a:off x="2721907" y="1135950"/>
                <a:ext cx="288719" cy="199571"/>
              </a:xfrm>
              <a:custGeom>
                <a:avLst/>
                <a:gdLst/>
                <a:ahLst/>
                <a:cxnLst/>
                <a:rect l="l" t="t" r="r" b="b"/>
                <a:pathLst>
                  <a:path w="81559" h="56376" extrusionOk="0">
                    <a:moveTo>
                      <a:pt x="40780" y="1"/>
                    </a:moveTo>
                    <a:cubicBezTo>
                      <a:pt x="38862" y="1"/>
                      <a:pt x="36944" y="556"/>
                      <a:pt x="35329" y="1666"/>
                    </a:cubicBezTo>
                    <a:cubicBezTo>
                      <a:pt x="24427" y="9338"/>
                      <a:pt x="1211" y="28718"/>
                      <a:pt x="0" y="51329"/>
                    </a:cubicBezTo>
                    <a:lnTo>
                      <a:pt x="1211" y="51732"/>
                    </a:lnTo>
                    <a:cubicBezTo>
                      <a:pt x="4845" y="52944"/>
                      <a:pt x="8479" y="54357"/>
                      <a:pt x="12113" y="56174"/>
                    </a:cubicBezTo>
                    <a:lnTo>
                      <a:pt x="12113" y="53145"/>
                    </a:lnTo>
                    <a:cubicBezTo>
                      <a:pt x="12113" y="36591"/>
                      <a:pt x="29071" y="22662"/>
                      <a:pt x="36944" y="17009"/>
                    </a:cubicBezTo>
                    <a:cubicBezTo>
                      <a:pt x="38155" y="16202"/>
                      <a:pt x="39467" y="15798"/>
                      <a:pt x="40780" y="15798"/>
                    </a:cubicBezTo>
                    <a:cubicBezTo>
                      <a:pt x="42092" y="15798"/>
                      <a:pt x="43404" y="16202"/>
                      <a:pt x="44615" y="17009"/>
                    </a:cubicBezTo>
                    <a:cubicBezTo>
                      <a:pt x="52489" y="22662"/>
                      <a:pt x="69446" y="36591"/>
                      <a:pt x="69446" y="53145"/>
                    </a:cubicBezTo>
                    <a:lnTo>
                      <a:pt x="69446" y="56376"/>
                    </a:lnTo>
                    <a:cubicBezTo>
                      <a:pt x="72878" y="54559"/>
                      <a:pt x="76512" y="53145"/>
                      <a:pt x="80146" y="51934"/>
                    </a:cubicBezTo>
                    <a:lnTo>
                      <a:pt x="81559" y="51530"/>
                    </a:lnTo>
                    <a:cubicBezTo>
                      <a:pt x="80751" y="28920"/>
                      <a:pt x="57132" y="9540"/>
                      <a:pt x="46230" y="1666"/>
                    </a:cubicBezTo>
                    <a:cubicBezTo>
                      <a:pt x="44615" y="556"/>
                      <a:pt x="42697" y="1"/>
                      <a:pt x="40780"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14;p60">
                <a:extLst>
                  <a:ext uri="{FF2B5EF4-FFF2-40B4-BE49-F238E27FC236}">
                    <a16:creationId xmlns="" xmlns:a16="http://schemas.microsoft.com/office/drawing/2014/main" id="{DD54F40B-2DF3-45E9-F5C1-A3EE6C313E09}"/>
                  </a:ext>
                </a:extLst>
              </p:cNvPr>
              <p:cNvSpPr/>
              <p:nvPr/>
            </p:nvSpPr>
            <p:spPr>
              <a:xfrm>
                <a:off x="2499700" y="1313180"/>
                <a:ext cx="225119" cy="278853"/>
              </a:xfrm>
              <a:custGeom>
                <a:avLst/>
                <a:gdLst/>
                <a:ahLst/>
                <a:cxnLst/>
                <a:rect l="l" t="t" r="r" b="b"/>
                <a:pathLst>
                  <a:path w="63593" h="78772" extrusionOk="0">
                    <a:moveTo>
                      <a:pt x="53819" y="1"/>
                    </a:moveTo>
                    <a:cubicBezTo>
                      <a:pt x="53376" y="1"/>
                      <a:pt x="52933" y="13"/>
                      <a:pt x="52489" y="39"/>
                    </a:cubicBezTo>
                    <a:cubicBezTo>
                      <a:pt x="33311" y="39"/>
                      <a:pt x="13527" y="12758"/>
                      <a:pt x="4442" y="19420"/>
                    </a:cubicBezTo>
                    <a:cubicBezTo>
                      <a:pt x="1212" y="21842"/>
                      <a:pt x="1" y="26082"/>
                      <a:pt x="1212" y="29917"/>
                    </a:cubicBezTo>
                    <a:cubicBezTo>
                      <a:pt x="5048" y="42434"/>
                      <a:pt x="16353" y="70697"/>
                      <a:pt x="37550" y="78772"/>
                    </a:cubicBezTo>
                    <a:cubicBezTo>
                      <a:pt x="37752" y="78368"/>
                      <a:pt x="37954" y="77964"/>
                      <a:pt x="38156" y="77561"/>
                    </a:cubicBezTo>
                    <a:cubicBezTo>
                      <a:pt x="40377" y="74533"/>
                      <a:pt x="43001" y="71504"/>
                      <a:pt x="45827" y="68678"/>
                    </a:cubicBezTo>
                    <a:cubicBezTo>
                      <a:pt x="44818" y="68476"/>
                      <a:pt x="43809" y="68072"/>
                      <a:pt x="42799" y="67871"/>
                    </a:cubicBezTo>
                    <a:cubicBezTo>
                      <a:pt x="27255" y="62824"/>
                      <a:pt x="19179" y="42232"/>
                      <a:pt x="16151" y="32946"/>
                    </a:cubicBezTo>
                    <a:cubicBezTo>
                      <a:pt x="15344" y="30321"/>
                      <a:pt x="16353" y="27293"/>
                      <a:pt x="18574" y="25678"/>
                    </a:cubicBezTo>
                    <a:cubicBezTo>
                      <a:pt x="25034" y="20833"/>
                      <a:pt x="38963" y="11748"/>
                      <a:pt x="52489" y="11748"/>
                    </a:cubicBezTo>
                    <a:cubicBezTo>
                      <a:pt x="55316" y="11748"/>
                      <a:pt x="57940" y="12152"/>
                      <a:pt x="60564" y="12960"/>
                    </a:cubicBezTo>
                    <a:cubicBezTo>
                      <a:pt x="61574" y="13363"/>
                      <a:pt x="62583" y="13767"/>
                      <a:pt x="63593" y="14171"/>
                    </a:cubicBezTo>
                    <a:cubicBezTo>
                      <a:pt x="62987" y="10335"/>
                      <a:pt x="62785" y="6701"/>
                      <a:pt x="62785" y="2866"/>
                    </a:cubicBezTo>
                    <a:lnTo>
                      <a:pt x="62785" y="1452"/>
                    </a:lnTo>
                    <a:cubicBezTo>
                      <a:pt x="59796" y="573"/>
                      <a:pt x="56808" y="1"/>
                      <a:pt x="53819"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15;p60">
                <a:extLst>
                  <a:ext uri="{FF2B5EF4-FFF2-40B4-BE49-F238E27FC236}">
                    <a16:creationId xmlns="" xmlns:a16="http://schemas.microsoft.com/office/drawing/2014/main" id="{75126D82-844B-5B37-C9AF-EF832554364B}"/>
                  </a:ext>
                </a:extLst>
              </p:cNvPr>
              <p:cNvSpPr/>
              <p:nvPr/>
            </p:nvSpPr>
            <p:spPr>
              <a:xfrm>
                <a:off x="2721907" y="1317604"/>
                <a:ext cx="53599" cy="72899"/>
              </a:xfrm>
              <a:custGeom>
                <a:avLst/>
                <a:gdLst/>
                <a:ahLst/>
                <a:cxnLst/>
                <a:rect l="l" t="t" r="r" b="b"/>
                <a:pathLst>
                  <a:path w="15141" h="20593" extrusionOk="0">
                    <a:moveTo>
                      <a:pt x="0" y="1"/>
                    </a:moveTo>
                    <a:lnTo>
                      <a:pt x="0" y="1414"/>
                    </a:lnTo>
                    <a:cubicBezTo>
                      <a:pt x="0" y="5249"/>
                      <a:pt x="202" y="9085"/>
                      <a:pt x="808" y="12921"/>
                    </a:cubicBezTo>
                    <a:cubicBezTo>
                      <a:pt x="5653" y="14738"/>
                      <a:pt x="9892" y="17362"/>
                      <a:pt x="13930" y="20592"/>
                    </a:cubicBezTo>
                    <a:cubicBezTo>
                      <a:pt x="14333" y="20188"/>
                      <a:pt x="14737" y="19785"/>
                      <a:pt x="15141" y="19583"/>
                    </a:cubicBezTo>
                    <a:cubicBezTo>
                      <a:pt x="13324" y="14738"/>
                      <a:pt x="12315" y="9893"/>
                      <a:pt x="12113" y="4846"/>
                    </a:cubicBezTo>
                    <a:cubicBezTo>
                      <a:pt x="8681" y="3029"/>
                      <a:pt x="5047" y="1414"/>
                      <a:pt x="1211" y="404"/>
                    </a:cubicBezTo>
                    <a:lnTo>
                      <a:pt x="0" y="1"/>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16;p60">
                <a:extLst>
                  <a:ext uri="{FF2B5EF4-FFF2-40B4-BE49-F238E27FC236}">
                    <a16:creationId xmlns="" xmlns:a16="http://schemas.microsoft.com/office/drawing/2014/main" id="{BE7DAE49-68B5-FDD7-A4E8-0B2FB0C87D8C}"/>
                  </a:ext>
                </a:extLst>
              </p:cNvPr>
              <p:cNvSpPr/>
              <p:nvPr/>
            </p:nvSpPr>
            <p:spPr>
              <a:xfrm>
                <a:off x="2764773" y="1334751"/>
                <a:ext cx="47171" cy="52173"/>
              </a:xfrm>
              <a:custGeom>
                <a:avLst/>
                <a:gdLst/>
                <a:ahLst/>
                <a:cxnLst/>
                <a:rect l="l" t="t" r="r" b="b"/>
                <a:pathLst>
                  <a:path w="13325" h="14738" extrusionOk="0">
                    <a:moveTo>
                      <a:pt x="1" y="1"/>
                    </a:moveTo>
                    <a:cubicBezTo>
                      <a:pt x="203" y="5048"/>
                      <a:pt x="1212" y="9893"/>
                      <a:pt x="3029" y="14738"/>
                    </a:cubicBezTo>
                    <a:cubicBezTo>
                      <a:pt x="6259" y="12315"/>
                      <a:pt x="9691" y="10498"/>
                      <a:pt x="13325" y="9085"/>
                    </a:cubicBezTo>
                    <a:cubicBezTo>
                      <a:pt x="9287" y="5451"/>
                      <a:pt x="4846" y="2423"/>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17;p60">
                <a:extLst>
                  <a:ext uri="{FF2B5EF4-FFF2-40B4-BE49-F238E27FC236}">
                    <a16:creationId xmlns="" xmlns:a16="http://schemas.microsoft.com/office/drawing/2014/main" id="{D53AF021-7CDA-5712-B6EC-16F82FC3C775}"/>
                  </a:ext>
                </a:extLst>
              </p:cNvPr>
              <p:cNvSpPr/>
              <p:nvPr/>
            </p:nvSpPr>
            <p:spPr>
              <a:xfrm>
                <a:off x="2554001" y="1354757"/>
                <a:ext cx="187956" cy="201536"/>
              </a:xfrm>
              <a:custGeom>
                <a:avLst/>
                <a:gdLst/>
                <a:ahLst/>
                <a:cxnLst/>
                <a:rect l="l" t="t" r="r" b="b"/>
                <a:pathLst>
                  <a:path w="53095" h="56931" extrusionOk="0">
                    <a:moveTo>
                      <a:pt x="37146" y="0"/>
                    </a:moveTo>
                    <a:cubicBezTo>
                      <a:pt x="23620" y="0"/>
                      <a:pt x="9489" y="9085"/>
                      <a:pt x="3231" y="13930"/>
                    </a:cubicBezTo>
                    <a:cubicBezTo>
                      <a:pt x="808" y="15545"/>
                      <a:pt x="1" y="18573"/>
                      <a:pt x="808" y="21198"/>
                    </a:cubicBezTo>
                    <a:cubicBezTo>
                      <a:pt x="3634" y="30282"/>
                      <a:pt x="11710" y="51076"/>
                      <a:pt x="27456" y="56123"/>
                    </a:cubicBezTo>
                    <a:cubicBezTo>
                      <a:pt x="28466" y="56324"/>
                      <a:pt x="29273" y="56728"/>
                      <a:pt x="30282" y="56930"/>
                    </a:cubicBezTo>
                    <a:cubicBezTo>
                      <a:pt x="34926" y="52287"/>
                      <a:pt x="40174" y="48249"/>
                      <a:pt x="46029" y="45221"/>
                    </a:cubicBezTo>
                    <a:cubicBezTo>
                      <a:pt x="46029" y="44414"/>
                      <a:pt x="46029" y="43404"/>
                      <a:pt x="46029" y="42395"/>
                    </a:cubicBezTo>
                    <a:cubicBezTo>
                      <a:pt x="45827" y="34118"/>
                      <a:pt x="48452" y="25841"/>
                      <a:pt x="53095" y="18977"/>
                    </a:cubicBezTo>
                    <a:cubicBezTo>
                      <a:pt x="50672" y="13728"/>
                      <a:pt x="49057" y="8075"/>
                      <a:pt x="48250" y="2423"/>
                    </a:cubicBezTo>
                    <a:cubicBezTo>
                      <a:pt x="47240" y="2019"/>
                      <a:pt x="46231" y="1615"/>
                      <a:pt x="45221" y="1413"/>
                    </a:cubicBezTo>
                    <a:cubicBezTo>
                      <a:pt x="42597" y="404"/>
                      <a:pt x="39771" y="0"/>
                      <a:pt x="37146"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18;p60">
                <a:extLst>
                  <a:ext uri="{FF2B5EF4-FFF2-40B4-BE49-F238E27FC236}">
                    <a16:creationId xmlns="" xmlns:a16="http://schemas.microsoft.com/office/drawing/2014/main" id="{B4CE0B6E-AC4A-A907-A81B-652B4CE9948D}"/>
                  </a:ext>
                </a:extLst>
              </p:cNvPr>
              <p:cNvSpPr/>
              <p:nvPr/>
            </p:nvSpPr>
            <p:spPr>
              <a:xfrm>
                <a:off x="2724763" y="1363329"/>
                <a:ext cx="46455" cy="58605"/>
              </a:xfrm>
              <a:custGeom>
                <a:avLst/>
                <a:gdLst/>
                <a:ahLst/>
                <a:cxnLst/>
                <a:rect l="l" t="t" r="r" b="b"/>
                <a:pathLst>
                  <a:path w="13123" h="16555" extrusionOk="0">
                    <a:moveTo>
                      <a:pt x="1" y="1"/>
                    </a:moveTo>
                    <a:lnTo>
                      <a:pt x="1" y="1"/>
                    </a:lnTo>
                    <a:cubicBezTo>
                      <a:pt x="1010" y="5653"/>
                      <a:pt x="2625" y="11306"/>
                      <a:pt x="4846" y="16555"/>
                    </a:cubicBezTo>
                    <a:cubicBezTo>
                      <a:pt x="6461" y="14334"/>
                      <a:pt x="8076" y="12315"/>
                      <a:pt x="10095" y="10297"/>
                    </a:cubicBezTo>
                    <a:cubicBezTo>
                      <a:pt x="10902" y="9489"/>
                      <a:pt x="12113" y="8480"/>
                      <a:pt x="13123" y="7672"/>
                    </a:cubicBezTo>
                    <a:cubicBezTo>
                      <a:pt x="9085" y="4442"/>
                      <a:pt x="4846" y="1818"/>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9;p60">
                <a:extLst>
                  <a:ext uri="{FF2B5EF4-FFF2-40B4-BE49-F238E27FC236}">
                    <a16:creationId xmlns="" xmlns:a16="http://schemas.microsoft.com/office/drawing/2014/main" id="{99E78581-958B-C99A-0438-C8D60917C7EF}"/>
                  </a:ext>
                </a:extLst>
              </p:cNvPr>
              <p:cNvSpPr/>
              <p:nvPr/>
            </p:nvSpPr>
            <p:spPr>
              <a:xfrm>
                <a:off x="2587581" y="1591246"/>
                <a:ext cx="277288" cy="238695"/>
              </a:xfrm>
              <a:custGeom>
                <a:avLst/>
                <a:gdLst/>
                <a:ahLst/>
                <a:cxnLst/>
                <a:rect l="l" t="t" r="r" b="b"/>
                <a:pathLst>
                  <a:path w="78330" h="67428" extrusionOk="0">
                    <a:moveTo>
                      <a:pt x="12719" y="0"/>
                    </a:moveTo>
                    <a:cubicBezTo>
                      <a:pt x="1" y="18977"/>
                      <a:pt x="7672" y="48451"/>
                      <a:pt x="11912" y="61169"/>
                    </a:cubicBezTo>
                    <a:cubicBezTo>
                      <a:pt x="13123" y="64803"/>
                      <a:pt x="16555" y="67428"/>
                      <a:pt x="20593" y="67428"/>
                    </a:cubicBezTo>
                    <a:lnTo>
                      <a:pt x="22006" y="67428"/>
                    </a:lnTo>
                    <a:cubicBezTo>
                      <a:pt x="35935" y="67428"/>
                      <a:pt x="64602" y="65207"/>
                      <a:pt x="78330" y="48047"/>
                    </a:cubicBezTo>
                    <a:cubicBezTo>
                      <a:pt x="78128" y="47643"/>
                      <a:pt x="77724" y="47442"/>
                      <a:pt x="77522" y="47038"/>
                    </a:cubicBezTo>
                    <a:cubicBezTo>
                      <a:pt x="75302" y="43808"/>
                      <a:pt x="73283" y="40578"/>
                      <a:pt x="71466" y="37146"/>
                    </a:cubicBezTo>
                    <a:cubicBezTo>
                      <a:pt x="70860" y="37953"/>
                      <a:pt x="70457" y="38761"/>
                      <a:pt x="69851" y="39568"/>
                    </a:cubicBezTo>
                    <a:cubicBezTo>
                      <a:pt x="60363" y="52489"/>
                      <a:pt x="39367" y="54104"/>
                      <a:pt x="29273" y="54104"/>
                    </a:cubicBezTo>
                    <a:lnTo>
                      <a:pt x="28466" y="54104"/>
                    </a:lnTo>
                    <a:cubicBezTo>
                      <a:pt x="25640" y="54104"/>
                      <a:pt x="23015" y="52287"/>
                      <a:pt x="22208" y="49662"/>
                    </a:cubicBezTo>
                    <a:cubicBezTo>
                      <a:pt x="19179" y="40578"/>
                      <a:pt x="13527" y="18977"/>
                      <a:pt x="23217" y="5855"/>
                    </a:cubicBezTo>
                    <a:cubicBezTo>
                      <a:pt x="23823" y="4845"/>
                      <a:pt x="24428" y="4038"/>
                      <a:pt x="25236" y="3230"/>
                    </a:cubicBezTo>
                    <a:cubicBezTo>
                      <a:pt x="21400" y="2625"/>
                      <a:pt x="17766" y="1817"/>
                      <a:pt x="14132" y="606"/>
                    </a:cubicBezTo>
                    <a:cubicBezTo>
                      <a:pt x="13527" y="404"/>
                      <a:pt x="13123" y="202"/>
                      <a:pt x="1271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0;p60">
                <a:extLst>
                  <a:ext uri="{FF2B5EF4-FFF2-40B4-BE49-F238E27FC236}">
                    <a16:creationId xmlns="" xmlns:a16="http://schemas.microsoft.com/office/drawing/2014/main" id="{035138F7-17BB-1345-B04B-28DDABFF3C19}"/>
                  </a:ext>
                </a:extLst>
              </p:cNvPr>
              <p:cNvSpPr/>
              <p:nvPr/>
            </p:nvSpPr>
            <p:spPr>
              <a:xfrm>
                <a:off x="2631881" y="1556237"/>
                <a:ext cx="95768" cy="46455"/>
              </a:xfrm>
              <a:custGeom>
                <a:avLst/>
                <a:gdLst/>
                <a:ahLst/>
                <a:cxnLst/>
                <a:rect l="l" t="t" r="r" b="b"/>
                <a:pathLst>
                  <a:path w="27053" h="13123" extrusionOk="0">
                    <a:moveTo>
                      <a:pt x="8277" y="0"/>
                    </a:moveTo>
                    <a:cubicBezTo>
                      <a:pt x="5451" y="2826"/>
                      <a:pt x="3029" y="5653"/>
                      <a:pt x="808" y="8883"/>
                    </a:cubicBezTo>
                    <a:cubicBezTo>
                      <a:pt x="404" y="9286"/>
                      <a:pt x="202" y="9690"/>
                      <a:pt x="0" y="9892"/>
                    </a:cubicBezTo>
                    <a:cubicBezTo>
                      <a:pt x="606" y="10094"/>
                      <a:pt x="1010" y="10296"/>
                      <a:pt x="1414" y="10498"/>
                    </a:cubicBezTo>
                    <a:cubicBezTo>
                      <a:pt x="5047" y="11709"/>
                      <a:pt x="8883" y="12517"/>
                      <a:pt x="12719" y="13122"/>
                    </a:cubicBezTo>
                    <a:cubicBezTo>
                      <a:pt x="16554" y="8277"/>
                      <a:pt x="21601" y="4240"/>
                      <a:pt x="27052" y="1211"/>
                    </a:cubicBezTo>
                    <a:lnTo>
                      <a:pt x="27052" y="1211"/>
                    </a:lnTo>
                    <a:cubicBezTo>
                      <a:pt x="25033" y="1615"/>
                      <a:pt x="23015" y="1615"/>
                      <a:pt x="20996" y="1615"/>
                    </a:cubicBezTo>
                    <a:cubicBezTo>
                      <a:pt x="16756" y="1615"/>
                      <a:pt x="12517" y="1009"/>
                      <a:pt x="827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21;p60">
                <a:extLst>
                  <a:ext uri="{FF2B5EF4-FFF2-40B4-BE49-F238E27FC236}">
                    <a16:creationId xmlns="" xmlns:a16="http://schemas.microsoft.com/office/drawing/2014/main" id="{8D23B2D6-9D06-100E-8811-9CD279D16495}"/>
                  </a:ext>
                </a:extLst>
              </p:cNvPr>
              <p:cNvSpPr/>
              <p:nvPr/>
            </p:nvSpPr>
            <p:spPr>
              <a:xfrm>
                <a:off x="2661889" y="1514798"/>
                <a:ext cx="66467" cy="47170"/>
              </a:xfrm>
              <a:custGeom>
                <a:avLst/>
                <a:gdLst/>
                <a:ahLst/>
                <a:cxnLst/>
                <a:rect l="l" t="t" r="r" b="b"/>
                <a:pathLst>
                  <a:path w="18776" h="13325" extrusionOk="0">
                    <a:moveTo>
                      <a:pt x="15747" y="0"/>
                    </a:moveTo>
                    <a:cubicBezTo>
                      <a:pt x="9892" y="3028"/>
                      <a:pt x="4644" y="7066"/>
                      <a:pt x="0" y="11709"/>
                    </a:cubicBezTo>
                    <a:cubicBezTo>
                      <a:pt x="4038" y="12718"/>
                      <a:pt x="8277" y="13324"/>
                      <a:pt x="12517" y="13324"/>
                    </a:cubicBezTo>
                    <a:cubicBezTo>
                      <a:pt x="14536" y="13324"/>
                      <a:pt x="16756" y="13122"/>
                      <a:pt x="18775" y="12920"/>
                    </a:cubicBezTo>
                    <a:cubicBezTo>
                      <a:pt x="16958" y="8883"/>
                      <a:pt x="16151" y="4441"/>
                      <a:pt x="1574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22;p60">
                <a:extLst>
                  <a:ext uri="{FF2B5EF4-FFF2-40B4-BE49-F238E27FC236}">
                    <a16:creationId xmlns="" xmlns:a16="http://schemas.microsoft.com/office/drawing/2014/main" id="{8EF9887B-4B99-6647-51CB-DA1E460566CB}"/>
                  </a:ext>
                </a:extLst>
              </p:cNvPr>
              <p:cNvSpPr/>
              <p:nvPr/>
            </p:nvSpPr>
            <p:spPr>
              <a:xfrm>
                <a:off x="2635452" y="1602677"/>
                <a:ext cx="205108" cy="180094"/>
              </a:xfrm>
              <a:custGeom>
                <a:avLst/>
                <a:gdLst/>
                <a:ahLst/>
                <a:cxnLst/>
                <a:rect l="l" t="t" r="r" b="b"/>
                <a:pathLst>
                  <a:path w="57940" h="50874" extrusionOk="0">
                    <a:moveTo>
                      <a:pt x="11710" y="0"/>
                    </a:moveTo>
                    <a:cubicBezTo>
                      <a:pt x="10902" y="808"/>
                      <a:pt x="10297" y="1615"/>
                      <a:pt x="9691" y="2625"/>
                    </a:cubicBezTo>
                    <a:cubicBezTo>
                      <a:pt x="1" y="15949"/>
                      <a:pt x="5653" y="37348"/>
                      <a:pt x="8682" y="46432"/>
                    </a:cubicBezTo>
                    <a:cubicBezTo>
                      <a:pt x="9489" y="49057"/>
                      <a:pt x="12114" y="50874"/>
                      <a:pt x="14940" y="50874"/>
                    </a:cubicBezTo>
                    <a:lnTo>
                      <a:pt x="15747" y="50874"/>
                    </a:lnTo>
                    <a:cubicBezTo>
                      <a:pt x="25841" y="50874"/>
                      <a:pt x="46837" y="49259"/>
                      <a:pt x="56325" y="36338"/>
                    </a:cubicBezTo>
                    <a:cubicBezTo>
                      <a:pt x="56931" y="35531"/>
                      <a:pt x="57334" y="34723"/>
                      <a:pt x="57940" y="33916"/>
                    </a:cubicBezTo>
                    <a:cubicBezTo>
                      <a:pt x="54508" y="27052"/>
                      <a:pt x="52085" y="19582"/>
                      <a:pt x="51278" y="11911"/>
                    </a:cubicBezTo>
                    <a:cubicBezTo>
                      <a:pt x="45222" y="9892"/>
                      <a:pt x="39771" y="6460"/>
                      <a:pt x="35330" y="2019"/>
                    </a:cubicBezTo>
                    <a:cubicBezTo>
                      <a:pt x="34522" y="1413"/>
                      <a:pt x="33916" y="606"/>
                      <a:pt x="33311" y="0"/>
                    </a:cubicBezTo>
                    <a:cubicBezTo>
                      <a:pt x="29677" y="606"/>
                      <a:pt x="26043" y="808"/>
                      <a:pt x="22409" y="808"/>
                    </a:cubicBezTo>
                    <a:cubicBezTo>
                      <a:pt x="18776" y="808"/>
                      <a:pt x="15142" y="606"/>
                      <a:pt x="11710"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7923;p60">
                <a:extLst>
                  <a:ext uri="{FF2B5EF4-FFF2-40B4-BE49-F238E27FC236}">
                    <a16:creationId xmlns="" xmlns:a16="http://schemas.microsoft.com/office/drawing/2014/main" id="{8ED32D2C-3F9F-F4A0-67BB-8586F5F4276F}"/>
                  </a:ext>
                </a:extLst>
              </p:cNvPr>
              <p:cNvSpPr/>
              <p:nvPr/>
            </p:nvSpPr>
            <p:spPr>
              <a:xfrm>
                <a:off x="2676892" y="1560523"/>
                <a:ext cx="76471" cy="45025"/>
              </a:xfrm>
              <a:custGeom>
                <a:avLst/>
                <a:gdLst/>
                <a:ahLst/>
                <a:cxnLst/>
                <a:rect l="l" t="t" r="r" b="b"/>
                <a:pathLst>
                  <a:path w="21602" h="12719" extrusionOk="0">
                    <a:moveTo>
                      <a:pt x="14334" y="0"/>
                    </a:moveTo>
                    <a:cubicBezTo>
                      <a:pt x="8883" y="3029"/>
                      <a:pt x="3836" y="7066"/>
                      <a:pt x="1" y="11911"/>
                    </a:cubicBezTo>
                    <a:cubicBezTo>
                      <a:pt x="3433" y="12517"/>
                      <a:pt x="7067" y="12719"/>
                      <a:pt x="10700" y="12719"/>
                    </a:cubicBezTo>
                    <a:cubicBezTo>
                      <a:pt x="14334" y="12719"/>
                      <a:pt x="17968" y="12517"/>
                      <a:pt x="21602" y="11911"/>
                    </a:cubicBezTo>
                    <a:cubicBezTo>
                      <a:pt x="18574" y="8277"/>
                      <a:pt x="16151" y="4240"/>
                      <a:pt x="1433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24;p60">
                <a:extLst>
                  <a:ext uri="{FF2B5EF4-FFF2-40B4-BE49-F238E27FC236}">
                    <a16:creationId xmlns="" xmlns:a16="http://schemas.microsoft.com/office/drawing/2014/main" id="{6EBDAFEE-814A-D727-F636-64554C36D026}"/>
                  </a:ext>
                </a:extLst>
              </p:cNvPr>
              <p:cNvSpPr/>
              <p:nvPr/>
            </p:nvSpPr>
            <p:spPr>
              <a:xfrm>
                <a:off x="2864801" y="1592672"/>
                <a:ext cx="278003" cy="237984"/>
              </a:xfrm>
              <a:custGeom>
                <a:avLst/>
                <a:gdLst/>
                <a:ahLst/>
                <a:cxnLst/>
                <a:rect l="l" t="t" r="r" b="b"/>
                <a:pathLst>
                  <a:path w="78532" h="67227" extrusionOk="0">
                    <a:moveTo>
                      <a:pt x="66015" y="1"/>
                    </a:moveTo>
                    <a:cubicBezTo>
                      <a:pt x="65611" y="203"/>
                      <a:pt x="65208" y="405"/>
                      <a:pt x="64804" y="405"/>
                    </a:cubicBezTo>
                    <a:cubicBezTo>
                      <a:pt x="61170" y="1616"/>
                      <a:pt x="57334" y="2625"/>
                      <a:pt x="53499" y="3231"/>
                    </a:cubicBezTo>
                    <a:cubicBezTo>
                      <a:pt x="54104" y="4038"/>
                      <a:pt x="54710" y="4644"/>
                      <a:pt x="55315" y="5653"/>
                    </a:cubicBezTo>
                    <a:cubicBezTo>
                      <a:pt x="65006" y="18977"/>
                      <a:pt x="59555" y="40377"/>
                      <a:pt x="56325" y="49461"/>
                    </a:cubicBezTo>
                    <a:cubicBezTo>
                      <a:pt x="55517" y="52086"/>
                      <a:pt x="52893" y="53902"/>
                      <a:pt x="50269" y="53902"/>
                    </a:cubicBezTo>
                    <a:lnTo>
                      <a:pt x="49259" y="53902"/>
                    </a:lnTo>
                    <a:cubicBezTo>
                      <a:pt x="39165" y="53902"/>
                      <a:pt x="18170" y="52287"/>
                      <a:pt x="8883" y="39367"/>
                    </a:cubicBezTo>
                    <a:cubicBezTo>
                      <a:pt x="8076" y="38560"/>
                      <a:pt x="7470" y="37550"/>
                      <a:pt x="7067" y="36743"/>
                    </a:cubicBezTo>
                    <a:cubicBezTo>
                      <a:pt x="5250" y="40175"/>
                      <a:pt x="3231" y="43405"/>
                      <a:pt x="1010" y="46433"/>
                    </a:cubicBezTo>
                    <a:cubicBezTo>
                      <a:pt x="808" y="46837"/>
                      <a:pt x="405" y="47240"/>
                      <a:pt x="1" y="47644"/>
                    </a:cubicBezTo>
                    <a:cubicBezTo>
                      <a:pt x="13729" y="65006"/>
                      <a:pt x="42597" y="67226"/>
                      <a:pt x="56527" y="67226"/>
                    </a:cubicBezTo>
                    <a:lnTo>
                      <a:pt x="57738" y="67226"/>
                    </a:lnTo>
                    <a:cubicBezTo>
                      <a:pt x="61776" y="67226"/>
                      <a:pt x="65409" y="64602"/>
                      <a:pt x="66621" y="60968"/>
                    </a:cubicBezTo>
                    <a:cubicBezTo>
                      <a:pt x="70860" y="48250"/>
                      <a:pt x="78532" y="18977"/>
                      <a:pt x="6601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25;p60">
                <a:extLst>
                  <a:ext uri="{FF2B5EF4-FFF2-40B4-BE49-F238E27FC236}">
                    <a16:creationId xmlns="" xmlns:a16="http://schemas.microsoft.com/office/drawing/2014/main" id="{3A49199E-2DB8-01CA-DE29-2C5576BA6E3B}"/>
                  </a:ext>
                </a:extLst>
              </p:cNvPr>
              <p:cNvSpPr/>
              <p:nvPr/>
            </p:nvSpPr>
            <p:spPr>
              <a:xfrm>
                <a:off x="2840508" y="1660548"/>
                <a:ext cx="49316" cy="100770"/>
              </a:xfrm>
              <a:custGeom>
                <a:avLst/>
                <a:gdLst/>
                <a:ahLst/>
                <a:cxnLst/>
                <a:rect l="l" t="t" r="r" b="b"/>
                <a:pathLst>
                  <a:path w="13931" h="28466" extrusionOk="0">
                    <a:moveTo>
                      <a:pt x="6865" y="0"/>
                    </a:moveTo>
                    <a:cubicBezTo>
                      <a:pt x="5855" y="6259"/>
                      <a:pt x="3433" y="12113"/>
                      <a:pt x="1" y="17564"/>
                    </a:cubicBezTo>
                    <a:cubicBezTo>
                      <a:pt x="1818" y="20996"/>
                      <a:pt x="3837" y="24428"/>
                      <a:pt x="6057" y="27658"/>
                    </a:cubicBezTo>
                    <a:cubicBezTo>
                      <a:pt x="6259" y="27860"/>
                      <a:pt x="6663" y="28263"/>
                      <a:pt x="6865" y="28465"/>
                    </a:cubicBezTo>
                    <a:cubicBezTo>
                      <a:pt x="7269" y="28061"/>
                      <a:pt x="7470" y="27860"/>
                      <a:pt x="7874" y="27456"/>
                    </a:cubicBezTo>
                    <a:cubicBezTo>
                      <a:pt x="10095" y="24226"/>
                      <a:pt x="12114" y="20996"/>
                      <a:pt x="13931" y="17564"/>
                    </a:cubicBezTo>
                    <a:cubicBezTo>
                      <a:pt x="10297" y="12113"/>
                      <a:pt x="8076" y="6259"/>
                      <a:pt x="6865"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26;p60">
                <a:extLst>
                  <a:ext uri="{FF2B5EF4-FFF2-40B4-BE49-F238E27FC236}">
                    <a16:creationId xmlns="" xmlns:a16="http://schemas.microsoft.com/office/drawing/2014/main" id="{F10D083B-C55B-A8BC-B8EB-35BA629EAC1D}"/>
                  </a:ext>
                </a:extLst>
              </p:cNvPr>
              <p:cNvSpPr/>
              <p:nvPr/>
            </p:nvSpPr>
            <p:spPr>
              <a:xfrm>
                <a:off x="2816930" y="1644831"/>
                <a:ext cx="47886" cy="77898"/>
              </a:xfrm>
              <a:custGeom>
                <a:avLst/>
                <a:gdLst/>
                <a:ahLst/>
                <a:cxnLst/>
                <a:rect l="l" t="t" r="r" b="b"/>
                <a:pathLst>
                  <a:path w="13527" h="22005" extrusionOk="0">
                    <a:moveTo>
                      <a:pt x="1" y="0"/>
                    </a:moveTo>
                    <a:lnTo>
                      <a:pt x="1" y="0"/>
                    </a:lnTo>
                    <a:cubicBezTo>
                      <a:pt x="808" y="7671"/>
                      <a:pt x="3231" y="15141"/>
                      <a:pt x="6663" y="22005"/>
                    </a:cubicBezTo>
                    <a:cubicBezTo>
                      <a:pt x="10095" y="16554"/>
                      <a:pt x="12517" y="10700"/>
                      <a:pt x="13527" y="4441"/>
                    </a:cubicBezTo>
                    <a:cubicBezTo>
                      <a:pt x="13527" y="3836"/>
                      <a:pt x="13325" y="3028"/>
                      <a:pt x="13325" y="2221"/>
                    </a:cubicBezTo>
                    <a:cubicBezTo>
                      <a:pt x="8682" y="2221"/>
                      <a:pt x="4240" y="1413"/>
                      <a:pt x="1"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27;p60">
                <a:extLst>
                  <a:ext uri="{FF2B5EF4-FFF2-40B4-BE49-F238E27FC236}">
                    <a16:creationId xmlns="" xmlns:a16="http://schemas.microsoft.com/office/drawing/2014/main" id="{BA7354AB-67AB-9257-D0A9-C3E259BBB0A0}"/>
                  </a:ext>
                </a:extLst>
              </p:cNvPr>
              <p:cNvSpPr/>
              <p:nvPr/>
            </p:nvSpPr>
            <p:spPr>
              <a:xfrm>
                <a:off x="2889093" y="1602677"/>
                <a:ext cx="205823" cy="180809"/>
              </a:xfrm>
              <a:custGeom>
                <a:avLst/>
                <a:gdLst/>
                <a:ahLst/>
                <a:cxnLst/>
                <a:rect l="l" t="t" r="r" b="b"/>
                <a:pathLst>
                  <a:path w="58142" h="51076" extrusionOk="0">
                    <a:moveTo>
                      <a:pt x="24428" y="0"/>
                    </a:moveTo>
                    <a:cubicBezTo>
                      <a:pt x="23822" y="808"/>
                      <a:pt x="23419" y="1413"/>
                      <a:pt x="22813" y="2019"/>
                    </a:cubicBezTo>
                    <a:cubicBezTo>
                      <a:pt x="18170" y="6460"/>
                      <a:pt x="12719" y="9892"/>
                      <a:pt x="6865" y="11911"/>
                    </a:cubicBezTo>
                    <a:cubicBezTo>
                      <a:pt x="5855" y="19582"/>
                      <a:pt x="3634" y="27052"/>
                      <a:pt x="1" y="33916"/>
                    </a:cubicBezTo>
                    <a:cubicBezTo>
                      <a:pt x="606" y="34723"/>
                      <a:pt x="1212" y="35733"/>
                      <a:pt x="1818" y="36540"/>
                    </a:cubicBezTo>
                    <a:cubicBezTo>
                      <a:pt x="11306" y="49460"/>
                      <a:pt x="32301" y="51075"/>
                      <a:pt x="42395" y="51075"/>
                    </a:cubicBezTo>
                    <a:lnTo>
                      <a:pt x="43203" y="51075"/>
                    </a:lnTo>
                    <a:cubicBezTo>
                      <a:pt x="46029" y="51075"/>
                      <a:pt x="48451" y="49259"/>
                      <a:pt x="49461" y="46634"/>
                    </a:cubicBezTo>
                    <a:cubicBezTo>
                      <a:pt x="52489" y="37550"/>
                      <a:pt x="58142" y="15949"/>
                      <a:pt x="48451" y="2826"/>
                    </a:cubicBezTo>
                    <a:cubicBezTo>
                      <a:pt x="47846" y="1817"/>
                      <a:pt x="47240" y="1211"/>
                      <a:pt x="46433" y="404"/>
                    </a:cubicBezTo>
                    <a:cubicBezTo>
                      <a:pt x="43001" y="808"/>
                      <a:pt x="39569" y="1211"/>
                      <a:pt x="35935" y="1211"/>
                    </a:cubicBezTo>
                    <a:cubicBezTo>
                      <a:pt x="32099" y="1211"/>
                      <a:pt x="28264" y="808"/>
                      <a:pt x="24428"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28;p60">
                <a:extLst>
                  <a:ext uri="{FF2B5EF4-FFF2-40B4-BE49-F238E27FC236}">
                    <a16:creationId xmlns="" xmlns:a16="http://schemas.microsoft.com/office/drawing/2014/main" id="{1B664993-9295-DCAC-75A9-8E6BC14B6872}"/>
                  </a:ext>
                </a:extLst>
              </p:cNvPr>
              <p:cNvSpPr/>
              <p:nvPr/>
            </p:nvSpPr>
            <p:spPr>
              <a:xfrm>
                <a:off x="2864801" y="1644831"/>
                <a:ext cx="48601" cy="77898"/>
              </a:xfrm>
              <a:custGeom>
                <a:avLst/>
                <a:gdLst/>
                <a:ahLst/>
                <a:cxnLst/>
                <a:rect l="l" t="t" r="r" b="b"/>
                <a:pathLst>
                  <a:path w="13729" h="22005" extrusionOk="0">
                    <a:moveTo>
                      <a:pt x="13729" y="0"/>
                    </a:moveTo>
                    <a:cubicBezTo>
                      <a:pt x="9287" y="1413"/>
                      <a:pt x="4846" y="2221"/>
                      <a:pt x="405" y="2221"/>
                    </a:cubicBezTo>
                    <a:cubicBezTo>
                      <a:pt x="405" y="3028"/>
                      <a:pt x="203" y="3836"/>
                      <a:pt x="1" y="4441"/>
                    </a:cubicBezTo>
                    <a:cubicBezTo>
                      <a:pt x="1212" y="10700"/>
                      <a:pt x="3433" y="16554"/>
                      <a:pt x="7067" y="22005"/>
                    </a:cubicBezTo>
                    <a:cubicBezTo>
                      <a:pt x="10498" y="15141"/>
                      <a:pt x="12719" y="7671"/>
                      <a:pt x="1372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29;p60">
                <a:extLst>
                  <a:ext uri="{FF2B5EF4-FFF2-40B4-BE49-F238E27FC236}">
                    <a16:creationId xmlns="" xmlns:a16="http://schemas.microsoft.com/office/drawing/2014/main" id="{5663C955-41DA-B84A-7302-41D05853A822}"/>
                  </a:ext>
                </a:extLst>
              </p:cNvPr>
              <p:cNvSpPr/>
              <p:nvPr/>
            </p:nvSpPr>
            <p:spPr>
              <a:xfrm>
                <a:off x="2864086" y="1653402"/>
                <a:ext cx="2149" cy="7151"/>
              </a:xfrm>
              <a:custGeom>
                <a:avLst/>
                <a:gdLst/>
                <a:ahLst/>
                <a:cxnLst/>
                <a:rect l="l" t="t" r="r" b="b"/>
                <a:pathLst>
                  <a:path w="607" h="2020" extrusionOk="0">
                    <a:moveTo>
                      <a:pt x="1" y="1"/>
                    </a:moveTo>
                    <a:cubicBezTo>
                      <a:pt x="1" y="606"/>
                      <a:pt x="203" y="1414"/>
                      <a:pt x="203" y="2019"/>
                    </a:cubicBezTo>
                    <a:cubicBezTo>
                      <a:pt x="405" y="1414"/>
                      <a:pt x="405" y="606"/>
                      <a:pt x="607" y="1"/>
                    </a:cubicBez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30;p60">
                <a:extLst>
                  <a:ext uri="{FF2B5EF4-FFF2-40B4-BE49-F238E27FC236}">
                    <a16:creationId xmlns="" xmlns:a16="http://schemas.microsoft.com/office/drawing/2014/main" id="{0A7711CC-6E0F-7130-D46F-84786FE45F4C}"/>
                  </a:ext>
                </a:extLst>
              </p:cNvPr>
              <p:cNvSpPr/>
              <p:nvPr/>
            </p:nvSpPr>
            <p:spPr>
              <a:xfrm>
                <a:off x="3006983" y="1313318"/>
                <a:ext cx="225119" cy="279430"/>
              </a:xfrm>
              <a:custGeom>
                <a:avLst/>
                <a:gdLst/>
                <a:ahLst/>
                <a:cxnLst/>
                <a:rect l="l" t="t" r="r" b="b"/>
                <a:pathLst>
                  <a:path w="63593" h="78935" extrusionOk="0">
                    <a:moveTo>
                      <a:pt x="11104" y="0"/>
                    </a:moveTo>
                    <a:cubicBezTo>
                      <a:pt x="7672" y="0"/>
                      <a:pt x="4240" y="606"/>
                      <a:pt x="1010" y="1413"/>
                    </a:cubicBezTo>
                    <a:lnTo>
                      <a:pt x="1010" y="2625"/>
                    </a:lnTo>
                    <a:cubicBezTo>
                      <a:pt x="1010" y="6662"/>
                      <a:pt x="606" y="10498"/>
                      <a:pt x="1" y="14334"/>
                    </a:cubicBezTo>
                    <a:cubicBezTo>
                      <a:pt x="1010" y="13930"/>
                      <a:pt x="1818" y="13728"/>
                      <a:pt x="2827" y="13324"/>
                    </a:cubicBezTo>
                    <a:cubicBezTo>
                      <a:pt x="5451" y="12517"/>
                      <a:pt x="8278" y="12113"/>
                      <a:pt x="11104" y="12113"/>
                    </a:cubicBezTo>
                    <a:cubicBezTo>
                      <a:pt x="24630" y="12113"/>
                      <a:pt x="38559" y="21198"/>
                      <a:pt x="45020" y="25841"/>
                    </a:cubicBezTo>
                    <a:cubicBezTo>
                      <a:pt x="47240" y="27456"/>
                      <a:pt x="48048" y="30484"/>
                      <a:pt x="47240" y="33108"/>
                    </a:cubicBezTo>
                    <a:cubicBezTo>
                      <a:pt x="44414" y="42395"/>
                      <a:pt x="36339" y="62986"/>
                      <a:pt x="20592" y="68033"/>
                    </a:cubicBezTo>
                    <a:cubicBezTo>
                      <a:pt x="19583" y="68235"/>
                      <a:pt x="18573" y="68639"/>
                      <a:pt x="17564" y="68841"/>
                    </a:cubicBezTo>
                    <a:cubicBezTo>
                      <a:pt x="20188" y="71667"/>
                      <a:pt x="22813" y="74494"/>
                      <a:pt x="25034" y="77522"/>
                    </a:cubicBezTo>
                    <a:cubicBezTo>
                      <a:pt x="25235" y="77925"/>
                      <a:pt x="25639" y="78531"/>
                      <a:pt x="25841" y="78935"/>
                    </a:cubicBezTo>
                    <a:cubicBezTo>
                      <a:pt x="47240" y="71062"/>
                      <a:pt x="58343" y="42799"/>
                      <a:pt x="62381" y="30080"/>
                    </a:cubicBezTo>
                    <a:cubicBezTo>
                      <a:pt x="63592" y="26245"/>
                      <a:pt x="62179" y="22005"/>
                      <a:pt x="58949" y="19583"/>
                    </a:cubicBezTo>
                    <a:cubicBezTo>
                      <a:pt x="49865" y="12921"/>
                      <a:pt x="30081" y="0"/>
                      <a:pt x="1110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31;p60">
                <a:extLst>
                  <a:ext uri="{FF2B5EF4-FFF2-40B4-BE49-F238E27FC236}">
                    <a16:creationId xmlns="" xmlns:a16="http://schemas.microsoft.com/office/drawing/2014/main" id="{91A8DC72-66F9-43A5-AB32-B200516C3848}"/>
                  </a:ext>
                </a:extLst>
              </p:cNvPr>
              <p:cNvSpPr/>
              <p:nvPr/>
            </p:nvSpPr>
            <p:spPr>
              <a:xfrm>
                <a:off x="2956256" y="1319034"/>
                <a:ext cx="54314" cy="72184"/>
              </a:xfrm>
              <a:custGeom>
                <a:avLst/>
                <a:gdLst/>
                <a:ahLst/>
                <a:cxnLst/>
                <a:rect l="l" t="t" r="r" b="b"/>
                <a:pathLst>
                  <a:path w="15343" h="20391" extrusionOk="0">
                    <a:moveTo>
                      <a:pt x="15343" y="0"/>
                    </a:moveTo>
                    <a:lnTo>
                      <a:pt x="13930" y="404"/>
                    </a:lnTo>
                    <a:cubicBezTo>
                      <a:pt x="10094" y="1413"/>
                      <a:pt x="6662" y="2827"/>
                      <a:pt x="3230" y="4644"/>
                    </a:cubicBezTo>
                    <a:cubicBezTo>
                      <a:pt x="2827" y="9691"/>
                      <a:pt x="1817" y="14737"/>
                      <a:pt x="0" y="19583"/>
                    </a:cubicBezTo>
                    <a:lnTo>
                      <a:pt x="1010" y="20390"/>
                    </a:lnTo>
                    <a:cubicBezTo>
                      <a:pt x="5047" y="17160"/>
                      <a:pt x="9489" y="14737"/>
                      <a:pt x="14334" y="12921"/>
                    </a:cubicBezTo>
                    <a:cubicBezTo>
                      <a:pt x="14939" y="9085"/>
                      <a:pt x="15343" y="5047"/>
                      <a:pt x="15343" y="1212"/>
                    </a:cubicBezTo>
                    <a:lnTo>
                      <a:pt x="15343" y="0"/>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32;p60">
                <a:extLst>
                  <a:ext uri="{FF2B5EF4-FFF2-40B4-BE49-F238E27FC236}">
                    <a16:creationId xmlns="" xmlns:a16="http://schemas.microsoft.com/office/drawing/2014/main" id="{50A29116-2806-77E9-77DB-6D70C3456424}"/>
                  </a:ext>
                </a:extLst>
              </p:cNvPr>
              <p:cNvSpPr/>
              <p:nvPr/>
            </p:nvSpPr>
            <p:spPr>
              <a:xfrm>
                <a:off x="2919817" y="1335466"/>
                <a:ext cx="47886" cy="52888"/>
              </a:xfrm>
              <a:custGeom>
                <a:avLst/>
                <a:gdLst/>
                <a:ahLst/>
                <a:cxnLst/>
                <a:rect l="l" t="t" r="r" b="b"/>
                <a:pathLst>
                  <a:path w="13527" h="14940" extrusionOk="0">
                    <a:moveTo>
                      <a:pt x="13526" y="1"/>
                    </a:moveTo>
                    <a:cubicBezTo>
                      <a:pt x="8681" y="2423"/>
                      <a:pt x="4038" y="5451"/>
                      <a:pt x="0" y="9085"/>
                    </a:cubicBezTo>
                    <a:cubicBezTo>
                      <a:pt x="3634" y="10498"/>
                      <a:pt x="7066" y="12517"/>
                      <a:pt x="10296" y="14940"/>
                    </a:cubicBezTo>
                    <a:cubicBezTo>
                      <a:pt x="12113" y="10094"/>
                      <a:pt x="13123" y="5048"/>
                      <a:pt x="13526"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933;p60">
                <a:extLst>
                  <a:ext uri="{FF2B5EF4-FFF2-40B4-BE49-F238E27FC236}">
                    <a16:creationId xmlns="" xmlns:a16="http://schemas.microsoft.com/office/drawing/2014/main" id="{0192347D-B19C-FE69-D3CD-E32F89DD1FAC}"/>
                  </a:ext>
                </a:extLst>
              </p:cNvPr>
              <p:cNvSpPr/>
              <p:nvPr/>
            </p:nvSpPr>
            <p:spPr>
              <a:xfrm>
                <a:off x="3002697" y="1557663"/>
                <a:ext cx="95053" cy="46455"/>
              </a:xfrm>
              <a:custGeom>
                <a:avLst/>
                <a:gdLst/>
                <a:ahLst/>
                <a:cxnLst/>
                <a:rect l="l" t="t" r="r" b="b"/>
                <a:pathLst>
                  <a:path w="26851" h="13123" extrusionOk="0">
                    <a:moveTo>
                      <a:pt x="18775" y="1"/>
                    </a:moveTo>
                    <a:cubicBezTo>
                      <a:pt x="14737" y="1010"/>
                      <a:pt x="10700" y="1414"/>
                      <a:pt x="6460" y="1616"/>
                    </a:cubicBezTo>
                    <a:cubicBezTo>
                      <a:pt x="4240" y="1616"/>
                      <a:pt x="2019" y="1414"/>
                      <a:pt x="0" y="1010"/>
                    </a:cubicBezTo>
                    <a:lnTo>
                      <a:pt x="0" y="1010"/>
                    </a:lnTo>
                    <a:cubicBezTo>
                      <a:pt x="5451" y="4038"/>
                      <a:pt x="10498" y="8076"/>
                      <a:pt x="14334" y="13123"/>
                    </a:cubicBezTo>
                    <a:cubicBezTo>
                      <a:pt x="18169" y="12517"/>
                      <a:pt x="22005" y="11508"/>
                      <a:pt x="25841" y="10297"/>
                    </a:cubicBezTo>
                    <a:cubicBezTo>
                      <a:pt x="26245" y="10297"/>
                      <a:pt x="26648" y="10095"/>
                      <a:pt x="26850" y="9893"/>
                    </a:cubicBezTo>
                    <a:cubicBezTo>
                      <a:pt x="26648" y="9489"/>
                      <a:pt x="26446" y="9085"/>
                      <a:pt x="26043" y="8682"/>
                    </a:cubicBezTo>
                    <a:cubicBezTo>
                      <a:pt x="23822" y="5452"/>
                      <a:pt x="21399" y="2625"/>
                      <a:pt x="1877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934;p60">
                <a:extLst>
                  <a:ext uri="{FF2B5EF4-FFF2-40B4-BE49-F238E27FC236}">
                    <a16:creationId xmlns="" xmlns:a16="http://schemas.microsoft.com/office/drawing/2014/main" id="{B4DEC6F2-30CF-9D9E-8620-34ABAC98D62A}"/>
                  </a:ext>
                </a:extLst>
              </p:cNvPr>
              <p:cNvSpPr/>
              <p:nvPr/>
            </p:nvSpPr>
            <p:spPr>
              <a:xfrm>
                <a:off x="2975545" y="1561238"/>
                <a:ext cx="78616" cy="45740"/>
              </a:xfrm>
              <a:custGeom>
                <a:avLst/>
                <a:gdLst/>
                <a:ahLst/>
                <a:cxnLst/>
                <a:rect l="l" t="t" r="r" b="b"/>
                <a:pathLst>
                  <a:path w="22208" h="12921" extrusionOk="0">
                    <a:moveTo>
                      <a:pt x="7672" y="0"/>
                    </a:moveTo>
                    <a:cubicBezTo>
                      <a:pt x="5654" y="4442"/>
                      <a:pt x="3231" y="8277"/>
                      <a:pt x="1" y="11709"/>
                    </a:cubicBezTo>
                    <a:cubicBezTo>
                      <a:pt x="3837" y="12517"/>
                      <a:pt x="7672" y="12920"/>
                      <a:pt x="11508" y="12920"/>
                    </a:cubicBezTo>
                    <a:cubicBezTo>
                      <a:pt x="15142" y="12920"/>
                      <a:pt x="18574" y="12517"/>
                      <a:pt x="22208" y="12113"/>
                    </a:cubicBezTo>
                    <a:cubicBezTo>
                      <a:pt x="18170" y="7066"/>
                      <a:pt x="13123" y="3028"/>
                      <a:pt x="7672"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935;p60">
                <a:extLst>
                  <a:ext uri="{FF2B5EF4-FFF2-40B4-BE49-F238E27FC236}">
                    <a16:creationId xmlns="" xmlns:a16="http://schemas.microsoft.com/office/drawing/2014/main" id="{2A95CB8C-59C1-FA7B-0952-DE3850E03072}"/>
                  </a:ext>
                </a:extLst>
              </p:cNvPr>
              <p:cNvSpPr/>
              <p:nvPr/>
            </p:nvSpPr>
            <p:spPr>
              <a:xfrm>
                <a:off x="2959827" y="1364044"/>
                <a:ext cx="47171" cy="60035"/>
              </a:xfrm>
              <a:custGeom>
                <a:avLst/>
                <a:gdLst/>
                <a:ahLst/>
                <a:cxnLst/>
                <a:rect l="l" t="t" r="r" b="b"/>
                <a:pathLst>
                  <a:path w="13325" h="16959" extrusionOk="0">
                    <a:moveTo>
                      <a:pt x="13325" y="1"/>
                    </a:moveTo>
                    <a:lnTo>
                      <a:pt x="13325" y="1"/>
                    </a:lnTo>
                    <a:cubicBezTo>
                      <a:pt x="8480" y="1818"/>
                      <a:pt x="4038" y="4442"/>
                      <a:pt x="1" y="7672"/>
                    </a:cubicBezTo>
                    <a:cubicBezTo>
                      <a:pt x="1010" y="8480"/>
                      <a:pt x="2019" y="9287"/>
                      <a:pt x="2827" y="10095"/>
                    </a:cubicBezTo>
                    <a:cubicBezTo>
                      <a:pt x="4846" y="12315"/>
                      <a:pt x="6663" y="14536"/>
                      <a:pt x="8278" y="16959"/>
                    </a:cubicBezTo>
                    <a:cubicBezTo>
                      <a:pt x="10700" y="11508"/>
                      <a:pt x="12315" y="5855"/>
                      <a:pt x="1332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936;p60">
                <a:extLst>
                  <a:ext uri="{FF2B5EF4-FFF2-40B4-BE49-F238E27FC236}">
                    <a16:creationId xmlns="" xmlns:a16="http://schemas.microsoft.com/office/drawing/2014/main" id="{65BC9361-5AEB-9CC4-F567-82AB02506FB9}"/>
                  </a:ext>
                </a:extLst>
              </p:cNvPr>
              <p:cNvSpPr/>
              <p:nvPr/>
            </p:nvSpPr>
            <p:spPr>
              <a:xfrm>
                <a:off x="3002697" y="1515509"/>
                <a:ext cx="67179" cy="47170"/>
              </a:xfrm>
              <a:custGeom>
                <a:avLst/>
                <a:gdLst/>
                <a:ahLst/>
                <a:cxnLst/>
                <a:rect l="l" t="t" r="r" b="b"/>
                <a:pathLst>
                  <a:path w="18977" h="13325" extrusionOk="0">
                    <a:moveTo>
                      <a:pt x="2827" y="1"/>
                    </a:moveTo>
                    <a:cubicBezTo>
                      <a:pt x="2625" y="4442"/>
                      <a:pt x="1615" y="8682"/>
                      <a:pt x="0" y="12921"/>
                    </a:cubicBezTo>
                    <a:cubicBezTo>
                      <a:pt x="2221" y="13123"/>
                      <a:pt x="4442" y="13325"/>
                      <a:pt x="6460" y="13325"/>
                    </a:cubicBezTo>
                    <a:cubicBezTo>
                      <a:pt x="10700" y="13325"/>
                      <a:pt x="14939" y="12719"/>
                      <a:pt x="18977" y="11710"/>
                    </a:cubicBezTo>
                    <a:cubicBezTo>
                      <a:pt x="14132" y="7067"/>
                      <a:pt x="8883" y="3029"/>
                      <a:pt x="2827"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937;p60">
                <a:extLst>
                  <a:ext uri="{FF2B5EF4-FFF2-40B4-BE49-F238E27FC236}">
                    <a16:creationId xmlns="" xmlns:a16="http://schemas.microsoft.com/office/drawing/2014/main" id="{EB4C5EFF-B30C-411A-50BD-4F635F9C7CB2}"/>
                  </a:ext>
                </a:extLst>
              </p:cNvPr>
              <p:cNvSpPr/>
              <p:nvPr/>
            </p:nvSpPr>
            <p:spPr>
              <a:xfrm>
                <a:off x="3001982" y="1561238"/>
                <a:ext cx="719" cy="4"/>
              </a:xfrm>
              <a:custGeom>
                <a:avLst/>
                <a:gdLst/>
                <a:ahLst/>
                <a:cxnLst/>
                <a:rect l="l" t="t" r="r" b="b"/>
                <a:pathLst>
                  <a:path w="203" h="1" extrusionOk="0">
                    <a:moveTo>
                      <a:pt x="202" y="0"/>
                    </a:moveTo>
                    <a:lnTo>
                      <a:pt x="202" y="0"/>
                    </a:lnTo>
                    <a:lnTo>
                      <a:pt x="0" y="0"/>
                    </a:ln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38;p60">
                <a:extLst>
                  <a:ext uri="{FF2B5EF4-FFF2-40B4-BE49-F238E27FC236}">
                    <a16:creationId xmlns="" xmlns:a16="http://schemas.microsoft.com/office/drawing/2014/main" id="{398B6625-28F6-2925-4D77-A68978AFBBB0}"/>
                  </a:ext>
                </a:extLst>
              </p:cNvPr>
              <p:cNvSpPr/>
              <p:nvPr/>
            </p:nvSpPr>
            <p:spPr>
              <a:xfrm>
                <a:off x="2727622" y="1560523"/>
                <a:ext cx="4" cy="4"/>
              </a:xfrm>
              <a:custGeom>
                <a:avLst/>
                <a:gdLst/>
                <a:ahLst/>
                <a:cxnLst/>
                <a:rect l="l" t="t" r="r" b="b"/>
                <a:pathLst>
                  <a:path w="1" h="1" extrusionOk="0">
                    <a:moveTo>
                      <a:pt x="0" y="0"/>
                    </a:moveTo>
                    <a:close/>
                  </a:path>
                </a:pathLst>
              </a:custGeom>
              <a:solidFill>
                <a:srgbClr val="FFFFFF"/>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39;p60">
                <a:extLst>
                  <a:ext uri="{FF2B5EF4-FFF2-40B4-BE49-F238E27FC236}">
                    <a16:creationId xmlns="" xmlns:a16="http://schemas.microsoft.com/office/drawing/2014/main" id="{D3D07F71-6FCD-27C8-A70D-FD2B29124839}"/>
                  </a:ext>
                </a:extLst>
              </p:cNvPr>
              <p:cNvSpPr/>
              <p:nvPr/>
            </p:nvSpPr>
            <p:spPr>
              <a:xfrm>
                <a:off x="2706186" y="1356898"/>
                <a:ext cx="321598" cy="311591"/>
              </a:xfrm>
              <a:custGeom>
                <a:avLst/>
                <a:gdLst/>
                <a:ahLst/>
                <a:cxnLst/>
                <a:rect l="l" t="t" r="r" b="b"/>
                <a:pathLst>
                  <a:path w="90847" h="88020" fill="none" extrusionOk="0">
                    <a:moveTo>
                      <a:pt x="44818" y="1"/>
                    </a:moveTo>
                    <a:cubicBezTo>
                      <a:pt x="24832" y="1"/>
                      <a:pt x="7672" y="13931"/>
                      <a:pt x="3836" y="33715"/>
                    </a:cubicBezTo>
                    <a:cubicBezTo>
                      <a:pt x="1" y="53297"/>
                      <a:pt x="10297" y="72879"/>
                      <a:pt x="28869" y="80550"/>
                    </a:cubicBezTo>
                    <a:cubicBezTo>
                      <a:pt x="47240" y="88020"/>
                      <a:pt x="68639" y="81560"/>
                      <a:pt x="79743" y="65006"/>
                    </a:cubicBezTo>
                    <a:cubicBezTo>
                      <a:pt x="90846" y="48452"/>
                      <a:pt x="88625" y="26245"/>
                      <a:pt x="74494" y="12114"/>
                    </a:cubicBezTo>
                    <a:cubicBezTo>
                      <a:pt x="66621" y="4240"/>
                      <a:pt x="55921" y="1"/>
                      <a:pt x="44818" y="1"/>
                    </a:cubicBezTo>
                    <a:close/>
                  </a:path>
                </a:pathLst>
              </a:custGeom>
              <a:noFill/>
              <a:ln w="9525" cap="flat" cmpd="sng">
                <a:solidFill>
                  <a:srgbClr val="1136BA"/>
                </a:solidFill>
                <a:prstDash val="solid"/>
                <a:miter lim="2018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7940;p60">
              <a:extLst>
                <a:ext uri="{FF2B5EF4-FFF2-40B4-BE49-F238E27FC236}">
                  <a16:creationId xmlns="" xmlns:a16="http://schemas.microsoft.com/office/drawing/2014/main" id="{EB212EBF-BEB9-D7E7-4779-86626820B92D}"/>
                </a:ext>
              </a:extLst>
            </p:cNvPr>
            <p:cNvGrpSpPr/>
            <p:nvPr/>
          </p:nvGrpSpPr>
          <p:grpSpPr>
            <a:xfrm>
              <a:off x="2517909" y="1188726"/>
              <a:ext cx="702702" cy="725214"/>
              <a:chOff x="2517909" y="1188726"/>
              <a:chExt cx="702702" cy="725214"/>
            </a:xfrm>
          </p:grpSpPr>
          <p:sp>
            <p:nvSpPr>
              <p:cNvPr id="30" name="Google Shape;7941;p60">
                <a:extLst>
                  <a:ext uri="{FF2B5EF4-FFF2-40B4-BE49-F238E27FC236}">
                    <a16:creationId xmlns="" xmlns:a16="http://schemas.microsoft.com/office/drawing/2014/main" id="{E1E558FC-2F45-6072-3B53-3F534001173A}"/>
                  </a:ext>
                </a:extLst>
              </p:cNvPr>
              <p:cNvSpPr/>
              <p:nvPr/>
            </p:nvSpPr>
            <p:spPr>
              <a:xfrm>
                <a:off x="2621966" y="118872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42;p60">
                <a:extLst>
                  <a:ext uri="{FF2B5EF4-FFF2-40B4-BE49-F238E27FC236}">
                    <a16:creationId xmlns="" xmlns:a16="http://schemas.microsoft.com/office/drawing/2014/main" id="{7F812742-3D0B-9D01-A69E-E91104A9F997}"/>
                  </a:ext>
                </a:extLst>
              </p:cNvPr>
              <p:cNvSpPr/>
              <p:nvPr/>
            </p:nvSpPr>
            <p:spPr>
              <a:xfrm>
                <a:off x="2517909" y="154330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43;p60">
                <a:extLst>
                  <a:ext uri="{FF2B5EF4-FFF2-40B4-BE49-F238E27FC236}">
                    <a16:creationId xmlns="" xmlns:a16="http://schemas.microsoft.com/office/drawing/2014/main" id="{4B734F74-C3C7-36CF-4225-A3824BE0AFDC}"/>
                  </a:ext>
                </a:extLst>
              </p:cNvPr>
              <p:cNvSpPr/>
              <p:nvPr/>
            </p:nvSpPr>
            <p:spPr>
              <a:xfrm>
                <a:off x="3174265" y="155689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44;p60">
                <a:extLst>
                  <a:ext uri="{FF2B5EF4-FFF2-40B4-BE49-F238E27FC236}">
                    <a16:creationId xmlns="" xmlns:a16="http://schemas.microsoft.com/office/drawing/2014/main" id="{86C0ADC4-9049-4B93-01B3-F927D63C20AC}"/>
                  </a:ext>
                </a:extLst>
              </p:cNvPr>
              <p:cNvSpPr/>
              <p:nvPr/>
            </p:nvSpPr>
            <p:spPr>
              <a:xfrm>
                <a:off x="3023194" y="119720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45;p60">
                <a:extLst>
                  <a:ext uri="{FF2B5EF4-FFF2-40B4-BE49-F238E27FC236}">
                    <a16:creationId xmlns="" xmlns:a16="http://schemas.microsoft.com/office/drawing/2014/main" id="{46AA1155-18A7-6399-E629-B45A356CBE94}"/>
                  </a:ext>
                </a:extLst>
              </p:cNvPr>
              <p:cNvSpPr/>
              <p:nvPr/>
            </p:nvSpPr>
            <p:spPr>
              <a:xfrm rot="8660313">
                <a:off x="2818264" y="180429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 name="Google Shape;7635;p60">
            <a:extLst>
              <a:ext uri="{FF2B5EF4-FFF2-40B4-BE49-F238E27FC236}">
                <a16:creationId xmlns="" xmlns:a16="http://schemas.microsoft.com/office/drawing/2014/main" id="{FFB68459-F9CA-1E85-4094-921D310C43EE}"/>
              </a:ext>
            </a:extLst>
          </p:cNvPr>
          <p:cNvGrpSpPr/>
          <p:nvPr/>
        </p:nvGrpSpPr>
        <p:grpSpPr>
          <a:xfrm>
            <a:off x="448799" y="612610"/>
            <a:ext cx="710153" cy="710153"/>
            <a:chOff x="5007123" y="2079403"/>
            <a:chExt cx="687600" cy="687600"/>
          </a:xfrm>
        </p:grpSpPr>
        <p:sp>
          <p:nvSpPr>
            <p:cNvPr id="63" name="Google Shape;7636;p60">
              <a:extLst>
                <a:ext uri="{FF2B5EF4-FFF2-40B4-BE49-F238E27FC236}">
                  <a16:creationId xmlns="" xmlns:a16="http://schemas.microsoft.com/office/drawing/2014/main" id="{A8DCA924-FBF1-10C5-5978-CA97FE4D7366}"/>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7637;p60">
              <a:extLst>
                <a:ext uri="{FF2B5EF4-FFF2-40B4-BE49-F238E27FC236}">
                  <a16:creationId xmlns="" xmlns:a16="http://schemas.microsoft.com/office/drawing/2014/main" id="{B1109401-F974-CE01-A6A8-EFA1AED3DC33}"/>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7638;p60">
              <a:extLst>
                <a:ext uri="{FF2B5EF4-FFF2-40B4-BE49-F238E27FC236}">
                  <a16:creationId xmlns="" xmlns:a16="http://schemas.microsoft.com/office/drawing/2014/main" id="{52A888DD-2755-E430-E818-6A0A4C0F205E}"/>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7639;p60">
              <a:extLst>
                <a:ext uri="{FF2B5EF4-FFF2-40B4-BE49-F238E27FC236}">
                  <a16:creationId xmlns="" xmlns:a16="http://schemas.microsoft.com/office/drawing/2014/main" id="{865312AF-3B1B-3D54-7A09-D27B230DB3DF}"/>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7929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27170" y="-600092"/>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124742" y="584020"/>
            <a:ext cx="7313609"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Indications for GI intubation:</a:t>
            </a:r>
          </a:p>
        </p:txBody>
      </p:sp>
      <p:sp>
        <p:nvSpPr>
          <p:cNvPr id="543" name="Google Shape;543;p41"/>
          <p:cNvSpPr txBox="1">
            <a:spLocks noGrp="1"/>
          </p:cNvSpPr>
          <p:nvPr>
            <p:ph type="subTitle" idx="1"/>
          </p:nvPr>
        </p:nvSpPr>
        <p:spPr>
          <a:xfrm>
            <a:off x="1371417" y="1791797"/>
            <a:ext cx="8784306" cy="42857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 </a:t>
            </a:r>
            <a:r>
              <a:rPr lang="en-US" sz="2133" b="1" dirty="0">
                <a:solidFill>
                  <a:srgbClr val="1136BA"/>
                </a:solidFill>
                <a:latin typeface="Aptos" panose="020B0004020202020204" pitchFamily="34" charset="0"/>
                <a:ea typeface="ADLaM Display" panose="02010000000000000000" pitchFamily="2" charset="0"/>
                <a:cs typeface="ADLaM Display" panose="02010000000000000000" pitchFamily="2" charset="0"/>
              </a:rPr>
              <a:t>Feeding purposes: </a:t>
            </a:r>
            <a:r>
              <a:rPr lang="en-US" sz="2133" b="1" dirty="0">
                <a:latin typeface="Aptos" panose="020B0004020202020204" pitchFamily="34" charset="0"/>
                <a:ea typeface="ADLaM Display" panose="02010000000000000000" pitchFamily="2" charset="0"/>
                <a:cs typeface="ADLaM Display" panose="02010000000000000000" pitchFamily="2" charset="0"/>
              </a:rPr>
              <a:t>NG tubes should only be used in people who are malnourished or at risk of malnutrition and have:</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 Inadequate or unsafe oral intake, and  A functional, accessible gastrointestinal tract.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Examples where both stipulations are met include: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 Neurological conditions causing dysphagia/unsafe swallow such as stroke.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Lowered consciousness level such as coma or PVS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Following upper gastrointestinal surgery where a high anastomosis must be protected in the initial post-operative period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 Occasionally, NG feeding is used to prepare malnourished patients for major abdominal surgery in the pre-operative period </a:t>
            </a:r>
          </a:p>
        </p:txBody>
      </p:sp>
      <p:grpSp>
        <p:nvGrpSpPr>
          <p:cNvPr id="544" name="Google Shape;544;p41"/>
          <p:cNvGrpSpPr/>
          <p:nvPr/>
        </p:nvGrpSpPr>
        <p:grpSpPr>
          <a:xfrm rot="17510305">
            <a:off x="8596822" y="3817437"/>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923;p56">
            <a:extLst>
              <a:ext uri="{FF2B5EF4-FFF2-40B4-BE49-F238E27FC236}">
                <a16:creationId xmlns="" xmlns:a16="http://schemas.microsoft.com/office/drawing/2014/main" id="{F25045C7-1F08-F930-2BF3-853AC9252069}"/>
              </a:ext>
            </a:extLst>
          </p:cNvPr>
          <p:cNvGrpSpPr/>
          <p:nvPr/>
        </p:nvGrpSpPr>
        <p:grpSpPr>
          <a:xfrm>
            <a:off x="1225560" y="3632070"/>
            <a:ext cx="209380" cy="209409"/>
            <a:chOff x="6415233" y="2753366"/>
            <a:chExt cx="55333" cy="58933"/>
          </a:xfrm>
          <a:solidFill>
            <a:srgbClr val="1136BA"/>
          </a:solidFill>
        </p:grpSpPr>
        <p:sp>
          <p:nvSpPr>
            <p:cNvPr id="11" name="Google Shape;924;p56">
              <a:extLst>
                <a:ext uri="{FF2B5EF4-FFF2-40B4-BE49-F238E27FC236}">
                  <a16:creationId xmlns="" xmlns:a16="http://schemas.microsoft.com/office/drawing/2014/main" id="{946E164A-E13B-22C4-7E09-2E6BD39B120A}"/>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2" name="Google Shape;925;p56">
              <a:extLst>
                <a:ext uri="{FF2B5EF4-FFF2-40B4-BE49-F238E27FC236}">
                  <a16:creationId xmlns="" xmlns:a16="http://schemas.microsoft.com/office/drawing/2014/main" id="{91DB5DBB-B931-62DE-4991-880CAFDAE95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3" name="Google Shape;923;p56">
            <a:extLst>
              <a:ext uri="{FF2B5EF4-FFF2-40B4-BE49-F238E27FC236}">
                <a16:creationId xmlns="" xmlns:a16="http://schemas.microsoft.com/office/drawing/2014/main" id="{3562948A-7B13-7E53-02E3-AA16F36FA922}"/>
              </a:ext>
            </a:extLst>
          </p:cNvPr>
          <p:cNvGrpSpPr/>
          <p:nvPr/>
        </p:nvGrpSpPr>
        <p:grpSpPr>
          <a:xfrm>
            <a:off x="1231725" y="4572916"/>
            <a:ext cx="209380" cy="209409"/>
            <a:chOff x="6415233" y="2753366"/>
            <a:chExt cx="55333" cy="58933"/>
          </a:xfrm>
          <a:solidFill>
            <a:srgbClr val="1136BA"/>
          </a:solidFill>
        </p:grpSpPr>
        <p:sp>
          <p:nvSpPr>
            <p:cNvPr id="14" name="Google Shape;924;p56">
              <a:extLst>
                <a:ext uri="{FF2B5EF4-FFF2-40B4-BE49-F238E27FC236}">
                  <a16:creationId xmlns="" xmlns:a16="http://schemas.microsoft.com/office/drawing/2014/main" id="{8DE9C351-B30A-BC17-D64C-252F96C38B45}"/>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5" name="Google Shape;925;p56">
              <a:extLst>
                <a:ext uri="{FF2B5EF4-FFF2-40B4-BE49-F238E27FC236}">
                  <a16:creationId xmlns="" xmlns:a16="http://schemas.microsoft.com/office/drawing/2014/main" id="{51CA507C-7B34-14C5-3C6E-441EEDBC7A13}"/>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6" name="Google Shape;923;p56">
            <a:extLst>
              <a:ext uri="{FF2B5EF4-FFF2-40B4-BE49-F238E27FC236}">
                <a16:creationId xmlns="" xmlns:a16="http://schemas.microsoft.com/office/drawing/2014/main" id="{885C4CE7-6F6D-E7B0-2231-1B17F5B44753}"/>
              </a:ext>
            </a:extLst>
          </p:cNvPr>
          <p:cNvGrpSpPr/>
          <p:nvPr/>
        </p:nvGrpSpPr>
        <p:grpSpPr>
          <a:xfrm>
            <a:off x="1215154" y="4181284"/>
            <a:ext cx="209380" cy="209409"/>
            <a:chOff x="6415233" y="2753366"/>
            <a:chExt cx="55333" cy="58933"/>
          </a:xfrm>
          <a:solidFill>
            <a:srgbClr val="1136BA"/>
          </a:solidFill>
        </p:grpSpPr>
        <p:sp>
          <p:nvSpPr>
            <p:cNvPr id="17" name="Google Shape;924;p56">
              <a:extLst>
                <a:ext uri="{FF2B5EF4-FFF2-40B4-BE49-F238E27FC236}">
                  <a16:creationId xmlns="" xmlns:a16="http://schemas.microsoft.com/office/drawing/2014/main" id="{7E834482-2EDC-3D08-62AF-20898B356F21}"/>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8" name="Google Shape;925;p56">
              <a:extLst>
                <a:ext uri="{FF2B5EF4-FFF2-40B4-BE49-F238E27FC236}">
                  <a16:creationId xmlns="" xmlns:a16="http://schemas.microsoft.com/office/drawing/2014/main" id="{CD11A4A8-1561-BAB5-F23A-88BF38D5768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 name="Google Shape;923;p56">
            <a:extLst>
              <a:ext uri="{FF2B5EF4-FFF2-40B4-BE49-F238E27FC236}">
                <a16:creationId xmlns="" xmlns:a16="http://schemas.microsoft.com/office/drawing/2014/main" id="{2680AD69-AB70-DC51-BA61-497E9A8840BB}"/>
              </a:ext>
            </a:extLst>
          </p:cNvPr>
          <p:cNvGrpSpPr/>
          <p:nvPr/>
        </p:nvGrpSpPr>
        <p:grpSpPr>
          <a:xfrm>
            <a:off x="1221018" y="5226366"/>
            <a:ext cx="209380" cy="209409"/>
            <a:chOff x="6415233" y="2753366"/>
            <a:chExt cx="55333" cy="58933"/>
          </a:xfrm>
          <a:solidFill>
            <a:srgbClr val="1136BA"/>
          </a:solidFill>
        </p:grpSpPr>
        <p:sp>
          <p:nvSpPr>
            <p:cNvPr id="23" name="Google Shape;924;p56">
              <a:extLst>
                <a:ext uri="{FF2B5EF4-FFF2-40B4-BE49-F238E27FC236}">
                  <a16:creationId xmlns="" xmlns:a16="http://schemas.microsoft.com/office/drawing/2014/main" id="{C42B72CE-E58B-9920-B4AC-409062A6DA12}"/>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925;p56">
              <a:extLst>
                <a:ext uri="{FF2B5EF4-FFF2-40B4-BE49-F238E27FC236}">
                  <a16:creationId xmlns="" xmlns:a16="http://schemas.microsoft.com/office/drawing/2014/main" id="{FA6FB7F2-8FC2-15A1-C66C-355517E1542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 name="Google Shape;7911;p60">
            <a:extLst>
              <a:ext uri="{FF2B5EF4-FFF2-40B4-BE49-F238E27FC236}">
                <a16:creationId xmlns="" xmlns:a16="http://schemas.microsoft.com/office/drawing/2014/main" id="{3D827C3D-E991-E368-4421-B51D23245DD4}"/>
              </a:ext>
            </a:extLst>
          </p:cNvPr>
          <p:cNvGrpSpPr/>
          <p:nvPr/>
        </p:nvGrpSpPr>
        <p:grpSpPr>
          <a:xfrm>
            <a:off x="975278" y="1787107"/>
            <a:ext cx="491480" cy="528875"/>
            <a:chOff x="2499700" y="1135950"/>
            <a:chExt cx="732402" cy="777990"/>
          </a:xfrm>
        </p:grpSpPr>
        <p:grpSp>
          <p:nvGrpSpPr>
            <p:cNvPr id="7" name="Google Shape;7912;p60">
              <a:extLst>
                <a:ext uri="{FF2B5EF4-FFF2-40B4-BE49-F238E27FC236}">
                  <a16:creationId xmlns="" xmlns:a16="http://schemas.microsoft.com/office/drawing/2014/main" id="{111C02CE-35E1-494B-E3B1-4C9FA7BE6A40}"/>
                </a:ext>
              </a:extLst>
            </p:cNvPr>
            <p:cNvGrpSpPr/>
            <p:nvPr/>
          </p:nvGrpSpPr>
          <p:grpSpPr>
            <a:xfrm>
              <a:off x="2499700" y="1135950"/>
              <a:ext cx="732402" cy="694705"/>
              <a:chOff x="2499700" y="1135950"/>
              <a:chExt cx="732402" cy="694705"/>
            </a:xfrm>
          </p:grpSpPr>
          <p:sp>
            <p:nvSpPr>
              <p:cNvPr id="29" name="Google Shape;7913;p60">
                <a:extLst>
                  <a:ext uri="{FF2B5EF4-FFF2-40B4-BE49-F238E27FC236}">
                    <a16:creationId xmlns="" xmlns:a16="http://schemas.microsoft.com/office/drawing/2014/main" id="{F1596AAD-69F3-F8E0-D432-ED6B824FD118}"/>
                  </a:ext>
                </a:extLst>
              </p:cNvPr>
              <p:cNvSpPr/>
              <p:nvPr/>
            </p:nvSpPr>
            <p:spPr>
              <a:xfrm>
                <a:off x="2721907" y="1135950"/>
                <a:ext cx="288719" cy="199571"/>
              </a:xfrm>
              <a:custGeom>
                <a:avLst/>
                <a:gdLst/>
                <a:ahLst/>
                <a:cxnLst/>
                <a:rect l="l" t="t" r="r" b="b"/>
                <a:pathLst>
                  <a:path w="81559" h="56376" extrusionOk="0">
                    <a:moveTo>
                      <a:pt x="40780" y="1"/>
                    </a:moveTo>
                    <a:cubicBezTo>
                      <a:pt x="38862" y="1"/>
                      <a:pt x="36944" y="556"/>
                      <a:pt x="35329" y="1666"/>
                    </a:cubicBezTo>
                    <a:cubicBezTo>
                      <a:pt x="24427" y="9338"/>
                      <a:pt x="1211" y="28718"/>
                      <a:pt x="0" y="51329"/>
                    </a:cubicBezTo>
                    <a:lnTo>
                      <a:pt x="1211" y="51732"/>
                    </a:lnTo>
                    <a:cubicBezTo>
                      <a:pt x="4845" y="52944"/>
                      <a:pt x="8479" y="54357"/>
                      <a:pt x="12113" y="56174"/>
                    </a:cubicBezTo>
                    <a:lnTo>
                      <a:pt x="12113" y="53145"/>
                    </a:lnTo>
                    <a:cubicBezTo>
                      <a:pt x="12113" y="36591"/>
                      <a:pt x="29071" y="22662"/>
                      <a:pt x="36944" y="17009"/>
                    </a:cubicBezTo>
                    <a:cubicBezTo>
                      <a:pt x="38155" y="16202"/>
                      <a:pt x="39467" y="15798"/>
                      <a:pt x="40780" y="15798"/>
                    </a:cubicBezTo>
                    <a:cubicBezTo>
                      <a:pt x="42092" y="15798"/>
                      <a:pt x="43404" y="16202"/>
                      <a:pt x="44615" y="17009"/>
                    </a:cubicBezTo>
                    <a:cubicBezTo>
                      <a:pt x="52489" y="22662"/>
                      <a:pt x="69446" y="36591"/>
                      <a:pt x="69446" y="53145"/>
                    </a:cubicBezTo>
                    <a:lnTo>
                      <a:pt x="69446" y="56376"/>
                    </a:lnTo>
                    <a:cubicBezTo>
                      <a:pt x="72878" y="54559"/>
                      <a:pt x="76512" y="53145"/>
                      <a:pt x="80146" y="51934"/>
                    </a:cubicBezTo>
                    <a:lnTo>
                      <a:pt x="81559" y="51530"/>
                    </a:lnTo>
                    <a:cubicBezTo>
                      <a:pt x="80751" y="28920"/>
                      <a:pt x="57132" y="9540"/>
                      <a:pt x="46230" y="1666"/>
                    </a:cubicBezTo>
                    <a:cubicBezTo>
                      <a:pt x="44615" y="556"/>
                      <a:pt x="42697" y="1"/>
                      <a:pt x="40780"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14;p60">
                <a:extLst>
                  <a:ext uri="{FF2B5EF4-FFF2-40B4-BE49-F238E27FC236}">
                    <a16:creationId xmlns="" xmlns:a16="http://schemas.microsoft.com/office/drawing/2014/main" id="{EB4698D7-1286-EE3D-0E0B-0DD24580BF48}"/>
                  </a:ext>
                </a:extLst>
              </p:cNvPr>
              <p:cNvSpPr/>
              <p:nvPr/>
            </p:nvSpPr>
            <p:spPr>
              <a:xfrm>
                <a:off x="2499700" y="1313180"/>
                <a:ext cx="225119" cy="278853"/>
              </a:xfrm>
              <a:custGeom>
                <a:avLst/>
                <a:gdLst/>
                <a:ahLst/>
                <a:cxnLst/>
                <a:rect l="l" t="t" r="r" b="b"/>
                <a:pathLst>
                  <a:path w="63593" h="78772" extrusionOk="0">
                    <a:moveTo>
                      <a:pt x="53819" y="1"/>
                    </a:moveTo>
                    <a:cubicBezTo>
                      <a:pt x="53376" y="1"/>
                      <a:pt x="52933" y="13"/>
                      <a:pt x="52489" y="39"/>
                    </a:cubicBezTo>
                    <a:cubicBezTo>
                      <a:pt x="33311" y="39"/>
                      <a:pt x="13527" y="12758"/>
                      <a:pt x="4442" y="19420"/>
                    </a:cubicBezTo>
                    <a:cubicBezTo>
                      <a:pt x="1212" y="21842"/>
                      <a:pt x="1" y="26082"/>
                      <a:pt x="1212" y="29917"/>
                    </a:cubicBezTo>
                    <a:cubicBezTo>
                      <a:pt x="5048" y="42434"/>
                      <a:pt x="16353" y="70697"/>
                      <a:pt x="37550" y="78772"/>
                    </a:cubicBezTo>
                    <a:cubicBezTo>
                      <a:pt x="37752" y="78368"/>
                      <a:pt x="37954" y="77964"/>
                      <a:pt x="38156" y="77561"/>
                    </a:cubicBezTo>
                    <a:cubicBezTo>
                      <a:pt x="40377" y="74533"/>
                      <a:pt x="43001" y="71504"/>
                      <a:pt x="45827" y="68678"/>
                    </a:cubicBezTo>
                    <a:cubicBezTo>
                      <a:pt x="44818" y="68476"/>
                      <a:pt x="43809" y="68072"/>
                      <a:pt x="42799" y="67871"/>
                    </a:cubicBezTo>
                    <a:cubicBezTo>
                      <a:pt x="27255" y="62824"/>
                      <a:pt x="19179" y="42232"/>
                      <a:pt x="16151" y="32946"/>
                    </a:cubicBezTo>
                    <a:cubicBezTo>
                      <a:pt x="15344" y="30321"/>
                      <a:pt x="16353" y="27293"/>
                      <a:pt x="18574" y="25678"/>
                    </a:cubicBezTo>
                    <a:cubicBezTo>
                      <a:pt x="25034" y="20833"/>
                      <a:pt x="38963" y="11748"/>
                      <a:pt x="52489" y="11748"/>
                    </a:cubicBezTo>
                    <a:cubicBezTo>
                      <a:pt x="55316" y="11748"/>
                      <a:pt x="57940" y="12152"/>
                      <a:pt x="60564" y="12960"/>
                    </a:cubicBezTo>
                    <a:cubicBezTo>
                      <a:pt x="61574" y="13363"/>
                      <a:pt x="62583" y="13767"/>
                      <a:pt x="63593" y="14171"/>
                    </a:cubicBezTo>
                    <a:cubicBezTo>
                      <a:pt x="62987" y="10335"/>
                      <a:pt x="62785" y="6701"/>
                      <a:pt x="62785" y="2866"/>
                    </a:cubicBezTo>
                    <a:lnTo>
                      <a:pt x="62785" y="1452"/>
                    </a:lnTo>
                    <a:cubicBezTo>
                      <a:pt x="59796" y="573"/>
                      <a:pt x="56808" y="1"/>
                      <a:pt x="53819"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15;p60">
                <a:extLst>
                  <a:ext uri="{FF2B5EF4-FFF2-40B4-BE49-F238E27FC236}">
                    <a16:creationId xmlns="" xmlns:a16="http://schemas.microsoft.com/office/drawing/2014/main" id="{FC9A9F27-1D08-540C-DBE3-057C222D9A21}"/>
                  </a:ext>
                </a:extLst>
              </p:cNvPr>
              <p:cNvSpPr/>
              <p:nvPr/>
            </p:nvSpPr>
            <p:spPr>
              <a:xfrm>
                <a:off x="2721907" y="1317604"/>
                <a:ext cx="53599" cy="72899"/>
              </a:xfrm>
              <a:custGeom>
                <a:avLst/>
                <a:gdLst/>
                <a:ahLst/>
                <a:cxnLst/>
                <a:rect l="l" t="t" r="r" b="b"/>
                <a:pathLst>
                  <a:path w="15141" h="20593" extrusionOk="0">
                    <a:moveTo>
                      <a:pt x="0" y="1"/>
                    </a:moveTo>
                    <a:lnTo>
                      <a:pt x="0" y="1414"/>
                    </a:lnTo>
                    <a:cubicBezTo>
                      <a:pt x="0" y="5249"/>
                      <a:pt x="202" y="9085"/>
                      <a:pt x="808" y="12921"/>
                    </a:cubicBezTo>
                    <a:cubicBezTo>
                      <a:pt x="5653" y="14738"/>
                      <a:pt x="9892" y="17362"/>
                      <a:pt x="13930" y="20592"/>
                    </a:cubicBezTo>
                    <a:cubicBezTo>
                      <a:pt x="14333" y="20188"/>
                      <a:pt x="14737" y="19785"/>
                      <a:pt x="15141" y="19583"/>
                    </a:cubicBezTo>
                    <a:cubicBezTo>
                      <a:pt x="13324" y="14738"/>
                      <a:pt x="12315" y="9893"/>
                      <a:pt x="12113" y="4846"/>
                    </a:cubicBezTo>
                    <a:cubicBezTo>
                      <a:pt x="8681" y="3029"/>
                      <a:pt x="5047" y="1414"/>
                      <a:pt x="1211" y="404"/>
                    </a:cubicBezTo>
                    <a:lnTo>
                      <a:pt x="0" y="1"/>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16;p60">
                <a:extLst>
                  <a:ext uri="{FF2B5EF4-FFF2-40B4-BE49-F238E27FC236}">
                    <a16:creationId xmlns="" xmlns:a16="http://schemas.microsoft.com/office/drawing/2014/main" id="{B95578BF-3F9D-B02A-16F5-B642D14881DE}"/>
                  </a:ext>
                </a:extLst>
              </p:cNvPr>
              <p:cNvSpPr/>
              <p:nvPr/>
            </p:nvSpPr>
            <p:spPr>
              <a:xfrm>
                <a:off x="2764773" y="1334751"/>
                <a:ext cx="47171" cy="52173"/>
              </a:xfrm>
              <a:custGeom>
                <a:avLst/>
                <a:gdLst/>
                <a:ahLst/>
                <a:cxnLst/>
                <a:rect l="l" t="t" r="r" b="b"/>
                <a:pathLst>
                  <a:path w="13325" h="14738" extrusionOk="0">
                    <a:moveTo>
                      <a:pt x="1" y="1"/>
                    </a:moveTo>
                    <a:cubicBezTo>
                      <a:pt x="203" y="5048"/>
                      <a:pt x="1212" y="9893"/>
                      <a:pt x="3029" y="14738"/>
                    </a:cubicBezTo>
                    <a:cubicBezTo>
                      <a:pt x="6259" y="12315"/>
                      <a:pt x="9691" y="10498"/>
                      <a:pt x="13325" y="9085"/>
                    </a:cubicBezTo>
                    <a:cubicBezTo>
                      <a:pt x="9287" y="5451"/>
                      <a:pt x="4846" y="2423"/>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17;p60">
                <a:extLst>
                  <a:ext uri="{FF2B5EF4-FFF2-40B4-BE49-F238E27FC236}">
                    <a16:creationId xmlns="" xmlns:a16="http://schemas.microsoft.com/office/drawing/2014/main" id="{3B792E0C-31F5-0390-E61D-7B4A499B3DFE}"/>
                  </a:ext>
                </a:extLst>
              </p:cNvPr>
              <p:cNvSpPr/>
              <p:nvPr/>
            </p:nvSpPr>
            <p:spPr>
              <a:xfrm>
                <a:off x="2554001" y="1354757"/>
                <a:ext cx="187956" cy="201536"/>
              </a:xfrm>
              <a:custGeom>
                <a:avLst/>
                <a:gdLst/>
                <a:ahLst/>
                <a:cxnLst/>
                <a:rect l="l" t="t" r="r" b="b"/>
                <a:pathLst>
                  <a:path w="53095" h="56931" extrusionOk="0">
                    <a:moveTo>
                      <a:pt x="37146" y="0"/>
                    </a:moveTo>
                    <a:cubicBezTo>
                      <a:pt x="23620" y="0"/>
                      <a:pt x="9489" y="9085"/>
                      <a:pt x="3231" y="13930"/>
                    </a:cubicBezTo>
                    <a:cubicBezTo>
                      <a:pt x="808" y="15545"/>
                      <a:pt x="1" y="18573"/>
                      <a:pt x="808" y="21198"/>
                    </a:cubicBezTo>
                    <a:cubicBezTo>
                      <a:pt x="3634" y="30282"/>
                      <a:pt x="11710" y="51076"/>
                      <a:pt x="27456" y="56123"/>
                    </a:cubicBezTo>
                    <a:cubicBezTo>
                      <a:pt x="28466" y="56324"/>
                      <a:pt x="29273" y="56728"/>
                      <a:pt x="30282" y="56930"/>
                    </a:cubicBezTo>
                    <a:cubicBezTo>
                      <a:pt x="34926" y="52287"/>
                      <a:pt x="40174" y="48249"/>
                      <a:pt x="46029" y="45221"/>
                    </a:cubicBezTo>
                    <a:cubicBezTo>
                      <a:pt x="46029" y="44414"/>
                      <a:pt x="46029" y="43404"/>
                      <a:pt x="46029" y="42395"/>
                    </a:cubicBezTo>
                    <a:cubicBezTo>
                      <a:pt x="45827" y="34118"/>
                      <a:pt x="48452" y="25841"/>
                      <a:pt x="53095" y="18977"/>
                    </a:cubicBezTo>
                    <a:cubicBezTo>
                      <a:pt x="50672" y="13728"/>
                      <a:pt x="49057" y="8075"/>
                      <a:pt x="48250" y="2423"/>
                    </a:cubicBezTo>
                    <a:cubicBezTo>
                      <a:pt x="47240" y="2019"/>
                      <a:pt x="46231" y="1615"/>
                      <a:pt x="45221" y="1413"/>
                    </a:cubicBezTo>
                    <a:cubicBezTo>
                      <a:pt x="42597" y="404"/>
                      <a:pt x="39771" y="0"/>
                      <a:pt x="37146"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18;p60">
                <a:extLst>
                  <a:ext uri="{FF2B5EF4-FFF2-40B4-BE49-F238E27FC236}">
                    <a16:creationId xmlns="" xmlns:a16="http://schemas.microsoft.com/office/drawing/2014/main" id="{4E2438C2-EBF7-9754-EE6A-71D2F1FCFCDA}"/>
                  </a:ext>
                </a:extLst>
              </p:cNvPr>
              <p:cNvSpPr/>
              <p:nvPr/>
            </p:nvSpPr>
            <p:spPr>
              <a:xfrm>
                <a:off x="2724763" y="1363329"/>
                <a:ext cx="46455" cy="58605"/>
              </a:xfrm>
              <a:custGeom>
                <a:avLst/>
                <a:gdLst/>
                <a:ahLst/>
                <a:cxnLst/>
                <a:rect l="l" t="t" r="r" b="b"/>
                <a:pathLst>
                  <a:path w="13123" h="16555" extrusionOk="0">
                    <a:moveTo>
                      <a:pt x="1" y="1"/>
                    </a:moveTo>
                    <a:lnTo>
                      <a:pt x="1" y="1"/>
                    </a:lnTo>
                    <a:cubicBezTo>
                      <a:pt x="1010" y="5653"/>
                      <a:pt x="2625" y="11306"/>
                      <a:pt x="4846" y="16555"/>
                    </a:cubicBezTo>
                    <a:cubicBezTo>
                      <a:pt x="6461" y="14334"/>
                      <a:pt x="8076" y="12315"/>
                      <a:pt x="10095" y="10297"/>
                    </a:cubicBezTo>
                    <a:cubicBezTo>
                      <a:pt x="10902" y="9489"/>
                      <a:pt x="12113" y="8480"/>
                      <a:pt x="13123" y="7672"/>
                    </a:cubicBezTo>
                    <a:cubicBezTo>
                      <a:pt x="9085" y="4442"/>
                      <a:pt x="4846" y="1818"/>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19;p60">
                <a:extLst>
                  <a:ext uri="{FF2B5EF4-FFF2-40B4-BE49-F238E27FC236}">
                    <a16:creationId xmlns="" xmlns:a16="http://schemas.microsoft.com/office/drawing/2014/main" id="{7C8FAF8B-8F2C-E828-853A-4A2F6353CE27}"/>
                  </a:ext>
                </a:extLst>
              </p:cNvPr>
              <p:cNvSpPr/>
              <p:nvPr/>
            </p:nvSpPr>
            <p:spPr>
              <a:xfrm>
                <a:off x="2587581" y="1591246"/>
                <a:ext cx="277288" cy="238695"/>
              </a:xfrm>
              <a:custGeom>
                <a:avLst/>
                <a:gdLst/>
                <a:ahLst/>
                <a:cxnLst/>
                <a:rect l="l" t="t" r="r" b="b"/>
                <a:pathLst>
                  <a:path w="78330" h="67428" extrusionOk="0">
                    <a:moveTo>
                      <a:pt x="12719" y="0"/>
                    </a:moveTo>
                    <a:cubicBezTo>
                      <a:pt x="1" y="18977"/>
                      <a:pt x="7672" y="48451"/>
                      <a:pt x="11912" y="61169"/>
                    </a:cubicBezTo>
                    <a:cubicBezTo>
                      <a:pt x="13123" y="64803"/>
                      <a:pt x="16555" y="67428"/>
                      <a:pt x="20593" y="67428"/>
                    </a:cubicBezTo>
                    <a:lnTo>
                      <a:pt x="22006" y="67428"/>
                    </a:lnTo>
                    <a:cubicBezTo>
                      <a:pt x="35935" y="67428"/>
                      <a:pt x="64602" y="65207"/>
                      <a:pt x="78330" y="48047"/>
                    </a:cubicBezTo>
                    <a:cubicBezTo>
                      <a:pt x="78128" y="47643"/>
                      <a:pt x="77724" y="47442"/>
                      <a:pt x="77522" y="47038"/>
                    </a:cubicBezTo>
                    <a:cubicBezTo>
                      <a:pt x="75302" y="43808"/>
                      <a:pt x="73283" y="40578"/>
                      <a:pt x="71466" y="37146"/>
                    </a:cubicBezTo>
                    <a:cubicBezTo>
                      <a:pt x="70860" y="37953"/>
                      <a:pt x="70457" y="38761"/>
                      <a:pt x="69851" y="39568"/>
                    </a:cubicBezTo>
                    <a:cubicBezTo>
                      <a:pt x="60363" y="52489"/>
                      <a:pt x="39367" y="54104"/>
                      <a:pt x="29273" y="54104"/>
                    </a:cubicBezTo>
                    <a:lnTo>
                      <a:pt x="28466" y="54104"/>
                    </a:lnTo>
                    <a:cubicBezTo>
                      <a:pt x="25640" y="54104"/>
                      <a:pt x="23015" y="52287"/>
                      <a:pt x="22208" y="49662"/>
                    </a:cubicBezTo>
                    <a:cubicBezTo>
                      <a:pt x="19179" y="40578"/>
                      <a:pt x="13527" y="18977"/>
                      <a:pt x="23217" y="5855"/>
                    </a:cubicBezTo>
                    <a:cubicBezTo>
                      <a:pt x="23823" y="4845"/>
                      <a:pt x="24428" y="4038"/>
                      <a:pt x="25236" y="3230"/>
                    </a:cubicBezTo>
                    <a:cubicBezTo>
                      <a:pt x="21400" y="2625"/>
                      <a:pt x="17766" y="1817"/>
                      <a:pt x="14132" y="606"/>
                    </a:cubicBezTo>
                    <a:cubicBezTo>
                      <a:pt x="13527" y="404"/>
                      <a:pt x="13123" y="202"/>
                      <a:pt x="1271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20;p60">
                <a:extLst>
                  <a:ext uri="{FF2B5EF4-FFF2-40B4-BE49-F238E27FC236}">
                    <a16:creationId xmlns="" xmlns:a16="http://schemas.microsoft.com/office/drawing/2014/main" id="{0C8AC2E3-C445-87F1-3614-1EF71A69D0C8}"/>
                  </a:ext>
                </a:extLst>
              </p:cNvPr>
              <p:cNvSpPr/>
              <p:nvPr/>
            </p:nvSpPr>
            <p:spPr>
              <a:xfrm>
                <a:off x="2631881" y="1556237"/>
                <a:ext cx="95768" cy="46455"/>
              </a:xfrm>
              <a:custGeom>
                <a:avLst/>
                <a:gdLst/>
                <a:ahLst/>
                <a:cxnLst/>
                <a:rect l="l" t="t" r="r" b="b"/>
                <a:pathLst>
                  <a:path w="27053" h="13123" extrusionOk="0">
                    <a:moveTo>
                      <a:pt x="8277" y="0"/>
                    </a:moveTo>
                    <a:cubicBezTo>
                      <a:pt x="5451" y="2826"/>
                      <a:pt x="3029" y="5653"/>
                      <a:pt x="808" y="8883"/>
                    </a:cubicBezTo>
                    <a:cubicBezTo>
                      <a:pt x="404" y="9286"/>
                      <a:pt x="202" y="9690"/>
                      <a:pt x="0" y="9892"/>
                    </a:cubicBezTo>
                    <a:cubicBezTo>
                      <a:pt x="606" y="10094"/>
                      <a:pt x="1010" y="10296"/>
                      <a:pt x="1414" y="10498"/>
                    </a:cubicBezTo>
                    <a:cubicBezTo>
                      <a:pt x="5047" y="11709"/>
                      <a:pt x="8883" y="12517"/>
                      <a:pt x="12719" y="13122"/>
                    </a:cubicBezTo>
                    <a:cubicBezTo>
                      <a:pt x="16554" y="8277"/>
                      <a:pt x="21601" y="4240"/>
                      <a:pt x="27052" y="1211"/>
                    </a:cubicBezTo>
                    <a:lnTo>
                      <a:pt x="27052" y="1211"/>
                    </a:lnTo>
                    <a:cubicBezTo>
                      <a:pt x="25033" y="1615"/>
                      <a:pt x="23015" y="1615"/>
                      <a:pt x="20996" y="1615"/>
                    </a:cubicBezTo>
                    <a:cubicBezTo>
                      <a:pt x="16756" y="1615"/>
                      <a:pt x="12517" y="1009"/>
                      <a:pt x="827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21;p60">
                <a:extLst>
                  <a:ext uri="{FF2B5EF4-FFF2-40B4-BE49-F238E27FC236}">
                    <a16:creationId xmlns="" xmlns:a16="http://schemas.microsoft.com/office/drawing/2014/main" id="{03AE3A33-8580-D59C-58BA-4081A13FA6EF}"/>
                  </a:ext>
                </a:extLst>
              </p:cNvPr>
              <p:cNvSpPr/>
              <p:nvPr/>
            </p:nvSpPr>
            <p:spPr>
              <a:xfrm>
                <a:off x="2661889" y="1514798"/>
                <a:ext cx="66467" cy="47170"/>
              </a:xfrm>
              <a:custGeom>
                <a:avLst/>
                <a:gdLst/>
                <a:ahLst/>
                <a:cxnLst/>
                <a:rect l="l" t="t" r="r" b="b"/>
                <a:pathLst>
                  <a:path w="18776" h="13325" extrusionOk="0">
                    <a:moveTo>
                      <a:pt x="15747" y="0"/>
                    </a:moveTo>
                    <a:cubicBezTo>
                      <a:pt x="9892" y="3028"/>
                      <a:pt x="4644" y="7066"/>
                      <a:pt x="0" y="11709"/>
                    </a:cubicBezTo>
                    <a:cubicBezTo>
                      <a:pt x="4038" y="12718"/>
                      <a:pt x="8277" y="13324"/>
                      <a:pt x="12517" y="13324"/>
                    </a:cubicBezTo>
                    <a:cubicBezTo>
                      <a:pt x="14536" y="13324"/>
                      <a:pt x="16756" y="13122"/>
                      <a:pt x="18775" y="12920"/>
                    </a:cubicBezTo>
                    <a:cubicBezTo>
                      <a:pt x="16958" y="8883"/>
                      <a:pt x="16151" y="4441"/>
                      <a:pt x="1574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22;p60">
                <a:extLst>
                  <a:ext uri="{FF2B5EF4-FFF2-40B4-BE49-F238E27FC236}">
                    <a16:creationId xmlns="" xmlns:a16="http://schemas.microsoft.com/office/drawing/2014/main" id="{0FAB7C7A-33B0-CC40-1968-562778B849CB}"/>
                  </a:ext>
                </a:extLst>
              </p:cNvPr>
              <p:cNvSpPr/>
              <p:nvPr/>
            </p:nvSpPr>
            <p:spPr>
              <a:xfrm>
                <a:off x="2635452" y="1602677"/>
                <a:ext cx="205108" cy="180094"/>
              </a:xfrm>
              <a:custGeom>
                <a:avLst/>
                <a:gdLst/>
                <a:ahLst/>
                <a:cxnLst/>
                <a:rect l="l" t="t" r="r" b="b"/>
                <a:pathLst>
                  <a:path w="57940" h="50874" extrusionOk="0">
                    <a:moveTo>
                      <a:pt x="11710" y="0"/>
                    </a:moveTo>
                    <a:cubicBezTo>
                      <a:pt x="10902" y="808"/>
                      <a:pt x="10297" y="1615"/>
                      <a:pt x="9691" y="2625"/>
                    </a:cubicBezTo>
                    <a:cubicBezTo>
                      <a:pt x="1" y="15949"/>
                      <a:pt x="5653" y="37348"/>
                      <a:pt x="8682" y="46432"/>
                    </a:cubicBezTo>
                    <a:cubicBezTo>
                      <a:pt x="9489" y="49057"/>
                      <a:pt x="12114" y="50874"/>
                      <a:pt x="14940" y="50874"/>
                    </a:cubicBezTo>
                    <a:lnTo>
                      <a:pt x="15747" y="50874"/>
                    </a:lnTo>
                    <a:cubicBezTo>
                      <a:pt x="25841" y="50874"/>
                      <a:pt x="46837" y="49259"/>
                      <a:pt x="56325" y="36338"/>
                    </a:cubicBezTo>
                    <a:cubicBezTo>
                      <a:pt x="56931" y="35531"/>
                      <a:pt x="57334" y="34723"/>
                      <a:pt x="57940" y="33916"/>
                    </a:cubicBezTo>
                    <a:cubicBezTo>
                      <a:pt x="54508" y="27052"/>
                      <a:pt x="52085" y="19582"/>
                      <a:pt x="51278" y="11911"/>
                    </a:cubicBezTo>
                    <a:cubicBezTo>
                      <a:pt x="45222" y="9892"/>
                      <a:pt x="39771" y="6460"/>
                      <a:pt x="35330" y="2019"/>
                    </a:cubicBezTo>
                    <a:cubicBezTo>
                      <a:pt x="34522" y="1413"/>
                      <a:pt x="33916" y="606"/>
                      <a:pt x="33311" y="0"/>
                    </a:cubicBezTo>
                    <a:cubicBezTo>
                      <a:pt x="29677" y="606"/>
                      <a:pt x="26043" y="808"/>
                      <a:pt x="22409" y="808"/>
                    </a:cubicBezTo>
                    <a:cubicBezTo>
                      <a:pt x="18776" y="808"/>
                      <a:pt x="15142" y="606"/>
                      <a:pt x="11710"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7923;p60">
                <a:extLst>
                  <a:ext uri="{FF2B5EF4-FFF2-40B4-BE49-F238E27FC236}">
                    <a16:creationId xmlns="" xmlns:a16="http://schemas.microsoft.com/office/drawing/2014/main" id="{B96EAE7E-9B85-AF05-E751-5B052C07712B}"/>
                  </a:ext>
                </a:extLst>
              </p:cNvPr>
              <p:cNvSpPr/>
              <p:nvPr/>
            </p:nvSpPr>
            <p:spPr>
              <a:xfrm>
                <a:off x="2676892" y="1560523"/>
                <a:ext cx="76471" cy="45025"/>
              </a:xfrm>
              <a:custGeom>
                <a:avLst/>
                <a:gdLst/>
                <a:ahLst/>
                <a:cxnLst/>
                <a:rect l="l" t="t" r="r" b="b"/>
                <a:pathLst>
                  <a:path w="21602" h="12719" extrusionOk="0">
                    <a:moveTo>
                      <a:pt x="14334" y="0"/>
                    </a:moveTo>
                    <a:cubicBezTo>
                      <a:pt x="8883" y="3029"/>
                      <a:pt x="3836" y="7066"/>
                      <a:pt x="1" y="11911"/>
                    </a:cubicBezTo>
                    <a:cubicBezTo>
                      <a:pt x="3433" y="12517"/>
                      <a:pt x="7067" y="12719"/>
                      <a:pt x="10700" y="12719"/>
                    </a:cubicBezTo>
                    <a:cubicBezTo>
                      <a:pt x="14334" y="12719"/>
                      <a:pt x="17968" y="12517"/>
                      <a:pt x="21602" y="11911"/>
                    </a:cubicBezTo>
                    <a:cubicBezTo>
                      <a:pt x="18574" y="8277"/>
                      <a:pt x="16151" y="4240"/>
                      <a:pt x="1433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24;p60">
                <a:extLst>
                  <a:ext uri="{FF2B5EF4-FFF2-40B4-BE49-F238E27FC236}">
                    <a16:creationId xmlns="" xmlns:a16="http://schemas.microsoft.com/office/drawing/2014/main" id="{DF5264B3-C049-6474-F406-0CE5B4D5B3AA}"/>
                  </a:ext>
                </a:extLst>
              </p:cNvPr>
              <p:cNvSpPr/>
              <p:nvPr/>
            </p:nvSpPr>
            <p:spPr>
              <a:xfrm>
                <a:off x="2864801" y="1592672"/>
                <a:ext cx="278003" cy="237984"/>
              </a:xfrm>
              <a:custGeom>
                <a:avLst/>
                <a:gdLst/>
                <a:ahLst/>
                <a:cxnLst/>
                <a:rect l="l" t="t" r="r" b="b"/>
                <a:pathLst>
                  <a:path w="78532" h="67227" extrusionOk="0">
                    <a:moveTo>
                      <a:pt x="66015" y="1"/>
                    </a:moveTo>
                    <a:cubicBezTo>
                      <a:pt x="65611" y="203"/>
                      <a:pt x="65208" y="405"/>
                      <a:pt x="64804" y="405"/>
                    </a:cubicBezTo>
                    <a:cubicBezTo>
                      <a:pt x="61170" y="1616"/>
                      <a:pt x="57334" y="2625"/>
                      <a:pt x="53499" y="3231"/>
                    </a:cubicBezTo>
                    <a:cubicBezTo>
                      <a:pt x="54104" y="4038"/>
                      <a:pt x="54710" y="4644"/>
                      <a:pt x="55315" y="5653"/>
                    </a:cubicBezTo>
                    <a:cubicBezTo>
                      <a:pt x="65006" y="18977"/>
                      <a:pt x="59555" y="40377"/>
                      <a:pt x="56325" y="49461"/>
                    </a:cubicBezTo>
                    <a:cubicBezTo>
                      <a:pt x="55517" y="52086"/>
                      <a:pt x="52893" y="53902"/>
                      <a:pt x="50269" y="53902"/>
                    </a:cubicBezTo>
                    <a:lnTo>
                      <a:pt x="49259" y="53902"/>
                    </a:lnTo>
                    <a:cubicBezTo>
                      <a:pt x="39165" y="53902"/>
                      <a:pt x="18170" y="52287"/>
                      <a:pt x="8883" y="39367"/>
                    </a:cubicBezTo>
                    <a:cubicBezTo>
                      <a:pt x="8076" y="38560"/>
                      <a:pt x="7470" y="37550"/>
                      <a:pt x="7067" y="36743"/>
                    </a:cubicBezTo>
                    <a:cubicBezTo>
                      <a:pt x="5250" y="40175"/>
                      <a:pt x="3231" y="43405"/>
                      <a:pt x="1010" y="46433"/>
                    </a:cubicBezTo>
                    <a:cubicBezTo>
                      <a:pt x="808" y="46837"/>
                      <a:pt x="405" y="47240"/>
                      <a:pt x="1" y="47644"/>
                    </a:cubicBezTo>
                    <a:cubicBezTo>
                      <a:pt x="13729" y="65006"/>
                      <a:pt x="42597" y="67226"/>
                      <a:pt x="56527" y="67226"/>
                    </a:cubicBezTo>
                    <a:lnTo>
                      <a:pt x="57738" y="67226"/>
                    </a:lnTo>
                    <a:cubicBezTo>
                      <a:pt x="61776" y="67226"/>
                      <a:pt x="65409" y="64602"/>
                      <a:pt x="66621" y="60968"/>
                    </a:cubicBezTo>
                    <a:cubicBezTo>
                      <a:pt x="70860" y="48250"/>
                      <a:pt x="78532" y="18977"/>
                      <a:pt x="6601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25;p60">
                <a:extLst>
                  <a:ext uri="{FF2B5EF4-FFF2-40B4-BE49-F238E27FC236}">
                    <a16:creationId xmlns="" xmlns:a16="http://schemas.microsoft.com/office/drawing/2014/main" id="{E7A9E59D-EC62-B378-F58F-4FEA9B780860}"/>
                  </a:ext>
                </a:extLst>
              </p:cNvPr>
              <p:cNvSpPr/>
              <p:nvPr/>
            </p:nvSpPr>
            <p:spPr>
              <a:xfrm>
                <a:off x="2840508" y="1660548"/>
                <a:ext cx="49316" cy="100770"/>
              </a:xfrm>
              <a:custGeom>
                <a:avLst/>
                <a:gdLst/>
                <a:ahLst/>
                <a:cxnLst/>
                <a:rect l="l" t="t" r="r" b="b"/>
                <a:pathLst>
                  <a:path w="13931" h="28466" extrusionOk="0">
                    <a:moveTo>
                      <a:pt x="6865" y="0"/>
                    </a:moveTo>
                    <a:cubicBezTo>
                      <a:pt x="5855" y="6259"/>
                      <a:pt x="3433" y="12113"/>
                      <a:pt x="1" y="17564"/>
                    </a:cubicBezTo>
                    <a:cubicBezTo>
                      <a:pt x="1818" y="20996"/>
                      <a:pt x="3837" y="24428"/>
                      <a:pt x="6057" y="27658"/>
                    </a:cubicBezTo>
                    <a:cubicBezTo>
                      <a:pt x="6259" y="27860"/>
                      <a:pt x="6663" y="28263"/>
                      <a:pt x="6865" y="28465"/>
                    </a:cubicBezTo>
                    <a:cubicBezTo>
                      <a:pt x="7269" y="28061"/>
                      <a:pt x="7470" y="27860"/>
                      <a:pt x="7874" y="27456"/>
                    </a:cubicBezTo>
                    <a:cubicBezTo>
                      <a:pt x="10095" y="24226"/>
                      <a:pt x="12114" y="20996"/>
                      <a:pt x="13931" y="17564"/>
                    </a:cubicBezTo>
                    <a:cubicBezTo>
                      <a:pt x="10297" y="12113"/>
                      <a:pt x="8076" y="6259"/>
                      <a:pt x="6865"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6;p60">
                <a:extLst>
                  <a:ext uri="{FF2B5EF4-FFF2-40B4-BE49-F238E27FC236}">
                    <a16:creationId xmlns="" xmlns:a16="http://schemas.microsoft.com/office/drawing/2014/main" id="{0FCAF3E9-235A-12D3-1DB7-A3278D1BB7B8}"/>
                  </a:ext>
                </a:extLst>
              </p:cNvPr>
              <p:cNvSpPr/>
              <p:nvPr/>
            </p:nvSpPr>
            <p:spPr>
              <a:xfrm>
                <a:off x="2816930" y="1644831"/>
                <a:ext cx="47886" cy="77898"/>
              </a:xfrm>
              <a:custGeom>
                <a:avLst/>
                <a:gdLst/>
                <a:ahLst/>
                <a:cxnLst/>
                <a:rect l="l" t="t" r="r" b="b"/>
                <a:pathLst>
                  <a:path w="13527" h="22005" extrusionOk="0">
                    <a:moveTo>
                      <a:pt x="1" y="0"/>
                    </a:moveTo>
                    <a:lnTo>
                      <a:pt x="1" y="0"/>
                    </a:lnTo>
                    <a:cubicBezTo>
                      <a:pt x="808" y="7671"/>
                      <a:pt x="3231" y="15141"/>
                      <a:pt x="6663" y="22005"/>
                    </a:cubicBezTo>
                    <a:cubicBezTo>
                      <a:pt x="10095" y="16554"/>
                      <a:pt x="12517" y="10700"/>
                      <a:pt x="13527" y="4441"/>
                    </a:cubicBezTo>
                    <a:cubicBezTo>
                      <a:pt x="13527" y="3836"/>
                      <a:pt x="13325" y="3028"/>
                      <a:pt x="13325" y="2221"/>
                    </a:cubicBezTo>
                    <a:cubicBezTo>
                      <a:pt x="8682" y="2221"/>
                      <a:pt x="4240" y="1413"/>
                      <a:pt x="1"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27;p60">
                <a:extLst>
                  <a:ext uri="{FF2B5EF4-FFF2-40B4-BE49-F238E27FC236}">
                    <a16:creationId xmlns="" xmlns:a16="http://schemas.microsoft.com/office/drawing/2014/main" id="{A8B053A3-CA4A-85C8-ADEA-5DF20629996A}"/>
                  </a:ext>
                </a:extLst>
              </p:cNvPr>
              <p:cNvSpPr/>
              <p:nvPr/>
            </p:nvSpPr>
            <p:spPr>
              <a:xfrm>
                <a:off x="2889093" y="1602677"/>
                <a:ext cx="205823" cy="180809"/>
              </a:xfrm>
              <a:custGeom>
                <a:avLst/>
                <a:gdLst/>
                <a:ahLst/>
                <a:cxnLst/>
                <a:rect l="l" t="t" r="r" b="b"/>
                <a:pathLst>
                  <a:path w="58142" h="51076" extrusionOk="0">
                    <a:moveTo>
                      <a:pt x="24428" y="0"/>
                    </a:moveTo>
                    <a:cubicBezTo>
                      <a:pt x="23822" y="808"/>
                      <a:pt x="23419" y="1413"/>
                      <a:pt x="22813" y="2019"/>
                    </a:cubicBezTo>
                    <a:cubicBezTo>
                      <a:pt x="18170" y="6460"/>
                      <a:pt x="12719" y="9892"/>
                      <a:pt x="6865" y="11911"/>
                    </a:cubicBezTo>
                    <a:cubicBezTo>
                      <a:pt x="5855" y="19582"/>
                      <a:pt x="3634" y="27052"/>
                      <a:pt x="1" y="33916"/>
                    </a:cubicBezTo>
                    <a:cubicBezTo>
                      <a:pt x="606" y="34723"/>
                      <a:pt x="1212" y="35733"/>
                      <a:pt x="1818" y="36540"/>
                    </a:cubicBezTo>
                    <a:cubicBezTo>
                      <a:pt x="11306" y="49460"/>
                      <a:pt x="32301" y="51075"/>
                      <a:pt x="42395" y="51075"/>
                    </a:cubicBezTo>
                    <a:lnTo>
                      <a:pt x="43203" y="51075"/>
                    </a:lnTo>
                    <a:cubicBezTo>
                      <a:pt x="46029" y="51075"/>
                      <a:pt x="48451" y="49259"/>
                      <a:pt x="49461" y="46634"/>
                    </a:cubicBezTo>
                    <a:cubicBezTo>
                      <a:pt x="52489" y="37550"/>
                      <a:pt x="58142" y="15949"/>
                      <a:pt x="48451" y="2826"/>
                    </a:cubicBezTo>
                    <a:cubicBezTo>
                      <a:pt x="47846" y="1817"/>
                      <a:pt x="47240" y="1211"/>
                      <a:pt x="46433" y="404"/>
                    </a:cubicBezTo>
                    <a:cubicBezTo>
                      <a:pt x="43001" y="808"/>
                      <a:pt x="39569" y="1211"/>
                      <a:pt x="35935" y="1211"/>
                    </a:cubicBezTo>
                    <a:cubicBezTo>
                      <a:pt x="32099" y="1211"/>
                      <a:pt x="28264" y="808"/>
                      <a:pt x="24428"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28;p60">
                <a:extLst>
                  <a:ext uri="{FF2B5EF4-FFF2-40B4-BE49-F238E27FC236}">
                    <a16:creationId xmlns="" xmlns:a16="http://schemas.microsoft.com/office/drawing/2014/main" id="{D71A0010-280D-0647-6691-A05BD05F0F52}"/>
                  </a:ext>
                </a:extLst>
              </p:cNvPr>
              <p:cNvSpPr/>
              <p:nvPr/>
            </p:nvSpPr>
            <p:spPr>
              <a:xfrm>
                <a:off x="2864801" y="1644831"/>
                <a:ext cx="48601" cy="77898"/>
              </a:xfrm>
              <a:custGeom>
                <a:avLst/>
                <a:gdLst/>
                <a:ahLst/>
                <a:cxnLst/>
                <a:rect l="l" t="t" r="r" b="b"/>
                <a:pathLst>
                  <a:path w="13729" h="22005" extrusionOk="0">
                    <a:moveTo>
                      <a:pt x="13729" y="0"/>
                    </a:moveTo>
                    <a:cubicBezTo>
                      <a:pt x="9287" y="1413"/>
                      <a:pt x="4846" y="2221"/>
                      <a:pt x="405" y="2221"/>
                    </a:cubicBezTo>
                    <a:cubicBezTo>
                      <a:pt x="405" y="3028"/>
                      <a:pt x="203" y="3836"/>
                      <a:pt x="1" y="4441"/>
                    </a:cubicBezTo>
                    <a:cubicBezTo>
                      <a:pt x="1212" y="10700"/>
                      <a:pt x="3433" y="16554"/>
                      <a:pt x="7067" y="22005"/>
                    </a:cubicBezTo>
                    <a:cubicBezTo>
                      <a:pt x="10498" y="15141"/>
                      <a:pt x="12719" y="7671"/>
                      <a:pt x="1372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29;p60">
                <a:extLst>
                  <a:ext uri="{FF2B5EF4-FFF2-40B4-BE49-F238E27FC236}">
                    <a16:creationId xmlns="" xmlns:a16="http://schemas.microsoft.com/office/drawing/2014/main" id="{11E56FD4-B560-1E13-B364-77811E620573}"/>
                  </a:ext>
                </a:extLst>
              </p:cNvPr>
              <p:cNvSpPr/>
              <p:nvPr/>
            </p:nvSpPr>
            <p:spPr>
              <a:xfrm>
                <a:off x="2864086" y="1653402"/>
                <a:ext cx="2149" cy="7151"/>
              </a:xfrm>
              <a:custGeom>
                <a:avLst/>
                <a:gdLst/>
                <a:ahLst/>
                <a:cxnLst/>
                <a:rect l="l" t="t" r="r" b="b"/>
                <a:pathLst>
                  <a:path w="607" h="2020" extrusionOk="0">
                    <a:moveTo>
                      <a:pt x="1" y="1"/>
                    </a:moveTo>
                    <a:cubicBezTo>
                      <a:pt x="1" y="606"/>
                      <a:pt x="203" y="1414"/>
                      <a:pt x="203" y="2019"/>
                    </a:cubicBezTo>
                    <a:cubicBezTo>
                      <a:pt x="405" y="1414"/>
                      <a:pt x="405" y="606"/>
                      <a:pt x="607" y="1"/>
                    </a:cubicBez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30;p60">
                <a:extLst>
                  <a:ext uri="{FF2B5EF4-FFF2-40B4-BE49-F238E27FC236}">
                    <a16:creationId xmlns="" xmlns:a16="http://schemas.microsoft.com/office/drawing/2014/main" id="{CEE7BBFE-8BA9-803D-560D-5472127E1643}"/>
                  </a:ext>
                </a:extLst>
              </p:cNvPr>
              <p:cNvSpPr/>
              <p:nvPr/>
            </p:nvSpPr>
            <p:spPr>
              <a:xfrm>
                <a:off x="3006983" y="1313318"/>
                <a:ext cx="225119" cy="279430"/>
              </a:xfrm>
              <a:custGeom>
                <a:avLst/>
                <a:gdLst/>
                <a:ahLst/>
                <a:cxnLst/>
                <a:rect l="l" t="t" r="r" b="b"/>
                <a:pathLst>
                  <a:path w="63593" h="78935" extrusionOk="0">
                    <a:moveTo>
                      <a:pt x="11104" y="0"/>
                    </a:moveTo>
                    <a:cubicBezTo>
                      <a:pt x="7672" y="0"/>
                      <a:pt x="4240" y="606"/>
                      <a:pt x="1010" y="1413"/>
                    </a:cubicBezTo>
                    <a:lnTo>
                      <a:pt x="1010" y="2625"/>
                    </a:lnTo>
                    <a:cubicBezTo>
                      <a:pt x="1010" y="6662"/>
                      <a:pt x="606" y="10498"/>
                      <a:pt x="1" y="14334"/>
                    </a:cubicBezTo>
                    <a:cubicBezTo>
                      <a:pt x="1010" y="13930"/>
                      <a:pt x="1818" y="13728"/>
                      <a:pt x="2827" y="13324"/>
                    </a:cubicBezTo>
                    <a:cubicBezTo>
                      <a:pt x="5451" y="12517"/>
                      <a:pt x="8278" y="12113"/>
                      <a:pt x="11104" y="12113"/>
                    </a:cubicBezTo>
                    <a:cubicBezTo>
                      <a:pt x="24630" y="12113"/>
                      <a:pt x="38559" y="21198"/>
                      <a:pt x="45020" y="25841"/>
                    </a:cubicBezTo>
                    <a:cubicBezTo>
                      <a:pt x="47240" y="27456"/>
                      <a:pt x="48048" y="30484"/>
                      <a:pt x="47240" y="33108"/>
                    </a:cubicBezTo>
                    <a:cubicBezTo>
                      <a:pt x="44414" y="42395"/>
                      <a:pt x="36339" y="62986"/>
                      <a:pt x="20592" y="68033"/>
                    </a:cubicBezTo>
                    <a:cubicBezTo>
                      <a:pt x="19583" y="68235"/>
                      <a:pt x="18573" y="68639"/>
                      <a:pt x="17564" y="68841"/>
                    </a:cubicBezTo>
                    <a:cubicBezTo>
                      <a:pt x="20188" y="71667"/>
                      <a:pt x="22813" y="74494"/>
                      <a:pt x="25034" y="77522"/>
                    </a:cubicBezTo>
                    <a:cubicBezTo>
                      <a:pt x="25235" y="77925"/>
                      <a:pt x="25639" y="78531"/>
                      <a:pt x="25841" y="78935"/>
                    </a:cubicBezTo>
                    <a:cubicBezTo>
                      <a:pt x="47240" y="71062"/>
                      <a:pt x="58343" y="42799"/>
                      <a:pt x="62381" y="30080"/>
                    </a:cubicBezTo>
                    <a:cubicBezTo>
                      <a:pt x="63592" y="26245"/>
                      <a:pt x="62179" y="22005"/>
                      <a:pt x="58949" y="19583"/>
                    </a:cubicBezTo>
                    <a:cubicBezTo>
                      <a:pt x="49865" y="12921"/>
                      <a:pt x="30081" y="0"/>
                      <a:pt x="1110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31;p60">
                <a:extLst>
                  <a:ext uri="{FF2B5EF4-FFF2-40B4-BE49-F238E27FC236}">
                    <a16:creationId xmlns="" xmlns:a16="http://schemas.microsoft.com/office/drawing/2014/main" id="{819B5A8A-A1CC-2F00-E027-0B075F96E45E}"/>
                  </a:ext>
                </a:extLst>
              </p:cNvPr>
              <p:cNvSpPr/>
              <p:nvPr/>
            </p:nvSpPr>
            <p:spPr>
              <a:xfrm>
                <a:off x="2956256" y="1319034"/>
                <a:ext cx="54314" cy="72184"/>
              </a:xfrm>
              <a:custGeom>
                <a:avLst/>
                <a:gdLst/>
                <a:ahLst/>
                <a:cxnLst/>
                <a:rect l="l" t="t" r="r" b="b"/>
                <a:pathLst>
                  <a:path w="15343" h="20391" extrusionOk="0">
                    <a:moveTo>
                      <a:pt x="15343" y="0"/>
                    </a:moveTo>
                    <a:lnTo>
                      <a:pt x="13930" y="404"/>
                    </a:lnTo>
                    <a:cubicBezTo>
                      <a:pt x="10094" y="1413"/>
                      <a:pt x="6662" y="2827"/>
                      <a:pt x="3230" y="4644"/>
                    </a:cubicBezTo>
                    <a:cubicBezTo>
                      <a:pt x="2827" y="9691"/>
                      <a:pt x="1817" y="14737"/>
                      <a:pt x="0" y="19583"/>
                    </a:cubicBezTo>
                    <a:lnTo>
                      <a:pt x="1010" y="20390"/>
                    </a:lnTo>
                    <a:cubicBezTo>
                      <a:pt x="5047" y="17160"/>
                      <a:pt x="9489" y="14737"/>
                      <a:pt x="14334" y="12921"/>
                    </a:cubicBezTo>
                    <a:cubicBezTo>
                      <a:pt x="14939" y="9085"/>
                      <a:pt x="15343" y="5047"/>
                      <a:pt x="15343" y="1212"/>
                    </a:cubicBezTo>
                    <a:lnTo>
                      <a:pt x="15343" y="0"/>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32;p60">
                <a:extLst>
                  <a:ext uri="{FF2B5EF4-FFF2-40B4-BE49-F238E27FC236}">
                    <a16:creationId xmlns="" xmlns:a16="http://schemas.microsoft.com/office/drawing/2014/main" id="{6ACD31F2-1418-2BDB-8E23-2A71D758E48B}"/>
                  </a:ext>
                </a:extLst>
              </p:cNvPr>
              <p:cNvSpPr/>
              <p:nvPr/>
            </p:nvSpPr>
            <p:spPr>
              <a:xfrm>
                <a:off x="2919817" y="1335466"/>
                <a:ext cx="47886" cy="52888"/>
              </a:xfrm>
              <a:custGeom>
                <a:avLst/>
                <a:gdLst/>
                <a:ahLst/>
                <a:cxnLst/>
                <a:rect l="l" t="t" r="r" b="b"/>
                <a:pathLst>
                  <a:path w="13527" h="14940" extrusionOk="0">
                    <a:moveTo>
                      <a:pt x="13526" y="1"/>
                    </a:moveTo>
                    <a:cubicBezTo>
                      <a:pt x="8681" y="2423"/>
                      <a:pt x="4038" y="5451"/>
                      <a:pt x="0" y="9085"/>
                    </a:cubicBezTo>
                    <a:cubicBezTo>
                      <a:pt x="3634" y="10498"/>
                      <a:pt x="7066" y="12517"/>
                      <a:pt x="10296" y="14940"/>
                    </a:cubicBezTo>
                    <a:cubicBezTo>
                      <a:pt x="12113" y="10094"/>
                      <a:pt x="13123" y="5048"/>
                      <a:pt x="13526"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33;p60">
                <a:extLst>
                  <a:ext uri="{FF2B5EF4-FFF2-40B4-BE49-F238E27FC236}">
                    <a16:creationId xmlns="" xmlns:a16="http://schemas.microsoft.com/office/drawing/2014/main" id="{EF3C0E99-005E-47F3-9B94-489B06719172}"/>
                  </a:ext>
                </a:extLst>
              </p:cNvPr>
              <p:cNvSpPr/>
              <p:nvPr/>
            </p:nvSpPr>
            <p:spPr>
              <a:xfrm>
                <a:off x="3002697" y="1557663"/>
                <a:ext cx="95053" cy="46455"/>
              </a:xfrm>
              <a:custGeom>
                <a:avLst/>
                <a:gdLst/>
                <a:ahLst/>
                <a:cxnLst/>
                <a:rect l="l" t="t" r="r" b="b"/>
                <a:pathLst>
                  <a:path w="26851" h="13123" extrusionOk="0">
                    <a:moveTo>
                      <a:pt x="18775" y="1"/>
                    </a:moveTo>
                    <a:cubicBezTo>
                      <a:pt x="14737" y="1010"/>
                      <a:pt x="10700" y="1414"/>
                      <a:pt x="6460" y="1616"/>
                    </a:cubicBezTo>
                    <a:cubicBezTo>
                      <a:pt x="4240" y="1616"/>
                      <a:pt x="2019" y="1414"/>
                      <a:pt x="0" y="1010"/>
                    </a:cubicBezTo>
                    <a:lnTo>
                      <a:pt x="0" y="1010"/>
                    </a:lnTo>
                    <a:cubicBezTo>
                      <a:pt x="5451" y="4038"/>
                      <a:pt x="10498" y="8076"/>
                      <a:pt x="14334" y="13123"/>
                    </a:cubicBezTo>
                    <a:cubicBezTo>
                      <a:pt x="18169" y="12517"/>
                      <a:pt x="22005" y="11508"/>
                      <a:pt x="25841" y="10297"/>
                    </a:cubicBezTo>
                    <a:cubicBezTo>
                      <a:pt x="26245" y="10297"/>
                      <a:pt x="26648" y="10095"/>
                      <a:pt x="26850" y="9893"/>
                    </a:cubicBezTo>
                    <a:cubicBezTo>
                      <a:pt x="26648" y="9489"/>
                      <a:pt x="26446" y="9085"/>
                      <a:pt x="26043" y="8682"/>
                    </a:cubicBezTo>
                    <a:cubicBezTo>
                      <a:pt x="23822" y="5452"/>
                      <a:pt x="21399" y="2625"/>
                      <a:pt x="1877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34;p60">
                <a:extLst>
                  <a:ext uri="{FF2B5EF4-FFF2-40B4-BE49-F238E27FC236}">
                    <a16:creationId xmlns="" xmlns:a16="http://schemas.microsoft.com/office/drawing/2014/main" id="{EB16EF28-0279-4196-3F9C-B5354D1961F4}"/>
                  </a:ext>
                </a:extLst>
              </p:cNvPr>
              <p:cNvSpPr/>
              <p:nvPr/>
            </p:nvSpPr>
            <p:spPr>
              <a:xfrm>
                <a:off x="2975545" y="1561238"/>
                <a:ext cx="78616" cy="45740"/>
              </a:xfrm>
              <a:custGeom>
                <a:avLst/>
                <a:gdLst/>
                <a:ahLst/>
                <a:cxnLst/>
                <a:rect l="l" t="t" r="r" b="b"/>
                <a:pathLst>
                  <a:path w="22208" h="12921" extrusionOk="0">
                    <a:moveTo>
                      <a:pt x="7672" y="0"/>
                    </a:moveTo>
                    <a:cubicBezTo>
                      <a:pt x="5654" y="4442"/>
                      <a:pt x="3231" y="8277"/>
                      <a:pt x="1" y="11709"/>
                    </a:cubicBezTo>
                    <a:cubicBezTo>
                      <a:pt x="3837" y="12517"/>
                      <a:pt x="7672" y="12920"/>
                      <a:pt x="11508" y="12920"/>
                    </a:cubicBezTo>
                    <a:cubicBezTo>
                      <a:pt x="15142" y="12920"/>
                      <a:pt x="18574" y="12517"/>
                      <a:pt x="22208" y="12113"/>
                    </a:cubicBezTo>
                    <a:cubicBezTo>
                      <a:pt x="18170" y="7066"/>
                      <a:pt x="13123" y="3028"/>
                      <a:pt x="7672"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35;p60">
                <a:extLst>
                  <a:ext uri="{FF2B5EF4-FFF2-40B4-BE49-F238E27FC236}">
                    <a16:creationId xmlns="" xmlns:a16="http://schemas.microsoft.com/office/drawing/2014/main" id="{9EECB154-3B97-5AA2-322F-AA41DBDA87F6}"/>
                  </a:ext>
                </a:extLst>
              </p:cNvPr>
              <p:cNvSpPr/>
              <p:nvPr/>
            </p:nvSpPr>
            <p:spPr>
              <a:xfrm>
                <a:off x="2959827" y="1364044"/>
                <a:ext cx="47171" cy="60035"/>
              </a:xfrm>
              <a:custGeom>
                <a:avLst/>
                <a:gdLst/>
                <a:ahLst/>
                <a:cxnLst/>
                <a:rect l="l" t="t" r="r" b="b"/>
                <a:pathLst>
                  <a:path w="13325" h="16959" extrusionOk="0">
                    <a:moveTo>
                      <a:pt x="13325" y="1"/>
                    </a:moveTo>
                    <a:lnTo>
                      <a:pt x="13325" y="1"/>
                    </a:lnTo>
                    <a:cubicBezTo>
                      <a:pt x="8480" y="1818"/>
                      <a:pt x="4038" y="4442"/>
                      <a:pt x="1" y="7672"/>
                    </a:cubicBezTo>
                    <a:cubicBezTo>
                      <a:pt x="1010" y="8480"/>
                      <a:pt x="2019" y="9287"/>
                      <a:pt x="2827" y="10095"/>
                    </a:cubicBezTo>
                    <a:cubicBezTo>
                      <a:pt x="4846" y="12315"/>
                      <a:pt x="6663" y="14536"/>
                      <a:pt x="8278" y="16959"/>
                    </a:cubicBezTo>
                    <a:cubicBezTo>
                      <a:pt x="10700" y="11508"/>
                      <a:pt x="12315" y="5855"/>
                      <a:pt x="1332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36;p60">
                <a:extLst>
                  <a:ext uri="{FF2B5EF4-FFF2-40B4-BE49-F238E27FC236}">
                    <a16:creationId xmlns="" xmlns:a16="http://schemas.microsoft.com/office/drawing/2014/main" id="{752CEDE6-2CE7-0D4F-36C8-30C784490565}"/>
                  </a:ext>
                </a:extLst>
              </p:cNvPr>
              <p:cNvSpPr/>
              <p:nvPr/>
            </p:nvSpPr>
            <p:spPr>
              <a:xfrm>
                <a:off x="3002697" y="1515509"/>
                <a:ext cx="67179" cy="47170"/>
              </a:xfrm>
              <a:custGeom>
                <a:avLst/>
                <a:gdLst/>
                <a:ahLst/>
                <a:cxnLst/>
                <a:rect l="l" t="t" r="r" b="b"/>
                <a:pathLst>
                  <a:path w="18977" h="13325" extrusionOk="0">
                    <a:moveTo>
                      <a:pt x="2827" y="1"/>
                    </a:moveTo>
                    <a:cubicBezTo>
                      <a:pt x="2625" y="4442"/>
                      <a:pt x="1615" y="8682"/>
                      <a:pt x="0" y="12921"/>
                    </a:cubicBezTo>
                    <a:cubicBezTo>
                      <a:pt x="2221" y="13123"/>
                      <a:pt x="4442" y="13325"/>
                      <a:pt x="6460" y="13325"/>
                    </a:cubicBezTo>
                    <a:cubicBezTo>
                      <a:pt x="10700" y="13325"/>
                      <a:pt x="14939" y="12719"/>
                      <a:pt x="18977" y="11710"/>
                    </a:cubicBezTo>
                    <a:cubicBezTo>
                      <a:pt x="14132" y="7067"/>
                      <a:pt x="8883" y="3029"/>
                      <a:pt x="2827"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37;p60">
                <a:extLst>
                  <a:ext uri="{FF2B5EF4-FFF2-40B4-BE49-F238E27FC236}">
                    <a16:creationId xmlns="" xmlns:a16="http://schemas.microsoft.com/office/drawing/2014/main" id="{17CA649D-4149-9C6E-378F-074733B818B5}"/>
                  </a:ext>
                </a:extLst>
              </p:cNvPr>
              <p:cNvSpPr/>
              <p:nvPr/>
            </p:nvSpPr>
            <p:spPr>
              <a:xfrm>
                <a:off x="3001982" y="1561238"/>
                <a:ext cx="719" cy="4"/>
              </a:xfrm>
              <a:custGeom>
                <a:avLst/>
                <a:gdLst/>
                <a:ahLst/>
                <a:cxnLst/>
                <a:rect l="l" t="t" r="r" b="b"/>
                <a:pathLst>
                  <a:path w="203" h="1" extrusionOk="0">
                    <a:moveTo>
                      <a:pt x="202" y="0"/>
                    </a:moveTo>
                    <a:lnTo>
                      <a:pt x="202" y="0"/>
                    </a:lnTo>
                    <a:lnTo>
                      <a:pt x="0" y="0"/>
                    </a:ln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38;p60">
                <a:extLst>
                  <a:ext uri="{FF2B5EF4-FFF2-40B4-BE49-F238E27FC236}">
                    <a16:creationId xmlns="" xmlns:a16="http://schemas.microsoft.com/office/drawing/2014/main" id="{5DD80CDC-F471-9C95-9877-A364E3F9F955}"/>
                  </a:ext>
                </a:extLst>
              </p:cNvPr>
              <p:cNvSpPr/>
              <p:nvPr/>
            </p:nvSpPr>
            <p:spPr>
              <a:xfrm>
                <a:off x="2727622" y="1560523"/>
                <a:ext cx="4" cy="4"/>
              </a:xfrm>
              <a:custGeom>
                <a:avLst/>
                <a:gdLst/>
                <a:ahLst/>
                <a:cxnLst/>
                <a:rect l="l" t="t" r="r" b="b"/>
                <a:pathLst>
                  <a:path w="1" h="1" extrusionOk="0">
                    <a:moveTo>
                      <a:pt x="0" y="0"/>
                    </a:moveTo>
                    <a:close/>
                  </a:path>
                </a:pathLst>
              </a:custGeom>
              <a:solidFill>
                <a:srgbClr val="FFFFFF"/>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939;p60">
                <a:extLst>
                  <a:ext uri="{FF2B5EF4-FFF2-40B4-BE49-F238E27FC236}">
                    <a16:creationId xmlns="" xmlns:a16="http://schemas.microsoft.com/office/drawing/2014/main" id="{65D93C15-EE5F-FAD0-01F2-7FB1EC0DCE9F}"/>
                  </a:ext>
                </a:extLst>
              </p:cNvPr>
              <p:cNvSpPr/>
              <p:nvPr/>
            </p:nvSpPr>
            <p:spPr>
              <a:xfrm>
                <a:off x="2706186" y="1356898"/>
                <a:ext cx="321598" cy="311591"/>
              </a:xfrm>
              <a:custGeom>
                <a:avLst/>
                <a:gdLst/>
                <a:ahLst/>
                <a:cxnLst/>
                <a:rect l="l" t="t" r="r" b="b"/>
                <a:pathLst>
                  <a:path w="90847" h="88020" fill="none" extrusionOk="0">
                    <a:moveTo>
                      <a:pt x="44818" y="1"/>
                    </a:moveTo>
                    <a:cubicBezTo>
                      <a:pt x="24832" y="1"/>
                      <a:pt x="7672" y="13931"/>
                      <a:pt x="3836" y="33715"/>
                    </a:cubicBezTo>
                    <a:cubicBezTo>
                      <a:pt x="1" y="53297"/>
                      <a:pt x="10297" y="72879"/>
                      <a:pt x="28869" y="80550"/>
                    </a:cubicBezTo>
                    <a:cubicBezTo>
                      <a:pt x="47240" y="88020"/>
                      <a:pt x="68639" y="81560"/>
                      <a:pt x="79743" y="65006"/>
                    </a:cubicBezTo>
                    <a:cubicBezTo>
                      <a:pt x="90846" y="48452"/>
                      <a:pt x="88625" y="26245"/>
                      <a:pt x="74494" y="12114"/>
                    </a:cubicBezTo>
                    <a:cubicBezTo>
                      <a:pt x="66621" y="4240"/>
                      <a:pt x="55921" y="1"/>
                      <a:pt x="44818" y="1"/>
                    </a:cubicBezTo>
                    <a:close/>
                  </a:path>
                </a:pathLst>
              </a:custGeom>
              <a:noFill/>
              <a:ln w="9525" cap="flat" cmpd="sng">
                <a:solidFill>
                  <a:srgbClr val="1136BA"/>
                </a:solidFill>
                <a:prstDash val="solid"/>
                <a:miter lim="2018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7940;p60">
              <a:extLst>
                <a:ext uri="{FF2B5EF4-FFF2-40B4-BE49-F238E27FC236}">
                  <a16:creationId xmlns="" xmlns:a16="http://schemas.microsoft.com/office/drawing/2014/main" id="{97EBFDF1-B828-9FF9-E4D9-B7E334AF47F4}"/>
                </a:ext>
              </a:extLst>
            </p:cNvPr>
            <p:cNvGrpSpPr/>
            <p:nvPr/>
          </p:nvGrpSpPr>
          <p:grpSpPr>
            <a:xfrm>
              <a:off x="2517909" y="1188726"/>
              <a:ext cx="702702" cy="725214"/>
              <a:chOff x="2517909" y="1188726"/>
              <a:chExt cx="702702" cy="725214"/>
            </a:xfrm>
          </p:grpSpPr>
          <p:sp>
            <p:nvSpPr>
              <p:cNvPr id="9" name="Google Shape;7941;p60">
                <a:extLst>
                  <a:ext uri="{FF2B5EF4-FFF2-40B4-BE49-F238E27FC236}">
                    <a16:creationId xmlns="" xmlns:a16="http://schemas.microsoft.com/office/drawing/2014/main" id="{55BAFA51-6470-9D17-6BD4-8E96F78679DC}"/>
                  </a:ext>
                </a:extLst>
              </p:cNvPr>
              <p:cNvSpPr/>
              <p:nvPr/>
            </p:nvSpPr>
            <p:spPr>
              <a:xfrm>
                <a:off x="2621966" y="118872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42;p60">
                <a:extLst>
                  <a:ext uri="{FF2B5EF4-FFF2-40B4-BE49-F238E27FC236}">
                    <a16:creationId xmlns="" xmlns:a16="http://schemas.microsoft.com/office/drawing/2014/main" id="{AA9C4F0A-ED5C-ADCC-1094-FED87590E0CC}"/>
                  </a:ext>
                </a:extLst>
              </p:cNvPr>
              <p:cNvSpPr/>
              <p:nvPr/>
            </p:nvSpPr>
            <p:spPr>
              <a:xfrm>
                <a:off x="2517909" y="154330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43;p60">
                <a:extLst>
                  <a:ext uri="{FF2B5EF4-FFF2-40B4-BE49-F238E27FC236}">
                    <a16:creationId xmlns="" xmlns:a16="http://schemas.microsoft.com/office/drawing/2014/main" id="{5B97BF28-92C7-8320-782E-533D6D75EF2A}"/>
                  </a:ext>
                </a:extLst>
              </p:cNvPr>
              <p:cNvSpPr/>
              <p:nvPr/>
            </p:nvSpPr>
            <p:spPr>
              <a:xfrm>
                <a:off x="3174265" y="155689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944;p60">
                <a:extLst>
                  <a:ext uri="{FF2B5EF4-FFF2-40B4-BE49-F238E27FC236}">
                    <a16:creationId xmlns="" xmlns:a16="http://schemas.microsoft.com/office/drawing/2014/main" id="{167D0CF0-CA0B-FEBA-A7F6-D60AD28EB92D}"/>
                  </a:ext>
                </a:extLst>
              </p:cNvPr>
              <p:cNvSpPr/>
              <p:nvPr/>
            </p:nvSpPr>
            <p:spPr>
              <a:xfrm>
                <a:off x="3023194" y="119720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45;p60">
                <a:extLst>
                  <a:ext uri="{FF2B5EF4-FFF2-40B4-BE49-F238E27FC236}">
                    <a16:creationId xmlns="" xmlns:a16="http://schemas.microsoft.com/office/drawing/2014/main" id="{198F56F7-BA5B-D441-58CC-A184C436B83A}"/>
                  </a:ext>
                </a:extLst>
              </p:cNvPr>
              <p:cNvSpPr/>
              <p:nvPr/>
            </p:nvSpPr>
            <p:spPr>
              <a:xfrm rot="8660313">
                <a:off x="2818264" y="180429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oogle Shape;7635;p60">
            <a:extLst>
              <a:ext uri="{FF2B5EF4-FFF2-40B4-BE49-F238E27FC236}">
                <a16:creationId xmlns="" xmlns:a16="http://schemas.microsoft.com/office/drawing/2014/main" id="{DDD633FD-A65B-90C7-27CE-F2608ACBECE5}"/>
              </a:ext>
            </a:extLst>
          </p:cNvPr>
          <p:cNvGrpSpPr/>
          <p:nvPr/>
        </p:nvGrpSpPr>
        <p:grpSpPr>
          <a:xfrm>
            <a:off x="431741" y="610589"/>
            <a:ext cx="710153" cy="710153"/>
            <a:chOff x="5007123" y="2079403"/>
            <a:chExt cx="687600" cy="687600"/>
          </a:xfrm>
        </p:grpSpPr>
        <p:sp>
          <p:nvSpPr>
            <p:cNvPr id="57" name="Google Shape;7636;p60">
              <a:extLst>
                <a:ext uri="{FF2B5EF4-FFF2-40B4-BE49-F238E27FC236}">
                  <a16:creationId xmlns="" xmlns:a16="http://schemas.microsoft.com/office/drawing/2014/main" id="{A15052BD-8C68-11C7-E64A-A6B5DBEAA6A8}"/>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637;p60">
              <a:extLst>
                <a:ext uri="{FF2B5EF4-FFF2-40B4-BE49-F238E27FC236}">
                  <a16:creationId xmlns="" xmlns:a16="http://schemas.microsoft.com/office/drawing/2014/main" id="{C9294003-6D3A-42ED-500A-16B794887783}"/>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638;p60">
              <a:extLst>
                <a:ext uri="{FF2B5EF4-FFF2-40B4-BE49-F238E27FC236}">
                  <a16:creationId xmlns="" xmlns:a16="http://schemas.microsoft.com/office/drawing/2014/main" id="{77C4D1D2-6631-7763-7C58-F01299DA68ED}"/>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639;p60">
              <a:extLst>
                <a:ext uri="{FF2B5EF4-FFF2-40B4-BE49-F238E27FC236}">
                  <a16:creationId xmlns="" xmlns:a16="http://schemas.microsoft.com/office/drawing/2014/main" id="{12623DCB-EEC1-2CE9-D11A-254FB957AB40}"/>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319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27170" y="-600092"/>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124742" y="584020"/>
            <a:ext cx="7313609"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Indications for GI intubation:</a:t>
            </a:r>
          </a:p>
        </p:txBody>
      </p:sp>
      <p:sp>
        <p:nvSpPr>
          <p:cNvPr id="543" name="Google Shape;543;p41"/>
          <p:cNvSpPr txBox="1">
            <a:spLocks noGrp="1"/>
          </p:cNvSpPr>
          <p:nvPr>
            <p:ph type="subTitle" idx="1"/>
          </p:nvPr>
        </p:nvSpPr>
        <p:spPr>
          <a:xfrm>
            <a:off x="1398589" y="1793282"/>
            <a:ext cx="7860836" cy="42857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33" b="1" dirty="0">
                <a:solidFill>
                  <a:srgbClr val="1136BA"/>
                </a:solidFill>
                <a:latin typeface="Aptos" panose="020B0004020202020204" pitchFamily="34" charset="0"/>
                <a:ea typeface="ADLaM Display" panose="02010000000000000000" pitchFamily="2" charset="0"/>
                <a:cs typeface="ADLaM Display" panose="02010000000000000000" pitchFamily="2" charset="0"/>
              </a:rPr>
              <a:t>Medication delivery: </a:t>
            </a:r>
            <a:r>
              <a:rPr lang="en-US" sz="2133" b="1" dirty="0">
                <a:solidFill>
                  <a:schemeClr val="tx1"/>
                </a:solidFill>
                <a:latin typeface="Aptos" panose="020B0004020202020204" pitchFamily="34" charset="0"/>
                <a:ea typeface="ADLaM Display" panose="02010000000000000000" pitchFamily="2" charset="0"/>
                <a:cs typeface="ADLaM Display" panose="02010000000000000000" pitchFamily="2" charset="0"/>
              </a:rPr>
              <a:t>NG tubes can also be used to deliver certain medications directly into the stomach of patients with the same stipulations as feeding.</a:t>
            </a:r>
          </a:p>
          <a:p>
            <a:pPr marL="0" lvl="0" indent="0" algn="l" rtl="0">
              <a:spcBef>
                <a:spcPts val="0"/>
              </a:spcBef>
              <a:spcAft>
                <a:spcPts val="0"/>
              </a:spcAft>
              <a:buNone/>
            </a:pPr>
            <a:endParaRPr lang="en-US" sz="2133" b="1" dirty="0">
              <a:solidFill>
                <a:schemeClr val="tx1"/>
              </a:solidFill>
              <a:latin typeface="Aptos" panose="020B0004020202020204" pitchFamily="34" charset="0"/>
              <a:ea typeface="ADLaM Display" panose="02010000000000000000" pitchFamily="2" charset="0"/>
              <a:cs typeface="ADLaM Display" panose="02010000000000000000" pitchFamily="2" charset="0"/>
            </a:endParaRPr>
          </a:p>
          <a:p>
            <a:pPr marL="0" lvl="0" indent="0" algn="l" rtl="0">
              <a:spcBef>
                <a:spcPts val="0"/>
              </a:spcBef>
              <a:spcAft>
                <a:spcPts val="0"/>
              </a:spcAft>
              <a:buNone/>
            </a:pPr>
            <a:r>
              <a:rPr lang="en-US" sz="2133" b="1" dirty="0">
                <a:solidFill>
                  <a:srgbClr val="1136BA"/>
                </a:solidFill>
                <a:latin typeface="Aptos" panose="020B0004020202020204" pitchFamily="34" charset="0"/>
                <a:ea typeface="ADLaM Display" panose="02010000000000000000" pitchFamily="2" charset="0"/>
                <a:cs typeface="ADLaM Display" panose="02010000000000000000" pitchFamily="2" charset="0"/>
              </a:rPr>
              <a:t>Removal of gastric contents: </a:t>
            </a:r>
            <a:r>
              <a:rPr lang="en-US" sz="2133" b="1" dirty="0">
                <a:solidFill>
                  <a:schemeClr val="tx1"/>
                </a:solidFill>
                <a:latin typeface="Aptos" panose="020B0004020202020204" pitchFamily="34" charset="0"/>
                <a:ea typeface="ADLaM Display" panose="02010000000000000000" pitchFamily="2" charset="0"/>
                <a:cs typeface="ADLaM Display" panose="02010000000000000000" pitchFamily="2" charset="0"/>
              </a:rPr>
              <a:t>NG tubes may also be used for removal of gastric contents. Examples would include: </a:t>
            </a:r>
          </a:p>
          <a:p>
            <a:pPr marL="0" lvl="0" indent="0" algn="l" rtl="0">
              <a:spcBef>
                <a:spcPts val="0"/>
              </a:spcBef>
              <a:spcAft>
                <a:spcPts val="0"/>
              </a:spcAft>
              <a:buNone/>
            </a:pPr>
            <a:r>
              <a:rPr lang="en-US" sz="2133" b="1" dirty="0">
                <a:solidFill>
                  <a:schemeClr val="tx1"/>
                </a:solidFill>
                <a:latin typeface="Aptos" panose="020B0004020202020204" pitchFamily="34" charset="0"/>
                <a:ea typeface="ADLaM Display" panose="02010000000000000000" pitchFamily="2" charset="0"/>
                <a:cs typeface="ADLaM Display" panose="02010000000000000000" pitchFamily="2" charset="0"/>
              </a:rPr>
              <a:t>Initial and continued gastric decompression in the endotracheal intubated patients  </a:t>
            </a:r>
          </a:p>
          <a:p>
            <a:pPr marL="0" lvl="0" indent="0" algn="l" rtl="0">
              <a:spcBef>
                <a:spcPts val="0"/>
              </a:spcBef>
              <a:spcAft>
                <a:spcPts val="0"/>
              </a:spcAft>
              <a:buNone/>
            </a:pPr>
            <a:r>
              <a:rPr lang="en-US" sz="2133" b="1" dirty="0">
                <a:solidFill>
                  <a:schemeClr val="tx1"/>
                </a:solidFill>
                <a:latin typeface="Aptos" panose="020B0004020202020204" pitchFamily="34" charset="0"/>
                <a:ea typeface="ADLaM Display" panose="02010000000000000000" pitchFamily="2" charset="0"/>
                <a:cs typeface="ADLaM Display" panose="02010000000000000000" pitchFamily="2" charset="0"/>
              </a:rPr>
              <a:t>Symptom relief and bowel rest in bowel obstruction (the “drip and suck” conservative management – aspiration of stomach contents in conjunction with intravenous fluid administration) Aspirating ingested toxic material</a:t>
            </a:r>
          </a:p>
        </p:txBody>
      </p:sp>
      <p:grpSp>
        <p:nvGrpSpPr>
          <p:cNvPr id="544" name="Google Shape;544;p41"/>
          <p:cNvGrpSpPr/>
          <p:nvPr/>
        </p:nvGrpSpPr>
        <p:grpSpPr>
          <a:xfrm rot="17510305">
            <a:off x="8596822" y="3817437"/>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23;p56">
            <a:extLst>
              <a:ext uri="{FF2B5EF4-FFF2-40B4-BE49-F238E27FC236}">
                <a16:creationId xmlns="" xmlns:a16="http://schemas.microsoft.com/office/drawing/2014/main" id="{3562948A-7B13-7E53-02E3-AA16F36FA922}"/>
              </a:ext>
            </a:extLst>
          </p:cNvPr>
          <p:cNvGrpSpPr/>
          <p:nvPr/>
        </p:nvGrpSpPr>
        <p:grpSpPr>
          <a:xfrm>
            <a:off x="1231725" y="4572916"/>
            <a:ext cx="209380" cy="209409"/>
            <a:chOff x="6415233" y="2753366"/>
            <a:chExt cx="55333" cy="58933"/>
          </a:xfrm>
          <a:solidFill>
            <a:srgbClr val="1136BA"/>
          </a:solidFill>
        </p:grpSpPr>
        <p:sp>
          <p:nvSpPr>
            <p:cNvPr id="14" name="Google Shape;924;p56">
              <a:extLst>
                <a:ext uri="{FF2B5EF4-FFF2-40B4-BE49-F238E27FC236}">
                  <a16:creationId xmlns="" xmlns:a16="http://schemas.microsoft.com/office/drawing/2014/main" id="{8DE9C351-B30A-BC17-D64C-252F96C38B45}"/>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5" name="Google Shape;925;p56">
              <a:extLst>
                <a:ext uri="{FF2B5EF4-FFF2-40B4-BE49-F238E27FC236}">
                  <a16:creationId xmlns="" xmlns:a16="http://schemas.microsoft.com/office/drawing/2014/main" id="{51CA507C-7B34-14C5-3C6E-441EEDBC7A13}"/>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6" name="Google Shape;923;p56">
            <a:extLst>
              <a:ext uri="{FF2B5EF4-FFF2-40B4-BE49-F238E27FC236}">
                <a16:creationId xmlns="" xmlns:a16="http://schemas.microsoft.com/office/drawing/2014/main" id="{885C4CE7-6F6D-E7B0-2231-1B17F5B44753}"/>
              </a:ext>
            </a:extLst>
          </p:cNvPr>
          <p:cNvGrpSpPr/>
          <p:nvPr/>
        </p:nvGrpSpPr>
        <p:grpSpPr>
          <a:xfrm>
            <a:off x="1221018" y="3934689"/>
            <a:ext cx="209380" cy="209409"/>
            <a:chOff x="6415233" y="2753366"/>
            <a:chExt cx="55333" cy="58933"/>
          </a:xfrm>
          <a:solidFill>
            <a:srgbClr val="1136BA"/>
          </a:solidFill>
        </p:grpSpPr>
        <p:sp>
          <p:nvSpPr>
            <p:cNvPr id="17" name="Google Shape;924;p56">
              <a:extLst>
                <a:ext uri="{FF2B5EF4-FFF2-40B4-BE49-F238E27FC236}">
                  <a16:creationId xmlns="" xmlns:a16="http://schemas.microsoft.com/office/drawing/2014/main" id="{7E834482-2EDC-3D08-62AF-20898B356F21}"/>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8" name="Google Shape;925;p56">
              <a:extLst>
                <a:ext uri="{FF2B5EF4-FFF2-40B4-BE49-F238E27FC236}">
                  <a16:creationId xmlns="" xmlns:a16="http://schemas.microsoft.com/office/drawing/2014/main" id="{CD11A4A8-1561-BAB5-F23A-88BF38D5768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 name="Google Shape;923;p56">
            <a:extLst>
              <a:ext uri="{FF2B5EF4-FFF2-40B4-BE49-F238E27FC236}">
                <a16:creationId xmlns="" xmlns:a16="http://schemas.microsoft.com/office/drawing/2014/main" id="{D14398B9-9C12-F000-E664-374E9CA8998A}"/>
              </a:ext>
            </a:extLst>
          </p:cNvPr>
          <p:cNvGrpSpPr/>
          <p:nvPr/>
        </p:nvGrpSpPr>
        <p:grpSpPr>
          <a:xfrm>
            <a:off x="1231725" y="5561818"/>
            <a:ext cx="209380" cy="209409"/>
            <a:chOff x="6415233" y="2753366"/>
            <a:chExt cx="55333" cy="58933"/>
          </a:xfrm>
          <a:solidFill>
            <a:srgbClr val="1136BA"/>
          </a:solidFill>
        </p:grpSpPr>
        <p:sp>
          <p:nvSpPr>
            <p:cNvPr id="20" name="Google Shape;924;p56">
              <a:extLst>
                <a:ext uri="{FF2B5EF4-FFF2-40B4-BE49-F238E27FC236}">
                  <a16:creationId xmlns="" xmlns:a16="http://schemas.microsoft.com/office/drawing/2014/main" id="{E4785C92-4A1E-5D4E-B6B5-F011E24D175A}"/>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925;p56">
              <a:extLst>
                <a:ext uri="{FF2B5EF4-FFF2-40B4-BE49-F238E27FC236}">
                  <a16:creationId xmlns="" xmlns:a16="http://schemas.microsoft.com/office/drawing/2014/main" id="{B8B66D5A-E320-04D3-DBC3-A884761065C7}"/>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 name="Google Shape;7911;p60">
            <a:extLst>
              <a:ext uri="{FF2B5EF4-FFF2-40B4-BE49-F238E27FC236}">
                <a16:creationId xmlns="" xmlns:a16="http://schemas.microsoft.com/office/drawing/2014/main" id="{3C61AD4D-F2F3-53E8-CE14-6F9AF3FCF047}"/>
              </a:ext>
            </a:extLst>
          </p:cNvPr>
          <p:cNvGrpSpPr/>
          <p:nvPr/>
        </p:nvGrpSpPr>
        <p:grpSpPr>
          <a:xfrm>
            <a:off x="938191" y="1799401"/>
            <a:ext cx="491480" cy="528875"/>
            <a:chOff x="2499700" y="1135950"/>
            <a:chExt cx="732402" cy="777990"/>
          </a:xfrm>
        </p:grpSpPr>
        <p:grpSp>
          <p:nvGrpSpPr>
            <p:cNvPr id="3" name="Google Shape;7912;p60">
              <a:extLst>
                <a:ext uri="{FF2B5EF4-FFF2-40B4-BE49-F238E27FC236}">
                  <a16:creationId xmlns="" xmlns:a16="http://schemas.microsoft.com/office/drawing/2014/main" id="{03E395DB-CD28-97D1-438D-D330020CED39}"/>
                </a:ext>
              </a:extLst>
            </p:cNvPr>
            <p:cNvGrpSpPr/>
            <p:nvPr/>
          </p:nvGrpSpPr>
          <p:grpSpPr>
            <a:xfrm>
              <a:off x="2499700" y="1135950"/>
              <a:ext cx="732402" cy="694705"/>
              <a:chOff x="2499700" y="1135950"/>
              <a:chExt cx="732402" cy="694705"/>
            </a:xfrm>
          </p:grpSpPr>
          <p:sp>
            <p:nvSpPr>
              <p:cNvPr id="12" name="Google Shape;7913;p60">
                <a:extLst>
                  <a:ext uri="{FF2B5EF4-FFF2-40B4-BE49-F238E27FC236}">
                    <a16:creationId xmlns="" xmlns:a16="http://schemas.microsoft.com/office/drawing/2014/main" id="{DCF07712-B9EA-957B-C4B3-317DC70A4306}"/>
                  </a:ext>
                </a:extLst>
              </p:cNvPr>
              <p:cNvSpPr/>
              <p:nvPr/>
            </p:nvSpPr>
            <p:spPr>
              <a:xfrm>
                <a:off x="2721907" y="1135950"/>
                <a:ext cx="288719" cy="199571"/>
              </a:xfrm>
              <a:custGeom>
                <a:avLst/>
                <a:gdLst/>
                <a:ahLst/>
                <a:cxnLst/>
                <a:rect l="l" t="t" r="r" b="b"/>
                <a:pathLst>
                  <a:path w="81559" h="56376" extrusionOk="0">
                    <a:moveTo>
                      <a:pt x="40780" y="1"/>
                    </a:moveTo>
                    <a:cubicBezTo>
                      <a:pt x="38862" y="1"/>
                      <a:pt x="36944" y="556"/>
                      <a:pt x="35329" y="1666"/>
                    </a:cubicBezTo>
                    <a:cubicBezTo>
                      <a:pt x="24427" y="9338"/>
                      <a:pt x="1211" y="28718"/>
                      <a:pt x="0" y="51329"/>
                    </a:cubicBezTo>
                    <a:lnTo>
                      <a:pt x="1211" y="51732"/>
                    </a:lnTo>
                    <a:cubicBezTo>
                      <a:pt x="4845" y="52944"/>
                      <a:pt x="8479" y="54357"/>
                      <a:pt x="12113" y="56174"/>
                    </a:cubicBezTo>
                    <a:lnTo>
                      <a:pt x="12113" y="53145"/>
                    </a:lnTo>
                    <a:cubicBezTo>
                      <a:pt x="12113" y="36591"/>
                      <a:pt x="29071" y="22662"/>
                      <a:pt x="36944" y="17009"/>
                    </a:cubicBezTo>
                    <a:cubicBezTo>
                      <a:pt x="38155" y="16202"/>
                      <a:pt x="39467" y="15798"/>
                      <a:pt x="40780" y="15798"/>
                    </a:cubicBezTo>
                    <a:cubicBezTo>
                      <a:pt x="42092" y="15798"/>
                      <a:pt x="43404" y="16202"/>
                      <a:pt x="44615" y="17009"/>
                    </a:cubicBezTo>
                    <a:cubicBezTo>
                      <a:pt x="52489" y="22662"/>
                      <a:pt x="69446" y="36591"/>
                      <a:pt x="69446" y="53145"/>
                    </a:cubicBezTo>
                    <a:lnTo>
                      <a:pt x="69446" y="56376"/>
                    </a:lnTo>
                    <a:cubicBezTo>
                      <a:pt x="72878" y="54559"/>
                      <a:pt x="76512" y="53145"/>
                      <a:pt x="80146" y="51934"/>
                    </a:cubicBezTo>
                    <a:lnTo>
                      <a:pt x="81559" y="51530"/>
                    </a:lnTo>
                    <a:cubicBezTo>
                      <a:pt x="80751" y="28920"/>
                      <a:pt x="57132" y="9540"/>
                      <a:pt x="46230" y="1666"/>
                    </a:cubicBezTo>
                    <a:cubicBezTo>
                      <a:pt x="44615" y="556"/>
                      <a:pt x="42697" y="1"/>
                      <a:pt x="40780"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14;p60">
                <a:extLst>
                  <a:ext uri="{FF2B5EF4-FFF2-40B4-BE49-F238E27FC236}">
                    <a16:creationId xmlns="" xmlns:a16="http://schemas.microsoft.com/office/drawing/2014/main" id="{9451CD2A-31B3-58CF-A3C1-6F84237F6933}"/>
                  </a:ext>
                </a:extLst>
              </p:cNvPr>
              <p:cNvSpPr/>
              <p:nvPr/>
            </p:nvSpPr>
            <p:spPr>
              <a:xfrm>
                <a:off x="2499700" y="1313180"/>
                <a:ext cx="225119" cy="278853"/>
              </a:xfrm>
              <a:custGeom>
                <a:avLst/>
                <a:gdLst/>
                <a:ahLst/>
                <a:cxnLst/>
                <a:rect l="l" t="t" r="r" b="b"/>
                <a:pathLst>
                  <a:path w="63593" h="78772" extrusionOk="0">
                    <a:moveTo>
                      <a:pt x="53819" y="1"/>
                    </a:moveTo>
                    <a:cubicBezTo>
                      <a:pt x="53376" y="1"/>
                      <a:pt x="52933" y="13"/>
                      <a:pt x="52489" y="39"/>
                    </a:cubicBezTo>
                    <a:cubicBezTo>
                      <a:pt x="33311" y="39"/>
                      <a:pt x="13527" y="12758"/>
                      <a:pt x="4442" y="19420"/>
                    </a:cubicBezTo>
                    <a:cubicBezTo>
                      <a:pt x="1212" y="21842"/>
                      <a:pt x="1" y="26082"/>
                      <a:pt x="1212" y="29917"/>
                    </a:cubicBezTo>
                    <a:cubicBezTo>
                      <a:pt x="5048" y="42434"/>
                      <a:pt x="16353" y="70697"/>
                      <a:pt x="37550" y="78772"/>
                    </a:cubicBezTo>
                    <a:cubicBezTo>
                      <a:pt x="37752" y="78368"/>
                      <a:pt x="37954" y="77964"/>
                      <a:pt x="38156" y="77561"/>
                    </a:cubicBezTo>
                    <a:cubicBezTo>
                      <a:pt x="40377" y="74533"/>
                      <a:pt x="43001" y="71504"/>
                      <a:pt x="45827" y="68678"/>
                    </a:cubicBezTo>
                    <a:cubicBezTo>
                      <a:pt x="44818" y="68476"/>
                      <a:pt x="43809" y="68072"/>
                      <a:pt x="42799" y="67871"/>
                    </a:cubicBezTo>
                    <a:cubicBezTo>
                      <a:pt x="27255" y="62824"/>
                      <a:pt x="19179" y="42232"/>
                      <a:pt x="16151" y="32946"/>
                    </a:cubicBezTo>
                    <a:cubicBezTo>
                      <a:pt x="15344" y="30321"/>
                      <a:pt x="16353" y="27293"/>
                      <a:pt x="18574" y="25678"/>
                    </a:cubicBezTo>
                    <a:cubicBezTo>
                      <a:pt x="25034" y="20833"/>
                      <a:pt x="38963" y="11748"/>
                      <a:pt x="52489" y="11748"/>
                    </a:cubicBezTo>
                    <a:cubicBezTo>
                      <a:pt x="55316" y="11748"/>
                      <a:pt x="57940" y="12152"/>
                      <a:pt x="60564" y="12960"/>
                    </a:cubicBezTo>
                    <a:cubicBezTo>
                      <a:pt x="61574" y="13363"/>
                      <a:pt x="62583" y="13767"/>
                      <a:pt x="63593" y="14171"/>
                    </a:cubicBezTo>
                    <a:cubicBezTo>
                      <a:pt x="62987" y="10335"/>
                      <a:pt x="62785" y="6701"/>
                      <a:pt x="62785" y="2866"/>
                    </a:cubicBezTo>
                    <a:lnTo>
                      <a:pt x="62785" y="1452"/>
                    </a:lnTo>
                    <a:cubicBezTo>
                      <a:pt x="59796" y="573"/>
                      <a:pt x="56808" y="1"/>
                      <a:pt x="53819"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15;p60">
                <a:extLst>
                  <a:ext uri="{FF2B5EF4-FFF2-40B4-BE49-F238E27FC236}">
                    <a16:creationId xmlns="" xmlns:a16="http://schemas.microsoft.com/office/drawing/2014/main" id="{349089E3-482E-3306-A973-C8EE93A909F8}"/>
                  </a:ext>
                </a:extLst>
              </p:cNvPr>
              <p:cNvSpPr/>
              <p:nvPr/>
            </p:nvSpPr>
            <p:spPr>
              <a:xfrm>
                <a:off x="2721907" y="1317604"/>
                <a:ext cx="53599" cy="72899"/>
              </a:xfrm>
              <a:custGeom>
                <a:avLst/>
                <a:gdLst/>
                <a:ahLst/>
                <a:cxnLst/>
                <a:rect l="l" t="t" r="r" b="b"/>
                <a:pathLst>
                  <a:path w="15141" h="20593" extrusionOk="0">
                    <a:moveTo>
                      <a:pt x="0" y="1"/>
                    </a:moveTo>
                    <a:lnTo>
                      <a:pt x="0" y="1414"/>
                    </a:lnTo>
                    <a:cubicBezTo>
                      <a:pt x="0" y="5249"/>
                      <a:pt x="202" y="9085"/>
                      <a:pt x="808" y="12921"/>
                    </a:cubicBezTo>
                    <a:cubicBezTo>
                      <a:pt x="5653" y="14738"/>
                      <a:pt x="9892" y="17362"/>
                      <a:pt x="13930" y="20592"/>
                    </a:cubicBezTo>
                    <a:cubicBezTo>
                      <a:pt x="14333" y="20188"/>
                      <a:pt x="14737" y="19785"/>
                      <a:pt x="15141" y="19583"/>
                    </a:cubicBezTo>
                    <a:cubicBezTo>
                      <a:pt x="13324" y="14738"/>
                      <a:pt x="12315" y="9893"/>
                      <a:pt x="12113" y="4846"/>
                    </a:cubicBezTo>
                    <a:cubicBezTo>
                      <a:pt x="8681" y="3029"/>
                      <a:pt x="5047" y="1414"/>
                      <a:pt x="1211" y="404"/>
                    </a:cubicBezTo>
                    <a:lnTo>
                      <a:pt x="0" y="1"/>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16;p60">
                <a:extLst>
                  <a:ext uri="{FF2B5EF4-FFF2-40B4-BE49-F238E27FC236}">
                    <a16:creationId xmlns="" xmlns:a16="http://schemas.microsoft.com/office/drawing/2014/main" id="{65103737-8831-78F9-64F9-D441A6443790}"/>
                  </a:ext>
                </a:extLst>
              </p:cNvPr>
              <p:cNvSpPr/>
              <p:nvPr/>
            </p:nvSpPr>
            <p:spPr>
              <a:xfrm>
                <a:off x="2764773" y="1334751"/>
                <a:ext cx="47171" cy="52173"/>
              </a:xfrm>
              <a:custGeom>
                <a:avLst/>
                <a:gdLst/>
                <a:ahLst/>
                <a:cxnLst/>
                <a:rect l="l" t="t" r="r" b="b"/>
                <a:pathLst>
                  <a:path w="13325" h="14738" extrusionOk="0">
                    <a:moveTo>
                      <a:pt x="1" y="1"/>
                    </a:moveTo>
                    <a:cubicBezTo>
                      <a:pt x="203" y="5048"/>
                      <a:pt x="1212" y="9893"/>
                      <a:pt x="3029" y="14738"/>
                    </a:cubicBezTo>
                    <a:cubicBezTo>
                      <a:pt x="6259" y="12315"/>
                      <a:pt x="9691" y="10498"/>
                      <a:pt x="13325" y="9085"/>
                    </a:cubicBezTo>
                    <a:cubicBezTo>
                      <a:pt x="9287" y="5451"/>
                      <a:pt x="4846" y="2423"/>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17;p60">
                <a:extLst>
                  <a:ext uri="{FF2B5EF4-FFF2-40B4-BE49-F238E27FC236}">
                    <a16:creationId xmlns="" xmlns:a16="http://schemas.microsoft.com/office/drawing/2014/main" id="{ADB889ED-835B-F881-D1D6-EAE0CA4146EA}"/>
                  </a:ext>
                </a:extLst>
              </p:cNvPr>
              <p:cNvSpPr/>
              <p:nvPr/>
            </p:nvSpPr>
            <p:spPr>
              <a:xfrm>
                <a:off x="2554001" y="1354757"/>
                <a:ext cx="187956" cy="201536"/>
              </a:xfrm>
              <a:custGeom>
                <a:avLst/>
                <a:gdLst/>
                <a:ahLst/>
                <a:cxnLst/>
                <a:rect l="l" t="t" r="r" b="b"/>
                <a:pathLst>
                  <a:path w="53095" h="56931" extrusionOk="0">
                    <a:moveTo>
                      <a:pt x="37146" y="0"/>
                    </a:moveTo>
                    <a:cubicBezTo>
                      <a:pt x="23620" y="0"/>
                      <a:pt x="9489" y="9085"/>
                      <a:pt x="3231" y="13930"/>
                    </a:cubicBezTo>
                    <a:cubicBezTo>
                      <a:pt x="808" y="15545"/>
                      <a:pt x="1" y="18573"/>
                      <a:pt x="808" y="21198"/>
                    </a:cubicBezTo>
                    <a:cubicBezTo>
                      <a:pt x="3634" y="30282"/>
                      <a:pt x="11710" y="51076"/>
                      <a:pt x="27456" y="56123"/>
                    </a:cubicBezTo>
                    <a:cubicBezTo>
                      <a:pt x="28466" y="56324"/>
                      <a:pt x="29273" y="56728"/>
                      <a:pt x="30282" y="56930"/>
                    </a:cubicBezTo>
                    <a:cubicBezTo>
                      <a:pt x="34926" y="52287"/>
                      <a:pt x="40174" y="48249"/>
                      <a:pt x="46029" y="45221"/>
                    </a:cubicBezTo>
                    <a:cubicBezTo>
                      <a:pt x="46029" y="44414"/>
                      <a:pt x="46029" y="43404"/>
                      <a:pt x="46029" y="42395"/>
                    </a:cubicBezTo>
                    <a:cubicBezTo>
                      <a:pt x="45827" y="34118"/>
                      <a:pt x="48452" y="25841"/>
                      <a:pt x="53095" y="18977"/>
                    </a:cubicBezTo>
                    <a:cubicBezTo>
                      <a:pt x="50672" y="13728"/>
                      <a:pt x="49057" y="8075"/>
                      <a:pt x="48250" y="2423"/>
                    </a:cubicBezTo>
                    <a:cubicBezTo>
                      <a:pt x="47240" y="2019"/>
                      <a:pt x="46231" y="1615"/>
                      <a:pt x="45221" y="1413"/>
                    </a:cubicBezTo>
                    <a:cubicBezTo>
                      <a:pt x="42597" y="404"/>
                      <a:pt x="39771" y="0"/>
                      <a:pt x="37146"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18;p60">
                <a:extLst>
                  <a:ext uri="{FF2B5EF4-FFF2-40B4-BE49-F238E27FC236}">
                    <a16:creationId xmlns="" xmlns:a16="http://schemas.microsoft.com/office/drawing/2014/main" id="{812F487C-DFED-9D87-D743-F564777CA13D}"/>
                  </a:ext>
                </a:extLst>
              </p:cNvPr>
              <p:cNvSpPr/>
              <p:nvPr/>
            </p:nvSpPr>
            <p:spPr>
              <a:xfrm>
                <a:off x="2724763" y="1363329"/>
                <a:ext cx="46455" cy="58605"/>
              </a:xfrm>
              <a:custGeom>
                <a:avLst/>
                <a:gdLst/>
                <a:ahLst/>
                <a:cxnLst/>
                <a:rect l="l" t="t" r="r" b="b"/>
                <a:pathLst>
                  <a:path w="13123" h="16555" extrusionOk="0">
                    <a:moveTo>
                      <a:pt x="1" y="1"/>
                    </a:moveTo>
                    <a:lnTo>
                      <a:pt x="1" y="1"/>
                    </a:lnTo>
                    <a:cubicBezTo>
                      <a:pt x="1010" y="5653"/>
                      <a:pt x="2625" y="11306"/>
                      <a:pt x="4846" y="16555"/>
                    </a:cubicBezTo>
                    <a:cubicBezTo>
                      <a:pt x="6461" y="14334"/>
                      <a:pt x="8076" y="12315"/>
                      <a:pt x="10095" y="10297"/>
                    </a:cubicBezTo>
                    <a:cubicBezTo>
                      <a:pt x="10902" y="9489"/>
                      <a:pt x="12113" y="8480"/>
                      <a:pt x="13123" y="7672"/>
                    </a:cubicBezTo>
                    <a:cubicBezTo>
                      <a:pt x="9085" y="4442"/>
                      <a:pt x="4846" y="1818"/>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919;p60">
                <a:extLst>
                  <a:ext uri="{FF2B5EF4-FFF2-40B4-BE49-F238E27FC236}">
                    <a16:creationId xmlns="" xmlns:a16="http://schemas.microsoft.com/office/drawing/2014/main" id="{B2F737F1-311C-43C1-D27A-8842C257B03D}"/>
                  </a:ext>
                </a:extLst>
              </p:cNvPr>
              <p:cNvSpPr/>
              <p:nvPr/>
            </p:nvSpPr>
            <p:spPr>
              <a:xfrm>
                <a:off x="2587581" y="1591246"/>
                <a:ext cx="277288" cy="238695"/>
              </a:xfrm>
              <a:custGeom>
                <a:avLst/>
                <a:gdLst/>
                <a:ahLst/>
                <a:cxnLst/>
                <a:rect l="l" t="t" r="r" b="b"/>
                <a:pathLst>
                  <a:path w="78330" h="67428" extrusionOk="0">
                    <a:moveTo>
                      <a:pt x="12719" y="0"/>
                    </a:moveTo>
                    <a:cubicBezTo>
                      <a:pt x="1" y="18977"/>
                      <a:pt x="7672" y="48451"/>
                      <a:pt x="11912" y="61169"/>
                    </a:cubicBezTo>
                    <a:cubicBezTo>
                      <a:pt x="13123" y="64803"/>
                      <a:pt x="16555" y="67428"/>
                      <a:pt x="20593" y="67428"/>
                    </a:cubicBezTo>
                    <a:lnTo>
                      <a:pt x="22006" y="67428"/>
                    </a:lnTo>
                    <a:cubicBezTo>
                      <a:pt x="35935" y="67428"/>
                      <a:pt x="64602" y="65207"/>
                      <a:pt x="78330" y="48047"/>
                    </a:cubicBezTo>
                    <a:cubicBezTo>
                      <a:pt x="78128" y="47643"/>
                      <a:pt x="77724" y="47442"/>
                      <a:pt x="77522" y="47038"/>
                    </a:cubicBezTo>
                    <a:cubicBezTo>
                      <a:pt x="75302" y="43808"/>
                      <a:pt x="73283" y="40578"/>
                      <a:pt x="71466" y="37146"/>
                    </a:cubicBezTo>
                    <a:cubicBezTo>
                      <a:pt x="70860" y="37953"/>
                      <a:pt x="70457" y="38761"/>
                      <a:pt x="69851" y="39568"/>
                    </a:cubicBezTo>
                    <a:cubicBezTo>
                      <a:pt x="60363" y="52489"/>
                      <a:pt x="39367" y="54104"/>
                      <a:pt x="29273" y="54104"/>
                    </a:cubicBezTo>
                    <a:lnTo>
                      <a:pt x="28466" y="54104"/>
                    </a:lnTo>
                    <a:cubicBezTo>
                      <a:pt x="25640" y="54104"/>
                      <a:pt x="23015" y="52287"/>
                      <a:pt x="22208" y="49662"/>
                    </a:cubicBezTo>
                    <a:cubicBezTo>
                      <a:pt x="19179" y="40578"/>
                      <a:pt x="13527" y="18977"/>
                      <a:pt x="23217" y="5855"/>
                    </a:cubicBezTo>
                    <a:cubicBezTo>
                      <a:pt x="23823" y="4845"/>
                      <a:pt x="24428" y="4038"/>
                      <a:pt x="25236" y="3230"/>
                    </a:cubicBezTo>
                    <a:cubicBezTo>
                      <a:pt x="21400" y="2625"/>
                      <a:pt x="17766" y="1817"/>
                      <a:pt x="14132" y="606"/>
                    </a:cubicBezTo>
                    <a:cubicBezTo>
                      <a:pt x="13527" y="404"/>
                      <a:pt x="13123" y="202"/>
                      <a:pt x="1271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20;p60">
                <a:extLst>
                  <a:ext uri="{FF2B5EF4-FFF2-40B4-BE49-F238E27FC236}">
                    <a16:creationId xmlns="" xmlns:a16="http://schemas.microsoft.com/office/drawing/2014/main" id="{A7921B76-140B-645B-73A0-FC510057A880}"/>
                  </a:ext>
                </a:extLst>
              </p:cNvPr>
              <p:cNvSpPr/>
              <p:nvPr/>
            </p:nvSpPr>
            <p:spPr>
              <a:xfrm>
                <a:off x="2631881" y="1556237"/>
                <a:ext cx="95768" cy="46455"/>
              </a:xfrm>
              <a:custGeom>
                <a:avLst/>
                <a:gdLst/>
                <a:ahLst/>
                <a:cxnLst/>
                <a:rect l="l" t="t" r="r" b="b"/>
                <a:pathLst>
                  <a:path w="27053" h="13123" extrusionOk="0">
                    <a:moveTo>
                      <a:pt x="8277" y="0"/>
                    </a:moveTo>
                    <a:cubicBezTo>
                      <a:pt x="5451" y="2826"/>
                      <a:pt x="3029" y="5653"/>
                      <a:pt x="808" y="8883"/>
                    </a:cubicBezTo>
                    <a:cubicBezTo>
                      <a:pt x="404" y="9286"/>
                      <a:pt x="202" y="9690"/>
                      <a:pt x="0" y="9892"/>
                    </a:cubicBezTo>
                    <a:cubicBezTo>
                      <a:pt x="606" y="10094"/>
                      <a:pt x="1010" y="10296"/>
                      <a:pt x="1414" y="10498"/>
                    </a:cubicBezTo>
                    <a:cubicBezTo>
                      <a:pt x="5047" y="11709"/>
                      <a:pt x="8883" y="12517"/>
                      <a:pt x="12719" y="13122"/>
                    </a:cubicBezTo>
                    <a:cubicBezTo>
                      <a:pt x="16554" y="8277"/>
                      <a:pt x="21601" y="4240"/>
                      <a:pt x="27052" y="1211"/>
                    </a:cubicBezTo>
                    <a:lnTo>
                      <a:pt x="27052" y="1211"/>
                    </a:lnTo>
                    <a:cubicBezTo>
                      <a:pt x="25033" y="1615"/>
                      <a:pt x="23015" y="1615"/>
                      <a:pt x="20996" y="1615"/>
                    </a:cubicBezTo>
                    <a:cubicBezTo>
                      <a:pt x="16756" y="1615"/>
                      <a:pt x="12517" y="1009"/>
                      <a:pt x="827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21;p60">
                <a:extLst>
                  <a:ext uri="{FF2B5EF4-FFF2-40B4-BE49-F238E27FC236}">
                    <a16:creationId xmlns="" xmlns:a16="http://schemas.microsoft.com/office/drawing/2014/main" id="{34436DC2-E36E-58B4-6D1B-AF9A0404D170}"/>
                  </a:ext>
                </a:extLst>
              </p:cNvPr>
              <p:cNvSpPr/>
              <p:nvPr/>
            </p:nvSpPr>
            <p:spPr>
              <a:xfrm>
                <a:off x="2661889" y="1514798"/>
                <a:ext cx="66467" cy="47170"/>
              </a:xfrm>
              <a:custGeom>
                <a:avLst/>
                <a:gdLst/>
                <a:ahLst/>
                <a:cxnLst/>
                <a:rect l="l" t="t" r="r" b="b"/>
                <a:pathLst>
                  <a:path w="18776" h="13325" extrusionOk="0">
                    <a:moveTo>
                      <a:pt x="15747" y="0"/>
                    </a:moveTo>
                    <a:cubicBezTo>
                      <a:pt x="9892" y="3028"/>
                      <a:pt x="4644" y="7066"/>
                      <a:pt x="0" y="11709"/>
                    </a:cubicBezTo>
                    <a:cubicBezTo>
                      <a:pt x="4038" y="12718"/>
                      <a:pt x="8277" y="13324"/>
                      <a:pt x="12517" y="13324"/>
                    </a:cubicBezTo>
                    <a:cubicBezTo>
                      <a:pt x="14536" y="13324"/>
                      <a:pt x="16756" y="13122"/>
                      <a:pt x="18775" y="12920"/>
                    </a:cubicBezTo>
                    <a:cubicBezTo>
                      <a:pt x="16958" y="8883"/>
                      <a:pt x="16151" y="4441"/>
                      <a:pt x="1574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22;p60">
                <a:extLst>
                  <a:ext uri="{FF2B5EF4-FFF2-40B4-BE49-F238E27FC236}">
                    <a16:creationId xmlns="" xmlns:a16="http://schemas.microsoft.com/office/drawing/2014/main" id="{E724D130-2F2A-5C97-894A-9DF0D90329D4}"/>
                  </a:ext>
                </a:extLst>
              </p:cNvPr>
              <p:cNvSpPr/>
              <p:nvPr/>
            </p:nvSpPr>
            <p:spPr>
              <a:xfrm>
                <a:off x="2635452" y="1602677"/>
                <a:ext cx="205108" cy="180094"/>
              </a:xfrm>
              <a:custGeom>
                <a:avLst/>
                <a:gdLst/>
                <a:ahLst/>
                <a:cxnLst/>
                <a:rect l="l" t="t" r="r" b="b"/>
                <a:pathLst>
                  <a:path w="57940" h="50874" extrusionOk="0">
                    <a:moveTo>
                      <a:pt x="11710" y="0"/>
                    </a:moveTo>
                    <a:cubicBezTo>
                      <a:pt x="10902" y="808"/>
                      <a:pt x="10297" y="1615"/>
                      <a:pt x="9691" y="2625"/>
                    </a:cubicBezTo>
                    <a:cubicBezTo>
                      <a:pt x="1" y="15949"/>
                      <a:pt x="5653" y="37348"/>
                      <a:pt x="8682" y="46432"/>
                    </a:cubicBezTo>
                    <a:cubicBezTo>
                      <a:pt x="9489" y="49057"/>
                      <a:pt x="12114" y="50874"/>
                      <a:pt x="14940" y="50874"/>
                    </a:cubicBezTo>
                    <a:lnTo>
                      <a:pt x="15747" y="50874"/>
                    </a:lnTo>
                    <a:cubicBezTo>
                      <a:pt x="25841" y="50874"/>
                      <a:pt x="46837" y="49259"/>
                      <a:pt x="56325" y="36338"/>
                    </a:cubicBezTo>
                    <a:cubicBezTo>
                      <a:pt x="56931" y="35531"/>
                      <a:pt x="57334" y="34723"/>
                      <a:pt x="57940" y="33916"/>
                    </a:cubicBezTo>
                    <a:cubicBezTo>
                      <a:pt x="54508" y="27052"/>
                      <a:pt x="52085" y="19582"/>
                      <a:pt x="51278" y="11911"/>
                    </a:cubicBezTo>
                    <a:cubicBezTo>
                      <a:pt x="45222" y="9892"/>
                      <a:pt x="39771" y="6460"/>
                      <a:pt x="35330" y="2019"/>
                    </a:cubicBezTo>
                    <a:cubicBezTo>
                      <a:pt x="34522" y="1413"/>
                      <a:pt x="33916" y="606"/>
                      <a:pt x="33311" y="0"/>
                    </a:cubicBezTo>
                    <a:cubicBezTo>
                      <a:pt x="29677" y="606"/>
                      <a:pt x="26043" y="808"/>
                      <a:pt x="22409" y="808"/>
                    </a:cubicBezTo>
                    <a:cubicBezTo>
                      <a:pt x="18776" y="808"/>
                      <a:pt x="15142" y="606"/>
                      <a:pt x="11710"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7923;p60">
                <a:extLst>
                  <a:ext uri="{FF2B5EF4-FFF2-40B4-BE49-F238E27FC236}">
                    <a16:creationId xmlns="" xmlns:a16="http://schemas.microsoft.com/office/drawing/2014/main" id="{1FD2BABB-0367-12B3-A593-F149D31A376B}"/>
                  </a:ext>
                </a:extLst>
              </p:cNvPr>
              <p:cNvSpPr/>
              <p:nvPr/>
            </p:nvSpPr>
            <p:spPr>
              <a:xfrm>
                <a:off x="2676892" y="1560523"/>
                <a:ext cx="76471" cy="45025"/>
              </a:xfrm>
              <a:custGeom>
                <a:avLst/>
                <a:gdLst/>
                <a:ahLst/>
                <a:cxnLst/>
                <a:rect l="l" t="t" r="r" b="b"/>
                <a:pathLst>
                  <a:path w="21602" h="12719" extrusionOk="0">
                    <a:moveTo>
                      <a:pt x="14334" y="0"/>
                    </a:moveTo>
                    <a:cubicBezTo>
                      <a:pt x="8883" y="3029"/>
                      <a:pt x="3836" y="7066"/>
                      <a:pt x="1" y="11911"/>
                    </a:cubicBezTo>
                    <a:cubicBezTo>
                      <a:pt x="3433" y="12517"/>
                      <a:pt x="7067" y="12719"/>
                      <a:pt x="10700" y="12719"/>
                    </a:cubicBezTo>
                    <a:cubicBezTo>
                      <a:pt x="14334" y="12719"/>
                      <a:pt x="17968" y="12517"/>
                      <a:pt x="21602" y="11911"/>
                    </a:cubicBezTo>
                    <a:cubicBezTo>
                      <a:pt x="18574" y="8277"/>
                      <a:pt x="16151" y="4240"/>
                      <a:pt x="1433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24;p60">
                <a:extLst>
                  <a:ext uri="{FF2B5EF4-FFF2-40B4-BE49-F238E27FC236}">
                    <a16:creationId xmlns="" xmlns:a16="http://schemas.microsoft.com/office/drawing/2014/main" id="{E8E5E02A-B4A8-20B7-0F21-968C8CEE24FD}"/>
                  </a:ext>
                </a:extLst>
              </p:cNvPr>
              <p:cNvSpPr/>
              <p:nvPr/>
            </p:nvSpPr>
            <p:spPr>
              <a:xfrm>
                <a:off x="2864801" y="1592672"/>
                <a:ext cx="278003" cy="237984"/>
              </a:xfrm>
              <a:custGeom>
                <a:avLst/>
                <a:gdLst/>
                <a:ahLst/>
                <a:cxnLst/>
                <a:rect l="l" t="t" r="r" b="b"/>
                <a:pathLst>
                  <a:path w="78532" h="67227" extrusionOk="0">
                    <a:moveTo>
                      <a:pt x="66015" y="1"/>
                    </a:moveTo>
                    <a:cubicBezTo>
                      <a:pt x="65611" y="203"/>
                      <a:pt x="65208" y="405"/>
                      <a:pt x="64804" y="405"/>
                    </a:cubicBezTo>
                    <a:cubicBezTo>
                      <a:pt x="61170" y="1616"/>
                      <a:pt x="57334" y="2625"/>
                      <a:pt x="53499" y="3231"/>
                    </a:cubicBezTo>
                    <a:cubicBezTo>
                      <a:pt x="54104" y="4038"/>
                      <a:pt x="54710" y="4644"/>
                      <a:pt x="55315" y="5653"/>
                    </a:cubicBezTo>
                    <a:cubicBezTo>
                      <a:pt x="65006" y="18977"/>
                      <a:pt x="59555" y="40377"/>
                      <a:pt x="56325" y="49461"/>
                    </a:cubicBezTo>
                    <a:cubicBezTo>
                      <a:pt x="55517" y="52086"/>
                      <a:pt x="52893" y="53902"/>
                      <a:pt x="50269" y="53902"/>
                    </a:cubicBezTo>
                    <a:lnTo>
                      <a:pt x="49259" y="53902"/>
                    </a:lnTo>
                    <a:cubicBezTo>
                      <a:pt x="39165" y="53902"/>
                      <a:pt x="18170" y="52287"/>
                      <a:pt x="8883" y="39367"/>
                    </a:cubicBezTo>
                    <a:cubicBezTo>
                      <a:pt x="8076" y="38560"/>
                      <a:pt x="7470" y="37550"/>
                      <a:pt x="7067" y="36743"/>
                    </a:cubicBezTo>
                    <a:cubicBezTo>
                      <a:pt x="5250" y="40175"/>
                      <a:pt x="3231" y="43405"/>
                      <a:pt x="1010" y="46433"/>
                    </a:cubicBezTo>
                    <a:cubicBezTo>
                      <a:pt x="808" y="46837"/>
                      <a:pt x="405" y="47240"/>
                      <a:pt x="1" y="47644"/>
                    </a:cubicBezTo>
                    <a:cubicBezTo>
                      <a:pt x="13729" y="65006"/>
                      <a:pt x="42597" y="67226"/>
                      <a:pt x="56527" y="67226"/>
                    </a:cubicBezTo>
                    <a:lnTo>
                      <a:pt x="57738" y="67226"/>
                    </a:lnTo>
                    <a:cubicBezTo>
                      <a:pt x="61776" y="67226"/>
                      <a:pt x="65409" y="64602"/>
                      <a:pt x="66621" y="60968"/>
                    </a:cubicBezTo>
                    <a:cubicBezTo>
                      <a:pt x="70860" y="48250"/>
                      <a:pt x="78532" y="18977"/>
                      <a:pt x="6601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25;p60">
                <a:extLst>
                  <a:ext uri="{FF2B5EF4-FFF2-40B4-BE49-F238E27FC236}">
                    <a16:creationId xmlns="" xmlns:a16="http://schemas.microsoft.com/office/drawing/2014/main" id="{E706E9E1-F244-AA79-5A46-DC10765E23F7}"/>
                  </a:ext>
                </a:extLst>
              </p:cNvPr>
              <p:cNvSpPr/>
              <p:nvPr/>
            </p:nvSpPr>
            <p:spPr>
              <a:xfrm>
                <a:off x="2840508" y="1660548"/>
                <a:ext cx="49316" cy="100770"/>
              </a:xfrm>
              <a:custGeom>
                <a:avLst/>
                <a:gdLst/>
                <a:ahLst/>
                <a:cxnLst/>
                <a:rect l="l" t="t" r="r" b="b"/>
                <a:pathLst>
                  <a:path w="13931" h="28466" extrusionOk="0">
                    <a:moveTo>
                      <a:pt x="6865" y="0"/>
                    </a:moveTo>
                    <a:cubicBezTo>
                      <a:pt x="5855" y="6259"/>
                      <a:pt x="3433" y="12113"/>
                      <a:pt x="1" y="17564"/>
                    </a:cubicBezTo>
                    <a:cubicBezTo>
                      <a:pt x="1818" y="20996"/>
                      <a:pt x="3837" y="24428"/>
                      <a:pt x="6057" y="27658"/>
                    </a:cubicBezTo>
                    <a:cubicBezTo>
                      <a:pt x="6259" y="27860"/>
                      <a:pt x="6663" y="28263"/>
                      <a:pt x="6865" y="28465"/>
                    </a:cubicBezTo>
                    <a:cubicBezTo>
                      <a:pt x="7269" y="28061"/>
                      <a:pt x="7470" y="27860"/>
                      <a:pt x="7874" y="27456"/>
                    </a:cubicBezTo>
                    <a:cubicBezTo>
                      <a:pt x="10095" y="24226"/>
                      <a:pt x="12114" y="20996"/>
                      <a:pt x="13931" y="17564"/>
                    </a:cubicBezTo>
                    <a:cubicBezTo>
                      <a:pt x="10297" y="12113"/>
                      <a:pt x="8076" y="6259"/>
                      <a:pt x="6865"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26;p60">
                <a:extLst>
                  <a:ext uri="{FF2B5EF4-FFF2-40B4-BE49-F238E27FC236}">
                    <a16:creationId xmlns="" xmlns:a16="http://schemas.microsoft.com/office/drawing/2014/main" id="{53C19E57-7191-D1B5-064D-6F0FEB5EA665}"/>
                  </a:ext>
                </a:extLst>
              </p:cNvPr>
              <p:cNvSpPr/>
              <p:nvPr/>
            </p:nvSpPr>
            <p:spPr>
              <a:xfrm>
                <a:off x="2816930" y="1644831"/>
                <a:ext cx="47886" cy="77898"/>
              </a:xfrm>
              <a:custGeom>
                <a:avLst/>
                <a:gdLst/>
                <a:ahLst/>
                <a:cxnLst/>
                <a:rect l="l" t="t" r="r" b="b"/>
                <a:pathLst>
                  <a:path w="13527" h="22005" extrusionOk="0">
                    <a:moveTo>
                      <a:pt x="1" y="0"/>
                    </a:moveTo>
                    <a:lnTo>
                      <a:pt x="1" y="0"/>
                    </a:lnTo>
                    <a:cubicBezTo>
                      <a:pt x="808" y="7671"/>
                      <a:pt x="3231" y="15141"/>
                      <a:pt x="6663" y="22005"/>
                    </a:cubicBezTo>
                    <a:cubicBezTo>
                      <a:pt x="10095" y="16554"/>
                      <a:pt x="12517" y="10700"/>
                      <a:pt x="13527" y="4441"/>
                    </a:cubicBezTo>
                    <a:cubicBezTo>
                      <a:pt x="13527" y="3836"/>
                      <a:pt x="13325" y="3028"/>
                      <a:pt x="13325" y="2221"/>
                    </a:cubicBezTo>
                    <a:cubicBezTo>
                      <a:pt x="8682" y="2221"/>
                      <a:pt x="4240" y="1413"/>
                      <a:pt x="1"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27;p60">
                <a:extLst>
                  <a:ext uri="{FF2B5EF4-FFF2-40B4-BE49-F238E27FC236}">
                    <a16:creationId xmlns="" xmlns:a16="http://schemas.microsoft.com/office/drawing/2014/main" id="{FCA4BD74-8BD6-5A72-8056-03C31CEF44ED}"/>
                  </a:ext>
                </a:extLst>
              </p:cNvPr>
              <p:cNvSpPr/>
              <p:nvPr/>
            </p:nvSpPr>
            <p:spPr>
              <a:xfrm>
                <a:off x="2889093" y="1602677"/>
                <a:ext cx="205823" cy="180809"/>
              </a:xfrm>
              <a:custGeom>
                <a:avLst/>
                <a:gdLst/>
                <a:ahLst/>
                <a:cxnLst/>
                <a:rect l="l" t="t" r="r" b="b"/>
                <a:pathLst>
                  <a:path w="58142" h="51076" extrusionOk="0">
                    <a:moveTo>
                      <a:pt x="24428" y="0"/>
                    </a:moveTo>
                    <a:cubicBezTo>
                      <a:pt x="23822" y="808"/>
                      <a:pt x="23419" y="1413"/>
                      <a:pt x="22813" y="2019"/>
                    </a:cubicBezTo>
                    <a:cubicBezTo>
                      <a:pt x="18170" y="6460"/>
                      <a:pt x="12719" y="9892"/>
                      <a:pt x="6865" y="11911"/>
                    </a:cubicBezTo>
                    <a:cubicBezTo>
                      <a:pt x="5855" y="19582"/>
                      <a:pt x="3634" y="27052"/>
                      <a:pt x="1" y="33916"/>
                    </a:cubicBezTo>
                    <a:cubicBezTo>
                      <a:pt x="606" y="34723"/>
                      <a:pt x="1212" y="35733"/>
                      <a:pt x="1818" y="36540"/>
                    </a:cubicBezTo>
                    <a:cubicBezTo>
                      <a:pt x="11306" y="49460"/>
                      <a:pt x="32301" y="51075"/>
                      <a:pt x="42395" y="51075"/>
                    </a:cubicBezTo>
                    <a:lnTo>
                      <a:pt x="43203" y="51075"/>
                    </a:lnTo>
                    <a:cubicBezTo>
                      <a:pt x="46029" y="51075"/>
                      <a:pt x="48451" y="49259"/>
                      <a:pt x="49461" y="46634"/>
                    </a:cubicBezTo>
                    <a:cubicBezTo>
                      <a:pt x="52489" y="37550"/>
                      <a:pt x="58142" y="15949"/>
                      <a:pt x="48451" y="2826"/>
                    </a:cubicBezTo>
                    <a:cubicBezTo>
                      <a:pt x="47846" y="1817"/>
                      <a:pt x="47240" y="1211"/>
                      <a:pt x="46433" y="404"/>
                    </a:cubicBezTo>
                    <a:cubicBezTo>
                      <a:pt x="43001" y="808"/>
                      <a:pt x="39569" y="1211"/>
                      <a:pt x="35935" y="1211"/>
                    </a:cubicBezTo>
                    <a:cubicBezTo>
                      <a:pt x="32099" y="1211"/>
                      <a:pt x="28264" y="808"/>
                      <a:pt x="24428"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28;p60">
                <a:extLst>
                  <a:ext uri="{FF2B5EF4-FFF2-40B4-BE49-F238E27FC236}">
                    <a16:creationId xmlns="" xmlns:a16="http://schemas.microsoft.com/office/drawing/2014/main" id="{54DB163E-DB8C-15AD-C40F-E4016204B539}"/>
                  </a:ext>
                </a:extLst>
              </p:cNvPr>
              <p:cNvSpPr/>
              <p:nvPr/>
            </p:nvSpPr>
            <p:spPr>
              <a:xfrm>
                <a:off x="2864801" y="1644831"/>
                <a:ext cx="48601" cy="77898"/>
              </a:xfrm>
              <a:custGeom>
                <a:avLst/>
                <a:gdLst/>
                <a:ahLst/>
                <a:cxnLst/>
                <a:rect l="l" t="t" r="r" b="b"/>
                <a:pathLst>
                  <a:path w="13729" h="22005" extrusionOk="0">
                    <a:moveTo>
                      <a:pt x="13729" y="0"/>
                    </a:moveTo>
                    <a:cubicBezTo>
                      <a:pt x="9287" y="1413"/>
                      <a:pt x="4846" y="2221"/>
                      <a:pt x="405" y="2221"/>
                    </a:cubicBezTo>
                    <a:cubicBezTo>
                      <a:pt x="405" y="3028"/>
                      <a:pt x="203" y="3836"/>
                      <a:pt x="1" y="4441"/>
                    </a:cubicBezTo>
                    <a:cubicBezTo>
                      <a:pt x="1212" y="10700"/>
                      <a:pt x="3433" y="16554"/>
                      <a:pt x="7067" y="22005"/>
                    </a:cubicBezTo>
                    <a:cubicBezTo>
                      <a:pt x="10498" y="15141"/>
                      <a:pt x="12719" y="7671"/>
                      <a:pt x="1372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29;p60">
                <a:extLst>
                  <a:ext uri="{FF2B5EF4-FFF2-40B4-BE49-F238E27FC236}">
                    <a16:creationId xmlns="" xmlns:a16="http://schemas.microsoft.com/office/drawing/2014/main" id="{0FEBFA5C-E6BE-ECAC-2F9D-7F5BEBA86237}"/>
                  </a:ext>
                </a:extLst>
              </p:cNvPr>
              <p:cNvSpPr/>
              <p:nvPr/>
            </p:nvSpPr>
            <p:spPr>
              <a:xfrm>
                <a:off x="2864086" y="1653402"/>
                <a:ext cx="2149" cy="7151"/>
              </a:xfrm>
              <a:custGeom>
                <a:avLst/>
                <a:gdLst/>
                <a:ahLst/>
                <a:cxnLst/>
                <a:rect l="l" t="t" r="r" b="b"/>
                <a:pathLst>
                  <a:path w="607" h="2020" extrusionOk="0">
                    <a:moveTo>
                      <a:pt x="1" y="1"/>
                    </a:moveTo>
                    <a:cubicBezTo>
                      <a:pt x="1" y="606"/>
                      <a:pt x="203" y="1414"/>
                      <a:pt x="203" y="2019"/>
                    </a:cubicBezTo>
                    <a:cubicBezTo>
                      <a:pt x="405" y="1414"/>
                      <a:pt x="405" y="606"/>
                      <a:pt x="607" y="1"/>
                    </a:cubicBez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30;p60">
                <a:extLst>
                  <a:ext uri="{FF2B5EF4-FFF2-40B4-BE49-F238E27FC236}">
                    <a16:creationId xmlns="" xmlns:a16="http://schemas.microsoft.com/office/drawing/2014/main" id="{13D2579A-F265-97B7-39E5-C224FADF9671}"/>
                  </a:ext>
                </a:extLst>
              </p:cNvPr>
              <p:cNvSpPr/>
              <p:nvPr/>
            </p:nvSpPr>
            <p:spPr>
              <a:xfrm>
                <a:off x="3006983" y="1313318"/>
                <a:ext cx="225119" cy="279430"/>
              </a:xfrm>
              <a:custGeom>
                <a:avLst/>
                <a:gdLst/>
                <a:ahLst/>
                <a:cxnLst/>
                <a:rect l="l" t="t" r="r" b="b"/>
                <a:pathLst>
                  <a:path w="63593" h="78935" extrusionOk="0">
                    <a:moveTo>
                      <a:pt x="11104" y="0"/>
                    </a:moveTo>
                    <a:cubicBezTo>
                      <a:pt x="7672" y="0"/>
                      <a:pt x="4240" y="606"/>
                      <a:pt x="1010" y="1413"/>
                    </a:cubicBezTo>
                    <a:lnTo>
                      <a:pt x="1010" y="2625"/>
                    </a:lnTo>
                    <a:cubicBezTo>
                      <a:pt x="1010" y="6662"/>
                      <a:pt x="606" y="10498"/>
                      <a:pt x="1" y="14334"/>
                    </a:cubicBezTo>
                    <a:cubicBezTo>
                      <a:pt x="1010" y="13930"/>
                      <a:pt x="1818" y="13728"/>
                      <a:pt x="2827" y="13324"/>
                    </a:cubicBezTo>
                    <a:cubicBezTo>
                      <a:pt x="5451" y="12517"/>
                      <a:pt x="8278" y="12113"/>
                      <a:pt x="11104" y="12113"/>
                    </a:cubicBezTo>
                    <a:cubicBezTo>
                      <a:pt x="24630" y="12113"/>
                      <a:pt x="38559" y="21198"/>
                      <a:pt x="45020" y="25841"/>
                    </a:cubicBezTo>
                    <a:cubicBezTo>
                      <a:pt x="47240" y="27456"/>
                      <a:pt x="48048" y="30484"/>
                      <a:pt x="47240" y="33108"/>
                    </a:cubicBezTo>
                    <a:cubicBezTo>
                      <a:pt x="44414" y="42395"/>
                      <a:pt x="36339" y="62986"/>
                      <a:pt x="20592" y="68033"/>
                    </a:cubicBezTo>
                    <a:cubicBezTo>
                      <a:pt x="19583" y="68235"/>
                      <a:pt x="18573" y="68639"/>
                      <a:pt x="17564" y="68841"/>
                    </a:cubicBezTo>
                    <a:cubicBezTo>
                      <a:pt x="20188" y="71667"/>
                      <a:pt x="22813" y="74494"/>
                      <a:pt x="25034" y="77522"/>
                    </a:cubicBezTo>
                    <a:cubicBezTo>
                      <a:pt x="25235" y="77925"/>
                      <a:pt x="25639" y="78531"/>
                      <a:pt x="25841" y="78935"/>
                    </a:cubicBezTo>
                    <a:cubicBezTo>
                      <a:pt x="47240" y="71062"/>
                      <a:pt x="58343" y="42799"/>
                      <a:pt x="62381" y="30080"/>
                    </a:cubicBezTo>
                    <a:cubicBezTo>
                      <a:pt x="63592" y="26245"/>
                      <a:pt x="62179" y="22005"/>
                      <a:pt x="58949" y="19583"/>
                    </a:cubicBezTo>
                    <a:cubicBezTo>
                      <a:pt x="49865" y="12921"/>
                      <a:pt x="30081" y="0"/>
                      <a:pt x="1110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31;p60">
                <a:extLst>
                  <a:ext uri="{FF2B5EF4-FFF2-40B4-BE49-F238E27FC236}">
                    <a16:creationId xmlns="" xmlns:a16="http://schemas.microsoft.com/office/drawing/2014/main" id="{021C8745-BC59-17E9-9FBE-6C8FF94774FA}"/>
                  </a:ext>
                </a:extLst>
              </p:cNvPr>
              <p:cNvSpPr/>
              <p:nvPr/>
            </p:nvSpPr>
            <p:spPr>
              <a:xfrm>
                <a:off x="2956256" y="1319034"/>
                <a:ext cx="54314" cy="72184"/>
              </a:xfrm>
              <a:custGeom>
                <a:avLst/>
                <a:gdLst/>
                <a:ahLst/>
                <a:cxnLst/>
                <a:rect l="l" t="t" r="r" b="b"/>
                <a:pathLst>
                  <a:path w="15343" h="20391" extrusionOk="0">
                    <a:moveTo>
                      <a:pt x="15343" y="0"/>
                    </a:moveTo>
                    <a:lnTo>
                      <a:pt x="13930" y="404"/>
                    </a:lnTo>
                    <a:cubicBezTo>
                      <a:pt x="10094" y="1413"/>
                      <a:pt x="6662" y="2827"/>
                      <a:pt x="3230" y="4644"/>
                    </a:cubicBezTo>
                    <a:cubicBezTo>
                      <a:pt x="2827" y="9691"/>
                      <a:pt x="1817" y="14737"/>
                      <a:pt x="0" y="19583"/>
                    </a:cubicBezTo>
                    <a:lnTo>
                      <a:pt x="1010" y="20390"/>
                    </a:lnTo>
                    <a:cubicBezTo>
                      <a:pt x="5047" y="17160"/>
                      <a:pt x="9489" y="14737"/>
                      <a:pt x="14334" y="12921"/>
                    </a:cubicBezTo>
                    <a:cubicBezTo>
                      <a:pt x="14939" y="9085"/>
                      <a:pt x="15343" y="5047"/>
                      <a:pt x="15343" y="1212"/>
                    </a:cubicBezTo>
                    <a:lnTo>
                      <a:pt x="15343" y="0"/>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32;p60">
                <a:extLst>
                  <a:ext uri="{FF2B5EF4-FFF2-40B4-BE49-F238E27FC236}">
                    <a16:creationId xmlns="" xmlns:a16="http://schemas.microsoft.com/office/drawing/2014/main" id="{D38EA599-3C8E-1FCA-DB2F-3D6877F0D415}"/>
                  </a:ext>
                </a:extLst>
              </p:cNvPr>
              <p:cNvSpPr/>
              <p:nvPr/>
            </p:nvSpPr>
            <p:spPr>
              <a:xfrm>
                <a:off x="2919817" y="1335466"/>
                <a:ext cx="47886" cy="52888"/>
              </a:xfrm>
              <a:custGeom>
                <a:avLst/>
                <a:gdLst/>
                <a:ahLst/>
                <a:cxnLst/>
                <a:rect l="l" t="t" r="r" b="b"/>
                <a:pathLst>
                  <a:path w="13527" h="14940" extrusionOk="0">
                    <a:moveTo>
                      <a:pt x="13526" y="1"/>
                    </a:moveTo>
                    <a:cubicBezTo>
                      <a:pt x="8681" y="2423"/>
                      <a:pt x="4038" y="5451"/>
                      <a:pt x="0" y="9085"/>
                    </a:cubicBezTo>
                    <a:cubicBezTo>
                      <a:pt x="3634" y="10498"/>
                      <a:pt x="7066" y="12517"/>
                      <a:pt x="10296" y="14940"/>
                    </a:cubicBezTo>
                    <a:cubicBezTo>
                      <a:pt x="12113" y="10094"/>
                      <a:pt x="13123" y="5048"/>
                      <a:pt x="13526"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33;p60">
                <a:extLst>
                  <a:ext uri="{FF2B5EF4-FFF2-40B4-BE49-F238E27FC236}">
                    <a16:creationId xmlns="" xmlns:a16="http://schemas.microsoft.com/office/drawing/2014/main" id="{ACF81A1E-CEAE-A9FA-49BC-E4AADCF07F4C}"/>
                  </a:ext>
                </a:extLst>
              </p:cNvPr>
              <p:cNvSpPr/>
              <p:nvPr/>
            </p:nvSpPr>
            <p:spPr>
              <a:xfrm>
                <a:off x="3002697" y="1557663"/>
                <a:ext cx="95053" cy="46455"/>
              </a:xfrm>
              <a:custGeom>
                <a:avLst/>
                <a:gdLst/>
                <a:ahLst/>
                <a:cxnLst/>
                <a:rect l="l" t="t" r="r" b="b"/>
                <a:pathLst>
                  <a:path w="26851" h="13123" extrusionOk="0">
                    <a:moveTo>
                      <a:pt x="18775" y="1"/>
                    </a:moveTo>
                    <a:cubicBezTo>
                      <a:pt x="14737" y="1010"/>
                      <a:pt x="10700" y="1414"/>
                      <a:pt x="6460" y="1616"/>
                    </a:cubicBezTo>
                    <a:cubicBezTo>
                      <a:pt x="4240" y="1616"/>
                      <a:pt x="2019" y="1414"/>
                      <a:pt x="0" y="1010"/>
                    </a:cubicBezTo>
                    <a:lnTo>
                      <a:pt x="0" y="1010"/>
                    </a:lnTo>
                    <a:cubicBezTo>
                      <a:pt x="5451" y="4038"/>
                      <a:pt x="10498" y="8076"/>
                      <a:pt x="14334" y="13123"/>
                    </a:cubicBezTo>
                    <a:cubicBezTo>
                      <a:pt x="18169" y="12517"/>
                      <a:pt x="22005" y="11508"/>
                      <a:pt x="25841" y="10297"/>
                    </a:cubicBezTo>
                    <a:cubicBezTo>
                      <a:pt x="26245" y="10297"/>
                      <a:pt x="26648" y="10095"/>
                      <a:pt x="26850" y="9893"/>
                    </a:cubicBezTo>
                    <a:cubicBezTo>
                      <a:pt x="26648" y="9489"/>
                      <a:pt x="26446" y="9085"/>
                      <a:pt x="26043" y="8682"/>
                    </a:cubicBezTo>
                    <a:cubicBezTo>
                      <a:pt x="23822" y="5452"/>
                      <a:pt x="21399" y="2625"/>
                      <a:pt x="1877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34;p60">
                <a:extLst>
                  <a:ext uri="{FF2B5EF4-FFF2-40B4-BE49-F238E27FC236}">
                    <a16:creationId xmlns="" xmlns:a16="http://schemas.microsoft.com/office/drawing/2014/main" id="{D3C8423A-6F37-E91F-FEC1-06B265A82F0B}"/>
                  </a:ext>
                </a:extLst>
              </p:cNvPr>
              <p:cNvSpPr/>
              <p:nvPr/>
            </p:nvSpPr>
            <p:spPr>
              <a:xfrm>
                <a:off x="2975545" y="1561238"/>
                <a:ext cx="78616" cy="45740"/>
              </a:xfrm>
              <a:custGeom>
                <a:avLst/>
                <a:gdLst/>
                <a:ahLst/>
                <a:cxnLst/>
                <a:rect l="l" t="t" r="r" b="b"/>
                <a:pathLst>
                  <a:path w="22208" h="12921" extrusionOk="0">
                    <a:moveTo>
                      <a:pt x="7672" y="0"/>
                    </a:moveTo>
                    <a:cubicBezTo>
                      <a:pt x="5654" y="4442"/>
                      <a:pt x="3231" y="8277"/>
                      <a:pt x="1" y="11709"/>
                    </a:cubicBezTo>
                    <a:cubicBezTo>
                      <a:pt x="3837" y="12517"/>
                      <a:pt x="7672" y="12920"/>
                      <a:pt x="11508" y="12920"/>
                    </a:cubicBezTo>
                    <a:cubicBezTo>
                      <a:pt x="15142" y="12920"/>
                      <a:pt x="18574" y="12517"/>
                      <a:pt x="22208" y="12113"/>
                    </a:cubicBezTo>
                    <a:cubicBezTo>
                      <a:pt x="18170" y="7066"/>
                      <a:pt x="13123" y="3028"/>
                      <a:pt x="7672"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5;p60">
                <a:extLst>
                  <a:ext uri="{FF2B5EF4-FFF2-40B4-BE49-F238E27FC236}">
                    <a16:creationId xmlns="" xmlns:a16="http://schemas.microsoft.com/office/drawing/2014/main" id="{F03FD8E6-C363-2A5F-F0F0-48411988E02B}"/>
                  </a:ext>
                </a:extLst>
              </p:cNvPr>
              <p:cNvSpPr/>
              <p:nvPr/>
            </p:nvSpPr>
            <p:spPr>
              <a:xfrm>
                <a:off x="2959827" y="1364044"/>
                <a:ext cx="47171" cy="60035"/>
              </a:xfrm>
              <a:custGeom>
                <a:avLst/>
                <a:gdLst/>
                <a:ahLst/>
                <a:cxnLst/>
                <a:rect l="l" t="t" r="r" b="b"/>
                <a:pathLst>
                  <a:path w="13325" h="16959" extrusionOk="0">
                    <a:moveTo>
                      <a:pt x="13325" y="1"/>
                    </a:moveTo>
                    <a:lnTo>
                      <a:pt x="13325" y="1"/>
                    </a:lnTo>
                    <a:cubicBezTo>
                      <a:pt x="8480" y="1818"/>
                      <a:pt x="4038" y="4442"/>
                      <a:pt x="1" y="7672"/>
                    </a:cubicBezTo>
                    <a:cubicBezTo>
                      <a:pt x="1010" y="8480"/>
                      <a:pt x="2019" y="9287"/>
                      <a:pt x="2827" y="10095"/>
                    </a:cubicBezTo>
                    <a:cubicBezTo>
                      <a:pt x="4846" y="12315"/>
                      <a:pt x="6663" y="14536"/>
                      <a:pt x="8278" y="16959"/>
                    </a:cubicBezTo>
                    <a:cubicBezTo>
                      <a:pt x="10700" y="11508"/>
                      <a:pt x="12315" y="5855"/>
                      <a:pt x="1332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36;p60">
                <a:extLst>
                  <a:ext uri="{FF2B5EF4-FFF2-40B4-BE49-F238E27FC236}">
                    <a16:creationId xmlns="" xmlns:a16="http://schemas.microsoft.com/office/drawing/2014/main" id="{1E81C965-0E4D-8142-2FD3-F5B05480D934}"/>
                  </a:ext>
                </a:extLst>
              </p:cNvPr>
              <p:cNvSpPr/>
              <p:nvPr/>
            </p:nvSpPr>
            <p:spPr>
              <a:xfrm>
                <a:off x="3002697" y="1515509"/>
                <a:ext cx="67179" cy="47170"/>
              </a:xfrm>
              <a:custGeom>
                <a:avLst/>
                <a:gdLst/>
                <a:ahLst/>
                <a:cxnLst/>
                <a:rect l="l" t="t" r="r" b="b"/>
                <a:pathLst>
                  <a:path w="18977" h="13325" extrusionOk="0">
                    <a:moveTo>
                      <a:pt x="2827" y="1"/>
                    </a:moveTo>
                    <a:cubicBezTo>
                      <a:pt x="2625" y="4442"/>
                      <a:pt x="1615" y="8682"/>
                      <a:pt x="0" y="12921"/>
                    </a:cubicBezTo>
                    <a:cubicBezTo>
                      <a:pt x="2221" y="13123"/>
                      <a:pt x="4442" y="13325"/>
                      <a:pt x="6460" y="13325"/>
                    </a:cubicBezTo>
                    <a:cubicBezTo>
                      <a:pt x="10700" y="13325"/>
                      <a:pt x="14939" y="12719"/>
                      <a:pt x="18977" y="11710"/>
                    </a:cubicBezTo>
                    <a:cubicBezTo>
                      <a:pt x="14132" y="7067"/>
                      <a:pt x="8883" y="3029"/>
                      <a:pt x="2827"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37;p60">
                <a:extLst>
                  <a:ext uri="{FF2B5EF4-FFF2-40B4-BE49-F238E27FC236}">
                    <a16:creationId xmlns="" xmlns:a16="http://schemas.microsoft.com/office/drawing/2014/main" id="{B8453411-389C-1BC7-2372-7E82CBF46FD5}"/>
                  </a:ext>
                </a:extLst>
              </p:cNvPr>
              <p:cNvSpPr/>
              <p:nvPr/>
            </p:nvSpPr>
            <p:spPr>
              <a:xfrm>
                <a:off x="3001982" y="1561238"/>
                <a:ext cx="719" cy="4"/>
              </a:xfrm>
              <a:custGeom>
                <a:avLst/>
                <a:gdLst/>
                <a:ahLst/>
                <a:cxnLst/>
                <a:rect l="l" t="t" r="r" b="b"/>
                <a:pathLst>
                  <a:path w="203" h="1" extrusionOk="0">
                    <a:moveTo>
                      <a:pt x="202" y="0"/>
                    </a:moveTo>
                    <a:lnTo>
                      <a:pt x="202" y="0"/>
                    </a:lnTo>
                    <a:lnTo>
                      <a:pt x="0" y="0"/>
                    </a:ln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38;p60">
                <a:extLst>
                  <a:ext uri="{FF2B5EF4-FFF2-40B4-BE49-F238E27FC236}">
                    <a16:creationId xmlns="" xmlns:a16="http://schemas.microsoft.com/office/drawing/2014/main" id="{238EF31D-1254-8298-071B-A3D442ECA2B7}"/>
                  </a:ext>
                </a:extLst>
              </p:cNvPr>
              <p:cNvSpPr/>
              <p:nvPr/>
            </p:nvSpPr>
            <p:spPr>
              <a:xfrm>
                <a:off x="2727622" y="1560523"/>
                <a:ext cx="4" cy="4"/>
              </a:xfrm>
              <a:custGeom>
                <a:avLst/>
                <a:gdLst/>
                <a:ahLst/>
                <a:cxnLst/>
                <a:rect l="l" t="t" r="r" b="b"/>
                <a:pathLst>
                  <a:path w="1" h="1" extrusionOk="0">
                    <a:moveTo>
                      <a:pt x="0" y="0"/>
                    </a:moveTo>
                    <a:close/>
                  </a:path>
                </a:pathLst>
              </a:custGeom>
              <a:solidFill>
                <a:srgbClr val="FFFFFF"/>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39;p60">
                <a:extLst>
                  <a:ext uri="{FF2B5EF4-FFF2-40B4-BE49-F238E27FC236}">
                    <a16:creationId xmlns="" xmlns:a16="http://schemas.microsoft.com/office/drawing/2014/main" id="{CA335DFE-4A88-0E68-F380-3C0ADA552362}"/>
                  </a:ext>
                </a:extLst>
              </p:cNvPr>
              <p:cNvSpPr/>
              <p:nvPr/>
            </p:nvSpPr>
            <p:spPr>
              <a:xfrm>
                <a:off x="2706186" y="1356898"/>
                <a:ext cx="321598" cy="311591"/>
              </a:xfrm>
              <a:custGeom>
                <a:avLst/>
                <a:gdLst/>
                <a:ahLst/>
                <a:cxnLst/>
                <a:rect l="l" t="t" r="r" b="b"/>
                <a:pathLst>
                  <a:path w="90847" h="88020" fill="none" extrusionOk="0">
                    <a:moveTo>
                      <a:pt x="44818" y="1"/>
                    </a:moveTo>
                    <a:cubicBezTo>
                      <a:pt x="24832" y="1"/>
                      <a:pt x="7672" y="13931"/>
                      <a:pt x="3836" y="33715"/>
                    </a:cubicBezTo>
                    <a:cubicBezTo>
                      <a:pt x="1" y="53297"/>
                      <a:pt x="10297" y="72879"/>
                      <a:pt x="28869" y="80550"/>
                    </a:cubicBezTo>
                    <a:cubicBezTo>
                      <a:pt x="47240" y="88020"/>
                      <a:pt x="68639" y="81560"/>
                      <a:pt x="79743" y="65006"/>
                    </a:cubicBezTo>
                    <a:cubicBezTo>
                      <a:pt x="90846" y="48452"/>
                      <a:pt x="88625" y="26245"/>
                      <a:pt x="74494" y="12114"/>
                    </a:cubicBezTo>
                    <a:cubicBezTo>
                      <a:pt x="66621" y="4240"/>
                      <a:pt x="55921" y="1"/>
                      <a:pt x="44818" y="1"/>
                    </a:cubicBezTo>
                    <a:close/>
                  </a:path>
                </a:pathLst>
              </a:custGeom>
              <a:noFill/>
              <a:ln w="9525" cap="flat" cmpd="sng">
                <a:solidFill>
                  <a:srgbClr val="1136BA"/>
                </a:solidFill>
                <a:prstDash val="solid"/>
                <a:miter lim="2018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7940;p60">
              <a:extLst>
                <a:ext uri="{FF2B5EF4-FFF2-40B4-BE49-F238E27FC236}">
                  <a16:creationId xmlns="" xmlns:a16="http://schemas.microsoft.com/office/drawing/2014/main" id="{02D9F5BA-5DF1-146B-E2D0-97D3A8323746}"/>
                </a:ext>
              </a:extLst>
            </p:cNvPr>
            <p:cNvGrpSpPr/>
            <p:nvPr/>
          </p:nvGrpSpPr>
          <p:grpSpPr>
            <a:xfrm>
              <a:off x="2517909" y="1188726"/>
              <a:ext cx="702702" cy="725214"/>
              <a:chOff x="2517909" y="1188726"/>
              <a:chExt cx="702702" cy="725214"/>
            </a:xfrm>
          </p:grpSpPr>
          <p:sp>
            <p:nvSpPr>
              <p:cNvPr id="6" name="Google Shape;7941;p60">
                <a:extLst>
                  <a:ext uri="{FF2B5EF4-FFF2-40B4-BE49-F238E27FC236}">
                    <a16:creationId xmlns="" xmlns:a16="http://schemas.microsoft.com/office/drawing/2014/main" id="{9280662E-ECDA-C3B0-648E-DB385A8C6A16}"/>
                  </a:ext>
                </a:extLst>
              </p:cNvPr>
              <p:cNvSpPr/>
              <p:nvPr/>
            </p:nvSpPr>
            <p:spPr>
              <a:xfrm>
                <a:off x="2621966" y="118872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942;p60">
                <a:extLst>
                  <a:ext uri="{FF2B5EF4-FFF2-40B4-BE49-F238E27FC236}">
                    <a16:creationId xmlns="" xmlns:a16="http://schemas.microsoft.com/office/drawing/2014/main" id="{DAC68508-B779-BB31-FA7B-3157D1B37CCC}"/>
                  </a:ext>
                </a:extLst>
              </p:cNvPr>
              <p:cNvSpPr/>
              <p:nvPr/>
            </p:nvSpPr>
            <p:spPr>
              <a:xfrm>
                <a:off x="2517909" y="154330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43;p60">
                <a:extLst>
                  <a:ext uri="{FF2B5EF4-FFF2-40B4-BE49-F238E27FC236}">
                    <a16:creationId xmlns="" xmlns:a16="http://schemas.microsoft.com/office/drawing/2014/main" id="{ABF8D917-249B-8A02-B7A2-6923D3159301}"/>
                  </a:ext>
                </a:extLst>
              </p:cNvPr>
              <p:cNvSpPr/>
              <p:nvPr/>
            </p:nvSpPr>
            <p:spPr>
              <a:xfrm>
                <a:off x="3174265" y="155689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44;p60">
                <a:extLst>
                  <a:ext uri="{FF2B5EF4-FFF2-40B4-BE49-F238E27FC236}">
                    <a16:creationId xmlns="" xmlns:a16="http://schemas.microsoft.com/office/drawing/2014/main" id="{F78C9603-B5C0-3698-4386-9AFD7FDEDEE4}"/>
                  </a:ext>
                </a:extLst>
              </p:cNvPr>
              <p:cNvSpPr/>
              <p:nvPr/>
            </p:nvSpPr>
            <p:spPr>
              <a:xfrm>
                <a:off x="3023194" y="119720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45;p60">
                <a:extLst>
                  <a:ext uri="{FF2B5EF4-FFF2-40B4-BE49-F238E27FC236}">
                    <a16:creationId xmlns="" xmlns:a16="http://schemas.microsoft.com/office/drawing/2014/main" id="{5F33C615-0FD3-40BE-CDCC-CAB370A8B536}"/>
                  </a:ext>
                </a:extLst>
              </p:cNvPr>
              <p:cNvSpPr/>
              <p:nvPr/>
            </p:nvSpPr>
            <p:spPr>
              <a:xfrm rot="8660313">
                <a:off x="2818264" y="180429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7911;p60">
            <a:extLst>
              <a:ext uri="{FF2B5EF4-FFF2-40B4-BE49-F238E27FC236}">
                <a16:creationId xmlns="" xmlns:a16="http://schemas.microsoft.com/office/drawing/2014/main" id="{0EF55F9B-E47E-E8D1-925E-6FABDCD56C0D}"/>
              </a:ext>
            </a:extLst>
          </p:cNvPr>
          <p:cNvGrpSpPr/>
          <p:nvPr/>
        </p:nvGrpSpPr>
        <p:grpSpPr>
          <a:xfrm>
            <a:off x="970067" y="3063941"/>
            <a:ext cx="491480" cy="528875"/>
            <a:chOff x="2499700" y="1135950"/>
            <a:chExt cx="732402" cy="777990"/>
          </a:xfrm>
        </p:grpSpPr>
        <p:grpSp>
          <p:nvGrpSpPr>
            <p:cNvPr id="49" name="Google Shape;7912;p60">
              <a:extLst>
                <a:ext uri="{FF2B5EF4-FFF2-40B4-BE49-F238E27FC236}">
                  <a16:creationId xmlns="" xmlns:a16="http://schemas.microsoft.com/office/drawing/2014/main" id="{4EA405CD-88F0-A3F4-A95E-9AF356658F1F}"/>
                </a:ext>
              </a:extLst>
            </p:cNvPr>
            <p:cNvGrpSpPr/>
            <p:nvPr/>
          </p:nvGrpSpPr>
          <p:grpSpPr>
            <a:xfrm>
              <a:off x="2499700" y="1135950"/>
              <a:ext cx="732402" cy="694705"/>
              <a:chOff x="2499700" y="1135950"/>
              <a:chExt cx="732402" cy="694705"/>
            </a:xfrm>
          </p:grpSpPr>
          <p:sp>
            <p:nvSpPr>
              <p:cNvPr id="56" name="Google Shape;7913;p60">
                <a:extLst>
                  <a:ext uri="{FF2B5EF4-FFF2-40B4-BE49-F238E27FC236}">
                    <a16:creationId xmlns="" xmlns:a16="http://schemas.microsoft.com/office/drawing/2014/main" id="{C1791C0B-8146-CD9F-B3D2-60FC8AD3B90F}"/>
                  </a:ext>
                </a:extLst>
              </p:cNvPr>
              <p:cNvSpPr/>
              <p:nvPr/>
            </p:nvSpPr>
            <p:spPr>
              <a:xfrm>
                <a:off x="2721907" y="1135950"/>
                <a:ext cx="288719" cy="199571"/>
              </a:xfrm>
              <a:custGeom>
                <a:avLst/>
                <a:gdLst/>
                <a:ahLst/>
                <a:cxnLst/>
                <a:rect l="l" t="t" r="r" b="b"/>
                <a:pathLst>
                  <a:path w="81559" h="56376" extrusionOk="0">
                    <a:moveTo>
                      <a:pt x="40780" y="1"/>
                    </a:moveTo>
                    <a:cubicBezTo>
                      <a:pt x="38862" y="1"/>
                      <a:pt x="36944" y="556"/>
                      <a:pt x="35329" y="1666"/>
                    </a:cubicBezTo>
                    <a:cubicBezTo>
                      <a:pt x="24427" y="9338"/>
                      <a:pt x="1211" y="28718"/>
                      <a:pt x="0" y="51329"/>
                    </a:cubicBezTo>
                    <a:lnTo>
                      <a:pt x="1211" y="51732"/>
                    </a:lnTo>
                    <a:cubicBezTo>
                      <a:pt x="4845" y="52944"/>
                      <a:pt x="8479" y="54357"/>
                      <a:pt x="12113" y="56174"/>
                    </a:cubicBezTo>
                    <a:lnTo>
                      <a:pt x="12113" y="53145"/>
                    </a:lnTo>
                    <a:cubicBezTo>
                      <a:pt x="12113" y="36591"/>
                      <a:pt x="29071" y="22662"/>
                      <a:pt x="36944" y="17009"/>
                    </a:cubicBezTo>
                    <a:cubicBezTo>
                      <a:pt x="38155" y="16202"/>
                      <a:pt x="39467" y="15798"/>
                      <a:pt x="40780" y="15798"/>
                    </a:cubicBezTo>
                    <a:cubicBezTo>
                      <a:pt x="42092" y="15798"/>
                      <a:pt x="43404" y="16202"/>
                      <a:pt x="44615" y="17009"/>
                    </a:cubicBezTo>
                    <a:cubicBezTo>
                      <a:pt x="52489" y="22662"/>
                      <a:pt x="69446" y="36591"/>
                      <a:pt x="69446" y="53145"/>
                    </a:cubicBezTo>
                    <a:lnTo>
                      <a:pt x="69446" y="56376"/>
                    </a:lnTo>
                    <a:cubicBezTo>
                      <a:pt x="72878" y="54559"/>
                      <a:pt x="76512" y="53145"/>
                      <a:pt x="80146" y="51934"/>
                    </a:cubicBezTo>
                    <a:lnTo>
                      <a:pt x="81559" y="51530"/>
                    </a:lnTo>
                    <a:cubicBezTo>
                      <a:pt x="80751" y="28920"/>
                      <a:pt x="57132" y="9540"/>
                      <a:pt x="46230" y="1666"/>
                    </a:cubicBezTo>
                    <a:cubicBezTo>
                      <a:pt x="44615" y="556"/>
                      <a:pt x="42697" y="1"/>
                      <a:pt x="40780"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914;p60">
                <a:extLst>
                  <a:ext uri="{FF2B5EF4-FFF2-40B4-BE49-F238E27FC236}">
                    <a16:creationId xmlns="" xmlns:a16="http://schemas.microsoft.com/office/drawing/2014/main" id="{C8F5F560-7F1E-6B94-C159-6274436B8F90}"/>
                  </a:ext>
                </a:extLst>
              </p:cNvPr>
              <p:cNvSpPr/>
              <p:nvPr/>
            </p:nvSpPr>
            <p:spPr>
              <a:xfrm>
                <a:off x="2499700" y="1313180"/>
                <a:ext cx="225119" cy="278853"/>
              </a:xfrm>
              <a:custGeom>
                <a:avLst/>
                <a:gdLst/>
                <a:ahLst/>
                <a:cxnLst/>
                <a:rect l="l" t="t" r="r" b="b"/>
                <a:pathLst>
                  <a:path w="63593" h="78772" extrusionOk="0">
                    <a:moveTo>
                      <a:pt x="53819" y="1"/>
                    </a:moveTo>
                    <a:cubicBezTo>
                      <a:pt x="53376" y="1"/>
                      <a:pt x="52933" y="13"/>
                      <a:pt x="52489" y="39"/>
                    </a:cubicBezTo>
                    <a:cubicBezTo>
                      <a:pt x="33311" y="39"/>
                      <a:pt x="13527" y="12758"/>
                      <a:pt x="4442" y="19420"/>
                    </a:cubicBezTo>
                    <a:cubicBezTo>
                      <a:pt x="1212" y="21842"/>
                      <a:pt x="1" y="26082"/>
                      <a:pt x="1212" y="29917"/>
                    </a:cubicBezTo>
                    <a:cubicBezTo>
                      <a:pt x="5048" y="42434"/>
                      <a:pt x="16353" y="70697"/>
                      <a:pt x="37550" y="78772"/>
                    </a:cubicBezTo>
                    <a:cubicBezTo>
                      <a:pt x="37752" y="78368"/>
                      <a:pt x="37954" y="77964"/>
                      <a:pt x="38156" y="77561"/>
                    </a:cubicBezTo>
                    <a:cubicBezTo>
                      <a:pt x="40377" y="74533"/>
                      <a:pt x="43001" y="71504"/>
                      <a:pt x="45827" y="68678"/>
                    </a:cubicBezTo>
                    <a:cubicBezTo>
                      <a:pt x="44818" y="68476"/>
                      <a:pt x="43809" y="68072"/>
                      <a:pt x="42799" y="67871"/>
                    </a:cubicBezTo>
                    <a:cubicBezTo>
                      <a:pt x="27255" y="62824"/>
                      <a:pt x="19179" y="42232"/>
                      <a:pt x="16151" y="32946"/>
                    </a:cubicBezTo>
                    <a:cubicBezTo>
                      <a:pt x="15344" y="30321"/>
                      <a:pt x="16353" y="27293"/>
                      <a:pt x="18574" y="25678"/>
                    </a:cubicBezTo>
                    <a:cubicBezTo>
                      <a:pt x="25034" y="20833"/>
                      <a:pt x="38963" y="11748"/>
                      <a:pt x="52489" y="11748"/>
                    </a:cubicBezTo>
                    <a:cubicBezTo>
                      <a:pt x="55316" y="11748"/>
                      <a:pt x="57940" y="12152"/>
                      <a:pt x="60564" y="12960"/>
                    </a:cubicBezTo>
                    <a:cubicBezTo>
                      <a:pt x="61574" y="13363"/>
                      <a:pt x="62583" y="13767"/>
                      <a:pt x="63593" y="14171"/>
                    </a:cubicBezTo>
                    <a:cubicBezTo>
                      <a:pt x="62987" y="10335"/>
                      <a:pt x="62785" y="6701"/>
                      <a:pt x="62785" y="2866"/>
                    </a:cubicBezTo>
                    <a:lnTo>
                      <a:pt x="62785" y="1452"/>
                    </a:lnTo>
                    <a:cubicBezTo>
                      <a:pt x="59796" y="573"/>
                      <a:pt x="56808" y="1"/>
                      <a:pt x="53819"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915;p60">
                <a:extLst>
                  <a:ext uri="{FF2B5EF4-FFF2-40B4-BE49-F238E27FC236}">
                    <a16:creationId xmlns="" xmlns:a16="http://schemas.microsoft.com/office/drawing/2014/main" id="{8970455F-C988-DD09-89F8-0E299C504C70}"/>
                  </a:ext>
                </a:extLst>
              </p:cNvPr>
              <p:cNvSpPr/>
              <p:nvPr/>
            </p:nvSpPr>
            <p:spPr>
              <a:xfrm>
                <a:off x="2721907" y="1317604"/>
                <a:ext cx="53599" cy="72899"/>
              </a:xfrm>
              <a:custGeom>
                <a:avLst/>
                <a:gdLst/>
                <a:ahLst/>
                <a:cxnLst/>
                <a:rect l="l" t="t" r="r" b="b"/>
                <a:pathLst>
                  <a:path w="15141" h="20593" extrusionOk="0">
                    <a:moveTo>
                      <a:pt x="0" y="1"/>
                    </a:moveTo>
                    <a:lnTo>
                      <a:pt x="0" y="1414"/>
                    </a:lnTo>
                    <a:cubicBezTo>
                      <a:pt x="0" y="5249"/>
                      <a:pt x="202" y="9085"/>
                      <a:pt x="808" y="12921"/>
                    </a:cubicBezTo>
                    <a:cubicBezTo>
                      <a:pt x="5653" y="14738"/>
                      <a:pt x="9892" y="17362"/>
                      <a:pt x="13930" y="20592"/>
                    </a:cubicBezTo>
                    <a:cubicBezTo>
                      <a:pt x="14333" y="20188"/>
                      <a:pt x="14737" y="19785"/>
                      <a:pt x="15141" y="19583"/>
                    </a:cubicBezTo>
                    <a:cubicBezTo>
                      <a:pt x="13324" y="14738"/>
                      <a:pt x="12315" y="9893"/>
                      <a:pt x="12113" y="4846"/>
                    </a:cubicBezTo>
                    <a:cubicBezTo>
                      <a:pt x="8681" y="3029"/>
                      <a:pt x="5047" y="1414"/>
                      <a:pt x="1211" y="404"/>
                    </a:cubicBezTo>
                    <a:lnTo>
                      <a:pt x="0" y="1"/>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916;p60">
                <a:extLst>
                  <a:ext uri="{FF2B5EF4-FFF2-40B4-BE49-F238E27FC236}">
                    <a16:creationId xmlns="" xmlns:a16="http://schemas.microsoft.com/office/drawing/2014/main" id="{72EDE6B8-D340-E094-8087-E2D88B037798}"/>
                  </a:ext>
                </a:extLst>
              </p:cNvPr>
              <p:cNvSpPr/>
              <p:nvPr/>
            </p:nvSpPr>
            <p:spPr>
              <a:xfrm>
                <a:off x="2764773" y="1334751"/>
                <a:ext cx="47171" cy="52173"/>
              </a:xfrm>
              <a:custGeom>
                <a:avLst/>
                <a:gdLst/>
                <a:ahLst/>
                <a:cxnLst/>
                <a:rect l="l" t="t" r="r" b="b"/>
                <a:pathLst>
                  <a:path w="13325" h="14738" extrusionOk="0">
                    <a:moveTo>
                      <a:pt x="1" y="1"/>
                    </a:moveTo>
                    <a:cubicBezTo>
                      <a:pt x="203" y="5048"/>
                      <a:pt x="1212" y="9893"/>
                      <a:pt x="3029" y="14738"/>
                    </a:cubicBezTo>
                    <a:cubicBezTo>
                      <a:pt x="6259" y="12315"/>
                      <a:pt x="9691" y="10498"/>
                      <a:pt x="13325" y="9085"/>
                    </a:cubicBezTo>
                    <a:cubicBezTo>
                      <a:pt x="9287" y="5451"/>
                      <a:pt x="4846" y="2423"/>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17;p60">
                <a:extLst>
                  <a:ext uri="{FF2B5EF4-FFF2-40B4-BE49-F238E27FC236}">
                    <a16:creationId xmlns="" xmlns:a16="http://schemas.microsoft.com/office/drawing/2014/main" id="{AEB8D0F0-C6BB-1425-346C-8DD37720F8DA}"/>
                  </a:ext>
                </a:extLst>
              </p:cNvPr>
              <p:cNvSpPr/>
              <p:nvPr/>
            </p:nvSpPr>
            <p:spPr>
              <a:xfrm>
                <a:off x="2554001" y="1354757"/>
                <a:ext cx="187956" cy="201536"/>
              </a:xfrm>
              <a:custGeom>
                <a:avLst/>
                <a:gdLst/>
                <a:ahLst/>
                <a:cxnLst/>
                <a:rect l="l" t="t" r="r" b="b"/>
                <a:pathLst>
                  <a:path w="53095" h="56931" extrusionOk="0">
                    <a:moveTo>
                      <a:pt x="37146" y="0"/>
                    </a:moveTo>
                    <a:cubicBezTo>
                      <a:pt x="23620" y="0"/>
                      <a:pt x="9489" y="9085"/>
                      <a:pt x="3231" y="13930"/>
                    </a:cubicBezTo>
                    <a:cubicBezTo>
                      <a:pt x="808" y="15545"/>
                      <a:pt x="1" y="18573"/>
                      <a:pt x="808" y="21198"/>
                    </a:cubicBezTo>
                    <a:cubicBezTo>
                      <a:pt x="3634" y="30282"/>
                      <a:pt x="11710" y="51076"/>
                      <a:pt x="27456" y="56123"/>
                    </a:cubicBezTo>
                    <a:cubicBezTo>
                      <a:pt x="28466" y="56324"/>
                      <a:pt x="29273" y="56728"/>
                      <a:pt x="30282" y="56930"/>
                    </a:cubicBezTo>
                    <a:cubicBezTo>
                      <a:pt x="34926" y="52287"/>
                      <a:pt x="40174" y="48249"/>
                      <a:pt x="46029" y="45221"/>
                    </a:cubicBezTo>
                    <a:cubicBezTo>
                      <a:pt x="46029" y="44414"/>
                      <a:pt x="46029" y="43404"/>
                      <a:pt x="46029" y="42395"/>
                    </a:cubicBezTo>
                    <a:cubicBezTo>
                      <a:pt x="45827" y="34118"/>
                      <a:pt x="48452" y="25841"/>
                      <a:pt x="53095" y="18977"/>
                    </a:cubicBezTo>
                    <a:cubicBezTo>
                      <a:pt x="50672" y="13728"/>
                      <a:pt x="49057" y="8075"/>
                      <a:pt x="48250" y="2423"/>
                    </a:cubicBezTo>
                    <a:cubicBezTo>
                      <a:pt x="47240" y="2019"/>
                      <a:pt x="46231" y="1615"/>
                      <a:pt x="45221" y="1413"/>
                    </a:cubicBezTo>
                    <a:cubicBezTo>
                      <a:pt x="42597" y="404"/>
                      <a:pt x="39771" y="0"/>
                      <a:pt x="37146"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18;p60">
                <a:extLst>
                  <a:ext uri="{FF2B5EF4-FFF2-40B4-BE49-F238E27FC236}">
                    <a16:creationId xmlns="" xmlns:a16="http://schemas.microsoft.com/office/drawing/2014/main" id="{64A44074-42F7-01AA-4409-C6234B0AF763}"/>
                  </a:ext>
                </a:extLst>
              </p:cNvPr>
              <p:cNvSpPr/>
              <p:nvPr/>
            </p:nvSpPr>
            <p:spPr>
              <a:xfrm>
                <a:off x="2724763" y="1363329"/>
                <a:ext cx="46455" cy="58605"/>
              </a:xfrm>
              <a:custGeom>
                <a:avLst/>
                <a:gdLst/>
                <a:ahLst/>
                <a:cxnLst/>
                <a:rect l="l" t="t" r="r" b="b"/>
                <a:pathLst>
                  <a:path w="13123" h="16555" extrusionOk="0">
                    <a:moveTo>
                      <a:pt x="1" y="1"/>
                    </a:moveTo>
                    <a:lnTo>
                      <a:pt x="1" y="1"/>
                    </a:lnTo>
                    <a:cubicBezTo>
                      <a:pt x="1010" y="5653"/>
                      <a:pt x="2625" y="11306"/>
                      <a:pt x="4846" y="16555"/>
                    </a:cubicBezTo>
                    <a:cubicBezTo>
                      <a:pt x="6461" y="14334"/>
                      <a:pt x="8076" y="12315"/>
                      <a:pt x="10095" y="10297"/>
                    </a:cubicBezTo>
                    <a:cubicBezTo>
                      <a:pt x="10902" y="9489"/>
                      <a:pt x="12113" y="8480"/>
                      <a:pt x="13123" y="7672"/>
                    </a:cubicBezTo>
                    <a:cubicBezTo>
                      <a:pt x="9085" y="4442"/>
                      <a:pt x="4846" y="1818"/>
                      <a:pt x="1"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19;p60">
                <a:extLst>
                  <a:ext uri="{FF2B5EF4-FFF2-40B4-BE49-F238E27FC236}">
                    <a16:creationId xmlns="" xmlns:a16="http://schemas.microsoft.com/office/drawing/2014/main" id="{F45070EC-BB80-AA84-4938-38864683B742}"/>
                  </a:ext>
                </a:extLst>
              </p:cNvPr>
              <p:cNvSpPr/>
              <p:nvPr/>
            </p:nvSpPr>
            <p:spPr>
              <a:xfrm>
                <a:off x="2587581" y="1591246"/>
                <a:ext cx="277288" cy="238695"/>
              </a:xfrm>
              <a:custGeom>
                <a:avLst/>
                <a:gdLst/>
                <a:ahLst/>
                <a:cxnLst/>
                <a:rect l="l" t="t" r="r" b="b"/>
                <a:pathLst>
                  <a:path w="78330" h="67428" extrusionOk="0">
                    <a:moveTo>
                      <a:pt x="12719" y="0"/>
                    </a:moveTo>
                    <a:cubicBezTo>
                      <a:pt x="1" y="18977"/>
                      <a:pt x="7672" y="48451"/>
                      <a:pt x="11912" y="61169"/>
                    </a:cubicBezTo>
                    <a:cubicBezTo>
                      <a:pt x="13123" y="64803"/>
                      <a:pt x="16555" y="67428"/>
                      <a:pt x="20593" y="67428"/>
                    </a:cubicBezTo>
                    <a:lnTo>
                      <a:pt x="22006" y="67428"/>
                    </a:lnTo>
                    <a:cubicBezTo>
                      <a:pt x="35935" y="67428"/>
                      <a:pt x="64602" y="65207"/>
                      <a:pt x="78330" y="48047"/>
                    </a:cubicBezTo>
                    <a:cubicBezTo>
                      <a:pt x="78128" y="47643"/>
                      <a:pt x="77724" y="47442"/>
                      <a:pt x="77522" y="47038"/>
                    </a:cubicBezTo>
                    <a:cubicBezTo>
                      <a:pt x="75302" y="43808"/>
                      <a:pt x="73283" y="40578"/>
                      <a:pt x="71466" y="37146"/>
                    </a:cubicBezTo>
                    <a:cubicBezTo>
                      <a:pt x="70860" y="37953"/>
                      <a:pt x="70457" y="38761"/>
                      <a:pt x="69851" y="39568"/>
                    </a:cubicBezTo>
                    <a:cubicBezTo>
                      <a:pt x="60363" y="52489"/>
                      <a:pt x="39367" y="54104"/>
                      <a:pt x="29273" y="54104"/>
                    </a:cubicBezTo>
                    <a:lnTo>
                      <a:pt x="28466" y="54104"/>
                    </a:lnTo>
                    <a:cubicBezTo>
                      <a:pt x="25640" y="54104"/>
                      <a:pt x="23015" y="52287"/>
                      <a:pt x="22208" y="49662"/>
                    </a:cubicBezTo>
                    <a:cubicBezTo>
                      <a:pt x="19179" y="40578"/>
                      <a:pt x="13527" y="18977"/>
                      <a:pt x="23217" y="5855"/>
                    </a:cubicBezTo>
                    <a:cubicBezTo>
                      <a:pt x="23823" y="4845"/>
                      <a:pt x="24428" y="4038"/>
                      <a:pt x="25236" y="3230"/>
                    </a:cubicBezTo>
                    <a:cubicBezTo>
                      <a:pt x="21400" y="2625"/>
                      <a:pt x="17766" y="1817"/>
                      <a:pt x="14132" y="606"/>
                    </a:cubicBezTo>
                    <a:cubicBezTo>
                      <a:pt x="13527" y="404"/>
                      <a:pt x="13123" y="202"/>
                      <a:pt x="1271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20;p60">
                <a:extLst>
                  <a:ext uri="{FF2B5EF4-FFF2-40B4-BE49-F238E27FC236}">
                    <a16:creationId xmlns="" xmlns:a16="http://schemas.microsoft.com/office/drawing/2014/main" id="{90ACEEBF-1806-784F-0925-B6F8BA5B4B1A}"/>
                  </a:ext>
                </a:extLst>
              </p:cNvPr>
              <p:cNvSpPr/>
              <p:nvPr/>
            </p:nvSpPr>
            <p:spPr>
              <a:xfrm>
                <a:off x="2631881" y="1556237"/>
                <a:ext cx="95768" cy="46455"/>
              </a:xfrm>
              <a:custGeom>
                <a:avLst/>
                <a:gdLst/>
                <a:ahLst/>
                <a:cxnLst/>
                <a:rect l="l" t="t" r="r" b="b"/>
                <a:pathLst>
                  <a:path w="27053" h="13123" extrusionOk="0">
                    <a:moveTo>
                      <a:pt x="8277" y="0"/>
                    </a:moveTo>
                    <a:cubicBezTo>
                      <a:pt x="5451" y="2826"/>
                      <a:pt x="3029" y="5653"/>
                      <a:pt x="808" y="8883"/>
                    </a:cubicBezTo>
                    <a:cubicBezTo>
                      <a:pt x="404" y="9286"/>
                      <a:pt x="202" y="9690"/>
                      <a:pt x="0" y="9892"/>
                    </a:cubicBezTo>
                    <a:cubicBezTo>
                      <a:pt x="606" y="10094"/>
                      <a:pt x="1010" y="10296"/>
                      <a:pt x="1414" y="10498"/>
                    </a:cubicBezTo>
                    <a:cubicBezTo>
                      <a:pt x="5047" y="11709"/>
                      <a:pt x="8883" y="12517"/>
                      <a:pt x="12719" y="13122"/>
                    </a:cubicBezTo>
                    <a:cubicBezTo>
                      <a:pt x="16554" y="8277"/>
                      <a:pt x="21601" y="4240"/>
                      <a:pt x="27052" y="1211"/>
                    </a:cubicBezTo>
                    <a:lnTo>
                      <a:pt x="27052" y="1211"/>
                    </a:lnTo>
                    <a:cubicBezTo>
                      <a:pt x="25033" y="1615"/>
                      <a:pt x="23015" y="1615"/>
                      <a:pt x="20996" y="1615"/>
                    </a:cubicBezTo>
                    <a:cubicBezTo>
                      <a:pt x="16756" y="1615"/>
                      <a:pt x="12517" y="1009"/>
                      <a:pt x="827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7921;p60">
                <a:extLst>
                  <a:ext uri="{FF2B5EF4-FFF2-40B4-BE49-F238E27FC236}">
                    <a16:creationId xmlns="" xmlns:a16="http://schemas.microsoft.com/office/drawing/2014/main" id="{24880072-E654-62AF-1B5F-8862C6DC40BB}"/>
                  </a:ext>
                </a:extLst>
              </p:cNvPr>
              <p:cNvSpPr/>
              <p:nvPr/>
            </p:nvSpPr>
            <p:spPr>
              <a:xfrm>
                <a:off x="2661889" y="1514798"/>
                <a:ext cx="66467" cy="47170"/>
              </a:xfrm>
              <a:custGeom>
                <a:avLst/>
                <a:gdLst/>
                <a:ahLst/>
                <a:cxnLst/>
                <a:rect l="l" t="t" r="r" b="b"/>
                <a:pathLst>
                  <a:path w="18776" h="13325" extrusionOk="0">
                    <a:moveTo>
                      <a:pt x="15747" y="0"/>
                    </a:moveTo>
                    <a:cubicBezTo>
                      <a:pt x="9892" y="3028"/>
                      <a:pt x="4644" y="7066"/>
                      <a:pt x="0" y="11709"/>
                    </a:cubicBezTo>
                    <a:cubicBezTo>
                      <a:pt x="4038" y="12718"/>
                      <a:pt x="8277" y="13324"/>
                      <a:pt x="12517" y="13324"/>
                    </a:cubicBezTo>
                    <a:cubicBezTo>
                      <a:pt x="14536" y="13324"/>
                      <a:pt x="16756" y="13122"/>
                      <a:pt x="18775" y="12920"/>
                    </a:cubicBezTo>
                    <a:cubicBezTo>
                      <a:pt x="16958" y="8883"/>
                      <a:pt x="16151" y="4441"/>
                      <a:pt x="15747"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7922;p60">
                <a:extLst>
                  <a:ext uri="{FF2B5EF4-FFF2-40B4-BE49-F238E27FC236}">
                    <a16:creationId xmlns="" xmlns:a16="http://schemas.microsoft.com/office/drawing/2014/main" id="{C4B20EF0-71DD-75B9-0E3D-02C37EFA8F55}"/>
                  </a:ext>
                </a:extLst>
              </p:cNvPr>
              <p:cNvSpPr/>
              <p:nvPr/>
            </p:nvSpPr>
            <p:spPr>
              <a:xfrm>
                <a:off x="2635452" y="1602677"/>
                <a:ext cx="205108" cy="180094"/>
              </a:xfrm>
              <a:custGeom>
                <a:avLst/>
                <a:gdLst/>
                <a:ahLst/>
                <a:cxnLst/>
                <a:rect l="l" t="t" r="r" b="b"/>
                <a:pathLst>
                  <a:path w="57940" h="50874" extrusionOk="0">
                    <a:moveTo>
                      <a:pt x="11710" y="0"/>
                    </a:moveTo>
                    <a:cubicBezTo>
                      <a:pt x="10902" y="808"/>
                      <a:pt x="10297" y="1615"/>
                      <a:pt x="9691" y="2625"/>
                    </a:cubicBezTo>
                    <a:cubicBezTo>
                      <a:pt x="1" y="15949"/>
                      <a:pt x="5653" y="37348"/>
                      <a:pt x="8682" y="46432"/>
                    </a:cubicBezTo>
                    <a:cubicBezTo>
                      <a:pt x="9489" y="49057"/>
                      <a:pt x="12114" y="50874"/>
                      <a:pt x="14940" y="50874"/>
                    </a:cubicBezTo>
                    <a:lnTo>
                      <a:pt x="15747" y="50874"/>
                    </a:lnTo>
                    <a:cubicBezTo>
                      <a:pt x="25841" y="50874"/>
                      <a:pt x="46837" y="49259"/>
                      <a:pt x="56325" y="36338"/>
                    </a:cubicBezTo>
                    <a:cubicBezTo>
                      <a:pt x="56931" y="35531"/>
                      <a:pt x="57334" y="34723"/>
                      <a:pt x="57940" y="33916"/>
                    </a:cubicBezTo>
                    <a:cubicBezTo>
                      <a:pt x="54508" y="27052"/>
                      <a:pt x="52085" y="19582"/>
                      <a:pt x="51278" y="11911"/>
                    </a:cubicBezTo>
                    <a:cubicBezTo>
                      <a:pt x="45222" y="9892"/>
                      <a:pt x="39771" y="6460"/>
                      <a:pt x="35330" y="2019"/>
                    </a:cubicBezTo>
                    <a:cubicBezTo>
                      <a:pt x="34522" y="1413"/>
                      <a:pt x="33916" y="606"/>
                      <a:pt x="33311" y="0"/>
                    </a:cubicBezTo>
                    <a:cubicBezTo>
                      <a:pt x="29677" y="606"/>
                      <a:pt x="26043" y="808"/>
                      <a:pt x="22409" y="808"/>
                    </a:cubicBezTo>
                    <a:cubicBezTo>
                      <a:pt x="18776" y="808"/>
                      <a:pt x="15142" y="606"/>
                      <a:pt x="11710"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7923;p60">
                <a:extLst>
                  <a:ext uri="{FF2B5EF4-FFF2-40B4-BE49-F238E27FC236}">
                    <a16:creationId xmlns="" xmlns:a16="http://schemas.microsoft.com/office/drawing/2014/main" id="{DD1DCD8F-10F2-8184-B8BF-2004CEF0BA80}"/>
                  </a:ext>
                </a:extLst>
              </p:cNvPr>
              <p:cNvSpPr/>
              <p:nvPr/>
            </p:nvSpPr>
            <p:spPr>
              <a:xfrm>
                <a:off x="2676892" y="1560523"/>
                <a:ext cx="76471" cy="45025"/>
              </a:xfrm>
              <a:custGeom>
                <a:avLst/>
                <a:gdLst/>
                <a:ahLst/>
                <a:cxnLst/>
                <a:rect l="l" t="t" r="r" b="b"/>
                <a:pathLst>
                  <a:path w="21602" h="12719" extrusionOk="0">
                    <a:moveTo>
                      <a:pt x="14334" y="0"/>
                    </a:moveTo>
                    <a:cubicBezTo>
                      <a:pt x="8883" y="3029"/>
                      <a:pt x="3836" y="7066"/>
                      <a:pt x="1" y="11911"/>
                    </a:cubicBezTo>
                    <a:cubicBezTo>
                      <a:pt x="3433" y="12517"/>
                      <a:pt x="7067" y="12719"/>
                      <a:pt x="10700" y="12719"/>
                    </a:cubicBezTo>
                    <a:cubicBezTo>
                      <a:pt x="14334" y="12719"/>
                      <a:pt x="17968" y="12517"/>
                      <a:pt x="21602" y="11911"/>
                    </a:cubicBezTo>
                    <a:cubicBezTo>
                      <a:pt x="18574" y="8277"/>
                      <a:pt x="16151" y="4240"/>
                      <a:pt x="1433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7924;p60">
                <a:extLst>
                  <a:ext uri="{FF2B5EF4-FFF2-40B4-BE49-F238E27FC236}">
                    <a16:creationId xmlns="" xmlns:a16="http://schemas.microsoft.com/office/drawing/2014/main" id="{E0AA99E5-21AB-9EA7-BD87-A5D4B349760C}"/>
                  </a:ext>
                </a:extLst>
              </p:cNvPr>
              <p:cNvSpPr/>
              <p:nvPr/>
            </p:nvSpPr>
            <p:spPr>
              <a:xfrm>
                <a:off x="2864801" y="1592672"/>
                <a:ext cx="278003" cy="237984"/>
              </a:xfrm>
              <a:custGeom>
                <a:avLst/>
                <a:gdLst/>
                <a:ahLst/>
                <a:cxnLst/>
                <a:rect l="l" t="t" r="r" b="b"/>
                <a:pathLst>
                  <a:path w="78532" h="67227" extrusionOk="0">
                    <a:moveTo>
                      <a:pt x="66015" y="1"/>
                    </a:moveTo>
                    <a:cubicBezTo>
                      <a:pt x="65611" y="203"/>
                      <a:pt x="65208" y="405"/>
                      <a:pt x="64804" y="405"/>
                    </a:cubicBezTo>
                    <a:cubicBezTo>
                      <a:pt x="61170" y="1616"/>
                      <a:pt x="57334" y="2625"/>
                      <a:pt x="53499" y="3231"/>
                    </a:cubicBezTo>
                    <a:cubicBezTo>
                      <a:pt x="54104" y="4038"/>
                      <a:pt x="54710" y="4644"/>
                      <a:pt x="55315" y="5653"/>
                    </a:cubicBezTo>
                    <a:cubicBezTo>
                      <a:pt x="65006" y="18977"/>
                      <a:pt x="59555" y="40377"/>
                      <a:pt x="56325" y="49461"/>
                    </a:cubicBezTo>
                    <a:cubicBezTo>
                      <a:pt x="55517" y="52086"/>
                      <a:pt x="52893" y="53902"/>
                      <a:pt x="50269" y="53902"/>
                    </a:cubicBezTo>
                    <a:lnTo>
                      <a:pt x="49259" y="53902"/>
                    </a:lnTo>
                    <a:cubicBezTo>
                      <a:pt x="39165" y="53902"/>
                      <a:pt x="18170" y="52287"/>
                      <a:pt x="8883" y="39367"/>
                    </a:cubicBezTo>
                    <a:cubicBezTo>
                      <a:pt x="8076" y="38560"/>
                      <a:pt x="7470" y="37550"/>
                      <a:pt x="7067" y="36743"/>
                    </a:cubicBezTo>
                    <a:cubicBezTo>
                      <a:pt x="5250" y="40175"/>
                      <a:pt x="3231" y="43405"/>
                      <a:pt x="1010" y="46433"/>
                    </a:cubicBezTo>
                    <a:cubicBezTo>
                      <a:pt x="808" y="46837"/>
                      <a:pt x="405" y="47240"/>
                      <a:pt x="1" y="47644"/>
                    </a:cubicBezTo>
                    <a:cubicBezTo>
                      <a:pt x="13729" y="65006"/>
                      <a:pt x="42597" y="67226"/>
                      <a:pt x="56527" y="67226"/>
                    </a:cubicBezTo>
                    <a:lnTo>
                      <a:pt x="57738" y="67226"/>
                    </a:lnTo>
                    <a:cubicBezTo>
                      <a:pt x="61776" y="67226"/>
                      <a:pt x="65409" y="64602"/>
                      <a:pt x="66621" y="60968"/>
                    </a:cubicBezTo>
                    <a:cubicBezTo>
                      <a:pt x="70860" y="48250"/>
                      <a:pt x="78532" y="18977"/>
                      <a:pt x="6601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7925;p60">
                <a:extLst>
                  <a:ext uri="{FF2B5EF4-FFF2-40B4-BE49-F238E27FC236}">
                    <a16:creationId xmlns="" xmlns:a16="http://schemas.microsoft.com/office/drawing/2014/main" id="{F36472EE-CEF8-1C1E-CC78-EF26568F3839}"/>
                  </a:ext>
                </a:extLst>
              </p:cNvPr>
              <p:cNvSpPr/>
              <p:nvPr/>
            </p:nvSpPr>
            <p:spPr>
              <a:xfrm>
                <a:off x="2840508" y="1660548"/>
                <a:ext cx="49316" cy="100770"/>
              </a:xfrm>
              <a:custGeom>
                <a:avLst/>
                <a:gdLst/>
                <a:ahLst/>
                <a:cxnLst/>
                <a:rect l="l" t="t" r="r" b="b"/>
                <a:pathLst>
                  <a:path w="13931" h="28466" extrusionOk="0">
                    <a:moveTo>
                      <a:pt x="6865" y="0"/>
                    </a:moveTo>
                    <a:cubicBezTo>
                      <a:pt x="5855" y="6259"/>
                      <a:pt x="3433" y="12113"/>
                      <a:pt x="1" y="17564"/>
                    </a:cubicBezTo>
                    <a:cubicBezTo>
                      <a:pt x="1818" y="20996"/>
                      <a:pt x="3837" y="24428"/>
                      <a:pt x="6057" y="27658"/>
                    </a:cubicBezTo>
                    <a:cubicBezTo>
                      <a:pt x="6259" y="27860"/>
                      <a:pt x="6663" y="28263"/>
                      <a:pt x="6865" y="28465"/>
                    </a:cubicBezTo>
                    <a:cubicBezTo>
                      <a:pt x="7269" y="28061"/>
                      <a:pt x="7470" y="27860"/>
                      <a:pt x="7874" y="27456"/>
                    </a:cubicBezTo>
                    <a:cubicBezTo>
                      <a:pt x="10095" y="24226"/>
                      <a:pt x="12114" y="20996"/>
                      <a:pt x="13931" y="17564"/>
                    </a:cubicBezTo>
                    <a:cubicBezTo>
                      <a:pt x="10297" y="12113"/>
                      <a:pt x="8076" y="6259"/>
                      <a:pt x="6865"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7926;p60">
                <a:extLst>
                  <a:ext uri="{FF2B5EF4-FFF2-40B4-BE49-F238E27FC236}">
                    <a16:creationId xmlns="" xmlns:a16="http://schemas.microsoft.com/office/drawing/2014/main" id="{F8167FDF-DE05-3C1C-8A90-370050FFF540}"/>
                  </a:ext>
                </a:extLst>
              </p:cNvPr>
              <p:cNvSpPr/>
              <p:nvPr/>
            </p:nvSpPr>
            <p:spPr>
              <a:xfrm>
                <a:off x="2816930" y="1644831"/>
                <a:ext cx="47886" cy="77898"/>
              </a:xfrm>
              <a:custGeom>
                <a:avLst/>
                <a:gdLst/>
                <a:ahLst/>
                <a:cxnLst/>
                <a:rect l="l" t="t" r="r" b="b"/>
                <a:pathLst>
                  <a:path w="13527" h="22005" extrusionOk="0">
                    <a:moveTo>
                      <a:pt x="1" y="0"/>
                    </a:moveTo>
                    <a:lnTo>
                      <a:pt x="1" y="0"/>
                    </a:lnTo>
                    <a:cubicBezTo>
                      <a:pt x="808" y="7671"/>
                      <a:pt x="3231" y="15141"/>
                      <a:pt x="6663" y="22005"/>
                    </a:cubicBezTo>
                    <a:cubicBezTo>
                      <a:pt x="10095" y="16554"/>
                      <a:pt x="12517" y="10700"/>
                      <a:pt x="13527" y="4441"/>
                    </a:cubicBezTo>
                    <a:cubicBezTo>
                      <a:pt x="13527" y="3836"/>
                      <a:pt x="13325" y="3028"/>
                      <a:pt x="13325" y="2221"/>
                    </a:cubicBezTo>
                    <a:cubicBezTo>
                      <a:pt x="8682" y="2221"/>
                      <a:pt x="4240" y="1413"/>
                      <a:pt x="1"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7927;p60">
                <a:extLst>
                  <a:ext uri="{FF2B5EF4-FFF2-40B4-BE49-F238E27FC236}">
                    <a16:creationId xmlns="" xmlns:a16="http://schemas.microsoft.com/office/drawing/2014/main" id="{95B99E82-04BD-E32F-A86E-24982715AB3C}"/>
                  </a:ext>
                </a:extLst>
              </p:cNvPr>
              <p:cNvSpPr/>
              <p:nvPr/>
            </p:nvSpPr>
            <p:spPr>
              <a:xfrm>
                <a:off x="2889093" y="1602677"/>
                <a:ext cx="205823" cy="180809"/>
              </a:xfrm>
              <a:custGeom>
                <a:avLst/>
                <a:gdLst/>
                <a:ahLst/>
                <a:cxnLst/>
                <a:rect l="l" t="t" r="r" b="b"/>
                <a:pathLst>
                  <a:path w="58142" h="51076" extrusionOk="0">
                    <a:moveTo>
                      <a:pt x="24428" y="0"/>
                    </a:moveTo>
                    <a:cubicBezTo>
                      <a:pt x="23822" y="808"/>
                      <a:pt x="23419" y="1413"/>
                      <a:pt x="22813" y="2019"/>
                    </a:cubicBezTo>
                    <a:cubicBezTo>
                      <a:pt x="18170" y="6460"/>
                      <a:pt x="12719" y="9892"/>
                      <a:pt x="6865" y="11911"/>
                    </a:cubicBezTo>
                    <a:cubicBezTo>
                      <a:pt x="5855" y="19582"/>
                      <a:pt x="3634" y="27052"/>
                      <a:pt x="1" y="33916"/>
                    </a:cubicBezTo>
                    <a:cubicBezTo>
                      <a:pt x="606" y="34723"/>
                      <a:pt x="1212" y="35733"/>
                      <a:pt x="1818" y="36540"/>
                    </a:cubicBezTo>
                    <a:cubicBezTo>
                      <a:pt x="11306" y="49460"/>
                      <a:pt x="32301" y="51075"/>
                      <a:pt x="42395" y="51075"/>
                    </a:cubicBezTo>
                    <a:lnTo>
                      <a:pt x="43203" y="51075"/>
                    </a:lnTo>
                    <a:cubicBezTo>
                      <a:pt x="46029" y="51075"/>
                      <a:pt x="48451" y="49259"/>
                      <a:pt x="49461" y="46634"/>
                    </a:cubicBezTo>
                    <a:cubicBezTo>
                      <a:pt x="52489" y="37550"/>
                      <a:pt x="58142" y="15949"/>
                      <a:pt x="48451" y="2826"/>
                    </a:cubicBezTo>
                    <a:cubicBezTo>
                      <a:pt x="47846" y="1817"/>
                      <a:pt x="47240" y="1211"/>
                      <a:pt x="46433" y="404"/>
                    </a:cubicBezTo>
                    <a:cubicBezTo>
                      <a:pt x="43001" y="808"/>
                      <a:pt x="39569" y="1211"/>
                      <a:pt x="35935" y="1211"/>
                    </a:cubicBezTo>
                    <a:cubicBezTo>
                      <a:pt x="32099" y="1211"/>
                      <a:pt x="28264" y="808"/>
                      <a:pt x="24428"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7928;p60">
                <a:extLst>
                  <a:ext uri="{FF2B5EF4-FFF2-40B4-BE49-F238E27FC236}">
                    <a16:creationId xmlns="" xmlns:a16="http://schemas.microsoft.com/office/drawing/2014/main" id="{74845B97-A9B0-08AE-7442-8916C8E674B8}"/>
                  </a:ext>
                </a:extLst>
              </p:cNvPr>
              <p:cNvSpPr/>
              <p:nvPr/>
            </p:nvSpPr>
            <p:spPr>
              <a:xfrm>
                <a:off x="2864801" y="1644831"/>
                <a:ext cx="48601" cy="77898"/>
              </a:xfrm>
              <a:custGeom>
                <a:avLst/>
                <a:gdLst/>
                <a:ahLst/>
                <a:cxnLst/>
                <a:rect l="l" t="t" r="r" b="b"/>
                <a:pathLst>
                  <a:path w="13729" h="22005" extrusionOk="0">
                    <a:moveTo>
                      <a:pt x="13729" y="0"/>
                    </a:moveTo>
                    <a:cubicBezTo>
                      <a:pt x="9287" y="1413"/>
                      <a:pt x="4846" y="2221"/>
                      <a:pt x="405" y="2221"/>
                    </a:cubicBezTo>
                    <a:cubicBezTo>
                      <a:pt x="405" y="3028"/>
                      <a:pt x="203" y="3836"/>
                      <a:pt x="1" y="4441"/>
                    </a:cubicBezTo>
                    <a:cubicBezTo>
                      <a:pt x="1212" y="10700"/>
                      <a:pt x="3433" y="16554"/>
                      <a:pt x="7067" y="22005"/>
                    </a:cubicBezTo>
                    <a:cubicBezTo>
                      <a:pt x="10498" y="15141"/>
                      <a:pt x="12719" y="7671"/>
                      <a:pt x="13729"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7929;p60">
                <a:extLst>
                  <a:ext uri="{FF2B5EF4-FFF2-40B4-BE49-F238E27FC236}">
                    <a16:creationId xmlns="" xmlns:a16="http://schemas.microsoft.com/office/drawing/2014/main" id="{4E9DB373-3B16-97CE-859D-0157B3EB32F9}"/>
                  </a:ext>
                </a:extLst>
              </p:cNvPr>
              <p:cNvSpPr/>
              <p:nvPr/>
            </p:nvSpPr>
            <p:spPr>
              <a:xfrm>
                <a:off x="2864086" y="1653402"/>
                <a:ext cx="2149" cy="7151"/>
              </a:xfrm>
              <a:custGeom>
                <a:avLst/>
                <a:gdLst/>
                <a:ahLst/>
                <a:cxnLst/>
                <a:rect l="l" t="t" r="r" b="b"/>
                <a:pathLst>
                  <a:path w="607" h="2020" extrusionOk="0">
                    <a:moveTo>
                      <a:pt x="1" y="1"/>
                    </a:moveTo>
                    <a:cubicBezTo>
                      <a:pt x="1" y="606"/>
                      <a:pt x="203" y="1414"/>
                      <a:pt x="203" y="2019"/>
                    </a:cubicBezTo>
                    <a:cubicBezTo>
                      <a:pt x="405" y="1414"/>
                      <a:pt x="405" y="606"/>
                      <a:pt x="607" y="1"/>
                    </a:cubicBez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7930;p60">
                <a:extLst>
                  <a:ext uri="{FF2B5EF4-FFF2-40B4-BE49-F238E27FC236}">
                    <a16:creationId xmlns="" xmlns:a16="http://schemas.microsoft.com/office/drawing/2014/main" id="{3057FB67-9E1D-B1DF-4551-34CBDBB80D0D}"/>
                  </a:ext>
                </a:extLst>
              </p:cNvPr>
              <p:cNvSpPr/>
              <p:nvPr/>
            </p:nvSpPr>
            <p:spPr>
              <a:xfrm>
                <a:off x="3006983" y="1313318"/>
                <a:ext cx="225119" cy="279430"/>
              </a:xfrm>
              <a:custGeom>
                <a:avLst/>
                <a:gdLst/>
                <a:ahLst/>
                <a:cxnLst/>
                <a:rect l="l" t="t" r="r" b="b"/>
                <a:pathLst>
                  <a:path w="63593" h="78935" extrusionOk="0">
                    <a:moveTo>
                      <a:pt x="11104" y="0"/>
                    </a:moveTo>
                    <a:cubicBezTo>
                      <a:pt x="7672" y="0"/>
                      <a:pt x="4240" y="606"/>
                      <a:pt x="1010" y="1413"/>
                    </a:cubicBezTo>
                    <a:lnTo>
                      <a:pt x="1010" y="2625"/>
                    </a:lnTo>
                    <a:cubicBezTo>
                      <a:pt x="1010" y="6662"/>
                      <a:pt x="606" y="10498"/>
                      <a:pt x="1" y="14334"/>
                    </a:cubicBezTo>
                    <a:cubicBezTo>
                      <a:pt x="1010" y="13930"/>
                      <a:pt x="1818" y="13728"/>
                      <a:pt x="2827" y="13324"/>
                    </a:cubicBezTo>
                    <a:cubicBezTo>
                      <a:pt x="5451" y="12517"/>
                      <a:pt x="8278" y="12113"/>
                      <a:pt x="11104" y="12113"/>
                    </a:cubicBezTo>
                    <a:cubicBezTo>
                      <a:pt x="24630" y="12113"/>
                      <a:pt x="38559" y="21198"/>
                      <a:pt x="45020" y="25841"/>
                    </a:cubicBezTo>
                    <a:cubicBezTo>
                      <a:pt x="47240" y="27456"/>
                      <a:pt x="48048" y="30484"/>
                      <a:pt x="47240" y="33108"/>
                    </a:cubicBezTo>
                    <a:cubicBezTo>
                      <a:pt x="44414" y="42395"/>
                      <a:pt x="36339" y="62986"/>
                      <a:pt x="20592" y="68033"/>
                    </a:cubicBezTo>
                    <a:cubicBezTo>
                      <a:pt x="19583" y="68235"/>
                      <a:pt x="18573" y="68639"/>
                      <a:pt x="17564" y="68841"/>
                    </a:cubicBezTo>
                    <a:cubicBezTo>
                      <a:pt x="20188" y="71667"/>
                      <a:pt x="22813" y="74494"/>
                      <a:pt x="25034" y="77522"/>
                    </a:cubicBezTo>
                    <a:cubicBezTo>
                      <a:pt x="25235" y="77925"/>
                      <a:pt x="25639" y="78531"/>
                      <a:pt x="25841" y="78935"/>
                    </a:cubicBezTo>
                    <a:cubicBezTo>
                      <a:pt x="47240" y="71062"/>
                      <a:pt x="58343" y="42799"/>
                      <a:pt x="62381" y="30080"/>
                    </a:cubicBezTo>
                    <a:cubicBezTo>
                      <a:pt x="63592" y="26245"/>
                      <a:pt x="62179" y="22005"/>
                      <a:pt x="58949" y="19583"/>
                    </a:cubicBezTo>
                    <a:cubicBezTo>
                      <a:pt x="49865" y="12921"/>
                      <a:pt x="30081" y="0"/>
                      <a:pt x="11104"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7931;p60">
                <a:extLst>
                  <a:ext uri="{FF2B5EF4-FFF2-40B4-BE49-F238E27FC236}">
                    <a16:creationId xmlns="" xmlns:a16="http://schemas.microsoft.com/office/drawing/2014/main" id="{294DBE6A-A174-FE4F-A9D4-0B220E6BC46D}"/>
                  </a:ext>
                </a:extLst>
              </p:cNvPr>
              <p:cNvSpPr/>
              <p:nvPr/>
            </p:nvSpPr>
            <p:spPr>
              <a:xfrm>
                <a:off x="2956256" y="1319034"/>
                <a:ext cx="54314" cy="72184"/>
              </a:xfrm>
              <a:custGeom>
                <a:avLst/>
                <a:gdLst/>
                <a:ahLst/>
                <a:cxnLst/>
                <a:rect l="l" t="t" r="r" b="b"/>
                <a:pathLst>
                  <a:path w="15343" h="20391" extrusionOk="0">
                    <a:moveTo>
                      <a:pt x="15343" y="0"/>
                    </a:moveTo>
                    <a:lnTo>
                      <a:pt x="13930" y="404"/>
                    </a:lnTo>
                    <a:cubicBezTo>
                      <a:pt x="10094" y="1413"/>
                      <a:pt x="6662" y="2827"/>
                      <a:pt x="3230" y="4644"/>
                    </a:cubicBezTo>
                    <a:cubicBezTo>
                      <a:pt x="2827" y="9691"/>
                      <a:pt x="1817" y="14737"/>
                      <a:pt x="0" y="19583"/>
                    </a:cubicBezTo>
                    <a:lnTo>
                      <a:pt x="1010" y="20390"/>
                    </a:lnTo>
                    <a:cubicBezTo>
                      <a:pt x="5047" y="17160"/>
                      <a:pt x="9489" y="14737"/>
                      <a:pt x="14334" y="12921"/>
                    </a:cubicBezTo>
                    <a:cubicBezTo>
                      <a:pt x="14939" y="9085"/>
                      <a:pt x="15343" y="5047"/>
                      <a:pt x="15343" y="1212"/>
                    </a:cubicBezTo>
                    <a:lnTo>
                      <a:pt x="15343" y="0"/>
                    </a:ln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7932;p60">
                <a:extLst>
                  <a:ext uri="{FF2B5EF4-FFF2-40B4-BE49-F238E27FC236}">
                    <a16:creationId xmlns="" xmlns:a16="http://schemas.microsoft.com/office/drawing/2014/main" id="{577A6CA7-A7F7-4C60-E7B6-E5F3FAB51618}"/>
                  </a:ext>
                </a:extLst>
              </p:cNvPr>
              <p:cNvSpPr/>
              <p:nvPr/>
            </p:nvSpPr>
            <p:spPr>
              <a:xfrm>
                <a:off x="2919817" y="1335466"/>
                <a:ext cx="47886" cy="52888"/>
              </a:xfrm>
              <a:custGeom>
                <a:avLst/>
                <a:gdLst/>
                <a:ahLst/>
                <a:cxnLst/>
                <a:rect l="l" t="t" r="r" b="b"/>
                <a:pathLst>
                  <a:path w="13527" h="14940" extrusionOk="0">
                    <a:moveTo>
                      <a:pt x="13526" y="1"/>
                    </a:moveTo>
                    <a:cubicBezTo>
                      <a:pt x="8681" y="2423"/>
                      <a:pt x="4038" y="5451"/>
                      <a:pt x="0" y="9085"/>
                    </a:cubicBezTo>
                    <a:cubicBezTo>
                      <a:pt x="3634" y="10498"/>
                      <a:pt x="7066" y="12517"/>
                      <a:pt x="10296" y="14940"/>
                    </a:cubicBezTo>
                    <a:cubicBezTo>
                      <a:pt x="12113" y="10094"/>
                      <a:pt x="13123" y="5048"/>
                      <a:pt x="13526"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7933;p60">
                <a:extLst>
                  <a:ext uri="{FF2B5EF4-FFF2-40B4-BE49-F238E27FC236}">
                    <a16:creationId xmlns="" xmlns:a16="http://schemas.microsoft.com/office/drawing/2014/main" id="{C3B88D19-622F-1BF1-C626-E27CEBDF2F25}"/>
                  </a:ext>
                </a:extLst>
              </p:cNvPr>
              <p:cNvSpPr/>
              <p:nvPr/>
            </p:nvSpPr>
            <p:spPr>
              <a:xfrm>
                <a:off x="3002697" y="1557663"/>
                <a:ext cx="95053" cy="46455"/>
              </a:xfrm>
              <a:custGeom>
                <a:avLst/>
                <a:gdLst/>
                <a:ahLst/>
                <a:cxnLst/>
                <a:rect l="l" t="t" r="r" b="b"/>
                <a:pathLst>
                  <a:path w="26851" h="13123" extrusionOk="0">
                    <a:moveTo>
                      <a:pt x="18775" y="1"/>
                    </a:moveTo>
                    <a:cubicBezTo>
                      <a:pt x="14737" y="1010"/>
                      <a:pt x="10700" y="1414"/>
                      <a:pt x="6460" y="1616"/>
                    </a:cubicBezTo>
                    <a:cubicBezTo>
                      <a:pt x="4240" y="1616"/>
                      <a:pt x="2019" y="1414"/>
                      <a:pt x="0" y="1010"/>
                    </a:cubicBezTo>
                    <a:lnTo>
                      <a:pt x="0" y="1010"/>
                    </a:lnTo>
                    <a:cubicBezTo>
                      <a:pt x="5451" y="4038"/>
                      <a:pt x="10498" y="8076"/>
                      <a:pt x="14334" y="13123"/>
                    </a:cubicBezTo>
                    <a:cubicBezTo>
                      <a:pt x="18169" y="12517"/>
                      <a:pt x="22005" y="11508"/>
                      <a:pt x="25841" y="10297"/>
                    </a:cubicBezTo>
                    <a:cubicBezTo>
                      <a:pt x="26245" y="10297"/>
                      <a:pt x="26648" y="10095"/>
                      <a:pt x="26850" y="9893"/>
                    </a:cubicBezTo>
                    <a:cubicBezTo>
                      <a:pt x="26648" y="9489"/>
                      <a:pt x="26446" y="9085"/>
                      <a:pt x="26043" y="8682"/>
                    </a:cubicBezTo>
                    <a:cubicBezTo>
                      <a:pt x="23822" y="5452"/>
                      <a:pt x="21399" y="2625"/>
                      <a:pt x="1877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7934;p60">
                <a:extLst>
                  <a:ext uri="{FF2B5EF4-FFF2-40B4-BE49-F238E27FC236}">
                    <a16:creationId xmlns="" xmlns:a16="http://schemas.microsoft.com/office/drawing/2014/main" id="{AA3B7063-F378-1E95-D2FF-C783D4216DA9}"/>
                  </a:ext>
                </a:extLst>
              </p:cNvPr>
              <p:cNvSpPr/>
              <p:nvPr/>
            </p:nvSpPr>
            <p:spPr>
              <a:xfrm>
                <a:off x="2975545" y="1561238"/>
                <a:ext cx="78616" cy="45740"/>
              </a:xfrm>
              <a:custGeom>
                <a:avLst/>
                <a:gdLst/>
                <a:ahLst/>
                <a:cxnLst/>
                <a:rect l="l" t="t" r="r" b="b"/>
                <a:pathLst>
                  <a:path w="22208" h="12921" extrusionOk="0">
                    <a:moveTo>
                      <a:pt x="7672" y="0"/>
                    </a:moveTo>
                    <a:cubicBezTo>
                      <a:pt x="5654" y="4442"/>
                      <a:pt x="3231" y="8277"/>
                      <a:pt x="1" y="11709"/>
                    </a:cubicBezTo>
                    <a:cubicBezTo>
                      <a:pt x="3837" y="12517"/>
                      <a:pt x="7672" y="12920"/>
                      <a:pt x="11508" y="12920"/>
                    </a:cubicBezTo>
                    <a:cubicBezTo>
                      <a:pt x="15142" y="12920"/>
                      <a:pt x="18574" y="12517"/>
                      <a:pt x="22208" y="12113"/>
                    </a:cubicBezTo>
                    <a:cubicBezTo>
                      <a:pt x="18170" y="7066"/>
                      <a:pt x="13123" y="3028"/>
                      <a:pt x="7672" y="0"/>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7935;p60">
                <a:extLst>
                  <a:ext uri="{FF2B5EF4-FFF2-40B4-BE49-F238E27FC236}">
                    <a16:creationId xmlns="" xmlns:a16="http://schemas.microsoft.com/office/drawing/2014/main" id="{2FF1D0A9-7778-9326-3D1D-F45B57335491}"/>
                  </a:ext>
                </a:extLst>
              </p:cNvPr>
              <p:cNvSpPr/>
              <p:nvPr/>
            </p:nvSpPr>
            <p:spPr>
              <a:xfrm>
                <a:off x="2959827" y="1364044"/>
                <a:ext cx="47171" cy="60035"/>
              </a:xfrm>
              <a:custGeom>
                <a:avLst/>
                <a:gdLst/>
                <a:ahLst/>
                <a:cxnLst/>
                <a:rect l="l" t="t" r="r" b="b"/>
                <a:pathLst>
                  <a:path w="13325" h="16959" extrusionOk="0">
                    <a:moveTo>
                      <a:pt x="13325" y="1"/>
                    </a:moveTo>
                    <a:lnTo>
                      <a:pt x="13325" y="1"/>
                    </a:lnTo>
                    <a:cubicBezTo>
                      <a:pt x="8480" y="1818"/>
                      <a:pt x="4038" y="4442"/>
                      <a:pt x="1" y="7672"/>
                    </a:cubicBezTo>
                    <a:cubicBezTo>
                      <a:pt x="1010" y="8480"/>
                      <a:pt x="2019" y="9287"/>
                      <a:pt x="2827" y="10095"/>
                    </a:cubicBezTo>
                    <a:cubicBezTo>
                      <a:pt x="4846" y="12315"/>
                      <a:pt x="6663" y="14536"/>
                      <a:pt x="8278" y="16959"/>
                    </a:cubicBezTo>
                    <a:cubicBezTo>
                      <a:pt x="10700" y="11508"/>
                      <a:pt x="12315" y="5855"/>
                      <a:pt x="13325"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7936;p60">
                <a:extLst>
                  <a:ext uri="{FF2B5EF4-FFF2-40B4-BE49-F238E27FC236}">
                    <a16:creationId xmlns="" xmlns:a16="http://schemas.microsoft.com/office/drawing/2014/main" id="{7D535F11-6041-EDC8-F2F0-DDC33C15BA37}"/>
                  </a:ext>
                </a:extLst>
              </p:cNvPr>
              <p:cNvSpPr/>
              <p:nvPr/>
            </p:nvSpPr>
            <p:spPr>
              <a:xfrm>
                <a:off x="3002697" y="1515509"/>
                <a:ext cx="67179" cy="47170"/>
              </a:xfrm>
              <a:custGeom>
                <a:avLst/>
                <a:gdLst/>
                <a:ahLst/>
                <a:cxnLst/>
                <a:rect l="l" t="t" r="r" b="b"/>
                <a:pathLst>
                  <a:path w="18977" h="13325" extrusionOk="0">
                    <a:moveTo>
                      <a:pt x="2827" y="1"/>
                    </a:moveTo>
                    <a:cubicBezTo>
                      <a:pt x="2625" y="4442"/>
                      <a:pt x="1615" y="8682"/>
                      <a:pt x="0" y="12921"/>
                    </a:cubicBezTo>
                    <a:cubicBezTo>
                      <a:pt x="2221" y="13123"/>
                      <a:pt x="4442" y="13325"/>
                      <a:pt x="6460" y="13325"/>
                    </a:cubicBezTo>
                    <a:cubicBezTo>
                      <a:pt x="10700" y="13325"/>
                      <a:pt x="14939" y="12719"/>
                      <a:pt x="18977" y="11710"/>
                    </a:cubicBezTo>
                    <a:cubicBezTo>
                      <a:pt x="14132" y="7067"/>
                      <a:pt x="8883" y="3029"/>
                      <a:pt x="2827" y="1"/>
                    </a:cubicBezTo>
                    <a:close/>
                  </a:path>
                </a:pathLst>
              </a:cu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7937;p60">
                <a:extLst>
                  <a:ext uri="{FF2B5EF4-FFF2-40B4-BE49-F238E27FC236}">
                    <a16:creationId xmlns="" xmlns:a16="http://schemas.microsoft.com/office/drawing/2014/main" id="{C8AC9A1C-1F42-BDB6-732F-62A822BC29DA}"/>
                  </a:ext>
                </a:extLst>
              </p:cNvPr>
              <p:cNvSpPr/>
              <p:nvPr/>
            </p:nvSpPr>
            <p:spPr>
              <a:xfrm>
                <a:off x="3001982" y="1561238"/>
                <a:ext cx="719" cy="4"/>
              </a:xfrm>
              <a:custGeom>
                <a:avLst/>
                <a:gdLst/>
                <a:ahLst/>
                <a:cxnLst/>
                <a:rect l="l" t="t" r="r" b="b"/>
                <a:pathLst>
                  <a:path w="203" h="1" extrusionOk="0">
                    <a:moveTo>
                      <a:pt x="202" y="0"/>
                    </a:moveTo>
                    <a:lnTo>
                      <a:pt x="202" y="0"/>
                    </a:lnTo>
                    <a:lnTo>
                      <a:pt x="0" y="0"/>
                    </a:lnTo>
                    <a:close/>
                  </a:path>
                </a:pathLst>
              </a:custGeom>
              <a:solidFill>
                <a:srgbClr val="000000"/>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7938;p60">
                <a:extLst>
                  <a:ext uri="{FF2B5EF4-FFF2-40B4-BE49-F238E27FC236}">
                    <a16:creationId xmlns="" xmlns:a16="http://schemas.microsoft.com/office/drawing/2014/main" id="{F20E946F-95D2-7408-7CB5-1D561E572B48}"/>
                  </a:ext>
                </a:extLst>
              </p:cNvPr>
              <p:cNvSpPr/>
              <p:nvPr/>
            </p:nvSpPr>
            <p:spPr>
              <a:xfrm>
                <a:off x="2727622" y="1560523"/>
                <a:ext cx="4" cy="4"/>
              </a:xfrm>
              <a:custGeom>
                <a:avLst/>
                <a:gdLst/>
                <a:ahLst/>
                <a:cxnLst/>
                <a:rect l="l" t="t" r="r" b="b"/>
                <a:pathLst>
                  <a:path w="1" h="1" extrusionOk="0">
                    <a:moveTo>
                      <a:pt x="0" y="0"/>
                    </a:moveTo>
                    <a:close/>
                  </a:path>
                </a:pathLst>
              </a:custGeom>
              <a:solidFill>
                <a:srgbClr val="FFFFFF"/>
              </a:solid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7939;p60">
                <a:extLst>
                  <a:ext uri="{FF2B5EF4-FFF2-40B4-BE49-F238E27FC236}">
                    <a16:creationId xmlns="" xmlns:a16="http://schemas.microsoft.com/office/drawing/2014/main" id="{2BE97A05-3841-1127-79F8-216FAF106E1B}"/>
                  </a:ext>
                </a:extLst>
              </p:cNvPr>
              <p:cNvSpPr/>
              <p:nvPr/>
            </p:nvSpPr>
            <p:spPr>
              <a:xfrm>
                <a:off x="2706186" y="1356898"/>
                <a:ext cx="321598" cy="311591"/>
              </a:xfrm>
              <a:custGeom>
                <a:avLst/>
                <a:gdLst/>
                <a:ahLst/>
                <a:cxnLst/>
                <a:rect l="l" t="t" r="r" b="b"/>
                <a:pathLst>
                  <a:path w="90847" h="88020" fill="none" extrusionOk="0">
                    <a:moveTo>
                      <a:pt x="44818" y="1"/>
                    </a:moveTo>
                    <a:cubicBezTo>
                      <a:pt x="24832" y="1"/>
                      <a:pt x="7672" y="13931"/>
                      <a:pt x="3836" y="33715"/>
                    </a:cubicBezTo>
                    <a:cubicBezTo>
                      <a:pt x="1" y="53297"/>
                      <a:pt x="10297" y="72879"/>
                      <a:pt x="28869" y="80550"/>
                    </a:cubicBezTo>
                    <a:cubicBezTo>
                      <a:pt x="47240" y="88020"/>
                      <a:pt x="68639" y="81560"/>
                      <a:pt x="79743" y="65006"/>
                    </a:cubicBezTo>
                    <a:cubicBezTo>
                      <a:pt x="90846" y="48452"/>
                      <a:pt x="88625" y="26245"/>
                      <a:pt x="74494" y="12114"/>
                    </a:cubicBezTo>
                    <a:cubicBezTo>
                      <a:pt x="66621" y="4240"/>
                      <a:pt x="55921" y="1"/>
                      <a:pt x="44818" y="1"/>
                    </a:cubicBezTo>
                    <a:close/>
                  </a:path>
                </a:pathLst>
              </a:custGeom>
              <a:noFill/>
              <a:ln w="9525" cap="flat" cmpd="sng">
                <a:solidFill>
                  <a:srgbClr val="1136BA"/>
                </a:solidFill>
                <a:prstDash val="solid"/>
                <a:miter lim="2018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7940;p60">
              <a:extLst>
                <a:ext uri="{FF2B5EF4-FFF2-40B4-BE49-F238E27FC236}">
                  <a16:creationId xmlns="" xmlns:a16="http://schemas.microsoft.com/office/drawing/2014/main" id="{214D1BA6-84C5-A6D2-483B-7221734EF5AE}"/>
                </a:ext>
              </a:extLst>
            </p:cNvPr>
            <p:cNvGrpSpPr/>
            <p:nvPr/>
          </p:nvGrpSpPr>
          <p:grpSpPr>
            <a:xfrm>
              <a:off x="2517909" y="1188726"/>
              <a:ext cx="702702" cy="725214"/>
              <a:chOff x="2517909" y="1188726"/>
              <a:chExt cx="702702" cy="725214"/>
            </a:xfrm>
          </p:grpSpPr>
          <p:sp>
            <p:nvSpPr>
              <p:cNvPr id="51" name="Google Shape;7941;p60">
                <a:extLst>
                  <a:ext uri="{FF2B5EF4-FFF2-40B4-BE49-F238E27FC236}">
                    <a16:creationId xmlns="" xmlns:a16="http://schemas.microsoft.com/office/drawing/2014/main" id="{B0D9B0EF-0CC8-A408-ECE9-F19D2260CE01}"/>
                  </a:ext>
                </a:extLst>
              </p:cNvPr>
              <p:cNvSpPr/>
              <p:nvPr/>
            </p:nvSpPr>
            <p:spPr>
              <a:xfrm>
                <a:off x="2621966" y="118872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42;p60">
                <a:extLst>
                  <a:ext uri="{FF2B5EF4-FFF2-40B4-BE49-F238E27FC236}">
                    <a16:creationId xmlns="" xmlns:a16="http://schemas.microsoft.com/office/drawing/2014/main" id="{4AEFEF43-26B0-D557-CE9B-65EE1C5B1932}"/>
                  </a:ext>
                </a:extLst>
              </p:cNvPr>
              <p:cNvSpPr/>
              <p:nvPr/>
            </p:nvSpPr>
            <p:spPr>
              <a:xfrm>
                <a:off x="2517909" y="154330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43;p60">
                <a:extLst>
                  <a:ext uri="{FF2B5EF4-FFF2-40B4-BE49-F238E27FC236}">
                    <a16:creationId xmlns="" xmlns:a16="http://schemas.microsoft.com/office/drawing/2014/main" id="{A39CFC19-9A45-4DD0-2857-A7150F25978D}"/>
                  </a:ext>
                </a:extLst>
              </p:cNvPr>
              <p:cNvSpPr/>
              <p:nvPr/>
            </p:nvSpPr>
            <p:spPr>
              <a:xfrm>
                <a:off x="3174265" y="155689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44;p60">
                <a:extLst>
                  <a:ext uri="{FF2B5EF4-FFF2-40B4-BE49-F238E27FC236}">
                    <a16:creationId xmlns="" xmlns:a16="http://schemas.microsoft.com/office/drawing/2014/main" id="{0F6BFA3A-B689-44AD-40BA-B336FE80153D}"/>
                  </a:ext>
                </a:extLst>
              </p:cNvPr>
              <p:cNvSpPr/>
              <p:nvPr/>
            </p:nvSpPr>
            <p:spPr>
              <a:xfrm>
                <a:off x="3023194" y="119720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945;p60">
                <a:extLst>
                  <a:ext uri="{FF2B5EF4-FFF2-40B4-BE49-F238E27FC236}">
                    <a16:creationId xmlns="" xmlns:a16="http://schemas.microsoft.com/office/drawing/2014/main" id="{C13889A7-6D60-5BE1-5B72-8064CDB048BE}"/>
                  </a:ext>
                </a:extLst>
              </p:cNvPr>
              <p:cNvSpPr/>
              <p:nvPr/>
            </p:nvSpPr>
            <p:spPr>
              <a:xfrm rot="8660313">
                <a:off x="2818264" y="180429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solidFill>
                  <a:srgbClr val="1136B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1" name="Google Shape;7635;p60">
            <a:extLst>
              <a:ext uri="{FF2B5EF4-FFF2-40B4-BE49-F238E27FC236}">
                <a16:creationId xmlns="" xmlns:a16="http://schemas.microsoft.com/office/drawing/2014/main" id="{3D7E5D00-AA74-B9DE-E553-9D52AF6994DF}"/>
              </a:ext>
            </a:extLst>
          </p:cNvPr>
          <p:cNvGrpSpPr/>
          <p:nvPr/>
        </p:nvGrpSpPr>
        <p:grpSpPr>
          <a:xfrm>
            <a:off x="426530" y="621053"/>
            <a:ext cx="710153" cy="710153"/>
            <a:chOff x="5007123" y="2079403"/>
            <a:chExt cx="687600" cy="687600"/>
          </a:xfrm>
        </p:grpSpPr>
        <p:sp>
          <p:nvSpPr>
            <p:cNvPr id="532" name="Google Shape;7636;p60">
              <a:extLst>
                <a:ext uri="{FF2B5EF4-FFF2-40B4-BE49-F238E27FC236}">
                  <a16:creationId xmlns="" xmlns:a16="http://schemas.microsoft.com/office/drawing/2014/main" id="{8941B340-D873-BFD0-1636-C05DE1377F9F}"/>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7637;p60">
              <a:extLst>
                <a:ext uri="{FF2B5EF4-FFF2-40B4-BE49-F238E27FC236}">
                  <a16:creationId xmlns="" xmlns:a16="http://schemas.microsoft.com/office/drawing/2014/main" id="{DB2D2828-F9E0-7751-6266-6F9FA413A30F}"/>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7638;p60">
              <a:extLst>
                <a:ext uri="{FF2B5EF4-FFF2-40B4-BE49-F238E27FC236}">
                  <a16:creationId xmlns="" xmlns:a16="http://schemas.microsoft.com/office/drawing/2014/main" id="{ABD272FB-72A1-5746-64DC-69F4A5D950F3}"/>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7639;p60">
              <a:extLst>
                <a:ext uri="{FF2B5EF4-FFF2-40B4-BE49-F238E27FC236}">
                  <a16:creationId xmlns="" xmlns:a16="http://schemas.microsoft.com/office/drawing/2014/main" id="{C8F3B396-4DC9-D354-828D-A9B172F625D3}"/>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18609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60484" y="-629321"/>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124742" y="584020"/>
            <a:ext cx="9314657"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contraindications for NG intubation </a:t>
            </a:r>
          </a:p>
        </p:txBody>
      </p:sp>
      <p:sp>
        <p:nvSpPr>
          <p:cNvPr id="543" name="Google Shape;543;p41"/>
          <p:cNvSpPr txBox="1">
            <a:spLocks noGrp="1"/>
          </p:cNvSpPr>
          <p:nvPr>
            <p:ph type="subTitle" idx="1"/>
          </p:nvPr>
        </p:nvSpPr>
        <p:spPr>
          <a:xfrm>
            <a:off x="1095380" y="1642900"/>
            <a:ext cx="9688200" cy="290629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Absolute contraindications </a:t>
            </a:r>
            <a:r>
              <a:rPr lang="en-US" sz="2133" b="1" dirty="0">
                <a:latin typeface="Aptos" panose="020B0004020202020204" pitchFamily="34" charset="0"/>
                <a:ea typeface="ADLaM Display" panose="02010000000000000000" pitchFamily="2" charset="0"/>
                <a:cs typeface="ADLaM Display" panose="02010000000000000000" pitchFamily="2" charset="0"/>
              </a:rPr>
              <a:t>for NG intubation include the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following:</a:t>
            </a:r>
          </a:p>
          <a:p>
            <a:pPr marL="0" lvl="0" indent="0" algn="l" rtl="0">
              <a:spcBef>
                <a:spcPts val="0"/>
              </a:spcBef>
              <a:spcAft>
                <a:spcPts val="0"/>
              </a:spcAft>
              <a:buNone/>
            </a:pPr>
            <a:endParaRPr lang="en-US" sz="2133" b="1" dirty="0">
              <a:latin typeface="Aptos" panose="020B0004020202020204" pitchFamily="34" charset="0"/>
              <a:ea typeface="ADLaM Display" panose="02010000000000000000" pitchFamily="2" charset="0"/>
              <a:cs typeface="ADLaM Display" panose="02010000000000000000" pitchFamily="2" charset="0"/>
            </a:endParaRP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Severe maxillofacial trauma</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Recent nasal surgery</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Nasopharyngeal or esophageal obstruction</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Esophageal abnormalities such as </a:t>
            </a:r>
            <a:r>
              <a:rPr lang="en-US" sz="2133" b="1" dirty="0" err="1">
                <a:latin typeface="Aptos" panose="020B0004020202020204" pitchFamily="34" charset="0"/>
                <a:ea typeface="ADLaM Display" panose="02010000000000000000" pitchFamily="2" charset="0"/>
                <a:cs typeface="ADLaM Display" panose="02010000000000000000" pitchFamily="2" charset="0"/>
              </a:rPr>
              <a:t>diverticulumContraindications</a:t>
            </a:r>
            <a:endParaRPr lang="en-US" sz="2133" b="1" dirty="0">
              <a:latin typeface="Aptos" panose="020B0004020202020204" pitchFamily="34" charset="0"/>
              <a:ea typeface="ADLaM Display" panose="02010000000000000000" pitchFamily="2" charset="0"/>
              <a:cs typeface="ADLaM Display" panose="02010000000000000000" pitchFamily="2" charset="0"/>
            </a:endParaRP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 for GI intubation</a:t>
            </a:r>
          </a:p>
        </p:txBody>
      </p:sp>
      <p:grpSp>
        <p:nvGrpSpPr>
          <p:cNvPr id="544" name="Google Shape;544;p41"/>
          <p:cNvGrpSpPr/>
          <p:nvPr/>
        </p:nvGrpSpPr>
        <p:grpSpPr>
          <a:xfrm rot="17285638">
            <a:off x="8962617" y="4045490"/>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923;p56">
            <a:extLst>
              <a:ext uri="{FF2B5EF4-FFF2-40B4-BE49-F238E27FC236}">
                <a16:creationId xmlns="" xmlns:a16="http://schemas.microsoft.com/office/drawing/2014/main" id="{6134C389-4612-1AAE-918B-547A50FEF86A}"/>
              </a:ext>
            </a:extLst>
          </p:cNvPr>
          <p:cNvGrpSpPr/>
          <p:nvPr/>
        </p:nvGrpSpPr>
        <p:grpSpPr>
          <a:xfrm>
            <a:off x="951158" y="2810288"/>
            <a:ext cx="209380" cy="209409"/>
            <a:chOff x="6415233" y="2753366"/>
            <a:chExt cx="55333" cy="58933"/>
          </a:xfrm>
          <a:solidFill>
            <a:srgbClr val="1136BA"/>
          </a:solidFill>
        </p:grpSpPr>
        <p:sp>
          <p:nvSpPr>
            <p:cNvPr id="3" name="Google Shape;924;p56">
              <a:extLst>
                <a:ext uri="{FF2B5EF4-FFF2-40B4-BE49-F238E27FC236}">
                  <a16:creationId xmlns="" xmlns:a16="http://schemas.microsoft.com/office/drawing/2014/main" id="{AC505AA1-FC0A-03B5-BDA2-DCAA4C33C093}"/>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925;p56">
              <a:extLst>
                <a:ext uri="{FF2B5EF4-FFF2-40B4-BE49-F238E27FC236}">
                  <a16:creationId xmlns="" xmlns:a16="http://schemas.microsoft.com/office/drawing/2014/main" id="{AEA604F2-1199-7721-D10F-0FF9E2B53584}"/>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0" name="Google Shape;923;p56">
            <a:extLst>
              <a:ext uri="{FF2B5EF4-FFF2-40B4-BE49-F238E27FC236}">
                <a16:creationId xmlns="" xmlns:a16="http://schemas.microsoft.com/office/drawing/2014/main" id="{F25045C7-1F08-F930-2BF3-853AC9252069}"/>
              </a:ext>
            </a:extLst>
          </p:cNvPr>
          <p:cNvGrpSpPr/>
          <p:nvPr/>
        </p:nvGrpSpPr>
        <p:grpSpPr>
          <a:xfrm>
            <a:off x="951158" y="3119069"/>
            <a:ext cx="209380" cy="209409"/>
            <a:chOff x="6415233" y="2753366"/>
            <a:chExt cx="55333" cy="58933"/>
          </a:xfrm>
          <a:solidFill>
            <a:srgbClr val="1136BA"/>
          </a:solidFill>
        </p:grpSpPr>
        <p:sp>
          <p:nvSpPr>
            <p:cNvPr id="11" name="Google Shape;924;p56">
              <a:extLst>
                <a:ext uri="{FF2B5EF4-FFF2-40B4-BE49-F238E27FC236}">
                  <a16:creationId xmlns="" xmlns:a16="http://schemas.microsoft.com/office/drawing/2014/main" id="{946E164A-E13B-22C4-7E09-2E6BD39B120A}"/>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2" name="Google Shape;925;p56">
              <a:extLst>
                <a:ext uri="{FF2B5EF4-FFF2-40B4-BE49-F238E27FC236}">
                  <a16:creationId xmlns="" xmlns:a16="http://schemas.microsoft.com/office/drawing/2014/main" id="{91DB5DBB-B931-62DE-4991-880CAFDAE95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3" name="Google Shape;923;p56">
            <a:extLst>
              <a:ext uri="{FF2B5EF4-FFF2-40B4-BE49-F238E27FC236}">
                <a16:creationId xmlns="" xmlns:a16="http://schemas.microsoft.com/office/drawing/2014/main" id="{3562948A-7B13-7E53-02E3-AA16F36FA922}"/>
              </a:ext>
            </a:extLst>
          </p:cNvPr>
          <p:cNvGrpSpPr/>
          <p:nvPr/>
        </p:nvGrpSpPr>
        <p:grpSpPr>
          <a:xfrm>
            <a:off x="995229" y="3776020"/>
            <a:ext cx="209380" cy="209409"/>
            <a:chOff x="6415233" y="2753366"/>
            <a:chExt cx="55333" cy="58933"/>
          </a:xfrm>
          <a:solidFill>
            <a:srgbClr val="1136BA"/>
          </a:solidFill>
        </p:grpSpPr>
        <p:sp>
          <p:nvSpPr>
            <p:cNvPr id="14" name="Google Shape;924;p56">
              <a:extLst>
                <a:ext uri="{FF2B5EF4-FFF2-40B4-BE49-F238E27FC236}">
                  <a16:creationId xmlns="" xmlns:a16="http://schemas.microsoft.com/office/drawing/2014/main" id="{8DE9C351-B30A-BC17-D64C-252F96C38B45}"/>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5" name="Google Shape;925;p56">
              <a:extLst>
                <a:ext uri="{FF2B5EF4-FFF2-40B4-BE49-F238E27FC236}">
                  <a16:creationId xmlns="" xmlns:a16="http://schemas.microsoft.com/office/drawing/2014/main" id="{51CA507C-7B34-14C5-3C6E-441EEDBC7A13}"/>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6" name="Google Shape;923;p56">
            <a:extLst>
              <a:ext uri="{FF2B5EF4-FFF2-40B4-BE49-F238E27FC236}">
                <a16:creationId xmlns="" xmlns:a16="http://schemas.microsoft.com/office/drawing/2014/main" id="{885C4CE7-6F6D-E7B0-2231-1B17F5B44753}"/>
              </a:ext>
            </a:extLst>
          </p:cNvPr>
          <p:cNvGrpSpPr/>
          <p:nvPr/>
        </p:nvGrpSpPr>
        <p:grpSpPr>
          <a:xfrm>
            <a:off x="967972" y="3474717"/>
            <a:ext cx="209380" cy="209409"/>
            <a:chOff x="6415233" y="2753366"/>
            <a:chExt cx="55333" cy="58933"/>
          </a:xfrm>
          <a:solidFill>
            <a:srgbClr val="1136BA"/>
          </a:solidFill>
        </p:grpSpPr>
        <p:sp>
          <p:nvSpPr>
            <p:cNvPr id="17" name="Google Shape;924;p56">
              <a:extLst>
                <a:ext uri="{FF2B5EF4-FFF2-40B4-BE49-F238E27FC236}">
                  <a16:creationId xmlns="" xmlns:a16="http://schemas.microsoft.com/office/drawing/2014/main" id="{7E834482-2EDC-3D08-62AF-20898B356F21}"/>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8" name="Google Shape;925;p56">
              <a:extLst>
                <a:ext uri="{FF2B5EF4-FFF2-40B4-BE49-F238E27FC236}">
                  <a16:creationId xmlns="" xmlns:a16="http://schemas.microsoft.com/office/drawing/2014/main" id="{CD11A4A8-1561-BAB5-F23A-88BF38D5768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 name="Google Shape;7635;p60">
            <a:extLst>
              <a:ext uri="{FF2B5EF4-FFF2-40B4-BE49-F238E27FC236}">
                <a16:creationId xmlns="" xmlns:a16="http://schemas.microsoft.com/office/drawing/2014/main" id="{B433843F-BB27-BFE5-F2F8-E6463DD2D681}"/>
              </a:ext>
            </a:extLst>
          </p:cNvPr>
          <p:cNvGrpSpPr/>
          <p:nvPr/>
        </p:nvGrpSpPr>
        <p:grpSpPr>
          <a:xfrm>
            <a:off x="414589" y="650639"/>
            <a:ext cx="710153" cy="710153"/>
            <a:chOff x="5007123" y="2079403"/>
            <a:chExt cx="687600" cy="687600"/>
          </a:xfrm>
        </p:grpSpPr>
        <p:sp>
          <p:nvSpPr>
            <p:cNvPr id="5" name="Google Shape;7636;p60">
              <a:extLst>
                <a:ext uri="{FF2B5EF4-FFF2-40B4-BE49-F238E27FC236}">
                  <a16:creationId xmlns="" xmlns:a16="http://schemas.microsoft.com/office/drawing/2014/main" id="{66B4D42B-4204-BBD3-4E13-8A3804D55AA1}"/>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7;p60">
              <a:extLst>
                <a:ext uri="{FF2B5EF4-FFF2-40B4-BE49-F238E27FC236}">
                  <a16:creationId xmlns="" xmlns:a16="http://schemas.microsoft.com/office/drawing/2014/main" id="{5A99BFCA-E2DD-0C7D-10B6-3CD677144C63}"/>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8;p60">
              <a:extLst>
                <a:ext uri="{FF2B5EF4-FFF2-40B4-BE49-F238E27FC236}">
                  <a16:creationId xmlns="" xmlns:a16="http://schemas.microsoft.com/office/drawing/2014/main" id="{013DB3B9-3DB1-2DF3-1F50-11E52F02894A}"/>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9;p60">
              <a:extLst>
                <a:ext uri="{FF2B5EF4-FFF2-40B4-BE49-F238E27FC236}">
                  <a16:creationId xmlns="" xmlns:a16="http://schemas.microsoft.com/office/drawing/2014/main" id="{5B6D3FB4-4D88-15CF-2278-021F83FF983E}"/>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54288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p:nvPr/>
        </p:nvSpPr>
        <p:spPr>
          <a:xfrm rot="-3776119">
            <a:off x="-3360484" y="-629321"/>
            <a:ext cx="5272133" cy="3242954"/>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txBox="1">
            <a:spLocks noGrp="1"/>
          </p:cNvSpPr>
          <p:nvPr>
            <p:ph type="title"/>
          </p:nvPr>
        </p:nvSpPr>
        <p:spPr>
          <a:xfrm>
            <a:off x="1124742" y="584020"/>
            <a:ext cx="9314657" cy="7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contraindications for NG intubation </a:t>
            </a:r>
          </a:p>
        </p:txBody>
      </p:sp>
      <p:sp>
        <p:nvSpPr>
          <p:cNvPr id="543" name="Google Shape;543;p41"/>
          <p:cNvSpPr txBox="1">
            <a:spLocks noGrp="1"/>
          </p:cNvSpPr>
          <p:nvPr>
            <p:ph type="subTitle" idx="1"/>
          </p:nvPr>
        </p:nvSpPr>
        <p:spPr>
          <a:xfrm>
            <a:off x="742768" y="1404541"/>
            <a:ext cx="11281078" cy="581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Relative contraindications </a:t>
            </a:r>
            <a:r>
              <a:rPr lang="en-US" sz="2133" b="1" dirty="0">
                <a:latin typeface="Aptos" panose="020B0004020202020204" pitchFamily="34" charset="0"/>
                <a:ea typeface="ADLaM Display" panose="02010000000000000000" pitchFamily="2" charset="0"/>
                <a:cs typeface="ADLaM Display" panose="02010000000000000000" pitchFamily="2" charset="0"/>
              </a:rPr>
              <a:t>for NG intubation include the</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 following:</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Coagulation abnormality</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Esophageal varices or stricture</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Recent banding of esophageal varices</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Anastomosis in the esophagus and the stomach - Blind NG tube insertion has</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 traditionally been contraindicated in certain procedures involving these anastomoses because of the fear of damage to the staple line; however, in an animal study of blind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NGT advancement after sleeve gastrectomy performed via a flexible gastroscope,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Fabian et al observed no sign of trauma to the staple line and no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significant mucosal injury (there were several small petechiae of the gastric mucosa, none of which were of full thickness or penetrated the mucosa) </a:t>
            </a:r>
          </a:p>
          <a:p>
            <a:pPr marL="0" lvl="0" indent="0" algn="l" rtl="0">
              <a:spcBef>
                <a:spcPts val="0"/>
              </a:spcBef>
              <a:spcAft>
                <a:spcPts val="0"/>
              </a:spcAft>
              <a:buNone/>
            </a:pPr>
            <a:r>
              <a:rPr lang="en-US" sz="2133" b="1" dirty="0">
                <a:latin typeface="Aptos" panose="020B0004020202020204" pitchFamily="34" charset="0"/>
                <a:ea typeface="ADLaM Display" panose="02010000000000000000" pitchFamily="2" charset="0"/>
                <a:cs typeface="ADLaM Display" panose="02010000000000000000" pitchFamily="2" charset="0"/>
              </a:rPr>
              <a:t>Alkaline ingestion</a:t>
            </a:r>
          </a:p>
        </p:txBody>
      </p:sp>
      <p:grpSp>
        <p:nvGrpSpPr>
          <p:cNvPr id="544" name="Google Shape;544;p41"/>
          <p:cNvGrpSpPr/>
          <p:nvPr/>
        </p:nvGrpSpPr>
        <p:grpSpPr>
          <a:xfrm rot="17285638">
            <a:off x="9006970" y="4081048"/>
            <a:ext cx="5125233" cy="2571161"/>
            <a:chOff x="153533" y="1326266"/>
            <a:chExt cx="9826700" cy="4929733"/>
          </a:xfrm>
        </p:grpSpPr>
        <p:sp>
          <p:nvSpPr>
            <p:cNvPr id="545" name="Google Shape;545;p41"/>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923;p56">
            <a:extLst>
              <a:ext uri="{FF2B5EF4-FFF2-40B4-BE49-F238E27FC236}">
                <a16:creationId xmlns="" xmlns:a16="http://schemas.microsoft.com/office/drawing/2014/main" id="{6134C389-4612-1AAE-918B-547A50FEF86A}"/>
              </a:ext>
            </a:extLst>
          </p:cNvPr>
          <p:cNvGrpSpPr/>
          <p:nvPr/>
        </p:nvGrpSpPr>
        <p:grpSpPr>
          <a:xfrm>
            <a:off x="614596" y="2252845"/>
            <a:ext cx="209380" cy="209409"/>
            <a:chOff x="6415233" y="2753366"/>
            <a:chExt cx="55333" cy="58933"/>
          </a:xfrm>
          <a:solidFill>
            <a:srgbClr val="1136BA"/>
          </a:solidFill>
        </p:grpSpPr>
        <p:sp>
          <p:nvSpPr>
            <p:cNvPr id="3" name="Google Shape;924;p56">
              <a:extLst>
                <a:ext uri="{FF2B5EF4-FFF2-40B4-BE49-F238E27FC236}">
                  <a16:creationId xmlns="" xmlns:a16="http://schemas.microsoft.com/office/drawing/2014/main" id="{AC505AA1-FC0A-03B5-BDA2-DCAA4C33C093}"/>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925;p56">
              <a:extLst>
                <a:ext uri="{FF2B5EF4-FFF2-40B4-BE49-F238E27FC236}">
                  <a16:creationId xmlns="" xmlns:a16="http://schemas.microsoft.com/office/drawing/2014/main" id="{AEA604F2-1199-7721-D10F-0FF9E2B53584}"/>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0" name="Google Shape;923;p56">
            <a:extLst>
              <a:ext uri="{FF2B5EF4-FFF2-40B4-BE49-F238E27FC236}">
                <a16:creationId xmlns="" xmlns:a16="http://schemas.microsoft.com/office/drawing/2014/main" id="{F25045C7-1F08-F930-2BF3-853AC9252069}"/>
              </a:ext>
            </a:extLst>
          </p:cNvPr>
          <p:cNvGrpSpPr/>
          <p:nvPr/>
        </p:nvGrpSpPr>
        <p:grpSpPr>
          <a:xfrm>
            <a:off x="622412" y="2599868"/>
            <a:ext cx="209380" cy="209409"/>
            <a:chOff x="6415233" y="2753366"/>
            <a:chExt cx="55333" cy="58933"/>
          </a:xfrm>
          <a:solidFill>
            <a:srgbClr val="1136BA"/>
          </a:solidFill>
        </p:grpSpPr>
        <p:sp>
          <p:nvSpPr>
            <p:cNvPr id="11" name="Google Shape;924;p56">
              <a:extLst>
                <a:ext uri="{FF2B5EF4-FFF2-40B4-BE49-F238E27FC236}">
                  <a16:creationId xmlns="" xmlns:a16="http://schemas.microsoft.com/office/drawing/2014/main" id="{946E164A-E13B-22C4-7E09-2E6BD39B120A}"/>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2" name="Google Shape;925;p56">
              <a:extLst>
                <a:ext uri="{FF2B5EF4-FFF2-40B4-BE49-F238E27FC236}">
                  <a16:creationId xmlns="" xmlns:a16="http://schemas.microsoft.com/office/drawing/2014/main" id="{91DB5DBB-B931-62DE-4991-880CAFDAE95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3" name="Google Shape;923;p56">
            <a:extLst>
              <a:ext uri="{FF2B5EF4-FFF2-40B4-BE49-F238E27FC236}">
                <a16:creationId xmlns="" xmlns:a16="http://schemas.microsoft.com/office/drawing/2014/main" id="{3562948A-7B13-7E53-02E3-AA16F36FA922}"/>
              </a:ext>
            </a:extLst>
          </p:cNvPr>
          <p:cNvGrpSpPr/>
          <p:nvPr/>
        </p:nvGrpSpPr>
        <p:grpSpPr>
          <a:xfrm>
            <a:off x="614596" y="3194244"/>
            <a:ext cx="209380" cy="209409"/>
            <a:chOff x="6415233" y="2753366"/>
            <a:chExt cx="55333" cy="58933"/>
          </a:xfrm>
          <a:solidFill>
            <a:srgbClr val="1136BA"/>
          </a:solidFill>
        </p:grpSpPr>
        <p:sp>
          <p:nvSpPr>
            <p:cNvPr id="14" name="Google Shape;924;p56">
              <a:extLst>
                <a:ext uri="{FF2B5EF4-FFF2-40B4-BE49-F238E27FC236}">
                  <a16:creationId xmlns="" xmlns:a16="http://schemas.microsoft.com/office/drawing/2014/main" id="{8DE9C351-B30A-BC17-D64C-252F96C38B45}"/>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5" name="Google Shape;925;p56">
              <a:extLst>
                <a:ext uri="{FF2B5EF4-FFF2-40B4-BE49-F238E27FC236}">
                  <a16:creationId xmlns="" xmlns:a16="http://schemas.microsoft.com/office/drawing/2014/main" id="{51CA507C-7B34-14C5-3C6E-441EEDBC7A13}"/>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6" name="Google Shape;923;p56">
            <a:extLst>
              <a:ext uri="{FF2B5EF4-FFF2-40B4-BE49-F238E27FC236}">
                <a16:creationId xmlns="" xmlns:a16="http://schemas.microsoft.com/office/drawing/2014/main" id="{885C4CE7-6F6D-E7B0-2231-1B17F5B44753}"/>
              </a:ext>
            </a:extLst>
          </p:cNvPr>
          <p:cNvGrpSpPr/>
          <p:nvPr/>
        </p:nvGrpSpPr>
        <p:grpSpPr>
          <a:xfrm>
            <a:off x="614596" y="2879752"/>
            <a:ext cx="209380" cy="209409"/>
            <a:chOff x="6415233" y="2753366"/>
            <a:chExt cx="55333" cy="58933"/>
          </a:xfrm>
          <a:solidFill>
            <a:srgbClr val="1136BA"/>
          </a:solidFill>
        </p:grpSpPr>
        <p:sp>
          <p:nvSpPr>
            <p:cNvPr id="17" name="Google Shape;924;p56">
              <a:extLst>
                <a:ext uri="{FF2B5EF4-FFF2-40B4-BE49-F238E27FC236}">
                  <a16:creationId xmlns="" xmlns:a16="http://schemas.microsoft.com/office/drawing/2014/main" id="{7E834482-2EDC-3D08-62AF-20898B356F21}"/>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18" name="Google Shape;925;p56">
              <a:extLst>
                <a:ext uri="{FF2B5EF4-FFF2-40B4-BE49-F238E27FC236}">
                  <a16:creationId xmlns="" xmlns:a16="http://schemas.microsoft.com/office/drawing/2014/main" id="{CD11A4A8-1561-BAB5-F23A-88BF38D5768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9" name="Google Shape;923;p56">
            <a:extLst>
              <a:ext uri="{FF2B5EF4-FFF2-40B4-BE49-F238E27FC236}">
                <a16:creationId xmlns="" xmlns:a16="http://schemas.microsoft.com/office/drawing/2014/main" id="{133CAAB4-B1AF-8B47-08B5-6EA55AD1D662}"/>
              </a:ext>
            </a:extLst>
          </p:cNvPr>
          <p:cNvGrpSpPr/>
          <p:nvPr/>
        </p:nvGrpSpPr>
        <p:grpSpPr>
          <a:xfrm>
            <a:off x="608994" y="5453459"/>
            <a:ext cx="209380" cy="209409"/>
            <a:chOff x="6415233" y="2753366"/>
            <a:chExt cx="55333" cy="58933"/>
          </a:xfrm>
          <a:solidFill>
            <a:srgbClr val="1136BA"/>
          </a:solidFill>
        </p:grpSpPr>
        <p:sp>
          <p:nvSpPr>
            <p:cNvPr id="25" name="Google Shape;924;p56">
              <a:extLst>
                <a:ext uri="{FF2B5EF4-FFF2-40B4-BE49-F238E27FC236}">
                  <a16:creationId xmlns="" xmlns:a16="http://schemas.microsoft.com/office/drawing/2014/main" id="{3B5143B9-C60A-0E7F-0B37-C4D0B6DDA267}"/>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sp>
          <p:nvSpPr>
            <p:cNvPr id="26" name="Google Shape;925;p56">
              <a:extLst>
                <a:ext uri="{FF2B5EF4-FFF2-40B4-BE49-F238E27FC236}">
                  <a16:creationId xmlns="" xmlns:a16="http://schemas.microsoft.com/office/drawing/2014/main" id="{435BB450-9757-68CD-EAA5-2CF23C555E79}"/>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 name="Google Shape;7635;p60">
            <a:extLst>
              <a:ext uri="{FF2B5EF4-FFF2-40B4-BE49-F238E27FC236}">
                <a16:creationId xmlns="" xmlns:a16="http://schemas.microsoft.com/office/drawing/2014/main" id="{332C92A5-E0E9-F8C6-C431-38DE1F30AD8B}"/>
              </a:ext>
            </a:extLst>
          </p:cNvPr>
          <p:cNvGrpSpPr/>
          <p:nvPr/>
        </p:nvGrpSpPr>
        <p:grpSpPr>
          <a:xfrm>
            <a:off x="414589" y="650639"/>
            <a:ext cx="710153" cy="710153"/>
            <a:chOff x="5007123" y="2079403"/>
            <a:chExt cx="687600" cy="687600"/>
          </a:xfrm>
        </p:grpSpPr>
        <p:sp>
          <p:nvSpPr>
            <p:cNvPr id="5" name="Google Shape;7636;p60">
              <a:extLst>
                <a:ext uri="{FF2B5EF4-FFF2-40B4-BE49-F238E27FC236}">
                  <a16:creationId xmlns="" xmlns:a16="http://schemas.microsoft.com/office/drawing/2014/main" id="{021CC9F4-E5B9-8E65-B4F4-98AD2BDC7052}"/>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7;p60">
              <a:extLst>
                <a:ext uri="{FF2B5EF4-FFF2-40B4-BE49-F238E27FC236}">
                  <a16:creationId xmlns="" xmlns:a16="http://schemas.microsoft.com/office/drawing/2014/main" id="{E82F9471-C877-CEFB-6E8C-D42FCE95CDF3}"/>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8;p60">
              <a:extLst>
                <a:ext uri="{FF2B5EF4-FFF2-40B4-BE49-F238E27FC236}">
                  <a16:creationId xmlns="" xmlns:a16="http://schemas.microsoft.com/office/drawing/2014/main" id="{0A9F4D6F-4A16-366B-A682-E5B47B4D5D66}"/>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39;p60">
              <a:extLst>
                <a:ext uri="{FF2B5EF4-FFF2-40B4-BE49-F238E27FC236}">
                  <a16:creationId xmlns="" xmlns:a16="http://schemas.microsoft.com/office/drawing/2014/main" id="{313A479F-AF49-7E0D-1CF3-1F0EF02697FE}"/>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48292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0070C0"/>
                </a:solidFill>
              </a:rPr>
              <a:t>What is a surgical drain?</a:t>
            </a:r>
          </a:p>
        </p:txBody>
      </p:sp>
      <p:sp>
        <p:nvSpPr>
          <p:cNvPr id="3" name="Content Placeholder 2"/>
          <p:cNvSpPr>
            <a:spLocks noGrp="1"/>
          </p:cNvSpPr>
          <p:nvPr>
            <p:ph sz="half" idx="1"/>
          </p:nvPr>
        </p:nvSpPr>
        <p:spPr>
          <a:xfrm>
            <a:off x="838200" y="1825625"/>
            <a:ext cx="7989570" cy="4351655"/>
          </a:xfrm>
        </p:spPr>
        <p:txBody>
          <a:bodyPr>
            <a:normAutofit fontScale="92500" lnSpcReduction="10000"/>
          </a:bodyPr>
          <a:lstStyle/>
          <a:p>
            <a:pPr marL="0" indent="0" algn="l">
              <a:buNone/>
            </a:pPr>
            <a:r>
              <a:rPr lang="en-US">
                <a:solidFill>
                  <a:srgbClr val="002060"/>
                </a:solidFill>
              </a:rPr>
              <a:t>Tubes used to remove pus, blood or other fluid, preventing it from accumulating in the body.</a:t>
            </a:r>
          </a:p>
          <a:p>
            <a:pPr marL="0" indent="0" algn="l">
              <a:buNone/>
            </a:pPr>
            <a:endParaRPr lang="en-US">
              <a:solidFill>
                <a:srgbClr val="002060"/>
              </a:solidFill>
            </a:endParaRPr>
          </a:p>
          <a:p>
            <a:pPr marL="0" indent="0" algn="l">
              <a:buNone/>
            </a:pPr>
            <a:r>
              <a:rPr lang="en-US">
                <a:solidFill>
                  <a:srgbClr val="002060"/>
                </a:solidFill>
              </a:rPr>
              <a:t>Drains inserted after surgery don't result in faster wound healing but are sometime necessary to drain body fluid which may accumulate and in itself become a focus of infection.</a:t>
            </a:r>
          </a:p>
          <a:p>
            <a:pPr marL="0" indent="0" algn="l">
              <a:buNone/>
            </a:pPr>
            <a:r>
              <a:rPr lang="en-US">
                <a:solidFill>
                  <a:srgbClr val="002060"/>
                </a:solidFill>
              </a:rPr>
              <a:t>It can be used for long or short periods.</a:t>
            </a:r>
          </a:p>
          <a:p>
            <a:pPr marL="0" indent="0" algn="l">
              <a:buNone/>
            </a:pPr>
            <a:r>
              <a:rPr lang="en-US">
                <a:solidFill>
                  <a:srgbClr val="002060"/>
                </a:solidFill>
              </a:rPr>
              <a:t>The type of drainage system inserted is based on the needs of patient, type of surgery, type of wound, amount of drainage expected and surgeon preference.</a:t>
            </a:r>
          </a:p>
        </p:txBody>
      </p:sp>
      <p:pic>
        <p:nvPicPr>
          <p:cNvPr id="4" name="Content Placeholder 3"/>
          <p:cNvPicPr>
            <a:picLocks noGrp="1" noChangeAspect="1"/>
          </p:cNvPicPr>
          <p:nvPr>
            <p:ph sz="half" idx="2"/>
          </p:nvPr>
        </p:nvPicPr>
        <p:blipFill>
          <a:blip r:embed="rId2"/>
          <a:stretch>
            <a:fillRect/>
          </a:stretch>
        </p:blipFill>
        <p:spPr>
          <a:xfrm>
            <a:off x="8712835" y="2073275"/>
            <a:ext cx="3479165" cy="25781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Insertion of an NG tube:</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74" name="Google Shape;474;p36"/>
          <p:cNvSpPr txBox="1">
            <a:spLocks noGrp="1"/>
          </p:cNvSpPr>
          <p:nvPr>
            <p:ph type="subTitle" idx="4"/>
          </p:nvPr>
        </p:nvSpPr>
        <p:spPr>
          <a:xfrm>
            <a:off x="960000" y="1864821"/>
            <a:ext cx="7385809" cy="25437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Assessment: </a:t>
            </a:r>
            <a:r>
              <a:rPr lang="en-US" dirty="0">
                <a:latin typeface="Aptos" panose="020B0004020202020204" pitchFamily="34" charset="0"/>
              </a:rPr>
              <a:t>Who needs nasogastric intubation</a:t>
            </a:r>
          </a:p>
          <a:p>
            <a:pPr marL="0" lvl="0" indent="0" algn="l" rtl="0">
              <a:spcBef>
                <a:spcPts val="0"/>
              </a:spcBef>
              <a:spcAft>
                <a:spcPts val="0"/>
              </a:spcAft>
              <a:buNone/>
            </a:pPr>
            <a:endParaRPr lang="en-US" sz="2133" dirty="0">
              <a:latin typeface="Aptos" panose="020B0004020202020204" pitchFamily="34" charset="0"/>
            </a:endParaRPr>
          </a:p>
          <a:p>
            <a:pPr marL="0" lvl="0" indent="0" algn="l" rtl="0">
              <a:spcBef>
                <a:spcPts val="0"/>
              </a:spcBef>
              <a:spcAft>
                <a:spcPts val="0"/>
              </a:spcAft>
              <a:buNone/>
            </a:pPr>
            <a:r>
              <a:rPr lang="en-US" sz="2133" dirty="0">
                <a:latin typeface="Aptos" panose="020B0004020202020204" pitchFamily="34" charset="0"/>
              </a:rPr>
              <a:t>Neuromuscular impairment</a:t>
            </a:r>
          </a:p>
          <a:p>
            <a:pPr marL="0" lvl="0" indent="0" algn="l" rtl="0">
              <a:spcBef>
                <a:spcPts val="0"/>
              </a:spcBef>
              <a:spcAft>
                <a:spcPts val="0"/>
              </a:spcAft>
              <a:buNone/>
            </a:pPr>
            <a:r>
              <a:rPr lang="en-US" sz="2133" dirty="0">
                <a:latin typeface="Aptos" panose="020B0004020202020204" pitchFamily="34" charset="0"/>
              </a:rPr>
              <a:t>Surgery patients</a:t>
            </a:r>
          </a:p>
          <a:p>
            <a:pPr marL="0" lvl="0" indent="0" algn="l" rtl="0">
              <a:spcBef>
                <a:spcPts val="0"/>
              </a:spcBef>
              <a:spcAft>
                <a:spcPts val="0"/>
              </a:spcAft>
              <a:buNone/>
            </a:pPr>
            <a:r>
              <a:rPr lang="en-US" sz="2133" dirty="0">
                <a:latin typeface="Aptos" panose="020B0004020202020204" pitchFamily="34" charset="0"/>
              </a:rPr>
              <a:t>Ventilated patients</a:t>
            </a:r>
          </a:p>
          <a:p>
            <a:pPr marL="0" lvl="0" indent="0" algn="l" rtl="0">
              <a:spcBef>
                <a:spcPts val="0"/>
              </a:spcBef>
              <a:spcAft>
                <a:spcPts val="0"/>
              </a:spcAft>
              <a:buNone/>
            </a:pPr>
            <a:r>
              <a:rPr lang="en-US" sz="2133" dirty="0">
                <a:latin typeface="Aptos" panose="020B0004020202020204" pitchFamily="34" charset="0"/>
              </a:rPr>
              <a:t>Patients who are unable to maintain </a:t>
            </a:r>
          </a:p>
          <a:p>
            <a:pPr marL="0" lvl="0" indent="0" algn="l" rtl="0">
              <a:spcBef>
                <a:spcPts val="0"/>
              </a:spcBef>
              <a:spcAft>
                <a:spcPts val="0"/>
              </a:spcAft>
              <a:buNone/>
            </a:pPr>
            <a:r>
              <a:rPr lang="en-US" sz="2133" dirty="0">
                <a:latin typeface="Aptos" panose="020B0004020202020204" pitchFamily="34" charset="0"/>
              </a:rPr>
              <a:t>adequate oral intake</a:t>
            </a:r>
          </a:p>
        </p:txBody>
      </p:sp>
      <p:grpSp>
        <p:nvGrpSpPr>
          <p:cNvPr id="480" name="Google Shape;480;p36"/>
          <p:cNvGrpSpPr/>
          <p:nvPr/>
        </p:nvGrpSpPr>
        <p:grpSpPr>
          <a:xfrm rot="-5043705">
            <a:off x="7993862" y="5221081"/>
            <a:ext cx="4872674" cy="2817166"/>
            <a:chOff x="153533" y="1326266"/>
            <a:chExt cx="9826700" cy="4929733"/>
          </a:xfrm>
        </p:grpSpPr>
        <p:sp>
          <p:nvSpPr>
            <p:cNvPr id="481" name="Google Shape;481;p36"/>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923;p56">
            <a:extLst>
              <a:ext uri="{FF2B5EF4-FFF2-40B4-BE49-F238E27FC236}">
                <a16:creationId xmlns="" xmlns:a16="http://schemas.microsoft.com/office/drawing/2014/main" id="{54B5D496-FCC6-8E7B-17C5-55087228CD8C}"/>
              </a:ext>
            </a:extLst>
          </p:cNvPr>
          <p:cNvGrpSpPr/>
          <p:nvPr/>
        </p:nvGrpSpPr>
        <p:grpSpPr>
          <a:xfrm>
            <a:off x="826514" y="2757740"/>
            <a:ext cx="209380" cy="209409"/>
            <a:chOff x="6415233" y="2753366"/>
            <a:chExt cx="55333" cy="58933"/>
          </a:xfrm>
          <a:solidFill>
            <a:srgbClr val="1136BA"/>
          </a:solidFill>
        </p:grpSpPr>
        <p:sp>
          <p:nvSpPr>
            <p:cNvPr id="13" name="Google Shape;924;p56">
              <a:extLst>
                <a:ext uri="{FF2B5EF4-FFF2-40B4-BE49-F238E27FC236}">
                  <a16:creationId xmlns="" xmlns:a16="http://schemas.microsoft.com/office/drawing/2014/main" id="{F3DC0820-39AF-08B5-FFF1-93DD793F8150}"/>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925;p56">
              <a:extLst>
                <a:ext uri="{FF2B5EF4-FFF2-40B4-BE49-F238E27FC236}">
                  <a16:creationId xmlns="" xmlns:a16="http://schemas.microsoft.com/office/drawing/2014/main" id="{CB7F1369-FF7B-AEDF-66AB-C6A971F64481}"/>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5" name="Google Shape;923;p56">
            <a:extLst>
              <a:ext uri="{FF2B5EF4-FFF2-40B4-BE49-F238E27FC236}">
                <a16:creationId xmlns="" xmlns:a16="http://schemas.microsoft.com/office/drawing/2014/main" id="{1522A07D-F2B2-4FBD-4722-7B3BE1E028F2}"/>
              </a:ext>
            </a:extLst>
          </p:cNvPr>
          <p:cNvGrpSpPr/>
          <p:nvPr/>
        </p:nvGrpSpPr>
        <p:grpSpPr>
          <a:xfrm>
            <a:off x="817362" y="3099124"/>
            <a:ext cx="209380" cy="209409"/>
            <a:chOff x="6415233" y="2753366"/>
            <a:chExt cx="55333" cy="58933"/>
          </a:xfrm>
          <a:solidFill>
            <a:srgbClr val="1136BA"/>
          </a:solidFill>
        </p:grpSpPr>
        <p:sp>
          <p:nvSpPr>
            <p:cNvPr id="16" name="Google Shape;924;p56">
              <a:extLst>
                <a:ext uri="{FF2B5EF4-FFF2-40B4-BE49-F238E27FC236}">
                  <a16:creationId xmlns="" xmlns:a16="http://schemas.microsoft.com/office/drawing/2014/main" id="{877B8B7D-CCEA-9759-6ED5-C0AB07768D3F}"/>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925;p56">
              <a:extLst>
                <a:ext uri="{FF2B5EF4-FFF2-40B4-BE49-F238E27FC236}">
                  <a16:creationId xmlns="" xmlns:a16="http://schemas.microsoft.com/office/drawing/2014/main" id="{E3209A1A-0C8E-EE2E-DFA8-A91D3A9BF22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8" name="Google Shape;923;p56">
            <a:extLst>
              <a:ext uri="{FF2B5EF4-FFF2-40B4-BE49-F238E27FC236}">
                <a16:creationId xmlns="" xmlns:a16="http://schemas.microsoft.com/office/drawing/2014/main" id="{21AF3872-3BD2-1CE4-707B-C066A3E3EC28}"/>
              </a:ext>
            </a:extLst>
          </p:cNvPr>
          <p:cNvGrpSpPr/>
          <p:nvPr/>
        </p:nvGrpSpPr>
        <p:grpSpPr>
          <a:xfrm>
            <a:off x="812821" y="3407300"/>
            <a:ext cx="209380" cy="209409"/>
            <a:chOff x="6415233" y="2753366"/>
            <a:chExt cx="55333" cy="58933"/>
          </a:xfrm>
          <a:solidFill>
            <a:srgbClr val="1136BA"/>
          </a:solidFill>
        </p:grpSpPr>
        <p:sp>
          <p:nvSpPr>
            <p:cNvPr id="19" name="Google Shape;924;p56">
              <a:extLst>
                <a:ext uri="{FF2B5EF4-FFF2-40B4-BE49-F238E27FC236}">
                  <a16:creationId xmlns="" xmlns:a16="http://schemas.microsoft.com/office/drawing/2014/main" id="{02FCC540-1400-172D-5171-DDA194FEB514}"/>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925;p56">
              <a:extLst>
                <a:ext uri="{FF2B5EF4-FFF2-40B4-BE49-F238E27FC236}">
                  <a16:creationId xmlns="" xmlns:a16="http://schemas.microsoft.com/office/drawing/2014/main" id="{D41B00EC-9613-D89F-09A3-F29AFC7FE9C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1" name="Google Shape;923;p56">
            <a:extLst>
              <a:ext uri="{FF2B5EF4-FFF2-40B4-BE49-F238E27FC236}">
                <a16:creationId xmlns="" xmlns:a16="http://schemas.microsoft.com/office/drawing/2014/main" id="{EFDE81D6-28C6-0367-25FD-5BE4D2C137B9}"/>
              </a:ext>
            </a:extLst>
          </p:cNvPr>
          <p:cNvGrpSpPr/>
          <p:nvPr/>
        </p:nvGrpSpPr>
        <p:grpSpPr>
          <a:xfrm>
            <a:off x="826514" y="3753022"/>
            <a:ext cx="209380" cy="209409"/>
            <a:chOff x="6415233" y="2753366"/>
            <a:chExt cx="55333" cy="58933"/>
          </a:xfrm>
          <a:solidFill>
            <a:srgbClr val="1136BA"/>
          </a:solidFill>
        </p:grpSpPr>
        <p:sp>
          <p:nvSpPr>
            <p:cNvPr id="22" name="Google Shape;924;p56">
              <a:extLst>
                <a:ext uri="{FF2B5EF4-FFF2-40B4-BE49-F238E27FC236}">
                  <a16:creationId xmlns="" xmlns:a16="http://schemas.microsoft.com/office/drawing/2014/main" id="{18A88D71-8FBC-3031-5220-1DE811FC422F}"/>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925;p56">
              <a:extLst>
                <a:ext uri="{FF2B5EF4-FFF2-40B4-BE49-F238E27FC236}">
                  <a16:creationId xmlns="" xmlns:a16="http://schemas.microsoft.com/office/drawing/2014/main" id="{3DBEC69A-E73D-CC9C-10A4-480844A8770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 name="Google Shape;7635;p60">
            <a:extLst>
              <a:ext uri="{FF2B5EF4-FFF2-40B4-BE49-F238E27FC236}">
                <a16:creationId xmlns="" xmlns:a16="http://schemas.microsoft.com/office/drawing/2014/main" id="{1AEC2EBE-444C-E01B-57B5-86457BBE9E22}"/>
              </a:ext>
            </a:extLst>
          </p:cNvPr>
          <p:cNvGrpSpPr/>
          <p:nvPr/>
        </p:nvGrpSpPr>
        <p:grpSpPr>
          <a:xfrm>
            <a:off x="249847" y="646813"/>
            <a:ext cx="710153" cy="710153"/>
            <a:chOff x="5007123" y="2079403"/>
            <a:chExt cx="687600" cy="687600"/>
          </a:xfrm>
        </p:grpSpPr>
        <p:sp>
          <p:nvSpPr>
            <p:cNvPr id="3" name="Google Shape;7636;p60">
              <a:extLst>
                <a:ext uri="{FF2B5EF4-FFF2-40B4-BE49-F238E27FC236}">
                  <a16:creationId xmlns="" xmlns:a16="http://schemas.microsoft.com/office/drawing/2014/main" id="{37318677-3CDE-B3FF-4D02-EA8EC4B25DDE}"/>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637;p60">
              <a:extLst>
                <a:ext uri="{FF2B5EF4-FFF2-40B4-BE49-F238E27FC236}">
                  <a16:creationId xmlns="" xmlns:a16="http://schemas.microsoft.com/office/drawing/2014/main" id="{F4B89BD2-9855-BBC8-2883-2FBFE0367AE6}"/>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8;p60">
              <a:extLst>
                <a:ext uri="{FF2B5EF4-FFF2-40B4-BE49-F238E27FC236}">
                  <a16:creationId xmlns="" xmlns:a16="http://schemas.microsoft.com/office/drawing/2014/main" id="{E7F06A30-CBDC-3D3F-102F-7E8F5423D281}"/>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9;p60">
              <a:extLst>
                <a:ext uri="{FF2B5EF4-FFF2-40B4-BE49-F238E27FC236}">
                  <a16:creationId xmlns="" xmlns:a16="http://schemas.microsoft.com/office/drawing/2014/main" id="{E9B29BF8-38D4-CD07-8EFF-E32DC0BF2BEE}"/>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400794" y="463554"/>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7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Patient Medical History (patency of nares)</a:t>
            </a:r>
            <a:endParaRPr sz="37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74" name="Google Shape;474;p36"/>
          <p:cNvSpPr txBox="1">
            <a:spLocks noGrp="1"/>
          </p:cNvSpPr>
          <p:nvPr>
            <p:ph type="subTitle" idx="4"/>
          </p:nvPr>
        </p:nvSpPr>
        <p:spPr>
          <a:xfrm>
            <a:off x="4151390" y="2059064"/>
            <a:ext cx="3418817" cy="49956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Ask about history of:</a:t>
            </a:r>
            <a:endParaRPr lang="en-US" dirty="0">
              <a:latin typeface="Aptos" panose="020B0004020202020204" pitchFamily="34" charset="0"/>
            </a:endParaRPr>
          </a:p>
          <a:p>
            <a:pPr marL="0" lvl="0" indent="0" algn="l" rtl="0">
              <a:spcBef>
                <a:spcPts val="0"/>
              </a:spcBef>
              <a:spcAft>
                <a:spcPts val="0"/>
              </a:spcAft>
              <a:buNone/>
            </a:pPr>
            <a:endParaRPr lang="en-US" sz="2133" dirty="0">
              <a:latin typeface="Aptos" panose="020B0004020202020204" pitchFamily="34" charset="0"/>
            </a:endParaRPr>
          </a:p>
        </p:txBody>
      </p:sp>
      <p:grpSp>
        <p:nvGrpSpPr>
          <p:cNvPr id="480" name="Google Shape;480;p36"/>
          <p:cNvGrpSpPr/>
          <p:nvPr/>
        </p:nvGrpSpPr>
        <p:grpSpPr>
          <a:xfrm rot="-5043705">
            <a:off x="8708258" y="4754816"/>
            <a:ext cx="4872674" cy="2817166"/>
            <a:chOff x="177974" y="1408621"/>
            <a:chExt cx="9826700" cy="4929733"/>
          </a:xfrm>
        </p:grpSpPr>
        <p:sp>
          <p:nvSpPr>
            <p:cNvPr id="481" name="Google Shape;481;p36"/>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923626" y="2191266"/>
              <a:ext cx="6629834"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36"/>
            <p:cNvSpPr/>
            <p:nvPr/>
          </p:nvSpPr>
          <p:spPr>
            <a:xfrm>
              <a:off x="177974" y="1408621"/>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9FA2544C-2403-3025-EF92-582028596443}"/>
              </a:ext>
            </a:extLst>
          </p:cNvPr>
          <p:cNvSpPr txBox="1"/>
          <p:nvPr/>
        </p:nvSpPr>
        <p:spPr>
          <a:xfrm>
            <a:off x="2149506" y="2222114"/>
            <a:ext cx="3074570" cy="779700"/>
          </a:xfrm>
          <a:prstGeom prst="rect">
            <a:avLst/>
          </a:prstGeom>
          <a:noFill/>
        </p:spPr>
        <p:txBody>
          <a:bodyPr wrap="square" rtlCol="0">
            <a:spAutoFit/>
          </a:bodyPr>
          <a:lstStyle/>
          <a:p>
            <a:r>
              <a:rPr lang="en-US" sz="2133" b="1" dirty="0">
                <a:latin typeface="Aptos" panose="020B0004020202020204" pitchFamily="34" charset="0"/>
              </a:rPr>
              <a:t>Nosebleeds </a:t>
            </a:r>
          </a:p>
          <a:p>
            <a:r>
              <a:rPr lang="en-US" sz="2133" b="1" dirty="0">
                <a:latin typeface="Aptos" panose="020B0004020202020204" pitchFamily="34" charset="0"/>
              </a:rPr>
              <a:t>Nasal surgeries</a:t>
            </a:r>
          </a:p>
        </p:txBody>
      </p:sp>
      <p:sp>
        <p:nvSpPr>
          <p:cNvPr id="3" name="TextBox 2">
            <a:extLst>
              <a:ext uri="{FF2B5EF4-FFF2-40B4-BE49-F238E27FC236}">
                <a16:creationId xmlns="" xmlns:a16="http://schemas.microsoft.com/office/drawing/2014/main" id="{B3573E13-A0E3-ABDC-F506-9C38BB9D38C1}"/>
              </a:ext>
            </a:extLst>
          </p:cNvPr>
          <p:cNvSpPr txBox="1"/>
          <p:nvPr/>
        </p:nvSpPr>
        <p:spPr>
          <a:xfrm>
            <a:off x="7669980" y="2308847"/>
            <a:ext cx="3290718" cy="779700"/>
          </a:xfrm>
          <a:prstGeom prst="rect">
            <a:avLst/>
          </a:prstGeom>
          <a:noFill/>
        </p:spPr>
        <p:txBody>
          <a:bodyPr wrap="square" rtlCol="0">
            <a:spAutoFit/>
          </a:bodyPr>
          <a:lstStyle/>
          <a:p>
            <a:r>
              <a:rPr lang="en-US" sz="2133" b="1" dirty="0">
                <a:latin typeface="Aptos" panose="020B0004020202020204" pitchFamily="34" charset="0"/>
              </a:rPr>
              <a:t>Deviated septum</a:t>
            </a:r>
          </a:p>
          <a:p>
            <a:r>
              <a:rPr lang="en-US" sz="2133" b="1" dirty="0">
                <a:latin typeface="Aptos" panose="020B0004020202020204" pitchFamily="34" charset="0"/>
              </a:rPr>
              <a:t>Anticoagulation Tx</a:t>
            </a:r>
          </a:p>
        </p:txBody>
      </p:sp>
      <p:grpSp>
        <p:nvGrpSpPr>
          <p:cNvPr id="4" name="Google Shape;923;p56">
            <a:extLst>
              <a:ext uri="{FF2B5EF4-FFF2-40B4-BE49-F238E27FC236}">
                <a16:creationId xmlns="" xmlns:a16="http://schemas.microsoft.com/office/drawing/2014/main" id="{CE18E29E-DEF9-6734-8B01-25A34220CED7}"/>
              </a:ext>
            </a:extLst>
          </p:cNvPr>
          <p:cNvGrpSpPr/>
          <p:nvPr/>
        </p:nvGrpSpPr>
        <p:grpSpPr>
          <a:xfrm>
            <a:off x="7470469" y="2389552"/>
            <a:ext cx="209380" cy="209409"/>
            <a:chOff x="6415233" y="2753366"/>
            <a:chExt cx="55333" cy="58933"/>
          </a:xfrm>
          <a:solidFill>
            <a:srgbClr val="1136BA"/>
          </a:solidFill>
        </p:grpSpPr>
        <p:sp>
          <p:nvSpPr>
            <p:cNvPr id="5" name="Google Shape;924;p56">
              <a:extLst>
                <a:ext uri="{FF2B5EF4-FFF2-40B4-BE49-F238E27FC236}">
                  <a16:creationId xmlns="" xmlns:a16="http://schemas.microsoft.com/office/drawing/2014/main" id="{A9755B73-FB24-12E3-2646-D1240BC161E2}"/>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925;p56">
              <a:extLst>
                <a:ext uri="{FF2B5EF4-FFF2-40B4-BE49-F238E27FC236}">
                  <a16:creationId xmlns="" xmlns:a16="http://schemas.microsoft.com/office/drawing/2014/main" id="{21C4D7E8-12DE-0A29-652C-50D67882EB0C}"/>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7" name="Google Shape;923;p56">
            <a:extLst>
              <a:ext uri="{FF2B5EF4-FFF2-40B4-BE49-F238E27FC236}">
                <a16:creationId xmlns="" xmlns:a16="http://schemas.microsoft.com/office/drawing/2014/main" id="{2A084569-D313-C9B6-1431-3075E71C251C}"/>
              </a:ext>
            </a:extLst>
          </p:cNvPr>
          <p:cNvGrpSpPr/>
          <p:nvPr/>
        </p:nvGrpSpPr>
        <p:grpSpPr>
          <a:xfrm>
            <a:off x="7505470" y="2759341"/>
            <a:ext cx="209380" cy="209409"/>
            <a:chOff x="6415233" y="2753366"/>
            <a:chExt cx="55333" cy="58933"/>
          </a:xfrm>
          <a:solidFill>
            <a:srgbClr val="1136BA"/>
          </a:solidFill>
        </p:grpSpPr>
        <p:sp>
          <p:nvSpPr>
            <p:cNvPr id="8" name="Google Shape;924;p56">
              <a:extLst>
                <a:ext uri="{FF2B5EF4-FFF2-40B4-BE49-F238E27FC236}">
                  <a16:creationId xmlns="" xmlns:a16="http://schemas.microsoft.com/office/drawing/2014/main" id="{C063464F-B4E0-BC7E-9F85-479249B6730F}"/>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 name="Google Shape;925;p56">
              <a:extLst>
                <a:ext uri="{FF2B5EF4-FFF2-40B4-BE49-F238E27FC236}">
                  <a16:creationId xmlns="" xmlns:a16="http://schemas.microsoft.com/office/drawing/2014/main" id="{F5986040-618F-71CD-194F-69470DC6CB6C}"/>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0" name="Google Shape;923;p56">
            <a:extLst>
              <a:ext uri="{FF2B5EF4-FFF2-40B4-BE49-F238E27FC236}">
                <a16:creationId xmlns="" xmlns:a16="http://schemas.microsoft.com/office/drawing/2014/main" id="{F97CFCF4-6D39-8349-FB34-E0EA54D41094}"/>
              </a:ext>
            </a:extLst>
          </p:cNvPr>
          <p:cNvGrpSpPr/>
          <p:nvPr/>
        </p:nvGrpSpPr>
        <p:grpSpPr>
          <a:xfrm>
            <a:off x="1933366" y="2703017"/>
            <a:ext cx="209380" cy="209409"/>
            <a:chOff x="6415233" y="2753366"/>
            <a:chExt cx="55333" cy="58933"/>
          </a:xfrm>
          <a:solidFill>
            <a:srgbClr val="1136BA"/>
          </a:solidFill>
        </p:grpSpPr>
        <p:sp>
          <p:nvSpPr>
            <p:cNvPr id="11" name="Google Shape;924;p56">
              <a:extLst>
                <a:ext uri="{FF2B5EF4-FFF2-40B4-BE49-F238E27FC236}">
                  <a16:creationId xmlns="" xmlns:a16="http://schemas.microsoft.com/office/drawing/2014/main" id="{CEAD1541-53B2-04C7-0A46-47DF05746EF3}"/>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925;p56">
              <a:extLst>
                <a:ext uri="{FF2B5EF4-FFF2-40B4-BE49-F238E27FC236}">
                  <a16:creationId xmlns="" xmlns:a16="http://schemas.microsoft.com/office/drawing/2014/main" id="{CDD6F1BD-2632-9FA6-6567-ABFC4BFBF554}"/>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5" name="Google Shape;923;p56">
            <a:extLst>
              <a:ext uri="{FF2B5EF4-FFF2-40B4-BE49-F238E27FC236}">
                <a16:creationId xmlns="" xmlns:a16="http://schemas.microsoft.com/office/drawing/2014/main" id="{B5803B8A-E523-908F-22EC-B43C01618B84}"/>
              </a:ext>
            </a:extLst>
          </p:cNvPr>
          <p:cNvGrpSpPr/>
          <p:nvPr/>
        </p:nvGrpSpPr>
        <p:grpSpPr>
          <a:xfrm>
            <a:off x="1937909" y="2336302"/>
            <a:ext cx="209380" cy="209409"/>
            <a:chOff x="6415233" y="2753366"/>
            <a:chExt cx="55333" cy="58933"/>
          </a:xfrm>
          <a:solidFill>
            <a:srgbClr val="1136BA"/>
          </a:solidFill>
        </p:grpSpPr>
        <p:sp>
          <p:nvSpPr>
            <p:cNvPr id="26" name="Google Shape;924;p56">
              <a:extLst>
                <a:ext uri="{FF2B5EF4-FFF2-40B4-BE49-F238E27FC236}">
                  <a16:creationId xmlns="" xmlns:a16="http://schemas.microsoft.com/office/drawing/2014/main" id="{816437D6-FFF4-39BD-3F72-4F9947B75A95}"/>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925;p56">
              <a:extLst>
                <a:ext uri="{FF2B5EF4-FFF2-40B4-BE49-F238E27FC236}">
                  <a16:creationId xmlns="" xmlns:a16="http://schemas.microsoft.com/office/drawing/2014/main" id="{F7DBFA6A-7312-C075-08D4-6D8C9C6AA57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sp>
        <p:nvSpPr>
          <p:cNvPr id="29" name="TextBox 28">
            <a:extLst>
              <a:ext uri="{FF2B5EF4-FFF2-40B4-BE49-F238E27FC236}">
                <a16:creationId xmlns="" xmlns:a16="http://schemas.microsoft.com/office/drawing/2014/main" id="{AEF983B0-0429-E159-9636-E4230E769316}"/>
              </a:ext>
            </a:extLst>
          </p:cNvPr>
          <p:cNvSpPr txBox="1"/>
          <p:nvPr/>
        </p:nvSpPr>
        <p:spPr>
          <a:xfrm>
            <a:off x="3838977" y="3385200"/>
            <a:ext cx="4514045" cy="492442"/>
          </a:xfrm>
          <a:prstGeom prst="rect">
            <a:avLst/>
          </a:prstGeom>
          <a:noFill/>
        </p:spPr>
        <p:txBody>
          <a:bodyPr wrap="square">
            <a:spAutoFit/>
          </a:bodyPr>
          <a:lstStyle/>
          <a:p>
            <a:r>
              <a:rPr lang="en-US" sz="2400"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Don’t forget to also assess:</a:t>
            </a:r>
          </a:p>
        </p:txBody>
      </p:sp>
      <p:grpSp>
        <p:nvGrpSpPr>
          <p:cNvPr id="37" name="Google Shape;7113;p58">
            <a:extLst>
              <a:ext uri="{FF2B5EF4-FFF2-40B4-BE49-F238E27FC236}">
                <a16:creationId xmlns="" xmlns:a16="http://schemas.microsoft.com/office/drawing/2014/main" id="{784498DD-7CBF-4784-D231-6BA01CF75892}"/>
              </a:ext>
            </a:extLst>
          </p:cNvPr>
          <p:cNvGrpSpPr/>
          <p:nvPr/>
        </p:nvGrpSpPr>
        <p:grpSpPr>
          <a:xfrm>
            <a:off x="2365040" y="4811809"/>
            <a:ext cx="6834944" cy="436933"/>
            <a:chOff x="1953133" y="581834"/>
            <a:chExt cx="4223553" cy="296400"/>
          </a:xfrm>
        </p:grpSpPr>
        <p:sp>
          <p:nvSpPr>
            <p:cNvPr id="38" name="Google Shape;7114;p58">
              <a:extLst>
                <a:ext uri="{FF2B5EF4-FFF2-40B4-BE49-F238E27FC236}">
                  <a16:creationId xmlns="" xmlns:a16="http://schemas.microsoft.com/office/drawing/2014/main" id="{16DD07EE-F97E-BCD1-80C4-AB87523EA301}"/>
                </a:ext>
              </a:extLst>
            </p:cNvPr>
            <p:cNvSpPr/>
            <p:nvPr/>
          </p:nvSpPr>
          <p:spPr>
            <a:xfrm>
              <a:off x="1953133" y="581834"/>
              <a:ext cx="296400" cy="296400"/>
            </a:xfrm>
            <a:prstGeom prst="diamond">
              <a:avLst/>
            </a:pr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15;p58">
              <a:extLst>
                <a:ext uri="{FF2B5EF4-FFF2-40B4-BE49-F238E27FC236}">
                  <a16:creationId xmlns="" xmlns:a16="http://schemas.microsoft.com/office/drawing/2014/main" id="{D53BFBFC-3FE3-116A-68B7-C3DECE1131E2}"/>
                </a:ext>
              </a:extLst>
            </p:cNvPr>
            <p:cNvSpPr/>
            <p:nvPr/>
          </p:nvSpPr>
          <p:spPr>
            <a:xfrm>
              <a:off x="5880286" y="581834"/>
              <a:ext cx="296400" cy="296400"/>
            </a:xfrm>
            <a:prstGeom prst="diamond">
              <a:avLst/>
            </a:pr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117;p58">
              <a:extLst>
                <a:ext uri="{FF2B5EF4-FFF2-40B4-BE49-F238E27FC236}">
                  <a16:creationId xmlns="" xmlns:a16="http://schemas.microsoft.com/office/drawing/2014/main" id="{05F4EDB7-4835-ADFE-A894-829909131417}"/>
                </a:ext>
              </a:extLst>
            </p:cNvPr>
            <p:cNvSpPr/>
            <p:nvPr/>
          </p:nvSpPr>
          <p:spPr>
            <a:xfrm>
              <a:off x="3893821" y="581834"/>
              <a:ext cx="296400" cy="296400"/>
            </a:xfrm>
            <a:prstGeom prst="diamond">
              <a:avLst/>
            </a:pr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7119;p58">
              <a:extLst>
                <a:ext uri="{FF2B5EF4-FFF2-40B4-BE49-F238E27FC236}">
                  <a16:creationId xmlns="" xmlns:a16="http://schemas.microsoft.com/office/drawing/2014/main" id="{7700F886-5342-A5DE-F1CC-6CA49E8AFCEE}"/>
                </a:ext>
              </a:extLst>
            </p:cNvPr>
            <p:cNvCxnSpPr/>
            <p:nvPr/>
          </p:nvCxnSpPr>
          <p:spPr>
            <a:xfrm>
              <a:off x="2398182" y="730017"/>
              <a:ext cx="1317600" cy="0"/>
            </a:xfrm>
            <a:prstGeom prst="straightConnector1">
              <a:avLst/>
            </a:prstGeom>
            <a:noFill/>
            <a:ln w="9525" cap="flat" cmpd="sng">
              <a:solidFill>
                <a:srgbClr val="5F7D95"/>
              </a:solidFill>
              <a:prstDash val="solid"/>
              <a:round/>
              <a:headEnd type="none" w="med" len="med"/>
              <a:tailEnd type="none" w="med" len="med"/>
            </a:ln>
          </p:spPr>
        </p:cxnSp>
        <p:cxnSp>
          <p:nvCxnSpPr>
            <p:cNvPr id="44" name="Google Shape;7120;p58">
              <a:extLst>
                <a:ext uri="{FF2B5EF4-FFF2-40B4-BE49-F238E27FC236}">
                  <a16:creationId xmlns="" xmlns:a16="http://schemas.microsoft.com/office/drawing/2014/main" id="{7DC3B761-89E7-75CD-48C1-3D479AD7573B}"/>
                </a:ext>
              </a:extLst>
            </p:cNvPr>
            <p:cNvCxnSpPr/>
            <p:nvPr/>
          </p:nvCxnSpPr>
          <p:spPr>
            <a:xfrm>
              <a:off x="4368330" y="730017"/>
              <a:ext cx="1317600" cy="0"/>
            </a:xfrm>
            <a:prstGeom prst="straightConnector1">
              <a:avLst/>
            </a:prstGeom>
            <a:noFill/>
            <a:ln w="9525" cap="flat" cmpd="sng">
              <a:solidFill>
                <a:srgbClr val="5F7D95"/>
              </a:solidFill>
              <a:prstDash val="solid"/>
              <a:round/>
              <a:headEnd type="none" w="med" len="med"/>
              <a:tailEnd type="none" w="med" len="med"/>
            </a:ln>
          </p:spPr>
        </p:cxnSp>
      </p:grpSp>
      <p:sp>
        <p:nvSpPr>
          <p:cNvPr id="47" name="TextBox 46">
            <a:extLst>
              <a:ext uri="{FF2B5EF4-FFF2-40B4-BE49-F238E27FC236}">
                <a16:creationId xmlns="" xmlns:a16="http://schemas.microsoft.com/office/drawing/2014/main" id="{DD829C5B-1C1B-A0C6-AAAE-49955223FD7D}"/>
              </a:ext>
            </a:extLst>
          </p:cNvPr>
          <p:cNvSpPr txBox="1"/>
          <p:nvPr/>
        </p:nvSpPr>
        <p:spPr>
          <a:xfrm>
            <a:off x="1727417" y="4088734"/>
            <a:ext cx="1754908" cy="697626"/>
          </a:xfrm>
          <a:prstGeom prst="rect">
            <a:avLst/>
          </a:prstGeom>
          <a:noFill/>
        </p:spPr>
        <p:txBody>
          <a:bodyPr wrap="square" rtlCol="0">
            <a:spAutoFit/>
          </a:bodyPr>
          <a:lstStyle/>
          <a:p>
            <a:pPr algn="ctr"/>
            <a:r>
              <a:rPr lang="en-US" b="1" dirty="0">
                <a:latin typeface="Aptos" panose="020B0004020202020204" pitchFamily="34" charset="0"/>
              </a:rPr>
              <a:t>Patient’s</a:t>
            </a:r>
          </a:p>
          <a:p>
            <a:pPr algn="ctr"/>
            <a:r>
              <a:rPr lang="en-US" b="1" dirty="0">
                <a:latin typeface="Aptos" panose="020B0004020202020204" pitchFamily="34" charset="0"/>
              </a:rPr>
              <a:t>mental status</a:t>
            </a:r>
          </a:p>
        </p:txBody>
      </p:sp>
      <p:sp>
        <p:nvSpPr>
          <p:cNvPr id="48" name="TextBox 47">
            <a:extLst>
              <a:ext uri="{FF2B5EF4-FFF2-40B4-BE49-F238E27FC236}">
                <a16:creationId xmlns="" xmlns:a16="http://schemas.microsoft.com/office/drawing/2014/main" id="{04DB01FF-2D4B-EC56-6417-F89EDA2B9A93}"/>
              </a:ext>
            </a:extLst>
          </p:cNvPr>
          <p:cNvSpPr txBox="1"/>
          <p:nvPr/>
        </p:nvSpPr>
        <p:spPr>
          <a:xfrm>
            <a:off x="4892559" y="5360889"/>
            <a:ext cx="1705826" cy="697626"/>
          </a:xfrm>
          <a:prstGeom prst="rect">
            <a:avLst/>
          </a:prstGeom>
          <a:noFill/>
        </p:spPr>
        <p:txBody>
          <a:bodyPr wrap="square" rtlCol="0">
            <a:spAutoFit/>
          </a:bodyPr>
          <a:lstStyle/>
          <a:p>
            <a:pPr algn="ctr"/>
            <a:r>
              <a:rPr lang="en-US" b="1" dirty="0">
                <a:latin typeface="Aptos" panose="020B0004020202020204" pitchFamily="34" charset="0"/>
              </a:rPr>
              <a:t>Patient’s gag</a:t>
            </a:r>
          </a:p>
          <a:p>
            <a:pPr algn="ctr"/>
            <a:r>
              <a:rPr lang="en-US" b="1" dirty="0">
                <a:latin typeface="Aptos" panose="020B0004020202020204" pitchFamily="34" charset="0"/>
              </a:rPr>
              <a:t>reflex</a:t>
            </a:r>
          </a:p>
        </p:txBody>
      </p:sp>
      <p:sp>
        <p:nvSpPr>
          <p:cNvPr id="49" name="TextBox 48">
            <a:extLst>
              <a:ext uri="{FF2B5EF4-FFF2-40B4-BE49-F238E27FC236}">
                <a16:creationId xmlns="" xmlns:a16="http://schemas.microsoft.com/office/drawing/2014/main" id="{97697E58-FE47-9A6D-D78F-48D025098EE9}"/>
              </a:ext>
            </a:extLst>
          </p:cNvPr>
          <p:cNvSpPr txBox="1"/>
          <p:nvPr/>
        </p:nvSpPr>
        <p:spPr>
          <a:xfrm>
            <a:off x="7575538" y="3813787"/>
            <a:ext cx="2681330" cy="984885"/>
          </a:xfrm>
          <a:prstGeom prst="rect">
            <a:avLst/>
          </a:prstGeom>
          <a:noFill/>
        </p:spPr>
        <p:txBody>
          <a:bodyPr wrap="square" rtlCol="0">
            <a:spAutoFit/>
          </a:bodyPr>
          <a:lstStyle/>
          <a:p>
            <a:pPr algn="ctr"/>
            <a:r>
              <a:rPr lang="en-US" b="1" dirty="0">
                <a:latin typeface="Aptos" panose="020B0004020202020204" pitchFamily="34" charset="0"/>
              </a:rPr>
              <a:t>Bowel sounds (consider a thorough physical examination)</a:t>
            </a:r>
          </a:p>
        </p:txBody>
      </p:sp>
      <p:grpSp>
        <p:nvGrpSpPr>
          <p:cNvPr id="12" name="Google Shape;7635;p60">
            <a:extLst>
              <a:ext uri="{FF2B5EF4-FFF2-40B4-BE49-F238E27FC236}">
                <a16:creationId xmlns="" xmlns:a16="http://schemas.microsoft.com/office/drawing/2014/main" id="{D958B358-CD3A-AE26-954B-66A40CA7FF2F}"/>
              </a:ext>
            </a:extLst>
          </p:cNvPr>
          <p:cNvGrpSpPr/>
          <p:nvPr/>
        </p:nvGrpSpPr>
        <p:grpSpPr>
          <a:xfrm>
            <a:off x="690641" y="517001"/>
            <a:ext cx="710153" cy="710153"/>
            <a:chOff x="5007123" y="2079403"/>
            <a:chExt cx="687600" cy="687600"/>
          </a:xfrm>
        </p:grpSpPr>
        <p:sp>
          <p:nvSpPr>
            <p:cNvPr id="13" name="Google Shape;7636;p60">
              <a:extLst>
                <a:ext uri="{FF2B5EF4-FFF2-40B4-BE49-F238E27FC236}">
                  <a16:creationId xmlns="" xmlns:a16="http://schemas.microsoft.com/office/drawing/2014/main" id="{951907A3-7BD3-9456-7604-84619ACAB344}"/>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637;p60">
              <a:extLst>
                <a:ext uri="{FF2B5EF4-FFF2-40B4-BE49-F238E27FC236}">
                  <a16:creationId xmlns="" xmlns:a16="http://schemas.microsoft.com/office/drawing/2014/main" id="{D836BCFE-99D2-6028-BD3F-EF261B841276}"/>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638;p60">
              <a:extLst>
                <a:ext uri="{FF2B5EF4-FFF2-40B4-BE49-F238E27FC236}">
                  <a16:creationId xmlns="" xmlns:a16="http://schemas.microsoft.com/office/drawing/2014/main" id="{562E30B6-BC46-4DC9-6BC6-6217F58EF4C4}"/>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39;p60">
              <a:extLst>
                <a:ext uri="{FF2B5EF4-FFF2-40B4-BE49-F238E27FC236}">
                  <a16:creationId xmlns="" xmlns:a16="http://schemas.microsoft.com/office/drawing/2014/main" id="{E135F4BD-C25A-5F02-3817-1C6996F2030D}"/>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70842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Equipment Required:</a:t>
            </a:r>
          </a:p>
        </p:txBody>
      </p:sp>
      <p:grpSp>
        <p:nvGrpSpPr>
          <p:cNvPr id="480" name="Google Shape;480;p36"/>
          <p:cNvGrpSpPr/>
          <p:nvPr/>
        </p:nvGrpSpPr>
        <p:grpSpPr>
          <a:xfrm rot="-5043705">
            <a:off x="7993862" y="5221081"/>
            <a:ext cx="4872674" cy="2817166"/>
            <a:chOff x="153533" y="1326266"/>
            <a:chExt cx="9826700" cy="4929733"/>
          </a:xfrm>
        </p:grpSpPr>
        <p:sp>
          <p:nvSpPr>
            <p:cNvPr id="481" name="Google Shape;481;p36"/>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923;p56">
            <a:extLst>
              <a:ext uri="{FF2B5EF4-FFF2-40B4-BE49-F238E27FC236}">
                <a16:creationId xmlns="" xmlns:a16="http://schemas.microsoft.com/office/drawing/2014/main" id="{54B5D496-FCC6-8E7B-17C5-55087228CD8C}"/>
              </a:ext>
            </a:extLst>
          </p:cNvPr>
          <p:cNvGrpSpPr/>
          <p:nvPr/>
        </p:nvGrpSpPr>
        <p:grpSpPr>
          <a:xfrm>
            <a:off x="1202964" y="1852022"/>
            <a:ext cx="209380" cy="209409"/>
            <a:chOff x="6415233" y="2753366"/>
            <a:chExt cx="55333" cy="58933"/>
          </a:xfrm>
          <a:solidFill>
            <a:srgbClr val="1136BA"/>
          </a:solidFill>
        </p:grpSpPr>
        <p:sp>
          <p:nvSpPr>
            <p:cNvPr id="13" name="Google Shape;924;p56">
              <a:extLst>
                <a:ext uri="{FF2B5EF4-FFF2-40B4-BE49-F238E27FC236}">
                  <a16:creationId xmlns="" xmlns:a16="http://schemas.microsoft.com/office/drawing/2014/main" id="{F3DC0820-39AF-08B5-FFF1-93DD793F8150}"/>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925;p56">
              <a:extLst>
                <a:ext uri="{FF2B5EF4-FFF2-40B4-BE49-F238E27FC236}">
                  <a16:creationId xmlns="" xmlns:a16="http://schemas.microsoft.com/office/drawing/2014/main" id="{CB7F1369-FF7B-AEDF-66AB-C6A971F64481}"/>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5" name="Google Shape;923;p56">
            <a:extLst>
              <a:ext uri="{FF2B5EF4-FFF2-40B4-BE49-F238E27FC236}">
                <a16:creationId xmlns="" xmlns:a16="http://schemas.microsoft.com/office/drawing/2014/main" id="{1522A07D-F2B2-4FBD-4722-7B3BE1E028F2}"/>
              </a:ext>
            </a:extLst>
          </p:cNvPr>
          <p:cNvGrpSpPr/>
          <p:nvPr/>
        </p:nvGrpSpPr>
        <p:grpSpPr>
          <a:xfrm>
            <a:off x="1198422" y="2210630"/>
            <a:ext cx="209380" cy="209409"/>
            <a:chOff x="6415233" y="2753366"/>
            <a:chExt cx="55333" cy="58933"/>
          </a:xfrm>
          <a:solidFill>
            <a:srgbClr val="1136BA"/>
          </a:solidFill>
        </p:grpSpPr>
        <p:sp>
          <p:nvSpPr>
            <p:cNvPr id="16" name="Google Shape;924;p56">
              <a:extLst>
                <a:ext uri="{FF2B5EF4-FFF2-40B4-BE49-F238E27FC236}">
                  <a16:creationId xmlns="" xmlns:a16="http://schemas.microsoft.com/office/drawing/2014/main" id="{877B8B7D-CCEA-9759-6ED5-C0AB07768D3F}"/>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925;p56">
              <a:extLst>
                <a:ext uri="{FF2B5EF4-FFF2-40B4-BE49-F238E27FC236}">
                  <a16:creationId xmlns="" xmlns:a16="http://schemas.microsoft.com/office/drawing/2014/main" id="{E3209A1A-0C8E-EE2E-DFA8-A91D3A9BF22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8" name="Google Shape;923;p56">
            <a:extLst>
              <a:ext uri="{FF2B5EF4-FFF2-40B4-BE49-F238E27FC236}">
                <a16:creationId xmlns="" xmlns:a16="http://schemas.microsoft.com/office/drawing/2014/main" id="{21AF3872-3BD2-1CE4-707B-C066A3E3EC28}"/>
              </a:ext>
            </a:extLst>
          </p:cNvPr>
          <p:cNvGrpSpPr/>
          <p:nvPr/>
        </p:nvGrpSpPr>
        <p:grpSpPr>
          <a:xfrm>
            <a:off x="1193881" y="2619773"/>
            <a:ext cx="209380" cy="209409"/>
            <a:chOff x="6415233" y="2753366"/>
            <a:chExt cx="55333" cy="58933"/>
          </a:xfrm>
          <a:solidFill>
            <a:srgbClr val="1136BA"/>
          </a:solidFill>
        </p:grpSpPr>
        <p:sp>
          <p:nvSpPr>
            <p:cNvPr id="19" name="Google Shape;924;p56">
              <a:extLst>
                <a:ext uri="{FF2B5EF4-FFF2-40B4-BE49-F238E27FC236}">
                  <a16:creationId xmlns="" xmlns:a16="http://schemas.microsoft.com/office/drawing/2014/main" id="{02FCC540-1400-172D-5171-DDA194FEB514}"/>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925;p56">
              <a:extLst>
                <a:ext uri="{FF2B5EF4-FFF2-40B4-BE49-F238E27FC236}">
                  <a16:creationId xmlns="" xmlns:a16="http://schemas.microsoft.com/office/drawing/2014/main" id="{D41B00EC-9613-D89F-09A3-F29AFC7FE9C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1" name="Google Shape;923;p56">
            <a:extLst>
              <a:ext uri="{FF2B5EF4-FFF2-40B4-BE49-F238E27FC236}">
                <a16:creationId xmlns="" xmlns:a16="http://schemas.microsoft.com/office/drawing/2014/main" id="{EFDE81D6-28C6-0367-25FD-5BE4D2C137B9}"/>
              </a:ext>
            </a:extLst>
          </p:cNvPr>
          <p:cNvGrpSpPr/>
          <p:nvPr/>
        </p:nvGrpSpPr>
        <p:grpSpPr>
          <a:xfrm>
            <a:off x="1198422" y="2943576"/>
            <a:ext cx="209380" cy="209409"/>
            <a:chOff x="6415233" y="2753366"/>
            <a:chExt cx="55333" cy="58933"/>
          </a:xfrm>
          <a:solidFill>
            <a:srgbClr val="1136BA"/>
          </a:solidFill>
        </p:grpSpPr>
        <p:sp>
          <p:nvSpPr>
            <p:cNvPr id="22" name="Google Shape;924;p56">
              <a:extLst>
                <a:ext uri="{FF2B5EF4-FFF2-40B4-BE49-F238E27FC236}">
                  <a16:creationId xmlns="" xmlns:a16="http://schemas.microsoft.com/office/drawing/2014/main" id="{18A88D71-8FBC-3031-5220-1DE811FC422F}"/>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925;p56">
              <a:extLst>
                <a:ext uri="{FF2B5EF4-FFF2-40B4-BE49-F238E27FC236}">
                  <a16:creationId xmlns="" xmlns:a16="http://schemas.microsoft.com/office/drawing/2014/main" id="{3DBEC69A-E73D-CC9C-10A4-480844A8770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sp>
        <p:nvSpPr>
          <p:cNvPr id="3" name="Subtitle 2">
            <a:extLst>
              <a:ext uri="{FF2B5EF4-FFF2-40B4-BE49-F238E27FC236}">
                <a16:creationId xmlns="" xmlns:a16="http://schemas.microsoft.com/office/drawing/2014/main" id="{A5D305DA-94D1-7FC0-2593-DE82192C2020}"/>
              </a:ext>
            </a:extLst>
          </p:cNvPr>
          <p:cNvSpPr>
            <a:spLocks noGrp="1"/>
          </p:cNvSpPr>
          <p:nvPr>
            <p:ph type="subTitle" idx="4"/>
          </p:nvPr>
        </p:nvSpPr>
        <p:spPr>
          <a:xfrm>
            <a:off x="1181476" y="1300226"/>
            <a:ext cx="10272000" cy="5351502"/>
          </a:xfrm>
        </p:spPr>
        <p:txBody>
          <a:bodyPr/>
          <a:lstStyle/>
          <a:p>
            <a:r>
              <a:rPr lang="en-US" b="1" dirty="0">
                <a:latin typeface="Aptos" panose="020B0004020202020204" pitchFamily="34" charset="0"/>
              </a:rPr>
              <a:t>Clean tray/trolley</a:t>
            </a:r>
          </a:p>
          <a:p>
            <a:r>
              <a:rPr lang="en-US" b="1" dirty="0">
                <a:latin typeface="Aptos" panose="020B0004020202020204" pitchFamily="34" charset="0"/>
              </a:rPr>
              <a:t>Disposable gloves  </a:t>
            </a:r>
          </a:p>
          <a:p>
            <a:r>
              <a:rPr lang="en-US" b="1" dirty="0">
                <a:latin typeface="Aptos" panose="020B0004020202020204" pitchFamily="34" charset="0"/>
              </a:rPr>
              <a:t>Apron</a:t>
            </a:r>
          </a:p>
          <a:p>
            <a:r>
              <a:rPr lang="en-US" b="1" dirty="0">
                <a:latin typeface="Aptos" panose="020B0004020202020204" pitchFamily="34" charset="0"/>
              </a:rPr>
              <a:t>Fine Bore nasogastric tube</a:t>
            </a:r>
          </a:p>
          <a:p>
            <a:r>
              <a:rPr lang="en-US" b="1" dirty="0">
                <a:latin typeface="Aptos" panose="020B0004020202020204" pitchFamily="34" charset="0"/>
              </a:rPr>
              <a:t> Tissues</a:t>
            </a:r>
          </a:p>
          <a:p>
            <a:r>
              <a:rPr lang="en-US" b="1" dirty="0">
                <a:latin typeface="Aptos" panose="020B0004020202020204" pitchFamily="34" charset="0"/>
              </a:rPr>
              <a:t>Enteral ISO / </a:t>
            </a:r>
            <a:r>
              <a:rPr lang="en-US" b="1" dirty="0" err="1">
                <a:latin typeface="Aptos" panose="020B0004020202020204" pitchFamily="34" charset="0"/>
              </a:rPr>
              <a:t>Saf</a:t>
            </a:r>
            <a:r>
              <a:rPr lang="en-US" b="1" dirty="0">
                <a:latin typeface="Aptos" panose="020B0004020202020204" pitchFamily="34" charset="0"/>
              </a:rPr>
              <a:t> syringe (50/60ml)</a:t>
            </a:r>
          </a:p>
          <a:p>
            <a:r>
              <a:rPr lang="en-US" b="1" dirty="0">
                <a:latin typeface="Aptos" panose="020B0004020202020204" pitchFamily="34" charset="0"/>
              </a:rPr>
              <a:t>Disposable sick bowl</a:t>
            </a:r>
          </a:p>
          <a:p>
            <a:r>
              <a:rPr lang="en-US" b="1" dirty="0">
                <a:latin typeface="Aptos" panose="020B0004020202020204" pitchFamily="34" charset="0"/>
              </a:rPr>
              <a:t>Sterile water</a:t>
            </a:r>
          </a:p>
          <a:p>
            <a:r>
              <a:rPr lang="en-US" b="1" dirty="0">
                <a:latin typeface="Aptos" panose="020B0004020202020204" pitchFamily="34" charset="0"/>
              </a:rPr>
              <a:t>Glass of water with straw (if permitted – patient has a safe swallow and</a:t>
            </a:r>
          </a:p>
          <a:p>
            <a:r>
              <a:rPr lang="en-US" b="1" dirty="0">
                <a:latin typeface="Aptos" panose="020B0004020202020204" pitchFamily="34" charset="0"/>
              </a:rPr>
              <a:t>not nil by mouth)</a:t>
            </a:r>
          </a:p>
          <a:p>
            <a:r>
              <a:rPr lang="en-US" b="1" dirty="0">
                <a:latin typeface="Aptos" panose="020B0004020202020204" pitchFamily="34" charset="0"/>
              </a:rPr>
              <a:t>Appropriate securing device/hypoallergenic tape</a:t>
            </a:r>
          </a:p>
          <a:p>
            <a:r>
              <a:rPr lang="en-US" b="1" dirty="0">
                <a:latin typeface="Aptos" panose="020B0004020202020204" pitchFamily="34" charset="0"/>
              </a:rPr>
              <a:t>CE marked pH indicator strips (to test human gastric aspirate)</a:t>
            </a:r>
          </a:p>
          <a:p>
            <a:endParaRPr lang="en-US" dirty="0"/>
          </a:p>
        </p:txBody>
      </p:sp>
      <p:grpSp>
        <p:nvGrpSpPr>
          <p:cNvPr id="4" name="Google Shape;923;p56">
            <a:extLst>
              <a:ext uri="{FF2B5EF4-FFF2-40B4-BE49-F238E27FC236}">
                <a16:creationId xmlns="" xmlns:a16="http://schemas.microsoft.com/office/drawing/2014/main" id="{CE6F23D7-AA85-9967-D1D1-05B3E05240B5}"/>
              </a:ext>
            </a:extLst>
          </p:cNvPr>
          <p:cNvGrpSpPr/>
          <p:nvPr/>
        </p:nvGrpSpPr>
        <p:grpSpPr>
          <a:xfrm>
            <a:off x="1189340" y="3713353"/>
            <a:ext cx="209380" cy="209409"/>
            <a:chOff x="6415233" y="2753366"/>
            <a:chExt cx="55333" cy="58933"/>
          </a:xfrm>
          <a:solidFill>
            <a:srgbClr val="1136BA"/>
          </a:solidFill>
        </p:grpSpPr>
        <p:sp>
          <p:nvSpPr>
            <p:cNvPr id="5" name="Google Shape;924;p56">
              <a:extLst>
                <a:ext uri="{FF2B5EF4-FFF2-40B4-BE49-F238E27FC236}">
                  <a16:creationId xmlns="" xmlns:a16="http://schemas.microsoft.com/office/drawing/2014/main" id="{D577D9C5-0727-6520-F5A3-F5B363A4A397}"/>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925;p56">
              <a:extLst>
                <a:ext uri="{FF2B5EF4-FFF2-40B4-BE49-F238E27FC236}">
                  <a16:creationId xmlns="" xmlns:a16="http://schemas.microsoft.com/office/drawing/2014/main" id="{37B0CDF5-9648-2DD9-3C6C-26DA3EE9FB4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7" name="Google Shape;923;p56">
            <a:extLst>
              <a:ext uri="{FF2B5EF4-FFF2-40B4-BE49-F238E27FC236}">
                <a16:creationId xmlns="" xmlns:a16="http://schemas.microsoft.com/office/drawing/2014/main" id="{8E4BFB54-038A-B636-D784-9AF5217E78F5}"/>
              </a:ext>
            </a:extLst>
          </p:cNvPr>
          <p:cNvGrpSpPr/>
          <p:nvPr/>
        </p:nvGrpSpPr>
        <p:grpSpPr>
          <a:xfrm>
            <a:off x="1205216" y="3338001"/>
            <a:ext cx="209380" cy="209409"/>
            <a:chOff x="6415233" y="2753366"/>
            <a:chExt cx="55333" cy="58933"/>
          </a:xfrm>
          <a:solidFill>
            <a:srgbClr val="1136BA"/>
          </a:solidFill>
        </p:grpSpPr>
        <p:sp>
          <p:nvSpPr>
            <p:cNvPr id="8" name="Google Shape;924;p56">
              <a:extLst>
                <a:ext uri="{FF2B5EF4-FFF2-40B4-BE49-F238E27FC236}">
                  <a16:creationId xmlns="" xmlns:a16="http://schemas.microsoft.com/office/drawing/2014/main" id="{B1023833-A0DC-5881-07BE-3C04C78E81D2}"/>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 name="Google Shape;925;p56">
              <a:extLst>
                <a:ext uri="{FF2B5EF4-FFF2-40B4-BE49-F238E27FC236}">
                  <a16:creationId xmlns="" xmlns:a16="http://schemas.microsoft.com/office/drawing/2014/main" id="{BE94E982-AE99-E11E-674D-A2EE326534AE}"/>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0" name="Google Shape;923;p56">
            <a:extLst>
              <a:ext uri="{FF2B5EF4-FFF2-40B4-BE49-F238E27FC236}">
                <a16:creationId xmlns="" xmlns:a16="http://schemas.microsoft.com/office/drawing/2014/main" id="{A65D4B42-74F9-726E-A46B-0BB6F89D088B}"/>
              </a:ext>
            </a:extLst>
          </p:cNvPr>
          <p:cNvGrpSpPr/>
          <p:nvPr/>
        </p:nvGrpSpPr>
        <p:grpSpPr>
          <a:xfrm>
            <a:off x="1202964" y="5538170"/>
            <a:ext cx="209380" cy="209409"/>
            <a:chOff x="6415233" y="2753366"/>
            <a:chExt cx="55333" cy="58933"/>
          </a:xfrm>
          <a:solidFill>
            <a:srgbClr val="1136BA"/>
          </a:solidFill>
        </p:grpSpPr>
        <p:sp>
          <p:nvSpPr>
            <p:cNvPr id="11" name="Google Shape;924;p56">
              <a:extLst>
                <a:ext uri="{FF2B5EF4-FFF2-40B4-BE49-F238E27FC236}">
                  <a16:creationId xmlns="" xmlns:a16="http://schemas.microsoft.com/office/drawing/2014/main" id="{F570233F-D972-1B40-7D1D-9197925F52C2}"/>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925;p56">
              <a:extLst>
                <a:ext uri="{FF2B5EF4-FFF2-40B4-BE49-F238E27FC236}">
                  <a16:creationId xmlns="" xmlns:a16="http://schemas.microsoft.com/office/drawing/2014/main" id="{44C530C2-5F01-C08F-4F86-4647A6D62FC6}"/>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5" name="Google Shape;923;p56">
            <a:extLst>
              <a:ext uri="{FF2B5EF4-FFF2-40B4-BE49-F238E27FC236}">
                <a16:creationId xmlns="" xmlns:a16="http://schemas.microsoft.com/office/drawing/2014/main" id="{45B145BB-5192-84AF-C617-65022610DC37}"/>
              </a:ext>
            </a:extLst>
          </p:cNvPr>
          <p:cNvGrpSpPr/>
          <p:nvPr/>
        </p:nvGrpSpPr>
        <p:grpSpPr>
          <a:xfrm>
            <a:off x="1194806" y="4083277"/>
            <a:ext cx="209380" cy="209409"/>
            <a:chOff x="6415233" y="2753366"/>
            <a:chExt cx="55333" cy="58933"/>
          </a:xfrm>
          <a:solidFill>
            <a:srgbClr val="1136BA"/>
          </a:solidFill>
        </p:grpSpPr>
        <p:sp>
          <p:nvSpPr>
            <p:cNvPr id="26" name="Google Shape;924;p56">
              <a:extLst>
                <a:ext uri="{FF2B5EF4-FFF2-40B4-BE49-F238E27FC236}">
                  <a16:creationId xmlns="" xmlns:a16="http://schemas.microsoft.com/office/drawing/2014/main" id="{00B47A98-DF9A-CB81-D482-3C950532D329}"/>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925;p56">
              <a:extLst>
                <a:ext uri="{FF2B5EF4-FFF2-40B4-BE49-F238E27FC236}">
                  <a16:creationId xmlns="" xmlns:a16="http://schemas.microsoft.com/office/drawing/2014/main" id="{EA866D4F-AB2A-B6F9-CAD0-5A4D6E229E74}"/>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 name="Google Shape;923;p56">
            <a:extLst>
              <a:ext uri="{FF2B5EF4-FFF2-40B4-BE49-F238E27FC236}">
                <a16:creationId xmlns="" xmlns:a16="http://schemas.microsoft.com/office/drawing/2014/main" id="{7C23883F-49F5-4BCB-F2FB-39F25CB83339}"/>
              </a:ext>
            </a:extLst>
          </p:cNvPr>
          <p:cNvGrpSpPr/>
          <p:nvPr/>
        </p:nvGrpSpPr>
        <p:grpSpPr>
          <a:xfrm>
            <a:off x="1184798" y="4462158"/>
            <a:ext cx="209380" cy="209409"/>
            <a:chOff x="6415233" y="2753366"/>
            <a:chExt cx="55333" cy="58933"/>
          </a:xfrm>
          <a:solidFill>
            <a:srgbClr val="1136BA"/>
          </a:solidFill>
        </p:grpSpPr>
        <p:sp>
          <p:nvSpPr>
            <p:cNvPr id="28" name="Google Shape;924;p56">
              <a:extLst>
                <a:ext uri="{FF2B5EF4-FFF2-40B4-BE49-F238E27FC236}">
                  <a16:creationId xmlns="" xmlns:a16="http://schemas.microsoft.com/office/drawing/2014/main" id="{B1F1E495-C955-D264-124F-7D5E64FB8D30}"/>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9" name="Google Shape;925;p56">
              <a:extLst>
                <a:ext uri="{FF2B5EF4-FFF2-40B4-BE49-F238E27FC236}">
                  <a16:creationId xmlns="" xmlns:a16="http://schemas.microsoft.com/office/drawing/2014/main" id="{54F986A1-57CD-F1C1-E460-49D3F23CD674}"/>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30" name="Google Shape;923;p56">
            <a:extLst>
              <a:ext uri="{FF2B5EF4-FFF2-40B4-BE49-F238E27FC236}">
                <a16:creationId xmlns="" xmlns:a16="http://schemas.microsoft.com/office/drawing/2014/main" id="{0EC0024F-C1EC-392F-148E-6830C639BB76}"/>
              </a:ext>
            </a:extLst>
          </p:cNvPr>
          <p:cNvGrpSpPr/>
          <p:nvPr/>
        </p:nvGrpSpPr>
        <p:grpSpPr>
          <a:xfrm>
            <a:off x="1189340" y="4782425"/>
            <a:ext cx="209380" cy="209409"/>
            <a:chOff x="6415233" y="2753366"/>
            <a:chExt cx="55333" cy="58933"/>
          </a:xfrm>
          <a:solidFill>
            <a:srgbClr val="1136BA"/>
          </a:solidFill>
        </p:grpSpPr>
        <p:sp>
          <p:nvSpPr>
            <p:cNvPr id="31" name="Google Shape;924;p56">
              <a:extLst>
                <a:ext uri="{FF2B5EF4-FFF2-40B4-BE49-F238E27FC236}">
                  <a16:creationId xmlns="" xmlns:a16="http://schemas.microsoft.com/office/drawing/2014/main" id="{D5DADFF1-D5C0-D5C7-2244-F5073D3A9229}"/>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925;p56">
              <a:extLst>
                <a:ext uri="{FF2B5EF4-FFF2-40B4-BE49-F238E27FC236}">
                  <a16:creationId xmlns="" xmlns:a16="http://schemas.microsoft.com/office/drawing/2014/main" id="{B797BA7B-EFB7-3E4E-B83F-904C30A2D96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36" name="Google Shape;923;p56">
            <a:extLst>
              <a:ext uri="{FF2B5EF4-FFF2-40B4-BE49-F238E27FC236}">
                <a16:creationId xmlns="" xmlns:a16="http://schemas.microsoft.com/office/drawing/2014/main" id="{9D49250D-941C-B7D0-A1CB-6DCA21D941CD}"/>
              </a:ext>
            </a:extLst>
          </p:cNvPr>
          <p:cNvGrpSpPr/>
          <p:nvPr/>
        </p:nvGrpSpPr>
        <p:grpSpPr>
          <a:xfrm>
            <a:off x="1180257" y="5918525"/>
            <a:ext cx="209380" cy="209409"/>
            <a:chOff x="6415233" y="2753366"/>
            <a:chExt cx="55333" cy="58933"/>
          </a:xfrm>
          <a:solidFill>
            <a:srgbClr val="1136BA"/>
          </a:solidFill>
        </p:grpSpPr>
        <p:sp>
          <p:nvSpPr>
            <p:cNvPr id="37" name="Google Shape;924;p56">
              <a:extLst>
                <a:ext uri="{FF2B5EF4-FFF2-40B4-BE49-F238E27FC236}">
                  <a16:creationId xmlns="" xmlns:a16="http://schemas.microsoft.com/office/drawing/2014/main" id="{6F166487-2942-0FC6-1D70-88A281689499}"/>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925;p56">
              <a:extLst>
                <a:ext uri="{FF2B5EF4-FFF2-40B4-BE49-F238E27FC236}">
                  <a16:creationId xmlns="" xmlns:a16="http://schemas.microsoft.com/office/drawing/2014/main" id="{608C70C6-4D8D-4BE0-041C-C1F532D906A1}"/>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33" name="Google Shape;7635;p60">
            <a:extLst>
              <a:ext uri="{FF2B5EF4-FFF2-40B4-BE49-F238E27FC236}">
                <a16:creationId xmlns="" xmlns:a16="http://schemas.microsoft.com/office/drawing/2014/main" id="{0DB31D48-1D79-B78A-B8B5-BABF6E1F0554}"/>
              </a:ext>
            </a:extLst>
          </p:cNvPr>
          <p:cNvGrpSpPr/>
          <p:nvPr/>
        </p:nvGrpSpPr>
        <p:grpSpPr>
          <a:xfrm>
            <a:off x="249847" y="646813"/>
            <a:ext cx="710153" cy="710153"/>
            <a:chOff x="5007123" y="2079403"/>
            <a:chExt cx="687600" cy="687600"/>
          </a:xfrm>
        </p:grpSpPr>
        <p:sp>
          <p:nvSpPr>
            <p:cNvPr id="34" name="Google Shape;7636;p60">
              <a:extLst>
                <a:ext uri="{FF2B5EF4-FFF2-40B4-BE49-F238E27FC236}">
                  <a16:creationId xmlns="" xmlns:a16="http://schemas.microsoft.com/office/drawing/2014/main" id="{0A1C80A0-7545-DD15-EFB1-9BF47A5D3EA9}"/>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637;p60">
              <a:extLst>
                <a:ext uri="{FF2B5EF4-FFF2-40B4-BE49-F238E27FC236}">
                  <a16:creationId xmlns="" xmlns:a16="http://schemas.microsoft.com/office/drawing/2014/main" id="{9D74F93F-46BA-BC15-8AB4-00478AE790CA}"/>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638;p60">
              <a:extLst>
                <a:ext uri="{FF2B5EF4-FFF2-40B4-BE49-F238E27FC236}">
                  <a16:creationId xmlns="" xmlns:a16="http://schemas.microsoft.com/office/drawing/2014/main" id="{BA85B555-441E-EE26-C11B-BAD75E3CB14B}"/>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639;p60">
              <a:extLst>
                <a:ext uri="{FF2B5EF4-FFF2-40B4-BE49-F238E27FC236}">
                  <a16:creationId xmlns="" xmlns:a16="http://schemas.microsoft.com/office/drawing/2014/main" id="{8474A50C-5CFB-9D94-D78E-1A9E80DCC9B1}"/>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103661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Implementation:</a:t>
            </a:r>
          </a:p>
        </p:txBody>
      </p:sp>
      <p:grpSp>
        <p:nvGrpSpPr>
          <p:cNvPr id="480" name="Google Shape;480;p36"/>
          <p:cNvGrpSpPr/>
          <p:nvPr/>
        </p:nvGrpSpPr>
        <p:grpSpPr>
          <a:xfrm rot="-5043705">
            <a:off x="7993862" y="5221081"/>
            <a:ext cx="4872674" cy="2817166"/>
            <a:chOff x="153533" y="1326266"/>
            <a:chExt cx="9826700" cy="4929733"/>
          </a:xfrm>
        </p:grpSpPr>
        <p:sp>
          <p:nvSpPr>
            <p:cNvPr id="481" name="Google Shape;481;p36"/>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 xmlns:a16="http://schemas.microsoft.com/office/drawing/2014/main" id="{A5D305DA-94D1-7FC0-2593-DE82192C2020}"/>
              </a:ext>
            </a:extLst>
          </p:cNvPr>
          <p:cNvSpPr>
            <a:spLocks noGrp="1"/>
          </p:cNvSpPr>
          <p:nvPr>
            <p:ph type="subTitle" idx="4"/>
          </p:nvPr>
        </p:nvSpPr>
        <p:spPr>
          <a:xfrm>
            <a:off x="816317" y="1267713"/>
            <a:ext cx="10272000" cy="4799706"/>
          </a:xfrm>
        </p:spPr>
        <p:txBody>
          <a:bodyPr/>
          <a:lstStyle/>
          <a:p>
            <a:pPr marL="495300" indent="-342900">
              <a:buFont typeface="Arial" panose="020B0604020202020204" pitchFamily="34" charset="0"/>
              <a:buChar char="•"/>
            </a:pPr>
            <a:r>
              <a:rPr lang="en-US" sz="2000" b="1" dirty="0">
                <a:latin typeface="Aptos" panose="020B0004020202020204" pitchFamily="34" charset="0"/>
              </a:rPr>
              <a:t>Wash hands and put on sterile gloves</a:t>
            </a:r>
          </a:p>
          <a:p>
            <a:pPr marL="495300" indent="-342900">
              <a:buFont typeface="Arial" panose="020B0604020202020204" pitchFamily="34" charset="0"/>
              <a:buChar char="•"/>
            </a:pPr>
            <a:r>
              <a:rPr lang="en-US" sz="2000" b="1" dirty="0">
                <a:latin typeface="Aptos" panose="020B0004020202020204" pitchFamily="34" charset="0"/>
              </a:rPr>
              <a:t>Lubricate the tube</a:t>
            </a:r>
          </a:p>
          <a:p>
            <a:pPr marL="495300" indent="-342900">
              <a:buFont typeface="Arial" panose="020B0604020202020204" pitchFamily="34" charset="0"/>
              <a:buChar char="•"/>
            </a:pPr>
            <a:r>
              <a:rPr lang="en-US" sz="2000" b="1" dirty="0">
                <a:latin typeface="Aptos" panose="020B0004020202020204" pitchFamily="34" charset="0"/>
              </a:rPr>
              <a:t>Hand the patient a glass of water</a:t>
            </a:r>
          </a:p>
          <a:p>
            <a:pPr marL="495300" indent="-342900">
              <a:buFont typeface="Arial" panose="020B0604020202020204" pitchFamily="34" charset="0"/>
              <a:buChar char="•"/>
            </a:pPr>
            <a:r>
              <a:rPr lang="en-US" sz="2000" b="1" dirty="0">
                <a:latin typeface="Aptos" panose="020B0004020202020204" pitchFamily="34" charset="0"/>
              </a:rPr>
              <a:t>Gently insert the tube through the nostrils to the back of throat (posterior</a:t>
            </a:r>
          </a:p>
          <a:p>
            <a:r>
              <a:rPr lang="en-US" sz="2000" b="1" dirty="0">
                <a:latin typeface="Aptos" panose="020B0004020202020204" pitchFamily="34" charset="0"/>
              </a:rPr>
              <a:t>      nasopharynx) . Aim back and down toward the ear.</a:t>
            </a:r>
          </a:p>
          <a:p>
            <a:pPr marL="495300" indent="-342900">
              <a:buFont typeface="Arial" panose="020B0604020202020204" pitchFamily="34" charset="0"/>
              <a:buChar char="•"/>
            </a:pPr>
            <a:r>
              <a:rPr lang="en-US" sz="2000" b="1" dirty="0">
                <a:latin typeface="Aptos" panose="020B0004020202020204" pitchFamily="34" charset="0"/>
              </a:rPr>
              <a:t>Ask the patient to flex their head toward the chest after the tube has passed</a:t>
            </a:r>
          </a:p>
          <a:p>
            <a:r>
              <a:rPr lang="en-US" sz="2000" b="1" dirty="0">
                <a:latin typeface="Aptos" panose="020B0004020202020204" pitchFamily="34" charset="0"/>
              </a:rPr>
              <a:t>      through the nasopharynx.</a:t>
            </a:r>
          </a:p>
          <a:p>
            <a:pPr marL="495300" indent="-342900">
              <a:buFont typeface="Arial" panose="020B0604020202020204" pitchFamily="34" charset="0"/>
              <a:buChar char="•"/>
            </a:pPr>
            <a:r>
              <a:rPr lang="en-US" sz="2000" b="1" dirty="0">
                <a:latin typeface="Aptos" panose="020B0004020202020204" pitchFamily="34" charset="0"/>
              </a:rPr>
              <a:t>Emphasize the need to breathe from the mouth and swallowing during the</a:t>
            </a:r>
          </a:p>
          <a:p>
            <a:r>
              <a:rPr lang="en-US" sz="2000" b="1" dirty="0">
                <a:latin typeface="Aptos" panose="020B0004020202020204" pitchFamily="34" charset="0"/>
              </a:rPr>
              <a:t>      procedure ( swallowing makes it easier to pass the tube through the oropharynx)</a:t>
            </a:r>
          </a:p>
          <a:p>
            <a:pPr marL="495300" indent="-342900">
              <a:buFont typeface="Arial" panose="020B0604020202020204" pitchFamily="34" charset="0"/>
              <a:buChar char="•"/>
            </a:pPr>
            <a:r>
              <a:rPr lang="en-US" sz="2000" b="1" dirty="0">
                <a:latin typeface="Aptos" panose="020B0004020202020204" pitchFamily="34" charset="0"/>
              </a:rPr>
              <a:t>Advance the tube each time the patient swallows until the desired length has been  reached ( don’t force the tube in) .</a:t>
            </a:r>
          </a:p>
          <a:p>
            <a:pPr marL="495300" indent="-342900">
              <a:buFont typeface="Arial" panose="020B0604020202020204" pitchFamily="34" charset="0"/>
              <a:buChar char="•"/>
            </a:pPr>
            <a:r>
              <a:rPr lang="en-US" sz="2000" b="1" dirty="0">
                <a:latin typeface="Aptos" panose="020B0004020202020204" pitchFamily="34" charset="0"/>
              </a:rPr>
              <a:t>then check for the placement by either X-ray or aspiration ( test for pH if &lt; 4 then correct gastric placement).</a:t>
            </a:r>
          </a:p>
          <a:p>
            <a:endParaRPr lang="en-US" dirty="0"/>
          </a:p>
        </p:txBody>
      </p:sp>
      <p:grpSp>
        <p:nvGrpSpPr>
          <p:cNvPr id="33" name="Google Shape;7635;p60">
            <a:extLst>
              <a:ext uri="{FF2B5EF4-FFF2-40B4-BE49-F238E27FC236}">
                <a16:creationId xmlns="" xmlns:a16="http://schemas.microsoft.com/office/drawing/2014/main" id="{0DB31D48-1D79-B78A-B8B5-BABF6E1F0554}"/>
              </a:ext>
            </a:extLst>
          </p:cNvPr>
          <p:cNvGrpSpPr/>
          <p:nvPr/>
        </p:nvGrpSpPr>
        <p:grpSpPr>
          <a:xfrm>
            <a:off x="249847" y="646813"/>
            <a:ext cx="710153" cy="710153"/>
            <a:chOff x="5007123" y="2079403"/>
            <a:chExt cx="687600" cy="687600"/>
          </a:xfrm>
        </p:grpSpPr>
        <p:sp>
          <p:nvSpPr>
            <p:cNvPr id="34" name="Google Shape;7636;p60">
              <a:extLst>
                <a:ext uri="{FF2B5EF4-FFF2-40B4-BE49-F238E27FC236}">
                  <a16:creationId xmlns="" xmlns:a16="http://schemas.microsoft.com/office/drawing/2014/main" id="{0A1C80A0-7545-DD15-EFB1-9BF47A5D3EA9}"/>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637;p60">
              <a:extLst>
                <a:ext uri="{FF2B5EF4-FFF2-40B4-BE49-F238E27FC236}">
                  <a16:creationId xmlns="" xmlns:a16="http://schemas.microsoft.com/office/drawing/2014/main" id="{9D74F93F-46BA-BC15-8AB4-00478AE790CA}"/>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638;p60">
              <a:extLst>
                <a:ext uri="{FF2B5EF4-FFF2-40B4-BE49-F238E27FC236}">
                  <a16:creationId xmlns="" xmlns:a16="http://schemas.microsoft.com/office/drawing/2014/main" id="{BA85B555-441E-EE26-C11B-BAD75E3CB14B}"/>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639;p60">
              <a:extLst>
                <a:ext uri="{FF2B5EF4-FFF2-40B4-BE49-F238E27FC236}">
                  <a16:creationId xmlns="" xmlns:a16="http://schemas.microsoft.com/office/drawing/2014/main" id="{8474A50C-5CFB-9D94-D78E-1A9E80DCC9B1}"/>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07302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027128" y="596306"/>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7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Complications of nasogastric intubation:</a:t>
            </a:r>
            <a:endParaRPr sz="37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480" name="Google Shape;480;p36"/>
          <p:cNvGrpSpPr/>
          <p:nvPr/>
        </p:nvGrpSpPr>
        <p:grpSpPr>
          <a:xfrm rot="-5043705">
            <a:off x="7993862" y="5221081"/>
            <a:ext cx="4872674" cy="2817166"/>
            <a:chOff x="153533" y="1326266"/>
            <a:chExt cx="9826700" cy="4929733"/>
          </a:xfrm>
        </p:grpSpPr>
        <p:sp>
          <p:nvSpPr>
            <p:cNvPr id="481" name="Google Shape;481;p36"/>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923;p56">
            <a:extLst>
              <a:ext uri="{FF2B5EF4-FFF2-40B4-BE49-F238E27FC236}">
                <a16:creationId xmlns="" xmlns:a16="http://schemas.microsoft.com/office/drawing/2014/main" id="{54B5D496-FCC6-8E7B-17C5-55087228CD8C}"/>
              </a:ext>
            </a:extLst>
          </p:cNvPr>
          <p:cNvGrpSpPr/>
          <p:nvPr/>
        </p:nvGrpSpPr>
        <p:grpSpPr>
          <a:xfrm>
            <a:off x="896518" y="1917696"/>
            <a:ext cx="209380" cy="209409"/>
            <a:chOff x="6415233" y="2753366"/>
            <a:chExt cx="55333" cy="58933"/>
          </a:xfrm>
          <a:solidFill>
            <a:srgbClr val="1136BA"/>
          </a:solidFill>
        </p:grpSpPr>
        <p:sp>
          <p:nvSpPr>
            <p:cNvPr id="13" name="Google Shape;924;p56">
              <a:extLst>
                <a:ext uri="{FF2B5EF4-FFF2-40B4-BE49-F238E27FC236}">
                  <a16:creationId xmlns="" xmlns:a16="http://schemas.microsoft.com/office/drawing/2014/main" id="{F3DC0820-39AF-08B5-FFF1-93DD793F8150}"/>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925;p56">
              <a:extLst>
                <a:ext uri="{FF2B5EF4-FFF2-40B4-BE49-F238E27FC236}">
                  <a16:creationId xmlns="" xmlns:a16="http://schemas.microsoft.com/office/drawing/2014/main" id="{CB7F1369-FF7B-AEDF-66AB-C6A971F64481}"/>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5" name="Google Shape;923;p56">
            <a:extLst>
              <a:ext uri="{FF2B5EF4-FFF2-40B4-BE49-F238E27FC236}">
                <a16:creationId xmlns="" xmlns:a16="http://schemas.microsoft.com/office/drawing/2014/main" id="{1522A07D-F2B2-4FBD-4722-7B3BE1E028F2}"/>
              </a:ext>
            </a:extLst>
          </p:cNvPr>
          <p:cNvGrpSpPr/>
          <p:nvPr/>
        </p:nvGrpSpPr>
        <p:grpSpPr>
          <a:xfrm>
            <a:off x="891977" y="2254318"/>
            <a:ext cx="209380" cy="209409"/>
            <a:chOff x="6415233" y="2753366"/>
            <a:chExt cx="55333" cy="58933"/>
          </a:xfrm>
          <a:solidFill>
            <a:srgbClr val="1136BA"/>
          </a:solidFill>
        </p:grpSpPr>
        <p:sp>
          <p:nvSpPr>
            <p:cNvPr id="16" name="Google Shape;924;p56">
              <a:extLst>
                <a:ext uri="{FF2B5EF4-FFF2-40B4-BE49-F238E27FC236}">
                  <a16:creationId xmlns="" xmlns:a16="http://schemas.microsoft.com/office/drawing/2014/main" id="{877B8B7D-CCEA-9759-6ED5-C0AB07768D3F}"/>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925;p56">
              <a:extLst>
                <a:ext uri="{FF2B5EF4-FFF2-40B4-BE49-F238E27FC236}">
                  <a16:creationId xmlns="" xmlns:a16="http://schemas.microsoft.com/office/drawing/2014/main" id="{E3209A1A-0C8E-EE2E-DFA8-A91D3A9BF228}"/>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8" name="Google Shape;923;p56">
            <a:extLst>
              <a:ext uri="{FF2B5EF4-FFF2-40B4-BE49-F238E27FC236}">
                <a16:creationId xmlns="" xmlns:a16="http://schemas.microsoft.com/office/drawing/2014/main" id="{21AF3872-3BD2-1CE4-707B-C066A3E3EC28}"/>
              </a:ext>
            </a:extLst>
          </p:cNvPr>
          <p:cNvGrpSpPr/>
          <p:nvPr/>
        </p:nvGrpSpPr>
        <p:grpSpPr>
          <a:xfrm>
            <a:off x="887436" y="2578114"/>
            <a:ext cx="209380" cy="209409"/>
            <a:chOff x="6415233" y="2753366"/>
            <a:chExt cx="55333" cy="58933"/>
          </a:xfrm>
          <a:solidFill>
            <a:srgbClr val="1136BA"/>
          </a:solidFill>
        </p:grpSpPr>
        <p:sp>
          <p:nvSpPr>
            <p:cNvPr id="19" name="Google Shape;924;p56">
              <a:extLst>
                <a:ext uri="{FF2B5EF4-FFF2-40B4-BE49-F238E27FC236}">
                  <a16:creationId xmlns="" xmlns:a16="http://schemas.microsoft.com/office/drawing/2014/main" id="{02FCC540-1400-172D-5171-DDA194FEB514}"/>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925;p56">
              <a:extLst>
                <a:ext uri="{FF2B5EF4-FFF2-40B4-BE49-F238E27FC236}">
                  <a16:creationId xmlns="" xmlns:a16="http://schemas.microsoft.com/office/drawing/2014/main" id="{D41B00EC-9613-D89F-09A3-F29AFC7FE9C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1" name="Google Shape;923;p56">
            <a:extLst>
              <a:ext uri="{FF2B5EF4-FFF2-40B4-BE49-F238E27FC236}">
                <a16:creationId xmlns="" xmlns:a16="http://schemas.microsoft.com/office/drawing/2014/main" id="{EFDE81D6-28C6-0367-25FD-5BE4D2C137B9}"/>
              </a:ext>
            </a:extLst>
          </p:cNvPr>
          <p:cNvGrpSpPr/>
          <p:nvPr/>
        </p:nvGrpSpPr>
        <p:grpSpPr>
          <a:xfrm>
            <a:off x="891977" y="2901248"/>
            <a:ext cx="209380" cy="209409"/>
            <a:chOff x="6415233" y="2753366"/>
            <a:chExt cx="55333" cy="58933"/>
          </a:xfrm>
          <a:solidFill>
            <a:srgbClr val="1136BA"/>
          </a:solidFill>
        </p:grpSpPr>
        <p:sp>
          <p:nvSpPr>
            <p:cNvPr id="22" name="Google Shape;924;p56">
              <a:extLst>
                <a:ext uri="{FF2B5EF4-FFF2-40B4-BE49-F238E27FC236}">
                  <a16:creationId xmlns="" xmlns:a16="http://schemas.microsoft.com/office/drawing/2014/main" id="{18A88D71-8FBC-3031-5220-1DE811FC422F}"/>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925;p56">
              <a:extLst>
                <a:ext uri="{FF2B5EF4-FFF2-40B4-BE49-F238E27FC236}">
                  <a16:creationId xmlns="" xmlns:a16="http://schemas.microsoft.com/office/drawing/2014/main" id="{3DBEC69A-E73D-CC9C-10A4-480844A8770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sp>
        <p:nvSpPr>
          <p:cNvPr id="3" name="Subtitle 2">
            <a:extLst>
              <a:ext uri="{FF2B5EF4-FFF2-40B4-BE49-F238E27FC236}">
                <a16:creationId xmlns="" xmlns:a16="http://schemas.microsoft.com/office/drawing/2014/main" id="{A5D305DA-94D1-7FC0-2593-DE82192C2020}"/>
              </a:ext>
            </a:extLst>
          </p:cNvPr>
          <p:cNvSpPr>
            <a:spLocks noGrp="1"/>
          </p:cNvSpPr>
          <p:nvPr>
            <p:ph type="subTitle" idx="4"/>
          </p:nvPr>
        </p:nvSpPr>
        <p:spPr>
          <a:xfrm>
            <a:off x="882894" y="1529373"/>
            <a:ext cx="11544456" cy="3388158"/>
          </a:xfrm>
        </p:spPr>
        <p:txBody>
          <a:bodyPr/>
          <a:lstStyle/>
          <a:p>
            <a:r>
              <a:rPr lang="en-US" sz="2133" b="1" dirty="0">
                <a:latin typeface="Aptos" panose="020B0004020202020204" pitchFamily="34" charset="0"/>
              </a:rPr>
              <a:t>Abdominal cramping.</a:t>
            </a:r>
          </a:p>
          <a:p>
            <a:r>
              <a:rPr lang="en-US" sz="2133" b="1" dirty="0">
                <a:latin typeface="Aptos" panose="020B0004020202020204" pitchFamily="34" charset="0"/>
              </a:rPr>
              <a:t>Increase in abdominal girth(swelling).</a:t>
            </a:r>
          </a:p>
          <a:p>
            <a:r>
              <a:rPr lang="en-US" sz="2133" b="1" dirty="0">
                <a:latin typeface="Aptos" panose="020B0004020202020204" pitchFamily="34" charset="0"/>
              </a:rPr>
              <a:t>Diarrhea.</a:t>
            </a:r>
          </a:p>
          <a:p>
            <a:r>
              <a:rPr lang="en-US" sz="2133" b="1" dirty="0">
                <a:latin typeface="Aptos" panose="020B0004020202020204" pitchFamily="34" charset="0"/>
              </a:rPr>
              <a:t>Nausea &amp; Vomiting.</a:t>
            </a:r>
          </a:p>
          <a:p>
            <a:r>
              <a:rPr lang="en-US" sz="2133" b="1" dirty="0">
                <a:latin typeface="Aptos" panose="020B0004020202020204" pitchFamily="34" charset="0"/>
              </a:rPr>
              <a:t>Nasopharyngeal trauma with or without hemorrhage</a:t>
            </a:r>
          </a:p>
          <a:p>
            <a:r>
              <a:rPr lang="en-US" sz="2133" b="1" dirty="0">
                <a:latin typeface="Aptos" panose="020B0004020202020204" pitchFamily="34" charset="0"/>
              </a:rPr>
              <a:t>Sinusitis and sore throat</a:t>
            </a:r>
          </a:p>
          <a:p>
            <a:r>
              <a:rPr lang="en-US" sz="2133" b="1" dirty="0">
                <a:latin typeface="Aptos" panose="020B0004020202020204" pitchFamily="34" charset="0"/>
              </a:rPr>
              <a:t>Pulmonary aspiration (If the tube lumen got blocked)</a:t>
            </a:r>
          </a:p>
          <a:p>
            <a:r>
              <a:rPr lang="en-US" sz="2133" b="1" dirty="0">
                <a:latin typeface="Aptos" panose="020B0004020202020204" pitchFamily="34" charset="0"/>
              </a:rPr>
              <a:t>Traumatic esophageal or gastric hemorrhage or perforation</a:t>
            </a:r>
          </a:p>
          <a:p>
            <a:r>
              <a:rPr lang="en-US" sz="2133" b="1" dirty="0">
                <a:latin typeface="Aptos" panose="020B0004020202020204" pitchFamily="34" charset="0"/>
              </a:rPr>
              <a:t>Intracranial or mediastinal penetration (very rare)</a:t>
            </a:r>
            <a:endParaRPr lang="en-US" dirty="0"/>
          </a:p>
        </p:txBody>
      </p:sp>
      <p:grpSp>
        <p:nvGrpSpPr>
          <p:cNvPr id="4" name="Google Shape;923;p56">
            <a:extLst>
              <a:ext uri="{FF2B5EF4-FFF2-40B4-BE49-F238E27FC236}">
                <a16:creationId xmlns="" xmlns:a16="http://schemas.microsoft.com/office/drawing/2014/main" id="{CE6F23D7-AA85-9967-D1D1-05B3E05240B5}"/>
              </a:ext>
            </a:extLst>
          </p:cNvPr>
          <p:cNvGrpSpPr/>
          <p:nvPr/>
        </p:nvGrpSpPr>
        <p:grpSpPr>
          <a:xfrm>
            <a:off x="901201" y="3565909"/>
            <a:ext cx="209380" cy="209409"/>
            <a:chOff x="6415233" y="2753366"/>
            <a:chExt cx="55333" cy="58933"/>
          </a:xfrm>
          <a:solidFill>
            <a:srgbClr val="1136BA"/>
          </a:solidFill>
        </p:grpSpPr>
        <p:sp>
          <p:nvSpPr>
            <p:cNvPr id="5" name="Google Shape;924;p56">
              <a:extLst>
                <a:ext uri="{FF2B5EF4-FFF2-40B4-BE49-F238E27FC236}">
                  <a16:creationId xmlns="" xmlns:a16="http://schemas.microsoft.com/office/drawing/2014/main" id="{D577D9C5-0727-6520-F5A3-F5B363A4A397}"/>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925;p56">
              <a:extLst>
                <a:ext uri="{FF2B5EF4-FFF2-40B4-BE49-F238E27FC236}">
                  <a16:creationId xmlns="" xmlns:a16="http://schemas.microsoft.com/office/drawing/2014/main" id="{37B0CDF5-9648-2DD9-3C6C-26DA3EE9FB4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7" name="Google Shape;923;p56">
            <a:extLst>
              <a:ext uri="{FF2B5EF4-FFF2-40B4-BE49-F238E27FC236}">
                <a16:creationId xmlns="" xmlns:a16="http://schemas.microsoft.com/office/drawing/2014/main" id="{8E4BFB54-038A-B636-D784-9AF5217E78F5}"/>
              </a:ext>
            </a:extLst>
          </p:cNvPr>
          <p:cNvGrpSpPr/>
          <p:nvPr/>
        </p:nvGrpSpPr>
        <p:grpSpPr>
          <a:xfrm>
            <a:off x="908428" y="3268976"/>
            <a:ext cx="209380" cy="209409"/>
            <a:chOff x="6415233" y="2753366"/>
            <a:chExt cx="55333" cy="58933"/>
          </a:xfrm>
          <a:solidFill>
            <a:srgbClr val="1136BA"/>
          </a:solidFill>
        </p:grpSpPr>
        <p:sp>
          <p:nvSpPr>
            <p:cNvPr id="8" name="Google Shape;924;p56">
              <a:extLst>
                <a:ext uri="{FF2B5EF4-FFF2-40B4-BE49-F238E27FC236}">
                  <a16:creationId xmlns="" xmlns:a16="http://schemas.microsoft.com/office/drawing/2014/main" id="{B1023833-A0DC-5881-07BE-3C04C78E81D2}"/>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 name="Google Shape;925;p56">
              <a:extLst>
                <a:ext uri="{FF2B5EF4-FFF2-40B4-BE49-F238E27FC236}">
                  <a16:creationId xmlns="" xmlns:a16="http://schemas.microsoft.com/office/drawing/2014/main" id="{BE94E982-AE99-E11E-674D-A2EE326534AE}"/>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0" name="Google Shape;923;p56">
            <a:extLst>
              <a:ext uri="{FF2B5EF4-FFF2-40B4-BE49-F238E27FC236}">
                <a16:creationId xmlns="" xmlns:a16="http://schemas.microsoft.com/office/drawing/2014/main" id="{A65D4B42-74F9-726E-A46B-0BB6F89D088B}"/>
              </a:ext>
            </a:extLst>
          </p:cNvPr>
          <p:cNvGrpSpPr/>
          <p:nvPr/>
        </p:nvGrpSpPr>
        <p:grpSpPr>
          <a:xfrm>
            <a:off x="891977" y="3885408"/>
            <a:ext cx="209380" cy="209409"/>
            <a:chOff x="6415233" y="2753366"/>
            <a:chExt cx="55333" cy="58933"/>
          </a:xfrm>
          <a:solidFill>
            <a:srgbClr val="1136BA"/>
          </a:solidFill>
        </p:grpSpPr>
        <p:sp>
          <p:nvSpPr>
            <p:cNvPr id="11" name="Google Shape;924;p56">
              <a:extLst>
                <a:ext uri="{FF2B5EF4-FFF2-40B4-BE49-F238E27FC236}">
                  <a16:creationId xmlns="" xmlns:a16="http://schemas.microsoft.com/office/drawing/2014/main" id="{F570233F-D972-1B40-7D1D-9197925F52C2}"/>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925;p56">
              <a:extLst>
                <a:ext uri="{FF2B5EF4-FFF2-40B4-BE49-F238E27FC236}">
                  <a16:creationId xmlns="" xmlns:a16="http://schemas.microsoft.com/office/drawing/2014/main" id="{44C530C2-5F01-C08F-4F86-4647A6D62FC6}"/>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 name="Google Shape;923;p56">
            <a:extLst>
              <a:ext uri="{FF2B5EF4-FFF2-40B4-BE49-F238E27FC236}">
                <a16:creationId xmlns="" xmlns:a16="http://schemas.microsoft.com/office/drawing/2014/main" id="{4918047B-8197-60AF-F10C-6425DA0AF6BA}"/>
              </a:ext>
            </a:extLst>
          </p:cNvPr>
          <p:cNvGrpSpPr/>
          <p:nvPr/>
        </p:nvGrpSpPr>
        <p:grpSpPr>
          <a:xfrm>
            <a:off x="896381" y="4210833"/>
            <a:ext cx="209380" cy="209409"/>
            <a:chOff x="6415233" y="2753366"/>
            <a:chExt cx="55333" cy="58933"/>
          </a:xfrm>
          <a:solidFill>
            <a:srgbClr val="1136BA"/>
          </a:solidFill>
        </p:grpSpPr>
        <p:sp>
          <p:nvSpPr>
            <p:cNvPr id="25" name="Google Shape;924;p56">
              <a:extLst>
                <a:ext uri="{FF2B5EF4-FFF2-40B4-BE49-F238E27FC236}">
                  <a16:creationId xmlns="" xmlns:a16="http://schemas.microsoft.com/office/drawing/2014/main" id="{4F851246-1DF6-632A-42DC-A9678FC3B6B0}"/>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925;p56">
              <a:extLst>
                <a:ext uri="{FF2B5EF4-FFF2-40B4-BE49-F238E27FC236}">
                  <a16:creationId xmlns="" xmlns:a16="http://schemas.microsoft.com/office/drawing/2014/main" id="{3BCDE2BF-E6CA-A0AB-5510-9CF74F4FD48E}"/>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7" name="Google Shape;923;p56">
            <a:extLst>
              <a:ext uri="{FF2B5EF4-FFF2-40B4-BE49-F238E27FC236}">
                <a16:creationId xmlns="" xmlns:a16="http://schemas.microsoft.com/office/drawing/2014/main" id="{FFC32047-7554-F358-2665-E58C04885B90}"/>
              </a:ext>
            </a:extLst>
          </p:cNvPr>
          <p:cNvGrpSpPr/>
          <p:nvPr/>
        </p:nvGrpSpPr>
        <p:grpSpPr>
          <a:xfrm>
            <a:off x="903886" y="4564182"/>
            <a:ext cx="209380" cy="209409"/>
            <a:chOff x="6415233" y="2753366"/>
            <a:chExt cx="55333" cy="58933"/>
          </a:xfrm>
          <a:solidFill>
            <a:srgbClr val="1136BA"/>
          </a:solidFill>
        </p:grpSpPr>
        <p:sp>
          <p:nvSpPr>
            <p:cNvPr id="28" name="Google Shape;924;p56">
              <a:extLst>
                <a:ext uri="{FF2B5EF4-FFF2-40B4-BE49-F238E27FC236}">
                  <a16:creationId xmlns="" xmlns:a16="http://schemas.microsoft.com/office/drawing/2014/main" id="{712BAC0E-5CA8-7A6C-A7BA-68F0319E34D6}"/>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9" name="Google Shape;925;p56">
              <a:extLst>
                <a:ext uri="{FF2B5EF4-FFF2-40B4-BE49-F238E27FC236}">
                  <a16:creationId xmlns="" xmlns:a16="http://schemas.microsoft.com/office/drawing/2014/main" id="{00A258CF-2906-0B6F-2BD4-75706E625C9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pic>
        <p:nvPicPr>
          <p:cNvPr id="30" name="Picture 29">
            <a:extLst>
              <a:ext uri="{FF2B5EF4-FFF2-40B4-BE49-F238E27FC236}">
                <a16:creationId xmlns="" xmlns:a16="http://schemas.microsoft.com/office/drawing/2014/main" id="{BE69AFAE-799D-DE75-B66B-DE59AB33E88B}"/>
              </a:ext>
            </a:extLst>
          </p:cNvPr>
          <p:cNvPicPr>
            <a:picLocks noChangeAspect="1"/>
          </p:cNvPicPr>
          <p:nvPr/>
        </p:nvPicPr>
        <p:blipFill>
          <a:blip r:embed="rId3"/>
          <a:stretch>
            <a:fillRect/>
          </a:stretch>
        </p:blipFill>
        <p:spPr>
          <a:xfrm>
            <a:off x="8667886" y="1612235"/>
            <a:ext cx="2845977" cy="2703302"/>
          </a:xfrm>
          <a:prstGeom prst="rect">
            <a:avLst/>
          </a:prstGeom>
        </p:spPr>
      </p:pic>
      <p:grpSp>
        <p:nvGrpSpPr>
          <p:cNvPr id="31" name="Google Shape;7635;p60">
            <a:extLst>
              <a:ext uri="{FF2B5EF4-FFF2-40B4-BE49-F238E27FC236}">
                <a16:creationId xmlns="" xmlns:a16="http://schemas.microsoft.com/office/drawing/2014/main" id="{BB83B36B-899F-6D49-2AE6-D40C5AD014B3}"/>
              </a:ext>
            </a:extLst>
          </p:cNvPr>
          <p:cNvGrpSpPr/>
          <p:nvPr/>
        </p:nvGrpSpPr>
        <p:grpSpPr>
          <a:xfrm>
            <a:off x="316975" y="692818"/>
            <a:ext cx="710153" cy="710153"/>
            <a:chOff x="5007123" y="2079403"/>
            <a:chExt cx="687600" cy="687600"/>
          </a:xfrm>
        </p:grpSpPr>
        <p:sp>
          <p:nvSpPr>
            <p:cNvPr id="32" name="Google Shape;7636;p60">
              <a:extLst>
                <a:ext uri="{FF2B5EF4-FFF2-40B4-BE49-F238E27FC236}">
                  <a16:creationId xmlns="" xmlns:a16="http://schemas.microsoft.com/office/drawing/2014/main" id="{B433DF9B-93D8-1429-D8A0-AB80BF0E8C3D}"/>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637;p60">
              <a:extLst>
                <a:ext uri="{FF2B5EF4-FFF2-40B4-BE49-F238E27FC236}">
                  <a16:creationId xmlns="" xmlns:a16="http://schemas.microsoft.com/office/drawing/2014/main" id="{FCB8E148-7E99-8719-3954-6D335A967B49}"/>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638;p60">
              <a:extLst>
                <a:ext uri="{FF2B5EF4-FFF2-40B4-BE49-F238E27FC236}">
                  <a16:creationId xmlns="" xmlns:a16="http://schemas.microsoft.com/office/drawing/2014/main" id="{36889545-74B9-A04B-5AB9-4E234964BB0E}"/>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639;p60">
              <a:extLst>
                <a:ext uri="{FF2B5EF4-FFF2-40B4-BE49-F238E27FC236}">
                  <a16:creationId xmlns="" xmlns:a16="http://schemas.microsoft.com/office/drawing/2014/main" id="{170929AE-10E6-82FC-9E85-7E927ACEB7B9}"/>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97176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Evaluation:</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480" name="Google Shape;480;p36"/>
          <p:cNvGrpSpPr/>
          <p:nvPr/>
        </p:nvGrpSpPr>
        <p:grpSpPr>
          <a:xfrm rot="-5043705">
            <a:off x="7993862" y="5221081"/>
            <a:ext cx="4872674" cy="2817166"/>
            <a:chOff x="153533" y="1326266"/>
            <a:chExt cx="9826700" cy="4929733"/>
          </a:xfrm>
        </p:grpSpPr>
        <p:sp>
          <p:nvSpPr>
            <p:cNvPr id="481" name="Google Shape;481;p36"/>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923;p56">
            <a:extLst>
              <a:ext uri="{FF2B5EF4-FFF2-40B4-BE49-F238E27FC236}">
                <a16:creationId xmlns="" xmlns:a16="http://schemas.microsoft.com/office/drawing/2014/main" id="{54B5D496-FCC6-8E7B-17C5-55087228CD8C}"/>
              </a:ext>
            </a:extLst>
          </p:cNvPr>
          <p:cNvGrpSpPr/>
          <p:nvPr/>
        </p:nvGrpSpPr>
        <p:grpSpPr>
          <a:xfrm>
            <a:off x="896518" y="1917696"/>
            <a:ext cx="209380" cy="209409"/>
            <a:chOff x="6415233" y="2753366"/>
            <a:chExt cx="55333" cy="58933"/>
          </a:xfrm>
          <a:solidFill>
            <a:srgbClr val="1136BA"/>
          </a:solidFill>
        </p:grpSpPr>
        <p:sp>
          <p:nvSpPr>
            <p:cNvPr id="13" name="Google Shape;924;p56">
              <a:extLst>
                <a:ext uri="{FF2B5EF4-FFF2-40B4-BE49-F238E27FC236}">
                  <a16:creationId xmlns="" xmlns:a16="http://schemas.microsoft.com/office/drawing/2014/main" id="{F3DC0820-39AF-08B5-FFF1-93DD793F8150}"/>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925;p56">
              <a:extLst>
                <a:ext uri="{FF2B5EF4-FFF2-40B4-BE49-F238E27FC236}">
                  <a16:creationId xmlns="" xmlns:a16="http://schemas.microsoft.com/office/drawing/2014/main" id="{CB7F1369-FF7B-AEDF-66AB-C6A971F64481}"/>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18" name="Google Shape;923;p56">
            <a:extLst>
              <a:ext uri="{FF2B5EF4-FFF2-40B4-BE49-F238E27FC236}">
                <a16:creationId xmlns="" xmlns:a16="http://schemas.microsoft.com/office/drawing/2014/main" id="{21AF3872-3BD2-1CE4-707B-C066A3E3EC28}"/>
              </a:ext>
            </a:extLst>
          </p:cNvPr>
          <p:cNvGrpSpPr/>
          <p:nvPr/>
        </p:nvGrpSpPr>
        <p:grpSpPr>
          <a:xfrm>
            <a:off x="883194" y="2603544"/>
            <a:ext cx="209380" cy="209409"/>
            <a:chOff x="6415233" y="2753366"/>
            <a:chExt cx="55333" cy="58933"/>
          </a:xfrm>
          <a:solidFill>
            <a:srgbClr val="1136BA"/>
          </a:solidFill>
        </p:grpSpPr>
        <p:sp>
          <p:nvSpPr>
            <p:cNvPr id="19" name="Google Shape;924;p56">
              <a:extLst>
                <a:ext uri="{FF2B5EF4-FFF2-40B4-BE49-F238E27FC236}">
                  <a16:creationId xmlns="" xmlns:a16="http://schemas.microsoft.com/office/drawing/2014/main" id="{02FCC540-1400-172D-5171-DDA194FEB514}"/>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925;p56">
              <a:extLst>
                <a:ext uri="{FF2B5EF4-FFF2-40B4-BE49-F238E27FC236}">
                  <a16:creationId xmlns="" xmlns:a16="http://schemas.microsoft.com/office/drawing/2014/main" id="{D41B00EC-9613-D89F-09A3-F29AFC7FE9CF}"/>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sp>
        <p:nvSpPr>
          <p:cNvPr id="3" name="Subtitle 2">
            <a:extLst>
              <a:ext uri="{FF2B5EF4-FFF2-40B4-BE49-F238E27FC236}">
                <a16:creationId xmlns="" xmlns:a16="http://schemas.microsoft.com/office/drawing/2014/main" id="{A5D305DA-94D1-7FC0-2593-DE82192C2020}"/>
              </a:ext>
            </a:extLst>
          </p:cNvPr>
          <p:cNvSpPr>
            <a:spLocks noGrp="1"/>
          </p:cNvSpPr>
          <p:nvPr>
            <p:ph type="subTitle" idx="4"/>
          </p:nvPr>
        </p:nvSpPr>
        <p:spPr>
          <a:xfrm>
            <a:off x="883194" y="1370162"/>
            <a:ext cx="11544456" cy="3856338"/>
          </a:xfrm>
        </p:spPr>
        <p:txBody>
          <a:bodyPr/>
          <a:lstStyle/>
          <a:p>
            <a:r>
              <a:rPr lang="en-US" sz="2133" b="1" dirty="0">
                <a:latin typeface="Aptos" panose="020B0004020202020204" pitchFamily="34" charset="0"/>
              </a:rPr>
              <a:t>Observe the patient to determine</a:t>
            </a:r>
          </a:p>
          <a:p>
            <a:r>
              <a:rPr lang="en-US" sz="2133" b="1" dirty="0">
                <a:latin typeface="Aptos" panose="020B0004020202020204" pitchFamily="34" charset="0"/>
              </a:rPr>
              <a:t>the response to the procedure.</a:t>
            </a:r>
          </a:p>
          <a:p>
            <a:r>
              <a:rPr lang="en-US" sz="2133" b="1" dirty="0">
                <a:latin typeface="Aptos" panose="020B0004020202020204" pitchFamily="34" charset="0"/>
              </a:rPr>
              <a:t>Persistent gagging or coughing is alarming:</a:t>
            </a:r>
          </a:p>
          <a:p>
            <a:r>
              <a:rPr lang="en-US" sz="2133" b="1" dirty="0">
                <a:latin typeface="Aptos" panose="020B0004020202020204" pitchFamily="34" charset="0"/>
              </a:rPr>
              <a:t>-Prolonged intubation and stimulation of the gag reflex can result in</a:t>
            </a:r>
          </a:p>
          <a:p>
            <a:r>
              <a:rPr lang="en-US" sz="2133" b="1" dirty="0">
                <a:latin typeface="Aptos" panose="020B0004020202020204" pitchFamily="34" charset="0"/>
              </a:rPr>
              <a:t>vomiting and aspiration</a:t>
            </a:r>
          </a:p>
          <a:p>
            <a:r>
              <a:rPr lang="en-US" sz="2133" b="1" dirty="0">
                <a:latin typeface="Aptos" panose="020B0004020202020204" pitchFamily="34" charset="0"/>
              </a:rPr>
              <a:t>-Coughing may indicate presence of tube in the airway</a:t>
            </a:r>
          </a:p>
          <a:p>
            <a:r>
              <a:rPr lang="en-US" sz="2133" b="1" dirty="0">
                <a:latin typeface="Aptos" panose="020B0004020202020204" pitchFamily="34" charset="0"/>
              </a:rPr>
              <a:t>Documentation:</a:t>
            </a:r>
          </a:p>
          <a:p>
            <a:r>
              <a:rPr lang="en-US" sz="2133" b="1" dirty="0">
                <a:latin typeface="Aptos" panose="020B0004020202020204" pitchFamily="34" charset="0"/>
              </a:rPr>
              <a:t>-Size of tube , which nostril and patient response.</a:t>
            </a:r>
          </a:p>
          <a:p>
            <a:r>
              <a:rPr lang="en-US" sz="2133" b="1" dirty="0">
                <a:latin typeface="Aptos" panose="020B0004020202020204" pitchFamily="34" charset="0"/>
              </a:rPr>
              <a:t>-Record length of tube from the nostril to the end of the tube</a:t>
            </a:r>
          </a:p>
          <a:p>
            <a:endParaRPr lang="en-US" dirty="0"/>
          </a:p>
        </p:txBody>
      </p:sp>
      <p:grpSp>
        <p:nvGrpSpPr>
          <p:cNvPr id="4" name="Google Shape;923;p56">
            <a:extLst>
              <a:ext uri="{FF2B5EF4-FFF2-40B4-BE49-F238E27FC236}">
                <a16:creationId xmlns="" xmlns:a16="http://schemas.microsoft.com/office/drawing/2014/main" id="{CE6F23D7-AA85-9967-D1D1-05B3E05240B5}"/>
              </a:ext>
            </a:extLst>
          </p:cNvPr>
          <p:cNvGrpSpPr/>
          <p:nvPr/>
        </p:nvGrpSpPr>
        <p:grpSpPr>
          <a:xfrm>
            <a:off x="883194" y="3904164"/>
            <a:ext cx="209380" cy="209409"/>
            <a:chOff x="6415233" y="2753366"/>
            <a:chExt cx="55333" cy="58933"/>
          </a:xfrm>
          <a:solidFill>
            <a:srgbClr val="1136BA"/>
          </a:solidFill>
        </p:grpSpPr>
        <p:sp>
          <p:nvSpPr>
            <p:cNvPr id="5" name="Google Shape;924;p56">
              <a:extLst>
                <a:ext uri="{FF2B5EF4-FFF2-40B4-BE49-F238E27FC236}">
                  <a16:creationId xmlns="" xmlns:a16="http://schemas.microsoft.com/office/drawing/2014/main" id="{D577D9C5-0727-6520-F5A3-F5B363A4A397}"/>
                </a:ext>
              </a:extLst>
            </p:cNvPr>
            <p:cNvSpPr/>
            <p:nvPr/>
          </p:nvSpPr>
          <p:spPr>
            <a:xfrm>
              <a:off x="6433733" y="2753366"/>
              <a:ext cx="36833" cy="58933"/>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925;p56">
              <a:extLst>
                <a:ext uri="{FF2B5EF4-FFF2-40B4-BE49-F238E27FC236}">
                  <a16:creationId xmlns="" xmlns:a16="http://schemas.microsoft.com/office/drawing/2014/main" id="{37B0CDF5-9648-2DD9-3C6C-26DA3EE9FB4B}"/>
                </a:ext>
              </a:extLst>
            </p:cNvPr>
            <p:cNvSpPr/>
            <p:nvPr/>
          </p:nvSpPr>
          <p:spPr>
            <a:xfrm>
              <a:off x="6415233" y="2763933"/>
              <a:ext cx="26466" cy="3780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endParaRPr>
            </a:p>
          </p:txBody>
        </p:sp>
      </p:grpSp>
      <p:grpSp>
        <p:nvGrpSpPr>
          <p:cNvPr id="2" name="Google Shape;7635;p60">
            <a:extLst>
              <a:ext uri="{FF2B5EF4-FFF2-40B4-BE49-F238E27FC236}">
                <a16:creationId xmlns="" xmlns:a16="http://schemas.microsoft.com/office/drawing/2014/main" id="{29547487-776F-FDC2-4430-58A63EC350BA}"/>
              </a:ext>
            </a:extLst>
          </p:cNvPr>
          <p:cNvGrpSpPr/>
          <p:nvPr/>
        </p:nvGrpSpPr>
        <p:grpSpPr>
          <a:xfrm>
            <a:off x="273188" y="649665"/>
            <a:ext cx="710153" cy="710153"/>
            <a:chOff x="5007123" y="2079403"/>
            <a:chExt cx="687600" cy="687600"/>
          </a:xfrm>
        </p:grpSpPr>
        <p:sp>
          <p:nvSpPr>
            <p:cNvPr id="7" name="Google Shape;7636;p60">
              <a:extLst>
                <a:ext uri="{FF2B5EF4-FFF2-40B4-BE49-F238E27FC236}">
                  <a16:creationId xmlns="" xmlns:a16="http://schemas.microsoft.com/office/drawing/2014/main" id="{DDCB61B9-E37A-993F-AA8C-A177D0B6424E}"/>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7;p60">
              <a:extLst>
                <a:ext uri="{FF2B5EF4-FFF2-40B4-BE49-F238E27FC236}">
                  <a16:creationId xmlns="" xmlns:a16="http://schemas.microsoft.com/office/drawing/2014/main" id="{3DDBD168-F7CB-C96F-B83A-BD32E48985B1}"/>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8;p60">
              <a:extLst>
                <a:ext uri="{FF2B5EF4-FFF2-40B4-BE49-F238E27FC236}">
                  <a16:creationId xmlns="" xmlns:a16="http://schemas.microsoft.com/office/drawing/2014/main" id="{285C7190-6B42-A4CA-E83B-C22880773226}"/>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639;p60">
              <a:extLst>
                <a:ext uri="{FF2B5EF4-FFF2-40B4-BE49-F238E27FC236}">
                  <a16:creationId xmlns="" xmlns:a16="http://schemas.microsoft.com/office/drawing/2014/main" id="{8B61B10E-35D1-1560-1287-A43F389DAB9F}"/>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64919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186448" y="599868"/>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Responsibilities:</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480" name="Google Shape;480;p36"/>
          <p:cNvGrpSpPr/>
          <p:nvPr/>
        </p:nvGrpSpPr>
        <p:grpSpPr>
          <a:xfrm rot="-5043705">
            <a:off x="7993862" y="5221081"/>
            <a:ext cx="4872674" cy="2817166"/>
            <a:chOff x="153533" y="1326266"/>
            <a:chExt cx="9826700" cy="4929733"/>
          </a:xfrm>
        </p:grpSpPr>
        <p:sp>
          <p:nvSpPr>
            <p:cNvPr id="481" name="Google Shape;481;p36"/>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83;p50">
            <a:extLst>
              <a:ext uri="{FF2B5EF4-FFF2-40B4-BE49-F238E27FC236}">
                <a16:creationId xmlns="" xmlns:a16="http://schemas.microsoft.com/office/drawing/2014/main" id="{0313BF2F-9F70-07EB-B02E-1AB8C5246D98}"/>
              </a:ext>
            </a:extLst>
          </p:cNvPr>
          <p:cNvSpPr>
            <a:spLocks noGrp="1"/>
          </p:cNvSpPr>
          <p:nvPr>
            <p:ph type="subTitle" idx="4"/>
          </p:nvPr>
        </p:nvSpPr>
        <p:spPr>
          <a:xfrm>
            <a:off x="1607566" y="2060620"/>
            <a:ext cx="4488433" cy="1511634"/>
          </a:xfrm>
          <a:prstGeom prst="round1Rect">
            <a:avLst>
              <a:gd name="adj" fmla="val 50000"/>
            </a:avLst>
          </a:prstGeom>
          <a:solidFill>
            <a:srgbClr val="4B6FFC"/>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lang="en-US" b="1" dirty="0">
              <a:latin typeface="ADLaM Display" panose="02010000000000000000" pitchFamily="2" charset="0"/>
              <a:ea typeface="ADLaM Display" panose="02010000000000000000" pitchFamily="2" charset="0"/>
              <a:cs typeface="ADLaM Display" panose="02010000000000000000" pitchFamily="2" charset="0"/>
            </a:endParaRPr>
          </a:p>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Identify the signs and</a:t>
            </a:r>
          </a:p>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symptoms of inadvertent</a:t>
            </a:r>
          </a:p>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respiratory migration</a:t>
            </a:r>
          </a:p>
          <a:p>
            <a:endParaRPr lang="en-US" dirty="0"/>
          </a:p>
        </p:txBody>
      </p:sp>
      <p:sp>
        <p:nvSpPr>
          <p:cNvPr id="8" name="Google Shape;683;p50">
            <a:extLst>
              <a:ext uri="{FF2B5EF4-FFF2-40B4-BE49-F238E27FC236}">
                <a16:creationId xmlns="" xmlns:a16="http://schemas.microsoft.com/office/drawing/2014/main" id="{AD489A78-14FB-3347-3BCE-6C09789814A9}"/>
              </a:ext>
            </a:extLst>
          </p:cNvPr>
          <p:cNvSpPr txBox="1">
            <a:spLocks/>
          </p:cNvSpPr>
          <p:nvPr/>
        </p:nvSpPr>
        <p:spPr>
          <a:xfrm>
            <a:off x="4372869" y="3853656"/>
            <a:ext cx="6660030" cy="2053453"/>
          </a:xfrm>
          <a:prstGeom prst="round1Rect">
            <a:avLst>
              <a:gd name="adj" fmla="val 50000"/>
            </a:avLst>
          </a:prstGeom>
          <a:solidFill>
            <a:srgbClr val="4B6FFC"/>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SemiBold"/>
                <a:ea typeface="Kanit SemiBold"/>
                <a:cs typeface="Kanit SemiBold"/>
                <a:sym typeface="Kanit SemiBold"/>
              </a:defRPr>
            </a:lvl1pPr>
            <a:lvl2pPr marL="914400" marR="0" lvl="1" indent="-304800" algn="ctr" rtl="0">
              <a:lnSpc>
                <a:spcPct val="100000"/>
              </a:lnSpc>
              <a:spcBef>
                <a:spcPts val="0"/>
              </a:spcBef>
              <a:spcAft>
                <a:spcPts val="0"/>
              </a:spcAft>
              <a:buClr>
                <a:schemeClr val="dk1"/>
              </a:buClr>
              <a:buSzPts val="2400"/>
              <a:buFont typeface="Kanit"/>
              <a:buNone/>
              <a:defRPr sz="3200" b="0" i="0" u="none" strike="noStrike" cap="none">
                <a:solidFill>
                  <a:schemeClr val="dk1"/>
                </a:solidFill>
                <a:latin typeface="Kanit"/>
                <a:ea typeface="Kanit"/>
                <a:cs typeface="Kanit"/>
                <a:sym typeface="Kanit"/>
              </a:defRPr>
            </a:lvl2pPr>
            <a:lvl3pPr marL="1371600" marR="0" lvl="2" indent="-304800" algn="ctr" rtl="0">
              <a:lnSpc>
                <a:spcPct val="100000"/>
              </a:lnSpc>
              <a:spcBef>
                <a:spcPts val="0"/>
              </a:spcBef>
              <a:spcAft>
                <a:spcPts val="0"/>
              </a:spcAft>
              <a:buClr>
                <a:schemeClr val="dk1"/>
              </a:buClr>
              <a:buSzPts val="2400"/>
              <a:buFont typeface="Kanit"/>
              <a:buNone/>
              <a:defRPr sz="3200" b="0" i="0" u="none" strike="noStrike" cap="none">
                <a:solidFill>
                  <a:schemeClr val="dk1"/>
                </a:solidFill>
                <a:latin typeface="Kanit"/>
                <a:ea typeface="Kanit"/>
                <a:cs typeface="Kanit"/>
                <a:sym typeface="Kanit"/>
              </a:defRPr>
            </a:lvl3pPr>
            <a:lvl4pPr marL="1828800" marR="0" lvl="3" indent="-304800" algn="ctr" rtl="0">
              <a:lnSpc>
                <a:spcPct val="100000"/>
              </a:lnSpc>
              <a:spcBef>
                <a:spcPts val="0"/>
              </a:spcBef>
              <a:spcAft>
                <a:spcPts val="0"/>
              </a:spcAft>
              <a:buClr>
                <a:schemeClr val="dk1"/>
              </a:buClr>
              <a:buSzPts val="2400"/>
              <a:buFont typeface="Kanit"/>
              <a:buNone/>
              <a:defRPr sz="3200" b="0" i="0" u="none" strike="noStrike" cap="none">
                <a:solidFill>
                  <a:schemeClr val="dk1"/>
                </a:solidFill>
                <a:latin typeface="Kanit"/>
                <a:ea typeface="Kanit"/>
                <a:cs typeface="Kanit"/>
                <a:sym typeface="Kanit"/>
              </a:defRPr>
            </a:lvl4pPr>
            <a:lvl5pPr marL="2286000" marR="0" lvl="4" indent="-304800" algn="ctr" rtl="0">
              <a:lnSpc>
                <a:spcPct val="100000"/>
              </a:lnSpc>
              <a:spcBef>
                <a:spcPts val="0"/>
              </a:spcBef>
              <a:spcAft>
                <a:spcPts val="0"/>
              </a:spcAft>
              <a:buClr>
                <a:schemeClr val="dk1"/>
              </a:buClr>
              <a:buSzPts val="2400"/>
              <a:buFont typeface="Kanit"/>
              <a:buNone/>
              <a:defRPr sz="3200" b="0" i="0" u="none" strike="noStrike" cap="none">
                <a:solidFill>
                  <a:schemeClr val="dk1"/>
                </a:solidFill>
                <a:latin typeface="Kanit"/>
                <a:ea typeface="Kanit"/>
                <a:cs typeface="Kanit"/>
                <a:sym typeface="Kanit"/>
              </a:defRPr>
            </a:lvl5pPr>
            <a:lvl6pPr marL="2743200" marR="0" lvl="5" indent="-304800" algn="ctr" rtl="0">
              <a:lnSpc>
                <a:spcPct val="100000"/>
              </a:lnSpc>
              <a:spcBef>
                <a:spcPts val="0"/>
              </a:spcBef>
              <a:spcAft>
                <a:spcPts val="0"/>
              </a:spcAft>
              <a:buClr>
                <a:schemeClr val="dk1"/>
              </a:buClr>
              <a:buSzPts val="2400"/>
              <a:buFont typeface="Kanit"/>
              <a:buNone/>
              <a:defRPr sz="3200" b="0" i="0" u="none" strike="noStrike" cap="none">
                <a:solidFill>
                  <a:schemeClr val="dk1"/>
                </a:solidFill>
                <a:latin typeface="Kanit"/>
                <a:ea typeface="Kanit"/>
                <a:cs typeface="Kanit"/>
                <a:sym typeface="Kanit"/>
              </a:defRPr>
            </a:lvl6pPr>
            <a:lvl7pPr marL="3200400" marR="0" lvl="6" indent="-304800" algn="ctr" rtl="0">
              <a:lnSpc>
                <a:spcPct val="100000"/>
              </a:lnSpc>
              <a:spcBef>
                <a:spcPts val="0"/>
              </a:spcBef>
              <a:spcAft>
                <a:spcPts val="0"/>
              </a:spcAft>
              <a:buClr>
                <a:schemeClr val="dk1"/>
              </a:buClr>
              <a:buSzPts val="2400"/>
              <a:buFont typeface="Kanit"/>
              <a:buNone/>
              <a:defRPr sz="3200" b="0" i="0" u="none" strike="noStrike" cap="none">
                <a:solidFill>
                  <a:schemeClr val="dk1"/>
                </a:solidFill>
                <a:latin typeface="Kanit"/>
                <a:ea typeface="Kanit"/>
                <a:cs typeface="Kanit"/>
                <a:sym typeface="Kanit"/>
              </a:defRPr>
            </a:lvl7pPr>
            <a:lvl8pPr marL="3657600" marR="0" lvl="7" indent="-304800" algn="ctr" rtl="0">
              <a:lnSpc>
                <a:spcPct val="100000"/>
              </a:lnSpc>
              <a:spcBef>
                <a:spcPts val="0"/>
              </a:spcBef>
              <a:spcAft>
                <a:spcPts val="0"/>
              </a:spcAft>
              <a:buClr>
                <a:schemeClr val="dk1"/>
              </a:buClr>
              <a:buSzPts val="2400"/>
              <a:buFont typeface="Kanit"/>
              <a:buNone/>
              <a:defRPr sz="3200" b="0" i="0" u="none" strike="noStrike" cap="none">
                <a:solidFill>
                  <a:schemeClr val="dk1"/>
                </a:solidFill>
                <a:latin typeface="Kanit"/>
                <a:ea typeface="Kanit"/>
                <a:cs typeface="Kanit"/>
                <a:sym typeface="Kanit"/>
              </a:defRPr>
            </a:lvl8pPr>
            <a:lvl9pPr marL="4114800" marR="0" lvl="8" indent="-304800" algn="ctr" rtl="0">
              <a:lnSpc>
                <a:spcPct val="100000"/>
              </a:lnSpc>
              <a:spcBef>
                <a:spcPts val="0"/>
              </a:spcBef>
              <a:spcAft>
                <a:spcPts val="0"/>
              </a:spcAft>
              <a:buClr>
                <a:schemeClr val="dk1"/>
              </a:buClr>
              <a:buSzPts val="2400"/>
              <a:buFont typeface="Kanit"/>
              <a:buNone/>
              <a:defRPr sz="3200" b="0" i="0" u="none" strike="noStrike" cap="none">
                <a:solidFill>
                  <a:schemeClr val="dk1"/>
                </a:solidFill>
                <a:latin typeface="Kanit"/>
                <a:ea typeface="Kanit"/>
                <a:cs typeface="Kanit"/>
                <a:sym typeface="Kanit"/>
              </a:defRPr>
            </a:lvl9pPr>
          </a:lstStyle>
          <a:p>
            <a:endParaRPr lang="en-US" b="1" dirty="0">
              <a:latin typeface="ADLaM Display" panose="02010000000000000000" pitchFamily="2" charset="0"/>
              <a:ea typeface="ADLaM Display" panose="02010000000000000000" pitchFamily="2" charset="0"/>
              <a:cs typeface="ADLaM Display" panose="02010000000000000000" pitchFamily="2" charset="0"/>
            </a:endParaRPr>
          </a:p>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Identify conditions that increase the</a:t>
            </a:r>
          </a:p>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risk for spontaneous tube dislocation</a:t>
            </a:r>
          </a:p>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from the intended position</a:t>
            </a:r>
          </a:p>
          <a:p>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(retching, vomiting, coughing)</a:t>
            </a:r>
          </a:p>
          <a:p>
            <a:endParaRPr lang="en-US" dirty="0"/>
          </a:p>
        </p:txBody>
      </p:sp>
      <p:grpSp>
        <p:nvGrpSpPr>
          <p:cNvPr id="3" name="Google Shape;7635;p60">
            <a:extLst>
              <a:ext uri="{FF2B5EF4-FFF2-40B4-BE49-F238E27FC236}">
                <a16:creationId xmlns="" xmlns:a16="http://schemas.microsoft.com/office/drawing/2014/main" id="{E8DC08B4-78C2-6C7B-AED1-704D5CD31FDE}"/>
              </a:ext>
            </a:extLst>
          </p:cNvPr>
          <p:cNvGrpSpPr/>
          <p:nvPr/>
        </p:nvGrpSpPr>
        <p:grpSpPr>
          <a:xfrm>
            <a:off x="476295" y="670751"/>
            <a:ext cx="710153" cy="710153"/>
            <a:chOff x="5007123" y="2079403"/>
            <a:chExt cx="687600" cy="687600"/>
          </a:xfrm>
        </p:grpSpPr>
        <p:sp>
          <p:nvSpPr>
            <p:cNvPr id="4" name="Google Shape;7636;p60">
              <a:extLst>
                <a:ext uri="{FF2B5EF4-FFF2-40B4-BE49-F238E27FC236}">
                  <a16:creationId xmlns="" xmlns:a16="http://schemas.microsoft.com/office/drawing/2014/main" id="{F346F1D2-D07B-A918-FB0B-D5C48562A052}"/>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F1B71FA3-CCE7-9E26-83FA-BF72FDC006CB}"/>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8;p60">
              <a:extLst>
                <a:ext uri="{FF2B5EF4-FFF2-40B4-BE49-F238E27FC236}">
                  <a16:creationId xmlns="" xmlns:a16="http://schemas.microsoft.com/office/drawing/2014/main" id="{6CDB78E7-783C-C5C4-B8C0-726099F89099}"/>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9;p60">
              <a:extLst>
                <a:ext uri="{FF2B5EF4-FFF2-40B4-BE49-F238E27FC236}">
                  <a16:creationId xmlns="" xmlns:a16="http://schemas.microsoft.com/office/drawing/2014/main" id="{E546BCD2-702B-EC1E-B6FF-CCDC8FA251F1}"/>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33909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157430" y="593366"/>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References:</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480" name="Google Shape;480;p36"/>
          <p:cNvGrpSpPr/>
          <p:nvPr/>
        </p:nvGrpSpPr>
        <p:grpSpPr>
          <a:xfrm rot="-5043705">
            <a:off x="7993862" y="5221081"/>
            <a:ext cx="4872674" cy="2817166"/>
            <a:chOff x="153533" y="1326266"/>
            <a:chExt cx="9826700" cy="4929733"/>
          </a:xfrm>
        </p:grpSpPr>
        <p:sp>
          <p:nvSpPr>
            <p:cNvPr id="481" name="Google Shape;481;p36"/>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 xmlns:a16="http://schemas.microsoft.com/office/drawing/2014/main" id="{1A056907-7DEF-556E-74E5-3EB16C28E51A}"/>
              </a:ext>
            </a:extLst>
          </p:cNvPr>
          <p:cNvSpPr txBox="1"/>
          <p:nvPr/>
        </p:nvSpPr>
        <p:spPr>
          <a:xfrm>
            <a:off x="1210616" y="1949002"/>
            <a:ext cx="8371266"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Cleveland Clinic. "Nasogastric Tube." Cleveland Clinic, Last reviewed December 15, 2021.</a:t>
            </a:r>
          </a:p>
          <a:p>
            <a:endParaRPr lang="en-US" sz="2000" dirty="0"/>
          </a:p>
          <a:p>
            <a:pPr marL="285750" indent="-285750">
              <a:buFont typeface="Arial" panose="020B0604020202020204" pitchFamily="34" charset="0"/>
              <a:buChar char="•"/>
            </a:pPr>
            <a:r>
              <a:rPr lang="en-US" sz="2000" dirty="0"/>
              <a:t>"Nasogastric Intubation or Intestinal Intubation." MSD Manuals, Last reviewed March 2023.</a:t>
            </a:r>
          </a:p>
          <a:p>
            <a:endParaRPr lang="en-US" sz="2000" dirty="0"/>
          </a:p>
          <a:p>
            <a:pPr marL="285750" indent="-285750">
              <a:buFont typeface="Arial" panose="020B0604020202020204" pitchFamily="34" charset="0"/>
              <a:buChar char="•"/>
            </a:pPr>
            <a:r>
              <a:rPr lang="en-US" sz="2000" dirty="0"/>
              <a:t>“Nasogastric Tube Insertion Clinical Skills Guidance” University of Glasgow.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Davis, John L., and Wilfredo A. Ceballos. "Anemia." Medscape. Last modified September 25, 2023.</a:t>
            </a:r>
          </a:p>
        </p:txBody>
      </p:sp>
      <p:grpSp>
        <p:nvGrpSpPr>
          <p:cNvPr id="2" name="Google Shape;7635;p60">
            <a:extLst>
              <a:ext uri="{FF2B5EF4-FFF2-40B4-BE49-F238E27FC236}">
                <a16:creationId xmlns="" xmlns:a16="http://schemas.microsoft.com/office/drawing/2014/main" id="{B799BDEA-BBAC-66DC-F268-46FE1A8184B5}"/>
              </a:ext>
            </a:extLst>
          </p:cNvPr>
          <p:cNvGrpSpPr/>
          <p:nvPr/>
        </p:nvGrpSpPr>
        <p:grpSpPr>
          <a:xfrm>
            <a:off x="447277" y="646813"/>
            <a:ext cx="710153" cy="710153"/>
            <a:chOff x="5007123" y="2079403"/>
            <a:chExt cx="687600" cy="687600"/>
          </a:xfrm>
        </p:grpSpPr>
        <p:sp>
          <p:nvSpPr>
            <p:cNvPr id="3" name="Google Shape;7636;p60">
              <a:extLst>
                <a:ext uri="{FF2B5EF4-FFF2-40B4-BE49-F238E27FC236}">
                  <a16:creationId xmlns="" xmlns:a16="http://schemas.microsoft.com/office/drawing/2014/main" id="{E65E7029-4044-DB4E-A4AF-F809EE0F7921}"/>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637;p60">
              <a:extLst>
                <a:ext uri="{FF2B5EF4-FFF2-40B4-BE49-F238E27FC236}">
                  <a16:creationId xmlns="" xmlns:a16="http://schemas.microsoft.com/office/drawing/2014/main" id="{7886823A-F8B1-626A-D3CD-6D7EA49C9F9C}"/>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8;p60">
              <a:extLst>
                <a:ext uri="{FF2B5EF4-FFF2-40B4-BE49-F238E27FC236}">
                  <a16:creationId xmlns="" xmlns:a16="http://schemas.microsoft.com/office/drawing/2014/main" id="{725BE64D-CF3C-4E93-BCC0-D8779B579320}"/>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9;p60">
              <a:extLst>
                <a:ext uri="{FF2B5EF4-FFF2-40B4-BE49-F238E27FC236}">
                  <a16:creationId xmlns="" xmlns:a16="http://schemas.microsoft.com/office/drawing/2014/main" id="{553C760C-FA1F-CF9A-23AD-40489BC2EE9E}"/>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32042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9" name="Google Shape;399;p30"/>
          <p:cNvSpPr/>
          <p:nvPr/>
        </p:nvSpPr>
        <p:spPr>
          <a:xfrm rot="-3776119">
            <a:off x="9828681" y="4319886"/>
            <a:ext cx="5272133" cy="3242954"/>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 name="Google Shape;400;p30"/>
          <p:cNvGrpSpPr/>
          <p:nvPr/>
        </p:nvGrpSpPr>
        <p:grpSpPr>
          <a:xfrm rot="-5044043">
            <a:off x="-2038793" y="-1412270"/>
            <a:ext cx="7368216" cy="3696392"/>
            <a:chOff x="153533" y="1326266"/>
            <a:chExt cx="9826700" cy="4929733"/>
          </a:xfrm>
        </p:grpSpPr>
        <p:sp>
          <p:nvSpPr>
            <p:cNvPr id="401" name="Google Shape;401;p30"/>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30"/>
          <p:cNvGrpSpPr/>
          <p:nvPr/>
        </p:nvGrpSpPr>
        <p:grpSpPr>
          <a:xfrm>
            <a:off x="9867333" y="713333"/>
            <a:ext cx="1371200" cy="1371200"/>
            <a:chOff x="6562300" y="5085433"/>
            <a:chExt cx="1371200" cy="1371200"/>
          </a:xfrm>
        </p:grpSpPr>
        <p:sp>
          <p:nvSpPr>
            <p:cNvPr id="406" name="Google Shape;406;p30"/>
            <p:cNvSpPr/>
            <p:nvPr/>
          </p:nvSpPr>
          <p:spPr>
            <a:xfrm>
              <a:off x="6562300" y="5085433"/>
              <a:ext cx="1371200" cy="13712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p:cNvSpPr/>
            <p:nvPr/>
          </p:nvSpPr>
          <p:spPr>
            <a:xfrm>
              <a:off x="6765600" y="5288733"/>
              <a:ext cx="964800" cy="964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p:cNvSpPr/>
            <p:nvPr/>
          </p:nvSpPr>
          <p:spPr>
            <a:xfrm>
              <a:off x="7003800" y="5526933"/>
              <a:ext cx="488400" cy="4884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604E2D4-0823-FC50-02E8-15EDFDAE4D0E}"/>
              </a:ext>
            </a:extLst>
          </p:cNvPr>
          <p:cNvSpPr txBox="1"/>
          <p:nvPr/>
        </p:nvSpPr>
        <p:spPr>
          <a:xfrm>
            <a:off x="798704" y="2586078"/>
            <a:ext cx="10439829" cy="1025921"/>
          </a:xfrm>
          <a:prstGeom prst="rect">
            <a:avLst/>
          </a:prstGeom>
          <a:noFill/>
        </p:spPr>
        <p:txBody>
          <a:bodyPr wrap="square" rtlCol="0">
            <a:spAutoFit/>
          </a:bodyPr>
          <a:lstStyle/>
          <a:p>
            <a:pPr algn="ctr">
              <a:lnSpc>
                <a:spcPct val="100000"/>
              </a:lnSpc>
              <a:spcBef>
                <a:spcPts val="110"/>
              </a:spcBef>
            </a:pPr>
            <a:r>
              <a:rPr lang="en-US" sz="5866" b="1" spc="-4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FOLEY'S CATHETER</a:t>
            </a:r>
            <a:endParaRPr lang="en-US" sz="5866"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Google Shape;398;p30">
            <a:extLst>
              <a:ext uri="{FF2B5EF4-FFF2-40B4-BE49-F238E27FC236}">
                <a16:creationId xmlns="" xmlns:a16="http://schemas.microsoft.com/office/drawing/2014/main" id="{46AF8CDF-797B-0E91-8A08-04C16784D19F}"/>
              </a:ext>
            </a:extLst>
          </p:cNvPr>
          <p:cNvSpPr txBox="1">
            <a:spLocks noGrp="1"/>
          </p:cNvSpPr>
          <p:nvPr>
            <p:ph type="subTitle" idx="1"/>
          </p:nvPr>
        </p:nvSpPr>
        <p:spPr>
          <a:xfrm>
            <a:off x="7597834" y="4513357"/>
            <a:ext cx="4597432" cy="10520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Presented by:</a:t>
            </a:r>
          </a:p>
          <a:p>
            <a:pPr marL="0" lvl="0" indent="0" algn="ctr"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Yousef Saleh</a:t>
            </a:r>
          </a:p>
          <a:p>
            <a:pPr marL="0" lvl="0" indent="0" algn="ctr" rtl="0">
              <a:spcBef>
                <a:spcPts val="0"/>
              </a:spcBef>
              <a:spcAft>
                <a:spcPts val="0"/>
              </a:spcAft>
              <a:buNone/>
            </a:pPr>
            <a:endPar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a:p>
            <a:pPr marL="0" lvl="0" indent="0" algn="ctr" rtl="0">
              <a:spcBef>
                <a:spcPts val="0"/>
              </a:spcBef>
              <a:spcAft>
                <a:spcPts val="0"/>
              </a:spcAft>
              <a:buNone/>
            </a:pPr>
            <a:endParaRPr lang="en-US" dirty="0"/>
          </a:p>
          <a:p>
            <a:pPr marL="0" lvl="0" indent="0" algn="ctr" rtl="0">
              <a:spcBef>
                <a:spcPts val="0"/>
              </a:spcBef>
              <a:spcAft>
                <a:spcPts val="0"/>
              </a:spcAft>
              <a:buNone/>
            </a:pPr>
            <a:endParaRPr lang="en-US" dirty="0"/>
          </a:p>
        </p:txBody>
      </p:sp>
    </p:spTree>
    <p:extLst>
      <p:ext uri="{BB962C8B-B14F-4D97-AF65-F5344CB8AC3E}">
        <p14:creationId xmlns:p14="http://schemas.microsoft.com/office/powerpoint/2010/main" val="38642504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9" name="Google Shape;399;p30"/>
          <p:cNvSpPr/>
          <p:nvPr/>
        </p:nvSpPr>
        <p:spPr>
          <a:xfrm rot="-3776119">
            <a:off x="9828681" y="4319886"/>
            <a:ext cx="5272133" cy="3242954"/>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3">
            <a:extLst>
              <a:ext uri="{FF2B5EF4-FFF2-40B4-BE49-F238E27FC236}">
                <a16:creationId xmlns="" xmlns:a16="http://schemas.microsoft.com/office/drawing/2014/main" id="{9E7D07D4-344B-77F4-9C23-AD848F22EDB4}"/>
              </a:ext>
            </a:extLst>
          </p:cNvPr>
          <p:cNvSpPr>
            <a:spLocks noGrp="1"/>
          </p:cNvSpPr>
          <p:nvPr>
            <p:ph type="subTitle" idx="1"/>
          </p:nvPr>
        </p:nvSpPr>
        <p:spPr>
          <a:xfrm>
            <a:off x="1422624" y="287822"/>
            <a:ext cx="6502176" cy="733901"/>
          </a:xfrm>
        </p:spPr>
        <p:txBody>
          <a:bodyPr/>
          <a:lstStyle/>
          <a:p>
            <a:pPr algn="l"/>
            <a:r>
              <a:rPr lang="en-US" sz="4000"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Definition: </a:t>
            </a:r>
          </a:p>
        </p:txBody>
      </p:sp>
      <p:sp>
        <p:nvSpPr>
          <p:cNvPr id="6" name="TextBox 5">
            <a:extLst>
              <a:ext uri="{FF2B5EF4-FFF2-40B4-BE49-F238E27FC236}">
                <a16:creationId xmlns="" xmlns:a16="http://schemas.microsoft.com/office/drawing/2014/main" id="{C52BD7A7-C4E0-6220-41AA-912E0FDAAAC0}"/>
              </a:ext>
            </a:extLst>
          </p:cNvPr>
          <p:cNvSpPr txBox="1"/>
          <p:nvPr/>
        </p:nvSpPr>
        <p:spPr>
          <a:xfrm>
            <a:off x="1081824" y="1248698"/>
            <a:ext cx="8671776" cy="3785652"/>
          </a:xfrm>
          <a:prstGeom prst="rect">
            <a:avLst/>
          </a:prstGeom>
          <a:noFill/>
        </p:spPr>
        <p:txBody>
          <a:bodyPr wrap="square" rtlCol="0">
            <a:spAutoFit/>
          </a:bodyPr>
          <a:lstStyle/>
          <a:p>
            <a:r>
              <a:rPr lang="en-US" sz="21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Foley's catheter:</a:t>
            </a:r>
            <a:r>
              <a:rPr lang="en-US" b="1" dirty="0"/>
              <a:t> </a:t>
            </a:r>
            <a:r>
              <a:rPr lang="en-US" sz="2400" b="1" dirty="0">
                <a:latin typeface="Aptos" panose="020B0004020202020204" pitchFamily="34" charset="0"/>
              </a:rPr>
              <a:t>(AKA indwelling catheters) is a flexible tube that is passed through the urethra and into bladder. It facilitates direct drainage of the urinary bladder.</a:t>
            </a:r>
          </a:p>
          <a:p>
            <a:endParaRPr lang="en-US" sz="2400" b="1" dirty="0">
              <a:latin typeface="Aptos" panose="020B0004020202020204" pitchFamily="34" charset="0"/>
            </a:endParaRPr>
          </a:p>
          <a:p>
            <a:r>
              <a:rPr lang="en-US" sz="2400" b="1" dirty="0">
                <a:latin typeface="Aptos" panose="020B0004020202020204" pitchFamily="34" charset="0"/>
              </a:rPr>
              <a:t>About 15-25% of hospitalized patients use catheters.</a:t>
            </a:r>
          </a:p>
          <a:p>
            <a:endParaRPr lang="en-US" sz="2400" b="1" dirty="0">
              <a:latin typeface="Aptos" panose="020B0004020202020204" pitchFamily="34" charset="0"/>
            </a:endParaRPr>
          </a:p>
          <a:p>
            <a:r>
              <a:rPr lang="en-US" sz="2400" b="1" dirty="0">
                <a:latin typeface="Aptos" panose="020B0004020202020204" pitchFamily="34" charset="0"/>
              </a:rPr>
              <a:t>Mechanism:  A tube is introduced into the urinary meatus and passes through the urethra until the distal end resides in the bladder of the patient. Then, A balloon is inflated with sterile water which effectively anchors and seals off the bladder. </a:t>
            </a:r>
          </a:p>
        </p:txBody>
      </p:sp>
      <p:pic>
        <p:nvPicPr>
          <p:cNvPr id="7" name="Picture 6">
            <a:extLst>
              <a:ext uri="{FF2B5EF4-FFF2-40B4-BE49-F238E27FC236}">
                <a16:creationId xmlns="" xmlns:a16="http://schemas.microsoft.com/office/drawing/2014/main" id="{72F97162-9BEB-31C2-BEB3-655147C595A7}"/>
              </a:ext>
            </a:extLst>
          </p:cNvPr>
          <p:cNvPicPr>
            <a:picLocks noChangeAspect="1"/>
          </p:cNvPicPr>
          <p:nvPr/>
        </p:nvPicPr>
        <p:blipFill>
          <a:blip r:embed="rId3"/>
          <a:stretch>
            <a:fillRect/>
          </a:stretch>
        </p:blipFill>
        <p:spPr>
          <a:xfrm>
            <a:off x="8664673" y="3771157"/>
            <a:ext cx="3082020" cy="2980336"/>
          </a:xfrm>
          <a:prstGeom prst="rect">
            <a:avLst/>
          </a:prstGeom>
        </p:spPr>
      </p:pic>
      <p:grpSp>
        <p:nvGrpSpPr>
          <p:cNvPr id="2" name="Google Shape;7635;p60">
            <a:extLst>
              <a:ext uri="{FF2B5EF4-FFF2-40B4-BE49-F238E27FC236}">
                <a16:creationId xmlns="" xmlns:a16="http://schemas.microsoft.com/office/drawing/2014/main" id="{14C8D626-1811-CBF7-A1BE-C61B8FB1752F}"/>
              </a:ext>
            </a:extLst>
          </p:cNvPr>
          <p:cNvGrpSpPr/>
          <p:nvPr/>
        </p:nvGrpSpPr>
        <p:grpSpPr>
          <a:xfrm>
            <a:off x="861979" y="311570"/>
            <a:ext cx="710153" cy="710153"/>
            <a:chOff x="5007123" y="2079403"/>
            <a:chExt cx="687600" cy="687600"/>
          </a:xfrm>
        </p:grpSpPr>
        <p:sp>
          <p:nvSpPr>
            <p:cNvPr id="3" name="Google Shape;7636;p60">
              <a:extLst>
                <a:ext uri="{FF2B5EF4-FFF2-40B4-BE49-F238E27FC236}">
                  <a16:creationId xmlns="" xmlns:a16="http://schemas.microsoft.com/office/drawing/2014/main" id="{07B94445-AD74-77AF-D503-59DC25AC83E3}"/>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38BAC2FA-BD14-73E2-6243-DF9E39753760}"/>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8;p60">
              <a:extLst>
                <a:ext uri="{FF2B5EF4-FFF2-40B4-BE49-F238E27FC236}">
                  <a16:creationId xmlns="" xmlns:a16="http://schemas.microsoft.com/office/drawing/2014/main" id="{3ECFB4DF-E5B9-EF0B-0F2A-78065028C181}"/>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9;p60">
              <a:extLst>
                <a:ext uri="{FF2B5EF4-FFF2-40B4-BE49-F238E27FC236}">
                  <a16:creationId xmlns="" xmlns:a16="http://schemas.microsoft.com/office/drawing/2014/main" id="{C241BBF7-0C92-B67C-9435-844CF578CA69}"/>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89274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gradFill>
                  <a:gsLst>
                    <a:gs pos="0">
                      <a:srgbClr val="007BD3"/>
                    </a:gs>
                    <a:gs pos="100000">
                      <a:srgbClr val="034373"/>
                    </a:gs>
                  </a:gsLst>
                  <a:lin scaled="0"/>
                </a:gradFill>
              </a:rPr>
              <a:t>Purpose of drains:</a:t>
            </a:r>
          </a:p>
        </p:txBody>
      </p:sp>
      <p:sp>
        <p:nvSpPr>
          <p:cNvPr id="3" name="Content Placeholder 2"/>
          <p:cNvSpPr>
            <a:spLocks noGrp="1"/>
          </p:cNvSpPr>
          <p:nvPr>
            <p:ph sz="half" idx="1"/>
          </p:nvPr>
        </p:nvSpPr>
        <p:spPr>
          <a:xfrm>
            <a:off x="838200" y="1825625"/>
            <a:ext cx="8605520" cy="4351655"/>
          </a:xfrm>
        </p:spPr>
        <p:txBody>
          <a:bodyPr>
            <a:normAutofit/>
          </a:bodyPr>
          <a:lstStyle/>
          <a:p>
            <a:pPr marL="0" indent="0">
              <a:buNone/>
            </a:pPr>
            <a:r>
              <a:rPr lang="en-US">
                <a:solidFill>
                  <a:srgbClr val="002060"/>
                </a:solidFill>
              </a:rPr>
              <a:t>A drain removes :</a:t>
            </a:r>
          </a:p>
          <a:p>
            <a:pPr marL="0" indent="0">
              <a:buNone/>
            </a:pPr>
            <a:r>
              <a:rPr lang="en-US">
                <a:solidFill>
                  <a:srgbClr val="002060"/>
                </a:solidFill>
              </a:rPr>
              <a:t>1.contents of body organs e.g. catheterisation of urinary bladder, nasogastric tube aspiration</a:t>
            </a:r>
          </a:p>
          <a:p>
            <a:pPr marL="0" indent="0">
              <a:buNone/>
            </a:pPr>
            <a:r>
              <a:rPr lang="en-US">
                <a:solidFill>
                  <a:srgbClr val="002060"/>
                </a:solidFill>
              </a:rPr>
              <a:t>2. excess secretions of body cavities such as in peritoneal and pleural cavities </a:t>
            </a:r>
          </a:p>
          <a:p>
            <a:pPr marL="0" indent="0">
              <a:buNone/>
            </a:pPr>
            <a:r>
              <a:rPr lang="en-US">
                <a:solidFill>
                  <a:srgbClr val="002060"/>
                </a:solidFill>
              </a:rPr>
              <a:t>3. tissue fluids such as blood, serum, lymph and other body fluids that  accumulate in the wound bed after a surgical procedure.</a:t>
            </a:r>
          </a:p>
        </p:txBody>
      </p:sp>
      <p:pic>
        <p:nvPicPr>
          <p:cNvPr id="5" name="Content Placeholder 4"/>
          <p:cNvPicPr>
            <a:picLocks noGrp="1" noChangeAspect="1"/>
          </p:cNvPicPr>
          <p:nvPr>
            <p:ph sz="half" idx="2"/>
          </p:nvPr>
        </p:nvPicPr>
        <p:blipFill>
          <a:blip r:embed="rId2"/>
          <a:stretch>
            <a:fillRect/>
          </a:stretch>
        </p:blipFill>
        <p:spPr>
          <a:xfrm>
            <a:off x="3815013" y="5220220"/>
            <a:ext cx="6126480" cy="124118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286003" y="508141"/>
            <a:ext cx="2096585"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Types:</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580700" y="1846730"/>
            <a:ext cx="10168866" cy="3164538"/>
          </a:xfrm>
        </p:spPr>
        <p:txBody>
          <a:bodyPr/>
          <a:lstStyle/>
          <a:p>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Two-way Foley catheter: </a:t>
            </a:r>
            <a:r>
              <a:rPr lang="en-US" b="1" dirty="0">
                <a:latin typeface="Aptos" panose="020B0004020202020204" pitchFamily="34" charset="0"/>
              </a:rPr>
              <a:t>This type of catheter has two</a:t>
            </a:r>
          </a:p>
          <a:p>
            <a:r>
              <a:rPr lang="en-US" b="1" dirty="0">
                <a:latin typeface="Aptos" panose="020B0004020202020204" pitchFamily="34" charset="0"/>
              </a:rPr>
              <a:t>channels, one for inflating the balloon and one for draining</a:t>
            </a:r>
          </a:p>
          <a:p>
            <a:r>
              <a:rPr lang="en-US" b="1" dirty="0">
                <a:latin typeface="Aptos" panose="020B0004020202020204" pitchFamily="34" charset="0"/>
              </a:rPr>
              <a:t>urine.</a:t>
            </a:r>
          </a:p>
          <a:p>
            <a:endParaRPr lang="en-US" dirty="0"/>
          </a:p>
          <a:p>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Three-way Foley catheter: </a:t>
            </a:r>
            <a:r>
              <a:rPr lang="en-US" b="1" dirty="0">
                <a:latin typeface="Aptos" panose="020B0004020202020204" pitchFamily="34" charset="0"/>
              </a:rPr>
              <a:t>This type of catheter has three</a:t>
            </a:r>
          </a:p>
          <a:p>
            <a:r>
              <a:rPr lang="en-US" b="1" dirty="0">
                <a:latin typeface="Aptos" panose="020B0004020202020204" pitchFamily="34" charset="0"/>
              </a:rPr>
              <a:t>channels, one for inflating the balloon, one for draining urine,</a:t>
            </a:r>
          </a:p>
          <a:p>
            <a:r>
              <a:rPr lang="en-US" b="1" dirty="0">
                <a:latin typeface="Aptos" panose="020B0004020202020204" pitchFamily="34" charset="0"/>
              </a:rPr>
              <a:t>and one for irrigating the bladder.</a:t>
            </a:r>
          </a:p>
          <a:p>
            <a:endParaRPr lang="en-US" dirty="0"/>
          </a:p>
        </p:txBody>
      </p:sp>
      <p:pic>
        <p:nvPicPr>
          <p:cNvPr id="3" name="Picture 2" descr="Several tubes with different colors&#10;&#10;Description automatically generated with medium confidence">
            <a:extLst>
              <a:ext uri="{FF2B5EF4-FFF2-40B4-BE49-F238E27FC236}">
                <a16:creationId xmlns="" xmlns:a16="http://schemas.microsoft.com/office/drawing/2014/main" id="{85C639EC-D8DB-47EB-120B-EA0598235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310" y="4475680"/>
            <a:ext cx="3209925" cy="2019300"/>
          </a:xfrm>
          <a:prstGeom prst="rect">
            <a:avLst/>
          </a:prstGeom>
        </p:spPr>
      </p:pic>
      <p:pic>
        <p:nvPicPr>
          <p:cNvPr id="7" name="Picture 6" descr="A close-up of a tube&#10;&#10;Description automatically generated">
            <a:extLst>
              <a:ext uri="{FF2B5EF4-FFF2-40B4-BE49-F238E27FC236}">
                <a16:creationId xmlns="" xmlns:a16="http://schemas.microsoft.com/office/drawing/2014/main" id="{2869ED26-8D2A-E96E-5D81-BBD82B6B8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6705" y="1786401"/>
            <a:ext cx="3124200" cy="1924050"/>
          </a:xfrm>
          <a:prstGeom prst="rect">
            <a:avLst/>
          </a:prstGeom>
        </p:spPr>
      </p:pic>
      <p:pic>
        <p:nvPicPr>
          <p:cNvPr id="8" name="Picture 7">
            <a:extLst>
              <a:ext uri="{FF2B5EF4-FFF2-40B4-BE49-F238E27FC236}">
                <a16:creationId xmlns="" xmlns:a16="http://schemas.microsoft.com/office/drawing/2014/main" id="{B570FA74-3891-26E7-59FF-5ECDE0082F09}"/>
              </a:ext>
            </a:extLst>
          </p:cNvPr>
          <p:cNvPicPr>
            <a:picLocks noChangeAspect="1"/>
          </p:cNvPicPr>
          <p:nvPr/>
        </p:nvPicPr>
        <p:blipFill>
          <a:blip r:embed="rId5"/>
          <a:stretch>
            <a:fillRect/>
          </a:stretch>
        </p:blipFill>
        <p:spPr>
          <a:xfrm>
            <a:off x="560516" y="606583"/>
            <a:ext cx="725487" cy="725487"/>
          </a:xfrm>
          <a:prstGeom prst="rect">
            <a:avLst/>
          </a:prstGeom>
        </p:spPr>
      </p:pic>
    </p:spTree>
    <p:extLst>
      <p:ext uri="{BB962C8B-B14F-4D97-AF65-F5344CB8AC3E}">
        <p14:creationId xmlns:p14="http://schemas.microsoft.com/office/powerpoint/2010/main" val="39809047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270101" y="542712"/>
            <a:ext cx="3667659"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Special Types:</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453479" y="1681395"/>
            <a:ext cx="10168866" cy="3164538"/>
          </a:xfrm>
        </p:spPr>
        <p:txBody>
          <a:bodyPr/>
          <a:lstStyle/>
          <a:p>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 coudé catheter: </a:t>
            </a:r>
            <a:r>
              <a:rPr lang="en-US" b="1" dirty="0">
                <a:solidFill>
                  <a:schemeClr val="tx1"/>
                </a:solidFill>
                <a:latin typeface="Aptos" panose="020B0004020202020204" pitchFamily="34" charset="0"/>
                <a:ea typeface="ADLaM Display" panose="02010000000000000000" pitchFamily="2" charset="0"/>
                <a:cs typeface="ADLaM Display" panose="02010000000000000000" pitchFamily="2" charset="0"/>
              </a:rPr>
              <a:t>catheter has a 45° bend at the tip that facilitates easier passage through an enlarged prostate.</a:t>
            </a:r>
          </a:p>
          <a:p>
            <a:endPar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a:p>
            <a:endPar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a:p>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 Councill tip: </a:t>
            </a:r>
            <a:r>
              <a:rPr lang="en-US" b="1" dirty="0">
                <a:solidFill>
                  <a:schemeClr val="tx1"/>
                </a:solidFill>
                <a:latin typeface="Aptos" panose="020B0004020202020204" pitchFamily="34" charset="0"/>
                <a:ea typeface="ADLaM Display" panose="02010000000000000000" pitchFamily="2" charset="0"/>
                <a:cs typeface="ADLaM Display" panose="02010000000000000000" pitchFamily="2" charset="0"/>
              </a:rPr>
              <a:t>catheter has a small hole at the tip so they can be passed over a wire</a:t>
            </a:r>
          </a:p>
          <a:p>
            <a:endParaRPr lang="en-US" dirty="0"/>
          </a:p>
        </p:txBody>
      </p:sp>
      <p:pic>
        <p:nvPicPr>
          <p:cNvPr id="5" name="Picture 4" descr="A close-up of a straight tip and a straight tip&#10;&#10;Description automatically generated">
            <a:extLst>
              <a:ext uri="{FF2B5EF4-FFF2-40B4-BE49-F238E27FC236}">
                <a16:creationId xmlns="" xmlns:a16="http://schemas.microsoft.com/office/drawing/2014/main" id="{A9D275BF-F09A-97D0-7F36-05D1623D2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297" y="4217541"/>
            <a:ext cx="3514559" cy="2383160"/>
          </a:xfrm>
          <a:prstGeom prst="rect">
            <a:avLst/>
          </a:prstGeom>
        </p:spPr>
      </p:pic>
      <p:pic>
        <p:nvPicPr>
          <p:cNvPr id="8" name="Picture 7" descr="A close up of a tool&#10;&#10;Description automatically generated">
            <a:extLst>
              <a:ext uri="{FF2B5EF4-FFF2-40B4-BE49-F238E27FC236}">
                <a16:creationId xmlns="" xmlns:a16="http://schemas.microsoft.com/office/drawing/2014/main" id="{778A7DA6-20FE-9409-5B9E-7D3107E17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692" y="2453764"/>
            <a:ext cx="4543425" cy="1362075"/>
          </a:xfrm>
          <a:prstGeom prst="rect">
            <a:avLst/>
          </a:prstGeom>
        </p:spPr>
      </p:pic>
      <p:grpSp>
        <p:nvGrpSpPr>
          <p:cNvPr id="9" name="Google Shape;7635;p60">
            <a:extLst>
              <a:ext uri="{FF2B5EF4-FFF2-40B4-BE49-F238E27FC236}">
                <a16:creationId xmlns="" xmlns:a16="http://schemas.microsoft.com/office/drawing/2014/main" id="{EF7BA4DE-7F92-B34E-B157-2A6F7E0EE565}"/>
              </a:ext>
            </a:extLst>
          </p:cNvPr>
          <p:cNvGrpSpPr/>
          <p:nvPr/>
        </p:nvGrpSpPr>
        <p:grpSpPr>
          <a:xfrm>
            <a:off x="453479" y="582280"/>
            <a:ext cx="710153" cy="710153"/>
            <a:chOff x="5007123" y="2079403"/>
            <a:chExt cx="687600" cy="687600"/>
          </a:xfrm>
        </p:grpSpPr>
        <p:sp>
          <p:nvSpPr>
            <p:cNvPr id="10" name="Google Shape;7636;p60">
              <a:extLst>
                <a:ext uri="{FF2B5EF4-FFF2-40B4-BE49-F238E27FC236}">
                  <a16:creationId xmlns="" xmlns:a16="http://schemas.microsoft.com/office/drawing/2014/main" id="{C7C95A4A-2DF6-9EED-E174-441DCB752F61}"/>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637;p60">
              <a:extLst>
                <a:ext uri="{FF2B5EF4-FFF2-40B4-BE49-F238E27FC236}">
                  <a16:creationId xmlns="" xmlns:a16="http://schemas.microsoft.com/office/drawing/2014/main" id="{74D0ADDD-A4E2-F2DB-8DA5-502AA72124BC}"/>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638;p60">
              <a:extLst>
                <a:ext uri="{FF2B5EF4-FFF2-40B4-BE49-F238E27FC236}">
                  <a16:creationId xmlns="" xmlns:a16="http://schemas.microsoft.com/office/drawing/2014/main" id="{3974F993-DBF8-C53C-9E6B-A7932E824075}"/>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639;p60">
              <a:extLst>
                <a:ext uri="{FF2B5EF4-FFF2-40B4-BE49-F238E27FC236}">
                  <a16:creationId xmlns="" xmlns:a16="http://schemas.microsoft.com/office/drawing/2014/main" id="{8179123C-215B-605A-2DCB-05725221567C}"/>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1383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111074" y="516093"/>
            <a:ext cx="3667659"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Composition: </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453479" y="1681395"/>
            <a:ext cx="9915022" cy="3164538"/>
          </a:xfrm>
        </p:spPr>
        <p:txBody>
          <a:bodyPr/>
          <a:lstStyle/>
          <a:p>
            <a:r>
              <a:rPr lang="en-US" b="1" dirty="0">
                <a:latin typeface="Aptos" panose="020B0004020202020204" pitchFamily="34" charset="0"/>
              </a:rPr>
              <a:t>     Foley catheters can be made from latex or non-latex materials. </a:t>
            </a:r>
            <a:r>
              <a:rPr lang="en-US" b="1" dirty="0">
                <a:solidFill>
                  <a:srgbClr val="1136BA"/>
                </a:solidFill>
                <a:latin typeface="Aptos" panose="020B0004020202020204" pitchFamily="34" charset="0"/>
              </a:rPr>
              <a:t>Latex</a:t>
            </a:r>
            <a:r>
              <a:rPr lang="en-US" b="1" dirty="0">
                <a:latin typeface="Aptos" panose="020B0004020202020204" pitchFamily="34" charset="0"/>
              </a:rPr>
              <a:t> catheters offer advantages such as flexibility and durability, making them suitable for many patients. However, individuals with latex allergies may experience adverse reactions when exposed to latex proteins present in these catheters. In such cases, non-latex alternatives, typically made from </a:t>
            </a:r>
            <a:r>
              <a:rPr lang="en-US" b="1" dirty="0">
                <a:solidFill>
                  <a:srgbClr val="1136BA"/>
                </a:solidFill>
                <a:latin typeface="Aptos" panose="020B0004020202020204" pitchFamily="34" charset="0"/>
              </a:rPr>
              <a:t>silicone</a:t>
            </a:r>
            <a:r>
              <a:rPr lang="en-US" b="1" dirty="0">
                <a:latin typeface="Aptos" panose="020B0004020202020204" pitchFamily="34" charset="0"/>
              </a:rPr>
              <a:t> are recommended to ensure patient safety and prevent allergic reactions.</a:t>
            </a:r>
          </a:p>
          <a:p>
            <a:endParaRPr lang="en-US" dirty="0"/>
          </a:p>
        </p:txBody>
      </p:sp>
      <p:pic>
        <p:nvPicPr>
          <p:cNvPr id="3" name="Picture 2" descr="A tube with a blue cap&#10;&#10;Description automatically generated with medium confidence">
            <a:extLst>
              <a:ext uri="{FF2B5EF4-FFF2-40B4-BE49-F238E27FC236}">
                <a16:creationId xmlns="" xmlns:a16="http://schemas.microsoft.com/office/drawing/2014/main" id="{5C80AC65-0E86-147C-7FDF-CD2712EE6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400" y="3692221"/>
            <a:ext cx="3667125" cy="2781300"/>
          </a:xfrm>
          <a:prstGeom prst="rect">
            <a:avLst/>
          </a:prstGeom>
        </p:spPr>
      </p:pic>
      <p:grpSp>
        <p:nvGrpSpPr>
          <p:cNvPr id="6" name="Google Shape;7635;p60">
            <a:extLst>
              <a:ext uri="{FF2B5EF4-FFF2-40B4-BE49-F238E27FC236}">
                <a16:creationId xmlns="" xmlns:a16="http://schemas.microsoft.com/office/drawing/2014/main" id="{1E32F243-E21E-2B0C-DF43-F22B7CC06A5A}"/>
              </a:ext>
            </a:extLst>
          </p:cNvPr>
          <p:cNvGrpSpPr/>
          <p:nvPr/>
        </p:nvGrpSpPr>
        <p:grpSpPr>
          <a:xfrm>
            <a:off x="453479" y="569540"/>
            <a:ext cx="710153" cy="710153"/>
            <a:chOff x="5007123" y="2079403"/>
            <a:chExt cx="687600" cy="687600"/>
          </a:xfrm>
        </p:grpSpPr>
        <p:sp>
          <p:nvSpPr>
            <p:cNvPr id="7" name="Google Shape;7636;p60">
              <a:extLst>
                <a:ext uri="{FF2B5EF4-FFF2-40B4-BE49-F238E27FC236}">
                  <a16:creationId xmlns="" xmlns:a16="http://schemas.microsoft.com/office/drawing/2014/main" id="{291FE544-B239-F1FC-5D5A-E0934107EB49}"/>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7;p60">
              <a:extLst>
                <a:ext uri="{FF2B5EF4-FFF2-40B4-BE49-F238E27FC236}">
                  <a16:creationId xmlns="" xmlns:a16="http://schemas.microsoft.com/office/drawing/2014/main" id="{50919669-F13B-1C55-CAD2-C57EA6B6D89C}"/>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638;p60">
              <a:extLst>
                <a:ext uri="{FF2B5EF4-FFF2-40B4-BE49-F238E27FC236}">
                  <a16:creationId xmlns="" xmlns:a16="http://schemas.microsoft.com/office/drawing/2014/main" id="{AF1CD5C0-4B57-E31D-F0E0-04F56FAB9EC8}"/>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639;p60">
              <a:extLst>
                <a:ext uri="{FF2B5EF4-FFF2-40B4-BE49-F238E27FC236}">
                  <a16:creationId xmlns="" xmlns:a16="http://schemas.microsoft.com/office/drawing/2014/main" id="{6F8CB57A-946B-916C-CB23-961023ACC4E1}"/>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9474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087221" y="539947"/>
            <a:ext cx="3667659"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Composition: </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532993" y="1876508"/>
            <a:ext cx="10168866" cy="3748653"/>
          </a:xfrm>
        </p:spPr>
        <p:txBody>
          <a:bodyPr/>
          <a:lstStyle/>
          <a:p>
            <a:r>
              <a:rPr lang="en-US"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Latex catheters: </a:t>
            </a:r>
            <a:r>
              <a:rPr lang="en-US" b="1" dirty="0">
                <a:latin typeface="Aptos" panose="020B0004020202020204" pitchFamily="34" charset="0"/>
              </a:rPr>
              <a:t>made from natural rubber latex. They are known for their flexibility, durability, and cost-effectiveness. The latex material allows for easy insertion and removal, providing comfort for patients.</a:t>
            </a:r>
          </a:p>
          <a:p>
            <a:endParaRPr lang="en-US" dirty="0"/>
          </a:p>
          <a:p>
            <a:r>
              <a:rPr lang="en-US" dirty="0"/>
              <a:t> </a:t>
            </a:r>
            <a:r>
              <a:rPr lang="en-US"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Silicone catheters: </a:t>
            </a:r>
            <a:r>
              <a:rPr lang="en-US" b="1" dirty="0">
                <a:latin typeface="Aptos" panose="020B0004020202020204" pitchFamily="34" charset="0"/>
              </a:rPr>
              <a:t>made from a soft, medical-grade silicone material. They are known for their biocompatibility, which reduces the risk of allergic reactions and irritation. The smooth surface of silicone catheters minimizes friction during insertion and removal, offering enhanced patient comfort.</a:t>
            </a:r>
          </a:p>
          <a:p>
            <a:endParaRPr lang="en-US" dirty="0"/>
          </a:p>
        </p:txBody>
      </p:sp>
      <p:grpSp>
        <p:nvGrpSpPr>
          <p:cNvPr id="2" name="Google Shape;7635;p60">
            <a:extLst>
              <a:ext uri="{FF2B5EF4-FFF2-40B4-BE49-F238E27FC236}">
                <a16:creationId xmlns="" xmlns:a16="http://schemas.microsoft.com/office/drawing/2014/main" id="{07C053BC-577A-9D7D-6D09-540759D71504}"/>
              </a:ext>
            </a:extLst>
          </p:cNvPr>
          <p:cNvGrpSpPr/>
          <p:nvPr/>
        </p:nvGrpSpPr>
        <p:grpSpPr>
          <a:xfrm>
            <a:off x="439326" y="566670"/>
            <a:ext cx="710153" cy="710153"/>
            <a:chOff x="5007123" y="2079403"/>
            <a:chExt cx="687600" cy="687600"/>
          </a:xfrm>
        </p:grpSpPr>
        <p:sp>
          <p:nvSpPr>
            <p:cNvPr id="5" name="Google Shape;7636;p60">
              <a:extLst>
                <a:ext uri="{FF2B5EF4-FFF2-40B4-BE49-F238E27FC236}">
                  <a16:creationId xmlns="" xmlns:a16="http://schemas.microsoft.com/office/drawing/2014/main" id="{2E6DCEFB-D8D7-1DA7-967F-708924C24B91}"/>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7;p60">
              <a:extLst>
                <a:ext uri="{FF2B5EF4-FFF2-40B4-BE49-F238E27FC236}">
                  <a16:creationId xmlns="" xmlns:a16="http://schemas.microsoft.com/office/drawing/2014/main" id="{27112F58-0924-1BA4-2F03-CDFCB3248CCB}"/>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8;p60">
              <a:extLst>
                <a:ext uri="{FF2B5EF4-FFF2-40B4-BE49-F238E27FC236}">
                  <a16:creationId xmlns="" xmlns:a16="http://schemas.microsoft.com/office/drawing/2014/main" id="{A030308B-4A0F-9E4A-2695-8A77DC06573F}"/>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9;p60">
              <a:extLst>
                <a:ext uri="{FF2B5EF4-FFF2-40B4-BE49-F238E27FC236}">
                  <a16:creationId xmlns="" xmlns:a16="http://schemas.microsoft.com/office/drawing/2014/main" id="{9500D9E0-251E-419E-9598-E8A33BC63175}"/>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781684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1030209" y="621911"/>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General view:</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55" name="Google Shape;555;p42"/>
          <p:cNvSpPr txBox="1"/>
          <p:nvPr/>
        </p:nvSpPr>
        <p:spPr>
          <a:xfrm>
            <a:off x="957350" y="1921349"/>
            <a:ext cx="9815324" cy="2783621"/>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2133" b="1" dirty="0">
                <a:solidFill>
                  <a:srgbClr val="191919"/>
                </a:solidFill>
                <a:latin typeface="Aptos" panose="020B0004020202020204" pitchFamily="34" charset="0"/>
                <a:ea typeface="Kanit SemiBold"/>
                <a:cs typeface="Kanit SemiBold"/>
                <a:sym typeface="Kanit SemiBold"/>
              </a:rPr>
              <a:t>The relative size of an indwelling urinary catheter is described using French units (Fr).</a:t>
            </a:r>
          </a:p>
          <a:p>
            <a:pPr marL="0" lvl="0" indent="0" algn="l" rtl="0">
              <a:spcBef>
                <a:spcPts val="0"/>
              </a:spcBef>
              <a:spcAft>
                <a:spcPts val="0"/>
              </a:spcAft>
              <a:buNone/>
            </a:pPr>
            <a:endParaRPr lang="en-US" sz="2133" b="1" dirty="0">
              <a:solidFill>
                <a:srgbClr val="191919"/>
              </a:solidFill>
              <a:latin typeface="Aptos" panose="020B0004020202020204" pitchFamily="34" charset="0"/>
              <a:ea typeface="Kanit SemiBold"/>
              <a:cs typeface="Kanit SemiBold"/>
              <a:sym typeface="Kanit SemiBold"/>
            </a:endParaRPr>
          </a:p>
          <a:p>
            <a:pPr marL="0" lvl="0" indent="0" algn="l" rtl="0">
              <a:spcBef>
                <a:spcPts val="0"/>
              </a:spcBef>
              <a:spcAft>
                <a:spcPts val="0"/>
              </a:spcAft>
              <a:buNone/>
            </a:pPr>
            <a:r>
              <a:rPr lang="en-US" sz="2133" b="1" dirty="0">
                <a:solidFill>
                  <a:srgbClr val="191919"/>
                </a:solidFill>
                <a:latin typeface="Aptos" panose="020B0004020202020204" pitchFamily="34" charset="0"/>
                <a:ea typeface="Kanit SemiBold"/>
                <a:cs typeface="Kanit SemiBold"/>
                <a:sym typeface="Kanit SemiBold"/>
              </a:rPr>
              <a:t>1 Fr is equivalent to 0.33 mm</a:t>
            </a:r>
          </a:p>
          <a:p>
            <a:pPr marL="0" lvl="0" indent="0" algn="l" rtl="0">
              <a:spcBef>
                <a:spcPts val="0"/>
              </a:spcBef>
              <a:spcAft>
                <a:spcPts val="0"/>
              </a:spcAft>
              <a:buNone/>
            </a:pPr>
            <a:endParaRPr lang="en-US" sz="2133" b="1" dirty="0">
              <a:solidFill>
                <a:srgbClr val="191919"/>
              </a:solidFill>
              <a:latin typeface="Aptos" panose="020B0004020202020204" pitchFamily="34" charset="0"/>
              <a:ea typeface="Kanit SemiBold"/>
              <a:cs typeface="Kanit SemiBold"/>
              <a:sym typeface="Kanit SemiBold"/>
            </a:endParaRPr>
          </a:p>
          <a:p>
            <a:pPr marL="0" lvl="0" indent="0" algn="l" rtl="0">
              <a:spcBef>
                <a:spcPts val="0"/>
              </a:spcBef>
              <a:spcAft>
                <a:spcPts val="0"/>
              </a:spcAft>
              <a:buNone/>
            </a:pPr>
            <a:r>
              <a:rPr lang="en-US" sz="2133" b="1" dirty="0">
                <a:solidFill>
                  <a:srgbClr val="191919"/>
                </a:solidFill>
                <a:latin typeface="Aptos" panose="020B0004020202020204" pitchFamily="34" charset="0"/>
                <a:ea typeface="Kanit SemiBold"/>
                <a:cs typeface="Kanit SemiBold"/>
                <a:sym typeface="Kanit SemiBold"/>
              </a:rPr>
              <a:t>The most common sizes are 10 Fr to 28 Fr.</a:t>
            </a:r>
          </a:p>
          <a:p>
            <a:pPr marL="0" lvl="0" indent="0" algn="l" rtl="0">
              <a:spcBef>
                <a:spcPts val="0"/>
              </a:spcBef>
              <a:spcAft>
                <a:spcPts val="0"/>
              </a:spcAft>
              <a:buNone/>
            </a:pPr>
            <a:endParaRPr lang="en-US" sz="2133" b="1" dirty="0">
              <a:solidFill>
                <a:srgbClr val="191919"/>
              </a:solidFill>
              <a:latin typeface="Aptos" panose="020B0004020202020204" pitchFamily="34" charset="0"/>
              <a:ea typeface="Kanit SemiBold"/>
              <a:cs typeface="Kanit SemiBold"/>
              <a:sym typeface="Kanit SemiBold"/>
            </a:endParaRPr>
          </a:p>
          <a:p>
            <a:pPr marL="0" lvl="0" indent="0" algn="l" rtl="0">
              <a:spcBef>
                <a:spcPts val="0"/>
              </a:spcBef>
              <a:spcAft>
                <a:spcPts val="0"/>
              </a:spcAft>
              <a:buNone/>
            </a:pPr>
            <a:r>
              <a:rPr lang="en-US" sz="2133" b="1" dirty="0">
                <a:solidFill>
                  <a:srgbClr val="191919"/>
                </a:solidFill>
                <a:latin typeface="Aptos" panose="020B0004020202020204" pitchFamily="34" charset="0"/>
                <a:ea typeface="Kanit SemiBold"/>
                <a:cs typeface="Kanit SemiBold"/>
                <a:sym typeface="Kanit SemiBold"/>
              </a:rPr>
              <a:t>Foley catheters are usually color coded by size.</a:t>
            </a:r>
          </a:p>
        </p:txBody>
      </p:sp>
      <p:grpSp>
        <p:nvGrpSpPr>
          <p:cNvPr id="3" name="Google Shape;929;p56">
            <a:extLst>
              <a:ext uri="{FF2B5EF4-FFF2-40B4-BE49-F238E27FC236}">
                <a16:creationId xmlns="" xmlns:a16="http://schemas.microsoft.com/office/drawing/2014/main" id="{8AC6C9FC-A4DC-2217-570D-953A85ED125F}"/>
              </a:ext>
            </a:extLst>
          </p:cNvPr>
          <p:cNvGrpSpPr/>
          <p:nvPr/>
        </p:nvGrpSpPr>
        <p:grpSpPr>
          <a:xfrm>
            <a:off x="777336" y="2043450"/>
            <a:ext cx="182664" cy="189973"/>
            <a:chOff x="6778566" y="2755133"/>
            <a:chExt cx="38433" cy="55400"/>
          </a:xfrm>
          <a:solidFill>
            <a:srgbClr val="1136BA"/>
          </a:solidFill>
        </p:grpSpPr>
        <p:sp>
          <p:nvSpPr>
            <p:cNvPr id="4" name="Google Shape;930;p56">
              <a:extLst>
                <a:ext uri="{FF2B5EF4-FFF2-40B4-BE49-F238E27FC236}">
                  <a16:creationId xmlns="" xmlns:a16="http://schemas.microsoft.com/office/drawing/2014/main" id="{B9DEB465-9108-6A19-DB59-749F76E31146}"/>
                </a:ext>
              </a:extLst>
            </p:cNvPr>
            <p:cNvSpPr/>
            <p:nvPr/>
          </p:nvSpPr>
          <p:spPr>
            <a:xfrm>
              <a:off x="6778733" y="2755133"/>
              <a:ext cx="38266" cy="5540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31;p56">
              <a:extLst>
                <a:ext uri="{FF2B5EF4-FFF2-40B4-BE49-F238E27FC236}">
                  <a16:creationId xmlns="" xmlns:a16="http://schemas.microsoft.com/office/drawing/2014/main" id="{B3BE6B59-3A54-3258-6099-84AC5A87D20D}"/>
                </a:ext>
              </a:extLst>
            </p:cNvPr>
            <p:cNvSpPr/>
            <p:nvPr/>
          </p:nvSpPr>
          <p:spPr>
            <a:xfrm>
              <a:off x="6778566" y="2775100"/>
              <a:ext cx="11733" cy="15466"/>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929;p56">
            <a:extLst>
              <a:ext uri="{FF2B5EF4-FFF2-40B4-BE49-F238E27FC236}">
                <a16:creationId xmlns="" xmlns:a16="http://schemas.microsoft.com/office/drawing/2014/main" id="{1099A477-325F-9736-6932-39922D7F8D18}"/>
              </a:ext>
            </a:extLst>
          </p:cNvPr>
          <p:cNvGrpSpPr/>
          <p:nvPr/>
        </p:nvGrpSpPr>
        <p:grpSpPr>
          <a:xfrm>
            <a:off x="777336" y="3019384"/>
            <a:ext cx="182664" cy="189973"/>
            <a:chOff x="6778566" y="2755133"/>
            <a:chExt cx="38433" cy="55400"/>
          </a:xfrm>
          <a:solidFill>
            <a:srgbClr val="1136BA"/>
          </a:solidFill>
        </p:grpSpPr>
        <p:sp>
          <p:nvSpPr>
            <p:cNvPr id="7" name="Google Shape;930;p56">
              <a:extLst>
                <a:ext uri="{FF2B5EF4-FFF2-40B4-BE49-F238E27FC236}">
                  <a16:creationId xmlns="" xmlns:a16="http://schemas.microsoft.com/office/drawing/2014/main" id="{369FD3A5-B056-6F3C-DA5E-B62CAE276696}"/>
                </a:ext>
              </a:extLst>
            </p:cNvPr>
            <p:cNvSpPr/>
            <p:nvPr/>
          </p:nvSpPr>
          <p:spPr>
            <a:xfrm>
              <a:off x="6778733" y="2755133"/>
              <a:ext cx="38266" cy="5540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31;p56">
              <a:extLst>
                <a:ext uri="{FF2B5EF4-FFF2-40B4-BE49-F238E27FC236}">
                  <a16:creationId xmlns="" xmlns:a16="http://schemas.microsoft.com/office/drawing/2014/main" id="{C1E995E4-64C1-7B49-2453-D5B162362DFA}"/>
                </a:ext>
              </a:extLst>
            </p:cNvPr>
            <p:cNvSpPr/>
            <p:nvPr/>
          </p:nvSpPr>
          <p:spPr>
            <a:xfrm>
              <a:off x="6778566" y="2775100"/>
              <a:ext cx="11733" cy="15466"/>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929;p56">
            <a:extLst>
              <a:ext uri="{FF2B5EF4-FFF2-40B4-BE49-F238E27FC236}">
                <a16:creationId xmlns="" xmlns:a16="http://schemas.microsoft.com/office/drawing/2014/main" id="{7A81FC9E-AE8B-9C75-60F0-91AFE3DAAFA2}"/>
              </a:ext>
            </a:extLst>
          </p:cNvPr>
          <p:cNvGrpSpPr/>
          <p:nvPr/>
        </p:nvGrpSpPr>
        <p:grpSpPr>
          <a:xfrm>
            <a:off x="781348" y="3648273"/>
            <a:ext cx="182664" cy="189973"/>
            <a:chOff x="6778566" y="2755133"/>
            <a:chExt cx="38433" cy="55400"/>
          </a:xfrm>
          <a:solidFill>
            <a:srgbClr val="1136BA"/>
          </a:solidFill>
        </p:grpSpPr>
        <p:sp>
          <p:nvSpPr>
            <p:cNvPr id="10" name="Google Shape;930;p56">
              <a:extLst>
                <a:ext uri="{FF2B5EF4-FFF2-40B4-BE49-F238E27FC236}">
                  <a16:creationId xmlns="" xmlns:a16="http://schemas.microsoft.com/office/drawing/2014/main" id="{15818F44-5E41-93B9-6D7B-634433F20F92}"/>
                </a:ext>
              </a:extLst>
            </p:cNvPr>
            <p:cNvSpPr/>
            <p:nvPr/>
          </p:nvSpPr>
          <p:spPr>
            <a:xfrm>
              <a:off x="6778733" y="2755133"/>
              <a:ext cx="38266" cy="5540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31;p56">
              <a:extLst>
                <a:ext uri="{FF2B5EF4-FFF2-40B4-BE49-F238E27FC236}">
                  <a16:creationId xmlns="" xmlns:a16="http://schemas.microsoft.com/office/drawing/2014/main" id="{50CA9CA0-5E5E-EFE8-91FB-C6973AAD67B0}"/>
                </a:ext>
              </a:extLst>
            </p:cNvPr>
            <p:cNvSpPr/>
            <p:nvPr/>
          </p:nvSpPr>
          <p:spPr>
            <a:xfrm>
              <a:off x="6778566" y="2775100"/>
              <a:ext cx="11733" cy="15466"/>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929;p56">
            <a:extLst>
              <a:ext uri="{FF2B5EF4-FFF2-40B4-BE49-F238E27FC236}">
                <a16:creationId xmlns="" xmlns:a16="http://schemas.microsoft.com/office/drawing/2014/main" id="{30381CFB-4B5D-D36B-7C26-B86F26282CAC}"/>
              </a:ext>
            </a:extLst>
          </p:cNvPr>
          <p:cNvGrpSpPr/>
          <p:nvPr/>
        </p:nvGrpSpPr>
        <p:grpSpPr>
          <a:xfrm>
            <a:off x="777336" y="4345630"/>
            <a:ext cx="182664" cy="189973"/>
            <a:chOff x="6778566" y="2755133"/>
            <a:chExt cx="38433" cy="55400"/>
          </a:xfrm>
          <a:solidFill>
            <a:srgbClr val="1136BA"/>
          </a:solidFill>
        </p:grpSpPr>
        <p:sp>
          <p:nvSpPr>
            <p:cNvPr id="13" name="Google Shape;930;p56">
              <a:extLst>
                <a:ext uri="{FF2B5EF4-FFF2-40B4-BE49-F238E27FC236}">
                  <a16:creationId xmlns="" xmlns:a16="http://schemas.microsoft.com/office/drawing/2014/main" id="{FAE2ACD3-9CAA-8B4E-29E8-24014BDA3A78}"/>
                </a:ext>
              </a:extLst>
            </p:cNvPr>
            <p:cNvSpPr/>
            <p:nvPr/>
          </p:nvSpPr>
          <p:spPr>
            <a:xfrm>
              <a:off x="6778733" y="2755133"/>
              <a:ext cx="38266" cy="5540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1;p56">
              <a:extLst>
                <a:ext uri="{FF2B5EF4-FFF2-40B4-BE49-F238E27FC236}">
                  <a16:creationId xmlns="" xmlns:a16="http://schemas.microsoft.com/office/drawing/2014/main" id="{70526C8F-8C50-3D1E-0F9B-0947D3D4BB4C}"/>
                </a:ext>
              </a:extLst>
            </p:cNvPr>
            <p:cNvSpPr/>
            <p:nvPr/>
          </p:nvSpPr>
          <p:spPr>
            <a:xfrm>
              <a:off x="6778566" y="2775100"/>
              <a:ext cx="11733" cy="15466"/>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descr="A close-up of several colorful wires&#10;&#10;Description automatically generated">
            <a:extLst>
              <a:ext uri="{FF2B5EF4-FFF2-40B4-BE49-F238E27FC236}">
                <a16:creationId xmlns="" xmlns:a16="http://schemas.microsoft.com/office/drawing/2014/main" id="{8C15C3F6-2AC5-0F04-BDF5-EF5795EF8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057" y="2869633"/>
            <a:ext cx="3933825" cy="2295525"/>
          </a:xfrm>
          <a:prstGeom prst="rect">
            <a:avLst/>
          </a:prstGeom>
        </p:spPr>
      </p:pic>
      <p:grpSp>
        <p:nvGrpSpPr>
          <p:cNvPr id="16" name="Google Shape;7635;p60">
            <a:extLst>
              <a:ext uri="{FF2B5EF4-FFF2-40B4-BE49-F238E27FC236}">
                <a16:creationId xmlns="" xmlns:a16="http://schemas.microsoft.com/office/drawing/2014/main" id="{DFEE7A7E-3EB7-441B-F48E-AD6FB3182E83}"/>
              </a:ext>
            </a:extLst>
          </p:cNvPr>
          <p:cNvGrpSpPr/>
          <p:nvPr/>
        </p:nvGrpSpPr>
        <p:grpSpPr>
          <a:xfrm>
            <a:off x="320056" y="675358"/>
            <a:ext cx="710153" cy="710153"/>
            <a:chOff x="5007123" y="2079403"/>
            <a:chExt cx="687600" cy="687600"/>
          </a:xfrm>
        </p:grpSpPr>
        <p:sp>
          <p:nvSpPr>
            <p:cNvPr id="17" name="Google Shape;7636;p60">
              <a:extLst>
                <a:ext uri="{FF2B5EF4-FFF2-40B4-BE49-F238E27FC236}">
                  <a16:creationId xmlns="" xmlns:a16="http://schemas.microsoft.com/office/drawing/2014/main" id="{82B4F4A8-2C9B-D48D-9337-AAAB2E2C512F}"/>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637;p60">
              <a:extLst>
                <a:ext uri="{FF2B5EF4-FFF2-40B4-BE49-F238E27FC236}">
                  <a16:creationId xmlns="" xmlns:a16="http://schemas.microsoft.com/office/drawing/2014/main" id="{37395DEE-ADED-6E7A-C9F7-1034E8178A80}"/>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38;p60">
              <a:extLst>
                <a:ext uri="{FF2B5EF4-FFF2-40B4-BE49-F238E27FC236}">
                  <a16:creationId xmlns="" xmlns:a16="http://schemas.microsoft.com/office/drawing/2014/main" id="{C8C54973-B043-91BC-F5EF-2B6ABAC07BBF}"/>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39;p60">
              <a:extLst>
                <a:ext uri="{FF2B5EF4-FFF2-40B4-BE49-F238E27FC236}">
                  <a16:creationId xmlns="" xmlns:a16="http://schemas.microsoft.com/office/drawing/2014/main" id="{2CFE507E-159D-28E6-E732-C76B787368D6}"/>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16" name="Picture 15">
            <a:extLst>
              <a:ext uri="{FF2B5EF4-FFF2-40B4-BE49-F238E27FC236}">
                <a16:creationId xmlns="" xmlns:a16="http://schemas.microsoft.com/office/drawing/2014/main" id="{24BD4CA9-4210-FF1E-EB84-13BBED1EE9A7}"/>
              </a:ext>
            </a:extLst>
          </p:cNvPr>
          <p:cNvPicPr>
            <a:picLocks noChangeAspect="1"/>
          </p:cNvPicPr>
          <p:nvPr/>
        </p:nvPicPr>
        <p:blipFill>
          <a:blip r:embed="rId3"/>
          <a:stretch>
            <a:fillRect/>
          </a:stretch>
        </p:blipFill>
        <p:spPr>
          <a:xfrm>
            <a:off x="958658" y="3046950"/>
            <a:ext cx="10274682" cy="764098"/>
          </a:xfrm>
          <a:prstGeom prst="rect">
            <a:avLst/>
          </a:prstGeom>
        </p:spPr>
      </p:pic>
      <p:sp>
        <p:nvSpPr>
          <p:cNvPr id="21" name="TextBox 20">
            <a:extLst>
              <a:ext uri="{FF2B5EF4-FFF2-40B4-BE49-F238E27FC236}">
                <a16:creationId xmlns="" xmlns:a16="http://schemas.microsoft.com/office/drawing/2014/main" id="{9381C17B-5E67-F4F4-E56C-C14974E1B55E}"/>
              </a:ext>
            </a:extLst>
          </p:cNvPr>
          <p:cNvSpPr txBox="1"/>
          <p:nvPr/>
        </p:nvSpPr>
        <p:spPr>
          <a:xfrm>
            <a:off x="2730321" y="206062"/>
            <a:ext cx="6233374" cy="861774"/>
          </a:xfrm>
          <a:prstGeom prst="rect">
            <a:avLst/>
          </a:prstGeom>
          <a:noFill/>
        </p:spPr>
        <p:txBody>
          <a:bodyPr wrap="square" rtlCol="0">
            <a:spAutoFit/>
          </a:bodyPr>
          <a:lstStyle/>
          <a:p>
            <a:pPr algn="ctr"/>
            <a:r>
              <a:rPr lang="en-US" sz="2400"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Foley catheters are usually color </a:t>
            </a:r>
          </a:p>
          <a:p>
            <a:pPr algn="ctr"/>
            <a:r>
              <a:rPr lang="en-US" sz="2400"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coded by size </a:t>
            </a:r>
          </a:p>
        </p:txBody>
      </p:sp>
      <p:pic>
        <p:nvPicPr>
          <p:cNvPr id="3" name="Picture 2" descr="A table with different colors&#10;&#10;Description automatically generated">
            <a:extLst>
              <a:ext uri="{FF2B5EF4-FFF2-40B4-BE49-F238E27FC236}">
                <a16:creationId xmlns="" xmlns:a16="http://schemas.microsoft.com/office/drawing/2014/main" id="{3F864AFF-FCC2-B0E0-18DD-0A1B0B22A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289" y="1449096"/>
            <a:ext cx="8313421" cy="4723903"/>
          </a:xfrm>
          <a:prstGeom prst="rect">
            <a:avLst/>
          </a:prstGeom>
        </p:spPr>
      </p:pic>
    </p:spTree>
    <p:extLst>
      <p:ext uri="{BB962C8B-B14F-4D97-AF65-F5344CB8AC3E}">
        <p14:creationId xmlns:p14="http://schemas.microsoft.com/office/powerpoint/2010/main" val="7167815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069969" y="516093"/>
            <a:ext cx="3667659"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Indications:</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532993" y="1637968"/>
            <a:ext cx="10168866" cy="3843794"/>
          </a:xfrm>
        </p:spPr>
        <p:txBody>
          <a:bodyPr/>
          <a:lstStyle/>
          <a:p>
            <a:pPr marL="495300" indent="-342900">
              <a:lnSpc>
                <a:spcPct val="150000"/>
              </a:lnSpc>
              <a:buFont typeface="Arial" panose="020B0604020202020204" pitchFamily="34" charset="0"/>
              <a:buChar char="•"/>
            </a:pPr>
            <a:r>
              <a:rPr lang="en-US"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used to assist people who cannot urinate on their own.</a:t>
            </a:r>
          </a:p>
          <a:p>
            <a:pPr marL="495300" indent="-342900">
              <a:lnSpc>
                <a:spcPct val="150000"/>
              </a:lnSpc>
              <a:buFont typeface="Arial" panose="020B0604020202020204" pitchFamily="34" charset="0"/>
              <a:buChar char="•"/>
            </a:pPr>
            <a:r>
              <a:rPr lang="en-US"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Used for is urinary retention patient as a relieving procedure.</a:t>
            </a:r>
          </a:p>
          <a:p>
            <a:pPr marL="495300" indent="-342900">
              <a:lnSpc>
                <a:spcPct val="150000"/>
              </a:lnSpc>
              <a:buFont typeface="Arial" panose="020B0604020202020204" pitchFamily="34" charset="0"/>
              <a:buChar char="•"/>
            </a:pPr>
            <a:r>
              <a:rPr lang="en-US"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monitoring urine output for critically ill persons.</a:t>
            </a:r>
          </a:p>
          <a:p>
            <a:pPr marL="495300" indent="-342900">
              <a:lnSpc>
                <a:spcPct val="150000"/>
              </a:lnSpc>
              <a:buFont typeface="Arial" panose="020B0604020202020204" pitchFamily="34" charset="0"/>
              <a:buChar char="•"/>
            </a:pPr>
            <a:r>
              <a:rPr lang="en-US"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managing urination during surgery.</a:t>
            </a:r>
          </a:p>
          <a:p>
            <a:pPr marL="495300" indent="-342900">
              <a:lnSpc>
                <a:spcPct val="150000"/>
              </a:lnSpc>
              <a:buFont typeface="Arial" panose="020B0604020202020204" pitchFamily="34" charset="0"/>
              <a:buChar char="•"/>
            </a:pPr>
            <a:r>
              <a:rPr lang="en-US"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Providing end-of-life care.</a:t>
            </a:r>
          </a:p>
          <a:p>
            <a:pPr marL="495300" indent="-342900">
              <a:lnSpc>
                <a:spcPct val="150000"/>
              </a:lnSpc>
              <a:buFont typeface="Arial" panose="020B0604020202020204" pitchFamily="34" charset="0"/>
              <a:buChar char="•"/>
            </a:pPr>
            <a:r>
              <a:rPr lang="en-US"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Can be used to measure intra-abdominal pressure.</a:t>
            </a:r>
          </a:p>
          <a:p>
            <a:endParaRPr lang="en-US" dirty="0"/>
          </a:p>
        </p:txBody>
      </p:sp>
      <p:grpSp>
        <p:nvGrpSpPr>
          <p:cNvPr id="2" name="Google Shape;7635;p60">
            <a:extLst>
              <a:ext uri="{FF2B5EF4-FFF2-40B4-BE49-F238E27FC236}">
                <a16:creationId xmlns="" xmlns:a16="http://schemas.microsoft.com/office/drawing/2014/main" id="{AB8B8443-887D-868E-D256-50D039821F1B}"/>
              </a:ext>
            </a:extLst>
          </p:cNvPr>
          <p:cNvGrpSpPr/>
          <p:nvPr/>
        </p:nvGrpSpPr>
        <p:grpSpPr>
          <a:xfrm>
            <a:off x="295447" y="569540"/>
            <a:ext cx="710153" cy="710153"/>
            <a:chOff x="5007123" y="2079403"/>
            <a:chExt cx="687600" cy="687600"/>
          </a:xfrm>
        </p:grpSpPr>
        <p:sp>
          <p:nvSpPr>
            <p:cNvPr id="3" name="Google Shape;7636;p60">
              <a:extLst>
                <a:ext uri="{FF2B5EF4-FFF2-40B4-BE49-F238E27FC236}">
                  <a16:creationId xmlns="" xmlns:a16="http://schemas.microsoft.com/office/drawing/2014/main" id="{236848D2-0B71-55E9-3286-FC15911BBF75}"/>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D599E1F8-F4E7-C4BF-C063-20E86C385071}"/>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8;p60">
              <a:extLst>
                <a:ext uri="{FF2B5EF4-FFF2-40B4-BE49-F238E27FC236}">
                  <a16:creationId xmlns="" xmlns:a16="http://schemas.microsoft.com/office/drawing/2014/main" id="{BCA887F3-8C3D-9976-6694-4E636831AF40}"/>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9;p60">
              <a:extLst>
                <a:ext uri="{FF2B5EF4-FFF2-40B4-BE49-F238E27FC236}">
                  <a16:creationId xmlns="" xmlns:a16="http://schemas.microsoft.com/office/drawing/2014/main" id="{3CC9562A-4166-E278-9F2F-59671B740337}"/>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514095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075936" y="516093"/>
            <a:ext cx="8231708"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uses of Foley's catheter:</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1011567" y="1766594"/>
            <a:ext cx="10168866" cy="4575313"/>
          </a:xfrm>
        </p:spPr>
        <p:txBody>
          <a:bodyPr/>
          <a:lstStyle/>
          <a:p>
            <a:pPr marL="152400" indent="0">
              <a:lnSpc>
                <a:spcPct val="150000"/>
              </a:lnSpc>
            </a:pPr>
            <a:r>
              <a:rPr lang="en-US" b="1" dirty="0">
                <a:latin typeface="Aptos" panose="020B0004020202020204" pitchFamily="34" charset="0"/>
              </a:rPr>
              <a:t>-acute urinary retention                             -Kidney bladder &amp; stone</a:t>
            </a:r>
          </a:p>
          <a:p>
            <a:pPr marL="495300" indent="-342900">
              <a:lnSpc>
                <a:spcPct val="150000"/>
              </a:lnSpc>
              <a:buFont typeface="Arial" panose="020B0604020202020204" pitchFamily="34" charset="0"/>
              <a:buChar char="•"/>
            </a:pPr>
            <a:endParaRPr lang="en-US" b="1" dirty="0">
              <a:latin typeface="Aptos" panose="020B0004020202020204" pitchFamily="34" charset="0"/>
            </a:endParaRPr>
          </a:p>
          <a:p>
            <a:pPr marL="152400" indent="0">
              <a:lnSpc>
                <a:spcPct val="150000"/>
              </a:lnSpc>
            </a:pPr>
            <a:r>
              <a:rPr lang="en-US" b="1" dirty="0">
                <a:latin typeface="Aptos" panose="020B0004020202020204" pitchFamily="34" charset="0"/>
              </a:rPr>
              <a:t>-kidney disease patients                             -Enlarged prostate (BPH)</a:t>
            </a:r>
          </a:p>
          <a:p>
            <a:pPr marL="495300" indent="-342900">
              <a:lnSpc>
                <a:spcPct val="150000"/>
              </a:lnSpc>
              <a:buFont typeface="Arial" panose="020B0604020202020204" pitchFamily="34" charset="0"/>
              <a:buChar char="•"/>
            </a:pPr>
            <a:endParaRPr lang="en-US" b="1" dirty="0">
              <a:latin typeface="Aptos" panose="020B0004020202020204" pitchFamily="34" charset="0"/>
            </a:endParaRPr>
          </a:p>
          <a:p>
            <a:pPr marL="152400" indent="0">
              <a:lnSpc>
                <a:spcPct val="150000"/>
              </a:lnSpc>
            </a:pPr>
            <a:r>
              <a:rPr lang="en-US" b="1" dirty="0">
                <a:latin typeface="Aptos" panose="020B0004020202020204" pitchFamily="34" charset="0"/>
              </a:rPr>
              <a:t>-urine incontinent patients                        -blood clot</a:t>
            </a:r>
          </a:p>
          <a:p>
            <a:pPr marL="495300" indent="-342900">
              <a:lnSpc>
                <a:spcPct val="150000"/>
              </a:lnSpc>
              <a:buFont typeface="Arial" panose="020B0604020202020204" pitchFamily="34" charset="0"/>
              <a:buChar char="•"/>
            </a:pPr>
            <a:endParaRPr lang="en-US" b="1" dirty="0">
              <a:latin typeface="Aptos" panose="020B0004020202020204" pitchFamily="34" charset="0"/>
            </a:endParaRPr>
          </a:p>
          <a:p>
            <a:pPr marL="152400" indent="0">
              <a:lnSpc>
                <a:spcPct val="150000"/>
              </a:lnSpc>
            </a:pPr>
            <a:r>
              <a:rPr lang="en-US" b="1" dirty="0">
                <a:latin typeface="Aptos" panose="020B0004020202020204" pitchFamily="34" charset="0"/>
              </a:rPr>
              <a:t>-immobilized patients                                    -tumors</a:t>
            </a:r>
          </a:p>
          <a:p>
            <a:pPr marL="495300" indent="-342900">
              <a:lnSpc>
                <a:spcPct val="150000"/>
              </a:lnSpc>
              <a:buFont typeface="Arial" panose="020B0604020202020204" pitchFamily="34" charset="0"/>
              <a:buChar char="•"/>
            </a:pPr>
            <a:endParaRPr lang="en-US" dirty="0"/>
          </a:p>
        </p:txBody>
      </p:sp>
      <p:grpSp>
        <p:nvGrpSpPr>
          <p:cNvPr id="2" name="Google Shape;7635;p60">
            <a:extLst>
              <a:ext uri="{FF2B5EF4-FFF2-40B4-BE49-F238E27FC236}">
                <a16:creationId xmlns="" xmlns:a16="http://schemas.microsoft.com/office/drawing/2014/main" id="{4058080A-7191-7584-D5D7-A904C57448ED}"/>
              </a:ext>
            </a:extLst>
          </p:cNvPr>
          <p:cNvGrpSpPr/>
          <p:nvPr/>
        </p:nvGrpSpPr>
        <p:grpSpPr>
          <a:xfrm>
            <a:off x="301414" y="542816"/>
            <a:ext cx="710153" cy="710153"/>
            <a:chOff x="5007123" y="2079403"/>
            <a:chExt cx="687600" cy="687600"/>
          </a:xfrm>
        </p:grpSpPr>
        <p:sp>
          <p:nvSpPr>
            <p:cNvPr id="3" name="Google Shape;7636;p60">
              <a:extLst>
                <a:ext uri="{FF2B5EF4-FFF2-40B4-BE49-F238E27FC236}">
                  <a16:creationId xmlns="" xmlns:a16="http://schemas.microsoft.com/office/drawing/2014/main" id="{F635806B-3225-E7D8-2DEC-2FD7B27657F2}"/>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DD258633-66D7-1705-606F-739C90F42364}"/>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8;p60">
              <a:extLst>
                <a:ext uri="{FF2B5EF4-FFF2-40B4-BE49-F238E27FC236}">
                  <a16:creationId xmlns="" xmlns:a16="http://schemas.microsoft.com/office/drawing/2014/main" id="{8AFF8E54-43E6-A3C1-D15D-2577945277C8}"/>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9;p60">
              <a:extLst>
                <a:ext uri="{FF2B5EF4-FFF2-40B4-BE49-F238E27FC236}">
                  <a16:creationId xmlns="" xmlns:a16="http://schemas.microsoft.com/office/drawing/2014/main" id="{E66692A4-F9AA-5AFA-E0C2-94F86C0413FC}"/>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978037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091711" y="536024"/>
            <a:ext cx="8231708"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Complications :</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461176" y="1423284"/>
            <a:ext cx="10719257" cy="4918624"/>
          </a:xfrm>
        </p:spPr>
        <p:txBody>
          <a:bodyPr/>
          <a:lstStyle/>
          <a:p>
            <a:pPr marL="666750" indent="-514350">
              <a:lnSpc>
                <a:spcPct val="150000"/>
              </a:lnSpc>
              <a:buFont typeface="+mj-lt"/>
              <a:buAutoNum type="romanUcPeriod"/>
            </a:pPr>
            <a:r>
              <a:rPr lang="en-US" b="1" dirty="0">
                <a:latin typeface="Aptos" panose="020B0004020202020204" pitchFamily="34" charset="0"/>
              </a:rPr>
              <a:t>tendency to contribute to </a:t>
            </a:r>
            <a:r>
              <a:rPr lang="en-US" b="1" dirty="0">
                <a:solidFill>
                  <a:srgbClr val="1136BA"/>
                </a:solidFill>
                <a:latin typeface="Aptos" panose="020B0004020202020204" pitchFamily="34" charset="0"/>
              </a:rPr>
              <a:t>urinary tract infections(UTI)</a:t>
            </a:r>
            <a:r>
              <a:rPr lang="en-US" b="1" dirty="0">
                <a:solidFill>
                  <a:schemeClr val="tx1"/>
                </a:solidFill>
                <a:latin typeface="Aptos" panose="020B0004020202020204" pitchFamily="34" charset="0"/>
              </a:rPr>
              <a:t>.</a:t>
            </a:r>
            <a:r>
              <a:rPr lang="en-US" b="1" dirty="0">
                <a:latin typeface="Aptos" panose="020B0004020202020204" pitchFamily="34" charset="0"/>
              </a:rPr>
              <a:t>because bacteria can travel up from catheter to bladder where the urine can become infected.</a:t>
            </a:r>
          </a:p>
          <a:p>
            <a:pPr marL="666750" indent="-514350">
              <a:lnSpc>
                <a:spcPct val="150000"/>
              </a:lnSpc>
              <a:buFont typeface="+mj-lt"/>
              <a:buAutoNum type="romanUcPeriod"/>
            </a:pPr>
            <a:r>
              <a:rPr lang="en-US" b="1" dirty="0">
                <a:latin typeface="Aptos" panose="020B0004020202020204" pitchFamily="34" charset="0"/>
              </a:rPr>
              <a:t>If the balloon is opened before the Foley’s catheter is completely inserted in to the bladder : </a:t>
            </a:r>
            <a:r>
              <a:rPr lang="en-US" b="1" dirty="0">
                <a:solidFill>
                  <a:srgbClr val="1136BA"/>
                </a:solidFill>
                <a:latin typeface="Aptos" panose="020B0004020202020204" pitchFamily="34" charset="0"/>
              </a:rPr>
              <a:t>bleeding</a:t>
            </a:r>
            <a:r>
              <a:rPr lang="en-US" b="1" dirty="0">
                <a:latin typeface="Aptos" panose="020B0004020202020204" pitchFamily="34" charset="0"/>
              </a:rPr>
              <a:t> , </a:t>
            </a:r>
            <a:r>
              <a:rPr lang="en-US" b="1" dirty="0">
                <a:solidFill>
                  <a:srgbClr val="1136BA"/>
                </a:solidFill>
                <a:latin typeface="Aptos" panose="020B0004020202020204" pitchFamily="34" charset="0"/>
              </a:rPr>
              <a:t>damage</a:t>
            </a:r>
            <a:r>
              <a:rPr lang="en-US" b="1" dirty="0">
                <a:latin typeface="Aptos" panose="020B0004020202020204" pitchFamily="34" charset="0"/>
              </a:rPr>
              <a:t> and even </a:t>
            </a:r>
            <a:r>
              <a:rPr lang="en-US" b="1" dirty="0">
                <a:solidFill>
                  <a:srgbClr val="1136BA"/>
                </a:solidFill>
                <a:latin typeface="Aptos" panose="020B0004020202020204" pitchFamily="34" charset="0"/>
              </a:rPr>
              <a:t>rupture</a:t>
            </a:r>
            <a:r>
              <a:rPr lang="en-US" b="1" dirty="0">
                <a:latin typeface="Aptos" panose="020B0004020202020204" pitchFamily="34" charset="0"/>
              </a:rPr>
              <a:t> of the urethra. </a:t>
            </a:r>
          </a:p>
          <a:p>
            <a:pPr marL="666750" indent="-514350">
              <a:lnSpc>
                <a:spcPct val="150000"/>
              </a:lnSpc>
              <a:buFont typeface="+mj-lt"/>
              <a:buAutoNum type="romanUcPeriod"/>
            </a:pPr>
            <a:r>
              <a:rPr lang="en-US" b="1" dirty="0">
                <a:solidFill>
                  <a:srgbClr val="1136BA"/>
                </a:solidFill>
                <a:latin typeface="Aptos" panose="020B0004020202020204" pitchFamily="34" charset="0"/>
              </a:rPr>
              <a:t>Clotting of the catheter</a:t>
            </a:r>
            <a:r>
              <a:rPr lang="en-US" b="1" dirty="0">
                <a:latin typeface="Aptos" panose="020B0004020202020204" pitchFamily="34" charset="0"/>
              </a:rPr>
              <a:t>.</a:t>
            </a:r>
          </a:p>
          <a:p>
            <a:pPr marL="666750" indent="-514350">
              <a:lnSpc>
                <a:spcPct val="150000"/>
              </a:lnSpc>
              <a:buFont typeface="+mj-lt"/>
              <a:buAutoNum type="romanUcPeriod"/>
            </a:pPr>
            <a:r>
              <a:rPr lang="en-US" b="1" dirty="0">
                <a:solidFill>
                  <a:srgbClr val="1136BA"/>
                </a:solidFill>
                <a:latin typeface="Aptos" panose="020B0004020202020204" pitchFamily="34" charset="0"/>
              </a:rPr>
              <a:t>Urine Leakage</a:t>
            </a:r>
            <a:r>
              <a:rPr lang="en-US" b="1" dirty="0">
                <a:latin typeface="Aptos" panose="020B0004020202020204" pitchFamily="34" charset="0"/>
              </a:rPr>
              <a:t>.</a:t>
            </a:r>
          </a:p>
          <a:p>
            <a:pPr marL="666750" indent="-514350">
              <a:lnSpc>
                <a:spcPct val="150000"/>
              </a:lnSpc>
              <a:buFont typeface="+mj-lt"/>
              <a:buAutoNum type="romanUcPeriod"/>
            </a:pPr>
            <a:r>
              <a:rPr lang="en-US" b="1" dirty="0">
                <a:solidFill>
                  <a:srgbClr val="1136BA"/>
                </a:solidFill>
                <a:latin typeface="Aptos" panose="020B0004020202020204" pitchFamily="34" charset="0"/>
              </a:rPr>
              <a:t>scarring</a:t>
            </a:r>
            <a:r>
              <a:rPr lang="en-US" b="1" dirty="0">
                <a:latin typeface="Aptos" panose="020B0004020202020204" pitchFamily="34" charset="0"/>
              </a:rPr>
              <a:t> . (for long-term usage)</a:t>
            </a:r>
          </a:p>
        </p:txBody>
      </p:sp>
      <p:grpSp>
        <p:nvGrpSpPr>
          <p:cNvPr id="2" name="Google Shape;7635;p60">
            <a:extLst>
              <a:ext uri="{FF2B5EF4-FFF2-40B4-BE49-F238E27FC236}">
                <a16:creationId xmlns="" xmlns:a16="http://schemas.microsoft.com/office/drawing/2014/main" id="{857EDAC2-FDE9-31AA-039B-EE01B8D230D2}"/>
              </a:ext>
            </a:extLst>
          </p:cNvPr>
          <p:cNvGrpSpPr/>
          <p:nvPr/>
        </p:nvGrpSpPr>
        <p:grpSpPr>
          <a:xfrm>
            <a:off x="461176" y="589471"/>
            <a:ext cx="710153" cy="710153"/>
            <a:chOff x="5007123" y="2079403"/>
            <a:chExt cx="687600" cy="687600"/>
          </a:xfrm>
        </p:grpSpPr>
        <p:sp>
          <p:nvSpPr>
            <p:cNvPr id="3" name="Google Shape;7636;p60">
              <a:extLst>
                <a:ext uri="{FF2B5EF4-FFF2-40B4-BE49-F238E27FC236}">
                  <a16:creationId xmlns="" xmlns:a16="http://schemas.microsoft.com/office/drawing/2014/main" id="{87CF3E09-3656-9E80-A042-639D985ACB51}"/>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3B137DF7-A983-68A7-4BDE-F1310052080B}"/>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8;p60">
              <a:extLst>
                <a:ext uri="{FF2B5EF4-FFF2-40B4-BE49-F238E27FC236}">
                  <a16:creationId xmlns="" xmlns:a16="http://schemas.microsoft.com/office/drawing/2014/main" id="{7D857F8C-C3C5-387D-06BF-A2257ED38A5F}"/>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9;p60">
              <a:extLst>
                <a:ext uri="{FF2B5EF4-FFF2-40B4-BE49-F238E27FC236}">
                  <a16:creationId xmlns="" xmlns:a16="http://schemas.microsoft.com/office/drawing/2014/main" id="{2FDE24C6-F97D-DCC5-7EB1-C302F2B440F9}"/>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30090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079269" y="531996"/>
            <a:ext cx="8231708"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Complications :</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612251" y="1632005"/>
            <a:ext cx="10719257" cy="2912908"/>
          </a:xfrm>
        </p:spPr>
        <p:txBody>
          <a:bodyPr/>
          <a:lstStyle/>
          <a:p>
            <a:pPr marL="666750" indent="-514350">
              <a:lnSpc>
                <a:spcPct val="150000"/>
              </a:lnSpc>
              <a:buFont typeface="+mj-lt"/>
              <a:buAutoNum type="romanUcPeriod" startAt="6"/>
            </a:pPr>
            <a:r>
              <a:rPr lang="en-US" b="1" dirty="0">
                <a:solidFill>
                  <a:srgbClr val="1136BA"/>
                </a:solidFill>
                <a:latin typeface="Aptos" panose="020B0004020202020204" pitchFamily="34" charset="0"/>
              </a:rPr>
              <a:t>Bladder spasms </a:t>
            </a:r>
            <a:r>
              <a:rPr lang="en-US" b="1" dirty="0">
                <a:latin typeface="Aptos" panose="020B0004020202020204" pitchFamily="34" charset="0"/>
              </a:rPr>
              <a:t>, feel like stomach cramps. The pain is from the bladder trying to squeeze out the balloon.</a:t>
            </a:r>
          </a:p>
          <a:p>
            <a:pPr marL="666750" indent="-514350">
              <a:lnSpc>
                <a:spcPct val="150000"/>
              </a:lnSpc>
              <a:buFont typeface="+mj-lt"/>
              <a:buAutoNum type="romanUcPeriod" startAt="6"/>
            </a:pPr>
            <a:r>
              <a:rPr lang="en-US" b="1" dirty="0">
                <a:latin typeface="Aptos" panose="020B0004020202020204" pitchFamily="34" charset="0"/>
              </a:rPr>
              <a:t> </a:t>
            </a:r>
            <a:r>
              <a:rPr lang="en-US" b="1" dirty="0">
                <a:solidFill>
                  <a:srgbClr val="1136BA"/>
                </a:solidFill>
                <a:latin typeface="Aptos" panose="020B0004020202020204" pitchFamily="34" charset="0"/>
              </a:rPr>
              <a:t>bladder stones </a:t>
            </a:r>
            <a:r>
              <a:rPr lang="en-US" b="1" dirty="0">
                <a:latin typeface="Aptos" panose="020B0004020202020204" pitchFamily="34" charset="0"/>
              </a:rPr>
              <a:t>, (for long-term usage).</a:t>
            </a:r>
          </a:p>
          <a:p>
            <a:pPr marL="666750" indent="-514350">
              <a:lnSpc>
                <a:spcPct val="150000"/>
              </a:lnSpc>
              <a:buFont typeface="+mj-lt"/>
              <a:buAutoNum type="romanUcPeriod" startAt="6"/>
            </a:pPr>
            <a:r>
              <a:rPr lang="en-US" b="1" dirty="0">
                <a:latin typeface="Aptos" panose="020B0004020202020204" pitchFamily="34" charset="0"/>
              </a:rPr>
              <a:t> </a:t>
            </a:r>
            <a:r>
              <a:rPr lang="en-US" b="1" dirty="0">
                <a:solidFill>
                  <a:srgbClr val="1136BA"/>
                </a:solidFill>
                <a:latin typeface="Aptos" panose="020B0004020202020204" pitchFamily="34" charset="0"/>
              </a:rPr>
              <a:t>narrowing of the urethra </a:t>
            </a:r>
            <a:r>
              <a:rPr lang="en-US" b="1" dirty="0">
                <a:latin typeface="Aptos" panose="020B0004020202020204" pitchFamily="34" charset="0"/>
              </a:rPr>
              <a:t>because of repeated catheter use.</a:t>
            </a:r>
          </a:p>
          <a:p>
            <a:pPr marL="666750" indent="-514350">
              <a:lnSpc>
                <a:spcPct val="150000"/>
              </a:lnSpc>
              <a:buFont typeface="+mj-lt"/>
              <a:buAutoNum type="romanUcPeriod" startAt="6"/>
            </a:pPr>
            <a:r>
              <a:rPr lang="en-US" b="1" dirty="0">
                <a:solidFill>
                  <a:srgbClr val="1136BA"/>
                </a:solidFill>
                <a:latin typeface="Aptos" panose="020B0004020202020204" pitchFamily="34" charset="0"/>
              </a:rPr>
              <a:t> bladder cancer  </a:t>
            </a:r>
            <a:r>
              <a:rPr lang="en-US" b="1" dirty="0">
                <a:latin typeface="Aptos" panose="020B0004020202020204" pitchFamily="34" charset="0"/>
              </a:rPr>
              <a:t>(for long-term usage).</a:t>
            </a:r>
          </a:p>
        </p:txBody>
      </p:sp>
      <p:grpSp>
        <p:nvGrpSpPr>
          <p:cNvPr id="2" name="Google Shape;7635;p60">
            <a:extLst>
              <a:ext uri="{FF2B5EF4-FFF2-40B4-BE49-F238E27FC236}">
                <a16:creationId xmlns="" xmlns:a16="http://schemas.microsoft.com/office/drawing/2014/main" id="{4F5663B5-6958-EF46-14D8-FC69A293D6D2}"/>
              </a:ext>
            </a:extLst>
          </p:cNvPr>
          <p:cNvGrpSpPr/>
          <p:nvPr/>
        </p:nvGrpSpPr>
        <p:grpSpPr>
          <a:xfrm>
            <a:off x="369116" y="585443"/>
            <a:ext cx="710153" cy="710153"/>
            <a:chOff x="5007123" y="2079403"/>
            <a:chExt cx="687600" cy="687600"/>
          </a:xfrm>
        </p:grpSpPr>
        <p:sp>
          <p:nvSpPr>
            <p:cNvPr id="3" name="Google Shape;7636;p60">
              <a:extLst>
                <a:ext uri="{FF2B5EF4-FFF2-40B4-BE49-F238E27FC236}">
                  <a16:creationId xmlns="" xmlns:a16="http://schemas.microsoft.com/office/drawing/2014/main" id="{5FC3A0B2-86A2-B7D2-6C2A-A63B06BBAC8F}"/>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FD640331-3BE3-8562-CFC3-E9416D47A6CC}"/>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8;p60">
              <a:extLst>
                <a:ext uri="{FF2B5EF4-FFF2-40B4-BE49-F238E27FC236}">
                  <a16:creationId xmlns="" xmlns:a16="http://schemas.microsoft.com/office/drawing/2014/main" id="{E7538743-6931-DE46-A9FF-1C68CFC008E4}"/>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9;p60">
              <a:extLst>
                <a:ext uri="{FF2B5EF4-FFF2-40B4-BE49-F238E27FC236}">
                  <a16:creationId xmlns="" xmlns:a16="http://schemas.microsoft.com/office/drawing/2014/main" id="{4C52C38F-3E16-ABBF-3AB7-ADB58A1192BE}"/>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45631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gradFill>
                  <a:gsLst>
                    <a:gs pos="0">
                      <a:srgbClr val="012D86"/>
                    </a:gs>
                    <a:gs pos="100000">
                      <a:srgbClr val="0E2557"/>
                    </a:gs>
                  </a:gsLst>
                  <a:lin scaled="0"/>
                </a:gradFill>
              </a:rPr>
              <a:t>Indication: </a:t>
            </a:r>
          </a:p>
        </p:txBody>
      </p:sp>
      <p:sp>
        <p:nvSpPr>
          <p:cNvPr id="3" name="Content Placeholder 2"/>
          <p:cNvSpPr>
            <a:spLocks noGrp="1"/>
          </p:cNvSpPr>
          <p:nvPr>
            <p:ph sz="half" idx="1"/>
          </p:nvPr>
        </p:nvSpPr>
        <p:spPr>
          <a:xfrm>
            <a:off x="838200" y="1825625"/>
            <a:ext cx="9750425" cy="4351655"/>
          </a:xfrm>
        </p:spPr>
        <p:txBody>
          <a:bodyPr/>
          <a:lstStyle/>
          <a:p>
            <a:pPr marL="514350" indent="-514350">
              <a:buAutoNum type="arabicPeriod"/>
            </a:pPr>
            <a:r>
              <a:rPr lang="en-US" sz="4000">
                <a:gradFill>
                  <a:gsLst>
                    <a:gs pos="0">
                      <a:srgbClr val="007BD3"/>
                    </a:gs>
                    <a:gs pos="100000">
                      <a:srgbClr val="034373"/>
                    </a:gs>
                  </a:gsLst>
                  <a:lin scaled="0"/>
                </a:gradFill>
              </a:rPr>
              <a:t>Therapeutic</a:t>
            </a:r>
          </a:p>
          <a:p>
            <a:pPr marL="514350" indent="-514350">
              <a:buAutoNum type="arabicPeriod"/>
            </a:pPr>
            <a:r>
              <a:rPr lang="en-US" sz="4000">
                <a:gradFill>
                  <a:gsLst>
                    <a:gs pos="0">
                      <a:srgbClr val="007BD3"/>
                    </a:gs>
                    <a:gs pos="100000">
                      <a:srgbClr val="034373"/>
                    </a:gs>
                  </a:gsLst>
                  <a:lin scaled="0"/>
                </a:gradFill>
              </a:rPr>
              <a:t>Prophylactic</a:t>
            </a:r>
          </a:p>
          <a:p>
            <a:pPr marL="514350" indent="-514350">
              <a:buAutoNum type="arabicPeriod"/>
            </a:pPr>
            <a:r>
              <a:rPr lang="en-US" sz="4000">
                <a:gradFill>
                  <a:gsLst>
                    <a:gs pos="0">
                      <a:srgbClr val="007BD3"/>
                    </a:gs>
                    <a:gs pos="100000">
                      <a:srgbClr val="034373"/>
                    </a:gs>
                  </a:gsLst>
                  <a:lin scaled="0"/>
                </a:gradFill>
              </a:rPr>
              <a:t>Palliative</a:t>
            </a:r>
          </a:p>
          <a:p>
            <a:pPr marL="514350" indent="-514350">
              <a:buAutoNum type="arabicPeriod"/>
            </a:pPr>
            <a:r>
              <a:rPr lang="en-US" sz="4000">
                <a:gradFill>
                  <a:gsLst>
                    <a:gs pos="0">
                      <a:srgbClr val="007BD3"/>
                    </a:gs>
                    <a:gs pos="100000">
                      <a:srgbClr val="034373"/>
                    </a:gs>
                  </a:gsLst>
                  <a:lin scaled="0"/>
                </a:gradFill>
              </a:rPr>
              <a:t>Diagnostic</a:t>
            </a:r>
          </a:p>
          <a:p>
            <a:pPr marL="514350" indent="-514350">
              <a:buAutoNum type="arabicPeriod"/>
            </a:pPr>
            <a:r>
              <a:rPr lang="en-US" sz="4000">
                <a:gradFill>
                  <a:gsLst>
                    <a:gs pos="0">
                      <a:srgbClr val="007BD3"/>
                    </a:gs>
                    <a:gs pos="100000">
                      <a:srgbClr val="034373"/>
                    </a:gs>
                  </a:gsLst>
                  <a:lin scaled="0"/>
                </a:gradFill>
              </a:rPr>
              <a:t>Monitoring</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1083749" y="546514"/>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The procedure:</a:t>
            </a:r>
          </a:p>
        </p:txBody>
      </p:sp>
      <p:sp>
        <p:nvSpPr>
          <p:cNvPr id="555" name="Google Shape;555;p42"/>
          <p:cNvSpPr txBox="1"/>
          <p:nvPr/>
        </p:nvSpPr>
        <p:spPr>
          <a:xfrm>
            <a:off x="535110" y="1192696"/>
            <a:ext cx="11209613" cy="3048111"/>
          </a:xfrm>
          <a:prstGeom prst="rect">
            <a:avLst/>
          </a:prstGeom>
          <a:noFill/>
          <a:ln>
            <a:noFill/>
          </a:ln>
        </p:spPr>
        <p:txBody>
          <a:bodyPr spcFirstLastPara="1" wrap="square" lIns="91425" tIns="91425" rIns="91425" bIns="91425" anchor="b" anchorCtr="0">
            <a:noAutofit/>
          </a:bodyPr>
          <a:lstStyle/>
          <a:p>
            <a:pPr marL="514350" lvl="0" indent="-514350" algn="l" rtl="0">
              <a:spcBef>
                <a:spcPts val="0"/>
              </a:spcBef>
              <a:spcAft>
                <a:spcPts val="0"/>
              </a:spcAft>
              <a:buFont typeface="+mj-lt"/>
              <a:buAutoNum type="romanUcPeriod"/>
            </a:pPr>
            <a:r>
              <a:rPr lang="en-US" sz="2400" b="1" dirty="0">
                <a:solidFill>
                  <a:srgbClr val="191919"/>
                </a:solidFill>
                <a:latin typeface="Aptos" panose="020B0004020202020204" pitchFamily="34" charset="0"/>
                <a:ea typeface="Kanit SemiBold"/>
                <a:cs typeface="Kanit SemiBold"/>
                <a:sym typeface="Kanit SemiBold"/>
              </a:rPr>
              <a:t>Explain the steps and the reason for the procedure to the patient .</a:t>
            </a:r>
          </a:p>
          <a:p>
            <a:pPr marL="514350" lvl="0" indent="-514350" algn="l" rtl="0">
              <a:spcBef>
                <a:spcPts val="0"/>
              </a:spcBef>
              <a:spcAft>
                <a:spcPts val="0"/>
              </a:spcAft>
              <a:buFont typeface="+mj-lt"/>
              <a:buAutoNum type="romanUcPeriod"/>
            </a:pPr>
            <a:endParaRPr lang="en-US" sz="2400" b="1" dirty="0">
              <a:solidFill>
                <a:srgbClr val="191919"/>
              </a:solidFill>
              <a:latin typeface="Aptos" panose="020B0004020202020204" pitchFamily="34" charset="0"/>
              <a:ea typeface="Kanit SemiBold"/>
              <a:cs typeface="Kanit SemiBold"/>
              <a:sym typeface="Kanit SemiBold"/>
            </a:endParaRPr>
          </a:p>
          <a:p>
            <a:pPr marL="514350" lvl="0" indent="-514350" algn="l" rtl="0">
              <a:spcBef>
                <a:spcPts val="0"/>
              </a:spcBef>
              <a:spcAft>
                <a:spcPts val="0"/>
              </a:spcAft>
              <a:buFont typeface="+mj-lt"/>
              <a:buAutoNum type="romanUcPeriod"/>
            </a:pPr>
            <a:r>
              <a:rPr lang="en-US" sz="2400" b="1" dirty="0">
                <a:solidFill>
                  <a:srgbClr val="191919"/>
                </a:solidFill>
                <a:latin typeface="Aptos" panose="020B0004020202020204" pitchFamily="34" charset="0"/>
                <a:ea typeface="Kanit SemiBold"/>
                <a:cs typeface="Kanit SemiBold"/>
                <a:sym typeface="Kanit SemiBold"/>
              </a:rPr>
              <a:t>Privacy.</a:t>
            </a:r>
          </a:p>
          <a:p>
            <a:pPr marL="514350" lvl="0" indent="-514350" algn="l" rtl="0">
              <a:spcBef>
                <a:spcPts val="0"/>
              </a:spcBef>
              <a:spcAft>
                <a:spcPts val="0"/>
              </a:spcAft>
              <a:buFont typeface="+mj-lt"/>
              <a:buAutoNum type="romanUcPeriod"/>
            </a:pPr>
            <a:endParaRPr lang="en-US" sz="2400" b="1" dirty="0">
              <a:solidFill>
                <a:srgbClr val="191919"/>
              </a:solidFill>
              <a:latin typeface="Aptos" panose="020B0004020202020204" pitchFamily="34" charset="0"/>
              <a:ea typeface="Kanit SemiBold"/>
              <a:cs typeface="Kanit SemiBold"/>
              <a:sym typeface="Kanit SemiBold"/>
            </a:endParaRPr>
          </a:p>
          <a:p>
            <a:pPr marL="514350" lvl="0" indent="-514350" algn="l" rtl="0">
              <a:spcBef>
                <a:spcPts val="0"/>
              </a:spcBef>
              <a:spcAft>
                <a:spcPts val="0"/>
              </a:spcAft>
              <a:buFont typeface="+mj-lt"/>
              <a:buAutoNum type="romanUcPeriod"/>
            </a:pPr>
            <a:r>
              <a:rPr lang="en-US" sz="2400" b="1" dirty="0">
                <a:solidFill>
                  <a:srgbClr val="191919"/>
                </a:solidFill>
                <a:latin typeface="Aptos" panose="020B0004020202020204" pitchFamily="34" charset="0"/>
                <a:ea typeface="Kanit SemiBold"/>
                <a:cs typeface="Kanit SemiBold"/>
                <a:sym typeface="Kanit SemiBold"/>
              </a:rPr>
              <a:t>Catheter equipment ( urinary catheterization kit is sterile , contain the Foley catheter, drainage bag. lubricant ,10 cc syringe with sterile water , sterile gloves , iodine , sterile gauze and sterile drape.</a:t>
            </a:r>
          </a:p>
        </p:txBody>
      </p:sp>
      <p:pic>
        <p:nvPicPr>
          <p:cNvPr id="17" name="Picture 16" descr="A group of medical supplies&#10;&#10;Description automatically generated">
            <a:extLst>
              <a:ext uri="{FF2B5EF4-FFF2-40B4-BE49-F238E27FC236}">
                <a16:creationId xmlns="" xmlns:a16="http://schemas.microsoft.com/office/drawing/2014/main" id="{065AA8FC-8242-1944-9A7D-ABE05AE5DFBF}"/>
              </a:ext>
            </a:extLst>
          </p:cNvPr>
          <p:cNvPicPr>
            <a:picLocks noChangeAspect="1"/>
          </p:cNvPicPr>
          <p:nvPr/>
        </p:nvPicPr>
        <p:blipFill>
          <a:blip r:embed="rId3"/>
          <a:stretch>
            <a:fillRect/>
          </a:stretch>
        </p:blipFill>
        <p:spPr>
          <a:xfrm>
            <a:off x="7331102" y="4412856"/>
            <a:ext cx="3243533" cy="2158424"/>
          </a:xfrm>
          <a:prstGeom prst="rect">
            <a:avLst/>
          </a:prstGeom>
        </p:spPr>
      </p:pic>
      <p:sp>
        <p:nvSpPr>
          <p:cNvPr id="2" name="TextBox 1">
            <a:extLst>
              <a:ext uri="{FF2B5EF4-FFF2-40B4-BE49-F238E27FC236}">
                <a16:creationId xmlns="" xmlns:a16="http://schemas.microsoft.com/office/drawing/2014/main" id="{9278B3A4-8C8E-528C-D937-BC76D101239D}"/>
              </a:ext>
            </a:extLst>
          </p:cNvPr>
          <p:cNvSpPr txBox="1"/>
          <p:nvPr/>
        </p:nvSpPr>
        <p:spPr>
          <a:xfrm>
            <a:off x="636104" y="4412856"/>
            <a:ext cx="6353093" cy="236988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1136BA"/>
                </a:solidFill>
              </a:rPr>
              <a:t>Never use normal saline to inflate the </a:t>
            </a:r>
            <a:r>
              <a:rPr lang="en-US" sz="2800" b="1" dirty="0" smtClean="0">
                <a:solidFill>
                  <a:srgbClr val="1136BA"/>
                </a:solidFill>
              </a:rPr>
              <a:t>balloon. Why??</a:t>
            </a:r>
          </a:p>
          <a:p>
            <a:pPr marL="457200" indent="-457200">
              <a:buFont typeface="Arial" panose="020B0604020202020204" pitchFamily="34" charset="0"/>
              <a:buChar char="•"/>
            </a:pPr>
            <a:r>
              <a:rPr lang="en-US" sz="2800" b="1" dirty="0" smtClean="0">
                <a:solidFill>
                  <a:srgbClr val="1136BA"/>
                </a:solidFill>
              </a:rPr>
              <a:t> </a:t>
            </a:r>
            <a:r>
              <a:rPr lang="en-US" sz="2800" dirty="0"/>
              <a:t> </a:t>
            </a:r>
            <a:r>
              <a:rPr lang="en-US" dirty="0"/>
              <a:t>normal </a:t>
            </a:r>
            <a:r>
              <a:rPr lang="en-US" dirty="0" smtClean="0"/>
              <a:t>saline usage </a:t>
            </a:r>
            <a:r>
              <a:rPr lang="en-US" dirty="0"/>
              <a:t>can result in crystal formation ending up in blockage of balloon channel. It can rupture the balloon or damage the bladder  </a:t>
            </a:r>
          </a:p>
          <a:p>
            <a:pPr marL="457200" indent="-457200">
              <a:buFont typeface="Arial" panose="020B0604020202020204" pitchFamily="34" charset="0"/>
              <a:buChar char="•"/>
            </a:pPr>
            <a:endParaRPr lang="en-US" sz="2800" b="1" dirty="0">
              <a:solidFill>
                <a:srgbClr val="1136BA"/>
              </a:solidFill>
            </a:endParaRPr>
          </a:p>
        </p:txBody>
      </p:sp>
      <p:grpSp>
        <p:nvGrpSpPr>
          <p:cNvPr id="12" name="Google Shape;7635;p60">
            <a:extLst>
              <a:ext uri="{FF2B5EF4-FFF2-40B4-BE49-F238E27FC236}">
                <a16:creationId xmlns="" xmlns:a16="http://schemas.microsoft.com/office/drawing/2014/main" id="{D4A1BEA8-8534-DA88-16DD-0BABB301DD59}"/>
              </a:ext>
            </a:extLst>
          </p:cNvPr>
          <p:cNvGrpSpPr/>
          <p:nvPr/>
        </p:nvGrpSpPr>
        <p:grpSpPr>
          <a:xfrm>
            <a:off x="447277" y="646813"/>
            <a:ext cx="710153" cy="710153"/>
            <a:chOff x="5007123" y="2079403"/>
            <a:chExt cx="687600" cy="687600"/>
          </a:xfrm>
        </p:grpSpPr>
        <p:sp>
          <p:nvSpPr>
            <p:cNvPr id="13" name="Google Shape;7636;p60">
              <a:extLst>
                <a:ext uri="{FF2B5EF4-FFF2-40B4-BE49-F238E27FC236}">
                  <a16:creationId xmlns="" xmlns:a16="http://schemas.microsoft.com/office/drawing/2014/main" id="{00A91726-F73A-FA64-1CBA-84081B9628EF}"/>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637;p60">
              <a:extLst>
                <a:ext uri="{FF2B5EF4-FFF2-40B4-BE49-F238E27FC236}">
                  <a16:creationId xmlns="" xmlns:a16="http://schemas.microsoft.com/office/drawing/2014/main" id="{635AD722-AFB2-9544-ACAA-71EDAA634295}"/>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638;p60">
              <a:extLst>
                <a:ext uri="{FF2B5EF4-FFF2-40B4-BE49-F238E27FC236}">
                  <a16:creationId xmlns="" xmlns:a16="http://schemas.microsoft.com/office/drawing/2014/main" id="{1CC93F04-CB93-0271-63D6-119718B05D65}"/>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39;p60">
              <a:extLst>
                <a:ext uri="{FF2B5EF4-FFF2-40B4-BE49-F238E27FC236}">
                  <a16:creationId xmlns="" xmlns:a16="http://schemas.microsoft.com/office/drawing/2014/main" id="{08EDFEE0-F03F-8AAF-A311-8FCFCB423FEA}"/>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849735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071318" y="527862"/>
            <a:ext cx="8231708"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Anatomy review:</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517107" y="1498192"/>
            <a:ext cx="5597717" cy="4162973"/>
          </a:xfrm>
        </p:spPr>
        <p:txBody>
          <a:bodyPr/>
          <a:lstStyle/>
          <a:p>
            <a:pPr marL="495300" indent="-342900">
              <a:lnSpc>
                <a:spcPct val="150000"/>
              </a:lnSpc>
              <a:buFont typeface="Arial" panose="020B0604020202020204" pitchFamily="34" charset="0"/>
              <a:buChar char="•"/>
            </a:pPr>
            <a:r>
              <a:rPr lang="en-US" sz="2000" b="1" dirty="0">
                <a:solidFill>
                  <a:schemeClr val="tx1"/>
                </a:solidFill>
                <a:latin typeface="Aptos" panose="020B0004020202020204" pitchFamily="34" charset="0"/>
              </a:rPr>
              <a:t>The male urethra is a narrow fibromuscular tube that conducts urine and semen from the bladder and ejaculatory ducts, respectively, to the exterior of the body.</a:t>
            </a:r>
          </a:p>
          <a:p>
            <a:pPr marL="495300" indent="-342900">
              <a:lnSpc>
                <a:spcPct val="150000"/>
              </a:lnSpc>
              <a:buFont typeface="Arial" panose="020B0604020202020204" pitchFamily="34" charset="0"/>
              <a:buChar char="•"/>
            </a:pPr>
            <a:r>
              <a:rPr lang="en-US" sz="2000" b="1" dirty="0">
                <a:solidFill>
                  <a:schemeClr val="tx1"/>
                </a:solidFill>
                <a:latin typeface="Aptos" panose="020B0004020202020204" pitchFamily="34" charset="0"/>
              </a:rPr>
              <a:t>The male urethra is a single structure, it is composed of a heterogeneous series of segments: prostatic, membranous, and spongy</a:t>
            </a:r>
          </a:p>
        </p:txBody>
      </p:sp>
      <p:pic>
        <p:nvPicPr>
          <p:cNvPr id="3" name="Picture 2" descr="A diagram of a urethra&#10;&#10;Description automatically generated">
            <a:extLst>
              <a:ext uri="{FF2B5EF4-FFF2-40B4-BE49-F238E27FC236}">
                <a16:creationId xmlns="" xmlns:a16="http://schemas.microsoft.com/office/drawing/2014/main" id="{931FC36C-2136-4ECC-20EC-8C3B4CD15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824" y="1196835"/>
            <a:ext cx="5196840" cy="4671060"/>
          </a:xfrm>
          <a:prstGeom prst="rect">
            <a:avLst/>
          </a:prstGeom>
        </p:spPr>
      </p:pic>
      <p:grpSp>
        <p:nvGrpSpPr>
          <p:cNvPr id="5" name="Google Shape;7635;p60">
            <a:extLst>
              <a:ext uri="{FF2B5EF4-FFF2-40B4-BE49-F238E27FC236}">
                <a16:creationId xmlns="" xmlns:a16="http://schemas.microsoft.com/office/drawing/2014/main" id="{0E52D78A-FD6E-88D7-726A-D8C1E8C58447}"/>
              </a:ext>
            </a:extLst>
          </p:cNvPr>
          <p:cNvGrpSpPr/>
          <p:nvPr/>
        </p:nvGrpSpPr>
        <p:grpSpPr>
          <a:xfrm>
            <a:off x="447277" y="646813"/>
            <a:ext cx="710153" cy="710153"/>
            <a:chOff x="5007123" y="2079403"/>
            <a:chExt cx="687600" cy="687600"/>
          </a:xfrm>
        </p:grpSpPr>
        <p:sp>
          <p:nvSpPr>
            <p:cNvPr id="6" name="Google Shape;7636;p60">
              <a:extLst>
                <a:ext uri="{FF2B5EF4-FFF2-40B4-BE49-F238E27FC236}">
                  <a16:creationId xmlns="" xmlns:a16="http://schemas.microsoft.com/office/drawing/2014/main" id="{E826E37E-883E-46F4-23C6-37F10BAB0DB9}"/>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7;p60">
              <a:extLst>
                <a:ext uri="{FF2B5EF4-FFF2-40B4-BE49-F238E27FC236}">
                  <a16:creationId xmlns="" xmlns:a16="http://schemas.microsoft.com/office/drawing/2014/main" id="{E47F9886-4BF5-C612-579C-D7DF54653213}"/>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8;p60">
              <a:extLst>
                <a:ext uri="{FF2B5EF4-FFF2-40B4-BE49-F238E27FC236}">
                  <a16:creationId xmlns="" xmlns:a16="http://schemas.microsoft.com/office/drawing/2014/main" id="{82035B6B-2DBB-DEDB-A1CA-3F0B27BDE8A1}"/>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9;p60">
              <a:extLst>
                <a:ext uri="{FF2B5EF4-FFF2-40B4-BE49-F238E27FC236}">
                  <a16:creationId xmlns="" xmlns:a16="http://schemas.microsoft.com/office/drawing/2014/main" id="{728D849B-41E0-C784-C843-827D218DCDBD}"/>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562676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924689" y="576782"/>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Male catheterization:</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55" name="Google Shape;555;p42"/>
          <p:cNvSpPr txBox="1"/>
          <p:nvPr/>
        </p:nvSpPr>
        <p:spPr>
          <a:xfrm>
            <a:off x="648126" y="2035536"/>
            <a:ext cx="7445613" cy="2539896"/>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2400" b="1" dirty="0">
                <a:solidFill>
                  <a:srgbClr val="191919"/>
                </a:solidFill>
                <a:latin typeface="Aptos" panose="020B0004020202020204" pitchFamily="34" charset="0"/>
                <a:ea typeface="Kanit SemiBold"/>
                <a:cs typeface="Kanit SemiBold"/>
                <a:sym typeface="Kanit SemiBold"/>
              </a:rPr>
              <a:t>the male urethra is long compared</a:t>
            </a:r>
          </a:p>
          <a:p>
            <a:pPr marL="0" lvl="0" indent="0" algn="l" rtl="0">
              <a:spcBef>
                <a:spcPts val="0"/>
              </a:spcBef>
              <a:spcAft>
                <a:spcPts val="0"/>
              </a:spcAft>
              <a:buNone/>
            </a:pPr>
            <a:r>
              <a:rPr lang="en-US" sz="2400" b="1" dirty="0">
                <a:solidFill>
                  <a:srgbClr val="191919"/>
                </a:solidFill>
                <a:latin typeface="Aptos" panose="020B0004020202020204" pitchFamily="34" charset="0"/>
                <a:ea typeface="Kanit SemiBold"/>
                <a:cs typeface="Kanit SemiBold"/>
                <a:sym typeface="Kanit SemiBold"/>
              </a:rPr>
              <a:t> to the female urethra .</a:t>
            </a:r>
          </a:p>
          <a:p>
            <a:pPr marL="0" lvl="0" indent="0" algn="l" rtl="0">
              <a:spcBef>
                <a:spcPts val="0"/>
              </a:spcBef>
              <a:spcAft>
                <a:spcPts val="0"/>
              </a:spcAft>
              <a:buNone/>
            </a:pPr>
            <a:r>
              <a:rPr lang="en-US" sz="2400" b="1" dirty="0">
                <a:solidFill>
                  <a:srgbClr val="191919"/>
                </a:solidFill>
                <a:latin typeface="Aptos" panose="020B0004020202020204" pitchFamily="34" charset="0"/>
                <a:ea typeface="Kanit SemiBold"/>
                <a:cs typeface="Kanit SemiBold"/>
                <a:sym typeface="Kanit SemiBold"/>
              </a:rPr>
              <a:t>the catheter is placed while the</a:t>
            </a:r>
          </a:p>
          <a:p>
            <a:pPr marL="0" lvl="0" indent="0" algn="l" rtl="0">
              <a:spcBef>
                <a:spcPts val="0"/>
              </a:spcBef>
              <a:spcAft>
                <a:spcPts val="0"/>
              </a:spcAft>
              <a:buNone/>
            </a:pPr>
            <a:r>
              <a:rPr lang="en-US" sz="2400" b="1" dirty="0">
                <a:solidFill>
                  <a:srgbClr val="191919"/>
                </a:solidFill>
                <a:latin typeface="Aptos" panose="020B0004020202020204" pitchFamily="34" charset="0"/>
                <a:ea typeface="Kanit SemiBold"/>
                <a:cs typeface="Kanit SemiBold"/>
                <a:sym typeface="Kanit SemiBold"/>
              </a:rPr>
              <a:t> patient is </a:t>
            </a:r>
            <a:r>
              <a:rPr lang="en-US" sz="2400" b="1" dirty="0">
                <a:solidFill>
                  <a:srgbClr val="1136BA"/>
                </a:solidFill>
                <a:latin typeface="Aptos" panose="020B0004020202020204" pitchFamily="34" charset="0"/>
                <a:ea typeface="Kanit SemiBold"/>
                <a:cs typeface="Kanit SemiBold"/>
                <a:sym typeface="Kanit SemiBold"/>
              </a:rPr>
              <a:t>lying down</a:t>
            </a:r>
            <a:r>
              <a:rPr lang="en-US" sz="2400" b="1" dirty="0">
                <a:solidFill>
                  <a:srgbClr val="191919"/>
                </a:solidFill>
                <a:latin typeface="Aptos" panose="020B0004020202020204" pitchFamily="34" charset="0"/>
                <a:ea typeface="Kanit SemiBold"/>
                <a:cs typeface="Kanit SemiBold"/>
                <a:sym typeface="Kanit SemiBold"/>
              </a:rPr>
              <a:t>.</a:t>
            </a:r>
          </a:p>
          <a:p>
            <a:pPr marL="0" lvl="0" indent="0" algn="l" rtl="0">
              <a:spcBef>
                <a:spcPts val="0"/>
              </a:spcBef>
              <a:spcAft>
                <a:spcPts val="0"/>
              </a:spcAft>
              <a:buNone/>
            </a:pPr>
            <a:r>
              <a:rPr lang="en-US" sz="2400" b="1" dirty="0">
                <a:solidFill>
                  <a:srgbClr val="191919"/>
                </a:solidFill>
                <a:latin typeface="Aptos" panose="020B0004020202020204" pitchFamily="34" charset="0"/>
                <a:ea typeface="Kanit SemiBold"/>
                <a:cs typeface="Kanit SemiBold"/>
                <a:sym typeface="Kanit SemiBold"/>
              </a:rPr>
              <a:t>if there is foreskin , it is retracted to </a:t>
            </a:r>
          </a:p>
          <a:p>
            <a:pPr marL="0" lvl="0" indent="0" algn="l" rtl="0">
              <a:spcBef>
                <a:spcPts val="0"/>
              </a:spcBef>
              <a:spcAft>
                <a:spcPts val="0"/>
              </a:spcAft>
              <a:buNone/>
            </a:pPr>
            <a:r>
              <a:rPr lang="en-US" sz="2400" b="1" dirty="0">
                <a:solidFill>
                  <a:srgbClr val="191919"/>
                </a:solidFill>
                <a:latin typeface="Aptos" panose="020B0004020202020204" pitchFamily="34" charset="0"/>
                <a:ea typeface="Kanit SemiBold"/>
                <a:cs typeface="Kanit SemiBold"/>
                <a:sym typeface="Kanit SemiBold"/>
              </a:rPr>
              <a:t>its maximal level</a:t>
            </a:r>
          </a:p>
        </p:txBody>
      </p:sp>
      <p:pic>
        <p:nvPicPr>
          <p:cNvPr id="3" name="Picture 2" descr="Diagram of a prostate gland&#10;&#10;Description automatically generated with medium confidence">
            <a:extLst>
              <a:ext uri="{FF2B5EF4-FFF2-40B4-BE49-F238E27FC236}">
                <a16:creationId xmlns="" xmlns:a16="http://schemas.microsoft.com/office/drawing/2014/main" id="{E4253CF9-7B3C-A966-7168-04EB2CFC1DF0}"/>
              </a:ext>
            </a:extLst>
          </p:cNvPr>
          <p:cNvPicPr>
            <a:picLocks noChangeAspect="1"/>
          </p:cNvPicPr>
          <p:nvPr/>
        </p:nvPicPr>
        <p:blipFill>
          <a:blip r:embed="rId3"/>
          <a:srcRect t="3315" r="3208" b="2281"/>
          <a:stretch/>
        </p:blipFill>
        <p:spPr>
          <a:xfrm>
            <a:off x="6801018" y="1572100"/>
            <a:ext cx="3877585" cy="3466768"/>
          </a:xfrm>
          <a:prstGeom prst="rect">
            <a:avLst/>
          </a:prstGeom>
        </p:spPr>
      </p:pic>
      <p:grpSp>
        <p:nvGrpSpPr>
          <p:cNvPr id="2" name="Google Shape;7635;p60">
            <a:extLst>
              <a:ext uri="{FF2B5EF4-FFF2-40B4-BE49-F238E27FC236}">
                <a16:creationId xmlns="" xmlns:a16="http://schemas.microsoft.com/office/drawing/2014/main" id="{FD9E6D9D-5645-D530-C001-1B0B7B89770A}"/>
              </a:ext>
            </a:extLst>
          </p:cNvPr>
          <p:cNvGrpSpPr/>
          <p:nvPr/>
        </p:nvGrpSpPr>
        <p:grpSpPr>
          <a:xfrm>
            <a:off x="200787" y="630229"/>
            <a:ext cx="710153" cy="710153"/>
            <a:chOff x="5007123" y="2079403"/>
            <a:chExt cx="687600" cy="687600"/>
          </a:xfrm>
        </p:grpSpPr>
        <p:sp>
          <p:nvSpPr>
            <p:cNvPr id="4" name="Google Shape;7636;p60">
              <a:extLst>
                <a:ext uri="{FF2B5EF4-FFF2-40B4-BE49-F238E27FC236}">
                  <a16:creationId xmlns="" xmlns:a16="http://schemas.microsoft.com/office/drawing/2014/main" id="{A5A7D360-20B7-E9AF-30AB-550C708C1803}"/>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7;p60">
              <a:extLst>
                <a:ext uri="{FF2B5EF4-FFF2-40B4-BE49-F238E27FC236}">
                  <a16:creationId xmlns="" xmlns:a16="http://schemas.microsoft.com/office/drawing/2014/main" id="{BD89CD16-7F22-5A13-F544-EB9E12736F68}"/>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8;p60">
              <a:extLst>
                <a:ext uri="{FF2B5EF4-FFF2-40B4-BE49-F238E27FC236}">
                  <a16:creationId xmlns="" xmlns:a16="http://schemas.microsoft.com/office/drawing/2014/main" id="{94FEE322-D584-2F34-CD6B-30292C4859CF}"/>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39;p60">
              <a:extLst>
                <a:ext uri="{FF2B5EF4-FFF2-40B4-BE49-F238E27FC236}">
                  <a16:creationId xmlns="" xmlns:a16="http://schemas.microsoft.com/office/drawing/2014/main" id="{9F09ACC2-98A1-338A-FD5C-686EB17D3C73}"/>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589087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a:spLocks noGrp="1"/>
          </p:cNvSpPr>
          <p:nvPr>
            <p:ph type="title"/>
          </p:nvPr>
        </p:nvSpPr>
        <p:spPr>
          <a:xfrm>
            <a:off x="1054063" y="507011"/>
            <a:ext cx="8231708"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Anatomy review:</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ubtitle 3">
            <a:extLst>
              <a:ext uri="{FF2B5EF4-FFF2-40B4-BE49-F238E27FC236}">
                <a16:creationId xmlns="" xmlns:a16="http://schemas.microsoft.com/office/drawing/2014/main" id="{876ECD47-975C-1E48-4B15-EE7EA9CEC568}"/>
              </a:ext>
            </a:extLst>
          </p:cNvPr>
          <p:cNvSpPr>
            <a:spLocks noGrp="1"/>
          </p:cNvSpPr>
          <p:nvPr>
            <p:ph type="subTitle" idx="4"/>
          </p:nvPr>
        </p:nvSpPr>
        <p:spPr>
          <a:xfrm>
            <a:off x="636106" y="1748820"/>
            <a:ext cx="5088834" cy="4162973"/>
          </a:xfrm>
        </p:spPr>
        <p:txBody>
          <a:bodyPr/>
          <a:lstStyle/>
          <a:p>
            <a:pPr marL="495300" indent="-342900">
              <a:lnSpc>
                <a:spcPct val="150000"/>
              </a:lnSpc>
              <a:buFont typeface="Arial" panose="020B0604020202020204" pitchFamily="34" charset="0"/>
              <a:buChar char="•"/>
            </a:pPr>
            <a:r>
              <a:rPr lang="en-US" sz="2000" b="1" dirty="0">
                <a:solidFill>
                  <a:schemeClr val="tx1"/>
                </a:solidFill>
                <a:latin typeface="Aptos" panose="020B0004020202020204" pitchFamily="34" charset="0"/>
              </a:rPr>
              <a:t>The female urethra is a  simple tubular structure that has one purpose only , which is conducting urine from the bladder to the outside of the body.  </a:t>
            </a:r>
          </a:p>
          <a:p>
            <a:pPr marL="495300" indent="-342900">
              <a:lnSpc>
                <a:spcPct val="150000"/>
              </a:lnSpc>
              <a:buFont typeface="Arial" panose="020B0604020202020204" pitchFamily="34" charset="0"/>
              <a:buChar char="•"/>
            </a:pPr>
            <a:r>
              <a:rPr lang="en-US" sz="2000" b="1" dirty="0">
                <a:solidFill>
                  <a:schemeClr val="tx1"/>
                </a:solidFill>
                <a:latin typeface="Aptos" panose="020B0004020202020204" pitchFamily="34" charset="0"/>
              </a:rPr>
              <a:t>It is a short structure without complex investing structures; thus, it is less prone to intrinsic pathology than the male urethra</a:t>
            </a:r>
          </a:p>
        </p:txBody>
      </p:sp>
      <p:pic>
        <p:nvPicPr>
          <p:cNvPr id="5" name="Picture 4" descr="A diagram of the uterus&#10;&#10;Description automatically generated">
            <a:extLst>
              <a:ext uri="{FF2B5EF4-FFF2-40B4-BE49-F238E27FC236}">
                <a16:creationId xmlns="" xmlns:a16="http://schemas.microsoft.com/office/drawing/2014/main" id="{1BA3E4FD-9910-3FB1-0732-6790C12D10B4}"/>
              </a:ext>
            </a:extLst>
          </p:cNvPr>
          <p:cNvPicPr>
            <a:picLocks noChangeAspect="1"/>
          </p:cNvPicPr>
          <p:nvPr/>
        </p:nvPicPr>
        <p:blipFill>
          <a:blip r:embed="rId3">
            <a:extLst>
              <a:ext uri="{28A0092B-C50C-407E-A947-70E740481C1C}">
                <a14:useLocalDpi xmlns:a14="http://schemas.microsoft.com/office/drawing/2010/main" val="0"/>
              </a:ext>
            </a:extLst>
          </a:blip>
          <a:srcRect l="4393" t="-768" r="7573" b="11205"/>
          <a:stretch/>
        </p:blipFill>
        <p:spPr>
          <a:xfrm>
            <a:off x="6602234" y="1494379"/>
            <a:ext cx="4548146" cy="4162973"/>
          </a:xfrm>
          <a:prstGeom prst="rect">
            <a:avLst/>
          </a:prstGeom>
        </p:spPr>
      </p:pic>
      <p:grpSp>
        <p:nvGrpSpPr>
          <p:cNvPr id="6" name="Google Shape;7635;p60">
            <a:extLst>
              <a:ext uri="{FF2B5EF4-FFF2-40B4-BE49-F238E27FC236}">
                <a16:creationId xmlns="" xmlns:a16="http://schemas.microsoft.com/office/drawing/2014/main" id="{9BD6C92F-EC16-5D10-32A6-6EC37A3F55FF}"/>
              </a:ext>
            </a:extLst>
          </p:cNvPr>
          <p:cNvGrpSpPr/>
          <p:nvPr/>
        </p:nvGrpSpPr>
        <p:grpSpPr>
          <a:xfrm>
            <a:off x="343910" y="591130"/>
            <a:ext cx="710153" cy="710153"/>
            <a:chOff x="5007123" y="2079403"/>
            <a:chExt cx="687600" cy="687600"/>
          </a:xfrm>
        </p:grpSpPr>
        <p:sp>
          <p:nvSpPr>
            <p:cNvPr id="7" name="Google Shape;7636;p60">
              <a:extLst>
                <a:ext uri="{FF2B5EF4-FFF2-40B4-BE49-F238E27FC236}">
                  <a16:creationId xmlns="" xmlns:a16="http://schemas.microsoft.com/office/drawing/2014/main" id="{9266E688-3FFE-A8D5-C368-981A31810C02}"/>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7;p60">
              <a:extLst>
                <a:ext uri="{FF2B5EF4-FFF2-40B4-BE49-F238E27FC236}">
                  <a16:creationId xmlns="" xmlns:a16="http://schemas.microsoft.com/office/drawing/2014/main" id="{48BFAA0D-ECAF-4469-BB05-72D11324D1FF}"/>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38;p60">
              <a:extLst>
                <a:ext uri="{FF2B5EF4-FFF2-40B4-BE49-F238E27FC236}">
                  <a16:creationId xmlns="" xmlns:a16="http://schemas.microsoft.com/office/drawing/2014/main" id="{4DE834D0-580F-617A-6751-6BBE2A59ED6D}"/>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639;p60">
              <a:extLst>
                <a:ext uri="{FF2B5EF4-FFF2-40B4-BE49-F238E27FC236}">
                  <a16:creationId xmlns="" xmlns:a16="http://schemas.microsoft.com/office/drawing/2014/main" id="{6901B197-5E49-4286-7F80-8D9B903C35D9}"/>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734809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1157430" y="593366"/>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female catheterization:</a:t>
            </a:r>
            <a:endParaRPr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55" name="Google Shape;555;p42"/>
          <p:cNvSpPr txBox="1"/>
          <p:nvPr/>
        </p:nvSpPr>
        <p:spPr>
          <a:xfrm>
            <a:off x="616226" y="1558457"/>
            <a:ext cx="9815324" cy="3125572"/>
          </a:xfrm>
          <a:prstGeom prst="rect">
            <a:avLst/>
          </a:prstGeom>
          <a:noFill/>
          <a:ln>
            <a:noFill/>
          </a:ln>
        </p:spPr>
        <p:txBody>
          <a:bodyPr spcFirstLastPara="1" wrap="square" lIns="91425" tIns="91425" rIns="91425" bIns="91425" anchor="b" anchorCtr="0">
            <a:noAutofit/>
          </a:bodyPr>
          <a:lstStyle/>
          <a:p>
            <a:pPr marL="342900" lvl="0" indent="-342900" algn="l" rtl="0">
              <a:spcBef>
                <a:spcPts val="0"/>
              </a:spcBef>
              <a:spcAft>
                <a:spcPts val="0"/>
              </a:spcAft>
              <a:buFont typeface="Arial" panose="020B0604020202020204" pitchFamily="34" charset="0"/>
              <a:buChar char="•"/>
            </a:pPr>
            <a:r>
              <a:rPr lang="en-US" sz="2400" b="1" dirty="0">
                <a:solidFill>
                  <a:srgbClr val="191919"/>
                </a:solidFill>
                <a:latin typeface="Aptos" panose="020B0004020202020204" pitchFamily="34" charset="0"/>
                <a:ea typeface="Kanit SemiBold"/>
                <a:cs typeface="Kanit SemiBold"/>
                <a:sym typeface="Kanit SemiBold"/>
              </a:rPr>
              <a:t>the female urethra is short compared to male urethra , it is located above the vagina in the pelvis .</a:t>
            </a:r>
          </a:p>
          <a:p>
            <a:pPr marL="342900" lvl="0" indent="-342900" algn="l" rtl="0">
              <a:spcBef>
                <a:spcPts val="0"/>
              </a:spcBef>
              <a:spcAft>
                <a:spcPts val="0"/>
              </a:spcAft>
              <a:buFont typeface="Arial" panose="020B0604020202020204" pitchFamily="34" charset="0"/>
              <a:buChar char="•"/>
            </a:pPr>
            <a:r>
              <a:rPr lang="en-US" sz="2400" b="1" dirty="0">
                <a:solidFill>
                  <a:srgbClr val="191919"/>
                </a:solidFill>
                <a:latin typeface="Aptos" panose="020B0004020202020204" pitchFamily="34" charset="0"/>
                <a:ea typeface="Kanit SemiBold"/>
                <a:cs typeface="Kanit SemiBold"/>
                <a:sym typeface="Kanit SemiBold"/>
              </a:rPr>
              <a:t>insertion of the catheter is facilitated by having the patient lie down on her back with her buttocks at the edge of the bed .</a:t>
            </a:r>
          </a:p>
          <a:p>
            <a:pPr marL="342900" lvl="0" indent="-342900" algn="l" rtl="0">
              <a:spcBef>
                <a:spcPts val="0"/>
              </a:spcBef>
              <a:spcAft>
                <a:spcPts val="0"/>
              </a:spcAft>
              <a:buFont typeface="Arial" panose="020B0604020202020204" pitchFamily="34" charset="0"/>
              <a:buChar char="•"/>
            </a:pPr>
            <a:r>
              <a:rPr lang="en-US" sz="2400" b="1" dirty="0">
                <a:solidFill>
                  <a:srgbClr val="191919"/>
                </a:solidFill>
                <a:latin typeface="Aptos" panose="020B0004020202020204" pitchFamily="34" charset="0"/>
                <a:ea typeface="Kanit SemiBold"/>
                <a:cs typeface="Kanit SemiBold"/>
                <a:sym typeface="Kanit SemiBold"/>
              </a:rPr>
              <a:t>adequate exposure of the urethra is obtained by elevating the legs in </a:t>
            </a:r>
            <a:r>
              <a:rPr lang="en-US" sz="2400" b="1" dirty="0">
                <a:solidFill>
                  <a:srgbClr val="1136BA"/>
                </a:solidFill>
                <a:latin typeface="Aptos" panose="020B0004020202020204" pitchFamily="34" charset="0"/>
                <a:ea typeface="Kanit SemiBold"/>
                <a:cs typeface="Kanit SemiBold"/>
                <a:sym typeface="Kanit SemiBold"/>
              </a:rPr>
              <a:t>lithotomy position</a:t>
            </a:r>
          </a:p>
          <a:p>
            <a:pPr marL="342900" lvl="0" indent="-342900" algn="l" rtl="0">
              <a:spcBef>
                <a:spcPts val="0"/>
              </a:spcBef>
              <a:spcAft>
                <a:spcPts val="0"/>
              </a:spcAft>
              <a:buFont typeface="Arial" panose="020B0604020202020204" pitchFamily="34" charset="0"/>
              <a:buChar char="•"/>
            </a:pPr>
            <a:r>
              <a:rPr lang="en-US" sz="2400" b="1" dirty="0">
                <a:solidFill>
                  <a:srgbClr val="191919"/>
                </a:solidFill>
                <a:latin typeface="Aptos" panose="020B0004020202020204" pitchFamily="34" charset="0"/>
                <a:ea typeface="Kanit SemiBold"/>
                <a:cs typeface="Kanit SemiBold"/>
                <a:sym typeface="Kanit SemiBold"/>
              </a:rPr>
              <a:t>finally the labia are separate </a:t>
            </a:r>
          </a:p>
          <a:p>
            <a:pPr marL="0" lvl="0" indent="0" algn="l" rtl="0">
              <a:spcBef>
                <a:spcPts val="0"/>
              </a:spcBef>
              <a:spcAft>
                <a:spcPts val="0"/>
              </a:spcAft>
              <a:buNone/>
            </a:pPr>
            <a:r>
              <a:rPr lang="en-US" sz="2400" b="1" dirty="0">
                <a:solidFill>
                  <a:srgbClr val="191919"/>
                </a:solidFill>
                <a:latin typeface="Aptos" panose="020B0004020202020204" pitchFamily="34" charset="0"/>
                <a:ea typeface="Kanit SemiBold"/>
                <a:cs typeface="Kanit SemiBold"/>
                <a:sym typeface="Kanit SemiBold"/>
              </a:rPr>
              <a:t>      to expose the urethra</a:t>
            </a:r>
          </a:p>
        </p:txBody>
      </p:sp>
      <p:pic>
        <p:nvPicPr>
          <p:cNvPr id="15" name="Picture 14" descr="A diagram of a urinary tract&#10;&#10;Description automatically generated">
            <a:extLst>
              <a:ext uri="{FF2B5EF4-FFF2-40B4-BE49-F238E27FC236}">
                <a16:creationId xmlns="" xmlns:a16="http://schemas.microsoft.com/office/drawing/2014/main" id="{687A1A55-0645-E351-0302-57AB1B4411C7}"/>
              </a:ext>
            </a:extLst>
          </p:cNvPr>
          <p:cNvPicPr>
            <a:picLocks noChangeAspect="1"/>
          </p:cNvPicPr>
          <p:nvPr/>
        </p:nvPicPr>
        <p:blipFill>
          <a:blip r:embed="rId3"/>
          <a:srcRect l="-2651" t="666" r="10463" b="15169"/>
          <a:stretch/>
        </p:blipFill>
        <p:spPr>
          <a:xfrm>
            <a:off x="6191415" y="3641341"/>
            <a:ext cx="4423015" cy="3125572"/>
          </a:xfrm>
          <a:prstGeom prst="rect">
            <a:avLst/>
          </a:prstGeom>
        </p:spPr>
      </p:pic>
      <p:grpSp>
        <p:nvGrpSpPr>
          <p:cNvPr id="2" name="Google Shape;7635;p60">
            <a:extLst>
              <a:ext uri="{FF2B5EF4-FFF2-40B4-BE49-F238E27FC236}">
                <a16:creationId xmlns="" xmlns:a16="http://schemas.microsoft.com/office/drawing/2014/main" id="{F6255EBB-6B02-E777-3AD4-00AB9876B454}"/>
              </a:ext>
            </a:extLst>
          </p:cNvPr>
          <p:cNvGrpSpPr/>
          <p:nvPr/>
        </p:nvGrpSpPr>
        <p:grpSpPr>
          <a:xfrm>
            <a:off x="447277" y="646813"/>
            <a:ext cx="710153" cy="710153"/>
            <a:chOff x="5007123" y="2079403"/>
            <a:chExt cx="687600" cy="687600"/>
          </a:xfrm>
        </p:grpSpPr>
        <p:sp>
          <p:nvSpPr>
            <p:cNvPr id="3" name="Google Shape;7636;p60">
              <a:extLst>
                <a:ext uri="{FF2B5EF4-FFF2-40B4-BE49-F238E27FC236}">
                  <a16:creationId xmlns="" xmlns:a16="http://schemas.microsoft.com/office/drawing/2014/main" id="{A073531B-ED58-E8E8-778C-E29350497F79}"/>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637;p60">
              <a:extLst>
                <a:ext uri="{FF2B5EF4-FFF2-40B4-BE49-F238E27FC236}">
                  <a16:creationId xmlns="" xmlns:a16="http://schemas.microsoft.com/office/drawing/2014/main" id="{CFC44405-53C1-9A71-0A0C-B4DF6F889749}"/>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638;p60">
              <a:extLst>
                <a:ext uri="{FF2B5EF4-FFF2-40B4-BE49-F238E27FC236}">
                  <a16:creationId xmlns="" xmlns:a16="http://schemas.microsoft.com/office/drawing/2014/main" id="{B248FF48-535C-8C11-8244-EC98ACECE935}"/>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639;p60">
              <a:extLst>
                <a:ext uri="{FF2B5EF4-FFF2-40B4-BE49-F238E27FC236}">
                  <a16:creationId xmlns="" xmlns:a16="http://schemas.microsoft.com/office/drawing/2014/main" id="{A985274F-5702-15EB-A525-4406EAA52DAA}"/>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332806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869064" y="610125"/>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66"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The doctor or medical assistant will insert the Foley's catheter in this manner:</a:t>
            </a:r>
          </a:p>
        </p:txBody>
      </p:sp>
      <p:sp>
        <p:nvSpPr>
          <p:cNvPr id="555" name="Google Shape;555;p42"/>
          <p:cNvSpPr txBox="1"/>
          <p:nvPr/>
        </p:nvSpPr>
        <p:spPr>
          <a:xfrm>
            <a:off x="1062200" y="1579808"/>
            <a:ext cx="9109389" cy="4209684"/>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2133" b="1" dirty="0">
                <a:solidFill>
                  <a:srgbClr val="191919"/>
                </a:solidFill>
                <a:latin typeface="Aptos" panose="020B0004020202020204" pitchFamily="34" charset="0"/>
                <a:ea typeface="Kanit SemiBold"/>
                <a:cs typeface="Kanit SemiBold"/>
                <a:sym typeface="Kanit SemiBold"/>
              </a:rPr>
              <a:t>The </a:t>
            </a:r>
            <a:r>
              <a:rPr lang="en-US" sz="2133" b="1" dirty="0">
                <a:solidFill>
                  <a:srgbClr val="1136BA"/>
                </a:solidFill>
                <a:latin typeface="Aptos" panose="020B0004020202020204" pitchFamily="34" charset="0"/>
                <a:ea typeface="Kanit SemiBold"/>
                <a:cs typeface="Kanit SemiBold"/>
                <a:sym typeface="Kanit SemiBold"/>
              </a:rPr>
              <a:t>urethra and the surrounding areas are cleaned </a:t>
            </a:r>
            <a:r>
              <a:rPr lang="en-US" sz="2133" b="1" dirty="0">
                <a:solidFill>
                  <a:srgbClr val="191919"/>
                </a:solidFill>
                <a:latin typeface="Aptos" panose="020B0004020202020204" pitchFamily="34" charset="0"/>
                <a:ea typeface="Kanit SemiBold"/>
                <a:cs typeface="Kanit SemiBold"/>
                <a:sym typeface="Kanit SemiBold"/>
              </a:rPr>
              <a:t>with a cotton ball dipped in antiseptic solution. Beginning at the urethra, </a:t>
            </a:r>
          </a:p>
          <a:p>
            <a:pPr marL="0" lvl="0" indent="0" algn="l" rtl="0">
              <a:spcBef>
                <a:spcPts val="0"/>
              </a:spcBef>
              <a:spcAft>
                <a:spcPts val="0"/>
              </a:spcAft>
              <a:buNone/>
            </a:pPr>
            <a:r>
              <a:rPr lang="en-US" sz="2133" b="1" dirty="0">
                <a:solidFill>
                  <a:srgbClr val="191919"/>
                </a:solidFill>
                <a:latin typeface="Aptos" panose="020B0004020202020204" pitchFamily="34" charset="0"/>
                <a:ea typeface="Kanit SemiBold"/>
                <a:cs typeface="Kanit SemiBold"/>
                <a:sym typeface="Kanit SemiBold"/>
              </a:rPr>
              <a:t>the cleansing is performed in a circular motion, </a:t>
            </a:r>
          </a:p>
          <a:p>
            <a:pPr marL="0" lvl="0" indent="0" algn="l" rtl="0">
              <a:spcBef>
                <a:spcPts val="0"/>
              </a:spcBef>
              <a:spcAft>
                <a:spcPts val="0"/>
              </a:spcAft>
              <a:buNone/>
            </a:pPr>
            <a:r>
              <a:rPr lang="en-US" sz="2133" b="1" dirty="0">
                <a:solidFill>
                  <a:srgbClr val="191919"/>
                </a:solidFill>
                <a:latin typeface="Aptos" panose="020B0004020202020204" pitchFamily="34" charset="0"/>
                <a:ea typeface="Kanit SemiBold"/>
                <a:cs typeface="Kanit SemiBold"/>
                <a:sym typeface="Kanit SemiBold"/>
              </a:rPr>
              <a:t>moving outward to the surrounding areas.</a:t>
            </a:r>
          </a:p>
          <a:p>
            <a:pPr marL="0" lvl="0" indent="0" algn="l" rtl="0">
              <a:spcBef>
                <a:spcPts val="0"/>
              </a:spcBef>
              <a:spcAft>
                <a:spcPts val="0"/>
              </a:spcAft>
              <a:buNone/>
            </a:pPr>
            <a:endParaRPr lang="en-US" sz="2133" b="1" dirty="0">
              <a:solidFill>
                <a:srgbClr val="191919"/>
              </a:solidFill>
              <a:latin typeface="Aptos" panose="020B0004020202020204" pitchFamily="34" charset="0"/>
              <a:ea typeface="Kanit SemiBold"/>
              <a:cs typeface="Kanit SemiBold"/>
              <a:sym typeface="Kanit SemiBold"/>
            </a:endParaRPr>
          </a:p>
          <a:p>
            <a:pPr marL="0" lvl="0" indent="0" algn="l" rtl="0">
              <a:spcBef>
                <a:spcPts val="0"/>
              </a:spcBef>
              <a:spcAft>
                <a:spcPts val="0"/>
              </a:spcAft>
              <a:buNone/>
            </a:pPr>
            <a:r>
              <a:rPr lang="en-US" sz="2133" b="1" dirty="0">
                <a:solidFill>
                  <a:srgbClr val="191919"/>
                </a:solidFill>
                <a:latin typeface="Aptos" panose="020B0004020202020204" pitchFamily="34" charset="0"/>
                <a:ea typeface="Kanit SemiBold"/>
                <a:cs typeface="Kanit SemiBold"/>
                <a:sym typeface="Kanit SemiBold"/>
              </a:rPr>
              <a:t>A Foley catheter, lubricated with water soluble jelly, is inserted into the bladder through the urethra. .once the catheter is passed, the balloon is in the bladder. It is then slowly inflated with about 10cc of </a:t>
            </a:r>
            <a:r>
              <a:rPr lang="en-US" sz="2133" b="1" dirty="0">
                <a:solidFill>
                  <a:srgbClr val="1136BA"/>
                </a:solidFill>
                <a:latin typeface="Aptos" panose="020B0004020202020204" pitchFamily="34" charset="0"/>
                <a:ea typeface="Kanit SemiBold"/>
                <a:cs typeface="Kanit SemiBold"/>
                <a:sym typeface="Kanit SemiBold"/>
              </a:rPr>
              <a:t>water</a:t>
            </a:r>
            <a:r>
              <a:rPr lang="en-US" sz="2133" b="1" dirty="0">
                <a:solidFill>
                  <a:srgbClr val="191919"/>
                </a:solidFill>
                <a:latin typeface="Aptos" panose="020B0004020202020204" pitchFamily="34" charset="0"/>
                <a:ea typeface="Kanit SemiBold"/>
                <a:cs typeface="Kanit SemiBold"/>
                <a:sym typeface="Kanit SemiBold"/>
              </a:rPr>
              <a:t> using a syringe. Inflating the balloon should not be painful. .at this time, urine if present in the bladder should flow back through the catheter and into the </a:t>
            </a:r>
            <a:r>
              <a:rPr lang="en-US" sz="2133" b="1" dirty="0" err="1">
                <a:solidFill>
                  <a:srgbClr val="191919"/>
                </a:solidFill>
                <a:latin typeface="Aptos" panose="020B0004020202020204" pitchFamily="34" charset="0"/>
                <a:ea typeface="Kanit SemiBold"/>
                <a:cs typeface="Kanit SemiBold"/>
                <a:sym typeface="Kanit SemiBold"/>
              </a:rPr>
              <a:t>steriledrainage</a:t>
            </a:r>
            <a:r>
              <a:rPr lang="en-US" sz="2133" b="1" dirty="0">
                <a:solidFill>
                  <a:srgbClr val="191919"/>
                </a:solidFill>
                <a:latin typeface="Aptos" panose="020B0004020202020204" pitchFamily="34" charset="0"/>
                <a:ea typeface="Kanit SemiBold"/>
                <a:cs typeface="Kanit SemiBold"/>
                <a:sym typeface="Kanit SemiBold"/>
              </a:rPr>
              <a:t> bag.</a:t>
            </a:r>
          </a:p>
          <a:p>
            <a:pPr marL="0" lvl="0" indent="0" algn="l" rtl="0">
              <a:spcBef>
                <a:spcPts val="0"/>
              </a:spcBef>
              <a:spcAft>
                <a:spcPts val="0"/>
              </a:spcAft>
              <a:buNone/>
            </a:pPr>
            <a:endParaRPr lang="en-US" sz="2133" b="1" dirty="0">
              <a:solidFill>
                <a:srgbClr val="191919"/>
              </a:solidFill>
              <a:latin typeface="Aptos" panose="020B0004020202020204" pitchFamily="34" charset="0"/>
              <a:ea typeface="Kanit SemiBold"/>
              <a:cs typeface="Kanit SemiBold"/>
              <a:sym typeface="Kanit SemiBold"/>
            </a:endParaRPr>
          </a:p>
        </p:txBody>
      </p:sp>
      <p:grpSp>
        <p:nvGrpSpPr>
          <p:cNvPr id="3" name="Google Shape;929;p56">
            <a:extLst>
              <a:ext uri="{FF2B5EF4-FFF2-40B4-BE49-F238E27FC236}">
                <a16:creationId xmlns="" xmlns:a16="http://schemas.microsoft.com/office/drawing/2014/main" id="{8AC6C9FC-A4DC-2217-570D-953A85ED125F}"/>
              </a:ext>
            </a:extLst>
          </p:cNvPr>
          <p:cNvGrpSpPr/>
          <p:nvPr/>
        </p:nvGrpSpPr>
        <p:grpSpPr>
          <a:xfrm>
            <a:off x="879536" y="1843682"/>
            <a:ext cx="182664" cy="189973"/>
            <a:chOff x="6778566" y="2755133"/>
            <a:chExt cx="38433" cy="55400"/>
          </a:xfrm>
          <a:solidFill>
            <a:srgbClr val="1136BA"/>
          </a:solidFill>
        </p:grpSpPr>
        <p:sp>
          <p:nvSpPr>
            <p:cNvPr id="4" name="Google Shape;930;p56">
              <a:extLst>
                <a:ext uri="{FF2B5EF4-FFF2-40B4-BE49-F238E27FC236}">
                  <a16:creationId xmlns="" xmlns:a16="http://schemas.microsoft.com/office/drawing/2014/main" id="{B9DEB465-9108-6A19-DB59-749F76E31146}"/>
                </a:ext>
              </a:extLst>
            </p:cNvPr>
            <p:cNvSpPr/>
            <p:nvPr/>
          </p:nvSpPr>
          <p:spPr>
            <a:xfrm>
              <a:off x="6778733" y="2755133"/>
              <a:ext cx="38266" cy="5540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31;p56">
              <a:extLst>
                <a:ext uri="{FF2B5EF4-FFF2-40B4-BE49-F238E27FC236}">
                  <a16:creationId xmlns="" xmlns:a16="http://schemas.microsoft.com/office/drawing/2014/main" id="{B3BE6B59-3A54-3258-6099-84AC5A87D20D}"/>
                </a:ext>
              </a:extLst>
            </p:cNvPr>
            <p:cNvSpPr/>
            <p:nvPr/>
          </p:nvSpPr>
          <p:spPr>
            <a:xfrm>
              <a:off x="6778566" y="2775100"/>
              <a:ext cx="11733" cy="15466"/>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929;p56">
            <a:extLst>
              <a:ext uri="{FF2B5EF4-FFF2-40B4-BE49-F238E27FC236}">
                <a16:creationId xmlns="" xmlns:a16="http://schemas.microsoft.com/office/drawing/2014/main" id="{1099A477-325F-9736-6932-39922D7F8D18}"/>
              </a:ext>
            </a:extLst>
          </p:cNvPr>
          <p:cNvGrpSpPr/>
          <p:nvPr/>
        </p:nvGrpSpPr>
        <p:grpSpPr>
          <a:xfrm>
            <a:off x="843969" y="3434977"/>
            <a:ext cx="182664" cy="189973"/>
            <a:chOff x="6778566" y="2755133"/>
            <a:chExt cx="38433" cy="55400"/>
          </a:xfrm>
          <a:solidFill>
            <a:srgbClr val="1136BA"/>
          </a:solidFill>
        </p:grpSpPr>
        <p:sp>
          <p:nvSpPr>
            <p:cNvPr id="7" name="Google Shape;930;p56">
              <a:extLst>
                <a:ext uri="{FF2B5EF4-FFF2-40B4-BE49-F238E27FC236}">
                  <a16:creationId xmlns="" xmlns:a16="http://schemas.microsoft.com/office/drawing/2014/main" id="{369FD3A5-B056-6F3C-DA5E-B62CAE276696}"/>
                </a:ext>
              </a:extLst>
            </p:cNvPr>
            <p:cNvSpPr/>
            <p:nvPr/>
          </p:nvSpPr>
          <p:spPr>
            <a:xfrm>
              <a:off x="6778733" y="2755133"/>
              <a:ext cx="38266" cy="5540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31;p56">
              <a:extLst>
                <a:ext uri="{FF2B5EF4-FFF2-40B4-BE49-F238E27FC236}">
                  <a16:creationId xmlns="" xmlns:a16="http://schemas.microsoft.com/office/drawing/2014/main" id="{C1E995E4-64C1-7B49-2453-D5B162362DFA}"/>
                </a:ext>
              </a:extLst>
            </p:cNvPr>
            <p:cNvSpPr/>
            <p:nvPr/>
          </p:nvSpPr>
          <p:spPr>
            <a:xfrm>
              <a:off x="6778566" y="2775100"/>
              <a:ext cx="11733" cy="15466"/>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5895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1235394" y="329355"/>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733"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Urinary catheter contraindication</a:t>
            </a:r>
            <a:r>
              <a:rPr lang="en-US" sz="3200"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a:t>
            </a:r>
          </a:p>
        </p:txBody>
      </p:sp>
      <p:sp>
        <p:nvSpPr>
          <p:cNvPr id="18" name="TextBox 17">
            <a:extLst>
              <a:ext uri="{FF2B5EF4-FFF2-40B4-BE49-F238E27FC236}">
                <a16:creationId xmlns="" xmlns:a16="http://schemas.microsoft.com/office/drawing/2014/main" id="{F3640839-4150-8019-BAEC-F99B70139159}"/>
              </a:ext>
            </a:extLst>
          </p:cNvPr>
          <p:cNvSpPr txBox="1"/>
          <p:nvPr/>
        </p:nvSpPr>
        <p:spPr>
          <a:xfrm>
            <a:off x="1065475" y="1550504"/>
            <a:ext cx="5144494" cy="39081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dirty="0">
                <a:latin typeface="Aptos" panose="020B0004020202020204" pitchFamily="34" charset="0"/>
              </a:rPr>
              <a:t>Traumatic injure</a:t>
            </a:r>
          </a:p>
          <a:p>
            <a:pPr marL="285750" indent="-285750">
              <a:lnSpc>
                <a:spcPct val="150000"/>
              </a:lnSpc>
              <a:buFont typeface="Arial" panose="020B0604020202020204" pitchFamily="34" charset="0"/>
              <a:buChar char="•"/>
            </a:pPr>
            <a:r>
              <a:rPr lang="en-US" sz="2800" b="1" dirty="0">
                <a:latin typeface="Aptos" panose="020B0004020202020204" pitchFamily="34" charset="0"/>
              </a:rPr>
              <a:t>boggy prostate</a:t>
            </a:r>
          </a:p>
          <a:p>
            <a:pPr marL="285750" indent="-285750">
              <a:lnSpc>
                <a:spcPct val="150000"/>
              </a:lnSpc>
              <a:buFont typeface="Arial" panose="020B0604020202020204" pitchFamily="34" charset="0"/>
              <a:buChar char="•"/>
            </a:pPr>
            <a:r>
              <a:rPr lang="en-US" sz="2800" b="1" dirty="0">
                <a:latin typeface="Aptos" panose="020B0004020202020204" pitchFamily="34" charset="0"/>
              </a:rPr>
              <a:t>perineal hematoma</a:t>
            </a:r>
          </a:p>
          <a:p>
            <a:pPr marL="285750" indent="-285750">
              <a:lnSpc>
                <a:spcPct val="150000"/>
              </a:lnSpc>
              <a:buFont typeface="Arial" panose="020B0604020202020204" pitchFamily="34" charset="0"/>
              <a:buChar char="•"/>
            </a:pPr>
            <a:r>
              <a:rPr lang="en-US" sz="2800" b="1" dirty="0">
                <a:latin typeface="Aptos" panose="020B0004020202020204" pitchFamily="34" charset="0"/>
              </a:rPr>
              <a:t>urethral laceration</a:t>
            </a:r>
          </a:p>
          <a:p>
            <a:pPr marL="285750" indent="-285750">
              <a:lnSpc>
                <a:spcPct val="150000"/>
              </a:lnSpc>
              <a:buFont typeface="Arial" panose="020B0604020202020204" pitchFamily="34" charset="0"/>
              <a:buChar char="•"/>
            </a:pPr>
            <a:r>
              <a:rPr lang="en-US" sz="2800" b="1" dirty="0">
                <a:latin typeface="Aptos" panose="020B0004020202020204" pitchFamily="34" charset="0"/>
              </a:rPr>
              <a:t>Acute bacterial prostatitis</a:t>
            </a:r>
          </a:p>
          <a:p>
            <a:pPr marL="285750" indent="-285750">
              <a:lnSpc>
                <a:spcPct val="150000"/>
              </a:lnSpc>
              <a:buFont typeface="Arial" panose="020B0604020202020204" pitchFamily="34" charset="0"/>
              <a:buChar char="•"/>
            </a:pPr>
            <a:r>
              <a:rPr lang="en-US" sz="2800" b="1" dirty="0">
                <a:latin typeface="Aptos" panose="020B0004020202020204" pitchFamily="34" charset="0"/>
              </a:rPr>
              <a:t>patient Refusal</a:t>
            </a:r>
          </a:p>
        </p:txBody>
      </p:sp>
      <p:pic>
        <p:nvPicPr>
          <p:cNvPr id="20" name="Picture 19" descr="A close-up of a urinary system&#10;&#10;Description automatically generated">
            <a:extLst>
              <a:ext uri="{FF2B5EF4-FFF2-40B4-BE49-F238E27FC236}">
                <a16:creationId xmlns="" xmlns:a16="http://schemas.microsoft.com/office/drawing/2014/main" id="{89250DEC-9D36-872B-D02F-13BD7E049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859" y="2140392"/>
            <a:ext cx="5143500" cy="3086100"/>
          </a:xfrm>
          <a:prstGeom prst="rect">
            <a:avLst/>
          </a:prstGeom>
        </p:spPr>
      </p:pic>
      <p:grpSp>
        <p:nvGrpSpPr>
          <p:cNvPr id="21" name="Google Shape;7635;p60">
            <a:extLst>
              <a:ext uri="{FF2B5EF4-FFF2-40B4-BE49-F238E27FC236}">
                <a16:creationId xmlns="" xmlns:a16="http://schemas.microsoft.com/office/drawing/2014/main" id="{CF375E34-A0CC-1404-3A03-6F24DD37112D}"/>
              </a:ext>
            </a:extLst>
          </p:cNvPr>
          <p:cNvGrpSpPr/>
          <p:nvPr/>
        </p:nvGrpSpPr>
        <p:grpSpPr>
          <a:xfrm>
            <a:off x="525241" y="356078"/>
            <a:ext cx="710153" cy="710153"/>
            <a:chOff x="5007123" y="2079403"/>
            <a:chExt cx="687600" cy="687600"/>
          </a:xfrm>
        </p:grpSpPr>
        <p:sp>
          <p:nvSpPr>
            <p:cNvPr id="23" name="Google Shape;7636;p60">
              <a:extLst>
                <a:ext uri="{FF2B5EF4-FFF2-40B4-BE49-F238E27FC236}">
                  <a16:creationId xmlns="" xmlns:a16="http://schemas.microsoft.com/office/drawing/2014/main" id="{F0EEF257-4B27-6AFB-B0DF-B41730CF5AC7}"/>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37;p60">
              <a:extLst>
                <a:ext uri="{FF2B5EF4-FFF2-40B4-BE49-F238E27FC236}">
                  <a16:creationId xmlns="" xmlns:a16="http://schemas.microsoft.com/office/drawing/2014/main" id="{CEADC862-67C4-A8A6-1605-14A85066C881}"/>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38;p60">
              <a:extLst>
                <a:ext uri="{FF2B5EF4-FFF2-40B4-BE49-F238E27FC236}">
                  <a16:creationId xmlns="" xmlns:a16="http://schemas.microsoft.com/office/drawing/2014/main" id="{26D4BA05-34DD-0585-9733-7D06015AA874}"/>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639;p60">
              <a:extLst>
                <a:ext uri="{FF2B5EF4-FFF2-40B4-BE49-F238E27FC236}">
                  <a16:creationId xmlns="" xmlns:a16="http://schemas.microsoft.com/office/drawing/2014/main" id="{6EA32372-DDF8-5B56-BAF8-6913D652F688}"/>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667340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960000" y="342467"/>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Drainage bag:</a:t>
            </a:r>
          </a:p>
        </p:txBody>
      </p:sp>
      <p:sp>
        <p:nvSpPr>
          <p:cNvPr id="14" name="TextBox 13">
            <a:extLst>
              <a:ext uri="{FF2B5EF4-FFF2-40B4-BE49-F238E27FC236}">
                <a16:creationId xmlns="" xmlns:a16="http://schemas.microsoft.com/office/drawing/2014/main" id="{74F0498C-06C9-F389-937D-14E295C20BE0}"/>
              </a:ext>
            </a:extLst>
          </p:cNvPr>
          <p:cNvSpPr txBox="1"/>
          <p:nvPr/>
        </p:nvSpPr>
        <p:spPr>
          <a:xfrm>
            <a:off x="595630" y="1494664"/>
            <a:ext cx="10766784" cy="3508653"/>
          </a:xfrm>
          <a:prstGeom prst="rect">
            <a:avLst/>
          </a:prstGeom>
          <a:noFill/>
        </p:spPr>
        <p:txBody>
          <a:bodyPr wrap="square" rtlCol="0">
            <a:spAutoFit/>
          </a:bodyPr>
          <a:lstStyle/>
          <a:p>
            <a:pPr marL="342900" indent="-342900">
              <a:buFont typeface="Arial" pitchFamily="34" charset="0"/>
              <a:buChar char="•"/>
            </a:pPr>
            <a:r>
              <a:rPr lang="en-US" sz="2000" b="1" dirty="0">
                <a:latin typeface="Aptos" panose="020B0004020202020204" pitchFamily="34" charset="0"/>
              </a:rPr>
              <a:t>It’s </a:t>
            </a:r>
            <a:r>
              <a:rPr lang="en-US" sz="2000" b="1" dirty="0" smtClean="0">
                <a:latin typeface="Aptos" panose="020B0004020202020204" pitchFamily="34" charset="0"/>
              </a:rPr>
              <a:t>a bag </a:t>
            </a:r>
            <a:r>
              <a:rPr lang="en-US" sz="2000" b="1" dirty="0">
                <a:latin typeface="Aptos" panose="020B0004020202020204" pitchFamily="34" charset="0"/>
              </a:rPr>
              <a:t>collect urine from the </a:t>
            </a:r>
            <a:r>
              <a:rPr lang="en-US" sz="2000" b="1" dirty="0" smtClean="0">
                <a:latin typeface="Aptos" panose="020B0004020202020204" pitchFamily="34" charset="0"/>
              </a:rPr>
              <a:t>body, has two types (Leg or Night)bag.</a:t>
            </a:r>
          </a:p>
          <a:p>
            <a:pPr marL="342900" indent="-342900">
              <a:buFont typeface="Arial" pitchFamily="34" charset="0"/>
              <a:buChar char="•"/>
            </a:pPr>
            <a:endParaRPr lang="en-US" sz="2000" b="1" dirty="0">
              <a:latin typeface="Aptos" panose="020B0004020202020204" pitchFamily="34" charset="0"/>
            </a:endParaRPr>
          </a:p>
          <a:p>
            <a:pPr marL="342900" indent="-342900">
              <a:buFont typeface="Arial" pitchFamily="34" charset="0"/>
              <a:buChar char="•"/>
            </a:pPr>
            <a:r>
              <a:rPr lang="en-US" sz="2000" b="1" dirty="0" smtClean="0">
                <a:latin typeface="Aptos" panose="020B0004020202020204" pitchFamily="34" charset="0"/>
              </a:rPr>
              <a:t>Drainage bag has a scale for urine output, used to indicate if there’s urogenital or abdominal problem.</a:t>
            </a:r>
          </a:p>
          <a:p>
            <a:pPr marL="342900" indent="-342900">
              <a:buFont typeface="Arial" pitchFamily="34" charset="0"/>
              <a:buChar char="•"/>
            </a:pPr>
            <a:endParaRPr lang="ar-JO" sz="2000" b="1" dirty="0" smtClean="0">
              <a:latin typeface="Aptos" panose="020B0004020202020204" pitchFamily="34" charset="0"/>
            </a:endParaRPr>
          </a:p>
          <a:p>
            <a:pPr marL="342900" indent="-342900">
              <a:buFont typeface="Arial" pitchFamily="34" charset="0"/>
              <a:buChar char="•"/>
            </a:pPr>
            <a:r>
              <a:rPr lang="en-US" sz="2000" b="1" dirty="0" smtClean="0">
                <a:latin typeface="Aptos" panose="020B0004020202020204" pitchFamily="34" charset="0"/>
              </a:rPr>
              <a:t>removal </a:t>
            </a:r>
            <a:r>
              <a:rPr lang="en-US" sz="2000" b="1" dirty="0">
                <a:latin typeface="Aptos" panose="020B0004020202020204" pitchFamily="34" charset="0"/>
              </a:rPr>
              <a:t>of the catheter and bag &gt;&gt;&gt;The catheter balloon is deflated by inserting a syringe into the catheter valve and pulling back on the syringe. the pressure in the balloon will cause the water to flow into the syringe. once the balloon is empty the Foley catheter can be pulled out.</a:t>
            </a:r>
          </a:p>
          <a:p>
            <a:endParaRPr lang="en-US" sz="2400" b="1" dirty="0">
              <a:latin typeface="Aptos" panose="020B0004020202020204" pitchFamily="34" charset="0"/>
            </a:endParaRPr>
          </a:p>
          <a:p>
            <a:endParaRPr lang="en-US" dirty="0"/>
          </a:p>
        </p:txBody>
      </p:sp>
      <p:pic>
        <p:nvPicPr>
          <p:cNvPr id="24" name="Picture 23" descr="A medical bag with a tube attached to it&#10;&#10;Description automatically generated">
            <a:extLst>
              <a:ext uri="{FF2B5EF4-FFF2-40B4-BE49-F238E27FC236}">
                <a16:creationId xmlns="" xmlns:a16="http://schemas.microsoft.com/office/drawing/2014/main" id="{34603C8A-53F1-7083-8971-C00FC458B7C2}"/>
              </a:ext>
            </a:extLst>
          </p:cNvPr>
          <p:cNvPicPr>
            <a:picLocks noChangeAspect="1"/>
          </p:cNvPicPr>
          <p:nvPr/>
        </p:nvPicPr>
        <p:blipFill>
          <a:blip r:embed="rId3"/>
          <a:stretch>
            <a:fillRect/>
          </a:stretch>
        </p:blipFill>
        <p:spPr>
          <a:xfrm>
            <a:off x="7433437" y="4086986"/>
            <a:ext cx="2834640" cy="2834640"/>
          </a:xfrm>
          <a:prstGeom prst="rect">
            <a:avLst/>
          </a:prstGeom>
        </p:spPr>
      </p:pic>
      <p:pic>
        <p:nvPicPr>
          <p:cNvPr id="9" name="Picture 8" descr="Cartoon person in a robe holding a tube with liquid&#10;&#10;Description automatically generated">
            <a:extLst>
              <a:ext uri="{FF2B5EF4-FFF2-40B4-BE49-F238E27FC236}">
                <a16:creationId xmlns="" xmlns:a16="http://schemas.microsoft.com/office/drawing/2014/main" id="{C75B757C-7737-0B6F-2428-7A28F7DDB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324" y="4264461"/>
            <a:ext cx="2543175" cy="2552700"/>
          </a:xfrm>
          <a:prstGeom prst="rect">
            <a:avLst/>
          </a:prstGeom>
        </p:spPr>
      </p:pic>
      <p:grpSp>
        <p:nvGrpSpPr>
          <p:cNvPr id="10" name="Google Shape;7635;p60">
            <a:extLst>
              <a:ext uri="{FF2B5EF4-FFF2-40B4-BE49-F238E27FC236}">
                <a16:creationId xmlns="" xmlns:a16="http://schemas.microsoft.com/office/drawing/2014/main" id="{DD93E93C-0803-7484-1EF5-B8E038E20948}"/>
              </a:ext>
            </a:extLst>
          </p:cNvPr>
          <p:cNvGrpSpPr/>
          <p:nvPr/>
        </p:nvGrpSpPr>
        <p:grpSpPr>
          <a:xfrm>
            <a:off x="261652" y="430148"/>
            <a:ext cx="710153" cy="710153"/>
            <a:chOff x="5007123" y="2079403"/>
            <a:chExt cx="687600" cy="687600"/>
          </a:xfrm>
        </p:grpSpPr>
        <p:sp>
          <p:nvSpPr>
            <p:cNvPr id="11" name="Google Shape;7636;p60">
              <a:extLst>
                <a:ext uri="{FF2B5EF4-FFF2-40B4-BE49-F238E27FC236}">
                  <a16:creationId xmlns="" xmlns:a16="http://schemas.microsoft.com/office/drawing/2014/main" id="{0971DCFB-6BDC-990F-4075-45D3B3D5CD87}"/>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637;p60">
              <a:extLst>
                <a:ext uri="{FF2B5EF4-FFF2-40B4-BE49-F238E27FC236}">
                  <a16:creationId xmlns="" xmlns:a16="http://schemas.microsoft.com/office/drawing/2014/main" id="{C273B6B9-4328-9DE3-64CB-2376615FE85A}"/>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638;p60">
              <a:extLst>
                <a:ext uri="{FF2B5EF4-FFF2-40B4-BE49-F238E27FC236}">
                  <a16:creationId xmlns="" xmlns:a16="http://schemas.microsoft.com/office/drawing/2014/main" id="{D2AE48EB-C889-C889-6822-1BFE400BDED6}"/>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639;p60">
              <a:extLst>
                <a:ext uri="{FF2B5EF4-FFF2-40B4-BE49-F238E27FC236}">
                  <a16:creationId xmlns="" xmlns:a16="http://schemas.microsoft.com/office/drawing/2014/main" id="{FB1C2496-F489-E403-967D-41EBBFBEFBAD}"/>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641834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1156917" y="294759"/>
            <a:ext cx="102720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rPr>
              <a:t>References :</a:t>
            </a:r>
          </a:p>
        </p:txBody>
      </p:sp>
      <p:sp>
        <p:nvSpPr>
          <p:cNvPr id="11" name="TextBox 10">
            <a:extLst>
              <a:ext uri="{FF2B5EF4-FFF2-40B4-BE49-F238E27FC236}">
                <a16:creationId xmlns="" xmlns:a16="http://schemas.microsoft.com/office/drawing/2014/main" id="{0B4E6BC2-A015-1D9E-016C-D8332E50A388}"/>
              </a:ext>
            </a:extLst>
          </p:cNvPr>
          <p:cNvSpPr txBox="1"/>
          <p:nvPr/>
        </p:nvSpPr>
        <p:spPr>
          <a:xfrm>
            <a:off x="707665" y="1478943"/>
            <a:ext cx="889751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Surgical Recall  9th Edition 2022 .</a:t>
            </a:r>
          </a:p>
          <a:p>
            <a:pPr marL="285750" indent="-285750">
              <a:buFont typeface="Arial" panose="020B0604020202020204" pitchFamily="34" charset="0"/>
              <a:buChar char="•"/>
            </a:pPr>
            <a:r>
              <a:rPr lang="en-US" sz="2400" dirty="0"/>
              <a:t>Urethral Catheterization in Men, MEDSCAPE 2021.</a:t>
            </a:r>
          </a:p>
          <a:p>
            <a:pPr marL="285750" indent="-285750">
              <a:buFont typeface="Arial" panose="020B0604020202020204" pitchFamily="34" charset="0"/>
              <a:buChar char="•"/>
            </a:pPr>
            <a:r>
              <a:rPr lang="en-US" sz="2400" dirty="0"/>
              <a:t>Urethral Catheterization in Women , MEDSCAPE 2021.</a:t>
            </a:r>
          </a:p>
          <a:p>
            <a:pPr marL="285750" indent="-285750">
              <a:buFont typeface="Arial" panose="020B0604020202020204" pitchFamily="34" charset="0"/>
              <a:buChar char="•"/>
            </a:pPr>
            <a:r>
              <a:rPr lang="en-US" sz="2400" dirty="0"/>
              <a:t>Indwelling Urinary Catheter Insertion and Maintenance,  Centers for Disease Control and Prevention.</a:t>
            </a:r>
          </a:p>
          <a:p>
            <a:pPr marL="285750" indent="-285750">
              <a:buFont typeface="Arial" panose="020B0604020202020204" pitchFamily="34" charset="0"/>
              <a:buChar char="•"/>
            </a:pPr>
            <a:r>
              <a:rPr lang="en-US" sz="2400" dirty="0"/>
              <a:t>student manual foley catheters , Alabama Department of Public Health.</a:t>
            </a:r>
          </a:p>
          <a:p>
            <a:pPr marL="285750" indent="-285750">
              <a:buFont typeface="Arial" panose="020B0604020202020204" pitchFamily="34" charset="0"/>
              <a:buChar char="•"/>
            </a:pPr>
            <a:r>
              <a:rPr lang="en-US" sz="2400" dirty="0"/>
              <a:t>Urinary catheter risks. HSE 2024.</a:t>
            </a:r>
          </a:p>
          <a:p>
            <a:pPr marL="285750" indent="-285750">
              <a:buFont typeface="Arial" panose="020B0604020202020204" pitchFamily="34" charset="0"/>
              <a:buChar char="•"/>
            </a:pPr>
            <a:r>
              <a:rPr lang="en-US" sz="2400" dirty="0"/>
              <a:t>Urinary catheter.  NHS 2023. </a:t>
            </a:r>
          </a:p>
        </p:txBody>
      </p:sp>
      <p:grpSp>
        <p:nvGrpSpPr>
          <p:cNvPr id="12" name="Google Shape;7635;p60">
            <a:extLst>
              <a:ext uri="{FF2B5EF4-FFF2-40B4-BE49-F238E27FC236}">
                <a16:creationId xmlns="" xmlns:a16="http://schemas.microsoft.com/office/drawing/2014/main" id="{1C5781F9-A7D0-A347-52D1-919C52F22426}"/>
              </a:ext>
            </a:extLst>
          </p:cNvPr>
          <p:cNvGrpSpPr/>
          <p:nvPr/>
        </p:nvGrpSpPr>
        <p:grpSpPr>
          <a:xfrm>
            <a:off x="446764" y="424177"/>
            <a:ext cx="710153" cy="710153"/>
            <a:chOff x="5007123" y="2079403"/>
            <a:chExt cx="687600" cy="687600"/>
          </a:xfrm>
        </p:grpSpPr>
        <p:sp>
          <p:nvSpPr>
            <p:cNvPr id="13" name="Google Shape;7636;p60">
              <a:extLst>
                <a:ext uri="{FF2B5EF4-FFF2-40B4-BE49-F238E27FC236}">
                  <a16:creationId xmlns="" xmlns:a16="http://schemas.microsoft.com/office/drawing/2014/main" id="{A0B5A947-E242-5AF4-7FBA-6612184B88D5}"/>
                </a:ext>
              </a:extLst>
            </p:cNvPr>
            <p:cNvSpPr/>
            <p:nvPr/>
          </p:nvSpPr>
          <p:spPr>
            <a:xfrm>
              <a:off x="5007123" y="2079403"/>
              <a:ext cx="687600" cy="6876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637;p60">
              <a:extLst>
                <a:ext uri="{FF2B5EF4-FFF2-40B4-BE49-F238E27FC236}">
                  <a16:creationId xmlns="" xmlns:a16="http://schemas.microsoft.com/office/drawing/2014/main" id="{565A931A-EFD4-41A3-A366-AD4989E9C661}"/>
                </a:ext>
              </a:extLst>
            </p:cNvPr>
            <p:cNvSpPr/>
            <p:nvPr/>
          </p:nvSpPr>
          <p:spPr>
            <a:xfrm>
              <a:off x="5069448" y="2141702"/>
              <a:ext cx="563100" cy="5628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38;p60">
              <a:extLst>
                <a:ext uri="{FF2B5EF4-FFF2-40B4-BE49-F238E27FC236}">
                  <a16:creationId xmlns="" xmlns:a16="http://schemas.microsoft.com/office/drawing/2014/main" id="{CA044D90-36B0-3CDC-412E-3C51C4F5BD01}"/>
                </a:ext>
              </a:extLst>
            </p:cNvPr>
            <p:cNvSpPr/>
            <p:nvPr/>
          </p:nvSpPr>
          <p:spPr>
            <a:xfrm>
              <a:off x="5146403" y="2218605"/>
              <a:ext cx="409200" cy="4092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39;p60">
              <a:extLst>
                <a:ext uri="{FF2B5EF4-FFF2-40B4-BE49-F238E27FC236}">
                  <a16:creationId xmlns="" xmlns:a16="http://schemas.microsoft.com/office/drawing/2014/main" id="{E40E25D5-7C5B-FC45-9618-367DF72AC3F0}"/>
                </a:ext>
              </a:extLst>
            </p:cNvPr>
            <p:cNvSpPr/>
            <p:nvPr/>
          </p:nvSpPr>
          <p:spPr>
            <a:xfrm>
              <a:off x="5221891" y="2294066"/>
              <a:ext cx="258300" cy="258300"/>
            </a:xfrm>
            <a:prstGeom prst="ellipse">
              <a:avLst/>
            </a:prstGeom>
            <a:noFill/>
            <a:ln w="9525" cap="flat" cmpd="sng">
              <a:solidFill>
                <a:srgbClr val="1136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82484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9" name="Google Shape;399;p30"/>
          <p:cNvSpPr/>
          <p:nvPr/>
        </p:nvSpPr>
        <p:spPr>
          <a:xfrm rot="-3776119">
            <a:off x="9828681" y="4319886"/>
            <a:ext cx="5272133" cy="3242954"/>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 name="Google Shape;400;p30"/>
          <p:cNvGrpSpPr/>
          <p:nvPr/>
        </p:nvGrpSpPr>
        <p:grpSpPr>
          <a:xfrm rot="-5044043">
            <a:off x="-2038793" y="-1412270"/>
            <a:ext cx="7368216" cy="3696392"/>
            <a:chOff x="153533" y="1326266"/>
            <a:chExt cx="9826700" cy="4929733"/>
          </a:xfrm>
        </p:grpSpPr>
        <p:sp>
          <p:nvSpPr>
            <p:cNvPr id="401" name="Google Shape;401;p30"/>
            <p:cNvSpPr/>
            <p:nvPr/>
          </p:nvSpPr>
          <p:spPr>
            <a:xfrm>
              <a:off x="2537266" y="2282033"/>
              <a:ext cx="5031366" cy="2542766"/>
            </a:xfrm>
            <a:custGeom>
              <a:avLst/>
              <a:gdLst/>
              <a:ahLst/>
              <a:cxnLst/>
              <a:rect l="l" t="t" r="r" b="b"/>
              <a:pathLst>
                <a:path w="150941" h="76283" fill="none" extrusionOk="0">
                  <a:moveTo>
                    <a:pt x="80856" y="25625"/>
                  </a:moveTo>
                  <a:cubicBezTo>
                    <a:pt x="120890" y="42888"/>
                    <a:pt x="150941" y="62462"/>
                    <a:pt x="147941" y="69348"/>
                  </a:cubicBezTo>
                  <a:cubicBezTo>
                    <a:pt x="144990" y="76282"/>
                    <a:pt x="110120" y="67872"/>
                    <a:pt x="70085" y="50658"/>
                  </a:cubicBezTo>
                  <a:cubicBezTo>
                    <a:pt x="30051" y="33395"/>
                    <a:pt x="0" y="13821"/>
                    <a:pt x="2951" y="6886"/>
                  </a:cubicBezTo>
                  <a:cubicBezTo>
                    <a:pt x="5951" y="1"/>
                    <a:pt x="40821" y="8362"/>
                    <a:pt x="80856" y="25625"/>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p:cNvSpPr/>
            <p:nvPr/>
          </p:nvSpPr>
          <p:spPr>
            <a:xfrm>
              <a:off x="1742133" y="1964000"/>
              <a:ext cx="6629833" cy="3337866"/>
            </a:xfrm>
            <a:custGeom>
              <a:avLst/>
              <a:gdLst/>
              <a:ahLst/>
              <a:cxnLst/>
              <a:rect l="l" t="t" r="r" b="b"/>
              <a:pathLst>
                <a:path w="198895" h="100136" fill="none" extrusionOk="0">
                  <a:moveTo>
                    <a:pt x="106382" y="33985"/>
                  </a:moveTo>
                  <a:cubicBezTo>
                    <a:pt x="159204" y="56757"/>
                    <a:pt x="198894" y="82381"/>
                    <a:pt x="195058" y="91233"/>
                  </a:cubicBezTo>
                  <a:cubicBezTo>
                    <a:pt x="191271" y="100135"/>
                    <a:pt x="145335" y="88873"/>
                    <a:pt x="92513" y="66101"/>
                  </a:cubicBezTo>
                  <a:cubicBezTo>
                    <a:pt x="39740" y="43379"/>
                    <a:pt x="1" y="17706"/>
                    <a:pt x="3837" y="8853"/>
                  </a:cubicBezTo>
                  <a:cubicBezTo>
                    <a:pt x="7673" y="0"/>
                    <a:pt x="53560" y="11214"/>
                    <a:pt x="106382" y="33985"/>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p:cNvSpPr/>
            <p:nvPr/>
          </p:nvSpPr>
          <p:spPr>
            <a:xfrm>
              <a:off x="947033" y="1644300"/>
              <a:ext cx="8229866" cy="4134633"/>
            </a:xfrm>
            <a:custGeom>
              <a:avLst/>
              <a:gdLst/>
              <a:ahLst/>
              <a:cxnLst/>
              <a:rect l="l" t="t" r="r" b="b"/>
              <a:pathLst>
                <a:path w="246896" h="124039" fill="none" extrusionOk="0">
                  <a:moveTo>
                    <a:pt x="131907" y="42396"/>
                  </a:moveTo>
                  <a:cubicBezTo>
                    <a:pt x="197468" y="70676"/>
                    <a:pt x="246896" y="102349"/>
                    <a:pt x="242224" y="113218"/>
                  </a:cubicBezTo>
                  <a:cubicBezTo>
                    <a:pt x="237551" y="124039"/>
                    <a:pt x="180598" y="109923"/>
                    <a:pt x="114989" y="81643"/>
                  </a:cubicBezTo>
                  <a:cubicBezTo>
                    <a:pt x="49379" y="53413"/>
                    <a:pt x="0" y="21690"/>
                    <a:pt x="4672" y="10870"/>
                  </a:cubicBezTo>
                  <a:cubicBezTo>
                    <a:pt x="9345" y="1"/>
                    <a:pt x="66298" y="14165"/>
                    <a:pt x="131907" y="42396"/>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p:cNvSpPr/>
            <p:nvPr/>
          </p:nvSpPr>
          <p:spPr>
            <a:xfrm>
              <a:off x="153533" y="1326266"/>
              <a:ext cx="9826700" cy="4929733"/>
            </a:xfrm>
            <a:custGeom>
              <a:avLst/>
              <a:gdLst/>
              <a:ahLst/>
              <a:cxnLst/>
              <a:rect l="l" t="t" r="r" b="b"/>
              <a:pathLst>
                <a:path w="294801" h="147892" fill="none" extrusionOk="0">
                  <a:moveTo>
                    <a:pt x="157385" y="50756"/>
                  </a:moveTo>
                  <a:cubicBezTo>
                    <a:pt x="235732" y="84545"/>
                    <a:pt x="294800" y="122268"/>
                    <a:pt x="289292" y="135104"/>
                  </a:cubicBezTo>
                  <a:cubicBezTo>
                    <a:pt x="283783" y="147892"/>
                    <a:pt x="215764" y="130924"/>
                    <a:pt x="137417" y="97135"/>
                  </a:cubicBezTo>
                  <a:cubicBezTo>
                    <a:pt x="59020" y="63347"/>
                    <a:pt x="1" y="25624"/>
                    <a:pt x="5509" y="12788"/>
                  </a:cubicBezTo>
                  <a:cubicBezTo>
                    <a:pt x="11018" y="0"/>
                    <a:pt x="79037" y="17017"/>
                    <a:pt x="157385" y="50756"/>
                  </a:cubicBez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30"/>
          <p:cNvGrpSpPr/>
          <p:nvPr/>
        </p:nvGrpSpPr>
        <p:grpSpPr>
          <a:xfrm>
            <a:off x="9867333" y="713333"/>
            <a:ext cx="1371200" cy="1371200"/>
            <a:chOff x="6562300" y="5085433"/>
            <a:chExt cx="1371200" cy="1371200"/>
          </a:xfrm>
        </p:grpSpPr>
        <p:sp>
          <p:nvSpPr>
            <p:cNvPr id="406" name="Google Shape;406;p30"/>
            <p:cNvSpPr/>
            <p:nvPr/>
          </p:nvSpPr>
          <p:spPr>
            <a:xfrm>
              <a:off x="6562300" y="5085433"/>
              <a:ext cx="1371200" cy="13712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p:cNvSpPr/>
            <p:nvPr/>
          </p:nvSpPr>
          <p:spPr>
            <a:xfrm>
              <a:off x="6765600" y="5288733"/>
              <a:ext cx="964800" cy="9648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p:cNvSpPr/>
            <p:nvPr/>
          </p:nvSpPr>
          <p:spPr>
            <a:xfrm>
              <a:off x="7003800" y="5526933"/>
              <a:ext cx="488400" cy="4884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604E2D4-0823-FC50-02E8-15EDFDAE4D0E}"/>
              </a:ext>
            </a:extLst>
          </p:cNvPr>
          <p:cNvSpPr txBox="1"/>
          <p:nvPr/>
        </p:nvSpPr>
        <p:spPr>
          <a:xfrm>
            <a:off x="-993437" y="2497242"/>
            <a:ext cx="11233582" cy="1477328"/>
          </a:xfrm>
          <a:prstGeom prst="rect">
            <a:avLst/>
          </a:prstGeom>
          <a:noFill/>
        </p:spPr>
        <p:txBody>
          <a:bodyPr wrap="square" rtlCol="0">
            <a:spAutoFit/>
          </a:bodyPr>
          <a:lstStyle/>
          <a:p>
            <a:pPr algn="ctr">
              <a:lnSpc>
                <a:spcPct val="100000"/>
              </a:lnSpc>
              <a:spcBef>
                <a:spcPts val="110"/>
              </a:spcBef>
            </a:pPr>
            <a:r>
              <a:rPr lang="en-US" sz="8800" b="1" spc="-45"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Thank you &lt;3</a:t>
            </a:r>
          </a:p>
        </p:txBody>
      </p:sp>
      <p:sp>
        <p:nvSpPr>
          <p:cNvPr id="5" name="Google Shape;398;p30">
            <a:extLst>
              <a:ext uri="{FF2B5EF4-FFF2-40B4-BE49-F238E27FC236}">
                <a16:creationId xmlns="" xmlns:a16="http://schemas.microsoft.com/office/drawing/2014/main" id="{46AF8CDF-797B-0E91-8A08-04C16784D19F}"/>
              </a:ext>
            </a:extLst>
          </p:cNvPr>
          <p:cNvSpPr txBox="1">
            <a:spLocks noGrp="1"/>
          </p:cNvSpPr>
          <p:nvPr>
            <p:ph type="subTitle" idx="1"/>
          </p:nvPr>
        </p:nvSpPr>
        <p:spPr>
          <a:xfrm>
            <a:off x="7597834" y="4513357"/>
            <a:ext cx="4597432" cy="10520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US" b="1" dirty="0">
              <a:solidFill>
                <a:srgbClr val="1136BA"/>
              </a:solidFill>
              <a:latin typeface="ADLaM Display" panose="02010000000000000000" pitchFamily="2" charset="0"/>
              <a:ea typeface="ADLaM Display" panose="02010000000000000000" pitchFamily="2" charset="0"/>
              <a:cs typeface="ADLaM Display" panose="02010000000000000000" pitchFamily="2" charset="0"/>
            </a:endParaRPr>
          </a:p>
          <a:p>
            <a:pPr marL="0" lvl="0" indent="0" algn="ctr" rtl="0">
              <a:spcBef>
                <a:spcPts val="0"/>
              </a:spcBef>
              <a:spcAft>
                <a:spcPts val="0"/>
              </a:spcAft>
              <a:buNone/>
            </a:pPr>
            <a:endParaRPr lang="en-US" dirty="0"/>
          </a:p>
          <a:p>
            <a:pPr marL="0" lvl="0" indent="0" algn="ctr" rtl="0">
              <a:spcBef>
                <a:spcPts val="0"/>
              </a:spcBef>
              <a:spcAft>
                <a:spcPts val="0"/>
              </a:spcAft>
              <a:buNone/>
            </a:pPr>
            <a:endParaRPr lang="en-US" dirty="0"/>
          </a:p>
        </p:txBody>
      </p:sp>
    </p:spTree>
    <p:extLst>
      <p:ext uri="{BB962C8B-B14F-4D97-AF65-F5344CB8AC3E}">
        <p14:creationId xmlns:p14="http://schemas.microsoft.com/office/powerpoint/2010/main" val="3213411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a:ln/>
                <a:solidFill>
                  <a:schemeClr val="accent1"/>
                </a:solidFill>
                <a:effectLst>
                  <a:outerShdw blurRad="38100" dist="25400" dir="5400000" algn="ctr" rotWithShape="0">
                    <a:srgbClr val="6E747A">
                      <a:alpha val="43000"/>
                    </a:srgbClr>
                  </a:outerShdw>
                </a:effectLst>
              </a:rPr>
              <a:t>Classification of Drains:</a:t>
            </a:r>
          </a:p>
        </p:txBody>
      </p:sp>
      <p:pic>
        <p:nvPicPr>
          <p:cNvPr id="5" name="Content Placeholder 4"/>
          <p:cNvPicPr>
            <a:picLocks noGrp="1" noChangeAspect="1"/>
          </p:cNvPicPr>
          <p:nvPr>
            <p:ph sz="half" idx="1"/>
          </p:nvPr>
        </p:nvPicPr>
        <p:blipFill>
          <a:blip r:embed="rId2"/>
          <a:stretch>
            <a:fillRect/>
          </a:stretch>
        </p:blipFill>
        <p:spPr>
          <a:xfrm>
            <a:off x="2113915" y="1748790"/>
            <a:ext cx="7964170" cy="452628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OPEN VS CLOSED</a:t>
            </a:r>
          </a:p>
        </p:txBody>
      </p:sp>
      <p:sp>
        <p:nvSpPr>
          <p:cNvPr id="3" name="Content Placeholder 2"/>
          <p:cNvSpPr>
            <a:spLocks noGrp="1"/>
          </p:cNvSpPr>
          <p:nvPr>
            <p:ph sz="half" idx="1"/>
          </p:nvPr>
        </p:nvSpPr>
        <p:spPr>
          <a:xfrm>
            <a:off x="520700" y="1440815"/>
            <a:ext cx="5393055" cy="4284345"/>
          </a:xfrm>
        </p:spPr>
        <p:txBody>
          <a:bodyPr>
            <a:normAutofit fontScale="92500" lnSpcReduction="10000"/>
          </a:bodyPr>
          <a:lstStyle/>
          <a:p>
            <a:r>
              <a:rPr lang="en-US">
                <a:solidFill>
                  <a:srgbClr val="002060"/>
                </a:solidFill>
              </a:rPr>
              <a:t>Drains empty directly to the </a:t>
            </a:r>
          </a:p>
          <a:p>
            <a:r>
              <a:rPr lang="en-US">
                <a:solidFill>
                  <a:srgbClr val="002060"/>
                </a:solidFill>
              </a:rPr>
              <a:t>    exterior into the overlying wound </a:t>
            </a:r>
          </a:p>
          <a:p>
            <a:r>
              <a:rPr lang="en-US">
                <a:solidFill>
                  <a:srgbClr val="002060"/>
                </a:solidFill>
              </a:rPr>
              <a:t>   dressing or stoma bag.(connect to    the outer atmosphere)</a:t>
            </a:r>
          </a:p>
          <a:p>
            <a:r>
              <a:rPr lang="en-US">
                <a:solidFill>
                  <a:srgbClr val="002060"/>
                </a:solidFill>
              </a:rPr>
              <a:t>It is often difficult to measure the effluent</a:t>
            </a:r>
          </a:p>
          <a:p>
            <a:r>
              <a:rPr lang="en-US">
                <a:solidFill>
                  <a:srgbClr val="002060"/>
                </a:solidFill>
              </a:rPr>
              <a:t>Increased risk of infection </a:t>
            </a:r>
          </a:p>
          <a:p>
            <a:r>
              <a:rPr lang="en-US">
                <a:solidFill>
                  <a:srgbClr val="002060"/>
                </a:solidFill>
              </a:rPr>
              <a:t>They are mostly used in superficial wounds and cavities.</a:t>
            </a:r>
          </a:p>
        </p:txBody>
      </p:sp>
      <p:sp>
        <p:nvSpPr>
          <p:cNvPr id="4" name="Content Placeholder 3"/>
          <p:cNvSpPr>
            <a:spLocks noGrp="1"/>
          </p:cNvSpPr>
          <p:nvPr>
            <p:ph sz="half" idx="2"/>
          </p:nvPr>
        </p:nvSpPr>
        <p:spPr>
          <a:xfrm>
            <a:off x="6577965" y="1440815"/>
            <a:ext cx="5614035" cy="4034155"/>
          </a:xfrm>
        </p:spPr>
        <p:txBody>
          <a:bodyPr>
            <a:normAutofit fontScale="92500" lnSpcReduction="10000"/>
          </a:bodyPr>
          <a:lstStyle/>
          <a:p>
            <a:r>
              <a:rPr lang="en-US">
                <a:solidFill>
                  <a:srgbClr val="002060"/>
                </a:solidFill>
              </a:rPr>
              <a:t>Those drain externally into sealed container or reservoir.</a:t>
            </a:r>
          </a:p>
          <a:p>
            <a:r>
              <a:rPr lang="en-US">
                <a:solidFill>
                  <a:srgbClr val="002060"/>
                </a:solidFill>
              </a:rPr>
              <a:t>Lower risk for infection.</a:t>
            </a:r>
          </a:p>
          <a:p>
            <a:r>
              <a:rPr lang="en-US">
                <a:solidFill>
                  <a:srgbClr val="002060"/>
                </a:solidFill>
              </a:rPr>
              <a:t>Easier to care.</a:t>
            </a:r>
          </a:p>
          <a:p>
            <a:r>
              <a:rPr lang="en-US">
                <a:solidFill>
                  <a:srgbClr val="002060"/>
                </a:solidFill>
              </a:rPr>
              <a:t>Accurate assessment of fluid</a:t>
            </a:r>
          </a:p>
          <a:p>
            <a:r>
              <a:rPr lang="en-US">
                <a:solidFill>
                  <a:srgbClr val="002060"/>
                </a:solidFill>
              </a:rPr>
              <a:t>     drainage.</a:t>
            </a:r>
          </a:p>
          <a:p>
            <a:r>
              <a:rPr lang="en-US">
                <a:solidFill>
                  <a:srgbClr val="002060"/>
                </a:solidFill>
              </a:rPr>
              <a:t>The risk of skin excoriations and surgical wound infection is less.</a:t>
            </a:r>
          </a:p>
          <a:p>
            <a:r>
              <a:rPr lang="en-US">
                <a:solidFill>
                  <a:srgbClr val="002060"/>
                </a:solidFill>
              </a:rPr>
              <a:t>They include chest and abdominal drain </a:t>
            </a:r>
          </a:p>
        </p:txBody>
      </p:sp>
      <p:sp>
        <p:nvSpPr>
          <p:cNvPr id="5" name="Text Box 4"/>
          <p:cNvSpPr txBox="1"/>
          <p:nvPr/>
        </p:nvSpPr>
        <p:spPr>
          <a:xfrm rot="19620000">
            <a:off x="3205480" y="816610"/>
            <a:ext cx="615315" cy="497840"/>
          </a:xfrm>
          <a:prstGeom prst="rect">
            <a:avLst/>
          </a:prstGeom>
          <a:noFill/>
        </p:spPr>
        <p:txBody>
          <a:bodyPr wrap="none" rtlCol="0" anchor="t">
            <a:noAutofit/>
          </a:bodyPr>
          <a:lstStyle/>
          <a:p>
            <a:r>
              <a:rPr lang="en-US" sz="6000">
                <a:gradFill>
                  <a:gsLst>
                    <a:gs pos="0">
                      <a:srgbClr val="007BD3"/>
                    </a:gs>
                    <a:gs pos="100000">
                      <a:srgbClr val="034373"/>
                    </a:gs>
                  </a:gsLst>
                  <a:lin scaled="0"/>
                </a:gradFill>
                <a:latin typeface="Arial" panose="020B0604020202020204" pitchFamily="34" charset="0"/>
                <a:cs typeface="Arial" panose="020B0604020202020204" pitchFamily="34" charset="0"/>
              </a:rPr>
              <a:t>←</a:t>
            </a:r>
          </a:p>
        </p:txBody>
      </p:sp>
      <p:sp>
        <p:nvSpPr>
          <p:cNvPr id="6" name="Text Box 5"/>
          <p:cNvSpPr txBox="1"/>
          <p:nvPr/>
        </p:nvSpPr>
        <p:spPr>
          <a:xfrm rot="12420000">
            <a:off x="7957820" y="810895"/>
            <a:ext cx="944880" cy="1014730"/>
          </a:xfrm>
          <a:prstGeom prst="rect">
            <a:avLst/>
          </a:prstGeom>
          <a:noFill/>
        </p:spPr>
        <p:txBody>
          <a:bodyPr wrap="none" rtlCol="0" anchor="t">
            <a:spAutoFit/>
          </a:bodyPr>
          <a:lstStyle/>
          <a:p>
            <a:r>
              <a:rPr lang="en-US" sz="6000">
                <a:gradFill>
                  <a:gsLst>
                    <a:gs pos="0">
                      <a:srgbClr val="007BD3"/>
                    </a:gs>
                    <a:gs pos="100000">
                      <a:srgbClr val="034373"/>
                    </a:gs>
                  </a:gsLst>
                  <a:lin scaled="0"/>
                </a:gradFill>
                <a:latin typeface="Arial" panose="020B0604020202020204" pitchFamily="34" charset="0"/>
                <a:cs typeface="Arial" panose="020B0604020202020204" pitchFamily="34" charset="0"/>
              </a:rPr>
              <a:t>←</a:t>
            </a:r>
          </a:p>
        </p:txBody>
      </p:sp>
      <p:sp>
        <p:nvSpPr>
          <p:cNvPr id="7" name="Text Box 6"/>
          <p:cNvSpPr txBox="1"/>
          <p:nvPr/>
        </p:nvSpPr>
        <p:spPr>
          <a:xfrm>
            <a:off x="838200" y="5474970"/>
            <a:ext cx="2402840" cy="1198880"/>
          </a:xfrm>
          <a:prstGeom prst="rect">
            <a:avLst/>
          </a:prstGeom>
          <a:noFill/>
        </p:spPr>
        <p:txBody>
          <a:bodyPr wrap="square" rtlCol="0" anchor="t">
            <a:spAutoFit/>
          </a:bodyPr>
          <a:lstStyle/>
          <a:p>
            <a:r>
              <a:rPr lang="en-US">
                <a:solidFill>
                  <a:srgbClr val="00B0F0"/>
                </a:solidFill>
              </a:rPr>
              <a:t>E.G:</a:t>
            </a:r>
          </a:p>
          <a:p>
            <a:r>
              <a:rPr lang="en-US">
                <a:solidFill>
                  <a:srgbClr val="00B0F0"/>
                </a:solidFill>
              </a:rPr>
              <a:t>Corrugated drain.</a:t>
            </a:r>
          </a:p>
          <a:p>
            <a:r>
              <a:rPr lang="en-US">
                <a:solidFill>
                  <a:srgbClr val="00B0F0"/>
                </a:solidFill>
              </a:rPr>
              <a:t>Penrose drain.</a:t>
            </a:r>
          </a:p>
          <a:p>
            <a:r>
              <a:rPr lang="en-US">
                <a:solidFill>
                  <a:srgbClr val="00B0F0"/>
                </a:solidFill>
              </a:rPr>
              <a:t>Gauze wick drain.</a:t>
            </a:r>
          </a:p>
        </p:txBody>
      </p:sp>
      <p:sp>
        <p:nvSpPr>
          <p:cNvPr id="8" name="Text Box 7"/>
          <p:cNvSpPr txBox="1"/>
          <p:nvPr/>
        </p:nvSpPr>
        <p:spPr>
          <a:xfrm>
            <a:off x="6904990" y="5349875"/>
            <a:ext cx="2595245" cy="1198880"/>
          </a:xfrm>
          <a:prstGeom prst="rect">
            <a:avLst/>
          </a:prstGeom>
          <a:noFill/>
        </p:spPr>
        <p:txBody>
          <a:bodyPr wrap="square" rtlCol="0" anchor="t">
            <a:spAutoFit/>
          </a:bodyPr>
          <a:lstStyle/>
          <a:p>
            <a:r>
              <a:rPr lang="en-US">
                <a:solidFill>
                  <a:srgbClr val="00B0F0"/>
                </a:solidFill>
              </a:rPr>
              <a:t>E.G:</a:t>
            </a:r>
          </a:p>
          <a:p>
            <a:r>
              <a:rPr lang="en-US">
                <a:solidFill>
                  <a:srgbClr val="00B0F0"/>
                </a:solidFill>
              </a:rPr>
              <a:t>Redivac (hemovac) drain.</a:t>
            </a:r>
          </a:p>
          <a:p>
            <a:r>
              <a:rPr lang="en-US">
                <a:solidFill>
                  <a:srgbClr val="00B0F0"/>
                </a:solidFill>
              </a:rPr>
              <a:t>Jackson pratt drain.</a:t>
            </a:r>
          </a:p>
          <a:p>
            <a:r>
              <a:rPr lang="en-US">
                <a:solidFill>
                  <a:srgbClr val="00B0F0"/>
                </a:solidFill>
              </a:rPr>
              <a:t>Chest drain </a:t>
            </a:r>
          </a:p>
        </p:txBody>
      </p:sp>
      <p:pic>
        <p:nvPicPr>
          <p:cNvPr id="9" name="Picture 8"/>
          <p:cNvPicPr>
            <a:picLocks noChangeAspect="1"/>
          </p:cNvPicPr>
          <p:nvPr/>
        </p:nvPicPr>
        <p:blipFill>
          <a:blip r:embed="rId2"/>
          <a:stretch>
            <a:fillRect/>
          </a:stretch>
        </p:blipFill>
        <p:spPr>
          <a:xfrm>
            <a:off x="2978785" y="5744210"/>
            <a:ext cx="1348740" cy="929640"/>
          </a:xfrm>
          <a:prstGeom prst="rect">
            <a:avLst/>
          </a:prstGeom>
        </p:spPr>
      </p:pic>
      <p:pic>
        <p:nvPicPr>
          <p:cNvPr id="10" name="Picture 9"/>
          <p:cNvPicPr>
            <a:picLocks noChangeAspect="1"/>
          </p:cNvPicPr>
          <p:nvPr/>
        </p:nvPicPr>
        <p:blipFill>
          <a:blip r:embed="rId3"/>
          <a:stretch>
            <a:fillRect/>
          </a:stretch>
        </p:blipFill>
        <p:spPr>
          <a:xfrm>
            <a:off x="9940925" y="5474970"/>
            <a:ext cx="1139190" cy="111696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rgical Drain Clinical Case by Slidesgo">
  <a:themeElements>
    <a:clrScheme name="Simple Light">
      <a:dk1>
        <a:srgbClr val="000000"/>
      </a:dk1>
      <a:lt1>
        <a:srgbClr val="9CA5FF"/>
      </a:lt1>
      <a:dk2>
        <a:srgbClr val="6B78F7"/>
      </a:dk2>
      <a:lt2>
        <a:srgbClr val="053DFB"/>
      </a:lt2>
      <a:accent1>
        <a:srgbClr val="A7D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1579</TotalTime>
  <Words>3733</Words>
  <Application>Microsoft Office PowerPoint</Application>
  <PresentationFormat>مخصص</PresentationFormat>
  <Paragraphs>528</Paragraphs>
  <Slides>79</Slides>
  <Notes>47</Notes>
  <HiddenSlides>0</HiddenSlides>
  <MMClips>0</MMClips>
  <ScaleCrop>false</ScaleCrop>
  <HeadingPairs>
    <vt:vector size="4" baseType="variant">
      <vt:variant>
        <vt:lpstr>نسق</vt:lpstr>
      </vt:variant>
      <vt:variant>
        <vt:i4>2</vt:i4>
      </vt:variant>
      <vt:variant>
        <vt:lpstr>عناوين الشرائح</vt:lpstr>
      </vt:variant>
      <vt:variant>
        <vt:i4>79</vt:i4>
      </vt:variant>
    </vt:vector>
  </HeadingPairs>
  <TitlesOfParts>
    <vt:vector size="81" baseType="lpstr">
      <vt:lpstr>Office Theme</vt:lpstr>
      <vt:lpstr>Surgical Drain Clinical Case by Slidesgo</vt:lpstr>
      <vt:lpstr>عرض تقديمي في PowerPoint</vt:lpstr>
      <vt:lpstr>عرض تقديمي في PowerPoint</vt:lpstr>
      <vt:lpstr>Surgical Drains</vt:lpstr>
      <vt:lpstr>عرض تقديمي في PowerPoint</vt:lpstr>
      <vt:lpstr>What is a surgical drain?</vt:lpstr>
      <vt:lpstr>Purpose of drains:</vt:lpstr>
      <vt:lpstr>Indication: </vt:lpstr>
      <vt:lpstr>Classification of Drains:</vt:lpstr>
      <vt:lpstr>OPEN VS CLOSED</vt:lpstr>
      <vt:lpstr>Closed VS Open</vt:lpstr>
      <vt:lpstr>Active VS Passive</vt:lpstr>
      <vt:lpstr>عرض تقديمي في PowerPoint</vt:lpstr>
      <vt:lpstr>Active VS Passive</vt:lpstr>
      <vt:lpstr>Passive drains</vt:lpstr>
      <vt:lpstr>عرض تقديمي في PowerPoint</vt:lpstr>
      <vt:lpstr>Open passive drains</vt:lpstr>
      <vt:lpstr>Gauze wick:</vt:lpstr>
      <vt:lpstr> Corrugated drains </vt:lpstr>
      <vt:lpstr>Penrose Drain</vt:lpstr>
      <vt:lpstr>Penrose Drain</vt:lpstr>
      <vt:lpstr>Setons drains:</vt:lpstr>
      <vt:lpstr>Yates drains:</vt:lpstr>
      <vt:lpstr>Closed Passive</vt:lpstr>
      <vt:lpstr>Robinson drains:</vt:lpstr>
      <vt:lpstr>Open+Closed active drains:</vt:lpstr>
      <vt:lpstr>Open active drains:</vt:lpstr>
      <vt:lpstr>Closed active drains:</vt:lpstr>
      <vt:lpstr>عرض تقديمي في PowerPoint</vt:lpstr>
      <vt:lpstr>Complications of Drains:</vt:lpstr>
      <vt:lpstr>Removal of drains:</vt:lpstr>
      <vt:lpstr>Special Drains</vt:lpstr>
      <vt:lpstr>Chest tube:</vt:lpstr>
      <vt:lpstr>عرض تقديمي في PowerPoint</vt:lpstr>
      <vt:lpstr>عرض تقديمي في PowerPoint</vt:lpstr>
      <vt:lpstr>T-tube</vt:lpstr>
      <vt:lpstr>عرض تقديمي في PowerPoint</vt:lpstr>
      <vt:lpstr>عرض تقديمي في PowerPoint</vt:lpstr>
      <vt:lpstr>Enteral Tube feeding:</vt:lpstr>
      <vt:lpstr>Enteral Tube feeding:</vt:lpstr>
      <vt:lpstr>Indications for Enteral Tube feeding:</vt:lpstr>
      <vt:lpstr>Nasogastric tube:</vt:lpstr>
      <vt:lpstr>Anatomy review: </vt:lpstr>
      <vt:lpstr>NG tube is commonly used for multiple Indications:</vt:lpstr>
      <vt:lpstr>Indications for GI intubation:</vt:lpstr>
      <vt:lpstr>Indications for GI intubation:</vt:lpstr>
      <vt:lpstr>Indications for GI intubation:</vt:lpstr>
      <vt:lpstr>Indications for GI intubation:</vt:lpstr>
      <vt:lpstr>contraindications for NG intubation </vt:lpstr>
      <vt:lpstr>contraindications for NG intubation </vt:lpstr>
      <vt:lpstr>Insertion of an NG tube:</vt:lpstr>
      <vt:lpstr>Patient Medical History (patency of nares)</vt:lpstr>
      <vt:lpstr>Equipment Required:</vt:lpstr>
      <vt:lpstr>Implementation:</vt:lpstr>
      <vt:lpstr>Complications of nasogastric intubation:</vt:lpstr>
      <vt:lpstr>Evaluation:</vt:lpstr>
      <vt:lpstr>Responsibilities:</vt:lpstr>
      <vt:lpstr>References:</vt:lpstr>
      <vt:lpstr>عرض تقديمي في PowerPoint</vt:lpstr>
      <vt:lpstr>عرض تقديمي في PowerPoint</vt:lpstr>
      <vt:lpstr>Types:</vt:lpstr>
      <vt:lpstr>Special Types:</vt:lpstr>
      <vt:lpstr>Composition: </vt:lpstr>
      <vt:lpstr>Composition: </vt:lpstr>
      <vt:lpstr>General view:</vt:lpstr>
      <vt:lpstr>عرض تقديمي في PowerPoint</vt:lpstr>
      <vt:lpstr>Indications:</vt:lpstr>
      <vt:lpstr>uses of Foley's catheter:</vt:lpstr>
      <vt:lpstr>Complications :</vt:lpstr>
      <vt:lpstr>Complications :</vt:lpstr>
      <vt:lpstr>The procedure:</vt:lpstr>
      <vt:lpstr>Anatomy review:</vt:lpstr>
      <vt:lpstr>Male catheterization:</vt:lpstr>
      <vt:lpstr>Anatomy review:</vt:lpstr>
      <vt:lpstr>female catheterization:</vt:lpstr>
      <vt:lpstr>The doctor or medical assistant will insert the Foley's catheter in this manner:</vt:lpstr>
      <vt:lpstr>Urinary catheter contraindication:</vt:lpstr>
      <vt:lpstr>Drainage bag:</vt:lpstr>
      <vt:lpstr>References :</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passive drains</dc:title>
  <dc:creator>لانابركات</dc:creator>
  <cp:lastModifiedBy>Dell_i3_th10</cp:lastModifiedBy>
  <cp:revision>37</cp:revision>
  <dcterms:created xsi:type="dcterms:W3CDTF">2024-09-20T19:31:49Z</dcterms:created>
  <dcterms:modified xsi:type="dcterms:W3CDTF">2024-09-30T19:40:01Z</dcterms:modified>
</cp:coreProperties>
</file>