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66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1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7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46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71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46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01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6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64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5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7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53FDA-9D0B-1E50-520F-D0D47CAA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r-JO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ۛ </a:t>
            </a:r>
            <a:r>
              <a:rPr lang="he-I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ּ﷽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AA77-7FEB-C6A0-5097-8799C172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53388E-A7E2-AC17-D7FF-D391C8E00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09" y="136101"/>
            <a:ext cx="5646228" cy="4555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9439B-1C92-73E8-D763-221A8F506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22" y="2144796"/>
            <a:ext cx="6343678" cy="40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D7896E1-CE84-AEBD-D564-0A5E3D7056B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77077" y="185531"/>
            <a:ext cx="11542643" cy="64405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about:</a:t>
            </a:r>
            <a:r>
              <a:rPr lang="en-U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Duration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Associated symptoms: abdominal pain, fever, weight loss, itching, diarrhea or constipation (you can ask about all of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symptoms)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3-color of stool (normal or pale), color of urine (normal or dark)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4-alcohol history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4-travel history and immunization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5-use of illicit or IV drugs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6-sexual history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7-previous blood transfusion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8-recently prescribed drugs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9-previous episodes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the scheme of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Hx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2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079A-7B74-D64E-24FA-E828058D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B7F64B0-2688-06D8-0782-E7FF03E0348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61121" y="3429000"/>
            <a:ext cx="2607365" cy="47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drug history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12">
            <a:extLst>
              <a:ext uri="{FF2B5EF4-FFF2-40B4-BE49-F238E27FC236}">
                <a16:creationId xmlns:a16="http://schemas.microsoft.com/office/drawing/2014/main" id="{FFEE4662-1CEE-CBC0-D716-41E2EA29C3B6}"/>
              </a:ext>
            </a:extLst>
          </p:cNvPr>
          <p:cNvSpPr/>
          <p:nvPr/>
        </p:nvSpPr>
        <p:spPr>
          <a:xfrm>
            <a:off x="3301779" y="3607678"/>
            <a:ext cx="579120" cy="1752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F1640-167A-B76A-11D3-201E5CDE3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2" y="2586112"/>
            <a:ext cx="7032445" cy="2393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769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6391FA3-8044-7A88-8D06-78840E0CB6F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55473" y="116094"/>
            <a:ext cx="5244597" cy="6114282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examination: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Vitals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Focused focal exam: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 abdominal examination(including assessment of hepatomegaly and splenomegaly)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Extremity exam for edema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Signs of chronic liver disease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Signs of anemia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A3933-4E95-9AA6-8213-0FA976D58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28" y="116094"/>
            <a:ext cx="6205777" cy="61142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5223E2-4799-8A58-BDB1-1FDE618777A9}"/>
              </a:ext>
            </a:extLst>
          </p:cNvPr>
          <p:cNvSpPr/>
          <p:nvPr/>
        </p:nvSpPr>
        <p:spPr>
          <a:xfrm>
            <a:off x="7977810" y="2504661"/>
            <a:ext cx="1046922" cy="1736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B05E6-52F0-D1B6-8B1A-F2C88323A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279" y="62734"/>
            <a:ext cx="7196486" cy="67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1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181F-CB6D-8FC4-B836-99D6795E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5BBD06-E2F8-9F69-53FF-F4B37303E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73" y="478301"/>
            <a:ext cx="12052727" cy="5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4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8267-4034-266E-DF27-EC2538DB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Medical management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B5E4C-C2C8-75AF-A48C-5B41EC1E3E47}"/>
              </a:ext>
            </a:extLst>
          </p:cNvPr>
          <p:cNvSpPr txBox="1"/>
          <p:nvPr/>
        </p:nvSpPr>
        <p:spPr>
          <a:xfrm>
            <a:off x="1035147" y="1154197"/>
            <a:ext cx="95578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1) Antihistamine drugs (for itching)</a:t>
            </a:r>
          </a:p>
          <a:p>
            <a:r>
              <a:rPr lang="en-US" dirty="0"/>
              <a:t>E.g.</a:t>
            </a:r>
          </a:p>
          <a:p>
            <a:r>
              <a:rPr lang="en-US" dirty="0" err="1"/>
              <a:t>Levocitrizine</a:t>
            </a:r>
            <a:r>
              <a:rPr lang="en-US" dirty="0"/>
              <a:t>  5mg</a:t>
            </a:r>
          </a:p>
          <a:p>
            <a:r>
              <a:rPr lang="en-US" dirty="0" err="1"/>
              <a:t>Avle</a:t>
            </a:r>
            <a:r>
              <a:rPr lang="en-US" dirty="0"/>
              <a:t> 25mg</a:t>
            </a:r>
          </a:p>
          <a:p>
            <a:endParaRPr lang="en-US" dirty="0"/>
          </a:p>
          <a:p>
            <a:r>
              <a:rPr lang="en-US" sz="2400" b="1" dirty="0"/>
              <a:t>2) Sedative for restlessness and irritability</a:t>
            </a:r>
          </a:p>
          <a:p>
            <a:r>
              <a:rPr lang="en-US" dirty="0"/>
              <a:t>e.g. </a:t>
            </a:r>
          </a:p>
          <a:p>
            <a:r>
              <a:rPr lang="en-US" dirty="0" err="1"/>
              <a:t>Lorazepam,diazepam</a:t>
            </a:r>
            <a:endParaRPr lang="en-US" dirty="0"/>
          </a:p>
          <a:p>
            <a:endParaRPr lang="en-US" dirty="0"/>
          </a:p>
          <a:p>
            <a:r>
              <a:rPr lang="en-US" sz="2400" b="1" dirty="0"/>
              <a:t>3) Purgative enema if constipation</a:t>
            </a:r>
          </a:p>
          <a:p>
            <a:endParaRPr lang="en-US" sz="2400" b="1" dirty="0"/>
          </a:p>
          <a:p>
            <a:r>
              <a:rPr lang="en-US" sz="2400" b="1" dirty="0"/>
              <a:t>4) Antibiotics</a:t>
            </a:r>
          </a:p>
          <a:p>
            <a:endParaRPr lang="en-US" sz="2400" b="1" dirty="0"/>
          </a:p>
          <a:p>
            <a:r>
              <a:rPr lang="en-US" sz="2400" b="1" dirty="0"/>
              <a:t>5) Antipyretics </a:t>
            </a:r>
          </a:p>
          <a:p>
            <a:endParaRPr lang="en-US" sz="2400" b="1" dirty="0"/>
          </a:p>
          <a:p>
            <a:r>
              <a:rPr lang="en-US" sz="2400" b="1" dirty="0"/>
              <a:t>6) Vitamin K and B complex</a:t>
            </a:r>
          </a:p>
        </p:txBody>
      </p:sp>
    </p:spTree>
    <p:extLst>
      <p:ext uri="{BB962C8B-B14F-4D97-AF65-F5344CB8AC3E}">
        <p14:creationId xmlns:p14="http://schemas.microsoft.com/office/powerpoint/2010/main" val="283672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93D8-00B2-6FC9-21FD-91B8E79D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Dietary management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55084-6193-654B-50AF-9D82C0FF14F8}"/>
              </a:ext>
            </a:extLst>
          </p:cNvPr>
          <p:cNvSpPr txBox="1"/>
          <p:nvPr/>
        </p:nvSpPr>
        <p:spPr>
          <a:xfrm>
            <a:off x="562708" y="2236762"/>
            <a:ext cx="9875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Restrict fat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High protein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High carbohydrate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Give glucose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Pastel colors in gradient surface design">
            <a:extLst>
              <a:ext uri="{FF2B5EF4-FFF2-40B4-BE49-F238E27FC236}">
                <a16:creationId xmlns:a16="http://schemas.microsoft.com/office/drawing/2014/main" id="{91404011-2AB8-4F78-455A-95A46413D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5835" b="98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F33CA-F477-7E28-A632-F6C29F0D4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664512"/>
            <a:ext cx="5037616" cy="2982360"/>
          </a:xfrm>
        </p:spPr>
        <p:txBody>
          <a:bodyPr>
            <a:normAutofit/>
          </a:bodyPr>
          <a:lstStyle/>
          <a:p>
            <a:r>
              <a:rPr lang="en-US" dirty="0"/>
              <a:t>Approach to pt with jaundice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3B02-A730-90B0-B7C5-B67EDAC6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CDCCA2-0596-EE77-A7AC-D0139C231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97" y="-269966"/>
            <a:ext cx="9664505" cy="233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37C8CE-355D-D703-EFDB-A241A53A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09" y="2339424"/>
            <a:ext cx="9144000" cy="39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0386-E501-E240-0CAC-F5C44818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5A9DE8-4362-89C7-DDF9-0E2879C9B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t="18750" r="49048" b="9375"/>
          <a:stretch>
            <a:fillRect/>
          </a:stretch>
        </p:blipFill>
        <p:spPr bwMode="auto">
          <a:xfrm>
            <a:off x="3092623" y="0"/>
            <a:ext cx="65156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86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2AD12AB-5A4F-A2CA-8654-DDC24BEC454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632435"/>
            <a:ext cx="10515600" cy="3315523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3200" b="1" u="sng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Jaundice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 yellowish discoloration of the skin, </a:t>
            </a:r>
            <a:r>
              <a:rPr lang="en-US" sz="32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sclerae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mucous membranes caused by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hyperbilirubinaemia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-There is no absolute level at which jaundice is clinically detected but, in good light, most clinicians will recognize jaundice when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bilirubin levels exceed 50 µmol/L (2.92 mg/dL).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4935D-A6F0-7212-7655-6BB505C46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64" y="3947958"/>
            <a:ext cx="4227049" cy="27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55B4-F37B-B387-69F3-5BD02AED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46B395-F083-3E99-76B5-CBBE55EE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1067740" cy="62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8875-CE14-2C81-EA6C-2E4028FEE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622852"/>
            <a:ext cx="10942983" cy="5062515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u="sng" dirty="0">
                <a:solidFill>
                  <a:srgbClr val="FF0000"/>
                </a:solidFill>
              </a:rPr>
              <a:t>1-Prehepatic Jaundice </a:t>
            </a:r>
            <a:r>
              <a:rPr lang="en-US" sz="3100" dirty="0"/>
              <a:t>:  </a:t>
            </a:r>
          </a:p>
          <a:p>
            <a:pPr marL="0" indent="0">
              <a:buNone/>
            </a:pPr>
            <a:r>
              <a:rPr lang="en-US" sz="3100" u="sng" dirty="0">
                <a:solidFill>
                  <a:schemeClr val="accent1"/>
                </a:solidFill>
              </a:rPr>
              <a:t>(unconjugated hyperbilirubinemia)</a:t>
            </a:r>
          </a:p>
          <a:p>
            <a:pPr marL="0" indent="0">
              <a:buNone/>
            </a:pPr>
            <a:r>
              <a:rPr lang="en-US" sz="3100" dirty="0"/>
              <a:t>-</a:t>
            </a:r>
            <a:r>
              <a:rPr lang="en-US" sz="3100" dirty="0">
                <a:highlight>
                  <a:srgbClr val="FFFF00"/>
                </a:highlight>
              </a:rPr>
              <a:t>in </a:t>
            </a:r>
            <a:r>
              <a:rPr lang="en-US" sz="3100" b="1" dirty="0">
                <a:highlight>
                  <a:srgbClr val="FFFF00"/>
                </a:highlight>
              </a:rPr>
              <a:t>hemolytic</a:t>
            </a:r>
            <a:r>
              <a:rPr lang="en-US" sz="3100" dirty="0">
                <a:highlight>
                  <a:srgbClr val="FFFF00"/>
                </a:highlight>
              </a:rPr>
              <a:t> disorders</a:t>
            </a:r>
            <a:r>
              <a:rPr lang="en-US" sz="3100" dirty="0"/>
              <a:t>, anemic pallor combined with jaundice may produce a pale lemon complexion. </a:t>
            </a:r>
          </a:p>
          <a:p>
            <a:pPr marL="0" indent="0">
              <a:buNone/>
            </a:pPr>
            <a:r>
              <a:rPr lang="en-US" sz="3100" dirty="0"/>
              <a:t>-Serum liver enzyme concentrations are normal and jaundice is mild (plasma bilirubin less than 100 micromole/liter ( 5.85 mg/dl) but increases during prolonged fasting or intercurrent febrile illness.</a:t>
            </a:r>
          </a:p>
          <a:p>
            <a:endParaRPr lang="en-US" sz="3100" dirty="0"/>
          </a:p>
          <a:p>
            <a:pPr marL="0" indent="0">
              <a:buNone/>
            </a:pPr>
            <a:r>
              <a:rPr lang="en-US" sz="3100" dirty="0"/>
              <a:t>-</a:t>
            </a:r>
            <a:r>
              <a:rPr lang="en-US" sz="3100" b="1" dirty="0">
                <a:highlight>
                  <a:srgbClr val="FFFF00"/>
                </a:highlight>
              </a:rPr>
              <a:t>Gilbert’s syndrome </a:t>
            </a:r>
            <a:r>
              <a:rPr lang="en-US" sz="3100" dirty="0"/>
              <a:t>is common and causes unconjugated </a:t>
            </a:r>
            <a:r>
              <a:rPr lang="en-US" sz="3100" dirty="0" err="1"/>
              <a:t>hyperbilirubinaemia</a:t>
            </a:r>
            <a:r>
              <a:rPr lang="en-US" sz="3100" dirty="0"/>
              <a:t>.</a:t>
            </a:r>
          </a:p>
          <a:p>
            <a:endParaRPr lang="en-US" sz="3100" dirty="0"/>
          </a:p>
          <a:p>
            <a:pPr marL="0" indent="0">
              <a:buNone/>
            </a:pPr>
            <a:r>
              <a:rPr lang="en-US" sz="3100" dirty="0"/>
              <a:t>-</a:t>
            </a:r>
            <a:r>
              <a:rPr lang="en-US" sz="3100" b="1" dirty="0"/>
              <a:t>The stools and urine are normal in color</a:t>
            </a:r>
            <a:r>
              <a:rPr lang="en-US" sz="31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6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85B74-3B51-0E7F-A745-97324430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530087"/>
            <a:ext cx="10717696" cy="515528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2-Hepatic Jaundice :</a:t>
            </a:r>
          </a:p>
          <a:p>
            <a:pPr marL="0" indent="0">
              <a:buNone/>
            </a:pPr>
            <a:r>
              <a:rPr lang="en-US" dirty="0"/>
              <a:t>-Hepatocellular disease causes </a:t>
            </a:r>
            <a:r>
              <a:rPr lang="en-US" dirty="0" err="1"/>
              <a:t>hyperbilirubinaemia</a:t>
            </a:r>
            <a:r>
              <a:rPr lang="en-US" dirty="0"/>
              <a:t> that is </a:t>
            </a:r>
            <a:r>
              <a:rPr lang="en-US" u="sng" dirty="0">
                <a:solidFill>
                  <a:schemeClr val="accent1"/>
                </a:solidFill>
              </a:rPr>
              <a:t>(both unconjugated and conjugated).</a:t>
            </a:r>
          </a:p>
          <a:p>
            <a:pPr marL="0" indent="0">
              <a:buNone/>
            </a:pPr>
            <a:r>
              <a:rPr lang="en-US" dirty="0"/>
              <a:t>-Conjugated bilirubin </a:t>
            </a:r>
            <a:r>
              <a:rPr lang="en-US" b="1" dirty="0"/>
              <a:t>leads to dark brown urine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-The </a:t>
            </a:r>
            <a:r>
              <a:rPr lang="en-US" b="1" dirty="0"/>
              <a:t>stools are normal in color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Viral hepatitis</a:t>
            </a:r>
            <a:r>
              <a:rPr lang="en-US" dirty="0"/>
              <a:t>: e.g., hepatitis A–E, EBV, CMV, yellow fever</a:t>
            </a:r>
          </a:p>
          <a:p>
            <a:endParaRPr lang="en-US" dirty="0"/>
          </a:p>
          <a:p>
            <a:r>
              <a:rPr lang="en-US" b="1" dirty="0"/>
              <a:t>Liver disease </a:t>
            </a:r>
            <a:r>
              <a:rPr lang="en-US" dirty="0"/>
              <a:t>e.g., alcoholic hepatitis, nonalcoholic steatohepatitis, cirrhosis, congestive hepatopathy, Wilson disease, autoimmune hepatitis.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1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82DDC-0CA1-8426-65F7-DECD0300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341243"/>
            <a:ext cx="11476382" cy="6175513"/>
          </a:xfrm>
        </p:spPr>
        <p:txBody>
          <a:bodyPr>
            <a:normAutofit fontScale="92500" lnSpcReduction="10000"/>
          </a:bodyPr>
          <a:lstStyle/>
          <a:p>
            <a:r>
              <a:rPr lang="en-US" sz="3800" b="1" u="sng" dirty="0">
                <a:solidFill>
                  <a:srgbClr val="FF0000"/>
                </a:solidFill>
              </a:rPr>
              <a:t>3-Post hepatic jaundice= cholestatic =obstructive=surgical </a:t>
            </a:r>
            <a:r>
              <a:rPr lang="en-US" sz="3300" u="sng" dirty="0">
                <a:solidFill>
                  <a:schemeClr val="accent1"/>
                </a:solidFill>
              </a:rPr>
              <a:t>(conjugated hyperbilirubinemia)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-in biliary obstruction, conjugated bilirubin in the bile does not reach the intestine, so </a:t>
            </a:r>
            <a:r>
              <a:rPr lang="en-US" b="1" dirty="0"/>
              <a:t>the stools are pale.</a:t>
            </a:r>
          </a:p>
          <a:p>
            <a:pPr marL="0" indent="0">
              <a:buNone/>
            </a:pPr>
            <a:r>
              <a:rPr lang="en-US" dirty="0"/>
              <a:t>-Obstructive jaundice may be accompanied by </a:t>
            </a:r>
            <a:r>
              <a:rPr lang="en-US" b="1" dirty="0">
                <a:highlight>
                  <a:srgbClr val="FFFF00"/>
                </a:highlight>
              </a:rPr>
              <a:t>pruritus</a:t>
            </a:r>
            <a:r>
              <a:rPr lang="en-US" dirty="0"/>
              <a:t> (generalized itch) due to skin deposition of bile salt.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-Obstructive jaundice with abdominal pain is usually due to gallstones; if fever or rigors also occur </a:t>
            </a:r>
            <a:r>
              <a:rPr lang="en-US" b="1" dirty="0">
                <a:highlight>
                  <a:srgbClr val="FFFF00"/>
                </a:highlight>
              </a:rPr>
              <a:t>(Charcot’s triad), </a:t>
            </a:r>
            <a:r>
              <a:rPr lang="en-US" dirty="0"/>
              <a:t>ascending cholangitis is likely.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b="1" dirty="0">
                <a:highlight>
                  <a:srgbClr val="FFFF00"/>
                </a:highlight>
              </a:rPr>
              <a:t>Painless</a:t>
            </a:r>
            <a:r>
              <a:rPr lang="en-US" dirty="0"/>
              <a:t> obstructive jaundice suggests </a:t>
            </a:r>
            <a:r>
              <a:rPr lang="en-US" b="1" dirty="0">
                <a:highlight>
                  <a:srgbClr val="FFFF00"/>
                </a:highlight>
              </a:rPr>
              <a:t>malignant</a:t>
            </a:r>
            <a:r>
              <a:rPr lang="en-US" dirty="0"/>
              <a:t> biliary obstruction, as in cholangiocarcinoma or cancer of the head of the pancreas.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-Obstructive jaundice can be due to </a:t>
            </a:r>
            <a:r>
              <a:rPr lang="en-US" b="1" dirty="0">
                <a:highlight>
                  <a:srgbClr val="FFFF00"/>
                </a:highlight>
              </a:rPr>
              <a:t>intrahepatic as well as extrahepatic cholestasis</a:t>
            </a:r>
            <a:r>
              <a:rPr lang="en-US" dirty="0"/>
              <a:t>, as in primary biliary cirrhosis, certain hepatotoxic drug reactions and profound hepatocellular injury.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6374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502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Symbol</vt:lpstr>
      <vt:lpstr>Times New Roman</vt:lpstr>
      <vt:lpstr>ShapesVTI</vt:lpstr>
      <vt:lpstr>ۛ ּ﷽</vt:lpstr>
      <vt:lpstr>Approach to pt with jaundice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management  </vt:lpstr>
      <vt:lpstr>Dietary management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ۛ ּ﷽</dc:title>
  <dc:creator>عمر الكفاوين</dc:creator>
  <cp:lastModifiedBy>Gehan Ahmed. elgindy</cp:lastModifiedBy>
  <cp:revision>3</cp:revision>
  <dcterms:created xsi:type="dcterms:W3CDTF">2022-10-11T15:57:11Z</dcterms:created>
  <dcterms:modified xsi:type="dcterms:W3CDTF">2022-10-12T08:31:19Z</dcterms:modified>
</cp:coreProperties>
</file>