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82"/>
  </p:notesMasterIdLst>
  <p:sldIdLst>
    <p:sldId id="257" r:id="rId2"/>
    <p:sldId id="258" r:id="rId3"/>
    <p:sldId id="263" r:id="rId4"/>
    <p:sldId id="346" r:id="rId5"/>
    <p:sldId id="260" r:id="rId6"/>
    <p:sldId id="261" r:id="rId7"/>
    <p:sldId id="262" r:id="rId8"/>
    <p:sldId id="264"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348" r:id="rId23"/>
    <p:sldId id="349" r:id="rId24"/>
    <p:sldId id="280" r:id="rId25"/>
    <p:sldId id="281" r:id="rId26"/>
    <p:sldId id="341" r:id="rId27"/>
    <p:sldId id="282" r:id="rId28"/>
    <p:sldId id="283" r:id="rId29"/>
    <p:sldId id="342" r:id="rId30"/>
    <p:sldId id="285" r:id="rId31"/>
    <p:sldId id="343" r:id="rId32"/>
    <p:sldId id="344" r:id="rId33"/>
    <p:sldId id="286" r:id="rId34"/>
    <p:sldId id="287" r:id="rId35"/>
    <p:sldId id="288" r:id="rId36"/>
    <p:sldId id="289" r:id="rId37"/>
    <p:sldId id="290" r:id="rId38"/>
    <p:sldId id="291" r:id="rId39"/>
    <p:sldId id="292" r:id="rId40"/>
    <p:sldId id="294" r:id="rId41"/>
    <p:sldId id="295" r:id="rId42"/>
    <p:sldId id="296" r:id="rId43"/>
    <p:sldId id="297" r:id="rId44"/>
    <p:sldId id="298" r:id="rId45"/>
    <p:sldId id="347" r:id="rId46"/>
    <p:sldId id="301" r:id="rId47"/>
    <p:sldId id="304" r:id="rId48"/>
    <p:sldId id="305" r:id="rId49"/>
    <p:sldId id="306" r:id="rId50"/>
    <p:sldId id="308" r:id="rId51"/>
    <p:sldId id="309"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757" autoAdjust="0"/>
  </p:normalViewPr>
  <p:slideViewPr>
    <p:cSldViewPr snapToGrid="0">
      <p:cViewPr varScale="1">
        <p:scale>
          <a:sx n="58" d="100"/>
          <a:sy n="58" d="100"/>
        </p:scale>
        <p:origin x="11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9.5604395604396E-2"/>
          <c:y val="0.10741301059001511"/>
          <c:w val="0.56703296703296413"/>
          <c:h val="0.78063540090771555"/>
        </c:manualLayout>
      </c:layout>
      <c:pieChart>
        <c:varyColors val="1"/>
        <c:ser>
          <c:idx val="0"/>
          <c:order val="0"/>
          <c:tx>
            <c:strRef>
              <c:f>Sheet1!$B$1</c:f>
              <c:strCache>
                <c:ptCount val="1"/>
                <c:pt idx="0">
                  <c:v>Proportion</c:v>
                </c:pt>
              </c:strCache>
            </c:strRef>
          </c:tx>
          <c:dLbls>
            <c:dLbl>
              <c:idx val="0"/>
              <c:layout/>
              <c:tx>
                <c:rich>
                  <a:bodyPr/>
                  <a:lstStyle/>
                  <a:p>
                    <a:r>
                      <a:rPr lang="en-US" smtClean="0"/>
                      <a:t>56%</a:t>
                    </a:r>
                    <a:endParaRPr lang="en-US"/>
                  </a:p>
                </c:rich>
              </c:tx>
              <c:showLegendKey val="0"/>
              <c:showVal val="0"/>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dirty="0" smtClean="0"/>
                      <a:t>10%</a:t>
                    </a:r>
                    <a:endParaRPr lang="en-US" dirty="0"/>
                  </a:p>
                </c:rich>
              </c:tx>
              <c:showLegendKey val="0"/>
              <c:showVal val="0"/>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smtClean="0"/>
                      <a:t>6%</a:t>
                    </a:r>
                    <a:endParaRPr lang="en-US" dirty="0"/>
                  </a:p>
                </c:rich>
              </c:tx>
              <c:showLegendKey val="0"/>
              <c:showVal val="0"/>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smtClean="0"/>
                      <a:t>6%</a:t>
                    </a:r>
                    <a:endParaRPr lang="en-US" dirty="0"/>
                  </a:p>
                </c:rich>
              </c:tx>
              <c:showLegendKey val="0"/>
              <c:showVal val="0"/>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smtClean="0"/>
                      <a:t>5%</a:t>
                    </a:r>
                    <a:endParaRPr lang="en-US" dirty="0"/>
                  </a:p>
                </c:rich>
              </c:tx>
              <c:showLegendKey val="0"/>
              <c:showVal val="0"/>
              <c:showCatName val="0"/>
              <c:showSerName val="0"/>
              <c:showPercent val="0"/>
              <c:showBubbleSize val="0"/>
              <c:extLst>
                <c:ext xmlns:c15="http://schemas.microsoft.com/office/drawing/2012/chart" uri="{CE6537A1-D6FC-4f65-9D91-7224C49458BB}">
                  <c15:layout/>
                </c:ext>
              </c:extLst>
            </c:dLbl>
            <c:dLbl>
              <c:idx val="5"/>
              <c:layout/>
              <c:tx>
                <c:rich>
                  <a:bodyPr/>
                  <a:lstStyle/>
                  <a:p>
                    <a:r>
                      <a:rPr lang="en-US" smtClean="0"/>
                      <a:t>4%</a:t>
                    </a:r>
                    <a:endParaRPr lang="en-US" dirty="0"/>
                  </a:p>
                </c:rich>
              </c:tx>
              <c:showLegendKey val="0"/>
              <c:showVal val="0"/>
              <c:showCatName val="0"/>
              <c:showSerName val="0"/>
              <c:showPercent val="0"/>
              <c:showBubbleSize val="0"/>
              <c:extLst>
                <c:ext xmlns:c15="http://schemas.microsoft.com/office/drawing/2012/chart" uri="{CE6537A1-D6FC-4f65-9D91-7224C49458BB}">
                  <c15:layout/>
                </c:ext>
              </c:extLst>
            </c:dLbl>
            <c:dLbl>
              <c:idx val="6"/>
              <c:layout/>
              <c:tx>
                <c:rich>
                  <a:bodyPr/>
                  <a:lstStyle/>
                  <a:p>
                    <a:r>
                      <a:rPr lang="en-US" smtClean="0"/>
                      <a:t>4%</a:t>
                    </a:r>
                    <a:endParaRPr lang="en-US"/>
                  </a:p>
                </c:rich>
              </c:tx>
              <c:showLegendKey val="0"/>
              <c:showVal val="0"/>
              <c:showCatName val="0"/>
              <c:showSerName val="0"/>
              <c:showPercent val="0"/>
              <c:showBubbleSize val="0"/>
              <c:extLst>
                <c:ext xmlns:c15="http://schemas.microsoft.com/office/drawing/2012/chart" uri="{CE6537A1-D6FC-4f65-9D91-7224C49458BB}">
                  <c15:layout/>
                </c:ext>
              </c:extLst>
            </c:dLbl>
            <c:dLbl>
              <c:idx val="7"/>
              <c:layout/>
              <c:tx>
                <c:rich>
                  <a:bodyPr/>
                  <a:lstStyle/>
                  <a:p>
                    <a:r>
                      <a:rPr lang="en-US" smtClean="0"/>
                      <a:t>9%</a:t>
                    </a:r>
                    <a:endParaRPr lang="en-US"/>
                  </a:p>
                </c:rich>
              </c:tx>
              <c:showLegendKey val="0"/>
              <c:showVal val="0"/>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989" b="1">
                    <a:solidFill>
                      <a:schemeClr val="tx2"/>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Sheet1!$A$2:$A$9</c:f>
              <c:strCache>
                <c:ptCount val="8"/>
                <c:pt idx="0">
                  <c:v>S.pneumoniae</c:v>
                </c:pt>
                <c:pt idx="1">
                  <c:v>H.influenza</c:v>
                </c:pt>
                <c:pt idx="2">
                  <c:v>Chlamydia</c:v>
                </c:pt>
                <c:pt idx="3">
                  <c:v>Legionella spp</c:v>
                </c:pt>
                <c:pt idx="4">
                  <c:v>S.aureus</c:v>
                </c:pt>
                <c:pt idx="5">
                  <c:v>Mycoplasma</c:v>
                </c:pt>
                <c:pt idx="6">
                  <c:v>Gram Neg bacilli</c:v>
                </c:pt>
                <c:pt idx="7">
                  <c:v>Viruses</c:v>
                </c:pt>
              </c:strCache>
            </c:strRef>
          </c:cat>
          <c:val>
            <c:numRef>
              <c:f>Sheet1!$B$2:$B$9</c:f>
              <c:numCache>
                <c:formatCode>0%</c:formatCode>
                <c:ptCount val="8"/>
                <c:pt idx="0">
                  <c:v>0.55000000000000004</c:v>
                </c:pt>
                <c:pt idx="1">
                  <c:v>0.1</c:v>
                </c:pt>
                <c:pt idx="2">
                  <c:v>6.0000000000000137E-2</c:v>
                </c:pt>
                <c:pt idx="3">
                  <c:v>6.0000000000000137E-2</c:v>
                </c:pt>
                <c:pt idx="4">
                  <c:v>5.0000000000000114E-2</c:v>
                </c:pt>
                <c:pt idx="5">
                  <c:v>4.0000000000000112E-2</c:v>
                </c:pt>
                <c:pt idx="6">
                  <c:v>4.0000000000000112E-2</c:v>
                </c:pt>
                <c:pt idx="7">
                  <c:v>9.0000000000000066E-2</c:v>
                </c:pt>
              </c:numCache>
            </c:numRef>
          </c:val>
        </c:ser>
        <c:dLbls>
          <c:showLegendKey val="0"/>
          <c:showVal val="0"/>
          <c:showCatName val="0"/>
          <c:showSerName val="0"/>
          <c:showPercent val="0"/>
          <c:showBubbleSize val="0"/>
          <c:showLeaderLines val="1"/>
        </c:dLbls>
        <c:firstSliceAng val="0"/>
      </c:pieChart>
      <c:spPr>
        <a:noFill/>
        <a:ln w="25387">
          <a:noFill/>
        </a:ln>
      </c:spPr>
    </c:plotArea>
    <c:legend>
      <c:legendPos val="r"/>
      <c:layout>
        <c:manualLayout>
          <c:xMode val="edge"/>
          <c:yMode val="edge"/>
          <c:x val="0.66798103275764564"/>
          <c:y val="0.14611457567804018"/>
          <c:w val="0.26117477028078784"/>
          <c:h val="0.57913910761154874"/>
        </c:manualLayout>
      </c:layout>
      <c:overlay val="0"/>
      <c:txPr>
        <a:bodyPr/>
        <a:lstStyle/>
        <a:p>
          <a:pPr>
            <a:defRPr sz="2383"/>
          </a:pPr>
          <a:endParaRPr lang="en-US"/>
        </a:p>
      </c:txPr>
    </c:legend>
    <c:plotVisOnly val="1"/>
    <c:dispBlanksAs val="zero"/>
    <c:showDLblsOverMax val="0"/>
  </c:chart>
  <c:txPr>
    <a:bodyPr/>
    <a:lstStyle/>
    <a:p>
      <a:pPr>
        <a:defRPr sz="1791"/>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B5854-2FBA-4F01-9681-989F29B1EE89}"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DABE57-08AA-4F69-8696-961732ED0EC1}" type="slidenum">
              <a:rPr lang="en-US" smtClean="0"/>
              <a:t>‹#›</a:t>
            </a:fld>
            <a:endParaRPr lang="en-US"/>
          </a:p>
        </p:txBody>
      </p:sp>
    </p:spTree>
    <p:extLst>
      <p:ext uri="{BB962C8B-B14F-4D97-AF65-F5344CB8AC3E}">
        <p14:creationId xmlns:p14="http://schemas.microsoft.com/office/powerpoint/2010/main" val="4291179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AF78422-124E-4746-BC92-F6083E46A346}" type="slidenum">
              <a:rPr lang="en-US" altLang="en-US" smtClean="0">
                <a:latin typeface="Calibri" pitchFamily="34" charset="0"/>
              </a:rPr>
              <a:pPr/>
              <a:t>3</a:t>
            </a:fld>
            <a:endParaRPr lang="en-US" altLang="en-US" smtClean="0">
              <a:latin typeface="Calibri" pitchFamily="34" charset="0"/>
            </a:endParaRPr>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ru-RU" altLang="en-US" smtClean="0"/>
          </a:p>
        </p:txBody>
      </p:sp>
    </p:spTree>
    <p:extLst>
      <p:ext uri="{BB962C8B-B14F-4D97-AF65-F5344CB8AC3E}">
        <p14:creationId xmlns:p14="http://schemas.microsoft.com/office/powerpoint/2010/main" val="281140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a:lstStyle/>
          <a:p>
            <a:pPr eaLnBrk="1" hangingPunct="1">
              <a:spcBef>
                <a:spcPct val="0"/>
              </a:spcBef>
            </a:pPr>
            <a:endParaRPr lang="en-US" smtClean="0">
              <a:cs typeface="Arial" charset="0"/>
            </a:endParaRPr>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F9013E-35AC-400D-9FE2-1A27236B59A7}" type="slidenum">
              <a:rPr lang="ar-EG" smtClean="0"/>
              <a:pPr fontAlgn="base">
                <a:spcBef>
                  <a:spcPct val="0"/>
                </a:spcBef>
                <a:spcAft>
                  <a:spcPct val="0"/>
                </a:spcAft>
                <a:defRPr/>
              </a:pPr>
              <a:t>27</a:t>
            </a:fld>
            <a:endParaRPr lang="ar-EG" smtClean="0"/>
          </a:p>
        </p:txBody>
      </p:sp>
    </p:spTree>
    <p:extLst>
      <p:ext uri="{BB962C8B-B14F-4D97-AF65-F5344CB8AC3E}">
        <p14:creationId xmlns:p14="http://schemas.microsoft.com/office/powerpoint/2010/main" val="4029442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a:lstStyle/>
          <a:p>
            <a:pPr eaLnBrk="1" hangingPunct="1">
              <a:spcBef>
                <a:spcPct val="0"/>
              </a:spcBef>
            </a:pPr>
            <a:endParaRPr lang="en-US" smtClean="0">
              <a:cs typeface="Arial" charset="0"/>
            </a:endParaRPr>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7B5C4A-B85A-4E91-864D-1CD6807886D7}" type="slidenum">
              <a:rPr lang="ar-EG" smtClean="0"/>
              <a:pPr fontAlgn="base">
                <a:spcBef>
                  <a:spcPct val="0"/>
                </a:spcBef>
                <a:spcAft>
                  <a:spcPct val="0"/>
                </a:spcAft>
                <a:defRPr/>
              </a:pPr>
              <a:t>28</a:t>
            </a:fld>
            <a:endParaRPr lang="ar-EG" smtClean="0"/>
          </a:p>
        </p:txBody>
      </p:sp>
    </p:spTree>
    <p:extLst>
      <p:ext uri="{BB962C8B-B14F-4D97-AF65-F5344CB8AC3E}">
        <p14:creationId xmlns:p14="http://schemas.microsoft.com/office/powerpoint/2010/main" val="2300979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smtClean="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A7E00F-32CC-4C84-BB2F-2B6D5642B20B}" type="slidenum">
              <a:rPr lang="en-US" altLang="en-US" smtClean="0"/>
              <a:pPr>
                <a:spcBef>
                  <a:spcPct val="0"/>
                </a:spcBef>
              </a:pPr>
              <a:t>29</a:t>
            </a:fld>
            <a:endParaRPr lang="en-US" altLang="en-US" smtClean="0"/>
          </a:p>
        </p:txBody>
      </p:sp>
    </p:spTree>
    <p:extLst>
      <p:ext uri="{BB962C8B-B14F-4D97-AF65-F5344CB8AC3E}">
        <p14:creationId xmlns:p14="http://schemas.microsoft.com/office/powerpoint/2010/main" val="2324875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a:lstStyle/>
          <a:p>
            <a:pPr eaLnBrk="1" hangingPunct="1">
              <a:spcBef>
                <a:spcPct val="0"/>
              </a:spcBef>
            </a:pPr>
            <a:endParaRPr lang="ar-EG" smtClean="0"/>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A81CABE-A267-45AF-BBC1-D5E456046509}" type="slidenum">
              <a:rPr lang="ar-EG" smtClean="0"/>
              <a:pPr fontAlgn="base">
                <a:spcBef>
                  <a:spcPct val="0"/>
                </a:spcBef>
                <a:spcAft>
                  <a:spcPct val="0"/>
                </a:spcAft>
                <a:defRPr/>
              </a:pPr>
              <a:t>33</a:t>
            </a:fld>
            <a:endParaRPr lang="ar-EG" smtClean="0"/>
          </a:p>
        </p:txBody>
      </p:sp>
    </p:spTree>
    <p:extLst>
      <p:ext uri="{BB962C8B-B14F-4D97-AF65-F5344CB8AC3E}">
        <p14:creationId xmlns:p14="http://schemas.microsoft.com/office/powerpoint/2010/main" val="1876655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1" hangingPunct="1"/>
            <a:fld id="{837DAF72-0B0C-400E-AADC-37B5CB9C320D}" type="slidenum">
              <a:rPr lang="en-US" altLang="en-US" smtClean="0">
                <a:latin typeface="Calibri" pitchFamily="34" charset="0"/>
              </a:rPr>
              <a:pPr eaLnBrk="1" hangingPunct="1"/>
              <a:t>34</a:t>
            </a:fld>
            <a:endParaRPr lang="en-US" altLang="en-US" smtClean="0">
              <a:latin typeface="Calibri" pitchFamily="34" charset="0"/>
            </a:endParaRPr>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ltLang="en-US" smtClean="0"/>
          </a:p>
        </p:txBody>
      </p:sp>
    </p:spTree>
    <p:extLst>
      <p:ext uri="{BB962C8B-B14F-4D97-AF65-F5344CB8AC3E}">
        <p14:creationId xmlns:p14="http://schemas.microsoft.com/office/powerpoint/2010/main" val="3330181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1" hangingPunct="1"/>
            <a:fld id="{5DD7B16D-3771-4A4D-ADF0-640ECF4B5CC7}" type="slidenum">
              <a:rPr lang="en-US" altLang="en-US" smtClean="0">
                <a:latin typeface="Calibri" pitchFamily="34" charset="0"/>
              </a:rPr>
              <a:pPr eaLnBrk="1" hangingPunct="1"/>
              <a:t>35</a:t>
            </a:fld>
            <a:endParaRPr lang="en-US" altLang="en-US" smtClean="0">
              <a:latin typeface="Calibri" pitchFamily="34" charset="0"/>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ltLang="en-US" smtClean="0"/>
          </a:p>
        </p:txBody>
      </p:sp>
    </p:spTree>
    <p:extLst>
      <p:ext uri="{BB962C8B-B14F-4D97-AF65-F5344CB8AC3E}">
        <p14:creationId xmlns:p14="http://schemas.microsoft.com/office/powerpoint/2010/main" val="3082242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Pyaemia</a:t>
            </a:r>
            <a:r>
              <a:rPr lang="en-US" sz="1200" b="0" i="0" kern="1200" dirty="0" smtClean="0">
                <a:solidFill>
                  <a:schemeClr val="tx1"/>
                </a:solidFill>
                <a:effectLst/>
                <a:latin typeface="+mn-lt"/>
                <a:ea typeface="+mn-ea"/>
                <a:cs typeface="+mn-cs"/>
              </a:rPr>
              <a:t> (or </a:t>
            </a:r>
            <a:r>
              <a:rPr lang="en-US" sz="1200" b="0" i="0" kern="1200" dirty="0" err="1" smtClean="0">
                <a:solidFill>
                  <a:schemeClr val="tx1"/>
                </a:solidFill>
                <a:effectLst/>
                <a:latin typeface="+mn-lt"/>
                <a:ea typeface="+mn-ea"/>
                <a:cs typeface="+mn-cs"/>
              </a:rPr>
              <a:t>pyemia</a:t>
            </a:r>
            <a:r>
              <a:rPr lang="en-US" sz="1200" b="0" i="0" kern="1200" dirty="0" smtClean="0">
                <a:solidFill>
                  <a:schemeClr val="tx1"/>
                </a:solidFill>
                <a:effectLst/>
                <a:latin typeface="+mn-lt"/>
                <a:ea typeface="+mn-ea"/>
                <a:cs typeface="+mn-cs"/>
              </a:rPr>
              <a:t>) is a type of </a:t>
            </a:r>
            <a:r>
              <a:rPr lang="en-US" sz="1200" b="1" i="0" u="sng" kern="1200" dirty="0" smtClean="0">
                <a:solidFill>
                  <a:schemeClr val="tx1"/>
                </a:solidFill>
                <a:effectLst/>
                <a:latin typeface="+mn-lt"/>
                <a:ea typeface="+mn-ea"/>
                <a:cs typeface="+mn-cs"/>
              </a:rPr>
              <a:t>sepsis that leads to widespread abscesses</a:t>
            </a:r>
            <a:r>
              <a:rPr lang="en-US" sz="1200" b="0" i="0" kern="1200" dirty="0" smtClean="0">
                <a:solidFill>
                  <a:schemeClr val="tx1"/>
                </a:solidFill>
                <a:effectLst/>
                <a:latin typeface="+mn-lt"/>
                <a:ea typeface="+mn-ea"/>
                <a:cs typeface="+mn-cs"/>
              </a:rPr>
              <a:t> of a metastatic nature. It is usually caused by the staphylococcus bacteria by pus-forming organisms in the blood. Apart from the distinctive abscesses, </a:t>
            </a:r>
            <a:r>
              <a:rPr lang="en-US" sz="1200" b="0" i="0" kern="1200" dirty="0" err="1" smtClean="0">
                <a:solidFill>
                  <a:schemeClr val="tx1"/>
                </a:solidFill>
                <a:effectLst/>
                <a:latin typeface="+mn-lt"/>
                <a:ea typeface="+mn-ea"/>
                <a:cs typeface="+mn-cs"/>
              </a:rPr>
              <a:t>pyaemia</a:t>
            </a:r>
            <a:r>
              <a:rPr lang="en-US" sz="1200" b="0" i="0" kern="1200" dirty="0" smtClean="0">
                <a:solidFill>
                  <a:schemeClr val="tx1"/>
                </a:solidFill>
                <a:effectLst/>
                <a:latin typeface="+mn-lt"/>
                <a:ea typeface="+mn-ea"/>
                <a:cs typeface="+mn-cs"/>
              </a:rPr>
              <a:t> exhibits the same symptoms as other forms of </a:t>
            </a:r>
            <a:r>
              <a:rPr lang="en-US" sz="1200" b="0" i="0" kern="1200" dirty="0" err="1" smtClean="0">
                <a:solidFill>
                  <a:schemeClr val="tx1"/>
                </a:solidFill>
                <a:effectLst/>
                <a:latin typeface="+mn-lt"/>
                <a:ea typeface="+mn-ea"/>
                <a:cs typeface="+mn-cs"/>
              </a:rPr>
              <a:t>septicaemia</a:t>
            </a:r>
            <a:endParaRPr lang="ar-JO" sz="1200" b="0" i="0" kern="1200" dirty="0" smtClean="0">
              <a:solidFill>
                <a:schemeClr val="tx1"/>
              </a:solidFill>
              <a:effectLst/>
              <a:latin typeface="+mn-lt"/>
              <a:ea typeface="+mn-ea"/>
              <a:cs typeface="+mn-cs"/>
            </a:endParaRPr>
          </a:p>
          <a:p>
            <a:endParaRPr lang="ar-JO" sz="1200" b="0" i="0" kern="1200" dirty="0" smtClean="0">
              <a:solidFill>
                <a:schemeClr val="tx1"/>
              </a:solidFill>
              <a:effectLst/>
              <a:latin typeface="+mn-lt"/>
              <a:ea typeface="+mn-ea"/>
              <a:cs typeface="+mn-cs"/>
            </a:endParaRPr>
          </a:p>
          <a:p>
            <a:endParaRPr lang="ar-JO" sz="1200" b="0" i="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solidFill>
                  <a:srgbClr val="0000FF"/>
                </a:solidFill>
              </a:rPr>
              <a:t>Pleural effusion</a:t>
            </a:r>
            <a:r>
              <a:rPr lang="en-US" altLang="en-US" dirty="0" smtClean="0"/>
              <a:t>; Clear fluid + pus cells</a:t>
            </a:r>
          </a:p>
          <a:p>
            <a:endParaRPr lang="en-US" dirty="0"/>
          </a:p>
        </p:txBody>
      </p:sp>
      <p:sp>
        <p:nvSpPr>
          <p:cNvPr id="4" name="Slide Number Placeholder 3"/>
          <p:cNvSpPr>
            <a:spLocks noGrp="1"/>
          </p:cNvSpPr>
          <p:nvPr>
            <p:ph type="sldNum" sz="quarter" idx="10"/>
          </p:nvPr>
        </p:nvSpPr>
        <p:spPr/>
        <p:txBody>
          <a:bodyPr/>
          <a:lstStyle/>
          <a:p>
            <a:pPr>
              <a:defRPr/>
            </a:pPr>
            <a:fld id="{1916F244-5DB9-4BC3-AEBA-C199DD7A9F05}" type="slidenum">
              <a:rPr lang="en-US" smtClean="0"/>
              <a:pPr>
                <a:defRPr/>
              </a:pPr>
              <a:t>36</a:t>
            </a:fld>
            <a:endParaRPr lang="en-US"/>
          </a:p>
        </p:txBody>
      </p:sp>
    </p:spTree>
    <p:extLst>
      <p:ext uri="{BB962C8B-B14F-4D97-AF65-F5344CB8AC3E}">
        <p14:creationId xmlns:p14="http://schemas.microsoft.com/office/powerpoint/2010/main" val="1355254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ABE57-08AA-4F69-8696-961732ED0EC1}" type="slidenum">
              <a:rPr lang="en-US" smtClean="0"/>
              <a:t>41</a:t>
            </a:fld>
            <a:endParaRPr lang="en-US"/>
          </a:p>
        </p:txBody>
      </p:sp>
    </p:spTree>
    <p:extLst>
      <p:ext uri="{BB962C8B-B14F-4D97-AF65-F5344CB8AC3E}">
        <p14:creationId xmlns:p14="http://schemas.microsoft.com/office/powerpoint/2010/main" val="2279560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16F244-5DB9-4BC3-AEBA-C199DD7A9F05}" type="slidenum">
              <a:rPr lang="en-US" smtClean="0"/>
              <a:pPr>
                <a:defRPr/>
              </a:pPr>
              <a:t>42</a:t>
            </a:fld>
            <a:endParaRPr lang="en-US"/>
          </a:p>
        </p:txBody>
      </p:sp>
    </p:spTree>
    <p:extLst>
      <p:ext uri="{BB962C8B-B14F-4D97-AF65-F5344CB8AC3E}">
        <p14:creationId xmlns:p14="http://schemas.microsoft.com/office/powerpoint/2010/main" val="1473485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gemifloxacin [320 mg orally daily]) </a:t>
            </a:r>
          </a:p>
          <a:p>
            <a:endParaRPr lang="en-US" dirty="0" smtClean="0"/>
          </a:p>
          <a:p>
            <a:r>
              <a:rPr lang="en-US" dirty="0" smtClean="0"/>
              <a:t>moxifloxacin [400 mg IV or orally daily] </a:t>
            </a:r>
            <a:endParaRPr lang="en-US" dirty="0"/>
          </a:p>
        </p:txBody>
      </p:sp>
      <p:sp>
        <p:nvSpPr>
          <p:cNvPr id="4" name="Slide Number Placeholder 3"/>
          <p:cNvSpPr>
            <a:spLocks noGrp="1"/>
          </p:cNvSpPr>
          <p:nvPr>
            <p:ph type="sldNum" sz="quarter" idx="10"/>
          </p:nvPr>
        </p:nvSpPr>
        <p:spPr/>
        <p:txBody>
          <a:bodyPr/>
          <a:lstStyle/>
          <a:p>
            <a:fld id="{0BDABE57-08AA-4F69-8696-961732ED0EC1}" type="slidenum">
              <a:rPr lang="en-US" smtClean="0"/>
              <a:t>44</a:t>
            </a:fld>
            <a:endParaRPr lang="en-US"/>
          </a:p>
        </p:txBody>
      </p:sp>
    </p:spTree>
    <p:extLst>
      <p:ext uri="{BB962C8B-B14F-4D97-AF65-F5344CB8AC3E}">
        <p14:creationId xmlns:p14="http://schemas.microsoft.com/office/powerpoint/2010/main" val="2051852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16F244-5DB9-4BC3-AEBA-C199DD7A9F05}" type="slidenum">
              <a:rPr lang="en-US" smtClean="0"/>
              <a:pPr>
                <a:defRPr/>
              </a:pPr>
              <a:t>7</a:t>
            </a:fld>
            <a:endParaRPr lang="en-US"/>
          </a:p>
        </p:txBody>
      </p:sp>
    </p:spTree>
    <p:extLst>
      <p:ext uri="{BB962C8B-B14F-4D97-AF65-F5344CB8AC3E}">
        <p14:creationId xmlns:p14="http://schemas.microsoft.com/office/powerpoint/2010/main" val="898091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ABE57-08AA-4F69-8696-961732ED0EC1}" type="slidenum">
              <a:rPr lang="en-US" smtClean="0"/>
              <a:t>45</a:t>
            </a:fld>
            <a:endParaRPr lang="en-US"/>
          </a:p>
        </p:txBody>
      </p:sp>
    </p:spTree>
    <p:extLst>
      <p:ext uri="{BB962C8B-B14F-4D97-AF65-F5344CB8AC3E}">
        <p14:creationId xmlns:p14="http://schemas.microsoft.com/office/powerpoint/2010/main" val="568110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ceftriaxone (1 to 2 g IV daily), </a:t>
            </a:r>
          </a:p>
          <a:p>
            <a:r>
              <a:rPr lang="en-US" dirty="0" smtClean="0"/>
              <a:t>cefotaxime (1 to 2 g IV every 8 hours)</a:t>
            </a:r>
          </a:p>
          <a:p>
            <a:r>
              <a:rPr lang="en-US" sz="1200" dirty="0" smtClean="0"/>
              <a:t>azithromycin (500 mg once daily)</a:t>
            </a:r>
          </a:p>
          <a:p>
            <a:r>
              <a:rPr lang="en-US" dirty="0" smtClean="0"/>
              <a:t>ampicillin-</a:t>
            </a:r>
            <a:r>
              <a:rPr lang="en-US" dirty="0" err="1" smtClean="0"/>
              <a:t>sulbactam</a:t>
            </a:r>
            <a:r>
              <a:rPr lang="en-US" dirty="0" smtClean="0"/>
              <a:t> (3 g IV every 6 hours)</a:t>
            </a:r>
          </a:p>
          <a:p>
            <a:r>
              <a:rPr lang="en-US" dirty="0" smtClean="0"/>
              <a:t>aztreonam (2 g IV every 8 hours) </a:t>
            </a:r>
          </a:p>
          <a:p>
            <a:r>
              <a:rPr lang="en-US" dirty="0" err="1" smtClean="0"/>
              <a:t>ertapenem</a:t>
            </a:r>
            <a:r>
              <a:rPr lang="en-US" dirty="0" smtClean="0"/>
              <a:t> [1 g IV daily]) </a:t>
            </a:r>
          </a:p>
          <a:p>
            <a:r>
              <a:rPr lang="en-US" dirty="0" err="1" smtClean="0"/>
              <a:t>Meropenem</a:t>
            </a:r>
            <a:r>
              <a:rPr lang="en-US" dirty="0" smtClean="0"/>
              <a:t> (1 g every 8 hours) or</a:t>
            </a:r>
          </a:p>
          <a:p>
            <a:r>
              <a:rPr lang="en-US" dirty="0" smtClean="0"/>
              <a:t>●</a:t>
            </a:r>
            <a:r>
              <a:rPr lang="en-US" dirty="0" err="1" smtClean="0"/>
              <a:t>Cefepime</a:t>
            </a:r>
            <a:r>
              <a:rPr lang="en-US" dirty="0" smtClean="0"/>
              <a:t> (2 g every 8 hours) or</a:t>
            </a:r>
          </a:p>
          <a:p>
            <a:r>
              <a:rPr lang="en-US" dirty="0" smtClean="0"/>
              <a:t>●Ceftazidime (2 g every 8 hours; activity against pneumococcus more limited than agents listed above)</a:t>
            </a:r>
          </a:p>
          <a:p>
            <a:r>
              <a:rPr lang="en-US" dirty="0" smtClean="0"/>
              <a:t>●Ciprofloxacin (400 mg every 8 hours) </a:t>
            </a:r>
          </a:p>
          <a:p>
            <a:endParaRPr lang="en-US" dirty="0" smtClean="0"/>
          </a:p>
          <a:p>
            <a:r>
              <a:rPr lang="en-US" dirty="0" smtClean="0"/>
              <a:t>linezolid (600 mg IV every 12 hours).</a:t>
            </a:r>
          </a:p>
          <a:p>
            <a:endParaRPr lang="en-US" dirty="0" smtClean="0"/>
          </a:p>
          <a:p>
            <a:endParaRPr lang="en-US" dirty="0" smtClean="0"/>
          </a:p>
          <a:p>
            <a:endParaRPr lang="en-US" sz="1200" dirty="0" smtClean="0"/>
          </a:p>
        </p:txBody>
      </p:sp>
      <p:sp>
        <p:nvSpPr>
          <p:cNvPr id="4" name="Slide Number Placeholder 3"/>
          <p:cNvSpPr>
            <a:spLocks noGrp="1"/>
          </p:cNvSpPr>
          <p:nvPr>
            <p:ph type="sldNum" sz="quarter" idx="10"/>
          </p:nvPr>
        </p:nvSpPr>
        <p:spPr/>
        <p:txBody>
          <a:bodyPr/>
          <a:lstStyle/>
          <a:p>
            <a:fld id="{0BDABE57-08AA-4F69-8696-961732ED0EC1}" type="slidenum">
              <a:rPr lang="en-US" smtClean="0"/>
              <a:t>46</a:t>
            </a:fld>
            <a:endParaRPr lang="en-US"/>
          </a:p>
        </p:txBody>
      </p:sp>
    </p:spTree>
    <p:extLst>
      <p:ext uri="{BB962C8B-B14F-4D97-AF65-F5344CB8AC3E}">
        <p14:creationId xmlns:p14="http://schemas.microsoft.com/office/powerpoint/2010/main" val="3778619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If overall clinical picture is otherwise favorable, hemodynamically stable; can    switch to oral therapy while still febrile</a:t>
            </a:r>
            <a:endParaRPr lang="en-US" dirty="0"/>
          </a:p>
        </p:txBody>
      </p:sp>
      <p:sp>
        <p:nvSpPr>
          <p:cNvPr id="4" name="Slide Number Placeholder 3"/>
          <p:cNvSpPr>
            <a:spLocks noGrp="1"/>
          </p:cNvSpPr>
          <p:nvPr>
            <p:ph type="sldNum" sz="quarter" idx="10"/>
          </p:nvPr>
        </p:nvSpPr>
        <p:spPr/>
        <p:txBody>
          <a:bodyPr/>
          <a:lstStyle/>
          <a:p>
            <a:pPr>
              <a:defRPr/>
            </a:pPr>
            <a:fld id="{1916F244-5DB9-4BC3-AEBA-C199DD7A9F05}" type="slidenum">
              <a:rPr lang="en-US" smtClean="0"/>
              <a:pPr>
                <a:defRPr/>
              </a:pPr>
              <a:t>48</a:t>
            </a:fld>
            <a:endParaRPr lang="en-US"/>
          </a:p>
        </p:txBody>
      </p:sp>
    </p:spTree>
    <p:extLst>
      <p:ext uri="{BB962C8B-B14F-4D97-AF65-F5344CB8AC3E}">
        <p14:creationId xmlns:p14="http://schemas.microsoft.com/office/powerpoint/2010/main" val="549695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A784A21-70A3-413E-B1C1-758B1D65FDB9}" type="slidenum">
              <a:rPr lang="en-GB" smtClean="0"/>
              <a:t>70</a:t>
            </a:fld>
            <a:endParaRPr lang="en-GB"/>
          </a:p>
        </p:txBody>
      </p:sp>
    </p:spTree>
    <p:extLst>
      <p:ext uri="{BB962C8B-B14F-4D97-AF65-F5344CB8AC3E}">
        <p14:creationId xmlns:p14="http://schemas.microsoft.com/office/powerpoint/2010/main" val="1167943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A784A21-70A3-413E-B1C1-758B1D65FDB9}" type="slidenum">
              <a:rPr lang="en-GB" smtClean="0"/>
              <a:t>74</a:t>
            </a:fld>
            <a:endParaRPr lang="en-GB"/>
          </a:p>
        </p:txBody>
      </p:sp>
    </p:spTree>
    <p:extLst>
      <p:ext uri="{BB962C8B-B14F-4D97-AF65-F5344CB8AC3E}">
        <p14:creationId xmlns:p14="http://schemas.microsoft.com/office/powerpoint/2010/main" val="2400797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48443CD-7558-426E-9335-363D21F52307}" type="slidenum">
              <a:rPr lang="en-US" altLang="en-US" smtClean="0">
                <a:latin typeface="Calibri" pitchFamily="34" charset="0"/>
              </a:rPr>
              <a:pPr/>
              <a:t>8</a:t>
            </a:fld>
            <a:endParaRPr lang="en-US" altLang="en-US" smtClean="0">
              <a:latin typeface="Calibri" pitchFamily="34" charset="0"/>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ru-RU" altLang="en-US" smtClean="0"/>
          </a:p>
        </p:txBody>
      </p:sp>
    </p:spTree>
    <p:extLst>
      <p:ext uri="{BB962C8B-B14F-4D97-AF65-F5344CB8AC3E}">
        <p14:creationId xmlns:p14="http://schemas.microsoft.com/office/powerpoint/2010/main" val="160752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Moraxella </a:t>
            </a:r>
            <a:r>
              <a:rPr lang="en-US" sz="1200" i="1" kern="1200" dirty="0" err="1" smtClean="0">
                <a:solidFill>
                  <a:schemeClr val="tx1"/>
                </a:solidFill>
                <a:effectLst/>
                <a:latin typeface="+mn-lt"/>
                <a:ea typeface="+mn-ea"/>
                <a:cs typeface="+mn-cs"/>
              </a:rPr>
              <a:t>catarrhalis</a:t>
            </a:r>
            <a:r>
              <a:rPr lang="en-US" sz="1200" kern="1200" dirty="0" smtClean="0">
                <a:solidFill>
                  <a:schemeClr val="tx1"/>
                </a:solidFill>
                <a:effectLst/>
                <a:latin typeface="+mn-lt"/>
                <a:ea typeface="+mn-ea"/>
                <a:cs typeface="+mn-cs"/>
              </a:rPr>
              <a:t> is a </a:t>
            </a:r>
            <a:r>
              <a:rPr lang="en-US" sz="1200" u="sng" kern="1200" dirty="0" smtClean="0">
                <a:solidFill>
                  <a:schemeClr val="tx1"/>
                </a:solidFill>
                <a:effectLst/>
                <a:latin typeface="+mn-lt"/>
                <a:ea typeface="+mn-ea"/>
                <a:cs typeface="+mn-cs"/>
              </a:rPr>
              <a:t>more common cause of pneumonia in the very</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young and the very old</a:t>
            </a:r>
            <a:endParaRPr lang="en-US" dirty="0"/>
          </a:p>
        </p:txBody>
      </p:sp>
      <p:sp>
        <p:nvSpPr>
          <p:cNvPr id="4" name="Slide Number Placeholder 3"/>
          <p:cNvSpPr>
            <a:spLocks noGrp="1"/>
          </p:cNvSpPr>
          <p:nvPr>
            <p:ph type="sldNum" sz="quarter" idx="10"/>
          </p:nvPr>
        </p:nvSpPr>
        <p:spPr/>
        <p:txBody>
          <a:bodyPr/>
          <a:lstStyle/>
          <a:p>
            <a:pPr>
              <a:defRPr/>
            </a:pPr>
            <a:fld id="{1916F244-5DB9-4BC3-AEBA-C199DD7A9F05}" type="slidenum">
              <a:rPr lang="en-US" smtClean="0"/>
              <a:pPr>
                <a:defRPr/>
              </a:pPr>
              <a:t>10</a:t>
            </a:fld>
            <a:endParaRPr lang="en-US"/>
          </a:p>
        </p:txBody>
      </p:sp>
    </p:spTree>
    <p:extLst>
      <p:ext uri="{BB962C8B-B14F-4D97-AF65-F5344CB8AC3E}">
        <p14:creationId xmlns:p14="http://schemas.microsoft.com/office/powerpoint/2010/main" val="3486754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but can also be caused by adenoviruses, enteroviruses, cytomegalovirus, varicella-zoster virus, herpes simplex virus, and others.  </a:t>
            </a:r>
          </a:p>
          <a:p>
            <a:endParaRPr lang="en-US" dirty="0"/>
          </a:p>
        </p:txBody>
      </p:sp>
      <p:sp>
        <p:nvSpPr>
          <p:cNvPr id="4" name="Slide Number Placeholder 3"/>
          <p:cNvSpPr>
            <a:spLocks noGrp="1"/>
          </p:cNvSpPr>
          <p:nvPr>
            <p:ph type="sldNum" sz="quarter" idx="10"/>
          </p:nvPr>
        </p:nvSpPr>
        <p:spPr/>
        <p:txBody>
          <a:bodyPr/>
          <a:lstStyle/>
          <a:p>
            <a:pPr>
              <a:defRPr/>
            </a:pPr>
            <a:fld id="{1916F244-5DB9-4BC3-AEBA-C199DD7A9F05}" type="slidenum">
              <a:rPr lang="en-US" smtClean="0"/>
              <a:pPr>
                <a:defRPr/>
              </a:pPr>
              <a:t>11</a:t>
            </a:fld>
            <a:endParaRPr lang="en-US"/>
          </a:p>
        </p:txBody>
      </p:sp>
    </p:spTree>
    <p:extLst>
      <p:ext uri="{BB962C8B-B14F-4D97-AF65-F5344CB8AC3E}">
        <p14:creationId xmlns:p14="http://schemas.microsoft.com/office/powerpoint/2010/main" val="3389188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0000"/>
                </a:solidFill>
                <a:latin typeface="Times New Roman" panose="02020603050405020304" pitchFamily="18" charset="0"/>
                <a:ea typeface="Times New Roman" panose="02020603050405020304" pitchFamily="18" charset="0"/>
              </a:rPr>
              <a:t>(</a:t>
            </a:r>
            <a:r>
              <a:rPr lang="en-US" i="1" dirty="0" err="1" smtClean="0">
                <a:solidFill>
                  <a:srgbClr val="000000"/>
                </a:solidFill>
                <a:latin typeface="Times New Roman" panose="02020603050405020304" pitchFamily="18" charset="0"/>
                <a:ea typeface="Times New Roman" panose="02020603050405020304" pitchFamily="18" charset="0"/>
              </a:rPr>
              <a:t>Bacteroides</a:t>
            </a:r>
            <a:r>
              <a:rPr lang="en-US" i="1" dirty="0" smtClean="0">
                <a:solidFill>
                  <a:srgbClr val="000000"/>
                </a:solidFill>
                <a:latin typeface="Times New Roman" panose="02020603050405020304" pitchFamily="18" charset="0"/>
                <a:ea typeface="Times New Roman" panose="02020603050405020304" pitchFamily="18" charset="0"/>
              </a:rPr>
              <a:t> spp., Fusobacterium spp., </a:t>
            </a:r>
            <a:r>
              <a:rPr lang="en-US" i="1" dirty="0" err="1" smtClean="0">
                <a:solidFill>
                  <a:srgbClr val="000000"/>
                </a:solidFill>
                <a:latin typeface="Times New Roman" panose="02020603050405020304" pitchFamily="18" charset="0"/>
                <a:ea typeface="Times New Roman" panose="02020603050405020304" pitchFamily="18" charset="0"/>
              </a:rPr>
              <a:t>Prevotella</a:t>
            </a:r>
            <a:r>
              <a:rPr lang="en-US" i="1" dirty="0" smtClean="0">
                <a:solidFill>
                  <a:srgbClr val="000000"/>
                </a:solidFill>
                <a:latin typeface="Times New Roman" panose="02020603050405020304" pitchFamily="18" charset="0"/>
                <a:ea typeface="Times New Roman" panose="02020603050405020304" pitchFamily="18" charset="0"/>
              </a:rPr>
              <a:t> spp.</a:t>
            </a:r>
            <a:r>
              <a:rPr lang="en-US" dirty="0" smtClean="0">
                <a:solidFill>
                  <a:srgbClr val="000000"/>
                </a:solidFill>
                <a:latin typeface="Times New Roman" panose="02020603050405020304" pitchFamily="18" charset="0"/>
                <a:ea typeface="Times New Roman" panose="02020603050405020304" pitchFamily="18" charset="0"/>
              </a:rPr>
              <a:t>, and anaerobic gram-positive cocci) as well as </a:t>
            </a:r>
            <a:r>
              <a:rPr lang="en-US" i="1" dirty="0" smtClean="0">
                <a:solidFill>
                  <a:srgbClr val="000000"/>
                </a:solidFill>
                <a:latin typeface="Times New Roman" panose="02020603050405020304" pitchFamily="18" charset="0"/>
                <a:ea typeface="Times New Roman" panose="02020603050405020304" pitchFamily="18" charset="0"/>
              </a:rPr>
              <a:t>Streptococcus spp. Moraxella </a:t>
            </a:r>
            <a:r>
              <a:rPr lang="en-US" i="1" dirty="0" err="1" smtClean="0">
                <a:solidFill>
                  <a:srgbClr val="000000"/>
                </a:solidFill>
                <a:latin typeface="Times New Roman" panose="02020603050405020304" pitchFamily="18" charset="0"/>
                <a:ea typeface="Times New Roman" panose="02020603050405020304" pitchFamily="18" charset="0"/>
              </a:rPr>
              <a:t>catarrhalis</a:t>
            </a:r>
            <a:r>
              <a:rPr lang="en-US" dirty="0" smtClean="0">
                <a:solidFill>
                  <a:srgbClr val="000000"/>
                </a:solidFill>
                <a:latin typeface="Times New Roman" panose="02020603050405020304" pitchFamily="18" charset="0"/>
                <a:ea typeface="Times New Roman" panose="02020603050405020304" pitchFamily="18" charset="0"/>
              </a:rPr>
              <a:t> and </a:t>
            </a:r>
            <a:r>
              <a:rPr lang="en-US" i="1" dirty="0" err="1" smtClean="0">
                <a:solidFill>
                  <a:srgbClr val="000000"/>
                </a:solidFill>
                <a:latin typeface="Times New Roman" panose="02020603050405020304" pitchFamily="18" charset="0"/>
                <a:ea typeface="Times New Roman" panose="02020603050405020304" pitchFamily="18" charset="0"/>
              </a:rPr>
              <a:t>Eikenella</a:t>
            </a:r>
            <a:r>
              <a:rPr lang="en-US" i="1" dirty="0" smtClean="0">
                <a:solidFill>
                  <a:srgbClr val="000000"/>
                </a:solidFill>
                <a:latin typeface="Times New Roman" panose="02020603050405020304" pitchFamily="18" charset="0"/>
                <a:ea typeface="Times New Roman" panose="02020603050405020304" pitchFamily="18" charset="0"/>
              </a:rPr>
              <a:t> </a:t>
            </a:r>
            <a:r>
              <a:rPr lang="en-US" i="1" dirty="0" err="1" smtClean="0">
                <a:solidFill>
                  <a:srgbClr val="000000"/>
                </a:solidFill>
                <a:latin typeface="Times New Roman" panose="02020603050405020304" pitchFamily="18" charset="0"/>
                <a:ea typeface="Times New Roman" panose="02020603050405020304" pitchFamily="18" charset="0"/>
              </a:rPr>
              <a:t>corrodens</a:t>
            </a:r>
            <a:r>
              <a:rPr lang="en-US" dirty="0" smtClean="0">
                <a:solidFill>
                  <a:srgbClr val="000000"/>
                </a:solidFill>
                <a:latin typeface="Times New Roman" panose="02020603050405020304" pitchFamily="18" charset="0"/>
                <a:ea typeface="Times New Roman" panose="02020603050405020304" pitchFamily="18" charset="0"/>
              </a:rPr>
              <a:t> may be involved but much less frequently</a:t>
            </a:r>
            <a:endParaRPr lang="en-US" dirty="0"/>
          </a:p>
        </p:txBody>
      </p:sp>
      <p:sp>
        <p:nvSpPr>
          <p:cNvPr id="4" name="Slide Number Placeholder 3"/>
          <p:cNvSpPr>
            <a:spLocks noGrp="1"/>
          </p:cNvSpPr>
          <p:nvPr>
            <p:ph type="sldNum" sz="quarter" idx="10"/>
          </p:nvPr>
        </p:nvSpPr>
        <p:spPr/>
        <p:txBody>
          <a:bodyPr/>
          <a:lstStyle/>
          <a:p>
            <a:fld id="{0BDABE57-08AA-4F69-8696-961732ED0EC1}" type="slidenum">
              <a:rPr lang="en-US" smtClean="0"/>
              <a:t>12</a:t>
            </a:fld>
            <a:endParaRPr lang="en-US"/>
          </a:p>
        </p:txBody>
      </p:sp>
    </p:spTree>
    <p:extLst>
      <p:ext uri="{BB962C8B-B14F-4D97-AF65-F5344CB8AC3E}">
        <p14:creationId xmlns:p14="http://schemas.microsoft.com/office/powerpoint/2010/main" val="468871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238A42-3FE6-4864-969D-308C47438FE8}" type="slidenum">
              <a:rPr lang="en-US"/>
              <a:pPr fontAlgn="base">
                <a:spcBef>
                  <a:spcPct val="0"/>
                </a:spcBef>
                <a:spcAft>
                  <a:spcPct val="0"/>
                </a:spcAft>
              </a:pPr>
              <a:t>17</a:t>
            </a:fld>
            <a:endParaRPr lang="en-US"/>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Predisposing factors: anorexia, ETOH, HIV, sickle cell disease, splenectomy, hematologic diseases</a:t>
            </a:r>
          </a:p>
        </p:txBody>
      </p:sp>
    </p:spTree>
    <p:extLst>
      <p:ext uri="{BB962C8B-B14F-4D97-AF65-F5344CB8AC3E}">
        <p14:creationId xmlns:p14="http://schemas.microsoft.com/office/powerpoint/2010/main" val="328150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smtClean="0">
                <a:solidFill>
                  <a:srgbClr val="C00000"/>
                </a:solidFill>
                <a:latin typeface="+mn-lt"/>
              </a:rPr>
              <a:t>However, only rarely does the clinical history clearly suggest a specific etiologic diagnosis</a:t>
            </a:r>
            <a:endParaRPr lang="ar-EG" sz="1200" b="1" dirty="0" smtClean="0">
              <a:solidFill>
                <a:srgbClr val="C00000"/>
              </a:solidFill>
              <a:latin typeface="+mn-lt"/>
            </a:endParaRPr>
          </a:p>
          <a:p>
            <a:pPr eaLnBrk="1" hangingPunct="1"/>
            <a:endParaRPr lang="en-US" dirty="0" smtClean="0">
              <a:cs typeface="Arial" charset="0"/>
            </a:endParaRPr>
          </a:p>
        </p:txBody>
      </p:sp>
      <p:sp>
        <p:nvSpPr>
          <p:cNvPr id="4" name="Slide Number Placeholder 3"/>
          <p:cNvSpPr>
            <a:spLocks noGrp="1"/>
          </p:cNvSpPr>
          <p:nvPr>
            <p:ph type="sldNum" sz="quarter" idx="5"/>
          </p:nvPr>
        </p:nvSpPr>
        <p:spPr/>
        <p:txBody>
          <a:bodyPr/>
          <a:lstStyle/>
          <a:p>
            <a:pPr>
              <a:defRPr/>
            </a:pPr>
            <a:fld id="{C1FD4814-12DB-48E6-8825-DEE17B345601}" type="slidenum">
              <a:rPr lang="ar-EG" smtClean="0"/>
              <a:pPr>
                <a:defRPr/>
              </a:pPr>
              <a:t>18</a:t>
            </a:fld>
            <a:endParaRPr lang="ar-EG"/>
          </a:p>
        </p:txBody>
      </p:sp>
    </p:spTree>
    <p:extLst>
      <p:ext uri="{BB962C8B-B14F-4D97-AF65-F5344CB8AC3E}">
        <p14:creationId xmlns:p14="http://schemas.microsoft.com/office/powerpoint/2010/main" val="2677142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ABE57-08AA-4F69-8696-961732ED0EC1}" type="slidenum">
              <a:rPr lang="en-US" smtClean="0"/>
              <a:t>21</a:t>
            </a:fld>
            <a:endParaRPr lang="en-US"/>
          </a:p>
        </p:txBody>
      </p:sp>
    </p:spTree>
    <p:extLst>
      <p:ext uri="{BB962C8B-B14F-4D97-AF65-F5344CB8AC3E}">
        <p14:creationId xmlns:p14="http://schemas.microsoft.com/office/powerpoint/2010/main" val="4016438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B07495-DF71-4667-B42E-EECD8675A8A1}"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643D2-3BD3-494A-ABB0-98B273E4D9CE}" type="slidenum">
              <a:rPr lang="en-US" smtClean="0"/>
              <a:t>‹#›</a:t>
            </a:fld>
            <a:endParaRPr lang="en-US"/>
          </a:p>
        </p:txBody>
      </p:sp>
    </p:spTree>
    <p:extLst>
      <p:ext uri="{BB962C8B-B14F-4D97-AF65-F5344CB8AC3E}">
        <p14:creationId xmlns:p14="http://schemas.microsoft.com/office/powerpoint/2010/main" val="576505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B07495-DF71-4667-B42E-EECD8675A8A1}"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643D2-3BD3-494A-ABB0-98B273E4D9CE}" type="slidenum">
              <a:rPr lang="en-US" smtClean="0"/>
              <a:t>‹#›</a:t>
            </a:fld>
            <a:endParaRPr lang="en-US"/>
          </a:p>
        </p:txBody>
      </p:sp>
    </p:spTree>
    <p:extLst>
      <p:ext uri="{BB962C8B-B14F-4D97-AF65-F5344CB8AC3E}">
        <p14:creationId xmlns:p14="http://schemas.microsoft.com/office/powerpoint/2010/main" val="3107407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B07495-DF71-4667-B42E-EECD8675A8A1}"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643D2-3BD3-494A-ABB0-98B273E4D9CE}" type="slidenum">
              <a:rPr lang="en-US" smtClean="0"/>
              <a:t>‹#›</a:t>
            </a:fld>
            <a:endParaRPr lang="en-US"/>
          </a:p>
        </p:txBody>
      </p:sp>
    </p:spTree>
    <p:extLst>
      <p:ext uri="{BB962C8B-B14F-4D97-AF65-F5344CB8AC3E}">
        <p14:creationId xmlns:p14="http://schemas.microsoft.com/office/powerpoint/2010/main" val="3685474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727200" y="241300"/>
            <a:ext cx="10160000" cy="939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727200" y="1524000"/>
            <a:ext cx="10160000" cy="5105400"/>
          </a:xfrm>
        </p:spPr>
        <p:txBody>
          <a:bodyPr/>
          <a:lstStyle/>
          <a:p>
            <a:pPr lvl="0"/>
            <a:endParaRPr lang="en-US" noProof="0"/>
          </a:p>
        </p:txBody>
      </p:sp>
    </p:spTree>
    <p:extLst>
      <p:ext uri="{BB962C8B-B14F-4D97-AF65-F5344CB8AC3E}">
        <p14:creationId xmlns:p14="http://schemas.microsoft.com/office/powerpoint/2010/main" val="1319974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ar-EG"/>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lipArt Placeholder 3"/>
          <p:cNvSpPr>
            <a:spLocks noGrp="1"/>
          </p:cNvSpPr>
          <p:nvPr>
            <p:ph type="clipArt" sz="half" idx="2"/>
          </p:nvPr>
        </p:nvSpPr>
        <p:spPr>
          <a:xfrm>
            <a:off x="6197600" y="1981200"/>
            <a:ext cx="5080000" cy="4114800"/>
          </a:xfrm>
        </p:spPr>
        <p:txBody>
          <a:bodyPr/>
          <a:lstStyle/>
          <a:p>
            <a:pPr lvl="0"/>
            <a:endParaRPr lang="ar-EG" noProof="0" smtClean="0"/>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9FFE51F-FCD4-4242-8CC6-198445BFA1C6}" type="slidenum">
              <a:rPr lang="en-US" altLang="en-US"/>
              <a:pPr>
                <a:defRPr/>
              </a:pPr>
              <a:t>‹#›</a:t>
            </a:fld>
            <a:endParaRPr lang="en-US" altLang="en-US"/>
          </a:p>
        </p:txBody>
      </p:sp>
    </p:spTree>
    <p:extLst>
      <p:ext uri="{BB962C8B-B14F-4D97-AF65-F5344CB8AC3E}">
        <p14:creationId xmlns:p14="http://schemas.microsoft.com/office/powerpoint/2010/main" val="1599333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B07495-DF71-4667-B42E-EECD8675A8A1}"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643D2-3BD3-494A-ABB0-98B273E4D9CE}" type="slidenum">
              <a:rPr lang="en-US" smtClean="0"/>
              <a:t>‹#›</a:t>
            </a:fld>
            <a:endParaRPr lang="en-US"/>
          </a:p>
        </p:txBody>
      </p:sp>
    </p:spTree>
    <p:extLst>
      <p:ext uri="{BB962C8B-B14F-4D97-AF65-F5344CB8AC3E}">
        <p14:creationId xmlns:p14="http://schemas.microsoft.com/office/powerpoint/2010/main" val="3645105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B07495-DF71-4667-B42E-EECD8675A8A1}"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643D2-3BD3-494A-ABB0-98B273E4D9CE}" type="slidenum">
              <a:rPr lang="en-US" smtClean="0"/>
              <a:t>‹#›</a:t>
            </a:fld>
            <a:endParaRPr lang="en-US"/>
          </a:p>
        </p:txBody>
      </p:sp>
    </p:spTree>
    <p:extLst>
      <p:ext uri="{BB962C8B-B14F-4D97-AF65-F5344CB8AC3E}">
        <p14:creationId xmlns:p14="http://schemas.microsoft.com/office/powerpoint/2010/main" val="2912344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B07495-DF71-4667-B42E-EECD8675A8A1}"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1643D2-3BD3-494A-ABB0-98B273E4D9CE}" type="slidenum">
              <a:rPr lang="en-US" smtClean="0"/>
              <a:t>‹#›</a:t>
            </a:fld>
            <a:endParaRPr lang="en-US"/>
          </a:p>
        </p:txBody>
      </p:sp>
    </p:spTree>
    <p:extLst>
      <p:ext uri="{BB962C8B-B14F-4D97-AF65-F5344CB8AC3E}">
        <p14:creationId xmlns:p14="http://schemas.microsoft.com/office/powerpoint/2010/main" val="3039316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B07495-DF71-4667-B42E-EECD8675A8A1}" type="datetimeFigureOut">
              <a:rPr lang="en-US" smtClean="0"/>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1643D2-3BD3-494A-ABB0-98B273E4D9CE}" type="slidenum">
              <a:rPr lang="en-US" smtClean="0"/>
              <a:t>‹#›</a:t>
            </a:fld>
            <a:endParaRPr lang="en-US"/>
          </a:p>
        </p:txBody>
      </p:sp>
    </p:spTree>
    <p:extLst>
      <p:ext uri="{BB962C8B-B14F-4D97-AF65-F5344CB8AC3E}">
        <p14:creationId xmlns:p14="http://schemas.microsoft.com/office/powerpoint/2010/main" val="3716349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B07495-DF71-4667-B42E-EECD8675A8A1}" type="datetimeFigureOut">
              <a:rPr lang="en-US" smtClean="0"/>
              <a:t>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1643D2-3BD3-494A-ABB0-98B273E4D9CE}" type="slidenum">
              <a:rPr lang="en-US" smtClean="0"/>
              <a:t>‹#›</a:t>
            </a:fld>
            <a:endParaRPr lang="en-US"/>
          </a:p>
        </p:txBody>
      </p:sp>
    </p:spTree>
    <p:extLst>
      <p:ext uri="{BB962C8B-B14F-4D97-AF65-F5344CB8AC3E}">
        <p14:creationId xmlns:p14="http://schemas.microsoft.com/office/powerpoint/2010/main" val="3546693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B07495-DF71-4667-B42E-EECD8675A8A1}" type="datetimeFigureOut">
              <a:rPr lang="en-US" smtClean="0"/>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1643D2-3BD3-494A-ABB0-98B273E4D9CE}" type="slidenum">
              <a:rPr lang="en-US" smtClean="0"/>
              <a:t>‹#›</a:t>
            </a:fld>
            <a:endParaRPr lang="en-US"/>
          </a:p>
        </p:txBody>
      </p:sp>
    </p:spTree>
    <p:extLst>
      <p:ext uri="{BB962C8B-B14F-4D97-AF65-F5344CB8AC3E}">
        <p14:creationId xmlns:p14="http://schemas.microsoft.com/office/powerpoint/2010/main" val="3057564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B07495-DF71-4667-B42E-EECD8675A8A1}"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1643D2-3BD3-494A-ABB0-98B273E4D9CE}" type="slidenum">
              <a:rPr lang="en-US" smtClean="0"/>
              <a:t>‹#›</a:t>
            </a:fld>
            <a:endParaRPr lang="en-US"/>
          </a:p>
        </p:txBody>
      </p:sp>
    </p:spTree>
    <p:extLst>
      <p:ext uri="{BB962C8B-B14F-4D97-AF65-F5344CB8AC3E}">
        <p14:creationId xmlns:p14="http://schemas.microsoft.com/office/powerpoint/2010/main" val="2312732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B07495-DF71-4667-B42E-EECD8675A8A1}"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1643D2-3BD3-494A-ABB0-98B273E4D9CE}" type="slidenum">
              <a:rPr lang="en-US" smtClean="0"/>
              <a:t>‹#›</a:t>
            </a:fld>
            <a:endParaRPr lang="en-US"/>
          </a:p>
        </p:txBody>
      </p:sp>
    </p:spTree>
    <p:extLst>
      <p:ext uri="{BB962C8B-B14F-4D97-AF65-F5344CB8AC3E}">
        <p14:creationId xmlns:p14="http://schemas.microsoft.com/office/powerpoint/2010/main" val="4094348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B07495-DF71-4667-B42E-EECD8675A8A1}" type="datetimeFigureOut">
              <a:rPr lang="en-US" smtClean="0"/>
              <a:t>1/19/2022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1643D2-3BD3-494A-ABB0-98B273E4D9CE}" type="slidenum">
              <a:rPr lang="en-US" smtClean="0"/>
              <a:t>‹#›</a:t>
            </a:fld>
            <a:endParaRPr lang="en-US"/>
          </a:p>
        </p:txBody>
      </p:sp>
    </p:spTree>
    <p:extLst>
      <p:ext uri="{BB962C8B-B14F-4D97-AF65-F5344CB8AC3E}">
        <p14:creationId xmlns:p14="http://schemas.microsoft.com/office/powerpoint/2010/main" val="140611486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AutoShape 2"/>
          <p:cNvSpPr>
            <a:spLocks noGrp="1" noChangeArrowheads="1"/>
          </p:cNvSpPr>
          <p:nvPr>
            <p:ph type="title"/>
          </p:nvPr>
        </p:nvSpPr>
        <p:spPr>
          <a:xfrm>
            <a:off x="2089251" y="142968"/>
            <a:ext cx="7772400" cy="1362075"/>
          </a:xfrm>
        </p:spPr>
        <p:txBody>
          <a:bodyPr/>
          <a:lstStyle/>
          <a:p>
            <a:pPr algn="ctr" eaLnBrk="1" hangingPunct="1"/>
            <a:r>
              <a:rPr lang="en-US" altLang="ar-OM" sz="4800" dirty="0">
                <a:solidFill>
                  <a:srgbClr val="C00000"/>
                </a:solidFill>
              </a:rPr>
              <a:t> </a:t>
            </a:r>
            <a:r>
              <a:rPr lang="en-US" altLang="ar-OM" sz="6600" b="1" dirty="0">
                <a:solidFill>
                  <a:srgbClr val="C00000"/>
                </a:solidFill>
              </a:rPr>
              <a:t>Pneumonias</a:t>
            </a:r>
            <a:endParaRPr lang="en-US" altLang="ar-OM" sz="4800" b="1" dirty="0">
              <a:solidFill>
                <a:srgbClr val="C00000"/>
              </a:solidFill>
            </a:endParaRPr>
          </a:p>
        </p:txBody>
      </p:sp>
      <p:sp>
        <p:nvSpPr>
          <p:cNvPr id="2" name="Rectangle 1"/>
          <p:cNvSpPr/>
          <p:nvPr/>
        </p:nvSpPr>
        <p:spPr>
          <a:xfrm>
            <a:off x="7004151" y="5486492"/>
            <a:ext cx="3957365" cy="646331"/>
          </a:xfrm>
          <a:prstGeom prst="rect">
            <a:avLst/>
          </a:prstGeom>
        </p:spPr>
        <p:txBody>
          <a:bodyPr wrap="none">
            <a:spAutoFit/>
          </a:bodyPr>
          <a:lstStyle/>
          <a:p>
            <a:r>
              <a:rPr lang="en-GB" sz="3600" dirty="0"/>
              <a:t>BY: </a:t>
            </a:r>
            <a:r>
              <a:rPr lang="en-GB" sz="3600" dirty="0" smtClean="0"/>
              <a:t>Mahmoud Atalla</a:t>
            </a:r>
            <a:endParaRPr lang="en-US" sz="3600" dirty="0"/>
          </a:p>
        </p:txBody>
      </p:sp>
      <p:pic>
        <p:nvPicPr>
          <p:cNvPr id="3" name="Picture 2"/>
          <p:cNvPicPr>
            <a:picLocks noChangeAspect="1"/>
          </p:cNvPicPr>
          <p:nvPr/>
        </p:nvPicPr>
        <p:blipFill>
          <a:blip r:embed="rId2"/>
          <a:stretch>
            <a:fillRect/>
          </a:stretch>
        </p:blipFill>
        <p:spPr>
          <a:xfrm>
            <a:off x="1094462" y="1927926"/>
            <a:ext cx="4516092" cy="3558566"/>
          </a:xfrm>
          <a:prstGeom prst="rect">
            <a:avLst/>
          </a:prstGeom>
        </p:spPr>
      </p:pic>
      <p:pic>
        <p:nvPicPr>
          <p:cNvPr id="5" name="Picture 4"/>
          <p:cNvPicPr>
            <a:picLocks noChangeAspect="1"/>
          </p:cNvPicPr>
          <p:nvPr/>
        </p:nvPicPr>
        <p:blipFill>
          <a:blip r:embed="rId3"/>
          <a:stretch>
            <a:fillRect/>
          </a:stretch>
        </p:blipFill>
        <p:spPr>
          <a:xfrm>
            <a:off x="7004151" y="2128930"/>
            <a:ext cx="2857500" cy="2733675"/>
          </a:xfrm>
          <a:prstGeom prst="rect">
            <a:avLst/>
          </a:prstGeom>
        </p:spPr>
      </p:pic>
    </p:spTree>
    <p:extLst>
      <p:ext uri="{BB962C8B-B14F-4D97-AF65-F5344CB8AC3E}">
        <p14:creationId xmlns:p14="http://schemas.microsoft.com/office/powerpoint/2010/main" val="2574903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 </a:t>
            </a:r>
            <a:r>
              <a:rPr lang="en-US" i="1" dirty="0"/>
              <a:t>Streptococcus pneumoniae</a:t>
            </a:r>
            <a:r>
              <a:rPr lang="en-US" dirty="0"/>
              <a:t> </a:t>
            </a:r>
            <a:r>
              <a:rPr lang="en-US" sz="3200" b="1" dirty="0">
                <a:solidFill>
                  <a:srgbClr val="FF0000"/>
                </a:solidFill>
              </a:rPr>
              <a:t>colonizes</a:t>
            </a:r>
            <a:r>
              <a:rPr lang="en-US" sz="3200" dirty="0"/>
              <a:t> </a:t>
            </a:r>
            <a:r>
              <a:rPr lang="en-US" dirty="0"/>
              <a:t>the </a:t>
            </a:r>
            <a:r>
              <a:rPr lang="en-US" sz="3200" b="1" dirty="0">
                <a:solidFill>
                  <a:srgbClr val="FF0000"/>
                </a:solidFill>
              </a:rPr>
              <a:t>nasopharyngeal</a:t>
            </a:r>
            <a:r>
              <a:rPr lang="en-US" dirty="0"/>
              <a:t> flora in </a:t>
            </a:r>
            <a:r>
              <a:rPr lang="en-US" sz="3200" b="1" dirty="0">
                <a:solidFill>
                  <a:srgbClr val="FF0000"/>
                </a:solidFill>
              </a:rPr>
              <a:t>up to 50% of healthy adults </a:t>
            </a:r>
            <a:r>
              <a:rPr lang="en-US" dirty="0"/>
              <a:t>and may colonize the lower airways in individuals with chronic bronchitis and it possesses many virulence factors, enhancing its ability to cause infection in the respiratory tract </a:t>
            </a:r>
          </a:p>
          <a:p>
            <a:endParaRPr lang="en-US" dirty="0"/>
          </a:p>
        </p:txBody>
      </p:sp>
    </p:spTree>
    <p:extLst>
      <p:ext uri="{BB962C8B-B14F-4D97-AF65-F5344CB8AC3E}">
        <p14:creationId xmlns:p14="http://schemas.microsoft.com/office/powerpoint/2010/main" val="13112677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u="sng" dirty="0" smtClean="0">
                <a:solidFill>
                  <a:srgbClr val="FF0000"/>
                </a:solidFill>
              </a:rPr>
              <a:t>Viral pneumonia</a:t>
            </a:r>
            <a:endParaRPr lang="en-US" sz="6000" b="1" u="sng" dirty="0">
              <a:solidFill>
                <a:srgbClr val="FF0000"/>
              </a:solidFill>
            </a:endParaRPr>
          </a:p>
        </p:txBody>
      </p:sp>
      <p:sp>
        <p:nvSpPr>
          <p:cNvPr id="3" name="Content Placeholder 2"/>
          <p:cNvSpPr>
            <a:spLocks noGrp="1"/>
          </p:cNvSpPr>
          <p:nvPr>
            <p:ph idx="1"/>
          </p:nvPr>
        </p:nvSpPr>
        <p:spPr/>
        <p:txBody>
          <a:bodyPr/>
          <a:lstStyle/>
          <a:p>
            <a:pPr>
              <a:lnSpc>
                <a:spcPct val="110000"/>
              </a:lnSpc>
              <a:spcBef>
                <a:spcPts val="0"/>
              </a:spcBef>
              <a:spcAft>
                <a:spcPts val="75"/>
              </a:spcAft>
              <a:buClr>
                <a:srgbClr val="000000"/>
              </a:buClr>
              <a:buSzPts val="1400"/>
            </a:pPr>
            <a:r>
              <a:rPr lang="en-US"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In </a:t>
            </a:r>
            <a:r>
              <a:rPr lang="en-US" b="1" u="sng"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adults</a:t>
            </a:r>
            <a:r>
              <a:rPr lang="en-US"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the </a:t>
            </a:r>
            <a:r>
              <a:rPr lang="en-US" u="sng" dirty="0">
                <a:solidFill>
                  <a:srgbClr val="FF0000"/>
                </a:solidFill>
                <a:uFill>
                  <a:solidFill>
                    <a:srgbClr val="FF0000"/>
                  </a:solidFill>
                </a:uFill>
                <a:latin typeface="Arial" panose="020B0604020202020204" pitchFamily="34" charset="0"/>
                <a:ea typeface="Arial" panose="020B0604020202020204" pitchFamily="34" charset="0"/>
                <a:cs typeface="Arial" panose="020B0604020202020204" pitchFamily="34" charset="0"/>
              </a:rPr>
              <a:t>most common viruses</a:t>
            </a:r>
            <a:r>
              <a:rPr lang="en-US" dirty="0">
                <a:solidFill>
                  <a:srgbClr val="FF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that cause pneumonia are </a:t>
            </a:r>
            <a:r>
              <a:rPr lang="en-US" u="sng"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influenza A</a:t>
            </a:r>
            <a:r>
              <a:rPr lang="en-US"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u="sng"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and B and rhinoviruses</a:t>
            </a:r>
            <a:r>
              <a:rPr lang="en-US"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a:t>
            </a:r>
          </a:p>
          <a:p>
            <a:pPr>
              <a:lnSpc>
                <a:spcPct val="110000"/>
              </a:lnSpc>
              <a:spcBef>
                <a:spcPts val="0"/>
              </a:spcBef>
              <a:spcAft>
                <a:spcPts val="75"/>
              </a:spcAft>
              <a:buClr>
                <a:srgbClr val="000000"/>
              </a:buClr>
              <a:buSzPts val="1400"/>
            </a:pPr>
            <a:endParaRPr lang="en-US" b="1" u="sng"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a:lnSpc>
                <a:spcPct val="110000"/>
              </a:lnSpc>
              <a:spcBef>
                <a:spcPts val="0"/>
              </a:spcBef>
              <a:spcAft>
                <a:spcPts val="75"/>
              </a:spcAft>
              <a:buClr>
                <a:srgbClr val="000000"/>
              </a:buClr>
              <a:buSzPts val="1400"/>
            </a:pPr>
            <a:endParaRPr lang="en-US" b="1" u="sng"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a:lnSpc>
                <a:spcPct val="110000"/>
              </a:lnSpc>
              <a:spcBef>
                <a:spcPts val="0"/>
              </a:spcBef>
              <a:spcAft>
                <a:spcPts val="75"/>
              </a:spcAft>
              <a:buClr>
                <a:srgbClr val="000000"/>
              </a:buClr>
              <a:buSzPts val="1400"/>
            </a:pPr>
            <a:endParaRPr lang="en-US" b="1" u="sng"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a:lnSpc>
                <a:spcPct val="110000"/>
              </a:lnSpc>
              <a:spcBef>
                <a:spcPts val="0"/>
              </a:spcBef>
              <a:spcAft>
                <a:spcPts val="75"/>
              </a:spcAft>
              <a:buClr>
                <a:srgbClr val="000000"/>
              </a:buClr>
              <a:buSzPts val="1400"/>
            </a:pPr>
            <a:r>
              <a:rPr lang="en-US" b="1" u="sng"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children</a:t>
            </a:r>
            <a:r>
              <a:rPr lang="en-US"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viral pneumonia is more </a:t>
            </a:r>
            <a:r>
              <a:rPr lang="en-US" u="sng" dirty="0">
                <a:solidFill>
                  <a:srgbClr val="FF0000"/>
                </a:solidFill>
                <a:uFill>
                  <a:solidFill>
                    <a:srgbClr val="FF0000"/>
                  </a:solidFill>
                </a:uFill>
                <a:latin typeface="Arial" panose="020B0604020202020204" pitchFamily="34" charset="0"/>
                <a:ea typeface="Arial" panose="020B0604020202020204" pitchFamily="34" charset="0"/>
                <a:cs typeface="Arial" panose="020B0604020202020204" pitchFamily="34" charset="0"/>
              </a:rPr>
              <a:t>commonly caused</a:t>
            </a:r>
            <a:r>
              <a:rPr lang="en-US" dirty="0">
                <a:solidFill>
                  <a:srgbClr val="FF0000"/>
                </a:solidFill>
                <a:uFill>
                  <a:solidFill>
                    <a:srgbClr val="FF0000"/>
                  </a:solidFill>
                </a:uFill>
                <a:latin typeface="Arial" panose="020B0604020202020204" pitchFamily="34" charset="0"/>
                <a:ea typeface="Arial" panose="020B0604020202020204" pitchFamily="34" charset="0"/>
                <a:cs typeface="Arial" panose="020B0604020202020204" pitchFamily="34" charset="0"/>
              </a:rPr>
              <a:t> </a:t>
            </a:r>
            <a:r>
              <a:rPr lang="en-US" dirty="0">
                <a:solidFill>
                  <a:srgbClr val="000000"/>
                </a:solidFill>
                <a:uFill>
                  <a:solidFill>
                    <a:srgbClr val="FF0000"/>
                  </a:solidFill>
                </a:uFill>
                <a:latin typeface="Arial" panose="020B0604020202020204" pitchFamily="34" charset="0"/>
                <a:ea typeface="Arial" panose="020B0604020202020204" pitchFamily="34" charset="0"/>
                <a:cs typeface="Arial" panose="020B0604020202020204" pitchFamily="34" charset="0"/>
              </a:rPr>
              <a:t>by</a:t>
            </a:r>
            <a:r>
              <a:rPr lang="en-US" u="sng" dirty="0">
                <a:solidFill>
                  <a:srgbClr val="000000"/>
                </a:solidFill>
                <a:uFill>
                  <a:solidFill>
                    <a:srgbClr val="FF0000"/>
                  </a:solidFill>
                </a:uFill>
                <a:latin typeface="Arial" panose="020B0604020202020204" pitchFamily="34" charset="0"/>
                <a:ea typeface="Arial" panose="020B0604020202020204" pitchFamily="34" charset="0"/>
                <a:cs typeface="Arial" panose="020B0604020202020204" pitchFamily="34" charset="0"/>
              </a:rPr>
              <a:t> </a:t>
            </a:r>
            <a:r>
              <a:rPr lang="en-US" u="sng"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respiratory syncytial virus (RSV), influenza A, and parainfluenza</a:t>
            </a:r>
            <a:endParaRPr lang="en-US"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endParaRPr lang="en-US" u="sng" dirty="0"/>
          </a:p>
        </p:txBody>
      </p:sp>
    </p:spTree>
    <p:extLst>
      <p:ext uri="{BB962C8B-B14F-4D97-AF65-F5344CB8AC3E}">
        <p14:creationId xmlns:p14="http://schemas.microsoft.com/office/powerpoint/2010/main" val="41443157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solidFill>
                  <a:srgbClr val="000000"/>
                </a:solidFill>
                <a:latin typeface="Times New Roman" panose="02020603050405020304" pitchFamily="18" charset="0"/>
                <a:ea typeface="Times New Roman" panose="02020603050405020304" pitchFamily="18" charset="0"/>
              </a:rPr>
              <a:t>Pneumonia</a:t>
            </a:r>
            <a:r>
              <a:rPr lang="en-US" dirty="0">
                <a:solidFill>
                  <a:srgbClr val="000000"/>
                </a:solidFill>
                <a:latin typeface="Times New Roman" panose="02020603050405020304" pitchFamily="18" charset="0"/>
                <a:ea typeface="Times New Roman" panose="02020603050405020304" pitchFamily="18" charset="0"/>
              </a:rPr>
              <a:t> owing to aspiration of </a:t>
            </a:r>
            <a:r>
              <a:rPr lang="en-US" u="sng" dirty="0">
                <a:solidFill>
                  <a:srgbClr val="000000"/>
                </a:solidFill>
                <a:uFill>
                  <a:solidFill>
                    <a:srgbClr val="000000"/>
                  </a:solidFill>
                </a:uFill>
                <a:latin typeface="Times New Roman" panose="02020603050405020304" pitchFamily="18" charset="0"/>
                <a:ea typeface="Times New Roman" panose="02020603050405020304" pitchFamily="18" charset="0"/>
              </a:rPr>
              <a:t>oral contents</a:t>
            </a:r>
            <a:r>
              <a:rPr lang="en-US" dirty="0">
                <a:solidFill>
                  <a:srgbClr val="000000"/>
                </a:solidFill>
                <a:latin typeface="Times New Roman" panose="02020603050405020304" pitchFamily="18" charset="0"/>
                <a:ea typeface="Times New Roman" panose="02020603050405020304" pitchFamily="18" charset="0"/>
              </a:rPr>
              <a:t> is caused by a variety of </a:t>
            </a:r>
            <a:r>
              <a:rPr lang="en-US" sz="3600" b="1" u="sng" dirty="0" smtClean="0">
                <a:solidFill>
                  <a:srgbClr val="FF0000"/>
                </a:solidFill>
                <a:latin typeface="Times New Roman" panose="02020603050405020304" pitchFamily="18" charset="0"/>
                <a:ea typeface="Times New Roman" panose="02020603050405020304" pitchFamily="18" charset="0"/>
              </a:rPr>
              <a:t>anaerobes</a:t>
            </a:r>
            <a:r>
              <a:rPr lang="en-US" sz="3600" b="1" u="sng" dirty="0" smtClean="0">
                <a:solidFill>
                  <a:srgbClr val="FF0000"/>
                </a:solidFill>
                <a:latin typeface="Times New Roman" panose="02020603050405020304" pitchFamily="18" charset="0"/>
                <a:ea typeface="Times New Roman" panose="02020603050405020304" pitchFamily="18" charset="0"/>
              </a:rPr>
              <a:t>. </a:t>
            </a:r>
            <a:r>
              <a:rPr lang="en-US" dirty="0">
                <a:solidFill>
                  <a:srgbClr val="000000"/>
                </a:solidFill>
                <a:latin typeface="Times New Roman" panose="02020603050405020304" pitchFamily="18" charset="0"/>
                <a:ea typeface="Times New Roman" panose="02020603050405020304" pitchFamily="18" charset="0"/>
              </a:rPr>
              <a:t>(</a:t>
            </a:r>
            <a:r>
              <a:rPr lang="en-US" i="1" dirty="0" err="1">
                <a:solidFill>
                  <a:srgbClr val="000000"/>
                </a:solidFill>
                <a:latin typeface="Times New Roman" panose="02020603050405020304" pitchFamily="18" charset="0"/>
                <a:ea typeface="Times New Roman" panose="02020603050405020304" pitchFamily="18" charset="0"/>
              </a:rPr>
              <a:t>Bacteroides</a:t>
            </a:r>
            <a:r>
              <a:rPr lang="en-US" i="1" dirty="0">
                <a:solidFill>
                  <a:srgbClr val="000000"/>
                </a:solidFill>
                <a:latin typeface="Times New Roman" panose="02020603050405020304" pitchFamily="18" charset="0"/>
                <a:ea typeface="Times New Roman" panose="02020603050405020304" pitchFamily="18" charset="0"/>
              </a:rPr>
              <a:t> spp</a:t>
            </a:r>
            <a:r>
              <a:rPr lang="en-US" i="1" dirty="0" smtClean="0">
                <a:solidFill>
                  <a:srgbClr val="000000"/>
                </a:solidFill>
                <a:latin typeface="Times New Roman" panose="02020603050405020304" pitchFamily="18" charset="0"/>
                <a:ea typeface="Times New Roman" panose="02020603050405020304" pitchFamily="18" charset="0"/>
              </a:rPr>
              <a:t>.)</a:t>
            </a:r>
            <a:endParaRPr lang="en-US" dirty="0"/>
          </a:p>
        </p:txBody>
      </p:sp>
    </p:spTree>
    <p:extLst>
      <p:ext uri="{BB962C8B-B14F-4D97-AF65-F5344CB8AC3E}">
        <p14:creationId xmlns:p14="http://schemas.microsoft.com/office/powerpoint/2010/main" val="10148817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Callout 6"/>
          <p:cNvSpPr/>
          <p:nvPr/>
        </p:nvSpPr>
        <p:spPr>
          <a:xfrm>
            <a:off x="1701421" y="1510352"/>
            <a:ext cx="8789158" cy="32766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 name="Title 1"/>
          <p:cNvSpPr>
            <a:spLocks noGrp="1"/>
          </p:cNvSpPr>
          <p:nvPr>
            <p:ph type="title"/>
          </p:nvPr>
        </p:nvSpPr>
        <p:spPr>
          <a:xfrm>
            <a:off x="2690884" y="2424752"/>
            <a:ext cx="8229600" cy="1143000"/>
          </a:xfrm>
        </p:spPr>
        <p:txBody>
          <a:bodyPr/>
          <a:lstStyle/>
          <a:p>
            <a:r>
              <a:rPr lang="en-US" sz="4800" b="1" dirty="0">
                <a:solidFill>
                  <a:srgbClr val="FFFF00"/>
                </a:solidFill>
                <a:latin typeface="AR ESSENCE" pitchFamily="2" charset="0"/>
              </a:rPr>
              <a:t>Diagnosis of pneumonia</a:t>
            </a:r>
          </a:p>
        </p:txBody>
      </p:sp>
    </p:spTree>
    <p:extLst>
      <p:ext uri="{BB962C8B-B14F-4D97-AF65-F5344CB8AC3E}">
        <p14:creationId xmlns:p14="http://schemas.microsoft.com/office/powerpoint/2010/main" val="32967546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2"/>
          <p:cNvSpPr>
            <a:spLocks noGrp="1"/>
          </p:cNvSpPr>
          <p:nvPr>
            <p:ph idx="1"/>
          </p:nvPr>
        </p:nvSpPr>
        <p:spPr>
          <a:xfrm>
            <a:off x="1752600" y="838200"/>
            <a:ext cx="8839200" cy="5791200"/>
          </a:xfrm>
        </p:spPr>
        <p:txBody>
          <a:bodyPr/>
          <a:lstStyle/>
          <a:p>
            <a:pPr eaLnBrk="1" hangingPunct="1">
              <a:buFont typeface="Wingdings" pitchFamily="2" charset="2"/>
              <a:buChar char="Ø"/>
              <a:defRPr/>
            </a:pPr>
            <a:r>
              <a:rPr lang="en-US" altLang="ar-OM" sz="4400" dirty="0" err="1" smtClean="0">
                <a:solidFill>
                  <a:srgbClr val="FF0000"/>
                </a:solidFill>
                <a:ea typeface="MS PGothic" pitchFamily="34" charset="-128"/>
              </a:rPr>
              <a:t>Hx</a:t>
            </a:r>
            <a:r>
              <a:rPr lang="en-US" altLang="ar-OM" dirty="0" smtClean="0">
                <a:ea typeface="MS PGothic" pitchFamily="34" charset="-128"/>
              </a:rPr>
              <a:t>:</a:t>
            </a:r>
          </a:p>
          <a:p>
            <a:pPr eaLnBrk="1" hangingPunct="1">
              <a:buFont typeface="Arial" pitchFamily="34" charset="0"/>
              <a:buChar char="•"/>
              <a:defRPr/>
            </a:pPr>
            <a:endParaRPr lang="en-US" altLang="ar-OM" dirty="0" smtClean="0">
              <a:ea typeface="MS PGothic" pitchFamily="34" charset="-128"/>
            </a:endParaRPr>
          </a:p>
          <a:p>
            <a:pPr lvl="1" eaLnBrk="1" hangingPunct="1">
              <a:buFont typeface="Arial" pitchFamily="34" charset="0"/>
              <a:buNone/>
              <a:defRPr/>
            </a:pPr>
            <a:endParaRPr lang="en-US" altLang="ar-OM" dirty="0" smtClean="0">
              <a:ea typeface="MS PGothic" pitchFamily="34" charset="-128"/>
            </a:endParaRPr>
          </a:p>
        </p:txBody>
      </p:sp>
      <p:graphicFrame>
        <p:nvGraphicFramePr>
          <p:cNvPr id="9" name="Table 8"/>
          <p:cNvGraphicFramePr>
            <a:graphicFrameLocks noGrp="1"/>
          </p:cNvGraphicFramePr>
          <p:nvPr>
            <p:extLst>
              <p:ext uri="{D42A27DB-BD31-4B8C-83A1-F6EECF244321}">
                <p14:modId xmlns:p14="http://schemas.microsoft.com/office/powerpoint/2010/main" val="3447083590"/>
              </p:ext>
            </p:extLst>
          </p:nvPr>
        </p:nvGraphicFramePr>
        <p:xfrm>
          <a:off x="3771379" y="1027599"/>
          <a:ext cx="3970421" cy="5029780"/>
        </p:xfrm>
        <a:graphic>
          <a:graphicData uri="http://schemas.openxmlformats.org/drawingml/2006/table">
            <a:tbl>
              <a:tblPr/>
              <a:tblGrid>
                <a:gridCol w="2720474"/>
                <a:gridCol w="1249947"/>
              </a:tblGrid>
              <a:tr h="49430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rgbClr val="FFFFFF"/>
                        </a:solidFill>
                        <a:effectLst/>
                        <a:latin typeface="Calibri" pitchFamily="34" charset="0"/>
                        <a:ea typeface="ＭＳ Ｐゴシック" pitchFamily="34" charset="-128"/>
                      </a:endParaRP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rgbClr val="FFFFFF"/>
                        </a:solidFill>
                        <a:effectLst/>
                        <a:latin typeface="Calibri" pitchFamily="34" charset="0"/>
                        <a:ea typeface="ＭＳ Ｐゴシック" pitchFamily="34" charset="-128"/>
                      </a:endParaRP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0126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00"/>
                          </a:solidFill>
                          <a:effectLst/>
                          <a:latin typeface="Calibri" pitchFamily="34" charset="0"/>
                          <a:ea typeface="ＭＳ Ｐゴシック" pitchFamily="34" charset="-128"/>
                        </a:rPr>
                        <a:t>Fever/chills</a:t>
                      </a: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00"/>
                          </a:solidFill>
                          <a:effectLst/>
                          <a:latin typeface="Calibri" pitchFamily="34" charset="0"/>
                          <a:ea typeface="ＭＳ Ｐゴシック" pitchFamily="34" charset="-128"/>
                        </a:rPr>
                        <a:t>85%</a:t>
                      </a: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0126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00"/>
                          </a:solidFill>
                          <a:effectLst/>
                          <a:latin typeface="Calibri" pitchFamily="34" charset="0"/>
                          <a:ea typeface="ＭＳ Ｐゴシック" pitchFamily="34" charset="-128"/>
                        </a:rPr>
                        <a:t>Dyspnea</a:t>
                      </a: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00"/>
                          </a:solidFill>
                          <a:effectLst/>
                          <a:latin typeface="Calibri" pitchFamily="34" charset="0"/>
                          <a:ea typeface="ＭＳ Ｐゴシック" pitchFamily="34" charset="-128"/>
                        </a:rPr>
                        <a:t>70%</a:t>
                      </a: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497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00"/>
                          </a:solidFill>
                          <a:effectLst/>
                          <a:latin typeface="Calibri" pitchFamily="34" charset="0"/>
                          <a:ea typeface="ＭＳ Ｐゴシック" pitchFamily="34" charset="-128"/>
                        </a:rPr>
                        <a:t>Purulent sputum</a:t>
                      </a: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00"/>
                          </a:solidFill>
                          <a:effectLst/>
                          <a:latin typeface="Calibri" pitchFamily="34" charset="0"/>
                          <a:ea typeface="ＭＳ Ｐゴシック" pitchFamily="34" charset="-128"/>
                        </a:rPr>
                        <a:t>50%</a:t>
                      </a: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0126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00"/>
                          </a:solidFill>
                          <a:effectLst/>
                          <a:latin typeface="Calibri" pitchFamily="34" charset="0"/>
                          <a:ea typeface="ＭＳ Ｐゴシック" pitchFamily="34" charset="-128"/>
                        </a:rPr>
                        <a:t>Chest pain</a:t>
                      </a: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00"/>
                          </a:solidFill>
                          <a:effectLst/>
                          <a:latin typeface="Calibri" pitchFamily="34" charset="0"/>
                          <a:ea typeface="ＭＳ Ｐゴシック" pitchFamily="34" charset="-128"/>
                        </a:rPr>
                        <a:t> 40%</a:t>
                      </a: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Tree>
    <p:extLst>
      <p:ext uri="{BB962C8B-B14F-4D97-AF65-F5344CB8AC3E}">
        <p14:creationId xmlns:p14="http://schemas.microsoft.com/office/powerpoint/2010/main" val="30661478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0" eaLnBrk="1" hangingPunct="1">
              <a:buFont typeface="Wingdings" pitchFamily="2" charset="2"/>
              <a:buChar char="Ø"/>
              <a:defRPr/>
            </a:pPr>
            <a:r>
              <a:rPr lang="en-US" altLang="ar-OM" dirty="0">
                <a:solidFill>
                  <a:srgbClr val="FF0000"/>
                </a:solidFill>
                <a:ea typeface="MS PGothic" pitchFamily="34" charset="-128"/>
              </a:rPr>
              <a:t>P/E</a:t>
            </a:r>
            <a:r>
              <a:rPr lang="en-US" altLang="ar-OM" dirty="0">
                <a:solidFill>
                  <a:prstClr val="black"/>
                </a:solidFill>
                <a:ea typeface="MS PGothic" pitchFamily="34" charset="-128"/>
              </a:rPr>
              <a:t>:  most useful in predicting severity. Physical exam may reveal </a:t>
            </a:r>
            <a:r>
              <a:rPr lang="en-US" altLang="ar-OM" b="1" dirty="0">
                <a:solidFill>
                  <a:srgbClr val="0000FF"/>
                </a:solidFill>
                <a:ea typeface="MS PGothic" pitchFamily="34" charset="-128"/>
              </a:rPr>
              <a:t>fever</a:t>
            </a:r>
            <a:r>
              <a:rPr lang="en-US" altLang="ar-OM" dirty="0">
                <a:solidFill>
                  <a:prstClr val="black"/>
                </a:solidFill>
                <a:ea typeface="MS PGothic" pitchFamily="34" charset="-128"/>
              </a:rPr>
              <a:t>, </a:t>
            </a:r>
            <a:r>
              <a:rPr lang="en-US" altLang="ar-OM" b="1" dirty="0">
                <a:solidFill>
                  <a:srgbClr val="0000FF"/>
                </a:solidFill>
                <a:ea typeface="MS PGothic" pitchFamily="34" charset="-128"/>
              </a:rPr>
              <a:t>tachypnea</a:t>
            </a:r>
            <a:r>
              <a:rPr lang="en-US" altLang="ar-OM" dirty="0">
                <a:solidFill>
                  <a:prstClr val="black"/>
                </a:solidFill>
                <a:ea typeface="MS PGothic" pitchFamily="34" charset="-128"/>
              </a:rPr>
              <a:t>, </a:t>
            </a:r>
            <a:r>
              <a:rPr lang="en-US" altLang="ar-OM" b="1" dirty="0">
                <a:solidFill>
                  <a:srgbClr val="0000FF"/>
                </a:solidFill>
                <a:ea typeface="MS PGothic" pitchFamily="34" charset="-128"/>
              </a:rPr>
              <a:t>tachycardia</a:t>
            </a:r>
            <a:r>
              <a:rPr lang="en-US" altLang="ar-OM" dirty="0">
                <a:solidFill>
                  <a:prstClr val="black"/>
                </a:solidFill>
                <a:ea typeface="MS PGothic" pitchFamily="34" charset="-128"/>
              </a:rPr>
              <a:t>.</a:t>
            </a:r>
          </a:p>
          <a:p>
            <a:pPr marL="0" indent="0">
              <a:buNone/>
              <a:defRPr/>
            </a:pPr>
            <a:r>
              <a:rPr lang="en-US" altLang="ar-OM" dirty="0">
                <a:solidFill>
                  <a:prstClr val="black"/>
                </a:solidFill>
                <a:ea typeface="MS PGothic" pitchFamily="34" charset="-128"/>
              </a:rPr>
              <a:t>Lung exam; increased tactile fremitus, </a:t>
            </a:r>
            <a:r>
              <a:rPr lang="en-US" altLang="ar-OM" b="1" dirty="0">
                <a:solidFill>
                  <a:srgbClr val="0000FF"/>
                </a:solidFill>
                <a:ea typeface="MS PGothic" pitchFamily="34" charset="-128"/>
              </a:rPr>
              <a:t>dullness to       percussion</a:t>
            </a:r>
            <a:r>
              <a:rPr lang="en-US" altLang="ar-OM" dirty="0">
                <a:solidFill>
                  <a:prstClr val="black"/>
                </a:solidFill>
                <a:ea typeface="MS PGothic" pitchFamily="34" charset="-128"/>
              </a:rPr>
              <a:t>, increased breath sounds, presence of </a:t>
            </a:r>
            <a:r>
              <a:rPr lang="en-US" altLang="ar-OM" b="1" dirty="0">
                <a:solidFill>
                  <a:srgbClr val="0000FF"/>
                </a:solidFill>
                <a:ea typeface="MS PGothic" pitchFamily="34" charset="-128"/>
              </a:rPr>
              <a:t>crackles</a:t>
            </a:r>
          </a:p>
          <a:p>
            <a:pPr marL="0" indent="0">
              <a:buNone/>
              <a:defRPr/>
            </a:pPr>
            <a:endParaRPr lang="en-US" altLang="ar-OM" dirty="0">
              <a:solidFill>
                <a:prstClr val="black"/>
              </a:solidFill>
              <a:ea typeface="MS PGothic" pitchFamily="34" charset="-128"/>
            </a:endParaRPr>
          </a:p>
          <a:p>
            <a:pPr lvl="0" eaLnBrk="1" hangingPunct="1">
              <a:buFont typeface="Wingdings" pitchFamily="2" charset="2"/>
              <a:buChar char="Ø"/>
              <a:defRPr/>
            </a:pPr>
            <a:r>
              <a:rPr lang="en-US" altLang="ar-OM" dirty="0">
                <a:solidFill>
                  <a:srgbClr val="FF0000"/>
                </a:solidFill>
                <a:ea typeface="MS PGothic" pitchFamily="34" charset="-128"/>
              </a:rPr>
              <a:t>CXR</a:t>
            </a:r>
            <a:r>
              <a:rPr lang="en-US" altLang="ar-OM" dirty="0">
                <a:solidFill>
                  <a:prstClr val="black"/>
                </a:solidFill>
                <a:ea typeface="MS PGothic" pitchFamily="34" charset="-128"/>
              </a:rPr>
              <a:t> is gold standard - </a:t>
            </a:r>
            <a:r>
              <a:rPr lang="en-US" altLang="ar-OM" u="sng" dirty="0">
                <a:solidFill>
                  <a:srgbClr val="FF0000"/>
                </a:solidFill>
                <a:latin typeface="AR CENA" pitchFamily="2" charset="0"/>
                <a:ea typeface="MS PGothic" pitchFamily="34" charset="-128"/>
              </a:rPr>
              <a:t>may be normal in up to 7% on admission; assume pneumonia present if convincing </a:t>
            </a:r>
            <a:r>
              <a:rPr lang="en-US" altLang="ar-OM" u="sng" dirty="0" err="1">
                <a:solidFill>
                  <a:srgbClr val="FF0000"/>
                </a:solidFill>
                <a:latin typeface="AR CENA" pitchFamily="2" charset="0"/>
                <a:ea typeface="MS PGothic" pitchFamily="34" charset="-128"/>
              </a:rPr>
              <a:t>hx</a:t>
            </a:r>
            <a:r>
              <a:rPr lang="en-US" altLang="ar-OM" u="sng" dirty="0">
                <a:solidFill>
                  <a:srgbClr val="FF0000"/>
                </a:solidFill>
                <a:latin typeface="AR CENA" pitchFamily="2" charset="0"/>
                <a:ea typeface="MS PGothic" pitchFamily="34" charset="-128"/>
              </a:rPr>
              <a:t> and focal P/E</a:t>
            </a:r>
          </a:p>
          <a:p>
            <a:endParaRPr lang="en-US" dirty="0"/>
          </a:p>
        </p:txBody>
      </p:sp>
    </p:spTree>
    <p:extLst>
      <p:ext uri="{BB962C8B-B14F-4D97-AF65-F5344CB8AC3E}">
        <p14:creationId xmlns:p14="http://schemas.microsoft.com/office/powerpoint/2010/main" val="6069481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p:cNvSpPr>
            <a:spLocks noGrp="1"/>
          </p:cNvSpPr>
          <p:nvPr>
            <p:ph type="title"/>
          </p:nvPr>
        </p:nvSpPr>
        <p:spPr>
          <a:xfrm>
            <a:off x="2209800" y="304800"/>
            <a:ext cx="7315200" cy="1143000"/>
          </a:xfrm>
        </p:spPr>
        <p:txBody>
          <a:bodyPr/>
          <a:lstStyle/>
          <a:p>
            <a:pPr eaLnBrk="1" hangingPunct="1"/>
            <a:r>
              <a:rPr lang="en-US" altLang="en-US" sz="3600" dirty="0">
                <a:solidFill>
                  <a:srgbClr val="FF0000"/>
                </a:solidFill>
              </a:rPr>
              <a:t>CAP – The Two Types of Presentations</a:t>
            </a:r>
          </a:p>
        </p:txBody>
      </p:sp>
      <p:sp>
        <p:nvSpPr>
          <p:cNvPr id="7" name="Text Placeholder 6"/>
          <p:cNvSpPr>
            <a:spLocks noGrp="1"/>
          </p:cNvSpPr>
          <p:nvPr>
            <p:ph type="body" idx="1"/>
          </p:nvPr>
        </p:nvSpPr>
        <p:spPr>
          <a:xfrm>
            <a:off x="2362200" y="1447801"/>
            <a:ext cx="3810000" cy="598487"/>
          </a:xfrm>
          <a:extLst>
            <a:ext uri="{91240B29-F687-4F45-9708-019B960494DF}">
              <a14:hiddenLine xmlns:a14="http://schemas.microsoft.com/office/drawing/2010/main"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800" dirty="0" smtClean="0"/>
              <a:t>Typical</a:t>
            </a:r>
            <a:endParaRPr lang="en-US" sz="2800" dirty="0"/>
          </a:p>
        </p:txBody>
      </p:sp>
      <p:sp>
        <p:nvSpPr>
          <p:cNvPr id="8" name="Content Placeholder 7"/>
          <p:cNvSpPr>
            <a:spLocks noGrp="1"/>
          </p:cNvSpPr>
          <p:nvPr>
            <p:ph sz="half" idx="2"/>
          </p:nvPr>
        </p:nvSpPr>
        <p:spPr>
          <a:xfrm>
            <a:off x="2362200" y="2057400"/>
            <a:ext cx="3810000" cy="4572000"/>
          </a:xfr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normAutofit fontScale="92500"/>
          </a:bodyPr>
          <a:lstStyle/>
          <a:p>
            <a:pPr>
              <a:spcBef>
                <a:spcPts val="600"/>
              </a:spcBef>
              <a:defRPr/>
            </a:pPr>
            <a:r>
              <a:rPr lang="en-US" b="1" dirty="0" smtClean="0">
                <a:solidFill>
                  <a:srgbClr val="FF0000"/>
                </a:solidFill>
              </a:rPr>
              <a:t>Sudden</a:t>
            </a:r>
            <a:r>
              <a:rPr lang="en-US" b="1" dirty="0" smtClean="0">
                <a:solidFill>
                  <a:schemeClr val="tx1"/>
                </a:solidFill>
              </a:rPr>
              <a:t> onset of CAP</a:t>
            </a:r>
          </a:p>
          <a:p>
            <a:pPr>
              <a:spcBef>
                <a:spcPts val="600"/>
              </a:spcBef>
              <a:defRPr/>
            </a:pPr>
            <a:r>
              <a:rPr lang="en-US" b="1" dirty="0">
                <a:solidFill>
                  <a:srgbClr val="FF0000"/>
                </a:solidFill>
              </a:rPr>
              <a:t>High fever</a:t>
            </a:r>
            <a:r>
              <a:rPr lang="en-US" b="1" dirty="0" smtClean="0">
                <a:solidFill>
                  <a:schemeClr val="tx1"/>
                </a:solidFill>
              </a:rPr>
              <a:t>, shaking chills</a:t>
            </a:r>
          </a:p>
          <a:p>
            <a:pPr>
              <a:spcBef>
                <a:spcPts val="600"/>
              </a:spcBef>
              <a:defRPr/>
            </a:pPr>
            <a:r>
              <a:rPr lang="en-US" b="1" dirty="0" smtClean="0">
                <a:solidFill>
                  <a:srgbClr val="FF0000"/>
                </a:solidFill>
              </a:rPr>
              <a:t>Productive</a:t>
            </a:r>
            <a:r>
              <a:rPr lang="en-US" b="1" dirty="0" smtClean="0">
                <a:solidFill>
                  <a:schemeClr val="tx1"/>
                </a:solidFill>
              </a:rPr>
              <a:t> </a:t>
            </a:r>
            <a:r>
              <a:rPr lang="en-US" b="1" dirty="0" smtClean="0">
                <a:solidFill>
                  <a:schemeClr val="tx1"/>
                </a:solidFill>
              </a:rPr>
              <a:t>cough</a:t>
            </a:r>
          </a:p>
          <a:p>
            <a:pPr>
              <a:spcBef>
                <a:spcPts val="600"/>
              </a:spcBef>
              <a:defRPr/>
            </a:pPr>
            <a:r>
              <a:rPr lang="en-US" b="1" dirty="0" smtClean="0">
                <a:solidFill>
                  <a:schemeClr val="tx1"/>
                </a:solidFill>
              </a:rPr>
              <a:t>Rusty sputum, blood tinge</a:t>
            </a:r>
          </a:p>
          <a:p>
            <a:pPr>
              <a:spcBef>
                <a:spcPts val="600"/>
              </a:spcBef>
              <a:defRPr/>
            </a:pPr>
            <a:r>
              <a:rPr lang="en-US" b="1" dirty="0" smtClean="0">
                <a:solidFill>
                  <a:schemeClr val="tx1"/>
                </a:solidFill>
              </a:rPr>
              <a:t>Poor general condition</a:t>
            </a:r>
          </a:p>
          <a:p>
            <a:pPr>
              <a:spcBef>
                <a:spcPts val="600"/>
              </a:spcBef>
              <a:defRPr/>
            </a:pPr>
            <a:r>
              <a:rPr lang="en-US" b="1" dirty="0">
                <a:solidFill>
                  <a:srgbClr val="FF0000"/>
                </a:solidFill>
              </a:rPr>
              <a:t>High mortality </a:t>
            </a:r>
            <a:r>
              <a:rPr lang="en-US" b="1" dirty="0" smtClean="0">
                <a:solidFill>
                  <a:schemeClr val="tx1"/>
                </a:solidFill>
              </a:rPr>
              <a:t>up to 20% in patients with bacteremia</a:t>
            </a:r>
          </a:p>
          <a:p>
            <a:pPr>
              <a:spcBef>
                <a:spcPts val="600"/>
              </a:spcBef>
              <a:defRPr/>
            </a:pPr>
            <a:r>
              <a:rPr lang="en-US" b="1" dirty="0" smtClean="0">
                <a:solidFill>
                  <a:srgbClr val="FF0000"/>
                </a:solidFill>
              </a:rPr>
              <a:t>S.pneumoniae causative </a:t>
            </a:r>
            <a:endParaRPr lang="en-US" b="1" dirty="0">
              <a:solidFill>
                <a:srgbClr val="FF0000"/>
              </a:solidFill>
            </a:endParaRPr>
          </a:p>
        </p:txBody>
      </p:sp>
      <p:sp>
        <p:nvSpPr>
          <p:cNvPr id="9" name="Text Placeholder 8"/>
          <p:cNvSpPr>
            <a:spLocks noGrp="1"/>
          </p:cNvSpPr>
          <p:nvPr>
            <p:ph type="body" sz="quarter" idx="3"/>
          </p:nvPr>
        </p:nvSpPr>
        <p:spPr>
          <a:xfrm>
            <a:off x="6324600" y="1447800"/>
            <a:ext cx="3886200" cy="685800"/>
          </a:xfrm>
          <a:extLst>
            <a:ext uri="{91240B29-F687-4F45-9708-019B960494DF}">
              <a14:hiddenLine xmlns:a14="http://schemas.microsoft.com/office/drawing/2010/main" w="9525">
                <a:solidFill>
                  <a:srgbClr val="000000"/>
                </a:solidFill>
                <a:miter lim="800000"/>
                <a:headEnd/>
                <a:tailEnd/>
              </a14:hiddenLine>
            </a:ext>
          </a:extLst>
        </p:spPr>
        <p:style>
          <a:lnRef idx="0">
            <a:schemeClr val="dk1"/>
          </a:lnRef>
          <a:fillRef idx="3">
            <a:schemeClr val="dk1"/>
          </a:fillRef>
          <a:effectRef idx="3">
            <a:schemeClr val="dk1"/>
          </a:effectRef>
          <a:fontRef idx="minor">
            <a:schemeClr val="lt1"/>
          </a:fontRef>
        </p:style>
        <p:txBody>
          <a:bodyPr anchor="ctr"/>
          <a:lstStyle/>
          <a:p>
            <a:pPr algn="ctr" eaLnBrk="1" hangingPunct="1">
              <a:defRPr/>
            </a:pPr>
            <a:r>
              <a:rPr lang="en-US" sz="2800" dirty="0"/>
              <a:t>Atypical</a:t>
            </a:r>
          </a:p>
        </p:txBody>
      </p:sp>
      <p:sp>
        <p:nvSpPr>
          <p:cNvPr id="10" name="Content Placeholder 9"/>
          <p:cNvSpPr>
            <a:spLocks noGrp="1"/>
          </p:cNvSpPr>
          <p:nvPr>
            <p:ph sz="quarter" idx="4"/>
          </p:nvPr>
        </p:nvSpPr>
        <p:spPr>
          <a:xfrm>
            <a:off x="6324600" y="2057400"/>
            <a:ext cx="3886200" cy="4572000"/>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a:spcBef>
                <a:spcPts val="600"/>
              </a:spcBef>
              <a:defRPr/>
            </a:pPr>
            <a:r>
              <a:rPr lang="en-US" b="1" dirty="0">
                <a:solidFill>
                  <a:srgbClr val="FF0000"/>
                </a:solidFill>
              </a:rPr>
              <a:t>Gradual</a:t>
            </a:r>
            <a:r>
              <a:rPr lang="en-US" b="1" dirty="0" smtClean="0">
                <a:solidFill>
                  <a:schemeClr val="tx1"/>
                </a:solidFill>
              </a:rPr>
              <a:t> &amp; insidious onset</a:t>
            </a:r>
          </a:p>
          <a:p>
            <a:pPr>
              <a:spcBef>
                <a:spcPts val="600"/>
              </a:spcBef>
              <a:defRPr/>
            </a:pPr>
            <a:r>
              <a:rPr lang="en-US" b="1" dirty="0">
                <a:solidFill>
                  <a:srgbClr val="FF0000"/>
                </a:solidFill>
              </a:rPr>
              <a:t>Low</a:t>
            </a:r>
            <a:r>
              <a:rPr lang="en-US" b="1" dirty="0" smtClean="0">
                <a:solidFill>
                  <a:schemeClr val="tx1"/>
                </a:solidFill>
              </a:rPr>
              <a:t> grade </a:t>
            </a:r>
            <a:r>
              <a:rPr lang="en-US" b="1" dirty="0">
                <a:solidFill>
                  <a:srgbClr val="FF0000"/>
                </a:solidFill>
              </a:rPr>
              <a:t>fever</a:t>
            </a:r>
          </a:p>
          <a:p>
            <a:pPr>
              <a:spcBef>
                <a:spcPts val="600"/>
              </a:spcBef>
              <a:defRPr/>
            </a:pPr>
            <a:r>
              <a:rPr lang="en-US" b="1" dirty="0">
                <a:solidFill>
                  <a:srgbClr val="FF0000"/>
                </a:solidFill>
              </a:rPr>
              <a:t>Dry</a:t>
            </a:r>
            <a:r>
              <a:rPr lang="en-US" b="1" dirty="0" smtClean="0">
                <a:solidFill>
                  <a:schemeClr val="tx1"/>
                </a:solidFill>
              </a:rPr>
              <a:t> cough .</a:t>
            </a:r>
          </a:p>
          <a:p>
            <a:pPr>
              <a:spcBef>
                <a:spcPts val="600"/>
              </a:spcBef>
              <a:defRPr/>
            </a:pPr>
            <a:r>
              <a:rPr lang="en-US" b="1" dirty="0" smtClean="0">
                <a:solidFill>
                  <a:srgbClr val="00B050"/>
                </a:solidFill>
              </a:rPr>
              <a:t>Confusion</a:t>
            </a:r>
          </a:p>
          <a:p>
            <a:pPr>
              <a:spcBef>
                <a:spcPts val="600"/>
              </a:spcBef>
              <a:defRPr/>
            </a:pPr>
            <a:r>
              <a:rPr lang="en-US" b="1" dirty="0" smtClean="0">
                <a:solidFill>
                  <a:srgbClr val="00B050"/>
                </a:solidFill>
              </a:rPr>
              <a:t>Diarrhea. Abdominal pain </a:t>
            </a:r>
          </a:p>
          <a:p>
            <a:pPr>
              <a:spcBef>
                <a:spcPts val="600"/>
              </a:spcBef>
              <a:defRPr/>
            </a:pPr>
            <a:r>
              <a:rPr lang="en-US" b="1" dirty="0">
                <a:solidFill>
                  <a:srgbClr val="FF0000"/>
                </a:solidFill>
              </a:rPr>
              <a:t>Low mortality </a:t>
            </a:r>
            <a:r>
              <a:rPr lang="en-US" b="1" dirty="0" smtClean="0">
                <a:solidFill>
                  <a:schemeClr val="tx1"/>
                </a:solidFill>
              </a:rPr>
              <a:t>1-2%; except in cases of Legionellosis</a:t>
            </a:r>
          </a:p>
          <a:p>
            <a:pPr>
              <a:lnSpc>
                <a:spcPct val="110000"/>
              </a:lnSpc>
              <a:spcBef>
                <a:spcPts val="600"/>
              </a:spcBef>
              <a:spcAft>
                <a:spcPts val="600"/>
              </a:spcAft>
              <a:defRPr/>
            </a:pPr>
            <a:r>
              <a:rPr lang="en-US" sz="2000" b="1" dirty="0">
                <a:solidFill>
                  <a:srgbClr val="FF0000"/>
                </a:solidFill>
              </a:rPr>
              <a:t>Mycoplasma , </a:t>
            </a:r>
            <a:r>
              <a:rPr lang="en-US" sz="2000" b="1" dirty="0" err="1">
                <a:solidFill>
                  <a:srgbClr val="FF0000"/>
                </a:solidFill>
              </a:rPr>
              <a:t>Chlamydiae</a:t>
            </a:r>
            <a:r>
              <a:rPr lang="en-US" sz="2000" b="1" dirty="0">
                <a:solidFill>
                  <a:srgbClr val="FF0000"/>
                </a:solidFill>
              </a:rPr>
              <a:t>,</a:t>
            </a:r>
          </a:p>
          <a:p>
            <a:pPr marL="0" indent="0">
              <a:lnSpc>
                <a:spcPct val="110000"/>
              </a:lnSpc>
              <a:spcBef>
                <a:spcPts val="600"/>
              </a:spcBef>
              <a:spcAft>
                <a:spcPts val="600"/>
              </a:spcAft>
              <a:buNone/>
              <a:defRPr/>
            </a:pPr>
            <a:r>
              <a:rPr lang="en-US" sz="2000" b="1" dirty="0">
                <a:solidFill>
                  <a:srgbClr val="FF0000"/>
                </a:solidFill>
              </a:rPr>
              <a:t>Legionella,   </a:t>
            </a:r>
            <a:r>
              <a:rPr lang="en-US" sz="2000" b="1" dirty="0" err="1">
                <a:solidFill>
                  <a:srgbClr val="FF0000"/>
                </a:solidFill>
              </a:rPr>
              <a:t>Ricketessiae</a:t>
            </a:r>
            <a:r>
              <a:rPr lang="en-US" sz="2000" b="1" dirty="0">
                <a:solidFill>
                  <a:srgbClr val="FF0000"/>
                </a:solidFill>
              </a:rPr>
              <a:t>,  Viruses</a:t>
            </a:r>
            <a:endParaRPr lang="en-US" b="1" dirty="0" smtClean="0">
              <a:solidFill>
                <a:schemeClr val="bg1">
                  <a:lumMod val="50000"/>
                </a:schemeClr>
              </a:solidFill>
            </a:endParaRPr>
          </a:p>
          <a:p>
            <a:pPr>
              <a:spcBef>
                <a:spcPts val="600"/>
              </a:spcBef>
              <a:defRPr/>
            </a:pPr>
            <a:endParaRPr lang="en-US" b="1" dirty="0">
              <a:solidFill>
                <a:schemeClr val="bg1">
                  <a:lumMod val="50000"/>
                </a:schemeClr>
              </a:solidFill>
            </a:endParaRPr>
          </a:p>
        </p:txBody>
      </p:sp>
    </p:spTree>
    <p:extLst>
      <p:ext uri="{BB962C8B-B14F-4D97-AF65-F5344CB8AC3E}">
        <p14:creationId xmlns:p14="http://schemas.microsoft.com/office/powerpoint/2010/main" val="27755280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barn(inVertical)">
                                      <p:cBhvr>
                                        <p:cTn id="7" dur="500"/>
                                        <p:tgtEl>
                                          <p:spTgt spid="8">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arn(inVertical)">
                                      <p:cBhvr>
                                        <p:cTn id="27" dur="500"/>
                                        <p:tgtEl>
                                          <p:spTgt spid="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arn(inVertical)">
                                      <p:cBhvr>
                                        <p:cTn id="32" dur="500"/>
                                        <p:tgtEl>
                                          <p:spTgt spid="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barn(inVertical)">
                                      <p:cBhvr>
                                        <p:cTn id="37" dur="500"/>
                                        <p:tgtEl>
                                          <p:spTgt spid="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barn(inVertical)">
                                      <p:cBhvr>
                                        <p:cTn id="42" dur="500"/>
                                        <p:tgtEl>
                                          <p:spTgt spid="8">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bg/>
                                          </p:spTgt>
                                        </p:tgtEl>
                                        <p:attrNameLst>
                                          <p:attrName>style.visibility</p:attrName>
                                        </p:attrNameLst>
                                      </p:cBhvr>
                                      <p:to>
                                        <p:strVal val="visible"/>
                                      </p:to>
                                    </p:set>
                                    <p:animEffect transition="in" filter="barn(inVertical)">
                                      <p:cBhvr>
                                        <p:cTn id="47" dur="500"/>
                                        <p:tgtEl>
                                          <p:spTgt spid="10">
                                            <p:bg/>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barn(inVertical)">
                                      <p:cBhvr>
                                        <p:cTn id="52" dur="500"/>
                                        <p:tgtEl>
                                          <p:spTgt spid="10">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0">
                                            <p:txEl>
                                              <p:pRg st="1" end="1"/>
                                            </p:txEl>
                                          </p:spTgt>
                                        </p:tgtEl>
                                        <p:attrNameLst>
                                          <p:attrName>style.visibility</p:attrName>
                                        </p:attrNameLst>
                                      </p:cBhvr>
                                      <p:to>
                                        <p:strVal val="visible"/>
                                      </p:to>
                                    </p:set>
                                    <p:animEffect transition="in" filter="barn(inVertical)">
                                      <p:cBhvr>
                                        <p:cTn id="57" dur="500"/>
                                        <p:tgtEl>
                                          <p:spTgt spid="10">
                                            <p:txEl>
                                              <p:pRg st="1" end="1"/>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0">
                                            <p:txEl>
                                              <p:pRg st="2" end="2"/>
                                            </p:txEl>
                                          </p:spTgt>
                                        </p:tgtEl>
                                        <p:attrNameLst>
                                          <p:attrName>style.visibility</p:attrName>
                                        </p:attrNameLst>
                                      </p:cBhvr>
                                      <p:to>
                                        <p:strVal val="visible"/>
                                      </p:to>
                                    </p:set>
                                    <p:animEffect transition="in" filter="barn(inVertical)">
                                      <p:cBhvr>
                                        <p:cTn id="62" dur="500"/>
                                        <p:tgtEl>
                                          <p:spTgt spid="10">
                                            <p:txEl>
                                              <p:pRg st="2" end="2"/>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0">
                                            <p:txEl>
                                              <p:pRg st="3" end="3"/>
                                            </p:txEl>
                                          </p:spTgt>
                                        </p:tgtEl>
                                        <p:attrNameLst>
                                          <p:attrName>style.visibility</p:attrName>
                                        </p:attrNameLst>
                                      </p:cBhvr>
                                      <p:to>
                                        <p:strVal val="visible"/>
                                      </p:to>
                                    </p:set>
                                    <p:animEffect transition="in" filter="barn(inVertical)">
                                      <p:cBhvr>
                                        <p:cTn id="67" dur="500"/>
                                        <p:tgtEl>
                                          <p:spTgt spid="10">
                                            <p:txEl>
                                              <p:pRg st="3" end="3"/>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0">
                                            <p:txEl>
                                              <p:pRg st="4" end="4"/>
                                            </p:txEl>
                                          </p:spTgt>
                                        </p:tgtEl>
                                        <p:attrNameLst>
                                          <p:attrName>style.visibility</p:attrName>
                                        </p:attrNameLst>
                                      </p:cBhvr>
                                      <p:to>
                                        <p:strVal val="visible"/>
                                      </p:to>
                                    </p:set>
                                    <p:animEffect transition="in" filter="barn(inVertical)">
                                      <p:cBhvr>
                                        <p:cTn id="72" dur="500"/>
                                        <p:tgtEl>
                                          <p:spTgt spid="10">
                                            <p:txEl>
                                              <p:pRg st="4" end="4"/>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0">
                                            <p:txEl>
                                              <p:pRg st="5" end="5"/>
                                            </p:txEl>
                                          </p:spTgt>
                                        </p:tgtEl>
                                        <p:attrNameLst>
                                          <p:attrName>style.visibility</p:attrName>
                                        </p:attrNameLst>
                                      </p:cBhvr>
                                      <p:to>
                                        <p:strVal val="visible"/>
                                      </p:to>
                                    </p:set>
                                    <p:animEffect transition="in" filter="barn(inVertical)">
                                      <p:cBhvr>
                                        <p:cTn id="77" dur="500"/>
                                        <p:tgtEl>
                                          <p:spTgt spid="10">
                                            <p:txEl>
                                              <p:pRg st="5" end="5"/>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0">
                                            <p:txEl>
                                              <p:pRg st="6" end="6"/>
                                            </p:txEl>
                                          </p:spTgt>
                                        </p:tgtEl>
                                        <p:attrNameLst>
                                          <p:attrName>style.visibility</p:attrName>
                                        </p:attrNameLst>
                                      </p:cBhvr>
                                      <p:to>
                                        <p:strVal val="visible"/>
                                      </p:to>
                                    </p:set>
                                    <p:animEffect transition="in" filter="barn(inVertical)">
                                      <p:cBhvr>
                                        <p:cTn id="82" dur="500"/>
                                        <p:tgtEl>
                                          <p:spTgt spid="10">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0">
                                            <p:txEl>
                                              <p:pRg st="7" end="7"/>
                                            </p:txEl>
                                          </p:spTgt>
                                        </p:tgtEl>
                                        <p:attrNameLst>
                                          <p:attrName>style.visibility</p:attrName>
                                        </p:attrNameLst>
                                      </p:cBhvr>
                                      <p:to>
                                        <p:strVal val="visible"/>
                                      </p:to>
                                    </p:set>
                                    <p:animEffect transition="in" filter="barn(inVertical)">
                                      <p:cBhvr>
                                        <p:cTn id="87"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10"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828800" y="381000"/>
            <a:ext cx="8610600" cy="914400"/>
          </a:xfrm>
          <a:solidFill>
            <a:srgbClr val="33CC33"/>
          </a:solidFill>
        </p:spPr>
        <p:txBody>
          <a:bodyPr>
            <a:normAutofit fontScale="90000"/>
          </a:bodyPr>
          <a:lstStyle/>
          <a:p>
            <a:pPr eaLnBrk="1" hangingPunct="1">
              <a:defRPr/>
            </a:pPr>
            <a:r>
              <a:rPr lang="en-US" dirty="0">
                <a:latin typeface="AR CENA" pitchFamily="2" charset="0"/>
              </a:rPr>
              <a:t>Streptococcus </a:t>
            </a:r>
            <a:r>
              <a:rPr lang="en-US" dirty="0" smtClean="0">
                <a:latin typeface="AR CENA" pitchFamily="2" charset="0"/>
              </a:rPr>
              <a:t>pneumonia </a:t>
            </a:r>
            <a:br>
              <a:rPr lang="en-US" dirty="0" smtClean="0">
                <a:latin typeface="AR CENA" pitchFamily="2" charset="0"/>
              </a:rPr>
            </a:br>
            <a:r>
              <a:rPr lang="en-US" sz="2800" dirty="0">
                <a:latin typeface="AR CENA" pitchFamily="2" charset="0"/>
              </a:rPr>
              <a:t>(</a:t>
            </a:r>
            <a:r>
              <a:rPr lang="en-US" sz="2800" dirty="0" err="1">
                <a:effectLst>
                  <a:outerShdw blurRad="38100" dist="38100" dir="2700000" algn="tl">
                    <a:srgbClr val="000000">
                      <a:alpha val="43137"/>
                    </a:srgbClr>
                  </a:outerShdw>
                </a:effectLst>
                <a:latin typeface="AR CENA" pitchFamily="2" charset="0"/>
              </a:rPr>
              <a:t>Pneumococcus</a:t>
            </a:r>
            <a:r>
              <a:rPr lang="en-US" sz="2800" dirty="0">
                <a:effectLst>
                  <a:outerShdw blurRad="38100" dist="38100" dir="2700000" algn="tl">
                    <a:srgbClr val="000000">
                      <a:alpha val="43137"/>
                    </a:srgbClr>
                  </a:outerShdw>
                </a:effectLst>
                <a:latin typeface="AR CENA" pitchFamily="2" charset="0"/>
              </a:rPr>
              <a:t>)</a:t>
            </a:r>
            <a:endParaRPr lang="en-US" sz="3200" dirty="0">
              <a:effectLst>
                <a:outerShdw blurRad="38100" dist="38100" dir="2700000" algn="tl">
                  <a:srgbClr val="000000">
                    <a:alpha val="43137"/>
                  </a:srgbClr>
                </a:outerShdw>
              </a:effectLst>
              <a:latin typeface="AR CENA" pitchFamily="2" charset="0"/>
            </a:endParaRPr>
          </a:p>
        </p:txBody>
      </p:sp>
      <p:sp>
        <p:nvSpPr>
          <p:cNvPr id="45059" name="Rectangle 3"/>
          <p:cNvSpPr>
            <a:spLocks noGrp="1" noChangeArrowheads="1"/>
          </p:cNvSpPr>
          <p:nvPr>
            <p:ph idx="1"/>
          </p:nvPr>
        </p:nvSpPr>
        <p:spPr>
          <a:xfrm>
            <a:off x="1828800" y="1447800"/>
            <a:ext cx="8610600" cy="5181600"/>
          </a:xfrm>
          <a:solidFill>
            <a:schemeClr val="accent6">
              <a:lumMod val="60000"/>
              <a:lumOff val="40000"/>
            </a:schemeClr>
          </a:solidFill>
        </p:spPr>
        <p:txBody>
          <a:bodyPr/>
          <a:lstStyle/>
          <a:p>
            <a:pPr eaLnBrk="1" hangingPunct="1">
              <a:buFont typeface="Wingdings" pitchFamily="2" charset="2"/>
              <a:buChar char="§"/>
              <a:defRPr/>
            </a:pPr>
            <a:r>
              <a:rPr lang="en-US" sz="3600" b="1" dirty="0">
                <a:solidFill>
                  <a:srgbClr val="C00000"/>
                </a:solidFill>
              </a:rPr>
              <a:t>Most common </a:t>
            </a:r>
            <a:r>
              <a:rPr lang="en-US" sz="3000" dirty="0"/>
              <a:t>cause of CAP</a:t>
            </a:r>
          </a:p>
          <a:p>
            <a:pPr eaLnBrk="1" hangingPunct="1">
              <a:buFont typeface="Wingdings" pitchFamily="2" charset="2"/>
              <a:buChar char="§"/>
              <a:defRPr/>
            </a:pPr>
            <a:r>
              <a:rPr lang="en-US" sz="3000" dirty="0"/>
              <a:t>About </a:t>
            </a:r>
            <a:r>
              <a:rPr lang="en-US" sz="3600" b="1" dirty="0">
                <a:solidFill>
                  <a:srgbClr val="C00000"/>
                </a:solidFill>
              </a:rPr>
              <a:t>2/3</a:t>
            </a:r>
            <a:r>
              <a:rPr lang="en-US" sz="3600" dirty="0">
                <a:solidFill>
                  <a:srgbClr val="00B050"/>
                </a:solidFill>
              </a:rPr>
              <a:t> </a:t>
            </a:r>
            <a:r>
              <a:rPr lang="en-US" sz="3000" dirty="0"/>
              <a:t>of CAP are due to S.pneumoniae</a:t>
            </a:r>
          </a:p>
          <a:p>
            <a:pPr eaLnBrk="1" hangingPunct="1">
              <a:buFont typeface="Wingdings" pitchFamily="2" charset="2"/>
              <a:buChar char="§"/>
              <a:defRPr/>
            </a:pPr>
            <a:r>
              <a:rPr lang="en-US" sz="3000" dirty="0"/>
              <a:t>These are </a:t>
            </a:r>
            <a:r>
              <a:rPr lang="en-US" sz="3600" b="1" dirty="0">
                <a:solidFill>
                  <a:srgbClr val="C00000"/>
                </a:solidFill>
              </a:rPr>
              <a:t>gram positive diplococci</a:t>
            </a:r>
          </a:p>
          <a:p>
            <a:pPr eaLnBrk="1" hangingPunct="1">
              <a:buFont typeface="Wingdings" pitchFamily="2" charset="2"/>
              <a:buChar char="§"/>
              <a:defRPr/>
            </a:pPr>
            <a:r>
              <a:rPr lang="en-US" sz="3600" b="1" dirty="0">
                <a:solidFill>
                  <a:srgbClr val="C00000"/>
                </a:solidFill>
              </a:rPr>
              <a:t>Typical</a:t>
            </a:r>
            <a:r>
              <a:rPr lang="en-US" sz="3000" dirty="0"/>
              <a:t> symptoms (e.g. malaise, shaking chills fever, rusty sputum, pleuritic chest pain, cough)</a:t>
            </a:r>
          </a:p>
          <a:p>
            <a:pPr eaLnBrk="1" hangingPunct="1">
              <a:buFont typeface="Wingdings" pitchFamily="2" charset="2"/>
              <a:buChar char="§"/>
              <a:defRPr/>
            </a:pPr>
            <a:r>
              <a:rPr lang="en-US" sz="3600" b="1" dirty="0">
                <a:solidFill>
                  <a:srgbClr val="C00000"/>
                </a:solidFill>
              </a:rPr>
              <a:t>Lobar</a:t>
            </a:r>
            <a:r>
              <a:rPr lang="en-US" sz="3000" dirty="0"/>
              <a:t> infiltrate on CXR</a:t>
            </a:r>
          </a:p>
          <a:p>
            <a:pPr eaLnBrk="1" hangingPunct="1">
              <a:buFont typeface="Wingdings" pitchFamily="2" charset="2"/>
              <a:buChar char="§"/>
              <a:defRPr/>
            </a:pPr>
            <a:r>
              <a:rPr lang="en-US" sz="3000" dirty="0"/>
              <a:t>May be Immuno suppressed host</a:t>
            </a:r>
          </a:p>
          <a:p>
            <a:pPr eaLnBrk="1" hangingPunct="1">
              <a:buFont typeface="Wingdings" pitchFamily="2" charset="2"/>
              <a:buChar char="§"/>
              <a:defRPr/>
            </a:pPr>
            <a:r>
              <a:rPr lang="en-US" sz="3600" b="1" dirty="0">
                <a:solidFill>
                  <a:srgbClr val="C00000"/>
                </a:solidFill>
              </a:rPr>
              <a:t>25%</a:t>
            </a:r>
            <a:r>
              <a:rPr lang="en-US" sz="3000" dirty="0"/>
              <a:t> will have </a:t>
            </a:r>
            <a:r>
              <a:rPr lang="en-US" sz="3600" b="1" dirty="0">
                <a:solidFill>
                  <a:srgbClr val="C00000"/>
                </a:solidFill>
              </a:rPr>
              <a:t>bacteremia</a:t>
            </a:r>
            <a:r>
              <a:rPr lang="en-US" sz="3000" dirty="0"/>
              <a:t> – serious effects</a:t>
            </a:r>
          </a:p>
        </p:txBody>
      </p:sp>
    </p:spTree>
    <p:extLst>
      <p:ext uri="{BB962C8B-B14F-4D97-AF65-F5344CB8AC3E}">
        <p14:creationId xmlns:p14="http://schemas.microsoft.com/office/powerpoint/2010/main" val="34766291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4274" y="693108"/>
            <a:ext cx="8305800" cy="4585871"/>
          </a:xfrm>
          <a:prstGeom prst="rect">
            <a:avLst/>
          </a:prstGeom>
        </p:spPr>
        <p:txBody>
          <a:bodyPr wrap="square">
            <a:spAutoFit/>
          </a:bodyPr>
          <a:lstStyle/>
          <a:p>
            <a:pPr lvl="0" algn="just">
              <a:buBlip>
                <a:blip r:embed="rId3"/>
              </a:buBlip>
            </a:pPr>
            <a:r>
              <a:rPr lang="en-US" sz="5400" b="1" dirty="0">
                <a:solidFill>
                  <a:srgbClr val="C00000"/>
                </a:solidFill>
                <a:latin typeface="Calibri"/>
              </a:rPr>
              <a:t>a patient with Legionella pneumonia </a:t>
            </a:r>
            <a:r>
              <a:rPr lang="en-US" sz="5400" b="1" dirty="0" smtClean="0">
                <a:solidFill>
                  <a:srgbClr val="C00000"/>
                </a:solidFill>
                <a:latin typeface="Calibri"/>
              </a:rPr>
              <a:t>:</a:t>
            </a:r>
            <a:endParaRPr lang="en-US" sz="5400" b="1" dirty="0">
              <a:solidFill>
                <a:srgbClr val="C00000"/>
              </a:solidFill>
              <a:latin typeface="Calibri"/>
            </a:endParaRPr>
          </a:p>
          <a:p>
            <a:pPr lvl="0" algn="just"/>
            <a:r>
              <a:rPr lang="en-US" sz="4800" b="1" dirty="0">
                <a:solidFill>
                  <a:prstClr val="black"/>
                </a:solidFill>
                <a:latin typeface="Calibri"/>
              </a:rPr>
              <a:t>may complain predominantly of </a:t>
            </a:r>
            <a:r>
              <a:rPr lang="en-US" sz="4800" b="1" u="sng" dirty="0">
                <a:solidFill>
                  <a:prstClr val="black"/>
                </a:solidFill>
                <a:latin typeface="Calibri"/>
              </a:rPr>
              <a:t>diarrhea</a:t>
            </a:r>
            <a:r>
              <a:rPr lang="en-US" sz="4800" b="1" dirty="0">
                <a:solidFill>
                  <a:prstClr val="black"/>
                </a:solidFill>
                <a:latin typeface="Calibri"/>
              </a:rPr>
              <a:t>, fever, </a:t>
            </a:r>
            <a:r>
              <a:rPr lang="en-US" sz="4800" b="1" u="sng" dirty="0">
                <a:solidFill>
                  <a:prstClr val="black"/>
                </a:solidFill>
                <a:latin typeface="Calibri"/>
              </a:rPr>
              <a:t>headache</a:t>
            </a:r>
            <a:r>
              <a:rPr lang="en-US" sz="4800" b="1" dirty="0">
                <a:solidFill>
                  <a:prstClr val="black"/>
                </a:solidFill>
                <a:latin typeface="Calibri"/>
              </a:rPr>
              <a:t>, </a:t>
            </a:r>
            <a:r>
              <a:rPr lang="en-US" sz="4800" b="1" u="sng" dirty="0">
                <a:solidFill>
                  <a:prstClr val="black"/>
                </a:solidFill>
                <a:latin typeface="Calibri"/>
              </a:rPr>
              <a:t>confusion</a:t>
            </a:r>
            <a:r>
              <a:rPr lang="en-US" sz="4800" b="1" dirty="0">
                <a:solidFill>
                  <a:prstClr val="black"/>
                </a:solidFill>
                <a:latin typeface="Calibri"/>
              </a:rPr>
              <a:t>, and </a:t>
            </a:r>
            <a:r>
              <a:rPr lang="en-US" sz="4800" b="1" u="sng" dirty="0">
                <a:solidFill>
                  <a:prstClr val="black"/>
                </a:solidFill>
                <a:latin typeface="Calibri"/>
              </a:rPr>
              <a:t>myalgia</a:t>
            </a:r>
          </a:p>
          <a:p>
            <a:pPr lvl="0" algn="just"/>
            <a:endParaRPr lang="en-US" sz="4000" b="1" dirty="0">
              <a:solidFill>
                <a:prstClr val="black"/>
              </a:solidFill>
              <a:latin typeface="Calibri"/>
            </a:endParaRPr>
          </a:p>
        </p:txBody>
      </p:sp>
    </p:spTree>
    <p:extLst>
      <p:ext uri="{BB962C8B-B14F-4D97-AF65-F5344CB8AC3E}">
        <p14:creationId xmlns:p14="http://schemas.microsoft.com/office/powerpoint/2010/main" val="28395256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64890" y="609600"/>
            <a:ext cx="8674510" cy="4339650"/>
          </a:xfrm>
          <a:prstGeom prst="rect">
            <a:avLst/>
          </a:prstGeom>
        </p:spPr>
        <p:txBody>
          <a:bodyPr wrap="square">
            <a:spAutoFit/>
          </a:bodyPr>
          <a:lstStyle/>
          <a:p>
            <a:pPr lvl="0" algn="just">
              <a:buBlip>
                <a:blip r:embed="rId2"/>
              </a:buBlip>
            </a:pPr>
            <a:r>
              <a:rPr lang="en-US" sz="4800" b="1" dirty="0">
                <a:solidFill>
                  <a:srgbClr val="C00000"/>
                </a:solidFill>
                <a:latin typeface="Calibri"/>
              </a:rPr>
              <a:t>For</a:t>
            </a:r>
            <a:r>
              <a:rPr lang="ar-JO" sz="4800" b="1" dirty="0">
                <a:solidFill>
                  <a:srgbClr val="C00000"/>
                </a:solidFill>
                <a:latin typeface="Calibri"/>
              </a:rPr>
              <a:t> </a:t>
            </a:r>
            <a:r>
              <a:rPr lang="en-US" sz="4800" b="1" dirty="0">
                <a:solidFill>
                  <a:srgbClr val="C00000"/>
                </a:solidFill>
                <a:latin typeface="Calibri"/>
              </a:rPr>
              <a:t>Mycoplasma pneumoniae :</a:t>
            </a:r>
            <a:endParaRPr lang="ar-JO" sz="4800" b="1" dirty="0">
              <a:solidFill>
                <a:srgbClr val="C00000"/>
              </a:solidFill>
              <a:latin typeface="Calibri"/>
            </a:endParaRPr>
          </a:p>
          <a:p>
            <a:pPr lvl="0" algn="just"/>
            <a:endParaRPr lang="ar-JO" sz="4800" b="1" dirty="0">
              <a:solidFill>
                <a:srgbClr val="C00000"/>
              </a:solidFill>
              <a:latin typeface="Calibri"/>
            </a:endParaRPr>
          </a:p>
          <a:p>
            <a:pPr lvl="0" algn="just"/>
            <a:r>
              <a:rPr lang="en-US" sz="4800" b="1" dirty="0">
                <a:solidFill>
                  <a:srgbClr val="C00000"/>
                </a:solidFill>
                <a:latin typeface="Calibri"/>
              </a:rPr>
              <a:t> </a:t>
            </a:r>
            <a:r>
              <a:rPr lang="en-US" sz="4400" b="1" dirty="0" err="1">
                <a:solidFill>
                  <a:prstClr val="black"/>
                </a:solidFill>
                <a:latin typeface="Calibri"/>
              </a:rPr>
              <a:t>extrapulmonary</a:t>
            </a:r>
            <a:r>
              <a:rPr lang="en-US" sz="4400" b="1" dirty="0">
                <a:solidFill>
                  <a:prstClr val="black"/>
                </a:solidFill>
                <a:latin typeface="Calibri"/>
              </a:rPr>
              <a:t> manifestations such as </a:t>
            </a:r>
            <a:r>
              <a:rPr lang="en-US" sz="4400" b="1" dirty="0" err="1">
                <a:solidFill>
                  <a:prstClr val="black"/>
                </a:solidFill>
                <a:latin typeface="Calibri"/>
              </a:rPr>
              <a:t>myringitis</a:t>
            </a:r>
            <a:r>
              <a:rPr lang="en-US" sz="4400" b="1" dirty="0">
                <a:solidFill>
                  <a:prstClr val="black"/>
                </a:solidFill>
                <a:latin typeface="Calibri"/>
              </a:rPr>
              <a:t>, encephalitis, uveitis, iritis, and myocarditis may be present. </a:t>
            </a:r>
            <a:endParaRPr lang="en-US" sz="4800" b="1" dirty="0">
              <a:solidFill>
                <a:prstClr val="black"/>
              </a:solidFill>
              <a:latin typeface="Calibri"/>
            </a:endParaRPr>
          </a:p>
        </p:txBody>
      </p:sp>
    </p:spTree>
    <p:extLst>
      <p:ext uri="{BB962C8B-B14F-4D97-AF65-F5344CB8AC3E}">
        <p14:creationId xmlns:p14="http://schemas.microsoft.com/office/powerpoint/2010/main" val="30300290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8535" y="366388"/>
            <a:ext cx="10550046" cy="3924536"/>
          </a:xfrm>
          <a:prstGeom prst="rect">
            <a:avLst/>
          </a:prstGeom>
        </p:spPr>
        <p:txBody>
          <a:bodyPr wrap="square">
            <a:spAutoFit/>
          </a:bodyPr>
          <a:lstStyle/>
          <a:p>
            <a:pPr marL="6350" indent="-6350">
              <a:lnSpc>
                <a:spcPct val="107000"/>
              </a:lnSpc>
              <a:spcAft>
                <a:spcPts val="735"/>
              </a:spcAft>
            </a:pPr>
            <a:r>
              <a:rPr lang="en-US" sz="2800" b="1" u="sng" dirty="0">
                <a:solidFill>
                  <a:srgbClr val="333399"/>
                </a:solidFill>
                <a:uFill>
                  <a:solidFill>
                    <a:srgbClr val="333399"/>
                  </a:solidFill>
                </a:uFill>
                <a:latin typeface="Times New Roman" panose="02020603050405020304" pitchFamily="18" charset="0"/>
                <a:ea typeface="Times New Roman" panose="02020603050405020304" pitchFamily="18" charset="0"/>
              </a:rPr>
              <a:t>Pneumonia Classification</a:t>
            </a:r>
            <a:r>
              <a:rPr lang="en-US" sz="2800" b="1" dirty="0">
                <a:solidFill>
                  <a:srgbClr val="333399"/>
                </a:solidFill>
                <a:uFill>
                  <a:solidFill>
                    <a:srgbClr val="000000"/>
                  </a:solidFill>
                </a:uFill>
                <a:latin typeface="Times New Roman" panose="02020603050405020304" pitchFamily="18" charset="0"/>
                <a:ea typeface="Times New Roman" panose="02020603050405020304" pitchFamily="18" charset="0"/>
              </a:rPr>
              <a:t> </a:t>
            </a:r>
            <a:endParaRPr lang="en-US" sz="2800" b="1" u="sng" dirty="0">
              <a:solidFill>
                <a:srgbClr val="333399"/>
              </a:solidFill>
              <a:uFill>
                <a:solidFill>
                  <a:srgbClr val="333399"/>
                </a:solidFill>
              </a:uFill>
              <a:latin typeface="Times New Roman" panose="02020603050405020304" pitchFamily="18" charset="0"/>
              <a:ea typeface="Times New Roman" panose="02020603050405020304" pitchFamily="18" charset="0"/>
            </a:endParaRPr>
          </a:p>
          <a:p>
            <a:pPr marL="342900" indent="-342900">
              <a:lnSpc>
                <a:spcPct val="110000"/>
              </a:lnSpc>
              <a:spcAft>
                <a:spcPts val="75"/>
              </a:spcAft>
              <a:buClr>
                <a:srgbClr val="000000"/>
              </a:buClr>
              <a:buSzPts val="1400"/>
              <a:buFont typeface="Arial" panose="020B0604020202020204" pitchFamily="34" charset="0"/>
              <a:buChar char="•"/>
            </a:pPr>
            <a:r>
              <a:rPr lang="en-US" sz="32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There are four classifications of pneumonia:  </a:t>
            </a:r>
          </a:p>
          <a:p>
            <a:pPr marL="685800" marR="2148840" algn="just">
              <a:lnSpc>
                <a:spcPct val="115000"/>
              </a:lnSpc>
              <a:spcAft>
                <a:spcPts val="1235"/>
              </a:spcAft>
            </a:pPr>
            <a:r>
              <a:rPr lang="en-US" sz="3200" dirty="0">
                <a:solidFill>
                  <a:srgbClr val="0070C0"/>
                </a:solidFill>
                <a:latin typeface="Courier New" panose="02070309020205020404" pitchFamily="49" charset="0"/>
                <a:ea typeface="Courier New" panose="02070309020205020404" pitchFamily="49" charset="0"/>
              </a:rPr>
              <a:t>o</a:t>
            </a:r>
            <a:r>
              <a:rPr lang="en-US" sz="3200" dirty="0">
                <a:solidFill>
                  <a:srgbClr val="0070C0"/>
                </a:solidFill>
                <a:latin typeface="Arial" panose="020B0604020202020204" pitchFamily="34" charset="0"/>
                <a:ea typeface="Arial" panose="020B0604020202020204" pitchFamily="34" charset="0"/>
              </a:rPr>
              <a:t> </a:t>
            </a:r>
            <a:r>
              <a:rPr lang="en-US" sz="3200" dirty="0">
                <a:solidFill>
                  <a:srgbClr val="0070C0"/>
                </a:solidFill>
                <a:latin typeface="Times New Roman" panose="02020603050405020304" pitchFamily="18" charset="0"/>
                <a:ea typeface="Times New Roman" panose="02020603050405020304" pitchFamily="18" charset="0"/>
              </a:rPr>
              <a:t>Community-acquired pneumonia (CAP) </a:t>
            </a:r>
          </a:p>
          <a:p>
            <a:pPr marL="685800" marR="2148840" algn="just">
              <a:lnSpc>
                <a:spcPct val="115000"/>
              </a:lnSpc>
              <a:spcAft>
                <a:spcPts val="1235"/>
              </a:spcAft>
            </a:pPr>
            <a:r>
              <a:rPr lang="en-US" sz="3200" dirty="0">
                <a:solidFill>
                  <a:srgbClr val="FF3300"/>
                </a:solidFill>
                <a:latin typeface="Courier New" panose="02070309020205020404" pitchFamily="49" charset="0"/>
                <a:ea typeface="Courier New" panose="02070309020205020404" pitchFamily="49" charset="0"/>
              </a:rPr>
              <a:t>o</a:t>
            </a:r>
            <a:r>
              <a:rPr lang="en-US" sz="3200" dirty="0">
                <a:solidFill>
                  <a:srgbClr val="FF3300"/>
                </a:solidFill>
                <a:latin typeface="Arial" panose="020B0604020202020204" pitchFamily="34" charset="0"/>
                <a:ea typeface="Arial" panose="020B0604020202020204" pitchFamily="34" charset="0"/>
              </a:rPr>
              <a:t> </a:t>
            </a:r>
            <a:r>
              <a:rPr lang="en-US" sz="3200" dirty="0">
                <a:solidFill>
                  <a:srgbClr val="FF3300"/>
                </a:solidFill>
                <a:latin typeface="Times New Roman" panose="02020603050405020304" pitchFamily="18" charset="0"/>
                <a:ea typeface="Times New Roman" panose="02020603050405020304" pitchFamily="18" charset="0"/>
              </a:rPr>
              <a:t>Aspiration pneumonia  </a:t>
            </a:r>
          </a:p>
          <a:p>
            <a:pPr marL="685800" marR="2148840" algn="just">
              <a:lnSpc>
                <a:spcPct val="115000"/>
              </a:lnSpc>
              <a:spcAft>
                <a:spcPts val="1235"/>
              </a:spcAft>
            </a:pPr>
            <a:r>
              <a:rPr lang="en-US" sz="3200" dirty="0">
                <a:solidFill>
                  <a:srgbClr val="FF3300"/>
                </a:solidFill>
                <a:latin typeface="Times New Roman" panose="02020603050405020304" pitchFamily="18" charset="0"/>
                <a:ea typeface="Times New Roman" panose="02020603050405020304" pitchFamily="18" charset="0"/>
              </a:rPr>
              <a:t> </a:t>
            </a:r>
            <a:r>
              <a:rPr lang="en-US" sz="3200" dirty="0">
                <a:solidFill>
                  <a:srgbClr val="00B050"/>
                </a:solidFill>
                <a:latin typeface="Courier New" panose="02070309020205020404" pitchFamily="49" charset="0"/>
                <a:ea typeface="Courier New" panose="02070309020205020404" pitchFamily="49" charset="0"/>
              </a:rPr>
              <a:t>o</a:t>
            </a:r>
            <a:r>
              <a:rPr lang="en-US" sz="3200" dirty="0">
                <a:solidFill>
                  <a:srgbClr val="00B050"/>
                </a:solidFill>
                <a:latin typeface="Arial" panose="020B0604020202020204" pitchFamily="34" charset="0"/>
                <a:ea typeface="Arial" panose="020B0604020202020204" pitchFamily="34" charset="0"/>
              </a:rPr>
              <a:t> </a:t>
            </a:r>
            <a:r>
              <a:rPr lang="en-US" sz="3200" dirty="0">
                <a:solidFill>
                  <a:srgbClr val="00B050"/>
                </a:solidFill>
                <a:latin typeface="Times New Roman" panose="02020603050405020304" pitchFamily="18" charset="0"/>
                <a:ea typeface="Times New Roman" panose="02020603050405020304" pitchFamily="18" charset="0"/>
              </a:rPr>
              <a:t>Hospital-acquired pneumonia (HAP) </a:t>
            </a:r>
          </a:p>
          <a:p>
            <a:pPr marL="685800" marR="2148840" algn="just">
              <a:lnSpc>
                <a:spcPct val="115000"/>
              </a:lnSpc>
              <a:spcAft>
                <a:spcPts val="1235"/>
              </a:spcAft>
            </a:pPr>
            <a:r>
              <a:rPr lang="en-US" sz="3200" dirty="0">
                <a:solidFill>
                  <a:srgbClr val="7030A0"/>
                </a:solidFill>
                <a:latin typeface="Courier New" panose="02070309020205020404" pitchFamily="49" charset="0"/>
                <a:ea typeface="Courier New" panose="02070309020205020404" pitchFamily="49" charset="0"/>
              </a:rPr>
              <a:t>o</a:t>
            </a:r>
            <a:r>
              <a:rPr lang="en-US" sz="3200" dirty="0">
                <a:solidFill>
                  <a:srgbClr val="7030A0"/>
                </a:solidFill>
                <a:latin typeface="Arial" panose="020B0604020202020204" pitchFamily="34" charset="0"/>
                <a:ea typeface="Arial" panose="020B0604020202020204" pitchFamily="34" charset="0"/>
              </a:rPr>
              <a:t> </a:t>
            </a:r>
            <a:r>
              <a:rPr lang="en-US" sz="3200" dirty="0">
                <a:solidFill>
                  <a:srgbClr val="7030A0"/>
                </a:solidFill>
                <a:latin typeface="Times New Roman" panose="02020603050405020304" pitchFamily="18" charset="0"/>
                <a:ea typeface="Times New Roman" panose="02020603050405020304" pitchFamily="18" charset="0"/>
              </a:rPr>
              <a:t>Ventilator-associated pneumonia (VAP) </a:t>
            </a:r>
            <a:endParaRPr lang="en-US" sz="320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618018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8458200" cy="914400"/>
          </a:xfrm>
          <a:solidFill>
            <a:srgbClr val="92D050"/>
          </a:solidFill>
        </p:spPr>
        <p:txBody>
          <a:bodyPr/>
          <a:lstStyle/>
          <a:p>
            <a:pPr eaLnBrk="1" hangingPunct="1">
              <a:defRPr/>
            </a:pPr>
            <a:r>
              <a:rPr lang="en-US" sz="4000" dirty="0">
                <a:solidFill>
                  <a:srgbClr val="C00000"/>
                </a:solidFill>
                <a:latin typeface="AR ESSENCE" pitchFamily="2" charset="0"/>
              </a:rPr>
              <a:t>S. </a:t>
            </a:r>
            <a:r>
              <a:rPr lang="en-US" sz="4000" i="1" dirty="0" err="1">
                <a:solidFill>
                  <a:srgbClr val="C00000"/>
                </a:solidFill>
                <a:latin typeface="AR ESSENCE" pitchFamily="2" charset="0"/>
              </a:rPr>
              <a:t>aereus</a:t>
            </a:r>
            <a:r>
              <a:rPr lang="en-US" sz="4000" dirty="0">
                <a:solidFill>
                  <a:srgbClr val="C00000"/>
                </a:solidFill>
                <a:latin typeface="AR ESSENCE" pitchFamily="2" charset="0"/>
              </a:rPr>
              <a:t> CAP – Dangerous</a:t>
            </a:r>
          </a:p>
        </p:txBody>
      </p:sp>
      <p:sp>
        <p:nvSpPr>
          <p:cNvPr id="3" name="Content Placeholder 2"/>
          <p:cNvSpPr>
            <a:spLocks noGrp="1"/>
          </p:cNvSpPr>
          <p:nvPr>
            <p:ph idx="1"/>
          </p:nvPr>
        </p:nvSpPr>
        <p:spPr>
          <a:xfrm>
            <a:off x="1828800" y="1219200"/>
            <a:ext cx="8686800" cy="5181600"/>
          </a:xfrm>
          <a:solidFill>
            <a:schemeClr val="accent6">
              <a:lumMod val="40000"/>
              <a:lumOff val="60000"/>
            </a:schemeClr>
          </a:solidFill>
        </p:spPr>
        <p:txBody>
          <a:bodyPr/>
          <a:lstStyle/>
          <a:p>
            <a:pPr eaLnBrk="1" hangingPunct="1">
              <a:buFont typeface="Wingdings" pitchFamily="2" charset="2"/>
              <a:buChar char="§"/>
              <a:defRPr/>
            </a:pPr>
            <a:r>
              <a:rPr lang="en-US" sz="3000" dirty="0"/>
              <a:t>This CAP is not common; </a:t>
            </a:r>
            <a:r>
              <a:rPr lang="en-US" sz="3000" b="1" dirty="0">
                <a:solidFill>
                  <a:srgbClr val="0000FF"/>
                </a:solidFill>
              </a:rPr>
              <a:t>Multi lobar </a:t>
            </a:r>
            <a:r>
              <a:rPr lang="en-US" sz="3000" dirty="0"/>
              <a:t>Involvement</a:t>
            </a:r>
          </a:p>
          <a:p>
            <a:pPr eaLnBrk="1" hangingPunct="1">
              <a:buFont typeface="Wingdings" pitchFamily="2" charset="2"/>
              <a:buChar char="§"/>
              <a:defRPr/>
            </a:pPr>
            <a:r>
              <a:rPr lang="en-US" sz="3000" b="1" dirty="0">
                <a:solidFill>
                  <a:srgbClr val="0070C0"/>
                </a:solidFill>
              </a:rPr>
              <a:t>Post Influenza complication</a:t>
            </a:r>
            <a:r>
              <a:rPr lang="en-US" sz="3000" dirty="0"/>
              <a:t>.</a:t>
            </a:r>
          </a:p>
          <a:p>
            <a:pPr eaLnBrk="1" hangingPunct="1">
              <a:buFont typeface="Wingdings" pitchFamily="2" charset="2"/>
              <a:buChar char="§"/>
              <a:defRPr/>
            </a:pPr>
            <a:r>
              <a:rPr lang="en-US" sz="3000" b="1" dirty="0">
                <a:solidFill>
                  <a:srgbClr val="FF0000"/>
                </a:solidFill>
              </a:rPr>
              <a:t>Compromised host, Co-morbidities, Extreme of age</a:t>
            </a:r>
          </a:p>
          <a:p>
            <a:pPr eaLnBrk="1" hangingPunct="1">
              <a:buFont typeface="Wingdings" pitchFamily="2" charset="2"/>
              <a:buChar char="§"/>
              <a:defRPr/>
            </a:pPr>
            <a:r>
              <a:rPr lang="en-US" sz="3000" b="1" u="sng" dirty="0" smtClean="0">
                <a:solidFill>
                  <a:srgbClr val="0000FF"/>
                </a:solidFill>
              </a:rPr>
              <a:t>Empyema</a:t>
            </a:r>
            <a:r>
              <a:rPr lang="en-US" sz="3000" b="1" dirty="0" smtClean="0">
                <a:solidFill>
                  <a:srgbClr val="0000FF"/>
                </a:solidFill>
              </a:rPr>
              <a:t> </a:t>
            </a:r>
            <a:r>
              <a:rPr lang="en-US" sz="3000" b="1" dirty="0">
                <a:solidFill>
                  <a:srgbClr val="0000FF"/>
                </a:solidFill>
              </a:rPr>
              <a:t>and </a:t>
            </a:r>
            <a:r>
              <a:rPr lang="en-US" sz="3000" b="1" u="sng" dirty="0">
                <a:solidFill>
                  <a:srgbClr val="0000FF"/>
                </a:solidFill>
              </a:rPr>
              <a:t>Necrosis</a:t>
            </a:r>
            <a:r>
              <a:rPr lang="en-US" sz="3000" b="1" dirty="0">
                <a:solidFill>
                  <a:srgbClr val="0000FF"/>
                </a:solidFill>
              </a:rPr>
              <a:t> of lung with </a:t>
            </a:r>
            <a:r>
              <a:rPr lang="en-US" sz="3000" b="1" u="sng" dirty="0">
                <a:solidFill>
                  <a:srgbClr val="0000FF"/>
                </a:solidFill>
              </a:rPr>
              <a:t>cavitations</a:t>
            </a:r>
          </a:p>
          <a:p>
            <a:pPr eaLnBrk="1" hangingPunct="1">
              <a:buFont typeface="Wingdings" pitchFamily="2" charset="2"/>
              <a:buChar char="§"/>
              <a:defRPr/>
            </a:pPr>
            <a:r>
              <a:rPr lang="en-US" sz="3000" b="1" dirty="0">
                <a:solidFill>
                  <a:srgbClr val="0000FF"/>
                </a:solidFill>
              </a:rPr>
              <a:t>Multiple Pyemic abscesses</a:t>
            </a:r>
            <a:r>
              <a:rPr lang="en-US" sz="3000" dirty="0"/>
              <a:t>, Septic Arthritis</a:t>
            </a:r>
          </a:p>
          <a:p>
            <a:pPr eaLnBrk="1" hangingPunct="1">
              <a:buFont typeface="Wingdings" pitchFamily="2" charset="2"/>
              <a:buChar char="§"/>
              <a:defRPr/>
            </a:pPr>
            <a:r>
              <a:rPr lang="en-US" sz="3000" dirty="0"/>
              <a:t>Hypoxemia, Hypoventilation, Hypotension common</a:t>
            </a:r>
          </a:p>
          <a:p>
            <a:pPr eaLnBrk="1" hangingPunct="1">
              <a:buFont typeface="Wingdings" pitchFamily="2" charset="2"/>
              <a:buChar char="§"/>
              <a:defRPr/>
            </a:pPr>
            <a:r>
              <a:rPr lang="en-US" sz="3600" b="1" dirty="0" err="1">
                <a:solidFill>
                  <a:srgbClr val="0000FF"/>
                </a:solidFill>
              </a:rPr>
              <a:t>Vancomycin</a:t>
            </a:r>
            <a:r>
              <a:rPr lang="en-US" sz="3000" dirty="0"/>
              <a:t>, </a:t>
            </a:r>
            <a:r>
              <a:rPr lang="en-US" sz="3600" b="1" dirty="0" err="1">
                <a:solidFill>
                  <a:srgbClr val="0000FF"/>
                </a:solidFill>
              </a:rPr>
              <a:t>Linezolid</a:t>
            </a:r>
            <a:r>
              <a:rPr lang="en-US" sz="3000" dirty="0"/>
              <a:t> are the drugs for MRSA</a:t>
            </a:r>
          </a:p>
        </p:txBody>
      </p:sp>
    </p:spTree>
    <p:extLst>
      <p:ext uri="{BB962C8B-B14F-4D97-AF65-F5344CB8AC3E}">
        <p14:creationId xmlns:p14="http://schemas.microsoft.com/office/powerpoint/2010/main" val="38502515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solidFill>
            <a:srgbClr val="FFFF00"/>
          </a:solidFill>
        </p:spPr>
        <p:txBody>
          <a:bodyPr/>
          <a:lstStyle/>
          <a:p>
            <a:pPr eaLnBrk="1" hangingPunct="1"/>
            <a:r>
              <a:rPr lang="en-US" altLang="en-US" b="1" dirty="0" smtClean="0">
                <a:solidFill>
                  <a:srgbClr val="C00000"/>
                </a:solidFill>
              </a:rPr>
              <a:t>CAP – Laboratory Tests</a:t>
            </a:r>
          </a:p>
        </p:txBody>
      </p:sp>
      <p:sp>
        <p:nvSpPr>
          <p:cNvPr id="3" name="Content Placeholder 2"/>
          <p:cNvSpPr>
            <a:spLocks noGrp="1"/>
          </p:cNvSpPr>
          <p:nvPr>
            <p:ph sz="half" idx="1"/>
          </p:nvPr>
        </p:nvSpPr>
        <p:spPr>
          <a:xfrm>
            <a:off x="2362200" y="1600200"/>
            <a:ext cx="3505200" cy="3657600"/>
          </a:xfrm>
          <a:extLst>
            <a:ext uri="{91240B29-F687-4F45-9708-019B960494DF}">
              <a14:hiddenLine xmlns:a14="http://schemas.microsoft.com/office/drawing/2010/main"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a:lstStyle/>
          <a:p>
            <a:pPr>
              <a:spcBef>
                <a:spcPts val="600"/>
              </a:spcBef>
              <a:spcAft>
                <a:spcPts val="600"/>
              </a:spcAft>
              <a:buClr>
                <a:srgbClr val="FFFF00"/>
              </a:buClr>
              <a:defRPr/>
            </a:pPr>
            <a:r>
              <a:rPr lang="en-US" b="1" dirty="0" smtClean="0">
                <a:solidFill>
                  <a:schemeClr val="tx1"/>
                </a:solidFill>
              </a:rPr>
              <a:t>CBC with Differential</a:t>
            </a:r>
          </a:p>
          <a:p>
            <a:pPr>
              <a:spcBef>
                <a:spcPts val="600"/>
              </a:spcBef>
              <a:spcAft>
                <a:spcPts val="600"/>
              </a:spcAft>
              <a:buClr>
                <a:srgbClr val="FFFF00"/>
              </a:buClr>
              <a:defRPr/>
            </a:pPr>
            <a:r>
              <a:rPr lang="en-US" b="1" dirty="0" smtClean="0">
                <a:solidFill>
                  <a:schemeClr val="tx1"/>
                </a:solidFill>
              </a:rPr>
              <a:t>BUN and Creatinine</a:t>
            </a:r>
          </a:p>
          <a:p>
            <a:pPr>
              <a:spcBef>
                <a:spcPts val="600"/>
              </a:spcBef>
              <a:spcAft>
                <a:spcPts val="600"/>
              </a:spcAft>
              <a:buClr>
                <a:srgbClr val="FFFF00"/>
              </a:buClr>
              <a:defRPr/>
            </a:pPr>
            <a:r>
              <a:rPr lang="en-US" b="1" dirty="0" smtClean="0">
                <a:solidFill>
                  <a:schemeClr val="tx1"/>
                </a:solidFill>
              </a:rPr>
              <a:t>Liver enzymes</a:t>
            </a:r>
          </a:p>
          <a:p>
            <a:pPr>
              <a:spcBef>
                <a:spcPts val="600"/>
              </a:spcBef>
              <a:spcAft>
                <a:spcPts val="600"/>
              </a:spcAft>
              <a:buClr>
                <a:srgbClr val="FFFF00"/>
              </a:buClr>
              <a:defRPr/>
            </a:pPr>
            <a:r>
              <a:rPr lang="en-US" b="1" dirty="0" smtClean="0">
                <a:solidFill>
                  <a:schemeClr val="tx1"/>
                </a:solidFill>
              </a:rPr>
              <a:t>Serum </a:t>
            </a:r>
            <a:r>
              <a:rPr lang="en-US" b="1" dirty="0" smtClean="0">
                <a:solidFill>
                  <a:schemeClr val="tx1"/>
                </a:solidFill>
              </a:rPr>
              <a:t>electrolytes</a:t>
            </a:r>
          </a:p>
          <a:p>
            <a:pPr>
              <a:spcBef>
                <a:spcPts val="600"/>
              </a:spcBef>
              <a:spcAft>
                <a:spcPts val="600"/>
              </a:spcAft>
              <a:buClr>
                <a:srgbClr val="FFFF00"/>
              </a:buClr>
              <a:defRPr/>
            </a:pPr>
            <a:r>
              <a:rPr lang="en-US" b="1" dirty="0">
                <a:solidFill>
                  <a:schemeClr val="tx1"/>
                </a:solidFill>
              </a:rPr>
              <a:t>ABG</a:t>
            </a:r>
            <a:endParaRPr lang="en-US" b="1" dirty="0" smtClean="0">
              <a:solidFill>
                <a:schemeClr val="tx1"/>
              </a:solidFill>
            </a:endParaRPr>
          </a:p>
          <a:p>
            <a:pPr marL="0" indent="0">
              <a:spcBef>
                <a:spcPts val="600"/>
              </a:spcBef>
              <a:spcAft>
                <a:spcPts val="600"/>
              </a:spcAft>
              <a:buClr>
                <a:srgbClr val="FFFF00"/>
              </a:buClr>
              <a:buNone/>
              <a:defRPr/>
            </a:pPr>
            <a:r>
              <a:rPr lang="en-US" b="1" dirty="0">
                <a:solidFill>
                  <a:schemeClr val="tx1"/>
                </a:solidFill>
              </a:rPr>
              <a:t> </a:t>
            </a:r>
          </a:p>
          <a:p>
            <a:pPr marL="0" indent="0">
              <a:spcBef>
                <a:spcPts val="600"/>
              </a:spcBef>
              <a:spcAft>
                <a:spcPts val="600"/>
              </a:spcAft>
              <a:buClr>
                <a:srgbClr val="FFFF00"/>
              </a:buClr>
              <a:buNone/>
              <a:defRPr/>
            </a:pPr>
            <a:endParaRPr lang="en-US" b="1" dirty="0" smtClean="0">
              <a:solidFill>
                <a:schemeClr val="tx1"/>
              </a:solidFill>
            </a:endParaRPr>
          </a:p>
        </p:txBody>
      </p:sp>
      <p:sp>
        <p:nvSpPr>
          <p:cNvPr id="6" name="Content Placeholder 5"/>
          <p:cNvSpPr>
            <a:spLocks noGrp="1"/>
          </p:cNvSpPr>
          <p:nvPr>
            <p:ph sz="half" idx="2"/>
          </p:nvPr>
        </p:nvSpPr>
        <p:spPr>
          <a:xfrm>
            <a:off x="6629400" y="2895600"/>
            <a:ext cx="3657600" cy="3733800"/>
          </a:xfrm>
          <a:extLst>
            <a:ext uri="{91240B29-F687-4F45-9708-019B960494DF}">
              <a14:hiddenLine xmlns:a14="http://schemas.microsoft.com/office/drawing/2010/main"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a:lstStyle/>
          <a:p>
            <a:pPr>
              <a:spcBef>
                <a:spcPts val="600"/>
              </a:spcBef>
              <a:spcAft>
                <a:spcPts val="600"/>
              </a:spcAft>
              <a:buClr>
                <a:srgbClr val="FFFF00"/>
              </a:buClr>
              <a:defRPr/>
            </a:pPr>
            <a:r>
              <a:rPr lang="en-US" b="1" dirty="0" smtClean="0">
                <a:solidFill>
                  <a:schemeClr val="tx1"/>
                </a:solidFill>
              </a:rPr>
              <a:t>Gram </a:t>
            </a:r>
            <a:r>
              <a:rPr lang="en-US" b="1" dirty="0" smtClean="0">
                <a:solidFill>
                  <a:schemeClr val="tx1"/>
                </a:solidFill>
              </a:rPr>
              <a:t>stain of sputum</a:t>
            </a:r>
          </a:p>
          <a:p>
            <a:pPr>
              <a:spcBef>
                <a:spcPts val="600"/>
              </a:spcBef>
              <a:spcAft>
                <a:spcPts val="600"/>
              </a:spcAft>
              <a:buClr>
                <a:srgbClr val="FFFF00"/>
              </a:buClr>
              <a:defRPr/>
            </a:pPr>
            <a:r>
              <a:rPr lang="en-US" b="1" dirty="0" smtClean="0">
                <a:solidFill>
                  <a:schemeClr val="tx1"/>
                </a:solidFill>
              </a:rPr>
              <a:t>Culture of sputum</a:t>
            </a:r>
          </a:p>
          <a:p>
            <a:pPr>
              <a:spcBef>
                <a:spcPts val="600"/>
              </a:spcBef>
              <a:spcAft>
                <a:spcPts val="600"/>
              </a:spcAft>
              <a:buClr>
                <a:srgbClr val="FFFF00"/>
              </a:buClr>
              <a:defRPr/>
            </a:pPr>
            <a:r>
              <a:rPr lang="en-US" b="1" dirty="0" smtClean="0">
                <a:solidFill>
                  <a:schemeClr val="tx1"/>
                </a:solidFill>
              </a:rPr>
              <a:t> blood </a:t>
            </a:r>
            <a:r>
              <a:rPr lang="en-US" b="1" dirty="0" smtClean="0">
                <a:solidFill>
                  <a:schemeClr val="tx1"/>
                </a:solidFill>
              </a:rPr>
              <a:t>culture</a:t>
            </a:r>
          </a:p>
          <a:p>
            <a:pPr>
              <a:spcBef>
                <a:spcPts val="600"/>
              </a:spcBef>
              <a:spcAft>
                <a:spcPts val="600"/>
              </a:spcAft>
              <a:buClr>
                <a:srgbClr val="FFFF00"/>
              </a:buClr>
              <a:defRPr/>
            </a:pPr>
            <a:r>
              <a:rPr lang="en-US" b="1" dirty="0" smtClean="0">
                <a:solidFill>
                  <a:schemeClr val="tx1"/>
                </a:solidFill>
              </a:rPr>
              <a:t>CRP</a:t>
            </a:r>
          </a:p>
          <a:p>
            <a:pPr>
              <a:spcBef>
                <a:spcPts val="600"/>
              </a:spcBef>
              <a:spcAft>
                <a:spcPts val="600"/>
              </a:spcAft>
              <a:buClr>
                <a:srgbClr val="FFFF00"/>
              </a:buClr>
              <a:defRPr/>
            </a:pPr>
            <a:r>
              <a:rPr lang="en-US" b="1" dirty="0">
                <a:solidFill>
                  <a:schemeClr val="tx1"/>
                </a:solidFill>
              </a:rPr>
              <a:t>urinalysis</a:t>
            </a:r>
            <a:endParaRPr lang="en-US" b="1" dirty="0" smtClean="0">
              <a:solidFill>
                <a:schemeClr val="tx1"/>
              </a:solidFill>
            </a:endParaRPr>
          </a:p>
          <a:p>
            <a:pPr marL="0" indent="0">
              <a:spcBef>
                <a:spcPts val="600"/>
              </a:spcBef>
              <a:spcAft>
                <a:spcPts val="600"/>
              </a:spcAft>
              <a:buClr>
                <a:srgbClr val="FFFF00"/>
              </a:buClr>
              <a:buNone/>
              <a:defRPr/>
            </a:pPr>
            <a:endParaRPr lang="en-US" b="1" dirty="0" smtClean="0">
              <a:solidFill>
                <a:schemeClr val="tx1"/>
              </a:solidFill>
            </a:endParaRPr>
          </a:p>
          <a:p>
            <a:pPr>
              <a:spcBef>
                <a:spcPts val="600"/>
              </a:spcBef>
              <a:spcAft>
                <a:spcPts val="600"/>
              </a:spcAft>
              <a:buClr>
                <a:srgbClr val="FFFF00"/>
              </a:buClr>
              <a:defRPr/>
            </a:pPr>
            <a:endParaRPr lang="en-US" b="1" dirty="0" smtClean="0">
              <a:solidFill>
                <a:schemeClr val="tx2"/>
              </a:solidFill>
            </a:endParaRPr>
          </a:p>
        </p:txBody>
      </p:sp>
    </p:spTree>
    <p:extLst>
      <p:ext uri="{BB962C8B-B14F-4D97-AF65-F5344CB8AC3E}">
        <p14:creationId xmlns:p14="http://schemas.microsoft.com/office/powerpoint/2010/main" val="134865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bg/>
                                          </p:spTgt>
                                        </p:tgtEl>
                                        <p:attrNameLst>
                                          <p:attrName>style.visibility</p:attrName>
                                        </p:attrNameLst>
                                      </p:cBhvr>
                                      <p:to>
                                        <p:strVal val="visible"/>
                                      </p:to>
                                    </p:set>
                                    <p:anim calcmode="lin" valueType="num">
                                      <p:cBhvr additive="base">
                                        <p:cTn id="49" dur="500" fill="hold"/>
                                        <p:tgtEl>
                                          <p:spTgt spid="6">
                                            <p:bg/>
                                          </p:spTgt>
                                        </p:tgtEl>
                                        <p:attrNameLst>
                                          <p:attrName>ppt_x</p:attrName>
                                        </p:attrNameLst>
                                      </p:cBhvr>
                                      <p:tavLst>
                                        <p:tav tm="0">
                                          <p:val>
                                            <p:strVal val="#ppt_x"/>
                                          </p:val>
                                        </p:tav>
                                        <p:tav tm="100000">
                                          <p:val>
                                            <p:strVal val="#ppt_x"/>
                                          </p:val>
                                        </p:tav>
                                      </p:tavLst>
                                    </p:anim>
                                    <p:anim calcmode="lin" valueType="num">
                                      <p:cBhvr additive="base">
                                        <p:cTn id="50"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xEl>
                                              <p:pRg st="0" end="0"/>
                                            </p:txEl>
                                          </p:spTgt>
                                        </p:tgtEl>
                                        <p:attrNameLst>
                                          <p:attrName>style.visibility</p:attrName>
                                        </p:attrNameLst>
                                      </p:cBhvr>
                                      <p:to>
                                        <p:strVal val="visible"/>
                                      </p:to>
                                    </p:set>
                                    <p:anim calcmode="lin" valueType="num">
                                      <p:cBhvr additive="base">
                                        <p:cTn id="5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xEl>
                                              <p:pRg st="1" end="1"/>
                                            </p:txEl>
                                          </p:spTgt>
                                        </p:tgtEl>
                                        <p:attrNameLst>
                                          <p:attrName>style.visibility</p:attrName>
                                        </p:attrNameLst>
                                      </p:cBhvr>
                                      <p:to>
                                        <p:strVal val="visible"/>
                                      </p:to>
                                    </p:set>
                                    <p:anim calcmode="lin" valueType="num">
                                      <p:cBhvr additive="base">
                                        <p:cTn id="6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xEl>
                                              <p:pRg st="2" end="2"/>
                                            </p:txEl>
                                          </p:spTgt>
                                        </p:tgtEl>
                                        <p:attrNameLst>
                                          <p:attrName>style.visibility</p:attrName>
                                        </p:attrNameLst>
                                      </p:cBhvr>
                                      <p:to>
                                        <p:strVal val="visible"/>
                                      </p:to>
                                    </p:set>
                                    <p:anim calcmode="lin" valueType="num">
                                      <p:cBhvr additive="base">
                                        <p:cTn id="6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
                                            <p:txEl>
                                              <p:pRg st="3" end="3"/>
                                            </p:txEl>
                                          </p:spTgt>
                                        </p:tgtEl>
                                        <p:attrNameLst>
                                          <p:attrName>style.visibility</p:attrName>
                                        </p:attrNameLst>
                                      </p:cBhvr>
                                      <p:to>
                                        <p:strVal val="visible"/>
                                      </p:to>
                                    </p:set>
                                    <p:anim calcmode="lin" valueType="num">
                                      <p:cBhvr additive="base">
                                        <p:cTn id="7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6">
                                            <p:txEl>
                                              <p:pRg st="4" end="4"/>
                                            </p:txEl>
                                          </p:spTgt>
                                        </p:tgtEl>
                                        <p:attrNameLst>
                                          <p:attrName>style.visibility</p:attrName>
                                        </p:attrNameLst>
                                      </p:cBhvr>
                                      <p:to>
                                        <p:strVal val="visible"/>
                                      </p:to>
                                    </p:set>
                                    <p:anim calcmode="lin" valueType="num">
                                      <p:cBhvr additive="base">
                                        <p:cTn id="7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(cont.)</a:t>
            </a:r>
            <a:endParaRPr lang="en-US" dirty="0"/>
          </a:p>
        </p:txBody>
      </p:sp>
      <p:sp>
        <p:nvSpPr>
          <p:cNvPr id="3" name="Content Placeholder 2"/>
          <p:cNvSpPr>
            <a:spLocks noGrp="1"/>
          </p:cNvSpPr>
          <p:nvPr>
            <p:ph sz="half" idx="1"/>
          </p:nvPr>
        </p:nvSpPr>
        <p:spPr>
          <a:xfrm>
            <a:off x="838200" y="2269378"/>
            <a:ext cx="5181600" cy="4351338"/>
          </a:xfrm>
        </p:spPr>
        <p:txBody>
          <a:bodyPr/>
          <a:lstStyle/>
          <a:p>
            <a:pPr marL="0" indent="0">
              <a:buNone/>
            </a:pPr>
            <a:r>
              <a:rPr lang="en-US" dirty="0" smtClean="0"/>
              <a:t> </a:t>
            </a:r>
            <a:r>
              <a:rPr lang="en-US" sz="3200" b="1" dirty="0" smtClean="0">
                <a:solidFill>
                  <a:srgbClr val="FF0000"/>
                </a:solidFill>
              </a:rPr>
              <a:t>Do </a:t>
            </a:r>
            <a:r>
              <a:rPr lang="en-US" sz="3200" b="1" dirty="0">
                <a:solidFill>
                  <a:srgbClr val="FF0000"/>
                </a:solidFill>
              </a:rPr>
              <a:t>a sputum Gram stain and culture in patients with: </a:t>
            </a:r>
            <a:endParaRPr lang="en-US" b="1" dirty="0">
              <a:solidFill>
                <a:srgbClr val="FF0000"/>
              </a:solidFill>
            </a:endParaRPr>
          </a:p>
          <a:p>
            <a:pPr marL="0" indent="0">
              <a:buNone/>
            </a:pPr>
            <a:r>
              <a:rPr lang="en-US" dirty="0"/>
              <a:t>• severe or unresponsive </a:t>
            </a:r>
            <a:r>
              <a:rPr lang="en-US" dirty="0" smtClean="0"/>
              <a:t>CAP</a:t>
            </a:r>
            <a:r>
              <a:rPr lang="en-US" dirty="0"/>
              <a:t>.</a:t>
            </a:r>
          </a:p>
          <a:p>
            <a:pPr marL="0" indent="0">
              <a:buNone/>
            </a:pPr>
            <a:r>
              <a:rPr lang="en-US" dirty="0"/>
              <a:t>• </a:t>
            </a:r>
            <a:r>
              <a:rPr lang="en-US" dirty="0" smtClean="0"/>
              <a:t>COPD</a:t>
            </a:r>
            <a:r>
              <a:rPr lang="en-US" dirty="0"/>
              <a:t>.</a:t>
            </a:r>
          </a:p>
          <a:p>
            <a:pPr marL="0" indent="0">
              <a:buNone/>
            </a:pPr>
            <a:r>
              <a:rPr lang="en-US" dirty="0" smtClean="0"/>
              <a:t>• </a:t>
            </a:r>
            <a:r>
              <a:rPr lang="en-US" dirty="0" err="1" smtClean="0"/>
              <a:t>cavitary</a:t>
            </a:r>
            <a:r>
              <a:rPr lang="en-US" dirty="0" smtClean="0"/>
              <a:t> infiltrates.</a:t>
            </a:r>
            <a:endParaRPr lang="en-US" dirty="0"/>
          </a:p>
          <a:p>
            <a:pPr marL="0" indent="0">
              <a:buNone/>
            </a:pPr>
            <a:r>
              <a:rPr lang="en-US" dirty="0"/>
              <a:t>• a pleural effusion.</a:t>
            </a:r>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15077118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5400" b="1" dirty="0">
                <a:solidFill>
                  <a:srgbClr val="FF0000"/>
                </a:solidFill>
              </a:rPr>
              <a:t>Blood cultures </a:t>
            </a:r>
            <a:r>
              <a:rPr lang="en-US" sz="5400" b="1" dirty="0"/>
              <a:t>should be done on patients with:</a:t>
            </a:r>
          </a:p>
        </p:txBody>
      </p:sp>
      <p:sp>
        <p:nvSpPr>
          <p:cNvPr id="6" name="Content Placeholder 5"/>
          <p:cNvSpPr>
            <a:spLocks noGrp="1"/>
          </p:cNvSpPr>
          <p:nvPr>
            <p:ph idx="1"/>
          </p:nvPr>
        </p:nvSpPr>
        <p:spPr>
          <a:xfrm>
            <a:off x="838200" y="2242484"/>
            <a:ext cx="10515600" cy="4351338"/>
          </a:xfrm>
        </p:spPr>
        <p:txBody>
          <a:bodyPr>
            <a:normAutofit lnSpcReduction="10000"/>
          </a:bodyPr>
          <a:lstStyle/>
          <a:p>
            <a:pPr marL="0" indent="0">
              <a:buNone/>
            </a:pPr>
            <a:r>
              <a:rPr lang="en-US" dirty="0"/>
              <a:t>• </a:t>
            </a:r>
            <a:r>
              <a:rPr lang="en-US" b="1" dirty="0" smtClean="0">
                <a:solidFill>
                  <a:srgbClr val="FF0000"/>
                </a:solidFill>
              </a:rPr>
              <a:t>sepsis</a:t>
            </a:r>
          </a:p>
          <a:p>
            <a:pPr marL="0" indent="0">
              <a:buNone/>
            </a:pPr>
            <a:r>
              <a:rPr lang="en-US" dirty="0" smtClean="0"/>
              <a:t>• </a:t>
            </a:r>
            <a:r>
              <a:rPr lang="en-US" dirty="0"/>
              <a:t>severe or unresponsive </a:t>
            </a:r>
            <a:r>
              <a:rPr lang="en-US" dirty="0" smtClean="0"/>
              <a:t>CAP</a:t>
            </a:r>
          </a:p>
          <a:p>
            <a:pPr marL="0" indent="0">
              <a:buNone/>
            </a:pPr>
            <a:r>
              <a:rPr lang="en-US" dirty="0" smtClean="0"/>
              <a:t>• COPD</a:t>
            </a:r>
          </a:p>
          <a:p>
            <a:pPr marL="0" indent="0">
              <a:buNone/>
            </a:pPr>
            <a:r>
              <a:rPr lang="en-US" dirty="0" smtClean="0"/>
              <a:t>• </a:t>
            </a:r>
            <a:r>
              <a:rPr lang="en-US" b="1" dirty="0">
                <a:solidFill>
                  <a:srgbClr val="FF0000"/>
                </a:solidFill>
              </a:rPr>
              <a:t>liver disease</a:t>
            </a:r>
          </a:p>
          <a:p>
            <a:pPr marL="0" indent="0">
              <a:buNone/>
            </a:pPr>
            <a:r>
              <a:rPr lang="en-US" dirty="0" smtClean="0"/>
              <a:t>• </a:t>
            </a:r>
            <a:r>
              <a:rPr lang="en-US" dirty="0" err="1" smtClean="0"/>
              <a:t>cavitary</a:t>
            </a:r>
            <a:r>
              <a:rPr lang="en-US" dirty="0" smtClean="0"/>
              <a:t> infiltrates</a:t>
            </a:r>
          </a:p>
          <a:p>
            <a:pPr marL="0" indent="0">
              <a:buNone/>
            </a:pPr>
            <a:r>
              <a:rPr lang="en-US" dirty="0" smtClean="0"/>
              <a:t>• </a:t>
            </a:r>
            <a:r>
              <a:rPr lang="en-US" b="1" dirty="0" err="1">
                <a:solidFill>
                  <a:srgbClr val="FF0000"/>
                </a:solidFill>
              </a:rPr>
              <a:t>asplenia</a:t>
            </a:r>
            <a:endParaRPr lang="en-US" b="1" dirty="0">
              <a:solidFill>
                <a:srgbClr val="FF0000"/>
              </a:solidFill>
            </a:endParaRPr>
          </a:p>
          <a:p>
            <a:pPr marL="0" indent="0">
              <a:buNone/>
            </a:pPr>
            <a:r>
              <a:rPr lang="en-US" dirty="0" smtClean="0"/>
              <a:t>• </a:t>
            </a:r>
            <a:r>
              <a:rPr lang="en-US" dirty="0"/>
              <a:t>a pleural </a:t>
            </a:r>
            <a:r>
              <a:rPr lang="en-US" dirty="0" smtClean="0"/>
              <a:t>effusion</a:t>
            </a:r>
          </a:p>
          <a:p>
            <a:pPr marL="0" indent="0">
              <a:buNone/>
            </a:pPr>
            <a:r>
              <a:rPr lang="en-US" dirty="0" smtClean="0"/>
              <a:t>• </a:t>
            </a:r>
            <a:r>
              <a:rPr lang="en-US" b="1" dirty="0">
                <a:solidFill>
                  <a:srgbClr val="FF0000"/>
                </a:solidFill>
              </a:rPr>
              <a:t>leukopenia</a:t>
            </a:r>
          </a:p>
          <a:p>
            <a:pPr marL="0" indent="0">
              <a:buNone/>
            </a:pPr>
            <a:r>
              <a:rPr lang="en-US" dirty="0" smtClean="0"/>
              <a:t>• </a:t>
            </a:r>
            <a:r>
              <a:rPr lang="en-US" dirty="0"/>
              <a:t>a </a:t>
            </a:r>
            <a:r>
              <a:rPr lang="en-US" b="1" dirty="0">
                <a:solidFill>
                  <a:srgbClr val="FF0000"/>
                </a:solidFill>
              </a:rPr>
              <a:t>positive pneumococcal urine antigen test</a:t>
            </a:r>
            <a:r>
              <a:rPr lang="en-US" dirty="0"/>
              <a:t>.</a:t>
            </a:r>
          </a:p>
        </p:txBody>
      </p:sp>
    </p:spTree>
    <p:extLst>
      <p:ext uri="{BB962C8B-B14F-4D97-AF65-F5344CB8AC3E}">
        <p14:creationId xmlns:p14="http://schemas.microsoft.com/office/powerpoint/2010/main" val="1143639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Grp="1" noChangeArrowheads="1"/>
          </p:cNvSpPr>
          <p:nvPr>
            <p:ph type="title"/>
          </p:nvPr>
        </p:nvSpPr>
        <p:spPr/>
        <p:txBody>
          <a:bodyPr/>
          <a:lstStyle/>
          <a:p>
            <a:pPr eaLnBrk="1" hangingPunct="1"/>
            <a:r>
              <a:rPr lang="en-US" altLang="ar-OM" smtClean="0"/>
              <a:t>Chest X-ray – Pneumonia</a:t>
            </a:r>
          </a:p>
        </p:txBody>
      </p:sp>
      <p:pic>
        <p:nvPicPr>
          <p:cNvPr id="31747" name="Picture 13" descr="rad2"/>
          <p:cNvPicPr>
            <a:picLocks noGrp="1" noChangeAspect="1" noChangeArrowheads="1"/>
          </p:cNvPicPr>
          <p:nvPr>
            <p:ph idx="1"/>
          </p:nvPr>
        </p:nvPicPr>
        <p:blipFill>
          <a:blip r:embed="rId2"/>
          <a:srcRect/>
          <a:stretch>
            <a:fillRect/>
          </a:stretch>
        </p:blipFill>
        <p:spPr>
          <a:xfrm>
            <a:off x="3733801" y="1676400"/>
            <a:ext cx="4505325" cy="4343400"/>
          </a:xfrm>
          <a:noFill/>
        </p:spPr>
      </p:pic>
    </p:spTree>
    <p:extLst>
      <p:ext uri="{BB962C8B-B14F-4D97-AF65-F5344CB8AC3E}">
        <p14:creationId xmlns:p14="http://schemas.microsoft.com/office/powerpoint/2010/main" val="28113863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5"/>
          <p:cNvSpPr>
            <a:spLocks noGrp="1"/>
          </p:cNvSpPr>
          <p:nvPr>
            <p:ph type="title"/>
          </p:nvPr>
        </p:nvSpPr>
        <p:spPr/>
        <p:txBody>
          <a:bodyPr/>
          <a:lstStyle/>
          <a:p>
            <a:r>
              <a:rPr lang="en-US" altLang="ar-OM" sz="4000"/>
              <a:t>Chest X-ray – Pneumonia</a:t>
            </a:r>
            <a:endParaRPr lang="ar-SA" sz="4000"/>
          </a:p>
        </p:txBody>
      </p:sp>
      <p:pic>
        <p:nvPicPr>
          <p:cNvPr id="32771" name="Picture 9" descr="CHF"/>
          <p:cNvPicPr>
            <a:picLocks noGrp="1" noChangeAspect="1" noChangeArrowheads="1"/>
          </p:cNvPicPr>
          <p:nvPr>
            <p:ph idx="1"/>
          </p:nvPr>
        </p:nvPicPr>
        <p:blipFill>
          <a:blip r:embed="rId2"/>
          <a:srcRect/>
          <a:stretch>
            <a:fillRect/>
          </a:stretch>
        </p:blipFill>
        <p:spPr>
          <a:xfrm>
            <a:off x="3581400" y="1524000"/>
            <a:ext cx="4648200" cy="4724400"/>
          </a:xfrm>
        </p:spPr>
      </p:pic>
    </p:spTree>
    <p:extLst>
      <p:ext uri="{BB962C8B-B14F-4D97-AF65-F5344CB8AC3E}">
        <p14:creationId xmlns:p14="http://schemas.microsoft.com/office/powerpoint/2010/main" val="32417088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9" descr="C:\Users\Dr-Yasser\Desktop\Dr Fatma\1 anatomy 5 .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640" y="501298"/>
            <a:ext cx="6948264" cy="620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fld id="{666C180C-AB01-4EBD-B684-1F4E8B5B6AAF}" type="slidenum">
              <a:rPr lang="en-US" altLang="en-US" sz="1400"/>
              <a:pPr>
                <a:spcBef>
                  <a:spcPct val="0"/>
                </a:spcBef>
                <a:buClrTx/>
                <a:buSzTx/>
                <a:buFontTx/>
                <a:buNone/>
              </a:pPr>
              <a:t>26</a:t>
            </a:fld>
            <a:endParaRPr lang="en-US" altLang="en-US" sz="1400"/>
          </a:p>
        </p:txBody>
      </p:sp>
    </p:spTree>
    <p:extLst>
      <p:ext uri="{BB962C8B-B14F-4D97-AF65-F5344CB8AC3E}">
        <p14:creationId xmlns:p14="http://schemas.microsoft.com/office/powerpoint/2010/main" val="41398952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srcRect/>
          <a:stretch>
            <a:fillRect/>
          </a:stretch>
        </p:blipFill>
        <p:spPr bwMode="auto">
          <a:xfrm>
            <a:off x="0" y="724823"/>
            <a:ext cx="5947481" cy="4884405"/>
          </a:xfrm>
          <a:prstGeom prst="rect">
            <a:avLst/>
          </a:prstGeom>
          <a:noFill/>
          <a:ln w="9525">
            <a:noFill/>
            <a:miter lim="800000"/>
            <a:headEnd/>
            <a:tailEnd/>
          </a:ln>
        </p:spPr>
      </p:pic>
      <p:pic>
        <p:nvPicPr>
          <p:cNvPr id="9220" name="Picture 7"/>
          <p:cNvPicPr>
            <a:picLocks noChangeAspect="1" noChangeArrowheads="1"/>
          </p:cNvPicPr>
          <p:nvPr/>
        </p:nvPicPr>
        <p:blipFill>
          <a:blip r:embed="rId4"/>
          <a:srcRect t="8975" r="63187" b="55267"/>
          <a:stretch>
            <a:fillRect/>
          </a:stretch>
        </p:blipFill>
        <p:spPr bwMode="auto">
          <a:xfrm>
            <a:off x="6402011" y="1590653"/>
            <a:ext cx="5657957" cy="3431724"/>
          </a:xfrm>
          <a:prstGeom prst="rect">
            <a:avLst/>
          </a:prstGeom>
          <a:noFill/>
          <a:ln w="9525">
            <a:noFill/>
            <a:miter lim="800000"/>
            <a:headEnd/>
            <a:tailEnd/>
          </a:ln>
        </p:spPr>
      </p:pic>
    </p:spTree>
    <p:extLst>
      <p:ext uri="{BB962C8B-B14F-4D97-AF65-F5344CB8AC3E}">
        <p14:creationId xmlns:p14="http://schemas.microsoft.com/office/powerpoint/2010/main" val="12371404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srcRect/>
          <a:stretch>
            <a:fillRect/>
          </a:stretch>
        </p:blipFill>
        <p:spPr bwMode="auto">
          <a:xfrm>
            <a:off x="1524000" y="152401"/>
            <a:ext cx="4572000" cy="6448425"/>
          </a:xfrm>
          <a:prstGeom prst="rect">
            <a:avLst/>
          </a:prstGeom>
          <a:noFill/>
          <a:ln w="9525">
            <a:noFill/>
            <a:miter lim="800000"/>
            <a:headEnd/>
            <a:tailEnd/>
          </a:ln>
        </p:spPr>
      </p:pic>
      <p:pic>
        <p:nvPicPr>
          <p:cNvPr id="11267" name="Picture 3"/>
          <p:cNvPicPr>
            <a:picLocks noChangeAspect="1" noChangeArrowheads="1"/>
          </p:cNvPicPr>
          <p:nvPr/>
        </p:nvPicPr>
        <p:blipFill>
          <a:blip r:embed="rId4"/>
          <a:srcRect/>
          <a:stretch>
            <a:fillRect/>
          </a:stretch>
        </p:blipFill>
        <p:spPr bwMode="auto">
          <a:xfrm>
            <a:off x="6172201" y="214313"/>
            <a:ext cx="4333875" cy="6477000"/>
          </a:xfrm>
          <a:prstGeom prst="rect">
            <a:avLst/>
          </a:prstGeom>
          <a:noFill/>
          <a:ln w="9525">
            <a:noFill/>
            <a:miter lim="800000"/>
            <a:headEnd/>
            <a:tailEnd/>
          </a:ln>
        </p:spPr>
      </p:pic>
    </p:spTree>
    <p:extLst>
      <p:ext uri="{BB962C8B-B14F-4D97-AF65-F5344CB8AC3E}">
        <p14:creationId xmlns:p14="http://schemas.microsoft.com/office/powerpoint/2010/main" val="22217486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http://www.vh.org/Providers/Textbooks/LungAnatomy/RadImages/RULL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1563" y="214314"/>
            <a:ext cx="2125662"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ttp://www.vh.org/Providers/Textbooks/LungAnatomy/RadImages/RLLL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1" y="2928939"/>
            <a:ext cx="2638425" cy="369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33" descr="http://www.vh.org/Providers/Textbooks/LungAnatomy/RadImages/RMLLA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9813" y="3214689"/>
            <a:ext cx="2411412"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fld id="{00F2E867-C7BA-408E-96E8-4AD67C6AEC92}" type="slidenum">
              <a:rPr lang="en-US" altLang="en-US" sz="1400"/>
              <a:pPr>
                <a:spcBef>
                  <a:spcPct val="0"/>
                </a:spcBef>
                <a:buClrTx/>
                <a:buSzTx/>
                <a:buFontTx/>
                <a:buNone/>
              </a:pPr>
              <a:t>29</a:t>
            </a:fld>
            <a:endParaRPr lang="en-US" altLang="en-US" sz="1400"/>
          </a:p>
        </p:txBody>
      </p:sp>
    </p:spTree>
    <p:extLst>
      <p:ext uri="{BB962C8B-B14F-4D97-AF65-F5344CB8AC3E}">
        <p14:creationId xmlns:p14="http://schemas.microsoft.com/office/powerpoint/2010/main" val="42420672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26929" y="295406"/>
            <a:ext cx="6763011" cy="609600"/>
          </a:xfrm>
          <a:solidFill>
            <a:schemeClr val="accent4">
              <a:lumMod val="40000"/>
              <a:lumOff val="60000"/>
            </a:schemeClr>
          </a:solidFill>
        </p:spPr>
        <p:txBody>
          <a:bodyPr/>
          <a:lstStyle/>
          <a:p>
            <a:pPr eaLnBrk="1" hangingPunct="1"/>
            <a:r>
              <a:rPr lang="en-US" altLang="en-US" sz="3200" b="1" dirty="0">
                <a:solidFill>
                  <a:srgbClr val="C00000"/>
                </a:solidFill>
              </a:rPr>
              <a:t>Community Acquired Pneumonia </a:t>
            </a:r>
            <a:r>
              <a:rPr lang="en-US" altLang="en-US" sz="3600" b="1" dirty="0">
                <a:solidFill>
                  <a:srgbClr val="C00000"/>
                </a:solidFill>
              </a:rPr>
              <a:t>(CAP)</a:t>
            </a:r>
          </a:p>
        </p:txBody>
      </p:sp>
      <p:sp>
        <p:nvSpPr>
          <p:cNvPr id="24579" name="Rectangle 3"/>
          <p:cNvSpPr>
            <a:spLocks noGrp="1" noChangeArrowheads="1"/>
          </p:cNvSpPr>
          <p:nvPr>
            <p:ph idx="1"/>
          </p:nvPr>
        </p:nvSpPr>
        <p:spPr>
          <a:xfrm>
            <a:off x="710852" y="1283918"/>
            <a:ext cx="10487416" cy="5229616"/>
          </a:xfrm>
        </p:spPr>
        <p:txBody>
          <a:bodyPr>
            <a:normAutofit/>
          </a:bodyPr>
          <a:lstStyle/>
          <a:p>
            <a:pPr algn="just" eaLnBrk="1" hangingPunct="1">
              <a:lnSpc>
                <a:spcPct val="125000"/>
              </a:lnSpc>
              <a:spcBef>
                <a:spcPct val="0"/>
              </a:spcBef>
              <a:buFontTx/>
              <a:buNone/>
            </a:pPr>
            <a:r>
              <a:rPr lang="en-US" altLang="en-US" sz="3600" b="1" dirty="0" smtClean="0"/>
              <a:t>    </a:t>
            </a:r>
            <a:r>
              <a:rPr lang="en-US" altLang="en-US" sz="3600" dirty="0" smtClean="0"/>
              <a:t>An acute </a:t>
            </a:r>
            <a:r>
              <a:rPr lang="en-US" altLang="en-US" sz="3600" b="1" u="sng" dirty="0">
                <a:solidFill>
                  <a:srgbClr val="0000FF"/>
                </a:solidFill>
                <a:ea typeface="MS PGothic" pitchFamily="34" charset="-128"/>
              </a:rPr>
              <a:t>infection</a:t>
            </a:r>
            <a:r>
              <a:rPr lang="en-US" altLang="en-US" sz="4400" dirty="0"/>
              <a:t> </a:t>
            </a:r>
            <a:r>
              <a:rPr lang="en-US" altLang="en-US" sz="3600" dirty="0" smtClean="0"/>
              <a:t>of the pulmonary parenchyma  that is associated with some </a:t>
            </a:r>
            <a:r>
              <a:rPr lang="en-US" altLang="en-US" sz="3600" b="1" u="sng" dirty="0">
                <a:solidFill>
                  <a:srgbClr val="0000FF"/>
                </a:solidFill>
                <a:ea typeface="MS PGothic" pitchFamily="34" charset="-128"/>
              </a:rPr>
              <a:t>symptoms</a:t>
            </a:r>
            <a:r>
              <a:rPr lang="en-US" altLang="en-US" sz="3600" dirty="0" smtClean="0"/>
              <a:t> of acute infection, accompanied by the presence of an </a:t>
            </a:r>
            <a:r>
              <a:rPr lang="en-US" altLang="en-US" sz="3600" b="1" dirty="0" smtClean="0">
                <a:solidFill>
                  <a:srgbClr val="C00000"/>
                </a:solidFill>
              </a:rPr>
              <a:t>acute infiltrate on a chest radiograph</a:t>
            </a:r>
            <a:r>
              <a:rPr lang="en-US" altLang="en-US" sz="3600" dirty="0" smtClean="0"/>
              <a:t>, </a:t>
            </a:r>
            <a:r>
              <a:rPr lang="en-US" altLang="en-US" sz="3600" b="1" u="sng" dirty="0" smtClean="0">
                <a:solidFill>
                  <a:srgbClr val="0000FF"/>
                </a:solidFill>
              </a:rPr>
              <a:t>OR</a:t>
            </a:r>
            <a:r>
              <a:rPr lang="en-US" altLang="en-US" sz="3600" b="1" u="sng" dirty="0" smtClean="0"/>
              <a:t> </a:t>
            </a:r>
            <a:r>
              <a:rPr lang="en-US" altLang="en-US" sz="3600" b="1" dirty="0" err="1">
                <a:solidFill>
                  <a:srgbClr val="C00000"/>
                </a:solidFill>
              </a:rPr>
              <a:t>auscultatory</a:t>
            </a:r>
            <a:r>
              <a:rPr lang="en-US" altLang="en-US" sz="3600" b="1" dirty="0">
                <a:solidFill>
                  <a:srgbClr val="C00000"/>
                </a:solidFill>
              </a:rPr>
              <a:t> findings </a:t>
            </a:r>
            <a:r>
              <a:rPr lang="en-US" altLang="en-US" sz="3600" dirty="0" smtClean="0"/>
              <a:t>consistent with pneumonia, </a:t>
            </a:r>
            <a:r>
              <a:rPr lang="en-US" altLang="en-US" sz="3600" u="sng" dirty="0" smtClean="0"/>
              <a:t>in a patient </a:t>
            </a:r>
            <a:r>
              <a:rPr lang="en-US" altLang="en-US" sz="3600" u="sng" dirty="0" smtClean="0">
                <a:solidFill>
                  <a:srgbClr val="C00000"/>
                </a:solidFill>
              </a:rPr>
              <a:t>not hospitalized </a:t>
            </a:r>
            <a:r>
              <a:rPr lang="en-US" altLang="en-US" sz="3600" u="sng" dirty="0" smtClean="0"/>
              <a:t>or residing in a long term care facility </a:t>
            </a:r>
            <a:r>
              <a:rPr lang="en-US" altLang="en-US" sz="3600" u="sng" dirty="0" smtClean="0">
                <a:solidFill>
                  <a:srgbClr val="C00000"/>
                </a:solidFill>
              </a:rPr>
              <a:t>for &gt; 14 days </a:t>
            </a:r>
            <a:r>
              <a:rPr lang="en-US" altLang="en-US" sz="3600" u="sng" dirty="0" smtClean="0"/>
              <a:t>before onset of symptoms</a:t>
            </a:r>
            <a:r>
              <a:rPr lang="en-US" altLang="en-US" sz="3600" b="1" u="sng" dirty="0" smtClean="0"/>
              <a:t>.</a:t>
            </a:r>
            <a:endParaRPr lang="en-US" altLang="en-US" sz="3600" u="sng" dirty="0" smtClean="0"/>
          </a:p>
        </p:txBody>
      </p:sp>
    </p:spTree>
    <p:extLst>
      <p:ext uri="{BB962C8B-B14F-4D97-AF65-F5344CB8AC3E}">
        <p14:creationId xmlns:p14="http://schemas.microsoft.com/office/powerpoint/2010/main" val="17966238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828800" y="279400"/>
            <a:ext cx="8610600" cy="939800"/>
          </a:xfrm>
        </p:spPr>
        <p:txBody>
          <a:bodyPr/>
          <a:lstStyle/>
          <a:p>
            <a:pPr eaLnBrk="1" hangingPunct="1"/>
            <a:r>
              <a:rPr lang="en-US" altLang="en-US" sz="4000"/>
              <a:t>Infiltrate Patterns and Pathogens</a:t>
            </a:r>
          </a:p>
        </p:txBody>
      </p:sp>
      <p:graphicFrame>
        <p:nvGraphicFramePr>
          <p:cNvPr id="36895" name="Group 31"/>
          <p:cNvGraphicFramePr>
            <a:graphicFrameLocks noGrp="1"/>
          </p:cNvGraphicFramePr>
          <p:nvPr>
            <p:ph type="tbl" idx="1"/>
            <p:extLst>
              <p:ext uri="{D42A27DB-BD31-4B8C-83A1-F6EECF244321}">
                <p14:modId xmlns:p14="http://schemas.microsoft.com/office/powerpoint/2010/main" val="1715065718"/>
              </p:ext>
            </p:extLst>
          </p:nvPr>
        </p:nvGraphicFramePr>
        <p:xfrm>
          <a:off x="1981200" y="1600200"/>
          <a:ext cx="8229600" cy="4289684"/>
        </p:xfrm>
        <a:graphic>
          <a:graphicData uri="http://schemas.openxmlformats.org/drawingml/2006/table">
            <a:tbl>
              <a:tblPr>
                <a:tableStyleId>{B301B821-A1FF-4177-AEE7-76D212191A09}</a:tableStyleId>
              </a:tblPr>
              <a:tblGrid>
                <a:gridCol w="2743200"/>
                <a:gridCol w="5486400"/>
              </a:tblGrid>
              <a:tr h="62246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600" b="1" u="none" strike="noStrike" cap="none" normalizeH="0" baseline="0" dirty="0" smtClean="0">
                          <a:ln>
                            <a:noFill/>
                          </a:ln>
                          <a:solidFill>
                            <a:srgbClr val="FFFF00"/>
                          </a:solidFill>
                          <a:effectLst/>
                        </a:rPr>
                        <a:t>CXR Pattern</a:t>
                      </a:r>
                      <a:endParaRPr kumimoji="0" lang="en-US" sz="2600" b="1" i="0" u="none" strike="noStrike" cap="none" normalizeH="0" baseline="0" dirty="0" smtClean="0">
                        <a:ln>
                          <a:noFill/>
                        </a:ln>
                        <a:solidFill>
                          <a:srgbClr val="FFFF00"/>
                        </a:solidFill>
                        <a:effectLst/>
                        <a:latin typeface="+mj-lt"/>
                      </a:endParaRPr>
                    </a:p>
                  </a:txBody>
                  <a:tcPr marL="27432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riblet"/>
                      <a:lightRig rig="flood" dir="t"/>
                    </a:cell3D>
                    <a:solidFill>
                      <a:srgbClr val="C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600" b="1" u="none" strike="noStrike" cap="none" normalizeH="0" baseline="0" dirty="0" smtClean="0">
                          <a:ln>
                            <a:noFill/>
                          </a:ln>
                          <a:solidFill>
                            <a:srgbClr val="FFFF00"/>
                          </a:solidFill>
                          <a:effectLst/>
                        </a:rPr>
                        <a:t>Possible Pathogens</a:t>
                      </a:r>
                      <a:endParaRPr kumimoji="0" lang="en-US" sz="2600" b="1" i="0" u="none" strike="noStrike" cap="none" normalizeH="0" baseline="0" dirty="0" smtClean="0">
                        <a:ln>
                          <a:noFill/>
                        </a:ln>
                        <a:solidFill>
                          <a:srgbClr val="FFFF00"/>
                        </a:solidFill>
                        <a:effectLst/>
                        <a:latin typeface="+mj-lt"/>
                      </a:endParaRPr>
                    </a:p>
                  </a:txBody>
                  <a:tcPr marL="27432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riblet"/>
                      <a:lightRig rig="flood" dir="t"/>
                    </a:cell3D>
                    <a:solidFill>
                      <a:srgbClr val="C00000"/>
                    </a:solidFill>
                  </a:tcPr>
                </a:tc>
              </a:tr>
              <a:tr h="89990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600" b="1" u="none" strike="noStrike" cap="none" normalizeH="0" baseline="0" dirty="0" smtClean="0">
                          <a:ln>
                            <a:noFill/>
                          </a:ln>
                          <a:solidFill>
                            <a:schemeClr val="tx1"/>
                          </a:solidFill>
                          <a:effectLst/>
                        </a:rPr>
                        <a:t>Lobar</a:t>
                      </a:r>
                      <a:endParaRPr kumimoji="0" lang="en-US" sz="2600" b="1" i="0" u="none" strike="noStrike" cap="none" normalizeH="0" baseline="0" dirty="0" smtClean="0">
                        <a:ln>
                          <a:noFill/>
                        </a:ln>
                        <a:solidFill>
                          <a:schemeClr val="tx1"/>
                        </a:solidFill>
                        <a:effectLst/>
                        <a:latin typeface="+mj-lt"/>
                      </a:endParaRPr>
                    </a:p>
                  </a:txBody>
                  <a:tcPr marL="27432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riblet"/>
                      <a:lightRig rig="flood" dir="t"/>
                    </a:cell3D>
                    <a:solidFill>
                      <a:schemeClr val="accent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600" b="1" u="none" strike="noStrike" cap="none" normalizeH="0" baseline="0" dirty="0" err="1" smtClean="0">
                          <a:ln>
                            <a:noFill/>
                          </a:ln>
                          <a:solidFill>
                            <a:schemeClr val="tx1"/>
                          </a:solidFill>
                          <a:effectLst/>
                        </a:rPr>
                        <a:t>S.pneumo</a:t>
                      </a:r>
                      <a:r>
                        <a:rPr kumimoji="0" lang="en-US" sz="2600" b="1" u="none" strike="noStrike" cap="none" normalizeH="0" baseline="0" dirty="0" smtClean="0">
                          <a:ln>
                            <a:noFill/>
                          </a:ln>
                          <a:solidFill>
                            <a:schemeClr val="tx1"/>
                          </a:solidFill>
                          <a:effectLst/>
                        </a:rPr>
                        <a:t>, </a:t>
                      </a:r>
                      <a:r>
                        <a:rPr kumimoji="0" lang="en-US" sz="2600" b="1" u="none" strike="noStrike" cap="none" normalizeH="0" baseline="0" dirty="0" err="1" smtClean="0">
                          <a:ln>
                            <a:noFill/>
                          </a:ln>
                          <a:solidFill>
                            <a:schemeClr val="tx1"/>
                          </a:solidFill>
                          <a:effectLst/>
                        </a:rPr>
                        <a:t>Kleb</a:t>
                      </a:r>
                      <a:r>
                        <a:rPr kumimoji="0" lang="en-US" sz="2600" b="1" u="none" strike="noStrike" cap="none" normalizeH="0" baseline="0" dirty="0" smtClean="0">
                          <a:ln>
                            <a:noFill/>
                          </a:ln>
                          <a:solidFill>
                            <a:schemeClr val="tx1"/>
                          </a:solidFill>
                          <a:effectLst/>
                        </a:rPr>
                        <a:t>, H. </a:t>
                      </a:r>
                      <a:r>
                        <a:rPr kumimoji="0" lang="en-US" sz="2600" b="1" u="none" strike="noStrike" cap="none" normalizeH="0" baseline="0" dirty="0" err="1" smtClean="0">
                          <a:ln>
                            <a:noFill/>
                          </a:ln>
                          <a:solidFill>
                            <a:schemeClr val="tx1"/>
                          </a:solidFill>
                          <a:effectLst/>
                        </a:rPr>
                        <a:t>influ</a:t>
                      </a:r>
                      <a:r>
                        <a:rPr kumimoji="0" lang="en-US" sz="2600" b="1" u="none" strike="noStrike" cap="none" normalizeH="0" baseline="0" dirty="0" smtClean="0">
                          <a:ln>
                            <a:noFill/>
                          </a:ln>
                          <a:solidFill>
                            <a:schemeClr val="tx1"/>
                          </a:solidFill>
                          <a:effectLst/>
                        </a:rPr>
                        <a:t>.</a:t>
                      </a:r>
                      <a:endParaRPr kumimoji="0" lang="en-US" sz="2600" b="1" i="0" u="none" strike="noStrike" cap="none" normalizeH="0" baseline="0" dirty="0" smtClean="0">
                        <a:ln>
                          <a:noFill/>
                        </a:ln>
                        <a:solidFill>
                          <a:schemeClr val="tx1"/>
                        </a:solidFill>
                        <a:effectLst/>
                        <a:latin typeface="+mj-lt"/>
                      </a:endParaRPr>
                    </a:p>
                  </a:txBody>
                  <a:tcPr marL="27432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riblet"/>
                      <a:lightRig rig="flood" dir="t"/>
                    </a:cell3D>
                    <a:solidFill>
                      <a:schemeClr val="accent2">
                        <a:lumMod val="40000"/>
                        <a:lumOff val="60000"/>
                      </a:schemeClr>
                    </a:solidFill>
                  </a:tcPr>
                </a:tc>
              </a:tr>
              <a:tr h="62246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600" b="1" u="none" strike="noStrike" cap="none" normalizeH="0" baseline="0" dirty="0" smtClean="0">
                          <a:ln>
                            <a:noFill/>
                          </a:ln>
                          <a:solidFill>
                            <a:schemeClr val="tx1"/>
                          </a:solidFill>
                          <a:effectLst/>
                        </a:rPr>
                        <a:t>Patchy</a:t>
                      </a:r>
                      <a:endParaRPr kumimoji="0" lang="en-US" sz="2600" b="1" i="0" u="none" strike="noStrike" cap="none" normalizeH="0" baseline="0" dirty="0" smtClean="0">
                        <a:ln>
                          <a:noFill/>
                        </a:ln>
                        <a:solidFill>
                          <a:schemeClr val="tx1"/>
                        </a:solidFill>
                        <a:effectLst/>
                        <a:latin typeface="+mj-lt"/>
                      </a:endParaRPr>
                    </a:p>
                  </a:txBody>
                  <a:tcPr marL="27432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riblet"/>
                      <a:lightRig rig="flood" dir="t"/>
                    </a:cell3D>
                    <a:solidFill>
                      <a:schemeClr val="accent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600" b="1" u="none" strike="noStrike" cap="none" normalizeH="0" baseline="0" dirty="0" err="1" smtClean="0">
                          <a:ln>
                            <a:noFill/>
                          </a:ln>
                          <a:solidFill>
                            <a:schemeClr val="tx1"/>
                          </a:solidFill>
                          <a:effectLst/>
                        </a:rPr>
                        <a:t>Atypicals</a:t>
                      </a:r>
                      <a:r>
                        <a:rPr kumimoji="0" lang="en-US" sz="2600" b="1" u="none" strike="noStrike" cap="none" normalizeH="0" baseline="0" dirty="0" smtClean="0">
                          <a:ln>
                            <a:noFill/>
                          </a:ln>
                          <a:solidFill>
                            <a:schemeClr val="tx1"/>
                          </a:solidFill>
                          <a:effectLst/>
                        </a:rPr>
                        <a:t>, Viral, </a:t>
                      </a:r>
                      <a:r>
                        <a:rPr kumimoji="0" lang="en-US" sz="2600" b="1" u="none" strike="noStrike" cap="none" normalizeH="0" baseline="0" dirty="0" err="1" smtClean="0">
                          <a:ln>
                            <a:noFill/>
                          </a:ln>
                          <a:solidFill>
                            <a:schemeClr val="tx1"/>
                          </a:solidFill>
                          <a:effectLst/>
                        </a:rPr>
                        <a:t>Legionella</a:t>
                      </a:r>
                      <a:endParaRPr kumimoji="0" lang="en-US" sz="2600" b="1" i="0" u="none" strike="noStrike" cap="none" normalizeH="0" baseline="0" dirty="0" smtClean="0">
                        <a:ln>
                          <a:noFill/>
                        </a:ln>
                        <a:solidFill>
                          <a:schemeClr val="tx1"/>
                        </a:solidFill>
                        <a:effectLst/>
                        <a:latin typeface="+mj-lt"/>
                      </a:endParaRPr>
                    </a:p>
                  </a:txBody>
                  <a:tcPr marL="27432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riblet"/>
                      <a:lightRig rig="flood" dir="t"/>
                    </a:cell3D>
                    <a:solidFill>
                      <a:schemeClr val="accent2">
                        <a:lumMod val="40000"/>
                        <a:lumOff val="60000"/>
                      </a:schemeClr>
                    </a:solidFill>
                  </a:tcPr>
                </a:tc>
              </a:tr>
              <a:tr h="62246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600" b="1" u="none" strike="noStrike" cap="none" normalizeH="0" baseline="0" dirty="0" smtClean="0">
                          <a:ln>
                            <a:noFill/>
                          </a:ln>
                          <a:solidFill>
                            <a:schemeClr val="tx1"/>
                          </a:solidFill>
                          <a:effectLst/>
                        </a:rPr>
                        <a:t>Interstitial</a:t>
                      </a:r>
                      <a:endParaRPr kumimoji="0" lang="en-US" sz="2600" b="1" i="0" u="none" strike="noStrike" cap="none" normalizeH="0" baseline="0" dirty="0" smtClean="0">
                        <a:ln>
                          <a:noFill/>
                        </a:ln>
                        <a:solidFill>
                          <a:schemeClr val="tx1"/>
                        </a:solidFill>
                        <a:effectLst/>
                        <a:latin typeface="+mj-lt"/>
                      </a:endParaRPr>
                    </a:p>
                  </a:txBody>
                  <a:tcPr marL="27432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riblet"/>
                      <a:lightRig rig="flood" dir="t"/>
                    </a:cell3D>
                    <a:solidFill>
                      <a:schemeClr val="accent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600" b="1" u="none" strike="noStrike" cap="none" normalizeH="0" baseline="0" dirty="0" smtClean="0">
                          <a:ln>
                            <a:noFill/>
                          </a:ln>
                          <a:solidFill>
                            <a:schemeClr val="tx1"/>
                          </a:solidFill>
                          <a:effectLst/>
                        </a:rPr>
                        <a:t>Viral, </a:t>
                      </a:r>
                      <a:r>
                        <a:rPr kumimoji="0" lang="en-US" sz="2600" b="1" u="none" strike="noStrike" cap="none" normalizeH="0" baseline="0" dirty="0" smtClean="0">
                          <a:ln>
                            <a:noFill/>
                          </a:ln>
                          <a:solidFill>
                            <a:schemeClr val="tx1"/>
                          </a:solidFill>
                          <a:effectLst/>
                        </a:rPr>
                        <a:t>Legionella</a:t>
                      </a:r>
                      <a:endParaRPr kumimoji="0" lang="en-US" sz="2600" b="1" i="0" u="none" strike="noStrike" cap="none" normalizeH="0" baseline="0" dirty="0" smtClean="0">
                        <a:ln>
                          <a:noFill/>
                        </a:ln>
                        <a:solidFill>
                          <a:schemeClr val="tx1"/>
                        </a:solidFill>
                        <a:effectLst/>
                        <a:latin typeface="+mj-lt"/>
                      </a:endParaRPr>
                    </a:p>
                  </a:txBody>
                  <a:tcPr marL="27432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riblet"/>
                      <a:lightRig rig="flood" dir="t"/>
                    </a:cell3D>
                    <a:solidFill>
                      <a:schemeClr val="accent2">
                        <a:lumMod val="40000"/>
                        <a:lumOff val="60000"/>
                      </a:schemeClr>
                    </a:solidFill>
                  </a:tcPr>
                </a:tc>
              </a:tr>
              <a:tr h="89990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600" b="1" u="none" strike="noStrike" cap="none" normalizeH="0" baseline="0" dirty="0" smtClean="0">
                          <a:ln>
                            <a:noFill/>
                          </a:ln>
                          <a:solidFill>
                            <a:schemeClr val="tx1"/>
                          </a:solidFill>
                          <a:effectLst/>
                        </a:rPr>
                        <a:t>Cavitatory</a:t>
                      </a:r>
                      <a:endParaRPr kumimoji="0" lang="en-US" sz="2600" b="1" i="0" u="none" strike="noStrike" cap="none" normalizeH="0" baseline="0" dirty="0" smtClean="0">
                        <a:ln>
                          <a:noFill/>
                        </a:ln>
                        <a:solidFill>
                          <a:schemeClr val="tx1"/>
                        </a:solidFill>
                        <a:effectLst/>
                        <a:latin typeface="+mj-lt"/>
                      </a:endParaRPr>
                    </a:p>
                  </a:txBody>
                  <a:tcPr marL="27432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riblet"/>
                      <a:lightRig rig="flood" dir="t"/>
                    </a:cell3D>
                    <a:solidFill>
                      <a:schemeClr val="accent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600" b="1" u="none" strike="noStrike" cap="none" normalizeH="0" baseline="0" dirty="0" err="1" smtClean="0">
                          <a:ln>
                            <a:noFill/>
                          </a:ln>
                          <a:solidFill>
                            <a:schemeClr val="tx1"/>
                          </a:solidFill>
                          <a:effectLst/>
                        </a:rPr>
                        <a:t>Anerobes</a:t>
                      </a:r>
                      <a:r>
                        <a:rPr kumimoji="0" lang="en-US" sz="2600" b="1" u="none" strike="noStrike" cap="none" normalizeH="0" baseline="0" dirty="0" smtClean="0">
                          <a:ln>
                            <a:noFill/>
                          </a:ln>
                          <a:solidFill>
                            <a:schemeClr val="tx1"/>
                          </a:solidFill>
                          <a:effectLst/>
                        </a:rPr>
                        <a:t>, </a:t>
                      </a:r>
                      <a:r>
                        <a:rPr kumimoji="0" lang="en-US" sz="2600" b="1" u="none" strike="noStrike" cap="none" normalizeH="0" baseline="0" dirty="0" err="1" smtClean="0">
                          <a:ln>
                            <a:noFill/>
                          </a:ln>
                          <a:solidFill>
                            <a:schemeClr val="tx1"/>
                          </a:solidFill>
                          <a:effectLst/>
                        </a:rPr>
                        <a:t>Kleb</a:t>
                      </a:r>
                      <a:r>
                        <a:rPr kumimoji="0" lang="en-US" sz="2600" b="1" u="none" strike="noStrike" cap="none" normalizeH="0" baseline="0" dirty="0" smtClean="0">
                          <a:ln>
                            <a:noFill/>
                          </a:ln>
                          <a:solidFill>
                            <a:schemeClr val="tx1"/>
                          </a:solidFill>
                          <a:effectLst/>
                        </a:rPr>
                        <a:t>, TB, </a:t>
                      </a:r>
                      <a:r>
                        <a:rPr kumimoji="0" lang="en-US" sz="2600" b="1" u="none" strike="noStrike" cap="none" normalizeH="0" baseline="0" dirty="0" err="1" smtClean="0">
                          <a:ln>
                            <a:noFill/>
                          </a:ln>
                          <a:solidFill>
                            <a:schemeClr val="tx1"/>
                          </a:solidFill>
                          <a:effectLst/>
                        </a:rPr>
                        <a:t>S.aureus</a:t>
                      </a:r>
                      <a:r>
                        <a:rPr kumimoji="0" lang="en-US" sz="2600" b="1" u="none" strike="noStrike" cap="none" normalizeH="0" baseline="0" dirty="0" smtClean="0">
                          <a:ln>
                            <a:noFill/>
                          </a:ln>
                          <a:solidFill>
                            <a:schemeClr val="tx1"/>
                          </a:solidFill>
                          <a:effectLst/>
                        </a:rPr>
                        <a:t>, Fungi</a:t>
                      </a:r>
                      <a:endParaRPr kumimoji="0" lang="en-US" sz="2600" b="1" i="0" u="none" strike="noStrike" cap="none" normalizeH="0" baseline="0" dirty="0" smtClean="0">
                        <a:ln>
                          <a:noFill/>
                        </a:ln>
                        <a:solidFill>
                          <a:schemeClr val="tx1"/>
                        </a:solidFill>
                        <a:effectLst/>
                        <a:latin typeface="+mj-lt"/>
                      </a:endParaRPr>
                    </a:p>
                  </a:txBody>
                  <a:tcPr marL="27432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riblet"/>
                      <a:lightRig rig="flood" dir="t"/>
                    </a:cell3D>
                    <a:solidFill>
                      <a:schemeClr val="accent2">
                        <a:lumMod val="40000"/>
                        <a:lumOff val="60000"/>
                      </a:schemeClr>
                    </a:solidFill>
                  </a:tcPr>
                </a:tc>
              </a:tr>
              <a:tr h="62246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600" b="1" u="none" strike="noStrike" cap="none" normalizeH="0" baseline="0" dirty="0" smtClean="0">
                          <a:ln>
                            <a:noFill/>
                          </a:ln>
                          <a:solidFill>
                            <a:schemeClr val="tx1"/>
                          </a:solidFill>
                          <a:effectLst/>
                        </a:rPr>
                        <a:t>Large effusion</a:t>
                      </a:r>
                      <a:endParaRPr kumimoji="0" lang="en-US" sz="2600" b="1" i="0" u="none" strike="noStrike" cap="none" normalizeH="0" baseline="0" dirty="0" smtClean="0">
                        <a:ln>
                          <a:noFill/>
                        </a:ln>
                        <a:solidFill>
                          <a:schemeClr val="tx1"/>
                        </a:solidFill>
                        <a:effectLst/>
                        <a:latin typeface="+mj-lt"/>
                      </a:endParaRPr>
                    </a:p>
                  </a:txBody>
                  <a:tcPr marL="27432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riblet"/>
                      <a:lightRig rig="flood" dir="t"/>
                    </a:cell3D>
                    <a:solidFill>
                      <a:schemeClr val="accent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600" b="1" u="none" strike="noStrike" cap="none" normalizeH="0" baseline="0" dirty="0" smtClean="0">
                          <a:ln>
                            <a:noFill/>
                          </a:ln>
                          <a:solidFill>
                            <a:schemeClr val="tx1"/>
                          </a:solidFill>
                          <a:effectLst/>
                        </a:rPr>
                        <a:t>Staph, Anaerobes, </a:t>
                      </a:r>
                      <a:r>
                        <a:rPr kumimoji="0" lang="en-US" sz="2600" b="1" u="none" strike="noStrike" cap="none" normalizeH="0" baseline="0" dirty="0" err="1" smtClean="0">
                          <a:ln>
                            <a:noFill/>
                          </a:ln>
                          <a:solidFill>
                            <a:schemeClr val="tx1"/>
                          </a:solidFill>
                          <a:effectLst/>
                        </a:rPr>
                        <a:t>Klebsiella</a:t>
                      </a:r>
                      <a:endParaRPr kumimoji="0" lang="en-US" sz="2600" b="1" i="0" u="none" strike="noStrike" cap="none" normalizeH="0" baseline="0" dirty="0" smtClean="0">
                        <a:ln>
                          <a:noFill/>
                        </a:ln>
                        <a:solidFill>
                          <a:schemeClr val="tx1"/>
                        </a:solidFill>
                        <a:effectLst/>
                        <a:latin typeface="+mj-lt"/>
                      </a:endParaRPr>
                    </a:p>
                  </a:txBody>
                  <a:tcPr marL="27432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riblet"/>
                      <a:lightRig rig="flood" dir="t"/>
                    </a:cell3D>
                    <a:solidFill>
                      <a:schemeClr val="accent2">
                        <a:lumMod val="40000"/>
                        <a:lumOff val="60000"/>
                      </a:schemeClr>
                    </a:solidFill>
                  </a:tcPr>
                </a:tc>
              </a:tr>
            </a:tbl>
          </a:graphicData>
        </a:graphic>
      </p:graphicFrame>
    </p:spTree>
    <p:extLst>
      <p:ext uri="{BB962C8B-B14F-4D97-AF65-F5344CB8AC3E}">
        <p14:creationId xmlns:p14="http://schemas.microsoft.com/office/powerpoint/2010/main" val="16300339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able Placeholder 3"/>
          <p:cNvPicPr>
            <a:picLocks noGrp="1" noChangeAspect="1"/>
          </p:cNvPicPr>
          <p:nvPr>
            <p:ph type="tbl" idx="1"/>
          </p:nvPr>
        </p:nvPicPr>
        <p:blipFill>
          <a:blip r:embed="rId2"/>
          <a:stretch>
            <a:fillRect/>
          </a:stretch>
        </p:blipFill>
        <p:spPr>
          <a:xfrm>
            <a:off x="2390301" y="711200"/>
            <a:ext cx="7749986" cy="5818563"/>
          </a:xfrm>
          <a:prstGeom prst="rect">
            <a:avLst/>
          </a:prstGeom>
        </p:spPr>
      </p:pic>
    </p:spTree>
    <p:extLst>
      <p:ext uri="{BB962C8B-B14F-4D97-AF65-F5344CB8AC3E}">
        <p14:creationId xmlns:p14="http://schemas.microsoft.com/office/powerpoint/2010/main" val="22795536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able Placeholder 3"/>
          <p:cNvPicPr>
            <a:picLocks noGrp="1" noChangeAspect="1"/>
          </p:cNvPicPr>
          <p:nvPr>
            <p:ph type="tbl" idx="1"/>
          </p:nvPr>
        </p:nvPicPr>
        <p:blipFill>
          <a:blip r:embed="rId2"/>
          <a:stretch>
            <a:fillRect/>
          </a:stretch>
        </p:blipFill>
        <p:spPr>
          <a:xfrm>
            <a:off x="2382250" y="368490"/>
            <a:ext cx="7009992" cy="6237027"/>
          </a:xfrm>
          <a:prstGeom prst="rect">
            <a:avLst/>
          </a:prstGeom>
        </p:spPr>
      </p:pic>
    </p:spTree>
    <p:extLst>
      <p:ext uri="{BB962C8B-B14F-4D97-AF65-F5344CB8AC3E}">
        <p14:creationId xmlns:p14="http://schemas.microsoft.com/office/powerpoint/2010/main" val="34122770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srcRect t="40157" r="35841" b="20787"/>
          <a:stretch>
            <a:fillRect/>
          </a:stretch>
        </p:blipFill>
        <p:spPr bwMode="auto">
          <a:xfrm>
            <a:off x="1698892" y="158480"/>
            <a:ext cx="9751580" cy="6904219"/>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6574682" y="1248184"/>
            <a:ext cx="4645555" cy="4724809"/>
          </a:xfrm>
          <a:prstGeom prst="rect">
            <a:avLst/>
          </a:prstGeom>
        </p:spPr>
      </p:pic>
    </p:spTree>
    <p:extLst>
      <p:ext uri="{BB962C8B-B14F-4D97-AF65-F5344CB8AC3E}">
        <p14:creationId xmlns:p14="http://schemas.microsoft.com/office/powerpoint/2010/main" val="1405153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4"/>
          <p:cNvSpPr>
            <a:spLocks noGrp="1" noChangeArrowheads="1"/>
          </p:cNvSpPr>
          <p:nvPr>
            <p:ph type="title"/>
          </p:nvPr>
        </p:nvSpPr>
        <p:spPr>
          <a:xfrm>
            <a:off x="1981200" y="457200"/>
            <a:ext cx="7848600" cy="960438"/>
          </a:xfrm>
        </p:spPr>
        <p:txBody>
          <a:bodyPr vert="horz" lIns="92075" tIns="46038" rIns="92075" bIns="46038" rtlCol="0" anchor="ctr">
            <a:normAutofit/>
          </a:bodyPr>
          <a:lstStyle/>
          <a:p>
            <a:pPr algn="l" eaLnBrk="1" hangingPunct="1"/>
            <a:r>
              <a:rPr lang="en-US" altLang="en-US" sz="3600">
                <a:solidFill>
                  <a:srgbClr val="C00000"/>
                </a:solidFill>
              </a:rPr>
              <a:t>CAP – Risk Factors for Hospitalization</a:t>
            </a:r>
          </a:p>
        </p:txBody>
      </p:sp>
      <p:sp>
        <p:nvSpPr>
          <p:cNvPr id="35842" name="Rectangle 3"/>
          <p:cNvSpPr>
            <a:spLocks noGrp="1" noChangeArrowheads="1"/>
          </p:cNvSpPr>
          <p:nvPr>
            <p:ph idx="1"/>
          </p:nvPr>
        </p:nvSpPr>
        <p:spPr>
          <a:xfrm>
            <a:off x="1752600" y="1600200"/>
            <a:ext cx="3657600" cy="4953000"/>
          </a:xfrm>
        </p:spPr>
        <p:txBody>
          <a:bodyPr>
            <a:normAutofit fontScale="85000" lnSpcReduction="10000"/>
          </a:bodyPr>
          <a:lstStyle/>
          <a:p>
            <a:pPr eaLnBrk="1" hangingPunct="1">
              <a:lnSpc>
                <a:spcPct val="200000"/>
              </a:lnSpc>
              <a:buFont typeface="Wingdings" pitchFamily="2" charset="2"/>
              <a:buChar char="§"/>
              <a:defRPr/>
            </a:pPr>
            <a:r>
              <a:rPr lang="en-US" altLang="en-US" dirty="0">
                <a:ea typeface="MS PGothic" pitchFamily="34" charset="-128"/>
              </a:rPr>
              <a:t>Old Age </a:t>
            </a:r>
          </a:p>
          <a:p>
            <a:pPr eaLnBrk="1" hangingPunct="1">
              <a:lnSpc>
                <a:spcPct val="200000"/>
              </a:lnSpc>
              <a:buFont typeface="Wingdings" pitchFamily="2" charset="2"/>
              <a:buChar char="§"/>
              <a:defRPr/>
            </a:pPr>
            <a:r>
              <a:rPr lang="en-US" altLang="en-US" dirty="0">
                <a:ea typeface="MS PGothic" pitchFamily="34" charset="-128"/>
              </a:rPr>
              <a:t>Unemployed</a:t>
            </a:r>
          </a:p>
          <a:p>
            <a:pPr eaLnBrk="1" hangingPunct="1">
              <a:lnSpc>
                <a:spcPct val="200000"/>
              </a:lnSpc>
              <a:buFont typeface="Wingdings" pitchFamily="2" charset="2"/>
              <a:buChar char="§"/>
              <a:defRPr/>
            </a:pPr>
            <a:r>
              <a:rPr lang="en-US" altLang="en-US" dirty="0">
                <a:ea typeface="MS PGothic" pitchFamily="34" charset="-128"/>
              </a:rPr>
              <a:t>No social support </a:t>
            </a:r>
          </a:p>
          <a:p>
            <a:pPr eaLnBrk="1" hangingPunct="1">
              <a:lnSpc>
                <a:spcPct val="200000"/>
              </a:lnSpc>
              <a:buFont typeface="Wingdings" pitchFamily="2" charset="2"/>
              <a:buChar char="§"/>
              <a:defRPr/>
            </a:pPr>
            <a:r>
              <a:rPr lang="en-US" altLang="en-US" dirty="0" smtClean="0">
                <a:ea typeface="MS PGothic" pitchFamily="34" charset="-128"/>
              </a:rPr>
              <a:t>Asthma </a:t>
            </a:r>
            <a:endParaRPr lang="en-US" altLang="en-US" dirty="0">
              <a:ea typeface="MS PGothic" pitchFamily="34" charset="-128"/>
            </a:endParaRPr>
          </a:p>
          <a:p>
            <a:pPr eaLnBrk="1" hangingPunct="1">
              <a:lnSpc>
                <a:spcPct val="200000"/>
              </a:lnSpc>
              <a:buFont typeface="Wingdings" pitchFamily="2" charset="2"/>
              <a:buChar char="§"/>
              <a:defRPr/>
            </a:pPr>
            <a:r>
              <a:rPr lang="en-US" altLang="en-US" dirty="0">
                <a:ea typeface="MS PGothic" pitchFamily="34" charset="-128"/>
              </a:rPr>
              <a:t>COPD</a:t>
            </a:r>
            <a:r>
              <a:rPr lang="en-US" altLang="en-US" sz="2400" dirty="0">
                <a:ea typeface="MS PGothic" pitchFamily="34" charset="-128"/>
              </a:rPr>
              <a:t> </a:t>
            </a:r>
          </a:p>
          <a:p>
            <a:pPr marL="0" indent="0">
              <a:lnSpc>
                <a:spcPct val="200000"/>
              </a:lnSpc>
              <a:buNone/>
              <a:defRPr/>
            </a:pPr>
            <a:r>
              <a:rPr lang="en-US" altLang="en-US" dirty="0" smtClean="0">
                <a:ea typeface="MS PGothic" pitchFamily="34" charset="-128"/>
              </a:rPr>
              <a:t> </a:t>
            </a:r>
          </a:p>
        </p:txBody>
      </p:sp>
      <p:sp>
        <p:nvSpPr>
          <p:cNvPr id="2" name="TextBox 1"/>
          <p:cNvSpPr txBox="1"/>
          <p:nvPr/>
        </p:nvSpPr>
        <p:spPr>
          <a:xfrm>
            <a:off x="6248400" y="1315944"/>
            <a:ext cx="4191000" cy="4659737"/>
          </a:xfrm>
          <a:prstGeom prst="rect">
            <a:avLst/>
          </a:prstGeom>
          <a:noFill/>
        </p:spPr>
        <p:txBody>
          <a:bodyPr wrap="square" rtlCol="0">
            <a:spAutoFit/>
          </a:bodyPr>
          <a:lstStyle/>
          <a:p>
            <a:pPr marL="342900" indent="-342900">
              <a:lnSpc>
                <a:spcPct val="200000"/>
              </a:lnSpc>
              <a:spcBef>
                <a:spcPct val="20000"/>
              </a:spcBef>
              <a:buFont typeface="Wingdings" pitchFamily="2" charset="2"/>
              <a:buChar char="§"/>
              <a:defRPr/>
            </a:pPr>
            <a:r>
              <a:rPr lang="en-US" altLang="en-US" sz="2800" dirty="0">
                <a:solidFill>
                  <a:prstClr val="black"/>
                </a:solidFill>
                <a:latin typeface="Calibri"/>
                <a:ea typeface="MS PGothic" pitchFamily="34" charset="-128"/>
              </a:rPr>
              <a:t>Steroid </a:t>
            </a:r>
            <a:r>
              <a:rPr lang="en-US" altLang="en-US" sz="2800" dirty="0" smtClean="0">
                <a:solidFill>
                  <a:prstClr val="black"/>
                </a:solidFill>
                <a:latin typeface="Calibri"/>
                <a:ea typeface="MS PGothic" pitchFamily="34" charset="-128"/>
              </a:rPr>
              <a:t>use</a:t>
            </a:r>
            <a:endParaRPr lang="en-US" altLang="en-US" sz="2800" dirty="0">
              <a:solidFill>
                <a:prstClr val="black"/>
              </a:solidFill>
              <a:latin typeface="Calibri"/>
              <a:ea typeface="MS PGothic" pitchFamily="34" charset="-128"/>
            </a:endParaRPr>
          </a:p>
          <a:p>
            <a:pPr marL="342900" indent="-342900">
              <a:lnSpc>
                <a:spcPct val="200000"/>
              </a:lnSpc>
              <a:spcBef>
                <a:spcPct val="20000"/>
              </a:spcBef>
              <a:buFont typeface="Wingdings" pitchFamily="2" charset="2"/>
              <a:buChar char="§"/>
              <a:defRPr/>
            </a:pPr>
            <a:r>
              <a:rPr lang="en-US" altLang="en-US" sz="2800" dirty="0">
                <a:solidFill>
                  <a:prstClr val="black"/>
                </a:solidFill>
                <a:latin typeface="Calibri"/>
                <a:ea typeface="MS PGothic" pitchFamily="34" charset="-128"/>
              </a:rPr>
              <a:t>Chronic diseases: Diabetes, CHF.</a:t>
            </a:r>
          </a:p>
          <a:p>
            <a:pPr marL="342900" indent="-342900">
              <a:lnSpc>
                <a:spcPct val="200000"/>
              </a:lnSpc>
              <a:spcBef>
                <a:spcPct val="20000"/>
              </a:spcBef>
              <a:buFont typeface="Wingdings" pitchFamily="2" charset="2"/>
              <a:buChar char="§"/>
              <a:defRPr/>
            </a:pPr>
            <a:r>
              <a:rPr lang="en-US" altLang="en-US" sz="2800" dirty="0">
                <a:solidFill>
                  <a:prstClr val="black"/>
                </a:solidFill>
                <a:latin typeface="Calibri"/>
                <a:ea typeface="MS PGothic" pitchFamily="34" charset="-128"/>
              </a:rPr>
              <a:t>Neoplasia</a:t>
            </a:r>
          </a:p>
          <a:p>
            <a:pPr marL="342900" indent="-342900">
              <a:lnSpc>
                <a:spcPct val="200000"/>
              </a:lnSpc>
              <a:spcBef>
                <a:spcPct val="20000"/>
              </a:spcBef>
              <a:buFont typeface="Wingdings" pitchFamily="2" charset="2"/>
              <a:buChar char="§"/>
              <a:defRPr/>
            </a:pPr>
            <a:r>
              <a:rPr lang="en-US" altLang="en-US" sz="2800" dirty="0" smtClean="0">
                <a:solidFill>
                  <a:prstClr val="black"/>
                </a:solidFill>
                <a:latin typeface="Calibri"/>
                <a:ea typeface="MS PGothic" pitchFamily="34" charset="-128"/>
              </a:rPr>
              <a:t>Heavy smoking</a:t>
            </a:r>
            <a:endParaRPr lang="en-US" sz="2800" dirty="0">
              <a:solidFill>
                <a:prstClr val="black"/>
              </a:solidFill>
              <a:latin typeface="Calibri"/>
              <a:ea typeface="MS PGothic" pitchFamily="34" charset="-128"/>
            </a:endParaRPr>
          </a:p>
        </p:txBody>
      </p:sp>
    </p:spTree>
    <p:extLst>
      <p:ext uri="{BB962C8B-B14F-4D97-AF65-F5344CB8AC3E}">
        <p14:creationId xmlns:p14="http://schemas.microsoft.com/office/powerpoint/2010/main" val="37441966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3" name="Rectangle 4"/>
          <p:cNvSpPr>
            <a:spLocks noGrp="1" noChangeArrowheads="1"/>
          </p:cNvSpPr>
          <p:nvPr>
            <p:ph type="title"/>
          </p:nvPr>
        </p:nvSpPr>
        <p:spPr/>
        <p:txBody>
          <a:bodyPr vert="horz" lIns="92075" tIns="46038" rIns="92075" bIns="46038" rtlCol="0" anchor="ctr">
            <a:normAutofit/>
          </a:bodyPr>
          <a:lstStyle/>
          <a:p>
            <a:pPr algn="l" eaLnBrk="1" hangingPunct="1"/>
            <a:r>
              <a:rPr lang="en-US" altLang="en-US" sz="3600">
                <a:solidFill>
                  <a:srgbClr val="C00000"/>
                </a:solidFill>
              </a:rPr>
              <a:t>CAP – Risk Factors for Mortality….</a:t>
            </a:r>
          </a:p>
        </p:txBody>
      </p:sp>
      <p:sp>
        <p:nvSpPr>
          <p:cNvPr id="35842" name="Rectangle 3"/>
          <p:cNvSpPr>
            <a:spLocks noGrp="1" noChangeArrowheads="1"/>
          </p:cNvSpPr>
          <p:nvPr>
            <p:ph idx="1"/>
          </p:nvPr>
        </p:nvSpPr>
        <p:spPr>
          <a:xfrm>
            <a:off x="1981200" y="1600200"/>
            <a:ext cx="8077200" cy="4953000"/>
          </a:xfrm>
        </p:spPr>
        <p:txBody>
          <a:bodyPr/>
          <a:lstStyle/>
          <a:p>
            <a:pPr eaLnBrk="1" hangingPunct="1">
              <a:lnSpc>
                <a:spcPct val="150000"/>
              </a:lnSpc>
              <a:buFont typeface="Wingdings" pitchFamily="2" charset="2"/>
              <a:buChar char="§"/>
            </a:pPr>
            <a:r>
              <a:rPr lang="en-US" altLang="en-US" dirty="0" smtClean="0"/>
              <a:t>Age &gt; 65</a:t>
            </a:r>
          </a:p>
          <a:p>
            <a:pPr eaLnBrk="1" hangingPunct="1">
              <a:lnSpc>
                <a:spcPct val="150000"/>
              </a:lnSpc>
              <a:buFont typeface="Wingdings" pitchFamily="2" charset="2"/>
              <a:buChar char="§"/>
            </a:pPr>
            <a:r>
              <a:rPr lang="en-US" altLang="en-US" dirty="0" err="1" smtClean="0"/>
              <a:t>Bacteremia</a:t>
            </a:r>
            <a:r>
              <a:rPr lang="en-US" altLang="en-US" dirty="0" smtClean="0"/>
              <a:t> (for S. </a:t>
            </a:r>
            <a:r>
              <a:rPr lang="en-US" altLang="en-US" dirty="0" err="1" smtClean="0"/>
              <a:t>pneumoniae</a:t>
            </a:r>
            <a:r>
              <a:rPr lang="en-US" altLang="en-US" dirty="0" smtClean="0"/>
              <a:t>)</a:t>
            </a:r>
          </a:p>
          <a:p>
            <a:pPr eaLnBrk="1" hangingPunct="1">
              <a:lnSpc>
                <a:spcPct val="150000"/>
              </a:lnSpc>
              <a:buFont typeface="Wingdings" pitchFamily="2" charset="2"/>
              <a:buChar char="§"/>
            </a:pPr>
            <a:r>
              <a:rPr lang="en-US" altLang="en-US" dirty="0" smtClean="0"/>
              <a:t>S. </a:t>
            </a:r>
            <a:r>
              <a:rPr lang="en-US" altLang="en-US" dirty="0" err="1" smtClean="0"/>
              <a:t>aureus</a:t>
            </a:r>
            <a:r>
              <a:rPr lang="en-US" altLang="en-US" dirty="0" smtClean="0"/>
              <a:t>, MRSA , Pseudomonas </a:t>
            </a:r>
          </a:p>
          <a:p>
            <a:pPr eaLnBrk="1" hangingPunct="1">
              <a:lnSpc>
                <a:spcPct val="150000"/>
              </a:lnSpc>
              <a:buFont typeface="Wingdings" pitchFamily="2" charset="2"/>
              <a:buChar char="§"/>
            </a:pPr>
            <a:r>
              <a:rPr lang="en-US" altLang="en-US" dirty="0" smtClean="0"/>
              <a:t>Extent of radiographic changes</a:t>
            </a:r>
          </a:p>
          <a:p>
            <a:pPr eaLnBrk="1" hangingPunct="1">
              <a:lnSpc>
                <a:spcPct val="150000"/>
              </a:lnSpc>
              <a:buFont typeface="Wingdings" pitchFamily="2" charset="2"/>
              <a:buChar char="§"/>
            </a:pPr>
            <a:r>
              <a:rPr lang="en-US" altLang="en-US" dirty="0" smtClean="0"/>
              <a:t>immuno-suppression</a:t>
            </a:r>
            <a:endParaRPr lang="en-US" altLang="en-US" dirty="0" smtClean="0"/>
          </a:p>
          <a:p>
            <a:pPr eaLnBrk="1" hangingPunct="1">
              <a:lnSpc>
                <a:spcPct val="150000"/>
              </a:lnSpc>
              <a:buFont typeface="Wingdings" pitchFamily="2" charset="2"/>
              <a:buChar char="§"/>
            </a:pPr>
            <a:r>
              <a:rPr lang="en-US" altLang="en-US" dirty="0" smtClean="0"/>
              <a:t>Amount of alcohol consumption</a:t>
            </a:r>
          </a:p>
        </p:txBody>
      </p:sp>
    </p:spTree>
    <p:extLst>
      <p:ext uri="{BB962C8B-B14F-4D97-AF65-F5344CB8AC3E}">
        <p14:creationId xmlns:p14="http://schemas.microsoft.com/office/powerpoint/2010/main" val="82839344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algn="l" eaLnBrk="1" hangingPunct="1"/>
            <a:r>
              <a:rPr lang="en-US" altLang="en-US" sz="4000">
                <a:solidFill>
                  <a:srgbClr val="C00000"/>
                </a:solidFill>
              </a:rPr>
              <a:t>CAP – Complications</a:t>
            </a:r>
            <a:r>
              <a:rPr lang="en-US" altLang="en-US" smtClean="0">
                <a:solidFill>
                  <a:srgbClr val="C00000"/>
                </a:solidFill>
              </a:rPr>
              <a:t>…</a:t>
            </a:r>
          </a:p>
        </p:txBody>
      </p:sp>
      <p:sp>
        <p:nvSpPr>
          <p:cNvPr id="37891" name="Content Placeholder 2"/>
          <p:cNvSpPr>
            <a:spLocks noGrp="1"/>
          </p:cNvSpPr>
          <p:nvPr>
            <p:ph idx="1"/>
          </p:nvPr>
        </p:nvSpPr>
        <p:spPr>
          <a:xfrm>
            <a:off x="1981200" y="1524000"/>
            <a:ext cx="8458200" cy="4876800"/>
          </a:xfrm>
        </p:spPr>
        <p:txBody>
          <a:bodyPr/>
          <a:lstStyle/>
          <a:p>
            <a:pPr eaLnBrk="1" hangingPunct="1">
              <a:lnSpc>
                <a:spcPct val="150000"/>
              </a:lnSpc>
              <a:buFont typeface="Wingdings" pitchFamily="2" charset="2"/>
              <a:buChar char="§"/>
            </a:pPr>
            <a:r>
              <a:rPr lang="en-US" altLang="en-US" b="1" dirty="0">
                <a:solidFill>
                  <a:srgbClr val="0000FF"/>
                </a:solidFill>
              </a:rPr>
              <a:t>Hypotension</a:t>
            </a:r>
            <a:r>
              <a:rPr lang="en-US" altLang="en-US" dirty="0" smtClean="0"/>
              <a:t> and </a:t>
            </a:r>
            <a:r>
              <a:rPr lang="en-US" altLang="en-US" b="1" dirty="0">
                <a:solidFill>
                  <a:srgbClr val="0000FF"/>
                </a:solidFill>
              </a:rPr>
              <a:t>septic shock</a:t>
            </a:r>
          </a:p>
          <a:p>
            <a:pPr eaLnBrk="1" hangingPunct="1">
              <a:lnSpc>
                <a:spcPct val="150000"/>
              </a:lnSpc>
              <a:buFont typeface="Wingdings" pitchFamily="2" charset="2"/>
              <a:buChar char="§"/>
            </a:pPr>
            <a:r>
              <a:rPr lang="en-US" altLang="en-US" b="1" dirty="0" smtClean="0">
                <a:solidFill>
                  <a:srgbClr val="0000FF"/>
                </a:solidFill>
              </a:rPr>
              <a:t>Pleural effusion</a:t>
            </a:r>
            <a:endParaRPr lang="en-US" altLang="en-US" dirty="0" smtClean="0"/>
          </a:p>
          <a:p>
            <a:pPr eaLnBrk="1" hangingPunct="1">
              <a:lnSpc>
                <a:spcPct val="150000"/>
              </a:lnSpc>
              <a:buFont typeface="Wingdings" pitchFamily="2" charset="2"/>
              <a:buChar char="§"/>
            </a:pPr>
            <a:r>
              <a:rPr lang="en-US" altLang="en-US" b="1" dirty="0" smtClean="0">
                <a:solidFill>
                  <a:srgbClr val="0000FF"/>
                </a:solidFill>
              </a:rPr>
              <a:t>Empyema</a:t>
            </a:r>
            <a:endParaRPr lang="en-US" altLang="en-US" dirty="0" smtClean="0"/>
          </a:p>
          <a:p>
            <a:pPr eaLnBrk="1" hangingPunct="1">
              <a:lnSpc>
                <a:spcPct val="150000"/>
              </a:lnSpc>
              <a:buFont typeface="Wingdings" pitchFamily="2" charset="2"/>
              <a:buChar char="§"/>
            </a:pPr>
            <a:r>
              <a:rPr lang="en-US" altLang="en-US" b="1" dirty="0">
                <a:solidFill>
                  <a:srgbClr val="0000FF"/>
                </a:solidFill>
              </a:rPr>
              <a:t>Lung abscess </a:t>
            </a:r>
            <a:r>
              <a:rPr lang="en-US" altLang="en-US" dirty="0" smtClean="0"/>
              <a:t>– destruction of lung . </a:t>
            </a:r>
          </a:p>
          <a:p>
            <a:pPr eaLnBrk="1" hangingPunct="1">
              <a:lnSpc>
                <a:spcPct val="150000"/>
              </a:lnSpc>
              <a:buFont typeface="Wingdings" pitchFamily="2" charset="2"/>
              <a:buChar char="§"/>
            </a:pPr>
            <a:r>
              <a:rPr lang="en-US" altLang="en-US" b="1" dirty="0" smtClean="0">
                <a:solidFill>
                  <a:srgbClr val="0000FF"/>
                </a:solidFill>
              </a:rPr>
              <a:t>Septicemia</a:t>
            </a:r>
            <a:endParaRPr lang="en-US" altLang="en-US" b="1" dirty="0">
              <a:solidFill>
                <a:srgbClr val="0000FF"/>
              </a:solidFill>
            </a:endParaRPr>
          </a:p>
          <a:p>
            <a:pPr eaLnBrk="1" hangingPunct="1">
              <a:lnSpc>
                <a:spcPct val="150000"/>
              </a:lnSpc>
              <a:buFont typeface="Wingdings" pitchFamily="2" charset="2"/>
              <a:buChar char="§"/>
            </a:pPr>
            <a:r>
              <a:rPr lang="en-US" altLang="en-US" dirty="0" smtClean="0">
                <a:solidFill>
                  <a:srgbClr val="0000FF"/>
                </a:solidFill>
              </a:rPr>
              <a:t>Multiple </a:t>
            </a:r>
            <a:r>
              <a:rPr lang="en-US" altLang="en-US" dirty="0" err="1" smtClean="0">
                <a:solidFill>
                  <a:srgbClr val="0000FF"/>
                </a:solidFill>
              </a:rPr>
              <a:t>Pyaemic</a:t>
            </a:r>
            <a:r>
              <a:rPr lang="en-US" altLang="en-US" dirty="0" smtClean="0">
                <a:solidFill>
                  <a:srgbClr val="0000FF"/>
                </a:solidFill>
              </a:rPr>
              <a:t> Abscesses</a:t>
            </a:r>
          </a:p>
        </p:txBody>
      </p:sp>
    </p:spTree>
    <p:extLst>
      <p:ext uri="{BB962C8B-B14F-4D97-AF65-F5344CB8AC3E}">
        <p14:creationId xmlns:p14="http://schemas.microsoft.com/office/powerpoint/2010/main" val="21768067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752600" y="274638"/>
            <a:ext cx="8458200" cy="944562"/>
          </a:xfrm>
          <a:solidFill>
            <a:srgbClr val="FFC000"/>
          </a:solidFill>
        </p:spPr>
        <p:txBody>
          <a:bodyPr/>
          <a:lstStyle/>
          <a:p>
            <a:pPr eaLnBrk="1" hangingPunct="1"/>
            <a:r>
              <a:rPr lang="en-US" altLang="en-US" sz="3600" b="1" dirty="0">
                <a:solidFill>
                  <a:srgbClr val="C00000"/>
                </a:solidFill>
              </a:rPr>
              <a:t>CAP – Management Guidelines </a:t>
            </a:r>
          </a:p>
        </p:txBody>
      </p:sp>
      <p:sp>
        <p:nvSpPr>
          <p:cNvPr id="38915" name="Content Placeholder 2"/>
          <p:cNvSpPr>
            <a:spLocks noGrp="1"/>
          </p:cNvSpPr>
          <p:nvPr>
            <p:ph idx="1"/>
          </p:nvPr>
        </p:nvSpPr>
        <p:spPr>
          <a:xfrm>
            <a:off x="1828800" y="1295400"/>
            <a:ext cx="8610600" cy="5334000"/>
          </a:xfrm>
          <a:solidFill>
            <a:schemeClr val="accent4">
              <a:lumMod val="40000"/>
              <a:lumOff val="60000"/>
            </a:schemeClr>
          </a:solidFill>
        </p:spPr>
        <p:txBody>
          <a:bodyPr>
            <a:normAutofit lnSpcReduction="10000"/>
          </a:bodyPr>
          <a:lstStyle/>
          <a:p>
            <a:pPr>
              <a:lnSpc>
                <a:spcPct val="150000"/>
              </a:lnSpc>
              <a:spcBef>
                <a:spcPts val="600"/>
              </a:spcBef>
              <a:spcAft>
                <a:spcPts val="600"/>
              </a:spcAft>
              <a:buFont typeface="Wingdings" pitchFamily="2" charset="2"/>
              <a:buChar char="§"/>
            </a:pPr>
            <a:r>
              <a:rPr lang="en-US" altLang="en-US" sz="3600" dirty="0"/>
              <a:t>Proper diagnosis :</a:t>
            </a:r>
            <a:r>
              <a:rPr lang="en-US" altLang="en-US" sz="3600" dirty="0" err="1"/>
              <a:t>Hx</a:t>
            </a:r>
            <a:r>
              <a:rPr lang="en-US" altLang="en-US" sz="3600" dirty="0"/>
              <a:t>, P/E, CXR</a:t>
            </a:r>
          </a:p>
          <a:p>
            <a:pPr>
              <a:lnSpc>
                <a:spcPct val="150000"/>
              </a:lnSpc>
              <a:spcBef>
                <a:spcPts val="600"/>
              </a:spcBef>
              <a:spcAft>
                <a:spcPts val="600"/>
              </a:spcAft>
              <a:buFont typeface="Wingdings" pitchFamily="2" charset="2"/>
              <a:buChar char="§"/>
            </a:pPr>
            <a:r>
              <a:rPr lang="en-US" altLang="en-US" sz="3600" dirty="0"/>
              <a:t>Decision to hospitalize based on prognostic criteria – </a:t>
            </a:r>
            <a:r>
              <a:rPr lang="en-US" altLang="en-US" sz="3600" dirty="0">
                <a:solidFill>
                  <a:srgbClr val="FF0000"/>
                </a:solidFill>
              </a:rPr>
              <a:t>PSI , CRB65, CURB 65,.. </a:t>
            </a:r>
            <a:r>
              <a:rPr lang="en-US" altLang="en-US" sz="3600" dirty="0"/>
              <a:t>scores</a:t>
            </a:r>
          </a:p>
          <a:p>
            <a:pPr>
              <a:lnSpc>
                <a:spcPct val="150000"/>
              </a:lnSpc>
              <a:spcBef>
                <a:spcPts val="600"/>
              </a:spcBef>
              <a:spcAft>
                <a:spcPts val="600"/>
              </a:spcAft>
              <a:buFont typeface="Wingdings" pitchFamily="2" charset="2"/>
              <a:buChar char="§"/>
            </a:pPr>
            <a:r>
              <a:rPr lang="en-US" altLang="en-US" sz="3600" dirty="0"/>
              <a:t>Pathogen directed antimicrobial therapy whenever possible</a:t>
            </a:r>
          </a:p>
          <a:p>
            <a:pPr>
              <a:lnSpc>
                <a:spcPct val="150000"/>
              </a:lnSpc>
              <a:spcBef>
                <a:spcPts val="600"/>
              </a:spcBef>
              <a:spcAft>
                <a:spcPts val="600"/>
              </a:spcAft>
              <a:buFont typeface="Wingdings" pitchFamily="2" charset="2"/>
              <a:buChar char="§"/>
            </a:pPr>
            <a:r>
              <a:rPr lang="en-US" altLang="en-US" sz="3600" dirty="0"/>
              <a:t>Prompt initiation of Antibiotic therapy</a:t>
            </a:r>
          </a:p>
          <a:p>
            <a:pPr>
              <a:lnSpc>
                <a:spcPct val="150000"/>
              </a:lnSpc>
              <a:spcBef>
                <a:spcPts val="600"/>
              </a:spcBef>
              <a:spcAft>
                <a:spcPts val="600"/>
              </a:spcAft>
              <a:buNone/>
            </a:pPr>
            <a:endParaRPr lang="en-US" altLang="en-US" sz="3600" dirty="0"/>
          </a:p>
          <a:p>
            <a:pPr>
              <a:lnSpc>
                <a:spcPct val="150000"/>
              </a:lnSpc>
              <a:spcBef>
                <a:spcPts val="600"/>
              </a:spcBef>
              <a:spcAft>
                <a:spcPts val="600"/>
              </a:spcAft>
              <a:buFont typeface="Wingdings" pitchFamily="2" charset="2"/>
              <a:buChar char="§"/>
            </a:pPr>
            <a:endParaRPr lang="en-US" altLang="en-US" sz="3600" dirty="0"/>
          </a:p>
        </p:txBody>
      </p:sp>
    </p:spTree>
    <p:extLst>
      <p:ext uri="{BB962C8B-B14F-4D97-AF65-F5344CB8AC3E}">
        <p14:creationId xmlns:p14="http://schemas.microsoft.com/office/powerpoint/2010/main" val="39797155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p:cNvPicPr>
            <a:picLocks noChangeAspect="1" noChangeArrowheads="1"/>
          </p:cNvPicPr>
          <p:nvPr/>
        </p:nvPicPr>
        <p:blipFill>
          <a:blip r:embed="rId2"/>
          <a:srcRect/>
          <a:stretch>
            <a:fillRect/>
          </a:stretch>
        </p:blipFill>
        <p:spPr bwMode="auto">
          <a:xfrm>
            <a:off x="1593850" y="0"/>
            <a:ext cx="9067800" cy="6796088"/>
          </a:xfrm>
          <a:prstGeom prst="rect">
            <a:avLst/>
          </a:prstGeom>
          <a:noFill/>
          <a:ln w="9525">
            <a:noFill/>
            <a:miter lim="800000"/>
            <a:headEnd/>
            <a:tailEnd/>
          </a:ln>
        </p:spPr>
      </p:pic>
      <p:sp>
        <p:nvSpPr>
          <p:cNvPr id="7" name="TextBox 6"/>
          <p:cNvSpPr txBox="1"/>
          <p:nvPr/>
        </p:nvSpPr>
        <p:spPr>
          <a:xfrm>
            <a:off x="1524000" y="2971800"/>
            <a:ext cx="8991600" cy="2308324"/>
          </a:xfrm>
          <a:prstGeom prst="rect">
            <a:avLst/>
          </a:prstGeom>
          <a:noFill/>
          <a:ln w="76200">
            <a:solidFill>
              <a:srgbClr val="C00000"/>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1719847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6" name="Picture 4" descr="tb4"/>
          <p:cNvPicPr>
            <a:picLocks noChangeAspect="1" noChangeArrowheads="1"/>
          </p:cNvPicPr>
          <p:nvPr/>
        </p:nvPicPr>
        <p:blipFill>
          <a:blip r:embed="rId2"/>
          <a:srcRect/>
          <a:stretch>
            <a:fillRect/>
          </a:stretch>
        </p:blipFill>
        <p:spPr bwMode="auto">
          <a:xfrm>
            <a:off x="1676400" y="182564"/>
            <a:ext cx="7924800" cy="5608637"/>
          </a:xfrm>
          <a:prstGeom prst="rect">
            <a:avLst/>
          </a:prstGeom>
          <a:noFill/>
          <a:ln w="9525">
            <a:noFill/>
            <a:miter lim="800000"/>
            <a:headEnd/>
            <a:tailEnd/>
          </a:ln>
        </p:spPr>
      </p:pic>
      <p:sp>
        <p:nvSpPr>
          <p:cNvPr id="41987" name="TextBox 4"/>
          <p:cNvSpPr txBox="1">
            <a:spLocks noChangeArrowheads="1"/>
          </p:cNvSpPr>
          <p:nvPr/>
        </p:nvSpPr>
        <p:spPr bwMode="auto">
          <a:xfrm>
            <a:off x="2895600" y="5903894"/>
            <a:ext cx="5943600" cy="954107"/>
          </a:xfrm>
          <a:prstGeom prst="rect">
            <a:avLst/>
          </a:prstGeom>
          <a:solidFill>
            <a:srgbClr val="FFC000"/>
          </a:solidFill>
          <a:ln w="9525">
            <a:noFill/>
            <a:miter lim="800000"/>
            <a:headEnd/>
            <a:tailEnd/>
          </a:ln>
        </p:spPr>
        <p:txBody>
          <a:bodyPr wrap="square">
            <a:spAutoFit/>
          </a:bodyPr>
          <a:lstStyle/>
          <a:p>
            <a:pPr algn="ctr" eaLnBrk="1" hangingPunct="1"/>
            <a:r>
              <a:rPr lang="en-US" altLang="ar-OM" sz="2800" b="1" dirty="0">
                <a:solidFill>
                  <a:srgbClr val="FF0000"/>
                </a:solidFill>
                <a:latin typeface="Calibri" pitchFamily="34" charset="0"/>
                <a:ea typeface="ＭＳ Ｐゴシック" pitchFamily="34" charset="-128"/>
              </a:rPr>
              <a:t>ICU admission = one major or 3 minor</a:t>
            </a:r>
          </a:p>
          <a:p>
            <a:pPr algn="ctr" eaLnBrk="1" hangingPunct="1"/>
            <a:endParaRPr lang="en-US" altLang="ar-OM" sz="2800" b="1" dirty="0">
              <a:solidFill>
                <a:srgbClr val="FF0000"/>
              </a:solidFill>
              <a:latin typeface="Calibri" pitchFamily="34" charset="0"/>
              <a:ea typeface="ＭＳ Ｐゴシック" pitchFamily="34" charset="-128"/>
            </a:endParaRPr>
          </a:p>
        </p:txBody>
      </p:sp>
    </p:spTree>
    <p:extLst>
      <p:ext uri="{BB962C8B-B14F-4D97-AF65-F5344CB8AC3E}">
        <p14:creationId xmlns:p14="http://schemas.microsoft.com/office/powerpoint/2010/main" val="33251976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09817" y="2969626"/>
            <a:ext cx="2872740" cy="1046202"/>
            <a:chOff x="2966738" y="444333"/>
            <a:chExt cx="2872740" cy="1046202"/>
          </a:xfrm>
          <a:scene3d>
            <a:camera prst="orthographicFront"/>
            <a:lightRig rig="threePt" dir="t">
              <a:rot lat="0" lon="0" rev="7500000"/>
            </a:lightRig>
          </a:scene3d>
        </p:grpSpPr>
        <p:sp>
          <p:nvSpPr>
            <p:cNvPr id="5" name="Rounded Rectangle 4"/>
            <p:cNvSpPr/>
            <p:nvPr/>
          </p:nvSpPr>
          <p:spPr>
            <a:xfrm>
              <a:off x="2966738" y="444333"/>
              <a:ext cx="2872740" cy="1046202"/>
            </a:xfrm>
            <a:prstGeom prst="roundRect">
              <a:avLst/>
            </a:prstGeom>
            <a:sp3d z="152400" extrusionH="63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6" name="Rounded Rectangle 4"/>
            <p:cNvSpPr/>
            <p:nvPr/>
          </p:nvSpPr>
          <p:spPr>
            <a:xfrm>
              <a:off x="3017809" y="495404"/>
              <a:ext cx="2770598" cy="944060"/>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smtClean="0">
                  <a:solidFill>
                    <a:srgbClr val="FF0000"/>
                  </a:solidFill>
                </a:rPr>
                <a:t>SYMPTOM</a:t>
              </a:r>
              <a:endParaRPr lang="en-US" sz="2900" b="1" kern="1200" dirty="0">
                <a:solidFill>
                  <a:srgbClr val="FF0000"/>
                </a:solidFill>
              </a:endParaRPr>
            </a:p>
          </p:txBody>
        </p:sp>
      </p:grpSp>
      <p:grpSp>
        <p:nvGrpSpPr>
          <p:cNvPr id="7" name="Group 6"/>
          <p:cNvGrpSpPr/>
          <p:nvPr/>
        </p:nvGrpSpPr>
        <p:grpSpPr>
          <a:xfrm>
            <a:off x="8416285" y="1642489"/>
            <a:ext cx="2872740" cy="1046202"/>
            <a:chOff x="2966738" y="444333"/>
            <a:chExt cx="2872740" cy="1046202"/>
          </a:xfrm>
          <a:scene3d>
            <a:camera prst="orthographicFront"/>
            <a:lightRig rig="threePt" dir="t">
              <a:rot lat="0" lon="0" rev="7500000"/>
            </a:lightRig>
          </a:scene3d>
        </p:grpSpPr>
        <p:sp>
          <p:nvSpPr>
            <p:cNvPr id="8" name="Rounded Rectangle 7"/>
            <p:cNvSpPr/>
            <p:nvPr/>
          </p:nvSpPr>
          <p:spPr>
            <a:xfrm>
              <a:off x="2966738" y="444333"/>
              <a:ext cx="2872740" cy="1046202"/>
            </a:xfrm>
            <a:prstGeom prst="roundRect">
              <a:avLst/>
            </a:prstGeom>
            <a:sp3d z="152400" extrusionH="63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9" name="Rounded Rectangle 4"/>
            <p:cNvSpPr/>
            <p:nvPr/>
          </p:nvSpPr>
          <p:spPr>
            <a:xfrm>
              <a:off x="3017809" y="495404"/>
              <a:ext cx="2770598" cy="944060"/>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smtClean="0">
                  <a:solidFill>
                    <a:srgbClr val="FF0000"/>
                  </a:solidFill>
                </a:rPr>
                <a:t>Clinical finding</a:t>
              </a:r>
              <a:endParaRPr lang="en-US" sz="2900" b="1" kern="1200" dirty="0">
                <a:solidFill>
                  <a:srgbClr val="FF0000"/>
                </a:solidFill>
              </a:endParaRPr>
            </a:p>
          </p:txBody>
        </p:sp>
      </p:grpSp>
      <p:grpSp>
        <p:nvGrpSpPr>
          <p:cNvPr id="10" name="Group 9"/>
          <p:cNvGrpSpPr/>
          <p:nvPr/>
        </p:nvGrpSpPr>
        <p:grpSpPr>
          <a:xfrm>
            <a:off x="8416285" y="4016902"/>
            <a:ext cx="2872740" cy="1046202"/>
            <a:chOff x="2966738" y="444333"/>
            <a:chExt cx="2872740" cy="1046202"/>
          </a:xfrm>
          <a:scene3d>
            <a:camera prst="orthographicFront"/>
            <a:lightRig rig="threePt" dir="t">
              <a:rot lat="0" lon="0" rev="7500000"/>
            </a:lightRig>
          </a:scene3d>
        </p:grpSpPr>
        <p:sp>
          <p:nvSpPr>
            <p:cNvPr id="11" name="Rounded Rectangle 10"/>
            <p:cNvSpPr/>
            <p:nvPr/>
          </p:nvSpPr>
          <p:spPr>
            <a:xfrm>
              <a:off x="2966738" y="444333"/>
              <a:ext cx="2872740" cy="1046202"/>
            </a:xfrm>
            <a:prstGeom prst="roundRect">
              <a:avLst/>
            </a:prstGeom>
            <a:sp3d z="152400" extrusionH="63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2" name="Rounded Rectangle 4"/>
            <p:cNvSpPr/>
            <p:nvPr/>
          </p:nvSpPr>
          <p:spPr>
            <a:xfrm>
              <a:off x="3017809" y="495404"/>
              <a:ext cx="2770598" cy="944060"/>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smtClean="0">
                  <a:solidFill>
                    <a:srgbClr val="FF0000"/>
                  </a:solidFill>
                </a:rPr>
                <a:t>X-ray finding</a:t>
              </a:r>
              <a:endParaRPr lang="en-US" sz="2900" b="1" kern="1200" dirty="0">
                <a:solidFill>
                  <a:srgbClr val="FF0000"/>
                </a:solidFill>
              </a:endParaRPr>
            </a:p>
          </p:txBody>
        </p:sp>
      </p:grpSp>
      <p:sp>
        <p:nvSpPr>
          <p:cNvPr id="13" name="TextBox 12"/>
          <p:cNvSpPr txBox="1"/>
          <p:nvPr/>
        </p:nvSpPr>
        <p:spPr>
          <a:xfrm>
            <a:off x="5776215" y="2561703"/>
            <a:ext cx="1146412" cy="1862048"/>
          </a:xfrm>
          <a:prstGeom prst="rect">
            <a:avLst/>
          </a:prstGeom>
          <a:noFill/>
        </p:spPr>
        <p:txBody>
          <a:bodyPr wrap="square" rtlCol="0">
            <a:spAutoFit/>
          </a:bodyPr>
          <a:lstStyle/>
          <a:p>
            <a:r>
              <a:rPr lang="en-US" sz="11500" b="1" dirty="0"/>
              <a:t>+</a:t>
            </a:r>
            <a:endParaRPr lang="en-US" b="1" dirty="0"/>
          </a:p>
        </p:txBody>
      </p:sp>
      <p:sp>
        <p:nvSpPr>
          <p:cNvPr id="14" name="TextBox 13"/>
          <p:cNvSpPr txBox="1"/>
          <p:nvPr/>
        </p:nvSpPr>
        <p:spPr>
          <a:xfrm>
            <a:off x="9279449" y="2637620"/>
            <a:ext cx="1146412" cy="1107996"/>
          </a:xfrm>
          <a:prstGeom prst="rect">
            <a:avLst/>
          </a:prstGeom>
          <a:noFill/>
        </p:spPr>
        <p:txBody>
          <a:bodyPr wrap="square" rtlCol="0">
            <a:spAutoFit/>
          </a:bodyPr>
          <a:lstStyle/>
          <a:p>
            <a:r>
              <a:rPr lang="en-US" sz="6600" b="1" dirty="0" smtClean="0"/>
              <a:t>or</a:t>
            </a:r>
            <a:endParaRPr lang="en-US" b="1" dirty="0"/>
          </a:p>
        </p:txBody>
      </p:sp>
    </p:spTree>
    <p:extLst>
      <p:ext uri="{BB962C8B-B14F-4D97-AF65-F5344CB8AC3E}">
        <p14:creationId xmlns:p14="http://schemas.microsoft.com/office/powerpoint/2010/main" val="29319272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endParaRPr lang="ar-SA" altLang="ar-OM" smtClean="0"/>
          </a:p>
        </p:txBody>
      </p:sp>
      <p:pic>
        <p:nvPicPr>
          <p:cNvPr id="54275" name="Content Placeholder 3" descr="tb6"/>
          <p:cNvPicPr>
            <a:picLocks noGrp="1" noChangeAspect="1" noChangeArrowheads="1"/>
          </p:cNvPicPr>
          <p:nvPr>
            <p:ph idx="1"/>
          </p:nvPr>
        </p:nvPicPr>
        <p:blipFill>
          <a:blip r:embed="rId2"/>
          <a:srcRect/>
          <a:stretch>
            <a:fillRect/>
          </a:stretch>
        </p:blipFill>
        <p:spPr>
          <a:xfrm>
            <a:off x="1622714" y="110958"/>
            <a:ext cx="8740486" cy="6747042"/>
          </a:xfrm>
          <a:noFill/>
        </p:spPr>
      </p:pic>
      <p:cxnSp>
        <p:nvCxnSpPr>
          <p:cNvPr id="5" name="Straight Connector 4"/>
          <p:cNvCxnSpPr/>
          <p:nvPr/>
        </p:nvCxnSpPr>
        <p:spPr>
          <a:xfrm>
            <a:off x="6248400" y="3962400"/>
            <a:ext cx="22860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172200" y="4191000"/>
            <a:ext cx="1447800" cy="158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400800" y="5562600"/>
            <a:ext cx="22860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77000" y="5029200"/>
            <a:ext cx="22860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4759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94778" y="458244"/>
            <a:ext cx="7924800" cy="914400"/>
          </a:xfrm>
        </p:spPr>
        <p:txBody>
          <a:bodyPr>
            <a:normAutofit fontScale="90000"/>
          </a:bodyPr>
          <a:lstStyle/>
          <a:p>
            <a:r>
              <a:rPr lang="en-US" dirty="0" smtClean="0">
                <a:solidFill>
                  <a:srgbClr val="FF0000"/>
                </a:solidFill>
              </a:rPr>
              <a:t>Outpatient treatment</a:t>
            </a:r>
            <a:br>
              <a:rPr lang="en-US" dirty="0" smtClean="0">
                <a:solidFill>
                  <a:srgbClr val="FF0000"/>
                </a:solidFill>
              </a:rPr>
            </a:br>
            <a:endParaRPr lang="ar-SA" dirty="0" smtClean="0"/>
          </a:p>
        </p:txBody>
      </p:sp>
      <p:sp>
        <p:nvSpPr>
          <p:cNvPr id="54275" name="Content Placeholder 2"/>
          <p:cNvSpPr>
            <a:spLocks noGrp="1"/>
          </p:cNvSpPr>
          <p:nvPr>
            <p:ph idx="1"/>
          </p:nvPr>
        </p:nvSpPr>
        <p:spPr>
          <a:xfrm>
            <a:off x="687888" y="1372644"/>
            <a:ext cx="10435224" cy="4940474"/>
          </a:xfrm>
        </p:spPr>
        <p:txBody>
          <a:bodyPr/>
          <a:lstStyle/>
          <a:p>
            <a:pPr marL="0" indent="0" algn="just">
              <a:buNone/>
              <a:defRPr/>
            </a:pPr>
            <a:r>
              <a:rPr lang="en-US" dirty="0" smtClean="0"/>
              <a:t> </a:t>
            </a:r>
            <a:r>
              <a:rPr lang="en-US" sz="3200" b="1" u="sng" dirty="0" smtClean="0"/>
              <a:t>CURB-65 (0 or 1) </a:t>
            </a:r>
            <a:r>
              <a:rPr lang="en-US" sz="3200" dirty="0" smtClean="0"/>
              <a:t>who is </a:t>
            </a:r>
            <a:r>
              <a:rPr lang="en-US" sz="3600" b="1" dirty="0">
                <a:solidFill>
                  <a:srgbClr val="9933FF"/>
                </a:solidFill>
              </a:rPr>
              <a:t>Previously healthy no comorbidity and no risk factors for drug-resistant</a:t>
            </a:r>
          </a:p>
          <a:p>
            <a:pPr marL="0" indent="0" algn="just">
              <a:buNone/>
              <a:defRPr/>
            </a:pPr>
            <a:endParaRPr lang="en-US" sz="3200" dirty="0" smtClean="0"/>
          </a:p>
          <a:p>
            <a:pPr algn="just">
              <a:defRPr/>
            </a:pPr>
            <a:r>
              <a:rPr lang="en-US" sz="3200" dirty="0" smtClean="0"/>
              <a:t> </a:t>
            </a:r>
            <a:r>
              <a:rPr lang="en-US" sz="3200" dirty="0" smtClean="0"/>
              <a:t>Amoxicillin (</a:t>
            </a:r>
            <a:r>
              <a:rPr lang="en-US" sz="3200" dirty="0"/>
              <a:t>500 mg </a:t>
            </a:r>
            <a:r>
              <a:rPr lang="en-US" sz="3200" dirty="0" smtClean="0"/>
              <a:t>3 times daily orally)  </a:t>
            </a:r>
            <a:r>
              <a:rPr lang="en-US" sz="3200" b="1" dirty="0" smtClean="0">
                <a:solidFill>
                  <a:srgbClr val="FF0000"/>
                </a:solidFill>
              </a:rPr>
              <a:t>OR</a:t>
            </a:r>
            <a:r>
              <a:rPr lang="en-US" sz="3200" dirty="0" smtClean="0"/>
              <a:t> </a:t>
            </a:r>
            <a:endParaRPr lang="en-US" sz="3200" dirty="0" smtClean="0"/>
          </a:p>
          <a:p>
            <a:pPr algn="just">
              <a:defRPr/>
            </a:pPr>
            <a:r>
              <a:rPr lang="en-US" sz="3200" dirty="0" smtClean="0"/>
              <a:t>amoxicillin </a:t>
            </a:r>
            <a:r>
              <a:rPr lang="en-US" sz="3200" dirty="0" smtClean="0"/>
              <a:t>+ clavulanic acid </a:t>
            </a:r>
            <a:endParaRPr lang="en-US" sz="3200" dirty="0" smtClean="0"/>
          </a:p>
          <a:p>
            <a:pPr algn="just">
              <a:defRPr/>
            </a:pPr>
            <a:endParaRPr lang="en-US" sz="3200" dirty="0" smtClean="0"/>
          </a:p>
          <a:p>
            <a:pPr marL="0" indent="0" algn="just">
              <a:buNone/>
              <a:defRPr/>
            </a:pPr>
            <a:r>
              <a:rPr lang="en-US" sz="3200" b="1" dirty="0" smtClean="0">
                <a:solidFill>
                  <a:srgbClr val="FF0000"/>
                </a:solidFill>
              </a:rPr>
              <a:t>  OR</a:t>
            </a:r>
            <a:endParaRPr lang="en-US" sz="3200" b="1" dirty="0" smtClean="0">
              <a:solidFill>
                <a:srgbClr val="FF0000"/>
              </a:solidFill>
            </a:endParaRPr>
          </a:p>
          <a:p>
            <a:pPr algn="just">
              <a:buNone/>
              <a:defRPr/>
            </a:pPr>
            <a:r>
              <a:rPr lang="en-US" sz="3200" dirty="0" smtClean="0"/>
              <a:t>A macrolide {azithromycin (500 mg once daily), clarithromycin (500 mg twice daily), or erythromycin} </a:t>
            </a:r>
          </a:p>
        </p:txBody>
      </p:sp>
    </p:spTree>
    <p:extLst>
      <p:ext uri="{BB962C8B-B14F-4D97-AF65-F5344CB8AC3E}">
        <p14:creationId xmlns:p14="http://schemas.microsoft.com/office/powerpoint/2010/main" val="4884449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1828800" y="0"/>
            <a:ext cx="8229600" cy="868362"/>
          </a:xfrm>
        </p:spPr>
        <p:txBody>
          <a:bodyPr/>
          <a:lstStyle/>
          <a:p>
            <a:pPr algn="l">
              <a:buBlip>
                <a:blip r:embed="rId3"/>
              </a:buBlip>
            </a:pPr>
            <a:r>
              <a:rPr lang="en-US" sz="3200" b="1" dirty="0">
                <a:solidFill>
                  <a:srgbClr val="C00000"/>
                </a:solidFill>
              </a:rPr>
              <a:t> </a:t>
            </a:r>
            <a:r>
              <a:rPr lang="en-US" b="1" dirty="0">
                <a:solidFill>
                  <a:srgbClr val="C00000"/>
                </a:solidFill>
              </a:rPr>
              <a:t>In-patient </a:t>
            </a:r>
            <a:r>
              <a:rPr lang="en-US" b="1" u="sng" dirty="0">
                <a:solidFill>
                  <a:srgbClr val="C00000"/>
                </a:solidFill>
              </a:rPr>
              <a:t>ward</a:t>
            </a:r>
            <a:r>
              <a:rPr lang="en-US" b="1" dirty="0">
                <a:solidFill>
                  <a:srgbClr val="C00000"/>
                </a:solidFill>
              </a:rPr>
              <a:t> treatment</a:t>
            </a:r>
            <a:r>
              <a:rPr lang="en-US" sz="3200" b="1" dirty="0">
                <a:solidFill>
                  <a:srgbClr val="C00000"/>
                </a:solidFill>
              </a:rPr>
              <a:t>….</a:t>
            </a:r>
            <a:endParaRPr lang="ar-SA" sz="3200" b="1" dirty="0">
              <a:solidFill>
                <a:srgbClr val="C00000"/>
              </a:solidFill>
            </a:endParaRPr>
          </a:p>
        </p:txBody>
      </p:sp>
      <p:sp>
        <p:nvSpPr>
          <p:cNvPr id="55299" name="Content Placeholder 2"/>
          <p:cNvSpPr>
            <a:spLocks noGrp="1"/>
          </p:cNvSpPr>
          <p:nvPr>
            <p:ph idx="1"/>
          </p:nvPr>
        </p:nvSpPr>
        <p:spPr>
          <a:xfrm>
            <a:off x="1155317" y="1385700"/>
            <a:ext cx="9418472" cy="6019800"/>
          </a:xfrm>
        </p:spPr>
        <p:txBody>
          <a:bodyPr>
            <a:normAutofit/>
          </a:bodyPr>
          <a:lstStyle/>
          <a:p>
            <a:pPr marL="457200" indent="-457200" algn="just">
              <a:buNone/>
              <a:defRPr/>
            </a:pPr>
            <a:r>
              <a:rPr lang="ar-JO" sz="3200" b="1" u="sng" dirty="0">
                <a:ea typeface="MS PGothic" pitchFamily="34" charset="-128"/>
              </a:rPr>
              <a:t>1</a:t>
            </a:r>
            <a:r>
              <a:rPr lang="en-US" sz="3200" b="1" u="sng" dirty="0">
                <a:ea typeface="MS PGothic" pitchFamily="34" charset="-128"/>
              </a:rPr>
              <a:t>. CURB-65 (2)</a:t>
            </a:r>
            <a:endParaRPr lang="en-US" sz="3200" dirty="0"/>
          </a:p>
          <a:p>
            <a:pPr marL="457200" indent="-457200" algn="just">
              <a:buNone/>
              <a:defRPr/>
            </a:pPr>
            <a:endParaRPr lang="en-US" sz="3200" dirty="0">
              <a:ea typeface="MS PGothic" pitchFamily="34" charset="-128"/>
            </a:endParaRPr>
          </a:p>
          <a:p>
            <a:pPr marL="0" indent="0" algn="just">
              <a:buNone/>
              <a:defRPr/>
            </a:pPr>
            <a:r>
              <a:rPr lang="en-US" sz="3200" b="1" u="sng" dirty="0">
                <a:ea typeface="MS PGothic" pitchFamily="34" charset="-128"/>
              </a:rPr>
              <a:t>2. CURB-65 (0 or 1) plus any of the followings: </a:t>
            </a:r>
            <a:r>
              <a:rPr lang="en-US" sz="3200" dirty="0">
                <a:ea typeface="MS PGothic" pitchFamily="34" charset="-128"/>
              </a:rPr>
              <a:t>{Presence </a:t>
            </a:r>
            <a:r>
              <a:rPr lang="en-US" sz="3600" b="1" u="sng" dirty="0" smtClean="0">
                <a:solidFill>
                  <a:srgbClr val="00B050"/>
                </a:solidFill>
                <a:ea typeface="MS PGothic" pitchFamily="34" charset="-128"/>
              </a:rPr>
              <a:t>of </a:t>
            </a:r>
            <a:r>
              <a:rPr lang="en-US" sz="3600" b="1" u="sng" dirty="0" smtClean="0">
                <a:solidFill>
                  <a:srgbClr val="00B050"/>
                </a:solidFill>
                <a:ea typeface="MS PGothic" pitchFamily="34" charset="-128"/>
              </a:rPr>
              <a:t>poorly </a:t>
            </a:r>
            <a:r>
              <a:rPr lang="en-US" sz="3600" b="1" u="sng" dirty="0" err="1" smtClean="0">
                <a:solidFill>
                  <a:srgbClr val="00B050"/>
                </a:solidFill>
                <a:ea typeface="MS PGothic" pitchFamily="34" charset="-128"/>
              </a:rPr>
              <a:t>conrolled</a:t>
            </a:r>
            <a:r>
              <a:rPr lang="en-US" sz="3600" b="1" u="sng" dirty="0" smtClean="0">
                <a:solidFill>
                  <a:srgbClr val="00B050"/>
                </a:solidFill>
                <a:ea typeface="MS PGothic" pitchFamily="34" charset="-128"/>
              </a:rPr>
              <a:t> </a:t>
            </a:r>
            <a:r>
              <a:rPr lang="en-US" sz="3600" b="1" u="sng" dirty="0" smtClean="0">
                <a:solidFill>
                  <a:srgbClr val="00B050"/>
                </a:solidFill>
                <a:ea typeface="MS PGothic" pitchFamily="34" charset="-128"/>
              </a:rPr>
              <a:t>comorbidities</a:t>
            </a:r>
            <a:r>
              <a:rPr lang="en-US" sz="3200" dirty="0">
                <a:ea typeface="MS PGothic" pitchFamily="34" charset="-128"/>
              </a:rPr>
              <a:t>, such as chronic heart, lung, liver, or renal disease; diabetes mellitus; alcoholism; malignancies; </a:t>
            </a:r>
            <a:r>
              <a:rPr lang="en-US" sz="3200" dirty="0" err="1">
                <a:ea typeface="MS PGothic" pitchFamily="34" charset="-128"/>
              </a:rPr>
              <a:t>asplenia</a:t>
            </a:r>
            <a:r>
              <a:rPr lang="en-US" sz="3200" dirty="0">
                <a:ea typeface="MS PGothic" pitchFamily="34" charset="-128"/>
              </a:rPr>
              <a:t>; use of immunosuppressing drugs</a:t>
            </a:r>
            <a:r>
              <a:rPr lang="en-US" sz="3600" b="1" u="sng" dirty="0">
                <a:solidFill>
                  <a:srgbClr val="00B050"/>
                </a:solidFill>
                <a:ea typeface="MS PGothic" pitchFamily="34" charset="-128"/>
              </a:rPr>
              <a:t>; use of antimicrobials within the previous 3 months</a:t>
            </a:r>
            <a:r>
              <a:rPr lang="en-US" sz="3200" dirty="0">
                <a:ea typeface="MS PGothic" pitchFamily="34" charset="-128"/>
              </a:rPr>
              <a:t>…….}.</a:t>
            </a:r>
            <a:endParaRPr lang="en-US" sz="3200" b="1" u="sng" dirty="0">
              <a:ea typeface="MS PGothic" pitchFamily="34" charset="-128"/>
            </a:endParaRPr>
          </a:p>
          <a:p>
            <a:pPr marL="0" indent="0" algn="just">
              <a:buNone/>
              <a:defRPr/>
            </a:pPr>
            <a:endParaRPr lang="en-US" sz="2400" b="1" dirty="0">
              <a:solidFill>
                <a:srgbClr val="0000FF"/>
              </a:solidFill>
              <a:ea typeface="MS PGothic" pitchFamily="34" charset="-128"/>
            </a:endParaRPr>
          </a:p>
          <a:p>
            <a:pPr algn="just">
              <a:buFont typeface="Arial" pitchFamily="34" charset="0"/>
              <a:buChar char="•"/>
              <a:defRPr/>
            </a:pPr>
            <a:endParaRPr lang="en-US" sz="2400" dirty="0">
              <a:ea typeface="MS PGothic" pitchFamily="34" charset="-128"/>
            </a:endParaRPr>
          </a:p>
          <a:p>
            <a:pPr algn="just">
              <a:buNone/>
              <a:defRPr/>
            </a:pPr>
            <a:r>
              <a:rPr lang="en-US" sz="2400" dirty="0">
                <a:ea typeface="MS PGothic" pitchFamily="34" charset="-128"/>
              </a:rPr>
              <a:t> </a:t>
            </a:r>
            <a:endParaRPr lang="ar-SA" sz="2400" dirty="0">
              <a:ea typeface="MS PGothic" pitchFamily="34" charset="-128"/>
            </a:endParaRPr>
          </a:p>
        </p:txBody>
      </p:sp>
    </p:spTree>
    <p:extLst>
      <p:ext uri="{BB962C8B-B14F-4D97-AF65-F5344CB8AC3E}">
        <p14:creationId xmlns:p14="http://schemas.microsoft.com/office/powerpoint/2010/main" val="24210442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4549" y="1036407"/>
            <a:ext cx="7742903" cy="5653548"/>
          </a:xfrm>
          <a:prstGeom prst="rect">
            <a:avLst/>
          </a:prstGeom>
        </p:spPr>
      </p:pic>
      <p:sp>
        <p:nvSpPr>
          <p:cNvPr id="5" name="Title 1"/>
          <p:cNvSpPr>
            <a:spLocks noGrp="1"/>
          </p:cNvSpPr>
          <p:nvPr>
            <p:ph type="title"/>
          </p:nvPr>
        </p:nvSpPr>
        <p:spPr>
          <a:xfrm>
            <a:off x="1101246" y="0"/>
            <a:ext cx="10515600" cy="1325563"/>
          </a:xfrm>
        </p:spPr>
        <p:txBody>
          <a:bodyPr>
            <a:normAutofit/>
          </a:bodyPr>
          <a:lstStyle/>
          <a:p>
            <a:pPr algn="l">
              <a:buBlip>
                <a:blip r:embed="rId3"/>
              </a:buBlip>
            </a:pPr>
            <a:r>
              <a:rPr lang="en-US" b="1" dirty="0">
                <a:solidFill>
                  <a:srgbClr val="C00000"/>
                </a:solidFill>
              </a:rPr>
              <a:t> In-patient </a:t>
            </a:r>
            <a:r>
              <a:rPr lang="en-US" b="1" u="sng" dirty="0">
                <a:solidFill>
                  <a:srgbClr val="C00000"/>
                </a:solidFill>
              </a:rPr>
              <a:t>ward</a:t>
            </a:r>
            <a:r>
              <a:rPr lang="en-US" b="1" dirty="0">
                <a:solidFill>
                  <a:srgbClr val="C00000"/>
                </a:solidFill>
              </a:rPr>
              <a:t> treatment….</a:t>
            </a:r>
            <a:endParaRPr lang="ar-SA" b="1" dirty="0">
              <a:solidFill>
                <a:srgbClr val="C00000"/>
              </a:solidFill>
            </a:endParaRPr>
          </a:p>
        </p:txBody>
      </p:sp>
    </p:spTree>
    <p:extLst>
      <p:ext uri="{BB962C8B-B14F-4D97-AF65-F5344CB8AC3E}">
        <p14:creationId xmlns:p14="http://schemas.microsoft.com/office/powerpoint/2010/main" val="18838286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0" algn="just">
              <a:buFont typeface="Arial" pitchFamily="34" charset="0"/>
              <a:buChar char="•"/>
              <a:defRPr/>
            </a:pPr>
            <a:r>
              <a:rPr lang="en-US" dirty="0">
                <a:solidFill>
                  <a:srgbClr val="FF0000"/>
                </a:solidFill>
                <a:ea typeface="MS PGothic" pitchFamily="34" charset="-128"/>
              </a:rPr>
              <a:t>A B-lactam </a:t>
            </a:r>
            <a:r>
              <a:rPr lang="en-US" sz="3600" b="1" dirty="0">
                <a:solidFill>
                  <a:srgbClr val="0000FF"/>
                </a:solidFill>
                <a:ea typeface="MS PGothic" pitchFamily="34" charset="-128"/>
              </a:rPr>
              <a:t>plus</a:t>
            </a:r>
            <a:r>
              <a:rPr lang="en-US" b="1" dirty="0">
                <a:solidFill>
                  <a:srgbClr val="FF0000"/>
                </a:solidFill>
                <a:ea typeface="MS PGothic" pitchFamily="34" charset="-128"/>
              </a:rPr>
              <a:t> </a:t>
            </a:r>
            <a:r>
              <a:rPr lang="en-US" dirty="0">
                <a:solidFill>
                  <a:srgbClr val="FF0000"/>
                </a:solidFill>
                <a:ea typeface="MS PGothic" pitchFamily="34" charset="-128"/>
              </a:rPr>
              <a:t>a macrolide </a:t>
            </a:r>
            <a:r>
              <a:rPr lang="en-US" dirty="0">
                <a:solidFill>
                  <a:prstClr val="black"/>
                </a:solidFill>
                <a:ea typeface="MS PGothic" pitchFamily="34" charset="-128"/>
              </a:rPr>
              <a:t>(strong recommendation; level I evidence)</a:t>
            </a:r>
          </a:p>
          <a:p>
            <a:pPr marL="0" indent="0" algn="just">
              <a:buNone/>
              <a:defRPr/>
            </a:pPr>
            <a:r>
              <a:rPr lang="en-US" sz="4000" b="1" dirty="0">
                <a:solidFill>
                  <a:srgbClr val="0000FF"/>
                </a:solidFill>
                <a:ea typeface="MS PGothic" pitchFamily="34" charset="-128"/>
              </a:rPr>
              <a:t>OR</a:t>
            </a:r>
          </a:p>
          <a:p>
            <a:pPr marL="0" indent="0" algn="just">
              <a:buNone/>
              <a:defRPr/>
            </a:pPr>
            <a:r>
              <a:rPr lang="en-US" dirty="0">
                <a:solidFill>
                  <a:srgbClr val="FF0000"/>
                </a:solidFill>
                <a:ea typeface="MS PGothic" pitchFamily="34" charset="-128"/>
              </a:rPr>
              <a:t>A respiratory fluoroquinolone </a:t>
            </a:r>
            <a:r>
              <a:rPr lang="en-US" dirty="0">
                <a:solidFill>
                  <a:prstClr val="black"/>
                </a:solidFill>
                <a:ea typeface="MS PGothic" pitchFamily="34" charset="-128"/>
              </a:rPr>
              <a:t>(moxifloxacin, </a:t>
            </a:r>
            <a:r>
              <a:rPr lang="en-US" dirty="0" err="1">
                <a:solidFill>
                  <a:prstClr val="black"/>
                </a:solidFill>
                <a:ea typeface="MS PGothic" pitchFamily="34" charset="-128"/>
              </a:rPr>
              <a:t>gemifloxacin</a:t>
            </a:r>
            <a:r>
              <a:rPr lang="en-US" dirty="0">
                <a:solidFill>
                  <a:prstClr val="black"/>
                </a:solidFill>
                <a:ea typeface="MS PGothic" pitchFamily="34" charset="-128"/>
              </a:rPr>
              <a:t>, or </a:t>
            </a:r>
            <a:r>
              <a:rPr lang="en-US" b="1" u="sng" dirty="0">
                <a:solidFill>
                  <a:prstClr val="black"/>
                </a:solidFill>
                <a:ea typeface="MS PGothic" pitchFamily="34" charset="-128"/>
              </a:rPr>
              <a:t>levofloxacin</a:t>
            </a:r>
            <a:r>
              <a:rPr lang="en-US" dirty="0">
                <a:solidFill>
                  <a:prstClr val="black"/>
                </a:solidFill>
                <a:ea typeface="MS PGothic" pitchFamily="34" charset="-128"/>
              </a:rPr>
              <a:t> [750 mg once daily]) (strong recommendation; level I evidence</a:t>
            </a:r>
            <a:r>
              <a:rPr lang="en-US" sz="2400" dirty="0">
                <a:solidFill>
                  <a:prstClr val="black"/>
                </a:solidFill>
                <a:ea typeface="MS PGothic" pitchFamily="34" charset="-128"/>
              </a:rPr>
              <a:t>) </a:t>
            </a:r>
          </a:p>
          <a:p>
            <a:endParaRPr lang="en-US" dirty="0"/>
          </a:p>
        </p:txBody>
      </p:sp>
    </p:spTree>
    <p:extLst>
      <p:ext uri="{BB962C8B-B14F-4D97-AF65-F5344CB8AC3E}">
        <p14:creationId xmlns:p14="http://schemas.microsoft.com/office/powerpoint/2010/main" val="35124358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723" y="2233683"/>
            <a:ext cx="10867031" cy="1887941"/>
          </a:xfrm>
        </p:spPr>
        <p:txBody>
          <a:bodyPr>
            <a:normAutofit fontScale="90000"/>
          </a:bodyPr>
          <a:lstStyle/>
          <a:p>
            <a:pPr algn="just"/>
            <a:r>
              <a:rPr lang="en-US" u="sng" dirty="0" smtClean="0">
                <a:solidFill>
                  <a:srgbClr val="FF0000"/>
                </a:solidFill>
                <a:ea typeface="MS PGothic" pitchFamily="34" charset="-128"/>
              </a:rPr>
              <a:t/>
            </a:r>
            <a:br>
              <a:rPr lang="en-US" u="sng" dirty="0" smtClean="0">
                <a:solidFill>
                  <a:srgbClr val="FF0000"/>
                </a:solidFill>
                <a:ea typeface="MS PGothic" pitchFamily="34" charset="-128"/>
              </a:rPr>
            </a:br>
            <a:r>
              <a:rPr lang="en-US" u="sng" dirty="0">
                <a:solidFill>
                  <a:srgbClr val="FF0000"/>
                </a:solidFill>
                <a:ea typeface="MS PGothic" pitchFamily="34" charset="-128"/>
              </a:rPr>
              <a:t/>
            </a:r>
            <a:br>
              <a:rPr lang="en-US" u="sng" dirty="0">
                <a:solidFill>
                  <a:srgbClr val="FF0000"/>
                </a:solidFill>
                <a:ea typeface="MS PGothic" pitchFamily="34" charset="-128"/>
              </a:rPr>
            </a:br>
            <a:r>
              <a:rPr lang="en-US" sz="4900" dirty="0" smtClean="0">
                <a:ea typeface="MS PGothic" pitchFamily="34" charset="-128"/>
              </a:rPr>
              <a:t>*</a:t>
            </a:r>
            <a:r>
              <a:rPr lang="en-US" sz="5300" b="1" u="sng" dirty="0" smtClean="0">
                <a:solidFill>
                  <a:srgbClr val="0070C0"/>
                </a:solidFill>
                <a:ea typeface="MS PGothic" pitchFamily="34" charset="-128"/>
              </a:rPr>
              <a:t>amoxicillin</a:t>
            </a:r>
            <a:r>
              <a:rPr lang="en-US" sz="5300" dirty="0" smtClean="0">
                <a:solidFill>
                  <a:srgbClr val="0070C0"/>
                </a:solidFill>
                <a:ea typeface="MS PGothic" pitchFamily="34" charset="-128"/>
              </a:rPr>
              <a:t> </a:t>
            </a:r>
            <a:r>
              <a:rPr lang="en-US" sz="4900" dirty="0" smtClean="0">
                <a:ea typeface="MS PGothic" pitchFamily="34" charset="-128"/>
              </a:rPr>
              <a:t>[e.g., 1 g 3 times daily]</a:t>
            </a:r>
            <a:br>
              <a:rPr lang="en-US" sz="4900" dirty="0" smtClean="0">
                <a:ea typeface="MS PGothic" pitchFamily="34" charset="-128"/>
              </a:rPr>
            </a:br>
            <a:r>
              <a:rPr lang="en-US" sz="4900" dirty="0" smtClean="0">
                <a:ea typeface="MS PGothic" pitchFamily="34" charset="-128"/>
              </a:rPr>
              <a:t>*</a:t>
            </a:r>
            <a:r>
              <a:rPr lang="en-US" sz="4900" b="1" u="sng" dirty="0" smtClean="0">
                <a:solidFill>
                  <a:srgbClr val="0070C0"/>
                </a:solidFill>
                <a:ea typeface="MS PGothic" pitchFamily="34" charset="-128"/>
              </a:rPr>
              <a:t>amoxicillin-</a:t>
            </a:r>
            <a:r>
              <a:rPr lang="en-US" sz="4900" b="1" u="sng" dirty="0" err="1" smtClean="0">
                <a:solidFill>
                  <a:srgbClr val="0070C0"/>
                </a:solidFill>
                <a:ea typeface="MS PGothic" pitchFamily="34" charset="-128"/>
              </a:rPr>
              <a:t>clavulanate</a:t>
            </a:r>
            <a:r>
              <a:rPr lang="en-US" sz="4900" dirty="0" smtClean="0">
                <a:ea typeface="MS PGothic" pitchFamily="34" charset="-128"/>
              </a:rPr>
              <a:t> [1.2 g (2-3) times daily] </a:t>
            </a:r>
            <a:r>
              <a:rPr lang="en-US" sz="4900" dirty="0">
                <a:ea typeface="MS PGothic" pitchFamily="34" charset="-128"/>
              </a:rPr>
              <a:t>*</a:t>
            </a:r>
            <a:r>
              <a:rPr lang="en-US" sz="5300" b="1" u="sng" dirty="0">
                <a:solidFill>
                  <a:srgbClr val="0070C0"/>
                </a:solidFill>
                <a:ea typeface="MS PGothic" pitchFamily="34" charset="-128"/>
              </a:rPr>
              <a:t>ceftriaxone</a:t>
            </a:r>
            <a:r>
              <a:rPr lang="en-US" sz="5300" dirty="0">
                <a:solidFill>
                  <a:srgbClr val="0070C0"/>
                </a:solidFill>
                <a:ea typeface="MS PGothic" pitchFamily="34" charset="-128"/>
              </a:rPr>
              <a:t> </a:t>
            </a:r>
            <a:r>
              <a:rPr lang="en-US" sz="4900" dirty="0" smtClean="0">
                <a:ea typeface="MS PGothic" pitchFamily="34" charset="-128"/>
              </a:rPr>
              <a:t>(1-2 g </a:t>
            </a:r>
            <a:r>
              <a:rPr lang="en-US" sz="4900" b="1" u="sng" dirty="0" smtClean="0">
                <a:ea typeface="MS PGothic" pitchFamily="34" charset="-128"/>
              </a:rPr>
              <a:t>once daily</a:t>
            </a:r>
            <a:r>
              <a:rPr lang="en-US" sz="4900" dirty="0" smtClean="0">
                <a:ea typeface="MS PGothic" pitchFamily="34" charset="-128"/>
              </a:rPr>
              <a:t>) </a:t>
            </a:r>
            <a:br>
              <a:rPr lang="en-US" sz="4900" dirty="0" smtClean="0">
                <a:ea typeface="MS PGothic" pitchFamily="34" charset="-128"/>
              </a:rPr>
            </a:br>
            <a:r>
              <a:rPr lang="en-US" sz="4900" dirty="0" smtClean="0">
                <a:ea typeface="MS PGothic" pitchFamily="34" charset="-128"/>
              </a:rPr>
              <a:t>*</a:t>
            </a:r>
            <a:r>
              <a:rPr lang="en-US" sz="5300" b="1" u="sng" dirty="0">
                <a:solidFill>
                  <a:srgbClr val="0070C0"/>
                </a:solidFill>
                <a:ea typeface="MS PGothic" pitchFamily="34" charset="-128"/>
              </a:rPr>
              <a:t>cefuroxime</a:t>
            </a:r>
            <a:r>
              <a:rPr lang="en-US" sz="4900" dirty="0" smtClean="0">
                <a:ea typeface="MS PGothic" pitchFamily="34" charset="-128"/>
              </a:rPr>
              <a:t> [1.5 g (2-3) times daily]</a:t>
            </a:r>
            <a:endParaRPr lang="en-US" sz="4900" dirty="0"/>
          </a:p>
        </p:txBody>
      </p:sp>
      <p:sp>
        <p:nvSpPr>
          <p:cNvPr id="3" name="Rectangle 2"/>
          <p:cNvSpPr/>
          <p:nvPr/>
        </p:nvSpPr>
        <p:spPr>
          <a:xfrm>
            <a:off x="796119" y="453845"/>
            <a:ext cx="10449635" cy="769441"/>
          </a:xfrm>
          <a:prstGeom prst="rect">
            <a:avLst/>
          </a:prstGeom>
        </p:spPr>
        <p:txBody>
          <a:bodyPr wrap="square">
            <a:spAutoFit/>
          </a:bodyPr>
          <a:lstStyle/>
          <a:p>
            <a:r>
              <a:rPr lang="en-US" sz="4400" dirty="0">
                <a:solidFill>
                  <a:srgbClr val="FF0000"/>
                </a:solidFill>
                <a:latin typeface="Calibri Light" panose="020F0302020204030204"/>
                <a:ea typeface="MS PGothic" pitchFamily="34" charset="-128"/>
                <a:cs typeface="+mj-cs"/>
              </a:rPr>
              <a:t>B-lactam antibiotics (</a:t>
            </a:r>
            <a:r>
              <a:rPr lang="en-US" sz="4400" u="sng" dirty="0">
                <a:solidFill>
                  <a:srgbClr val="FF0000"/>
                </a:solidFill>
                <a:latin typeface="Calibri Light" panose="020F0302020204030204"/>
                <a:ea typeface="MS PGothic" pitchFamily="34" charset="-128"/>
                <a:cs typeface="+mj-cs"/>
              </a:rPr>
              <a:t>IV doses</a:t>
            </a:r>
            <a:r>
              <a:rPr lang="en-US" sz="4400" dirty="0">
                <a:solidFill>
                  <a:srgbClr val="FF0000"/>
                </a:solidFill>
                <a:latin typeface="Calibri Light" panose="020F0302020204030204"/>
                <a:ea typeface="MS PGothic" pitchFamily="34" charset="-128"/>
                <a:cs typeface="+mj-cs"/>
              </a:rPr>
              <a:t>) </a:t>
            </a:r>
            <a:r>
              <a:rPr lang="en-US" sz="4400" u="sng" dirty="0">
                <a:solidFill>
                  <a:srgbClr val="FF0000"/>
                </a:solidFill>
                <a:latin typeface="Calibri Light" panose="020F0302020204030204"/>
                <a:ea typeface="MS PGothic" pitchFamily="34" charset="-128"/>
                <a:cs typeface="+mj-cs"/>
              </a:rPr>
              <a:t>High-dose</a:t>
            </a:r>
            <a:endParaRPr lang="en-US" dirty="0"/>
          </a:p>
        </p:txBody>
      </p:sp>
    </p:spTree>
    <p:extLst>
      <p:ext uri="{BB962C8B-B14F-4D97-AF65-F5344CB8AC3E}">
        <p14:creationId xmlns:p14="http://schemas.microsoft.com/office/powerpoint/2010/main" val="24003032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4294967295"/>
          </p:nvPr>
        </p:nvSpPr>
        <p:spPr>
          <a:xfrm>
            <a:off x="-1" y="152400"/>
            <a:ext cx="9799093" cy="6705600"/>
          </a:xfrm>
        </p:spPr>
        <p:txBody>
          <a:bodyPr/>
          <a:lstStyle/>
          <a:p>
            <a:pPr marL="0" indent="0">
              <a:buNone/>
              <a:defRPr/>
            </a:pPr>
            <a:r>
              <a:rPr lang="en-US" dirty="0" smtClean="0">
                <a:solidFill>
                  <a:srgbClr val="FF0000"/>
                </a:solidFill>
                <a:ea typeface="MS PGothic" pitchFamily="34" charset="-128"/>
              </a:rPr>
              <a:t>Inpatient, ICU treatment </a:t>
            </a:r>
            <a:r>
              <a:rPr lang="en-US" sz="2400" dirty="0">
                <a:solidFill>
                  <a:srgbClr val="FF0000"/>
                </a:solidFill>
                <a:ea typeface="MS PGothic" pitchFamily="34" charset="-128"/>
              </a:rPr>
              <a:t>……</a:t>
            </a:r>
          </a:p>
          <a:p>
            <a:pPr algn="just">
              <a:buFont typeface="Wingdings" pitchFamily="2" charset="2"/>
              <a:buChar char="Ø"/>
              <a:defRPr/>
            </a:pPr>
            <a:r>
              <a:rPr lang="en-US" sz="2000" dirty="0">
                <a:ea typeface="MS PGothic" pitchFamily="34" charset="-128"/>
              </a:rPr>
              <a:t> </a:t>
            </a:r>
            <a:r>
              <a:rPr lang="en-US" dirty="0">
                <a:latin typeface="AR ESSENCE" pitchFamily="2" charset="0"/>
                <a:ea typeface="MS PGothic" pitchFamily="34" charset="-128"/>
              </a:rPr>
              <a:t>A </a:t>
            </a:r>
            <a:r>
              <a:rPr lang="en-US" sz="3200" b="1" u="sng" dirty="0">
                <a:solidFill>
                  <a:srgbClr val="FF0000"/>
                </a:solidFill>
                <a:latin typeface="AR ESSENCE" pitchFamily="2" charset="0"/>
                <a:ea typeface="MS PGothic" pitchFamily="34" charset="-128"/>
              </a:rPr>
              <a:t>b-lactam</a:t>
            </a:r>
            <a:r>
              <a:rPr lang="en-US" dirty="0">
                <a:latin typeface="AR ESSENCE" pitchFamily="2" charset="0"/>
                <a:ea typeface="MS PGothic" pitchFamily="34" charset="-128"/>
              </a:rPr>
              <a:t> (cefotaxime, ceftriaxone, or ampicillin-</a:t>
            </a:r>
            <a:r>
              <a:rPr lang="en-US" dirty="0" err="1">
                <a:latin typeface="AR ESSENCE" pitchFamily="2" charset="0"/>
                <a:ea typeface="MS PGothic" pitchFamily="34" charset="-128"/>
              </a:rPr>
              <a:t>sulbactam</a:t>
            </a:r>
            <a:r>
              <a:rPr lang="en-US" dirty="0">
                <a:latin typeface="AR ESSENCE" pitchFamily="2" charset="0"/>
                <a:ea typeface="MS PGothic" pitchFamily="34" charset="-128"/>
              </a:rPr>
              <a:t>) </a:t>
            </a:r>
            <a:r>
              <a:rPr lang="en-US" sz="3600" b="1" dirty="0">
                <a:solidFill>
                  <a:srgbClr val="9933FF"/>
                </a:solidFill>
                <a:latin typeface="AR ESSENCE" pitchFamily="2" charset="0"/>
                <a:ea typeface="MS PGothic" pitchFamily="34" charset="-128"/>
              </a:rPr>
              <a:t>plus </a:t>
            </a:r>
            <a:r>
              <a:rPr lang="en-US" dirty="0">
                <a:latin typeface="AR ESSENCE" pitchFamily="2" charset="0"/>
                <a:ea typeface="MS PGothic" pitchFamily="34" charset="-128"/>
              </a:rPr>
              <a:t>either </a:t>
            </a:r>
            <a:r>
              <a:rPr lang="en-US" sz="3200" b="1" u="sng" dirty="0">
                <a:solidFill>
                  <a:srgbClr val="FF0000"/>
                </a:solidFill>
                <a:latin typeface="AR ESSENCE" pitchFamily="2" charset="0"/>
                <a:ea typeface="MS PGothic" pitchFamily="34" charset="-128"/>
              </a:rPr>
              <a:t>azithromycin</a:t>
            </a:r>
            <a:r>
              <a:rPr lang="en-US" dirty="0">
                <a:latin typeface="AR ESSENCE" pitchFamily="2" charset="0"/>
                <a:ea typeface="MS PGothic" pitchFamily="34" charset="-128"/>
              </a:rPr>
              <a:t> </a:t>
            </a:r>
            <a:r>
              <a:rPr lang="en-US" sz="3600" b="1" dirty="0">
                <a:solidFill>
                  <a:srgbClr val="9933FF"/>
                </a:solidFill>
                <a:latin typeface="AR ESSENCE" pitchFamily="2" charset="0"/>
                <a:ea typeface="MS PGothic" pitchFamily="34" charset="-128"/>
              </a:rPr>
              <a:t>or</a:t>
            </a:r>
            <a:r>
              <a:rPr lang="en-US" dirty="0" smtClean="0">
                <a:latin typeface="AR ESSENCE" pitchFamily="2" charset="0"/>
                <a:ea typeface="MS PGothic" pitchFamily="34" charset="-128"/>
              </a:rPr>
              <a:t> </a:t>
            </a:r>
            <a:r>
              <a:rPr lang="en-US" dirty="0">
                <a:latin typeface="AR ESSENCE" pitchFamily="2" charset="0"/>
                <a:ea typeface="MS PGothic" pitchFamily="34" charset="-128"/>
              </a:rPr>
              <a:t>a </a:t>
            </a:r>
            <a:r>
              <a:rPr lang="en-US" sz="3200" b="1" u="sng" dirty="0" smtClean="0">
                <a:solidFill>
                  <a:srgbClr val="FF0000"/>
                </a:solidFill>
                <a:latin typeface="AR ESSENCE" pitchFamily="2" charset="0"/>
                <a:ea typeface="MS PGothic" pitchFamily="34" charset="-128"/>
              </a:rPr>
              <a:t>fluoroquinolone</a:t>
            </a:r>
            <a:r>
              <a:rPr lang="en-US" sz="2400" dirty="0" smtClean="0">
                <a:ea typeface="MS PGothic" pitchFamily="34" charset="-128"/>
              </a:rPr>
              <a:t>) </a:t>
            </a:r>
            <a:r>
              <a:rPr lang="en-US" sz="2400" dirty="0">
                <a:ea typeface="MS PGothic" pitchFamily="34" charset="-128"/>
              </a:rPr>
              <a:t>(For penicillin-allergic patients, a respiratory fluoroquinolone and aztreonam are recommended.)</a:t>
            </a:r>
          </a:p>
          <a:p>
            <a:pPr marL="0" indent="0" algn="just">
              <a:buNone/>
              <a:defRPr/>
            </a:pPr>
            <a:r>
              <a:rPr lang="en-US" b="1" dirty="0" smtClean="0">
                <a:solidFill>
                  <a:srgbClr val="FF0000"/>
                </a:solidFill>
                <a:ea typeface="MS PGothic" pitchFamily="34" charset="-128"/>
              </a:rPr>
              <a:t>or</a:t>
            </a:r>
          </a:p>
          <a:p>
            <a:pPr algn="just">
              <a:buFont typeface="Wingdings" pitchFamily="2" charset="2"/>
              <a:buChar char="Ø"/>
              <a:defRPr/>
            </a:pPr>
            <a:r>
              <a:rPr lang="en-US" altLang="en-US" sz="2400" dirty="0">
                <a:ea typeface="MS PGothic" pitchFamily="34" charset="-128"/>
              </a:rPr>
              <a:t>If </a:t>
            </a:r>
            <a:r>
              <a:rPr lang="en-US" altLang="en-US" b="1" dirty="0">
                <a:solidFill>
                  <a:srgbClr val="00B050"/>
                </a:solidFill>
                <a:ea typeface="MS PGothic" pitchFamily="34" charset="-128"/>
              </a:rPr>
              <a:t>MRSA</a:t>
            </a:r>
            <a:r>
              <a:rPr lang="en-US" altLang="en-US" sz="2400" dirty="0">
                <a:ea typeface="MS PGothic" pitchFamily="34" charset="-128"/>
              </a:rPr>
              <a:t> is suspected, </a:t>
            </a:r>
            <a:r>
              <a:rPr lang="en-US" altLang="en-US" u="sng" dirty="0">
                <a:solidFill>
                  <a:srgbClr val="FF0000"/>
                </a:solidFill>
                <a:ea typeface="MS PGothic" pitchFamily="34" charset="-128"/>
              </a:rPr>
              <a:t>vancomycin</a:t>
            </a:r>
            <a:r>
              <a:rPr lang="en-US" altLang="en-US" u="sng" dirty="0">
                <a:ea typeface="MS PGothic" pitchFamily="34" charset="-128"/>
              </a:rPr>
              <a:t> </a:t>
            </a:r>
            <a:r>
              <a:rPr lang="en-US" altLang="en-US" sz="2400" dirty="0">
                <a:ea typeface="MS PGothic" pitchFamily="34" charset="-128"/>
              </a:rPr>
              <a:t>(15 mg/kg IV every 12 hours, in seriously ill patients, a loading dose of 25 to 30 mg/kg may be given, OR </a:t>
            </a:r>
            <a:r>
              <a:rPr lang="en-US" altLang="en-US" u="sng" dirty="0" smtClean="0">
                <a:solidFill>
                  <a:srgbClr val="FF0000"/>
                </a:solidFill>
                <a:ea typeface="MS PGothic" pitchFamily="34" charset="-128"/>
              </a:rPr>
              <a:t>linezolid</a:t>
            </a:r>
            <a:r>
              <a:rPr lang="en-US" altLang="en-US" u="sng" dirty="0" smtClean="0">
                <a:ea typeface="MS PGothic" pitchFamily="34" charset="-128"/>
              </a:rPr>
              <a:t> </a:t>
            </a:r>
            <a:r>
              <a:rPr lang="en-US" dirty="0" smtClean="0"/>
              <a:t>(</a:t>
            </a:r>
            <a:r>
              <a:rPr lang="en-US" dirty="0"/>
              <a:t>600 mg IV every 12 hours).</a:t>
            </a:r>
            <a:endParaRPr lang="en-US" altLang="en-US" u="sng" dirty="0">
              <a:ea typeface="MS PGothic" pitchFamily="34" charset="-128"/>
            </a:endParaRPr>
          </a:p>
          <a:p>
            <a:pPr algn="just">
              <a:buNone/>
              <a:defRPr/>
            </a:pPr>
            <a:endParaRPr lang="en-US" altLang="en-US" sz="2400" dirty="0">
              <a:ea typeface="MS PGothic" pitchFamily="34" charset="-128"/>
            </a:endParaRPr>
          </a:p>
          <a:p>
            <a:pPr algn="just">
              <a:buFont typeface="Wingdings" pitchFamily="2" charset="2"/>
              <a:buChar char="Ø"/>
              <a:defRPr/>
            </a:pPr>
            <a:r>
              <a:rPr lang="en-US" sz="2400" dirty="0">
                <a:ea typeface="MS PGothic" pitchFamily="34" charset="-128"/>
              </a:rPr>
              <a:t>For </a:t>
            </a:r>
            <a:r>
              <a:rPr lang="en-US" altLang="en-US" b="1" dirty="0">
                <a:solidFill>
                  <a:srgbClr val="00B050"/>
                </a:solidFill>
                <a:ea typeface="MS PGothic" pitchFamily="34" charset="-128"/>
              </a:rPr>
              <a:t>Pseudomonas infection</a:t>
            </a:r>
            <a:r>
              <a:rPr lang="en-US" sz="2400" dirty="0">
                <a:ea typeface="MS PGothic" pitchFamily="34" charset="-128"/>
              </a:rPr>
              <a:t>, use </a:t>
            </a:r>
            <a:r>
              <a:rPr lang="en-US" sz="2400" b="1" u="sng" dirty="0">
                <a:ea typeface="MS PGothic" pitchFamily="34" charset="-128"/>
              </a:rPr>
              <a:t>antipseudomonal b-lactam </a:t>
            </a:r>
            <a:r>
              <a:rPr lang="en-US" sz="2400" dirty="0">
                <a:ea typeface="MS PGothic" pitchFamily="34" charset="-128"/>
              </a:rPr>
              <a:t>(piperacillin-</a:t>
            </a:r>
            <a:r>
              <a:rPr lang="en-US" sz="2400" dirty="0" err="1">
                <a:ea typeface="MS PGothic" pitchFamily="34" charset="-128"/>
              </a:rPr>
              <a:t>tazobactam</a:t>
            </a:r>
            <a:r>
              <a:rPr lang="en-US" sz="2400" dirty="0">
                <a:ea typeface="MS PGothic" pitchFamily="34" charset="-128"/>
              </a:rPr>
              <a:t>, </a:t>
            </a:r>
            <a:r>
              <a:rPr lang="en-US" sz="2400" dirty="0" err="1">
                <a:ea typeface="MS PGothic" pitchFamily="34" charset="-128"/>
              </a:rPr>
              <a:t>cefepime,imipenem</a:t>
            </a:r>
            <a:r>
              <a:rPr lang="en-US" sz="2400" dirty="0">
                <a:ea typeface="MS PGothic" pitchFamily="34" charset="-128"/>
              </a:rPr>
              <a:t>, or </a:t>
            </a:r>
            <a:r>
              <a:rPr lang="en-US" sz="2400" dirty="0" err="1">
                <a:ea typeface="MS PGothic" pitchFamily="34" charset="-128"/>
              </a:rPr>
              <a:t>meropenem</a:t>
            </a:r>
            <a:r>
              <a:rPr lang="en-US" sz="2400" dirty="0">
                <a:ea typeface="MS PGothic" pitchFamily="34" charset="-128"/>
              </a:rPr>
              <a:t>) </a:t>
            </a:r>
            <a:r>
              <a:rPr lang="en-US" sz="2400" b="1" dirty="0">
                <a:solidFill>
                  <a:srgbClr val="FF0000"/>
                </a:solidFill>
                <a:ea typeface="MS PGothic" pitchFamily="34" charset="-128"/>
              </a:rPr>
              <a:t>PLUS </a:t>
            </a:r>
            <a:r>
              <a:rPr lang="en-US" sz="2400" dirty="0">
                <a:ea typeface="MS PGothic" pitchFamily="34" charset="-128"/>
              </a:rPr>
              <a:t>either ciprofloxacin or levofloxacin (750-mg dose) or </a:t>
            </a:r>
            <a:r>
              <a:rPr lang="en-US" sz="2400" dirty="0" smtClean="0">
                <a:ea typeface="MS PGothic" pitchFamily="34" charset="-128"/>
              </a:rPr>
              <a:t>Aminoglycosides </a:t>
            </a:r>
            <a:r>
              <a:rPr lang="en-US" sz="2400" dirty="0" smtClean="0">
                <a:ea typeface="MS PGothic" pitchFamily="34" charset="-128"/>
              </a:rPr>
              <a:t>(</a:t>
            </a:r>
            <a:r>
              <a:rPr lang="en-US" sz="2400" dirty="0" smtClean="0"/>
              <a:t>gentamicin</a:t>
            </a:r>
            <a:r>
              <a:rPr lang="en-US" sz="2400" dirty="0"/>
              <a:t>, tobramycin, or amikacin)</a:t>
            </a:r>
          </a:p>
          <a:p>
            <a:pPr algn="just">
              <a:buFont typeface="Wingdings" pitchFamily="2" charset="2"/>
              <a:buChar char="Ø"/>
              <a:defRPr/>
            </a:pPr>
            <a:endParaRPr lang="en-US" sz="2400" dirty="0">
              <a:ea typeface="MS PGothic" pitchFamily="34" charset="-128"/>
            </a:endParaRPr>
          </a:p>
          <a:p>
            <a:pPr>
              <a:buNone/>
              <a:defRPr/>
            </a:pPr>
            <a:endParaRPr lang="ar-SA" sz="2000" dirty="0">
              <a:ea typeface="MS PGothic" pitchFamily="34" charset="-128"/>
            </a:endParaRPr>
          </a:p>
        </p:txBody>
      </p:sp>
    </p:spTree>
    <p:extLst>
      <p:ext uri="{BB962C8B-B14F-4D97-AF65-F5344CB8AC3E}">
        <p14:creationId xmlns:p14="http://schemas.microsoft.com/office/powerpoint/2010/main" val="345481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2"/>
          <p:cNvSpPr>
            <a:spLocks noGrp="1"/>
          </p:cNvSpPr>
          <p:nvPr>
            <p:ph idx="4294967295"/>
          </p:nvPr>
        </p:nvSpPr>
        <p:spPr>
          <a:xfrm>
            <a:off x="0" y="685800"/>
            <a:ext cx="8991600" cy="5943600"/>
          </a:xfrm>
        </p:spPr>
        <p:txBody>
          <a:bodyPr/>
          <a:lstStyle/>
          <a:p>
            <a:r>
              <a:rPr lang="en-US" altLang="en-US" dirty="0" smtClean="0">
                <a:ea typeface="Calibri" pitchFamily="34" charset="0"/>
                <a:cs typeface="Arial" charset="0"/>
              </a:rPr>
              <a:t>Patients should demonstrate some </a:t>
            </a:r>
            <a:r>
              <a:rPr lang="en-US" altLang="en-US" dirty="0">
                <a:solidFill>
                  <a:srgbClr val="C00000"/>
                </a:solidFill>
                <a:ea typeface="Calibri" pitchFamily="34" charset="0"/>
                <a:cs typeface="Arial" charset="0"/>
              </a:rPr>
              <a:t>improvement</a:t>
            </a:r>
            <a:r>
              <a:rPr lang="en-US" altLang="en-US" dirty="0" smtClean="0">
                <a:ea typeface="Calibri" pitchFamily="34" charset="0"/>
                <a:cs typeface="Arial" charset="0"/>
              </a:rPr>
              <a:t> in clinical parameters </a:t>
            </a:r>
            <a:r>
              <a:rPr lang="en-US" altLang="en-US" dirty="0" smtClean="0">
                <a:solidFill>
                  <a:srgbClr val="C00000"/>
                </a:solidFill>
                <a:ea typeface="Calibri" pitchFamily="34" charset="0"/>
                <a:cs typeface="Arial" charset="0"/>
              </a:rPr>
              <a:t>by 72 hours</a:t>
            </a:r>
            <a:r>
              <a:rPr lang="en-US" altLang="en-US" dirty="0" smtClean="0">
                <a:ea typeface="Calibri" pitchFamily="34" charset="0"/>
                <a:cs typeface="Arial" charset="0"/>
              </a:rPr>
              <a:t>, although </a:t>
            </a:r>
            <a:r>
              <a:rPr lang="en-US" altLang="en-US" dirty="0">
                <a:solidFill>
                  <a:srgbClr val="C00000"/>
                </a:solidFill>
                <a:ea typeface="Calibri" pitchFamily="34" charset="0"/>
                <a:cs typeface="Arial" charset="0"/>
              </a:rPr>
              <a:t>fever</a:t>
            </a:r>
            <a:r>
              <a:rPr lang="en-US" altLang="en-US" dirty="0" smtClean="0">
                <a:ea typeface="Calibri" pitchFamily="34" charset="0"/>
                <a:cs typeface="Arial" charset="0"/>
              </a:rPr>
              <a:t> may persist with lobar pneumonia. </a:t>
            </a:r>
          </a:p>
          <a:p>
            <a:pPr>
              <a:buNone/>
            </a:pPr>
            <a:endParaRPr lang="en-US" altLang="en-US" dirty="0" smtClean="0">
              <a:ea typeface="Calibri" pitchFamily="34" charset="0"/>
              <a:cs typeface="Arial" charset="0"/>
            </a:endParaRPr>
          </a:p>
          <a:p>
            <a:r>
              <a:rPr lang="en-US" altLang="en-US" dirty="0" smtClean="0">
                <a:solidFill>
                  <a:srgbClr val="C00000"/>
                </a:solidFill>
                <a:ea typeface="Calibri" pitchFamily="34" charset="0"/>
                <a:cs typeface="Arial" charset="0"/>
              </a:rPr>
              <a:t>Cough</a:t>
            </a:r>
            <a:r>
              <a:rPr lang="en-US" altLang="en-US" dirty="0" smtClean="0">
                <a:ea typeface="Calibri" pitchFamily="34" charset="0"/>
                <a:cs typeface="Arial" charset="0"/>
              </a:rPr>
              <a:t> from pneumococcal pneumonia may not clear for a </a:t>
            </a:r>
            <a:r>
              <a:rPr lang="en-US" altLang="en-US" b="1" dirty="0" smtClean="0">
                <a:solidFill>
                  <a:srgbClr val="C00000"/>
                </a:solidFill>
                <a:ea typeface="Calibri" pitchFamily="34" charset="0"/>
                <a:cs typeface="Arial" charset="0"/>
              </a:rPr>
              <a:t>week</a:t>
            </a:r>
            <a:r>
              <a:rPr lang="en-US" altLang="en-US" dirty="0" smtClean="0">
                <a:ea typeface="Calibri" pitchFamily="34" charset="0"/>
                <a:cs typeface="Arial" charset="0"/>
              </a:rPr>
              <a:t>.</a:t>
            </a:r>
          </a:p>
          <a:p>
            <a:pPr>
              <a:buNone/>
            </a:pPr>
            <a:endParaRPr lang="en-US" altLang="en-US" dirty="0" smtClean="0">
              <a:ea typeface="Calibri" pitchFamily="34" charset="0"/>
              <a:cs typeface="Arial" charset="0"/>
            </a:endParaRPr>
          </a:p>
          <a:p>
            <a:r>
              <a:rPr lang="en-US" altLang="en-US" dirty="0" smtClean="0">
                <a:ea typeface="Calibri" pitchFamily="34" charset="0"/>
                <a:cs typeface="Arial" charset="0"/>
              </a:rPr>
              <a:t>Abnormal </a:t>
            </a:r>
            <a:r>
              <a:rPr lang="en-US" altLang="en-US" dirty="0" smtClean="0">
                <a:solidFill>
                  <a:srgbClr val="C00000"/>
                </a:solidFill>
                <a:ea typeface="Calibri" pitchFamily="34" charset="0"/>
                <a:cs typeface="Arial" charset="0"/>
              </a:rPr>
              <a:t>chest radiograph </a:t>
            </a:r>
            <a:r>
              <a:rPr lang="en-US" altLang="en-US" dirty="0" smtClean="0">
                <a:ea typeface="Calibri" pitchFamily="34" charset="0"/>
                <a:cs typeface="Arial" charset="0"/>
              </a:rPr>
              <a:t>findings usually clear within </a:t>
            </a:r>
            <a:r>
              <a:rPr lang="en-US" altLang="en-US" dirty="0" smtClean="0">
                <a:solidFill>
                  <a:srgbClr val="C00000"/>
                </a:solidFill>
                <a:ea typeface="Calibri" pitchFamily="34" charset="0"/>
                <a:cs typeface="Arial" charset="0"/>
              </a:rPr>
              <a:t>four weeks </a:t>
            </a:r>
            <a:r>
              <a:rPr lang="en-US" altLang="en-US" dirty="0" smtClean="0">
                <a:ea typeface="Calibri" pitchFamily="34" charset="0"/>
                <a:cs typeface="Arial" charset="0"/>
              </a:rPr>
              <a:t>but may persist for</a:t>
            </a:r>
            <a:r>
              <a:rPr lang="en-US" altLang="en-US" dirty="0" smtClean="0">
                <a:solidFill>
                  <a:srgbClr val="C00000"/>
                </a:solidFill>
                <a:ea typeface="Calibri" pitchFamily="34" charset="0"/>
                <a:cs typeface="Arial" charset="0"/>
              </a:rPr>
              <a:t>7-</a:t>
            </a:r>
            <a:r>
              <a:rPr lang="en-US" altLang="en-US" dirty="0" smtClean="0">
                <a:ea typeface="Calibri" pitchFamily="34" charset="0"/>
                <a:cs typeface="Arial" charset="0"/>
              </a:rPr>
              <a:t> </a:t>
            </a:r>
            <a:r>
              <a:rPr lang="en-US" altLang="en-US" dirty="0" smtClean="0">
                <a:solidFill>
                  <a:srgbClr val="C00000"/>
                </a:solidFill>
                <a:ea typeface="Calibri" pitchFamily="34" charset="0"/>
                <a:cs typeface="Arial" charset="0"/>
              </a:rPr>
              <a:t>12 weeks </a:t>
            </a:r>
            <a:r>
              <a:rPr lang="en-US" altLang="en-US" dirty="0" smtClean="0">
                <a:ea typeface="Calibri" pitchFamily="34" charset="0"/>
                <a:cs typeface="Arial" charset="0"/>
              </a:rPr>
              <a:t>in older individuals and those with underlying pulmonary disease</a:t>
            </a:r>
            <a:endParaRPr lang="ar-SA" altLang="en-US" dirty="0" smtClean="0">
              <a:ea typeface="Calibri" pitchFamily="34" charset="0"/>
            </a:endParaRPr>
          </a:p>
        </p:txBody>
      </p:sp>
    </p:spTree>
    <p:extLst>
      <p:ext uri="{BB962C8B-B14F-4D97-AF65-F5344CB8AC3E}">
        <p14:creationId xmlns:p14="http://schemas.microsoft.com/office/powerpoint/2010/main" val="33531004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981200" y="274638"/>
            <a:ext cx="8229600" cy="868362"/>
          </a:xfrm>
          <a:solidFill>
            <a:schemeClr val="accent5">
              <a:lumMod val="60000"/>
              <a:lumOff val="40000"/>
            </a:schemeClr>
          </a:solidFill>
        </p:spPr>
        <p:txBody>
          <a:bodyPr/>
          <a:lstStyle/>
          <a:p>
            <a:pPr eaLnBrk="1" hangingPunct="1">
              <a:defRPr/>
            </a:pPr>
            <a:r>
              <a:rPr lang="en-US" b="1" dirty="0">
                <a:solidFill>
                  <a:srgbClr val="FF0000"/>
                </a:solidFill>
              </a:rPr>
              <a:t>Switch to Oral Therapy</a:t>
            </a:r>
          </a:p>
        </p:txBody>
      </p:sp>
      <p:sp>
        <p:nvSpPr>
          <p:cNvPr id="57347" name="Rectangle 3"/>
          <p:cNvSpPr>
            <a:spLocks noGrp="1" noChangeArrowheads="1"/>
          </p:cNvSpPr>
          <p:nvPr>
            <p:ph idx="1"/>
          </p:nvPr>
        </p:nvSpPr>
        <p:spPr>
          <a:xfrm>
            <a:off x="1752600" y="1143000"/>
            <a:ext cx="8686800" cy="4953000"/>
          </a:xfrm>
        </p:spPr>
        <p:txBody>
          <a:bodyPr/>
          <a:lstStyle/>
          <a:p>
            <a:pPr algn="just">
              <a:lnSpc>
                <a:spcPct val="120000"/>
              </a:lnSpc>
              <a:spcBef>
                <a:spcPts val="0"/>
              </a:spcBef>
              <a:buFont typeface="Wingdings" pitchFamily="2" charset="2"/>
              <a:buChar char="§"/>
              <a:defRPr/>
            </a:pPr>
            <a:r>
              <a:rPr lang="en-US" sz="3600" dirty="0">
                <a:solidFill>
                  <a:schemeClr val="accent1">
                    <a:lumMod val="75000"/>
                  </a:schemeClr>
                </a:solidFill>
                <a:latin typeface="AR ESSENCE" pitchFamily="2" charset="0"/>
              </a:rPr>
              <a:t>Four criteria</a:t>
            </a:r>
          </a:p>
          <a:p>
            <a:pPr lvl="1" algn="just">
              <a:lnSpc>
                <a:spcPct val="120000"/>
              </a:lnSpc>
              <a:spcBef>
                <a:spcPts val="0"/>
              </a:spcBef>
              <a:buFont typeface="Wingdings" pitchFamily="2" charset="2"/>
              <a:buChar char="§"/>
              <a:defRPr/>
            </a:pPr>
            <a:r>
              <a:rPr lang="en-US" sz="3200" b="1" dirty="0">
                <a:solidFill>
                  <a:srgbClr val="FF0000"/>
                </a:solidFill>
              </a:rPr>
              <a:t>Improvement</a:t>
            </a:r>
            <a:r>
              <a:rPr lang="en-US" sz="3200" dirty="0">
                <a:solidFill>
                  <a:srgbClr val="FF0000"/>
                </a:solidFill>
              </a:rPr>
              <a:t> </a:t>
            </a:r>
            <a:r>
              <a:rPr lang="en-US" sz="3000" dirty="0"/>
              <a:t>in cough, dyspnea &amp; clinical signs</a:t>
            </a:r>
          </a:p>
          <a:p>
            <a:pPr lvl="1" algn="just">
              <a:lnSpc>
                <a:spcPct val="120000"/>
              </a:lnSpc>
              <a:spcBef>
                <a:spcPts val="0"/>
              </a:spcBef>
              <a:buFont typeface="Wingdings" pitchFamily="2" charset="2"/>
              <a:buChar char="§"/>
              <a:defRPr/>
            </a:pPr>
            <a:r>
              <a:rPr lang="en-US" sz="3200" b="1" dirty="0">
                <a:solidFill>
                  <a:srgbClr val="FF0000"/>
                </a:solidFill>
              </a:rPr>
              <a:t>Afebrile</a:t>
            </a:r>
            <a:r>
              <a:rPr lang="en-US" sz="3000" dirty="0"/>
              <a:t> on two occasions 8 h apart</a:t>
            </a:r>
          </a:p>
          <a:p>
            <a:pPr lvl="1" algn="just">
              <a:lnSpc>
                <a:spcPct val="120000"/>
              </a:lnSpc>
              <a:spcBef>
                <a:spcPts val="0"/>
              </a:spcBef>
              <a:buFont typeface="Wingdings" pitchFamily="2" charset="2"/>
              <a:buChar char="§"/>
              <a:defRPr/>
            </a:pPr>
            <a:r>
              <a:rPr lang="en-US" sz="3200" b="1" dirty="0">
                <a:solidFill>
                  <a:srgbClr val="FF0000"/>
                </a:solidFill>
              </a:rPr>
              <a:t>WBC</a:t>
            </a:r>
            <a:r>
              <a:rPr lang="en-US" sz="3000" dirty="0"/>
              <a:t> decreasing towards normal</a:t>
            </a:r>
          </a:p>
          <a:p>
            <a:pPr lvl="1" algn="just">
              <a:lnSpc>
                <a:spcPct val="120000"/>
              </a:lnSpc>
              <a:spcBef>
                <a:spcPts val="0"/>
              </a:spcBef>
              <a:buFont typeface="Wingdings" pitchFamily="2" charset="2"/>
              <a:buChar char="§"/>
              <a:defRPr/>
            </a:pPr>
            <a:r>
              <a:rPr lang="en-US" sz="3000" dirty="0"/>
              <a:t>Functioning </a:t>
            </a:r>
            <a:r>
              <a:rPr lang="en-US" sz="3200" b="1" dirty="0">
                <a:solidFill>
                  <a:srgbClr val="FF0000"/>
                </a:solidFill>
              </a:rPr>
              <a:t>GI tract </a:t>
            </a:r>
            <a:r>
              <a:rPr lang="en-US" sz="3000" dirty="0"/>
              <a:t>with adequate oral intake</a:t>
            </a:r>
          </a:p>
          <a:p>
            <a:pPr lvl="1" algn="just">
              <a:lnSpc>
                <a:spcPct val="120000"/>
              </a:lnSpc>
              <a:spcBef>
                <a:spcPts val="0"/>
              </a:spcBef>
              <a:buNone/>
              <a:defRPr/>
            </a:pPr>
            <a:endParaRPr lang="en-US" sz="3000" dirty="0"/>
          </a:p>
        </p:txBody>
      </p:sp>
    </p:spTree>
    <p:extLst>
      <p:ext uri="{BB962C8B-B14F-4D97-AF65-F5344CB8AC3E}">
        <p14:creationId xmlns:p14="http://schemas.microsoft.com/office/powerpoint/2010/main" val="41681789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a:solidFill>
            <a:schemeClr val="tx2">
              <a:lumMod val="40000"/>
              <a:lumOff val="60000"/>
            </a:schemeClr>
          </a:solidFill>
        </p:spPr>
        <p:txBody>
          <a:bodyPr>
            <a:normAutofit/>
          </a:bodyPr>
          <a:lstStyle/>
          <a:p>
            <a:pPr eaLnBrk="1" hangingPunct="1">
              <a:defRPr/>
            </a:pPr>
            <a:r>
              <a:rPr lang="en-US" b="1" dirty="0" smtClean="0">
                <a:solidFill>
                  <a:srgbClr val="FF0000"/>
                </a:solidFill>
              </a:rPr>
              <a:t>Duration of Therapy</a:t>
            </a:r>
            <a:endParaRPr lang="en-US" b="1" dirty="0">
              <a:solidFill>
                <a:srgbClr val="FF0000"/>
              </a:solidFill>
            </a:endParaRPr>
          </a:p>
        </p:txBody>
      </p:sp>
      <p:sp>
        <p:nvSpPr>
          <p:cNvPr id="3" name="Content Placeholder 2"/>
          <p:cNvSpPr>
            <a:spLocks noGrp="1"/>
          </p:cNvSpPr>
          <p:nvPr>
            <p:ph idx="1"/>
          </p:nvPr>
        </p:nvSpPr>
        <p:spPr>
          <a:xfrm>
            <a:off x="1828800" y="1295400"/>
            <a:ext cx="8382000" cy="5334000"/>
          </a:xfrm>
        </p:spPr>
        <p:txBody>
          <a:bodyPr/>
          <a:lstStyle/>
          <a:p>
            <a:pPr lvl="0"/>
            <a:r>
              <a:rPr lang="en-US" dirty="0" smtClean="0"/>
              <a:t>For </a:t>
            </a:r>
            <a:r>
              <a:rPr lang="en-US" dirty="0"/>
              <a:t>patients with </a:t>
            </a:r>
            <a:r>
              <a:rPr lang="en-US" b="1" dirty="0">
                <a:solidFill>
                  <a:srgbClr val="00B050"/>
                </a:solidFill>
              </a:rPr>
              <a:t>low or moderate severity </a:t>
            </a:r>
            <a:r>
              <a:rPr lang="en-US" dirty="0"/>
              <a:t>and uncomplicated pneumonia, </a:t>
            </a:r>
            <a:r>
              <a:rPr lang="en-US" b="1" u="sng" dirty="0">
                <a:solidFill>
                  <a:srgbClr val="FF0000"/>
                </a:solidFill>
              </a:rPr>
              <a:t>7 days</a:t>
            </a:r>
            <a:r>
              <a:rPr lang="en-US" b="1" dirty="0">
                <a:solidFill>
                  <a:srgbClr val="FF0000"/>
                </a:solidFill>
              </a:rPr>
              <a:t> </a:t>
            </a:r>
            <a:r>
              <a:rPr lang="en-US" dirty="0"/>
              <a:t>of appropriate antibiotics is recommended. </a:t>
            </a:r>
          </a:p>
          <a:p>
            <a:pPr lvl="0"/>
            <a:r>
              <a:rPr lang="en-US" dirty="0"/>
              <a:t>For those with </a:t>
            </a:r>
            <a:r>
              <a:rPr lang="en-US" b="1" dirty="0">
                <a:solidFill>
                  <a:srgbClr val="00B050"/>
                </a:solidFill>
              </a:rPr>
              <a:t>high severity </a:t>
            </a:r>
            <a:r>
              <a:rPr lang="en-US" dirty="0"/>
              <a:t>microbiologically-undefined pneumonia, </a:t>
            </a:r>
            <a:r>
              <a:rPr lang="en-US" b="1" u="sng" dirty="0">
                <a:solidFill>
                  <a:srgbClr val="FF0000"/>
                </a:solidFill>
              </a:rPr>
              <a:t>7–10 days </a:t>
            </a:r>
            <a:r>
              <a:rPr lang="en-US" dirty="0"/>
              <a:t>treatment is proposed.</a:t>
            </a:r>
          </a:p>
          <a:p>
            <a:pPr lvl="0"/>
            <a:r>
              <a:rPr lang="en-US" b="1" u="sng" dirty="0">
                <a:solidFill>
                  <a:srgbClr val="FF0000"/>
                </a:solidFill>
              </a:rPr>
              <a:t>14 or 21 days</a:t>
            </a:r>
            <a:r>
              <a:rPr lang="en-US" dirty="0"/>
              <a:t>; if S. aureus or Gram-negative enteric bacilli pneumonia is suspected or confirmed.</a:t>
            </a:r>
          </a:p>
          <a:p>
            <a:pPr eaLnBrk="1" hangingPunct="1">
              <a:defRPr/>
            </a:pPr>
            <a:endParaRPr lang="en-US" dirty="0"/>
          </a:p>
        </p:txBody>
      </p:sp>
    </p:spTree>
    <p:extLst>
      <p:ext uri="{BB962C8B-B14F-4D97-AF65-F5344CB8AC3E}">
        <p14:creationId xmlns:p14="http://schemas.microsoft.com/office/powerpoint/2010/main" val="4715286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10" name="Content Placeholder 9"/>
          <p:cNvSpPr>
            <a:spLocks noGrp="1"/>
          </p:cNvSpPr>
          <p:nvPr>
            <p:ph idx="1"/>
          </p:nvPr>
        </p:nvSpPr>
        <p:spPr/>
        <p:txBody>
          <a:bodyPr/>
          <a:lstStyle/>
          <a:p>
            <a:r>
              <a:rPr lang="en-US" sz="4000" b="1" dirty="0">
                <a:solidFill>
                  <a:srgbClr val="FF0000"/>
                </a:solidFill>
              </a:rPr>
              <a:t>Aspiration pneumonia</a:t>
            </a:r>
            <a:r>
              <a:rPr lang="en-US" dirty="0"/>
              <a:t>: Pneumonia can be caused by aspiration of either oropharyngeal or gastrointestinal contents</a:t>
            </a:r>
          </a:p>
        </p:txBody>
      </p:sp>
    </p:spTree>
    <p:extLst>
      <p:ext uri="{BB962C8B-B14F-4D97-AF65-F5344CB8AC3E}">
        <p14:creationId xmlns:p14="http://schemas.microsoft.com/office/powerpoint/2010/main" val="26352311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837539" y="222906"/>
            <a:ext cx="8763000" cy="588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15000"/>
              </a:lnSpc>
              <a:spcAft>
                <a:spcPts val="1000"/>
              </a:spcAft>
              <a:defRPr/>
            </a:pPr>
            <a:r>
              <a:rPr lang="en-US" altLang="en-US" sz="2400" b="1" dirty="0">
                <a:solidFill>
                  <a:srgbClr val="FF0000"/>
                </a:solidFill>
                <a:latin typeface="Calibri" pitchFamily="34" charset="0"/>
                <a:ea typeface="Calibri" pitchFamily="34" charset="0"/>
                <a:cs typeface="Arial" pitchFamily="34" charset="0"/>
              </a:rPr>
              <a:t>Patient can be discharged home </a:t>
            </a:r>
            <a:r>
              <a:rPr lang="en-US" altLang="en-US" sz="3200" b="1" u="sng" dirty="0">
                <a:solidFill>
                  <a:srgbClr val="FF0000"/>
                </a:solidFill>
                <a:latin typeface="Calibri" pitchFamily="34" charset="0"/>
                <a:ea typeface="Calibri" pitchFamily="34" charset="0"/>
                <a:cs typeface="Arial" pitchFamily="34" charset="0"/>
              </a:rPr>
              <a:t>if all </a:t>
            </a:r>
            <a:r>
              <a:rPr lang="en-US" altLang="en-US" sz="2400" b="1" dirty="0">
                <a:solidFill>
                  <a:srgbClr val="FF0000"/>
                </a:solidFill>
                <a:latin typeface="Calibri" pitchFamily="34" charset="0"/>
                <a:ea typeface="Calibri" pitchFamily="34" charset="0"/>
                <a:cs typeface="Arial" pitchFamily="34" charset="0"/>
              </a:rPr>
              <a:t>the following criteria</a:t>
            </a:r>
            <a:r>
              <a:rPr lang="en-US" altLang="en-US" sz="2800" dirty="0">
                <a:latin typeface="Calibri" pitchFamily="34" charset="0"/>
                <a:ea typeface="Calibri" pitchFamily="34" charset="0"/>
                <a:cs typeface="Arial" pitchFamily="34" charset="0"/>
              </a:rPr>
              <a:t>:</a:t>
            </a:r>
          </a:p>
          <a:p>
            <a:pPr marL="457200" indent="-457200">
              <a:lnSpc>
                <a:spcPct val="115000"/>
              </a:lnSpc>
              <a:spcAft>
                <a:spcPts val="1000"/>
              </a:spcAft>
              <a:buFont typeface="Wingdings" pitchFamily="2" charset="2"/>
              <a:buChar char="Ø"/>
              <a:defRPr/>
            </a:pPr>
            <a:r>
              <a:rPr lang="en-US" altLang="en-US" sz="2800" dirty="0">
                <a:latin typeface="Calibri" pitchFamily="34" charset="0"/>
                <a:ea typeface="Calibri" pitchFamily="34" charset="0"/>
                <a:cs typeface="Arial" pitchFamily="34" charset="0"/>
              </a:rPr>
              <a:t> </a:t>
            </a:r>
            <a:r>
              <a:rPr lang="en-US" altLang="en-US" sz="2800" dirty="0">
                <a:solidFill>
                  <a:srgbClr val="FF0000"/>
                </a:solidFill>
                <a:latin typeface="Calibri" pitchFamily="34" charset="0"/>
                <a:ea typeface="Calibri" pitchFamily="34" charset="0"/>
                <a:cs typeface="Arial" pitchFamily="34" charset="0"/>
              </a:rPr>
              <a:t>Curb</a:t>
            </a:r>
            <a:r>
              <a:rPr lang="en-US" altLang="en-US" sz="2800" dirty="0">
                <a:latin typeface="Calibri" pitchFamily="34" charset="0"/>
                <a:ea typeface="Calibri" pitchFamily="34" charset="0"/>
                <a:cs typeface="Arial" pitchFamily="34" charset="0"/>
              </a:rPr>
              <a:t> score 0-1 </a:t>
            </a:r>
            <a:r>
              <a:rPr lang="en-US" altLang="en-US" sz="2800" dirty="0" smtClean="0">
                <a:latin typeface="Calibri" pitchFamily="34" charset="0"/>
                <a:ea typeface="Calibri" pitchFamily="34" charset="0"/>
                <a:cs typeface="Arial" pitchFamily="34" charset="0"/>
              </a:rPr>
              <a:t>Able </a:t>
            </a:r>
            <a:r>
              <a:rPr lang="en-US" altLang="en-US" sz="2800" dirty="0">
                <a:latin typeface="Calibri" pitchFamily="34" charset="0"/>
                <a:ea typeface="Calibri" pitchFamily="34" charset="0"/>
                <a:cs typeface="Arial" pitchFamily="34" charset="0"/>
              </a:rPr>
              <a:t>to eat and drink</a:t>
            </a:r>
          </a:p>
          <a:p>
            <a:pPr marL="457200" indent="-457200">
              <a:lnSpc>
                <a:spcPct val="115000"/>
              </a:lnSpc>
              <a:spcAft>
                <a:spcPts val="1000"/>
              </a:spcAft>
              <a:buFont typeface="Wingdings" pitchFamily="2" charset="2"/>
              <a:buChar char="Ø"/>
              <a:defRPr/>
            </a:pPr>
            <a:r>
              <a:rPr lang="en-US" altLang="en-US" sz="2800" dirty="0">
                <a:latin typeface="Calibri" pitchFamily="34" charset="0"/>
                <a:ea typeface="Calibri" pitchFamily="34" charset="0"/>
                <a:cs typeface="Arial" pitchFamily="34" charset="0"/>
              </a:rPr>
              <a:t> </a:t>
            </a:r>
            <a:r>
              <a:rPr lang="en-US" altLang="en-US" sz="2800" dirty="0">
                <a:solidFill>
                  <a:srgbClr val="FF0000"/>
                </a:solidFill>
                <a:latin typeface="Calibri" pitchFamily="34" charset="0"/>
                <a:ea typeface="Calibri" pitchFamily="34" charset="0"/>
                <a:cs typeface="Arial" pitchFamily="34" charset="0"/>
              </a:rPr>
              <a:t>Pulse</a:t>
            </a:r>
            <a:r>
              <a:rPr lang="en-US" altLang="en-US" sz="2800" dirty="0">
                <a:latin typeface="Calibri" pitchFamily="34" charset="0"/>
                <a:ea typeface="Calibri" pitchFamily="34" charset="0"/>
                <a:cs typeface="Arial" pitchFamily="34" charset="0"/>
              </a:rPr>
              <a:t> ≤100 beats per min</a:t>
            </a:r>
          </a:p>
          <a:p>
            <a:pPr marL="457200" indent="-457200">
              <a:lnSpc>
                <a:spcPct val="115000"/>
              </a:lnSpc>
              <a:spcAft>
                <a:spcPts val="1000"/>
              </a:spcAft>
              <a:buFont typeface="Wingdings" pitchFamily="2" charset="2"/>
              <a:buChar char="Ø"/>
              <a:defRPr/>
            </a:pPr>
            <a:r>
              <a:rPr lang="en-US" altLang="en-US" sz="2800" dirty="0">
                <a:latin typeface="Calibri" pitchFamily="34" charset="0"/>
                <a:ea typeface="Calibri" pitchFamily="34" charset="0"/>
                <a:cs typeface="Arial" pitchFamily="34" charset="0"/>
              </a:rPr>
              <a:t> </a:t>
            </a:r>
            <a:r>
              <a:rPr lang="en-US" altLang="en-US" sz="2800" dirty="0">
                <a:solidFill>
                  <a:srgbClr val="FF0000"/>
                </a:solidFill>
                <a:latin typeface="Calibri" pitchFamily="34" charset="0"/>
                <a:ea typeface="Calibri" pitchFamily="34" charset="0"/>
                <a:cs typeface="Arial" pitchFamily="34" charset="0"/>
              </a:rPr>
              <a:t>Respiratory rate </a:t>
            </a:r>
            <a:r>
              <a:rPr lang="en-US" altLang="en-US" sz="2800" dirty="0">
                <a:latin typeface="Calibri" pitchFamily="34" charset="0"/>
                <a:ea typeface="Calibri" pitchFamily="34" charset="0"/>
                <a:cs typeface="Arial" pitchFamily="34" charset="0"/>
              </a:rPr>
              <a:t>≤30 per min</a:t>
            </a:r>
          </a:p>
          <a:p>
            <a:pPr marL="457200" indent="-457200">
              <a:lnSpc>
                <a:spcPct val="115000"/>
              </a:lnSpc>
              <a:spcAft>
                <a:spcPts val="1000"/>
              </a:spcAft>
              <a:buFont typeface="Wingdings" pitchFamily="2" charset="2"/>
              <a:buChar char="Ø"/>
              <a:defRPr/>
            </a:pPr>
            <a:r>
              <a:rPr lang="en-US" altLang="en-US" sz="2800" dirty="0">
                <a:latin typeface="Calibri" pitchFamily="34" charset="0"/>
                <a:ea typeface="Calibri" pitchFamily="34" charset="0"/>
                <a:cs typeface="Arial" pitchFamily="34" charset="0"/>
              </a:rPr>
              <a:t> </a:t>
            </a:r>
            <a:r>
              <a:rPr lang="en-US" altLang="en-US" sz="2800" dirty="0">
                <a:solidFill>
                  <a:srgbClr val="FF0000"/>
                </a:solidFill>
                <a:latin typeface="Calibri" pitchFamily="34" charset="0"/>
                <a:ea typeface="Calibri" pitchFamily="34" charset="0"/>
                <a:cs typeface="Arial" pitchFamily="34" charset="0"/>
              </a:rPr>
              <a:t>Normal Systolic blood pressure  </a:t>
            </a:r>
            <a:r>
              <a:rPr lang="en-US" altLang="en-US" sz="2800" dirty="0">
                <a:latin typeface="Calibri" pitchFamily="34" charset="0"/>
                <a:ea typeface="Calibri" pitchFamily="34" charset="0"/>
                <a:cs typeface="Arial" pitchFamily="34" charset="0"/>
              </a:rPr>
              <a:t>according to the age and BP baseline .</a:t>
            </a:r>
          </a:p>
          <a:p>
            <a:pPr marL="457200" indent="-457200">
              <a:lnSpc>
                <a:spcPct val="115000"/>
              </a:lnSpc>
              <a:spcAft>
                <a:spcPts val="1000"/>
              </a:spcAft>
              <a:buFont typeface="Wingdings" pitchFamily="2" charset="2"/>
              <a:buChar char="Ø"/>
              <a:defRPr/>
            </a:pPr>
            <a:r>
              <a:rPr lang="en-US" altLang="en-US" sz="2800" dirty="0">
                <a:latin typeface="Calibri" pitchFamily="34" charset="0"/>
                <a:ea typeface="Calibri" pitchFamily="34" charset="0"/>
                <a:cs typeface="Arial" pitchFamily="34" charset="0"/>
              </a:rPr>
              <a:t> </a:t>
            </a:r>
            <a:r>
              <a:rPr lang="en-US" altLang="en-US" sz="2800" dirty="0">
                <a:solidFill>
                  <a:srgbClr val="FF0000"/>
                </a:solidFill>
                <a:latin typeface="Calibri" pitchFamily="34" charset="0"/>
                <a:ea typeface="Calibri" pitchFamily="34" charset="0"/>
                <a:cs typeface="Arial" pitchFamily="34" charset="0"/>
              </a:rPr>
              <a:t>Oxygen saturation ≥94 </a:t>
            </a:r>
            <a:r>
              <a:rPr lang="en-US" altLang="en-US" sz="2800" dirty="0">
                <a:latin typeface="Calibri" pitchFamily="34" charset="0"/>
                <a:ea typeface="Calibri" pitchFamily="34" charset="0"/>
                <a:cs typeface="Arial" pitchFamily="34" charset="0"/>
              </a:rPr>
              <a:t>percent or if the resident had chronic obstructive pulmonary disease (COPD) ≥90 percent.</a:t>
            </a:r>
          </a:p>
          <a:p>
            <a:pPr marL="457200" indent="-457200">
              <a:lnSpc>
                <a:spcPct val="115000"/>
              </a:lnSpc>
              <a:spcAft>
                <a:spcPts val="1000"/>
              </a:spcAft>
              <a:buFont typeface="Wingdings" pitchFamily="2" charset="2"/>
              <a:buChar char="Ø"/>
              <a:defRPr/>
            </a:pPr>
            <a:r>
              <a:rPr lang="en-US" altLang="en-US" sz="2800" dirty="0">
                <a:solidFill>
                  <a:srgbClr val="FF0000"/>
                </a:solidFill>
                <a:latin typeface="Calibri" pitchFamily="34" charset="0"/>
                <a:ea typeface="Calibri" pitchFamily="34" charset="0"/>
                <a:cs typeface="Arial" pitchFamily="34" charset="0"/>
              </a:rPr>
              <a:t>Social support and home care </a:t>
            </a:r>
            <a:r>
              <a:rPr lang="en-US" altLang="en-US" sz="2800" dirty="0">
                <a:latin typeface="Calibri" pitchFamily="34" charset="0"/>
                <a:ea typeface="Calibri" pitchFamily="34" charset="0"/>
                <a:cs typeface="Arial" pitchFamily="34" charset="0"/>
              </a:rPr>
              <a:t>.</a:t>
            </a:r>
          </a:p>
        </p:txBody>
      </p:sp>
    </p:spTree>
    <p:extLst>
      <p:ext uri="{BB962C8B-B14F-4D97-AF65-F5344CB8AC3E}">
        <p14:creationId xmlns:p14="http://schemas.microsoft.com/office/powerpoint/2010/main" val="14610447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6211" y="1379739"/>
            <a:ext cx="10116590" cy="4426008"/>
          </a:xfrm>
          <a:prstGeom prst="rect">
            <a:avLst/>
          </a:prstGeom>
        </p:spPr>
      </p:pic>
    </p:spTree>
    <p:extLst>
      <p:ext uri="{BB962C8B-B14F-4D97-AF65-F5344CB8AC3E}">
        <p14:creationId xmlns:p14="http://schemas.microsoft.com/office/powerpoint/2010/main" val="4448665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0227" y="562805"/>
            <a:ext cx="9144000" cy="2387600"/>
          </a:xfrm>
        </p:spPr>
        <p:txBody>
          <a:bodyPr>
            <a:normAutofit/>
          </a:bodyPr>
          <a:lstStyle/>
          <a:p>
            <a:r>
              <a:rPr lang="en-GB" sz="3600" dirty="0"/>
              <a:t>Hospital-Acquired Pneumonia </a:t>
            </a:r>
            <a:r>
              <a:rPr lang="en-GB" sz="3600" dirty="0" smtClean="0"/>
              <a:t/>
            </a:r>
            <a:br>
              <a:rPr lang="en-GB" sz="3600" dirty="0" smtClean="0"/>
            </a:br>
            <a:r>
              <a:rPr lang="en-GB" sz="3600" dirty="0" smtClean="0"/>
              <a:t>                           and COVID-19</a:t>
            </a:r>
            <a:endParaRPr lang="en-GB" sz="3600" dirty="0"/>
          </a:p>
        </p:txBody>
      </p:sp>
      <p:sp>
        <p:nvSpPr>
          <p:cNvPr id="3" name="Subtitle 2"/>
          <p:cNvSpPr>
            <a:spLocks noGrp="1"/>
          </p:cNvSpPr>
          <p:nvPr>
            <p:ph type="subTitle" idx="1"/>
          </p:nvPr>
        </p:nvSpPr>
        <p:spPr>
          <a:xfrm>
            <a:off x="1360227" y="3288139"/>
            <a:ext cx="9144000" cy="1655762"/>
          </a:xfrm>
        </p:spPr>
        <p:txBody>
          <a:bodyPr/>
          <a:lstStyle/>
          <a:p>
            <a:r>
              <a:rPr lang="en-GB" dirty="0" smtClean="0"/>
              <a:t>BY: </a:t>
            </a:r>
            <a:r>
              <a:rPr lang="en-GB" dirty="0" err="1" smtClean="0"/>
              <a:t>Maisoon</a:t>
            </a:r>
            <a:r>
              <a:rPr lang="en-GB" dirty="0" smtClean="0"/>
              <a:t> </a:t>
            </a:r>
            <a:r>
              <a:rPr lang="en-GB" dirty="0" err="1" smtClean="0"/>
              <a:t>Irshead</a:t>
            </a:r>
            <a:r>
              <a:rPr lang="en-GB" dirty="0" smtClean="0"/>
              <a:t> </a:t>
            </a:r>
            <a:endParaRPr lang="en-GB" dirty="0"/>
          </a:p>
        </p:txBody>
      </p:sp>
      <p:pic>
        <p:nvPicPr>
          <p:cNvPr id="4" name="Picture 3"/>
          <p:cNvPicPr>
            <a:picLocks noChangeAspect="1"/>
          </p:cNvPicPr>
          <p:nvPr/>
        </p:nvPicPr>
        <p:blipFill>
          <a:blip r:embed="rId2"/>
          <a:stretch>
            <a:fillRect/>
          </a:stretch>
        </p:blipFill>
        <p:spPr>
          <a:xfrm>
            <a:off x="573207" y="4406975"/>
            <a:ext cx="3823460" cy="2083786"/>
          </a:xfrm>
          <a:prstGeom prst="rect">
            <a:avLst/>
          </a:prstGeom>
        </p:spPr>
      </p:pic>
      <p:pic>
        <p:nvPicPr>
          <p:cNvPr id="5" name="Picture 4"/>
          <p:cNvPicPr>
            <a:picLocks noChangeAspect="1"/>
          </p:cNvPicPr>
          <p:nvPr/>
        </p:nvPicPr>
        <p:blipFill>
          <a:blip r:embed="rId3"/>
          <a:stretch>
            <a:fillRect/>
          </a:stretch>
        </p:blipFill>
        <p:spPr>
          <a:xfrm>
            <a:off x="8647563" y="261180"/>
            <a:ext cx="3276600" cy="1495425"/>
          </a:xfrm>
          <a:prstGeom prst="rect">
            <a:avLst/>
          </a:prstGeom>
        </p:spPr>
      </p:pic>
    </p:spTree>
    <p:extLst>
      <p:ext uri="{BB962C8B-B14F-4D97-AF65-F5344CB8AC3E}">
        <p14:creationId xmlns:p14="http://schemas.microsoft.com/office/powerpoint/2010/main" val="13113201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dirty="0" smtClean="0"/>
              <a:t>Hospital-Acquired Pneumonia (HAP)</a:t>
            </a:r>
          </a:p>
          <a:p>
            <a:r>
              <a:rPr lang="en-GB" dirty="0" smtClean="0"/>
              <a:t>Pneumonia that develops after 2-3 days of hospitalization   up to 14</a:t>
            </a:r>
            <a:r>
              <a:rPr lang="ar-JO" dirty="0" smtClean="0"/>
              <a:t> </a:t>
            </a:r>
            <a:r>
              <a:rPr lang="en-GB" dirty="0" smtClean="0"/>
              <a:t>days after discharge </a:t>
            </a:r>
          </a:p>
          <a:p>
            <a:pPr marL="0" indent="0">
              <a:buNone/>
            </a:pPr>
            <a:r>
              <a:rPr lang="ar-JO" dirty="0"/>
              <a:t> </a:t>
            </a:r>
            <a:r>
              <a:rPr lang="ar-JO" dirty="0" smtClean="0"/>
              <a:t> </a:t>
            </a:r>
            <a:r>
              <a:rPr lang="en-GB" dirty="0" smtClean="0"/>
              <a:t>    Includes:</a:t>
            </a:r>
          </a:p>
          <a:p>
            <a:r>
              <a:rPr lang="en-GB" dirty="0" smtClean="0"/>
              <a:t>    Ventilator-Associated Pneumonia (VAP) </a:t>
            </a:r>
            <a:r>
              <a:rPr lang="en-GB" dirty="0" smtClean="0">
                <a:solidFill>
                  <a:srgbClr val="FF0000"/>
                </a:solidFill>
              </a:rPr>
              <a:t>same as HAP but  on mechanical ventilator ,endotracheal intubation </a:t>
            </a:r>
            <a:r>
              <a:rPr lang="ar-JO" dirty="0">
                <a:solidFill>
                  <a:srgbClr val="FF0000"/>
                </a:solidFill>
              </a:rPr>
              <a:t> </a:t>
            </a:r>
            <a:endParaRPr lang="ar-JO" dirty="0" smtClean="0">
              <a:solidFill>
                <a:srgbClr val="FF0000"/>
              </a:solidFill>
            </a:endParaRPr>
          </a:p>
          <a:p>
            <a:r>
              <a:rPr lang="en-GB" dirty="0" smtClean="0">
                <a:solidFill>
                  <a:srgbClr val="FF0000"/>
                </a:solidFill>
              </a:rPr>
              <a:t>requires </a:t>
            </a:r>
            <a:r>
              <a:rPr lang="ar-JO" dirty="0" smtClean="0">
                <a:solidFill>
                  <a:srgbClr val="FF0000"/>
                </a:solidFill>
              </a:rPr>
              <a:t> </a:t>
            </a:r>
            <a:r>
              <a:rPr lang="en-GB" dirty="0" smtClean="0">
                <a:solidFill>
                  <a:srgbClr val="FF0000"/>
                </a:solidFill>
              </a:rPr>
              <a:t>endotracheal intubation for at least 48 hours before the onset of </a:t>
            </a:r>
            <a:r>
              <a:rPr lang="en-GB" dirty="0" err="1" smtClean="0">
                <a:solidFill>
                  <a:srgbClr val="FF0000"/>
                </a:solidFill>
              </a:rPr>
              <a:t>pneumoni</a:t>
            </a:r>
            <a:endParaRPr lang="en-GB" dirty="0" smtClean="0">
              <a:solidFill>
                <a:srgbClr val="FF0000"/>
              </a:solidFill>
            </a:endParaRPr>
          </a:p>
          <a:p>
            <a:endParaRPr lang="en-GB" dirty="0"/>
          </a:p>
        </p:txBody>
      </p:sp>
      <p:pic>
        <p:nvPicPr>
          <p:cNvPr id="4" name="Picture 3"/>
          <p:cNvPicPr>
            <a:picLocks noChangeAspect="1"/>
          </p:cNvPicPr>
          <p:nvPr/>
        </p:nvPicPr>
        <p:blipFill>
          <a:blip r:embed="rId2"/>
          <a:stretch>
            <a:fillRect/>
          </a:stretch>
        </p:blipFill>
        <p:spPr>
          <a:xfrm>
            <a:off x="8828822" y="156368"/>
            <a:ext cx="3105150" cy="1743075"/>
          </a:xfrm>
          <a:prstGeom prst="rect">
            <a:avLst/>
          </a:prstGeom>
        </p:spPr>
      </p:pic>
    </p:spTree>
    <p:extLst>
      <p:ext uri="{BB962C8B-B14F-4D97-AF65-F5344CB8AC3E}">
        <p14:creationId xmlns:p14="http://schemas.microsoft.com/office/powerpoint/2010/main" val="6594617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GB" dirty="0" smtClean="0"/>
              <a:t> HAP and VAP may be caused by a wide spectrum of organisms.</a:t>
            </a:r>
            <a:endParaRPr lang="ar-JO" dirty="0" smtClean="0"/>
          </a:p>
          <a:p>
            <a:endParaRPr lang="en-GB" dirty="0" smtClean="0"/>
          </a:p>
          <a:p>
            <a:r>
              <a:rPr lang="en-GB" dirty="0"/>
              <a:t>The organisms implicated in early-onset HAP (occurring </a:t>
            </a:r>
            <a:r>
              <a:rPr lang="en-GB" dirty="0" smtClean="0"/>
              <a:t>within </a:t>
            </a:r>
            <a:r>
              <a:rPr lang="en-GB" dirty="0"/>
              <a:t>4–5 days of admission) are similar</a:t>
            </a:r>
            <a:r>
              <a:rPr lang="en-GB" dirty="0">
                <a:solidFill>
                  <a:srgbClr val="FF0000"/>
                </a:solidFill>
              </a:rPr>
              <a:t> to those involved in </a:t>
            </a:r>
            <a:r>
              <a:rPr lang="en-GB" dirty="0" smtClean="0">
                <a:solidFill>
                  <a:srgbClr val="FF0000"/>
                </a:solidFill>
              </a:rPr>
              <a:t>CAP In </a:t>
            </a:r>
            <a:r>
              <a:rPr lang="en-GB" dirty="0">
                <a:solidFill>
                  <a:srgbClr val="FF0000"/>
                </a:solidFill>
              </a:rPr>
              <a:t>patients who have received no previous antibiotics, </a:t>
            </a:r>
            <a:r>
              <a:rPr lang="en-GB" dirty="0" smtClean="0">
                <a:solidFill>
                  <a:srgbClr val="FF0000"/>
                </a:solidFill>
              </a:rPr>
              <a:t>co-</a:t>
            </a:r>
            <a:r>
              <a:rPr lang="en-GB" dirty="0" err="1" smtClean="0">
                <a:solidFill>
                  <a:srgbClr val="FF0000"/>
                </a:solidFill>
              </a:rPr>
              <a:t>amoxiclav</a:t>
            </a:r>
            <a:r>
              <a:rPr lang="en-GB" dirty="0" smtClean="0">
                <a:solidFill>
                  <a:srgbClr val="FF0000"/>
                </a:solidFill>
              </a:rPr>
              <a:t> </a:t>
            </a:r>
            <a:r>
              <a:rPr lang="en-GB" dirty="0">
                <a:solidFill>
                  <a:srgbClr val="FF0000"/>
                </a:solidFill>
              </a:rPr>
              <a:t>or cefuroxime represents a sensible choice. If </a:t>
            </a:r>
            <a:r>
              <a:rPr lang="en-GB" dirty="0" smtClean="0">
                <a:solidFill>
                  <a:srgbClr val="FF0000"/>
                </a:solidFill>
              </a:rPr>
              <a:t>the </a:t>
            </a:r>
            <a:r>
              <a:rPr lang="en-GB" dirty="0">
                <a:solidFill>
                  <a:srgbClr val="FF0000"/>
                </a:solidFill>
              </a:rPr>
              <a:t>patient has received a course of recent antibiotics, then </a:t>
            </a:r>
            <a:r>
              <a:rPr lang="en-GB" dirty="0" smtClean="0">
                <a:solidFill>
                  <a:srgbClr val="FF0000"/>
                </a:solidFill>
              </a:rPr>
              <a:t>piperacillin/</a:t>
            </a:r>
            <a:r>
              <a:rPr lang="en-GB" dirty="0" err="1" smtClean="0">
                <a:solidFill>
                  <a:srgbClr val="FF0000"/>
                </a:solidFill>
              </a:rPr>
              <a:t>tazobactam</a:t>
            </a:r>
            <a:r>
              <a:rPr lang="en-GB" dirty="0" smtClean="0">
                <a:solidFill>
                  <a:srgbClr val="FF0000"/>
                </a:solidFill>
              </a:rPr>
              <a:t> </a:t>
            </a:r>
            <a:r>
              <a:rPr lang="en-GB" dirty="0">
                <a:solidFill>
                  <a:srgbClr val="FF0000"/>
                </a:solidFill>
              </a:rPr>
              <a:t>or a third-generation cephalosporin </a:t>
            </a:r>
            <a:r>
              <a:rPr lang="en-GB" dirty="0" smtClean="0">
                <a:solidFill>
                  <a:srgbClr val="FF0000"/>
                </a:solidFill>
              </a:rPr>
              <a:t>should </a:t>
            </a:r>
            <a:r>
              <a:rPr lang="en-GB" dirty="0">
                <a:solidFill>
                  <a:srgbClr val="FF0000"/>
                </a:solidFill>
              </a:rPr>
              <a:t>be considered</a:t>
            </a:r>
            <a:r>
              <a:rPr lang="en-GB" dirty="0" smtClean="0">
                <a:solidFill>
                  <a:srgbClr val="FF0000"/>
                </a:solidFill>
              </a:rPr>
              <a:t>.</a:t>
            </a:r>
            <a:endParaRPr lang="ar-JO" dirty="0" smtClean="0">
              <a:solidFill>
                <a:srgbClr val="FF0000"/>
              </a:solidFill>
            </a:endParaRPr>
          </a:p>
          <a:p>
            <a:endParaRPr lang="ar-JO" dirty="0" smtClean="0">
              <a:solidFill>
                <a:srgbClr val="FF0000"/>
              </a:solidFill>
            </a:endParaRPr>
          </a:p>
          <a:p>
            <a:endParaRPr lang="en-GB" dirty="0"/>
          </a:p>
        </p:txBody>
      </p:sp>
    </p:spTree>
    <p:extLst>
      <p:ext uri="{BB962C8B-B14F-4D97-AF65-F5344CB8AC3E}">
        <p14:creationId xmlns:p14="http://schemas.microsoft.com/office/powerpoint/2010/main" val="3022124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dirty="0" err="1" smtClean="0"/>
              <a:t>Lat</a:t>
            </a:r>
            <a:r>
              <a:rPr lang="en-GB" dirty="0" smtClean="0"/>
              <a:t>e-onset </a:t>
            </a:r>
            <a:r>
              <a:rPr lang="en-GB" dirty="0"/>
              <a:t>HAP is more often attributable to Gram-negative </a:t>
            </a:r>
          </a:p>
          <a:p>
            <a:pPr marL="0" indent="0">
              <a:buNone/>
            </a:pPr>
            <a:r>
              <a:rPr lang="en-GB" dirty="0"/>
              <a:t>bacteria (e.g. Escherichia coli, Pseudomonas aeruginosa, </a:t>
            </a:r>
          </a:p>
          <a:p>
            <a:pPr marL="0" indent="0">
              <a:buNone/>
            </a:pPr>
            <a:r>
              <a:rPr lang="en-GB" dirty="0" err="1"/>
              <a:t>Klebsiella</a:t>
            </a:r>
            <a:r>
              <a:rPr lang="en-GB" dirty="0"/>
              <a:t> spp. and Acinetobacter </a:t>
            </a:r>
            <a:r>
              <a:rPr lang="en-GB" dirty="0" err="1"/>
              <a:t>baumannii</a:t>
            </a:r>
            <a:r>
              <a:rPr lang="en-GB" dirty="0"/>
              <a:t>), </a:t>
            </a:r>
            <a:endParaRPr lang="en-GB" dirty="0" smtClean="0"/>
          </a:p>
          <a:p>
            <a:pPr marL="0" indent="0">
              <a:buNone/>
            </a:pPr>
            <a:r>
              <a:rPr lang="en-GB" dirty="0" smtClean="0"/>
              <a:t>Staph</a:t>
            </a:r>
            <a:r>
              <a:rPr lang="en-GB" dirty="0"/>
              <a:t>. </a:t>
            </a:r>
            <a:r>
              <a:rPr lang="en-GB" dirty="0" smtClean="0"/>
              <a:t>aureus(including </a:t>
            </a:r>
            <a:r>
              <a:rPr lang="en-GB" dirty="0" err="1"/>
              <a:t>meticillin</a:t>
            </a:r>
            <a:r>
              <a:rPr lang="en-GB" dirty="0"/>
              <a:t>-resistant Staph. aureus (MRSA)) and </a:t>
            </a:r>
          </a:p>
          <a:p>
            <a:pPr marL="0" indent="0">
              <a:buNone/>
            </a:pPr>
            <a:r>
              <a:rPr lang="en-GB" dirty="0"/>
              <a:t>anaerobes, and the choice of antibiotics ought to cover these </a:t>
            </a:r>
          </a:p>
          <a:p>
            <a:pPr marL="0" indent="0">
              <a:buNone/>
            </a:pPr>
            <a:r>
              <a:rPr lang="en-GB" dirty="0"/>
              <a:t>possibilities</a:t>
            </a:r>
            <a:r>
              <a:rPr lang="en-GB" dirty="0" smtClean="0"/>
              <a:t>.</a:t>
            </a:r>
          </a:p>
          <a:p>
            <a:pPr marL="0" indent="0">
              <a:buNone/>
            </a:pPr>
            <a:r>
              <a:rPr lang="en-GB" dirty="0" smtClean="0"/>
              <a:t> </a:t>
            </a:r>
            <a:endParaRPr lang="en-GB" dirty="0"/>
          </a:p>
        </p:txBody>
      </p:sp>
      <p:pic>
        <p:nvPicPr>
          <p:cNvPr id="4" name="Picture 3"/>
          <p:cNvPicPr>
            <a:picLocks noChangeAspect="1"/>
          </p:cNvPicPr>
          <p:nvPr/>
        </p:nvPicPr>
        <p:blipFill>
          <a:blip r:embed="rId2"/>
          <a:stretch>
            <a:fillRect/>
          </a:stretch>
        </p:blipFill>
        <p:spPr>
          <a:xfrm>
            <a:off x="7939869" y="4738544"/>
            <a:ext cx="2781300" cy="1857375"/>
          </a:xfrm>
          <a:prstGeom prst="rect">
            <a:avLst/>
          </a:prstGeom>
        </p:spPr>
      </p:pic>
    </p:spTree>
    <p:extLst>
      <p:ext uri="{BB962C8B-B14F-4D97-AF65-F5344CB8AC3E}">
        <p14:creationId xmlns:p14="http://schemas.microsoft.com/office/powerpoint/2010/main" val="7016510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68490"/>
            <a:ext cx="10508775" cy="5199797"/>
          </a:xfrm>
        </p:spPr>
        <p:txBody>
          <a:bodyPr>
            <a:normAutofit/>
          </a:bodyPr>
          <a:lstStyle/>
          <a:p>
            <a:pPr marL="0" indent="0">
              <a:buNone/>
            </a:pPr>
            <a:r>
              <a:rPr lang="en-GB" dirty="0"/>
              <a:t>• HAP and VAP pathogens </a:t>
            </a:r>
            <a:r>
              <a:rPr lang="en-GB" sz="1800" dirty="0"/>
              <a:t>are influenced by risk factors for multidrug resistant (MDR) bacteria. </a:t>
            </a:r>
          </a:p>
          <a:p>
            <a:pPr marL="0" indent="0">
              <a:buNone/>
            </a:pPr>
            <a:endParaRPr lang="en-GB" dirty="0" smtClean="0"/>
          </a:p>
          <a:p>
            <a:pPr marL="0" indent="0">
              <a:buNone/>
            </a:pPr>
            <a:r>
              <a:rPr lang="en-GB" dirty="0" smtClean="0"/>
              <a:t>       </a:t>
            </a:r>
            <a:endParaRPr lang="en-GB" dirty="0"/>
          </a:p>
        </p:txBody>
      </p:sp>
      <p:pic>
        <p:nvPicPr>
          <p:cNvPr id="4" name="Picture 3"/>
          <p:cNvPicPr>
            <a:picLocks noChangeAspect="1"/>
          </p:cNvPicPr>
          <p:nvPr/>
        </p:nvPicPr>
        <p:blipFill>
          <a:blip r:embed="rId2"/>
          <a:stretch>
            <a:fillRect/>
          </a:stretch>
        </p:blipFill>
        <p:spPr>
          <a:xfrm>
            <a:off x="259307" y="2299542"/>
            <a:ext cx="7328848" cy="4278680"/>
          </a:xfrm>
          <a:prstGeom prst="rect">
            <a:avLst/>
          </a:prstGeom>
        </p:spPr>
      </p:pic>
      <p:pic>
        <p:nvPicPr>
          <p:cNvPr id="5" name="Picture 4"/>
          <p:cNvPicPr>
            <a:picLocks noChangeAspect="1"/>
          </p:cNvPicPr>
          <p:nvPr/>
        </p:nvPicPr>
        <p:blipFill>
          <a:blip r:embed="rId3"/>
          <a:stretch>
            <a:fillRect/>
          </a:stretch>
        </p:blipFill>
        <p:spPr>
          <a:xfrm>
            <a:off x="259307" y="1009828"/>
            <a:ext cx="5340559" cy="1152244"/>
          </a:xfrm>
          <a:prstGeom prst="rect">
            <a:avLst/>
          </a:prstGeom>
        </p:spPr>
      </p:pic>
    </p:spTree>
    <p:extLst>
      <p:ext uri="{BB962C8B-B14F-4D97-AF65-F5344CB8AC3E}">
        <p14:creationId xmlns:p14="http://schemas.microsoft.com/office/powerpoint/2010/main" val="13016299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64525" y="215000"/>
            <a:ext cx="7997588" cy="6781610"/>
          </a:xfrm>
          <a:prstGeom prst="rect">
            <a:avLst/>
          </a:prstGeom>
        </p:spPr>
      </p:pic>
    </p:spTree>
    <p:extLst>
      <p:ext uri="{BB962C8B-B14F-4D97-AF65-F5344CB8AC3E}">
        <p14:creationId xmlns:p14="http://schemas.microsoft.com/office/powerpoint/2010/main" val="17302477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MDR organisms include </a:t>
            </a:r>
            <a:r>
              <a:rPr lang="ar-JO" dirty="0" smtClean="0"/>
              <a:t/>
            </a:r>
            <a:br>
              <a:rPr lang="ar-JO" dirty="0" smtClean="0"/>
            </a:br>
            <a:endParaRPr lang="en-GB" dirty="0"/>
          </a:p>
        </p:txBody>
      </p:sp>
      <p:sp>
        <p:nvSpPr>
          <p:cNvPr id="3" name="Content Placeholder 2"/>
          <p:cNvSpPr>
            <a:spLocks noGrp="1"/>
          </p:cNvSpPr>
          <p:nvPr>
            <p:ph idx="1"/>
          </p:nvPr>
        </p:nvSpPr>
        <p:spPr>
          <a:xfrm>
            <a:off x="838200" y="1337481"/>
            <a:ext cx="10515600" cy="4839482"/>
          </a:xfrm>
        </p:spPr>
        <p:txBody>
          <a:bodyPr/>
          <a:lstStyle/>
          <a:p>
            <a:r>
              <a:rPr lang="en-GB" dirty="0" smtClean="0"/>
              <a:t>extended spectrum </a:t>
            </a:r>
            <a:r>
              <a:rPr lang="el-GR" dirty="0" smtClean="0"/>
              <a:t>β-</a:t>
            </a:r>
            <a:r>
              <a:rPr lang="en-GB" dirty="0" smtClean="0"/>
              <a:t>lactamase</a:t>
            </a:r>
            <a:r>
              <a:rPr lang="ar-JO" dirty="0" smtClean="0"/>
              <a:t> </a:t>
            </a:r>
            <a:r>
              <a:rPr lang="en-US" dirty="0" smtClean="0"/>
              <a:t>(</a:t>
            </a:r>
            <a:r>
              <a:rPr lang="en-US" dirty="0" smtClean="0">
                <a:solidFill>
                  <a:srgbClr val="FF0000"/>
                </a:solidFill>
              </a:rPr>
              <a:t>ESBL</a:t>
            </a:r>
            <a:r>
              <a:rPr lang="en-US" dirty="0" smtClean="0"/>
              <a:t>)</a:t>
            </a:r>
            <a:r>
              <a:rPr lang="en-GB" dirty="0" smtClean="0"/>
              <a:t> and/ or </a:t>
            </a:r>
          </a:p>
          <a:p>
            <a:r>
              <a:rPr lang="en-GB" dirty="0" err="1" smtClean="0"/>
              <a:t>carbapenemase</a:t>
            </a:r>
            <a:r>
              <a:rPr lang="en-GB" dirty="0" smtClean="0"/>
              <a:t>-producing enteric gram-negative bacilli, </a:t>
            </a:r>
          </a:p>
          <a:p>
            <a:r>
              <a:rPr lang="en-GB" dirty="0" smtClean="0"/>
              <a:t>Pseudomonas aeruginosa, Acinetobacter spp.,</a:t>
            </a:r>
          </a:p>
          <a:p>
            <a:r>
              <a:rPr lang="en-GB" dirty="0" smtClean="0"/>
              <a:t> MRSA</a:t>
            </a:r>
            <a:endParaRPr lang="en-GB" dirty="0"/>
          </a:p>
        </p:txBody>
      </p:sp>
      <p:pic>
        <p:nvPicPr>
          <p:cNvPr id="4" name="Picture 3"/>
          <p:cNvPicPr>
            <a:picLocks noChangeAspect="1"/>
          </p:cNvPicPr>
          <p:nvPr/>
        </p:nvPicPr>
        <p:blipFill>
          <a:blip r:embed="rId2"/>
          <a:stretch>
            <a:fillRect/>
          </a:stretch>
        </p:blipFill>
        <p:spPr>
          <a:xfrm>
            <a:off x="4476466" y="3083648"/>
            <a:ext cx="6495197" cy="3248913"/>
          </a:xfrm>
          <a:prstGeom prst="rect">
            <a:avLst/>
          </a:prstGeom>
        </p:spPr>
      </p:pic>
    </p:spTree>
    <p:extLst>
      <p:ext uri="{BB962C8B-B14F-4D97-AF65-F5344CB8AC3E}">
        <p14:creationId xmlns:p14="http://schemas.microsoft.com/office/powerpoint/2010/main" val="23246800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PHARMACOLOGY THERAPY FPR HAP/VAP</a:t>
            </a:r>
          </a:p>
        </p:txBody>
      </p:sp>
      <p:sp>
        <p:nvSpPr>
          <p:cNvPr id="3" name="Content Placeholder 2"/>
          <p:cNvSpPr>
            <a:spLocks noGrp="1"/>
          </p:cNvSpPr>
          <p:nvPr>
            <p:ph idx="1"/>
          </p:nvPr>
        </p:nvSpPr>
        <p:spPr/>
        <p:txBody>
          <a:bodyPr>
            <a:normAutofit lnSpcReduction="10000"/>
          </a:bodyPr>
          <a:lstStyle/>
          <a:p>
            <a:r>
              <a:rPr lang="en-GB" dirty="0"/>
              <a:t>The principles of management are similar to those of CAP, </a:t>
            </a:r>
            <a:r>
              <a:rPr lang="ar-JO" dirty="0" smtClean="0"/>
              <a:t> </a:t>
            </a:r>
            <a:r>
              <a:rPr lang="en-GB" dirty="0" smtClean="0"/>
              <a:t>focusing </a:t>
            </a:r>
            <a:r>
              <a:rPr lang="en-GB" dirty="0"/>
              <a:t>on adequate oxygenation, appropriate fluid balance </a:t>
            </a:r>
            <a:r>
              <a:rPr lang="ar-JO" dirty="0" smtClean="0"/>
              <a:t> </a:t>
            </a:r>
            <a:r>
              <a:rPr lang="en-GB" dirty="0" smtClean="0"/>
              <a:t>and </a:t>
            </a:r>
            <a:r>
              <a:rPr lang="en-GB" dirty="0"/>
              <a:t>antibiotics.</a:t>
            </a:r>
            <a:endParaRPr lang="ar-JO" dirty="0" smtClean="0"/>
          </a:p>
          <a:p>
            <a:r>
              <a:rPr lang="en-GB" dirty="0" smtClean="0"/>
              <a:t>Empirical </a:t>
            </a:r>
            <a:r>
              <a:rPr lang="en-GB" dirty="0"/>
              <a:t>selection of </a:t>
            </a:r>
            <a:r>
              <a:rPr lang="en-GB" dirty="0" err="1"/>
              <a:t>antimicrobiaL</a:t>
            </a:r>
            <a:r>
              <a:rPr lang="en-GB" dirty="0"/>
              <a:t> therapy for VAP &amp; HAP is broad spectrum; </a:t>
            </a:r>
            <a:r>
              <a:rPr lang="en-GB" dirty="0" smtClean="0"/>
              <a:t>however </a:t>
            </a:r>
            <a:r>
              <a:rPr lang="en-GB" dirty="0"/>
              <a:t>once culture and susceptibility information is available, the therapy </a:t>
            </a:r>
            <a:r>
              <a:rPr lang="en-GB" dirty="0" smtClean="0"/>
              <a:t>should </a:t>
            </a:r>
            <a:r>
              <a:rPr lang="en-GB" dirty="0"/>
              <a:t>be narrowed (</a:t>
            </a:r>
            <a:r>
              <a:rPr lang="en-GB" dirty="0" err="1"/>
              <a:t>deescalation</a:t>
            </a:r>
            <a:r>
              <a:rPr lang="en-GB" dirty="0"/>
              <a:t>) to cover the identified pathogen(s).</a:t>
            </a:r>
          </a:p>
          <a:p>
            <a:r>
              <a:rPr lang="en-GB" dirty="0" smtClean="0"/>
              <a:t>Factors </a:t>
            </a:r>
            <a:r>
              <a:rPr lang="en-GB" dirty="0"/>
              <a:t>important to the empirical selection of antibiotics are: 1-risk </a:t>
            </a:r>
            <a:r>
              <a:rPr lang="en-GB" dirty="0" smtClean="0"/>
              <a:t>of mortality,2- </a:t>
            </a:r>
            <a:r>
              <a:rPr lang="en-GB" dirty="0"/>
              <a:t>MRSA risk factors, 3-intravenous use of antibiotics in the prior </a:t>
            </a:r>
            <a:r>
              <a:rPr lang="en-GB" dirty="0" smtClean="0"/>
              <a:t>90 days </a:t>
            </a:r>
          </a:p>
          <a:p>
            <a:r>
              <a:rPr lang="en-GB" dirty="0">
                <a:solidFill>
                  <a:srgbClr val="FF0000"/>
                </a:solidFill>
              </a:rPr>
              <a:t>The empirical selection antibiotic must cover </a:t>
            </a:r>
            <a:r>
              <a:rPr lang="en-GB" dirty="0" err="1">
                <a:solidFill>
                  <a:srgbClr val="FF0000"/>
                </a:solidFill>
              </a:rPr>
              <a:t>p.aeruginosa</a:t>
            </a:r>
            <a:r>
              <a:rPr lang="en-GB" dirty="0">
                <a:solidFill>
                  <a:srgbClr val="FF0000"/>
                </a:solidFill>
              </a:rPr>
              <a:t> and when cover it </a:t>
            </a:r>
            <a:r>
              <a:rPr lang="en-GB" dirty="0" smtClean="0">
                <a:solidFill>
                  <a:srgbClr val="FF0000"/>
                </a:solidFill>
              </a:rPr>
              <a:t>mean </a:t>
            </a:r>
            <a:r>
              <a:rPr lang="en-GB" dirty="0">
                <a:solidFill>
                  <a:srgbClr val="FF0000"/>
                </a:solidFill>
              </a:rPr>
              <a:t>cover all the pathogen.</a:t>
            </a:r>
          </a:p>
          <a:p>
            <a:endParaRPr lang="en-GB" dirty="0" smtClean="0"/>
          </a:p>
          <a:p>
            <a:endParaRPr lang="en-GB" dirty="0"/>
          </a:p>
        </p:txBody>
      </p:sp>
    </p:spTree>
    <p:extLst>
      <p:ext uri="{BB962C8B-B14F-4D97-AF65-F5344CB8AC3E}">
        <p14:creationId xmlns:p14="http://schemas.microsoft.com/office/powerpoint/2010/main" val="822612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4000" b="1" dirty="0">
                <a:solidFill>
                  <a:srgbClr val="FF0000"/>
                </a:solidFill>
              </a:rPr>
              <a:t>Hospital-acquired pneumonia (HAP)</a:t>
            </a:r>
            <a:r>
              <a:rPr lang="en-US" dirty="0"/>
              <a:t>: defined as pneumonia that occurs 48 hours or more after </a:t>
            </a:r>
            <a:r>
              <a:rPr lang="en-US" dirty="0" smtClean="0"/>
              <a:t>admission, </a:t>
            </a:r>
            <a:r>
              <a:rPr lang="en-GB" dirty="0"/>
              <a:t>up to 14</a:t>
            </a:r>
            <a:r>
              <a:rPr lang="ar-JO" dirty="0"/>
              <a:t> </a:t>
            </a:r>
            <a:r>
              <a:rPr lang="en-GB" dirty="0"/>
              <a:t>days after discharge </a:t>
            </a:r>
            <a:r>
              <a:rPr lang="en-GB" dirty="0" smtClean="0"/>
              <a:t>.</a:t>
            </a:r>
            <a:endParaRPr lang="en-GB" dirty="0"/>
          </a:p>
          <a:p>
            <a:endParaRPr lang="en-US" dirty="0"/>
          </a:p>
          <a:p>
            <a:endParaRPr lang="en-US" dirty="0"/>
          </a:p>
        </p:txBody>
      </p:sp>
      <p:pic>
        <p:nvPicPr>
          <p:cNvPr id="7" name="Picture 6"/>
          <p:cNvPicPr/>
          <p:nvPr/>
        </p:nvPicPr>
        <p:blipFill>
          <a:blip r:embed="rId2"/>
          <a:stretch>
            <a:fillRect/>
          </a:stretch>
        </p:blipFill>
        <p:spPr>
          <a:xfrm>
            <a:off x="5562601" y="3581401"/>
            <a:ext cx="3276599" cy="2057399"/>
          </a:xfrm>
          <a:prstGeom prst="rect">
            <a:avLst/>
          </a:prstGeom>
        </p:spPr>
      </p:pic>
    </p:spTree>
    <p:extLst>
      <p:ext uri="{BB962C8B-B14F-4D97-AF65-F5344CB8AC3E}">
        <p14:creationId xmlns:p14="http://schemas.microsoft.com/office/powerpoint/2010/main" val="19785777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a:blip r:embed="rId2"/>
          <a:stretch>
            <a:fillRect/>
          </a:stretch>
        </p:blipFill>
        <p:spPr>
          <a:xfrm>
            <a:off x="423081" y="245659"/>
            <a:ext cx="10822675" cy="6291617"/>
          </a:xfrm>
          <a:prstGeom prst="rect">
            <a:avLst/>
          </a:prstGeom>
        </p:spPr>
      </p:pic>
    </p:spTree>
    <p:extLst>
      <p:ext uri="{BB962C8B-B14F-4D97-AF65-F5344CB8AC3E}">
        <p14:creationId xmlns:p14="http://schemas.microsoft.com/office/powerpoint/2010/main" val="14824524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286603" y="204716"/>
            <a:ext cx="10863618" cy="6373505"/>
          </a:xfrm>
          <a:prstGeom prst="rect">
            <a:avLst/>
          </a:prstGeom>
        </p:spPr>
      </p:pic>
    </p:spTree>
    <p:extLst>
      <p:ext uri="{BB962C8B-B14F-4D97-AF65-F5344CB8AC3E}">
        <p14:creationId xmlns:p14="http://schemas.microsoft.com/office/powerpoint/2010/main" val="9989528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Viral Pneumonia</a:t>
            </a:r>
          </a:p>
        </p:txBody>
      </p:sp>
      <p:sp>
        <p:nvSpPr>
          <p:cNvPr id="3" name="Content Placeholder 2"/>
          <p:cNvSpPr>
            <a:spLocks noGrp="1"/>
          </p:cNvSpPr>
          <p:nvPr>
            <p:ph idx="1"/>
          </p:nvPr>
        </p:nvSpPr>
        <p:spPr/>
        <p:txBody>
          <a:bodyPr/>
          <a:lstStyle/>
          <a:p>
            <a:r>
              <a:rPr lang="en-GB" dirty="0"/>
              <a:t>Viruses that can lead to pneumonia include:</a:t>
            </a:r>
          </a:p>
          <a:p>
            <a:endParaRPr lang="en-GB" dirty="0"/>
          </a:p>
          <a:p>
            <a:r>
              <a:rPr lang="en-GB" dirty="0"/>
              <a:t>Influenza (flu) A and B viruses, the most common causes in adults</a:t>
            </a:r>
          </a:p>
          <a:p>
            <a:r>
              <a:rPr lang="en-GB" dirty="0"/>
              <a:t>Respiratory syncytial virus (RSV), which is more common in infants and children than in adults</a:t>
            </a:r>
          </a:p>
          <a:p>
            <a:r>
              <a:rPr lang="en-GB" dirty="0"/>
              <a:t>Coronaviruses, including SARS-CoV-2, the new virus that causes COVID-19</a:t>
            </a:r>
          </a:p>
          <a:p>
            <a:r>
              <a:rPr lang="en-GB" dirty="0"/>
              <a:t>Rhinoviruses, parainfluenza viruses, and adenoviruses, which can also cause pinkeye</a:t>
            </a:r>
          </a:p>
        </p:txBody>
      </p:sp>
    </p:spTree>
    <p:extLst>
      <p:ext uri="{BB962C8B-B14F-4D97-AF65-F5344CB8AC3E}">
        <p14:creationId xmlns:p14="http://schemas.microsoft.com/office/powerpoint/2010/main" val="35744061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a:t>Clinical suspicion of COVID-19 should therefore be considered in any individual with new-onset fever, persistent cough, </a:t>
            </a:r>
            <a:r>
              <a:rPr lang="en-GB" dirty="0" err="1"/>
              <a:t>dyspnea</a:t>
            </a:r>
            <a:r>
              <a:rPr lang="en-GB" dirty="0"/>
              <a:t>, smell or taste disturbance, myalgia, and gastrointestinal disturbance.</a:t>
            </a:r>
          </a:p>
        </p:txBody>
      </p:sp>
    </p:spTree>
    <p:extLst>
      <p:ext uri="{BB962C8B-B14F-4D97-AF65-F5344CB8AC3E}">
        <p14:creationId xmlns:p14="http://schemas.microsoft.com/office/powerpoint/2010/main" val="7020609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severe </a:t>
            </a:r>
            <a:r>
              <a:rPr lang="en-GB" dirty="0"/>
              <a:t>acute respiratory syndrome coronavirus 2 (SARS-CoV-2).</a:t>
            </a:r>
          </a:p>
        </p:txBody>
      </p:sp>
      <p:sp>
        <p:nvSpPr>
          <p:cNvPr id="3" name="Content Placeholder 2"/>
          <p:cNvSpPr>
            <a:spLocks noGrp="1"/>
          </p:cNvSpPr>
          <p:nvPr>
            <p:ph idx="1"/>
          </p:nvPr>
        </p:nvSpPr>
        <p:spPr/>
        <p:txBody>
          <a:bodyPr>
            <a:normAutofit fontScale="77500" lnSpcReduction="20000"/>
          </a:bodyPr>
          <a:lstStyle/>
          <a:p>
            <a:r>
              <a:rPr lang="en-GB" dirty="0"/>
              <a:t>SARS-CoV-2 is an enveloped positive-strand RNA </a:t>
            </a:r>
            <a:r>
              <a:rPr lang="en-GB" dirty="0" smtClean="0"/>
              <a:t>virus</a:t>
            </a:r>
          </a:p>
          <a:p>
            <a:r>
              <a:rPr lang="en-GB" dirty="0"/>
              <a:t>It rapidly spread, resulting in a global pandemic.</a:t>
            </a:r>
            <a:endParaRPr lang="en-GB" dirty="0" smtClean="0"/>
          </a:p>
          <a:p>
            <a:r>
              <a:rPr lang="en-GB" dirty="0"/>
              <a:t>The SARS-CoV-2 spike proteins have a high affinity for the angiotensin-converting enzyme 2 (ACE2) receptor on human </a:t>
            </a:r>
            <a:r>
              <a:rPr lang="en-GB" dirty="0" smtClean="0"/>
              <a:t>cells</a:t>
            </a:r>
          </a:p>
          <a:p>
            <a:r>
              <a:rPr lang="en-GB" dirty="0"/>
              <a:t>This allows viral entry into the cell by endocytosis or fusion of the viral envelope with the host cell's lipid membrane. </a:t>
            </a:r>
            <a:endParaRPr lang="en-GB" dirty="0" smtClean="0"/>
          </a:p>
          <a:p>
            <a:r>
              <a:rPr lang="en-GB" dirty="0"/>
              <a:t> The virus enters </a:t>
            </a:r>
            <a:r>
              <a:rPr lang="en-GB" dirty="0">
                <a:solidFill>
                  <a:srgbClr val="FF0000"/>
                </a:solidFill>
              </a:rPr>
              <a:t>type 2 </a:t>
            </a:r>
            <a:r>
              <a:rPr lang="en-GB" dirty="0" err="1">
                <a:solidFill>
                  <a:srgbClr val="FF0000"/>
                </a:solidFill>
              </a:rPr>
              <a:t>pneumocytes</a:t>
            </a:r>
            <a:r>
              <a:rPr lang="en-GB" dirty="0"/>
              <a:t> via the ACE2 receptor and undergo </a:t>
            </a:r>
            <a:r>
              <a:rPr lang="en-GB" dirty="0" smtClean="0"/>
              <a:t>replication</a:t>
            </a:r>
          </a:p>
          <a:p>
            <a:r>
              <a:rPr lang="en-GB" dirty="0"/>
              <a:t>release inflammatory mediators including interleukins (IL-1, IL-6, IL-8, IL-10 and IL-12), </a:t>
            </a:r>
            <a:r>
              <a:rPr lang="en-GB" dirty="0" err="1"/>
              <a:t>tumor</a:t>
            </a:r>
            <a:r>
              <a:rPr lang="en-GB" dirty="0"/>
              <a:t> necrosis factor-α (TNF-α</a:t>
            </a:r>
            <a:r>
              <a:rPr lang="en-GB" dirty="0" smtClean="0"/>
              <a:t>)</a:t>
            </a:r>
          </a:p>
          <a:p>
            <a:r>
              <a:rPr lang="en-GB" dirty="0"/>
              <a:t>The inflammatory response attracts neutrophils, CD4 helper T cells and CD8 cytotoxic T cells which enter the lung parenchyma to destroy the virus. In so doing, they also cause widespread collateral damage to the lung tissue culminating in acute respiratory distress syndrome (ARDS)</a:t>
            </a:r>
          </a:p>
        </p:txBody>
      </p:sp>
      <p:pic>
        <p:nvPicPr>
          <p:cNvPr id="4" name="Picture 3"/>
          <p:cNvPicPr>
            <a:picLocks noChangeAspect="1"/>
          </p:cNvPicPr>
          <p:nvPr/>
        </p:nvPicPr>
        <p:blipFill>
          <a:blip r:embed="rId2"/>
          <a:stretch>
            <a:fillRect/>
          </a:stretch>
        </p:blipFill>
        <p:spPr>
          <a:xfrm>
            <a:off x="9170442" y="365125"/>
            <a:ext cx="2476500" cy="1714500"/>
          </a:xfrm>
          <a:prstGeom prst="rect">
            <a:avLst/>
          </a:prstGeom>
        </p:spPr>
      </p:pic>
    </p:spTree>
    <p:extLst>
      <p:ext uri="{BB962C8B-B14F-4D97-AF65-F5344CB8AC3E}">
        <p14:creationId xmlns:p14="http://schemas.microsoft.com/office/powerpoint/2010/main" val="28442712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615" y="1146412"/>
            <a:ext cx="10835185" cy="5030551"/>
          </a:xfrm>
        </p:spPr>
        <p:txBody>
          <a:bodyPr>
            <a:normAutofit/>
          </a:bodyPr>
          <a:lstStyle/>
          <a:p>
            <a:pPr marL="0" indent="0">
              <a:buNone/>
            </a:pPr>
            <a:r>
              <a:rPr lang="en-GB" dirty="0" smtClean="0"/>
              <a:t>●Cough</a:t>
            </a:r>
            <a:endParaRPr lang="en-GB" dirty="0"/>
          </a:p>
          <a:p>
            <a:pPr marL="0" indent="0">
              <a:buNone/>
            </a:pPr>
            <a:r>
              <a:rPr lang="en-GB" dirty="0"/>
              <a:t>●Fever (subjective or &gt;100.4°F/38°C</a:t>
            </a:r>
            <a:r>
              <a:rPr lang="en-GB" dirty="0" smtClean="0"/>
              <a:t>)</a:t>
            </a:r>
            <a:endParaRPr lang="en-GB" dirty="0"/>
          </a:p>
          <a:p>
            <a:pPr marL="0" indent="0">
              <a:buNone/>
            </a:pPr>
            <a:r>
              <a:rPr lang="en-GB" dirty="0"/>
              <a:t>●Myalgia </a:t>
            </a:r>
            <a:endParaRPr lang="en-GB" dirty="0" smtClean="0"/>
          </a:p>
          <a:p>
            <a:pPr marL="0" indent="0">
              <a:buNone/>
            </a:pPr>
            <a:r>
              <a:rPr lang="en-GB" dirty="0" smtClean="0"/>
              <a:t>●Headache</a:t>
            </a:r>
            <a:endParaRPr lang="en-GB" dirty="0"/>
          </a:p>
          <a:p>
            <a:pPr marL="0" indent="0">
              <a:buNone/>
            </a:pPr>
            <a:r>
              <a:rPr lang="en-GB" dirty="0"/>
              <a:t>●</a:t>
            </a:r>
            <a:r>
              <a:rPr lang="en-GB" dirty="0" err="1"/>
              <a:t>Dyspnea</a:t>
            </a:r>
            <a:r>
              <a:rPr lang="en-GB" dirty="0"/>
              <a:t> </a:t>
            </a:r>
            <a:endParaRPr lang="en-GB" dirty="0" smtClean="0"/>
          </a:p>
          <a:p>
            <a:pPr marL="0" indent="0">
              <a:buNone/>
            </a:pPr>
            <a:r>
              <a:rPr lang="en-GB" dirty="0" smtClean="0"/>
              <a:t>●</a:t>
            </a:r>
            <a:r>
              <a:rPr lang="en-GB" dirty="0"/>
              <a:t>Sore </a:t>
            </a:r>
            <a:r>
              <a:rPr lang="en-GB" dirty="0" smtClean="0"/>
              <a:t>throat</a:t>
            </a:r>
            <a:endParaRPr lang="en-GB" dirty="0"/>
          </a:p>
          <a:p>
            <a:pPr marL="0" indent="0">
              <a:buNone/>
            </a:pPr>
            <a:r>
              <a:rPr lang="en-GB" dirty="0"/>
              <a:t>●</a:t>
            </a:r>
            <a:r>
              <a:rPr lang="en-GB" dirty="0" err="1"/>
              <a:t>Diarrhea</a:t>
            </a:r>
            <a:r>
              <a:rPr lang="en-GB" dirty="0"/>
              <a:t> </a:t>
            </a:r>
            <a:endParaRPr lang="en-GB" dirty="0" smtClean="0"/>
          </a:p>
          <a:p>
            <a:pPr marL="0" indent="0">
              <a:buNone/>
            </a:pPr>
            <a:r>
              <a:rPr lang="en-GB" dirty="0" smtClean="0"/>
              <a:t>●Nausea/vomiting</a:t>
            </a:r>
            <a:endParaRPr lang="en-GB" dirty="0"/>
          </a:p>
          <a:p>
            <a:pPr marL="0" indent="0">
              <a:buNone/>
            </a:pPr>
            <a:r>
              <a:rPr lang="en-GB" dirty="0" smtClean="0"/>
              <a:t>●</a:t>
            </a:r>
            <a:r>
              <a:rPr lang="en-GB" dirty="0"/>
              <a:t>Loss of smell or taste, abdominal pain, and </a:t>
            </a:r>
            <a:r>
              <a:rPr lang="en-GB" dirty="0" err="1" smtClean="0"/>
              <a:t>rhinorrhea</a:t>
            </a:r>
            <a:endParaRPr lang="en-GB" dirty="0"/>
          </a:p>
        </p:txBody>
      </p:sp>
      <p:pic>
        <p:nvPicPr>
          <p:cNvPr id="4" name="Picture 3"/>
          <p:cNvPicPr>
            <a:picLocks noChangeAspect="1"/>
          </p:cNvPicPr>
          <p:nvPr/>
        </p:nvPicPr>
        <p:blipFill>
          <a:blip r:embed="rId2"/>
          <a:stretch>
            <a:fillRect/>
          </a:stretch>
        </p:blipFill>
        <p:spPr>
          <a:xfrm>
            <a:off x="6201628" y="377612"/>
            <a:ext cx="5152172" cy="1927910"/>
          </a:xfrm>
          <a:prstGeom prst="rect">
            <a:avLst/>
          </a:prstGeom>
        </p:spPr>
      </p:pic>
    </p:spTree>
    <p:extLst>
      <p:ext uri="{BB962C8B-B14F-4D97-AF65-F5344CB8AC3E}">
        <p14:creationId xmlns:p14="http://schemas.microsoft.com/office/powerpoint/2010/main" val="23840294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394" y="4705113"/>
            <a:ext cx="10515600" cy="1325563"/>
          </a:xfrm>
        </p:spPr>
        <p:txBody>
          <a:bodyPr>
            <a:normAutofit/>
          </a:bodyPr>
          <a:lstStyle/>
          <a:p>
            <a:r>
              <a:rPr lang="en-GB" sz="2400" dirty="0"/>
              <a:t>The incubation period from the time of exposure until the onset of symptoms is three to five days on average, partly depending on the variant, but it may be as long as 14 days.</a:t>
            </a:r>
          </a:p>
        </p:txBody>
      </p:sp>
      <p:pic>
        <p:nvPicPr>
          <p:cNvPr id="4" name="Content Placeholder 3"/>
          <p:cNvPicPr>
            <a:picLocks noGrp="1" noChangeAspect="1"/>
          </p:cNvPicPr>
          <p:nvPr>
            <p:ph idx="1"/>
          </p:nvPr>
        </p:nvPicPr>
        <p:blipFill rotWithShape="1">
          <a:blip r:embed="rId2"/>
          <a:srcRect r="840" b="49761"/>
          <a:stretch/>
        </p:blipFill>
        <p:spPr>
          <a:xfrm>
            <a:off x="192176" y="641445"/>
            <a:ext cx="11407283" cy="3725839"/>
          </a:xfrm>
          <a:prstGeom prst="rect">
            <a:avLst/>
          </a:prstGeom>
        </p:spPr>
      </p:pic>
    </p:spTree>
    <p:extLst>
      <p:ext uri="{BB962C8B-B14F-4D97-AF65-F5344CB8AC3E}">
        <p14:creationId xmlns:p14="http://schemas.microsoft.com/office/powerpoint/2010/main" val="20346345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32263"/>
            <a:ext cx="10515600" cy="5644700"/>
          </a:xfrm>
        </p:spPr>
        <p:txBody>
          <a:bodyPr/>
          <a:lstStyle/>
          <a:p>
            <a:r>
              <a:rPr lang="en-GB" dirty="0"/>
              <a:t>Multisystem complications of severe COVID-19 are common and include acute kidney and liver injury, arterial and venous thromboembolism, and central and peripheral nervous system complications. Cardiovascular complications of COVID-19 include myocarditis, dysrhythmias, heart failure, acute</a:t>
            </a:r>
          </a:p>
        </p:txBody>
      </p:sp>
    </p:spTree>
    <p:extLst>
      <p:ext uri="{BB962C8B-B14F-4D97-AF65-F5344CB8AC3E}">
        <p14:creationId xmlns:p14="http://schemas.microsoft.com/office/powerpoint/2010/main" val="28361280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Several complications of COVID-19 have been described:</a:t>
            </a:r>
            <a:br>
              <a:rPr lang="en-GB" dirty="0"/>
            </a:br>
            <a:endParaRPr lang="en-GB" dirty="0"/>
          </a:p>
        </p:txBody>
      </p:sp>
      <p:sp>
        <p:nvSpPr>
          <p:cNvPr id="3" name="Content Placeholder 2"/>
          <p:cNvSpPr>
            <a:spLocks noGrp="1"/>
          </p:cNvSpPr>
          <p:nvPr>
            <p:ph idx="1"/>
          </p:nvPr>
        </p:nvSpPr>
        <p:spPr/>
        <p:txBody>
          <a:bodyPr/>
          <a:lstStyle/>
          <a:p>
            <a:pPr marL="514350" indent="-514350">
              <a:buFont typeface="+mj-lt"/>
              <a:buAutoNum type="arabicPeriod"/>
            </a:pPr>
            <a:r>
              <a:rPr lang="en-GB" dirty="0"/>
              <a:t>Respiratory failure </a:t>
            </a:r>
            <a:endParaRPr lang="en-GB" dirty="0" smtClean="0"/>
          </a:p>
          <a:p>
            <a:pPr marL="514350" indent="-514350">
              <a:buFont typeface="+mj-lt"/>
              <a:buAutoNum type="arabicPeriod"/>
            </a:pPr>
            <a:r>
              <a:rPr lang="en-GB" dirty="0"/>
              <a:t>Cardiac and cardiovascular </a:t>
            </a:r>
            <a:r>
              <a:rPr lang="en-GB" dirty="0" smtClean="0"/>
              <a:t>complications</a:t>
            </a:r>
          </a:p>
          <a:p>
            <a:pPr marL="514350" indent="-514350">
              <a:buFont typeface="+mj-lt"/>
              <a:buAutoNum type="arabicPeriod"/>
            </a:pPr>
            <a:r>
              <a:rPr lang="en-GB" dirty="0"/>
              <a:t>Thromboembolic </a:t>
            </a:r>
            <a:r>
              <a:rPr lang="en-GB" dirty="0" smtClean="0"/>
              <a:t>complications</a:t>
            </a:r>
          </a:p>
          <a:p>
            <a:pPr marL="514350" indent="-514350">
              <a:buFont typeface="+mj-lt"/>
              <a:buAutoNum type="arabicPeriod"/>
            </a:pPr>
            <a:r>
              <a:rPr lang="en-GB" dirty="0"/>
              <a:t>Neurologic complications </a:t>
            </a:r>
            <a:endParaRPr lang="en-GB" dirty="0" smtClean="0"/>
          </a:p>
          <a:p>
            <a:pPr marL="514350" indent="-514350">
              <a:buFont typeface="+mj-lt"/>
              <a:buAutoNum type="arabicPeriod"/>
            </a:pPr>
            <a:r>
              <a:rPr lang="en-GB" dirty="0"/>
              <a:t>Inflammatory </a:t>
            </a:r>
            <a:r>
              <a:rPr lang="en-GB" dirty="0" smtClean="0"/>
              <a:t>complications</a:t>
            </a:r>
          </a:p>
          <a:p>
            <a:pPr marL="514350" indent="-514350">
              <a:buFont typeface="+mj-lt"/>
              <a:buAutoNum type="arabicPeriod"/>
            </a:pPr>
            <a:r>
              <a:rPr lang="en-GB" dirty="0"/>
              <a:t>Secondary </a:t>
            </a:r>
            <a:r>
              <a:rPr lang="en-GB" dirty="0" smtClean="0"/>
              <a:t>infections</a:t>
            </a:r>
          </a:p>
        </p:txBody>
      </p:sp>
      <p:pic>
        <p:nvPicPr>
          <p:cNvPr id="4" name="Picture 3"/>
          <p:cNvPicPr>
            <a:picLocks noChangeAspect="1"/>
          </p:cNvPicPr>
          <p:nvPr/>
        </p:nvPicPr>
        <p:blipFill>
          <a:blip r:embed="rId2"/>
          <a:stretch>
            <a:fillRect/>
          </a:stretch>
        </p:blipFill>
        <p:spPr>
          <a:xfrm>
            <a:off x="7354153" y="3254138"/>
            <a:ext cx="3999647" cy="2768986"/>
          </a:xfrm>
          <a:prstGeom prst="rect">
            <a:avLst/>
          </a:prstGeom>
        </p:spPr>
      </p:pic>
    </p:spTree>
    <p:extLst>
      <p:ext uri="{BB962C8B-B14F-4D97-AF65-F5344CB8AC3E}">
        <p14:creationId xmlns:p14="http://schemas.microsoft.com/office/powerpoint/2010/main" val="3579555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Laboratory abnormalities</a:t>
            </a:r>
          </a:p>
        </p:txBody>
      </p:sp>
      <p:sp>
        <p:nvSpPr>
          <p:cNvPr id="3" name="Content Placeholder 2"/>
          <p:cNvSpPr>
            <a:spLocks noGrp="1"/>
          </p:cNvSpPr>
          <p:nvPr>
            <p:ph idx="1"/>
          </p:nvPr>
        </p:nvSpPr>
        <p:spPr/>
        <p:txBody>
          <a:bodyPr>
            <a:normAutofit fontScale="92500" lnSpcReduction="20000"/>
          </a:bodyPr>
          <a:lstStyle/>
          <a:p>
            <a:r>
              <a:rPr lang="en-GB" dirty="0" smtClean="0"/>
              <a:t>Lymphopenia</a:t>
            </a:r>
            <a:endParaRPr lang="en-GB" dirty="0"/>
          </a:p>
          <a:p>
            <a:pPr marL="0" indent="0">
              <a:buNone/>
            </a:pPr>
            <a:r>
              <a:rPr lang="en-GB" dirty="0"/>
              <a:t>•</a:t>
            </a:r>
            <a:r>
              <a:rPr lang="en-GB" dirty="0" smtClean="0"/>
              <a:t>Thrombocytopenia</a:t>
            </a:r>
            <a:endParaRPr lang="en-GB" dirty="0"/>
          </a:p>
          <a:p>
            <a:pPr marL="0" indent="0">
              <a:buNone/>
            </a:pPr>
            <a:r>
              <a:rPr lang="en-GB" dirty="0"/>
              <a:t>•Elevated liver </a:t>
            </a:r>
            <a:r>
              <a:rPr lang="en-GB" dirty="0" smtClean="0"/>
              <a:t>enzymes</a:t>
            </a:r>
            <a:endParaRPr lang="en-GB" dirty="0"/>
          </a:p>
          <a:p>
            <a:pPr marL="0" indent="0">
              <a:buNone/>
            </a:pPr>
            <a:r>
              <a:rPr lang="en-GB" dirty="0"/>
              <a:t>•Elevated lactate dehydrogenase (LDH</a:t>
            </a:r>
            <a:r>
              <a:rPr lang="en-GB" dirty="0" smtClean="0"/>
              <a:t>)•</a:t>
            </a:r>
            <a:r>
              <a:rPr lang="en-GB" dirty="0"/>
              <a:t>Elevated inflammatory markers (</a:t>
            </a:r>
            <a:r>
              <a:rPr lang="en-GB" dirty="0" err="1"/>
              <a:t>eg</a:t>
            </a:r>
            <a:r>
              <a:rPr lang="en-GB" dirty="0"/>
              <a:t>, C-reactive protein [CRP], ferritin) and inflammatory cytokines (</a:t>
            </a:r>
            <a:r>
              <a:rPr lang="en-GB" dirty="0" err="1"/>
              <a:t>ie</a:t>
            </a:r>
            <a:r>
              <a:rPr lang="en-GB" dirty="0"/>
              <a:t>, interleukin 6 [IL-6] and </a:t>
            </a:r>
            <a:r>
              <a:rPr lang="en-GB" dirty="0" err="1"/>
              <a:t>tumor</a:t>
            </a:r>
            <a:r>
              <a:rPr lang="en-GB" dirty="0"/>
              <a:t> necrosis factor [TNF]-alpha</a:t>
            </a:r>
            <a:r>
              <a:rPr lang="en-GB" dirty="0" smtClean="0"/>
              <a:t>)</a:t>
            </a:r>
            <a:endParaRPr lang="en-GB" dirty="0"/>
          </a:p>
          <a:p>
            <a:pPr marL="0" indent="0">
              <a:buNone/>
            </a:pPr>
            <a:r>
              <a:rPr lang="en-GB" dirty="0"/>
              <a:t>•Elevated D-dimer (&gt;1 mcg/mL</a:t>
            </a:r>
            <a:r>
              <a:rPr lang="en-GB" dirty="0" smtClean="0"/>
              <a:t>)</a:t>
            </a:r>
            <a:endParaRPr lang="en-GB" dirty="0"/>
          </a:p>
          <a:p>
            <a:pPr marL="0" indent="0">
              <a:buNone/>
            </a:pPr>
            <a:r>
              <a:rPr lang="en-GB" dirty="0"/>
              <a:t>•Elevated prothrombin time (PT</a:t>
            </a:r>
            <a:r>
              <a:rPr lang="en-GB" dirty="0" smtClean="0"/>
              <a:t>)</a:t>
            </a:r>
            <a:endParaRPr lang="en-GB" dirty="0"/>
          </a:p>
          <a:p>
            <a:pPr marL="0" indent="0">
              <a:buNone/>
            </a:pPr>
            <a:r>
              <a:rPr lang="en-GB" dirty="0"/>
              <a:t>•Elevated </a:t>
            </a:r>
            <a:r>
              <a:rPr lang="en-GB" dirty="0" smtClean="0"/>
              <a:t>troponin</a:t>
            </a:r>
            <a:endParaRPr lang="en-GB" dirty="0"/>
          </a:p>
          <a:p>
            <a:pPr marL="0" indent="0">
              <a:buNone/>
            </a:pPr>
            <a:r>
              <a:rPr lang="en-GB" dirty="0"/>
              <a:t>•Elevated </a:t>
            </a:r>
            <a:r>
              <a:rPr lang="en-GB" dirty="0" err="1"/>
              <a:t>creatine</a:t>
            </a:r>
            <a:r>
              <a:rPr lang="en-GB" dirty="0"/>
              <a:t> phosphokinase (CPK</a:t>
            </a:r>
            <a:r>
              <a:rPr lang="en-GB" dirty="0" smtClean="0"/>
              <a:t>)</a:t>
            </a:r>
            <a:endParaRPr lang="en-GB" dirty="0"/>
          </a:p>
          <a:p>
            <a:pPr marL="0" indent="0">
              <a:buNone/>
            </a:pPr>
            <a:r>
              <a:rPr lang="en-GB" dirty="0"/>
              <a:t>•Acute kidney </a:t>
            </a:r>
            <a:r>
              <a:rPr lang="en-GB" dirty="0" smtClean="0"/>
              <a:t>injury</a:t>
            </a:r>
            <a:endParaRPr lang="en-GB" dirty="0"/>
          </a:p>
        </p:txBody>
      </p:sp>
    </p:spTree>
    <p:extLst>
      <p:ext uri="{BB962C8B-B14F-4D97-AF65-F5344CB8AC3E}">
        <p14:creationId xmlns:p14="http://schemas.microsoft.com/office/powerpoint/2010/main" val="1840484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Ventilator-associated pneumonia (VAP):</a:t>
            </a:r>
            <a:r>
              <a:rPr lang="en-US" baseline="-25000" dirty="0"/>
              <a:t> </a:t>
            </a:r>
            <a:r>
              <a:rPr lang="en-US" dirty="0"/>
              <a:t>requires endotracheal intubation for at least 48 hours before the onset of pneumonia </a:t>
            </a:r>
          </a:p>
        </p:txBody>
      </p:sp>
      <p:pic>
        <p:nvPicPr>
          <p:cNvPr id="7" name="Picture 6"/>
          <p:cNvPicPr>
            <a:picLocks noChangeAspect="1"/>
          </p:cNvPicPr>
          <p:nvPr/>
        </p:nvPicPr>
        <p:blipFill>
          <a:blip r:embed="rId3"/>
          <a:stretch>
            <a:fillRect/>
          </a:stretch>
        </p:blipFill>
        <p:spPr>
          <a:xfrm>
            <a:off x="4572000" y="3863181"/>
            <a:ext cx="2819400" cy="2112023"/>
          </a:xfrm>
          <a:prstGeom prst="rect">
            <a:avLst/>
          </a:prstGeom>
        </p:spPr>
      </p:pic>
    </p:spTree>
    <p:extLst>
      <p:ext uri="{BB962C8B-B14F-4D97-AF65-F5344CB8AC3E}">
        <p14:creationId xmlns:p14="http://schemas.microsoft.com/office/powerpoint/2010/main" val="26034581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IMAGING </a:t>
            </a:r>
            <a:r>
              <a:rPr lang="en-GB" dirty="0" smtClean="0"/>
              <a:t>FINDINGS</a:t>
            </a:r>
            <a:endParaRPr lang="en-GB" dirty="0"/>
          </a:p>
        </p:txBody>
      </p:sp>
      <p:sp>
        <p:nvSpPr>
          <p:cNvPr id="3" name="Content Placeholder 2"/>
          <p:cNvSpPr>
            <a:spLocks noGrp="1"/>
          </p:cNvSpPr>
          <p:nvPr>
            <p:ph idx="1"/>
          </p:nvPr>
        </p:nvSpPr>
        <p:spPr>
          <a:xfrm>
            <a:off x="838200" y="1433015"/>
            <a:ext cx="10515600" cy="4743948"/>
          </a:xfrm>
        </p:spPr>
        <p:txBody>
          <a:bodyPr>
            <a:normAutofit/>
          </a:bodyPr>
          <a:lstStyle/>
          <a:p>
            <a:r>
              <a:rPr lang="en-GB" dirty="0"/>
              <a:t> </a:t>
            </a:r>
            <a:r>
              <a:rPr lang="en-GB" sz="3600" dirty="0"/>
              <a:t>Chest radiographs </a:t>
            </a:r>
            <a:r>
              <a:rPr lang="en-GB" sz="2400" dirty="0"/>
              <a:t>may be normal in early or mild disease, Common abnormal radiograph findings were consolidation and ground-glass opacities, with bilateral, peripheral, and lower lung zone distributions; lung involvement increased over the course of illness, with a peak in severity at 10 to 12 days after symptom </a:t>
            </a:r>
            <a:r>
              <a:rPr lang="en-GB" sz="2400" dirty="0" smtClean="0"/>
              <a:t>onset.</a:t>
            </a:r>
          </a:p>
        </p:txBody>
      </p:sp>
      <p:pic>
        <p:nvPicPr>
          <p:cNvPr id="4" name="Picture 3"/>
          <p:cNvPicPr>
            <a:picLocks noChangeAspect="1"/>
          </p:cNvPicPr>
          <p:nvPr/>
        </p:nvPicPr>
        <p:blipFill rotWithShape="1">
          <a:blip r:embed="rId3"/>
          <a:srcRect l="30395" r="28935" b="94"/>
          <a:stretch/>
        </p:blipFill>
        <p:spPr>
          <a:xfrm>
            <a:off x="8434314" y="3184904"/>
            <a:ext cx="3220873" cy="3558704"/>
          </a:xfrm>
          <a:prstGeom prst="rect">
            <a:avLst/>
          </a:prstGeom>
        </p:spPr>
      </p:pic>
    </p:spTree>
    <p:extLst>
      <p:ext uri="{BB962C8B-B14F-4D97-AF65-F5344CB8AC3E}">
        <p14:creationId xmlns:p14="http://schemas.microsoft.com/office/powerpoint/2010/main" val="4581332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119" y="409433"/>
            <a:ext cx="10515600" cy="5562814"/>
          </a:xfrm>
        </p:spPr>
        <p:txBody>
          <a:bodyPr>
            <a:normAutofit lnSpcReduction="10000"/>
          </a:bodyPr>
          <a:lstStyle/>
          <a:p>
            <a:r>
              <a:rPr lang="en-GB" dirty="0"/>
              <a:t>Chest CT:</a:t>
            </a:r>
          </a:p>
          <a:p>
            <a:r>
              <a:rPr lang="en-GB" dirty="0"/>
              <a:t>Ground-glass opacifications  </a:t>
            </a:r>
          </a:p>
          <a:p>
            <a:r>
              <a:rPr lang="en-GB" dirty="0"/>
              <a:t>Ground-glass opacifications with mixed consolidation</a:t>
            </a:r>
          </a:p>
          <a:p>
            <a:r>
              <a:rPr lang="en-GB" dirty="0"/>
              <a:t>Adjacent pleural thickening</a:t>
            </a:r>
          </a:p>
          <a:p>
            <a:r>
              <a:rPr lang="en-GB" dirty="0"/>
              <a:t>Interlobular septal thickening</a:t>
            </a:r>
          </a:p>
          <a:p>
            <a:r>
              <a:rPr lang="en-GB" dirty="0"/>
              <a:t>Air </a:t>
            </a:r>
            <a:r>
              <a:rPr lang="en-GB" dirty="0" err="1"/>
              <a:t>bronchograms</a:t>
            </a:r>
            <a:endParaRPr lang="en-GB" dirty="0"/>
          </a:p>
          <a:p>
            <a:r>
              <a:rPr lang="en-GB" dirty="0"/>
              <a:t> crazy paving pattern </a:t>
            </a:r>
            <a:endParaRPr lang="en-GB" dirty="0" smtClean="0"/>
          </a:p>
          <a:p>
            <a:r>
              <a:rPr lang="en-GB" dirty="0" smtClean="0"/>
              <a:t>(ground-glass</a:t>
            </a:r>
          </a:p>
          <a:p>
            <a:pPr marL="0" indent="0">
              <a:buNone/>
            </a:pPr>
            <a:r>
              <a:rPr lang="en-GB" dirty="0" smtClean="0"/>
              <a:t> </a:t>
            </a:r>
            <a:r>
              <a:rPr lang="en-GB" dirty="0"/>
              <a:t>opacifications </a:t>
            </a:r>
            <a:r>
              <a:rPr lang="en-GB" dirty="0" smtClean="0"/>
              <a:t>with</a:t>
            </a:r>
          </a:p>
          <a:p>
            <a:pPr marL="0" indent="0">
              <a:buNone/>
            </a:pPr>
            <a:r>
              <a:rPr lang="en-GB" dirty="0" smtClean="0"/>
              <a:t> superimposed</a:t>
            </a:r>
          </a:p>
          <a:p>
            <a:pPr marL="0" indent="0">
              <a:buNone/>
            </a:pPr>
            <a:r>
              <a:rPr lang="en-GB" dirty="0" smtClean="0"/>
              <a:t> </a:t>
            </a:r>
            <a:r>
              <a:rPr lang="en-GB" dirty="0"/>
              <a:t>septal thickening)</a:t>
            </a:r>
          </a:p>
          <a:p>
            <a:endParaRPr lang="en-GB" dirty="0"/>
          </a:p>
        </p:txBody>
      </p:sp>
      <p:pic>
        <p:nvPicPr>
          <p:cNvPr id="4" name="Picture 3"/>
          <p:cNvPicPr>
            <a:picLocks noChangeAspect="1"/>
          </p:cNvPicPr>
          <p:nvPr/>
        </p:nvPicPr>
        <p:blipFill rotWithShape="1">
          <a:blip r:embed="rId2"/>
          <a:srcRect l="10373" t="8094" r="9851" b="7745"/>
          <a:stretch/>
        </p:blipFill>
        <p:spPr>
          <a:xfrm>
            <a:off x="4373027" y="2975212"/>
            <a:ext cx="6557692" cy="3111690"/>
          </a:xfrm>
          <a:prstGeom prst="rect">
            <a:avLst/>
          </a:prstGeom>
        </p:spPr>
      </p:pic>
    </p:spTree>
    <p:extLst>
      <p:ext uri="{BB962C8B-B14F-4D97-AF65-F5344CB8AC3E}">
        <p14:creationId xmlns:p14="http://schemas.microsoft.com/office/powerpoint/2010/main" val="4688989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1367" y="450376"/>
            <a:ext cx="5950424" cy="6407624"/>
          </a:xfrm>
        </p:spPr>
        <p:txBody>
          <a:bodyPr>
            <a:normAutofit/>
          </a:bodyPr>
          <a:lstStyle/>
          <a:p>
            <a:r>
              <a:rPr lang="en-GB" sz="2800" dirty="0"/>
              <a:t>Typical CT imaging features for COVID-19. Unenhanced thin-section axial images of the lungs in a 52-year-old man with a positive RT-PCR (A to D) show </a:t>
            </a:r>
            <a:r>
              <a:rPr lang="en-GB" sz="2800" dirty="0">
                <a:solidFill>
                  <a:srgbClr val="FF0000"/>
                </a:solidFill>
              </a:rPr>
              <a:t>bilateral, multifocal rounded (asterisks) and </a:t>
            </a:r>
            <a:r>
              <a:rPr lang="en-GB" sz="2800" dirty="0" smtClean="0">
                <a:solidFill>
                  <a:srgbClr val="FF0000"/>
                </a:solidFill>
              </a:rPr>
              <a:t>peripheral </a:t>
            </a:r>
            <a:r>
              <a:rPr lang="en-GB" sz="2800" dirty="0">
                <a:solidFill>
                  <a:srgbClr val="FF0000"/>
                </a:solidFill>
              </a:rPr>
              <a:t>ground-glass opacity (arrows) with superimposed interlobular septal thickening and visible </a:t>
            </a:r>
            <a:r>
              <a:rPr lang="en-GB" sz="2800" dirty="0" err="1">
                <a:solidFill>
                  <a:srgbClr val="FF0000"/>
                </a:solidFill>
              </a:rPr>
              <a:t>intralobular</a:t>
            </a:r>
            <a:r>
              <a:rPr lang="en-GB" sz="2800" dirty="0">
                <a:solidFill>
                  <a:srgbClr val="FF0000"/>
                </a:solidFill>
              </a:rPr>
              <a:t> lines ("crazy-paving"). </a:t>
            </a:r>
            <a:r>
              <a:rPr lang="en-GB" sz="2800" dirty="0"/>
              <a:t>Routine screening CT for diagnosis or exclusion of COVID-19 is currently not </a:t>
            </a:r>
            <a:r>
              <a:rPr lang="en-GB" sz="2800" dirty="0" smtClean="0"/>
              <a:t>recommended.</a:t>
            </a:r>
            <a:endParaRPr lang="en-GB" sz="2800" dirty="0"/>
          </a:p>
        </p:txBody>
      </p:sp>
      <p:pic>
        <p:nvPicPr>
          <p:cNvPr id="4" name="Content Placeholder 3"/>
          <p:cNvPicPr>
            <a:picLocks noGrp="1" noChangeAspect="1"/>
          </p:cNvPicPr>
          <p:nvPr>
            <p:ph idx="1"/>
          </p:nvPr>
        </p:nvPicPr>
        <p:blipFill>
          <a:blip r:embed="rId2"/>
          <a:stretch>
            <a:fillRect/>
          </a:stretch>
        </p:blipFill>
        <p:spPr>
          <a:xfrm>
            <a:off x="52379" y="846160"/>
            <a:ext cx="5938988" cy="5322627"/>
          </a:xfrm>
          <a:prstGeom prst="rect">
            <a:avLst/>
          </a:prstGeom>
        </p:spPr>
      </p:pic>
    </p:spTree>
    <p:extLst>
      <p:ext uri="{BB962C8B-B14F-4D97-AF65-F5344CB8AC3E}">
        <p14:creationId xmlns:p14="http://schemas.microsoft.com/office/powerpoint/2010/main" val="22889420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869" y="477672"/>
            <a:ext cx="10515600" cy="3873666"/>
          </a:xfrm>
        </p:spPr>
        <p:txBody>
          <a:bodyPr/>
          <a:lstStyle/>
          <a:p>
            <a:r>
              <a:rPr lang="en-GB" dirty="0"/>
              <a:t>Lung ultrasound  when other imaging resources are not readily available. thickening, discontinuation, and interruption of the pleural line; B lines visible under the pleura that appear discrete, multifocal, or confluent; patchy, strip, and nodular consolidations; and air </a:t>
            </a:r>
            <a:r>
              <a:rPr lang="en-GB" dirty="0" err="1"/>
              <a:t>bronchogram</a:t>
            </a:r>
            <a:r>
              <a:rPr lang="en-GB" dirty="0"/>
              <a:t> signs in the consolidations</a:t>
            </a:r>
          </a:p>
        </p:txBody>
      </p:sp>
      <p:pic>
        <p:nvPicPr>
          <p:cNvPr id="4" name="Picture 3"/>
          <p:cNvPicPr>
            <a:picLocks noChangeAspect="1"/>
          </p:cNvPicPr>
          <p:nvPr/>
        </p:nvPicPr>
        <p:blipFill rotWithShape="1">
          <a:blip r:embed="rId2"/>
          <a:srcRect l="9999" t="17135" r="9850" b="16155"/>
          <a:stretch/>
        </p:blipFill>
        <p:spPr>
          <a:xfrm>
            <a:off x="2143282" y="2586216"/>
            <a:ext cx="9430020" cy="3530244"/>
          </a:xfrm>
          <a:prstGeom prst="rect">
            <a:avLst/>
          </a:prstGeom>
        </p:spPr>
      </p:pic>
    </p:spTree>
    <p:extLst>
      <p:ext uri="{BB962C8B-B14F-4D97-AF65-F5344CB8AC3E}">
        <p14:creationId xmlns:p14="http://schemas.microsoft.com/office/powerpoint/2010/main" val="44397574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063" y="-112547"/>
            <a:ext cx="10515600" cy="1325563"/>
          </a:xfrm>
        </p:spPr>
        <p:txBody>
          <a:bodyPr/>
          <a:lstStyle/>
          <a:p>
            <a:pPr algn="ctr"/>
            <a:r>
              <a:rPr lang="en-GB" dirty="0"/>
              <a:t>SPECIFIC DIAGNOSTIC TECHNIQUES</a:t>
            </a:r>
          </a:p>
        </p:txBody>
      </p:sp>
      <p:graphicFrame>
        <p:nvGraphicFramePr>
          <p:cNvPr id="4" name="Content Placeholder 3"/>
          <p:cNvGraphicFramePr>
            <a:graphicFrameLocks noGrp="1"/>
          </p:cNvGraphicFramePr>
          <p:nvPr>
            <p:ph idx="1"/>
            <p:extLst/>
          </p:nvPr>
        </p:nvGraphicFramePr>
        <p:xfrm>
          <a:off x="865496" y="1083362"/>
          <a:ext cx="10243782" cy="5292602"/>
        </p:xfrm>
        <a:graphic>
          <a:graphicData uri="http://schemas.openxmlformats.org/drawingml/2006/table">
            <a:tbl>
              <a:tblPr firstRow="1" bandRow="1">
                <a:tableStyleId>{073A0DAA-6AF3-43AB-8588-CEC1D06C72B9}</a:tableStyleId>
              </a:tblPr>
              <a:tblGrid>
                <a:gridCol w="1318146"/>
                <a:gridCol w="2606722"/>
                <a:gridCol w="1856096"/>
                <a:gridCol w="2361062"/>
                <a:gridCol w="2101756"/>
              </a:tblGrid>
              <a:tr h="491321">
                <a:tc>
                  <a:txBody>
                    <a:bodyPr/>
                    <a:lstStyle/>
                    <a:p>
                      <a:r>
                        <a:rPr lang="en-GB" dirty="0" smtClean="0"/>
                        <a:t>Test category	</a:t>
                      </a:r>
                      <a:endParaRPr lang="en-GB" dirty="0"/>
                    </a:p>
                  </a:txBody>
                  <a:tcPr/>
                </a:tc>
                <a:tc>
                  <a:txBody>
                    <a:bodyPr/>
                    <a:lstStyle/>
                    <a:p>
                      <a:r>
                        <a:rPr lang="en-GB" dirty="0" smtClean="0"/>
                        <a:t>Primary clinical use	</a:t>
                      </a:r>
                      <a:endParaRPr lang="en-GB" dirty="0"/>
                    </a:p>
                  </a:txBody>
                  <a:tcPr/>
                </a:tc>
                <a:tc>
                  <a:txBody>
                    <a:bodyPr/>
                    <a:lstStyle/>
                    <a:p>
                      <a:r>
                        <a:rPr lang="en-GB" dirty="0" smtClean="0"/>
                        <a:t>Specimen type</a:t>
                      </a:r>
                      <a:endParaRPr lang="en-GB" dirty="0"/>
                    </a:p>
                  </a:txBody>
                  <a:tcPr/>
                </a:tc>
                <a:tc>
                  <a:txBody>
                    <a:bodyPr/>
                    <a:lstStyle/>
                    <a:p>
                      <a:r>
                        <a:rPr lang="en-GB" dirty="0" smtClean="0"/>
                        <a:t>Performance characteristics</a:t>
                      </a:r>
                      <a:endParaRPr lang="en-GB" dirty="0"/>
                    </a:p>
                  </a:txBody>
                  <a:tcPr/>
                </a:tc>
                <a:tc>
                  <a:txBody>
                    <a:bodyPr/>
                    <a:lstStyle/>
                    <a:p>
                      <a:r>
                        <a:rPr lang="en-GB" dirty="0" smtClean="0"/>
                        <a:t>Comments</a:t>
                      </a:r>
                      <a:endParaRPr lang="en-GB" dirty="0"/>
                    </a:p>
                  </a:txBody>
                  <a:tcPr/>
                </a:tc>
              </a:tr>
              <a:tr h="1320421">
                <a:tc>
                  <a:txBody>
                    <a:bodyPr/>
                    <a:lstStyle/>
                    <a:p>
                      <a:r>
                        <a:rPr lang="en-GB" dirty="0" smtClean="0"/>
                        <a:t>NAATs (including RT-PCR)</a:t>
                      </a:r>
                      <a:endParaRPr lang="en-GB" dirty="0"/>
                    </a:p>
                  </a:txBody>
                  <a:tcPr/>
                </a:tc>
                <a:tc>
                  <a:txBody>
                    <a:bodyPr/>
                    <a:lstStyle/>
                    <a:p>
                      <a:r>
                        <a:rPr lang="en-GB" dirty="0" smtClean="0"/>
                        <a:t>Diagnosis of current infection</a:t>
                      </a:r>
                      <a:endParaRPr lang="en-GB" dirty="0"/>
                    </a:p>
                  </a:txBody>
                  <a:tcPr/>
                </a:tc>
                <a:tc>
                  <a:txBody>
                    <a:bodyPr/>
                    <a:lstStyle/>
                    <a:p>
                      <a:r>
                        <a:rPr lang="en-GB" dirty="0" smtClean="0"/>
                        <a:t>Respiratory tract specimens</a:t>
                      </a:r>
                      <a:endParaRPr lang="en-GB" dirty="0"/>
                    </a:p>
                  </a:txBody>
                  <a:tcPr/>
                </a:tc>
                <a:tc>
                  <a:txBody>
                    <a:bodyPr/>
                    <a:lstStyle/>
                    <a:p>
                      <a:r>
                        <a:rPr lang="en-GB" dirty="0" smtClean="0"/>
                        <a:t>High sensitivity and specificity .</a:t>
                      </a:r>
                    </a:p>
                    <a:p>
                      <a:r>
                        <a:rPr lang="en-GB" dirty="0" smtClean="0"/>
                        <a:t>false-negative rate ranges from &lt;5 to 40%</a:t>
                      </a:r>
                      <a:endParaRPr lang="en-GB" dirty="0"/>
                    </a:p>
                  </a:txBody>
                  <a:tcPr/>
                </a:tc>
                <a:tc>
                  <a:txBody>
                    <a:bodyPr/>
                    <a:lstStyle/>
                    <a:p>
                      <a:r>
                        <a:rPr lang="en-GB" dirty="0" smtClean="0"/>
                        <a:t>Time to perform the test ranges from 15 minutes to 8 hours</a:t>
                      </a:r>
                      <a:endParaRPr lang="en-GB" dirty="0"/>
                    </a:p>
                  </a:txBody>
                  <a:tcPr/>
                </a:tc>
              </a:tr>
              <a:tr h="1320421">
                <a:tc>
                  <a:txBody>
                    <a:bodyPr/>
                    <a:lstStyle/>
                    <a:p>
                      <a:r>
                        <a:rPr lang="en-GB" dirty="0" smtClean="0"/>
                        <a:t>Serology (antibody detection)</a:t>
                      </a:r>
                      <a:endParaRPr lang="en-GB" dirty="0"/>
                    </a:p>
                  </a:txBody>
                  <a:tcPr/>
                </a:tc>
                <a:tc>
                  <a:txBody>
                    <a:bodyPr/>
                    <a:lstStyle/>
                    <a:p>
                      <a:r>
                        <a:rPr lang="en-GB" dirty="0" smtClean="0"/>
                        <a:t>Diagnosis of prior infection (or infection of at least 3 to 4 weeks' duration)	</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Blood</a:t>
                      </a:r>
                    </a:p>
                    <a:p>
                      <a:endParaRPr lang="en-GB" dirty="0"/>
                    </a:p>
                  </a:txBody>
                  <a:tcPr/>
                </a:tc>
                <a:tc>
                  <a:txBody>
                    <a:bodyPr/>
                    <a:lstStyle/>
                    <a:p>
                      <a:r>
                        <a:rPr lang="en-GB" dirty="0" smtClean="0"/>
                        <a:t>Detectable antibodies generally take several days to weeks to develop; IgG usually develops by 14 days after onset of symptoms.</a:t>
                      </a:r>
                      <a:endParaRPr lang="en-GB" dirty="0"/>
                    </a:p>
                  </a:txBody>
                  <a:tcPr/>
                </a:tc>
                <a:tc>
                  <a:txBody>
                    <a:bodyPr/>
                    <a:lstStyle/>
                    <a:p>
                      <a:r>
                        <a:rPr lang="en-GB" dirty="0" smtClean="0"/>
                        <a:t>Time to perform the test ranges from 15 minutes to 2 hours.</a:t>
                      </a:r>
                      <a:endParaRPr lang="en-GB" dirty="0"/>
                    </a:p>
                  </a:txBody>
                  <a:tcPr/>
                </a:tc>
              </a:tr>
              <a:tr h="1320421">
                <a:tc>
                  <a:txBody>
                    <a:bodyPr/>
                    <a:lstStyle/>
                    <a:p>
                      <a:r>
                        <a:rPr lang="en-GB" dirty="0" smtClean="0"/>
                        <a:t>Antigen tests</a:t>
                      </a:r>
                      <a:endParaRPr lang="en-GB" dirty="0"/>
                    </a:p>
                  </a:txBody>
                  <a:tcPr/>
                </a:tc>
                <a:tc>
                  <a:txBody>
                    <a:bodyPr/>
                    <a:lstStyle/>
                    <a:p>
                      <a:r>
                        <a:rPr lang="en-GB" dirty="0" smtClean="0"/>
                        <a:t>Diagnosis of current infection</a:t>
                      </a:r>
                      <a:endParaRPr lang="en-GB" dirty="0"/>
                    </a:p>
                  </a:txBody>
                  <a:tcPr/>
                </a:tc>
                <a:tc>
                  <a:txBody>
                    <a:bodyPr/>
                    <a:lstStyle/>
                    <a:p>
                      <a:r>
                        <a:rPr lang="en-GB" dirty="0" smtClean="0"/>
                        <a:t>Nasopharyngeal or nasal swabs</a:t>
                      </a:r>
                      <a:endParaRPr lang="en-GB" dirty="0"/>
                    </a:p>
                  </a:txBody>
                  <a:tcPr/>
                </a:tc>
                <a:tc>
                  <a:txBody>
                    <a:bodyPr/>
                    <a:lstStyle/>
                    <a:p>
                      <a:r>
                        <a:rPr lang="en-GB" dirty="0" smtClean="0"/>
                        <a:t>less sensitive than nucleic acid tests.</a:t>
                      </a:r>
                    </a:p>
                    <a:p>
                      <a:r>
                        <a:rPr lang="en-GB" dirty="0" smtClean="0"/>
                        <a:t>highest in</a:t>
                      </a:r>
                      <a:r>
                        <a:rPr lang="en-GB" baseline="0" dirty="0" smtClean="0"/>
                        <a:t> </a:t>
                      </a:r>
                      <a:r>
                        <a:rPr lang="en-GB" dirty="0" smtClean="0"/>
                        <a:t>symptomatic</a:t>
                      </a:r>
                      <a:r>
                        <a:rPr lang="en-GB" baseline="0" dirty="0" smtClean="0"/>
                        <a:t> individuals </a:t>
                      </a:r>
                      <a:endParaRPr lang="en-GB" dirty="0"/>
                    </a:p>
                  </a:txBody>
                  <a:tcPr/>
                </a:tc>
                <a:tc>
                  <a:txBody>
                    <a:bodyPr/>
                    <a:lstStyle/>
                    <a:p>
                      <a:r>
                        <a:rPr lang="en-GB" dirty="0" smtClean="0"/>
                        <a:t>Time to perform the test is &lt;1 hour.</a:t>
                      </a:r>
                      <a:endParaRPr lang="en-GB" dirty="0"/>
                    </a:p>
                  </a:txBody>
                  <a:tcPr/>
                </a:tc>
              </a:tr>
            </a:tbl>
          </a:graphicData>
        </a:graphic>
      </p:graphicFrame>
    </p:spTree>
    <p:extLst>
      <p:ext uri="{BB962C8B-B14F-4D97-AF65-F5344CB8AC3E}">
        <p14:creationId xmlns:p14="http://schemas.microsoft.com/office/powerpoint/2010/main" val="338379172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985249" y="573205"/>
            <a:ext cx="9454618" cy="6095077"/>
          </a:xfrm>
          <a:prstGeom prst="rect">
            <a:avLst/>
          </a:prstGeom>
        </p:spPr>
      </p:pic>
    </p:spTree>
    <p:extLst>
      <p:ext uri="{BB962C8B-B14F-4D97-AF65-F5344CB8AC3E}">
        <p14:creationId xmlns:p14="http://schemas.microsoft.com/office/powerpoint/2010/main" val="7592803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Defining disease severity </a:t>
            </a:r>
            <a:br>
              <a:rPr lang="en-GB" dirty="0"/>
            </a:br>
            <a:endParaRPr lang="en-GB" dirty="0"/>
          </a:p>
        </p:txBody>
      </p:sp>
      <p:sp>
        <p:nvSpPr>
          <p:cNvPr id="3" name="Content Placeholder 2"/>
          <p:cNvSpPr>
            <a:spLocks noGrp="1"/>
          </p:cNvSpPr>
          <p:nvPr>
            <p:ph idx="1"/>
          </p:nvPr>
        </p:nvSpPr>
        <p:spPr>
          <a:xfrm>
            <a:off x="838200" y="1105469"/>
            <a:ext cx="10515600" cy="5071494"/>
          </a:xfrm>
        </p:spPr>
        <p:txBody>
          <a:bodyPr>
            <a:normAutofit fontScale="92500" lnSpcReduction="10000"/>
          </a:bodyPr>
          <a:lstStyle/>
          <a:p>
            <a:r>
              <a:rPr lang="en-GB" dirty="0" smtClean="0"/>
              <a:t>in </a:t>
            </a:r>
            <a:r>
              <a:rPr lang="en-GB" dirty="0"/>
              <a:t>the absence of </a:t>
            </a:r>
            <a:r>
              <a:rPr lang="en-GB" dirty="0" err="1"/>
              <a:t>dyspnea</a:t>
            </a:r>
            <a:r>
              <a:rPr lang="en-GB" dirty="0"/>
              <a:t>. Most of these patients do not need hospitalization</a:t>
            </a:r>
            <a:r>
              <a:rPr lang="en-GB" dirty="0" smtClean="0"/>
              <a:t>.</a:t>
            </a:r>
          </a:p>
          <a:p>
            <a:r>
              <a:rPr lang="en-GB" dirty="0"/>
              <a:t>f patients develop </a:t>
            </a:r>
            <a:r>
              <a:rPr lang="en-GB" dirty="0" err="1"/>
              <a:t>dyspnea</a:t>
            </a:r>
            <a:r>
              <a:rPr lang="en-GB" dirty="0"/>
              <a:t>, that raises concern that they have at least moderate severity </a:t>
            </a:r>
            <a:r>
              <a:rPr lang="en-GB" dirty="0" smtClean="0"/>
              <a:t>disease</a:t>
            </a:r>
          </a:p>
          <a:p>
            <a:r>
              <a:rPr lang="en-GB" dirty="0"/>
              <a:t>but the presence of any of the following features indicates severe disease</a:t>
            </a:r>
            <a:r>
              <a:rPr lang="en-GB" dirty="0" smtClean="0"/>
              <a:t>:</a:t>
            </a:r>
            <a:endParaRPr lang="en-GB" dirty="0"/>
          </a:p>
          <a:p>
            <a:r>
              <a:rPr lang="en-GB" dirty="0"/>
              <a:t>●Severe </a:t>
            </a:r>
            <a:r>
              <a:rPr lang="en-GB" dirty="0" err="1"/>
              <a:t>dyspnea</a:t>
            </a:r>
            <a:r>
              <a:rPr lang="en-GB" dirty="0"/>
              <a:t> (</a:t>
            </a:r>
            <a:r>
              <a:rPr lang="en-GB" dirty="0" err="1"/>
              <a:t>dyspnea</a:t>
            </a:r>
            <a:r>
              <a:rPr lang="en-GB" dirty="0"/>
              <a:t> at rest, and interfering with the ability to speak in complete sentences</a:t>
            </a:r>
            <a:r>
              <a:rPr lang="en-GB" dirty="0" smtClean="0"/>
              <a:t>)</a:t>
            </a:r>
            <a:endParaRPr lang="en-GB" dirty="0"/>
          </a:p>
          <a:p>
            <a:r>
              <a:rPr lang="en-GB" dirty="0"/>
              <a:t>•Oxygen saturation on room air of ≤90 percent, regardless of severity of </a:t>
            </a:r>
            <a:r>
              <a:rPr lang="en-GB" dirty="0" err="1" smtClean="0"/>
              <a:t>dyspnea</a:t>
            </a:r>
            <a:endParaRPr lang="en-GB" dirty="0"/>
          </a:p>
          <a:p>
            <a:r>
              <a:rPr lang="en-GB" dirty="0"/>
              <a:t>•Concerning alterations in mentation (</a:t>
            </a:r>
            <a:r>
              <a:rPr lang="en-GB" dirty="0" err="1"/>
              <a:t>eg</a:t>
            </a:r>
            <a:r>
              <a:rPr lang="en-GB" dirty="0"/>
              <a:t>, confusion, change in </a:t>
            </a:r>
            <a:r>
              <a:rPr lang="en-GB" dirty="0" err="1"/>
              <a:t>behavior</a:t>
            </a:r>
            <a:r>
              <a:rPr lang="en-GB" dirty="0"/>
              <a:t>, difficulty in rousing) or other signs and symptoms of </a:t>
            </a:r>
            <a:r>
              <a:rPr lang="en-GB" dirty="0" err="1"/>
              <a:t>hypoperfusion</a:t>
            </a:r>
            <a:r>
              <a:rPr lang="en-GB" dirty="0"/>
              <a:t> or hypoxia (</a:t>
            </a:r>
            <a:r>
              <a:rPr lang="en-GB" dirty="0" err="1"/>
              <a:t>eg</a:t>
            </a:r>
            <a:r>
              <a:rPr lang="en-GB" dirty="0"/>
              <a:t>, falls, hypotension, cyanosis, anuria, chest pain suggestive of acute coronary syndrome)</a:t>
            </a:r>
          </a:p>
          <a:p>
            <a:endParaRPr lang="en-GB" dirty="0"/>
          </a:p>
        </p:txBody>
      </p:sp>
    </p:spTree>
    <p:extLst>
      <p:ext uri="{BB962C8B-B14F-4D97-AF65-F5344CB8AC3E}">
        <p14:creationId xmlns:p14="http://schemas.microsoft.com/office/powerpoint/2010/main" val="19401171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 severe disease and were hospitalized</a:t>
            </a:r>
          </a:p>
        </p:txBody>
      </p:sp>
      <p:sp>
        <p:nvSpPr>
          <p:cNvPr id="3" name="Content Placeholder 2"/>
          <p:cNvSpPr>
            <a:spLocks noGrp="1"/>
          </p:cNvSpPr>
          <p:nvPr>
            <p:ph idx="1"/>
          </p:nvPr>
        </p:nvSpPr>
        <p:spPr/>
        <p:txBody>
          <a:bodyPr/>
          <a:lstStyle/>
          <a:p>
            <a:r>
              <a:rPr lang="en-GB" dirty="0"/>
              <a:t>Approach to patients with no oxygen requirement – For such patients who have clinical </a:t>
            </a:r>
            <a:r>
              <a:rPr lang="en-GB" dirty="0" smtClean="0"/>
              <a:t>or </a:t>
            </a:r>
            <a:r>
              <a:rPr lang="en-GB" dirty="0"/>
              <a:t>laboratory </a:t>
            </a:r>
            <a:r>
              <a:rPr lang="en-GB" dirty="0" smtClean="0"/>
              <a:t>risk </a:t>
            </a:r>
            <a:r>
              <a:rPr lang="en-GB" dirty="0"/>
              <a:t>factors for severe disease and were hospitalized for COVID-19, we suggest </a:t>
            </a:r>
            <a:r>
              <a:rPr lang="en-GB" dirty="0" err="1" smtClean="0">
                <a:solidFill>
                  <a:srgbClr val="FF0000"/>
                </a:solidFill>
              </a:rPr>
              <a:t>remdesivir</a:t>
            </a:r>
            <a:r>
              <a:rPr lang="en-GB" dirty="0" smtClean="0"/>
              <a:t>. </a:t>
            </a:r>
            <a:r>
              <a:rPr lang="en-GB" dirty="0"/>
              <a:t>Individuals who have risk factors but were hospitalized for other reasons (</a:t>
            </a:r>
            <a:r>
              <a:rPr lang="en-GB" dirty="0" err="1"/>
              <a:t>ie</a:t>
            </a:r>
            <a:r>
              <a:rPr lang="en-GB" dirty="0"/>
              <a:t>, have incidental SARS-CoV-2 infection) may be eligible for monoclonal antibody therapy, similar to high-risk outpatients. For patients without any risk factors, care is primarily supportive. All patients warrant close monitoring for disease </a:t>
            </a:r>
            <a:r>
              <a:rPr lang="en-GB" dirty="0" smtClean="0"/>
              <a:t>progression n</a:t>
            </a:r>
            <a:r>
              <a:rPr lang="en-GB" dirty="0"/>
              <a:t>.</a:t>
            </a:r>
          </a:p>
        </p:txBody>
      </p:sp>
    </p:spTree>
    <p:extLst>
      <p:ext uri="{BB962C8B-B14F-4D97-AF65-F5344CB8AC3E}">
        <p14:creationId xmlns:p14="http://schemas.microsoft.com/office/powerpoint/2010/main" val="100539874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163773" y="201728"/>
            <a:ext cx="11655188" cy="6481082"/>
          </a:xfrm>
          <a:prstGeom prst="rect">
            <a:avLst/>
          </a:prstGeom>
        </p:spPr>
      </p:pic>
    </p:spTree>
    <p:extLst>
      <p:ext uri="{BB962C8B-B14F-4D97-AF65-F5344CB8AC3E}">
        <p14:creationId xmlns:p14="http://schemas.microsoft.com/office/powerpoint/2010/main" val="395513854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a:t>
            </a:r>
            <a:r>
              <a:rPr lang="en-GB" dirty="0" smtClean="0"/>
              <a:t>dult Outpatients </a:t>
            </a:r>
            <a:endParaRPr lang="en-GB" dirty="0"/>
          </a:p>
        </p:txBody>
      </p:sp>
      <p:sp>
        <p:nvSpPr>
          <p:cNvPr id="5" name="Content Placeholder 4"/>
          <p:cNvSpPr>
            <a:spLocks noGrp="1"/>
          </p:cNvSpPr>
          <p:nvPr>
            <p:ph idx="1"/>
          </p:nvPr>
        </p:nvSpPr>
        <p:spPr/>
        <p:txBody>
          <a:bodyPr>
            <a:normAutofit fontScale="62500" lnSpcReduction="20000"/>
          </a:bodyPr>
          <a:lstStyle/>
          <a:p>
            <a:r>
              <a:rPr lang="en-GB" dirty="0"/>
              <a:t>For adult outpatients with </a:t>
            </a:r>
            <a:r>
              <a:rPr lang="en-GB" dirty="0" err="1"/>
              <a:t>nonsevere</a:t>
            </a:r>
            <a:r>
              <a:rPr lang="en-GB" dirty="0"/>
              <a:t> COVID-19 and risk factors for progression to severe </a:t>
            </a:r>
            <a:r>
              <a:rPr lang="en-GB" dirty="0" smtClean="0"/>
              <a:t>disease, </a:t>
            </a:r>
            <a:r>
              <a:rPr lang="en-GB" dirty="0"/>
              <a:t>we recommend early treatment with one of the following agents rather than no therapy for unvaccinated individuals and individuals expected to have an inadequate vaccine response .</a:t>
            </a:r>
            <a:r>
              <a:rPr lang="en-GB" dirty="0" smtClean="0"/>
              <a:t>We </a:t>
            </a:r>
            <a:r>
              <a:rPr lang="en-GB" dirty="0"/>
              <a:t>also suggest treatment with one of these agents rather than no therapy for other vaccinated individuals with </a:t>
            </a:r>
            <a:r>
              <a:rPr lang="en-GB" dirty="0" err="1"/>
              <a:t>nonsevere</a:t>
            </a:r>
            <a:r>
              <a:rPr lang="en-GB" dirty="0"/>
              <a:t> COVID-19 and risk factors for progression to severe disease </a:t>
            </a:r>
            <a:r>
              <a:rPr lang="en-GB" dirty="0" smtClean="0"/>
              <a:t>:</a:t>
            </a:r>
            <a:endParaRPr lang="en-GB" dirty="0"/>
          </a:p>
          <a:p>
            <a:endParaRPr lang="en-GB" dirty="0"/>
          </a:p>
          <a:p>
            <a:r>
              <a:rPr lang="en-GB" dirty="0"/>
              <a:t>•</a:t>
            </a:r>
            <a:r>
              <a:rPr lang="en-GB" dirty="0" err="1" smtClean="0"/>
              <a:t>Nirmatrelvir</a:t>
            </a:r>
            <a:r>
              <a:rPr lang="en-GB" dirty="0" smtClean="0"/>
              <a:t>/ritonavir</a:t>
            </a:r>
            <a:endParaRPr lang="en-GB" dirty="0"/>
          </a:p>
          <a:p>
            <a:endParaRPr lang="en-GB" dirty="0"/>
          </a:p>
          <a:p>
            <a:r>
              <a:rPr lang="en-GB" dirty="0"/>
              <a:t>•Monoclonal antibody therapy active against prevalent variants </a:t>
            </a:r>
          </a:p>
          <a:p>
            <a:endParaRPr lang="en-GB" dirty="0"/>
          </a:p>
          <a:p>
            <a:r>
              <a:rPr lang="en-GB" dirty="0"/>
              <a:t>•</a:t>
            </a:r>
            <a:r>
              <a:rPr lang="en-GB" dirty="0" err="1" smtClean="0"/>
              <a:t>Remdesivir</a:t>
            </a:r>
            <a:endParaRPr lang="en-GB" dirty="0"/>
          </a:p>
          <a:p>
            <a:endParaRPr lang="en-GB" dirty="0"/>
          </a:p>
          <a:p>
            <a:r>
              <a:rPr lang="en-GB" dirty="0" smtClean="0"/>
              <a:t>For </a:t>
            </a:r>
            <a:r>
              <a:rPr lang="en-GB" dirty="0"/>
              <a:t>those who cannot use or access any of these agents, </a:t>
            </a:r>
            <a:r>
              <a:rPr lang="en-GB" dirty="0" err="1"/>
              <a:t>molnupiravir</a:t>
            </a:r>
            <a:r>
              <a:rPr lang="en-GB" dirty="0"/>
              <a:t> is an option; however, it may not be as effective and is potentially teratogenic</a:t>
            </a:r>
            <a:r>
              <a:rPr lang="en-GB" dirty="0" smtClean="0"/>
              <a:t>.</a:t>
            </a:r>
          </a:p>
          <a:p>
            <a:r>
              <a:rPr lang="en-GB" dirty="0"/>
              <a:t>All of these agents should be administered as soon as possible after symptom onset.</a:t>
            </a:r>
          </a:p>
        </p:txBody>
      </p:sp>
    </p:spTree>
    <p:extLst>
      <p:ext uri="{BB962C8B-B14F-4D97-AF65-F5344CB8AC3E}">
        <p14:creationId xmlns:p14="http://schemas.microsoft.com/office/powerpoint/2010/main" val="1511877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49685" y="46037"/>
            <a:ext cx="10515600" cy="1325563"/>
          </a:xfrm>
        </p:spPr>
        <p:txBody>
          <a:bodyPr>
            <a:normAutofit/>
          </a:bodyPr>
          <a:lstStyle/>
          <a:p>
            <a:pPr eaLnBrk="1" hangingPunct="1"/>
            <a:r>
              <a:rPr lang="en-US" altLang="en-US" b="1" dirty="0">
                <a:solidFill>
                  <a:srgbClr val="FF0000"/>
                </a:solidFill>
              </a:rPr>
              <a:t>Community Acquired Pneumonia (CAP)</a:t>
            </a:r>
          </a:p>
        </p:txBody>
      </p:sp>
      <p:sp>
        <p:nvSpPr>
          <p:cNvPr id="6147" name="Rectangle 3"/>
          <p:cNvSpPr>
            <a:spLocks noGrp="1" noChangeArrowheads="1"/>
          </p:cNvSpPr>
          <p:nvPr>
            <p:ph idx="1"/>
          </p:nvPr>
        </p:nvSpPr>
        <p:spPr>
          <a:xfrm>
            <a:off x="1905000" y="1371600"/>
            <a:ext cx="8534400" cy="5105400"/>
          </a:xfrm>
        </p:spPr>
        <p:txBody>
          <a:bodyPr/>
          <a:lstStyle/>
          <a:p>
            <a:pPr>
              <a:spcBef>
                <a:spcPts val="600"/>
              </a:spcBef>
              <a:spcAft>
                <a:spcPts val="300"/>
              </a:spcAft>
              <a:buNone/>
              <a:defRPr/>
            </a:pPr>
            <a:r>
              <a:rPr lang="en-US" dirty="0" smtClean="0">
                <a:solidFill>
                  <a:srgbClr val="FFFF00"/>
                </a:solidFill>
                <a:ea typeface="MS PGothic" pitchFamily="34" charset="-128"/>
              </a:rPr>
              <a:t>	</a:t>
            </a:r>
            <a:r>
              <a:rPr lang="en-US" sz="3600" b="1" dirty="0" smtClean="0">
                <a:solidFill>
                  <a:srgbClr val="00B050"/>
                </a:solidFill>
                <a:ea typeface="MS PGothic" pitchFamily="34" charset="-128"/>
              </a:rPr>
              <a:t>Epidemiology</a:t>
            </a:r>
            <a:endParaRPr lang="en-US" sz="3600" b="1" dirty="0">
              <a:solidFill>
                <a:srgbClr val="00B050"/>
              </a:solidFill>
              <a:ea typeface="MS PGothic" pitchFamily="34" charset="-128"/>
            </a:endParaRPr>
          </a:p>
          <a:p>
            <a:pPr>
              <a:spcBef>
                <a:spcPts val="600"/>
              </a:spcBef>
              <a:spcAft>
                <a:spcPts val="300"/>
              </a:spcAft>
              <a:buNone/>
              <a:defRPr/>
            </a:pPr>
            <a:endParaRPr lang="en-US" sz="3600" dirty="0">
              <a:solidFill>
                <a:srgbClr val="C00000"/>
              </a:solidFill>
              <a:ea typeface="MS PGothic" pitchFamily="34" charset="-128"/>
            </a:endParaRPr>
          </a:p>
          <a:p>
            <a:pPr marL="742950" lvl="2" indent="-342900">
              <a:spcBef>
                <a:spcPts val="600"/>
              </a:spcBef>
              <a:spcAft>
                <a:spcPts val="300"/>
              </a:spcAft>
              <a:buFont typeface="Wingdings" pitchFamily="2" charset="2"/>
              <a:buChar char="§"/>
              <a:defRPr/>
            </a:pPr>
            <a:r>
              <a:rPr lang="en-US" sz="2800" dirty="0">
                <a:ea typeface="+mn-ea"/>
              </a:rPr>
              <a:t>4-5 million cases annually</a:t>
            </a:r>
          </a:p>
          <a:p>
            <a:pPr marL="742950" lvl="2" indent="-342900">
              <a:spcBef>
                <a:spcPts val="600"/>
              </a:spcBef>
              <a:spcAft>
                <a:spcPts val="300"/>
              </a:spcAft>
              <a:buFont typeface="Wingdings" pitchFamily="2" charset="2"/>
              <a:buChar char="§"/>
              <a:defRPr/>
            </a:pPr>
            <a:r>
              <a:rPr lang="en-US" sz="2800" dirty="0">
                <a:ea typeface="+mn-ea"/>
              </a:rPr>
              <a:t>~500,000 </a:t>
            </a:r>
            <a:r>
              <a:rPr lang="en-US" sz="2800" dirty="0" smtClean="0">
                <a:ea typeface="+mn-ea"/>
              </a:rPr>
              <a:t>hospitalizations – 20% require admission</a:t>
            </a:r>
            <a:endParaRPr lang="en-US" sz="2800" dirty="0">
              <a:ea typeface="+mn-ea"/>
            </a:endParaRPr>
          </a:p>
          <a:p>
            <a:pPr marL="742950" lvl="2" indent="-342900">
              <a:spcBef>
                <a:spcPts val="600"/>
              </a:spcBef>
              <a:spcAft>
                <a:spcPts val="300"/>
              </a:spcAft>
              <a:buFont typeface="Wingdings" pitchFamily="2" charset="2"/>
              <a:buChar char="§"/>
              <a:defRPr/>
            </a:pPr>
            <a:r>
              <a:rPr lang="en-US" sz="2800" dirty="0">
                <a:ea typeface="+mn-ea"/>
              </a:rPr>
              <a:t>~45,000 deaths</a:t>
            </a:r>
          </a:p>
          <a:p>
            <a:pPr marL="742950" lvl="2" indent="-342900">
              <a:spcBef>
                <a:spcPts val="600"/>
              </a:spcBef>
              <a:spcAft>
                <a:spcPts val="300"/>
              </a:spcAft>
              <a:buFont typeface="Wingdings" pitchFamily="2" charset="2"/>
              <a:buChar char="§"/>
              <a:defRPr/>
            </a:pPr>
            <a:r>
              <a:rPr lang="en-US" sz="3600" b="1" dirty="0">
                <a:solidFill>
                  <a:srgbClr val="0070C0"/>
                </a:solidFill>
              </a:rPr>
              <a:t>Probably highest incidence in &lt;5 and &gt;65 yrs</a:t>
            </a:r>
          </a:p>
          <a:p>
            <a:pPr marL="742950" lvl="2" indent="-342900">
              <a:spcBef>
                <a:spcPts val="600"/>
              </a:spcBef>
              <a:spcAft>
                <a:spcPts val="300"/>
              </a:spcAft>
              <a:buFont typeface="Wingdings" pitchFamily="2" charset="2"/>
              <a:buChar char="§"/>
              <a:defRPr/>
            </a:pPr>
            <a:r>
              <a:rPr lang="en-US" sz="2800" dirty="0" smtClean="0"/>
              <a:t>Fewest cases in 18-24 yr group</a:t>
            </a:r>
          </a:p>
          <a:p>
            <a:pPr marL="742950" lvl="2" indent="-342900">
              <a:spcBef>
                <a:spcPts val="600"/>
              </a:spcBef>
              <a:spcAft>
                <a:spcPts val="300"/>
              </a:spcAft>
              <a:buFont typeface="Wingdings" pitchFamily="2" charset="2"/>
              <a:buChar char="§"/>
              <a:defRPr/>
            </a:pPr>
            <a:r>
              <a:rPr lang="en-US" sz="2800" dirty="0" smtClean="0"/>
              <a:t>Mortality disproportionately high in &gt;65 </a:t>
            </a:r>
            <a:r>
              <a:rPr lang="en-US" sz="2800" dirty="0" err="1" smtClean="0"/>
              <a:t>yrs</a:t>
            </a:r>
            <a:r>
              <a:rPr lang="en-US" sz="2800" dirty="0" smtClean="0"/>
              <a:t> </a:t>
            </a:r>
          </a:p>
        </p:txBody>
      </p:sp>
    </p:spTree>
    <p:extLst>
      <p:ext uri="{BB962C8B-B14F-4D97-AF65-F5344CB8AC3E}">
        <p14:creationId xmlns:p14="http://schemas.microsoft.com/office/powerpoint/2010/main" val="194936731"/>
      </p:ext>
    </p:extLst>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059371" y="4646210"/>
            <a:ext cx="5909481" cy="1714500"/>
          </a:xfrm>
          <a:prstGeom prst="rect">
            <a:avLst/>
          </a:prstGeom>
        </p:spPr>
      </p:pic>
      <p:pic>
        <p:nvPicPr>
          <p:cNvPr id="4" name="Content Placeholder 3"/>
          <p:cNvPicPr>
            <a:picLocks noGrp="1" noChangeAspect="1"/>
          </p:cNvPicPr>
          <p:nvPr>
            <p:ph idx="1"/>
          </p:nvPr>
        </p:nvPicPr>
        <p:blipFill>
          <a:blip r:embed="rId3"/>
          <a:stretch>
            <a:fillRect/>
          </a:stretch>
        </p:blipFill>
        <p:spPr>
          <a:xfrm>
            <a:off x="2311679" y="294872"/>
            <a:ext cx="7404867" cy="4351338"/>
          </a:xfrm>
          <a:prstGeom prst="rect">
            <a:avLst/>
          </a:prstGeom>
        </p:spPr>
      </p:pic>
    </p:spTree>
    <p:extLst>
      <p:ext uri="{BB962C8B-B14F-4D97-AF65-F5344CB8AC3E}">
        <p14:creationId xmlns:p14="http://schemas.microsoft.com/office/powerpoint/2010/main" val="2128286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865496" y="0"/>
            <a:ext cx="10515600" cy="1325563"/>
          </a:xfrm>
        </p:spPr>
        <p:txBody>
          <a:bodyPr/>
          <a:lstStyle/>
          <a:p>
            <a:pPr eaLnBrk="1" hangingPunct="1"/>
            <a:r>
              <a:rPr lang="en-US" altLang="en-US" sz="4000">
                <a:solidFill>
                  <a:srgbClr val="C00000"/>
                </a:solidFill>
              </a:rPr>
              <a:t>CAP – The Pathogens Involved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66878862"/>
              </p:ext>
            </p:extLst>
          </p:nvPr>
        </p:nvGraphicFramePr>
        <p:xfrm>
          <a:off x="1252182" y="279779"/>
          <a:ext cx="10439400" cy="7239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8536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 calcmode="lin" valueType="num">
                                      <p:cBhvr>
                                        <p:cTn id="7" dur="1000" fill="hold"/>
                                        <p:tgtEl>
                                          <p:spTgt spid="4">
                                            <p:graphicEl>
                                              <a:chart seriesIdx="-3" categoryIdx="-3" bldStep="gridLegend"/>
                                            </p:graphicEl>
                                          </p:spTgt>
                                        </p:tgtEl>
                                        <p:attrNameLst>
                                          <p:attrName>ppt_x</p:attrName>
                                        </p:attrNameLst>
                                      </p:cBhvr>
                                      <p:tavLst>
                                        <p:tav tm="0">
                                          <p:val>
                                            <p:strVal val="#ppt_x-.2"/>
                                          </p:val>
                                        </p:tav>
                                        <p:tav tm="100000">
                                          <p:val>
                                            <p:strVal val="#ppt_x"/>
                                          </p:val>
                                        </p:tav>
                                      </p:tavLst>
                                    </p:anim>
                                    <p:anim calcmode="lin" valueType="num">
                                      <p:cBhvr>
                                        <p:cTn id="8" dur="1000" fill="hold"/>
                                        <p:tgtEl>
                                          <p:spTgt spid="4">
                                            <p:graphicEl>
                                              <a:chart seriesIdx="-3" categoryIdx="-3" bldStep="gridLegend"/>
                                            </p:graphic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graphicEl>
                                              <a:chart seriesIdx="-3" categoryIdx="-3" bldStep="gridLegend"/>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4">
                                            <p:graphicEl>
                                              <a:chart seriesIdx="-4" categoryIdx="0" bldStep="category"/>
                                            </p:graphicEl>
                                          </p:spTgt>
                                        </p:tgtEl>
                                        <p:attrNameLst>
                                          <p:attrName>style.visibility</p:attrName>
                                        </p:attrNameLst>
                                      </p:cBhvr>
                                      <p:to>
                                        <p:strVal val="visible"/>
                                      </p:to>
                                    </p:set>
                                    <p:anim calcmode="lin" valueType="num">
                                      <p:cBhvr>
                                        <p:cTn id="14" dur="1000" fill="hold"/>
                                        <p:tgtEl>
                                          <p:spTgt spid="4">
                                            <p:graphicEl>
                                              <a:chart seriesIdx="-4" categoryIdx="0" bldStep="category"/>
                                            </p:graphicEl>
                                          </p:spTgt>
                                        </p:tgtEl>
                                        <p:attrNameLst>
                                          <p:attrName>ppt_x</p:attrName>
                                        </p:attrNameLst>
                                      </p:cBhvr>
                                      <p:tavLst>
                                        <p:tav tm="0">
                                          <p:val>
                                            <p:strVal val="#ppt_x-.2"/>
                                          </p:val>
                                        </p:tav>
                                        <p:tav tm="100000">
                                          <p:val>
                                            <p:strVal val="#ppt_x"/>
                                          </p:val>
                                        </p:tav>
                                      </p:tavLst>
                                    </p:anim>
                                    <p:anim calcmode="lin" valueType="num">
                                      <p:cBhvr>
                                        <p:cTn id="15" dur="1000" fill="hold"/>
                                        <p:tgtEl>
                                          <p:spTgt spid="4">
                                            <p:graphicEl>
                                              <a:chart seriesIdx="-4" categoryIdx="0" bldStep="category"/>
                                            </p:graphic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
                                            <p:graphicEl>
                                              <a:chart seriesIdx="-4" categoryIdx="0" bldStep="category"/>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4">
                                            <p:graphicEl>
                                              <a:chart seriesIdx="-4" categoryIdx="1" bldStep="category"/>
                                            </p:graphicEl>
                                          </p:spTgt>
                                        </p:tgtEl>
                                        <p:attrNameLst>
                                          <p:attrName>style.visibility</p:attrName>
                                        </p:attrNameLst>
                                      </p:cBhvr>
                                      <p:to>
                                        <p:strVal val="visible"/>
                                      </p:to>
                                    </p:set>
                                    <p:anim calcmode="lin" valueType="num">
                                      <p:cBhvr>
                                        <p:cTn id="21" dur="1000" fill="hold"/>
                                        <p:tgtEl>
                                          <p:spTgt spid="4">
                                            <p:graphicEl>
                                              <a:chart seriesIdx="-4" categoryIdx="1" bldStep="category"/>
                                            </p:graphicEl>
                                          </p:spTgt>
                                        </p:tgtEl>
                                        <p:attrNameLst>
                                          <p:attrName>ppt_x</p:attrName>
                                        </p:attrNameLst>
                                      </p:cBhvr>
                                      <p:tavLst>
                                        <p:tav tm="0">
                                          <p:val>
                                            <p:strVal val="#ppt_x-.2"/>
                                          </p:val>
                                        </p:tav>
                                        <p:tav tm="100000">
                                          <p:val>
                                            <p:strVal val="#ppt_x"/>
                                          </p:val>
                                        </p:tav>
                                      </p:tavLst>
                                    </p:anim>
                                    <p:anim calcmode="lin" valueType="num">
                                      <p:cBhvr>
                                        <p:cTn id="22" dur="1000" fill="hold"/>
                                        <p:tgtEl>
                                          <p:spTgt spid="4">
                                            <p:graphicEl>
                                              <a:chart seriesIdx="-4" categoryIdx="1" bldStep="category"/>
                                            </p:graphic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
                                            <p:graphicEl>
                                              <a:chart seriesIdx="-4" categoryIdx="1" bldStep="category"/>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4">
                                            <p:graphicEl>
                                              <a:chart seriesIdx="-4" categoryIdx="2" bldStep="category"/>
                                            </p:graphicEl>
                                          </p:spTgt>
                                        </p:tgtEl>
                                        <p:attrNameLst>
                                          <p:attrName>style.visibility</p:attrName>
                                        </p:attrNameLst>
                                      </p:cBhvr>
                                      <p:to>
                                        <p:strVal val="visible"/>
                                      </p:to>
                                    </p:set>
                                    <p:anim calcmode="lin" valueType="num">
                                      <p:cBhvr>
                                        <p:cTn id="28" dur="1000" fill="hold"/>
                                        <p:tgtEl>
                                          <p:spTgt spid="4">
                                            <p:graphicEl>
                                              <a:chart seriesIdx="-4" categoryIdx="2" bldStep="category"/>
                                            </p:graphicEl>
                                          </p:spTgt>
                                        </p:tgtEl>
                                        <p:attrNameLst>
                                          <p:attrName>ppt_x</p:attrName>
                                        </p:attrNameLst>
                                      </p:cBhvr>
                                      <p:tavLst>
                                        <p:tav tm="0">
                                          <p:val>
                                            <p:strVal val="#ppt_x-.2"/>
                                          </p:val>
                                        </p:tav>
                                        <p:tav tm="100000">
                                          <p:val>
                                            <p:strVal val="#ppt_x"/>
                                          </p:val>
                                        </p:tav>
                                      </p:tavLst>
                                    </p:anim>
                                    <p:anim calcmode="lin" valueType="num">
                                      <p:cBhvr>
                                        <p:cTn id="29" dur="1000" fill="hold"/>
                                        <p:tgtEl>
                                          <p:spTgt spid="4">
                                            <p:graphicEl>
                                              <a:chart seriesIdx="-4" categoryIdx="2" bldStep="category"/>
                                            </p:graphic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4">
                                            <p:graphicEl>
                                              <a:chart seriesIdx="-4" categoryIdx="2" bldStep="category"/>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4">
                                            <p:graphicEl>
                                              <a:chart seriesIdx="-4" categoryIdx="3" bldStep="category"/>
                                            </p:graphicEl>
                                          </p:spTgt>
                                        </p:tgtEl>
                                        <p:attrNameLst>
                                          <p:attrName>style.visibility</p:attrName>
                                        </p:attrNameLst>
                                      </p:cBhvr>
                                      <p:to>
                                        <p:strVal val="visible"/>
                                      </p:to>
                                    </p:set>
                                    <p:anim calcmode="lin" valueType="num">
                                      <p:cBhvr>
                                        <p:cTn id="35" dur="1000" fill="hold"/>
                                        <p:tgtEl>
                                          <p:spTgt spid="4">
                                            <p:graphicEl>
                                              <a:chart seriesIdx="-4" categoryIdx="3" bldStep="category"/>
                                            </p:graphicEl>
                                          </p:spTgt>
                                        </p:tgtEl>
                                        <p:attrNameLst>
                                          <p:attrName>ppt_x</p:attrName>
                                        </p:attrNameLst>
                                      </p:cBhvr>
                                      <p:tavLst>
                                        <p:tav tm="0">
                                          <p:val>
                                            <p:strVal val="#ppt_x-.2"/>
                                          </p:val>
                                        </p:tav>
                                        <p:tav tm="100000">
                                          <p:val>
                                            <p:strVal val="#ppt_x"/>
                                          </p:val>
                                        </p:tav>
                                      </p:tavLst>
                                    </p:anim>
                                    <p:anim calcmode="lin" valueType="num">
                                      <p:cBhvr>
                                        <p:cTn id="36" dur="1000" fill="hold"/>
                                        <p:tgtEl>
                                          <p:spTgt spid="4">
                                            <p:graphicEl>
                                              <a:chart seriesIdx="-4" categoryIdx="3" bldStep="category"/>
                                            </p:graphic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4">
                                            <p:graphicEl>
                                              <a:chart seriesIdx="-4" categoryIdx="3" bldStep="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4">
                                            <p:graphicEl>
                                              <a:chart seriesIdx="-4" categoryIdx="4" bldStep="category"/>
                                            </p:graphicEl>
                                          </p:spTgt>
                                        </p:tgtEl>
                                        <p:attrNameLst>
                                          <p:attrName>style.visibility</p:attrName>
                                        </p:attrNameLst>
                                      </p:cBhvr>
                                      <p:to>
                                        <p:strVal val="visible"/>
                                      </p:to>
                                    </p:set>
                                    <p:anim calcmode="lin" valueType="num">
                                      <p:cBhvr>
                                        <p:cTn id="42" dur="1000" fill="hold"/>
                                        <p:tgtEl>
                                          <p:spTgt spid="4">
                                            <p:graphicEl>
                                              <a:chart seriesIdx="-4" categoryIdx="4" bldStep="category"/>
                                            </p:graphicEl>
                                          </p:spTgt>
                                        </p:tgtEl>
                                        <p:attrNameLst>
                                          <p:attrName>ppt_x</p:attrName>
                                        </p:attrNameLst>
                                      </p:cBhvr>
                                      <p:tavLst>
                                        <p:tav tm="0">
                                          <p:val>
                                            <p:strVal val="#ppt_x-.2"/>
                                          </p:val>
                                        </p:tav>
                                        <p:tav tm="100000">
                                          <p:val>
                                            <p:strVal val="#ppt_x"/>
                                          </p:val>
                                        </p:tav>
                                      </p:tavLst>
                                    </p:anim>
                                    <p:anim calcmode="lin" valueType="num">
                                      <p:cBhvr>
                                        <p:cTn id="43" dur="1000" fill="hold"/>
                                        <p:tgtEl>
                                          <p:spTgt spid="4">
                                            <p:graphicEl>
                                              <a:chart seriesIdx="-4" categoryIdx="4" bldStep="category"/>
                                            </p:graphic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4">
                                            <p:graphicEl>
                                              <a:chart seriesIdx="-4" categoryIdx="4" bldStep="category"/>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4">
                                            <p:graphicEl>
                                              <a:chart seriesIdx="-4" categoryIdx="5" bldStep="category"/>
                                            </p:graphicEl>
                                          </p:spTgt>
                                        </p:tgtEl>
                                        <p:attrNameLst>
                                          <p:attrName>style.visibility</p:attrName>
                                        </p:attrNameLst>
                                      </p:cBhvr>
                                      <p:to>
                                        <p:strVal val="visible"/>
                                      </p:to>
                                    </p:set>
                                    <p:anim calcmode="lin" valueType="num">
                                      <p:cBhvr>
                                        <p:cTn id="49" dur="1000" fill="hold"/>
                                        <p:tgtEl>
                                          <p:spTgt spid="4">
                                            <p:graphicEl>
                                              <a:chart seriesIdx="-4" categoryIdx="5" bldStep="category"/>
                                            </p:graphicEl>
                                          </p:spTgt>
                                        </p:tgtEl>
                                        <p:attrNameLst>
                                          <p:attrName>ppt_x</p:attrName>
                                        </p:attrNameLst>
                                      </p:cBhvr>
                                      <p:tavLst>
                                        <p:tav tm="0">
                                          <p:val>
                                            <p:strVal val="#ppt_x-.2"/>
                                          </p:val>
                                        </p:tav>
                                        <p:tav tm="100000">
                                          <p:val>
                                            <p:strVal val="#ppt_x"/>
                                          </p:val>
                                        </p:tav>
                                      </p:tavLst>
                                    </p:anim>
                                    <p:anim calcmode="lin" valueType="num">
                                      <p:cBhvr>
                                        <p:cTn id="50" dur="1000" fill="hold"/>
                                        <p:tgtEl>
                                          <p:spTgt spid="4">
                                            <p:graphicEl>
                                              <a:chart seriesIdx="-4" categoryIdx="5" bldStep="category"/>
                                            </p:graphic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4">
                                            <p:graphicEl>
                                              <a:chart seriesIdx="-4" categoryIdx="5" bldStep="category"/>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29" presetClass="entr" presetSubtype="0" fill="hold" grpId="0" nodeType="clickEffect">
                                  <p:stCondLst>
                                    <p:cond delay="0"/>
                                  </p:stCondLst>
                                  <p:childTnLst>
                                    <p:set>
                                      <p:cBhvr>
                                        <p:cTn id="55" dur="1" fill="hold">
                                          <p:stCondLst>
                                            <p:cond delay="0"/>
                                          </p:stCondLst>
                                        </p:cTn>
                                        <p:tgtEl>
                                          <p:spTgt spid="4">
                                            <p:graphicEl>
                                              <a:chart seriesIdx="-4" categoryIdx="6" bldStep="category"/>
                                            </p:graphicEl>
                                          </p:spTgt>
                                        </p:tgtEl>
                                        <p:attrNameLst>
                                          <p:attrName>style.visibility</p:attrName>
                                        </p:attrNameLst>
                                      </p:cBhvr>
                                      <p:to>
                                        <p:strVal val="visible"/>
                                      </p:to>
                                    </p:set>
                                    <p:anim calcmode="lin" valueType="num">
                                      <p:cBhvr>
                                        <p:cTn id="56" dur="1000" fill="hold"/>
                                        <p:tgtEl>
                                          <p:spTgt spid="4">
                                            <p:graphicEl>
                                              <a:chart seriesIdx="-4" categoryIdx="6" bldStep="category"/>
                                            </p:graphicEl>
                                          </p:spTgt>
                                        </p:tgtEl>
                                        <p:attrNameLst>
                                          <p:attrName>ppt_x</p:attrName>
                                        </p:attrNameLst>
                                      </p:cBhvr>
                                      <p:tavLst>
                                        <p:tav tm="0">
                                          <p:val>
                                            <p:strVal val="#ppt_x-.2"/>
                                          </p:val>
                                        </p:tav>
                                        <p:tav tm="100000">
                                          <p:val>
                                            <p:strVal val="#ppt_x"/>
                                          </p:val>
                                        </p:tav>
                                      </p:tavLst>
                                    </p:anim>
                                    <p:anim calcmode="lin" valueType="num">
                                      <p:cBhvr>
                                        <p:cTn id="57" dur="1000" fill="hold"/>
                                        <p:tgtEl>
                                          <p:spTgt spid="4">
                                            <p:graphicEl>
                                              <a:chart seriesIdx="-4" categoryIdx="6" bldStep="category"/>
                                            </p:graphicEl>
                                          </p:spTgt>
                                        </p:tgtEl>
                                        <p:attrNameLst>
                                          <p:attrName>ppt_y</p:attrName>
                                        </p:attrNameLst>
                                      </p:cBhvr>
                                      <p:tavLst>
                                        <p:tav tm="0">
                                          <p:val>
                                            <p:strVal val="#ppt_y"/>
                                          </p:val>
                                        </p:tav>
                                        <p:tav tm="100000">
                                          <p:val>
                                            <p:strVal val="#ppt_y"/>
                                          </p:val>
                                        </p:tav>
                                      </p:tavLst>
                                    </p:anim>
                                    <p:animEffect transition="in" filter="wipe(right)" prLst="gradientSize: 0.1">
                                      <p:cBhvr>
                                        <p:cTn id="58" dur="1000"/>
                                        <p:tgtEl>
                                          <p:spTgt spid="4">
                                            <p:graphicEl>
                                              <a:chart seriesIdx="-4" categoryIdx="6" bldStep="category"/>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grpId="0" nodeType="clickEffect">
                                  <p:stCondLst>
                                    <p:cond delay="0"/>
                                  </p:stCondLst>
                                  <p:childTnLst>
                                    <p:set>
                                      <p:cBhvr>
                                        <p:cTn id="62" dur="1" fill="hold">
                                          <p:stCondLst>
                                            <p:cond delay="0"/>
                                          </p:stCondLst>
                                        </p:cTn>
                                        <p:tgtEl>
                                          <p:spTgt spid="4">
                                            <p:graphicEl>
                                              <a:chart seriesIdx="-4" categoryIdx="7" bldStep="category"/>
                                            </p:graphicEl>
                                          </p:spTgt>
                                        </p:tgtEl>
                                        <p:attrNameLst>
                                          <p:attrName>style.visibility</p:attrName>
                                        </p:attrNameLst>
                                      </p:cBhvr>
                                      <p:to>
                                        <p:strVal val="visible"/>
                                      </p:to>
                                    </p:set>
                                    <p:anim calcmode="lin" valueType="num">
                                      <p:cBhvr>
                                        <p:cTn id="63" dur="1000" fill="hold"/>
                                        <p:tgtEl>
                                          <p:spTgt spid="4">
                                            <p:graphicEl>
                                              <a:chart seriesIdx="-4" categoryIdx="7" bldStep="category"/>
                                            </p:graphicEl>
                                          </p:spTgt>
                                        </p:tgtEl>
                                        <p:attrNameLst>
                                          <p:attrName>ppt_x</p:attrName>
                                        </p:attrNameLst>
                                      </p:cBhvr>
                                      <p:tavLst>
                                        <p:tav tm="0">
                                          <p:val>
                                            <p:strVal val="#ppt_x-.2"/>
                                          </p:val>
                                        </p:tav>
                                        <p:tav tm="100000">
                                          <p:val>
                                            <p:strVal val="#ppt_x"/>
                                          </p:val>
                                        </p:tav>
                                      </p:tavLst>
                                    </p:anim>
                                    <p:anim calcmode="lin" valueType="num">
                                      <p:cBhvr>
                                        <p:cTn id="64" dur="1000" fill="hold"/>
                                        <p:tgtEl>
                                          <p:spTgt spid="4">
                                            <p:graphicEl>
                                              <a:chart seriesIdx="-4" categoryIdx="7" bldStep="category"/>
                                            </p:graphicEl>
                                          </p:spTgt>
                                        </p:tgtEl>
                                        <p:attrNameLst>
                                          <p:attrName>ppt_y</p:attrName>
                                        </p:attrNameLst>
                                      </p:cBhvr>
                                      <p:tavLst>
                                        <p:tav tm="0">
                                          <p:val>
                                            <p:strVal val="#ppt_y"/>
                                          </p:val>
                                        </p:tav>
                                        <p:tav tm="100000">
                                          <p:val>
                                            <p:strVal val="#ppt_y"/>
                                          </p:val>
                                        </p:tav>
                                      </p:tavLst>
                                    </p:anim>
                                    <p:animEffect transition="in" filter="wipe(right)" prLst="gradientSize: 0.1">
                                      <p:cBhvr>
                                        <p:cTn id="65" dur="1000"/>
                                        <p:tgtEl>
                                          <p:spTgt spid="4">
                                            <p:graphicEl>
                                              <a:chart seriesIdx="-4" categoryIdx="7"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category"/>
        </p:bldSub>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1584</TotalTime>
  <Words>3215</Words>
  <Application>Microsoft Office PowerPoint</Application>
  <PresentationFormat>Widescreen</PresentationFormat>
  <Paragraphs>410</Paragraphs>
  <Slides>80</Slides>
  <Notes>24</Notes>
  <HiddenSlides>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80</vt:i4>
      </vt:variant>
    </vt:vector>
  </HeadingPairs>
  <TitlesOfParts>
    <vt:vector size="91" baseType="lpstr">
      <vt:lpstr>MS PGothic</vt:lpstr>
      <vt:lpstr>MS PGothic</vt:lpstr>
      <vt:lpstr>AR CENA</vt:lpstr>
      <vt:lpstr>AR ESSENCE</vt:lpstr>
      <vt:lpstr>Arial</vt:lpstr>
      <vt:lpstr>Calibri</vt:lpstr>
      <vt:lpstr>Calibri Light</vt:lpstr>
      <vt:lpstr>Courier New</vt:lpstr>
      <vt:lpstr>Times New Roman</vt:lpstr>
      <vt:lpstr>Wingdings</vt:lpstr>
      <vt:lpstr>Office Theme</vt:lpstr>
      <vt:lpstr> Pneumonias</vt:lpstr>
      <vt:lpstr>PowerPoint Presentation</vt:lpstr>
      <vt:lpstr>Community Acquired Pneumonia (CAP)</vt:lpstr>
      <vt:lpstr>PowerPoint Presentation</vt:lpstr>
      <vt:lpstr>PowerPoint Presentation</vt:lpstr>
      <vt:lpstr>PowerPoint Presentation</vt:lpstr>
      <vt:lpstr>PowerPoint Presentation</vt:lpstr>
      <vt:lpstr>Community Acquired Pneumonia (CAP)</vt:lpstr>
      <vt:lpstr>CAP – The Pathogens Involved</vt:lpstr>
      <vt:lpstr>PowerPoint Presentation</vt:lpstr>
      <vt:lpstr>Viral pneumonia</vt:lpstr>
      <vt:lpstr>PowerPoint Presentation</vt:lpstr>
      <vt:lpstr>Diagnosis of pneumonia</vt:lpstr>
      <vt:lpstr>PowerPoint Presentation</vt:lpstr>
      <vt:lpstr>PowerPoint Presentation</vt:lpstr>
      <vt:lpstr>CAP – The Two Types of Presentations</vt:lpstr>
      <vt:lpstr>Streptococcus pneumonia  (Pneumococcus)</vt:lpstr>
      <vt:lpstr>PowerPoint Presentation</vt:lpstr>
      <vt:lpstr>PowerPoint Presentation</vt:lpstr>
      <vt:lpstr>S. aereus CAP – Dangerous</vt:lpstr>
      <vt:lpstr>CAP – Laboratory Tests</vt:lpstr>
      <vt:lpstr>LAB (cont.)</vt:lpstr>
      <vt:lpstr>Blood cultures should be done on patients with:</vt:lpstr>
      <vt:lpstr>Chest X-ray – Pneumonia</vt:lpstr>
      <vt:lpstr>Chest X-ray – Pneumonia</vt:lpstr>
      <vt:lpstr>PowerPoint Presentation</vt:lpstr>
      <vt:lpstr>PowerPoint Presentation</vt:lpstr>
      <vt:lpstr>PowerPoint Presentation</vt:lpstr>
      <vt:lpstr>PowerPoint Presentation</vt:lpstr>
      <vt:lpstr>Infiltrate Patterns and Pathogens</vt:lpstr>
      <vt:lpstr>PowerPoint Presentation</vt:lpstr>
      <vt:lpstr>PowerPoint Presentation</vt:lpstr>
      <vt:lpstr>PowerPoint Presentation</vt:lpstr>
      <vt:lpstr>CAP – Risk Factors for Hospitalization</vt:lpstr>
      <vt:lpstr>CAP – Risk Factors for Mortality….</vt:lpstr>
      <vt:lpstr>CAP – Complications…</vt:lpstr>
      <vt:lpstr>CAP – Management Guidelines </vt:lpstr>
      <vt:lpstr>PowerPoint Presentation</vt:lpstr>
      <vt:lpstr>PowerPoint Presentation</vt:lpstr>
      <vt:lpstr>PowerPoint Presentation</vt:lpstr>
      <vt:lpstr>Outpatient treatment </vt:lpstr>
      <vt:lpstr> In-patient ward treatment….</vt:lpstr>
      <vt:lpstr> In-patient ward treatment….</vt:lpstr>
      <vt:lpstr>PowerPoint Presentation</vt:lpstr>
      <vt:lpstr>  *amoxicillin [e.g., 1 g 3 times daily] *amoxicillin-clavulanate [1.2 g (2-3) times daily] *ceftriaxone (1-2 g once daily)  *cefuroxime [1.5 g (2-3) times daily]</vt:lpstr>
      <vt:lpstr>PowerPoint Presentation</vt:lpstr>
      <vt:lpstr>PowerPoint Presentation</vt:lpstr>
      <vt:lpstr>Switch to Oral Therapy</vt:lpstr>
      <vt:lpstr>Duration of Therapy</vt:lpstr>
      <vt:lpstr>PowerPoint Presentation</vt:lpstr>
      <vt:lpstr>PowerPoint Presentation</vt:lpstr>
      <vt:lpstr>Hospital-Acquired Pneumonia                             and COVID-19</vt:lpstr>
      <vt:lpstr>PowerPoint Presentation</vt:lpstr>
      <vt:lpstr>PowerPoint Presentation</vt:lpstr>
      <vt:lpstr>PowerPoint Presentation</vt:lpstr>
      <vt:lpstr>PowerPoint Presentation</vt:lpstr>
      <vt:lpstr>PowerPoint Presentation</vt:lpstr>
      <vt:lpstr>MDR organisms include  </vt:lpstr>
      <vt:lpstr>PHARMACOLOGY THERAPY FPR HAP/VAP</vt:lpstr>
      <vt:lpstr>PowerPoint Presentation</vt:lpstr>
      <vt:lpstr>PowerPoint Presentation</vt:lpstr>
      <vt:lpstr>Viral Pneumonia</vt:lpstr>
      <vt:lpstr>PowerPoint Presentation</vt:lpstr>
      <vt:lpstr>severe acute respiratory syndrome coronavirus 2 (SARS-CoV-2).</vt:lpstr>
      <vt:lpstr>PowerPoint Presentation</vt:lpstr>
      <vt:lpstr>The incubation period from the time of exposure until the onset of symptoms is three to five days on average, partly depending on the variant, but it may be as long as 14 days.</vt:lpstr>
      <vt:lpstr>PowerPoint Presentation</vt:lpstr>
      <vt:lpstr>Several complications of COVID-19 have been described: </vt:lpstr>
      <vt:lpstr>Laboratory abnormalities</vt:lpstr>
      <vt:lpstr>IMAGING FINDINGS</vt:lpstr>
      <vt:lpstr>PowerPoint Presentation</vt:lpstr>
      <vt:lpstr>Typical CT imaging features for COVID-19. Unenhanced thin-section axial images of the lungs in a 52-year-old man with a positive RT-PCR (A to D) show bilateral, multifocal rounded (asterisks) and peripheral ground-glass opacity (arrows) with superimposed interlobular septal thickening and visible intralobular lines ("crazy-paving"). Routine screening CT for diagnosis or exclusion of COVID-19 is currently not recommended.</vt:lpstr>
      <vt:lpstr>PowerPoint Presentation</vt:lpstr>
      <vt:lpstr>SPECIFIC DIAGNOSTIC TECHNIQUES</vt:lpstr>
      <vt:lpstr>PowerPoint Presentation</vt:lpstr>
      <vt:lpstr>Defining disease severity  </vt:lpstr>
      <vt:lpstr>for severe disease and were hospitalized</vt:lpstr>
      <vt:lpstr>PowerPoint Presentation</vt:lpstr>
      <vt:lpstr>Adult Outpatients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Pneumonias</dc:title>
  <dc:creator>Microsoft account</dc:creator>
  <cp:lastModifiedBy>Microsoft account</cp:lastModifiedBy>
  <cp:revision>58</cp:revision>
  <dcterms:created xsi:type="dcterms:W3CDTF">2022-01-18T19:37:03Z</dcterms:created>
  <dcterms:modified xsi:type="dcterms:W3CDTF">2022-01-20T07:09:14Z</dcterms:modified>
</cp:coreProperties>
</file>